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61"/>
  </p:notesMasterIdLst>
  <p:sldIdLst>
    <p:sldId id="256" r:id="rId2"/>
    <p:sldId id="355" r:id="rId3"/>
    <p:sldId id="356" r:id="rId4"/>
    <p:sldId id="357" r:id="rId5"/>
    <p:sldId id="422" r:id="rId6"/>
    <p:sldId id="298" r:id="rId7"/>
    <p:sldId id="378" r:id="rId8"/>
    <p:sldId id="389" r:id="rId9"/>
    <p:sldId id="339" r:id="rId10"/>
    <p:sldId id="388" r:id="rId11"/>
    <p:sldId id="380" r:id="rId12"/>
    <p:sldId id="340" r:id="rId13"/>
    <p:sldId id="257" r:id="rId14"/>
    <p:sldId id="383" r:id="rId15"/>
    <p:sldId id="382" r:id="rId16"/>
    <p:sldId id="260" r:id="rId17"/>
    <p:sldId id="375" r:id="rId18"/>
    <p:sldId id="423" r:id="rId19"/>
    <p:sldId id="384" r:id="rId20"/>
    <p:sldId id="426" r:id="rId21"/>
    <p:sldId id="390" r:id="rId22"/>
    <p:sldId id="386" r:id="rId23"/>
    <p:sldId id="425" r:id="rId24"/>
    <p:sldId id="315" r:id="rId25"/>
    <p:sldId id="303" r:id="rId26"/>
    <p:sldId id="308" r:id="rId27"/>
    <p:sldId id="304" r:id="rId28"/>
    <p:sldId id="305" r:id="rId29"/>
    <p:sldId id="310" r:id="rId30"/>
    <p:sldId id="317" r:id="rId31"/>
    <p:sldId id="318" r:id="rId32"/>
    <p:sldId id="377" r:id="rId33"/>
    <p:sldId id="387" r:id="rId34"/>
    <p:sldId id="392" r:id="rId35"/>
    <p:sldId id="391" r:id="rId36"/>
    <p:sldId id="393" r:id="rId37"/>
    <p:sldId id="407" r:id="rId38"/>
    <p:sldId id="408" r:id="rId39"/>
    <p:sldId id="396" r:id="rId40"/>
    <p:sldId id="406" r:id="rId41"/>
    <p:sldId id="399" r:id="rId42"/>
    <p:sldId id="400" r:id="rId43"/>
    <p:sldId id="398" r:id="rId44"/>
    <p:sldId id="401" r:id="rId45"/>
    <p:sldId id="402" r:id="rId46"/>
    <p:sldId id="403" r:id="rId47"/>
    <p:sldId id="404" r:id="rId48"/>
    <p:sldId id="411" r:id="rId49"/>
    <p:sldId id="428" r:id="rId50"/>
    <p:sldId id="412" r:id="rId51"/>
    <p:sldId id="413" r:id="rId52"/>
    <p:sldId id="299" r:id="rId53"/>
    <p:sldId id="427" r:id="rId54"/>
    <p:sldId id="424" r:id="rId55"/>
    <p:sldId id="414" r:id="rId56"/>
    <p:sldId id="415" r:id="rId57"/>
    <p:sldId id="416" r:id="rId58"/>
    <p:sldId id="417" r:id="rId59"/>
    <p:sldId id="418"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20"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09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09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09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09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09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003A2CD-DE2D-42F6-83FC-489397AB7E18}" type="slidenum">
              <a:rPr lang="en-US" altLang="en-US"/>
              <a:pPr/>
              <a:t>‹#›</a:t>
            </a:fld>
            <a:endParaRPr lang="en-US" altLang="en-US"/>
          </a:p>
        </p:txBody>
      </p:sp>
    </p:spTree>
    <p:extLst>
      <p:ext uri="{BB962C8B-B14F-4D97-AF65-F5344CB8AC3E}">
        <p14:creationId xmlns:p14="http://schemas.microsoft.com/office/powerpoint/2010/main" val="5977838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r>
              <a:rPr lang="en-US" altLang="en-US"/>
              <a:t>1/07</a:t>
            </a:r>
          </a:p>
        </p:txBody>
      </p:sp>
      <p:sp>
        <p:nvSpPr>
          <p:cNvPr id="6" name="Rectangle 7"/>
          <p:cNvSpPr>
            <a:spLocks noGrp="1" noChangeArrowheads="1"/>
          </p:cNvSpPr>
          <p:nvPr>
            <p:ph type="sldNum" sz="quarter" idx="5"/>
          </p:nvPr>
        </p:nvSpPr>
        <p:spPr>
          <a:ln/>
        </p:spPr>
        <p:txBody>
          <a:bodyPr/>
          <a:lstStyle/>
          <a:p>
            <a:fld id="{01279D8A-7816-4EBF-9334-1166E83D93DF}" type="slidenum">
              <a:rPr lang="en-US" altLang="en-US"/>
              <a:pPr/>
              <a:t>8</a:t>
            </a:fld>
            <a:endParaRPr lang="en-US" alt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r>
              <a:rPr lang="en-US" altLang="en-US"/>
              <a:t>1/07</a:t>
            </a:r>
          </a:p>
        </p:txBody>
      </p:sp>
      <p:sp>
        <p:nvSpPr>
          <p:cNvPr id="6" name="Rectangle 7"/>
          <p:cNvSpPr>
            <a:spLocks noGrp="1" noChangeArrowheads="1"/>
          </p:cNvSpPr>
          <p:nvPr>
            <p:ph type="sldNum" sz="quarter" idx="5"/>
          </p:nvPr>
        </p:nvSpPr>
        <p:spPr>
          <a:ln/>
        </p:spPr>
        <p:txBody>
          <a:bodyPr/>
          <a:lstStyle/>
          <a:p>
            <a:fld id="{F44BEAE4-0D0C-4609-9E70-297938E7B13C}" type="slidenum">
              <a:rPr lang="en-US" altLang="en-US"/>
              <a:pPr/>
              <a:t>10</a:t>
            </a:fld>
            <a:endParaRPr lang="en-US" altLang="en-US"/>
          </a:p>
        </p:txBody>
      </p:sp>
      <p:sp>
        <p:nvSpPr>
          <p:cNvPr id="194562" name="Rectangle 2"/>
          <p:cNvSpPr>
            <a:spLocks noGrp="1" noRot="1" noChangeAspect="1" noChangeArrowheads="1" noTextEdit="1"/>
          </p:cNvSpPr>
          <p:nvPr>
            <p:ph type="sldImg"/>
          </p:nvPr>
        </p:nvSpPr>
        <p:spPr>
          <a:xfrm>
            <a:off x="1144588" y="685800"/>
            <a:ext cx="4572000" cy="3429000"/>
          </a:xfrm>
          <a:ln/>
        </p:spPr>
      </p:sp>
      <p:sp>
        <p:nvSpPr>
          <p:cNvPr id="194563" name="Rectangle 3"/>
          <p:cNvSpPr>
            <a:spLocks noGrp="1" noChangeArrowheads="1"/>
          </p:cNvSpPr>
          <p:nvPr>
            <p:ph type="body" idx="1"/>
          </p:nvPr>
        </p:nvSpPr>
        <p:spPr>
          <a:xfrm>
            <a:off x="914400" y="4344025"/>
            <a:ext cx="5029200" cy="4114488"/>
          </a:xfrm>
        </p:spPr>
        <p:txBody>
          <a:bodyPr/>
          <a:lstStyle/>
          <a:p>
            <a:r>
              <a:rPr lang="en-US" altLang="en-US"/>
              <a:t>Discuss seat construction: high density foam for absorption…top part of seat uses no steel bars to mold seat frame.</a:t>
            </a:r>
          </a:p>
          <a:p>
            <a:r>
              <a:rPr lang="en-US" altLang="en-US"/>
              <a:t>To receive the benefits of Compartmentalization children need to be over 48 pounds and six years of age.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2413" cy="6856413"/>
            <a:chOff x="0" y="0"/>
            <a:chExt cx="5759" cy="4319"/>
          </a:xfrm>
        </p:grpSpPr>
        <p:sp>
          <p:nvSpPr>
            <p:cNvPr id="5123"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124" name="Group 4"/>
            <p:cNvGrpSpPr>
              <a:grpSpLocks/>
            </p:cNvGrpSpPr>
            <p:nvPr userDrawn="1"/>
          </p:nvGrpSpPr>
          <p:grpSpPr bwMode="auto">
            <a:xfrm>
              <a:off x="0" y="0"/>
              <a:ext cx="5759" cy="4319"/>
              <a:chOff x="0" y="0"/>
              <a:chExt cx="5759" cy="4319"/>
            </a:xfrm>
          </p:grpSpPr>
          <p:sp>
            <p:nvSpPr>
              <p:cNvPr id="5125"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6"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7"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8"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9"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0"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1"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2"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3"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4"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5"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6"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7"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8"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9"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1"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2"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3"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4"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5"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6"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7"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8"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9"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150" name="Group 30"/>
              <p:cNvGrpSpPr>
                <a:grpSpLocks/>
              </p:cNvGrpSpPr>
              <p:nvPr/>
            </p:nvGrpSpPr>
            <p:grpSpPr bwMode="auto">
              <a:xfrm>
                <a:off x="0" y="0"/>
                <a:ext cx="5758" cy="1045"/>
                <a:chOff x="0" y="0"/>
                <a:chExt cx="5758" cy="1045"/>
              </a:xfrm>
            </p:grpSpPr>
            <p:sp>
              <p:nvSpPr>
                <p:cNvPr id="5151"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2"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3"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4"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5"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6"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7"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8"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9"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0"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1"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2"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3"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4"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5"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166" name="Group 46"/>
              <p:cNvGrpSpPr>
                <a:grpSpLocks/>
              </p:cNvGrpSpPr>
              <p:nvPr/>
            </p:nvGrpSpPr>
            <p:grpSpPr bwMode="auto">
              <a:xfrm>
                <a:off x="0" y="558"/>
                <a:ext cx="5758" cy="487"/>
                <a:chOff x="0" y="558"/>
                <a:chExt cx="5758" cy="487"/>
              </a:xfrm>
            </p:grpSpPr>
            <p:sp>
              <p:nvSpPr>
                <p:cNvPr id="5167"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8"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169" name="Group 49"/>
              <p:cNvGrpSpPr>
                <a:grpSpLocks/>
              </p:cNvGrpSpPr>
              <p:nvPr/>
            </p:nvGrpSpPr>
            <p:grpSpPr bwMode="auto">
              <a:xfrm>
                <a:off x="264" y="1039"/>
                <a:ext cx="5200" cy="3280"/>
                <a:chOff x="264" y="1039"/>
                <a:chExt cx="5200" cy="3280"/>
              </a:xfrm>
            </p:grpSpPr>
            <p:sp>
              <p:nvSpPr>
                <p:cNvPr id="5170"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1"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2"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3"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4"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5"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6"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7"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8"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79"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0"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1"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2"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3"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4"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5"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6"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5187" name="Rectangle 67"/>
          <p:cNvSpPr>
            <a:spLocks noGrp="1" noChangeArrowheads="1"/>
          </p:cNvSpPr>
          <p:nvPr>
            <p:ph type="ctrTitle" sz="quarter"/>
          </p:nvPr>
        </p:nvSpPr>
        <p:spPr>
          <a:xfrm>
            <a:off x="455613" y="1920875"/>
            <a:ext cx="8226425" cy="1736725"/>
          </a:xfrm>
        </p:spPr>
        <p:txBody>
          <a:bodyPr anchor="b"/>
          <a:lstStyle>
            <a:lvl1pPr>
              <a:defRPr sz="5400"/>
            </a:lvl1pPr>
          </a:lstStyle>
          <a:p>
            <a:pPr lvl="0"/>
            <a:r>
              <a:rPr lang="en-US" altLang="en-US" noProof="0" smtClean="0"/>
              <a:t>Click to edit Master title style</a:t>
            </a:r>
          </a:p>
        </p:txBody>
      </p:sp>
      <p:sp>
        <p:nvSpPr>
          <p:cNvPr id="5188" name="Rectangle 68"/>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5189" name="Rectangle 69"/>
          <p:cNvSpPr>
            <a:spLocks noGrp="1" noChangeArrowheads="1"/>
          </p:cNvSpPr>
          <p:nvPr>
            <p:ph type="dt" sz="quarter" idx="2"/>
          </p:nvPr>
        </p:nvSpPr>
        <p:spPr/>
        <p:txBody>
          <a:bodyPr/>
          <a:lstStyle>
            <a:lvl1pPr>
              <a:defRPr/>
            </a:lvl1pPr>
          </a:lstStyle>
          <a:p>
            <a:endParaRPr lang="en-US" altLang="en-US"/>
          </a:p>
        </p:txBody>
      </p:sp>
      <p:sp>
        <p:nvSpPr>
          <p:cNvPr id="5190" name="Rectangle 70"/>
          <p:cNvSpPr>
            <a:spLocks noGrp="1" noChangeArrowheads="1"/>
          </p:cNvSpPr>
          <p:nvPr>
            <p:ph type="ftr" sz="quarter" idx="3"/>
          </p:nvPr>
        </p:nvSpPr>
        <p:spPr/>
        <p:txBody>
          <a:bodyPr/>
          <a:lstStyle>
            <a:lvl1pPr>
              <a:defRPr/>
            </a:lvl1pPr>
          </a:lstStyle>
          <a:p>
            <a:r>
              <a:rPr lang="en-US" altLang="en-US"/>
              <a:t>Seat Belts in School Buses: Florida</a:t>
            </a:r>
          </a:p>
        </p:txBody>
      </p:sp>
      <p:sp>
        <p:nvSpPr>
          <p:cNvPr id="5191" name="Rectangle 71"/>
          <p:cNvSpPr>
            <a:spLocks noGrp="1" noChangeArrowheads="1"/>
          </p:cNvSpPr>
          <p:nvPr>
            <p:ph type="sldNum" sz="quarter" idx="4"/>
          </p:nvPr>
        </p:nvSpPr>
        <p:spPr/>
        <p:txBody>
          <a:bodyPr/>
          <a:lstStyle>
            <a:lvl1pPr>
              <a:defRPr/>
            </a:lvl1pPr>
          </a:lstStyle>
          <a:p>
            <a:fld id="{7B3A3AB6-3F23-46D1-8FD9-09DB35B59CCA}" type="slidenum">
              <a:rPr lang="en-US" altLang="en-US"/>
              <a:pPr/>
              <a:t>‹#›</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8" grpId="0" build="p">
        <p:tmplLst>
          <p:tmpl lvl="1">
            <p:tnLst>
              <p:par>
                <p:cTn presetID="1" presetClass="entr" presetSubtype="0" fill="hold" nodeType="clickEffect">
                  <p:stCondLst>
                    <p:cond delay="0"/>
                  </p:stCondLst>
                  <p:childTnLst>
                    <p:set>
                      <p:cBhvr>
                        <p:cTn dur="1" fill="hold">
                          <p:stCondLst>
                            <p:cond delay="0"/>
                          </p:stCondLst>
                        </p:cTn>
                        <p:tgtEl>
                          <p:spTgt spid="5188"/>
                        </p:tgtEl>
                        <p:attrNameLst>
                          <p:attrName>style.visibility</p:attrName>
                        </p:attrNameLst>
                      </p:cBhvr>
                      <p:to>
                        <p:strVal val="visible"/>
                      </p:to>
                    </p:se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Seat Belts in School Buses: Florida</a:t>
            </a:r>
          </a:p>
        </p:txBody>
      </p:sp>
      <p:sp>
        <p:nvSpPr>
          <p:cNvPr id="6" name="Slide Number Placeholder 5"/>
          <p:cNvSpPr>
            <a:spLocks noGrp="1"/>
          </p:cNvSpPr>
          <p:nvPr>
            <p:ph type="sldNum" sz="quarter" idx="12"/>
          </p:nvPr>
        </p:nvSpPr>
        <p:spPr/>
        <p:txBody>
          <a:bodyPr/>
          <a:lstStyle>
            <a:lvl1pPr>
              <a:defRPr/>
            </a:lvl1pPr>
          </a:lstStyle>
          <a:p>
            <a:fld id="{C1F659C8-0BC0-4353-9C93-C4478FC7DE88}" type="slidenum">
              <a:rPr lang="en-US" altLang="en-US"/>
              <a:pPr/>
              <a:t>‹#›</a:t>
            </a:fld>
            <a:endParaRPr lang="en-US" altLang="en-US"/>
          </a:p>
        </p:txBody>
      </p:sp>
    </p:spTree>
    <p:extLst>
      <p:ext uri="{BB962C8B-B14F-4D97-AF65-F5344CB8AC3E}">
        <p14:creationId xmlns:p14="http://schemas.microsoft.com/office/powerpoint/2010/main" val="3130495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Seat Belts in School Buses: Florida</a:t>
            </a:r>
          </a:p>
        </p:txBody>
      </p:sp>
      <p:sp>
        <p:nvSpPr>
          <p:cNvPr id="6" name="Slide Number Placeholder 5"/>
          <p:cNvSpPr>
            <a:spLocks noGrp="1"/>
          </p:cNvSpPr>
          <p:nvPr>
            <p:ph type="sldNum" sz="quarter" idx="12"/>
          </p:nvPr>
        </p:nvSpPr>
        <p:spPr/>
        <p:txBody>
          <a:bodyPr/>
          <a:lstStyle>
            <a:lvl1pPr>
              <a:defRPr/>
            </a:lvl1pPr>
          </a:lstStyle>
          <a:p>
            <a:fld id="{69F531CC-427E-42B5-ABDA-2324255A1283}" type="slidenum">
              <a:rPr lang="en-US" altLang="en-US"/>
              <a:pPr/>
              <a:t>‹#›</a:t>
            </a:fld>
            <a:endParaRPr lang="en-US" altLang="en-US"/>
          </a:p>
        </p:txBody>
      </p:sp>
    </p:spTree>
    <p:extLst>
      <p:ext uri="{BB962C8B-B14F-4D97-AF65-F5344CB8AC3E}">
        <p14:creationId xmlns:p14="http://schemas.microsoft.com/office/powerpoint/2010/main" val="3572959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Seat Belts in School Buses: Florida</a:t>
            </a:r>
          </a:p>
        </p:txBody>
      </p:sp>
      <p:sp>
        <p:nvSpPr>
          <p:cNvPr id="6" name="Slide Number Placeholder 5"/>
          <p:cNvSpPr>
            <a:spLocks noGrp="1"/>
          </p:cNvSpPr>
          <p:nvPr>
            <p:ph type="sldNum" sz="quarter" idx="12"/>
          </p:nvPr>
        </p:nvSpPr>
        <p:spPr/>
        <p:txBody>
          <a:bodyPr/>
          <a:lstStyle>
            <a:lvl1pPr>
              <a:defRPr/>
            </a:lvl1pPr>
          </a:lstStyle>
          <a:p>
            <a:fld id="{C448BF37-CE88-47B6-B360-52A7CD77FD68}" type="slidenum">
              <a:rPr lang="en-US" altLang="en-US"/>
              <a:pPr/>
              <a:t>‹#›</a:t>
            </a:fld>
            <a:endParaRPr lang="en-US" altLang="en-US"/>
          </a:p>
        </p:txBody>
      </p:sp>
    </p:spTree>
    <p:extLst>
      <p:ext uri="{BB962C8B-B14F-4D97-AF65-F5344CB8AC3E}">
        <p14:creationId xmlns:p14="http://schemas.microsoft.com/office/powerpoint/2010/main" val="168553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Seat Belts in School Buses: Florida</a:t>
            </a:r>
          </a:p>
        </p:txBody>
      </p:sp>
      <p:sp>
        <p:nvSpPr>
          <p:cNvPr id="6" name="Slide Number Placeholder 5"/>
          <p:cNvSpPr>
            <a:spLocks noGrp="1"/>
          </p:cNvSpPr>
          <p:nvPr>
            <p:ph type="sldNum" sz="quarter" idx="12"/>
          </p:nvPr>
        </p:nvSpPr>
        <p:spPr/>
        <p:txBody>
          <a:bodyPr/>
          <a:lstStyle>
            <a:lvl1pPr>
              <a:defRPr/>
            </a:lvl1pPr>
          </a:lstStyle>
          <a:p>
            <a:fld id="{E2A6B1AA-9AE9-48F8-9515-8D51E77B97A2}" type="slidenum">
              <a:rPr lang="en-US" altLang="en-US"/>
              <a:pPr/>
              <a:t>‹#›</a:t>
            </a:fld>
            <a:endParaRPr lang="en-US" altLang="en-US"/>
          </a:p>
        </p:txBody>
      </p:sp>
    </p:spTree>
    <p:extLst>
      <p:ext uri="{BB962C8B-B14F-4D97-AF65-F5344CB8AC3E}">
        <p14:creationId xmlns:p14="http://schemas.microsoft.com/office/powerpoint/2010/main" val="92156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Seat Belts in School Buses: Florida</a:t>
            </a:r>
          </a:p>
        </p:txBody>
      </p:sp>
      <p:sp>
        <p:nvSpPr>
          <p:cNvPr id="7" name="Slide Number Placeholder 6"/>
          <p:cNvSpPr>
            <a:spLocks noGrp="1"/>
          </p:cNvSpPr>
          <p:nvPr>
            <p:ph type="sldNum" sz="quarter" idx="12"/>
          </p:nvPr>
        </p:nvSpPr>
        <p:spPr/>
        <p:txBody>
          <a:bodyPr/>
          <a:lstStyle>
            <a:lvl1pPr>
              <a:defRPr/>
            </a:lvl1pPr>
          </a:lstStyle>
          <a:p>
            <a:fld id="{72488ECF-5300-4FD7-9736-FF8BE3E5F7AF}" type="slidenum">
              <a:rPr lang="en-US" altLang="en-US"/>
              <a:pPr/>
              <a:t>‹#›</a:t>
            </a:fld>
            <a:endParaRPr lang="en-US" altLang="en-US"/>
          </a:p>
        </p:txBody>
      </p:sp>
    </p:spTree>
    <p:extLst>
      <p:ext uri="{BB962C8B-B14F-4D97-AF65-F5344CB8AC3E}">
        <p14:creationId xmlns:p14="http://schemas.microsoft.com/office/powerpoint/2010/main" val="1672104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r>
              <a:rPr lang="en-US" altLang="en-US"/>
              <a:t>Seat Belts in School Buses: Florida</a:t>
            </a:r>
          </a:p>
        </p:txBody>
      </p:sp>
      <p:sp>
        <p:nvSpPr>
          <p:cNvPr id="9" name="Slide Number Placeholder 8"/>
          <p:cNvSpPr>
            <a:spLocks noGrp="1"/>
          </p:cNvSpPr>
          <p:nvPr>
            <p:ph type="sldNum" sz="quarter" idx="12"/>
          </p:nvPr>
        </p:nvSpPr>
        <p:spPr/>
        <p:txBody>
          <a:bodyPr/>
          <a:lstStyle>
            <a:lvl1pPr>
              <a:defRPr/>
            </a:lvl1pPr>
          </a:lstStyle>
          <a:p>
            <a:fld id="{438E2FC7-6F41-4B7D-BE8C-FDAEE65C28A1}" type="slidenum">
              <a:rPr lang="en-US" altLang="en-US"/>
              <a:pPr/>
              <a:t>‹#›</a:t>
            </a:fld>
            <a:endParaRPr lang="en-US" altLang="en-US"/>
          </a:p>
        </p:txBody>
      </p:sp>
    </p:spTree>
    <p:extLst>
      <p:ext uri="{BB962C8B-B14F-4D97-AF65-F5344CB8AC3E}">
        <p14:creationId xmlns:p14="http://schemas.microsoft.com/office/powerpoint/2010/main" val="1296881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r>
              <a:rPr lang="en-US" altLang="en-US"/>
              <a:t>Seat Belts in School Buses: Florida</a:t>
            </a:r>
          </a:p>
        </p:txBody>
      </p:sp>
      <p:sp>
        <p:nvSpPr>
          <p:cNvPr id="5" name="Slide Number Placeholder 4"/>
          <p:cNvSpPr>
            <a:spLocks noGrp="1"/>
          </p:cNvSpPr>
          <p:nvPr>
            <p:ph type="sldNum" sz="quarter" idx="12"/>
          </p:nvPr>
        </p:nvSpPr>
        <p:spPr/>
        <p:txBody>
          <a:bodyPr/>
          <a:lstStyle>
            <a:lvl1pPr>
              <a:defRPr/>
            </a:lvl1pPr>
          </a:lstStyle>
          <a:p>
            <a:fld id="{2D668394-B288-4841-AE10-E4DA9B80C202}" type="slidenum">
              <a:rPr lang="en-US" altLang="en-US"/>
              <a:pPr/>
              <a:t>‹#›</a:t>
            </a:fld>
            <a:endParaRPr lang="en-US" altLang="en-US"/>
          </a:p>
        </p:txBody>
      </p:sp>
    </p:spTree>
    <p:extLst>
      <p:ext uri="{BB962C8B-B14F-4D97-AF65-F5344CB8AC3E}">
        <p14:creationId xmlns:p14="http://schemas.microsoft.com/office/powerpoint/2010/main" val="3965700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r>
              <a:rPr lang="en-US" altLang="en-US"/>
              <a:t>Seat Belts in School Buses: Florida</a:t>
            </a:r>
          </a:p>
        </p:txBody>
      </p:sp>
      <p:sp>
        <p:nvSpPr>
          <p:cNvPr id="4" name="Slide Number Placeholder 3"/>
          <p:cNvSpPr>
            <a:spLocks noGrp="1"/>
          </p:cNvSpPr>
          <p:nvPr>
            <p:ph type="sldNum" sz="quarter" idx="12"/>
          </p:nvPr>
        </p:nvSpPr>
        <p:spPr/>
        <p:txBody>
          <a:bodyPr/>
          <a:lstStyle>
            <a:lvl1pPr>
              <a:defRPr/>
            </a:lvl1pPr>
          </a:lstStyle>
          <a:p>
            <a:fld id="{1EDFF55B-2F29-417B-9952-49DE9D793AB6}" type="slidenum">
              <a:rPr lang="en-US" altLang="en-US"/>
              <a:pPr/>
              <a:t>‹#›</a:t>
            </a:fld>
            <a:endParaRPr lang="en-US" altLang="en-US"/>
          </a:p>
        </p:txBody>
      </p:sp>
    </p:spTree>
    <p:extLst>
      <p:ext uri="{BB962C8B-B14F-4D97-AF65-F5344CB8AC3E}">
        <p14:creationId xmlns:p14="http://schemas.microsoft.com/office/powerpoint/2010/main" val="39482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Seat Belts in School Buses: Florida</a:t>
            </a:r>
          </a:p>
        </p:txBody>
      </p:sp>
      <p:sp>
        <p:nvSpPr>
          <p:cNvPr id="7" name="Slide Number Placeholder 6"/>
          <p:cNvSpPr>
            <a:spLocks noGrp="1"/>
          </p:cNvSpPr>
          <p:nvPr>
            <p:ph type="sldNum" sz="quarter" idx="12"/>
          </p:nvPr>
        </p:nvSpPr>
        <p:spPr/>
        <p:txBody>
          <a:bodyPr/>
          <a:lstStyle>
            <a:lvl1pPr>
              <a:defRPr/>
            </a:lvl1pPr>
          </a:lstStyle>
          <a:p>
            <a:fld id="{792C5177-1641-4805-9F9A-F5AED579C92F}" type="slidenum">
              <a:rPr lang="en-US" altLang="en-US"/>
              <a:pPr/>
              <a:t>‹#›</a:t>
            </a:fld>
            <a:endParaRPr lang="en-US" altLang="en-US"/>
          </a:p>
        </p:txBody>
      </p:sp>
    </p:spTree>
    <p:extLst>
      <p:ext uri="{BB962C8B-B14F-4D97-AF65-F5344CB8AC3E}">
        <p14:creationId xmlns:p14="http://schemas.microsoft.com/office/powerpoint/2010/main" val="159008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Seat Belts in School Buses: Florida</a:t>
            </a:r>
          </a:p>
        </p:txBody>
      </p:sp>
      <p:sp>
        <p:nvSpPr>
          <p:cNvPr id="7" name="Slide Number Placeholder 6"/>
          <p:cNvSpPr>
            <a:spLocks noGrp="1"/>
          </p:cNvSpPr>
          <p:nvPr>
            <p:ph type="sldNum" sz="quarter" idx="12"/>
          </p:nvPr>
        </p:nvSpPr>
        <p:spPr/>
        <p:txBody>
          <a:bodyPr/>
          <a:lstStyle>
            <a:lvl1pPr>
              <a:defRPr/>
            </a:lvl1pPr>
          </a:lstStyle>
          <a:p>
            <a:fld id="{E68ED493-4221-4349-8981-05CE5222CC7A}" type="slidenum">
              <a:rPr lang="en-US" altLang="en-US"/>
              <a:pPr/>
              <a:t>‹#›</a:t>
            </a:fld>
            <a:endParaRPr lang="en-US" altLang="en-US"/>
          </a:p>
        </p:txBody>
      </p:sp>
    </p:spTree>
    <p:extLst>
      <p:ext uri="{BB962C8B-B14F-4D97-AF65-F5344CB8AC3E}">
        <p14:creationId xmlns:p14="http://schemas.microsoft.com/office/powerpoint/2010/main" val="3254973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2413" cy="6856413"/>
            <a:chOff x="0" y="0"/>
            <a:chExt cx="5759" cy="4319"/>
          </a:xfrm>
        </p:grpSpPr>
        <p:sp>
          <p:nvSpPr>
            <p:cNvPr id="4099"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100" name="Group 4"/>
            <p:cNvGrpSpPr>
              <a:grpSpLocks/>
            </p:cNvGrpSpPr>
            <p:nvPr userDrawn="1"/>
          </p:nvGrpSpPr>
          <p:grpSpPr bwMode="auto">
            <a:xfrm>
              <a:off x="0" y="0"/>
              <a:ext cx="5759" cy="4319"/>
              <a:chOff x="0" y="0"/>
              <a:chExt cx="5759" cy="4319"/>
            </a:xfrm>
          </p:grpSpPr>
          <p:sp>
            <p:nvSpPr>
              <p:cNvPr id="4101"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2"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4"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5"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7"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9"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1"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3"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4"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5"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7"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9"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0"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1"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3"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4"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126" name="Group 30"/>
              <p:cNvGrpSpPr>
                <a:grpSpLocks/>
              </p:cNvGrpSpPr>
              <p:nvPr userDrawn="1"/>
            </p:nvGrpSpPr>
            <p:grpSpPr bwMode="auto">
              <a:xfrm>
                <a:off x="0" y="0"/>
                <a:ext cx="5758" cy="1045"/>
                <a:chOff x="0" y="0"/>
                <a:chExt cx="5758" cy="1045"/>
              </a:xfrm>
            </p:grpSpPr>
            <p:sp>
              <p:nvSpPr>
                <p:cNvPr id="41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142" name="Group 46"/>
              <p:cNvGrpSpPr>
                <a:grpSpLocks/>
              </p:cNvGrpSpPr>
              <p:nvPr userDrawn="1"/>
            </p:nvGrpSpPr>
            <p:grpSpPr bwMode="auto">
              <a:xfrm>
                <a:off x="0" y="558"/>
                <a:ext cx="5758" cy="487"/>
                <a:chOff x="0" y="558"/>
                <a:chExt cx="5758" cy="487"/>
              </a:xfrm>
            </p:grpSpPr>
            <p:sp>
              <p:nvSpPr>
                <p:cNvPr id="41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145" name="Group 49"/>
              <p:cNvGrpSpPr>
                <a:grpSpLocks/>
              </p:cNvGrpSpPr>
              <p:nvPr userDrawn="1"/>
            </p:nvGrpSpPr>
            <p:grpSpPr bwMode="auto">
              <a:xfrm>
                <a:off x="264" y="1039"/>
                <a:ext cx="5200" cy="3280"/>
                <a:chOff x="264" y="1039"/>
                <a:chExt cx="5200" cy="3280"/>
              </a:xfrm>
            </p:grpSpPr>
            <p:sp>
              <p:nvSpPr>
                <p:cNvPr id="41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55"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56"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a:p>
            </p:txBody>
          </p:sp>
          <p:sp>
            <p:nvSpPr>
              <p:cNvPr id="4157"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a:p>
            </p:txBody>
          </p:sp>
          <p:sp>
            <p:nvSpPr>
              <p:cNvPr id="4158"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a:p>
            </p:txBody>
          </p:sp>
          <p:sp>
            <p:nvSpPr>
              <p:cNvPr id="4159"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60"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61"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62"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4163" name="Rectangle 67"/>
          <p:cNvSpPr>
            <a:spLocks noGrp="1" noChangeArrowheads="1"/>
          </p:cNvSpPr>
          <p:nvPr>
            <p:ph type="title"/>
          </p:nvPr>
        </p:nvSpPr>
        <p:spPr bwMode="auto">
          <a:xfrm>
            <a:off x="455613" y="273050"/>
            <a:ext cx="82264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smtClean="0"/>
              <a:t>Click to edit Master title style</a:t>
            </a:r>
          </a:p>
        </p:txBody>
      </p:sp>
      <p:sp>
        <p:nvSpPr>
          <p:cNvPr id="4164" name="Rectangle 68"/>
          <p:cNvSpPr>
            <a:spLocks noGrp="1" noChangeArrowheads="1"/>
          </p:cNvSpPr>
          <p:nvPr>
            <p:ph type="dt" sz="half" idx="2"/>
          </p:nvPr>
        </p:nvSpPr>
        <p:spPr bwMode="auto">
          <a:xfrm>
            <a:off x="455613"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endParaRPr lang="en-US" altLang="en-US"/>
          </a:p>
        </p:txBody>
      </p:sp>
      <p:sp>
        <p:nvSpPr>
          <p:cNvPr id="4165" name="Rectangle 69"/>
          <p:cNvSpPr>
            <a:spLocks noGrp="1" noChangeArrowheads="1"/>
          </p:cNvSpPr>
          <p:nvPr>
            <p:ph type="ftr" sz="quarter" idx="3"/>
          </p:nvPr>
        </p:nvSpPr>
        <p:spPr bwMode="auto">
          <a:xfrm>
            <a:off x="3124200" y="6242050"/>
            <a:ext cx="28956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r>
              <a:rPr lang="en-US" altLang="en-US"/>
              <a:t>Seat Belts in School Buses: Florida</a:t>
            </a:r>
          </a:p>
        </p:txBody>
      </p:sp>
      <p:sp>
        <p:nvSpPr>
          <p:cNvPr id="4166" name="Rectangle 70"/>
          <p:cNvSpPr>
            <a:spLocks noGrp="1" noChangeArrowheads="1"/>
          </p:cNvSpPr>
          <p:nvPr>
            <p:ph type="sldNum" sz="quarter" idx="4"/>
          </p:nvPr>
        </p:nvSpPr>
        <p:spPr bwMode="auto">
          <a:xfrm>
            <a:off x="6553200" y="6242050"/>
            <a:ext cx="2130425"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fld id="{4DB0EC01-67AD-4606-B977-56A2753AB521}" type="slidenum">
              <a:rPr lang="en-US" altLang="en-US"/>
              <a:pPr/>
              <a:t>‹#›</a:t>
            </a:fld>
            <a:endParaRPr lang="en-US" altLang="en-US"/>
          </a:p>
        </p:txBody>
      </p:sp>
      <p:sp>
        <p:nvSpPr>
          <p:cNvPr id="4167" name="Rectangle 71"/>
          <p:cNvSpPr>
            <a:spLocks noGrp="1" noChangeArrowheads="1"/>
          </p:cNvSpPr>
          <p:nvPr>
            <p:ph type="body" idx="1"/>
          </p:nvPr>
        </p:nvSpPr>
        <p:spPr bwMode="auto">
          <a:xfrm>
            <a:off x="455613" y="1598613"/>
            <a:ext cx="8226425"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650"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 grpId="0" build="p">
        <p:tmplLst>
          <p:tmpl lvl="1">
            <p:tnLst>
              <p:par>
                <p:cTn presetID="1" presetClass="entr" presetSubtype="0" fill="hold" nodeType="clickEffect">
                  <p:stCondLst>
                    <p:cond delay="0"/>
                  </p:stCondLst>
                  <p:childTnLst>
                    <p:set>
                      <p:cBhvr>
                        <p:cTn dur="1" fill="hold">
                          <p:stCondLst>
                            <p:cond delay="0"/>
                          </p:stCondLst>
                        </p:cTn>
                        <p:tgtEl>
                          <p:spTgt spid="416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416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416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416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4167"/>
                        </p:tgtEl>
                        <p:attrNameLst>
                          <p:attrName>style.visibility</p:attrName>
                        </p:attrNameLst>
                      </p:cBhvr>
                      <p:to>
                        <p:strVal val="visible"/>
                      </p:to>
                    </p:set>
                  </p:childTnLst>
                </p:cTn>
              </p:par>
            </p:tnLst>
          </p:tmpl>
        </p:tmplLst>
      </p:bldP>
    </p:bld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ksw67zFnuAE"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 y="1752600"/>
            <a:ext cx="8226425" cy="1600200"/>
          </a:xfrm>
        </p:spPr>
        <p:txBody>
          <a:bodyPr/>
          <a:lstStyle/>
          <a:p>
            <a:r>
              <a:rPr lang="en-US" altLang="en-US" sz="4800" dirty="0" smtClean="0">
                <a:solidFill>
                  <a:srgbClr val="FFFF00"/>
                </a:solidFill>
              </a:rPr>
              <a:t>To Belt or Not To Belt?</a:t>
            </a:r>
            <a:endParaRPr lang="en-US" altLang="en-US" sz="4800" dirty="0">
              <a:solidFill>
                <a:srgbClr val="FFFF00"/>
              </a:solidFill>
            </a:endParaRPr>
          </a:p>
        </p:txBody>
      </p:sp>
      <p:sp>
        <p:nvSpPr>
          <p:cNvPr id="2051" name="Rectangle 3"/>
          <p:cNvSpPr>
            <a:spLocks noGrp="1" noChangeArrowheads="1"/>
          </p:cNvSpPr>
          <p:nvPr>
            <p:ph type="subTitle" idx="1"/>
          </p:nvPr>
        </p:nvSpPr>
        <p:spPr>
          <a:xfrm>
            <a:off x="1295400" y="3657600"/>
            <a:ext cx="7010400" cy="2209800"/>
          </a:xfrm>
        </p:spPr>
        <p:txBody>
          <a:bodyPr/>
          <a:lstStyle/>
          <a:p>
            <a:r>
              <a:rPr lang="en-US" dirty="0" smtClean="0"/>
              <a:t>Presented by Charlie Hood, NASDPTS Executive Director</a:t>
            </a:r>
          </a:p>
          <a:p>
            <a:r>
              <a:rPr lang="en-US" dirty="0" smtClean="0"/>
              <a:t>to Colorado State Pupil Transportation Association</a:t>
            </a:r>
          </a:p>
          <a:p>
            <a:r>
              <a:rPr lang="en-US" dirty="0" smtClean="0"/>
              <a:t>June 23, 2017</a:t>
            </a:r>
          </a:p>
          <a:p>
            <a:endParaRPr lang="en-US" alt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04800"/>
            <a:ext cx="3659402" cy="17152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52400"/>
            <a:ext cx="2209800" cy="22098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AutoShape 2"/>
          <p:cNvSpPr>
            <a:spLocks noGrp="1" noChangeArrowheads="1"/>
          </p:cNvSpPr>
          <p:nvPr>
            <p:ph type="title"/>
          </p:nvPr>
        </p:nvSpPr>
        <p:spPr>
          <a:xfrm>
            <a:off x="762000" y="1219200"/>
            <a:ext cx="7924800" cy="730250"/>
          </a:xfrm>
        </p:spPr>
        <p:txBody>
          <a:bodyPr/>
          <a:lstStyle/>
          <a:p>
            <a:r>
              <a:rPr lang="en-US" altLang="en-US" sz="4400"/>
              <a:t>Compartmentalization</a:t>
            </a:r>
          </a:p>
        </p:txBody>
      </p:sp>
      <p:sp>
        <p:nvSpPr>
          <p:cNvPr id="193540" name="Rectangle 4"/>
          <p:cNvSpPr>
            <a:spLocks noChangeArrowheads="1"/>
          </p:cNvSpPr>
          <p:nvPr/>
        </p:nvSpPr>
        <p:spPr bwMode="auto">
          <a:xfrm>
            <a:off x="609600" y="2514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33400" indent="-533400">
              <a:spcBef>
                <a:spcPct val="20000"/>
              </a:spcBef>
              <a:buClr>
                <a:schemeClr val="tx1"/>
              </a:buClr>
              <a:buSzPct val="75000"/>
              <a:buFont typeface="Wingdings" pitchFamily="2" charset="2"/>
              <a:buChar char="l"/>
              <a:defRPr sz="2400">
                <a:solidFill>
                  <a:schemeClr val="tx1"/>
                </a:solidFill>
                <a:latin typeface="Arial" charset="0"/>
                <a:cs typeface="Arial" charset="0"/>
              </a:defRPr>
            </a:lvl1pPr>
            <a:lvl2pPr marL="914400" indent="-457200">
              <a:spcBef>
                <a:spcPct val="20000"/>
              </a:spcBef>
              <a:buClr>
                <a:schemeClr val="tx1"/>
              </a:buClr>
              <a:buSzPct val="75000"/>
              <a:buChar char="–"/>
              <a:defRPr sz="2000">
                <a:solidFill>
                  <a:schemeClr val="tx1"/>
                </a:solidFill>
                <a:latin typeface="Arial" charset="0"/>
                <a:cs typeface="Arial" charset="0"/>
              </a:defRPr>
            </a:lvl2pPr>
            <a:lvl3pPr marL="1295400" indent="-381000">
              <a:spcBef>
                <a:spcPct val="20000"/>
              </a:spcBef>
              <a:buClr>
                <a:schemeClr val="tx1"/>
              </a:buClr>
              <a:buSzPct val="75000"/>
              <a:buFont typeface="Wingdings" pitchFamily="2" charset="2"/>
              <a:buChar char="l"/>
              <a:defRPr>
                <a:solidFill>
                  <a:schemeClr val="tx1"/>
                </a:solidFill>
                <a:latin typeface="Arial" charset="0"/>
                <a:cs typeface="Arial" charset="0"/>
              </a:defRPr>
            </a:lvl3pPr>
            <a:lvl4pPr marL="1714500" indent="-342900">
              <a:spcBef>
                <a:spcPct val="20000"/>
              </a:spcBef>
              <a:buClr>
                <a:schemeClr val="tx1"/>
              </a:buClr>
              <a:buSzPct val="80000"/>
              <a:buChar char="–"/>
              <a:defRPr sz="1600">
                <a:solidFill>
                  <a:schemeClr val="tx1"/>
                </a:solidFill>
                <a:latin typeface="Arial" charset="0"/>
                <a:cs typeface="Arial" charset="0"/>
              </a:defRPr>
            </a:lvl4pPr>
            <a:lvl5pPr marL="2171700" indent="-342900">
              <a:spcBef>
                <a:spcPct val="20000"/>
              </a:spcBef>
              <a:buClr>
                <a:schemeClr val="tx1"/>
              </a:buClr>
              <a:buSzPct val="65000"/>
              <a:buFont typeface="Wingdings" pitchFamily="2" charset="2"/>
              <a:buChar char="l"/>
              <a:defRPr sz="1600">
                <a:solidFill>
                  <a:schemeClr val="tx1"/>
                </a:solidFill>
                <a:latin typeface="Arial" charset="0"/>
                <a:cs typeface="Arial" charset="0"/>
              </a:defRPr>
            </a:lvl5pPr>
            <a:lvl6pPr marL="2628900" indent="-3429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6pPr>
            <a:lvl7pPr marL="3086100" indent="-3429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7pPr>
            <a:lvl8pPr marL="3543300" indent="-3429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8pPr>
            <a:lvl9pPr marL="4000500" indent="-3429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9pPr>
          </a:lstStyle>
          <a:p>
            <a:r>
              <a:rPr lang="en-US" altLang="en-US" sz="3200"/>
              <a:t>Acts like a protective envelope</a:t>
            </a:r>
          </a:p>
        </p:txBody>
      </p:sp>
      <p:sp>
        <p:nvSpPr>
          <p:cNvPr id="193541" name="Rectangle 5"/>
          <p:cNvSpPr>
            <a:spLocks noChangeArrowheads="1"/>
          </p:cNvSpPr>
          <p:nvPr/>
        </p:nvSpPr>
        <p:spPr bwMode="auto">
          <a:xfrm>
            <a:off x="609600" y="3124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33400" indent="-533400">
              <a:spcBef>
                <a:spcPct val="20000"/>
              </a:spcBef>
              <a:buClr>
                <a:schemeClr val="tx1"/>
              </a:buClr>
              <a:buSzPct val="75000"/>
              <a:buFont typeface="Wingdings" pitchFamily="2" charset="2"/>
              <a:buChar char="l"/>
              <a:defRPr sz="2400">
                <a:solidFill>
                  <a:schemeClr val="tx1"/>
                </a:solidFill>
                <a:latin typeface="Arial" charset="0"/>
                <a:cs typeface="Arial" charset="0"/>
              </a:defRPr>
            </a:lvl1pPr>
            <a:lvl2pPr marL="914400" indent="-457200">
              <a:spcBef>
                <a:spcPct val="20000"/>
              </a:spcBef>
              <a:buClr>
                <a:schemeClr val="tx1"/>
              </a:buClr>
              <a:buSzPct val="75000"/>
              <a:buChar char="–"/>
              <a:defRPr sz="2000">
                <a:solidFill>
                  <a:schemeClr val="tx1"/>
                </a:solidFill>
                <a:latin typeface="Arial" charset="0"/>
                <a:cs typeface="Arial" charset="0"/>
              </a:defRPr>
            </a:lvl2pPr>
            <a:lvl3pPr marL="1295400" indent="-381000">
              <a:spcBef>
                <a:spcPct val="20000"/>
              </a:spcBef>
              <a:buClr>
                <a:schemeClr val="tx1"/>
              </a:buClr>
              <a:buSzPct val="75000"/>
              <a:buFont typeface="Wingdings" pitchFamily="2" charset="2"/>
              <a:buChar char="l"/>
              <a:defRPr>
                <a:solidFill>
                  <a:schemeClr val="tx1"/>
                </a:solidFill>
                <a:latin typeface="Arial" charset="0"/>
                <a:cs typeface="Arial" charset="0"/>
              </a:defRPr>
            </a:lvl3pPr>
            <a:lvl4pPr marL="1714500" indent="-342900">
              <a:spcBef>
                <a:spcPct val="20000"/>
              </a:spcBef>
              <a:buClr>
                <a:schemeClr val="tx1"/>
              </a:buClr>
              <a:buSzPct val="80000"/>
              <a:buChar char="–"/>
              <a:defRPr sz="1600">
                <a:solidFill>
                  <a:schemeClr val="tx1"/>
                </a:solidFill>
                <a:latin typeface="Arial" charset="0"/>
                <a:cs typeface="Arial" charset="0"/>
              </a:defRPr>
            </a:lvl4pPr>
            <a:lvl5pPr marL="2171700" indent="-342900">
              <a:spcBef>
                <a:spcPct val="20000"/>
              </a:spcBef>
              <a:buClr>
                <a:schemeClr val="tx1"/>
              </a:buClr>
              <a:buSzPct val="65000"/>
              <a:buFont typeface="Wingdings" pitchFamily="2" charset="2"/>
              <a:buChar char="l"/>
              <a:defRPr sz="1600">
                <a:solidFill>
                  <a:schemeClr val="tx1"/>
                </a:solidFill>
                <a:latin typeface="Arial" charset="0"/>
                <a:cs typeface="Arial" charset="0"/>
              </a:defRPr>
            </a:lvl5pPr>
            <a:lvl6pPr marL="2628900" indent="-3429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6pPr>
            <a:lvl7pPr marL="3086100" indent="-3429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7pPr>
            <a:lvl8pPr marL="3543300" indent="-3429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8pPr>
            <a:lvl9pPr marL="4000500" indent="-3429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9pPr>
          </a:lstStyle>
          <a:p>
            <a:r>
              <a:rPr lang="en-US" altLang="en-US" sz="3200" dirty="0"/>
              <a:t>Seat backs are high, </a:t>
            </a:r>
          </a:p>
          <a:p>
            <a:pPr>
              <a:buFont typeface="Wingdings" pitchFamily="2" charset="2"/>
              <a:buNone/>
            </a:pPr>
            <a:r>
              <a:rPr lang="en-US" altLang="en-US" sz="3200" dirty="0"/>
              <a:t>	flexible and </a:t>
            </a:r>
          </a:p>
          <a:p>
            <a:pPr>
              <a:buFont typeface="Wingdings" pitchFamily="2" charset="2"/>
              <a:buNone/>
            </a:pPr>
            <a:r>
              <a:rPr lang="en-US" altLang="en-US" sz="3200" dirty="0"/>
              <a:t>	energy-absorbing</a:t>
            </a:r>
          </a:p>
        </p:txBody>
      </p:sp>
      <p:pic>
        <p:nvPicPr>
          <p:cNvPr id="193542" name="Picture 6" descr="Compartmen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352800"/>
            <a:ext cx="3581400" cy="2963863"/>
          </a:xfrm>
          <a:prstGeom prst="rect">
            <a:avLst/>
          </a:prstGeom>
          <a:noFill/>
          <a:extLst>
            <a:ext uri="{909E8E84-426E-40DD-AFC4-6F175D3DCCD1}">
              <a14:hiddenFill xmlns:a14="http://schemas.microsoft.com/office/drawing/2010/main">
                <a:solidFill>
                  <a:srgbClr val="FFFFFF"/>
                </a:solidFill>
              </a14:hiddenFill>
            </a:ext>
          </a:extLst>
        </p:spPr>
      </p:pic>
      <p:sp>
        <p:nvSpPr>
          <p:cNvPr id="193543" name="Rectangle 7"/>
          <p:cNvSpPr>
            <a:spLocks noChangeArrowheads="1"/>
          </p:cNvSpPr>
          <p:nvPr/>
        </p:nvSpPr>
        <p:spPr bwMode="auto">
          <a:xfrm>
            <a:off x="609600" y="4876800"/>
            <a:ext cx="4953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33400" indent="-533400">
              <a:spcBef>
                <a:spcPct val="20000"/>
              </a:spcBef>
              <a:buClr>
                <a:schemeClr val="tx1"/>
              </a:buClr>
              <a:buSzPct val="75000"/>
              <a:buFont typeface="Wingdings" pitchFamily="2" charset="2"/>
              <a:buChar char="l"/>
              <a:defRPr sz="2400">
                <a:solidFill>
                  <a:schemeClr val="tx1"/>
                </a:solidFill>
                <a:latin typeface="Arial" charset="0"/>
                <a:cs typeface="Arial" charset="0"/>
              </a:defRPr>
            </a:lvl1pPr>
            <a:lvl2pPr marL="914400" indent="-457200">
              <a:spcBef>
                <a:spcPct val="20000"/>
              </a:spcBef>
              <a:buClr>
                <a:schemeClr val="tx1"/>
              </a:buClr>
              <a:buSzPct val="75000"/>
              <a:buChar char="–"/>
              <a:defRPr sz="2000">
                <a:solidFill>
                  <a:schemeClr val="tx1"/>
                </a:solidFill>
                <a:latin typeface="Arial" charset="0"/>
                <a:cs typeface="Arial" charset="0"/>
              </a:defRPr>
            </a:lvl2pPr>
            <a:lvl3pPr marL="1295400" indent="-381000">
              <a:spcBef>
                <a:spcPct val="20000"/>
              </a:spcBef>
              <a:buClr>
                <a:schemeClr val="tx1"/>
              </a:buClr>
              <a:buSzPct val="75000"/>
              <a:buFont typeface="Wingdings" pitchFamily="2" charset="2"/>
              <a:buChar char="l"/>
              <a:defRPr>
                <a:solidFill>
                  <a:schemeClr val="tx1"/>
                </a:solidFill>
                <a:latin typeface="Arial" charset="0"/>
                <a:cs typeface="Arial" charset="0"/>
              </a:defRPr>
            </a:lvl3pPr>
            <a:lvl4pPr marL="1714500" indent="-342900">
              <a:spcBef>
                <a:spcPct val="20000"/>
              </a:spcBef>
              <a:buClr>
                <a:schemeClr val="tx1"/>
              </a:buClr>
              <a:buSzPct val="80000"/>
              <a:buChar char="–"/>
              <a:defRPr sz="1600">
                <a:solidFill>
                  <a:schemeClr val="tx1"/>
                </a:solidFill>
                <a:latin typeface="Arial" charset="0"/>
                <a:cs typeface="Arial" charset="0"/>
              </a:defRPr>
            </a:lvl4pPr>
            <a:lvl5pPr marL="2171700" indent="-342900">
              <a:spcBef>
                <a:spcPct val="20000"/>
              </a:spcBef>
              <a:buClr>
                <a:schemeClr val="tx1"/>
              </a:buClr>
              <a:buSzPct val="65000"/>
              <a:buFont typeface="Wingdings" pitchFamily="2" charset="2"/>
              <a:buChar char="l"/>
              <a:defRPr sz="1600">
                <a:solidFill>
                  <a:schemeClr val="tx1"/>
                </a:solidFill>
                <a:latin typeface="Arial" charset="0"/>
                <a:cs typeface="Arial" charset="0"/>
              </a:defRPr>
            </a:lvl5pPr>
            <a:lvl6pPr marL="2628900" indent="-3429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6pPr>
            <a:lvl7pPr marL="3086100" indent="-3429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7pPr>
            <a:lvl8pPr marL="3543300" indent="-3429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8pPr>
            <a:lvl9pPr marL="4000500" indent="-342900" fontAlgn="base">
              <a:spcBef>
                <a:spcPct val="20000"/>
              </a:spcBef>
              <a:spcAft>
                <a:spcPct val="0"/>
              </a:spcAft>
              <a:buClr>
                <a:schemeClr val="tx1"/>
              </a:buClr>
              <a:buSzPct val="65000"/>
              <a:buFont typeface="Wingdings" pitchFamily="2" charset="2"/>
              <a:buChar char="l"/>
              <a:defRPr sz="1600">
                <a:solidFill>
                  <a:schemeClr val="tx1"/>
                </a:solidFill>
                <a:latin typeface="Arial" charset="0"/>
                <a:cs typeface="Arial" charset="0"/>
              </a:defRPr>
            </a:lvl9pPr>
          </a:lstStyle>
          <a:p>
            <a:r>
              <a:rPr lang="en-US" altLang="en-US" sz="3200"/>
              <a:t>Seats are closely spaced</a:t>
            </a:r>
          </a:p>
        </p:txBody>
      </p:sp>
    </p:spTree>
    <p:extLst>
      <p:ext uri="{BB962C8B-B14F-4D97-AF65-F5344CB8AC3E}">
        <p14:creationId xmlns:p14="http://schemas.microsoft.com/office/powerpoint/2010/main" val="1166022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3540">
                                            <p:txEl>
                                              <p:pRg st="0" end="0"/>
                                            </p:txEl>
                                          </p:spTgt>
                                        </p:tgtEl>
                                        <p:attrNameLst>
                                          <p:attrName>style.visibility</p:attrName>
                                        </p:attrNameLst>
                                      </p:cBhvr>
                                      <p:to>
                                        <p:strVal val="visible"/>
                                      </p:to>
                                    </p:set>
                                    <p:animEffect transition="in" filter="blinds(horizontal)">
                                      <p:cBhvr>
                                        <p:cTn id="7" dur="500"/>
                                        <p:tgtEl>
                                          <p:spTgt spid="1935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3541">
                                            <p:txEl>
                                              <p:pRg st="0" end="0"/>
                                            </p:txEl>
                                          </p:spTgt>
                                        </p:tgtEl>
                                        <p:attrNameLst>
                                          <p:attrName>style.visibility</p:attrName>
                                        </p:attrNameLst>
                                      </p:cBhvr>
                                      <p:to>
                                        <p:strVal val="visible"/>
                                      </p:to>
                                    </p:set>
                                    <p:animEffect transition="in" filter="blinds(horizontal)">
                                      <p:cBhvr>
                                        <p:cTn id="12" dur="500"/>
                                        <p:tgtEl>
                                          <p:spTgt spid="19354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3541">
                                            <p:txEl>
                                              <p:pRg st="1" end="1"/>
                                            </p:txEl>
                                          </p:spTgt>
                                        </p:tgtEl>
                                        <p:attrNameLst>
                                          <p:attrName>style.visibility</p:attrName>
                                        </p:attrNameLst>
                                      </p:cBhvr>
                                      <p:to>
                                        <p:strVal val="visible"/>
                                      </p:to>
                                    </p:set>
                                    <p:animEffect transition="in" filter="blinds(horizontal)">
                                      <p:cBhvr>
                                        <p:cTn id="17" dur="500"/>
                                        <p:tgtEl>
                                          <p:spTgt spid="19354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3541">
                                            <p:txEl>
                                              <p:pRg st="2" end="2"/>
                                            </p:txEl>
                                          </p:spTgt>
                                        </p:tgtEl>
                                        <p:attrNameLst>
                                          <p:attrName>style.visibility</p:attrName>
                                        </p:attrNameLst>
                                      </p:cBhvr>
                                      <p:to>
                                        <p:strVal val="visible"/>
                                      </p:to>
                                    </p:set>
                                    <p:animEffect transition="in" filter="blinds(horizontal)">
                                      <p:cBhvr>
                                        <p:cTn id="22" dur="500"/>
                                        <p:tgtEl>
                                          <p:spTgt spid="19354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193542"/>
                                        </p:tgtEl>
                                        <p:attrNameLst>
                                          <p:attrName>style.visibility</p:attrName>
                                        </p:attrNameLst>
                                      </p:cBhvr>
                                      <p:to>
                                        <p:strVal val="visible"/>
                                      </p:to>
                                    </p:set>
                                    <p:animEffect transition="in" filter="box(out)">
                                      <p:cBhvr>
                                        <p:cTn id="27" dur="500"/>
                                        <p:tgtEl>
                                          <p:spTgt spid="1935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3543">
                                            <p:txEl>
                                              <p:pRg st="0" end="0"/>
                                            </p:txEl>
                                          </p:spTgt>
                                        </p:tgtEl>
                                        <p:attrNameLst>
                                          <p:attrName>style.visibility</p:attrName>
                                        </p:attrNameLst>
                                      </p:cBhvr>
                                      <p:to>
                                        <p:strVal val="visible"/>
                                      </p:to>
                                    </p:set>
                                    <p:animEffect transition="in" filter="blinds(horizontal)">
                                      <p:cBhvr>
                                        <p:cTn id="32" dur="500"/>
                                        <p:tgtEl>
                                          <p:spTgt spid="1935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build="p"/>
      <p:bldP spid="193541" grpId="0" build="p"/>
      <p:bldP spid="19354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compartmental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0"/>
            <a:ext cx="11430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279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December 2005 3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extLst>
            <a:ext uri="{909E8E84-426E-40DD-AFC4-6F175D3DCCD1}">
              <a14:hiddenFill xmlns:a14="http://schemas.microsoft.com/office/drawing/2010/main">
                <a:solidFill>
                  <a:srgbClr val="FFFFFF"/>
                </a:solidFill>
              </a14:hiddenFill>
            </a:ext>
          </a:extLst>
        </p:spPr>
      </p:pic>
      <p:sp>
        <p:nvSpPr>
          <p:cNvPr id="104451" name="Text Box 3"/>
          <p:cNvSpPr txBox="1">
            <a:spLocks noChangeArrowheads="1"/>
          </p:cNvSpPr>
          <p:nvPr/>
        </p:nvSpPr>
        <p:spPr bwMode="auto">
          <a:xfrm>
            <a:off x="304800" y="228600"/>
            <a:ext cx="57150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itchFamily="18" charset="0"/>
              </a:rPr>
              <a:t>Huntsville Crash      November 20, 2006</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28600"/>
            <a:ext cx="8226425" cy="1143000"/>
          </a:xfrm>
        </p:spPr>
        <p:txBody>
          <a:bodyPr/>
          <a:lstStyle/>
          <a:p>
            <a:r>
              <a:rPr lang="en-US" altLang="en-US" sz="4000"/>
              <a:t>Does Compartmentalization Work?</a:t>
            </a:r>
          </a:p>
        </p:txBody>
      </p:sp>
      <p:sp>
        <p:nvSpPr>
          <p:cNvPr id="6147" name="Rectangle 3"/>
          <p:cNvSpPr>
            <a:spLocks noGrp="1" noChangeArrowheads="1"/>
          </p:cNvSpPr>
          <p:nvPr>
            <p:ph type="body" idx="1"/>
          </p:nvPr>
        </p:nvSpPr>
        <p:spPr>
          <a:xfrm>
            <a:off x="533400" y="1143000"/>
            <a:ext cx="8226425" cy="4876800"/>
          </a:xfrm>
        </p:spPr>
        <p:txBody>
          <a:bodyPr/>
          <a:lstStyle/>
          <a:p>
            <a:r>
              <a:rPr lang="en-US" altLang="en-US" dirty="0"/>
              <a:t>Studies by Transport Canada, National Highway Traffic Safety Administration, National Transportation Safety Board confirmed compartmentalization very effective in most types of serious crashes</a:t>
            </a:r>
          </a:p>
          <a:p>
            <a:r>
              <a:rPr lang="en-US" altLang="en-US" dirty="0"/>
              <a:t>Students seriously injured or killed are usually directly at the point of intrusion</a:t>
            </a:r>
          </a:p>
          <a:p>
            <a:r>
              <a:rPr lang="en-US" altLang="en-US" dirty="0"/>
              <a:t>Students, though, can be ejected in severe rollovers or side impact </a:t>
            </a:r>
            <a:r>
              <a:rPr lang="en-US" altLang="en-US" dirty="0" smtClean="0"/>
              <a:t>collisions</a:t>
            </a:r>
          </a:p>
          <a:p>
            <a:r>
              <a:rPr lang="en-US" altLang="en-US" dirty="0" smtClean="0"/>
              <a:t>Students can impact each other or bus interior</a:t>
            </a:r>
            <a:endParaRPr lang="en-US"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Florida’s Law (s.316.6145)</a:t>
            </a:r>
          </a:p>
        </p:txBody>
      </p:sp>
      <p:sp>
        <p:nvSpPr>
          <p:cNvPr id="8195" name="Rectangle 3"/>
          <p:cNvSpPr>
            <a:spLocks noGrp="1" noChangeArrowheads="1"/>
          </p:cNvSpPr>
          <p:nvPr>
            <p:ph type="body" idx="1"/>
          </p:nvPr>
        </p:nvSpPr>
        <p:spPr/>
        <p:txBody>
          <a:bodyPr/>
          <a:lstStyle/>
          <a:p>
            <a:pPr>
              <a:lnSpc>
                <a:spcPct val="90000"/>
              </a:lnSpc>
            </a:pPr>
            <a:r>
              <a:rPr lang="en-US" altLang="en-US"/>
              <a:t>Requires “Safety belts or…other restraint system…”</a:t>
            </a:r>
          </a:p>
          <a:p>
            <a:pPr>
              <a:lnSpc>
                <a:spcPct val="90000"/>
              </a:lnSpc>
            </a:pPr>
            <a:r>
              <a:rPr lang="en-US" altLang="en-US"/>
              <a:t>Applies to each public school bus purchased after 12/31/2000</a:t>
            </a:r>
          </a:p>
          <a:p>
            <a:pPr>
              <a:lnSpc>
                <a:spcPct val="90000"/>
              </a:lnSpc>
            </a:pPr>
            <a:r>
              <a:rPr lang="en-US" altLang="en-US"/>
              <a:t>Requires students to wear “properly adjusted and fastened safety belt”</a:t>
            </a:r>
          </a:p>
          <a:p>
            <a:pPr>
              <a:lnSpc>
                <a:spcPct val="90000"/>
              </a:lnSpc>
            </a:pPr>
            <a:r>
              <a:rPr lang="en-US" altLang="en-US"/>
              <a:t>Districts and operators are </a:t>
            </a:r>
            <a:r>
              <a:rPr lang="en-US" altLang="en-US">
                <a:solidFill>
                  <a:srgbClr val="FFFF00"/>
                </a:solidFill>
              </a:rPr>
              <a:t>not liable</a:t>
            </a:r>
            <a:r>
              <a:rPr lang="en-US" altLang="en-US"/>
              <a:t> for use, nonuse, or misuse of a belt</a:t>
            </a:r>
          </a:p>
          <a:p>
            <a:pPr>
              <a:lnSpc>
                <a:spcPct val="90000"/>
              </a:lnSpc>
            </a:pPr>
            <a:r>
              <a:rPr lang="en-US" altLang="en-US"/>
              <a:t>Requires 1</a:t>
            </a:r>
            <a:r>
              <a:rPr lang="en-US" altLang="en-US" baseline="30000"/>
              <a:t>st</a:t>
            </a:r>
            <a:r>
              <a:rPr lang="en-US" altLang="en-US"/>
              <a:t> priority for elementary grades</a:t>
            </a:r>
          </a:p>
        </p:txBody>
      </p:sp>
      <p:pic>
        <p:nvPicPr>
          <p:cNvPr id="8196" name="Picture 4" descr="busfro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6003925"/>
            <a:ext cx="838200" cy="74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658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28600"/>
            <a:ext cx="8226425" cy="1143000"/>
          </a:xfrm>
        </p:spPr>
        <p:txBody>
          <a:bodyPr/>
          <a:lstStyle/>
          <a:p>
            <a:r>
              <a:rPr lang="en-US" altLang="en-US" dirty="0"/>
              <a:t>How Florida Got </a:t>
            </a:r>
            <a:r>
              <a:rPr lang="en-US" altLang="en-US" dirty="0" smtClean="0"/>
              <a:t>Lap Belts</a:t>
            </a:r>
            <a:endParaRPr lang="en-US" altLang="en-US" dirty="0"/>
          </a:p>
        </p:txBody>
      </p:sp>
      <p:sp>
        <p:nvSpPr>
          <p:cNvPr id="35843" name="Rectangle 3"/>
          <p:cNvSpPr>
            <a:spLocks noGrp="1" noChangeArrowheads="1"/>
          </p:cNvSpPr>
          <p:nvPr>
            <p:ph type="body" idx="1"/>
          </p:nvPr>
        </p:nvSpPr>
        <p:spPr>
          <a:xfrm>
            <a:off x="457200" y="1295400"/>
            <a:ext cx="8226425" cy="4876800"/>
          </a:xfrm>
        </p:spPr>
        <p:txBody>
          <a:bodyPr/>
          <a:lstStyle/>
          <a:p>
            <a:r>
              <a:rPr lang="en-US" altLang="en-US" dirty="0" smtClean="0"/>
              <a:t>Citizen </a:t>
            </a:r>
            <a:r>
              <a:rPr lang="en-US" altLang="en-US" dirty="0"/>
              <a:t>interest and Florida PTA platform; </a:t>
            </a:r>
            <a:r>
              <a:rPr lang="en-US" altLang="en-US" dirty="0" smtClean="0"/>
              <a:t>no </a:t>
            </a:r>
            <a:r>
              <a:rPr lang="en-US" altLang="en-US" dirty="0"/>
              <a:t>one high profile crash or </a:t>
            </a:r>
            <a:r>
              <a:rPr lang="en-US" altLang="en-US" dirty="0" smtClean="0"/>
              <a:t>trigger </a:t>
            </a:r>
            <a:r>
              <a:rPr lang="en-US" altLang="en-US" dirty="0"/>
              <a:t>event</a:t>
            </a:r>
          </a:p>
          <a:p>
            <a:r>
              <a:rPr lang="en-US" altLang="en-US" dirty="0" smtClean="0"/>
              <a:t>Legislative </a:t>
            </a:r>
            <a:r>
              <a:rPr lang="en-US" altLang="en-US" dirty="0"/>
              <a:t>testimony from citizens, FPTA, </a:t>
            </a:r>
            <a:r>
              <a:rPr lang="en-US" altLang="en-US" dirty="0" smtClean="0"/>
              <a:t>FAPT, doctors, </a:t>
            </a:r>
            <a:r>
              <a:rPr lang="en-US" altLang="en-US" dirty="0"/>
              <a:t>injured </a:t>
            </a:r>
            <a:r>
              <a:rPr lang="en-US" altLang="en-US" dirty="0" smtClean="0"/>
              <a:t>student</a:t>
            </a:r>
          </a:p>
          <a:p>
            <a:r>
              <a:rPr lang="en-US" altLang="en-US" dirty="0"/>
              <a:t>NHTSA announced </a:t>
            </a:r>
            <a:r>
              <a:rPr lang="en-US" altLang="en-US" dirty="0" smtClean="0"/>
              <a:t>research </a:t>
            </a:r>
            <a:r>
              <a:rPr lang="en-US" altLang="en-US" dirty="0"/>
              <a:t>plan in late 1990s on possible improvements to crash protection in school buses</a:t>
            </a:r>
          </a:p>
          <a:p>
            <a:r>
              <a:rPr lang="en-US" altLang="en-US" dirty="0" smtClean="0"/>
              <a:t>Section </a:t>
            </a:r>
            <a:r>
              <a:rPr lang="en-US" altLang="en-US" dirty="0"/>
              <a:t>316.6145, School Bus Safety Restraints, passed </a:t>
            </a:r>
            <a:r>
              <a:rPr lang="en-US" altLang="en-US" dirty="0" smtClean="0"/>
              <a:t>in 1999 as </a:t>
            </a:r>
            <a:r>
              <a:rPr lang="en-US" altLang="en-US" dirty="0"/>
              <a:t>final day amendment to </a:t>
            </a:r>
            <a:r>
              <a:rPr lang="en-US" altLang="en-US" dirty="0" smtClean="0"/>
              <a:t>unrelated bill </a:t>
            </a:r>
            <a:r>
              <a:rPr lang="en-US" altLang="en-US" dirty="0"/>
              <a:t>(HB 21) </a:t>
            </a:r>
          </a:p>
          <a:p>
            <a:endParaRPr lang="en-US" altLang="en-US" dirty="0"/>
          </a:p>
          <a:p>
            <a:pPr lvl="1"/>
            <a:endParaRPr lang="en-US" altLang="en-US" dirty="0"/>
          </a:p>
        </p:txBody>
      </p:sp>
      <p:pic>
        <p:nvPicPr>
          <p:cNvPr id="35844" name="Picture 4" descr="busfro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4800600"/>
            <a:ext cx="990600" cy="88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7930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28600"/>
            <a:ext cx="8226425" cy="1447800"/>
          </a:xfrm>
        </p:spPr>
        <p:txBody>
          <a:bodyPr/>
          <a:lstStyle/>
          <a:p>
            <a:r>
              <a:rPr lang="en-US" altLang="en-US" sz="4000"/>
              <a:t>Why Two-point Lap Belts in FL? </a:t>
            </a:r>
          </a:p>
        </p:txBody>
      </p:sp>
      <p:sp>
        <p:nvSpPr>
          <p:cNvPr id="9219" name="Rectangle 3"/>
          <p:cNvSpPr>
            <a:spLocks noGrp="1" noChangeArrowheads="1"/>
          </p:cNvSpPr>
          <p:nvPr>
            <p:ph type="body" idx="1"/>
          </p:nvPr>
        </p:nvSpPr>
        <p:spPr>
          <a:xfrm>
            <a:off x="304800" y="1828800"/>
            <a:ext cx="8226425" cy="4800600"/>
          </a:xfrm>
        </p:spPr>
        <p:txBody>
          <a:bodyPr/>
          <a:lstStyle/>
          <a:p>
            <a:r>
              <a:rPr lang="en-US" altLang="en-US" sz="2800" dirty="0"/>
              <a:t>Until about 2004 lap belts were only additional restraint system available in large school buses </a:t>
            </a:r>
            <a:r>
              <a:rPr lang="en-US" altLang="en-US" sz="2800" dirty="0" smtClean="0"/>
              <a:t>(</a:t>
            </a:r>
            <a:r>
              <a:rPr lang="en-US" altLang="en-US" sz="2800" dirty="0"/>
              <a:t>to comply with s.316.6145, FS)</a:t>
            </a:r>
          </a:p>
          <a:p>
            <a:r>
              <a:rPr lang="en-US" altLang="en-US" sz="2800" dirty="0" smtClean="0"/>
              <a:t>Nearly all 15K Florida </a:t>
            </a:r>
            <a:r>
              <a:rPr lang="en-US" altLang="en-US" sz="2800" dirty="0"/>
              <a:t>buses </a:t>
            </a:r>
            <a:r>
              <a:rPr lang="en-US" altLang="en-US" sz="2800" dirty="0" smtClean="0"/>
              <a:t>now have lap </a:t>
            </a:r>
            <a:r>
              <a:rPr lang="en-US" altLang="en-US" sz="2800" dirty="0"/>
              <a:t>belts</a:t>
            </a:r>
          </a:p>
          <a:p>
            <a:r>
              <a:rPr lang="en-US" altLang="en-US" sz="2800" dirty="0" smtClean="0"/>
              <a:t>Current three-point </a:t>
            </a:r>
            <a:r>
              <a:rPr lang="en-US" altLang="en-US" sz="2800" dirty="0"/>
              <a:t>lap/shoulder belt systems </a:t>
            </a:r>
            <a:r>
              <a:rPr lang="en-US" altLang="en-US" sz="2800" dirty="0" smtClean="0"/>
              <a:t>only available </a:t>
            </a:r>
            <a:r>
              <a:rPr lang="en-US" altLang="en-US" sz="2800" dirty="0"/>
              <a:t>from bus/seat </a:t>
            </a:r>
            <a:r>
              <a:rPr lang="en-US" altLang="en-US" sz="2800" dirty="0" smtClean="0"/>
              <a:t>manufacturers since about 2007 without reducing capacity</a:t>
            </a:r>
            <a:endParaRPr lang="en-US" altLang="en-US" sz="2800" dirty="0"/>
          </a:p>
          <a:p>
            <a:r>
              <a:rPr lang="en-US" altLang="en-US" sz="2800" dirty="0"/>
              <a:t>Until recently significant cost impact of lap/shoulder belts as std. equipment would have required new legislation </a:t>
            </a:r>
          </a:p>
          <a:p>
            <a:endParaRPr lang="en-US" altLang="en-US" sz="2800" dirty="0"/>
          </a:p>
        </p:txBody>
      </p:sp>
      <p:pic>
        <p:nvPicPr>
          <p:cNvPr id="9220" name="Picture 4" descr="busfro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6096000"/>
            <a:ext cx="685800" cy="611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sz="4800" dirty="0">
                <a:effectLst/>
              </a:rPr>
              <a:t>States With </a:t>
            </a:r>
            <a:r>
              <a:rPr lang="en-US" altLang="en-US" sz="4800" dirty="0" smtClean="0">
                <a:effectLst/>
              </a:rPr>
              <a:t>“Seat Belt” </a:t>
            </a:r>
            <a:r>
              <a:rPr lang="en-US" altLang="en-US" sz="4800" dirty="0">
                <a:effectLst/>
              </a:rPr>
              <a:t>Laws</a:t>
            </a:r>
          </a:p>
        </p:txBody>
      </p:sp>
      <p:sp>
        <p:nvSpPr>
          <p:cNvPr id="91139" name="Rectangle 3"/>
          <p:cNvSpPr>
            <a:spLocks noGrp="1" noChangeArrowheads="1"/>
          </p:cNvSpPr>
          <p:nvPr>
            <p:ph type="body" idx="1"/>
          </p:nvPr>
        </p:nvSpPr>
        <p:spPr>
          <a:xfrm>
            <a:off x="685800" y="1295400"/>
            <a:ext cx="8229600" cy="4114800"/>
          </a:xfrm>
        </p:spPr>
        <p:txBody>
          <a:bodyPr/>
          <a:lstStyle/>
          <a:p>
            <a:r>
              <a:rPr lang="en-US" altLang="en-US" dirty="0">
                <a:effectLst/>
              </a:rPr>
              <a:t>New York – Lap belts, use not required</a:t>
            </a:r>
          </a:p>
          <a:p>
            <a:r>
              <a:rPr lang="en-US" altLang="en-US" dirty="0">
                <a:effectLst/>
              </a:rPr>
              <a:t>New Jersey - Lap belts, use required</a:t>
            </a:r>
          </a:p>
          <a:p>
            <a:r>
              <a:rPr lang="en-US" altLang="en-US" dirty="0">
                <a:effectLst/>
              </a:rPr>
              <a:t>California – Lap/shoulder (L/S) belts, use required</a:t>
            </a:r>
          </a:p>
          <a:p>
            <a:r>
              <a:rPr lang="en-US" altLang="en-US" dirty="0">
                <a:effectLst/>
              </a:rPr>
              <a:t>Louisiana – </a:t>
            </a:r>
            <a:r>
              <a:rPr lang="en-US" altLang="en-US" dirty="0" smtClean="0">
                <a:effectLst/>
              </a:rPr>
              <a:t>few in use, never funded</a:t>
            </a:r>
            <a:endParaRPr lang="en-US" altLang="en-US" dirty="0">
              <a:effectLst/>
            </a:endParaRPr>
          </a:p>
          <a:p>
            <a:r>
              <a:rPr lang="en-US" altLang="en-US" dirty="0">
                <a:effectLst/>
              </a:rPr>
              <a:t>Florida – Lap belts, use required</a:t>
            </a:r>
          </a:p>
          <a:p>
            <a:r>
              <a:rPr lang="en-US" altLang="en-US" dirty="0">
                <a:effectLst/>
              </a:rPr>
              <a:t>Texas- </a:t>
            </a:r>
            <a:r>
              <a:rPr lang="en-US" altLang="en-US" dirty="0" smtClean="0">
                <a:effectLst/>
              </a:rPr>
              <a:t>Lap/shoulder belts starting Sept. 1, 2017, unless districts vote to opt out</a:t>
            </a:r>
          </a:p>
          <a:p>
            <a:r>
              <a:rPr lang="en-US" altLang="en-US" dirty="0" smtClean="0">
                <a:effectLst/>
              </a:rPr>
              <a:t>Nevada- Lap/shoulder belts starting July 1, 2019</a:t>
            </a:r>
            <a:endParaRPr lang="en-US" altLang="en-US" dirty="0">
              <a:effectLst/>
            </a:endParaRPr>
          </a:p>
        </p:txBody>
      </p:sp>
    </p:spTree>
    <p:extLst>
      <p:ext uri="{BB962C8B-B14F-4D97-AF65-F5344CB8AC3E}">
        <p14:creationId xmlns:p14="http://schemas.microsoft.com/office/powerpoint/2010/main" val="31090331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sz="4800" dirty="0" smtClean="0">
                <a:effectLst/>
              </a:rPr>
              <a:t>New Buses or Retrofits?</a:t>
            </a:r>
            <a:endParaRPr lang="en-US" altLang="en-US" sz="4800" dirty="0">
              <a:effectLst/>
            </a:endParaRPr>
          </a:p>
        </p:txBody>
      </p:sp>
      <p:sp>
        <p:nvSpPr>
          <p:cNvPr id="91139" name="Rectangle 3"/>
          <p:cNvSpPr>
            <a:spLocks noGrp="1" noChangeArrowheads="1"/>
          </p:cNvSpPr>
          <p:nvPr>
            <p:ph type="body" idx="1"/>
          </p:nvPr>
        </p:nvSpPr>
        <p:spPr>
          <a:xfrm>
            <a:off x="685800" y="1295400"/>
            <a:ext cx="8229600" cy="4114800"/>
          </a:xfrm>
        </p:spPr>
        <p:txBody>
          <a:bodyPr/>
          <a:lstStyle/>
          <a:p>
            <a:r>
              <a:rPr lang="en-US" altLang="en-US" dirty="0" smtClean="0">
                <a:effectLst/>
              </a:rPr>
              <a:t>All state laws required installation in new buses as of specified dates</a:t>
            </a:r>
          </a:p>
          <a:p>
            <a:r>
              <a:rPr lang="en-US" altLang="en-US" dirty="0" smtClean="0">
                <a:effectLst/>
              </a:rPr>
              <a:t>Retrofitting is not recommended for several reasons:</a:t>
            </a:r>
          </a:p>
          <a:p>
            <a:pPr lvl="1"/>
            <a:r>
              <a:rPr lang="en-US" altLang="en-US" dirty="0" smtClean="0">
                <a:effectLst/>
              </a:rPr>
              <a:t>Unreasonably high cost</a:t>
            </a:r>
          </a:p>
          <a:p>
            <a:pPr lvl="1"/>
            <a:r>
              <a:rPr lang="en-US" altLang="en-US" dirty="0" smtClean="0">
                <a:effectLst/>
              </a:rPr>
              <a:t>Requires replacing all seat frames usually</a:t>
            </a:r>
          </a:p>
          <a:p>
            <a:pPr lvl="1"/>
            <a:r>
              <a:rPr lang="en-US" altLang="en-US" dirty="0" smtClean="0">
                <a:effectLst/>
              </a:rPr>
              <a:t>Floor structure may not accommodate loads unless installation done per OEM specs</a:t>
            </a:r>
          </a:p>
          <a:p>
            <a:pPr lvl="1"/>
            <a:r>
              <a:rPr lang="en-US" altLang="en-US" dirty="0" smtClean="0">
                <a:effectLst/>
              </a:rPr>
              <a:t>Liability of improper installations</a:t>
            </a:r>
          </a:p>
          <a:p>
            <a:pPr lvl="1"/>
            <a:r>
              <a:rPr lang="en-US" altLang="en-US" dirty="0" smtClean="0">
                <a:effectLst/>
              </a:rPr>
              <a:t>“Convertible” seats may be exception</a:t>
            </a:r>
            <a:endParaRPr lang="en-US" altLang="en-US" dirty="0">
              <a:effectLst/>
            </a:endParaRPr>
          </a:p>
        </p:txBody>
      </p:sp>
    </p:spTree>
    <p:extLst>
      <p:ext uri="{BB962C8B-B14F-4D97-AF65-F5344CB8AC3E}">
        <p14:creationId xmlns:p14="http://schemas.microsoft.com/office/powerpoint/2010/main" val="666232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52400"/>
            <a:ext cx="8226425" cy="1143000"/>
          </a:xfrm>
        </p:spPr>
        <p:txBody>
          <a:bodyPr/>
          <a:lstStyle/>
          <a:p>
            <a:r>
              <a:rPr lang="en-US" altLang="en-US" dirty="0"/>
              <a:t>Implementing </a:t>
            </a:r>
            <a:r>
              <a:rPr lang="en-US" altLang="en-US" dirty="0" smtClean="0"/>
              <a:t>Florida’s Bill</a:t>
            </a:r>
            <a:endParaRPr lang="en-US" altLang="en-US" dirty="0"/>
          </a:p>
        </p:txBody>
      </p:sp>
      <p:sp>
        <p:nvSpPr>
          <p:cNvPr id="7171" name="Rectangle 3"/>
          <p:cNvSpPr>
            <a:spLocks noGrp="1" noChangeArrowheads="1"/>
          </p:cNvSpPr>
          <p:nvPr>
            <p:ph type="body" idx="1"/>
          </p:nvPr>
        </p:nvSpPr>
        <p:spPr>
          <a:xfrm>
            <a:off x="455613" y="1219200"/>
            <a:ext cx="8226425" cy="5181600"/>
          </a:xfrm>
        </p:spPr>
        <p:txBody>
          <a:bodyPr/>
          <a:lstStyle/>
          <a:p>
            <a:r>
              <a:rPr lang="en-US" altLang="en-US" sz="2800" dirty="0"/>
              <a:t>Section 1006.25, Florida </a:t>
            </a:r>
            <a:r>
              <a:rPr lang="en-US" altLang="en-US" sz="2800" dirty="0" smtClean="0"/>
              <a:t>Statutes, requires </a:t>
            </a:r>
            <a:r>
              <a:rPr lang="en-US" altLang="en-US" sz="2800" dirty="0"/>
              <a:t>State Board of Education to adopt school bus specifications</a:t>
            </a:r>
          </a:p>
          <a:p>
            <a:r>
              <a:rPr lang="en-US" altLang="en-US" sz="2800" dirty="0" smtClean="0"/>
              <a:t>FAPT and FDOE </a:t>
            </a:r>
            <a:r>
              <a:rPr lang="en-US" altLang="en-US" sz="2800" dirty="0"/>
              <a:t>developed technical specifications for State Board </a:t>
            </a:r>
            <a:endParaRPr lang="en-US" altLang="en-US" sz="2800" dirty="0" smtClean="0"/>
          </a:p>
          <a:p>
            <a:r>
              <a:rPr lang="en-US" altLang="en-US" sz="2800" dirty="0" smtClean="0"/>
              <a:t>Specs </a:t>
            </a:r>
            <a:r>
              <a:rPr lang="en-US" altLang="en-US" sz="2800" dirty="0"/>
              <a:t>require </a:t>
            </a:r>
            <a:r>
              <a:rPr lang="en-US" altLang="en-US" sz="2800" dirty="0" smtClean="0"/>
              <a:t>one, </a:t>
            </a:r>
            <a:r>
              <a:rPr lang="en-US" altLang="en-US" sz="2800" dirty="0"/>
              <a:t>color-coded lap belt system per </a:t>
            </a:r>
            <a:r>
              <a:rPr lang="en-US" altLang="en-US" sz="2800" dirty="0" smtClean="0"/>
              <a:t>passenger in all new buses (2001 and later)</a:t>
            </a:r>
            <a:endParaRPr lang="en-US" altLang="en-US" sz="2800" dirty="0"/>
          </a:p>
          <a:p>
            <a:r>
              <a:rPr lang="en-US" altLang="en-US" sz="2800" dirty="0"/>
              <a:t>FAPT studied NY, NJ experience and developed “best practices” document</a:t>
            </a:r>
          </a:p>
          <a:p>
            <a:r>
              <a:rPr lang="en-US" altLang="en-US" sz="2800" dirty="0"/>
              <a:t>Best practices guides drivers on how to instruct students and enforce belt use</a:t>
            </a:r>
          </a:p>
        </p:txBody>
      </p:sp>
      <p:pic>
        <p:nvPicPr>
          <p:cNvPr id="7172" name="Picture 4" descr="busfro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6019800"/>
            <a:ext cx="762000" cy="67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7237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ltLang="en-US">
                <a:latin typeface="Myriad Pro" pitchFamily="34" charset="0"/>
              </a:rPr>
              <a:t>School Bus Transportation</a:t>
            </a:r>
          </a:p>
        </p:txBody>
      </p:sp>
      <p:sp>
        <p:nvSpPr>
          <p:cNvPr id="120835" name="Rectangle 3"/>
          <p:cNvSpPr>
            <a:spLocks noGrp="1" noChangeArrowheads="1"/>
          </p:cNvSpPr>
          <p:nvPr>
            <p:ph type="body" idx="1"/>
          </p:nvPr>
        </p:nvSpPr>
        <p:spPr>
          <a:xfrm>
            <a:off x="228600" y="1676400"/>
            <a:ext cx="8094663" cy="2895600"/>
          </a:xfrm>
        </p:spPr>
        <p:txBody>
          <a:bodyPr/>
          <a:lstStyle/>
          <a:p>
            <a:pPr>
              <a:buFont typeface="Wingdings" pitchFamily="2" charset="2"/>
              <a:buNone/>
            </a:pPr>
            <a:r>
              <a:rPr lang="en-US" altLang="en-US" sz="4000" dirty="0">
                <a:latin typeface="Myriad Pro" pitchFamily="34" charset="0"/>
              </a:rPr>
              <a:t>	Yellow school buses comprise the largest transportation system in the United States – </a:t>
            </a:r>
            <a:r>
              <a:rPr lang="en-US" altLang="en-US" sz="4000" dirty="0" smtClean="0">
                <a:latin typeface="Myriad Pro" pitchFamily="34" charset="0"/>
              </a:rPr>
              <a:t>480,000 </a:t>
            </a:r>
            <a:r>
              <a:rPr lang="en-US" altLang="en-US" sz="4000" dirty="0">
                <a:latin typeface="Myriad Pro" pitchFamily="34" charset="0"/>
              </a:rPr>
              <a:t>buses transporting more than 26 million children each day .</a:t>
            </a:r>
          </a:p>
          <a:p>
            <a:pPr>
              <a:buFont typeface="Wingdings" pitchFamily="2" charset="2"/>
              <a:buNone/>
            </a:pPr>
            <a:r>
              <a:rPr lang="en-US" altLang="en-US" sz="4000" dirty="0">
                <a:latin typeface="Myriad Pro" pitchFamily="34" charset="0"/>
              </a:rPr>
              <a:t>	</a:t>
            </a:r>
          </a:p>
          <a:p>
            <a:pPr>
              <a:buFont typeface="Wingdings" pitchFamily="2" charset="2"/>
              <a:buNone/>
            </a:pPr>
            <a:r>
              <a:rPr lang="en-US" altLang="en-US" sz="4000" dirty="0">
                <a:latin typeface="Myriad Pro" pitchFamily="34" charset="0"/>
              </a:rPr>
              <a:t>	</a:t>
            </a:r>
            <a:endParaRPr lang="en-US" altLang="en-US" b="1" dirty="0">
              <a:latin typeface="Myriad Pro" pitchFamily="34" charset="0"/>
            </a:endParaRPr>
          </a:p>
        </p:txBody>
      </p:sp>
      <p:pic>
        <p:nvPicPr>
          <p:cNvPr id="120836" name="Picture 4" descr="Thomas C2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5048250"/>
            <a:ext cx="4572000" cy="180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Bluebird 210 seat --1 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05000" y="-228600"/>
            <a:ext cx="5735637" cy="663618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23038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body" idx="1"/>
          </p:nvPr>
        </p:nvSpPr>
        <p:spPr>
          <a:xfrm>
            <a:off x="774700" y="2819400"/>
            <a:ext cx="3581400" cy="3581400"/>
          </a:xfrm>
        </p:spPr>
        <p:txBody>
          <a:bodyPr/>
          <a:lstStyle/>
          <a:p>
            <a:pPr algn="just">
              <a:buFont typeface="Wingdings" pitchFamily="2" charset="2"/>
              <a:buNone/>
            </a:pPr>
            <a:r>
              <a:rPr lang="en-US" altLang="en-US" sz="2400"/>
              <a:t>	All Florida buses shall be equipped with a durable webbing cutter that will be mounted in a location accessible only to the driver in an easily detachable manner.</a:t>
            </a:r>
          </a:p>
          <a:p>
            <a:pPr algn="ctr">
              <a:spcBef>
                <a:spcPct val="0"/>
              </a:spcBef>
              <a:buClrTx/>
              <a:buSzTx/>
              <a:buFontTx/>
              <a:buNone/>
            </a:pPr>
            <a:r>
              <a:rPr lang="en-US" altLang="en-US" sz="1600"/>
              <a:t>(Rule 6A-3.0121(1), Florida Administrative Code)</a:t>
            </a:r>
          </a:p>
          <a:p>
            <a:pPr algn="ctr">
              <a:buFont typeface="Wingdings" pitchFamily="2" charset="2"/>
              <a:buNone/>
            </a:pPr>
            <a:endParaRPr lang="en-US" altLang="en-US" sz="1600"/>
          </a:p>
        </p:txBody>
      </p:sp>
      <p:pic>
        <p:nvPicPr>
          <p:cNvPr id="168964" name="Picture 4" descr="beltcutter"/>
          <p:cNvPicPr>
            <a:picLocks noChangeAspect="1" noChangeArrowheads="1"/>
          </p:cNvPicPr>
          <p:nvPr/>
        </p:nvPicPr>
        <p:blipFill>
          <a:blip r:embed="rId2">
            <a:extLst>
              <a:ext uri="{28A0092B-C50C-407E-A947-70E740481C1C}">
                <a14:useLocalDpi xmlns:a14="http://schemas.microsoft.com/office/drawing/2010/main" val="0"/>
              </a:ext>
            </a:extLst>
          </a:blip>
          <a:srcRect l="7285" r="7285"/>
          <a:stretch>
            <a:fillRect/>
          </a:stretch>
        </p:blipFill>
        <p:spPr bwMode="auto">
          <a:xfrm>
            <a:off x="5105400" y="2590800"/>
            <a:ext cx="3559175" cy="3165475"/>
          </a:xfrm>
          <a:prstGeom prst="rect">
            <a:avLst/>
          </a:prstGeom>
          <a:noFill/>
          <a:extLst>
            <a:ext uri="{909E8E84-426E-40DD-AFC4-6F175D3DCCD1}">
              <a14:hiddenFill xmlns:a14="http://schemas.microsoft.com/office/drawing/2010/main">
                <a:solidFill>
                  <a:srgbClr val="FFFFFF"/>
                </a:solidFill>
              </a14:hiddenFill>
            </a:ext>
          </a:extLst>
        </p:spPr>
      </p:pic>
      <p:sp>
        <p:nvSpPr>
          <p:cNvPr id="168965" name="Text Box 5"/>
          <p:cNvSpPr txBox="1">
            <a:spLocks noChangeArrowheads="1"/>
          </p:cNvSpPr>
          <p:nvPr/>
        </p:nvSpPr>
        <p:spPr bwMode="auto">
          <a:xfrm>
            <a:off x="838200" y="1295400"/>
            <a:ext cx="6645275"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400" b="1">
                <a:solidFill>
                  <a:schemeClr val="tx2"/>
                </a:solidFill>
              </a:rPr>
              <a:t>Belt Cutter Required</a:t>
            </a:r>
          </a:p>
          <a:p>
            <a:r>
              <a:rPr lang="en-US" altLang="en-US"/>
              <a:t>	</a:t>
            </a:r>
          </a:p>
        </p:txBody>
      </p:sp>
    </p:spTree>
    <p:extLst>
      <p:ext uri="{BB962C8B-B14F-4D97-AF65-F5344CB8AC3E}">
        <p14:creationId xmlns:p14="http://schemas.microsoft.com/office/powerpoint/2010/main" val="877525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8962">
                                            <p:txEl>
                                              <p:pRg st="0" end="0"/>
                                            </p:txEl>
                                          </p:spTgt>
                                        </p:tgtEl>
                                        <p:attrNameLst>
                                          <p:attrName>style.visibility</p:attrName>
                                        </p:attrNameLst>
                                      </p:cBhvr>
                                      <p:to>
                                        <p:strVal val="visible"/>
                                      </p:to>
                                    </p:set>
                                    <p:animEffect transition="in" filter="box(out)">
                                      <p:cBhvr>
                                        <p:cTn id="7" dur="500"/>
                                        <p:tgtEl>
                                          <p:spTgt spid="1689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8962">
                                            <p:txEl>
                                              <p:pRg st="1" end="1"/>
                                            </p:txEl>
                                          </p:spTgt>
                                        </p:tgtEl>
                                        <p:attrNameLst>
                                          <p:attrName>style.visibility</p:attrName>
                                        </p:attrNameLst>
                                      </p:cBhvr>
                                      <p:to>
                                        <p:strVal val="visible"/>
                                      </p:to>
                                    </p:set>
                                    <p:animEffect transition="in" filter="box(out)">
                                      <p:cBhvr>
                                        <p:cTn id="12" dur="500"/>
                                        <p:tgtEl>
                                          <p:spTgt spid="16896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8964"/>
                                        </p:tgtEl>
                                        <p:attrNameLst>
                                          <p:attrName>style.visibility</p:attrName>
                                        </p:attrNameLst>
                                      </p:cBhvr>
                                      <p:to>
                                        <p:strVal val="visible"/>
                                      </p:to>
                                    </p:set>
                                    <p:animEffect transition="in" filter="fade">
                                      <p:cBhvr>
                                        <p:cTn id="17" dur="2000"/>
                                        <p:tgtEl>
                                          <p:spTgt spid="168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dirty="0"/>
              <a:t>Florida Lap Belts (</a:t>
            </a:r>
            <a:r>
              <a:rPr lang="en-US" altLang="en-US" dirty="0" smtClean="0"/>
              <a:t>2001-2017</a:t>
            </a:r>
            <a:r>
              <a:rPr lang="en-US" altLang="en-US" dirty="0"/>
              <a:t>):</a:t>
            </a:r>
          </a:p>
        </p:txBody>
      </p:sp>
      <p:sp>
        <p:nvSpPr>
          <p:cNvPr id="45059" name="Rectangle 3"/>
          <p:cNvSpPr>
            <a:spLocks noGrp="1" noChangeArrowheads="1"/>
          </p:cNvSpPr>
          <p:nvPr>
            <p:ph type="body" idx="1"/>
          </p:nvPr>
        </p:nvSpPr>
        <p:spPr>
          <a:xfrm>
            <a:off x="455613" y="1598613"/>
            <a:ext cx="8459787" cy="4497387"/>
          </a:xfrm>
        </p:spPr>
        <p:txBody>
          <a:bodyPr/>
          <a:lstStyle/>
          <a:p>
            <a:r>
              <a:rPr lang="en-US" altLang="en-US" dirty="0" smtClean="0"/>
              <a:t>One serious rollover crash (Milton, FL) where belts very likely saved lives or serious injuries</a:t>
            </a:r>
            <a:endParaRPr lang="en-US" altLang="en-US" dirty="0"/>
          </a:p>
          <a:p>
            <a:r>
              <a:rPr lang="en-US" altLang="en-US" dirty="0"/>
              <a:t>Usage rates in districts responding to survey: 70% elementary; 35% middle school; 25% high school</a:t>
            </a:r>
          </a:p>
          <a:p>
            <a:r>
              <a:rPr lang="en-US" altLang="en-US" dirty="0"/>
              <a:t>Vandalism, maintenance not major concern</a:t>
            </a:r>
          </a:p>
          <a:p>
            <a:r>
              <a:rPr lang="en-US" altLang="en-US" dirty="0"/>
              <a:t>Discipline effects positive for elementary</a:t>
            </a:r>
          </a:p>
          <a:p>
            <a:r>
              <a:rPr lang="en-US" altLang="en-US" dirty="0"/>
              <a:t>Drivers enforce by verbal instructions</a:t>
            </a:r>
          </a:p>
          <a:p>
            <a:endParaRPr lang="en-US" altLang="en-US" dirty="0"/>
          </a:p>
        </p:txBody>
      </p:sp>
      <p:pic>
        <p:nvPicPr>
          <p:cNvPr id="45060" name="Picture 4" descr="busfro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6003925"/>
            <a:ext cx="838200" cy="74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282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544512" y="152400"/>
            <a:ext cx="8226425" cy="1143000"/>
          </a:xfrm>
        </p:spPr>
        <p:txBody>
          <a:bodyPr/>
          <a:lstStyle/>
          <a:p>
            <a:r>
              <a:rPr lang="en-US" altLang="en-US" dirty="0" smtClean="0"/>
              <a:t>2006 Huntsville, AL Crash</a:t>
            </a:r>
            <a:endParaRPr lang="en-US" altLang="en-US" dirty="0"/>
          </a:p>
        </p:txBody>
      </p:sp>
      <p:sp>
        <p:nvSpPr>
          <p:cNvPr id="45059" name="Rectangle 3"/>
          <p:cNvSpPr>
            <a:spLocks noGrp="1" noChangeArrowheads="1"/>
          </p:cNvSpPr>
          <p:nvPr>
            <p:ph type="body" idx="1"/>
          </p:nvPr>
        </p:nvSpPr>
        <p:spPr>
          <a:xfrm>
            <a:off x="455613" y="1598613"/>
            <a:ext cx="8459787" cy="4497387"/>
          </a:xfrm>
        </p:spPr>
        <p:txBody>
          <a:bodyPr/>
          <a:lstStyle/>
          <a:p>
            <a:endParaRPr lang="en-US" altLang="en-US" dirty="0"/>
          </a:p>
        </p:txBody>
      </p:sp>
      <p:pic>
        <p:nvPicPr>
          <p:cNvPr id="5" name="Picture 2" descr="December 2005 1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219200"/>
            <a:ext cx="733425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97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December 2005 0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0"/>
            <a:ext cx="9167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72707" name="Text Box 3"/>
          <p:cNvSpPr txBox="1">
            <a:spLocks noChangeArrowheads="1"/>
          </p:cNvSpPr>
          <p:nvPr/>
        </p:nvSpPr>
        <p:spPr bwMode="auto">
          <a:xfrm>
            <a:off x="304800" y="228600"/>
            <a:ext cx="57150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itchFamily="18" charset="0"/>
              </a:rPr>
              <a:t>Huntsville Crash      November 20, 2006</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December 2005 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0419" name="Text Box 3"/>
          <p:cNvSpPr txBox="1">
            <a:spLocks noChangeArrowheads="1"/>
          </p:cNvSpPr>
          <p:nvPr/>
        </p:nvSpPr>
        <p:spPr bwMode="auto">
          <a:xfrm>
            <a:off x="762000" y="304800"/>
            <a:ext cx="57150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itchFamily="18" charset="0"/>
              </a:rPr>
              <a:t>Huntsville Crash      November 20, 2006</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December 2005 0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0"/>
            <a:ext cx="9167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65539" name="Text Box 3"/>
          <p:cNvSpPr txBox="1">
            <a:spLocks noChangeArrowheads="1"/>
          </p:cNvSpPr>
          <p:nvPr/>
        </p:nvSpPr>
        <p:spPr bwMode="auto">
          <a:xfrm>
            <a:off x="304800" y="228600"/>
            <a:ext cx="57150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itchFamily="18" charset="0"/>
              </a:rPr>
              <a:t>Huntsville Crash      November 20, 2006</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endParaRPr lang="en-US" altLang="en-US"/>
          </a:p>
        </p:txBody>
      </p:sp>
      <p:sp>
        <p:nvSpPr>
          <p:cNvPr id="61443" name="Rectangle 3"/>
          <p:cNvSpPr>
            <a:spLocks noGrp="1" noChangeArrowheads="1"/>
          </p:cNvSpPr>
          <p:nvPr>
            <p:ph type="body" idx="1"/>
          </p:nvPr>
        </p:nvSpPr>
        <p:spPr/>
        <p:txBody>
          <a:bodyPr/>
          <a:lstStyle/>
          <a:p>
            <a:endParaRPr lang="en-US" altLang="en-US"/>
          </a:p>
        </p:txBody>
      </p:sp>
      <p:pic>
        <p:nvPicPr>
          <p:cNvPr id="61444" name="Picture 4" descr="December 2005 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45" name="Text Box 5"/>
          <p:cNvSpPr txBox="1">
            <a:spLocks noChangeArrowheads="1"/>
          </p:cNvSpPr>
          <p:nvPr/>
        </p:nvSpPr>
        <p:spPr bwMode="auto">
          <a:xfrm>
            <a:off x="304800" y="228600"/>
            <a:ext cx="57150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itchFamily="18" charset="0"/>
              </a:rPr>
              <a:t>Huntsville Crash      November 20, 2006</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December 2005 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2467" name="Text Box 3"/>
          <p:cNvSpPr txBox="1">
            <a:spLocks noChangeArrowheads="1"/>
          </p:cNvSpPr>
          <p:nvPr/>
        </p:nvSpPr>
        <p:spPr bwMode="auto">
          <a:xfrm>
            <a:off x="304800" y="228600"/>
            <a:ext cx="57150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itchFamily="18" charset="0"/>
              </a:rPr>
              <a:t>Huntsville Crash      November 20, 2006</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ecember 2005 0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0"/>
            <a:ext cx="9167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67587" name="Text Box 3"/>
          <p:cNvSpPr txBox="1">
            <a:spLocks noChangeArrowheads="1"/>
          </p:cNvSpPr>
          <p:nvPr/>
        </p:nvSpPr>
        <p:spPr bwMode="auto">
          <a:xfrm>
            <a:off x="304800" y="228600"/>
            <a:ext cx="57150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itchFamily="18" charset="0"/>
              </a:rPr>
              <a:t>Huntsville Crash      November 20, 2006</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285750" y="211138"/>
            <a:ext cx="8361363" cy="622300"/>
          </a:xfrm>
        </p:spPr>
        <p:txBody>
          <a:bodyPr/>
          <a:lstStyle/>
          <a:p>
            <a:r>
              <a:rPr lang="en-US" altLang="en-US"/>
              <a:t>School Bus Safety Facts</a:t>
            </a:r>
          </a:p>
        </p:txBody>
      </p:sp>
      <p:sp>
        <p:nvSpPr>
          <p:cNvPr id="121859" name="Rectangle 3"/>
          <p:cNvSpPr>
            <a:spLocks noGrp="1" noChangeArrowheads="1"/>
          </p:cNvSpPr>
          <p:nvPr>
            <p:ph type="body" idx="1"/>
          </p:nvPr>
        </p:nvSpPr>
        <p:spPr>
          <a:xfrm>
            <a:off x="228600" y="1219200"/>
            <a:ext cx="8542338" cy="4402138"/>
          </a:xfrm>
        </p:spPr>
        <p:txBody>
          <a:bodyPr/>
          <a:lstStyle/>
          <a:p>
            <a:pPr lvl="1">
              <a:buClr>
                <a:schemeClr val="bg2"/>
              </a:buClr>
              <a:buFontTx/>
              <a:buChar char="•"/>
            </a:pPr>
            <a:r>
              <a:rPr lang="en-US" altLang="en-US" sz="3400" dirty="0"/>
              <a:t>School buses are the safest form of transportation for getting children to and from school.</a:t>
            </a:r>
          </a:p>
          <a:p>
            <a:pPr lvl="1">
              <a:buClr>
                <a:schemeClr val="bg2"/>
              </a:buClr>
              <a:buFontTx/>
              <a:buChar char="•"/>
            </a:pPr>
            <a:r>
              <a:rPr lang="en-US" altLang="en-US" sz="3400" dirty="0"/>
              <a:t>According to </a:t>
            </a:r>
            <a:r>
              <a:rPr lang="en-US" altLang="en-US" sz="3400" dirty="0" smtClean="0"/>
              <a:t>ASBC and the National Highway Traffic Safety Administration, students are about 70 times more likely to arrive at school safely if they take the school bus rather than traveling by car.</a:t>
            </a:r>
            <a:endParaRPr lang="en-US" altLang="en-US" sz="3400" dirty="0"/>
          </a:p>
        </p:txBody>
      </p:sp>
      <p:pic>
        <p:nvPicPr>
          <p:cNvPr id="121860" name="Picture 4" descr="Vision Pho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0018" y="5541169"/>
            <a:ext cx="1905000" cy="1119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500"/>
                                  </p:stCondLst>
                                  <p:childTnLst>
                                    <p:set>
                                      <p:cBhvr>
                                        <p:cTn id="6" dur="1" fill="hold">
                                          <p:stCondLst>
                                            <p:cond delay="0"/>
                                          </p:stCondLst>
                                        </p:cTn>
                                        <p:tgtEl>
                                          <p:spTgt spid="121859">
                                            <p:txEl>
                                              <p:charRg st="2" end="2"/>
                                            </p:txEl>
                                          </p:spTgt>
                                        </p:tgtEl>
                                        <p:attrNameLst>
                                          <p:attrName>style.visibility</p:attrName>
                                        </p:attrNameLst>
                                      </p:cBhvr>
                                      <p:to>
                                        <p:strVal val="visible"/>
                                      </p:to>
                                    </p:set>
                                    <p:animEffect transition="in" filter="dissolve">
                                      <p:cBhvr>
                                        <p:cTn id="7" dur="500"/>
                                        <p:tgtEl>
                                          <p:spTgt spid="121859">
                                            <p:txEl>
                                              <p:char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December 2005 1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67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74755" name="Text Box 3"/>
          <p:cNvSpPr txBox="1">
            <a:spLocks noChangeArrowheads="1"/>
          </p:cNvSpPr>
          <p:nvPr/>
        </p:nvSpPr>
        <p:spPr bwMode="auto">
          <a:xfrm>
            <a:off x="3276600" y="6096000"/>
            <a:ext cx="57150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itchFamily="18" charset="0"/>
              </a:rPr>
              <a:t>Huntsville Crash      November 20, 2006</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December 2005 10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0"/>
            <a:ext cx="9167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75779" name="Text Box 3"/>
          <p:cNvSpPr txBox="1">
            <a:spLocks noChangeArrowheads="1"/>
          </p:cNvSpPr>
          <p:nvPr/>
        </p:nvSpPr>
        <p:spPr bwMode="auto">
          <a:xfrm>
            <a:off x="3276600" y="6096000"/>
            <a:ext cx="57150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itchFamily="18" charset="0"/>
              </a:rPr>
              <a:t>Huntsville Crash      November 20, 2006</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Seat Belt Requi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9944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304800"/>
            <a:ext cx="8226425" cy="1371600"/>
          </a:xfrm>
        </p:spPr>
        <p:txBody>
          <a:bodyPr/>
          <a:lstStyle/>
          <a:p>
            <a:r>
              <a:rPr lang="en-US" altLang="en-US" sz="4000" dirty="0"/>
              <a:t>NHTSA Rulemaking</a:t>
            </a:r>
          </a:p>
        </p:txBody>
      </p:sp>
      <p:sp>
        <p:nvSpPr>
          <p:cNvPr id="107523" name="Rectangle 3"/>
          <p:cNvSpPr>
            <a:spLocks noGrp="1" noChangeArrowheads="1"/>
          </p:cNvSpPr>
          <p:nvPr>
            <p:ph type="body" idx="1"/>
          </p:nvPr>
        </p:nvSpPr>
        <p:spPr>
          <a:xfrm>
            <a:off x="455613" y="1676400"/>
            <a:ext cx="8226425" cy="4419600"/>
          </a:xfrm>
        </p:spPr>
        <p:txBody>
          <a:bodyPr/>
          <a:lstStyle/>
          <a:p>
            <a:r>
              <a:rPr lang="en-US" altLang="en-US" dirty="0"/>
              <a:t>NHTSA held Roundtable on School Bus Seat Belts in DC on July 11, 2007</a:t>
            </a:r>
          </a:p>
          <a:p>
            <a:r>
              <a:rPr lang="en-US" altLang="en-US" dirty="0"/>
              <a:t>NHTSA released a Notice of Proposed Rulemaking (NPRM) on Nov. 21, 2007</a:t>
            </a:r>
          </a:p>
          <a:p>
            <a:r>
              <a:rPr lang="en-US" altLang="en-US" dirty="0" smtClean="0"/>
              <a:t>NASDPTS and others issued public comments on the NPRM</a:t>
            </a:r>
            <a:endParaRPr lang="en-US" altLang="en-US" dirty="0"/>
          </a:p>
          <a:p>
            <a:endParaRPr lang="en-US" altLang="en-US" dirty="0"/>
          </a:p>
          <a:p>
            <a:endParaRPr lang="en-US" altLang="en-US" dirty="0"/>
          </a:p>
          <a:p>
            <a:endParaRPr lang="en-US" altLang="en-US" dirty="0"/>
          </a:p>
        </p:txBody>
      </p:sp>
      <p:pic>
        <p:nvPicPr>
          <p:cNvPr id="107524" name="Picture 4" descr="busfro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5867400"/>
            <a:ext cx="990600" cy="88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4657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304800"/>
            <a:ext cx="8226425" cy="1371600"/>
          </a:xfrm>
        </p:spPr>
        <p:txBody>
          <a:bodyPr/>
          <a:lstStyle/>
          <a:p>
            <a:r>
              <a:rPr lang="en-US" altLang="en-US" sz="4000" dirty="0" smtClean="0"/>
              <a:t>2008-09 NHTSA </a:t>
            </a:r>
            <a:r>
              <a:rPr lang="en-US" altLang="en-US" sz="4000" dirty="0"/>
              <a:t>Final Rule:</a:t>
            </a:r>
          </a:p>
        </p:txBody>
      </p:sp>
      <p:sp>
        <p:nvSpPr>
          <p:cNvPr id="109571" name="Rectangle 3"/>
          <p:cNvSpPr>
            <a:spLocks noGrp="1" noChangeArrowheads="1"/>
          </p:cNvSpPr>
          <p:nvPr>
            <p:ph type="body" idx="1"/>
          </p:nvPr>
        </p:nvSpPr>
        <p:spPr>
          <a:xfrm>
            <a:off x="455613" y="1676400"/>
            <a:ext cx="8226425" cy="4419600"/>
          </a:xfrm>
        </p:spPr>
        <p:txBody>
          <a:bodyPr/>
          <a:lstStyle/>
          <a:p>
            <a:r>
              <a:rPr lang="en-US" altLang="en-US" dirty="0"/>
              <a:t>Standards for states that continue to require (or newly require) lap belts in large school buses</a:t>
            </a:r>
          </a:p>
          <a:p>
            <a:r>
              <a:rPr lang="en-US" altLang="en-US" dirty="0"/>
              <a:t>Automatic self-latching devices for seat bottom cushions when cushions are designed to flip up for cleaning or inspection</a:t>
            </a:r>
          </a:p>
          <a:p>
            <a:endParaRPr lang="en-US" altLang="en-US" dirty="0"/>
          </a:p>
        </p:txBody>
      </p:sp>
      <p:pic>
        <p:nvPicPr>
          <p:cNvPr id="109572" name="Picture 4" descr="busfro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5867400"/>
            <a:ext cx="990600" cy="88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3860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304800"/>
            <a:ext cx="8226425" cy="1371600"/>
          </a:xfrm>
        </p:spPr>
        <p:txBody>
          <a:bodyPr/>
          <a:lstStyle/>
          <a:p>
            <a:r>
              <a:rPr lang="en-US" altLang="en-US" sz="4000" dirty="0"/>
              <a:t>NHTSA Final Rule </a:t>
            </a:r>
            <a:r>
              <a:rPr lang="en-US" altLang="en-US" sz="4000" dirty="0" smtClean="0"/>
              <a:t>Required:</a:t>
            </a:r>
            <a:endParaRPr lang="en-US" altLang="en-US" sz="4000" dirty="0"/>
          </a:p>
        </p:txBody>
      </p:sp>
      <p:sp>
        <p:nvSpPr>
          <p:cNvPr id="108547" name="Rectangle 3"/>
          <p:cNvSpPr>
            <a:spLocks noGrp="1" noChangeArrowheads="1"/>
          </p:cNvSpPr>
          <p:nvPr>
            <p:ph type="body" idx="1"/>
          </p:nvPr>
        </p:nvSpPr>
        <p:spPr>
          <a:xfrm>
            <a:off x="455613" y="1676400"/>
            <a:ext cx="8226425" cy="4419600"/>
          </a:xfrm>
        </p:spPr>
        <p:txBody>
          <a:bodyPr/>
          <a:lstStyle/>
          <a:p>
            <a:pPr>
              <a:lnSpc>
                <a:spcPct val="90000"/>
              </a:lnSpc>
            </a:pPr>
            <a:r>
              <a:rPr lang="en-US" altLang="en-US" dirty="0"/>
              <a:t>Lap/shoulder belts in new Type A buses (10,000 Gross Vehicle Weight Rating or less) in three years from final </a:t>
            </a:r>
            <a:r>
              <a:rPr lang="en-US" altLang="en-US" dirty="0" smtClean="0"/>
              <a:t>rule</a:t>
            </a:r>
            <a:endParaRPr lang="en-US" altLang="en-US" dirty="0"/>
          </a:p>
          <a:p>
            <a:pPr>
              <a:lnSpc>
                <a:spcPct val="90000"/>
              </a:lnSpc>
            </a:pPr>
            <a:r>
              <a:rPr lang="en-US" altLang="en-US" dirty="0"/>
              <a:t>Test procedures and standards</a:t>
            </a:r>
          </a:p>
          <a:p>
            <a:pPr>
              <a:lnSpc>
                <a:spcPct val="90000"/>
              </a:lnSpc>
            </a:pPr>
            <a:r>
              <a:rPr lang="en-US" altLang="en-US" dirty="0"/>
              <a:t>High-back seats in all new buses starting in one year from final </a:t>
            </a:r>
            <a:r>
              <a:rPr lang="en-US" altLang="en-US" dirty="0" smtClean="0"/>
              <a:t>rule</a:t>
            </a:r>
            <a:endParaRPr lang="en-US" altLang="en-US" dirty="0"/>
          </a:p>
          <a:p>
            <a:pPr>
              <a:lnSpc>
                <a:spcPct val="90000"/>
              </a:lnSpc>
            </a:pPr>
            <a:r>
              <a:rPr lang="en-US" altLang="en-US" dirty="0" smtClean="0"/>
              <a:t>Provided </a:t>
            </a:r>
            <a:r>
              <a:rPr lang="en-US" altLang="en-US" dirty="0"/>
              <a:t>guidance and standards for states that voluntarily install lap/shoulder belts in large school buses</a:t>
            </a:r>
          </a:p>
          <a:p>
            <a:pPr>
              <a:lnSpc>
                <a:spcPct val="90000"/>
              </a:lnSpc>
            </a:pPr>
            <a:endParaRPr lang="en-US" altLang="en-US" dirty="0"/>
          </a:p>
          <a:p>
            <a:pPr>
              <a:lnSpc>
                <a:spcPct val="90000"/>
              </a:lnSpc>
            </a:pPr>
            <a:endParaRPr lang="en-US" altLang="en-US" dirty="0"/>
          </a:p>
        </p:txBody>
      </p:sp>
      <p:pic>
        <p:nvPicPr>
          <p:cNvPr id="108548" name="Picture 4" descr="busfro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5867400"/>
            <a:ext cx="990600" cy="88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7071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55613" y="273050"/>
            <a:ext cx="8226425" cy="946150"/>
          </a:xfrm>
        </p:spPr>
        <p:txBody>
          <a:bodyPr/>
          <a:lstStyle/>
          <a:p>
            <a:r>
              <a:rPr lang="en-US" altLang="en-US" dirty="0"/>
              <a:t>Lead Time/Effective Dates</a:t>
            </a:r>
          </a:p>
        </p:txBody>
      </p:sp>
      <p:sp>
        <p:nvSpPr>
          <p:cNvPr id="162819" name="Rectangle 3"/>
          <p:cNvSpPr>
            <a:spLocks noGrp="1" noChangeArrowheads="1"/>
          </p:cNvSpPr>
          <p:nvPr>
            <p:ph type="body" idx="1"/>
          </p:nvPr>
        </p:nvSpPr>
        <p:spPr>
          <a:xfrm>
            <a:off x="457200" y="1143000"/>
            <a:ext cx="8226425" cy="4497387"/>
          </a:xfrm>
        </p:spPr>
        <p:txBody>
          <a:bodyPr/>
          <a:lstStyle/>
          <a:p>
            <a:r>
              <a:rPr lang="en-US" altLang="en-US" sz="2800" dirty="0"/>
              <a:t>Small bus lap/shoulder belts ~ 3 years</a:t>
            </a:r>
          </a:p>
          <a:p>
            <a:pPr lvl="1"/>
            <a:r>
              <a:rPr lang="en-US" altLang="en-US" dirty="0"/>
              <a:t>All buses manufactured on or after October 21, 2011</a:t>
            </a:r>
          </a:p>
          <a:p>
            <a:r>
              <a:rPr lang="en-US" altLang="en-US" sz="2800" dirty="0"/>
              <a:t>Large bus voluntarily installed belts ~ 3 years</a:t>
            </a:r>
          </a:p>
          <a:p>
            <a:pPr lvl="1"/>
            <a:r>
              <a:rPr lang="en-US" altLang="en-US" dirty="0"/>
              <a:t>All buses manufactured on or after October 21, 2011</a:t>
            </a:r>
          </a:p>
          <a:p>
            <a:r>
              <a:rPr lang="en-US" altLang="en-US" sz="2800" dirty="0"/>
              <a:t>Increased seatback height ~ 1 year</a:t>
            </a:r>
          </a:p>
          <a:p>
            <a:pPr lvl="1"/>
            <a:r>
              <a:rPr lang="en-US" altLang="en-US" dirty="0"/>
              <a:t>All buses manufactured on or after October 21, 2009</a:t>
            </a:r>
          </a:p>
          <a:p>
            <a:r>
              <a:rPr lang="en-US" altLang="en-US" sz="2800" dirty="0"/>
              <a:t>Self-latching </a:t>
            </a:r>
            <a:r>
              <a:rPr lang="en-US" altLang="en-US" sz="2800" dirty="0" smtClean="0"/>
              <a:t>bottom </a:t>
            </a:r>
            <a:r>
              <a:rPr lang="en-US" altLang="en-US" sz="2800" dirty="0"/>
              <a:t>cushions ~ 1 year</a:t>
            </a:r>
          </a:p>
          <a:p>
            <a:pPr lvl="1"/>
            <a:r>
              <a:rPr lang="en-US" altLang="en-US" dirty="0"/>
              <a:t>All buses manufactured on or after October 21, 2009</a:t>
            </a:r>
          </a:p>
        </p:txBody>
      </p:sp>
    </p:spTree>
    <p:extLst>
      <p:ext uri="{BB962C8B-B14F-4D97-AF65-F5344CB8AC3E}">
        <p14:creationId xmlns:p14="http://schemas.microsoft.com/office/powerpoint/2010/main" val="42176463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Passenger Crash Protection</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229600" cy="3662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72531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315200" cy="1154097"/>
          </a:xfrm>
        </p:spPr>
        <p:txBody>
          <a:bodyPr/>
          <a:lstStyle/>
          <a:p>
            <a:pPr algn="ctr"/>
            <a:r>
              <a:rPr lang="en-US" dirty="0" smtClean="0"/>
              <a:t>NASDPTS 2014 Position Paper</a:t>
            </a:r>
            <a:endParaRPr lang="en-US" dirty="0"/>
          </a:p>
        </p:txBody>
      </p:sp>
      <p:sp>
        <p:nvSpPr>
          <p:cNvPr id="3" name="Content Placeholder 2"/>
          <p:cNvSpPr>
            <a:spLocks noGrp="1"/>
          </p:cNvSpPr>
          <p:nvPr>
            <p:ph idx="1"/>
          </p:nvPr>
        </p:nvSpPr>
        <p:spPr>
          <a:xfrm>
            <a:off x="914400" y="1905001"/>
            <a:ext cx="7315200" cy="4404360"/>
          </a:xfrm>
        </p:spPr>
        <p:txBody>
          <a:bodyPr>
            <a:normAutofit fontScale="55000" lnSpcReduction="20000"/>
          </a:bodyPr>
          <a:lstStyle/>
          <a:p>
            <a:r>
              <a:rPr lang="en-US" sz="4400" b="1" dirty="0">
                <a:solidFill>
                  <a:srgbClr val="FFFF00"/>
                </a:solidFill>
              </a:rPr>
              <a:t>Position Statement</a:t>
            </a:r>
            <a:endParaRPr lang="en-US" sz="4400" dirty="0">
              <a:solidFill>
                <a:srgbClr val="FFFF00"/>
              </a:solidFill>
            </a:endParaRPr>
          </a:p>
          <a:p>
            <a:pPr marL="0" indent="0">
              <a:buNone/>
            </a:pPr>
            <a:r>
              <a:rPr lang="en-US" dirty="0"/>
              <a:t>As an association with a primary leadership role in issues relating to student transportation safety, environmental responsibility, and access to education, NASDPTS fully supports state and local decisions for the installation and use of lap/shoulder belts in school buses. NASDPTS is not advocating that the installation and/or use of lap/shoulder belts be required by state or local jurisdictions without thorough consideration of available resources. NASDPTS believes this decision should be based on state or local need, but also </a:t>
            </a:r>
            <a:r>
              <a:rPr lang="en-US" b="1" dirty="0">
                <a:solidFill>
                  <a:srgbClr val="FFFF00"/>
                </a:solidFill>
              </a:rPr>
              <a:t>believes lap/shoulder belt equipped seats should be encouraged as an option when considering new bus original equipment specifications.</a:t>
            </a:r>
            <a:r>
              <a:rPr lang="en-US" b="1" dirty="0">
                <a:solidFill>
                  <a:srgbClr val="FF0000"/>
                </a:solidFill>
              </a:rPr>
              <a:t> </a:t>
            </a:r>
            <a:r>
              <a:rPr lang="en-US" dirty="0"/>
              <a:t>NASDPTS further believes that states and local jurisdictions should require proper usage by all students when belts are available and should </a:t>
            </a:r>
            <a:r>
              <a:rPr lang="en-US" dirty="0" smtClean="0"/>
              <a:t>provide related </a:t>
            </a:r>
            <a:r>
              <a:rPr lang="en-US" dirty="0"/>
              <a:t>notices, training and enforcement</a:t>
            </a:r>
            <a:r>
              <a:rPr lang="en-US" dirty="0" smtClean="0"/>
              <a:t>.</a:t>
            </a:r>
          </a:p>
          <a:p>
            <a:r>
              <a:rPr lang="en-US" sz="4400" dirty="0" smtClean="0"/>
              <a:t>Position </a:t>
            </a:r>
            <a:r>
              <a:rPr lang="en-US" sz="4400" dirty="0"/>
              <a:t>Paper available at http://www.nasdpts.org/Papers/index.html</a:t>
            </a:r>
          </a:p>
          <a:p>
            <a:endParaRPr lang="en-US" dirty="0"/>
          </a:p>
        </p:txBody>
      </p:sp>
    </p:spTree>
    <p:extLst>
      <p:ext uri="{BB962C8B-B14F-4D97-AF65-F5344CB8AC3E}">
        <p14:creationId xmlns:p14="http://schemas.microsoft.com/office/powerpoint/2010/main" val="25274657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Points--NASDPTS Position</a:t>
            </a:r>
            <a:endParaRPr lang="en-US" dirty="0"/>
          </a:p>
        </p:txBody>
      </p:sp>
      <p:sp>
        <p:nvSpPr>
          <p:cNvPr id="3" name="Content Placeholder 2"/>
          <p:cNvSpPr>
            <a:spLocks noGrp="1"/>
          </p:cNvSpPr>
          <p:nvPr>
            <p:ph idx="1"/>
          </p:nvPr>
        </p:nvSpPr>
        <p:spPr>
          <a:xfrm>
            <a:off x="457200" y="1371600"/>
            <a:ext cx="8226425" cy="4497387"/>
          </a:xfrm>
        </p:spPr>
        <p:txBody>
          <a:bodyPr/>
          <a:lstStyle/>
          <a:p>
            <a:r>
              <a:rPr lang="en-US" dirty="0" smtClean="0"/>
              <a:t>There is still heated debate on this issue</a:t>
            </a:r>
          </a:p>
          <a:p>
            <a:r>
              <a:rPr lang="en-US" dirty="0" smtClean="0"/>
              <a:t>Compartmentalization alone has limits</a:t>
            </a:r>
          </a:p>
          <a:p>
            <a:r>
              <a:rPr lang="en-US" dirty="0" smtClean="0"/>
              <a:t>Capacity issues with L/S belts largely solved</a:t>
            </a:r>
          </a:p>
          <a:p>
            <a:r>
              <a:rPr lang="en-US" dirty="0" smtClean="0"/>
              <a:t>Evacuation may be enhanced due to fewer injuries to lap/shoulder belted students</a:t>
            </a:r>
          </a:p>
          <a:p>
            <a:r>
              <a:rPr lang="en-US" dirty="0" smtClean="0"/>
              <a:t>Students will wear them in today’s world</a:t>
            </a:r>
          </a:p>
          <a:p>
            <a:r>
              <a:rPr lang="en-US" dirty="0" smtClean="0"/>
              <a:t>Lap/shoulder belts keep students in seats and improve behavior; little intentional misuse</a:t>
            </a:r>
            <a:endParaRPr lang="en-US" dirty="0"/>
          </a:p>
        </p:txBody>
      </p:sp>
    </p:spTree>
    <p:extLst>
      <p:ext uri="{BB962C8B-B14F-4D97-AF65-F5344CB8AC3E}">
        <p14:creationId xmlns:p14="http://schemas.microsoft.com/office/powerpoint/2010/main" val="1865580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285750" y="211138"/>
            <a:ext cx="8361363" cy="622300"/>
          </a:xfrm>
        </p:spPr>
        <p:txBody>
          <a:bodyPr/>
          <a:lstStyle/>
          <a:p>
            <a:r>
              <a:rPr lang="en-US" altLang="en-US"/>
              <a:t>School Bus Safety Facts</a:t>
            </a:r>
          </a:p>
        </p:txBody>
      </p:sp>
      <p:sp>
        <p:nvSpPr>
          <p:cNvPr id="122883" name="Rectangle 3"/>
          <p:cNvSpPr>
            <a:spLocks noGrp="1" noChangeArrowheads="1"/>
          </p:cNvSpPr>
          <p:nvPr>
            <p:ph type="body" idx="1"/>
          </p:nvPr>
        </p:nvSpPr>
        <p:spPr>
          <a:xfrm>
            <a:off x="228600" y="1219200"/>
            <a:ext cx="8542338" cy="4402138"/>
          </a:xfrm>
        </p:spPr>
        <p:txBody>
          <a:bodyPr/>
          <a:lstStyle/>
          <a:p>
            <a:pPr lvl="1">
              <a:buClr>
                <a:schemeClr val="bg2"/>
              </a:buClr>
              <a:buFontTx/>
              <a:buChar char="•"/>
            </a:pPr>
            <a:r>
              <a:rPr lang="en-US" altLang="en-US" sz="3000" dirty="0"/>
              <a:t>School buses must meet 37 different Federal Motor Vehicle Safety Standards – more than any other vehicle in the nation.</a:t>
            </a:r>
          </a:p>
          <a:p>
            <a:pPr lvl="1">
              <a:buClr>
                <a:schemeClr val="bg2"/>
              </a:buClr>
              <a:buFontTx/>
              <a:buChar char="•"/>
            </a:pPr>
            <a:r>
              <a:rPr lang="en-US" altLang="en-US" sz="3000" dirty="0"/>
              <a:t>The unique design,</a:t>
            </a:r>
            <a:r>
              <a:rPr lang="en-US" altLang="en-US" sz="3100" dirty="0">
                <a:latin typeface="Myriad Pro" pitchFamily="34" charset="0"/>
              </a:rPr>
              <a:t> </a:t>
            </a:r>
            <a:r>
              <a:rPr lang="en-US" altLang="en-US" sz="3000" dirty="0"/>
              <a:t>color and size, rigorous construction standards of school buses, combined with flashing red lights, cross view mirrors, and crossing and stop sign arms ensure children are protected and secure on and off the bus.</a:t>
            </a:r>
            <a:r>
              <a:rPr lang="en-US" altLang="en-US" sz="2400" dirty="0"/>
              <a:t> </a:t>
            </a:r>
            <a:endParaRPr lang="en-US" altLang="en-US" sz="31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500"/>
                                  </p:stCondLst>
                                  <p:childTnLst>
                                    <p:set>
                                      <p:cBhvr>
                                        <p:cTn id="6" dur="1" fill="hold">
                                          <p:stCondLst>
                                            <p:cond delay="0"/>
                                          </p:stCondLst>
                                        </p:cTn>
                                        <p:tgtEl>
                                          <p:spTgt spid="122883">
                                            <p:txEl>
                                              <p:charRg st="2" end="2"/>
                                            </p:txEl>
                                          </p:spTgt>
                                        </p:tgtEl>
                                        <p:attrNameLst>
                                          <p:attrName>style.visibility</p:attrName>
                                        </p:attrNameLst>
                                      </p:cBhvr>
                                      <p:to>
                                        <p:strVal val="visible"/>
                                      </p:to>
                                    </p:set>
                                    <p:animEffect transition="in" filter="dissolve">
                                      <p:cBhvr>
                                        <p:cTn id="7" dur="500"/>
                                        <p:tgtEl>
                                          <p:spTgt spid="122883">
                                            <p:txEl>
                                              <p:char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diana Crash-3-19-16.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65200"/>
            <a:ext cx="9144000" cy="4926013"/>
          </a:xfrm>
          <a:prstGeom prst="rect">
            <a:avLst/>
          </a:prstGeom>
        </p:spPr>
      </p:pic>
    </p:spTree>
    <p:extLst>
      <p:ext uri="{BB962C8B-B14F-4D97-AF65-F5344CB8AC3E}">
        <p14:creationId xmlns:p14="http://schemas.microsoft.com/office/powerpoint/2010/main" val="4112003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NHTSA Meeting July 23, 2015</a:t>
            </a:r>
            <a:endParaRPr lang="en-US" dirty="0"/>
          </a:p>
        </p:txBody>
      </p:sp>
      <p:sp>
        <p:nvSpPr>
          <p:cNvPr id="3" name="Content Placeholder 2"/>
          <p:cNvSpPr>
            <a:spLocks noGrp="1"/>
          </p:cNvSpPr>
          <p:nvPr>
            <p:ph idx="1"/>
          </p:nvPr>
        </p:nvSpPr>
        <p:spPr>
          <a:xfrm>
            <a:off x="609600" y="3125890"/>
            <a:ext cx="7620000" cy="3657601"/>
          </a:xfrm>
        </p:spPr>
        <p:txBody>
          <a:bodyPr>
            <a:normAutofit fontScale="92500" lnSpcReduction="10000"/>
          </a:bodyPr>
          <a:lstStyle/>
          <a:p>
            <a:r>
              <a:rPr lang="en-US" dirty="0" smtClean="0"/>
              <a:t>Stated purpose, “</a:t>
            </a:r>
            <a:r>
              <a:rPr lang="en-US" dirty="0"/>
              <a:t>to address the challenges and barriers that have prevented schools from taking action to install three-point seat belt systems in school </a:t>
            </a:r>
            <a:r>
              <a:rPr lang="en-US" dirty="0" smtClean="0"/>
              <a:t>buses,” and, “operational </a:t>
            </a:r>
            <a:r>
              <a:rPr lang="en-US" dirty="0"/>
              <a:t>challenges, new approaches for funding, seating capacity, training for drivers, parents, and </a:t>
            </a:r>
            <a:r>
              <a:rPr lang="en-US" dirty="0" smtClean="0"/>
              <a:t>students, and other issues”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1057254"/>
            <a:ext cx="2819052" cy="2114508"/>
          </a:xfrm>
          <a:prstGeom prst="rect">
            <a:avLst/>
          </a:prstGeom>
        </p:spPr>
      </p:pic>
    </p:spTree>
    <p:extLst>
      <p:ext uri="{BB962C8B-B14F-4D97-AF65-F5344CB8AC3E}">
        <p14:creationId xmlns:p14="http://schemas.microsoft.com/office/powerpoint/2010/main" val="1689440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smtClean="0"/>
              <a:t>NHTSA Meeting July 23, 2015</a:t>
            </a:r>
            <a:endParaRPr lang="en-US" dirty="0"/>
          </a:p>
        </p:txBody>
      </p:sp>
      <p:sp>
        <p:nvSpPr>
          <p:cNvPr id="3" name="Content Placeholder 2"/>
          <p:cNvSpPr>
            <a:spLocks noGrp="1"/>
          </p:cNvSpPr>
          <p:nvPr>
            <p:ph idx="1"/>
          </p:nvPr>
        </p:nvSpPr>
        <p:spPr>
          <a:xfrm>
            <a:off x="457200" y="1600200"/>
            <a:ext cx="3352800" cy="4525963"/>
          </a:xfrm>
        </p:spPr>
        <p:txBody>
          <a:bodyPr>
            <a:normAutofit fontScale="92500"/>
          </a:bodyPr>
          <a:lstStyle/>
          <a:p>
            <a:r>
              <a:rPr lang="en-US" dirty="0"/>
              <a:t>NHTSA Administrator, Dr. Mark R. Rosekind opened the meeting</a:t>
            </a:r>
          </a:p>
          <a:p>
            <a:r>
              <a:rPr lang="en-US" dirty="0"/>
              <a:t>Rosekind: </a:t>
            </a:r>
            <a:r>
              <a:rPr lang="en-US" b="1" i="1" dirty="0">
                <a:solidFill>
                  <a:srgbClr val="FF3300"/>
                </a:solidFill>
              </a:rPr>
              <a:t>“Our kids are not data points.”</a:t>
            </a:r>
          </a:p>
          <a:p>
            <a:endParaRPr lang="en-US" dirty="0" smtClean="0"/>
          </a:p>
          <a:p>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1032164"/>
            <a:ext cx="4343400" cy="5791200"/>
          </a:xfrm>
          <a:prstGeom prst="rect">
            <a:avLst/>
          </a:prstGeom>
        </p:spPr>
      </p:pic>
    </p:spTree>
    <p:extLst>
      <p:ext uri="{BB962C8B-B14F-4D97-AF65-F5344CB8AC3E}">
        <p14:creationId xmlns:p14="http://schemas.microsoft.com/office/powerpoint/2010/main" val="2914265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153291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 y="3657600"/>
            <a:ext cx="4067715" cy="1961792"/>
          </a:xfrm>
          <a:prstGeom prst="rect">
            <a:avLst/>
          </a:prstGeom>
        </p:spPr>
      </p:pic>
      <p:sp>
        <p:nvSpPr>
          <p:cNvPr id="5" name="Rectangle 4"/>
          <p:cNvSpPr/>
          <p:nvPr/>
        </p:nvSpPr>
        <p:spPr>
          <a:xfrm>
            <a:off x="4419600" y="1997839"/>
            <a:ext cx="4572000" cy="2862322"/>
          </a:xfrm>
          <a:prstGeom prst="rect">
            <a:avLst/>
          </a:prstGeom>
        </p:spPr>
        <p:txBody>
          <a:bodyPr>
            <a:spAutoFit/>
          </a:bodyPr>
          <a:lstStyle/>
          <a:p>
            <a:r>
              <a:rPr lang="en-US" dirty="0"/>
              <a:t>School buses are the safest form of school transportation, but the addition of three-point seat belts could take safety to a new level. NHTSA is holding this meeting to update the current state of knowledge in recent advances in the technology of three-point belt systems, identify operational and policy challenges and solutions, and explore innovative funding approaches that could serve as a catalyst for change.</a:t>
            </a:r>
          </a:p>
        </p:txBody>
      </p:sp>
    </p:spTree>
    <p:extLst>
      <p:ext uri="{BB962C8B-B14F-4D97-AF65-F5344CB8AC3E}">
        <p14:creationId xmlns:p14="http://schemas.microsoft.com/office/powerpoint/2010/main" val="1355369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NHTSA Meeting July 23, 2015</a:t>
            </a:r>
            <a:endParaRPr lang="en-US" dirty="0"/>
          </a:p>
        </p:txBody>
      </p:sp>
      <p:sp>
        <p:nvSpPr>
          <p:cNvPr id="3" name="Content Placeholder 2"/>
          <p:cNvSpPr>
            <a:spLocks noGrp="1"/>
          </p:cNvSpPr>
          <p:nvPr>
            <p:ph idx="1"/>
          </p:nvPr>
        </p:nvSpPr>
        <p:spPr/>
        <p:txBody>
          <a:bodyPr>
            <a:normAutofit/>
          </a:bodyPr>
          <a:lstStyle/>
          <a:p>
            <a:r>
              <a:rPr lang="en-US" dirty="0" smtClean="0"/>
              <a:t>Rosekind and staff cited the outstanding safety record of school buses</a:t>
            </a:r>
          </a:p>
          <a:p>
            <a:r>
              <a:rPr lang="en-US" dirty="0" smtClean="0"/>
              <a:t>4 students killed in school buses annually compared to 419 killed annually in passenger cars over the most recent ten-year period (2003-04 through 2012-13)</a:t>
            </a:r>
          </a:p>
          <a:p>
            <a:endParaRPr lang="en-US" dirty="0" smtClean="0"/>
          </a:p>
          <a:p>
            <a:endParaRPr lang="en-US" dirty="0" smtClean="0"/>
          </a:p>
          <a:p>
            <a:endParaRPr lang="en-US" dirty="0"/>
          </a:p>
        </p:txBody>
      </p:sp>
    </p:spTree>
    <p:extLst>
      <p:ext uri="{BB962C8B-B14F-4D97-AF65-F5344CB8AC3E}">
        <p14:creationId xmlns:p14="http://schemas.microsoft.com/office/powerpoint/2010/main" val="4078028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NHTSA Meeting July 23, 2015</a:t>
            </a:r>
            <a:endParaRPr lang="en-US" dirty="0"/>
          </a:p>
        </p:txBody>
      </p:sp>
      <p:sp>
        <p:nvSpPr>
          <p:cNvPr id="3" name="Content Placeholder 2"/>
          <p:cNvSpPr>
            <a:spLocks noGrp="1"/>
          </p:cNvSpPr>
          <p:nvPr>
            <p:ph idx="1"/>
          </p:nvPr>
        </p:nvSpPr>
        <p:spPr>
          <a:xfrm>
            <a:off x="457200" y="1600200"/>
            <a:ext cx="5638800" cy="4953000"/>
          </a:xfrm>
        </p:spPr>
        <p:txBody>
          <a:bodyPr>
            <a:normAutofit fontScale="77500" lnSpcReduction="20000"/>
          </a:bodyPr>
          <a:lstStyle/>
          <a:p>
            <a:r>
              <a:rPr lang="en-US" dirty="0" smtClean="0"/>
              <a:t>Leon Langley, NASDPTS President, Ronna Weber, NSTA Executive Director, and others testified</a:t>
            </a:r>
          </a:p>
          <a:p>
            <a:r>
              <a:rPr lang="en-US" dirty="0" smtClean="0"/>
              <a:t>NTSB’s Kristin Poland outlined findings and safety recommendations from their investigation of two crashes in Chesterfield, NJ, and Port St. Lucie, FL (2012) in which student was killed</a:t>
            </a:r>
          </a:p>
          <a:p>
            <a:r>
              <a:rPr lang="en-US" dirty="0" smtClean="0"/>
              <a:t>Local directors from Indiana (Bob </a:t>
            </a:r>
            <a:r>
              <a:rPr lang="en-US" dirty="0" err="1" smtClean="0"/>
              <a:t>Downin</a:t>
            </a:r>
            <a:r>
              <a:rPr lang="en-US" dirty="0" smtClean="0"/>
              <a:t>) and Montana (Tom Cohn) cited significantly improved behavior in their buses with lap/shoulder belts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1371600"/>
            <a:ext cx="3048000" cy="2286236"/>
          </a:xfrm>
          <a:prstGeom prst="rect">
            <a:avLst/>
          </a:prstGeom>
        </p:spPr>
      </p:pic>
    </p:spTree>
    <p:extLst>
      <p:ext uri="{BB962C8B-B14F-4D97-AF65-F5344CB8AC3E}">
        <p14:creationId xmlns:p14="http://schemas.microsoft.com/office/powerpoint/2010/main" val="1885716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NHTSA Meeting July 23, 2015</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Shashi </a:t>
            </a:r>
            <a:r>
              <a:rPr lang="en-US" dirty="0" err="1" smtClean="0"/>
              <a:t>Kuppa</a:t>
            </a:r>
            <a:r>
              <a:rPr lang="en-US" dirty="0" smtClean="0"/>
              <a:t>, NHTSA Division Chief outlined history of NHTSA rulemaking in 2008 to require lap/shoulder belts in new small buses</a:t>
            </a:r>
          </a:p>
          <a:p>
            <a:r>
              <a:rPr lang="en-US" dirty="0" smtClean="0"/>
              <a:t>Rule also specified required performance of lap/shoulder belt systems when voluntarily installed by states and LEAs</a:t>
            </a:r>
          </a:p>
          <a:p>
            <a:r>
              <a:rPr lang="en-US" dirty="0" err="1" smtClean="0"/>
              <a:t>Kuppa</a:t>
            </a:r>
            <a:r>
              <a:rPr lang="en-US" dirty="0" smtClean="0"/>
              <a:t> reiterated that decision not to mandate was based on their analysis that students may be displaced into other less safe modes due to cost of equipping buses with lap/shoulder belts</a:t>
            </a:r>
            <a:endParaRPr lang="en-US" dirty="0"/>
          </a:p>
        </p:txBody>
      </p:sp>
    </p:spTree>
    <p:extLst>
      <p:ext uri="{BB962C8B-B14F-4D97-AF65-F5344CB8AC3E}">
        <p14:creationId xmlns:p14="http://schemas.microsoft.com/office/powerpoint/2010/main" val="1509594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Takeaways</a:t>
            </a:r>
            <a:endParaRPr lang="en-US" dirty="0"/>
          </a:p>
        </p:txBody>
      </p:sp>
      <p:sp>
        <p:nvSpPr>
          <p:cNvPr id="3" name="Content Placeholder 2"/>
          <p:cNvSpPr>
            <a:spLocks noGrp="1"/>
          </p:cNvSpPr>
          <p:nvPr>
            <p:ph idx="1"/>
          </p:nvPr>
        </p:nvSpPr>
        <p:spPr/>
        <p:txBody>
          <a:bodyPr>
            <a:normAutofit fontScale="92500"/>
          </a:bodyPr>
          <a:lstStyle/>
          <a:p>
            <a:r>
              <a:rPr lang="en-US" dirty="0" smtClean="0"/>
              <a:t>Lap/shoulder belts augment compartmentalization and improve safety and student behavior</a:t>
            </a:r>
          </a:p>
          <a:p>
            <a:r>
              <a:rPr lang="en-US" dirty="0" smtClean="0"/>
              <a:t>Funds for L/S belts without displacing students remain a concern</a:t>
            </a:r>
          </a:p>
          <a:p>
            <a:r>
              <a:rPr lang="en-US" dirty="0" smtClean="0"/>
              <a:t>Agency recognized need to expand support for other school bus safety countermeasures, especially any that would improve the safety of students in the loading zone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52400"/>
            <a:ext cx="1409830" cy="1879579"/>
          </a:xfrm>
          <a:prstGeom prst="rect">
            <a:avLst/>
          </a:prstGeom>
        </p:spPr>
      </p:pic>
    </p:spTree>
    <p:extLst>
      <p:ext uri="{BB962C8B-B14F-4D97-AF65-F5344CB8AC3E}">
        <p14:creationId xmlns:p14="http://schemas.microsoft.com/office/powerpoint/2010/main" val="798427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330414"/>
            <a:ext cx="6400800" cy="646331"/>
          </a:xfrm>
          <a:prstGeom prst="rect">
            <a:avLst/>
          </a:prstGeom>
        </p:spPr>
        <p:txBody>
          <a:bodyPr wrap="square">
            <a:spAutoFit/>
          </a:bodyPr>
          <a:lstStyle/>
          <a:p>
            <a:pPr algn="ctr"/>
            <a:r>
              <a:rPr lang="en-US" sz="3600" dirty="0" smtClean="0">
                <a:solidFill>
                  <a:schemeClr val="tx2"/>
                </a:solidFill>
                <a:latin typeface="+mj-lt"/>
                <a:ea typeface="+mj-ea"/>
                <a:cs typeface="+mj-cs"/>
              </a:rPr>
              <a:t>2014 Anaheim, CA Crash</a:t>
            </a:r>
          </a:p>
        </p:txBody>
      </p:sp>
      <p:sp>
        <p:nvSpPr>
          <p:cNvPr id="3" name="TextBox 2"/>
          <p:cNvSpPr txBox="1"/>
          <p:nvPr/>
        </p:nvSpPr>
        <p:spPr>
          <a:xfrm>
            <a:off x="914400" y="990600"/>
            <a:ext cx="7620000"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School bus driver ran off road and impacted tree.</a:t>
            </a:r>
          </a:p>
          <a:p>
            <a:pPr marL="457200" indent="-457200">
              <a:buFont typeface="Arial" panose="020B0604020202020204" pitchFamily="34" charset="0"/>
              <a:buChar char="•"/>
            </a:pPr>
            <a:r>
              <a:rPr lang="en-US" sz="2800" dirty="0" smtClean="0"/>
              <a:t>NTSB found that injuries would have been greater for students wearing their lap/shoulder belts had they not been in use.</a:t>
            </a:r>
          </a:p>
          <a:p>
            <a:endParaRPr lang="en-US" sz="2800" dirty="0"/>
          </a:p>
        </p:txBody>
      </p:sp>
      <p:pic>
        <p:nvPicPr>
          <p:cNvPr id="4098" name="Picture 2" descr="Image result for anaheim school bus cr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276600"/>
            <a:ext cx="46863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6690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457200"/>
            <a:ext cx="6400800" cy="646331"/>
          </a:xfrm>
          <a:prstGeom prst="rect">
            <a:avLst/>
          </a:prstGeom>
        </p:spPr>
        <p:txBody>
          <a:bodyPr wrap="square">
            <a:spAutoFit/>
          </a:bodyPr>
          <a:lstStyle/>
          <a:p>
            <a:pPr algn="ctr"/>
            <a:r>
              <a:rPr lang="en-US" sz="3600" dirty="0" smtClean="0">
                <a:solidFill>
                  <a:schemeClr val="tx2"/>
                </a:solidFill>
                <a:latin typeface="+mj-lt"/>
                <a:ea typeface="+mj-ea"/>
                <a:cs typeface="+mj-cs"/>
              </a:rPr>
              <a:t>So what’s really new in 2017?</a:t>
            </a:r>
          </a:p>
        </p:txBody>
      </p:sp>
      <p:sp>
        <p:nvSpPr>
          <p:cNvPr id="3" name="TextBox 2"/>
          <p:cNvSpPr txBox="1"/>
          <p:nvPr/>
        </p:nvSpPr>
        <p:spPr>
          <a:xfrm>
            <a:off x="914400" y="1981200"/>
            <a:ext cx="7620000" cy="4401205"/>
          </a:xfrm>
          <a:prstGeom prst="rect">
            <a:avLst/>
          </a:prstGeom>
          <a:noFill/>
        </p:spPr>
        <p:txBody>
          <a:bodyPr wrap="square" rtlCol="0">
            <a:spAutoFit/>
          </a:bodyPr>
          <a:lstStyle/>
          <a:p>
            <a:r>
              <a:rPr lang="en-US" sz="2800" dirty="0" smtClean="0"/>
              <a:t>Excerpts from remarks, 11/8/15, by NHTSA Administrator, Dr. Mark R. Rosekind to NASDPTS/NAPT:</a:t>
            </a:r>
          </a:p>
          <a:p>
            <a:endParaRPr lang="en-US" sz="2800" dirty="0"/>
          </a:p>
          <a:p>
            <a:pPr lvl="1"/>
            <a:r>
              <a:rPr lang="en-US" sz="2800" dirty="0" smtClean="0"/>
              <a:t>“Every child on every school bus shall have a three-point seat belt.”</a:t>
            </a:r>
          </a:p>
          <a:p>
            <a:pPr lvl="1"/>
            <a:r>
              <a:rPr lang="en-US" sz="2800" dirty="0"/>
              <a:t>“NHTSA will use every tool at its disposal.”</a:t>
            </a:r>
          </a:p>
          <a:p>
            <a:pPr lvl="1"/>
            <a:r>
              <a:rPr lang="en-US" sz="2800" dirty="0" smtClean="0"/>
              <a:t>“Seat belts save lives, and that includes seat belts on school buses.”</a:t>
            </a:r>
          </a:p>
          <a:p>
            <a:endParaRPr lang="en-US" sz="2800" dirty="0"/>
          </a:p>
        </p:txBody>
      </p:sp>
    </p:spTree>
    <p:extLst>
      <p:ext uri="{BB962C8B-B14F-4D97-AF65-F5344CB8AC3E}">
        <p14:creationId xmlns:p14="http://schemas.microsoft.com/office/powerpoint/2010/main" val="1539542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285750" y="211138"/>
            <a:ext cx="8361363" cy="622300"/>
          </a:xfrm>
        </p:spPr>
        <p:txBody>
          <a:bodyPr/>
          <a:lstStyle/>
          <a:p>
            <a:r>
              <a:rPr lang="en-US" altLang="en-US" dirty="0" smtClean="0"/>
              <a:t>But Can They Be Even Safer?</a:t>
            </a:r>
            <a:endParaRPr lang="en-US" altLang="en-US" dirty="0"/>
          </a:p>
        </p:txBody>
      </p:sp>
      <p:sp>
        <p:nvSpPr>
          <p:cNvPr id="3" name="TextBox 2"/>
          <p:cNvSpPr txBox="1"/>
          <p:nvPr/>
        </p:nvSpPr>
        <p:spPr>
          <a:xfrm>
            <a:off x="304800" y="990600"/>
            <a:ext cx="8534400" cy="5693866"/>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effectLst>
                  <a:outerShdw blurRad="38100" dist="38100" dir="2700000" algn="tl">
                    <a:srgbClr val="000000"/>
                  </a:outerShdw>
                </a:effectLst>
                <a:latin typeface="+mn-lt"/>
                <a:cs typeface="+mn-cs"/>
              </a:rPr>
              <a:t>The National Transportation Safety Board and NASDPTS believe the answer is, “YES.”</a:t>
            </a:r>
          </a:p>
          <a:p>
            <a:pPr marL="457200" indent="-457200">
              <a:buFont typeface="Arial" panose="020B0604020202020204" pitchFamily="34" charset="0"/>
              <a:buChar char="•"/>
            </a:pPr>
            <a:r>
              <a:rPr lang="en-US" sz="2800" dirty="0" smtClean="0">
                <a:effectLst>
                  <a:outerShdw blurRad="38100" dist="38100" dir="2700000" algn="tl">
                    <a:srgbClr val="000000"/>
                  </a:outerShdw>
                </a:effectLst>
                <a:latin typeface="+mn-lt"/>
                <a:cs typeface="+mn-cs"/>
              </a:rPr>
              <a:t>In November 2017, NTSB released a video explaining the high level of safety provided by school buses and explaining these three ways of protecting student riders:</a:t>
            </a:r>
          </a:p>
          <a:p>
            <a:pPr marL="914400" lvl="1" indent="-457200">
              <a:buFont typeface="Arial" panose="020B0604020202020204" pitchFamily="34" charset="0"/>
              <a:buChar char="•"/>
            </a:pPr>
            <a:r>
              <a:rPr lang="en-US" sz="2800" dirty="0" smtClean="0">
                <a:effectLst>
                  <a:outerShdw blurRad="38100" dist="38100" dir="2700000" algn="tl">
                    <a:srgbClr val="000000"/>
                  </a:outerShdw>
                </a:effectLst>
                <a:latin typeface="+mn-lt"/>
                <a:cs typeface="+mn-cs"/>
              </a:rPr>
              <a:t>Compartmentalization</a:t>
            </a:r>
          </a:p>
          <a:p>
            <a:pPr marL="914400" lvl="1" indent="-457200">
              <a:buFont typeface="Arial" panose="020B0604020202020204" pitchFamily="34" charset="0"/>
              <a:buChar char="•"/>
            </a:pPr>
            <a:r>
              <a:rPr lang="en-US" sz="2800" dirty="0" smtClean="0">
                <a:effectLst>
                  <a:outerShdw blurRad="38100" dist="38100" dir="2700000" algn="tl">
                    <a:srgbClr val="000000"/>
                  </a:outerShdw>
                </a:effectLst>
                <a:latin typeface="+mn-lt"/>
                <a:cs typeface="+mn-cs"/>
              </a:rPr>
              <a:t>Compartmentalization plus two-point lap belts</a:t>
            </a:r>
          </a:p>
          <a:p>
            <a:pPr marL="914400" lvl="1" indent="-457200">
              <a:buFont typeface="Arial" panose="020B0604020202020204" pitchFamily="34" charset="0"/>
              <a:buChar char="•"/>
            </a:pPr>
            <a:r>
              <a:rPr lang="en-US" sz="2800" dirty="0" smtClean="0">
                <a:effectLst>
                  <a:outerShdw blurRad="38100" dist="38100" dir="2700000" algn="tl">
                    <a:srgbClr val="000000"/>
                  </a:outerShdw>
                </a:effectLst>
                <a:latin typeface="+mn-lt"/>
                <a:cs typeface="+mn-cs"/>
              </a:rPr>
              <a:t>Compartmentalization plus three-point lap/shoulder belts.</a:t>
            </a:r>
          </a:p>
          <a:p>
            <a:pPr marL="457200" indent="-457200">
              <a:buFont typeface="Arial" panose="020B0604020202020204" pitchFamily="34" charset="0"/>
              <a:buChar char="•"/>
            </a:pPr>
            <a:r>
              <a:rPr lang="en-US" sz="2800" dirty="0" smtClean="0">
                <a:effectLst>
                  <a:outerShdw blurRad="38100" dist="38100" dir="2700000" algn="tl">
                    <a:srgbClr val="000000"/>
                  </a:outerShdw>
                </a:effectLst>
                <a:latin typeface="+mn-lt"/>
                <a:cs typeface="+mn-cs"/>
              </a:rPr>
              <a:t>“NTSB Presents: School Bus Safety,” can be viewed at </a:t>
            </a:r>
            <a:r>
              <a:rPr lang="en-US" sz="2800" dirty="0" smtClean="0">
                <a:effectLst>
                  <a:outerShdw blurRad="38100" dist="38100" dir="2700000" algn="tl">
                    <a:srgbClr val="000000"/>
                  </a:outerShdw>
                </a:effectLst>
                <a:latin typeface="+mn-lt"/>
                <a:cs typeface="+mn-cs"/>
                <a:hlinkClick r:id="rId2"/>
              </a:rPr>
              <a:t>https://www.youtube.com/watch?v=ksw67zFnuAE</a:t>
            </a:r>
            <a:r>
              <a:rPr lang="en-US" sz="2800" dirty="0" smtClean="0">
                <a:effectLst>
                  <a:outerShdw blurRad="38100" dist="38100" dir="2700000" algn="tl">
                    <a:srgbClr val="000000"/>
                  </a:outerShdw>
                </a:effectLst>
                <a:latin typeface="+mn-lt"/>
                <a:cs typeface="+mn-cs"/>
              </a:rPr>
              <a:t>  </a:t>
            </a:r>
            <a:endParaRPr lang="en-US" sz="2800" dirty="0">
              <a:effectLst>
                <a:outerShdw blurRad="38100" dist="38100" dir="2700000" algn="tl">
                  <a:srgbClr val="000000"/>
                </a:outerShdw>
              </a:effectLst>
              <a:latin typeface="+mn-lt"/>
              <a:cs typeface="+mn-cs"/>
            </a:endParaRPr>
          </a:p>
        </p:txBody>
      </p:sp>
    </p:spTree>
    <p:extLst>
      <p:ext uri="{BB962C8B-B14F-4D97-AF65-F5344CB8AC3E}">
        <p14:creationId xmlns:p14="http://schemas.microsoft.com/office/powerpoint/2010/main" val="242441461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153400" cy="1154097"/>
          </a:xfrm>
        </p:spPr>
        <p:txBody>
          <a:bodyPr/>
          <a:lstStyle/>
          <a:p>
            <a:pPr algn="ctr"/>
            <a:r>
              <a:rPr lang="en-US" dirty="0" smtClean="0"/>
              <a:t>Since NHTSA Position Change:</a:t>
            </a:r>
            <a:endParaRPr lang="en-US" dirty="0"/>
          </a:p>
        </p:txBody>
      </p:sp>
      <p:sp>
        <p:nvSpPr>
          <p:cNvPr id="3" name="Content Placeholder 2"/>
          <p:cNvSpPr>
            <a:spLocks noGrp="1"/>
          </p:cNvSpPr>
          <p:nvPr>
            <p:ph idx="1"/>
          </p:nvPr>
        </p:nvSpPr>
        <p:spPr>
          <a:xfrm>
            <a:off x="914400" y="1676401"/>
            <a:ext cx="7315200" cy="4632960"/>
          </a:xfrm>
        </p:spPr>
        <p:txBody>
          <a:bodyPr>
            <a:normAutofit/>
          </a:bodyPr>
          <a:lstStyle/>
          <a:p>
            <a:r>
              <a:rPr lang="en-US" sz="2800" dirty="0" smtClean="0"/>
              <a:t>NHTSA sent letters to governors of the six states with school bus seat belt laws (CA, FL, LA, NJ, NY, and TX).</a:t>
            </a:r>
          </a:p>
          <a:p>
            <a:r>
              <a:rPr lang="en-US" sz="2800" dirty="0" smtClean="0"/>
              <a:t>State and local school district representatives met March 24, 2016, in DC for NHTSA to learn the states’ experiences with various aspects (safety, enforcement of use, usage rates, assigning buses, funding sources, effects on student behavior, etc.).</a:t>
            </a:r>
          </a:p>
          <a:p>
            <a:pPr lvl="1"/>
            <a:endParaRPr lang="en-US" sz="2800" dirty="0"/>
          </a:p>
        </p:txBody>
      </p:sp>
    </p:spTree>
    <p:extLst>
      <p:ext uri="{BB962C8B-B14F-4D97-AF65-F5344CB8AC3E}">
        <p14:creationId xmlns:p14="http://schemas.microsoft.com/office/powerpoint/2010/main" val="34742708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315200" cy="1154097"/>
          </a:xfrm>
        </p:spPr>
        <p:txBody>
          <a:bodyPr/>
          <a:lstStyle/>
          <a:p>
            <a:pPr algn="ctr"/>
            <a:r>
              <a:rPr lang="en-US" dirty="0" smtClean="0"/>
              <a:t>Since NHTSA Shift</a:t>
            </a:r>
            <a:endParaRPr lang="en-US" dirty="0"/>
          </a:p>
        </p:txBody>
      </p:sp>
      <p:sp>
        <p:nvSpPr>
          <p:cNvPr id="3" name="Content Placeholder 2"/>
          <p:cNvSpPr>
            <a:spLocks noGrp="1"/>
          </p:cNvSpPr>
          <p:nvPr>
            <p:ph idx="1"/>
          </p:nvPr>
        </p:nvSpPr>
        <p:spPr>
          <a:xfrm>
            <a:off x="914400" y="1752601"/>
            <a:ext cx="7315200" cy="4556760"/>
          </a:xfrm>
        </p:spPr>
        <p:txBody>
          <a:bodyPr>
            <a:normAutofit fontScale="92500" lnSpcReduction="20000"/>
          </a:bodyPr>
          <a:lstStyle/>
          <a:p>
            <a:r>
              <a:rPr lang="en-US" sz="2800" dirty="0" smtClean="0"/>
              <a:t>NASDPTS and NSTA attended the </a:t>
            </a:r>
            <a:r>
              <a:rPr lang="en-US" sz="2800" dirty="0"/>
              <a:t>March 24</a:t>
            </a:r>
            <a:r>
              <a:rPr lang="en-US" sz="2800" baseline="30000" dirty="0"/>
              <a:t>th</a:t>
            </a:r>
            <a:r>
              <a:rPr lang="en-US" sz="2800" dirty="0"/>
              <a:t> “six-states” meeting as “</a:t>
            </a:r>
            <a:r>
              <a:rPr lang="en-US" sz="2800" dirty="0" smtClean="0"/>
              <a:t>observers” and informed members of key issues raised</a:t>
            </a:r>
          </a:p>
          <a:p>
            <a:r>
              <a:rPr lang="en-US" sz="2800" dirty="0" smtClean="0"/>
              <a:t>More states have considering legislation (e.g., Maryland, Washington, West Virginia, Connecticut, Tennessee)</a:t>
            </a:r>
          </a:p>
          <a:p>
            <a:r>
              <a:rPr lang="en-US" sz="2800" dirty="0" smtClean="0"/>
              <a:t>IMMI petitioned NHTSA to increase Type A threshold for requiring L/S belts to 14,500 GVWR.</a:t>
            </a:r>
          </a:p>
          <a:p>
            <a:r>
              <a:rPr lang="en-US" sz="2800" dirty="0" smtClean="0"/>
              <a:t>Serious crashes in Baltimore and Chattanooga</a:t>
            </a:r>
          </a:p>
          <a:p>
            <a:r>
              <a:rPr lang="en-US" sz="2800" dirty="0" smtClean="0"/>
              <a:t>NHTSA contractor seeking information from districts on local issues in implementing belts</a:t>
            </a:r>
          </a:p>
          <a:p>
            <a:pPr lvl="1"/>
            <a:endParaRPr lang="en-US" dirty="0"/>
          </a:p>
        </p:txBody>
      </p:sp>
    </p:spTree>
    <p:extLst>
      <p:ext uri="{BB962C8B-B14F-4D97-AF65-F5344CB8AC3E}">
        <p14:creationId xmlns:p14="http://schemas.microsoft.com/office/powerpoint/2010/main" val="15087000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b="1" dirty="0" smtClean="0"/>
              <a:t>Baltimore and Chattanooga</a:t>
            </a:r>
            <a:endParaRPr lang="en-US" altLang="en-US" b="1" dirty="0"/>
          </a:p>
        </p:txBody>
      </p:sp>
      <p:sp>
        <p:nvSpPr>
          <p:cNvPr id="56323" name="Rectangle 3"/>
          <p:cNvSpPr>
            <a:spLocks noGrp="1" noChangeArrowheads="1"/>
          </p:cNvSpPr>
          <p:nvPr>
            <p:ph type="body" idx="1"/>
          </p:nvPr>
        </p:nvSpPr>
        <p:spPr>
          <a:xfrm>
            <a:off x="547255" y="1295400"/>
            <a:ext cx="8229600" cy="2667000"/>
          </a:xfrm>
        </p:spPr>
        <p:txBody>
          <a:bodyPr/>
          <a:lstStyle/>
          <a:p>
            <a:pPr lvl="1"/>
            <a:r>
              <a:rPr lang="en-US" altLang="en-US" sz="2400" dirty="0" smtClean="0"/>
              <a:t>Baltimore, November 1, 2016- Contracted school bus driver careened into public transit bus, killing six people, including himself</a:t>
            </a:r>
          </a:p>
        </p:txBody>
      </p:sp>
      <p:pic>
        <p:nvPicPr>
          <p:cNvPr id="1026" name="Picture 2" descr="Image result for baltimore school bus cr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124200"/>
            <a:ext cx="8165523" cy="3619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b="1" dirty="0" smtClean="0"/>
              <a:t>Baltimore and Chattanooga</a:t>
            </a:r>
            <a:endParaRPr lang="en-US" altLang="en-US" b="1" dirty="0"/>
          </a:p>
        </p:txBody>
      </p:sp>
      <p:sp>
        <p:nvSpPr>
          <p:cNvPr id="56323" name="Rectangle 3"/>
          <p:cNvSpPr>
            <a:spLocks noGrp="1" noChangeArrowheads="1"/>
          </p:cNvSpPr>
          <p:nvPr>
            <p:ph type="body" idx="1"/>
          </p:nvPr>
        </p:nvSpPr>
        <p:spPr>
          <a:xfrm>
            <a:off x="685800" y="1752600"/>
            <a:ext cx="8229600" cy="2667000"/>
          </a:xfrm>
        </p:spPr>
        <p:txBody>
          <a:bodyPr/>
          <a:lstStyle/>
          <a:p>
            <a:pPr lvl="1"/>
            <a:r>
              <a:rPr lang="en-US" altLang="en-US" sz="2400" dirty="0" smtClean="0"/>
              <a:t>Chattanooga- 24 year old driver ran off residential road, killing six elementary school students</a:t>
            </a:r>
          </a:p>
        </p:txBody>
      </p:sp>
      <p:pic>
        <p:nvPicPr>
          <p:cNvPr id="3074" name="Picture 2" descr="Image result for chattanooga school bus cr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0"/>
            <a:ext cx="7391400" cy="3085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3325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b="1" dirty="0" smtClean="0"/>
              <a:t>2017</a:t>
            </a:r>
            <a:endParaRPr lang="en-US" altLang="en-US" b="1" dirty="0"/>
          </a:p>
        </p:txBody>
      </p:sp>
      <p:sp>
        <p:nvSpPr>
          <p:cNvPr id="56323" name="Rectangle 3"/>
          <p:cNvSpPr>
            <a:spLocks noGrp="1" noChangeArrowheads="1"/>
          </p:cNvSpPr>
          <p:nvPr>
            <p:ph type="body" idx="1"/>
          </p:nvPr>
        </p:nvSpPr>
        <p:spPr>
          <a:xfrm>
            <a:off x="685800" y="1752600"/>
            <a:ext cx="8229600" cy="2667000"/>
          </a:xfrm>
        </p:spPr>
        <p:txBody>
          <a:bodyPr/>
          <a:lstStyle/>
          <a:p>
            <a:r>
              <a:rPr lang="en-US" altLang="en-US" dirty="0" smtClean="0"/>
              <a:t>Over 25 states considered various forms of school bus “belts” legislation</a:t>
            </a:r>
          </a:p>
          <a:p>
            <a:r>
              <a:rPr lang="en-US" altLang="en-US" dirty="0" smtClean="0"/>
              <a:t>Federal legislation introduced from Congressmen in Tennessee and Florida</a:t>
            </a:r>
          </a:p>
          <a:p>
            <a:r>
              <a:rPr lang="en-US" altLang="en-US" dirty="0" smtClean="0"/>
              <a:t>Legislation passed in Texas and Nevada</a:t>
            </a:r>
          </a:p>
          <a:p>
            <a:r>
              <a:rPr lang="en-US" altLang="en-US" dirty="0" smtClean="0"/>
              <a:t>More local jurisdictions deciding to purchase new buses with lap/shoulder belts</a:t>
            </a:r>
            <a:endParaRPr lang="en-US" altLang="en-US" dirty="0"/>
          </a:p>
          <a:p>
            <a:pPr lvl="1"/>
            <a:endParaRPr lang="en-US" altLang="en-US" sz="2400" dirty="0"/>
          </a:p>
        </p:txBody>
      </p:sp>
    </p:spTree>
    <p:extLst>
      <p:ext uri="{BB962C8B-B14F-4D97-AF65-F5344CB8AC3E}">
        <p14:creationId xmlns:p14="http://schemas.microsoft.com/office/powerpoint/2010/main" val="28786799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000" b="1" dirty="0" smtClean="0"/>
              <a:t>Real-World Seat Belt Experiences</a:t>
            </a:r>
            <a:endParaRPr lang="en-US" sz="6000" b="1" dirty="0"/>
          </a:p>
        </p:txBody>
      </p:sp>
      <p:sp>
        <p:nvSpPr>
          <p:cNvPr id="3" name="Content Placeholder 2"/>
          <p:cNvSpPr>
            <a:spLocks noGrp="1"/>
          </p:cNvSpPr>
          <p:nvPr>
            <p:ph idx="1"/>
          </p:nvPr>
        </p:nvSpPr>
        <p:spPr>
          <a:xfrm>
            <a:off x="866216" y="2603500"/>
            <a:ext cx="7146448" cy="3416300"/>
          </a:xfrm>
        </p:spPr>
        <p:txBody>
          <a:bodyPr>
            <a:normAutofit fontScale="92500" lnSpcReduction="20000"/>
          </a:bodyPr>
          <a:lstStyle/>
          <a:p>
            <a:r>
              <a:rPr lang="en-US" sz="4800" dirty="0" smtClean="0"/>
              <a:t>Use of Belt Systems</a:t>
            </a:r>
          </a:p>
          <a:p>
            <a:pPr lvl="1"/>
            <a:r>
              <a:rPr lang="en-US" sz="4600" dirty="0" smtClean="0"/>
              <a:t>Training?</a:t>
            </a:r>
          </a:p>
          <a:p>
            <a:pPr lvl="1"/>
            <a:r>
              <a:rPr lang="en-US" sz="4600" dirty="0" smtClean="0"/>
              <a:t>Compliance?</a:t>
            </a:r>
            <a:endParaRPr lang="en-US" sz="4600" dirty="0"/>
          </a:p>
          <a:p>
            <a:pPr lvl="1"/>
            <a:r>
              <a:rPr lang="en-US" sz="4600" dirty="0" smtClean="0"/>
              <a:t>Impacts on Student Behavior, Vandalism?</a:t>
            </a:r>
          </a:p>
          <a:p>
            <a:pPr marL="457200" lvl="1" indent="0">
              <a:buNone/>
            </a:pPr>
            <a:endParaRPr lang="en-US" sz="4400" dirty="0" smtClean="0"/>
          </a:p>
        </p:txBody>
      </p:sp>
    </p:spTree>
    <p:extLst>
      <p:ext uri="{BB962C8B-B14F-4D97-AF65-F5344CB8AC3E}">
        <p14:creationId xmlns:p14="http://schemas.microsoft.com/office/powerpoint/2010/main" val="4288149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000" b="1" dirty="0" smtClean="0"/>
              <a:t>Real-World Seat Belt Experiences</a:t>
            </a:r>
            <a:endParaRPr lang="en-US" sz="6000" b="1" dirty="0"/>
          </a:p>
        </p:txBody>
      </p:sp>
      <p:sp>
        <p:nvSpPr>
          <p:cNvPr id="3" name="Content Placeholder 2"/>
          <p:cNvSpPr>
            <a:spLocks noGrp="1"/>
          </p:cNvSpPr>
          <p:nvPr>
            <p:ph idx="1"/>
          </p:nvPr>
        </p:nvSpPr>
        <p:spPr/>
        <p:txBody>
          <a:bodyPr>
            <a:normAutofit/>
          </a:bodyPr>
          <a:lstStyle/>
          <a:p>
            <a:r>
              <a:rPr lang="en-US" sz="4800" dirty="0" smtClean="0"/>
              <a:t>Impacts on time</a:t>
            </a:r>
          </a:p>
          <a:p>
            <a:pPr lvl="1"/>
            <a:r>
              <a:rPr lang="en-US" sz="4800" dirty="0" smtClean="0"/>
              <a:t>Pre-trip?</a:t>
            </a:r>
          </a:p>
          <a:p>
            <a:pPr lvl="1"/>
            <a:r>
              <a:rPr lang="en-US" sz="4800" dirty="0" smtClean="0"/>
              <a:t>Loading / Unloading?</a:t>
            </a:r>
          </a:p>
          <a:p>
            <a:pPr lvl="1"/>
            <a:r>
              <a:rPr lang="en-US" sz="4800" dirty="0" smtClean="0"/>
              <a:t>Maintenance?</a:t>
            </a:r>
          </a:p>
          <a:p>
            <a:pPr lvl="1"/>
            <a:r>
              <a:rPr lang="en-US" sz="4800" dirty="0" smtClean="0"/>
              <a:t>Evacuation?</a:t>
            </a:r>
          </a:p>
        </p:txBody>
      </p:sp>
    </p:spTree>
    <p:extLst>
      <p:ext uri="{BB962C8B-B14F-4D97-AF65-F5344CB8AC3E}">
        <p14:creationId xmlns:p14="http://schemas.microsoft.com/office/powerpoint/2010/main" val="8435944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000" b="1" dirty="0" smtClean="0"/>
              <a:t>Real-World Seat Belt Experiences</a:t>
            </a:r>
            <a:endParaRPr lang="en-US" sz="6000" b="1" dirty="0"/>
          </a:p>
        </p:txBody>
      </p:sp>
      <p:sp>
        <p:nvSpPr>
          <p:cNvPr id="3" name="Content Placeholder 2"/>
          <p:cNvSpPr>
            <a:spLocks noGrp="1"/>
          </p:cNvSpPr>
          <p:nvPr>
            <p:ph idx="1"/>
          </p:nvPr>
        </p:nvSpPr>
        <p:spPr/>
        <p:txBody>
          <a:bodyPr>
            <a:normAutofit lnSpcReduction="10000"/>
          </a:bodyPr>
          <a:lstStyle/>
          <a:p>
            <a:r>
              <a:rPr lang="en-US" sz="4800" dirty="0" smtClean="0"/>
              <a:t>Impact on Costs</a:t>
            </a:r>
          </a:p>
          <a:p>
            <a:pPr lvl="1"/>
            <a:r>
              <a:rPr lang="en-US" sz="4600" dirty="0" smtClean="0"/>
              <a:t>Acquisition?</a:t>
            </a:r>
          </a:p>
          <a:p>
            <a:pPr lvl="1"/>
            <a:r>
              <a:rPr lang="en-US" sz="4600" dirty="0" smtClean="0"/>
              <a:t>Maintenance?</a:t>
            </a:r>
          </a:p>
          <a:p>
            <a:pPr lvl="1"/>
            <a:r>
              <a:rPr lang="en-US" sz="4600" dirty="0" smtClean="0"/>
              <a:t>Iowa estimates cost of L/S Belts at less than 5 cents per day per student</a:t>
            </a:r>
          </a:p>
        </p:txBody>
      </p:sp>
    </p:spTree>
    <p:extLst>
      <p:ext uri="{BB962C8B-B14F-4D97-AF65-F5344CB8AC3E}">
        <p14:creationId xmlns:p14="http://schemas.microsoft.com/office/powerpoint/2010/main" val="4028703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000" b="1" dirty="0" smtClean="0"/>
              <a:t>Real-World Seat Belt Experiences</a:t>
            </a:r>
            <a:endParaRPr lang="en-US" sz="6000" b="1" dirty="0"/>
          </a:p>
        </p:txBody>
      </p:sp>
      <p:sp>
        <p:nvSpPr>
          <p:cNvPr id="3" name="Content Placeholder 2"/>
          <p:cNvSpPr>
            <a:spLocks noGrp="1"/>
          </p:cNvSpPr>
          <p:nvPr>
            <p:ph idx="1"/>
          </p:nvPr>
        </p:nvSpPr>
        <p:spPr>
          <a:xfrm>
            <a:off x="866214" y="2603500"/>
            <a:ext cx="8049186" cy="3416300"/>
          </a:xfrm>
        </p:spPr>
        <p:txBody>
          <a:bodyPr>
            <a:normAutofit/>
          </a:bodyPr>
          <a:lstStyle/>
          <a:p>
            <a:r>
              <a:rPr lang="en-US" sz="4800" dirty="0" smtClean="0"/>
              <a:t>Parental Views?</a:t>
            </a:r>
          </a:p>
          <a:p>
            <a:r>
              <a:rPr lang="en-US" sz="5000" dirty="0" smtClean="0"/>
              <a:t>Political Environment?</a:t>
            </a:r>
          </a:p>
          <a:p>
            <a:r>
              <a:rPr lang="en-US" sz="5000" dirty="0" smtClean="0"/>
              <a:t>Driver Liability concerns?</a:t>
            </a:r>
          </a:p>
        </p:txBody>
      </p:sp>
    </p:spTree>
    <p:extLst>
      <p:ext uri="{BB962C8B-B14F-4D97-AF65-F5344CB8AC3E}">
        <p14:creationId xmlns:p14="http://schemas.microsoft.com/office/powerpoint/2010/main" val="821332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b="1" dirty="0" smtClean="0"/>
              <a:t>Any Questions?</a:t>
            </a:r>
            <a:endParaRPr lang="en-US" sz="5400" b="1" dirty="0"/>
          </a:p>
        </p:txBody>
      </p:sp>
      <p:pic>
        <p:nvPicPr>
          <p:cNvPr id="4" name="Content Placeholder 3"/>
          <p:cNvPicPr>
            <a:picLocks noGrp="1" noChangeAspect="1"/>
          </p:cNvPicPr>
          <p:nvPr>
            <p:ph idx="1"/>
          </p:nvPr>
        </p:nvPicPr>
        <p:blipFill>
          <a:blip r:embed="rId2"/>
          <a:stretch>
            <a:fillRect/>
          </a:stretch>
        </p:blipFill>
        <p:spPr>
          <a:xfrm>
            <a:off x="1850172" y="3098023"/>
            <a:ext cx="4651890" cy="3416300"/>
          </a:xfrm>
          <a:prstGeom prst="rect">
            <a:avLst/>
          </a:prstGeom>
        </p:spPr>
      </p:pic>
    </p:spTree>
    <p:extLst>
      <p:ext uri="{BB962C8B-B14F-4D97-AF65-F5344CB8AC3E}">
        <p14:creationId xmlns:p14="http://schemas.microsoft.com/office/powerpoint/2010/main" val="3336762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5613" y="273050"/>
            <a:ext cx="8459787" cy="1143000"/>
          </a:xfrm>
        </p:spPr>
        <p:txBody>
          <a:bodyPr/>
          <a:lstStyle/>
          <a:p>
            <a:r>
              <a:rPr lang="en-US" altLang="en-US" b="1" dirty="0" smtClean="0">
                <a:effectLst/>
              </a:rPr>
              <a:t>Accurate Terms are Important!</a:t>
            </a:r>
            <a:endParaRPr lang="en-US" altLang="en-US" b="1" dirty="0">
              <a:effectLst/>
            </a:endParaRPr>
          </a:p>
        </p:txBody>
      </p:sp>
      <p:sp>
        <p:nvSpPr>
          <p:cNvPr id="55299" name="Rectangle 3"/>
          <p:cNvSpPr>
            <a:spLocks noGrp="1" noChangeArrowheads="1"/>
          </p:cNvSpPr>
          <p:nvPr>
            <p:ph type="body" idx="1"/>
          </p:nvPr>
        </p:nvSpPr>
        <p:spPr>
          <a:xfrm>
            <a:off x="455613" y="1598613"/>
            <a:ext cx="8226425" cy="3414712"/>
          </a:xfrm>
        </p:spPr>
        <p:txBody>
          <a:bodyPr/>
          <a:lstStyle/>
          <a:p>
            <a:r>
              <a:rPr lang="en-US" altLang="en-US" dirty="0" smtClean="0"/>
              <a:t>“Belts” or “Seat Belts” is a meaningless term that can be misconstrued</a:t>
            </a:r>
          </a:p>
          <a:p>
            <a:r>
              <a:rPr lang="en-US" altLang="en-US" dirty="0" smtClean="0"/>
              <a:t>“Lap Belts” or “2-point Lap Belts” describes a specific design</a:t>
            </a:r>
          </a:p>
          <a:p>
            <a:r>
              <a:rPr lang="en-US" altLang="en-US" dirty="0" smtClean="0"/>
              <a:t>As does “Lap/shoulder Belts” or “3-point Lap/Shoulder Belts”</a:t>
            </a:r>
            <a:endParaRPr lang="en-US"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28600"/>
            <a:ext cx="8226425" cy="1143000"/>
          </a:xfrm>
        </p:spPr>
        <p:txBody>
          <a:bodyPr/>
          <a:lstStyle/>
          <a:p>
            <a:r>
              <a:rPr lang="en-US" altLang="en-US"/>
              <a:t>What is a “Seat Belt?”</a:t>
            </a:r>
          </a:p>
        </p:txBody>
      </p:sp>
      <p:sp>
        <p:nvSpPr>
          <p:cNvPr id="102403" name="Rectangle 3"/>
          <p:cNvSpPr>
            <a:spLocks noGrp="1" noChangeArrowheads="1"/>
          </p:cNvSpPr>
          <p:nvPr>
            <p:ph type="body" idx="1"/>
          </p:nvPr>
        </p:nvSpPr>
        <p:spPr>
          <a:xfrm>
            <a:off x="457200" y="1447800"/>
            <a:ext cx="8226425" cy="4876800"/>
          </a:xfrm>
        </p:spPr>
        <p:txBody>
          <a:bodyPr/>
          <a:lstStyle/>
          <a:p>
            <a:pPr>
              <a:lnSpc>
                <a:spcPct val="90000"/>
              </a:lnSpc>
            </a:pPr>
            <a:r>
              <a:rPr lang="en-US" altLang="en-US" dirty="0"/>
              <a:t>It’s a confusing term.  It’s either a “</a:t>
            </a:r>
            <a:r>
              <a:rPr lang="en-US" altLang="en-US" dirty="0">
                <a:solidFill>
                  <a:srgbClr val="FFFF00"/>
                </a:solidFill>
              </a:rPr>
              <a:t>lap</a:t>
            </a:r>
            <a:r>
              <a:rPr lang="en-US" altLang="en-US" dirty="0"/>
              <a:t> belt” or a “</a:t>
            </a:r>
            <a:r>
              <a:rPr lang="en-US" altLang="en-US" dirty="0">
                <a:solidFill>
                  <a:srgbClr val="FF6600"/>
                </a:solidFill>
              </a:rPr>
              <a:t>lap/shoulder</a:t>
            </a:r>
            <a:r>
              <a:rPr lang="en-US" altLang="en-US" dirty="0"/>
              <a:t>” belt</a:t>
            </a:r>
          </a:p>
          <a:p>
            <a:pPr>
              <a:lnSpc>
                <a:spcPct val="90000"/>
              </a:lnSpc>
            </a:pPr>
            <a:r>
              <a:rPr lang="en-US" altLang="en-US" dirty="0"/>
              <a:t>Two-point lap belts in cars starting in early 1960s</a:t>
            </a:r>
          </a:p>
          <a:p>
            <a:pPr>
              <a:lnSpc>
                <a:spcPct val="90000"/>
              </a:lnSpc>
            </a:pPr>
            <a:r>
              <a:rPr lang="en-US" altLang="en-US" dirty="0"/>
              <a:t>National Transportation Safety Board in 1999 called lap belts “obsolete technology”</a:t>
            </a:r>
          </a:p>
          <a:p>
            <a:pPr>
              <a:lnSpc>
                <a:spcPct val="90000"/>
              </a:lnSpc>
            </a:pPr>
            <a:r>
              <a:rPr lang="en-US" altLang="en-US" dirty="0"/>
              <a:t>Three-point lap/shoulder belts have been required in most vehicles for years</a:t>
            </a:r>
          </a:p>
          <a:p>
            <a:pPr>
              <a:lnSpc>
                <a:spcPct val="90000"/>
              </a:lnSpc>
            </a:pPr>
            <a:r>
              <a:rPr lang="en-US" altLang="en-US" dirty="0"/>
              <a:t>Lap/shoulder have belts proven to be the most effective safety </a:t>
            </a:r>
            <a:r>
              <a:rPr lang="en-US" altLang="en-US" dirty="0" smtClean="0"/>
              <a:t>restraint</a:t>
            </a:r>
            <a:endParaRPr lang="en-US" altLang="en-US" dirty="0"/>
          </a:p>
          <a:p>
            <a:pPr>
              <a:lnSpc>
                <a:spcPct val="90000"/>
              </a:lnSpc>
            </a:pPr>
            <a:endParaRPr lang="en-US" altLang="en-US" dirty="0"/>
          </a:p>
        </p:txBody>
      </p:sp>
      <p:pic>
        <p:nvPicPr>
          <p:cNvPr id="102404" name="Picture 4" descr="busfro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5867400"/>
            <a:ext cx="990600" cy="88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7760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idx="1"/>
          </p:nvPr>
        </p:nvSpPr>
        <p:spPr/>
        <p:txBody>
          <a:bodyPr/>
          <a:lstStyle/>
          <a:p>
            <a:pPr>
              <a:buFont typeface="Wingdings" pitchFamily="2" charset="2"/>
              <a:buNone/>
            </a:pPr>
            <a:r>
              <a:rPr lang="en-US" altLang="en-US"/>
              <a:t> </a:t>
            </a:r>
          </a:p>
        </p:txBody>
      </p:sp>
      <p:pic>
        <p:nvPicPr>
          <p:cNvPr id="144388" name="Picture 4" descr="Redneck L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8557846" cy="48672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274268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228600"/>
            <a:ext cx="8226425" cy="1143000"/>
          </a:xfrm>
        </p:spPr>
        <p:txBody>
          <a:bodyPr/>
          <a:lstStyle/>
          <a:p>
            <a:r>
              <a:rPr lang="en-US" altLang="en-US"/>
              <a:t>What is “Compartmentalization”</a:t>
            </a:r>
          </a:p>
        </p:txBody>
      </p:sp>
      <p:sp>
        <p:nvSpPr>
          <p:cNvPr id="103427" name="Rectangle 3"/>
          <p:cNvSpPr>
            <a:spLocks noGrp="1" noChangeArrowheads="1"/>
          </p:cNvSpPr>
          <p:nvPr>
            <p:ph type="body" idx="1"/>
          </p:nvPr>
        </p:nvSpPr>
        <p:spPr>
          <a:xfrm>
            <a:off x="457200" y="1447800"/>
            <a:ext cx="8226425" cy="4876800"/>
          </a:xfrm>
        </p:spPr>
        <p:txBody>
          <a:bodyPr/>
          <a:lstStyle/>
          <a:p>
            <a:r>
              <a:rPr lang="en-US" altLang="en-US" dirty="0"/>
              <a:t>System of passive passenger crash protection required on all large school buses since 1977</a:t>
            </a:r>
          </a:p>
          <a:p>
            <a:r>
              <a:rPr lang="en-US" altLang="en-US" dirty="0"/>
              <a:t>Padded seats, spaced closely together</a:t>
            </a:r>
          </a:p>
          <a:p>
            <a:r>
              <a:rPr lang="en-US" altLang="en-US" dirty="0"/>
              <a:t>Provides a protective cocoon or “compartment” that retains students in </a:t>
            </a:r>
            <a:r>
              <a:rPr lang="en-US" altLang="en-US" dirty="0" smtClean="0">
                <a:solidFill>
                  <a:srgbClr val="FFFF00"/>
                </a:solidFill>
              </a:rPr>
              <a:t>most, but not all,</a:t>
            </a:r>
            <a:r>
              <a:rPr lang="en-US" altLang="en-US" dirty="0" smtClean="0"/>
              <a:t> </a:t>
            </a:r>
            <a:r>
              <a:rPr lang="en-US" altLang="en-US" dirty="0"/>
              <a:t>crashes</a:t>
            </a:r>
          </a:p>
          <a:p>
            <a:r>
              <a:rPr lang="en-US" altLang="en-US" dirty="0"/>
              <a:t>Padding and designed bending of seat frames absorb crash forces</a:t>
            </a:r>
          </a:p>
          <a:p>
            <a:endParaRPr lang="en-US" altLang="en-US" dirty="0"/>
          </a:p>
        </p:txBody>
      </p:sp>
      <p:pic>
        <p:nvPicPr>
          <p:cNvPr id="103428" name="Picture 4" descr="busfro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00" y="5867400"/>
            <a:ext cx="990600" cy="882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Fading Grid</Template>
  <TotalTime>974</TotalTime>
  <Words>2288</Words>
  <Application>Microsoft Office PowerPoint</Application>
  <PresentationFormat>On-screen Show (4:3)</PresentationFormat>
  <Paragraphs>217</Paragraphs>
  <Slides>59</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Myriad Pro</vt:lpstr>
      <vt:lpstr>Times New Roman</vt:lpstr>
      <vt:lpstr>Wingdings</vt:lpstr>
      <vt:lpstr>Fading Grid</vt:lpstr>
      <vt:lpstr>To Belt or Not To Belt?</vt:lpstr>
      <vt:lpstr>School Bus Transportation</vt:lpstr>
      <vt:lpstr>School Bus Safety Facts</vt:lpstr>
      <vt:lpstr>School Bus Safety Facts</vt:lpstr>
      <vt:lpstr>But Can They Be Even Safer?</vt:lpstr>
      <vt:lpstr>Accurate Terms are Important!</vt:lpstr>
      <vt:lpstr>What is a “Seat Belt?”</vt:lpstr>
      <vt:lpstr>PowerPoint Presentation</vt:lpstr>
      <vt:lpstr>What is “Compartmentalization”</vt:lpstr>
      <vt:lpstr>Compartmentalization</vt:lpstr>
      <vt:lpstr>PowerPoint Presentation</vt:lpstr>
      <vt:lpstr>PowerPoint Presentation</vt:lpstr>
      <vt:lpstr>Does Compartmentalization Work?</vt:lpstr>
      <vt:lpstr>Florida’s Law (s.316.6145)</vt:lpstr>
      <vt:lpstr>How Florida Got Lap Belts</vt:lpstr>
      <vt:lpstr>Why Two-point Lap Belts in FL? </vt:lpstr>
      <vt:lpstr>States With “Seat Belt” Laws</vt:lpstr>
      <vt:lpstr>New Buses or Retrofits?</vt:lpstr>
      <vt:lpstr>Implementing Florida’s Bill</vt:lpstr>
      <vt:lpstr>PowerPoint Presentation</vt:lpstr>
      <vt:lpstr>PowerPoint Presentation</vt:lpstr>
      <vt:lpstr>Florida Lap Belts (2001-2017):</vt:lpstr>
      <vt:lpstr>2006 Huntsville, AL Crash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NHTSA Rulemaking</vt:lpstr>
      <vt:lpstr>2008-09 NHTSA Final Rule:</vt:lpstr>
      <vt:lpstr>NHTSA Final Rule Required:</vt:lpstr>
      <vt:lpstr>Lead Time/Effective Dates</vt:lpstr>
      <vt:lpstr>Passenger Crash Protection</vt:lpstr>
      <vt:lpstr>NASDPTS 2014 Position Paper</vt:lpstr>
      <vt:lpstr>Key Points--NASDPTS Position</vt:lpstr>
      <vt:lpstr>PowerPoint Presentation</vt:lpstr>
      <vt:lpstr>NHTSA Meeting July 23, 2015</vt:lpstr>
      <vt:lpstr>NHTSA Meeting July 23, 2015</vt:lpstr>
      <vt:lpstr>PowerPoint Presentation</vt:lpstr>
      <vt:lpstr>NHTSA Meeting July 23, 2015</vt:lpstr>
      <vt:lpstr>NHTSA Meeting July 23, 2015</vt:lpstr>
      <vt:lpstr>NHTSA Meeting July 23, 2015</vt:lpstr>
      <vt:lpstr>Takeaways</vt:lpstr>
      <vt:lpstr>PowerPoint Presentation</vt:lpstr>
      <vt:lpstr>PowerPoint Presentation</vt:lpstr>
      <vt:lpstr>Since NHTSA Position Change:</vt:lpstr>
      <vt:lpstr>Since NHTSA Shift</vt:lpstr>
      <vt:lpstr>Baltimore and Chattanooga</vt:lpstr>
      <vt:lpstr>Baltimore and Chattanooga</vt:lpstr>
      <vt:lpstr>2017</vt:lpstr>
      <vt:lpstr>Real-World Seat Belt Experiences</vt:lpstr>
      <vt:lpstr>Real-World Seat Belt Experiences</vt:lpstr>
      <vt:lpstr>Real-World Seat Belt Experiences</vt:lpstr>
      <vt:lpstr>Real-World Seat Belt Experiences</vt:lpstr>
      <vt:lpstr>Any Questions?</vt:lpstr>
    </vt:vector>
  </TitlesOfParts>
  <Company>Florida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Transportation Tragedies: What Can We Learn?</dc:title>
  <dc:creator>Charlie Hood</dc:creator>
  <cp:lastModifiedBy>Miller, Susan</cp:lastModifiedBy>
  <cp:revision>69</cp:revision>
  <dcterms:created xsi:type="dcterms:W3CDTF">2005-03-30T10:15:50Z</dcterms:created>
  <dcterms:modified xsi:type="dcterms:W3CDTF">2017-08-08T13:17:53Z</dcterms:modified>
</cp:coreProperties>
</file>