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8" r:id="rId2"/>
    <p:sldId id="272" r:id="rId3"/>
    <p:sldId id="269" r:id="rId4"/>
    <p:sldId id="270" r:id="rId5"/>
    <p:sldId id="271" r:id="rId6"/>
    <p:sldId id="274" r:id="rId7"/>
    <p:sldId id="273" r:id="rId8"/>
    <p:sldId id="266" r:id="rId9"/>
    <p:sldId id="275" r:id="rId10"/>
    <p:sldId id="276" r:id="rId11"/>
    <p:sldId id="277" r:id="rId12"/>
    <p:sldId id="280" r:id="rId13"/>
    <p:sldId id="281" r:id="rId14"/>
    <p:sldId id="282" r:id="rId15"/>
    <p:sldId id="267" r:id="rId16"/>
    <p:sldId id="278" r:id="rId17"/>
    <p:sldId id="279" r:id="rId18"/>
    <p:sldId id="28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arson, Alyssa" initials="A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1E8E"/>
    <a:srgbClr val="EF7521"/>
    <a:srgbClr val="46797A"/>
    <a:srgbClr val="86BE40"/>
    <a:srgbClr val="FFC846"/>
    <a:srgbClr val="5C6670"/>
    <a:srgbClr val="488BC9"/>
    <a:srgbClr val="82797A"/>
    <a:srgbClr val="6EC4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89133" autoAdjust="0"/>
  </p:normalViewPr>
  <p:slideViewPr>
    <p:cSldViewPr snapToGrid="0" showGuides="1">
      <p:cViewPr varScale="1">
        <p:scale>
          <a:sx n="62" d="100"/>
          <a:sy n="62" d="100"/>
        </p:scale>
        <p:origin x="1384" y="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68FDDF-4F05-43AA-A352-D3BC014618CA}" type="datetimeFigureOut">
              <a:rPr lang="en-US" smtClean="0"/>
              <a:t>8/4/2017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6AB643-1C83-46B1-A4FF-8E4A58FA665A}" type="slidenum">
              <a:rPr lang="en-US" smtClean="0"/>
              <a:t>‹#›</a:t>
            </a:fld>
            <a:endParaRPr lang="en-US"/>
          </a:p>
        </p:txBody>
      </p:sp>
    </p:spTree>
    <p:extLst>
      <p:ext uri="{BB962C8B-B14F-4D97-AF65-F5344CB8AC3E}">
        <p14:creationId xmlns:p14="http://schemas.microsoft.com/office/powerpoint/2010/main" val="2457026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idx="1" hasCustomPrompt="1"/>
          </p:nvPr>
        </p:nvSpPr>
        <p:spPr>
          <a:xfrm>
            <a:off x="628650" y="4305600"/>
            <a:ext cx="7886700" cy="2080800"/>
          </a:xfrm>
          <a:prstGeom prst="rect">
            <a:avLst/>
          </a:prstGeom>
        </p:spPr>
        <p:txBody>
          <a:bodyPr vert="horz" lIns="91440" tIns="45720" rIns="91440" bIns="45720" rtlCol="0">
            <a:normAutofit/>
          </a:bodyPr>
          <a:lstStyle>
            <a:lvl1pPr marL="0" indent="0" algn="ctr">
              <a:buNone/>
              <a:defRPr sz="3600">
                <a:latin typeface="Museo Slab 500" panose="02000000000000000000" pitchFamily="50" charset="0"/>
              </a:defRPr>
            </a:lvl1pPr>
          </a:lstStyle>
          <a:p>
            <a:pPr lvl="0"/>
            <a:r>
              <a:rPr lang="en-US" dirty="0" smtClean="0"/>
              <a:t>TITLE</a:t>
            </a:r>
            <a:endParaRPr lang="en-US" dirty="0"/>
          </a:p>
        </p:txBody>
      </p:sp>
    </p:spTree>
    <p:extLst>
      <p:ext uri="{BB962C8B-B14F-4D97-AF65-F5344CB8AC3E}">
        <p14:creationId xmlns:p14="http://schemas.microsoft.com/office/powerpoint/2010/main" val="72791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endParaRPr lang="en-US" dirty="0"/>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8/4/2017</a:t>
            </a:fld>
            <a:endParaRPr lang="en-US"/>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2298690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6" y="2669749"/>
            <a:ext cx="2700533" cy="3681991"/>
          </a:xfrm>
          <a:prstGeom prst="rect">
            <a:avLst/>
          </a:prstGeom>
        </p:spPr>
      </p:pic>
      <p:sp>
        <p:nvSpPr>
          <p:cNvPr id="9"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3028950" y="6508800"/>
            <a:ext cx="3086100" cy="212676"/>
          </a:xfrm>
        </p:spPr>
        <p:txBody>
          <a:bodyPr/>
          <a:lstStyle/>
          <a:p>
            <a:endParaRPr lang="en-US" dirty="0"/>
          </a:p>
        </p:txBody>
      </p:sp>
      <p:sp>
        <p:nvSpPr>
          <p:cNvPr id="1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8/4/2017</a:t>
            </a:fld>
            <a:endParaRPr lang="en-US"/>
          </a:p>
        </p:txBody>
      </p:sp>
      <p:sp>
        <p:nvSpPr>
          <p:cNvPr id="12" name="Rectangle 1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1"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3"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14608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4" name="Content Placeholder 2"/>
          <p:cNvSpPr>
            <a:spLocks noGrp="1"/>
          </p:cNvSpPr>
          <p:nvPr>
            <p:ph idx="10"/>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10843"/>
            <a:ext cx="6108204" cy="3965456"/>
          </a:xfrm>
          <a:prstGeom prst="rect">
            <a:avLst/>
          </a:prstGeom>
        </p:spPr>
      </p:pic>
      <p:sp>
        <p:nvSpPr>
          <p:cNvPr id="15" name="Footer Placeholder 4"/>
          <p:cNvSpPr>
            <a:spLocks noGrp="1"/>
          </p:cNvSpPr>
          <p:nvPr>
            <p:ph type="ftr" sz="quarter" idx="11"/>
          </p:nvPr>
        </p:nvSpPr>
        <p:spPr>
          <a:xfrm>
            <a:off x="3028950" y="6508800"/>
            <a:ext cx="3086100" cy="212676"/>
          </a:xfrm>
        </p:spPr>
        <p:txBody>
          <a:bodyPr/>
          <a:lstStyle/>
          <a:p>
            <a:endParaRPr lang="en-US" dirty="0"/>
          </a:p>
        </p:txBody>
      </p:sp>
      <p:sp>
        <p:nvSpPr>
          <p:cNvPr id="16"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8/4/2017</a:t>
            </a:fld>
            <a:endParaRPr lang="en-US"/>
          </a:p>
        </p:txBody>
      </p:sp>
      <p:sp>
        <p:nvSpPr>
          <p:cNvPr id="17" name="Rectangle 16"/>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2"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223077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a:xfrm>
            <a:off x="3028950" y="6508800"/>
            <a:ext cx="3086100" cy="212676"/>
          </a:xfrm>
        </p:spPr>
        <p:txBody>
          <a:bodyPr/>
          <a:lstStyle/>
          <a:p>
            <a:endParaRPr lang="en-US" dirty="0"/>
          </a:p>
        </p:txBody>
      </p:sp>
      <p:sp>
        <p:nvSpPr>
          <p:cNvPr id="2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8/4/2017</a:t>
            </a:fld>
            <a:endParaRPr lang="en-US"/>
          </a:p>
        </p:txBody>
      </p:sp>
      <p:sp>
        <p:nvSpPr>
          <p:cNvPr id="22" name="Rectangle 2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7"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0" name="Content Placeholder 2"/>
          <p:cNvSpPr>
            <a:spLocks noGrp="1"/>
          </p:cNvSpPr>
          <p:nvPr>
            <p:ph idx="1"/>
          </p:nvPr>
        </p:nvSpPr>
        <p:spPr>
          <a:xfrm>
            <a:off x="628650"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644838"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1983632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bg1">
                    <a:lumMod val="85000"/>
                  </a:schemeClr>
                </a:solidFill>
              </a:defRPr>
            </a:lvl1pPr>
          </a:lstStyle>
          <a:p>
            <a:fld id="{49B24EC9-D412-49F8-B26B-B7E454A540B6}" type="datetimeFigureOut">
              <a:rPr lang="en-US" smtClean="0"/>
              <a:pPr/>
              <a:t>8/4/2017</a:t>
            </a:fld>
            <a:endParaRPr lang="en-US" dirty="0"/>
          </a:p>
        </p:txBody>
      </p:sp>
      <p:sp>
        <p:nvSpPr>
          <p:cNvPr id="4" name="Footer Placeholder 3"/>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Tree>
    <p:extLst>
      <p:ext uri="{BB962C8B-B14F-4D97-AF65-F5344CB8AC3E}">
        <p14:creationId xmlns:p14="http://schemas.microsoft.com/office/powerpoint/2010/main" val="2850860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Rectangle 9"/>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13" name="Date Placeholder 2"/>
          <p:cNvSpPr>
            <a:spLocks noGrp="1"/>
          </p:cNvSpPr>
          <p:nvPr>
            <p:ph type="dt" sz="half" idx="10"/>
          </p:nvPr>
        </p:nvSpPr>
        <p:spPr>
          <a:xfrm>
            <a:off x="628650" y="6537600"/>
            <a:ext cx="2057400" cy="183876"/>
          </a:xfrm>
        </p:spPr>
        <p:txBody>
          <a:bodyPr/>
          <a:lstStyle>
            <a:lvl1pPr>
              <a:defRPr>
                <a:solidFill>
                  <a:schemeClr val="bg1">
                    <a:lumMod val="85000"/>
                  </a:schemeClr>
                </a:solidFill>
              </a:defRPr>
            </a:lvl1pPr>
          </a:lstStyle>
          <a:p>
            <a:fld id="{49B24EC9-D412-49F8-B26B-B7E454A540B6}" type="datetimeFigureOut">
              <a:rPr lang="en-US" smtClean="0"/>
              <a:pPr/>
              <a:t>8/4/2017</a:t>
            </a:fld>
            <a:endParaRPr lang="en-US" dirty="0"/>
          </a:p>
        </p:txBody>
      </p:sp>
      <p:sp>
        <p:nvSpPr>
          <p:cNvPr id="14" name="Footer Placeholder 3"/>
          <p:cNvSpPr>
            <a:spLocks noGrp="1"/>
          </p:cNvSpPr>
          <p:nvPr>
            <p:ph type="ftr" sz="quarter" idx="11"/>
          </p:nvPr>
        </p:nvSpPr>
        <p:spPr>
          <a:xfrm>
            <a:off x="3028950" y="6537600"/>
            <a:ext cx="3086100" cy="183876"/>
          </a:xfrm>
        </p:spPr>
        <p:txBody>
          <a:bodyPr/>
          <a:lstStyle>
            <a:lvl1pPr>
              <a:defRPr>
                <a:solidFill>
                  <a:schemeClr val="bg1">
                    <a:lumMod val="85000"/>
                  </a:schemeClr>
                </a:solidFill>
              </a:defRPr>
            </a:lvl1pPr>
          </a:lstStyle>
          <a:p>
            <a:endParaRPr lang="en-US" dirty="0"/>
          </a:p>
        </p:txBody>
      </p:sp>
      <p:sp>
        <p:nvSpPr>
          <p:cNvPr id="15" name="Slide Number Placeholder 4"/>
          <p:cNvSpPr>
            <a:spLocks noGrp="1"/>
          </p:cNvSpPr>
          <p:nvPr>
            <p:ph type="sldNum" sz="quarter" idx="12"/>
          </p:nvPr>
        </p:nvSpPr>
        <p:spPr>
          <a:xfrm>
            <a:off x="6457950" y="6537600"/>
            <a:ext cx="1620774" cy="183876"/>
          </a:xfrm>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
        <p:nvSpPr>
          <p:cNvPr id="11" name="Text Placeholder 2"/>
          <p:cNvSpPr>
            <a:spLocks noGrp="1"/>
          </p:cNvSpPr>
          <p:nvPr>
            <p:ph idx="1" hasCustomPrompt="1"/>
          </p:nvPr>
        </p:nvSpPr>
        <p:spPr>
          <a:xfrm>
            <a:off x="628650" y="2282400"/>
            <a:ext cx="7886700" cy="2080800"/>
          </a:xfrm>
          <a:prstGeom prst="rect">
            <a:avLst/>
          </a:prstGeom>
        </p:spPr>
        <p:txBody>
          <a:bodyPr vert="horz" lIns="91440" tIns="45720" rIns="91440" bIns="45720" rtlCol="0">
            <a:normAutofit/>
          </a:bodyPr>
          <a:lstStyle>
            <a:lvl1pPr marL="0" indent="0" algn="ctr">
              <a:buNone/>
              <a:defRPr sz="2400" baseline="0">
                <a:latin typeface="Museo Slab 500" panose="02000000000000000000" pitchFamily="50" charset="0"/>
              </a:defRPr>
            </a:lvl1pPr>
          </a:lstStyle>
          <a:p>
            <a:pPr lvl="0"/>
            <a:r>
              <a:rPr lang="en-US" dirty="0" smtClean="0"/>
              <a:t>Transition slide. Insert image or graphic here.</a:t>
            </a:r>
            <a:endParaRPr lang="en-US" dirty="0"/>
          </a:p>
        </p:txBody>
      </p:sp>
    </p:spTree>
    <p:extLst>
      <p:ext uri="{BB962C8B-B14F-4D97-AF65-F5344CB8AC3E}">
        <p14:creationId xmlns:p14="http://schemas.microsoft.com/office/powerpoint/2010/main" val="1870155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B24EC9-D412-49F8-B26B-B7E454A540B6}" type="datetimeFigureOut">
              <a:rPr lang="en-US" smtClean="0"/>
              <a:pPr/>
              <a:t>8/4/2017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A3F748-31DA-4297-96EF-69DC737B5DDE}"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Tree>
    <p:extLst>
      <p:ext uri="{BB962C8B-B14F-4D97-AF65-F5344CB8AC3E}">
        <p14:creationId xmlns:p14="http://schemas.microsoft.com/office/powerpoint/2010/main" val="2038164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p>
            <a:r>
              <a:rPr lang="en-US" dirty="0"/>
              <a:t>Click to edit </a:t>
            </a:r>
            <a:r>
              <a:rPr lang="en-US" dirty="0" smtClean="0"/>
              <a:t>master </a:t>
            </a:r>
            <a:r>
              <a:rPr lang="en-US" dirty="0"/>
              <a:t>title style</a:t>
            </a:r>
          </a:p>
        </p:txBody>
      </p:sp>
      <p:sp>
        <p:nvSpPr>
          <p:cNvPr id="3" name="Text Placeholder 2"/>
          <p:cNvSpPr>
            <a:spLocks noGrp="1"/>
          </p:cNvSpPr>
          <p:nvPr>
            <p:ph type="body" idx="1"/>
          </p:nvPr>
        </p:nvSpPr>
        <p:spPr>
          <a:xfrm>
            <a:off x="628650" y="1207008"/>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537600"/>
            <a:ext cx="2057400" cy="183876"/>
          </a:xfrm>
          <a:prstGeom prst="rect">
            <a:avLst/>
          </a:prstGeom>
        </p:spPr>
        <p:txBody>
          <a:bodyPr vert="horz" lIns="91440" tIns="45720" rIns="91440" bIns="45720" rtlCol="0" anchor="ctr"/>
          <a:lstStyle>
            <a:lvl1pPr algn="l">
              <a:defRPr sz="1000">
                <a:solidFill>
                  <a:schemeClr val="tx1">
                    <a:tint val="75000"/>
                  </a:schemeClr>
                </a:solidFill>
              </a:defRPr>
            </a:lvl1pPr>
          </a:lstStyle>
          <a:p>
            <a:fld id="{49B24EC9-D412-49F8-B26B-B7E454A540B6}" type="datetimeFigureOut">
              <a:rPr lang="en-US" smtClean="0"/>
              <a:pPr/>
              <a:t>8/4/2017</a:t>
            </a:fld>
            <a:endParaRPr lang="en-US" dirty="0"/>
          </a:p>
        </p:txBody>
      </p:sp>
      <p:sp>
        <p:nvSpPr>
          <p:cNvPr id="5" name="Footer Placeholder 4"/>
          <p:cNvSpPr>
            <a:spLocks noGrp="1"/>
          </p:cNvSpPr>
          <p:nvPr>
            <p:ph type="ftr" sz="quarter" idx="3"/>
          </p:nvPr>
        </p:nvSpPr>
        <p:spPr>
          <a:xfrm>
            <a:off x="3028950" y="6537600"/>
            <a:ext cx="3086100" cy="183876"/>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537600"/>
            <a:ext cx="1620774" cy="183876"/>
          </a:xfrm>
          <a:prstGeom prst="rect">
            <a:avLst/>
          </a:prstGeom>
        </p:spPr>
        <p:txBody>
          <a:bodyPr vert="horz" lIns="91440" tIns="45720" rIns="91440" bIns="45720" rtlCol="0" anchor="ctr"/>
          <a:lstStyle>
            <a:lvl1pPr algn="r">
              <a:defRPr sz="1200">
                <a:solidFill>
                  <a:schemeClr val="tx1">
                    <a:tint val="75000"/>
                  </a:schemeClr>
                </a:solidFill>
              </a:defRPr>
            </a:lvl1pPr>
          </a:lstStyle>
          <a:p>
            <a:fld id="{34A3F748-31DA-4297-96EF-69DC737B5DDE}" type="slidenum">
              <a:rPr lang="en-US" smtClean="0"/>
              <a:t>‹#›</a:t>
            </a:fld>
            <a:endParaRPr lang="en-US" dirty="0"/>
          </a:p>
        </p:txBody>
      </p:sp>
    </p:spTree>
    <p:extLst>
      <p:ext uri="{BB962C8B-B14F-4D97-AF65-F5344CB8AC3E}">
        <p14:creationId xmlns:p14="http://schemas.microsoft.com/office/powerpoint/2010/main" val="1937147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7" r:id="rId4"/>
    <p:sldLayoutId id="2147483664" r:id="rId5"/>
    <p:sldLayoutId id="2147483671" r:id="rId6"/>
    <p:sldLayoutId id="2147483670" r:id="rId7"/>
    <p:sldLayoutId id="2147483669" r:id="rId8"/>
  </p:sldLayoutIdLst>
  <p:txStyles>
    <p:titleStyle>
      <a:lvl1pPr algn="l" defTabSz="914400" rtl="0" eaLnBrk="1" latinLnBrk="0" hangingPunct="1">
        <a:lnSpc>
          <a:spcPct val="90000"/>
        </a:lnSpc>
        <a:spcBef>
          <a:spcPct val="0"/>
        </a:spcBef>
        <a:buNone/>
        <a:defRPr sz="28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Mandatory Reporting</a:t>
            </a:r>
            <a:endParaRPr lang="en-US" dirty="0"/>
          </a:p>
        </p:txBody>
      </p:sp>
    </p:spTree>
    <p:extLst>
      <p:ext uri="{BB962C8B-B14F-4D97-AF65-F5344CB8AC3E}">
        <p14:creationId xmlns:p14="http://schemas.microsoft.com/office/powerpoint/2010/main" val="3863580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lstStyle/>
          <a:p>
            <a:pPr marL="0" indent="0" algn="ctr">
              <a:buNone/>
            </a:pPr>
            <a:r>
              <a:rPr lang="en-US" dirty="0"/>
              <a:t>More than 70% of the children who died as a result of child abuse or neglect were two years of age or younger. </a:t>
            </a:r>
            <a:r>
              <a:rPr lang="en-US" b="1" dirty="0"/>
              <a:t>More than 80% were not yet old enough for kindergarten.</a:t>
            </a:r>
            <a:r>
              <a:rPr lang="en-US" dirty="0"/>
              <a:t> </a:t>
            </a:r>
            <a:endParaRPr lang="en-US" dirty="0" smtClean="0"/>
          </a:p>
          <a:p>
            <a:endParaRPr lang="en-US" dirty="0"/>
          </a:p>
          <a:p>
            <a:endParaRPr lang="en-US" dirty="0" smtClean="0"/>
          </a:p>
          <a:p>
            <a:endParaRPr lang="en-US" dirty="0"/>
          </a:p>
          <a:p>
            <a:pPr marL="0" indent="0" algn="ctr">
              <a:buNone/>
            </a:pPr>
            <a:r>
              <a:rPr lang="en-US" b="1" dirty="0"/>
              <a:t>Around 80% of child maltreatment fatalities involve at least one parent as perpetrator.</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99906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Act </a:t>
            </a:r>
            <a:r>
              <a:rPr lang="en-US" dirty="0"/>
              <a:t>or omission where child subject to sexual assault, molestation, exploitation, emotional abuse or prostitution; where child is in need of food, clothing, shelter, medical care or supervision because parent or guardian fails to do so; where child exhibits evidence of skin bruising, bleeding, malnutrition, burns, fractures, etc.; or circumstances indicate a condition that may not be the product of an accidental </a:t>
            </a:r>
            <a:r>
              <a:rPr lang="en-US" dirty="0" smtClean="0"/>
              <a:t>occurrence.</a:t>
            </a:r>
            <a:endParaRPr lang="en-US" dirty="0"/>
          </a:p>
        </p:txBody>
      </p:sp>
      <p:sp>
        <p:nvSpPr>
          <p:cNvPr id="3" name="Title 2"/>
          <p:cNvSpPr>
            <a:spLocks noGrp="1"/>
          </p:cNvSpPr>
          <p:nvPr>
            <p:ph type="title"/>
          </p:nvPr>
        </p:nvSpPr>
        <p:spPr/>
        <p:txBody>
          <a:bodyPr/>
          <a:lstStyle/>
          <a:p>
            <a:r>
              <a:rPr lang="en-US" dirty="0" smtClean="0"/>
              <a:t>What constitute Abuse?</a:t>
            </a:r>
            <a:endParaRPr lang="en-US" dirty="0"/>
          </a:p>
        </p:txBody>
      </p:sp>
    </p:spTree>
    <p:extLst>
      <p:ext uri="{BB962C8B-B14F-4D97-AF65-F5344CB8AC3E}">
        <p14:creationId xmlns:p14="http://schemas.microsoft.com/office/powerpoint/2010/main" val="3125848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normAutofit fontScale="92500" lnSpcReduction="20000"/>
          </a:bodyPr>
          <a:lstStyle/>
          <a:p>
            <a:pPr marL="0" indent="0">
              <a:buNone/>
            </a:pPr>
            <a:r>
              <a:rPr lang="en-US" dirty="0" smtClean="0"/>
              <a:t></a:t>
            </a:r>
          </a:p>
          <a:p>
            <a:pPr marL="0" indent="0">
              <a:buNone/>
            </a:pPr>
            <a:r>
              <a:rPr lang="en-US" sz="1700" dirty="0" smtClean="0"/>
              <a:t>Remain Calm</a:t>
            </a:r>
          </a:p>
          <a:p>
            <a:pPr marL="0" indent="0">
              <a:buNone/>
            </a:pPr>
            <a:r>
              <a:rPr lang="en-US" sz="1700" dirty="0" smtClean="0"/>
              <a:t>Keep </a:t>
            </a:r>
            <a:r>
              <a:rPr lang="en-US" sz="1700" dirty="0"/>
              <a:t>an open </a:t>
            </a:r>
            <a:r>
              <a:rPr lang="en-US" sz="1700" dirty="0" smtClean="0"/>
              <a:t>mind and don’t </a:t>
            </a:r>
            <a:r>
              <a:rPr lang="en-US" sz="1700" dirty="0"/>
              <a:t>make judgments. </a:t>
            </a:r>
            <a:r>
              <a:rPr lang="en-US" sz="1700" dirty="0" smtClean="0"/>
              <a:t></a:t>
            </a:r>
          </a:p>
          <a:p>
            <a:pPr marL="0" indent="0">
              <a:buNone/>
            </a:pPr>
            <a:r>
              <a:rPr lang="en-US" sz="1700" dirty="0" smtClean="0"/>
              <a:t>Support </a:t>
            </a:r>
            <a:r>
              <a:rPr lang="en-US" sz="1700" dirty="0"/>
              <a:t>the child with active listening</a:t>
            </a:r>
            <a:r>
              <a:rPr lang="en-US" sz="1700" dirty="0" smtClean="0"/>
              <a:t>.</a:t>
            </a:r>
          </a:p>
          <a:p>
            <a:pPr marL="0" indent="0">
              <a:buNone/>
            </a:pPr>
            <a:r>
              <a:rPr lang="en-US" sz="1700" dirty="0" smtClean="0"/>
              <a:t>Find </a:t>
            </a:r>
            <a:r>
              <a:rPr lang="en-US" sz="1700" dirty="0"/>
              <a:t>a quiet, private place to talk to the child. </a:t>
            </a:r>
            <a:endParaRPr lang="en-US" sz="1700" dirty="0" smtClean="0"/>
          </a:p>
          <a:p>
            <a:pPr marL="0" indent="0">
              <a:buNone/>
            </a:pPr>
            <a:r>
              <a:rPr lang="en-US" sz="1700" dirty="0" smtClean="0"/>
              <a:t>Reassure </a:t>
            </a:r>
            <a:r>
              <a:rPr lang="en-US" sz="1700" dirty="0"/>
              <a:t>the child that he/she has done the right thing by telling someone. </a:t>
            </a:r>
            <a:endParaRPr lang="en-US" sz="1700" dirty="0" smtClean="0"/>
          </a:p>
          <a:p>
            <a:pPr marL="0" indent="0">
              <a:buNone/>
            </a:pPr>
            <a:r>
              <a:rPr lang="en-US" sz="1700" dirty="0" smtClean="0"/>
              <a:t>Listen </a:t>
            </a:r>
            <a:r>
              <a:rPr lang="en-US" sz="1700" dirty="0"/>
              <a:t>to the child without interruption; let him/her talk openly about the situation and record concrete information</a:t>
            </a:r>
            <a:r>
              <a:rPr lang="en-US" sz="1700" dirty="0" smtClean="0"/>
              <a:t>.</a:t>
            </a:r>
          </a:p>
          <a:p>
            <a:pPr marL="0" indent="0">
              <a:buNone/>
            </a:pPr>
            <a:r>
              <a:rPr lang="en-US" sz="1700" dirty="0" smtClean="0"/>
              <a:t>Tell </a:t>
            </a:r>
            <a:r>
              <a:rPr lang="en-US" sz="1700" dirty="0"/>
              <a:t>the child that there is help available</a:t>
            </a:r>
            <a:r>
              <a:rPr lang="en-US" sz="1700" dirty="0" smtClean="0"/>
              <a:t>.</a:t>
            </a:r>
          </a:p>
          <a:p>
            <a:pPr marL="0" indent="0">
              <a:buNone/>
            </a:pPr>
            <a:r>
              <a:rPr lang="en-US" sz="1700" dirty="0" smtClean="0"/>
              <a:t>Reassure </a:t>
            </a:r>
            <a:r>
              <a:rPr lang="en-US" sz="1700" dirty="0"/>
              <a:t>the child that you will do your best to protect and support him/her</a:t>
            </a:r>
            <a:r>
              <a:rPr lang="en-US" sz="1700" dirty="0" smtClean="0"/>
              <a:t>.</a:t>
            </a:r>
          </a:p>
          <a:p>
            <a:pPr marL="0" indent="0">
              <a:buNone/>
            </a:pPr>
            <a:r>
              <a:rPr lang="en-US" sz="1700" dirty="0" smtClean="0"/>
              <a:t>Let </a:t>
            </a:r>
            <a:r>
              <a:rPr lang="en-US" sz="1700" dirty="0"/>
              <a:t>the child know you must report the abuse to someone who has helped other children like him/her and their families</a:t>
            </a:r>
            <a:r>
              <a:rPr lang="en-US" sz="1700" dirty="0" smtClean="0"/>
              <a:t>.</a:t>
            </a:r>
          </a:p>
          <a:p>
            <a:pPr marL="0" indent="0">
              <a:buNone/>
            </a:pPr>
            <a:r>
              <a:rPr lang="en-US" sz="1700" dirty="0" smtClean="0"/>
              <a:t>Report </a:t>
            </a:r>
            <a:r>
              <a:rPr lang="en-US" sz="1700" dirty="0"/>
              <a:t>the incident to the proper authorities</a:t>
            </a:r>
            <a:r>
              <a:rPr lang="en-US" sz="1700" dirty="0" smtClean="0"/>
              <a:t>.</a:t>
            </a:r>
          </a:p>
          <a:p>
            <a:pPr marL="0" indent="0">
              <a:buNone/>
            </a:pPr>
            <a:r>
              <a:rPr lang="en-US" sz="1700" dirty="0" smtClean="0"/>
              <a:t>Let </a:t>
            </a:r>
            <a:r>
              <a:rPr lang="en-US" sz="1700" dirty="0"/>
              <a:t>the child know what will happen when the report is made (if you have appropriate information). </a:t>
            </a:r>
            <a:endParaRPr lang="en-US" sz="1700" dirty="0" smtClean="0"/>
          </a:p>
          <a:p>
            <a:pPr marL="0" indent="0">
              <a:buNone/>
            </a:pPr>
            <a:r>
              <a:rPr lang="en-US" sz="1700" dirty="0" smtClean="0"/>
              <a:t>Seek </a:t>
            </a:r>
            <a:r>
              <a:rPr lang="en-US" sz="1700" dirty="0"/>
              <a:t>out your own support person(s) to help you work through your feelings about the disclosure (if needed). Be aware of personal issues and how they affect your perception.</a:t>
            </a:r>
          </a:p>
        </p:txBody>
      </p:sp>
      <p:sp>
        <p:nvSpPr>
          <p:cNvPr id="3" name="Title 2"/>
          <p:cNvSpPr>
            <a:spLocks noGrp="1"/>
          </p:cNvSpPr>
          <p:nvPr>
            <p:ph type="title"/>
          </p:nvPr>
        </p:nvSpPr>
        <p:spPr/>
        <p:txBody>
          <a:bodyPr>
            <a:normAutofit fontScale="90000"/>
          </a:bodyPr>
          <a:lstStyle/>
          <a:p>
            <a:r>
              <a:rPr lang="en-US" dirty="0" smtClean="0"/>
              <a:t>Suggestions on how to respond to a disclosure</a:t>
            </a:r>
            <a:endParaRPr lang="en-US" dirty="0"/>
          </a:p>
        </p:txBody>
      </p:sp>
    </p:spTree>
    <p:extLst>
      <p:ext uri="{BB962C8B-B14F-4D97-AF65-F5344CB8AC3E}">
        <p14:creationId xmlns:p14="http://schemas.microsoft.com/office/powerpoint/2010/main" val="4139283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normAutofit fontScale="92500" lnSpcReduction="10000"/>
          </a:bodyPr>
          <a:lstStyle/>
          <a:p>
            <a:pPr marL="0" indent="0">
              <a:buNone/>
            </a:pPr>
            <a:r>
              <a:rPr lang="en-US" dirty="0"/>
              <a:t>DON’T: </a:t>
            </a:r>
            <a:endParaRPr lang="en-US" dirty="0" smtClean="0"/>
          </a:p>
          <a:p>
            <a:pPr marL="0" indent="0">
              <a:buNone/>
            </a:pPr>
            <a:r>
              <a:rPr lang="en-US" dirty="0" smtClean="0"/>
              <a:t>Promise </a:t>
            </a:r>
            <a:r>
              <a:rPr lang="en-US" dirty="0"/>
              <a:t>confidentiality. </a:t>
            </a:r>
            <a:r>
              <a:rPr lang="en-US" dirty="0" smtClean="0"/>
              <a:t></a:t>
            </a:r>
          </a:p>
          <a:p>
            <a:pPr marL="0" indent="0">
              <a:buNone/>
            </a:pPr>
            <a:r>
              <a:rPr lang="en-US" dirty="0"/>
              <a:t>E</a:t>
            </a:r>
            <a:r>
              <a:rPr lang="en-US" dirty="0" smtClean="0"/>
              <a:t>xpress </a:t>
            </a:r>
            <a:r>
              <a:rPr lang="en-US" dirty="0"/>
              <a:t>panic or shock</a:t>
            </a:r>
            <a:r>
              <a:rPr lang="en-US" dirty="0" smtClean="0"/>
              <a:t>.</a:t>
            </a:r>
          </a:p>
          <a:p>
            <a:pPr marL="0" indent="0">
              <a:buNone/>
            </a:pPr>
            <a:r>
              <a:rPr lang="en-US" dirty="0" smtClean="0"/>
              <a:t>Convey </a:t>
            </a:r>
            <a:r>
              <a:rPr lang="en-US" dirty="0"/>
              <a:t>anger or impatience if the child is not ready to discuss the abuse</a:t>
            </a:r>
            <a:r>
              <a:rPr lang="en-US" dirty="0" smtClean="0"/>
              <a:t>.</a:t>
            </a:r>
          </a:p>
          <a:p>
            <a:pPr marL="0" indent="0">
              <a:buNone/>
            </a:pPr>
            <a:r>
              <a:rPr lang="en-US" dirty="0" smtClean="0"/>
              <a:t>Make </a:t>
            </a:r>
            <a:r>
              <a:rPr lang="en-US" dirty="0"/>
              <a:t>negative comments about the perpetrator</a:t>
            </a:r>
            <a:r>
              <a:rPr lang="en-US" dirty="0" smtClean="0"/>
              <a:t>.</a:t>
            </a:r>
          </a:p>
          <a:p>
            <a:pPr marL="0" indent="0">
              <a:buNone/>
            </a:pPr>
            <a:r>
              <a:rPr lang="en-US" dirty="0" smtClean="0"/>
              <a:t>Disclose </a:t>
            </a:r>
            <a:r>
              <a:rPr lang="en-US" dirty="0"/>
              <a:t>the information indiscriminately. Tell only those adults who need the information to protect and support the child. School personnel have a legal* and moral obligation to make a report if child abuse or neglect is suspected. </a:t>
            </a:r>
            <a:endParaRPr lang="en-US" dirty="0" smtClean="0"/>
          </a:p>
          <a:p>
            <a:pPr marL="0" indent="0">
              <a:buNone/>
            </a:pPr>
            <a:r>
              <a:rPr lang="en-US" dirty="0" smtClean="0"/>
              <a:t>School </a:t>
            </a:r>
            <a:r>
              <a:rPr lang="en-US" dirty="0"/>
              <a:t>personnel should NOT investigate the situation. Investigation is the job of child protective services or law enforcement. The verbal report must immediately be made to your local child protection agency as specified by school policies and legal statutes.*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55422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normAutofit fontScale="92500" lnSpcReduction="20000"/>
          </a:bodyPr>
          <a:lstStyle/>
          <a:p>
            <a:pPr marL="0" indent="0">
              <a:buNone/>
            </a:pPr>
            <a:r>
              <a:rPr lang="en-US" dirty="0" smtClean="0"/>
              <a:t></a:t>
            </a:r>
          </a:p>
          <a:p>
            <a:pPr marL="0" indent="0">
              <a:buNone/>
            </a:pPr>
            <a:r>
              <a:rPr lang="en-US" dirty="0" smtClean="0"/>
              <a:t>The </a:t>
            </a:r>
            <a:r>
              <a:rPr lang="en-US" dirty="0"/>
              <a:t>report should be made immediately upon suspicion of abuse (review indicators lists</a:t>
            </a:r>
            <a:r>
              <a:rPr lang="en-US" dirty="0" smtClean="0"/>
              <a:t>).</a:t>
            </a:r>
          </a:p>
          <a:p>
            <a:pPr marL="0" indent="0">
              <a:buNone/>
            </a:pPr>
            <a:r>
              <a:rPr lang="en-US" dirty="0" smtClean="0"/>
              <a:t>An </a:t>
            </a:r>
            <a:r>
              <a:rPr lang="en-US" dirty="0"/>
              <a:t>IMMEDIATE oral report and PROMPT written follow-up are mandatory. </a:t>
            </a:r>
            <a:r>
              <a:rPr lang="en-US" dirty="0" smtClean="0"/>
              <a:t></a:t>
            </a:r>
          </a:p>
          <a:p>
            <a:pPr marL="0" indent="0">
              <a:buNone/>
            </a:pPr>
            <a:r>
              <a:rPr lang="en-US" dirty="0"/>
              <a:t>T</a:t>
            </a:r>
            <a:r>
              <a:rPr lang="en-US" dirty="0" smtClean="0"/>
              <a:t>he </a:t>
            </a:r>
            <a:r>
              <a:rPr lang="en-US" dirty="0"/>
              <a:t>report is NOT an accusation against a parent or child, but merely a report of a suspicion. The report should be handled in a sensitive, nonjudgmental manner. </a:t>
            </a:r>
            <a:endParaRPr lang="en-US" dirty="0" smtClean="0"/>
          </a:p>
          <a:p>
            <a:pPr marL="0" indent="0">
              <a:buNone/>
            </a:pPr>
            <a:r>
              <a:rPr lang="en-US" dirty="0" smtClean="0"/>
              <a:t>If </a:t>
            </a:r>
            <a:r>
              <a:rPr lang="en-US" dirty="0"/>
              <a:t>a person fails to report, the child (or other children) is left potentially at risk for future abuse. </a:t>
            </a:r>
            <a:endParaRPr lang="en-US" dirty="0" smtClean="0"/>
          </a:p>
          <a:p>
            <a:pPr marL="0" indent="0">
              <a:buNone/>
            </a:pPr>
            <a:r>
              <a:rPr lang="en-US" dirty="0" smtClean="0"/>
              <a:t>The </a:t>
            </a:r>
            <a:r>
              <a:rPr lang="en-US" dirty="0"/>
              <a:t>person who reports "in good faith" is "immune from liability, both civil and criminal."* </a:t>
            </a:r>
            <a:endParaRPr lang="en-US" dirty="0" smtClean="0"/>
          </a:p>
          <a:p>
            <a:pPr marL="0" indent="0">
              <a:buNone/>
            </a:pPr>
            <a:r>
              <a:rPr lang="en-US" dirty="0" smtClean="0"/>
              <a:t>The </a:t>
            </a:r>
            <a:r>
              <a:rPr lang="en-US" dirty="0"/>
              <a:t>person who fails to report is liable</a:t>
            </a:r>
            <a:r>
              <a:rPr lang="en-US" dirty="0" smtClean="0"/>
              <a:t>.</a:t>
            </a:r>
          </a:p>
          <a:p>
            <a:pPr marL="0" indent="0">
              <a:buNone/>
            </a:pPr>
            <a:r>
              <a:rPr lang="en-US" dirty="0" smtClean="0"/>
              <a:t>If </a:t>
            </a:r>
            <a:r>
              <a:rPr lang="en-US" dirty="0"/>
              <a:t>you report suspected abuse to someone in your school and expect them to report to social services, it is important to follow-up to make certain the report was made. You, as the person who "knows or suspects" the abuse, are liable. </a:t>
            </a:r>
          </a:p>
        </p:txBody>
      </p:sp>
      <p:sp>
        <p:nvSpPr>
          <p:cNvPr id="3" name="Title 2"/>
          <p:cNvSpPr>
            <a:spLocks noGrp="1"/>
          </p:cNvSpPr>
          <p:nvPr>
            <p:ph type="title"/>
          </p:nvPr>
        </p:nvSpPr>
        <p:spPr/>
        <p:txBody>
          <a:bodyPr/>
          <a:lstStyle/>
          <a:p>
            <a:r>
              <a:rPr lang="en-US" dirty="0" smtClean="0"/>
              <a:t>Remember</a:t>
            </a:r>
            <a:endParaRPr lang="en-US" dirty="0"/>
          </a:p>
        </p:txBody>
      </p:sp>
    </p:spTree>
    <p:extLst>
      <p:ext uri="{BB962C8B-B14F-4D97-AF65-F5344CB8AC3E}">
        <p14:creationId xmlns:p14="http://schemas.microsoft.com/office/powerpoint/2010/main" val="1850062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Reasonable </a:t>
            </a:r>
            <a:r>
              <a:rPr lang="en-US" dirty="0"/>
              <a:t>cause to know or suspect that a child is subject to circumstances or conditions which would reasonably result in abuse or neglect</a:t>
            </a:r>
          </a:p>
        </p:txBody>
      </p:sp>
      <p:sp>
        <p:nvSpPr>
          <p:cNvPr id="3" name="Title 2"/>
          <p:cNvSpPr>
            <a:spLocks noGrp="1"/>
          </p:cNvSpPr>
          <p:nvPr>
            <p:ph type="title"/>
          </p:nvPr>
        </p:nvSpPr>
        <p:spPr/>
        <p:txBody>
          <a:bodyPr/>
          <a:lstStyle/>
          <a:p>
            <a:r>
              <a:rPr lang="en-US" dirty="0" smtClean="0"/>
              <a:t>Basis of Reporting of abuse/neglect?</a:t>
            </a:r>
            <a:endParaRPr lang="en-US" dirty="0"/>
          </a:p>
        </p:txBody>
      </p:sp>
    </p:spTree>
    <p:extLst>
      <p:ext uri="{BB962C8B-B14F-4D97-AF65-F5344CB8AC3E}">
        <p14:creationId xmlns:p14="http://schemas.microsoft.com/office/powerpoint/2010/main" val="2562934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Willful </a:t>
            </a:r>
            <a:r>
              <a:rPr lang="en-US" dirty="0"/>
              <a:t>violation: Class 3 misdemeanor plus liability for proximately caused damages</a:t>
            </a:r>
          </a:p>
        </p:txBody>
      </p:sp>
      <p:sp>
        <p:nvSpPr>
          <p:cNvPr id="3" name="Title 2"/>
          <p:cNvSpPr>
            <a:spLocks noGrp="1"/>
          </p:cNvSpPr>
          <p:nvPr>
            <p:ph type="title"/>
          </p:nvPr>
        </p:nvSpPr>
        <p:spPr/>
        <p:txBody>
          <a:bodyPr>
            <a:normAutofit fontScale="90000"/>
          </a:bodyPr>
          <a:lstStyle/>
          <a:p>
            <a:r>
              <a:rPr lang="en-US" dirty="0" smtClean="0"/>
              <a:t>Penalty for false reporting or failure to report</a:t>
            </a:r>
            <a:endParaRPr lang="en-US" dirty="0"/>
          </a:p>
        </p:txBody>
      </p:sp>
    </p:spTree>
    <p:extLst>
      <p:ext uri="{BB962C8B-B14F-4D97-AF65-F5344CB8AC3E}">
        <p14:creationId xmlns:p14="http://schemas.microsoft.com/office/powerpoint/2010/main" val="2108335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normAutofit fontScale="92500" lnSpcReduction="10000"/>
          </a:bodyPr>
          <a:lstStyle/>
          <a:p>
            <a:pPr marL="0" indent="0">
              <a:buNone/>
            </a:pPr>
            <a:r>
              <a:rPr lang="en-US" dirty="0" smtClean="0"/>
              <a:t>Learning disorders</a:t>
            </a:r>
          </a:p>
          <a:p>
            <a:pPr marL="0" indent="0">
              <a:buNone/>
            </a:pPr>
            <a:r>
              <a:rPr lang="en-US" dirty="0" smtClean="0"/>
              <a:t>Behavior </a:t>
            </a:r>
            <a:r>
              <a:rPr lang="en-US" dirty="0"/>
              <a:t>problems such as aggression or </a:t>
            </a:r>
            <a:r>
              <a:rPr lang="en-US" dirty="0" smtClean="0"/>
              <a:t>withdrawal</a:t>
            </a:r>
          </a:p>
          <a:p>
            <a:pPr marL="0" indent="0">
              <a:buNone/>
            </a:pPr>
            <a:r>
              <a:rPr lang="en-US" dirty="0" smtClean="0"/>
              <a:t>Below </a:t>
            </a:r>
            <a:r>
              <a:rPr lang="en-US" dirty="0"/>
              <a:t>grade-level </a:t>
            </a:r>
            <a:r>
              <a:rPr lang="en-US" dirty="0" smtClean="0"/>
              <a:t>performance</a:t>
            </a:r>
          </a:p>
          <a:p>
            <a:pPr marL="0" indent="0">
              <a:buNone/>
            </a:pPr>
            <a:r>
              <a:rPr lang="en-US" dirty="0" smtClean="0"/>
              <a:t>Delays </a:t>
            </a:r>
            <a:r>
              <a:rPr lang="en-US" dirty="0"/>
              <a:t>in the ability to speak and to understand spoken </a:t>
            </a:r>
            <a:r>
              <a:rPr lang="en-US" dirty="0" smtClean="0"/>
              <a:t>language</a:t>
            </a:r>
          </a:p>
          <a:p>
            <a:pPr marL="0" indent="0">
              <a:buNone/>
            </a:pPr>
            <a:r>
              <a:rPr lang="en-US" dirty="0"/>
              <a:t>P</a:t>
            </a:r>
            <a:r>
              <a:rPr lang="en-US" dirty="0" smtClean="0"/>
              <a:t>sychosomatic </a:t>
            </a:r>
            <a:r>
              <a:rPr lang="en-US" dirty="0"/>
              <a:t>illnesses </a:t>
            </a:r>
            <a:endParaRPr lang="en-US" dirty="0" smtClean="0"/>
          </a:p>
          <a:p>
            <a:pPr marL="0" indent="0">
              <a:buNone/>
            </a:pPr>
            <a:r>
              <a:rPr lang="en-US" dirty="0" smtClean="0"/>
              <a:t>Poor </a:t>
            </a:r>
            <a:r>
              <a:rPr lang="en-US" dirty="0"/>
              <a:t>coordination, deficiencies in motor </a:t>
            </a:r>
            <a:r>
              <a:rPr lang="en-US" dirty="0" smtClean="0"/>
              <a:t>skills</a:t>
            </a:r>
          </a:p>
          <a:p>
            <a:pPr marL="0" indent="0">
              <a:buNone/>
            </a:pPr>
            <a:r>
              <a:rPr lang="en-US" dirty="0" smtClean="0"/>
              <a:t>Low self-esteem</a:t>
            </a:r>
          </a:p>
          <a:p>
            <a:pPr marL="0" indent="0">
              <a:buNone/>
            </a:pPr>
            <a:r>
              <a:rPr lang="en-US" dirty="0" smtClean="0"/>
              <a:t>Clinging </a:t>
            </a:r>
            <a:r>
              <a:rPr lang="en-US" dirty="0"/>
              <a:t>behavior </a:t>
            </a:r>
            <a:endParaRPr lang="en-US" dirty="0" smtClean="0"/>
          </a:p>
          <a:p>
            <a:pPr marL="0" indent="0">
              <a:buNone/>
            </a:pPr>
            <a:r>
              <a:rPr lang="en-US" dirty="0" smtClean="0"/>
              <a:t>Severe </a:t>
            </a:r>
            <a:r>
              <a:rPr lang="en-US" dirty="0"/>
              <a:t>emotional </a:t>
            </a:r>
            <a:r>
              <a:rPr lang="en-US" dirty="0" smtClean="0"/>
              <a:t>disturbance</a:t>
            </a:r>
            <a:endParaRPr lang="en-US" dirty="0"/>
          </a:p>
          <a:p>
            <a:pPr marL="0" indent="0">
              <a:buNone/>
            </a:pPr>
            <a:r>
              <a:rPr lang="en-US" dirty="0"/>
              <a:t>Please note that not any single indicator proves that abuse is taking place, but the repeated presence of an indicator or a combination of indicators should alert educators to the possibility of abuse. </a:t>
            </a:r>
          </a:p>
        </p:txBody>
      </p:sp>
      <p:sp>
        <p:nvSpPr>
          <p:cNvPr id="3" name="Title 2"/>
          <p:cNvSpPr>
            <a:spLocks noGrp="1"/>
          </p:cNvSpPr>
          <p:nvPr>
            <p:ph type="title"/>
          </p:nvPr>
        </p:nvSpPr>
        <p:spPr/>
        <p:txBody>
          <a:bodyPr/>
          <a:lstStyle/>
          <a:p>
            <a:r>
              <a:rPr lang="en-US" dirty="0" smtClean="0"/>
              <a:t>Identifying Child Abuse and Neglect</a:t>
            </a:r>
            <a:endParaRPr lang="en-US" dirty="0"/>
          </a:p>
        </p:txBody>
      </p:sp>
    </p:spTree>
    <p:extLst>
      <p:ext uri="{BB962C8B-B14F-4D97-AF65-F5344CB8AC3E}">
        <p14:creationId xmlns:p14="http://schemas.microsoft.com/office/powerpoint/2010/main" val="3969469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99335" y="945222"/>
            <a:ext cx="7325474" cy="6133671"/>
          </a:xfrm>
          <a:prstGeom prst="rect">
            <a:avLst/>
          </a:prstGeom>
        </p:spPr>
      </p:pic>
    </p:spTree>
    <p:extLst>
      <p:ext uri="{BB962C8B-B14F-4D97-AF65-F5344CB8AC3E}">
        <p14:creationId xmlns:p14="http://schemas.microsoft.com/office/powerpoint/2010/main" val="255652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6000" b="1" dirty="0"/>
              <a:t>A report of child abuse is made every ten seconds.</a:t>
            </a:r>
            <a:endParaRPr lang="en-US" sz="6000" dirty="0"/>
          </a:p>
        </p:txBody>
      </p:sp>
    </p:spTree>
    <p:extLst>
      <p:ext uri="{BB962C8B-B14F-4D97-AF65-F5344CB8AC3E}">
        <p14:creationId xmlns:p14="http://schemas.microsoft.com/office/powerpoint/2010/main" val="2934726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Every year more than </a:t>
            </a:r>
            <a:r>
              <a:rPr lang="en-US" b="1" dirty="0"/>
              <a:t>3.6 million referrals are made to child protection </a:t>
            </a:r>
            <a:r>
              <a:rPr lang="en-US" b="1" dirty="0" smtClean="0"/>
              <a:t>agencies </a:t>
            </a:r>
            <a:r>
              <a:rPr lang="en-US" dirty="0" smtClean="0"/>
              <a:t>involving </a:t>
            </a:r>
            <a:r>
              <a:rPr lang="en-US" dirty="0"/>
              <a:t>more than 6.6 million children (a referral can include multiple children)</a:t>
            </a:r>
          </a:p>
        </p:txBody>
      </p:sp>
    </p:spTree>
    <p:extLst>
      <p:ext uri="{BB962C8B-B14F-4D97-AF65-F5344CB8AC3E}">
        <p14:creationId xmlns:p14="http://schemas.microsoft.com/office/powerpoint/2010/main" val="733985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The United States has one of the worst records among industrialized nations</a:t>
            </a:r>
            <a:r>
              <a:rPr lang="en-US" dirty="0"/>
              <a:t> – losing on average between four and seven children every day to child abuse and neglect</a:t>
            </a:r>
          </a:p>
        </p:txBody>
      </p:sp>
    </p:spTree>
    <p:extLst>
      <p:ext uri="{BB962C8B-B14F-4D97-AF65-F5344CB8AC3E}">
        <p14:creationId xmlns:p14="http://schemas.microsoft.com/office/powerpoint/2010/main" val="4288456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Yearly, referrals to state child protective services involve </a:t>
            </a:r>
            <a:r>
              <a:rPr lang="en-US" b="1" dirty="0"/>
              <a:t>6.6 million children,</a:t>
            </a:r>
            <a:r>
              <a:rPr lang="en-US" dirty="0"/>
              <a:t> and around 3.2 million of those children are subject to an investigated report. </a:t>
            </a:r>
          </a:p>
        </p:txBody>
      </p:sp>
    </p:spTree>
    <p:extLst>
      <p:ext uri="{BB962C8B-B14F-4D97-AF65-F5344CB8AC3E}">
        <p14:creationId xmlns:p14="http://schemas.microsoft.com/office/powerpoint/2010/main" val="3992234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lstStyle/>
          <a:p>
            <a:r>
              <a:rPr lang="en-US" dirty="0" smtClean="0"/>
              <a:t>Sexual Abuse</a:t>
            </a:r>
          </a:p>
          <a:p>
            <a:r>
              <a:rPr lang="en-US" dirty="0" smtClean="0"/>
              <a:t>Physical Abuse</a:t>
            </a:r>
          </a:p>
          <a:p>
            <a:r>
              <a:rPr lang="en-US" dirty="0" smtClean="0"/>
              <a:t>Emotional Abuse</a:t>
            </a:r>
          </a:p>
          <a:p>
            <a:r>
              <a:rPr lang="en-US" dirty="0" smtClean="0"/>
              <a:t>Emotional Neglect</a:t>
            </a:r>
          </a:p>
          <a:p>
            <a:r>
              <a:rPr lang="en-US" dirty="0" smtClean="0"/>
              <a:t>Physical Neglect</a:t>
            </a:r>
            <a:endParaRPr lang="en-US" dirty="0"/>
          </a:p>
        </p:txBody>
      </p:sp>
      <p:sp>
        <p:nvSpPr>
          <p:cNvPr id="3" name="Title 2"/>
          <p:cNvSpPr>
            <a:spLocks noGrp="1"/>
          </p:cNvSpPr>
          <p:nvPr>
            <p:ph type="title"/>
          </p:nvPr>
        </p:nvSpPr>
        <p:spPr/>
        <p:txBody>
          <a:bodyPr/>
          <a:lstStyle/>
          <a:p>
            <a:r>
              <a:rPr lang="en-US" dirty="0" smtClean="0"/>
              <a:t>Which is most prevalent?</a:t>
            </a:r>
            <a:endParaRPr lang="en-US" dirty="0"/>
          </a:p>
        </p:txBody>
      </p:sp>
    </p:spTree>
    <p:extLst>
      <p:ext uri="{BB962C8B-B14F-4D97-AF65-F5344CB8AC3E}">
        <p14:creationId xmlns:p14="http://schemas.microsoft.com/office/powerpoint/2010/main" val="2698610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Statistics</a:t>
            </a:r>
            <a:endParaRPr lang="en-US" dirty="0"/>
          </a:p>
        </p:txBody>
      </p:sp>
      <p:sp>
        <p:nvSpPr>
          <p:cNvPr id="4" name="Rectangle 1"/>
          <p:cNvSpPr>
            <a:spLocks noGrp="1" noChangeArrowheads="1"/>
          </p:cNvSpPr>
          <p:nvPr>
            <p:ph idx="10"/>
          </p:nvPr>
        </p:nvSpPr>
        <p:spPr bwMode="auto">
          <a:xfrm>
            <a:off x="192025" y="2474417"/>
            <a:ext cx="8623202" cy="2492990"/>
          </a:xfrm>
          <a:prstGeom prst="rect">
            <a:avLst/>
          </a:prstGeom>
          <a:solidFill>
            <a:srgbClr val="8B73B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609218"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proxima-nova-alt"/>
              </a:rPr>
              <a:t>Physical Abuse</a:t>
            </a:r>
            <a:r>
              <a:rPr kumimoji="0" lang="en-US" altLang="en-US" sz="2400" b="1" i="0" u="none" strike="noStrike" cap="none" normalizeH="0" baseline="0" dirty="0" smtClean="0">
                <a:ln>
                  <a:noFill/>
                </a:ln>
                <a:solidFill>
                  <a:srgbClr val="FFFFFF"/>
                </a:solidFill>
                <a:effectLst/>
                <a:latin typeface="proxima-nova-alt"/>
              </a:rPr>
              <a:t> ..... </a:t>
            </a:r>
            <a:r>
              <a:rPr kumimoji="0" lang="en-US" altLang="en-US" sz="2400" b="0" i="0" u="none" strike="noStrike" cap="none" normalizeH="0" baseline="0" dirty="0" smtClean="0">
                <a:ln>
                  <a:noFill/>
                </a:ln>
                <a:solidFill>
                  <a:srgbClr val="FFFFFF"/>
                </a:solidFill>
                <a:effectLst/>
                <a:latin typeface="proxima-nova-alt"/>
              </a:rPr>
              <a:t>28.3%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proxima-nova-alt"/>
              </a:rPr>
              <a:t>Sexual Abuse</a:t>
            </a:r>
            <a:r>
              <a:rPr kumimoji="0" lang="en-US" altLang="en-US" sz="2400" b="1" i="0" u="none" strike="noStrike" cap="none" normalizeH="0" baseline="0" dirty="0" smtClean="0">
                <a:ln>
                  <a:noFill/>
                </a:ln>
                <a:solidFill>
                  <a:srgbClr val="FFFFFF"/>
                </a:solidFill>
                <a:effectLst/>
                <a:latin typeface="proxima-nova-alt"/>
              </a:rPr>
              <a:t> ......   </a:t>
            </a:r>
            <a:r>
              <a:rPr kumimoji="0" lang="en-US" altLang="en-US" sz="2400" b="0" i="0" u="none" strike="noStrike" cap="none" normalizeH="0" baseline="0" dirty="0" smtClean="0">
                <a:ln>
                  <a:noFill/>
                </a:ln>
                <a:solidFill>
                  <a:srgbClr val="FFFFFF"/>
                </a:solidFill>
                <a:effectLst/>
                <a:latin typeface="proxima-nova-alt"/>
              </a:rPr>
              <a:t>20.7%</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proxima-nova-alt"/>
              </a:rPr>
              <a:t>Emotional Neglect  </a:t>
            </a:r>
            <a:r>
              <a:rPr kumimoji="0" lang="en-US" altLang="en-US" sz="2400" b="0" i="0" u="none" strike="noStrike" cap="none" normalizeH="0" baseline="0" dirty="0" smtClean="0">
                <a:ln>
                  <a:noFill/>
                </a:ln>
                <a:solidFill>
                  <a:srgbClr val="FFFFFF"/>
                </a:solidFill>
                <a:effectLst/>
                <a:latin typeface="proxima-nova-alt"/>
              </a:rPr>
              <a:t>14.8%</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proxima-nova-alt"/>
              </a:rPr>
              <a:t>Emotional Abuse</a:t>
            </a:r>
            <a:r>
              <a:rPr kumimoji="0" lang="en-US" altLang="en-US" sz="2400" b="1" i="0" u="none" strike="noStrike" cap="none" normalizeH="0" baseline="0" dirty="0" smtClean="0">
                <a:ln>
                  <a:noFill/>
                </a:ln>
                <a:solidFill>
                  <a:srgbClr val="FFFFFF"/>
                </a:solidFill>
                <a:effectLst/>
                <a:latin typeface="proxima-nova-alt"/>
              </a:rPr>
              <a:t> ... </a:t>
            </a:r>
            <a:r>
              <a:rPr kumimoji="0" lang="en-US" altLang="en-US" sz="2400" b="0" i="0" u="none" strike="noStrike" cap="none" normalizeH="0" baseline="0" dirty="0" smtClean="0">
                <a:ln>
                  <a:noFill/>
                </a:ln>
                <a:solidFill>
                  <a:srgbClr val="FFFFFF"/>
                </a:solidFill>
                <a:effectLst/>
                <a:latin typeface="proxima-nova-alt"/>
              </a:rPr>
              <a:t>10.6%</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proxima-nova-alt"/>
              </a:rPr>
              <a:t>Physical Neglect.</a:t>
            </a:r>
            <a:r>
              <a:rPr kumimoji="0" lang="en-US" altLang="en-US" sz="2400" b="1" i="0" u="none" strike="noStrike" cap="none" normalizeH="0" baseline="0" dirty="0" smtClean="0">
                <a:ln>
                  <a:noFill/>
                </a:ln>
                <a:solidFill>
                  <a:srgbClr val="FFFFFF"/>
                </a:solidFill>
                <a:effectLst/>
                <a:latin typeface="proxima-nova-alt"/>
              </a:rPr>
              <a:t> ...   </a:t>
            </a:r>
            <a:r>
              <a:rPr kumimoji="0" lang="en-US" altLang="en-US" sz="2400" b="0" i="0" u="none" strike="noStrike" cap="none" normalizeH="0" baseline="0" dirty="0" smtClean="0">
                <a:ln>
                  <a:noFill/>
                </a:ln>
                <a:solidFill>
                  <a:srgbClr val="FFFFFF"/>
                </a:solidFill>
                <a:effectLst/>
                <a:latin typeface="proxima-nova-alt"/>
              </a:rPr>
              <a:t>9.9%</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90799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b="1" dirty="0"/>
              <a:t>Mental Health Disorders, Addictions, &amp; Related Issues</a:t>
            </a:r>
          </a:p>
          <a:p>
            <a:pPr fontAlgn="t"/>
            <a:r>
              <a:rPr lang="en-US" dirty="0"/>
              <a:t>Risk for intimate partner violence</a:t>
            </a:r>
          </a:p>
          <a:p>
            <a:pPr fontAlgn="t"/>
            <a:r>
              <a:rPr lang="en-US" dirty="0"/>
              <a:t>Alcoholism and alcohol abuse</a:t>
            </a:r>
          </a:p>
          <a:p>
            <a:pPr fontAlgn="t"/>
            <a:r>
              <a:rPr lang="en-US" dirty="0"/>
              <a:t>Illicit drug abuse</a:t>
            </a:r>
          </a:p>
          <a:p>
            <a:pPr fontAlgn="t"/>
            <a:r>
              <a:rPr lang="en-US" dirty="0" smtClean="0"/>
              <a:t>Smoking </a:t>
            </a:r>
            <a:r>
              <a:rPr lang="en-US" dirty="0"/>
              <a:t>&amp; drinking at an early age</a:t>
            </a:r>
          </a:p>
          <a:p>
            <a:pPr fontAlgn="t"/>
            <a:r>
              <a:rPr lang="en-US" dirty="0"/>
              <a:t>Depression</a:t>
            </a:r>
          </a:p>
          <a:p>
            <a:pPr fontAlgn="t"/>
            <a:r>
              <a:rPr lang="en-US" dirty="0"/>
              <a:t>Suicide attempts</a:t>
            </a:r>
          </a:p>
          <a:p>
            <a:endParaRPr lang="en-US" dirty="0"/>
          </a:p>
        </p:txBody>
      </p:sp>
      <p:sp>
        <p:nvSpPr>
          <p:cNvPr id="4" name="Title 3"/>
          <p:cNvSpPr>
            <a:spLocks noGrp="1"/>
          </p:cNvSpPr>
          <p:nvPr>
            <p:ph type="title"/>
          </p:nvPr>
        </p:nvSpPr>
        <p:spPr/>
        <p:txBody>
          <a:bodyPr/>
          <a:lstStyle/>
          <a:p>
            <a:r>
              <a:rPr lang="en-US" dirty="0" smtClean="0"/>
              <a:t>Health Impacts</a:t>
            </a:r>
            <a:endParaRPr lang="en-US" dirty="0"/>
          </a:p>
        </p:txBody>
      </p:sp>
    </p:spTree>
    <p:extLst>
      <p:ext uri="{BB962C8B-B14F-4D97-AF65-F5344CB8AC3E}">
        <p14:creationId xmlns:p14="http://schemas.microsoft.com/office/powerpoint/2010/main" val="2332813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lstStyle/>
          <a:p>
            <a:r>
              <a:rPr lang="en-US" b="1" dirty="0"/>
              <a:t>Sexual &amp; Reproductive Health Issues and Risk Factors</a:t>
            </a:r>
          </a:p>
          <a:p>
            <a:pPr fontAlgn="t"/>
            <a:r>
              <a:rPr lang="en-US" dirty="0"/>
              <a:t>Multiple sexual partners</a:t>
            </a:r>
          </a:p>
          <a:p>
            <a:pPr fontAlgn="t"/>
            <a:r>
              <a:rPr lang="en-US" dirty="0"/>
              <a:t>Sexually transmitted diseases</a:t>
            </a:r>
          </a:p>
          <a:p>
            <a:pPr fontAlgn="t"/>
            <a:r>
              <a:rPr lang="en-US" dirty="0"/>
              <a:t>Unintended pregnancies</a:t>
            </a:r>
          </a:p>
          <a:p>
            <a:pPr fontAlgn="t"/>
            <a:r>
              <a:rPr lang="en-US" dirty="0"/>
              <a:t> Early initiation of sexual activity</a:t>
            </a:r>
          </a:p>
          <a:p>
            <a:pPr fontAlgn="t"/>
            <a:r>
              <a:rPr lang="en-US" dirty="0"/>
              <a:t>Adolescent pregnancy and Fetal death</a:t>
            </a:r>
          </a:p>
        </p:txBody>
      </p:sp>
      <p:sp>
        <p:nvSpPr>
          <p:cNvPr id="3" name="Title 2"/>
          <p:cNvSpPr>
            <a:spLocks noGrp="1"/>
          </p:cNvSpPr>
          <p:nvPr>
            <p:ph type="title"/>
          </p:nvPr>
        </p:nvSpPr>
        <p:spPr/>
        <p:txBody>
          <a:bodyPr/>
          <a:lstStyle/>
          <a:p>
            <a:r>
              <a:rPr lang="en-US" dirty="0" smtClean="0"/>
              <a:t>Health Impacts</a:t>
            </a:r>
            <a:endParaRPr lang="en-US" dirty="0"/>
          </a:p>
        </p:txBody>
      </p:sp>
    </p:spTree>
    <p:extLst>
      <p:ext uri="{BB962C8B-B14F-4D97-AF65-F5344CB8AC3E}">
        <p14:creationId xmlns:p14="http://schemas.microsoft.com/office/powerpoint/2010/main" val="2177863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402</TotalTime>
  <Words>800</Words>
  <Application>Microsoft Office PowerPoint</Application>
  <PresentationFormat>On-screen Show (4:3)</PresentationFormat>
  <Paragraphs>96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Museo Slab 500</vt:lpstr>
      <vt:lpstr>proxima-nova-alt</vt:lpstr>
      <vt:lpstr>Trebuchet MS</vt:lpstr>
      <vt:lpstr>Office Theme</vt:lpstr>
      <vt:lpstr>PowerPoint Presentation</vt:lpstr>
      <vt:lpstr>PowerPoint Presentation</vt:lpstr>
      <vt:lpstr>PowerPoint Presentation</vt:lpstr>
      <vt:lpstr>PowerPoint Presentation</vt:lpstr>
      <vt:lpstr>PowerPoint Presentation</vt:lpstr>
      <vt:lpstr>Which is most prevalent?</vt:lpstr>
      <vt:lpstr>Statistics</vt:lpstr>
      <vt:lpstr>Health Impacts</vt:lpstr>
      <vt:lpstr>Health Impacts</vt:lpstr>
      <vt:lpstr>PowerPoint Presentation</vt:lpstr>
      <vt:lpstr>What constitute Abuse?</vt:lpstr>
      <vt:lpstr>Suggestions on how to respond to a disclosure</vt:lpstr>
      <vt:lpstr>PowerPoint Presentation</vt:lpstr>
      <vt:lpstr>Remember</vt:lpstr>
      <vt:lpstr>Basis of Reporting of abuse/neglect?</vt:lpstr>
      <vt:lpstr>Penalty for false reporting or failure to report</vt:lpstr>
      <vt:lpstr>Identifying Child Abuse and Neglect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Acacia</dc:creator>
  <cp:lastModifiedBy>Miller, Susan</cp:lastModifiedBy>
  <cp:revision>62</cp:revision>
  <dcterms:created xsi:type="dcterms:W3CDTF">2016-08-31T23:11:11Z</dcterms:created>
  <dcterms:modified xsi:type="dcterms:W3CDTF">2017-08-04T23:14:41Z</dcterms:modified>
</cp:coreProperties>
</file>