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2" r:id="rId2"/>
    <p:sldId id="285" r:id="rId3"/>
    <p:sldId id="273" r:id="rId4"/>
    <p:sldId id="274" r:id="rId5"/>
    <p:sldId id="281" r:id="rId6"/>
    <p:sldId id="284" r:id="rId7"/>
    <p:sldId id="283" r:id="rId8"/>
    <p:sldId id="275" r:id="rId9"/>
    <p:sldId id="256" r:id="rId10"/>
    <p:sldId id="257" r:id="rId11"/>
    <p:sldId id="258" r:id="rId12"/>
    <p:sldId id="259" r:id="rId13"/>
    <p:sldId id="260" r:id="rId14"/>
    <p:sldId id="26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98" d="100"/>
          <a:sy n="98" d="100"/>
        </p:scale>
        <p:origin x="390" y="90"/>
      </p:cViewPr>
      <p:guideLst/>
    </p:cSldViewPr>
  </p:slideViewPr>
  <p:outlineViewPr>
    <p:cViewPr>
      <p:scale>
        <a:sx n="33" d="100"/>
        <a:sy n="33" d="100"/>
      </p:scale>
      <p:origin x="0" y="-49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0E65A-14CD-41D1-B4E1-9FBE15F99673}"/>
              </a:ext>
            </a:extLst>
          </p:cNvPr>
          <p:cNvSpPr>
            <a:spLocks noGrp="1"/>
          </p:cNvSpPr>
          <p:nvPr>
            <p:ph type="dt" sz="half" idx="10"/>
          </p:nvPr>
        </p:nvSpPr>
        <p:spPr/>
        <p:txBody>
          <a:bodyPr/>
          <a:lstStyle/>
          <a:p>
            <a:fld id="{9DC7B07D-4F16-4778-BDC6-7D6002C8376F}" type="datetimeFigureOut">
              <a:rPr lang="en-US" smtClean="0"/>
              <a:t>5/17/2021</a:t>
            </a:fld>
            <a:endParaRPr lang="en-US"/>
          </a:p>
        </p:txBody>
      </p:sp>
      <p:sp>
        <p:nvSpPr>
          <p:cNvPr id="3" name="Footer Placeholder 2">
            <a:extLst>
              <a:ext uri="{FF2B5EF4-FFF2-40B4-BE49-F238E27FC236}">
                <a16:creationId xmlns:a16="http://schemas.microsoft.com/office/drawing/2014/main" id="{374A4F4F-ECDE-48BB-ABBB-D8EFBAFB83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F37F58-B6C5-43C2-A8EC-1E4EE13FFDAE}"/>
              </a:ext>
            </a:extLst>
          </p:cNvPr>
          <p:cNvSpPr>
            <a:spLocks noGrp="1"/>
          </p:cNvSpPr>
          <p:nvPr>
            <p:ph type="sldNum" sz="quarter" idx="12"/>
          </p:nvPr>
        </p:nvSpPr>
        <p:spPr/>
        <p:txBody>
          <a:bodyPr/>
          <a:lstStyle/>
          <a:p>
            <a:fld id="{966D864A-CF29-4D65-8D46-577C765742D4}" type="slidenum">
              <a:rPr lang="en-US" smtClean="0"/>
              <a:t>‹#›</a:t>
            </a:fld>
            <a:endParaRPr lang="en-US"/>
          </a:p>
        </p:txBody>
      </p:sp>
    </p:spTree>
    <p:extLst>
      <p:ext uri="{BB962C8B-B14F-4D97-AF65-F5344CB8AC3E}">
        <p14:creationId xmlns:p14="http://schemas.microsoft.com/office/powerpoint/2010/main" val="416305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 id="214748367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PowerPoint_Presentation.pptx"/><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PowerPoint_Presentation1.pptx"/><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PowerPoint_Presentation2.pptx"/><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che.ed.gov/title-1-part-a/" TargetMode="External"/><Relationship Id="rId2" Type="http://schemas.openxmlformats.org/officeDocument/2006/relationships/hyperlink" Target="https://nche.ed.gov/wp-content/uploads/2018/12/ehcy_profile.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de.state.co.us/dropoutprevention/homeless_inde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nche.ed.gov/" TargetMode="External"/><Relationship Id="rId7" Type="http://schemas.openxmlformats.org/officeDocument/2006/relationships/hyperlink" Target="https://naehcy.org/" TargetMode="External"/><Relationship Id="rId2" Type="http://schemas.openxmlformats.org/officeDocument/2006/relationships/hyperlink" Target="https://www.cde.state.co.us/dropoutprevention/homeless_index" TargetMode="External"/><Relationship Id="rId1" Type="http://schemas.openxmlformats.org/officeDocument/2006/relationships/slideLayout" Target="../slideLayouts/slideLayout2.xml"/><Relationship Id="rId6" Type="http://schemas.openxmlformats.org/officeDocument/2006/relationships/hyperlink" Target="https://nche.ed.gov/wp-content/uploads/2018/10/app-2c.docx" TargetMode="External"/><Relationship Id="rId5" Type="http://schemas.openxmlformats.org/officeDocument/2006/relationships/hyperlink" Target="https://nche.ed.gov/wp-content/uploads/2018/10/app-2b.docx" TargetMode="External"/><Relationship Id="rId4" Type="http://schemas.openxmlformats.org/officeDocument/2006/relationships/hyperlink" Target="https://nche.ed.gov/homeless-liaison-toolki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New MKV Liaison Orientation</a:t>
            </a:r>
            <a:endParaRPr lang="en-US" sz="2700" dirty="0"/>
          </a:p>
        </p:txBody>
      </p:sp>
      <p:sp>
        <p:nvSpPr>
          <p:cNvPr id="3" name="Subtitle 2"/>
          <p:cNvSpPr>
            <a:spLocks noGrp="1"/>
          </p:cNvSpPr>
          <p:nvPr>
            <p:ph type="subTitle" idx="1"/>
          </p:nvPr>
        </p:nvSpPr>
        <p:spPr/>
        <p:txBody>
          <a:bodyPr>
            <a:normAutofit/>
          </a:bodyPr>
          <a:lstStyle/>
          <a:p>
            <a:r>
              <a:rPr lang="en-US" dirty="0"/>
              <a:t>August 20, 2020</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65100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Image of children doubled up, getting ready for school. Text reads &quot;Eighty percent of Colorado MKV students live doubled up&quot;">
            <a:hlinkClick r:id="" action="ppaction://ole?verb=0"/>
            <a:extLst>
              <a:ext uri="{FF2B5EF4-FFF2-40B4-BE49-F238E27FC236}">
                <a16:creationId xmlns:a16="http://schemas.microsoft.com/office/drawing/2014/main" id="{01629DA2-695B-4DDF-85CD-B6FAE24E8619}"/>
              </a:ext>
            </a:extLst>
          </p:cNvPr>
          <p:cNvGraphicFramePr>
            <a:graphicFrameLocks noChangeAspect="1"/>
          </p:cNvGraphicFramePr>
          <p:nvPr>
            <p:extLst>
              <p:ext uri="{D42A27DB-BD31-4B8C-83A1-F6EECF244321}">
                <p14:modId xmlns:p14="http://schemas.microsoft.com/office/powerpoint/2010/main" val="2651652192"/>
              </p:ext>
            </p:extLst>
          </p:nvPr>
        </p:nvGraphicFramePr>
        <p:xfrm>
          <a:off x="-57416" y="857250"/>
          <a:ext cx="9201416" cy="5175797"/>
        </p:xfrm>
        <a:graphic>
          <a:graphicData uri="http://schemas.openxmlformats.org/presentationml/2006/ole">
            <mc:AlternateContent xmlns:mc="http://schemas.openxmlformats.org/markup-compatibility/2006">
              <mc:Choice xmlns:v="urn:schemas-microsoft-com:vml" Requires="v">
                <p:oleObj name="Presentation" r:id="rId2" imgW="5660114" imgH="3183777" progId="PowerPoint.Show.12">
                  <p:embed/>
                </p:oleObj>
              </mc:Choice>
              <mc:Fallback>
                <p:oleObj name="Presentation" r:id="rId2" imgW="5660114" imgH="3183777" progId="PowerPoint.Show.12">
                  <p:embed/>
                  <p:pic>
                    <p:nvPicPr>
                      <p:cNvPr id="3" name="Object 2">
                        <a:hlinkClick r:id="" action="ppaction://ole?verb=0"/>
                        <a:extLst>
                          <a:ext uri="{FF2B5EF4-FFF2-40B4-BE49-F238E27FC236}">
                            <a16:creationId xmlns:a16="http://schemas.microsoft.com/office/drawing/2014/main" id="{01629DA2-695B-4DDF-85CD-B6FAE24E8619}"/>
                          </a:ext>
                        </a:extLst>
                      </p:cNvPr>
                      <p:cNvPicPr/>
                      <p:nvPr/>
                    </p:nvPicPr>
                    <p:blipFill>
                      <a:blip r:embed="rId3"/>
                      <a:stretch>
                        <a:fillRect/>
                      </a:stretch>
                    </p:blipFill>
                    <p:spPr>
                      <a:xfrm>
                        <a:off x="-57416" y="857250"/>
                        <a:ext cx="9201416" cy="517579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09C1A8F-19E5-46BF-A92C-0C18FBB30F89}"/>
              </a:ext>
            </a:extLst>
          </p:cNvPr>
          <p:cNvSpPr>
            <a:spLocks noGrp="1"/>
          </p:cNvSpPr>
          <p:nvPr>
            <p:ph type="title" idx="4294967295"/>
          </p:nvPr>
        </p:nvSpPr>
        <p:spPr>
          <a:xfrm>
            <a:off x="628650" y="365127"/>
            <a:ext cx="7886700" cy="492124"/>
          </a:xfrm>
        </p:spPr>
        <p:txBody>
          <a:bodyPr>
            <a:normAutofit fontScale="90000"/>
          </a:bodyPr>
          <a:lstStyle/>
          <a:p>
            <a:r>
              <a:rPr lang="en-US" dirty="0"/>
              <a:t>Living Doubled-up</a:t>
            </a:r>
          </a:p>
        </p:txBody>
      </p:sp>
    </p:spTree>
    <p:extLst>
      <p:ext uri="{BB962C8B-B14F-4D97-AF65-F5344CB8AC3E}">
        <p14:creationId xmlns:p14="http://schemas.microsoft.com/office/powerpoint/2010/main" val="4258586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of a kid placed in a cool-down area in class">
            <a:extLst>
              <a:ext uri="{FF2B5EF4-FFF2-40B4-BE49-F238E27FC236}">
                <a16:creationId xmlns:a16="http://schemas.microsoft.com/office/drawing/2014/main" id="{C6E84C18-6165-44D3-B872-59DA874B8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762"/>
            <a:ext cx="9144000" cy="6094476"/>
          </a:xfrm>
          <a:prstGeom prst="rect">
            <a:avLst/>
          </a:prstGeom>
        </p:spPr>
      </p:pic>
    </p:spTree>
    <p:extLst>
      <p:ext uri="{BB962C8B-B14F-4D97-AF65-F5344CB8AC3E}">
        <p14:creationId xmlns:p14="http://schemas.microsoft.com/office/powerpoint/2010/main" val="2598855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14DCB-BDCF-4E79-ABC5-01EFFA1B35D1}"/>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Transportation</a:t>
            </a:r>
          </a:p>
        </p:txBody>
      </p:sp>
      <p:graphicFrame>
        <p:nvGraphicFramePr>
          <p:cNvPr id="2" name="Object 1" descr="Image of children riding RTD bus. Text reads: Transportation should not be a barrier.">
            <a:hlinkClick r:id="" action="ppaction://ole?verb=0"/>
            <a:extLst>
              <a:ext uri="{FF2B5EF4-FFF2-40B4-BE49-F238E27FC236}">
                <a16:creationId xmlns:a16="http://schemas.microsoft.com/office/drawing/2014/main" id="{1504648F-2C3B-44E2-9A7F-0595F7BB87F6}"/>
              </a:ext>
            </a:extLst>
          </p:cNvPr>
          <p:cNvGraphicFramePr>
            <a:graphicFrameLocks noChangeAspect="1"/>
          </p:cNvGraphicFramePr>
          <p:nvPr>
            <p:extLst>
              <p:ext uri="{D42A27DB-BD31-4B8C-83A1-F6EECF244321}">
                <p14:modId xmlns:p14="http://schemas.microsoft.com/office/powerpoint/2010/main" val="4294359316"/>
              </p:ext>
            </p:extLst>
          </p:nvPr>
        </p:nvGraphicFramePr>
        <p:xfrm>
          <a:off x="-144710" y="808147"/>
          <a:ext cx="9343239" cy="5255573"/>
        </p:xfrm>
        <a:graphic>
          <a:graphicData uri="http://schemas.openxmlformats.org/presentationml/2006/ole">
            <mc:AlternateContent xmlns:mc="http://schemas.openxmlformats.org/markup-compatibility/2006">
              <mc:Choice xmlns:v="urn:schemas-microsoft-com:vml" Requires="v">
                <p:oleObj name="Presentation" r:id="rId2" imgW="5786758" imgH="3253599" progId="PowerPoint.Show.12">
                  <p:embed/>
                </p:oleObj>
              </mc:Choice>
              <mc:Fallback>
                <p:oleObj name="Presentation" r:id="rId2" imgW="5786758" imgH="3253599" progId="PowerPoint.Show.12">
                  <p:embed/>
                  <p:pic>
                    <p:nvPicPr>
                      <p:cNvPr id="2" name="Object 1">
                        <a:hlinkClick r:id="" action="ppaction://ole?verb=0"/>
                        <a:extLst>
                          <a:ext uri="{FF2B5EF4-FFF2-40B4-BE49-F238E27FC236}">
                            <a16:creationId xmlns:a16="http://schemas.microsoft.com/office/drawing/2014/main" id="{1504648F-2C3B-44E2-9A7F-0595F7BB87F6}"/>
                          </a:ext>
                        </a:extLst>
                      </p:cNvPr>
                      <p:cNvPicPr/>
                      <p:nvPr/>
                    </p:nvPicPr>
                    <p:blipFill>
                      <a:blip r:embed="rId3"/>
                      <a:stretch>
                        <a:fillRect/>
                      </a:stretch>
                    </p:blipFill>
                    <p:spPr>
                      <a:xfrm>
                        <a:off x="-144710" y="808147"/>
                        <a:ext cx="9343239" cy="5255573"/>
                      </a:xfrm>
                      <a:prstGeom prst="rect">
                        <a:avLst/>
                      </a:prstGeom>
                    </p:spPr>
                  </p:pic>
                </p:oleObj>
              </mc:Fallback>
            </mc:AlternateContent>
          </a:graphicData>
        </a:graphic>
      </p:graphicFrame>
    </p:spTree>
    <p:extLst>
      <p:ext uri="{BB962C8B-B14F-4D97-AF65-F5344CB8AC3E}">
        <p14:creationId xmlns:p14="http://schemas.microsoft.com/office/powerpoint/2010/main" val="2905254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523BE-29D3-460A-BAE7-6159B61DD09A}"/>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Engagement</a:t>
            </a:r>
          </a:p>
        </p:txBody>
      </p:sp>
      <p:graphicFrame>
        <p:nvGraphicFramePr>
          <p:cNvPr id="2" name="Object 1" descr="Image of kids at football practice. Text reads: Meaningful engagement increases academic performance and positive behavior.">
            <a:hlinkClick r:id="" action="ppaction://ole?verb=0"/>
            <a:extLst>
              <a:ext uri="{FF2B5EF4-FFF2-40B4-BE49-F238E27FC236}">
                <a16:creationId xmlns:a16="http://schemas.microsoft.com/office/drawing/2014/main" id="{DD09CE37-495C-4720-9A18-578CA932D9D1}"/>
              </a:ext>
            </a:extLst>
          </p:cNvPr>
          <p:cNvGraphicFramePr>
            <a:graphicFrameLocks noChangeAspect="1"/>
          </p:cNvGraphicFramePr>
          <p:nvPr>
            <p:extLst>
              <p:ext uri="{D42A27DB-BD31-4B8C-83A1-F6EECF244321}">
                <p14:modId xmlns:p14="http://schemas.microsoft.com/office/powerpoint/2010/main" val="1149149872"/>
              </p:ext>
            </p:extLst>
          </p:nvPr>
        </p:nvGraphicFramePr>
        <p:xfrm>
          <a:off x="-56330" y="857250"/>
          <a:ext cx="9267005" cy="5213241"/>
        </p:xfrm>
        <a:graphic>
          <a:graphicData uri="http://schemas.openxmlformats.org/presentationml/2006/ole">
            <mc:AlternateContent xmlns:mc="http://schemas.openxmlformats.org/markup-compatibility/2006">
              <mc:Choice xmlns:v="urn:schemas-microsoft-com:vml" Requires="v">
                <p:oleObj name="Presentation" r:id="rId2" imgW="5340267" imgH="3003821" progId="PowerPoint.Show.12">
                  <p:embed/>
                </p:oleObj>
              </mc:Choice>
              <mc:Fallback>
                <p:oleObj name="Presentation" r:id="rId2" imgW="5340267" imgH="3003821" progId="PowerPoint.Show.12">
                  <p:embed/>
                  <p:pic>
                    <p:nvPicPr>
                      <p:cNvPr id="2" name="Object 1">
                        <a:hlinkClick r:id="" action="ppaction://ole?verb=0"/>
                        <a:extLst>
                          <a:ext uri="{FF2B5EF4-FFF2-40B4-BE49-F238E27FC236}">
                            <a16:creationId xmlns:a16="http://schemas.microsoft.com/office/drawing/2014/main" id="{DD09CE37-495C-4720-9A18-578CA932D9D1}"/>
                          </a:ext>
                        </a:extLst>
                      </p:cNvPr>
                      <p:cNvPicPr/>
                      <p:nvPr/>
                    </p:nvPicPr>
                    <p:blipFill>
                      <a:blip r:embed="rId3"/>
                      <a:stretch>
                        <a:fillRect/>
                      </a:stretch>
                    </p:blipFill>
                    <p:spPr>
                      <a:xfrm>
                        <a:off x="-56330" y="857250"/>
                        <a:ext cx="9267005" cy="5213241"/>
                      </a:xfrm>
                      <a:prstGeom prst="rect">
                        <a:avLst/>
                      </a:prstGeom>
                    </p:spPr>
                  </p:pic>
                </p:oleObj>
              </mc:Fallback>
            </mc:AlternateContent>
          </a:graphicData>
        </a:graphic>
      </p:graphicFrame>
    </p:spTree>
    <p:extLst>
      <p:ext uri="{BB962C8B-B14F-4D97-AF65-F5344CB8AC3E}">
        <p14:creationId xmlns:p14="http://schemas.microsoft.com/office/powerpoint/2010/main" val="267390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udents on graduation day">
            <a:extLst>
              <a:ext uri="{FF2B5EF4-FFF2-40B4-BE49-F238E27FC236}">
                <a16:creationId xmlns:a16="http://schemas.microsoft.com/office/drawing/2014/main" id="{B2D9FC61-E598-4B55-B6ED-97992C0FDC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30"/>
          <a:stretch/>
        </p:blipFill>
        <p:spPr>
          <a:xfrm>
            <a:off x="15" y="857257"/>
            <a:ext cx="9143985" cy="5143493"/>
          </a:xfrm>
          <a:prstGeom prst="rect">
            <a:avLst/>
          </a:prstGeom>
          <a:ln>
            <a:noFill/>
          </a:ln>
        </p:spPr>
      </p:pic>
      <p:sp>
        <p:nvSpPr>
          <p:cNvPr id="4" name="Title 3">
            <a:extLst>
              <a:ext uri="{FF2B5EF4-FFF2-40B4-BE49-F238E27FC236}">
                <a16:creationId xmlns:a16="http://schemas.microsoft.com/office/drawing/2014/main" id="{445DAAED-ADBB-43F1-A978-34366B7D865E}"/>
              </a:ext>
            </a:extLst>
          </p:cNvPr>
          <p:cNvSpPr txBox="1">
            <a:spLocks noGrp="1"/>
          </p:cNvSpPr>
          <p:nvPr>
            <p:ph type="title" idx="4294967295"/>
          </p:nvPr>
        </p:nvSpPr>
        <p:spPr>
          <a:xfrm>
            <a:off x="5335398" y="4242208"/>
            <a:ext cx="3592586"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rPr>
              <a:t>Empowered</a:t>
            </a:r>
          </a:p>
        </p:txBody>
      </p:sp>
    </p:spTree>
    <p:extLst>
      <p:ext uri="{BB962C8B-B14F-4D97-AF65-F5344CB8AC3E}">
        <p14:creationId xmlns:p14="http://schemas.microsoft.com/office/powerpoint/2010/main" val="327681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2D596-CDB1-4B60-8682-1C28F0FE6B14}"/>
              </a:ext>
            </a:extLst>
          </p:cNvPr>
          <p:cNvSpPr>
            <a:spLocks noGrp="1"/>
          </p:cNvSpPr>
          <p:nvPr>
            <p:ph type="title"/>
          </p:nvPr>
        </p:nvSpPr>
        <p:spPr>
          <a:xfrm>
            <a:off x="628650" y="5534025"/>
            <a:ext cx="7886700" cy="822326"/>
          </a:xfrm>
        </p:spPr>
        <p:txBody>
          <a:bodyPr vert="horz" lIns="91440" tIns="45720" rIns="91440" bIns="45720" rtlCol="0" anchor="ctr">
            <a:normAutofit/>
          </a:bodyPr>
          <a:lstStyle/>
          <a:p>
            <a:pPr algn="ctr"/>
            <a:r>
              <a:rPr lang="en-US" sz="4400" dirty="0">
                <a:latin typeface="+mj-lt"/>
              </a:rPr>
              <a:t>The “Why”</a:t>
            </a:r>
          </a:p>
        </p:txBody>
      </p:sp>
      <p:pic>
        <p:nvPicPr>
          <p:cNvPr id="3074" name="Picture 2" descr="Picture of children doubled up in a home">
            <a:extLst>
              <a:ext uri="{FF2B5EF4-FFF2-40B4-BE49-F238E27FC236}">
                <a16:creationId xmlns:a16="http://schemas.microsoft.com/office/drawing/2014/main" id="{22322176-F0D9-4C13-8BB1-F4F3D5DDE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63"/>
          <a:stretch/>
        </p:blipFill>
        <p:spPr bwMode="auto">
          <a:xfrm>
            <a:off x="20" y="10"/>
            <a:ext cx="9143980" cy="53959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E3246A7-8BBE-4106-88BD-1D724BBD73B5}"/>
              </a:ext>
            </a:extLst>
          </p:cNvPr>
          <p:cNvSpPr>
            <a:spLocks noGrp="1"/>
          </p:cNvSpPr>
          <p:nvPr>
            <p:ph type="sldNum" sz="quarter" idx="4294967295"/>
          </p:nvPr>
        </p:nvSpPr>
        <p:spPr>
          <a:xfrm>
            <a:off x="6457950" y="6356350"/>
            <a:ext cx="2057400" cy="365125"/>
          </a:xfrm>
        </p:spPr>
        <p:txBody>
          <a:bodyPr vert="horz" lIns="91440" tIns="45720" rIns="91440" bIns="45720" rtlCol="0" anchor="ctr">
            <a:normAutofit/>
          </a:bodyPr>
          <a:lstStyle/>
          <a:p>
            <a:pPr algn="r" defTabSz="457200">
              <a:spcAft>
                <a:spcPts val="600"/>
              </a:spcAft>
              <a:defRPr/>
            </a:pPr>
            <a:fld id="{C479D5F6-EDCB-402A-AC08-4943A1820E8F}" type="slidenum">
              <a:rPr lang="en-US" sz="1200">
                <a:solidFill>
                  <a:schemeClr val="tx1">
                    <a:tint val="75000"/>
                  </a:schemeClr>
                </a:solidFill>
              </a:rPr>
              <a:pPr algn="r" defTabSz="457200">
                <a:spcAft>
                  <a:spcPts val="600"/>
                </a:spcAft>
                <a:defRPr/>
              </a:pPr>
              <a:t>2</a:t>
            </a:fld>
            <a:endParaRPr lang="en-US" sz="1200">
              <a:solidFill>
                <a:schemeClr val="tx1">
                  <a:tint val="75000"/>
                </a:schemeClr>
              </a:solidFill>
            </a:endParaRPr>
          </a:p>
        </p:txBody>
      </p:sp>
    </p:spTree>
    <p:extLst>
      <p:ext uri="{BB962C8B-B14F-4D97-AF65-F5344CB8AC3E}">
        <p14:creationId xmlns:p14="http://schemas.microsoft.com/office/powerpoint/2010/main" val="3434492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042C-BF88-4061-BC2D-49ED24B11D85}"/>
              </a:ext>
            </a:extLst>
          </p:cNvPr>
          <p:cNvSpPr>
            <a:spLocks noGrp="1"/>
          </p:cNvSpPr>
          <p:nvPr>
            <p:ph type="title"/>
          </p:nvPr>
        </p:nvSpPr>
        <p:spPr/>
        <p:txBody>
          <a:bodyPr/>
          <a:lstStyle/>
          <a:p>
            <a:r>
              <a:rPr lang="en-US" dirty="0"/>
              <a:t>The first 90 days </a:t>
            </a:r>
          </a:p>
        </p:txBody>
      </p:sp>
      <p:sp>
        <p:nvSpPr>
          <p:cNvPr id="4" name="Content Placeholder 3">
            <a:extLst>
              <a:ext uri="{FF2B5EF4-FFF2-40B4-BE49-F238E27FC236}">
                <a16:creationId xmlns:a16="http://schemas.microsoft.com/office/drawing/2014/main" id="{FDD94EF8-E4D1-4694-A7D2-E58D30672885}"/>
              </a:ext>
            </a:extLst>
          </p:cNvPr>
          <p:cNvSpPr>
            <a:spLocks noGrp="1"/>
          </p:cNvSpPr>
          <p:nvPr>
            <p:ph idx="1"/>
          </p:nvPr>
        </p:nvSpPr>
        <p:spPr/>
        <p:txBody>
          <a:bodyPr>
            <a:normAutofit/>
          </a:bodyPr>
          <a:lstStyle/>
          <a:p>
            <a:pPr>
              <a:buFont typeface="Wingdings" panose="05000000000000000000" pitchFamily="2" charset="2"/>
              <a:buChar char="Ø"/>
            </a:pPr>
            <a:r>
              <a:rPr lang="en-US" sz="3200" dirty="0"/>
              <a:t>Understanding the role and responsibilities</a:t>
            </a:r>
          </a:p>
          <a:p>
            <a:pPr marL="0" indent="0">
              <a:buNone/>
            </a:pPr>
            <a:endParaRPr lang="en-US" sz="3200" dirty="0"/>
          </a:p>
          <a:p>
            <a:pPr>
              <a:buFont typeface="Wingdings" panose="05000000000000000000" pitchFamily="2" charset="2"/>
              <a:buChar char="Ø"/>
            </a:pPr>
            <a:r>
              <a:rPr lang="en-US" sz="3200" dirty="0"/>
              <a:t>Identification</a:t>
            </a:r>
          </a:p>
          <a:p>
            <a:pPr marL="457200" lvl="1" indent="0">
              <a:buNone/>
            </a:pPr>
            <a:endParaRPr lang="en-US" sz="3200" dirty="0"/>
          </a:p>
          <a:p>
            <a:pPr>
              <a:buFont typeface="Wingdings" panose="05000000000000000000" pitchFamily="2" charset="2"/>
              <a:buChar char="Ø"/>
            </a:pPr>
            <a:r>
              <a:rPr lang="en-US" sz="3200" dirty="0"/>
              <a:t>Enrollment</a:t>
            </a:r>
          </a:p>
          <a:p>
            <a:pPr marL="0" indent="0">
              <a:buNone/>
            </a:pPr>
            <a:endParaRPr lang="en-US" sz="3200" dirty="0"/>
          </a:p>
          <a:p>
            <a:pPr>
              <a:buFont typeface="Wingdings" panose="05000000000000000000" pitchFamily="2" charset="2"/>
              <a:buChar char="Ø"/>
            </a:pPr>
            <a:r>
              <a:rPr lang="en-US" sz="3200" dirty="0"/>
              <a:t>Ongoing support</a:t>
            </a:r>
          </a:p>
        </p:txBody>
      </p:sp>
      <p:sp>
        <p:nvSpPr>
          <p:cNvPr id="3" name="Slide Number Placeholder 2">
            <a:extLst>
              <a:ext uri="{FF2B5EF4-FFF2-40B4-BE49-F238E27FC236}">
                <a16:creationId xmlns:a16="http://schemas.microsoft.com/office/drawing/2014/main" id="{7D3A2240-94D6-4B6C-A669-5CB1EFBC69DC}"/>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2136444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2C16-EF43-4C3E-9FE4-A8821130002B}"/>
              </a:ext>
            </a:extLst>
          </p:cNvPr>
          <p:cNvSpPr>
            <a:spLocks noGrp="1"/>
          </p:cNvSpPr>
          <p:nvPr>
            <p:ph type="title"/>
          </p:nvPr>
        </p:nvSpPr>
        <p:spPr/>
        <p:txBody>
          <a:bodyPr/>
          <a:lstStyle/>
          <a:p>
            <a:r>
              <a:rPr lang="en-US" dirty="0"/>
              <a:t>Where to begin…</a:t>
            </a:r>
          </a:p>
        </p:txBody>
      </p:sp>
      <p:sp>
        <p:nvSpPr>
          <p:cNvPr id="3" name="Content Placeholder 2">
            <a:extLst>
              <a:ext uri="{FF2B5EF4-FFF2-40B4-BE49-F238E27FC236}">
                <a16:creationId xmlns:a16="http://schemas.microsoft.com/office/drawing/2014/main" id="{303DD0D0-03D5-4B49-80BA-B899521D1AF6}"/>
              </a:ext>
            </a:extLst>
          </p:cNvPr>
          <p:cNvSpPr>
            <a:spLocks noGrp="1"/>
          </p:cNvSpPr>
          <p:nvPr>
            <p:ph idx="1"/>
          </p:nvPr>
        </p:nvSpPr>
        <p:spPr/>
        <p:txBody>
          <a:bodyPr>
            <a:normAutofit/>
          </a:bodyPr>
          <a:lstStyle/>
          <a:p>
            <a:pPr marL="152400" indent="0" algn="l">
              <a:buNone/>
            </a:pPr>
            <a:r>
              <a:rPr lang="en-US" b="1" i="0" dirty="0">
                <a:solidFill>
                  <a:srgbClr val="333333"/>
                </a:solidFill>
                <a:effectLst/>
                <a:latin typeface="SourceSansProRegular"/>
              </a:rPr>
              <a:t>What is the McKinney-Vento Homeless Assistance Act?</a:t>
            </a:r>
            <a:endParaRPr lang="en-US" b="0" i="0" dirty="0">
              <a:solidFill>
                <a:srgbClr val="333333"/>
              </a:solidFill>
              <a:effectLst/>
              <a:latin typeface="SourceSansProRegular"/>
            </a:endParaRPr>
          </a:p>
          <a:p>
            <a:pPr marL="533400" indent="0" algn="l">
              <a:buNone/>
            </a:pPr>
            <a:r>
              <a:rPr lang="en-US" b="0" i="0" dirty="0">
                <a:solidFill>
                  <a:srgbClr val="333333"/>
                </a:solidFill>
                <a:effectLst/>
                <a:latin typeface="SourceSansProRegular"/>
              </a:rPr>
              <a:t>Subtitle VII-B of The McKinney-Vento Homeless Assistance Act authorizes the federal </a:t>
            </a:r>
            <a:r>
              <a:rPr lang="en-US" b="0" i="0" u="sng" dirty="0">
                <a:solidFill>
                  <a:srgbClr val="403F3B"/>
                </a:solidFill>
                <a:effectLst/>
                <a:latin typeface="SourceSansProRegular"/>
                <a:hlinkClick r:id="rId2"/>
              </a:rPr>
              <a:t>Education for Homeless Children and Youth (EHCY) Program</a:t>
            </a:r>
            <a:r>
              <a:rPr lang="en-US" b="0" i="0" dirty="0">
                <a:solidFill>
                  <a:srgbClr val="333333"/>
                </a:solidFill>
                <a:effectLst/>
                <a:latin typeface="SourceSansProRegular"/>
              </a:rPr>
              <a:t> and is the primary piece of federal legislation related to the education of children and youth experiencing homelessness. It was reauthorized in December 2015 by Title IX, Part A, of the </a:t>
            </a:r>
            <a:r>
              <a:rPr lang="en-US" b="0" i="0" u="sng" dirty="0">
                <a:solidFill>
                  <a:srgbClr val="403F3B"/>
                </a:solidFill>
                <a:effectLst/>
                <a:latin typeface="SourceSansProRegular"/>
                <a:hlinkClick r:id="rId3"/>
              </a:rPr>
              <a:t>Every Student Succeeds Act (ESSA)</a:t>
            </a:r>
            <a:r>
              <a:rPr lang="en-US" b="0" i="0" dirty="0">
                <a:solidFill>
                  <a:srgbClr val="333333"/>
                </a:solidFill>
                <a:effectLst/>
                <a:latin typeface="SourceSansProRegular"/>
              </a:rPr>
              <a:t>.</a:t>
            </a:r>
          </a:p>
          <a:p>
            <a:pPr marL="533400" indent="0" algn="l">
              <a:buNone/>
            </a:pPr>
            <a:endParaRPr lang="en-US" b="0" i="0" dirty="0">
              <a:solidFill>
                <a:srgbClr val="333333"/>
              </a:solidFill>
              <a:effectLst/>
              <a:latin typeface="SourceSansProRegular"/>
            </a:endParaRPr>
          </a:p>
          <a:p>
            <a:pPr marL="457200" lvl="1" indent="0">
              <a:buNone/>
            </a:pPr>
            <a:endParaRPr lang="en-US" dirty="0"/>
          </a:p>
        </p:txBody>
      </p:sp>
      <p:sp>
        <p:nvSpPr>
          <p:cNvPr id="4" name="Slide Number Placeholder 3">
            <a:extLst>
              <a:ext uri="{FF2B5EF4-FFF2-40B4-BE49-F238E27FC236}">
                <a16:creationId xmlns:a16="http://schemas.microsoft.com/office/drawing/2014/main" id="{2C5093DC-D690-4284-A85A-5D8C9CB78AF6}"/>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49716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AB6E-8B3B-4F6C-BEC5-10E3A0702EE1}"/>
              </a:ext>
            </a:extLst>
          </p:cNvPr>
          <p:cNvSpPr>
            <a:spLocks noGrp="1"/>
          </p:cNvSpPr>
          <p:nvPr>
            <p:ph type="title"/>
          </p:nvPr>
        </p:nvSpPr>
        <p:spPr/>
        <p:txBody>
          <a:bodyPr/>
          <a:lstStyle/>
          <a:p>
            <a:r>
              <a:rPr lang="en-US" dirty="0"/>
              <a:t>Local Liaison Responsibilities</a:t>
            </a:r>
          </a:p>
        </p:txBody>
      </p:sp>
      <p:sp>
        <p:nvSpPr>
          <p:cNvPr id="3" name="Content Placeholder 2">
            <a:extLst>
              <a:ext uri="{FF2B5EF4-FFF2-40B4-BE49-F238E27FC236}">
                <a16:creationId xmlns:a16="http://schemas.microsoft.com/office/drawing/2014/main" id="{B74EAD6D-0EDC-4C6C-A06F-773548375CCF}"/>
              </a:ext>
            </a:extLst>
          </p:cNvPr>
          <p:cNvSpPr>
            <a:spLocks noGrp="1"/>
          </p:cNvSpPr>
          <p:nvPr>
            <p:ph idx="1"/>
          </p:nvPr>
        </p:nvSpPr>
        <p:spPr/>
        <p:txBody>
          <a:bodyPr>
            <a:normAutofit fontScale="92500" lnSpcReduction="10000"/>
          </a:bodyPr>
          <a:lstStyle/>
          <a:p>
            <a:pPr marL="0" indent="0">
              <a:buNone/>
            </a:pPr>
            <a:r>
              <a:rPr lang="en-US" sz="2600" b="0" i="0" dirty="0">
                <a:solidFill>
                  <a:srgbClr val="333333"/>
                </a:solidFill>
                <a:effectLst/>
                <a:latin typeface="SourceSansProRegular"/>
              </a:rPr>
              <a:t>The McKinney-Vento Act requires every local educational agency to “designate an appropriate staff person” to serve as a McKinney-Vento Homeless Education Liaison.</a:t>
            </a:r>
            <a:endParaRPr lang="en-US" sz="2600" dirty="0">
              <a:hlinkClick r:id="rId2"/>
            </a:endParaRPr>
          </a:p>
          <a:p>
            <a:pPr lvl="1">
              <a:lnSpc>
                <a:spcPct val="110000"/>
              </a:lnSpc>
            </a:pPr>
            <a:r>
              <a:rPr lang="en-US" b="0" i="0" dirty="0">
                <a:solidFill>
                  <a:srgbClr val="333333"/>
                </a:solidFill>
                <a:effectLst/>
                <a:latin typeface="SourceSansProRegular"/>
              </a:rPr>
              <a:t>specialize in legally qualifying students for McKinney-Vento and are responsible for identifying eligible students</a:t>
            </a:r>
          </a:p>
          <a:p>
            <a:pPr lvl="1">
              <a:lnSpc>
                <a:spcPct val="110000"/>
              </a:lnSpc>
            </a:pPr>
            <a:r>
              <a:rPr lang="en-US" b="0" i="0" dirty="0">
                <a:solidFill>
                  <a:srgbClr val="333333"/>
                </a:solidFill>
                <a:effectLst/>
                <a:latin typeface="SourceSansProRegular"/>
              </a:rPr>
              <a:t>expedite enrollment into public school for McKinney-Vento students</a:t>
            </a:r>
          </a:p>
          <a:p>
            <a:pPr lvl="1">
              <a:lnSpc>
                <a:spcPct val="110000"/>
              </a:lnSpc>
            </a:pPr>
            <a:r>
              <a:rPr lang="en-US" b="0" i="0" dirty="0">
                <a:solidFill>
                  <a:srgbClr val="333333"/>
                </a:solidFill>
                <a:effectLst/>
                <a:latin typeface="SourceSansProRegular"/>
              </a:rPr>
              <a:t>provide access to free school meals</a:t>
            </a:r>
          </a:p>
          <a:p>
            <a:pPr lvl="1">
              <a:lnSpc>
                <a:spcPct val="110000"/>
              </a:lnSpc>
            </a:pPr>
            <a:r>
              <a:rPr lang="en-US" b="0" i="0" dirty="0">
                <a:solidFill>
                  <a:srgbClr val="333333"/>
                </a:solidFill>
                <a:effectLst/>
                <a:latin typeface="SourceSansProRegular"/>
              </a:rPr>
              <a:t>make referrals to other school and community resources</a:t>
            </a:r>
          </a:p>
          <a:p>
            <a:pPr lvl="1">
              <a:lnSpc>
                <a:spcPct val="110000"/>
              </a:lnSpc>
            </a:pPr>
            <a:r>
              <a:rPr lang="en-US" b="0" i="0" dirty="0">
                <a:solidFill>
                  <a:srgbClr val="333333"/>
                </a:solidFill>
                <a:effectLst/>
                <a:latin typeface="SourceSansProRegular"/>
              </a:rPr>
              <a:t>inform families and students about transportation services, determining school of origin and mediating disputes.</a:t>
            </a:r>
          </a:p>
          <a:p>
            <a:pPr marL="0" indent="0" algn="l">
              <a:buNone/>
            </a:pPr>
            <a:endParaRPr lang="en-US" b="0" i="0" dirty="0">
              <a:solidFill>
                <a:srgbClr val="333333"/>
              </a:solidFill>
              <a:effectLst/>
              <a:latin typeface="SourceSansProRegular"/>
            </a:endParaRPr>
          </a:p>
          <a:p>
            <a:pPr marL="0" indent="0" algn="l">
              <a:buNone/>
            </a:pPr>
            <a:r>
              <a:rPr lang="en-US" b="0" i="0" dirty="0">
                <a:solidFill>
                  <a:srgbClr val="333333"/>
                </a:solidFill>
                <a:effectLst/>
                <a:latin typeface="SourceSansProRegular"/>
              </a:rPr>
              <a:t>Liaisons can also serve as one of the primary contacts between McKinney-Vento eligible families and school staff, district personnel, shelter workers, and other service providers. </a:t>
            </a:r>
          </a:p>
          <a:p>
            <a:endParaRPr lang="en-US" dirty="0"/>
          </a:p>
        </p:txBody>
      </p:sp>
      <p:sp>
        <p:nvSpPr>
          <p:cNvPr id="4" name="Slide Number Placeholder 3">
            <a:extLst>
              <a:ext uri="{FF2B5EF4-FFF2-40B4-BE49-F238E27FC236}">
                <a16:creationId xmlns:a16="http://schemas.microsoft.com/office/drawing/2014/main" id="{6517B9D4-39F3-4022-A0F5-AECA9F5A0483}"/>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3547529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“Homeless” Definition </a:t>
            </a:r>
          </a:p>
        </p:txBody>
      </p:sp>
      <p:sp>
        <p:nvSpPr>
          <p:cNvPr id="3" name="Content Placeholder 2"/>
          <p:cNvSpPr>
            <a:spLocks noGrp="1"/>
          </p:cNvSpPr>
          <p:nvPr>
            <p:ph idx="1"/>
          </p:nvPr>
        </p:nvSpPr>
        <p:spPr/>
        <p:txBody>
          <a:bodyPr>
            <a:normAutofit fontScale="85000" lnSpcReduction="10000"/>
          </a:bodyPr>
          <a:lstStyle/>
          <a:p>
            <a:pPr marL="0" indent="0">
              <a:buNone/>
            </a:pPr>
            <a:r>
              <a:rPr lang="en-US" b="1" dirty="0"/>
              <a:t>What is the definition of “homeless” under the McKinney-Vento Act?</a:t>
            </a:r>
            <a:endParaRPr lang="en-US" dirty="0"/>
          </a:p>
          <a:p>
            <a:pPr marL="0" indent="0">
              <a:buNone/>
            </a:pPr>
            <a:r>
              <a:rPr lang="en-US" dirty="0"/>
              <a:t>Section 725(2) of the McKinney-Vento Act defines “homeless children and youths” as individuals who lack a fixed, regular, and adequate nighttime residence. The term includes—</a:t>
            </a:r>
          </a:p>
          <a:p>
            <a:pPr marL="0" lvl="0" indent="0">
              <a:buNone/>
            </a:pPr>
            <a:r>
              <a:rPr lang="en-US" dirty="0"/>
              <a:t>Children and youths who are:</a:t>
            </a:r>
          </a:p>
          <a:p>
            <a:pPr lvl="1"/>
            <a:r>
              <a:rPr lang="en-US" dirty="0"/>
              <a:t>sharing the housing of other persons due to loss of housing, economic hardship, or a similar reason (sometimes referred to as “doubled-up”); </a:t>
            </a:r>
          </a:p>
          <a:p>
            <a:pPr lvl="1"/>
            <a:r>
              <a:rPr lang="en-US" dirty="0"/>
              <a:t>living in motels, hotels, trailer parks, or camping grounds due to lack of alternative adequate accommodations; </a:t>
            </a:r>
          </a:p>
          <a:p>
            <a:pPr lvl="1"/>
            <a:r>
              <a:rPr lang="en-US" dirty="0"/>
              <a:t>living in emergency or transitional shelters; or abandoned in hospitals; </a:t>
            </a:r>
          </a:p>
          <a:p>
            <a:pPr lvl="1"/>
            <a:r>
              <a:rPr lang="en-US" dirty="0"/>
              <a:t>Children and youths who have a primary nighttime residence that is a public or private place not designed for, or ordinarily used as, a regular sleeping accommodation for human beings;</a:t>
            </a:r>
          </a:p>
          <a:p>
            <a:pPr lvl="1"/>
            <a:r>
              <a:rPr lang="en-US" dirty="0"/>
              <a:t>Children and youths who are living in cars, parks, public spaces, abandoned buildings, substandard housing, bus or train stations, or similar settings; and</a:t>
            </a:r>
          </a:p>
          <a:p>
            <a:pPr lvl="1"/>
            <a:r>
              <a:rPr lang="en-US" dirty="0"/>
              <a:t>Migratory children who qualify as homeless because they are living in circumstances described above.</a:t>
            </a:r>
          </a:p>
          <a:p>
            <a:pPr marL="0" indent="0">
              <a:buNone/>
            </a:pPr>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72968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5162-B30E-430A-A4BB-50BACDC8CDFE}"/>
              </a:ext>
            </a:extLst>
          </p:cNvPr>
          <p:cNvSpPr>
            <a:spLocks noGrp="1"/>
          </p:cNvSpPr>
          <p:nvPr>
            <p:ph type="title"/>
          </p:nvPr>
        </p:nvSpPr>
        <p:spPr/>
        <p:txBody>
          <a:bodyPr>
            <a:normAutofit fontScale="90000"/>
          </a:bodyPr>
          <a:lstStyle/>
          <a:p>
            <a:r>
              <a:rPr lang="en-US" i="0" dirty="0">
                <a:effectLst/>
                <a:latin typeface="SourceSansProRegular"/>
              </a:rPr>
              <a:t>What are the educational rights of McKinney-Vento eligible students?</a:t>
            </a:r>
            <a:br>
              <a:rPr lang="en-US" dirty="0">
                <a:solidFill>
                  <a:srgbClr val="333333"/>
                </a:solidFill>
                <a:latin typeface="SourceSansProRegular"/>
              </a:rPr>
            </a:br>
            <a:endParaRPr lang="en-US" dirty="0"/>
          </a:p>
        </p:txBody>
      </p:sp>
      <p:sp>
        <p:nvSpPr>
          <p:cNvPr id="3" name="Content Placeholder 2">
            <a:extLst>
              <a:ext uri="{FF2B5EF4-FFF2-40B4-BE49-F238E27FC236}">
                <a16:creationId xmlns:a16="http://schemas.microsoft.com/office/drawing/2014/main" id="{D75DD8D9-DABE-4C0B-A2CB-562DAFB6B43C}"/>
              </a:ext>
            </a:extLst>
          </p:cNvPr>
          <p:cNvSpPr>
            <a:spLocks noGrp="1"/>
          </p:cNvSpPr>
          <p:nvPr>
            <p:ph idx="1"/>
          </p:nvPr>
        </p:nvSpPr>
        <p:spPr/>
        <p:txBody>
          <a:bodyPr>
            <a:normAutofit fontScale="92500" lnSpcReduction="20000"/>
          </a:bodyPr>
          <a:lstStyle/>
          <a:p>
            <a:pPr marL="152400" indent="0" algn="l">
              <a:buNone/>
            </a:pPr>
            <a:r>
              <a:rPr lang="en-US" sz="2800" b="1" i="0" dirty="0">
                <a:solidFill>
                  <a:srgbClr val="333333"/>
                </a:solidFill>
                <a:effectLst/>
                <a:latin typeface="SourceSansProRegular"/>
              </a:rPr>
              <a:t>McKinney-Vento eligible students have the right to:</a:t>
            </a:r>
          </a:p>
          <a:p>
            <a:pPr lvl="1">
              <a:lnSpc>
                <a:spcPct val="110000"/>
              </a:lnSpc>
            </a:pPr>
            <a:r>
              <a:rPr lang="en-US" b="0" i="0" dirty="0">
                <a:solidFill>
                  <a:srgbClr val="333333"/>
                </a:solidFill>
                <a:effectLst/>
                <a:latin typeface="SourceSansProRegular"/>
              </a:rPr>
              <a:t>receive a free, appropriate public education; </a:t>
            </a:r>
          </a:p>
          <a:p>
            <a:pPr lvl="1">
              <a:lnSpc>
                <a:spcPct val="110000"/>
              </a:lnSpc>
            </a:pPr>
            <a:r>
              <a:rPr lang="en-US" b="0" i="0" dirty="0">
                <a:solidFill>
                  <a:srgbClr val="333333"/>
                </a:solidFill>
                <a:effectLst/>
                <a:latin typeface="SourceSansProRegular"/>
              </a:rPr>
              <a:t>enroll in school immediately, even if lacking normally required for enrollment, or having missed application or enrollment deadlines during any period of homelessness; </a:t>
            </a:r>
          </a:p>
          <a:p>
            <a:pPr lvl="1">
              <a:lnSpc>
                <a:spcPct val="110000"/>
              </a:lnSpc>
            </a:pPr>
            <a:r>
              <a:rPr lang="en-US" b="0" i="0" dirty="0">
                <a:solidFill>
                  <a:srgbClr val="333333"/>
                </a:solidFill>
                <a:effectLst/>
                <a:latin typeface="SourceSansProRegular"/>
              </a:rPr>
              <a:t>enroll in school and attend classes while the school gathers needed documents; </a:t>
            </a:r>
          </a:p>
          <a:p>
            <a:pPr lvl="1">
              <a:lnSpc>
                <a:spcPct val="110000"/>
              </a:lnSpc>
            </a:pPr>
            <a:r>
              <a:rPr lang="en-US" b="0" i="0" dirty="0">
                <a:solidFill>
                  <a:srgbClr val="333333"/>
                </a:solidFill>
                <a:effectLst/>
                <a:latin typeface="SourceSansProRegular"/>
              </a:rPr>
              <a:t>continue attending the school of origin, or enroll in the local attendance area school if attending the school of origin is not in the best interest of the student or is contrary to the request of the parent, guardian, or unaccompanied youth; </a:t>
            </a:r>
          </a:p>
          <a:p>
            <a:pPr lvl="1">
              <a:lnSpc>
                <a:spcPct val="110000"/>
              </a:lnSpc>
            </a:pPr>
            <a:r>
              <a:rPr lang="en-US" b="0" i="0" dirty="0">
                <a:solidFill>
                  <a:srgbClr val="333333"/>
                </a:solidFill>
                <a:effectLst/>
                <a:latin typeface="SourceSansProRegular"/>
              </a:rPr>
              <a:t>receive transportation to and from the school of origin, if requested by the parent or guardian, or by the local liaison on behalf of an unaccompanied youth; and </a:t>
            </a:r>
          </a:p>
          <a:p>
            <a:pPr lvl="1">
              <a:lnSpc>
                <a:spcPct val="110000"/>
              </a:lnSpc>
            </a:pPr>
            <a:r>
              <a:rPr lang="en-US" b="0" i="0" dirty="0">
                <a:solidFill>
                  <a:srgbClr val="333333"/>
                </a:solidFill>
                <a:effectLst/>
                <a:latin typeface="SourceSansProRegular"/>
              </a:rPr>
              <a:t>receive educational services comparable to those provided to other students, according to each student’s need.</a:t>
            </a:r>
          </a:p>
          <a:p>
            <a:endParaRPr lang="en-US" dirty="0"/>
          </a:p>
        </p:txBody>
      </p:sp>
      <p:sp>
        <p:nvSpPr>
          <p:cNvPr id="4" name="Slide Number Placeholder 3">
            <a:extLst>
              <a:ext uri="{FF2B5EF4-FFF2-40B4-BE49-F238E27FC236}">
                <a16:creationId xmlns:a16="http://schemas.microsoft.com/office/drawing/2014/main" id="{D1C13900-FC6A-4AA9-9D04-233AA29B75CD}"/>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33288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0E5A-EB2B-4001-82D3-BDE6185821B9}"/>
              </a:ext>
            </a:extLst>
          </p:cNvPr>
          <p:cNvSpPr>
            <a:spLocks noGrp="1"/>
          </p:cNvSpPr>
          <p:nvPr>
            <p:ph type="title"/>
          </p:nvPr>
        </p:nvSpPr>
        <p:spPr/>
        <p:txBody>
          <a:bodyPr/>
          <a:lstStyle/>
          <a:p>
            <a:r>
              <a:rPr lang="en-US" dirty="0"/>
              <a:t>Where to go for help</a:t>
            </a:r>
          </a:p>
        </p:txBody>
      </p:sp>
      <p:sp>
        <p:nvSpPr>
          <p:cNvPr id="3" name="Content Placeholder 2">
            <a:extLst>
              <a:ext uri="{FF2B5EF4-FFF2-40B4-BE49-F238E27FC236}">
                <a16:creationId xmlns:a16="http://schemas.microsoft.com/office/drawing/2014/main" id="{E1B1E24F-ED3C-47E5-8201-CCCFDD042282}"/>
              </a:ext>
            </a:extLst>
          </p:cNvPr>
          <p:cNvSpPr>
            <a:spLocks noGrp="1"/>
          </p:cNvSpPr>
          <p:nvPr>
            <p:ph idx="1"/>
          </p:nvPr>
        </p:nvSpPr>
        <p:spPr/>
        <p:txBody>
          <a:bodyPr/>
          <a:lstStyle/>
          <a:p>
            <a:r>
              <a:rPr lang="en-US" dirty="0">
                <a:hlinkClick r:id="rId2"/>
              </a:rPr>
              <a:t>CDE McKinney-Vento Webpage</a:t>
            </a:r>
            <a:endParaRPr lang="en-US" dirty="0"/>
          </a:p>
          <a:p>
            <a:pPr marL="0" indent="0">
              <a:buNone/>
            </a:pPr>
            <a:endParaRPr lang="en-US" dirty="0"/>
          </a:p>
          <a:p>
            <a:r>
              <a:rPr lang="en-US" dirty="0">
                <a:hlinkClick r:id="rId3"/>
              </a:rPr>
              <a:t>National Center for Homeless Education </a:t>
            </a:r>
            <a:r>
              <a:rPr lang="en-US" dirty="0"/>
              <a:t>(NCHE)</a:t>
            </a:r>
          </a:p>
          <a:p>
            <a:pPr lvl="1"/>
            <a:r>
              <a:rPr lang="en-US" dirty="0">
                <a:hlinkClick r:id="rId4"/>
              </a:rPr>
              <a:t>Liaison Toolkit</a:t>
            </a:r>
            <a:endParaRPr lang="en-US" dirty="0"/>
          </a:p>
          <a:p>
            <a:pPr lvl="1"/>
            <a:r>
              <a:rPr lang="en-US" dirty="0">
                <a:hlinkClick r:id="rId5"/>
              </a:rPr>
              <a:t>Quick Guide to Important Sections of McKinney-Vento Act</a:t>
            </a:r>
            <a:endParaRPr lang="en-US" dirty="0"/>
          </a:p>
          <a:p>
            <a:pPr lvl="1"/>
            <a:r>
              <a:rPr lang="en-US" dirty="0">
                <a:hlinkClick r:id="rId6"/>
              </a:rPr>
              <a:t>Understanding My LEA's Homeless Education Program</a:t>
            </a:r>
            <a:endParaRPr lang="en-US" dirty="0"/>
          </a:p>
          <a:p>
            <a:pPr marL="457200" lvl="1" indent="0">
              <a:buNone/>
            </a:pPr>
            <a:endParaRPr lang="en-US" dirty="0"/>
          </a:p>
          <a:p>
            <a:r>
              <a:rPr lang="en-US" dirty="0">
                <a:hlinkClick r:id="rId7"/>
              </a:rPr>
              <a:t>National Association for the Education of Homeless Children and Youth </a:t>
            </a:r>
            <a:r>
              <a:rPr lang="en-US" dirty="0"/>
              <a:t>(NAEHCY)</a:t>
            </a:r>
          </a:p>
        </p:txBody>
      </p:sp>
      <p:sp>
        <p:nvSpPr>
          <p:cNvPr id="4" name="Slide Number Placeholder 3">
            <a:extLst>
              <a:ext uri="{FF2B5EF4-FFF2-40B4-BE49-F238E27FC236}">
                <a16:creationId xmlns:a16="http://schemas.microsoft.com/office/drawing/2014/main" id="{8262A7FF-F96C-414D-8F93-9050A15B0252}"/>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66410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m getting ready for work with her kids in the bathroom">
            <a:extLst>
              <a:ext uri="{FF2B5EF4-FFF2-40B4-BE49-F238E27FC236}">
                <a16:creationId xmlns:a16="http://schemas.microsoft.com/office/drawing/2014/main" id="{E7933B2C-F396-4EE2-B40E-DB0238A3E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52" y="218196"/>
            <a:ext cx="9257252" cy="6169958"/>
          </a:xfrm>
          <a:prstGeom prst="rect">
            <a:avLst/>
          </a:prstGeom>
          <a:ln>
            <a:noFill/>
          </a:ln>
        </p:spPr>
      </p:pic>
      <p:sp>
        <p:nvSpPr>
          <p:cNvPr id="6" name="Title 5">
            <a:extLst>
              <a:ext uri="{FF2B5EF4-FFF2-40B4-BE49-F238E27FC236}">
                <a16:creationId xmlns:a16="http://schemas.microsoft.com/office/drawing/2014/main" id="{4D32964B-50C3-470F-A01A-91606FAC1282}"/>
              </a:ext>
            </a:extLst>
          </p:cNvPr>
          <p:cNvSpPr txBox="1">
            <a:spLocks noGrp="1"/>
          </p:cNvSpPr>
          <p:nvPr>
            <p:ph type="title" idx="4294967295"/>
          </p:nvPr>
        </p:nvSpPr>
        <p:spPr>
          <a:xfrm>
            <a:off x="50334" y="1656302"/>
            <a:ext cx="4202885" cy="13388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a:ln>
                  <a:noFill/>
                </a:ln>
                <a:solidFill>
                  <a:schemeClr val="bg1"/>
                </a:solidFill>
                <a:effectLst/>
                <a:uLnTx/>
                <a:uFillTx/>
                <a:latin typeface="+mn-lt"/>
                <a:ea typeface="+mn-ea"/>
                <a:cs typeface="+mn-cs"/>
              </a:rPr>
              <a:t>McKinney-Vento Students</a:t>
            </a:r>
          </a:p>
        </p:txBody>
      </p:sp>
    </p:spTree>
    <p:extLst>
      <p:ext uri="{BB962C8B-B14F-4D97-AF65-F5344CB8AC3E}">
        <p14:creationId xmlns:p14="http://schemas.microsoft.com/office/powerpoint/2010/main" val="20999956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620</Words>
  <Application>Microsoft Office PowerPoint</Application>
  <PresentationFormat>On-screen Show (4:3)</PresentationFormat>
  <Paragraphs>63</Paragraphs>
  <Slides>14</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3" baseType="lpstr">
      <vt:lpstr>Arial</vt:lpstr>
      <vt:lpstr>Calibri</vt:lpstr>
      <vt:lpstr>Calibri Light</vt:lpstr>
      <vt:lpstr>Gill Sans MT</vt:lpstr>
      <vt:lpstr>Museo Slab 500</vt:lpstr>
      <vt:lpstr>SourceSansProRegular</vt:lpstr>
      <vt:lpstr>Wingdings</vt:lpstr>
      <vt:lpstr>Office Theme</vt:lpstr>
      <vt:lpstr>Presentation</vt:lpstr>
      <vt:lpstr>New MKV Liaison Orientation</vt:lpstr>
      <vt:lpstr>The “Why”</vt:lpstr>
      <vt:lpstr>The first 90 days </vt:lpstr>
      <vt:lpstr>Where to begin…</vt:lpstr>
      <vt:lpstr>Local Liaison Responsibilities</vt:lpstr>
      <vt:lpstr>“Homeless” Definition </vt:lpstr>
      <vt:lpstr>What are the educational rights of McKinney-Vento eligible students? </vt:lpstr>
      <vt:lpstr>Where to go for help</vt:lpstr>
      <vt:lpstr>McKinney-Vento Students</vt:lpstr>
      <vt:lpstr>Living Doubled-up</vt:lpstr>
      <vt:lpstr>PowerPoint Presentation</vt:lpstr>
      <vt:lpstr>Transportation</vt:lpstr>
      <vt:lpstr>Engagement</vt:lpstr>
      <vt:lpstr>Empowered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MKV Liaison Orientation</dc:title>
  <dc:creator>Wrenick, Kerry</dc:creator>
  <cp:lastModifiedBy>Barczak, Alena</cp:lastModifiedBy>
  <cp:revision>3</cp:revision>
  <dcterms:created xsi:type="dcterms:W3CDTF">2020-08-20T14:12:02Z</dcterms:created>
  <dcterms:modified xsi:type="dcterms:W3CDTF">2021-05-17T19:38:47Z</dcterms:modified>
</cp:coreProperties>
</file>