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62" r:id="rId3"/>
    <p:sldId id="353" r:id="rId4"/>
    <p:sldId id="352" r:id="rId5"/>
    <p:sldId id="302" r:id="rId6"/>
    <p:sldId id="265" r:id="rId7"/>
    <p:sldId id="266" r:id="rId8"/>
    <p:sldId id="308" r:id="rId9"/>
    <p:sldId id="354" r:id="rId10"/>
    <p:sldId id="319" r:id="rId11"/>
    <p:sldId id="303" r:id="rId12"/>
    <p:sldId id="310" r:id="rId13"/>
    <p:sldId id="355" r:id="rId14"/>
    <p:sldId id="311" r:id="rId15"/>
    <p:sldId id="312" r:id="rId16"/>
    <p:sldId id="256" r:id="rId17"/>
    <p:sldId id="304" r:id="rId18"/>
    <p:sldId id="356" r:id="rId19"/>
    <p:sldId id="332" r:id="rId20"/>
    <p:sldId id="339" r:id="rId21"/>
    <p:sldId id="338" r:id="rId22"/>
    <p:sldId id="327" r:id="rId23"/>
    <p:sldId id="328" r:id="rId24"/>
    <p:sldId id="299" r:id="rId25"/>
    <p:sldId id="34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71769D"/>
    <a:srgbClr val="197A9B"/>
    <a:srgbClr val="000000"/>
    <a:srgbClr val="95B6D2"/>
    <a:srgbClr val="2BAEDD"/>
    <a:srgbClr val="7BA79D"/>
    <a:srgbClr val="FFFFFF"/>
    <a:srgbClr val="F4F3EC"/>
    <a:srgbClr val="EEED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15" d="100"/>
          <a:sy n="115" d="100"/>
        </p:scale>
        <p:origin x="-3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fritz_p\Desktop\Fuck%20Me.xlsm"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fritz_p\Desktop\EOY%20Data%20Release%20-%20Jan%202013\Class%20of%202010%20-%20Expanded%20Graduation%20Rates%20Graph.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fritz_p\Desktop\2011-12%20Grad%20&amp;%20Comp%20Stacked%20Bar%20Graphs.xlsm"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fritz_p\Desktop\2011-12%20Grad%20&amp;%20Comp%20Stacked%20Bar%20Graphs.xlsm"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fritz_p\Desktop\M-V%20Presentation\Dropout%20rates%20by%20IPST%20-%20statewide.xls"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fritz_p\Desktop\Demographic%20Trend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1">
                <a:lumMod val="75000"/>
              </a:schemeClr>
            </a:solidFill>
            <a:ln>
              <a:solidFill>
                <a:schemeClr val="tx1"/>
              </a:solidFill>
            </a:ln>
          </c:spPr>
          <c:invertIfNegative val="0"/>
          <c:dLbls>
            <c:spPr>
              <a:solidFill>
                <a:schemeClr val="bg1"/>
              </a:solidFill>
            </c:spPr>
            <c:txPr>
              <a:bodyPr/>
              <a:lstStyle/>
              <a:p>
                <a:pPr>
                  <a:defRPr sz="1800"/>
                </a:pPr>
                <a:endParaRPr lang="en-US"/>
              </a:p>
            </c:txPr>
            <c:showLegendKey val="0"/>
            <c:showVal val="1"/>
            <c:showCatName val="0"/>
            <c:showSerName val="0"/>
            <c:showPercent val="0"/>
            <c:showBubbleSize val="0"/>
            <c:showLeaderLines val="0"/>
          </c:dLbls>
          <c:cat>
            <c:strRef>
              <c:f>Sheet1!$B$2:$B$8</c:f>
              <c:strCache>
                <c:ptCount val="7"/>
                <c:pt idx="0">
                  <c:v>Class of 2006</c:v>
                </c:pt>
                <c:pt idx="1">
                  <c:v>Class of 2007</c:v>
                </c:pt>
                <c:pt idx="2">
                  <c:v>Class of 2008</c:v>
                </c:pt>
                <c:pt idx="3">
                  <c:v>Class of 2009</c:v>
                </c:pt>
                <c:pt idx="4">
                  <c:v>Class of 2010*</c:v>
                </c:pt>
                <c:pt idx="5">
                  <c:v>Class of 2011*</c:v>
                </c:pt>
                <c:pt idx="6">
                  <c:v>Class of 2012*</c:v>
                </c:pt>
              </c:strCache>
            </c:strRef>
          </c:cat>
          <c:val>
            <c:numRef>
              <c:f>Sheet1!$C$2:$C$8</c:f>
              <c:numCache>
                <c:formatCode>0.0%</c:formatCode>
                <c:ptCount val="7"/>
                <c:pt idx="0">
                  <c:v>0.74100000000000055</c:v>
                </c:pt>
                <c:pt idx="1">
                  <c:v>0.75000000000000056</c:v>
                </c:pt>
                <c:pt idx="2">
                  <c:v>0.73900000000000066</c:v>
                </c:pt>
                <c:pt idx="3">
                  <c:v>0.74600000000000055</c:v>
                </c:pt>
                <c:pt idx="4">
                  <c:v>0.72400000000000053</c:v>
                </c:pt>
                <c:pt idx="5">
                  <c:v>0.73900000000000055</c:v>
                </c:pt>
                <c:pt idx="6">
                  <c:v>0.75400000000000056</c:v>
                </c:pt>
              </c:numCache>
            </c:numRef>
          </c:val>
        </c:ser>
        <c:dLbls>
          <c:showLegendKey val="0"/>
          <c:showVal val="0"/>
          <c:showCatName val="0"/>
          <c:showSerName val="0"/>
          <c:showPercent val="0"/>
          <c:showBubbleSize val="0"/>
        </c:dLbls>
        <c:gapWidth val="103"/>
        <c:axId val="77331840"/>
        <c:axId val="87819392"/>
      </c:barChart>
      <c:catAx>
        <c:axId val="77331840"/>
        <c:scaling>
          <c:orientation val="minMax"/>
        </c:scaling>
        <c:delete val="0"/>
        <c:axPos val="b"/>
        <c:majorTickMark val="out"/>
        <c:minorTickMark val="none"/>
        <c:tickLblPos val="nextTo"/>
        <c:txPr>
          <a:bodyPr/>
          <a:lstStyle/>
          <a:p>
            <a:pPr>
              <a:defRPr sz="1600"/>
            </a:pPr>
            <a:endParaRPr lang="en-US"/>
          </a:p>
        </c:txPr>
        <c:crossAx val="87819392"/>
        <c:crosses val="autoZero"/>
        <c:auto val="1"/>
        <c:lblAlgn val="ctr"/>
        <c:lblOffset val="100"/>
        <c:noMultiLvlLbl val="0"/>
      </c:catAx>
      <c:valAx>
        <c:axId val="87819392"/>
        <c:scaling>
          <c:orientation val="minMax"/>
          <c:max val="1"/>
          <c:min val="0"/>
        </c:scaling>
        <c:delete val="0"/>
        <c:axPos val="l"/>
        <c:majorGridlines>
          <c:spPr>
            <a:ln>
              <a:solidFill>
                <a:schemeClr val="bg1">
                  <a:lumMod val="85000"/>
                </a:schemeClr>
              </a:solidFill>
            </a:ln>
          </c:spPr>
        </c:majorGridlines>
        <c:numFmt formatCode="0%" sourceLinked="0"/>
        <c:majorTickMark val="out"/>
        <c:minorTickMark val="none"/>
        <c:tickLblPos val="nextTo"/>
        <c:crossAx val="773318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lumMod val="60000"/>
                <a:lumOff val="40000"/>
              </a:schemeClr>
            </a:solidFill>
          </c:spPr>
          <c:invertIfNegative val="0"/>
          <c:dPt>
            <c:idx val="36"/>
            <c:invertIfNegative val="0"/>
            <c:bubble3D val="0"/>
            <c:spPr>
              <a:solidFill>
                <a:schemeClr val="bg2">
                  <a:lumMod val="75000"/>
                </a:schemeClr>
              </a:solidFill>
              <a:ln>
                <a:solidFill>
                  <a:schemeClr val="bg2">
                    <a:lumMod val="50000"/>
                  </a:schemeClr>
                </a:solidFill>
              </a:ln>
            </c:spPr>
          </c:dPt>
          <c:dLbls>
            <c:dLbl>
              <c:idx val="0"/>
              <c:layout>
                <c:manualLayout>
                  <c:x val="4.1253280839895091E-3"/>
                  <c:y val="0"/>
                </c:manualLayout>
              </c:layout>
              <c:tx>
                <c:rich>
                  <a:bodyPr rot="-5400000" vert="horz"/>
                  <a:lstStyle/>
                  <a:p>
                    <a:pPr>
                      <a:defRPr sz="1400">
                        <a:latin typeface="Arial" pitchFamily="34" charset="0"/>
                        <a:cs typeface="Arial" pitchFamily="34" charset="0"/>
                      </a:defRPr>
                    </a:pPr>
                    <a:r>
                      <a:rPr lang="en-US" sz="1600" dirty="0">
                        <a:latin typeface="Arial" pitchFamily="34" charset="0"/>
                        <a:cs typeface="Arial" pitchFamily="34" charset="0"/>
                      </a:rPr>
                      <a:t>88</a:t>
                    </a:r>
                    <a:r>
                      <a:rPr lang="en-US" sz="1200" dirty="0">
                        <a:latin typeface="Arial" pitchFamily="34" charset="0"/>
                        <a:cs typeface="Arial" pitchFamily="34" charset="0"/>
                      </a:rPr>
                      <a:t>%</a:t>
                    </a:r>
                    <a:endParaRPr lang="en-US" sz="1200" dirty="0"/>
                  </a:p>
                </c:rich>
              </c:tx>
              <c:spPr>
                <a:solidFill>
                  <a:schemeClr val="bg1"/>
                </a:solidFill>
              </c:spPr>
              <c:showLegendKey val="0"/>
              <c:showVal val="1"/>
              <c:showCatName val="0"/>
              <c:showSerName val="0"/>
              <c:showPercent val="0"/>
              <c:showBubbleSize val="0"/>
            </c:dLbl>
            <c:dLbl>
              <c:idx val="36"/>
              <c:layout/>
              <c:tx>
                <c:rich>
                  <a:bodyPr rot="-5400000" vert="horz"/>
                  <a:lstStyle/>
                  <a:p>
                    <a:pPr>
                      <a:defRPr sz="1400">
                        <a:latin typeface="Arial" pitchFamily="34" charset="0"/>
                        <a:cs typeface="Arial" pitchFamily="34" charset="0"/>
                      </a:defRPr>
                    </a:pPr>
                    <a:r>
                      <a:rPr lang="en-US" sz="1600" dirty="0">
                        <a:latin typeface="Arial" pitchFamily="34" charset="0"/>
                        <a:cs typeface="Arial" pitchFamily="34" charset="0"/>
                      </a:rPr>
                      <a:t>74</a:t>
                    </a:r>
                    <a:r>
                      <a:rPr lang="en-US" sz="1200" dirty="0">
                        <a:latin typeface="Arial" pitchFamily="34" charset="0"/>
                        <a:cs typeface="Arial" pitchFamily="34" charset="0"/>
                      </a:rPr>
                      <a:t>%</a:t>
                    </a:r>
                    <a:endParaRPr lang="en-US" sz="1200" dirty="0"/>
                  </a:p>
                </c:rich>
              </c:tx>
              <c:spPr>
                <a:solidFill>
                  <a:schemeClr val="bg1"/>
                </a:solidFill>
              </c:spPr>
              <c:showLegendKey val="0"/>
              <c:showVal val="1"/>
              <c:showCatName val="0"/>
              <c:showSerName val="0"/>
              <c:showPercent val="0"/>
              <c:showBubbleSize val="0"/>
            </c:dLbl>
            <c:dLbl>
              <c:idx val="47"/>
              <c:layout>
                <c:manualLayout>
                  <c:x val="4.1666666666666683E-3"/>
                  <c:y val="0"/>
                </c:manualLayout>
              </c:layout>
              <c:tx>
                <c:rich>
                  <a:bodyPr rot="-5400000" vert="horz"/>
                  <a:lstStyle/>
                  <a:p>
                    <a:pPr>
                      <a:defRPr sz="1400">
                        <a:latin typeface="Arial" pitchFamily="34" charset="0"/>
                        <a:cs typeface="Arial" pitchFamily="34" charset="0"/>
                      </a:defRPr>
                    </a:pPr>
                    <a:r>
                      <a:rPr lang="en-US" sz="1600" dirty="0">
                        <a:latin typeface="Arial" pitchFamily="34" charset="0"/>
                        <a:cs typeface="Arial" pitchFamily="34" charset="0"/>
                      </a:rPr>
                      <a:t>59</a:t>
                    </a:r>
                    <a:r>
                      <a:rPr lang="en-US" sz="1200" dirty="0">
                        <a:latin typeface="Arial" pitchFamily="34" charset="0"/>
                        <a:cs typeface="Arial" pitchFamily="34" charset="0"/>
                      </a:rPr>
                      <a:t>%</a:t>
                    </a:r>
                    <a:endParaRPr lang="en-US" sz="1200" dirty="0"/>
                  </a:p>
                </c:rich>
              </c:tx>
              <c:spPr>
                <a:solidFill>
                  <a:schemeClr val="bg1"/>
                </a:solidFill>
              </c:spPr>
              <c:showLegendKey val="0"/>
              <c:showVal val="1"/>
              <c:showCatName val="0"/>
              <c:showSerName val="0"/>
              <c:showPercent val="0"/>
              <c:showBubbleSize val="0"/>
            </c:dLbl>
            <c:txPr>
              <a:bodyPr rot="-5400000" vert="horz"/>
              <a:lstStyle/>
              <a:p>
                <a:pPr>
                  <a:defRPr sz="1400">
                    <a:latin typeface="Arial" pitchFamily="34" charset="0"/>
                    <a:cs typeface="Arial" pitchFamily="34" charset="0"/>
                  </a:defRPr>
                </a:pPr>
                <a:endParaRPr lang="en-US"/>
              </a:p>
            </c:txPr>
            <c:showLegendKey val="0"/>
            <c:showVal val="0"/>
            <c:showCatName val="0"/>
            <c:showSerName val="0"/>
            <c:showPercent val="0"/>
            <c:showBubbleSize val="0"/>
          </c:dLbls>
          <c:cat>
            <c:strRef>
              <c:f>Sheet1!$B$3:$B$53</c:f>
              <c:strCache>
                <c:ptCount val="51"/>
                <c:pt idx="0">
                  <c:v>Iowa </c:v>
                </c:pt>
                <c:pt idx="1">
                  <c:v>Vermont </c:v>
                </c:pt>
                <c:pt idx="2">
                  <c:v>Wisconsin </c:v>
                </c:pt>
                <c:pt idx="3">
                  <c:v>Indiana </c:v>
                </c:pt>
                <c:pt idx="4">
                  <c:v>Nebraska </c:v>
                </c:pt>
                <c:pt idx="5">
                  <c:v>New Hampshire </c:v>
                </c:pt>
                <c:pt idx="6">
                  <c:v>North Dakota </c:v>
                </c:pt>
                <c:pt idx="7">
                  <c:v>Tennessee </c:v>
                </c:pt>
                <c:pt idx="8">
                  <c:v>Texas </c:v>
                </c:pt>
                <c:pt idx="9">
                  <c:v>Illinois </c:v>
                </c:pt>
                <c:pt idx="10">
                  <c:v>Maine </c:v>
                </c:pt>
                <c:pt idx="11">
                  <c:v>Connecticut </c:v>
                </c:pt>
                <c:pt idx="12">
                  <c:v>Kansas </c:v>
                </c:pt>
                <c:pt idx="13">
                  <c:v>Maryland </c:v>
                </c:pt>
                <c:pt idx="14">
                  <c:v>Massachusetts </c:v>
                </c:pt>
                <c:pt idx="15">
                  <c:v>New Jersey </c:v>
                </c:pt>
                <c:pt idx="16">
                  <c:v>Pennsylvania </c:v>
                </c:pt>
                <c:pt idx="17">
                  <c:v>South Dakota </c:v>
                </c:pt>
                <c:pt idx="18">
                  <c:v>Montana </c:v>
                </c:pt>
                <c:pt idx="19">
                  <c:v>Virginia </c:v>
                </c:pt>
                <c:pt idx="20">
                  <c:v>Arkansas </c:v>
                </c:pt>
                <c:pt idx="21">
                  <c:v>Missouri </c:v>
                </c:pt>
                <c:pt idx="22">
                  <c:v>Hawaii </c:v>
                </c:pt>
                <c:pt idx="23">
                  <c:v>Ohio </c:v>
                </c:pt>
                <c:pt idx="24">
                  <c:v>Wyoming </c:v>
                </c:pt>
                <c:pt idx="25">
                  <c:v>Arizona </c:v>
                </c:pt>
                <c:pt idx="26">
                  <c:v>Delaware </c:v>
                </c:pt>
                <c:pt idx="27">
                  <c:v>North Carolina </c:v>
                </c:pt>
                <c:pt idx="28">
                  <c:v>Minnesota </c:v>
                </c:pt>
                <c:pt idx="29">
                  <c:v>New York </c:v>
                </c:pt>
                <c:pt idx="30">
                  <c:v>Rhode Island </c:v>
                </c:pt>
                <c:pt idx="31">
                  <c:v>California </c:v>
                </c:pt>
                <c:pt idx="32">
                  <c:v>Utah </c:v>
                </c:pt>
                <c:pt idx="33">
                  <c:v>Washington </c:v>
                </c:pt>
                <c:pt idx="34">
                  <c:v>West Virginia </c:v>
                </c:pt>
                <c:pt idx="35">
                  <c:v>Mississippi </c:v>
                </c:pt>
                <c:pt idx="36">
                  <c:v>COLORADO</c:v>
                </c:pt>
                <c:pt idx="37">
                  <c:v>Michigan </c:v>
                </c:pt>
                <c:pt idx="38">
                  <c:v>South Carolina </c:v>
                </c:pt>
                <c:pt idx="39">
                  <c:v>Alabama </c:v>
                </c:pt>
                <c:pt idx="40">
                  <c:v>Florida </c:v>
                </c:pt>
                <c:pt idx="41">
                  <c:v>Louisiana </c:v>
                </c:pt>
                <c:pt idx="42">
                  <c:v>Alaska </c:v>
                </c:pt>
                <c:pt idx="43">
                  <c:v>Oregon </c:v>
                </c:pt>
                <c:pt idx="44">
                  <c:v>Georgia </c:v>
                </c:pt>
                <c:pt idx="45">
                  <c:v>New Mexico </c:v>
                </c:pt>
                <c:pt idx="46">
                  <c:v>Nevada </c:v>
                </c:pt>
                <c:pt idx="47">
                  <c:v>Wash. D.C.</c:v>
                </c:pt>
                <c:pt idx="48">
                  <c:v>Idaho</c:v>
                </c:pt>
                <c:pt idx="49">
                  <c:v>Kentucky</c:v>
                </c:pt>
                <c:pt idx="50">
                  <c:v>Oklahoma </c:v>
                </c:pt>
              </c:strCache>
            </c:strRef>
          </c:cat>
          <c:val>
            <c:numRef>
              <c:f>Sheet1!$C$3:$C$53</c:f>
              <c:numCache>
                <c:formatCode>0%</c:formatCode>
                <c:ptCount val="51"/>
                <c:pt idx="0">
                  <c:v>0.88</c:v>
                </c:pt>
                <c:pt idx="1">
                  <c:v>0.87000000000000077</c:v>
                </c:pt>
                <c:pt idx="2">
                  <c:v>0.87000000000000077</c:v>
                </c:pt>
                <c:pt idx="3">
                  <c:v>0.86000000000000065</c:v>
                </c:pt>
                <c:pt idx="4">
                  <c:v>0.86000000000000065</c:v>
                </c:pt>
                <c:pt idx="5">
                  <c:v>0.86000000000000065</c:v>
                </c:pt>
                <c:pt idx="6">
                  <c:v>0.86000000000000065</c:v>
                </c:pt>
                <c:pt idx="7">
                  <c:v>0.86000000000000065</c:v>
                </c:pt>
                <c:pt idx="8">
                  <c:v>0.86000000000000065</c:v>
                </c:pt>
                <c:pt idx="9">
                  <c:v>0.84000000000000064</c:v>
                </c:pt>
                <c:pt idx="10">
                  <c:v>0.84000000000000064</c:v>
                </c:pt>
                <c:pt idx="11">
                  <c:v>0.83000000000000063</c:v>
                </c:pt>
                <c:pt idx="12">
                  <c:v>0.83000000000000063</c:v>
                </c:pt>
                <c:pt idx="13">
                  <c:v>0.83000000000000063</c:v>
                </c:pt>
                <c:pt idx="14">
                  <c:v>0.83000000000000063</c:v>
                </c:pt>
                <c:pt idx="15">
                  <c:v>0.83000000000000063</c:v>
                </c:pt>
                <c:pt idx="16">
                  <c:v>0.83000000000000063</c:v>
                </c:pt>
                <c:pt idx="17">
                  <c:v>0.83000000000000063</c:v>
                </c:pt>
                <c:pt idx="18">
                  <c:v>0.82000000000000062</c:v>
                </c:pt>
                <c:pt idx="19">
                  <c:v>0.82000000000000062</c:v>
                </c:pt>
                <c:pt idx="20">
                  <c:v>0.81</c:v>
                </c:pt>
                <c:pt idx="21">
                  <c:v>0.81</c:v>
                </c:pt>
                <c:pt idx="22">
                  <c:v>0.8</c:v>
                </c:pt>
                <c:pt idx="23">
                  <c:v>0.8</c:v>
                </c:pt>
                <c:pt idx="24">
                  <c:v>0.8</c:v>
                </c:pt>
                <c:pt idx="25">
                  <c:v>0.78</c:v>
                </c:pt>
                <c:pt idx="26">
                  <c:v>0.78</c:v>
                </c:pt>
                <c:pt idx="27">
                  <c:v>0.78</c:v>
                </c:pt>
                <c:pt idx="28">
                  <c:v>0.77000000000000091</c:v>
                </c:pt>
                <c:pt idx="29">
                  <c:v>0.77000000000000091</c:v>
                </c:pt>
                <c:pt idx="30">
                  <c:v>0.77000000000000091</c:v>
                </c:pt>
                <c:pt idx="31">
                  <c:v>0.7600000000000009</c:v>
                </c:pt>
                <c:pt idx="32">
                  <c:v>0.7600000000000009</c:v>
                </c:pt>
                <c:pt idx="33">
                  <c:v>0.7600000000000009</c:v>
                </c:pt>
                <c:pt idx="34">
                  <c:v>0.7600000000000009</c:v>
                </c:pt>
                <c:pt idx="35">
                  <c:v>0.75000000000000089</c:v>
                </c:pt>
                <c:pt idx="36">
                  <c:v>0.74000000000000077</c:v>
                </c:pt>
                <c:pt idx="37">
                  <c:v>0.74000000000000077</c:v>
                </c:pt>
                <c:pt idx="38">
                  <c:v>0.74000000000000077</c:v>
                </c:pt>
                <c:pt idx="39">
                  <c:v>0.72000000000000064</c:v>
                </c:pt>
                <c:pt idx="40">
                  <c:v>0.71000000000000063</c:v>
                </c:pt>
                <c:pt idx="41">
                  <c:v>0.71000000000000063</c:v>
                </c:pt>
                <c:pt idx="42">
                  <c:v>0.68</c:v>
                </c:pt>
                <c:pt idx="43">
                  <c:v>0.68</c:v>
                </c:pt>
                <c:pt idx="44">
                  <c:v>0.67000000000000104</c:v>
                </c:pt>
                <c:pt idx="45">
                  <c:v>0.63000000000000089</c:v>
                </c:pt>
                <c:pt idx="46">
                  <c:v>0.62000000000000077</c:v>
                </c:pt>
                <c:pt idx="47">
                  <c:v>0.59</c:v>
                </c:pt>
                <c:pt idx="48">
                  <c:v>0</c:v>
                </c:pt>
                <c:pt idx="49">
                  <c:v>0</c:v>
                </c:pt>
                <c:pt idx="50">
                  <c:v>0</c:v>
                </c:pt>
              </c:numCache>
            </c:numRef>
          </c:val>
        </c:ser>
        <c:dLbls>
          <c:showLegendKey val="0"/>
          <c:showVal val="0"/>
          <c:showCatName val="0"/>
          <c:showSerName val="0"/>
          <c:showPercent val="0"/>
          <c:showBubbleSize val="0"/>
        </c:dLbls>
        <c:gapWidth val="106"/>
        <c:axId val="77146368"/>
        <c:axId val="77152256"/>
      </c:barChart>
      <c:catAx>
        <c:axId val="77146368"/>
        <c:scaling>
          <c:orientation val="minMax"/>
        </c:scaling>
        <c:delete val="0"/>
        <c:axPos val="b"/>
        <c:majorTickMark val="out"/>
        <c:minorTickMark val="none"/>
        <c:tickLblPos val="nextTo"/>
        <c:crossAx val="77152256"/>
        <c:crosses val="autoZero"/>
        <c:auto val="1"/>
        <c:lblAlgn val="ctr"/>
        <c:lblOffset val="100"/>
        <c:noMultiLvlLbl val="0"/>
      </c:catAx>
      <c:valAx>
        <c:axId val="7715225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pPr>
            <a:endParaRPr lang="en-US"/>
          </a:p>
        </c:txPr>
        <c:crossAx val="77146368"/>
        <c:crosses val="autoZero"/>
        <c:crossBetween val="between"/>
      </c:valAx>
      <c:spPr>
        <a:solidFill>
          <a:schemeClr val="bg1"/>
        </a:solidFill>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spPr>
            <a:solidFill>
              <a:schemeClr val="accent1">
                <a:lumMod val="75000"/>
              </a:schemeClr>
            </a:solidFill>
          </c:spPr>
          <c:invertIfNegative val="0"/>
          <c:dLbls>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dLbls>
          <c:cat>
            <c:strRef>
              <c:f>'graph 1'!$A$11:$A$14</c:f>
              <c:strCache>
                <c:ptCount val="4"/>
                <c:pt idx="0">
                  <c:v>"On-time" rate (4-years or less) - 2010</c:v>
                </c:pt>
                <c:pt idx="1">
                  <c:v>5-year rate - 2011</c:v>
                </c:pt>
                <c:pt idx="2">
                  <c:v>6-year rate - 2012</c:v>
                </c:pt>
                <c:pt idx="3">
                  <c:v>7-year rate - 2013</c:v>
                </c:pt>
              </c:strCache>
            </c:strRef>
          </c:cat>
          <c:val>
            <c:numRef>
              <c:f>'graph 1'!$B$11:$B$14</c:f>
              <c:numCache>
                <c:formatCode>0.0</c:formatCode>
                <c:ptCount val="4"/>
                <c:pt idx="0">
                  <c:v>72.400000000000006</c:v>
                </c:pt>
                <c:pt idx="1">
                  <c:v>77.091745628287796</c:v>
                </c:pt>
                <c:pt idx="2">
                  <c:v>78.493425091273679</c:v>
                </c:pt>
              </c:numCache>
            </c:numRef>
          </c:val>
        </c:ser>
        <c:ser>
          <c:idx val="1"/>
          <c:order val="1"/>
          <c:spPr>
            <a:solidFill>
              <a:schemeClr val="accent1">
                <a:lumMod val="60000"/>
                <a:lumOff val="40000"/>
              </a:schemeClr>
            </a:solidFill>
          </c:spPr>
          <c:invertIfNegative val="0"/>
          <c:cat>
            <c:strRef>
              <c:f>'graph 1'!$A$11:$A$14</c:f>
              <c:strCache>
                <c:ptCount val="4"/>
                <c:pt idx="0">
                  <c:v>"On-time" rate (4-years or less) - 2010</c:v>
                </c:pt>
                <c:pt idx="1">
                  <c:v>5-year rate - 2011</c:v>
                </c:pt>
                <c:pt idx="2">
                  <c:v>6-year rate - 2012</c:v>
                </c:pt>
                <c:pt idx="3">
                  <c:v>7-year rate - 2013</c:v>
                </c:pt>
              </c:strCache>
            </c:strRef>
          </c:cat>
          <c:val>
            <c:numRef>
              <c:f>'graph 1'!$C$11:$C$14</c:f>
              <c:numCache>
                <c:formatCode>#,##0.0</c:formatCode>
                <c:ptCount val="4"/>
                <c:pt idx="0" formatCode="General">
                  <c:v>3.3999999999999844</c:v>
                </c:pt>
                <c:pt idx="1">
                  <c:v>4.8438731680635954</c:v>
                </c:pt>
                <c:pt idx="2">
                  <c:v>5.8544150431326871</c:v>
                </c:pt>
              </c:numCache>
            </c:numRef>
          </c:val>
        </c:ser>
        <c:dLbls>
          <c:showLegendKey val="0"/>
          <c:showVal val="0"/>
          <c:showCatName val="0"/>
          <c:showSerName val="0"/>
          <c:showPercent val="0"/>
          <c:showBubbleSize val="0"/>
        </c:dLbls>
        <c:gapWidth val="102"/>
        <c:overlap val="100"/>
        <c:axId val="77293824"/>
        <c:axId val="77299712"/>
      </c:barChart>
      <c:catAx>
        <c:axId val="77293824"/>
        <c:scaling>
          <c:orientation val="minMax"/>
        </c:scaling>
        <c:delete val="0"/>
        <c:axPos val="b"/>
        <c:numFmt formatCode="General" sourceLinked="1"/>
        <c:majorTickMark val="out"/>
        <c:minorTickMark val="none"/>
        <c:tickLblPos val="nextTo"/>
        <c:txPr>
          <a:bodyPr/>
          <a:lstStyle/>
          <a:p>
            <a:pPr>
              <a:defRPr sz="1800"/>
            </a:pPr>
            <a:endParaRPr lang="en-US"/>
          </a:p>
        </c:txPr>
        <c:crossAx val="77299712"/>
        <c:crosses val="autoZero"/>
        <c:auto val="1"/>
        <c:lblAlgn val="ctr"/>
        <c:lblOffset val="100"/>
        <c:noMultiLvlLbl val="0"/>
      </c:catAx>
      <c:valAx>
        <c:axId val="77299712"/>
        <c:scaling>
          <c:orientation val="minMax"/>
          <c:max val="100"/>
          <c:min val="0"/>
        </c:scaling>
        <c:delete val="0"/>
        <c:axPos val="l"/>
        <c:majorGridlines>
          <c:spPr>
            <a:ln>
              <a:solidFill>
                <a:schemeClr val="bg1">
                  <a:lumMod val="85000"/>
                </a:schemeClr>
              </a:solidFill>
            </a:ln>
          </c:spPr>
        </c:majorGridlines>
        <c:numFmt formatCode="#,##0" sourceLinked="0"/>
        <c:majorTickMark val="out"/>
        <c:minorTickMark val="none"/>
        <c:tickLblPos val="nextTo"/>
        <c:crossAx val="77293824"/>
        <c:crosses val="autoZero"/>
        <c:crossBetween val="between"/>
        <c:majorUnit val="10"/>
      </c:valAx>
      <c:spPr>
        <a:solidFill>
          <a:schemeClr val="bg1"/>
        </a:solidFill>
        <a:ln w="6350">
          <a:solidFill>
            <a:schemeClr val="tx1">
              <a:lumMod val="50000"/>
              <a:lumOff val="50000"/>
            </a:schemeClr>
          </a:solid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900" b="0">
                <a:solidFill>
                  <a:schemeClr val="accent1">
                    <a:lumMod val="50000"/>
                  </a:schemeClr>
                </a:solidFill>
                <a:latin typeface="Century Gothic" pitchFamily="34" charset="0"/>
              </a:defRPr>
            </a:pPr>
            <a:r>
              <a:rPr lang="en-US" sz="1900" b="0" dirty="0">
                <a:solidFill>
                  <a:schemeClr val="accent1">
                    <a:lumMod val="50000"/>
                  </a:schemeClr>
                </a:solidFill>
                <a:latin typeface="Century Gothic" pitchFamily="34" charset="0"/>
              </a:rPr>
              <a:t>4-Year</a:t>
            </a:r>
            <a:r>
              <a:rPr lang="en-US" sz="1900" b="0" baseline="0" dirty="0">
                <a:solidFill>
                  <a:schemeClr val="accent1">
                    <a:lumMod val="50000"/>
                  </a:schemeClr>
                </a:solidFill>
                <a:latin typeface="Century Gothic" pitchFamily="34" charset="0"/>
              </a:rPr>
              <a:t> </a:t>
            </a:r>
            <a:r>
              <a:rPr lang="en-US" sz="1900" b="0" dirty="0">
                <a:solidFill>
                  <a:schemeClr val="accent1">
                    <a:lumMod val="50000"/>
                  </a:schemeClr>
                </a:solidFill>
                <a:latin typeface="Century Gothic" pitchFamily="34" charset="0"/>
              </a:rPr>
              <a:t>Graduates</a:t>
            </a:r>
            <a:r>
              <a:rPr lang="en-US" sz="1900" b="0" baseline="0" dirty="0">
                <a:solidFill>
                  <a:schemeClr val="accent1">
                    <a:lumMod val="50000"/>
                  </a:schemeClr>
                </a:solidFill>
                <a:latin typeface="Century Gothic" pitchFamily="34" charset="0"/>
              </a:rPr>
              <a:t> and Completers from the Class of </a:t>
            </a:r>
            <a:r>
              <a:rPr lang="en-US" sz="1900" b="0" baseline="0" dirty="0" smtClean="0">
                <a:solidFill>
                  <a:schemeClr val="accent1">
                    <a:lumMod val="50000"/>
                  </a:schemeClr>
                </a:solidFill>
                <a:latin typeface="Century Gothic" pitchFamily="34" charset="0"/>
              </a:rPr>
              <a:t>2012 </a:t>
            </a:r>
            <a:r>
              <a:rPr lang="en-US" sz="1900" b="0" baseline="0" dirty="0">
                <a:solidFill>
                  <a:schemeClr val="accent1">
                    <a:lumMod val="50000"/>
                  </a:schemeClr>
                </a:solidFill>
                <a:latin typeface="Century Gothic" pitchFamily="34" charset="0"/>
              </a:rPr>
              <a:t>by </a:t>
            </a:r>
            <a:r>
              <a:rPr lang="en-US" sz="1900" b="0" baseline="0" dirty="0" smtClean="0">
                <a:solidFill>
                  <a:schemeClr val="accent1">
                    <a:lumMod val="50000"/>
                  </a:schemeClr>
                </a:solidFill>
                <a:latin typeface="Century Gothic" pitchFamily="34" charset="0"/>
              </a:rPr>
              <a:t>Racial/Ethnic </a:t>
            </a:r>
            <a:r>
              <a:rPr lang="en-US" sz="1900" b="0" baseline="0" dirty="0">
                <a:solidFill>
                  <a:schemeClr val="accent1">
                    <a:lumMod val="50000"/>
                  </a:schemeClr>
                </a:solidFill>
                <a:latin typeface="Century Gothic" pitchFamily="34" charset="0"/>
              </a:rPr>
              <a:t>Category</a:t>
            </a:r>
            <a:endParaRPr lang="en-US" sz="1900" b="0" dirty="0">
              <a:solidFill>
                <a:schemeClr val="accent1">
                  <a:lumMod val="50000"/>
                </a:schemeClr>
              </a:solidFill>
              <a:latin typeface="Century Gothic" pitchFamily="34" charset="0"/>
            </a:endParaRPr>
          </a:p>
        </c:rich>
      </c:tx>
      <c:layout>
        <c:manualLayout>
          <c:xMode val="edge"/>
          <c:yMode val="edge"/>
          <c:x val="3.5395567357705084E-2"/>
          <c:y val="1.4311234391538622E-2"/>
        </c:manualLayout>
      </c:layout>
      <c:overlay val="0"/>
    </c:title>
    <c:autoTitleDeleted val="0"/>
    <c:plotArea>
      <c:layout/>
      <c:barChart>
        <c:barDir val="col"/>
        <c:grouping val="stacked"/>
        <c:varyColors val="0"/>
        <c:ser>
          <c:idx val="0"/>
          <c:order val="0"/>
          <c:tx>
            <c:strRef>
              <c:f>'data for graphs (2)'!$B$5</c:f>
              <c:strCache>
                <c:ptCount val="1"/>
                <c:pt idx="0">
                  <c:v>4 Year Graduates</c:v>
                </c:pt>
              </c:strCache>
            </c:strRef>
          </c:tx>
          <c:spPr>
            <a:solidFill>
              <a:srgbClr val="1F497D">
                <a:lumMod val="75000"/>
              </a:srgbClr>
            </a:solidFill>
            <a:ln w="3175">
              <a:solidFill>
                <a:prstClr val="black"/>
              </a:solidFill>
            </a:ln>
          </c:spPr>
          <c:invertIfNegative val="0"/>
          <c:dLbls>
            <c:dLbl>
              <c:idx val="0"/>
              <c:layout/>
              <c:tx>
                <c:rich>
                  <a:bodyPr/>
                  <a:lstStyle/>
                  <a:p>
                    <a:r>
                      <a:rPr lang="en-US" dirty="0"/>
                      <a:t>75.4</a:t>
                    </a:r>
                    <a:r>
                      <a:rPr lang="en-US" sz="1800" dirty="0"/>
                      <a:t>%</a:t>
                    </a:r>
                  </a:p>
                </c:rich>
              </c:tx>
              <c:showLegendKey val="0"/>
              <c:showVal val="1"/>
              <c:showCatName val="0"/>
              <c:showSerName val="0"/>
              <c:showPercent val="0"/>
              <c:showBubbleSize val="0"/>
            </c:dLbl>
            <c:dLbl>
              <c:idx val="1"/>
              <c:layout/>
              <c:tx>
                <c:rich>
                  <a:bodyPr/>
                  <a:lstStyle/>
                  <a:p>
                    <a:r>
                      <a:rPr lang="en-US" dirty="0"/>
                      <a:t>82.9</a:t>
                    </a:r>
                    <a:r>
                      <a:rPr lang="en-US" sz="1800" dirty="0"/>
                      <a:t>%</a:t>
                    </a:r>
                  </a:p>
                </c:rich>
              </c:tx>
              <c:showLegendKey val="0"/>
              <c:showVal val="1"/>
              <c:showCatName val="0"/>
              <c:showSerName val="0"/>
              <c:showPercent val="0"/>
              <c:showBubbleSize val="0"/>
            </c:dLbl>
            <c:dLbl>
              <c:idx val="2"/>
              <c:layout/>
              <c:tx>
                <c:rich>
                  <a:bodyPr/>
                  <a:lstStyle/>
                  <a:p>
                    <a:r>
                      <a:rPr lang="en-US" dirty="0"/>
                      <a:t>82.1</a:t>
                    </a:r>
                    <a:r>
                      <a:rPr lang="en-US" sz="1800" dirty="0"/>
                      <a:t>%</a:t>
                    </a:r>
                  </a:p>
                </c:rich>
              </c:tx>
              <c:showLegendKey val="0"/>
              <c:showVal val="1"/>
              <c:showCatName val="0"/>
              <c:showSerName val="0"/>
              <c:showPercent val="0"/>
              <c:showBubbleSize val="0"/>
            </c:dLbl>
            <c:dLbl>
              <c:idx val="3"/>
              <c:layout/>
              <c:tx>
                <c:rich>
                  <a:bodyPr/>
                  <a:lstStyle/>
                  <a:p>
                    <a:r>
                      <a:rPr lang="en-US" dirty="0"/>
                      <a:t>66.2</a:t>
                    </a:r>
                    <a:r>
                      <a:rPr lang="en-US" sz="1800" dirty="0"/>
                      <a:t>%</a:t>
                    </a:r>
                  </a:p>
                </c:rich>
              </c:tx>
              <c:showLegendKey val="0"/>
              <c:showVal val="1"/>
              <c:showCatName val="0"/>
              <c:showSerName val="0"/>
              <c:showPercent val="0"/>
              <c:showBubbleSize val="0"/>
            </c:dLbl>
            <c:dLbl>
              <c:idx val="4"/>
              <c:layout/>
              <c:tx>
                <c:rich>
                  <a:bodyPr/>
                  <a:lstStyle/>
                  <a:p>
                    <a:r>
                      <a:rPr lang="en-US" dirty="0"/>
                      <a:t>62.5</a:t>
                    </a:r>
                    <a:r>
                      <a:rPr lang="en-US" sz="1800" dirty="0"/>
                      <a:t>%</a:t>
                    </a:r>
                  </a:p>
                </c:rich>
              </c:tx>
              <c:showLegendKey val="0"/>
              <c:showVal val="1"/>
              <c:showCatName val="0"/>
              <c:showSerName val="0"/>
              <c:showPercent val="0"/>
              <c:showBubbleSize val="0"/>
            </c:dLbl>
            <c:dLbl>
              <c:idx val="5"/>
              <c:layout/>
              <c:tx>
                <c:rich>
                  <a:bodyPr/>
                  <a:lstStyle/>
                  <a:p>
                    <a:r>
                      <a:rPr lang="en-US" dirty="0"/>
                      <a:t>57.7</a:t>
                    </a:r>
                    <a:r>
                      <a:rPr lang="en-US" sz="1800" dirty="0"/>
                      <a:t>%</a:t>
                    </a:r>
                  </a:p>
                </c:rich>
              </c:tx>
              <c:showLegendKey val="0"/>
              <c:showVal val="1"/>
              <c:showCatName val="0"/>
              <c:showSerName val="0"/>
              <c:showPercent val="0"/>
              <c:showBubbleSize val="0"/>
            </c:dLbl>
            <c:txPr>
              <a:bodyPr rot="-5400000" vert="horz"/>
              <a:lstStyle/>
              <a:p>
                <a:pPr>
                  <a:defRPr sz="2400" b="0">
                    <a:solidFill>
                      <a:schemeClr val="bg1"/>
                    </a:solidFill>
                    <a:latin typeface="Century Gothic" pitchFamily="34" charset="0"/>
                  </a:defRPr>
                </a:pPr>
                <a:endParaRPr lang="en-US"/>
              </a:p>
            </c:txPr>
            <c:showLegendKey val="0"/>
            <c:showVal val="1"/>
            <c:showCatName val="0"/>
            <c:showSerName val="0"/>
            <c:showPercent val="0"/>
            <c:showBubbleSize val="0"/>
            <c:showLeaderLines val="0"/>
          </c:dLbls>
          <c:cat>
            <c:strRef>
              <c:f>'data for graphs (2)'!$A$6:$A$11</c:f>
              <c:strCache>
                <c:ptCount val="6"/>
                <c:pt idx="0">
                  <c:v>State Total</c:v>
                </c:pt>
                <c:pt idx="1">
                  <c:v>Asian</c:v>
                </c:pt>
                <c:pt idx="2">
                  <c:v>White</c:v>
                </c:pt>
                <c:pt idx="3">
                  <c:v>Black</c:v>
                </c:pt>
                <c:pt idx="4">
                  <c:v>Hispanic </c:v>
                </c:pt>
                <c:pt idx="5">
                  <c:v>American Indian</c:v>
                </c:pt>
              </c:strCache>
            </c:strRef>
          </c:cat>
          <c:val>
            <c:numRef>
              <c:f>'data for graphs (2)'!$B$6:$B$11</c:f>
              <c:numCache>
                <c:formatCode>0.0%</c:formatCode>
                <c:ptCount val="6"/>
                <c:pt idx="0">
                  <c:v>0.75400000000000089</c:v>
                </c:pt>
                <c:pt idx="1">
                  <c:v>0.82900000000000063</c:v>
                </c:pt>
                <c:pt idx="2">
                  <c:v>0.82099999999999995</c:v>
                </c:pt>
                <c:pt idx="3">
                  <c:v>0.66200000000000103</c:v>
                </c:pt>
                <c:pt idx="4">
                  <c:v>0.62500000000000089</c:v>
                </c:pt>
                <c:pt idx="5">
                  <c:v>0.57700000000000062</c:v>
                </c:pt>
              </c:numCache>
            </c:numRef>
          </c:val>
        </c:ser>
        <c:ser>
          <c:idx val="1"/>
          <c:order val="1"/>
          <c:tx>
            <c:strRef>
              <c:f>'data for graphs (2)'!$C$5</c:f>
              <c:strCache>
                <c:ptCount val="1"/>
                <c:pt idx="0">
                  <c:v>4-Year Completers</c:v>
                </c:pt>
              </c:strCache>
            </c:strRef>
          </c:tx>
          <c:spPr>
            <a:solidFill>
              <a:schemeClr val="tx2">
                <a:lumMod val="40000"/>
                <a:lumOff val="60000"/>
              </a:schemeClr>
            </a:solidFill>
            <a:ln w="3175">
              <a:solidFill>
                <a:schemeClr val="tx1"/>
              </a:solidFill>
            </a:ln>
          </c:spPr>
          <c:invertIfNegative val="0"/>
          <c:dLbls>
            <c:dLbl>
              <c:idx val="0"/>
              <c:layout/>
              <c:tx>
                <c:rich>
                  <a:bodyPr/>
                  <a:lstStyle/>
                  <a:p>
                    <a:r>
                      <a:rPr lang="en-US" smtClean="0">
                        <a:solidFill>
                          <a:schemeClr val="tx1"/>
                        </a:solidFill>
                      </a:rPr>
                      <a:t> </a:t>
                    </a:r>
                    <a:r>
                      <a:rPr lang="en-US" smtClean="0"/>
                      <a:t>                           2.8</a:t>
                    </a:r>
                    <a:r>
                      <a:rPr lang="en-US"/>
                      <a:t>%</a:t>
                    </a:r>
                  </a:p>
                </c:rich>
              </c:tx>
              <c:showLegendKey val="0"/>
              <c:showVal val="1"/>
              <c:showCatName val="0"/>
              <c:showSerName val="0"/>
              <c:showPercent val="0"/>
              <c:showBubbleSize val="0"/>
            </c:dLbl>
            <c:dLbl>
              <c:idx val="1"/>
              <c:layout/>
              <c:tx>
                <c:rich>
                  <a:bodyPr/>
                  <a:lstStyle/>
                  <a:p>
                    <a:r>
                      <a:rPr lang="en-US" smtClean="0"/>
                      <a:t>                             1.2</a:t>
                    </a:r>
                    <a:r>
                      <a:rPr lang="en-US"/>
                      <a:t>%</a:t>
                    </a:r>
                  </a:p>
                </c:rich>
              </c:tx>
              <c:showLegendKey val="0"/>
              <c:showVal val="1"/>
              <c:showCatName val="0"/>
              <c:showSerName val="0"/>
              <c:showPercent val="0"/>
              <c:showBubbleSize val="0"/>
            </c:dLbl>
            <c:dLbl>
              <c:idx val="2"/>
              <c:layout/>
              <c:tx>
                <c:rich>
                  <a:bodyPr/>
                  <a:lstStyle/>
                  <a:p>
                    <a:r>
                      <a:rPr lang="en-US" dirty="0" smtClean="0"/>
                      <a:t>                            3.0%</a:t>
                    </a:r>
                    <a:endParaRPr lang="en-US" dirty="0"/>
                  </a:p>
                </c:rich>
              </c:tx>
              <c:showLegendKey val="0"/>
              <c:showVal val="1"/>
              <c:showCatName val="0"/>
              <c:showSerName val="0"/>
              <c:showPercent val="0"/>
              <c:showBubbleSize val="0"/>
            </c:dLbl>
            <c:dLbl>
              <c:idx val="3"/>
              <c:spPr/>
              <c:txPr>
                <a:bodyPr anchor="t" anchorCtr="0"/>
                <a:lstStyle/>
                <a:p>
                  <a:pPr>
                    <a:defRPr>
                      <a:solidFill>
                        <a:schemeClr val="tx1"/>
                      </a:solidFill>
                    </a:defRPr>
                  </a:pPr>
                  <a:endParaRPr lang="en-US"/>
                </a:p>
              </c:txPr>
              <c:showLegendKey val="0"/>
              <c:showVal val="1"/>
              <c:showCatName val="0"/>
              <c:showSerName val="0"/>
              <c:showPercent val="0"/>
              <c:showBubbleSize val="0"/>
            </c:dLbl>
            <c:dLbl>
              <c:idx val="4"/>
              <c:layout/>
              <c:tx>
                <c:rich>
                  <a:bodyPr/>
                  <a:lstStyle/>
                  <a:p>
                    <a:r>
                      <a:rPr lang="en-US" smtClean="0">
                        <a:solidFill>
                          <a:schemeClr val="tx1"/>
                        </a:solidFill>
                      </a:rPr>
                      <a:t> </a:t>
                    </a:r>
                    <a:r>
                      <a:rPr lang="en-US" smtClean="0"/>
                      <a:t>                            2.7</a:t>
                    </a:r>
                    <a:r>
                      <a:rPr lang="en-US"/>
                      <a:t>%</a:t>
                    </a:r>
                  </a:p>
                </c:rich>
              </c:tx>
              <c:showLegendKey val="0"/>
              <c:showVal val="1"/>
              <c:showCatName val="0"/>
              <c:showSerName val="0"/>
              <c:showPercent val="0"/>
              <c:showBubbleSize val="0"/>
            </c:dLbl>
            <c:txPr>
              <a:bodyPr/>
              <a:lstStyle/>
              <a:p>
                <a:pPr>
                  <a:defRPr>
                    <a:solidFill>
                      <a:schemeClr val="tx1"/>
                    </a:solidFill>
                  </a:defRPr>
                </a:pPr>
                <a:endParaRPr lang="en-US"/>
              </a:p>
            </c:txPr>
            <c:showLegendKey val="0"/>
            <c:showVal val="1"/>
            <c:showCatName val="0"/>
            <c:showSerName val="0"/>
            <c:showPercent val="0"/>
            <c:showBubbleSize val="0"/>
            <c:showLeaderLines val="0"/>
          </c:dLbls>
          <c:cat>
            <c:strRef>
              <c:f>'data for graphs (2)'!$A$6:$A$11</c:f>
              <c:strCache>
                <c:ptCount val="6"/>
                <c:pt idx="0">
                  <c:v>State Total</c:v>
                </c:pt>
                <c:pt idx="1">
                  <c:v>Asian</c:v>
                </c:pt>
                <c:pt idx="2">
                  <c:v>White</c:v>
                </c:pt>
                <c:pt idx="3">
                  <c:v>Black</c:v>
                </c:pt>
                <c:pt idx="4">
                  <c:v>Hispanic </c:v>
                </c:pt>
                <c:pt idx="5">
                  <c:v>American Indian</c:v>
                </c:pt>
              </c:strCache>
            </c:strRef>
          </c:cat>
          <c:val>
            <c:numRef>
              <c:f>'data for graphs (2)'!$C$6:$C$11</c:f>
              <c:numCache>
                <c:formatCode>0.0%</c:formatCode>
                <c:ptCount val="6"/>
                <c:pt idx="0">
                  <c:v>2.822879198488959E-2</c:v>
                </c:pt>
                <c:pt idx="1">
                  <c:v>1.1798704803022041E-2</c:v>
                </c:pt>
                <c:pt idx="2">
                  <c:v>3.0471727343144885E-2</c:v>
                </c:pt>
                <c:pt idx="3">
                  <c:v>3.1533558075390752E-2</c:v>
                </c:pt>
                <c:pt idx="4">
                  <c:v>2.6566737838305772E-2</c:v>
                </c:pt>
                <c:pt idx="5">
                  <c:v>3.6670133729569163E-2</c:v>
                </c:pt>
              </c:numCache>
            </c:numRef>
          </c:val>
        </c:ser>
        <c:ser>
          <c:idx val="2"/>
          <c:order val="2"/>
          <c:tx>
            <c:strRef>
              <c:f>'data for graphs (2)'!$D$5</c:f>
              <c:strCache>
                <c:ptCount val="1"/>
                <c:pt idx="0">
                  <c:v>Non-Completers</c:v>
                </c:pt>
              </c:strCache>
            </c:strRef>
          </c:tx>
          <c:spPr>
            <a:solidFill>
              <a:schemeClr val="bg1">
                <a:lumMod val="95000"/>
              </a:schemeClr>
            </a:solidFill>
            <a:ln w="3175">
              <a:solidFill>
                <a:schemeClr val="tx1"/>
              </a:solidFill>
            </a:ln>
          </c:spPr>
          <c:invertIfNegative val="0"/>
          <c:dLbls>
            <c:txPr>
              <a:bodyPr/>
              <a:lstStyle/>
              <a:p>
                <a:pPr>
                  <a:defRPr sz="1100">
                    <a:latin typeface="Century Gothic" pitchFamily="34" charset="0"/>
                  </a:defRPr>
                </a:pPr>
                <a:endParaRPr lang="en-US"/>
              </a:p>
            </c:txPr>
            <c:showLegendKey val="0"/>
            <c:showVal val="1"/>
            <c:showCatName val="0"/>
            <c:showSerName val="0"/>
            <c:showPercent val="0"/>
            <c:showBubbleSize val="0"/>
            <c:showLeaderLines val="0"/>
          </c:dLbls>
          <c:cat>
            <c:strRef>
              <c:f>'data for graphs (2)'!$A$6:$A$11</c:f>
              <c:strCache>
                <c:ptCount val="6"/>
                <c:pt idx="0">
                  <c:v>State Total</c:v>
                </c:pt>
                <c:pt idx="1">
                  <c:v>Asian</c:v>
                </c:pt>
                <c:pt idx="2">
                  <c:v>White</c:v>
                </c:pt>
                <c:pt idx="3">
                  <c:v>Black</c:v>
                </c:pt>
                <c:pt idx="4">
                  <c:v>Hispanic </c:v>
                </c:pt>
                <c:pt idx="5">
                  <c:v>American Indian</c:v>
                </c:pt>
              </c:strCache>
            </c:strRef>
          </c:cat>
          <c:val>
            <c:numRef>
              <c:f>'data for graphs (2)'!$D$6:$D$11</c:f>
              <c:numCache>
                <c:formatCode>0.0%</c:formatCode>
                <c:ptCount val="6"/>
                <c:pt idx="0">
                  <c:v>0.21777120801511041</c:v>
                </c:pt>
                <c:pt idx="1">
                  <c:v>0.15920129519697834</c:v>
                </c:pt>
                <c:pt idx="2">
                  <c:v>0.1485282726568552</c:v>
                </c:pt>
                <c:pt idx="3">
                  <c:v>0.30646644192461026</c:v>
                </c:pt>
                <c:pt idx="4">
                  <c:v>0.34843326216169435</c:v>
                </c:pt>
                <c:pt idx="5">
                  <c:v>0.38632986627043187</c:v>
                </c:pt>
              </c:numCache>
            </c:numRef>
          </c:val>
        </c:ser>
        <c:dLbls>
          <c:showLegendKey val="0"/>
          <c:showVal val="0"/>
          <c:showCatName val="0"/>
          <c:showSerName val="0"/>
          <c:showPercent val="0"/>
          <c:showBubbleSize val="0"/>
        </c:dLbls>
        <c:gapWidth val="117"/>
        <c:overlap val="100"/>
        <c:axId val="89010944"/>
        <c:axId val="89012480"/>
      </c:barChart>
      <c:catAx>
        <c:axId val="89010944"/>
        <c:scaling>
          <c:orientation val="minMax"/>
        </c:scaling>
        <c:delete val="0"/>
        <c:axPos val="b"/>
        <c:majorTickMark val="out"/>
        <c:minorTickMark val="none"/>
        <c:tickLblPos val="nextTo"/>
        <c:txPr>
          <a:bodyPr/>
          <a:lstStyle/>
          <a:p>
            <a:pPr>
              <a:defRPr sz="1800"/>
            </a:pPr>
            <a:endParaRPr lang="en-US"/>
          </a:p>
        </c:txPr>
        <c:crossAx val="89012480"/>
        <c:crosses val="autoZero"/>
        <c:auto val="1"/>
        <c:lblAlgn val="ctr"/>
        <c:lblOffset val="100"/>
        <c:noMultiLvlLbl val="0"/>
      </c:catAx>
      <c:valAx>
        <c:axId val="89012480"/>
        <c:scaling>
          <c:orientation val="minMax"/>
          <c:max val="1"/>
          <c:min val="0"/>
        </c:scaling>
        <c:delete val="0"/>
        <c:axPos val="l"/>
        <c:majorGridlines>
          <c:spPr>
            <a:ln>
              <a:solidFill>
                <a:schemeClr val="bg1">
                  <a:lumMod val="85000"/>
                </a:schemeClr>
              </a:solidFill>
            </a:ln>
          </c:spPr>
        </c:majorGridlines>
        <c:numFmt formatCode="0%" sourceLinked="0"/>
        <c:majorTickMark val="out"/>
        <c:minorTickMark val="none"/>
        <c:tickLblPos val="nextTo"/>
        <c:crossAx val="89010944"/>
        <c:crosses val="autoZero"/>
        <c:crossBetween val="between"/>
        <c:minorUnit val="0.1"/>
      </c:valAx>
    </c:plotArea>
    <c:legend>
      <c:legendPos val="r"/>
      <c:layout>
        <c:manualLayout>
          <c:xMode val="edge"/>
          <c:yMode val="edge"/>
          <c:x val="0.79894027516181265"/>
          <c:y val="0.36858733128805266"/>
          <c:w val="0.19354939813897679"/>
          <c:h val="0.26949444403561706"/>
        </c:manualLayout>
      </c:layout>
      <c:overlay val="0"/>
      <c:txPr>
        <a:bodyPr/>
        <a:lstStyle/>
        <a:p>
          <a:pPr>
            <a:defRPr sz="1200">
              <a:latin typeface="Century Gothic" pitchFamily="34" charset="0"/>
            </a:defRPr>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900" b="0">
                <a:solidFill>
                  <a:schemeClr val="accent1">
                    <a:lumMod val="50000"/>
                  </a:schemeClr>
                </a:solidFill>
                <a:latin typeface="Century Gothic" pitchFamily="34" charset="0"/>
              </a:defRPr>
            </a:pPr>
            <a:r>
              <a:rPr lang="en-US" sz="1900" b="0" dirty="0">
                <a:solidFill>
                  <a:schemeClr val="accent1">
                    <a:lumMod val="50000"/>
                  </a:schemeClr>
                </a:solidFill>
                <a:latin typeface="Century Gothic" pitchFamily="34" charset="0"/>
              </a:rPr>
              <a:t>4-Year Graduates and Completers</a:t>
            </a:r>
            <a:r>
              <a:rPr lang="en-US" sz="1900" b="0" baseline="0" dirty="0">
                <a:solidFill>
                  <a:schemeClr val="accent1">
                    <a:lumMod val="50000"/>
                  </a:schemeClr>
                </a:solidFill>
                <a:latin typeface="Century Gothic" pitchFamily="34" charset="0"/>
              </a:rPr>
              <a:t> from the Class of </a:t>
            </a:r>
            <a:r>
              <a:rPr lang="en-US" sz="1900" b="0" baseline="0" dirty="0" smtClean="0">
                <a:solidFill>
                  <a:schemeClr val="accent1">
                    <a:lumMod val="50000"/>
                  </a:schemeClr>
                </a:solidFill>
                <a:latin typeface="Century Gothic" pitchFamily="34" charset="0"/>
              </a:rPr>
              <a:t>2012 </a:t>
            </a:r>
            <a:r>
              <a:rPr lang="en-US" sz="1900" b="0" baseline="0" dirty="0">
                <a:solidFill>
                  <a:schemeClr val="accent1">
                    <a:lumMod val="50000"/>
                  </a:schemeClr>
                </a:solidFill>
                <a:latin typeface="Century Gothic" pitchFamily="34" charset="0"/>
              </a:rPr>
              <a:t>by Instructional Program Service Type</a:t>
            </a:r>
            <a:endParaRPr lang="en-US" sz="1900" b="0" dirty="0">
              <a:solidFill>
                <a:schemeClr val="accent1">
                  <a:lumMod val="50000"/>
                </a:schemeClr>
              </a:solidFill>
              <a:latin typeface="Century Gothic" pitchFamily="34" charset="0"/>
            </a:endParaRPr>
          </a:p>
        </c:rich>
      </c:tx>
      <c:layout>
        <c:manualLayout>
          <c:xMode val="edge"/>
          <c:yMode val="edge"/>
          <c:x val="5.1809560153645733E-2"/>
          <c:y val="1.8573535635005769E-2"/>
        </c:manualLayout>
      </c:layout>
      <c:overlay val="0"/>
    </c:title>
    <c:autoTitleDeleted val="0"/>
    <c:plotArea>
      <c:layout>
        <c:manualLayout>
          <c:layoutTarget val="inner"/>
          <c:xMode val="edge"/>
          <c:yMode val="edge"/>
          <c:x val="6.1299766108898313E-2"/>
          <c:y val="0.15099615256651988"/>
          <c:w val="0.74715154715130661"/>
          <c:h val="0.61561904436918424"/>
        </c:manualLayout>
      </c:layout>
      <c:barChart>
        <c:barDir val="col"/>
        <c:grouping val="stacked"/>
        <c:varyColors val="0"/>
        <c:ser>
          <c:idx val="0"/>
          <c:order val="0"/>
          <c:tx>
            <c:strRef>
              <c:f>'data for graphs (2)'!$B$32</c:f>
              <c:strCache>
                <c:ptCount val="1"/>
                <c:pt idx="0">
                  <c:v>4 Year Graduates</c:v>
                </c:pt>
              </c:strCache>
            </c:strRef>
          </c:tx>
          <c:spPr>
            <a:solidFill>
              <a:srgbClr val="1F497D">
                <a:lumMod val="75000"/>
              </a:srgbClr>
            </a:solidFill>
            <a:ln w="3175">
              <a:solidFill>
                <a:prstClr val="black"/>
              </a:solidFill>
            </a:ln>
          </c:spPr>
          <c:invertIfNegative val="0"/>
          <c:dLbls>
            <c:dLbl>
              <c:idx val="0"/>
              <c:layout/>
              <c:tx>
                <c:rich>
                  <a:bodyPr/>
                  <a:lstStyle/>
                  <a:p>
                    <a:r>
                      <a:rPr lang="en-US" dirty="0"/>
                      <a:t>75.4</a:t>
                    </a:r>
                    <a:r>
                      <a:rPr lang="en-US" sz="2000" dirty="0"/>
                      <a:t>%</a:t>
                    </a:r>
                  </a:p>
                </c:rich>
              </c:tx>
              <c:showLegendKey val="0"/>
              <c:showVal val="1"/>
              <c:showCatName val="0"/>
              <c:showSerName val="0"/>
              <c:showPercent val="0"/>
              <c:showBubbleSize val="0"/>
            </c:dLbl>
            <c:dLbl>
              <c:idx val="1"/>
              <c:layout/>
              <c:tx>
                <c:rich>
                  <a:bodyPr/>
                  <a:lstStyle/>
                  <a:p>
                    <a:r>
                      <a:rPr lang="en-US" dirty="0"/>
                      <a:t>61.4</a:t>
                    </a:r>
                    <a:r>
                      <a:rPr lang="en-US" sz="2000" dirty="0"/>
                      <a:t>%</a:t>
                    </a:r>
                  </a:p>
                </c:rich>
              </c:tx>
              <c:showLegendKey val="0"/>
              <c:showVal val="1"/>
              <c:showCatName val="0"/>
              <c:showSerName val="0"/>
              <c:showPercent val="0"/>
              <c:showBubbleSize val="0"/>
            </c:dLbl>
            <c:dLbl>
              <c:idx val="2"/>
              <c:layout/>
              <c:tx>
                <c:rich>
                  <a:bodyPr/>
                  <a:lstStyle/>
                  <a:p>
                    <a:r>
                      <a:rPr lang="en-US" dirty="0"/>
                      <a:t>55.7</a:t>
                    </a:r>
                    <a:r>
                      <a:rPr lang="en-US" sz="1800" dirty="0"/>
                      <a:t>%</a:t>
                    </a:r>
                  </a:p>
                </c:rich>
              </c:tx>
              <c:showLegendKey val="0"/>
              <c:showVal val="1"/>
              <c:showCatName val="0"/>
              <c:showSerName val="0"/>
              <c:showPercent val="0"/>
              <c:showBubbleSize val="0"/>
            </c:dLbl>
            <c:dLbl>
              <c:idx val="3"/>
              <c:layout/>
              <c:tx>
                <c:rich>
                  <a:bodyPr/>
                  <a:lstStyle/>
                  <a:p>
                    <a:r>
                      <a:rPr lang="en-US" dirty="0"/>
                      <a:t>53.7</a:t>
                    </a:r>
                    <a:r>
                      <a:rPr lang="en-US" sz="2000" dirty="0"/>
                      <a:t>%</a:t>
                    </a:r>
                  </a:p>
                </c:rich>
              </c:tx>
              <c:showLegendKey val="0"/>
              <c:showVal val="1"/>
              <c:showCatName val="0"/>
              <c:showSerName val="0"/>
              <c:showPercent val="0"/>
              <c:showBubbleSize val="0"/>
            </c:dLbl>
            <c:dLbl>
              <c:idx val="4"/>
              <c:layout/>
              <c:tx>
                <c:rich>
                  <a:bodyPr/>
                  <a:lstStyle/>
                  <a:p>
                    <a:r>
                      <a:rPr lang="en-US" dirty="0"/>
                      <a:t>53.3</a:t>
                    </a:r>
                    <a:r>
                      <a:rPr lang="en-US" sz="2000" dirty="0"/>
                      <a:t>%</a:t>
                    </a:r>
                  </a:p>
                </c:rich>
              </c:tx>
              <c:showLegendKey val="0"/>
              <c:showVal val="1"/>
              <c:showCatName val="0"/>
              <c:showSerName val="0"/>
              <c:showPercent val="0"/>
              <c:showBubbleSize val="0"/>
            </c:dLbl>
            <c:dLbl>
              <c:idx val="5"/>
              <c:layout/>
              <c:tx>
                <c:rich>
                  <a:bodyPr/>
                  <a:lstStyle/>
                  <a:p>
                    <a:r>
                      <a:rPr lang="en-US" dirty="0"/>
                      <a:t>52.1</a:t>
                    </a:r>
                    <a:r>
                      <a:rPr lang="en-US" sz="2000" dirty="0"/>
                      <a:t>%</a:t>
                    </a:r>
                  </a:p>
                </c:rich>
              </c:tx>
              <c:showLegendKey val="0"/>
              <c:showVal val="1"/>
              <c:showCatName val="0"/>
              <c:showSerName val="0"/>
              <c:showPercent val="0"/>
              <c:showBubbleSize val="0"/>
            </c:dLbl>
            <c:dLbl>
              <c:idx val="6"/>
              <c:layout/>
              <c:tx>
                <c:rich>
                  <a:bodyPr/>
                  <a:lstStyle/>
                  <a:p>
                    <a:r>
                      <a:rPr lang="en-US" dirty="0"/>
                      <a:t>49.1</a:t>
                    </a:r>
                    <a:r>
                      <a:rPr lang="en-US" sz="2000" dirty="0"/>
                      <a:t>%</a:t>
                    </a:r>
                  </a:p>
                </c:rich>
              </c:tx>
              <c:showLegendKey val="0"/>
              <c:showVal val="1"/>
              <c:showCatName val="0"/>
              <c:showSerName val="0"/>
              <c:showPercent val="0"/>
              <c:showBubbleSize val="0"/>
            </c:dLbl>
            <c:txPr>
              <a:bodyPr rot="-5400000" vert="horz"/>
              <a:lstStyle/>
              <a:p>
                <a:pPr>
                  <a:defRPr sz="2800" b="0">
                    <a:solidFill>
                      <a:schemeClr val="bg1"/>
                    </a:solidFill>
                    <a:latin typeface="Century Gothic" pitchFamily="34" charset="0"/>
                  </a:defRPr>
                </a:pPr>
                <a:endParaRPr lang="en-US"/>
              </a:p>
            </c:txPr>
            <c:showLegendKey val="0"/>
            <c:showVal val="1"/>
            <c:showCatName val="0"/>
            <c:showSerName val="0"/>
            <c:showPercent val="0"/>
            <c:showBubbleSize val="0"/>
            <c:showLeaderLines val="0"/>
          </c:dLbls>
          <c:cat>
            <c:strRef>
              <c:f>'data for graphs (2)'!$A$33:$A$39</c:f>
              <c:strCache>
                <c:ptCount val="7"/>
                <c:pt idx="0">
                  <c:v>State Total</c:v>
                </c:pt>
                <c:pt idx="1">
                  <c:v>Economically Disadvantaged</c:v>
                </c:pt>
                <c:pt idx="2">
                  <c:v>Migrant</c:v>
                </c:pt>
                <c:pt idx="3">
                  <c:v>Students with Disabilities</c:v>
                </c:pt>
                <c:pt idx="4">
                  <c:v>Limited English Proficient</c:v>
                </c:pt>
                <c:pt idx="5">
                  <c:v>Title 1</c:v>
                </c:pt>
                <c:pt idx="6">
                  <c:v>Homeless</c:v>
                </c:pt>
              </c:strCache>
            </c:strRef>
          </c:cat>
          <c:val>
            <c:numRef>
              <c:f>'data for graphs (2)'!$B$33:$B$39</c:f>
              <c:numCache>
                <c:formatCode>0.0%</c:formatCode>
                <c:ptCount val="7"/>
                <c:pt idx="0">
                  <c:v>0.75400000000000089</c:v>
                </c:pt>
                <c:pt idx="1">
                  <c:v>0.61400000000000077</c:v>
                </c:pt>
                <c:pt idx="2">
                  <c:v>0.55700000000000005</c:v>
                </c:pt>
                <c:pt idx="3">
                  <c:v>0.53700000000000003</c:v>
                </c:pt>
                <c:pt idx="4">
                  <c:v>0.53299999999999992</c:v>
                </c:pt>
                <c:pt idx="5">
                  <c:v>0.52100000000000002</c:v>
                </c:pt>
                <c:pt idx="6">
                  <c:v>0.49100000000000038</c:v>
                </c:pt>
              </c:numCache>
            </c:numRef>
          </c:val>
        </c:ser>
        <c:ser>
          <c:idx val="1"/>
          <c:order val="1"/>
          <c:tx>
            <c:strRef>
              <c:f>'data for graphs (2)'!$C$32</c:f>
              <c:strCache>
                <c:ptCount val="1"/>
                <c:pt idx="0">
                  <c:v>4-Year Completers</c:v>
                </c:pt>
              </c:strCache>
            </c:strRef>
          </c:tx>
          <c:spPr>
            <a:solidFill>
              <a:schemeClr val="tx2">
                <a:lumMod val="40000"/>
                <a:lumOff val="60000"/>
              </a:schemeClr>
            </a:solidFill>
            <a:ln w="3175">
              <a:solidFill>
                <a:schemeClr val="tx1"/>
              </a:solidFill>
            </a:ln>
          </c:spPr>
          <c:invertIfNegative val="0"/>
          <c:dLbls>
            <c:dLbl>
              <c:idx val="0"/>
              <c:layout/>
              <c:tx>
                <c:rich>
                  <a:bodyPr/>
                  <a:lstStyle/>
                  <a:p>
                    <a:r>
                      <a:rPr lang="en-US" dirty="0" smtClean="0"/>
                      <a:t>                            2.8</a:t>
                    </a:r>
                    <a:r>
                      <a:rPr lang="en-US" dirty="0"/>
                      <a:t>%</a:t>
                    </a:r>
                  </a:p>
                </c:rich>
              </c:tx>
              <c:showLegendKey val="0"/>
              <c:showVal val="1"/>
              <c:showCatName val="0"/>
              <c:showSerName val="0"/>
              <c:showPercent val="0"/>
              <c:showBubbleSize val="0"/>
            </c:dLbl>
            <c:dLbl>
              <c:idx val="2"/>
              <c:layout/>
              <c:tx>
                <c:rich>
                  <a:bodyPr/>
                  <a:lstStyle/>
                  <a:p>
                    <a:r>
                      <a:rPr lang="en-US" dirty="0"/>
                      <a:t>                            </a:t>
                    </a:r>
                    <a:r>
                      <a:rPr lang="en-US" dirty="0" smtClean="0"/>
                      <a:t>  2.4%</a:t>
                    </a:r>
                    <a:endParaRPr lang="en-US" dirty="0"/>
                  </a:p>
                </c:rich>
              </c:tx>
              <c:showLegendKey val="0"/>
              <c:showVal val="1"/>
              <c:showCatName val="0"/>
              <c:showSerName val="0"/>
              <c:showPercent val="0"/>
              <c:showBubbleSize val="0"/>
            </c:dLbl>
            <c:dLbl>
              <c:idx val="3"/>
              <c:layout/>
              <c:tx>
                <c:rich>
                  <a:bodyPr/>
                  <a:lstStyle/>
                  <a:p>
                    <a:r>
                      <a:rPr lang="en-US" dirty="0" smtClean="0"/>
                      <a:t>                            2.1</a:t>
                    </a:r>
                    <a:r>
                      <a:rPr lang="en-US" dirty="0"/>
                      <a:t>%</a:t>
                    </a:r>
                  </a:p>
                </c:rich>
              </c:tx>
              <c:showLegendKey val="0"/>
              <c:showVal val="1"/>
              <c:showCatName val="0"/>
              <c:showSerName val="0"/>
              <c:showPercent val="0"/>
              <c:showBubbleSize val="0"/>
            </c:dLbl>
            <c:dLbl>
              <c:idx val="4"/>
              <c:layout/>
              <c:tx>
                <c:rich>
                  <a:bodyPr/>
                  <a:lstStyle/>
                  <a:p>
                    <a:r>
                      <a:rPr lang="en-US" dirty="0" smtClean="0"/>
                      <a:t>                            1.2%</a:t>
                    </a:r>
                    <a:endParaRPr lang="en-US" dirty="0"/>
                  </a:p>
                </c:rich>
              </c:tx>
              <c:showLegendKey val="0"/>
              <c:showVal val="1"/>
              <c:showCatName val="0"/>
              <c:showSerName val="0"/>
              <c:showPercent val="0"/>
              <c:showBubbleSize val="0"/>
            </c:dLbl>
            <c:dLbl>
              <c:idx val="5"/>
              <c:layout/>
              <c:tx>
                <c:rich>
                  <a:bodyPr/>
                  <a:lstStyle/>
                  <a:p>
                    <a:r>
                      <a:rPr lang="en-US" dirty="0" smtClean="0"/>
                      <a:t>3.7%</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'data for graphs (2)'!$A$33:$A$39</c:f>
              <c:strCache>
                <c:ptCount val="7"/>
                <c:pt idx="0">
                  <c:v>State Total</c:v>
                </c:pt>
                <c:pt idx="1">
                  <c:v>Economically Disadvantaged</c:v>
                </c:pt>
                <c:pt idx="2">
                  <c:v>Migrant</c:v>
                </c:pt>
                <c:pt idx="3">
                  <c:v>Students with Disabilities</c:v>
                </c:pt>
                <c:pt idx="4">
                  <c:v>Limited English Proficient</c:v>
                </c:pt>
                <c:pt idx="5">
                  <c:v>Title 1</c:v>
                </c:pt>
                <c:pt idx="6">
                  <c:v>Homeless</c:v>
                </c:pt>
              </c:strCache>
            </c:strRef>
          </c:cat>
          <c:val>
            <c:numRef>
              <c:f>'data for graphs (2)'!$C$33:$C$39</c:f>
              <c:numCache>
                <c:formatCode>0.0%</c:formatCode>
                <c:ptCount val="7"/>
                <c:pt idx="0">
                  <c:v>2.822879198488959E-2</c:v>
                </c:pt>
                <c:pt idx="1">
                  <c:v>3.6361614433470794E-2</c:v>
                </c:pt>
                <c:pt idx="2">
                  <c:v>2.3729166666666586E-2</c:v>
                </c:pt>
                <c:pt idx="3">
                  <c:v>2.0922077922077925E-2</c:v>
                </c:pt>
                <c:pt idx="4">
                  <c:v>1.2130448873764459E-2</c:v>
                </c:pt>
                <c:pt idx="5">
                  <c:v>3.712381724790486E-2</c:v>
                </c:pt>
                <c:pt idx="6">
                  <c:v>3.6151211361737712E-2</c:v>
                </c:pt>
              </c:numCache>
            </c:numRef>
          </c:val>
        </c:ser>
        <c:ser>
          <c:idx val="2"/>
          <c:order val="2"/>
          <c:tx>
            <c:strRef>
              <c:f>'data for graphs (2)'!$D$32</c:f>
              <c:strCache>
                <c:ptCount val="1"/>
                <c:pt idx="0">
                  <c:v>Non-Completers</c:v>
                </c:pt>
              </c:strCache>
            </c:strRef>
          </c:tx>
          <c:spPr>
            <a:solidFill>
              <a:schemeClr val="bg1">
                <a:lumMod val="95000"/>
              </a:schemeClr>
            </a:solidFill>
            <a:ln w="3175">
              <a:solidFill>
                <a:schemeClr val="tx1"/>
              </a:solidFill>
            </a:ln>
          </c:spPr>
          <c:invertIfNegative val="0"/>
          <c:dLbls>
            <c:txPr>
              <a:bodyPr/>
              <a:lstStyle/>
              <a:p>
                <a:pPr>
                  <a:defRPr sz="1100">
                    <a:latin typeface="Century Gothic" pitchFamily="34" charset="0"/>
                  </a:defRPr>
                </a:pPr>
                <a:endParaRPr lang="en-US"/>
              </a:p>
            </c:txPr>
            <c:showLegendKey val="0"/>
            <c:showVal val="1"/>
            <c:showCatName val="0"/>
            <c:showSerName val="0"/>
            <c:showPercent val="0"/>
            <c:showBubbleSize val="0"/>
            <c:showLeaderLines val="0"/>
          </c:dLbls>
          <c:cat>
            <c:strRef>
              <c:f>'data for graphs (2)'!$A$33:$A$39</c:f>
              <c:strCache>
                <c:ptCount val="7"/>
                <c:pt idx="0">
                  <c:v>State Total</c:v>
                </c:pt>
                <c:pt idx="1">
                  <c:v>Economically Disadvantaged</c:v>
                </c:pt>
                <c:pt idx="2">
                  <c:v>Migrant</c:v>
                </c:pt>
                <c:pt idx="3">
                  <c:v>Students with Disabilities</c:v>
                </c:pt>
                <c:pt idx="4">
                  <c:v>Limited English Proficient</c:v>
                </c:pt>
                <c:pt idx="5">
                  <c:v>Title 1</c:v>
                </c:pt>
                <c:pt idx="6">
                  <c:v>Homeless</c:v>
                </c:pt>
              </c:strCache>
            </c:strRef>
          </c:cat>
          <c:val>
            <c:numRef>
              <c:f>'data for graphs (2)'!$D$33:$D$39</c:f>
              <c:numCache>
                <c:formatCode>0.0%</c:formatCode>
                <c:ptCount val="7"/>
                <c:pt idx="0">
                  <c:v>0.21777120801511041</c:v>
                </c:pt>
                <c:pt idx="1">
                  <c:v>0.34963838556652926</c:v>
                </c:pt>
                <c:pt idx="2">
                  <c:v>0.41927083333333337</c:v>
                </c:pt>
                <c:pt idx="3">
                  <c:v>0.44207792207792207</c:v>
                </c:pt>
                <c:pt idx="4">
                  <c:v>0.45486955112623562</c:v>
                </c:pt>
                <c:pt idx="5">
                  <c:v>0.44187618275209561</c:v>
                </c:pt>
                <c:pt idx="6">
                  <c:v>0.47284878863826274</c:v>
                </c:pt>
              </c:numCache>
            </c:numRef>
          </c:val>
        </c:ser>
        <c:dLbls>
          <c:showLegendKey val="0"/>
          <c:showVal val="0"/>
          <c:showCatName val="0"/>
          <c:showSerName val="0"/>
          <c:showPercent val="0"/>
          <c:showBubbleSize val="0"/>
        </c:dLbls>
        <c:gapWidth val="99"/>
        <c:overlap val="100"/>
        <c:axId val="89072000"/>
        <c:axId val="89073536"/>
      </c:barChart>
      <c:catAx>
        <c:axId val="89072000"/>
        <c:scaling>
          <c:orientation val="minMax"/>
        </c:scaling>
        <c:delete val="0"/>
        <c:axPos val="b"/>
        <c:majorTickMark val="out"/>
        <c:minorTickMark val="none"/>
        <c:tickLblPos val="nextTo"/>
        <c:txPr>
          <a:bodyPr rot="-5400000" vert="horz"/>
          <a:lstStyle/>
          <a:p>
            <a:pPr>
              <a:defRPr sz="1500"/>
            </a:pPr>
            <a:endParaRPr lang="en-US"/>
          </a:p>
        </c:txPr>
        <c:crossAx val="89073536"/>
        <c:crosses val="autoZero"/>
        <c:auto val="1"/>
        <c:lblAlgn val="ctr"/>
        <c:lblOffset val="100"/>
        <c:noMultiLvlLbl val="0"/>
      </c:catAx>
      <c:valAx>
        <c:axId val="89073536"/>
        <c:scaling>
          <c:orientation val="minMax"/>
          <c:max val="1"/>
          <c:min val="0"/>
        </c:scaling>
        <c:delete val="0"/>
        <c:axPos val="l"/>
        <c:majorGridlines>
          <c:spPr>
            <a:ln>
              <a:solidFill>
                <a:schemeClr val="bg1">
                  <a:lumMod val="85000"/>
                </a:schemeClr>
              </a:solidFill>
            </a:ln>
          </c:spPr>
        </c:majorGridlines>
        <c:numFmt formatCode="0%" sourceLinked="0"/>
        <c:majorTickMark val="out"/>
        <c:minorTickMark val="none"/>
        <c:tickLblPos val="nextTo"/>
        <c:crossAx val="89072000"/>
        <c:crosses val="autoZero"/>
        <c:crossBetween val="between"/>
        <c:minorUnit val="0.1"/>
      </c:valAx>
    </c:plotArea>
    <c:legend>
      <c:legendPos val="r"/>
      <c:layout>
        <c:manualLayout>
          <c:xMode val="edge"/>
          <c:yMode val="edge"/>
          <c:x val="0.79960315909217305"/>
          <c:y val="0.37805086310175617"/>
          <c:w val="0.19904070057812051"/>
          <c:h val="0.22504318590824476"/>
        </c:manualLayout>
      </c:layout>
      <c:overlay val="0"/>
      <c:txPr>
        <a:bodyPr/>
        <a:lstStyle/>
        <a:p>
          <a:pPr>
            <a:defRPr sz="1200">
              <a:latin typeface="Century Gothic" pitchFamily="34" charset="0"/>
            </a:defRPr>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9435277101779159E-2"/>
          <c:y val="3.1008130419072868E-2"/>
          <c:w val="0.7650214644779576"/>
          <c:h val="0.91608099274780752"/>
        </c:manualLayout>
      </c:layout>
      <c:barChart>
        <c:barDir val="col"/>
        <c:grouping val="clustered"/>
        <c:varyColors val="0"/>
        <c:ser>
          <c:idx val="0"/>
          <c:order val="0"/>
          <c:tx>
            <c:strRef>
              <c:f>'Data for IPST Graph'!$B$4</c:f>
              <c:strCache>
                <c:ptCount val="1"/>
                <c:pt idx="0">
                  <c:v>State Total  </c:v>
                </c:pt>
              </c:strCache>
            </c:strRef>
          </c:tx>
          <c:invertIfNegative val="0"/>
          <c:dLbls>
            <c:txPr>
              <a:bodyPr/>
              <a:lstStyle/>
              <a:p>
                <a:pPr>
                  <a:defRPr sz="1400" b="1">
                    <a:solidFill>
                      <a:schemeClr val="bg1"/>
                    </a:solidFill>
                  </a:defRPr>
                </a:pPr>
                <a:endParaRPr lang="en-US"/>
              </a:p>
            </c:txPr>
            <c:dLblPos val="inEnd"/>
            <c:showLegendKey val="0"/>
            <c:showVal val="1"/>
            <c:showCatName val="0"/>
            <c:showSerName val="0"/>
            <c:showPercent val="0"/>
            <c:showBubbleSize val="0"/>
            <c:showLeaderLines val="0"/>
          </c:dLbls>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Graph'!$C$4:$I$4</c:f>
              <c:numCache>
                <c:formatCode>0.0%</c:formatCode>
                <c:ptCount val="7"/>
                <c:pt idx="0">
                  <c:v>4.5000000000000033E-2</c:v>
                </c:pt>
                <c:pt idx="1">
                  <c:v>4.4000000000000122E-2</c:v>
                </c:pt>
                <c:pt idx="2">
                  <c:v>3.8000000000000041E-2</c:v>
                </c:pt>
                <c:pt idx="3">
                  <c:v>3.6000000000000046E-2</c:v>
                </c:pt>
                <c:pt idx="4">
                  <c:v>3.1000000000000052E-2</c:v>
                </c:pt>
                <c:pt idx="5">
                  <c:v>3.0000000000000051E-2</c:v>
                </c:pt>
                <c:pt idx="6">
                  <c:v>2.9000000000000019E-2</c:v>
                </c:pt>
              </c:numCache>
            </c:numRef>
          </c:val>
        </c:ser>
        <c:dLbls>
          <c:showLegendKey val="0"/>
          <c:showVal val="0"/>
          <c:showCatName val="0"/>
          <c:showSerName val="0"/>
          <c:showPercent val="0"/>
          <c:showBubbleSize val="0"/>
        </c:dLbls>
        <c:gapWidth val="94"/>
        <c:overlap val="-57"/>
        <c:axId val="89132032"/>
        <c:axId val="89133824"/>
      </c:barChart>
      <c:lineChart>
        <c:grouping val="standard"/>
        <c:varyColors val="0"/>
        <c:ser>
          <c:idx val="1"/>
          <c:order val="1"/>
          <c:tx>
            <c:strRef>
              <c:f>'Data for IPST Graph'!$B$5</c:f>
              <c:strCache>
                <c:ptCount val="1"/>
                <c:pt idx="0">
                  <c:v>Homeless  </c:v>
                </c:pt>
              </c:strCache>
            </c:strRef>
          </c:tx>
          <c:spPr>
            <a:ln w="47625"/>
          </c:spPr>
          <c:marker>
            <c:symbol val="square"/>
            <c:size val="8"/>
            <c:spPr>
              <a:ln>
                <a:solidFill>
                  <a:schemeClr val="tx1"/>
                </a:solidFill>
              </a:ln>
            </c:spPr>
          </c:marker>
          <c:dLbls>
            <c:dLbl>
              <c:idx val="0"/>
              <c:spPr>
                <a:solidFill>
                  <a:sysClr val="window" lastClr="FFFFFF"/>
                </a:solidFill>
              </c:spPr>
              <c:txPr>
                <a:bodyPr/>
                <a:lstStyle/>
                <a:p>
                  <a:pPr>
                    <a:defRPr sz="1200">
                      <a:solidFill>
                        <a:schemeClr val="tx1">
                          <a:lumMod val="85000"/>
                          <a:lumOff val="15000"/>
                        </a:schemeClr>
                      </a:solidFill>
                    </a:defRPr>
                  </a:pPr>
                  <a:endParaRPr lang="en-US"/>
                </a:p>
              </c:txPr>
              <c:dLblPos val="t"/>
              <c:showLegendKey val="0"/>
              <c:showVal val="1"/>
              <c:showCatName val="0"/>
              <c:showSerName val="0"/>
              <c:showPercent val="0"/>
              <c:showBubbleSize val="0"/>
            </c:dLbl>
            <c:txPr>
              <a:bodyPr/>
              <a:lstStyle/>
              <a:p>
                <a:pPr>
                  <a:defRPr sz="1200">
                    <a:solidFill>
                      <a:schemeClr val="tx1">
                        <a:lumMod val="85000"/>
                        <a:lumOff val="15000"/>
                      </a:schemeClr>
                    </a:solidFill>
                  </a:defRPr>
                </a:pPr>
                <a:endParaRPr lang="en-US"/>
              </a:p>
            </c:txPr>
            <c:dLblPos val="t"/>
            <c:showLegendKey val="0"/>
            <c:showVal val="1"/>
            <c:showCatName val="0"/>
            <c:showSerName val="0"/>
            <c:showPercent val="0"/>
            <c:showBubbleSize val="0"/>
            <c:showLeaderLines val="0"/>
          </c:dLbls>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Graph'!$C$5:$I$5</c:f>
              <c:numCache>
                <c:formatCode>0.0%</c:formatCode>
                <c:ptCount val="7"/>
                <c:pt idx="0">
                  <c:v>8.7000000000000022E-2</c:v>
                </c:pt>
                <c:pt idx="1">
                  <c:v>9.5000000000000098E-2</c:v>
                </c:pt>
                <c:pt idx="2">
                  <c:v>7.9000000000000237E-2</c:v>
                </c:pt>
                <c:pt idx="3">
                  <c:v>7.5000000000000094E-2</c:v>
                </c:pt>
                <c:pt idx="4">
                  <c:v>7.2000000000000092E-2</c:v>
                </c:pt>
                <c:pt idx="5">
                  <c:v>6.7000000000000073E-2</c:v>
                </c:pt>
                <c:pt idx="6">
                  <c:v>8.5000000000000048E-2</c:v>
                </c:pt>
              </c:numCache>
            </c:numRef>
          </c:val>
          <c:smooth val="0"/>
        </c:ser>
        <c:ser>
          <c:idx val="2"/>
          <c:order val="2"/>
          <c:tx>
            <c:strRef>
              <c:f>'Data for IPST Graph'!$B$6</c:f>
              <c:strCache>
                <c:ptCount val="1"/>
                <c:pt idx="0">
                  <c:v>Students with Disabilities  </c:v>
                </c:pt>
              </c:strCache>
            </c:strRef>
          </c:tx>
          <c:spPr>
            <a:ln>
              <a:solidFill>
                <a:srgbClr val="009900"/>
              </a:solidFill>
            </a:ln>
          </c:spPr>
          <c:marker>
            <c:symbol val="plus"/>
            <c:size val="5"/>
          </c:marker>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Graph'!$C$6:$I$6</c:f>
              <c:numCache>
                <c:formatCode>0.0%</c:formatCode>
                <c:ptCount val="7"/>
                <c:pt idx="0">
                  <c:v>5.6000000000000022E-2</c:v>
                </c:pt>
                <c:pt idx="1">
                  <c:v>3.5000000000000045E-2</c:v>
                </c:pt>
                <c:pt idx="2">
                  <c:v>2.8000000000000011E-2</c:v>
                </c:pt>
                <c:pt idx="3">
                  <c:v>2.4000000000000018E-2</c:v>
                </c:pt>
                <c:pt idx="4">
                  <c:v>2.300000000000001E-2</c:v>
                </c:pt>
                <c:pt idx="5">
                  <c:v>2.2000000000000068E-2</c:v>
                </c:pt>
                <c:pt idx="6">
                  <c:v>2.2000000000000068E-2</c:v>
                </c:pt>
              </c:numCache>
            </c:numRef>
          </c:val>
          <c:smooth val="0"/>
        </c:ser>
        <c:ser>
          <c:idx val="3"/>
          <c:order val="3"/>
          <c:tx>
            <c:strRef>
              <c:f>'Data for IPST Graph'!$B$7</c:f>
              <c:strCache>
                <c:ptCount val="1"/>
                <c:pt idx="0">
                  <c:v>Limited English Proficient  </c:v>
                </c:pt>
              </c:strCache>
            </c:strRef>
          </c:tx>
          <c:marker>
            <c:symbol val="triangle"/>
            <c:size val="4"/>
          </c:marker>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Graph'!$C$7:$I$7</c:f>
              <c:numCache>
                <c:formatCode>0.0%</c:formatCode>
                <c:ptCount val="7"/>
                <c:pt idx="0">
                  <c:v>7.700000000000011E-2</c:v>
                </c:pt>
                <c:pt idx="1">
                  <c:v>9.3000000000000208E-2</c:v>
                </c:pt>
                <c:pt idx="2">
                  <c:v>6.8000000000000033E-2</c:v>
                </c:pt>
                <c:pt idx="3">
                  <c:v>6.7000000000000073E-2</c:v>
                </c:pt>
                <c:pt idx="4">
                  <c:v>6.0000000000000102E-2</c:v>
                </c:pt>
                <c:pt idx="5">
                  <c:v>5.5000000000000084E-2</c:v>
                </c:pt>
                <c:pt idx="6">
                  <c:v>5.1000000000000004E-2</c:v>
                </c:pt>
              </c:numCache>
            </c:numRef>
          </c:val>
          <c:smooth val="0"/>
        </c:ser>
        <c:ser>
          <c:idx val="4"/>
          <c:order val="4"/>
          <c:tx>
            <c:strRef>
              <c:f>'Data for IPST Graph'!$B$8</c:f>
              <c:strCache>
                <c:ptCount val="1"/>
                <c:pt idx="0">
                  <c:v>Economically Disadvantaged  </c:v>
                </c:pt>
              </c:strCache>
            </c:strRef>
          </c:tx>
          <c:marker>
            <c:symbol val="circle"/>
            <c:size val="3"/>
            <c:spPr>
              <a:solidFill>
                <a:schemeClr val="tx2">
                  <a:lumMod val="75000"/>
                </a:schemeClr>
              </a:solidFill>
            </c:spPr>
          </c:marker>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Graph'!$C$8:$I$8</c:f>
              <c:numCache>
                <c:formatCode>0.0%</c:formatCode>
                <c:ptCount val="7"/>
                <c:pt idx="0">
                  <c:v>5.0000000000000093E-2</c:v>
                </c:pt>
                <c:pt idx="1">
                  <c:v>5.2000000000000123E-2</c:v>
                </c:pt>
                <c:pt idx="2">
                  <c:v>4.0000000000000063E-2</c:v>
                </c:pt>
                <c:pt idx="3">
                  <c:v>4.1000000000000002E-2</c:v>
                </c:pt>
                <c:pt idx="4">
                  <c:v>3.4000000000000002E-2</c:v>
                </c:pt>
                <c:pt idx="5">
                  <c:v>3.0000000000000051E-2</c:v>
                </c:pt>
                <c:pt idx="6">
                  <c:v>3.2000000000000042E-2</c:v>
                </c:pt>
              </c:numCache>
            </c:numRef>
          </c:val>
          <c:smooth val="0"/>
        </c:ser>
        <c:ser>
          <c:idx val="5"/>
          <c:order val="5"/>
          <c:tx>
            <c:strRef>
              <c:f>'Data for IPST Graph'!$B$9</c:f>
              <c:strCache>
                <c:ptCount val="1"/>
                <c:pt idx="0">
                  <c:v>Migrant  </c:v>
                </c:pt>
              </c:strCache>
            </c:strRef>
          </c:tx>
          <c:spPr>
            <a:ln>
              <a:solidFill>
                <a:schemeClr val="bg1">
                  <a:lumMod val="50000"/>
                </a:schemeClr>
              </a:solidFill>
            </a:ln>
          </c:spPr>
          <c:marker>
            <c:symbol val="circle"/>
            <c:size val="5"/>
            <c:spPr>
              <a:solidFill>
                <a:schemeClr val="bg1">
                  <a:lumMod val="50000"/>
                </a:schemeClr>
              </a:solidFill>
              <a:ln>
                <a:noFill/>
              </a:ln>
            </c:spPr>
          </c:marker>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Graph'!$C$9:$I$9</c:f>
              <c:numCache>
                <c:formatCode>0.0%</c:formatCode>
                <c:ptCount val="7"/>
                <c:pt idx="0">
                  <c:v>6.1000000000000026E-2</c:v>
                </c:pt>
                <c:pt idx="1">
                  <c:v>8.5000000000000048E-2</c:v>
                </c:pt>
                <c:pt idx="2">
                  <c:v>4.7000000000000104E-2</c:v>
                </c:pt>
                <c:pt idx="3">
                  <c:v>5.2000000000000123E-2</c:v>
                </c:pt>
                <c:pt idx="4">
                  <c:v>4.1000000000000002E-2</c:v>
                </c:pt>
                <c:pt idx="5">
                  <c:v>4.2000000000000093E-2</c:v>
                </c:pt>
                <c:pt idx="6">
                  <c:v>3.5000000000000045E-2</c:v>
                </c:pt>
              </c:numCache>
            </c:numRef>
          </c:val>
          <c:smooth val="0"/>
        </c:ser>
        <c:ser>
          <c:idx val="6"/>
          <c:order val="6"/>
          <c:tx>
            <c:strRef>
              <c:f>'Data for IPST Graph'!$B$10</c:f>
              <c:strCache>
                <c:ptCount val="1"/>
                <c:pt idx="0">
                  <c:v>Title 1  </c:v>
                </c:pt>
              </c:strCache>
            </c:strRef>
          </c:tx>
          <c:marker>
            <c:symbol val="star"/>
            <c:size val="4"/>
          </c:marker>
          <c:cat>
            <c:strRef>
              <c:f>'Data for IPST Graph'!$C$3:$I$3</c:f>
              <c:strCache>
                <c:ptCount val="7"/>
                <c:pt idx="0">
                  <c:v>2005-06</c:v>
                </c:pt>
                <c:pt idx="1">
                  <c:v>2006-07</c:v>
                </c:pt>
                <c:pt idx="2">
                  <c:v>2007-08</c:v>
                </c:pt>
                <c:pt idx="3">
                  <c:v>2008-09</c:v>
                </c:pt>
                <c:pt idx="4">
                  <c:v>2009-10</c:v>
                </c:pt>
                <c:pt idx="5">
                  <c:v>2010-11</c:v>
                </c:pt>
                <c:pt idx="6">
                  <c:v>2011-12</c:v>
                </c:pt>
              </c:strCache>
            </c:strRef>
          </c:cat>
          <c:val>
            <c:numRef>
              <c:f>'Data for IPST Graph'!$C$10:$I$10</c:f>
              <c:numCache>
                <c:formatCode>0.0%</c:formatCode>
                <c:ptCount val="7"/>
                <c:pt idx="0">
                  <c:v>8.9000000000000204E-2</c:v>
                </c:pt>
                <c:pt idx="1">
                  <c:v>7.9000000000000237E-2</c:v>
                </c:pt>
                <c:pt idx="2">
                  <c:v>4.9000000000000113E-2</c:v>
                </c:pt>
                <c:pt idx="3">
                  <c:v>5.3000000000000033E-2</c:v>
                </c:pt>
                <c:pt idx="4">
                  <c:v>4.9000000000000113E-2</c:v>
                </c:pt>
                <c:pt idx="5">
                  <c:v>5.2000000000000123E-2</c:v>
                </c:pt>
                <c:pt idx="6">
                  <c:v>5.7000000000000113E-2</c:v>
                </c:pt>
              </c:numCache>
            </c:numRef>
          </c:val>
          <c:smooth val="0"/>
        </c:ser>
        <c:dLbls>
          <c:showLegendKey val="0"/>
          <c:showVal val="0"/>
          <c:showCatName val="0"/>
          <c:showSerName val="0"/>
          <c:showPercent val="0"/>
          <c:showBubbleSize val="0"/>
        </c:dLbls>
        <c:marker val="1"/>
        <c:smooth val="0"/>
        <c:axId val="89132032"/>
        <c:axId val="89133824"/>
      </c:lineChart>
      <c:catAx>
        <c:axId val="89132032"/>
        <c:scaling>
          <c:orientation val="minMax"/>
        </c:scaling>
        <c:delete val="0"/>
        <c:axPos val="b"/>
        <c:majorTickMark val="out"/>
        <c:minorTickMark val="none"/>
        <c:tickLblPos val="nextTo"/>
        <c:txPr>
          <a:bodyPr/>
          <a:lstStyle/>
          <a:p>
            <a:pPr>
              <a:defRPr sz="1400"/>
            </a:pPr>
            <a:endParaRPr lang="en-US"/>
          </a:p>
        </c:txPr>
        <c:crossAx val="89133824"/>
        <c:crosses val="autoZero"/>
        <c:auto val="1"/>
        <c:lblAlgn val="ctr"/>
        <c:lblOffset val="100"/>
        <c:noMultiLvlLbl val="0"/>
      </c:catAx>
      <c:valAx>
        <c:axId val="89133824"/>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spPr>
          <a:ln>
            <a:solidFill>
              <a:schemeClr val="bg1">
                <a:lumMod val="85000"/>
              </a:schemeClr>
            </a:solidFill>
          </a:ln>
        </c:spPr>
        <c:crossAx val="89132032"/>
        <c:crosses val="autoZero"/>
        <c:crossBetween val="between"/>
      </c:valAx>
    </c:plotArea>
    <c:legend>
      <c:legendPos val="l"/>
      <c:layout>
        <c:manualLayout>
          <c:xMode val="edge"/>
          <c:yMode val="edge"/>
          <c:x val="0.81786589705948198"/>
          <c:y val="0.15901305064315091"/>
          <c:w val="0.18174685261800011"/>
          <c:h val="0.77055454170523596"/>
        </c:manualLayout>
      </c:layout>
      <c:overlay val="0"/>
      <c:txPr>
        <a:bodyPr/>
        <a:lstStyle/>
        <a:p>
          <a:pPr>
            <a:defRPr sz="1400"/>
          </a:pPr>
          <a:endParaRPr lang="en-U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2669614928325E-2"/>
          <c:y val="2.3534752909463441E-2"/>
          <c:w val="0.90391850209168745"/>
          <c:h val="0.84394502759995393"/>
        </c:manualLayout>
      </c:layout>
      <c:barChart>
        <c:barDir val="col"/>
        <c:grouping val="clustered"/>
        <c:varyColors val="0"/>
        <c:ser>
          <c:idx val="0"/>
          <c:order val="0"/>
          <c:spPr>
            <a:solidFill>
              <a:srgbClr val="71769D"/>
            </a:solidFill>
          </c:spPr>
          <c:invertIfNegative val="0"/>
          <c:dPt>
            <c:idx val="9"/>
            <c:invertIfNegative val="0"/>
            <c:bubble3D val="0"/>
            <c:spPr>
              <a:solidFill>
                <a:srgbClr val="7BA79D"/>
              </a:solidFill>
            </c:spPr>
          </c:dPt>
          <c:dLbls>
            <c:dLbl>
              <c:idx val="1"/>
              <c:delete val="1"/>
            </c:dLbl>
            <c:dLbl>
              <c:idx val="6"/>
              <c:layout/>
              <c:tx>
                <c:rich>
                  <a:bodyPr/>
                  <a:lstStyle/>
                  <a:p>
                    <a:r>
                      <a:rPr lang="en-US" dirty="0" smtClean="0"/>
                      <a:t> 72.7%  </a:t>
                    </a:r>
                    <a:endParaRPr lang="en-US" dirty="0"/>
                  </a:p>
                </c:rich>
              </c:tx>
              <c:showLegendKey val="0"/>
              <c:showVal val="1"/>
              <c:showCatName val="0"/>
              <c:showSerName val="0"/>
              <c:showPercent val="0"/>
              <c:showBubbleSize val="0"/>
            </c:dLbl>
            <c:spPr>
              <a:solidFill>
                <a:schemeClr val="bg1"/>
              </a:solidFill>
            </c:spPr>
            <c:txPr>
              <a:bodyPr/>
              <a:lstStyle/>
              <a:p>
                <a:pPr>
                  <a:defRPr sz="1400"/>
                </a:pPr>
                <a:endParaRPr lang="en-US"/>
              </a:p>
            </c:txPr>
            <c:showLegendKey val="0"/>
            <c:showVal val="1"/>
            <c:showCatName val="0"/>
            <c:showSerName val="0"/>
            <c:showPercent val="0"/>
            <c:showBubbleSize val="0"/>
            <c:showLeaderLines val="0"/>
          </c:dLbls>
          <c:cat>
            <c:strRef>
              <c:f>Sheet1!$O$7:$O$16</c:f>
              <c:strCache>
                <c:ptCount val="10"/>
                <c:pt idx="0">
                  <c:v>Total Pupil Count</c:v>
                </c:pt>
                <c:pt idx="1">
                  <c:v>Migrant</c:v>
                </c:pt>
                <c:pt idx="2">
                  <c:v>Special Education</c:v>
                </c:pt>
                <c:pt idx="3">
                  <c:v>English Language Learners</c:v>
                </c:pt>
                <c:pt idx="4">
                  <c:v>Title 1</c:v>
                </c:pt>
                <c:pt idx="5">
                  <c:v>Free or Reduced Lunch</c:v>
                </c:pt>
                <c:pt idx="6">
                  <c:v>Homeless</c:v>
                </c:pt>
                <c:pt idx="7">
                  <c:v>Section 504 Handicapped</c:v>
                </c:pt>
                <c:pt idx="9">
                  <c:v>Minority Race/Ethnicity</c:v>
                </c:pt>
              </c:strCache>
            </c:strRef>
          </c:cat>
          <c:val>
            <c:numRef>
              <c:f>Sheet1!$P$7:$P$16</c:f>
              <c:numCache>
                <c:formatCode>0.0%</c:formatCode>
                <c:ptCount val="10"/>
                <c:pt idx="0">
                  <c:v>0.10665702975524552</c:v>
                </c:pt>
                <c:pt idx="1">
                  <c:v>-0.1</c:v>
                </c:pt>
                <c:pt idx="2">
                  <c:v>7.3495186376874258E-2</c:v>
                </c:pt>
                <c:pt idx="3">
                  <c:v>0.24939634702281394</c:v>
                </c:pt>
                <c:pt idx="4">
                  <c:v>0.311433458412336</c:v>
                </c:pt>
                <c:pt idx="5">
                  <c:v>0.38208053975577055</c:v>
                </c:pt>
                <c:pt idx="6">
                  <c:v>0.72661348803480785</c:v>
                </c:pt>
                <c:pt idx="7">
                  <c:v>0.8934791413527744</c:v>
                </c:pt>
                <c:pt idx="9">
                  <c:v>0.31044022748335431</c:v>
                </c:pt>
              </c:numCache>
            </c:numRef>
          </c:val>
        </c:ser>
        <c:dLbls>
          <c:showLegendKey val="0"/>
          <c:showVal val="0"/>
          <c:showCatName val="0"/>
          <c:showSerName val="0"/>
          <c:showPercent val="0"/>
          <c:showBubbleSize val="0"/>
        </c:dLbls>
        <c:gapWidth val="150"/>
        <c:axId val="86638592"/>
        <c:axId val="86640128"/>
      </c:barChart>
      <c:catAx>
        <c:axId val="86638592"/>
        <c:scaling>
          <c:orientation val="minMax"/>
        </c:scaling>
        <c:delete val="1"/>
        <c:axPos val="b"/>
        <c:majorTickMark val="out"/>
        <c:minorTickMark val="none"/>
        <c:tickLblPos val="none"/>
        <c:crossAx val="86640128"/>
        <c:crossesAt val="0"/>
        <c:auto val="1"/>
        <c:lblAlgn val="ctr"/>
        <c:lblOffset val="1000"/>
        <c:noMultiLvlLbl val="0"/>
      </c:catAx>
      <c:valAx>
        <c:axId val="86640128"/>
        <c:scaling>
          <c:orientation val="minMax"/>
        </c:scaling>
        <c:delete val="0"/>
        <c:axPos val="l"/>
        <c:majorGridlines>
          <c:spPr>
            <a:ln>
              <a:solidFill>
                <a:schemeClr val="bg1"/>
              </a:solidFill>
            </a:ln>
          </c:spPr>
        </c:majorGridlines>
        <c:numFmt formatCode="0%" sourceLinked="0"/>
        <c:majorTickMark val="out"/>
        <c:minorTickMark val="none"/>
        <c:tickLblPos val="nextTo"/>
        <c:crossAx val="86638592"/>
        <c:crosses val="autoZero"/>
        <c:crossBetween val="between"/>
      </c:valAx>
      <c:spPr>
        <a:solidFill>
          <a:schemeClr val="bg1"/>
        </a:solidFill>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0CD6FF8-9BD0-45A2-B923-0BA81A0C3F8D}" type="datetimeFigureOut">
              <a:rPr lang="en-US"/>
              <a:pPr>
                <a:defRPr/>
              </a:pPr>
              <a:t>5/23/2013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04177-52BE-4708-9DD1-ECDFD586FA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F9AED6-00B3-4402-A550-27251234B2E2}" type="datetimeFigureOut">
              <a:rPr lang="en-US"/>
              <a:pPr>
                <a:defRPr/>
              </a:pPr>
              <a:t>5/23/2013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25E7A5-882D-4EAD-84E9-A6E3AB6B70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687412-EF61-4DA1-AF97-F94CF2BD7902}" type="datetimeFigureOut">
              <a:rPr lang="en-US"/>
              <a:pPr>
                <a:defRPr/>
              </a:pPr>
              <a:t>5/23/2013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5DAD31-0953-4EE8-96C2-4569F1149D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15C21-0450-4486-9090-0DFA6BA5496A}" type="datetimeFigureOut">
              <a:rPr lang="en-US"/>
              <a:pPr>
                <a:defRPr/>
              </a:pPr>
              <a:t>5/23/2013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382D57-E969-451D-A241-70F8A33822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E945AD-0386-43EE-9D20-DBE94A71A6A8}" type="datetimeFigureOut">
              <a:rPr lang="en-US"/>
              <a:pPr>
                <a:defRPr/>
              </a:pPr>
              <a:t>5/23/2013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481794-726D-4B7A-9688-35C7AF73C4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9D8BCD-2FF9-4459-AA63-9C0DB34F14DC}" type="datetimeFigureOut">
              <a:rPr lang="en-US"/>
              <a:pPr>
                <a:defRPr/>
              </a:pPr>
              <a:t>5/23/2013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1D23DF-9EE5-49B4-9833-B34D084017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CCAC23-F02C-4CAB-BEDA-BE9F0356E1DD}" type="datetimeFigureOut">
              <a:rPr lang="en-US"/>
              <a:pPr>
                <a:defRPr/>
              </a:pPr>
              <a:t>5/23/2013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72A991A-8D32-4C88-B993-0F874C920C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604B38-746F-4221-8A6D-24F2FFB5D4D8}" type="datetimeFigureOut">
              <a:rPr lang="en-US"/>
              <a:pPr>
                <a:defRPr/>
              </a:pPr>
              <a:t>5/23/2013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5B8FB64-AA16-4162-B96C-F411C11E8F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gradFill flip="none" rotWithShape="1">
            <a:gsLst>
              <a:gs pos="82000">
                <a:srgbClr val="FFF3DD">
                  <a:alpha val="0"/>
                </a:srgbClr>
              </a:gs>
              <a:gs pos="97000">
                <a:srgbClr val="F0EBD5"/>
              </a:gs>
              <a:gs pos="100000">
                <a:srgbClr val="DBD0B3">
                  <a:alpha val="63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Date Placeholder 3"/>
          <p:cNvSpPr>
            <a:spLocks noGrp="1"/>
          </p:cNvSpPr>
          <p:nvPr>
            <p:ph type="dt" sz="half" idx="10"/>
          </p:nvPr>
        </p:nvSpPr>
        <p:spPr/>
        <p:txBody>
          <a:bodyPr/>
          <a:lstStyle>
            <a:lvl1pPr>
              <a:defRPr/>
            </a:lvl1pPr>
          </a:lstStyle>
          <a:p>
            <a:pPr>
              <a:defRPr/>
            </a:pPr>
            <a:fld id="{F76DBE91-0CB6-4D3E-832E-77F78773D39B}" type="datetimeFigureOut">
              <a:rPr lang="en-US"/>
              <a:pPr>
                <a:defRPr/>
              </a:pPr>
              <a:t>5/23/2013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B26B756-AF8E-4E6E-99C6-6796DF0699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7781C1-C0D1-495B-A3BF-EBB7C4ECFA14}" type="datetimeFigureOut">
              <a:rPr lang="en-US"/>
              <a:pPr>
                <a:defRPr/>
              </a:pPr>
              <a:t>5/23/2013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AD276C-227B-47B5-8ABC-182ABECC5C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069079-6B7E-4314-AA4E-693E4F9A59F7}" type="datetimeFigureOut">
              <a:rPr lang="en-US"/>
              <a:pPr>
                <a:defRPr/>
              </a:pPr>
              <a:t>5/23/2013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105CA3-E449-456C-BDF2-E13FD44831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6E218C-7CBB-4CD1-9908-C2EC7788ACAA}" type="datetimeFigureOut">
              <a:rPr lang="en-US"/>
              <a:pPr>
                <a:defRPr/>
              </a:pPr>
              <a:t>5/23/2013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ADEE062-2F79-4180-B92C-D27D92185F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8" r:id="rId7"/>
    <p:sldLayoutId id="2147483793" r:id="rId8"/>
    <p:sldLayoutId id="2147483794" r:id="rId9"/>
    <p:sldLayoutId id="2147483795" r:id="rId10"/>
    <p:sldLayoutId id="2147483796" r:id="rId11"/>
    <p:sldLayoutId id="2147483799" r:id="rId12"/>
    <p:sldLayoutId id="2147483800" r:id="rId13"/>
    <p:sldLayoutId id="2147483811" r:id="rId14"/>
    <p:sldLayoutId id="2147483814" r:id="rId15"/>
    <p:sldLayoutId id="2147483818" r:id="rId16"/>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628406" y="1850817"/>
            <a:ext cx="7764463" cy="1092607"/>
          </a:xfrm>
          <a:prstGeom prst="rect">
            <a:avLst/>
          </a:prstGeom>
          <a:noFill/>
          <a:ln w="9525">
            <a:noFill/>
            <a:miter lim="800000"/>
            <a:headEnd/>
            <a:tailEnd/>
          </a:ln>
        </p:spPr>
        <p:txBody>
          <a:bodyPr>
            <a:spAutoFit/>
          </a:bodyPr>
          <a:lstStyle/>
          <a:p>
            <a:pPr algn="ctr">
              <a:lnSpc>
                <a:spcPts val="3600"/>
              </a:lnSpc>
              <a:spcAft>
                <a:spcPts val="600"/>
              </a:spcAft>
              <a:defRPr/>
            </a:pPr>
            <a:r>
              <a:rPr lang="en-US" sz="4000" dirty="0" smtClean="0">
                <a:solidFill>
                  <a:schemeClr val="accent1">
                    <a:lumMod val="50000"/>
                  </a:schemeClr>
                </a:solidFill>
                <a:latin typeface="Palatino Linotype" pitchFamily="18" charset="0"/>
              </a:rPr>
              <a:t>Colorado’s Dropout Crisis:</a:t>
            </a:r>
          </a:p>
          <a:p>
            <a:pPr algn="ctr">
              <a:lnSpc>
                <a:spcPts val="3600"/>
              </a:lnSpc>
              <a:spcAft>
                <a:spcPts val="600"/>
              </a:spcAft>
              <a:defRPr/>
            </a:pPr>
            <a:r>
              <a:rPr lang="en-US" sz="3200" dirty="0" smtClean="0">
                <a:solidFill>
                  <a:schemeClr val="accent1">
                    <a:lumMod val="50000"/>
                  </a:schemeClr>
                </a:solidFill>
                <a:latin typeface="Palatino Linotype" pitchFamily="18" charset="0"/>
              </a:rPr>
              <a:t>Size, Scope, Costs and Implications</a:t>
            </a:r>
          </a:p>
        </p:txBody>
      </p:sp>
      <p:sp>
        <p:nvSpPr>
          <p:cNvPr id="3" name="Rectangle 2"/>
          <p:cNvSpPr/>
          <p:nvPr/>
        </p:nvSpPr>
        <p:spPr>
          <a:xfrm>
            <a:off x="0" y="6134100"/>
            <a:ext cx="9144000" cy="723900"/>
          </a:xfrm>
          <a:prstGeom prst="rect">
            <a:avLst/>
          </a:prstGeom>
          <a:solidFill>
            <a:srgbClr val="95B6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196" name="Picture 5" descr="CDE_Logo_Left.png"/>
          <p:cNvPicPr>
            <a:picLocks noChangeAspect="1"/>
          </p:cNvPicPr>
          <p:nvPr/>
        </p:nvPicPr>
        <p:blipFill>
          <a:blip r:embed="rId2" cstate="print"/>
          <a:srcRect/>
          <a:stretch>
            <a:fillRect/>
          </a:stretch>
        </p:blipFill>
        <p:spPr bwMode="auto">
          <a:xfrm>
            <a:off x="111125" y="6289675"/>
            <a:ext cx="2805113" cy="406400"/>
          </a:xfrm>
          <a:prstGeom prst="rect">
            <a:avLst/>
          </a:prstGeom>
          <a:noFill/>
          <a:ln w="9525">
            <a:noFill/>
            <a:miter lim="800000"/>
            <a:headEnd/>
            <a:tailEnd/>
          </a:ln>
        </p:spPr>
      </p:pic>
      <p:sp>
        <p:nvSpPr>
          <p:cNvPr id="6" name="TextBox 5"/>
          <p:cNvSpPr txBox="1"/>
          <p:nvPr/>
        </p:nvSpPr>
        <p:spPr>
          <a:xfrm>
            <a:off x="7585075" y="6343650"/>
            <a:ext cx="1377950" cy="307975"/>
          </a:xfrm>
          <a:prstGeom prst="rect">
            <a:avLst/>
          </a:prstGeom>
          <a:noFill/>
        </p:spPr>
        <p:txBody>
          <a:bodyPr>
            <a:spAutoFit/>
          </a:bodyPr>
          <a:lstStyle/>
          <a:p>
            <a:pPr>
              <a:defRPr/>
            </a:pPr>
            <a:r>
              <a:rPr lang="en-US" sz="1400" dirty="0" smtClean="0">
                <a:latin typeface="+mj-lt"/>
              </a:rPr>
              <a:t>May 13, </a:t>
            </a:r>
            <a:r>
              <a:rPr lang="en-US" sz="1400" dirty="0">
                <a:latin typeface="+mj-lt"/>
              </a:rPr>
              <a:t>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43467" y="1651000"/>
          <a:ext cx="7471833" cy="44831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991100" y="1752600"/>
            <a:ext cx="76200" cy="4495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11557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6" name="TextBox 5"/>
          <p:cNvSpPr txBox="1"/>
          <p:nvPr/>
        </p:nvSpPr>
        <p:spPr>
          <a:xfrm>
            <a:off x="0" y="11113"/>
            <a:ext cx="9144000" cy="1077218"/>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The statewide graduation rate has increased slightly each of the past three years</a:t>
            </a:r>
            <a:endParaRPr lang="en-US" sz="3200" dirty="0">
              <a:latin typeface="Palatino Linotype" pitchFamily="18" charset="0"/>
            </a:endParaRPr>
          </a:p>
        </p:txBody>
      </p:sp>
      <p:cxnSp>
        <p:nvCxnSpPr>
          <p:cNvPr id="7" name="Straight Connector 6"/>
          <p:cNvCxnSpPr/>
          <p:nvPr/>
        </p:nvCxnSpPr>
        <p:spPr>
          <a:xfrm>
            <a:off x="0" y="11493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5110" y="6292354"/>
            <a:ext cx="3953438" cy="523220"/>
          </a:xfrm>
          <a:prstGeom prst="rect">
            <a:avLst/>
          </a:prstGeom>
          <a:noFill/>
        </p:spPr>
        <p:txBody>
          <a:bodyPr wrap="square" rtlCol="0">
            <a:spAutoFit/>
          </a:bodyPr>
          <a:lstStyle/>
          <a:p>
            <a:pPr algn="ctr"/>
            <a:r>
              <a:rPr lang="en-US" sz="1400" dirty="0" smtClean="0">
                <a:solidFill>
                  <a:schemeClr val="tx1">
                    <a:lumMod val="65000"/>
                    <a:lumOff val="35000"/>
                  </a:schemeClr>
                </a:solidFill>
              </a:rPr>
              <a:t>A mandated change in graduation rate calculation occurred between 2009 and 2010</a:t>
            </a:r>
            <a:endParaRPr lang="en-US" sz="1400" dirty="0">
              <a:solidFill>
                <a:schemeClr val="tx1">
                  <a:lumMod val="65000"/>
                  <a:lumOff val="35000"/>
                </a:schemeClr>
              </a:solidFill>
            </a:endParaRPr>
          </a:p>
        </p:txBody>
      </p:sp>
      <p:cxnSp>
        <p:nvCxnSpPr>
          <p:cNvPr id="10" name="Straight Arrow Connector 9"/>
          <p:cNvCxnSpPr/>
          <p:nvPr/>
        </p:nvCxnSpPr>
        <p:spPr>
          <a:xfrm flipV="1">
            <a:off x="4343400" y="6197600"/>
            <a:ext cx="609600" cy="26670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5625" y="6442588"/>
            <a:ext cx="352425" cy="352425"/>
            <a:chOff x="8695673" y="6406965"/>
            <a:chExt cx="352425" cy="352425"/>
          </a:xfrm>
        </p:grpSpPr>
        <p:sp>
          <p:nvSpPr>
            <p:cNvPr id="9" name="Oval 8"/>
            <p:cNvSpPr/>
            <p:nvPr/>
          </p:nvSpPr>
          <p:spPr>
            <a:xfrm>
              <a:off x="8695673" y="640696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6"/>
            <p:cNvSpPr txBox="1">
              <a:spLocks noChangeArrowheads="1"/>
            </p:cNvSpPr>
            <p:nvPr/>
          </p:nvSpPr>
          <p:spPr bwMode="auto">
            <a:xfrm>
              <a:off x="8700435" y="6453003"/>
              <a:ext cx="341313" cy="260350"/>
            </a:xfrm>
            <a:prstGeom prst="rect">
              <a:avLst/>
            </a:prstGeom>
            <a:noFill/>
            <a:ln w="9525">
              <a:noFill/>
              <a:miter lim="800000"/>
              <a:headEnd/>
              <a:tailEnd/>
            </a:ln>
          </p:spPr>
          <p:txBody>
            <a:bodyPr wrap="none">
              <a:spAutoFit/>
            </a:bodyPr>
            <a:lstStyle/>
            <a:p>
              <a:pPr algn="ctr"/>
              <a:fld id="{D3BE7E3C-D671-420C-B8EF-656B1820B5B4}" type="slidenum">
                <a:rPr lang="en-US" sz="1100">
                  <a:solidFill>
                    <a:srgbClr val="002060"/>
                  </a:solidFill>
                  <a:latin typeface="Century Gothic" pitchFamily="34" charset="0"/>
                </a:rPr>
                <a:pPr algn="ctr"/>
                <a:t>10</a:t>
              </a:fld>
              <a:endParaRPr lang="en-US" sz="1100">
                <a:solidFill>
                  <a:srgbClr val="002060"/>
                </a:solidFill>
                <a:latin typeface="Century Gothic" pitchFamily="34" charset="0"/>
              </a:endParaRPr>
            </a:p>
          </p:txBody>
        </p:sp>
      </p:grpSp>
      <p:sp>
        <p:nvSpPr>
          <p:cNvPr id="12" name="TextBox 11"/>
          <p:cNvSpPr txBox="1"/>
          <p:nvPr/>
        </p:nvSpPr>
        <p:spPr>
          <a:xfrm>
            <a:off x="6377050" y="6384460"/>
            <a:ext cx="2766950" cy="430887"/>
          </a:xfrm>
          <a:prstGeom prst="rect">
            <a:avLst/>
          </a:prstGeom>
          <a:noFill/>
        </p:spPr>
        <p:txBody>
          <a:bodyPr wrap="square" rtlCol="0">
            <a:spAutoFit/>
          </a:bodyPr>
          <a:lstStyle/>
          <a:p>
            <a:pPr algn="r"/>
            <a:r>
              <a:rPr lang="en-US" sz="1100" dirty="0" smtClean="0">
                <a:solidFill>
                  <a:schemeClr val="bg1">
                    <a:lumMod val="50000"/>
                  </a:schemeClr>
                </a:solidFill>
              </a:rPr>
              <a:t>For an explanation of how the graduation rate is calculated, see slide #25</a:t>
            </a:r>
            <a:endParaRPr lang="en-US" sz="11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626"/>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Chart 1"/>
          <p:cNvGraphicFramePr/>
          <p:nvPr/>
        </p:nvGraphicFramePr>
        <p:xfrm>
          <a:off x="0" y="1115559"/>
          <a:ext cx="9144000" cy="574244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857828" y="1074057"/>
            <a:ext cx="5723746" cy="400110"/>
          </a:xfrm>
          <a:prstGeom prst="rect">
            <a:avLst/>
          </a:prstGeom>
          <a:solidFill>
            <a:schemeClr val="bg1"/>
          </a:solidFill>
        </p:spPr>
        <p:txBody>
          <a:bodyPr wrap="none" rtlCol="0">
            <a:spAutoFit/>
          </a:bodyPr>
          <a:lstStyle/>
          <a:p>
            <a:r>
              <a:rPr lang="en-US" sz="2000" dirty="0" smtClean="0"/>
              <a:t>4-Year Graduation Rate by State – Class of 2011</a:t>
            </a:r>
            <a:endParaRPr lang="en-US" sz="2000" dirty="0"/>
          </a:p>
        </p:txBody>
      </p:sp>
      <p:sp>
        <p:nvSpPr>
          <p:cNvPr id="5" name="TextBox 4"/>
          <p:cNvSpPr txBox="1"/>
          <p:nvPr/>
        </p:nvSpPr>
        <p:spPr>
          <a:xfrm rot="16200000">
            <a:off x="500332" y="6021237"/>
            <a:ext cx="406137" cy="184666"/>
          </a:xfrm>
          <a:prstGeom prst="rect">
            <a:avLst/>
          </a:prstGeom>
          <a:solidFill>
            <a:schemeClr val="bg1"/>
          </a:solidFill>
        </p:spPr>
        <p:txBody>
          <a:bodyPr wrap="none" lIns="45720" tIns="0" rIns="45720" bIns="0" rtlCol="0">
            <a:spAutoFit/>
          </a:bodyPr>
          <a:lstStyle/>
          <a:p>
            <a:r>
              <a:rPr lang="en-US" sz="1200" b="1" dirty="0" smtClean="0">
                <a:latin typeface="+mj-lt"/>
              </a:rPr>
              <a:t>Iowa</a:t>
            </a:r>
            <a:endParaRPr lang="en-US" sz="1200" b="1" dirty="0">
              <a:latin typeface="+mj-lt"/>
            </a:endParaRPr>
          </a:p>
        </p:txBody>
      </p:sp>
      <p:sp>
        <p:nvSpPr>
          <p:cNvPr id="6" name="TextBox 5"/>
          <p:cNvSpPr txBox="1"/>
          <p:nvPr/>
        </p:nvSpPr>
        <p:spPr>
          <a:xfrm rot="16200000">
            <a:off x="6285783" y="6156384"/>
            <a:ext cx="672428" cy="184666"/>
          </a:xfrm>
          <a:prstGeom prst="rect">
            <a:avLst/>
          </a:prstGeom>
          <a:solidFill>
            <a:schemeClr val="bg1"/>
          </a:solidFill>
        </p:spPr>
        <p:txBody>
          <a:bodyPr wrap="none" lIns="45720" tIns="0" rIns="45720" bIns="0" rtlCol="0">
            <a:spAutoFit/>
          </a:bodyPr>
          <a:lstStyle/>
          <a:p>
            <a:r>
              <a:rPr lang="en-US" sz="1200" b="1" dirty="0" smtClean="0">
                <a:solidFill>
                  <a:schemeClr val="tx2">
                    <a:lumMod val="60000"/>
                    <a:lumOff val="40000"/>
                  </a:schemeClr>
                </a:solidFill>
                <a:latin typeface="+mj-lt"/>
              </a:rPr>
              <a:t>Colorado</a:t>
            </a:r>
            <a:endParaRPr lang="en-US" sz="1200" b="1" dirty="0">
              <a:solidFill>
                <a:schemeClr val="tx2">
                  <a:lumMod val="60000"/>
                  <a:lumOff val="40000"/>
                </a:schemeClr>
              </a:solidFill>
              <a:latin typeface="+mj-lt"/>
            </a:endParaRPr>
          </a:p>
        </p:txBody>
      </p:sp>
      <p:sp>
        <p:nvSpPr>
          <p:cNvPr id="7" name="TextBox 6"/>
          <p:cNvSpPr txBox="1"/>
          <p:nvPr/>
        </p:nvSpPr>
        <p:spPr>
          <a:xfrm rot="16200000">
            <a:off x="7973684" y="6110377"/>
            <a:ext cx="573427" cy="184666"/>
          </a:xfrm>
          <a:prstGeom prst="rect">
            <a:avLst/>
          </a:prstGeom>
          <a:solidFill>
            <a:schemeClr val="bg1"/>
          </a:solidFill>
        </p:spPr>
        <p:txBody>
          <a:bodyPr wrap="none" lIns="45720" tIns="0" rIns="45720" bIns="0" rtlCol="0">
            <a:spAutoFit/>
          </a:bodyPr>
          <a:lstStyle/>
          <a:p>
            <a:r>
              <a:rPr lang="en-US" sz="1200" b="1" dirty="0" smtClean="0">
                <a:latin typeface="+mj-lt"/>
              </a:rPr>
              <a:t>Nevada</a:t>
            </a:r>
            <a:endParaRPr lang="en-US" sz="1200" b="1" dirty="0">
              <a:latin typeface="+mj-lt"/>
            </a:endParaRPr>
          </a:p>
        </p:txBody>
      </p:sp>
      <p:sp>
        <p:nvSpPr>
          <p:cNvPr id="8" name="TextBox 7"/>
          <p:cNvSpPr txBox="1"/>
          <p:nvPr/>
        </p:nvSpPr>
        <p:spPr>
          <a:xfrm rot="16200000">
            <a:off x="8039821" y="6167887"/>
            <a:ext cx="779637" cy="184666"/>
          </a:xfrm>
          <a:prstGeom prst="rect">
            <a:avLst/>
          </a:prstGeom>
          <a:solidFill>
            <a:schemeClr val="bg1"/>
          </a:solidFill>
        </p:spPr>
        <p:txBody>
          <a:bodyPr wrap="none" lIns="45720" tIns="0" rIns="45720" bIns="0" rtlCol="0">
            <a:spAutoFit/>
          </a:bodyPr>
          <a:lstStyle/>
          <a:p>
            <a:r>
              <a:rPr lang="en-US" sz="1200" b="1" dirty="0" smtClean="0">
                <a:latin typeface="+mj-lt"/>
              </a:rPr>
              <a:t>Wash. D.C.</a:t>
            </a:r>
            <a:endParaRPr lang="en-US" sz="1200" b="1" dirty="0">
              <a:latin typeface="+mj-lt"/>
            </a:endParaRPr>
          </a:p>
        </p:txBody>
      </p:sp>
      <p:grpSp>
        <p:nvGrpSpPr>
          <p:cNvPr id="14" name="Group 13"/>
          <p:cNvGrpSpPr/>
          <p:nvPr/>
        </p:nvGrpSpPr>
        <p:grpSpPr>
          <a:xfrm>
            <a:off x="2122113" y="1475117"/>
            <a:ext cx="5080977" cy="5244860"/>
            <a:chOff x="2122113" y="1475117"/>
            <a:chExt cx="5080977" cy="5244860"/>
          </a:xfrm>
        </p:grpSpPr>
        <p:cxnSp>
          <p:nvCxnSpPr>
            <p:cNvPr id="10" name="Straight Connector 9"/>
            <p:cNvCxnSpPr/>
            <p:nvPr/>
          </p:nvCxnSpPr>
          <p:spPr>
            <a:xfrm flipV="1">
              <a:off x="2122113" y="1475117"/>
              <a:ext cx="0" cy="52448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913534" y="1475117"/>
              <a:ext cx="0" cy="52448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730833" y="1475117"/>
              <a:ext cx="0" cy="52448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203090" y="1475117"/>
              <a:ext cx="0" cy="524486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0" y="-1270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6" name="TextBox 15"/>
          <p:cNvSpPr txBox="1"/>
          <p:nvPr/>
        </p:nvSpPr>
        <p:spPr>
          <a:xfrm>
            <a:off x="0" y="150813"/>
            <a:ext cx="9144000" cy="553998"/>
          </a:xfrm>
          <a:prstGeom prst="rect">
            <a:avLst/>
          </a:prstGeom>
          <a:noFill/>
        </p:spPr>
        <p:txBody>
          <a:bodyPr wrap="square">
            <a:spAutoFit/>
          </a:bodyPr>
          <a:lstStyle/>
          <a:p>
            <a:pPr algn="ctr" fontAlgn="auto">
              <a:spcBef>
                <a:spcPts val="0"/>
              </a:spcBef>
              <a:spcAft>
                <a:spcPts val="0"/>
              </a:spcAft>
              <a:defRPr/>
            </a:pPr>
            <a:r>
              <a:rPr lang="en-US" sz="3000" dirty="0" smtClean="0">
                <a:solidFill>
                  <a:schemeClr val="tx1">
                    <a:lumMod val="75000"/>
                    <a:lumOff val="25000"/>
                  </a:schemeClr>
                </a:solidFill>
                <a:latin typeface="Palatino Linotype" pitchFamily="18" charset="0"/>
              </a:rPr>
              <a:t>Colorado’s graduation rate in a national context</a:t>
            </a:r>
            <a:endParaRPr lang="en-US" sz="3000" dirty="0">
              <a:latin typeface="Palatino Linotype" pitchFamily="18" charset="0"/>
            </a:endParaRPr>
          </a:p>
        </p:txBody>
      </p:sp>
      <p:cxnSp>
        <p:nvCxnSpPr>
          <p:cNvPr id="17" name="Straight Connector 16"/>
          <p:cNvCxnSpPr/>
          <p:nvPr/>
        </p:nvCxnSpPr>
        <p:spPr>
          <a:xfrm>
            <a:off x="0" y="8572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9144000" cy="6858000"/>
          </a:xfrm>
          <a:prstGeom prst="rect">
            <a:avLst/>
          </a:prstGeom>
          <a:solidFill>
            <a:srgbClr val="ECEA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6" name="Chart 15"/>
          <p:cNvGraphicFramePr/>
          <p:nvPr/>
        </p:nvGraphicFramePr>
        <p:xfrm>
          <a:off x="491708" y="1192306"/>
          <a:ext cx="8074324" cy="450549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565275" y="1928535"/>
            <a:ext cx="547688" cy="246063"/>
          </a:xfrm>
          <a:prstGeom prst="rect">
            <a:avLst/>
          </a:prstGeom>
          <a:solidFill>
            <a:schemeClr val="bg1"/>
          </a:solidFill>
        </p:spPr>
        <p:txBody>
          <a:bodyPr wrap="none" tIns="0" bIns="0">
            <a:spAutoFit/>
          </a:bodyPr>
          <a:lstStyle/>
          <a:p>
            <a:pPr fontAlgn="auto">
              <a:spcBef>
                <a:spcPts val="0"/>
              </a:spcBef>
              <a:spcAft>
                <a:spcPts val="0"/>
              </a:spcAft>
              <a:defRPr/>
            </a:pPr>
            <a:r>
              <a:rPr lang="en-US" sz="1600" dirty="0">
                <a:solidFill>
                  <a:schemeClr val="accent1">
                    <a:lumMod val="60000"/>
                    <a:lumOff val="40000"/>
                  </a:schemeClr>
                </a:solidFill>
                <a:latin typeface="+mn-lt"/>
              </a:rPr>
              <a:t>75.8</a:t>
            </a:r>
          </a:p>
        </p:txBody>
      </p:sp>
      <p:sp>
        <p:nvSpPr>
          <p:cNvPr id="9" name="TextBox 8"/>
          <p:cNvSpPr txBox="1"/>
          <p:nvPr/>
        </p:nvSpPr>
        <p:spPr>
          <a:xfrm>
            <a:off x="3452813" y="1705165"/>
            <a:ext cx="549275" cy="246063"/>
          </a:xfrm>
          <a:prstGeom prst="rect">
            <a:avLst/>
          </a:prstGeom>
          <a:solidFill>
            <a:schemeClr val="bg1"/>
          </a:solidFill>
        </p:spPr>
        <p:txBody>
          <a:bodyPr wrap="none" tIns="0" bIns="0">
            <a:spAutoFit/>
          </a:bodyPr>
          <a:lstStyle/>
          <a:p>
            <a:pPr fontAlgn="auto">
              <a:spcBef>
                <a:spcPts val="0"/>
              </a:spcBef>
              <a:spcAft>
                <a:spcPts val="0"/>
              </a:spcAft>
              <a:defRPr/>
            </a:pPr>
            <a:r>
              <a:rPr lang="en-US" sz="1600" dirty="0">
                <a:solidFill>
                  <a:schemeClr val="accent1">
                    <a:lumMod val="60000"/>
                    <a:lumOff val="40000"/>
                  </a:schemeClr>
                </a:solidFill>
                <a:latin typeface="+mn-lt"/>
              </a:rPr>
              <a:t>81.9</a:t>
            </a:r>
          </a:p>
        </p:txBody>
      </p:sp>
      <p:sp>
        <p:nvSpPr>
          <p:cNvPr id="10" name="TextBox 9"/>
          <p:cNvSpPr txBox="1"/>
          <p:nvPr/>
        </p:nvSpPr>
        <p:spPr>
          <a:xfrm>
            <a:off x="5327090" y="1615705"/>
            <a:ext cx="547688" cy="246063"/>
          </a:xfrm>
          <a:prstGeom prst="rect">
            <a:avLst/>
          </a:prstGeom>
          <a:solidFill>
            <a:schemeClr val="bg1"/>
          </a:solidFill>
        </p:spPr>
        <p:txBody>
          <a:bodyPr wrap="none" tIns="0" bIns="0">
            <a:spAutoFit/>
          </a:bodyPr>
          <a:lstStyle/>
          <a:p>
            <a:pPr fontAlgn="auto">
              <a:spcBef>
                <a:spcPts val="0"/>
              </a:spcBef>
              <a:spcAft>
                <a:spcPts val="0"/>
              </a:spcAft>
              <a:defRPr/>
            </a:pPr>
            <a:r>
              <a:rPr lang="en-US" sz="1600" dirty="0">
                <a:solidFill>
                  <a:schemeClr val="accent1">
                    <a:lumMod val="60000"/>
                    <a:lumOff val="40000"/>
                  </a:schemeClr>
                </a:solidFill>
                <a:latin typeface="+mn-lt"/>
              </a:rPr>
              <a:t>84.3</a:t>
            </a:r>
          </a:p>
        </p:txBody>
      </p:sp>
      <p:sp>
        <p:nvSpPr>
          <p:cNvPr id="13" name="Rectangle 12"/>
          <p:cNvSpPr/>
          <p:nvPr/>
        </p:nvSpPr>
        <p:spPr>
          <a:xfrm>
            <a:off x="1379538" y="5785225"/>
            <a:ext cx="6723062" cy="962025"/>
          </a:xfrm>
          <a:prstGeom prst="rect">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1497013" y="6418638"/>
            <a:ext cx="385762" cy="230187"/>
          </a:xfrm>
          <a:prstGeom prst="rect">
            <a:avLst/>
          </a:prstGeom>
          <a:solidFill>
            <a:schemeClr val="accent1">
              <a:lumMod val="7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xx</a:t>
            </a:r>
          </a:p>
        </p:txBody>
      </p:sp>
      <p:sp>
        <p:nvSpPr>
          <p:cNvPr id="15" name="Rectangle 14"/>
          <p:cNvSpPr/>
          <p:nvPr/>
        </p:nvSpPr>
        <p:spPr>
          <a:xfrm>
            <a:off x="1497013" y="6029700"/>
            <a:ext cx="385762" cy="230188"/>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9" name="TextBox 15"/>
          <p:cNvSpPr txBox="1">
            <a:spLocks noChangeArrowheads="1"/>
          </p:cNvSpPr>
          <p:nvPr/>
        </p:nvSpPr>
        <p:spPr bwMode="auto">
          <a:xfrm>
            <a:off x="1917700" y="5975165"/>
            <a:ext cx="6078538" cy="338138"/>
          </a:xfrm>
          <a:prstGeom prst="rect">
            <a:avLst/>
          </a:prstGeom>
          <a:noFill/>
          <a:ln w="9525">
            <a:noFill/>
            <a:miter lim="800000"/>
            <a:headEnd/>
            <a:tailEnd/>
          </a:ln>
        </p:spPr>
        <p:txBody>
          <a:bodyPr>
            <a:spAutoFit/>
          </a:bodyPr>
          <a:lstStyle/>
          <a:p>
            <a:r>
              <a:rPr lang="en-US" sz="1400" dirty="0">
                <a:latin typeface="Calibri" pitchFamily="34" charset="0"/>
              </a:rPr>
              <a:t>Completion Rate</a:t>
            </a:r>
            <a:r>
              <a:rPr lang="en-US" sz="1600" dirty="0">
                <a:latin typeface="Calibri" pitchFamily="34" charset="0"/>
              </a:rPr>
              <a:t> </a:t>
            </a:r>
            <a:r>
              <a:rPr lang="en-US" sz="1100" dirty="0">
                <a:latin typeface="Calibri" pitchFamily="34" charset="0"/>
              </a:rPr>
              <a:t>(Graduates plus GED recipients and other non-graduating high school completers)</a:t>
            </a:r>
          </a:p>
        </p:txBody>
      </p:sp>
      <p:sp>
        <p:nvSpPr>
          <p:cNvPr id="2060" name="TextBox 16"/>
          <p:cNvSpPr txBox="1">
            <a:spLocks noChangeArrowheads="1"/>
          </p:cNvSpPr>
          <p:nvPr/>
        </p:nvSpPr>
        <p:spPr bwMode="auto">
          <a:xfrm>
            <a:off x="1917700" y="6370453"/>
            <a:ext cx="3848100" cy="307975"/>
          </a:xfrm>
          <a:prstGeom prst="rect">
            <a:avLst/>
          </a:prstGeom>
          <a:noFill/>
          <a:ln w="9525">
            <a:noFill/>
            <a:miter lim="800000"/>
            <a:headEnd/>
            <a:tailEnd/>
          </a:ln>
        </p:spPr>
        <p:txBody>
          <a:bodyPr>
            <a:spAutoFit/>
          </a:bodyPr>
          <a:lstStyle/>
          <a:p>
            <a:r>
              <a:rPr lang="en-US" sz="1400" dirty="0">
                <a:latin typeface="Calibri" pitchFamily="34" charset="0"/>
              </a:rPr>
              <a:t>Graduation Rate</a:t>
            </a:r>
            <a:r>
              <a:rPr lang="en-US" sz="1100" dirty="0">
                <a:latin typeface="Calibri" pitchFamily="34" charset="0"/>
              </a:rPr>
              <a:t> (Recipients of a district-issued diploma)</a:t>
            </a:r>
          </a:p>
        </p:txBody>
      </p:sp>
      <p:sp>
        <p:nvSpPr>
          <p:cNvPr id="17" name="TextBox 16"/>
          <p:cNvSpPr txBox="1"/>
          <p:nvPr/>
        </p:nvSpPr>
        <p:spPr>
          <a:xfrm>
            <a:off x="7169386" y="2741282"/>
            <a:ext cx="492443" cy="2007809"/>
          </a:xfrm>
          <a:prstGeom prst="rect">
            <a:avLst/>
          </a:prstGeom>
          <a:solidFill>
            <a:schemeClr val="bg1"/>
          </a:solidFill>
        </p:spPr>
        <p:txBody>
          <a:bodyPr vert="vert270" lIns="0" tIns="0" rIns="0" bIns="0">
            <a:spAutoFit/>
          </a:bodyPr>
          <a:lstStyle/>
          <a:p>
            <a:pPr fontAlgn="auto">
              <a:spcBef>
                <a:spcPts val="0"/>
              </a:spcBef>
              <a:spcAft>
                <a:spcPts val="0"/>
              </a:spcAft>
              <a:defRPr/>
            </a:pPr>
            <a:r>
              <a:rPr lang="en-US" sz="1600" dirty="0">
                <a:solidFill>
                  <a:schemeClr val="tx2">
                    <a:lumMod val="60000"/>
                    <a:lumOff val="40000"/>
                  </a:schemeClr>
                </a:solidFill>
                <a:latin typeface="+mn-lt"/>
              </a:rPr>
              <a:t>7-Year </a:t>
            </a:r>
            <a:r>
              <a:rPr lang="en-US" sz="1600" dirty="0" smtClean="0">
                <a:solidFill>
                  <a:schemeClr val="tx2">
                    <a:lumMod val="60000"/>
                    <a:lumOff val="40000"/>
                  </a:schemeClr>
                </a:solidFill>
                <a:latin typeface="+mn-lt"/>
              </a:rPr>
              <a:t>rates will be available </a:t>
            </a:r>
            <a:r>
              <a:rPr lang="en-US" sz="1600" dirty="0">
                <a:solidFill>
                  <a:schemeClr val="tx2">
                    <a:lumMod val="60000"/>
                    <a:lumOff val="40000"/>
                  </a:schemeClr>
                </a:solidFill>
                <a:latin typeface="+mn-lt"/>
              </a:rPr>
              <a:t>January 2014</a:t>
            </a:r>
          </a:p>
        </p:txBody>
      </p:sp>
      <p:sp>
        <p:nvSpPr>
          <p:cNvPr id="19" name="TextBox 18"/>
          <p:cNvSpPr txBox="1"/>
          <p:nvPr/>
        </p:nvSpPr>
        <p:spPr>
          <a:xfrm>
            <a:off x="1523440" y="5829675"/>
            <a:ext cx="344488" cy="184150"/>
          </a:xfrm>
          <a:prstGeom prst="rect">
            <a:avLst/>
          </a:prstGeom>
          <a:solidFill>
            <a:schemeClr val="bg1"/>
          </a:solidFill>
        </p:spPr>
        <p:txBody>
          <a:bodyPr wrap="none" tIns="0" bIns="0">
            <a:spAutoFit/>
          </a:bodyPr>
          <a:lstStyle/>
          <a:p>
            <a:pPr fontAlgn="auto">
              <a:spcBef>
                <a:spcPts val="0"/>
              </a:spcBef>
              <a:spcAft>
                <a:spcPts val="0"/>
              </a:spcAft>
              <a:defRPr/>
            </a:pPr>
            <a:r>
              <a:rPr lang="en-US" sz="1200" dirty="0">
                <a:solidFill>
                  <a:schemeClr val="accent1">
                    <a:lumMod val="60000"/>
                    <a:lumOff val="40000"/>
                  </a:schemeClr>
                </a:solidFill>
                <a:latin typeface="+mn-lt"/>
              </a:rPr>
              <a:t>XX</a:t>
            </a:r>
          </a:p>
        </p:txBody>
      </p:sp>
      <p:sp>
        <p:nvSpPr>
          <p:cNvPr id="20" name="Oval 19"/>
          <p:cNvSpPr/>
          <p:nvPr/>
        </p:nvSpPr>
        <p:spPr>
          <a:xfrm>
            <a:off x="110770" y="641594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16102" y="646135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12</a:t>
            </a:fld>
            <a:endParaRPr lang="en-US" sz="1100" dirty="0">
              <a:solidFill>
                <a:srgbClr val="002060"/>
              </a:solidFill>
              <a:latin typeface="Century Gothic" pitchFamily="34" charset="0"/>
            </a:endParaRPr>
          </a:p>
        </p:txBody>
      </p:sp>
      <p:sp>
        <p:nvSpPr>
          <p:cNvPr id="26" name="Rectangle 25"/>
          <p:cNvSpPr/>
          <p:nvPr/>
        </p:nvSpPr>
        <p:spPr>
          <a:xfrm>
            <a:off x="878541" y="5029204"/>
            <a:ext cx="7620000" cy="582704"/>
          </a:xfrm>
          <a:prstGeom prst="rect">
            <a:avLst/>
          </a:prstGeom>
          <a:solidFill>
            <a:srgbClr val="ECEA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TextBox 22"/>
          <p:cNvSpPr txBox="1"/>
          <p:nvPr/>
        </p:nvSpPr>
        <p:spPr>
          <a:xfrm>
            <a:off x="3021110" y="4939553"/>
            <a:ext cx="1371597" cy="769441"/>
          </a:xfrm>
          <a:prstGeom prst="rect">
            <a:avLst/>
          </a:prstGeom>
          <a:noFill/>
        </p:spPr>
        <p:txBody>
          <a:bodyPr wrap="square" rtlCol="0">
            <a:spAutoFit/>
          </a:bodyPr>
          <a:lstStyle/>
          <a:p>
            <a:pPr algn="ctr"/>
            <a:r>
              <a:rPr lang="en-US" sz="1600" dirty="0" smtClean="0">
                <a:latin typeface="+mj-lt"/>
              </a:rPr>
              <a:t>5-year rate </a:t>
            </a:r>
            <a:r>
              <a:rPr lang="en-US" sz="1200" dirty="0" smtClean="0">
                <a:solidFill>
                  <a:schemeClr val="bg1">
                    <a:lumMod val="50000"/>
                  </a:schemeClr>
                </a:solidFill>
                <a:latin typeface="+mj-lt"/>
              </a:rPr>
              <a:t>calculated in </a:t>
            </a:r>
            <a:r>
              <a:rPr lang="en-US" sz="1600" dirty="0" smtClean="0">
                <a:solidFill>
                  <a:schemeClr val="bg1">
                    <a:lumMod val="50000"/>
                  </a:schemeClr>
                </a:solidFill>
                <a:latin typeface="+mj-lt"/>
              </a:rPr>
              <a:t>2011</a:t>
            </a:r>
            <a:endParaRPr lang="en-US" sz="1600" dirty="0">
              <a:solidFill>
                <a:schemeClr val="bg1">
                  <a:lumMod val="50000"/>
                </a:schemeClr>
              </a:solidFill>
              <a:latin typeface="+mj-lt"/>
            </a:endParaRPr>
          </a:p>
        </p:txBody>
      </p:sp>
      <p:sp>
        <p:nvSpPr>
          <p:cNvPr id="24" name="TextBox 23"/>
          <p:cNvSpPr txBox="1"/>
          <p:nvPr/>
        </p:nvSpPr>
        <p:spPr>
          <a:xfrm>
            <a:off x="4957489" y="4939553"/>
            <a:ext cx="1299879" cy="769441"/>
          </a:xfrm>
          <a:prstGeom prst="rect">
            <a:avLst/>
          </a:prstGeom>
          <a:noFill/>
        </p:spPr>
        <p:txBody>
          <a:bodyPr wrap="square" rtlCol="0">
            <a:spAutoFit/>
          </a:bodyPr>
          <a:lstStyle/>
          <a:p>
            <a:pPr algn="ctr"/>
            <a:r>
              <a:rPr lang="en-US" sz="1600" dirty="0" smtClean="0">
                <a:latin typeface="+mj-lt"/>
              </a:rPr>
              <a:t>6-year rate</a:t>
            </a:r>
          </a:p>
          <a:p>
            <a:pPr algn="ctr"/>
            <a:r>
              <a:rPr lang="en-US" sz="1200" dirty="0" smtClean="0">
                <a:solidFill>
                  <a:schemeClr val="bg1">
                    <a:lumMod val="50000"/>
                  </a:schemeClr>
                </a:solidFill>
                <a:latin typeface="+mj-lt"/>
              </a:rPr>
              <a:t>calculated in </a:t>
            </a:r>
            <a:r>
              <a:rPr lang="en-US" sz="1600" dirty="0" smtClean="0">
                <a:solidFill>
                  <a:schemeClr val="bg1">
                    <a:lumMod val="50000"/>
                  </a:schemeClr>
                </a:solidFill>
                <a:latin typeface="+mj-lt"/>
              </a:rPr>
              <a:t>2012</a:t>
            </a:r>
            <a:endParaRPr lang="en-US" sz="1600" dirty="0">
              <a:solidFill>
                <a:schemeClr val="bg1">
                  <a:lumMod val="50000"/>
                </a:schemeClr>
              </a:solidFill>
              <a:latin typeface="+mj-lt"/>
            </a:endParaRPr>
          </a:p>
        </p:txBody>
      </p:sp>
      <p:sp>
        <p:nvSpPr>
          <p:cNvPr id="25" name="TextBox 24"/>
          <p:cNvSpPr txBox="1"/>
          <p:nvPr/>
        </p:nvSpPr>
        <p:spPr>
          <a:xfrm>
            <a:off x="6759390" y="4939553"/>
            <a:ext cx="1371602" cy="769441"/>
          </a:xfrm>
          <a:prstGeom prst="rect">
            <a:avLst/>
          </a:prstGeom>
          <a:noFill/>
        </p:spPr>
        <p:txBody>
          <a:bodyPr wrap="square" rtlCol="0">
            <a:spAutoFit/>
          </a:bodyPr>
          <a:lstStyle/>
          <a:p>
            <a:pPr algn="ctr"/>
            <a:r>
              <a:rPr lang="en-US" sz="1600" dirty="0" smtClean="0">
                <a:latin typeface="+mj-lt"/>
              </a:rPr>
              <a:t>7-year rate</a:t>
            </a:r>
          </a:p>
          <a:p>
            <a:pPr algn="ctr"/>
            <a:r>
              <a:rPr lang="en-US" sz="1200" dirty="0" smtClean="0">
                <a:solidFill>
                  <a:schemeClr val="bg1">
                    <a:lumMod val="50000"/>
                  </a:schemeClr>
                </a:solidFill>
                <a:latin typeface="+mj-lt"/>
              </a:rPr>
              <a:t>calculated in </a:t>
            </a:r>
            <a:r>
              <a:rPr lang="en-US" sz="1600" dirty="0" smtClean="0">
                <a:solidFill>
                  <a:schemeClr val="bg1">
                    <a:lumMod val="50000"/>
                  </a:schemeClr>
                </a:solidFill>
                <a:latin typeface="+mj-lt"/>
              </a:rPr>
              <a:t>2013</a:t>
            </a:r>
            <a:endParaRPr lang="en-US" sz="1600" dirty="0">
              <a:solidFill>
                <a:schemeClr val="bg1">
                  <a:lumMod val="50000"/>
                </a:schemeClr>
              </a:solidFill>
              <a:latin typeface="+mj-lt"/>
            </a:endParaRPr>
          </a:p>
        </p:txBody>
      </p:sp>
      <p:sp>
        <p:nvSpPr>
          <p:cNvPr id="22" name="TextBox 21"/>
          <p:cNvSpPr txBox="1"/>
          <p:nvPr/>
        </p:nvSpPr>
        <p:spPr>
          <a:xfrm>
            <a:off x="1084730" y="4939553"/>
            <a:ext cx="1488143" cy="830997"/>
          </a:xfrm>
          <a:prstGeom prst="rect">
            <a:avLst/>
          </a:prstGeom>
          <a:noFill/>
        </p:spPr>
        <p:txBody>
          <a:bodyPr wrap="square" rtlCol="0">
            <a:spAutoFit/>
          </a:bodyPr>
          <a:lstStyle/>
          <a:p>
            <a:pPr algn="ctr"/>
            <a:r>
              <a:rPr lang="en-US" sz="1600" dirty="0" smtClean="0">
                <a:latin typeface="+mj-lt"/>
              </a:rPr>
              <a:t>“On-time” rate </a:t>
            </a:r>
            <a:r>
              <a:rPr lang="en-US" sz="1400" dirty="0" smtClean="0">
                <a:latin typeface="+mj-lt"/>
              </a:rPr>
              <a:t>(4 years or less)  </a:t>
            </a:r>
            <a:r>
              <a:rPr lang="en-US" sz="1600" dirty="0" smtClean="0">
                <a:solidFill>
                  <a:schemeClr val="bg1">
                    <a:lumMod val="50000"/>
                  </a:schemeClr>
                </a:solidFill>
                <a:latin typeface="+mj-lt"/>
              </a:rPr>
              <a:t>2010</a:t>
            </a:r>
            <a:endParaRPr lang="en-US" sz="1600" dirty="0">
              <a:solidFill>
                <a:schemeClr val="bg1">
                  <a:lumMod val="50000"/>
                </a:schemeClr>
              </a:solidFill>
              <a:latin typeface="+mj-lt"/>
            </a:endParaRPr>
          </a:p>
        </p:txBody>
      </p:sp>
      <p:sp>
        <p:nvSpPr>
          <p:cNvPr id="27" name="Rectangle 26"/>
          <p:cNvSpPr/>
          <p:nvPr/>
        </p:nvSpPr>
        <p:spPr>
          <a:xfrm>
            <a:off x="0" y="0"/>
            <a:ext cx="9144000" cy="1039906"/>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28" name="TextBox 27"/>
          <p:cNvSpPr txBox="1"/>
          <p:nvPr/>
        </p:nvSpPr>
        <p:spPr>
          <a:xfrm>
            <a:off x="0" y="0"/>
            <a:ext cx="9144000" cy="1015663"/>
          </a:xfrm>
          <a:prstGeom prst="rect">
            <a:avLst/>
          </a:prstGeom>
          <a:noFill/>
        </p:spPr>
        <p:txBody>
          <a:bodyPr wrap="square">
            <a:spAutoFit/>
          </a:bodyPr>
          <a:lstStyle/>
          <a:p>
            <a:pPr algn="ctr" fontAlgn="auto">
              <a:spcBef>
                <a:spcPts val="0"/>
              </a:spcBef>
              <a:spcAft>
                <a:spcPts val="0"/>
              </a:spcAft>
              <a:defRPr/>
            </a:pPr>
            <a:r>
              <a:rPr lang="en-US" sz="3000" dirty="0" smtClean="0">
                <a:solidFill>
                  <a:schemeClr val="tx1">
                    <a:lumMod val="75000"/>
                    <a:lumOff val="25000"/>
                  </a:schemeClr>
                </a:solidFill>
                <a:latin typeface="Palatino Linotype" pitchFamily="18" charset="0"/>
              </a:rPr>
              <a:t>Colorado Statewide Graduation and Completion Rates Over Time for the </a:t>
            </a:r>
            <a:r>
              <a:rPr lang="en-US" sz="3000" u="sng" dirty="0" smtClean="0">
                <a:solidFill>
                  <a:schemeClr val="tx1">
                    <a:lumMod val="75000"/>
                    <a:lumOff val="25000"/>
                  </a:schemeClr>
                </a:solidFill>
                <a:latin typeface="Palatino Linotype" pitchFamily="18" charset="0"/>
              </a:rPr>
              <a:t>Class of 2010 </a:t>
            </a:r>
            <a:endParaRPr lang="en-US" sz="3000" u="sng" dirty="0">
              <a:latin typeface="Palatino Linotype" pitchFamily="18" charset="0"/>
            </a:endParaRPr>
          </a:p>
        </p:txBody>
      </p:sp>
      <p:cxnSp>
        <p:nvCxnSpPr>
          <p:cNvPr id="29" name="Straight Connector 28"/>
          <p:cNvCxnSpPr/>
          <p:nvPr/>
        </p:nvCxnSpPr>
        <p:spPr>
          <a:xfrm>
            <a:off x="0" y="10365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7176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20700" y="2235200"/>
            <a:ext cx="8326318" cy="2308324"/>
          </a:xfrm>
          <a:prstGeom prst="rect">
            <a:avLst/>
          </a:prstGeom>
          <a:noFill/>
        </p:spPr>
        <p:txBody>
          <a:bodyPr wrap="none" rtlCol="0">
            <a:spAutoFit/>
          </a:bodyPr>
          <a:lstStyle/>
          <a:p>
            <a:r>
              <a:rPr lang="en-US" sz="4800" dirty="0" smtClean="0">
                <a:solidFill>
                  <a:schemeClr val="bg1"/>
                </a:solidFill>
                <a:latin typeface="Century Gothic" pitchFamily="34" charset="0"/>
              </a:rPr>
              <a:t>Education Outcomes Gaps</a:t>
            </a:r>
          </a:p>
          <a:p>
            <a:endParaRPr lang="en-US" sz="2400" dirty="0" smtClean="0">
              <a:solidFill>
                <a:schemeClr val="bg1"/>
              </a:solidFill>
              <a:latin typeface="Century Gothic" pitchFamily="34" charset="0"/>
            </a:endParaRPr>
          </a:p>
          <a:p>
            <a:pPr marL="914400" indent="-457200">
              <a:buSzPct val="66000"/>
              <a:buFont typeface="Wingdings" pitchFamily="2" charset="2"/>
              <a:buChar char="Ø"/>
            </a:pPr>
            <a:r>
              <a:rPr lang="en-US" sz="3600" dirty="0" smtClean="0">
                <a:solidFill>
                  <a:schemeClr val="bg1"/>
                </a:solidFill>
                <a:latin typeface="Century Gothic" pitchFamily="34" charset="0"/>
              </a:rPr>
              <a:t>By Race/Ethnicity </a:t>
            </a:r>
          </a:p>
          <a:p>
            <a:pPr marL="914400" indent="-457200">
              <a:buSzPct val="66000"/>
              <a:buFont typeface="Wingdings" pitchFamily="2" charset="2"/>
              <a:buChar char="Ø"/>
            </a:pPr>
            <a:r>
              <a:rPr lang="en-US" sz="3600" dirty="0" smtClean="0">
                <a:solidFill>
                  <a:schemeClr val="bg1"/>
                </a:solidFill>
                <a:latin typeface="Century Gothic" pitchFamily="34" charset="0"/>
              </a:rPr>
              <a:t>By Instructional Program Type</a:t>
            </a:r>
            <a:endParaRPr lang="en-US" sz="36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4" name="Chart 13"/>
          <p:cNvGraphicFramePr/>
          <p:nvPr/>
        </p:nvGraphicFramePr>
        <p:xfrm>
          <a:off x="527611" y="1135903"/>
          <a:ext cx="8455025" cy="5264150"/>
        </p:xfrm>
        <a:graphic>
          <a:graphicData uri="http://schemas.openxmlformats.org/drawingml/2006/chart">
            <c:chart xmlns:c="http://schemas.openxmlformats.org/drawingml/2006/chart" xmlns:r="http://schemas.openxmlformats.org/officeDocument/2006/relationships" r:id="rId2"/>
          </a:graphicData>
        </a:graphic>
      </p:graphicFrame>
      <p:cxnSp>
        <p:nvCxnSpPr>
          <p:cNvPr id="16" name="Straight Connector 15"/>
          <p:cNvCxnSpPr/>
          <p:nvPr/>
        </p:nvCxnSpPr>
        <p:spPr bwMode="auto">
          <a:xfrm>
            <a:off x="951940" y="1977275"/>
            <a:ext cx="6334125"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8708008" y="645477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713340" y="6500182"/>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14</a:t>
            </a:fld>
            <a:endParaRPr lang="en-US" sz="1100" dirty="0">
              <a:solidFill>
                <a:srgbClr val="002060"/>
              </a:solidFill>
              <a:latin typeface="Century Gothic" pitchFamily="34" charset="0"/>
            </a:endParaRPr>
          </a:p>
        </p:txBody>
      </p:sp>
      <p:sp>
        <p:nvSpPr>
          <p:cNvPr id="8" name="Rectangle 7"/>
          <p:cNvSpPr/>
          <p:nvPr/>
        </p:nvSpPr>
        <p:spPr>
          <a:xfrm>
            <a:off x="0" y="-12701"/>
            <a:ext cx="9144000" cy="962959"/>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9" name="TextBox 8"/>
          <p:cNvSpPr txBox="1"/>
          <p:nvPr/>
        </p:nvSpPr>
        <p:spPr>
          <a:xfrm>
            <a:off x="0" y="8965"/>
            <a:ext cx="9144000" cy="923330"/>
          </a:xfrm>
          <a:prstGeom prst="rect">
            <a:avLst/>
          </a:prstGeom>
          <a:noFill/>
        </p:spPr>
        <p:txBody>
          <a:bodyPr wrap="square">
            <a:spAutoFit/>
          </a:bodyPr>
          <a:lstStyle/>
          <a:p>
            <a:pPr algn="ctr" fontAlgn="auto">
              <a:spcBef>
                <a:spcPts val="0"/>
              </a:spcBef>
              <a:spcAft>
                <a:spcPts val="0"/>
              </a:spcAft>
              <a:defRPr/>
            </a:pPr>
            <a:r>
              <a:rPr lang="en-US" sz="2700" dirty="0" smtClean="0">
                <a:solidFill>
                  <a:schemeClr val="tx1">
                    <a:lumMod val="75000"/>
                    <a:lumOff val="25000"/>
                  </a:schemeClr>
                </a:solidFill>
                <a:latin typeface="Palatino Linotype" pitchFamily="18" charset="0"/>
              </a:rPr>
              <a:t>Substantial “outcomes gaps” exist between White students and their Black, Hispanic and American Indian peers </a:t>
            </a:r>
            <a:endParaRPr lang="en-US" sz="2700" dirty="0">
              <a:latin typeface="Palatino Linotype" pitchFamily="18" charset="0"/>
            </a:endParaRPr>
          </a:p>
        </p:txBody>
      </p:sp>
      <p:cxnSp>
        <p:nvCxnSpPr>
          <p:cNvPr id="10" name="Straight Connector 9"/>
          <p:cNvCxnSpPr/>
          <p:nvPr/>
        </p:nvCxnSpPr>
        <p:spPr>
          <a:xfrm>
            <a:off x="0" y="9469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Picture 5" descr="CDE_Logo_Left.png"/>
          <p:cNvPicPr>
            <a:picLocks noChangeAspect="1"/>
          </p:cNvPicPr>
          <p:nvPr/>
        </p:nvPicPr>
        <p:blipFill>
          <a:blip r:embed="rId3" cstate="print"/>
          <a:srcRect/>
          <a:stretch>
            <a:fillRect/>
          </a:stretch>
        </p:blipFill>
        <p:spPr bwMode="auto">
          <a:xfrm>
            <a:off x="66300" y="6397255"/>
            <a:ext cx="2805113" cy="40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p:nvPr/>
        </p:nvGraphicFramePr>
        <p:xfrm>
          <a:off x="0" y="996950"/>
          <a:ext cx="9143999" cy="5861050"/>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Straight Connector 16"/>
          <p:cNvCxnSpPr/>
          <p:nvPr/>
        </p:nvCxnSpPr>
        <p:spPr bwMode="auto">
          <a:xfrm>
            <a:off x="444500" y="1876425"/>
            <a:ext cx="6819900"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8607070" y="639054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612402" y="643595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15</a:t>
            </a:fld>
            <a:endParaRPr lang="en-US" sz="1100" dirty="0">
              <a:solidFill>
                <a:srgbClr val="002060"/>
              </a:solidFill>
              <a:latin typeface="Century Gothic" pitchFamily="34" charset="0"/>
            </a:endParaRPr>
          </a:p>
        </p:txBody>
      </p:sp>
      <p:sp>
        <p:nvSpPr>
          <p:cNvPr id="8" name="Rectangle 7"/>
          <p:cNvSpPr/>
          <p:nvPr/>
        </p:nvSpPr>
        <p:spPr>
          <a:xfrm>
            <a:off x="0" y="-12701"/>
            <a:ext cx="9144000" cy="962959"/>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9" name="TextBox 8"/>
          <p:cNvSpPr txBox="1"/>
          <p:nvPr/>
        </p:nvSpPr>
        <p:spPr>
          <a:xfrm>
            <a:off x="107580" y="0"/>
            <a:ext cx="8892988" cy="954107"/>
          </a:xfrm>
          <a:prstGeom prst="rect">
            <a:avLst/>
          </a:prstGeom>
          <a:noFill/>
        </p:spPr>
        <p:txBody>
          <a:bodyPr wrap="square">
            <a:spAutoFit/>
          </a:bodyPr>
          <a:lstStyle/>
          <a:p>
            <a:pPr algn="ctr" fontAlgn="auto">
              <a:spcBef>
                <a:spcPts val="0"/>
              </a:spcBef>
              <a:spcAft>
                <a:spcPts val="0"/>
              </a:spcAft>
              <a:defRPr/>
            </a:pPr>
            <a:r>
              <a:rPr lang="en-US" sz="2800" dirty="0" smtClean="0">
                <a:solidFill>
                  <a:schemeClr val="tx1">
                    <a:lumMod val="75000"/>
                    <a:lumOff val="25000"/>
                  </a:schemeClr>
                </a:solidFill>
                <a:latin typeface="Palatino Linotype" pitchFamily="18" charset="0"/>
              </a:rPr>
              <a:t>Similar gaps exist among students in various Instructional Program categories</a:t>
            </a:r>
            <a:endParaRPr lang="en-US" sz="2800" dirty="0">
              <a:latin typeface="Palatino Linotype" pitchFamily="18" charset="0"/>
            </a:endParaRPr>
          </a:p>
        </p:txBody>
      </p:sp>
      <p:cxnSp>
        <p:nvCxnSpPr>
          <p:cNvPr id="10" name="Straight Connector 9"/>
          <p:cNvCxnSpPr/>
          <p:nvPr/>
        </p:nvCxnSpPr>
        <p:spPr>
          <a:xfrm>
            <a:off x="0" y="94690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98" descr="CDE LOGO TEST.png"/>
          <p:cNvPicPr>
            <a:picLocks noChangeAspect="1"/>
          </p:cNvPicPr>
          <p:nvPr/>
        </p:nvPicPr>
        <p:blipFill>
          <a:blip r:embed="rId2" cstate="print"/>
          <a:srcRect/>
          <a:stretch>
            <a:fillRect/>
          </a:stretch>
        </p:blipFill>
        <p:spPr bwMode="auto">
          <a:xfrm>
            <a:off x="7410450" y="6502400"/>
            <a:ext cx="1604963" cy="254000"/>
          </a:xfrm>
          <a:prstGeom prst="rect">
            <a:avLst/>
          </a:prstGeom>
          <a:noFill/>
          <a:ln w="9525">
            <a:noFill/>
            <a:miter lim="800000"/>
            <a:headEnd/>
            <a:tailEnd/>
          </a:ln>
        </p:spPr>
      </p:pic>
      <p:sp>
        <p:nvSpPr>
          <p:cNvPr id="101" name="Rectangle 100"/>
          <p:cNvSpPr/>
          <p:nvPr/>
        </p:nvSpPr>
        <p:spPr>
          <a:xfrm>
            <a:off x="0" y="0"/>
            <a:ext cx="9144000" cy="10287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02" name="TextBox 101"/>
          <p:cNvSpPr txBox="1"/>
          <p:nvPr/>
        </p:nvSpPr>
        <p:spPr>
          <a:xfrm>
            <a:off x="0" y="-22225"/>
            <a:ext cx="9144000" cy="1077218"/>
          </a:xfrm>
          <a:prstGeom prst="rect">
            <a:avLst/>
          </a:prstGeom>
          <a:noFill/>
        </p:spPr>
        <p:txBody>
          <a:bodyPr wrap="square">
            <a:spAutoFit/>
          </a:bodyPr>
          <a:lstStyle/>
          <a:p>
            <a:pPr algn="ctr" fontAlgn="auto">
              <a:spcBef>
                <a:spcPts val="0"/>
              </a:spcBef>
              <a:spcAft>
                <a:spcPts val="0"/>
              </a:spcAft>
              <a:defRPr/>
            </a:pPr>
            <a:r>
              <a:rPr lang="en-US" sz="3200" dirty="0">
                <a:solidFill>
                  <a:schemeClr val="tx1">
                    <a:lumMod val="75000"/>
                    <a:lumOff val="25000"/>
                  </a:schemeClr>
                </a:solidFill>
                <a:latin typeface="Palatino Linotype" pitchFamily="18" charset="0"/>
              </a:rPr>
              <a:t>Annual Dropout Rate by Instructional Program Service Type:  6-Year Trend</a:t>
            </a:r>
            <a:endParaRPr lang="en-US" sz="3200" dirty="0">
              <a:latin typeface="Palatino Linotype" pitchFamily="18" charset="0"/>
            </a:endParaRPr>
          </a:p>
        </p:txBody>
      </p:sp>
      <p:grpSp>
        <p:nvGrpSpPr>
          <p:cNvPr id="10242" name="Group 43"/>
          <p:cNvGrpSpPr>
            <a:grpSpLocks/>
          </p:cNvGrpSpPr>
          <p:nvPr/>
        </p:nvGrpSpPr>
        <p:grpSpPr bwMode="auto">
          <a:xfrm>
            <a:off x="152400" y="1110488"/>
            <a:ext cx="8991600" cy="5518150"/>
            <a:chOff x="121920" y="1069848"/>
            <a:chExt cx="8991600" cy="5656706"/>
          </a:xfrm>
        </p:grpSpPr>
        <p:grpSp>
          <p:nvGrpSpPr>
            <p:cNvPr id="10323" name="Group 40"/>
            <p:cNvGrpSpPr>
              <a:grpSpLocks/>
            </p:cNvGrpSpPr>
            <p:nvPr/>
          </p:nvGrpSpPr>
          <p:grpSpPr bwMode="auto">
            <a:xfrm>
              <a:off x="121920" y="1069848"/>
              <a:ext cx="8991600" cy="5656706"/>
              <a:chOff x="121920" y="1069848"/>
              <a:chExt cx="8991600" cy="5656706"/>
            </a:xfrm>
          </p:grpSpPr>
          <p:graphicFrame>
            <p:nvGraphicFramePr>
              <p:cNvPr id="42" name="Chart 41"/>
              <p:cNvGraphicFramePr/>
              <p:nvPr/>
            </p:nvGraphicFramePr>
            <p:xfrm>
              <a:off x="121920" y="1077024"/>
              <a:ext cx="8991600" cy="5649530"/>
            </p:xfrm>
            <a:graphic>
              <a:graphicData uri="http://schemas.openxmlformats.org/drawingml/2006/chart">
                <c:chart xmlns:c="http://schemas.openxmlformats.org/drawingml/2006/chart" xmlns:r="http://schemas.openxmlformats.org/officeDocument/2006/relationships" r:id="rId3"/>
              </a:graphicData>
            </a:graphic>
          </p:graphicFrame>
          <p:sp>
            <p:nvSpPr>
              <p:cNvPr id="43" name="Rectangle 42"/>
              <p:cNvSpPr/>
              <p:nvPr/>
            </p:nvSpPr>
            <p:spPr>
              <a:xfrm>
                <a:off x="439420" y="1069848"/>
                <a:ext cx="7104062" cy="5304253"/>
              </a:xfrm>
              <a:prstGeom prst="rect">
                <a:avLst/>
              </a:prstGeom>
              <a:solidFill>
                <a:srgbClr val="F4F3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324" name="Group 30"/>
            <p:cNvGrpSpPr>
              <a:grpSpLocks/>
            </p:cNvGrpSpPr>
            <p:nvPr/>
          </p:nvGrpSpPr>
          <p:grpSpPr bwMode="auto">
            <a:xfrm>
              <a:off x="457200" y="1243584"/>
              <a:ext cx="6912864" cy="4617720"/>
              <a:chOff x="411480" y="1243584"/>
              <a:chExt cx="6912864" cy="4617720"/>
            </a:xfrm>
          </p:grpSpPr>
          <p:cxnSp>
            <p:nvCxnSpPr>
              <p:cNvPr id="21" name="Straight Connector 20"/>
              <p:cNvCxnSpPr/>
              <p:nvPr/>
            </p:nvCxnSpPr>
            <p:spPr>
              <a:xfrm>
                <a:off x="411162" y="1242899"/>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1162" y="1752527"/>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11162" y="2279618"/>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1162" y="2789245"/>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1162" y="3297285"/>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1162" y="3816439"/>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11162" y="4324479"/>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1162" y="4834105"/>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1162" y="5351671"/>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11162" y="5861299"/>
                <a:ext cx="69135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476250" y="1226940"/>
            <a:ext cx="0" cy="51201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flipV="1">
            <a:off x="960438" y="1526381"/>
            <a:ext cx="985043" cy="405235"/>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a:off x="1927412" y="1524000"/>
            <a:ext cx="998351" cy="818029"/>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a:off x="2913529" y="2339788"/>
            <a:ext cx="991721" cy="18964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auto">
          <a:xfrm>
            <a:off x="3892551" y="2529427"/>
            <a:ext cx="998537" cy="154242"/>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auto">
          <a:xfrm>
            <a:off x="4885299" y="2684612"/>
            <a:ext cx="960436" cy="261788"/>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0" y="1031795"/>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auto">
          <a:xfrm flipV="1">
            <a:off x="5833035" y="2038478"/>
            <a:ext cx="1025525" cy="907922"/>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305" name="TextBox 70"/>
          <p:cNvSpPr txBox="1">
            <a:spLocks noChangeArrowheads="1"/>
          </p:cNvSpPr>
          <p:nvPr/>
        </p:nvSpPr>
        <p:spPr bwMode="auto">
          <a:xfrm>
            <a:off x="6929748" y="1884538"/>
            <a:ext cx="466415" cy="307777"/>
          </a:xfrm>
          <a:prstGeom prst="rect">
            <a:avLst/>
          </a:prstGeom>
          <a:noFill/>
          <a:ln w="9525">
            <a:noFill/>
            <a:miter lim="800000"/>
            <a:headEnd/>
            <a:tailEnd/>
          </a:ln>
        </p:spPr>
        <p:txBody>
          <a:bodyPr lIns="45720">
            <a:spAutoFit/>
          </a:bodyPr>
          <a:lstStyle/>
          <a:p>
            <a:pPr algn="ctr"/>
            <a:r>
              <a:rPr lang="en-US" sz="1400" dirty="0">
                <a:latin typeface="Calibri" pitchFamily="34" charset="0"/>
              </a:rPr>
              <a:t>8.5</a:t>
            </a:r>
            <a:r>
              <a:rPr lang="en-US" sz="1100" dirty="0">
                <a:latin typeface="Calibri" pitchFamily="34" charset="0"/>
              </a:rPr>
              <a:t>%</a:t>
            </a:r>
          </a:p>
        </p:txBody>
      </p:sp>
      <p:cxnSp>
        <p:nvCxnSpPr>
          <p:cNvPr id="35" name="Straight Connector 34"/>
          <p:cNvCxnSpPr/>
          <p:nvPr/>
        </p:nvCxnSpPr>
        <p:spPr>
          <a:xfrm>
            <a:off x="484188" y="6266530"/>
            <a:ext cx="687705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bwMode="auto">
          <a:xfrm>
            <a:off x="712788" y="4017764"/>
            <a:ext cx="512762" cy="2239474"/>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679575" y="4059581"/>
            <a:ext cx="512763" cy="2197657"/>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auto">
          <a:xfrm>
            <a:off x="2673350" y="4360036"/>
            <a:ext cx="512763" cy="1897202"/>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bwMode="auto">
          <a:xfrm>
            <a:off x="3657600" y="4482385"/>
            <a:ext cx="512763" cy="1774853"/>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bwMode="auto">
          <a:xfrm>
            <a:off x="4633913" y="4702306"/>
            <a:ext cx="511175" cy="1554932"/>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bwMode="auto">
          <a:xfrm>
            <a:off x="5627688" y="4751865"/>
            <a:ext cx="511175" cy="1505373"/>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7" name="TextBox 12"/>
          <p:cNvSpPr txBox="1">
            <a:spLocks noChangeArrowheads="1"/>
          </p:cNvSpPr>
          <p:nvPr/>
        </p:nvSpPr>
        <p:spPr bwMode="auto">
          <a:xfrm>
            <a:off x="693738" y="4032139"/>
            <a:ext cx="558800" cy="276999"/>
          </a:xfrm>
          <a:prstGeom prst="rect">
            <a:avLst/>
          </a:prstGeom>
          <a:noFill/>
          <a:ln w="9525">
            <a:noFill/>
            <a:miter lim="800000"/>
            <a:headEnd/>
            <a:tailEnd/>
          </a:ln>
        </p:spPr>
        <p:txBody>
          <a:bodyPr>
            <a:spAutoFit/>
          </a:bodyPr>
          <a:lstStyle/>
          <a:p>
            <a:pPr algn="ctr"/>
            <a:r>
              <a:rPr lang="en-US" sz="1200">
                <a:solidFill>
                  <a:schemeClr val="bg1"/>
                </a:solidFill>
                <a:latin typeface="Century Gothic" pitchFamily="34" charset="0"/>
              </a:rPr>
              <a:t>4.5%</a:t>
            </a:r>
          </a:p>
        </p:txBody>
      </p:sp>
      <p:sp>
        <p:nvSpPr>
          <p:cNvPr id="10298" name="TextBox 13"/>
          <p:cNvSpPr txBox="1">
            <a:spLocks noChangeArrowheads="1"/>
          </p:cNvSpPr>
          <p:nvPr/>
        </p:nvSpPr>
        <p:spPr bwMode="auto">
          <a:xfrm>
            <a:off x="1658938" y="4081706"/>
            <a:ext cx="558800" cy="276999"/>
          </a:xfrm>
          <a:prstGeom prst="rect">
            <a:avLst/>
          </a:prstGeom>
          <a:noFill/>
          <a:ln w="9525">
            <a:noFill/>
            <a:miter lim="800000"/>
            <a:headEnd/>
            <a:tailEnd/>
          </a:ln>
        </p:spPr>
        <p:txBody>
          <a:bodyPr>
            <a:spAutoFit/>
          </a:bodyPr>
          <a:lstStyle/>
          <a:p>
            <a:pPr algn="ctr"/>
            <a:r>
              <a:rPr lang="en-US" sz="1200">
                <a:solidFill>
                  <a:schemeClr val="bg1"/>
                </a:solidFill>
                <a:latin typeface="Century Gothic" pitchFamily="34" charset="0"/>
              </a:rPr>
              <a:t>4.4%</a:t>
            </a:r>
          </a:p>
        </p:txBody>
      </p:sp>
      <p:sp>
        <p:nvSpPr>
          <p:cNvPr id="10299" name="TextBox 14"/>
          <p:cNvSpPr txBox="1">
            <a:spLocks noChangeArrowheads="1"/>
          </p:cNvSpPr>
          <p:nvPr/>
        </p:nvSpPr>
        <p:spPr bwMode="auto">
          <a:xfrm>
            <a:off x="2649538" y="4379113"/>
            <a:ext cx="558800" cy="276999"/>
          </a:xfrm>
          <a:prstGeom prst="rect">
            <a:avLst/>
          </a:prstGeom>
          <a:noFill/>
          <a:ln w="9525">
            <a:noFill/>
            <a:miter lim="800000"/>
            <a:headEnd/>
            <a:tailEnd/>
          </a:ln>
        </p:spPr>
        <p:txBody>
          <a:bodyPr>
            <a:spAutoFit/>
          </a:bodyPr>
          <a:lstStyle/>
          <a:p>
            <a:pPr algn="ctr"/>
            <a:r>
              <a:rPr lang="en-US" sz="1200">
                <a:solidFill>
                  <a:schemeClr val="bg1"/>
                </a:solidFill>
                <a:latin typeface="Century Gothic" pitchFamily="34" charset="0"/>
              </a:rPr>
              <a:t>3.8%</a:t>
            </a:r>
          </a:p>
        </p:txBody>
      </p:sp>
      <p:sp>
        <p:nvSpPr>
          <p:cNvPr id="10300" name="TextBox 15"/>
          <p:cNvSpPr txBox="1">
            <a:spLocks noChangeArrowheads="1"/>
          </p:cNvSpPr>
          <p:nvPr/>
        </p:nvSpPr>
        <p:spPr bwMode="auto">
          <a:xfrm>
            <a:off x="3640138" y="4478249"/>
            <a:ext cx="558800" cy="276999"/>
          </a:xfrm>
          <a:prstGeom prst="rect">
            <a:avLst/>
          </a:prstGeom>
          <a:noFill/>
          <a:ln w="9525">
            <a:noFill/>
            <a:miter lim="800000"/>
            <a:headEnd/>
            <a:tailEnd/>
          </a:ln>
        </p:spPr>
        <p:txBody>
          <a:bodyPr>
            <a:spAutoFit/>
          </a:bodyPr>
          <a:lstStyle/>
          <a:p>
            <a:pPr algn="ctr"/>
            <a:r>
              <a:rPr lang="en-US" sz="1200">
                <a:solidFill>
                  <a:schemeClr val="bg1"/>
                </a:solidFill>
                <a:latin typeface="Century Gothic" pitchFamily="34" charset="0"/>
              </a:rPr>
              <a:t>3.6%</a:t>
            </a:r>
          </a:p>
        </p:txBody>
      </p:sp>
      <p:sp>
        <p:nvSpPr>
          <p:cNvPr id="10301" name="TextBox 16"/>
          <p:cNvSpPr txBox="1">
            <a:spLocks noChangeArrowheads="1"/>
          </p:cNvSpPr>
          <p:nvPr/>
        </p:nvSpPr>
        <p:spPr bwMode="auto">
          <a:xfrm>
            <a:off x="4605338" y="4731541"/>
            <a:ext cx="558800" cy="276999"/>
          </a:xfrm>
          <a:prstGeom prst="rect">
            <a:avLst/>
          </a:prstGeom>
          <a:noFill/>
          <a:ln w="9525">
            <a:noFill/>
            <a:miter lim="800000"/>
            <a:headEnd/>
            <a:tailEnd/>
          </a:ln>
        </p:spPr>
        <p:txBody>
          <a:bodyPr>
            <a:spAutoFit/>
          </a:bodyPr>
          <a:lstStyle/>
          <a:p>
            <a:pPr algn="ctr"/>
            <a:r>
              <a:rPr lang="en-US" sz="1200">
                <a:solidFill>
                  <a:schemeClr val="bg1"/>
                </a:solidFill>
                <a:latin typeface="Century Gothic" pitchFamily="34" charset="0"/>
              </a:rPr>
              <a:t>3.1%</a:t>
            </a:r>
          </a:p>
        </p:txBody>
      </p:sp>
      <p:sp>
        <p:nvSpPr>
          <p:cNvPr id="10302" name="TextBox 17"/>
          <p:cNvSpPr txBox="1">
            <a:spLocks noChangeArrowheads="1"/>
          </p:cNvSpPr>
          <p:nvPr/>
        </p:nvSpPr>
        <p:spPr bwMode="auto">
          <a:xfrm>
            <a:off x="5595938" y="4784578"/>
            <a:ext cx="558800" cy="276999"/>
          </a:xfrm>
          <a:prstGeom prst="rect">
            <a:avLst/>
          </a:prstGeom>
          <a:noFill/>
          <a:ln w="9525">
            <a:noFill/>
            <a:miter lim="800000"/>
            <a:headEnd/>
            <a:tailEnd/>
          </a:ln>
        </p:spPr>
        <p:txBody>
          <a:bodyPr>
            <a:spAutoFit/>
          </a:bodyPr>
          <a:lstStyle/>
          <a:p>
            <a:pPr algn="ctr"/>
            <a:r>
              <a:rPr lang="en-US" sz="1200" dirty="0">
                <a:solidFill>
                  <a:schemeClr val="bg1"/>
                </a:solidFill>
                <a:latin typeface="Century Gothic" pitchFamily="34" charset="0"/>
              </a:rPr>
              <a:t>3.0%</a:t>
            </a:r>
          </a:p>
        </p:txBody>
      </p:sp>
      <p:sp>
        <p:nvSpPr>
          <p:cNvPr id="12" name="Rectangle 11"/>
          <p:cNvSpPr/>
          <p:nvPr/>
        </p:nvSpPr>
        <p:spPr bwMode="auto">
          <a:xfrm>
            <a:off x="6592888" y="4812267"/>
            <a:ext cx="512762" cy="1444971"/>
          </a:xfrm>
          <a:prstGeom prst="rect">
            <a:avLst/>
          </a:prstGeom>
          <a:solidFill>
            <a:schemeClr val="accent1">
              <a:lumMod val="75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0" name="TextBox 18"/>
          <p:cNvSpPr txBox="1">
            <a:spLocks noChangeArrowheads="1"/>
          </p:cNvSpPr>
          <p:nvPr/>
        </p:nvSpPr>
        <p:spPr bwMode="auto">
          <a:xfrm>
            <a:off x="6586538" y="4829115"/>
            <a:ext cx="558800" cy="276999"/>
          </a:xfrm>
          <a:prstGeom prst="rect">
            <a:avLst/>
          </a:prstGeom>
          <a:noFill/>
          <a:ln w="9525">
            <a:noFill/>
            <a:miter lim="800000"/>
            <a:headEnd/>
            <a:tailEnd/>
          </a:ln>
        </p:spPr>
        <p:txBody>
          <a:bodyPr>
            <a:spAutoFit/>
          </a:bodyPr>
          <a:lstStyle/>
          <a:p>
            <a:pPr algn="ctr"/>
            <a:r>
              <a:rPr lang="en-US" sz="1200" dirty="0">
                <a:solidFill>
                  <a:schemeClr val="bg1"/>
                </a:solidFill>
                <a:latin typeface="Century Gothic" pitchFamily="34" charset="0"/>
              </a:rPr>
              <a:t>2.9%</a:t>
            </a:r>
          </a:p>
        </p:txBody>
      </p:sp>
      <p:grpSp>
        <p:nvGrpSpPr>
          <p:cNvPr id="16" name="Group 106"/>
          <p:cNvGrpSpPr>
            <a:grpSpLocks/>
          </p:cNvGrpSpPr>
          <p:nvPr/>
        </p:nvGrpSpPr>
        <p:grpSpPr bwMode="auto">
          <a:xfrm>
            <a:off x="948532" y="1628063"/>
            <a:ext cx="4948471" cy="3538298"/>
            <a:chOff x="948532" y="1503363"/>
            <a:chExt cx="4948471" cy="3626857"/>
          </a:xfrm>
        </p:grpSpPr>
        <p:grpSp>
          <p:nvGrpSpPr>
            <p:cNvPr id="10262" name="Group 71"/>
            <p:cNvGrpSpPr>
              <a:grpSpLocks/>
            </p:cNvGrpSpPr>
            <p:nvPr/>
          </p:nvGrpSpPr>
          <p:grpSpPr bwMode="auto">
            <a:xfrm>
              <a:off x="948532" y="1503363"/>
              <a:ext cx="4948471" cy="3626857"/>
              <a:chOff x="948595" y="1618488"/>
              <a:chExt cx="4949107" cy="3626413"/>
            </a:xfrm>
          </p:grpSpPr>
          <p:cxnSp>
            <p:nvCxnSpPr>
              <p:cNvPr id="73" name="Straight Connector 72"/>
              <p:cNvCxnSpPr/>
              <p:nvPr/>
            </p:nvCxnSpPr>
            <p:spPr>
              <a:xfrm flipV="1">
                <a:off x="977966" y="1618488"/>
                <a:ext cx="970088" cy="82222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943291" y="1624099"/>
                <a:ext cx="992316" cy="126582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934018" y="2883570"/>
                <a:ext cx="978026" cy="60318"/>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904106" y="2943888"/>
                <a:ext cx="987552" cy="35714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882692" y="3301032"/>
                <a:ext cx="997078" cy="26508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960502" y="2020076"/>
                <a:ext cx="987552" cy="123492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948054" y="2020076"/>
                <a:ext cx="987552" cy="197619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2924492" y="3702621"/>
                <a:ext cx="998666" cy="29125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913632" y="3702620"/>
                <a:ext cx="978026" cy="585716"/>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4884513" y="4215319"/>
                <a:ext cx="1013189" cy="6898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917854" y="4645501"/>
                <a:ext cx="970882" cy="1920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913632" y="4278813"/>
                <a:ext cx="1014542" cy="3666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2922905" y="4278813"/>
                <a:ext cx="990727" cy="428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924238" y="3720532"/>
                <a:ext cx="1011368" cy="6043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948595" y="3721668"/>
                <a:ext cx="987552" cy="10000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883465" y="5198042"/>
                <a:ext cx="996824" cy="4685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2943544" y="4948129"/>
                <a:ext cx="970088" cy="19100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955198" y="4586928"/>
                <a:ext cx="989934" cy="3601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981142" y="3532779"/>
                <a:ext cx="976439" cy="105714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904106" y="5139132"/>
                <a:ext cx="976438" cy="5238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10263" name="Group 105"/>
            <p:cNvGrpSpPr>
              <a:grpSpLocks/>
            </p:cNvGrpSpPr>
            <p:nvPr/>
          </p:nvGrpSpPr>
          <p:grpSpPr bwMode="auto">
            <a:xfrm>
              <a:off x="957263" y="1811338"/>
              <a:ext cx="4908550" cy="2057938"/>
              <a:chOff x="957263" y="1811338"/>
              <a:chExt cx="4908550" cy="2057938"/>
            </a:xfrm>
          </p:grpSpPr>
          <p:cxnSp>
            <p:nvCxnSpPr>
              <p:cNvPr id="93" name="Straight Connector 92"/>
              <p:cNvCxnSpPr/>
              <p:nvPr/>
            </p:nvCxnSpPr>
            <p:spPr>
              <a:xfrm>
                <a:off x="957263" y="1811338"/>
                <a:ext cx="1000125" cy="509587"/>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39925" y="2311400"/>
                <a:ext cx="992188" cy="1554163"/>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2921794" y="3657601"/>
                <a:ext cx="994569" cy="211675"/>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4883944" y="3717925"/>
                <a:ext cx="981869" cy="146469"/>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905250" y="3654425"/>
                <a:ext cx="993775" cy="211138"/>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9" name="Group 104"/>
          <p:cNvGrpSpPr>
            <a:grpSpLocks/>
          </p:cNvGrpSpPr>
          <p:nvPr/>
        </p:nvGrpSpPr>
        <p:grpSpPr bwMode="auto">
          <a:xfrm>
            <a:off x="5854700" y="3526630"/>
            <a:ext cx="1022350" cy="1645444"/>
            <a:chOff x="5854461" y="3449448"/>
            <a:chExt cx="1022589" cy="1686627"/>
          </a:xfrm>
        </p:grpSpPr>
        <p:grpSp>
          <p:nvGrpSpPr>
            <p:cNvPr id="10256" name="Group 94"/>
            <p:cNvGrpSpPr>
              <a:grpSpLocks/>
            </p:cNvGrpSpPr>
            <p:nvPr/>
          </p:nvGrpSpPr>
          <p:grpSpPr bwMode="auto">
            <a:xfrm>
              <a:off x="5864782" y="3449448"/>
              <a:ext cx="1012268" cy="1686627"/>
              <a:chOff x="5865034" y="3564761"/>
              <a:chExt cx="1011256" cy="1685994"/>
            </a:xfrm>
          </p:grpSpPr>
          <p:cxnSp>
            <p:nvCxnSpPr>
              <p:cNvPr id="65" name="Straight Connector 64"/>
              <p:cNvCxnSpPr/>
              <p:nvPr/>
            </p:nvCxnSpPr>
            <p:spPr>
              <a:xfrm>
                <a:off x="5879310" y="3564761"/>
                <a:ext cx="996980" cy="211247"/>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888034" y="4215582"/>
                <a:ext cx="969218" cy="37450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5880103" y="4755129"/>
                <a:ext cx="986668" cy="825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865034" y="5248654"/>
                <a:ext cx="1011256" cy="210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98" name="Straight Connector 97"/>
            <p:cNvCxnSpPr/>
            <p:nvPr/>
          </p:nvCxnSpPr>
          <p:spPr>
            <a:xfrm flipV="1">
              <a:off x="5854461" y="3451225"/>
              <a:ext cx="995596" cy="263525"/>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99" name="Straight Connector 98"/>
          <p:cNvCxnSpPr/>
          <p:nvPr/>
        </p:nvCxnSpPr>
        <p:spPr>
          <a:xfrm flipV="1">
            <a:off x="7594600" y="5808104"/>
            <a:ext cx="255588" cy="3097"/>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6" name="TextBox 70"/>
          <p:cNvSpPr txBox="1">
            <a:spLocks noChangeArrowheads="1"/>
          </p:cNvSpPr>
          <p:nvPr/>
        </p:nvSpPr>
        <p:spPr bwMode="auto">
          <a:xfrm>
            <a:off x="7082148" y="5041395"/>
            <a:ext cx="466415" cy="307777"/>
          </a:xfrm>
          <a:prstGeom prst="rect">
            <a:avLst/>
          </a:prstGeom>
          <a:noFill/>
          <a:ln w="9525">
            <a:noFill/>
            <a:miter lim="800000"/>
            <a:headEnd/>
            <a:tailEnd/>
          </a:ln>
        </p:spPr>
        <p:txBody>
          <a:bodyPr lIns="45720">
            <a:spAutoFit/>
          </a:bodyPr>
          <a:lstStyle/>
          <a:p>
            <a:pPr algn="ctr"/>
            <a:r>
              <a:rPr lang="en-US" sz="1400" dirty="0" smtClean="0">
                <a:latin typeface="Calibri" pitchFamily="34" charset="0"/>
              </a:rPr>
              <a:t>2.2</a:t>
            </a:r>
            <a:r>
              <a:rPr lang="en-US" sz="1100" dirty="0" smtClean="0">
                <a:latin typeface="Calibri" pitchFamily="34" charset="0"/>
              </a:rPr>
              <a:t>%</a:t>
            </a:r>
            <a:endParaRPr lang="en-US" sz="1100" dirty="0">
              <a:latin typeface="Calibri" pitchFamily="34" charset="0"/>
            </a:endParaRPr>
          </a:p>
        </p:txBody>
      </p:sp>
      <p:sp>
        <p:nvSpPr>
          <p:cNvPr id="107" name="TextBox 70"/>
          <p:cNvSpPr txBox="1">
            <a:spLocks noChangeArrowheads="1"/>
          </p:cNvSpPr>
          <p:nvPr/>
        </p:nvSpPr>
        <p:spPr bwMode="auto">
          <a:xfrm>
            <a:off x="6880267" y="3618005"/>
            <a:ext cx="466415" cy="307777"/>
          </a:xfrm>
          <a:prstGeom prst="rect">
            <a:avLst/>
          </a:prstGeom>
          <a:noFill/>
          <a:ln w="9525">
            <a:noFill/>
            <a:miter lim="800000"/>
            <a:headEnd/>
            <a:tailEnd/>
          </a:ln>
        </p:spPr>
        <p:txBody>
          <a:bodyPr lIns="45720">
            <a:spAutoFit/>
          </a:bodyPr>
          <a:lstStyle/>
          <a:p>
            <a:pPr algn="ctr"/>
            <a:r>
              <a:rPr lang="en-US" sz="1400" dirty="0" smtClean="0">
                <a:latin typeface="Calibri" pitchFamily="34" charset="0"/>
              </a:rPr>
              <a:t>5.1</a:t>
            </a:r>
            <a:r>
              <a:rPr lang="en-US" sz="1100" dirty="0" smtClean="0">
                <a:latin typeface="Calibri" pitchFamily="34" charset="0"/>
              </a:rPr>
              <a:t>%</a:t>
            </a:r>
            <a:endParaRPr lang="en-US" sz="1100" dirty="0">
              <a:latin typeface="Calibri" pitchFamily="34" charset="0"/>
            </a:endParaRPr>
          </a:p>
        </p:txBody>
      </p:sp>
      <p:sp>
        <p:nvSpPr>
          <p:cNvPr id="108" name="TextBox 70"/>
          <p:cNvSpPr txBox="1">
            <a:spLocks noChangeArrowheads="1"/>
          </p:cNvSpPr>
          <p:nvPr/>
        </p:nvSpPr>
        <p:spPr bwMode="auto">
          <a:xfrm>
            <a:off x="6981867" y="4557805"/>
            <a:ext cx="466415" cy="307777"/>
          </a:xfrm>
          <a:prstGeom prst="rect">
            <a:avLst/>
          </a:prstGeom>
          <a:noFill/>
          <a:ln w="9525">
            <a:noFill/>
            <a:miter lim="800000"/>
            <a:headEnd/>
            <a:tailEnd/>
          </a:ln>
        </p:spPr>
        <p:txBody>
          <a:bodyPr lIns="45720">
            <a:spAutoFit/>
          </a:bodyPr>
          <a:lstStyle/>
          <a:p>
            <a:pPr algn="ctr"/>
            <a:r>
              <a:rPr lang="en-US" sz="1400" dirty="0" smtClean="0">
                <a:latin typeface="Calibri" pitchFamily="34" charset="0"/>
              </a:rPr>
              <a:t>3.2</a:t>
            </a:r>
            <a:r>
              <a:rPr lang="en-US" sz="1100" dirty="0" smtClean="0">
                <a:latin typeface="Calibri" pitchFamily="34" charset="0"/>
              </a:rPr>
              <a:t>%</a:t>
            </a:r>
            <a:endParaRPr lang="en-US" sz="1100" dirty="0">
              <a:latin typeface="Calibri" pitchFamily="34" charset="0"/>
            </a:endParaRPr>
          </a:p>
        </p:txBody>
      </p:sp>
      <p:sp>
        <p:nvSpPr>
          <p:cNvPr id="109" name="TextBox 70"/>
          <p:cNvSpPr txBox="1">
            <a:spLocks noChangeArrowheads="1"/>
          </p:cNvSpPr>
          <p:nvPr/>
        </p:nvSpPr>
        <p:spPr bwMode="auto">
          <a:xfrm>
            <a:off x="6867567" y="4329205"/>
            <a:ext cx="466415" cy="307777"/>
          </a:xfrm>
          <a:prstGeom prst="rect">
            <a:avLst/>
          </a:prstGeom>
          <a:noFill/>
          <a:ln w="9525">
            <a:noFill/>
            <a:miter lim="800000"/>
            <a:headEnd/>
            <a:tailEnd/>
          </a:ln>
        </p:spPr>
        <p:txBody>
          <a:bodyPr lIns="45720">
            <a:spAutoFit/>
          </a:bodyPr>
          <a:lstStyle/>
          <a:p>
            <a:pPr algn="ctr"/>
            <a:r>
              <a:rPr lang="en-US" sz="1400" dirty="0" smtClean="0">
                <a:latin typeface="Calibri" pitchFamily="34" charset="0"/>
              </a:rPr>
              <a:t>3.5</a:t>
            </a:r>
            <a:r>
              <a:rPr lang="en-US" sz="1100" dirty="0" smtClean="0">
                <a:latin typeface="Calibri" pitchFamily="34" charset="0"/>
              </a:rPr>
              <a:t>%</a:t>
            </a:r>
            <a:endParaRPr lang="en-US" sz="1100" dirty="0">
              <a:latin typeface="Calibri" pitchFamily="34" charset="0"/>
            </a:endParaRPr>
          </a:p>
        </p:txBody>
      </p:sp>
      <p:sp>
        <p:nvSpPr>
          <p:cNvPr id="110" name="TextBox 70"/>
          <p:cNvSpPr txBox="1">
            <a:spLocks noChangeArrowheads="1"/>
          </p:cNvSpPr>
          <p:nvPr/>
        </p:nvSpPr>
        <p:spPr bwMode="auto">
          <a:xfrm>
            <a:off x="6842167" y="3300505"/>
            <a:ext cx="466415" cy="307777"/>
          </a:xfrm>
          <a:prstGeom prst="rect">
            <a:avLst/>
          </a:prstGeom>
          <a:noFill/>
          <a:ln w="9525">
            <a:noFill/>
            <a:miter lim="800000"/>
            <a:headEnd/>
            <a:tailEnd/>
          </a:ln>
        </p:spPr>
        <p:txBody>
          <a:bodyPr lIns="45720">
            <a:spAutoFit/>
          </a:bodyPr>
          <a:lstStyle/>
          <a:p>
            <a:pPr algn="ctr"/>
            <a:r>
              <a:rPr lang="en-US" sz="1400" dirty="0" smtClean="0">
                <a:latin typeface="Calibri" pitchFamily="34" charset="0"/>
              </a:rPr>
              <a:t>5.7</a:t>
            </a:r>
            <a:r>
              <a:rPr lang="en-US" sz="1100" dirty="0" smtClean="0">
                <a:latin typeface="Calibri" pitchFamily="34" charset="0"/>
              </a:rPr>
              <a:t>%</a:t>
            </a:r>
            <a:endParaRPr lang="en-US" sz="1100" dirty="0">
              <a:latin typeface="Calibri" pitchFamily="34" charset="0"/>
            </a:endParaRPr>
          </a:p>
        </p:txBody>
      </p:sp>
      <p:sp>
        <p:nvSpPr>
          <p:cNvPr id="137" name="Rectangle 136"/>
          <p:cNvSpPr/>
          <p:nvPr/>
        </p:nvSpPr>
        <p:spPr>
          <a:xfrm>
            <a:off x="6822322" y="2011680"/>
            <a:ext cx="76652" cy="68135"/>
          </a:xfrm>
          <a:prstGeom prst="rect">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p:cNvGrpSpPr/>
          <p:nvPr/>
        </p:nvGrpSpPr>
        <p:grpSpPr>
          <a:xfrm>
            <a:off x="6797219" y="5118125"/>
            <a:ext cx="98612" cy="98612"/>
            <a:chOff x="9439835" y="1268501"/>
            <a:chExt cx="98612" cy="98612"/>
          </a:xfrm>
        </p:grpSpPr>
        <p:cxnSp>
          <p:nvCxnSpPr>
            <p:cNvPr id="140" name="Straight Connector 139"/>
            <p:cNvCxnSpPr/>
            <p:nvPr/>
          </p:nvCxnSpPr>
          <p:spPr>
            <a:xfrm>
              <a:off x="9439835" y="1317807"/>
              <a:ext cx="98612"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9439835" y="1317807"/>
              <a:ext cx="98612"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55" name="Group 154"/>
          <p:cNvGrpSpPr/>
          <p:nvPr/>
        </p:nvGrpSpPr>
        <p:grpSpPr>
          <a:xfrm>
            <a:off x="929819" y="3447821"/>
            <a:ext cx="98612" cy="98612"/>
            <a:chOff x="9439835" y="1268501"/>
            <a:chExt cx="98612" cy="98612"/>
          </a:xfrm>
        </p:grpSpPr>
        <p:cxnSp>
          <p:nvCxnSpPr>
            <p:cNvPr id="156" name="Straight Connector 155"/>
            <p:cNvCxnSpPr/>
            <p:nvPr/>
          </p:nvCxnSpPr>
          <p:spPr>
            <a:xfrm>
              <a:off x="9439835" y="1317807"/>
              <a:ext cx="98612"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9439835" y="1317807"/>
              <a:ext cx="98612"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61" name="Isosceles Triangle 160"/>
          <p:cNvSpPr/>
          <p:nvPr/>
        </p:nvSpPr>
        <p:spPr>
          <a:xfrm>
            <a:off x="6793992" y="3675888"/>
            <a:ext cx="91440" cy="9144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Isosceles Triangle 166"/>
          <p:cNvSpPr/>
          <p:nvPr/>
        </p:nvSpPr>
        <p:spPr>
          <a:xfrm>
            <a:off x="932688" y="2377440"/>
            <a:ext cx="91440" cy="9144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930538" y="1880616"/>
            <a:ext cx="76652" cy="68135"/>
          </a:xfrm>
          <a:prstGeom prst="rect">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6821424" y="4498848"/>
            <a:ext cx="45720"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929640" y="3206496"/>
            <a:ext cx="45720"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6836664" y="4669536"/>
            <a:ext cx="45720" cy="4571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944880" y="3752088"/>
            <a:ext cx="45720" cy="4571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 name="Chart 1"/>
          <p:cNvGraphicFramePr/>
          <p:nvPr/>
        </p:nvGraphicFramePr>
        <p:xfrm>
          <a:off x="278692" y="1116623"/>
          <a:ext cx="8783515" cy="407647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rot="16200000" flipH="1">
            <a:off x="794907" y="4802367"/>
            <a:ext cx="1172068" cy="830997"/>
          </a:xfrm>
          <a:prstGeom prst="rect">
            <a:avLst/>
          </a:prstGeom>
          <a:noFill/>
        </p:spPr>
        <p:txBody>
          <a:bodyPr wrap="square" rtlCol="0">
            <a:spAutoFit/>
          </a:bodyPr>
          <a:lstStyle/>
          <a:p>
            <a:pPr algn="r"/>
            <a:r>
              <a:rPr lang="en-US" sz="1600" dirty="0" smtClean="0">
                <a:latin typeface="+mj-lt"/>
              </a:rPr>
              <a:t>Total Pupil Count     (PK-12)</a:t>
            </a:r>
            <a:endParaRPr lang="en-US" sz="1600" dirty="0">
              <a:latin typeface="+mj-lt"/>
            </a:endParaRPr>
          </a:p>
        </p:txBody>
      </p:sp>
      <p:sp>
        <p:nvSpPr>
          <p:cNvPr id="4" name="TextBox 3"/>
          <p:cNvSpPr txBox="1"/>
          <p:nvPr/>
        </p:nvSpPr>
        <p:spPr>
          <a:xfrm rot="16200000" flipH="1">
            <a:off x="1581550" y="5061583"/>
            <a:ext cx="1198059" cy="338554"/>
          </a:xfrm>
          <a:prstGeom prst="rect">
            <a:avLst/>
          </a:prstGeom>
          <a:noFill/>
        </p:spPr>
        <p:txBody>
          <a:bodyPr wrap="square" rtlCol="0">
            <a:spAutoFit/>
          </a:bodyPr>
          <a:lstStyle/>
          <a:p>
            <a:pPr algn="r"/>
            <a:r>
              <a:rPr lang="en-US" sz="1600" dirty="0" smtClean="0">
                <a:latin typeface="+mj-lt"/>
              </a:rPr>
              <a:t>Migrant</a:t>
            </a:r>
            <a:endParaRPr lang="en-US" sz="1600" dirty="0">
              <a:latin typeface="+mj-lt"/>
            </a:endParaRPr>
          </a:p>
        </p:txBody>
      </p:sp>
      <p:sp>
        <p:nvSpPr>
          <p:cNvPr id="5" name="TextBox 4"/>
          <p:cNvSpPr txBox="1"/>
          <p:nvPr/>
        </p:nvSpPr>
        <p:spPr>
          <a:xfrm rot="16200000" flipH="1">
            <a:off x="2418842" y="4916157"/>
            <a:ext cx="1153426" cy="584775"/>
          </a:xfrm>
          <a:prstGeom prst="rect">
            <a:avLst/>
          </a:prstGeom>
          <a:noFill/>
        </p:spPr>
        <p:txBody>
          <a:bodyPr wrap="square" rtlCol="0">
            <a:spAutoFit/>
          </a:bodyPr>
          <a:lstStyle/>
          <a:p>
            <a:pPr algn="r"/>
            <a:r>
              <a:rPr lang="en-US" sz="1600" dirty="0" smtClean="0">
                <a:latin typeface="+mj-lt"/>
              </a:rPr>
              <a:t>Special Education</a:t>
            </a:r>
            <a:endParaRPr lang="en-US" sz="1600" dirty="0">
              <a:latin typeface="+mj-lt"/>
            </a:endParaRPr>
          </a:p>
        </p:txBody>
      </p:sp>
      <p:sp>
        <p:nvSpPr>
          <p:cNvPr id="6" name="TextBox 5"/>
          <p:cNvSpPr txBox="1"/>
          <p:nvPr/>
        </p:nvSpPr>
        <p:spPr>
          <a:xfrm rot="16200000" flipH="1">
            <a:off x="3143489" y="4861798"/>
            <a:ext cx="1290921" cy="830997"/>
          </a:xfrm>
          <a:prstGeom prst="rect">
            <a:avLst/>
          </a:prstGeom>
          <a:noFill/>
        </p:spPr>
        <p:txBody>
          <a:bodyPr wrap="square" rtlCol="0">
            <a:spAutoFit/>
          </a:bodyPr>
          <a:lstStyle/>
          <a:p>
            <a:pPr algn="r"/>
            <a:r>
              <a:rPr lang="en-US" sz="1600" dirty="0" smtClean="0">
                <a:latin typeface="+mj-lt"/>
              </a:rPr>
              <a:t>English Language Learners</a:t>
            </a:r>
            <a:endParaRPr lang="en-US" sz="1600" dirty="0">
              <a:latin typeface="+mj-lt"/>
            </a:endParaRPr>
          </a:p>
        </p:txBody>
      </p:sp>
      <p:sp>
        <p:nvSpPr>
          <p:cNvPr id="7" name="TextBox 6"/>
          <p:cNvSpPr txBox="1"/>
          <p:nvPr/>
        </p:nvSpPr>
        <p:spPr>
          <a:xfrm rot="16200000" flipH="1">
            <a:off x="4056356" y="4972861"/>
            <a:ext cx="1020614" cy="338554"/>
          </a:xfrm>
          <a:prstGeom prst="rect">
            <a:avLst/>
          </a:prstGeom>
          <a:noFill/>
        </p:spPr>
        <p:txBody>
          <a:bodyPr wrap="square" rtlCol="0">
            <a:spAutoFit/>
          </a:bodyPr>
          <a:lstStyle/>
          <a:p>
            <a:pPr algn="r"/>
            <a:r>
              <a:rPr lang="en-US" sz="1600" dirty="0" smtClean="0">
                <a:latin typeface="+mj-lt"/>
              </a:rPr>
              <a:t>Title 1</a:t>
            </a:r>
            <a:endParaRPr lang="en-US" sz="1600" dirty="0">
              <a:latin typeface="+mj-lt"/>
            </a:endParaRPr>
          </a:p>
        </p:txBody>
      </p:sp>
      <p:sp>
        <p:nvSpPr>
          <p:cNvPr id="8" name="TextBox 7"/>
          <p:cNvSpPr txBox="1"/>
          <p:nvPr/>
        </p:nvSpPr>
        <p:spPr>
          <a:xfrm rot="16200000" flipH="1">
            <a:off x="4866560" y="4736715"/>
            <a:ext cx="1040756" cy="830997"/>
          </a:xfrm>
          <a:prstGeom prst="rect">
            <a:avLst/>
          </a:prstGeom>
          <a:noFill/>
        </p:spPr>
        <p:txBody>
          <a:bodyPr wrap="square" rtlCol="0">
            <a:spAutoFit/>
          </a:bodyPr>
          <a:lstStyle/>
          <a:p>
            <a:pPr algn="r"/>
            <a:r>
              <a:rPr lang="en-US" sz="1600" dirty="0" smtClean="0">
                <a:latin typeface="+mj-lt"/>
              </a:rPr>
              <a:t>Free or Reduced Lunch</a:t>
            </a:r>
            <a:endParaRPr lang="en-US" sz="1600" dirty="0">
              <a:latin typeface="+mj-lt"/>
            </a:endParaRPr>
          </a:p>
        </p:txBody>
      </p:sp>
      <p:sp>
        <p:nvSpPr>
          <p:cNvPr id="9" name="TextBox 8"/>
          <p:cNvSpPr txBox="1"/>
          <p:nvPr/>
        </p:nvSpPr>
        <p:spPr>
          <a:xfrm rot="16200000" flipH="1">
            <a:off x="5596269" y="5030476"/>
            <a:ext cx="1135845" cy="338554"/>
          </a:xfrm>
          <a:prstGeom prst="rect">
            <a:avLst/>
          </a:prstGeom>
          <a:noFill/>
        </p:spPr>
        <p:txBody>
          <a:bodyPr wrap="square" rtlCol="0">
            <a:spAutoFit/>
          </a:bodyPr>
          <a:lstStyle/>
          <a:p>
            <a:pPr algn="r"/>
            <a:r>
              <a:rPr lang="en-US" sz="1600" dirty="0" smtClean="0">
                <a:latin typeface="+mj-lt"/>
              </a:rPr>
              <a:t>Homeless</a:t>
            </a:r>
            <a:endParaRPr lang="en-US" sz="1600" dirty="0">
              <a:latin typeface="+mj-lt"/>
            </a:endParaRPr>
          </a:p>
        </p:txBody>
      </p:sp>
      <p:sp>
        <p:nvSpPr>
          <p:cNvPr id="10" name="TextBox 9"/>
          <p:cNvSpPr txBox="1"/>
          <p:nvPr/>
        </p:nvSpPr>
        <p:spPr>
          <a:xfrm rot="16200000" flipH="1">
            <a:off x="6356605" y="4973306"/>
            <a:ext cx="1267728" cy="584775"/>
          </a:xfrm>
          <a:prstGeom prst="rect">
            <a:avLst/>
          </a:prstGeom>
          <a:noFill/>
        </p:spPr>
        <p:txBody>
          <a:bodyPr wrap="square" rtlCol="0">
            <a:spAutoFit/>
          </a:bodyPr>
          <a:lstStyle/>
          <a:p>
            <a:pPr algn="r"/>
            <a:r>
              <a:rPr lang="en-US" sz="1600" dirty="0" smtClean="0">
                <a:latin typeface="+mj-lt"/>
              </a:rPr>
              <a:t>Section 504 Handicapped</a:t>
            </a:r>
            <a:endParaRPr lang="en-US" sz="1600" dirty="0">
              <a:latin typeface="+mj-lt"/>
            </a:endParaRPr>
          </a:p>
        </p:txBody>
      </p:sp>
      <p:sp>
        <p:nvSpPr>
          <p:cNvPr id="11" name="TextBox 10"/>
          <p:cNvSpPr txBox="1"/>
          <p:nvPr/>
        </p:nvSpPr>
        <p:spPr>
          <a:xfrm rot="16200000" flipH="1">
            <a:off x="7976695" y="4792786"/>
            <a:ext cx="1152900" cy="830997"/>
          </a:xfrm>
          <a:prstGeom prst="rect">
            <a:avLst/>
          </a:prstGeom>
          <a:noFill/>
        </p:spPr>
        <p:txBody>
          <a:bodyPr wrap="square" rtlCol="0">
            <a:spAutoFit/>
          </a:bodyPr>
          <a:lstStyle/>
          <a:p>
            <a:pPr algn="r"/>
            <a:r>
              <a:rPr lang="en-US" sz="1600" dirty="0" smtClean="0">
                <a:latin typeface="+mj-lt"/>
              </a:rPr>
              <a:t>Minority Race/ Ethnicity</a:t>
            </a:r>
            <a:endParaRPr lang="en-US" sz="1600" dirty="0">
              <a:latin typeface="+mj-lt"/>
            </a:endParaRPr>
          </a:p>
        </p:txBody>
      </p:sp>
      <p:sp>
        <p:nvSpPr>
          <p:cNvPr id="12" name="TextBox 11"/>
          <p:cNvSpPr txBox="1"/>
          <p:nvPr/>
        </p:nvSpPr>
        <p:spPr>
          <a:xfrm>
            <a:off x="1949232" y="4326337"/>
            <a:ext cx="513282" cy="307777"/>
          </a:xfrm>
          <a:prstGeom prst="rect">
            <a:avLst/>
          </a:prstGeom>
          <a:noFill/>
        </p:spPr>
        <p:txBody>
          <a:bodyPr wrap="none" rtlCol="0">
            <a:spAutoFit/>
          </a:bodyPr>
          <a:lstStyle/>
          <a:p>
            <a:r>
              <a:rPr lang="en-US" sz="1400" b="1" dirty="0" smtClean="0">
                <a:latin typeface="+mj-lt"/>
              </a:rPr>
              <a:t>-</a:t>
            </a:r>
            <a:r>
              <a:rPr lang="en-US" sz="1200" dirty="0" smtClean="0">
                <a:latin typeface="+mj-lt"/>
              </a:rPr>
              <a:t>70.1</a:t>
            </a:r>
            <a:endParaRPr lang="en-US" sz="1200" dirty="0">
              <a:latin typeface="+mj-lt"/>
            </a:endParaRPr>
          </a:p>
        </p:txBody>
      </p:sp>
      <p:cxnSp>
        <p:nvCxnSpPr>
          <p:cNvPr id="14" name="Straight Connector 13"/>
          <p:cNvCxnSpPr/>
          <p:nvPr/>
        </p:nvCxnSpPr>
        <p:spPr>
          <a:xfrm>
            <a:off x="2045947" y="4247203"/>
            <a:ext cx="105507"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138816" y="4186207"/>
            <a:ext cx="82794" cy="65759"/>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00729" y="4188590"/>
            <a:ext cx="85175" cy="116679"/>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72166" y="4297209"/>
            <a:ext cx="105507"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206439" y="2774399"/>
            <a:ext cx="3196709" cy="338554"/>
          </a:xfrm>
          <a:prstGeom prst="rect">
            <a:avLst/>
          </a:prstGeom>
          <a:noFill/>
        </p:spPr>
        <p:txBody>
          <a:bodyPr wrap="none" rtlCol="0">
            <a:spAutoFit/>
          </a:bodyPr>
          <a:lstStyle/>
          <a:p>
            <a:r>
              <a:rPr lang="en-US" sz="1600" dirty="0" smtClean="0">
                <a:solidFill>
                  <a:schemeClr val="accent1">
                    <a:lumMod val="75000"/>
                  </a:schemeClr>
                </a:solidFill>
              </a:rPr>
              <a:t>Percent Growth in Student Count</a:t>
            </a:r>
            <a:endParaRPr lang="en-US" sz="1600" dirty="0">
              <a:solidFill>
                <a:schemeClr val="accent1">
                  <a:lumMod val="75000"/>
                </a:schemeClr>
              </a:solidFill>
            </a:endParaRPr>
          </a:p>
        </p:txBody>
      </p:sp>
      <p:cxnSp>
        <p:nvCxnSpPr>
          <p:cNvPr id="60" name="Straight Connector 59"/>
          <p:cNvCxnSpPr/>
          <p:nvPr/>
        </p:nvCxnSpPr>
        <p:spPr>
          <a:xfrm>
            <a:off x="914400" y="4076700"/>
            <a:ext cx="7975600"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0" y="-1270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64" name="TextBox 63"/>
          <p:cNvSpPr txBox="1"/>
          <p:nvPr/>
        </p:nvSpPr>
        <p:spPr>
          <a:xfrm>
            <a:off x="0" y="123918"/>
            <a:ext cx="91440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Growth in student populations from 2005 to 2012</a:t>
            </a:r>
            <a:endParaRPr lang="en-US" sz="3200" dirty="0">
              <a:latin typeface="Palatino Linotype" pitchFamily="18" charset="0"/>
            </a:endParaRPr>
          </a:p>
        </p:txBody>
      </p:sp>
      <p:cxnSp>
        <p:nvCxnSpPr>
          <p:cNvPr id="65" name="Straight Connector 64"/>
          <p:cNvCxnSpPr/>
          <p:nvPr/>
        </p:nvCxnSpPr>
        <p:spPr>
          <a:xfrm>
            <a:off x="0" y="8572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0" y="5829300"/>
            <a:ext cx="9144000" cy="10160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26" name="TextBox 25"/>
          <p:cNvSpPr txBox="1"/>
          <p:nvPr/>
        </p:nvSpPr>
        <p:spPr>
          <a:xfrm>
            <a:off x="1906750" y="6456504"/>
            <a:ext cx="593432" cy="307777"/>
          </a:xfrm>
          <a:prstGeom prst="rect">
            <a:avLst/>
          </a:prstGeom>
          <a:noFill/>
        </p:spPr>
        <p:txBody>
          <a:bodyPr wrap="none" rtlCol="0">
            <a:spAutoFit/>
          </a:bodyPr>
          <a:lstStyle/>
          <a:p>
            <a:r>
              <a:rPr lang="en-US" sz="1400" i="1" dirty="0" smtClean="0">
                <a:solidFill>
                  <a:schemeClr val="tx1">
                    <a:lumMod val="50000"/>
                    <a:lumOff val="50000"/>
                  </a:schemeClr>
                </a:solidFill>
              </a:rPr>
              <a:t>0.3%</a:t>
            </a:r>
            <a:endParaRPr lang="en-US" sz="1400" i="1" dirty="0">
              <a:solidFill>
                <a:schemeClr val="tx1">
                  <a:lumMod val="50000"/>
                  <a:lumOff val="50000"/>
                </a:schemeClr>
              </a:solidFill>
            </a:endParaRPr>
          </a:p>
        </p:txBody>
      </p:sp>
      <p:sp>
        <p:nvSpPr>
          <p:cNvPr id="27" name="TextBox 26"/>
          <p:cNvSpPr txBox="1"/>
          <p:nvPr/>
        </p:nvSpPr>
        <p:spPr>
          <a:xfrm>
            <a:off x="2726260" y="6456504"/>
            <a:ext cx="593432" cy="307777"/>
          </a:xfrm>
          <a:prstGeom prst="rect">
            <a:avLst/>
          </a:prstGeom>
          <a:noFill/>
        </p:spPr>
        <p:txBody>
          <a:bodyPr wrap="none" rtlCol="0">
            <a:spAutoFit/>
          </a:bodyPr>
          <a:lstStyle/>
          <a:p>
            <a:r>
              <a:rPr lang="en-US" sz="1400" i="1" dirty="0" smtClean="0">
                <a:solidFill>
                  <a:schemeClr val="tx1">
                    <a:lumMod val="50000"/>
                    <a:lumOff val="50000"/>
                  </a:schemeClr>
                </a:solidFill>
              </a:rPr>
              <a:t>9.8%</a:t>
            </a:r>
            <a:endParaRPr lang="en-US" sz="1400" i="1" dirty="0">
              <a:solidFill>
                <a:schemeClr val="tx1">
                  <a:lumMod val="50000"/>
                  <a:lumOff val="50000"/>
                </a:schemeClr>
              </a:solidFill>
            </a:endParaRPr>
          </a:p>
        </p:txBody>
      </p:sp>
      <p:sp>
        <p:nvSpPr>
          <p:cNvPr id="28" name="TextBox 27"/>
          <p:cNvSpPr txBox="1"/>
          <p:nvPr/>
        </p:nvSpPr>
        <p:spPr>
          <a:xfrm>
            <a:off x="3450879" y="6456504"/>
            <a:ext cx="692818" cy="307777"/>
          </a:xfrm>
          <a:prstGeom prst="rect">
            <a:avLst/>
          </a:prstGeom>
          <a:noFill/>
        </p:spPr>
        <p:txBody>
          <a:bodyPr wrap="none" rtlCol="0">
            <a:spAutoFit/>
          </a:bodyPr>
          <a:lstStyle/>
          <a:p>
            <a:r>
              <a:rPr lang="en-US" sz="1400" i="1" dirty="0" smtClean="0">
                <a:solidFill>
                  <a:schemeClr val="tx1">
                    <a:lumMod val="50000"/>
                    <a:lumOff val="50000"/>
                  </a:schemeClr>
                </a:solidFill>
              </a:rPr>
              <a:t>14.4%</a:t>
            </a:r>
            <a:endParaRPr lang="en-US" sz="1400" i="1" dirty="0">
              <a:solidFill>
                <a:schemeClr val="tx1">
                  <a:lumMod val="50000"/>
                  <a:lumOff val="50000"/>
                </a:schemeClr>
              </a:solidFill>
            </a:endParaRPr>
          </a:p>
        </p:txBody>
      </p:sp>
      <p:sp>
        <p:nvSpPr>
          <p:cNvPr id="29" name="TextBox 28"/>
          <p:cNvSpPr txBox="1"/>
          <p:nvPr/>
        </p:nvSpPr>
        <p:spPr>
          <a:xfrm>
            <a:off x="4279013" y="6456504"/>
            <a:ext cx="692818" cy="307777"/>
          </a:xfrm>
          <a:prstGeom prst="rect">
            <a:avLst/>
          </a:prstGeom>
          <a:noFill/>
        </p:spPr>
        <p:txBody>
          <a:bodyPr wrap="none" rtlCol="0">
            <a:spAutoFit/>
          </a:bodyPr>
          <a:lstStyle/>
          <a:p>
            <a:r>
              <a:rPr lang="en-US" sz="1400" i="1" dirty="0" smtClean="0">
                <a:solidFill>
                  <a:schemeClr val="tx1">
                    <a:lumMod val="50000"/>
                    <a:lumOff val="50000"/>
                  </a:schemeClr>
                </a:solidFill>
              </a:rPr>
              <a:t>22.9%</a:t>
            </a:r>
            <a:endParaRPr lang="en-US" sz="1400" i="1" dirty="0">
              <a:solidFill>
                <a:schemeClr val="tx1">
                  <a:lumMod val="50000"/>
                  <a:lumOff val="50000"/>
                </a:schemeClr>
              </a:solidFill>
            </a:endParaRPr>
          </a:p>
        </p:txBody>
      </p:sp>
      <p:sp>
        <p:nvSpPr>
          <p:cNvPr id="30" name="TextBox 29"/>
          <p:cNvSpPr txBox="1"/>
          <p:nvPr/>
        </p:nvSpPr>
        <p:spPr>
          <a:xfrm>
            <a:off x="5089895" y="6456504"/>
            <a:ext cx="692818" cy="307777"/>
          </a:xfrm>
          <a:prstGeom prst="rect">
            <a:avLst/>
          </a:prstGeom>
          <a:noFill/>
        </p:spPr>
        <p:txBody>
          <a:bodyPr wrap="none" rtlCol="0">
            <a:spAutoFit/>
          </a:bodyPr>
          <a:lstStyle/>
          <a:p>
            <a:r>
              <a:rPr lang="en-US" sz="1400" i="1" dirty="0" smtClean="0">
                <a:solidFill>
                  <a:schemeClr val="tx1">
                    <a:lumMod val="50000"/>
                    <a:lumOff val="50000"/>
                  </a:schemeClr>
                </a:solidFill>
              </a:rPr>
              <a:t>41.6%</a:t>
            </a:r>
            <a:endParaRPr lang="en-US" sz="1400" i="1" dirty="0">
              <a:solidFill>
                <a:schemeClr val="tx1">
                  <a:lumMod val="50000"/>
                  <a:lumOff val="50000"/>
                </a:schemeClr>
              </a:solidFill>
            </a:endParaRPr>
          </a:p>
        </p:txBody>
      </p:sp>
      <p:sp>
        <p:nvSpPr>
          <p:cNvPr id="31" name="TextBox 30"/>
          <p:cNvSpPr txBox="1"/>
          <p:nvPr/>
        </p:nvSpPr>
        <p:spPr>
          <a:xfrm>
            <a:off x="5883528" y="6456504"/>
            <a:ext cx="593432" cy="307777"/>
          </a:xfrm>
          <a:prstGeom prst="rect">
            <a:avLst/>
          </a:prstGeom>
          <a:noFill/>
        </p:spPr>
        <p:txBody>
          <a:bodyPr wrap="none" rtlCol="0">
            <a:spAutoFit/>
          </a:bodyPr>
          <a:lstStyle/>
          <a:p>
            <a:r>
              <a:rPr lang="en-US" sz="1400" i="1" dirty="0" smtClean="0">
                <a:solidFill>
                  <a:schemeClr val="tx1">
                    <a:lumMod val="50000"/>
                    <a:lumOff val="50000"/>
                  </a:schemeClr>
                </a:solidFill>
              </a:rPr>
              <a:t>1.7%</a:t>
            </a:r>
            <a:endParaRPr lang="en-US" sz="1400" i="1" dirty="0">
              <a:solidFill>
                <a:schemeClr val="tx1">
                  <a:lumMod val="50000"/>
                  <a:lumOff val="50000"/>
                </a:schemeClr>
              </a:solidFill>
            </a:endParaRPr>
          </a:p>
        </p:txBody>
      </p:sp>
      <p:sp>
        <p:nvSpPr>
          <p:cNvPr id="32" name="TextBox 31"/>
          <p:cNvSpPr txBox="1"/>
          <p:nvPr/>
        </p:nvSpPr>
        <p:spPr>
          <a:xfrm>
            <a:off x="6694410" y="6456504"/>
            <a:ext cx="593432" cy="307777"/>
          </a:xfrm>
          <a:prstGeom prst="rect">
            <a:avLst/>
          </a:prstGeom>
          <a:noFill/>
        </p:spPr>
        <p:txBody>
          <a:bodyPr wrap="none" rtlCol="0">
            <a:spAutoFit/>
          </a:bodyPr>
          <a:lstStyle/>
          <a:p>
            <a:r>
              <a:rPr lang="en-US" sz="1400" i="1" dirty="0" smtClean="0">
                <a:solidFill>
                  <a:schemeClr val="tx1">
                    <a:lumMod val="50000"/>
                    <a:lumOff val="50000"/>
                  </a:schemeClr>
                </a:solidFill>
              </a:rPr>
              <a:t>1.1%</a:t>
            </a:r>
            <a:endParaRPr lang="en-US" sz="1400" i="1" dirty="0">
              <a:solidFill>
                <a:schemeClr val="tx1">
                  <a:lumMod val="50000"/>
                  <a:lumOff val="50000"/>
                </a:schemeClr>
              </a:solidFill>
            </a:endParaRPr>
          </a:p>
        </p:txBody>
      </p:sp>
      <p:sp>
        <p:nvSpPr>
          <p:cNvPr id="33" name="TextBox 32"/>
          <p:cNvSpPr txBox="1"/>
          <p:nvPr/>
        </p:nvSpPr>
        <p:spPr>
          <a:xfrm>
            <a:off x="8221287" y="6456504"/>
            <a:ext cx="692818" cy="307777"/>
          </a:xfrm>
          <a:prstGeom prst="rect">
            <a:avLst/>
          </a:prstGeom>
          <a:noFill/>
        </p:spPr>
        <p:txBody>
          <a:bodyPr wrap="none" rtlCol="0">
            <a:spAutoFit/>
          </a:bodyPr>
          <a:lstStyle/>
          <a:p>
            <a:r>
              <a:rPr lang="en-US" sz="1400" i="1" dirty="0" smtClean="0">
                <a:solidFill>
                  <a:schemeClr val="tx1">
                    <a:lumMod val="50000"/>
                    <a:lumOff val="50000"/>
                  </a:schemeClr>
                </a:solidFill>
              </a:rPr>
              <a:t>44.4%</a:t>
            </a:r>
            <a:endParaRPr lang="en-US" sz="1400" i="1" dirty="0">
              <a:solidFill>
                <a:schemeClr val="tx1">
                  <a:lumMod val="50000"/>
                  <a:lumOff val="50000"/>
                </a:schemeClr>
              </a:solidFill>
            </a:endParaRPr>
          </a:p>
        </p:txBody>
      </p:sp>
      <p:sp>
        <p:nvSpPr>
          <p:cNvPr id="34" name="TextBox 33"/>
          <p:cNvSpPr txBox="1"/>
          <p:nvPr/>
        </p:nvSpPr>
        <p:spPr>
          <a:xfrm>
            <a:off x="1887521" y="5947971"/>
            <a:ext cx="631904" cy="307777"/>
          </a:xfrm>
          <a:prstGeom prst="rect">
            <a:avLst/>
          </a:prstGeom>
          <a:noFill/>
        </p:spPr>
        <p:txBody>
          <a:bodyPr wrap="none" rtlCol="0">
            <a:spAutoFit/>
          </a:bodyPr>
          <a:lstStyle/>
          <a:p>
            <a:r>
              <a:rPr lang="en-US" sz="1400" i="1" dirty="0" smtClean="0">
                <a:solidFill>
                  <a:srgbClr val="0070C0"/>
                </a:solidFill>
              </a:rPr>
              <a:t>2,257</a:t>
            </a:r>
            <a:endParaRPr lang="en-US" sz="1400" i="1" dirty="0">
              <a:solidFill>
                <a:srgbClr val="0070C0"/>
              </a:solidFill>
            </a:endParaRPr>
          </a:p>
        </p:txBody>
      </p:sp>
      <p:sp>
        <p:nvSpPr>
          <p:cNvPr id="35" name="TextBox 34"/>
          <p:cNvSpPr txBox="1"/>
          <p:nvPr/>
        </p:nvSpPr>
        <p:spPr>
          <a:xfrm>
            <a:off x="2629394" y="5947971"/>
            <a:ext cx="731290" cy="307777"/>
          </a:xfrm>
          <a:prstGeom prst="rect">
            <a:avLst/>
          </a:prstGeom>
          <a:noFill/>
        </p:spPr>
        <p:txBody>
          <a:bodyPr wrap="none" rtlCol="0">
            <a:spAutoFit/>
          </a:bodyPr>
          <a:lstStyle/>
          <a:p>
            <a:r>
              <a:rPr lang="en-US" sz="1400" i="1" dirty="0" smtClean="0">
                <a:solidFill>
                  <a:srgbClr val="0070C0"/>
                </a:solidFill>
              </a:rPr>
              <a:t>84,410</a:t>
            </a:r>
            <a:endParaRPr lang="en-US" sz="1400" i="1" dirty="0">
              <a:solidFill>
                <a:srgbClr val="0070C0"/>
              </a:solidFill>
            </a:endParaRPr>
          </a:p>
        </p:txBody>
      </p:sp>
      <p:sp>
        <p:nvSpPr>
          <p:cNvPr id="36" name="TextBox 35"/>
          <p:cNvSpPr txBox="1"/>
          <p:nvPr/>
        </p:nvSpPr>
        <p:spPr>
          <a:xfrm>
            <a:off x="3388519" y="5947971"/>
            <a:ext cx="830677" cy="307777"/>
          </a:xfrm>
          <a:prstGeom prst="rect">
            <a:avLst/>
          </a:prstGeom>
          <a:noFill/>
        </p:spPr>
        <p:txBody>
          <a:bodyPr wrap="none" rtlCol="0">
            <a:spAutoFit/>
          </a:bodyPr>
          <a:lstStyle/>
          <a:p>
            <a:r>
              <a:rPr lang="en-US" sz="1400" i="1" dirty="0" smtClean="0">
                <a:solidFill>
                  <a:srgbClr val="0070C0"/>
                </a:solidFill>
              </a:rPr>
              <a:t>124,701</a:t>
            </a:r>
            <a:endParaRPr lang="en-US" sz="1400" i="1" dirty="0">
              <a:solidFill>
                <a:srgbClr val="0070C0"/>
              </a:solidFill>
            </a:endParaRPr>
          </a:p>
        </p:txBody>
      </p:sp>
      <p:sp>
        <p:nvSpPr>
          <p:cNvPr id="37" name="TextBox 36"/>
          <p:cNvSpPr txBox="1"/>
          <p:nvPr/>
        </p:nvSpPr>
        <p:spPr>
          <a:xfrm>
            <a:off x="4178075" y="5947971"/>
            <a:ext cx="830677" cy="307777"/>
          </a:xfrm>
          <a:prstGeom prst="rect">
            <a:avLst/>
          </a:prstGeom>
          <a:noFill/>
        </p:spPr>
        <p:txBody>
          <a:bodyPr wrap="none" rtlCol="0">
            <a:spAutoFit/>
          </a:bodyPr>
          <a:lstStyle/>
          <a:p>
            <a:r>
              <a:rPr lang="en-US" sz="1400" i="1" dirty="0" smtClean="0">
                <a:solidFill>
                  <a:srgbClr val="0070C0"/>
                </a:solidFill>
              </a:rPr>
              <a:t>197,814</a:t>
            </a:r>
            <a:endParaRPr lang="en-US" sz="1400" i="1" dirty="0">
              <a:solidFill>
                <a:srgbClr val="0070C0"/>
              </a:solidFill>
            </a:endParaRPr>
          </a:p>
        </p:txBody>
      </p:sp>
      <p:sp>
        <p:nvSpPr>
          <p:cNvPr id="38" name="TextBox 37"/>
          <p:cNvSpPr txBox="1"/>
          <p:nvPr/>
        </p:nvSpPr>
        <p:spPr>
          <a:xfrm>
            <a:off x="4993032" y="5947971"/>
            <a:ext cx="830677" cy="307777"/>
          </a:xfrm>
          <a:prstGeom prst="rect">
            <a:avLst/>
          </a:prstGeom>
          <a:noFill/>
        </p:spPr>
        <p:txBody>
          <a:bodyPr wrap="none" rtlCol="0">
            <a:spAutoFit/>
          </a:bodyPr>
          <a:lstStyle/>
          <a:p>
            <a:r>
              <a:rPr lang="en-US" sz="1400" i="1" dirty="0" smtClean="0">
                <a:solidFill>
                  <a:srgbClr val="0070C0"/>
                </a:solidFill>
              </a:rPr>
              <a:t>358,889</a:t>
            </a:r>
            <a:endParaRPr lang="en-US" sz="1400" i="1" dirty="0">
              <a:solidFill>
                <a:srgbClr val="0070C0"/>
              </a:solidFill>
            </a:endParaRPr>
          </a:p>
        </p:txBody>
      </p:sp>
      <p:sp>
        <p:nvSpPr>
          <p:cNvPr id="39" name="TextBox 38"/>
          <p:cNvSpPr txBox="1"/>
          <p:nvPr/>
        </p:nvSpPr>
        <p:spPr>
          <a:xfrm>
            <a:off x="5812539" y="5947971"/>
            <a:ext cx="731290" cy="307777"/>
          </a:xfrm>
          <a:prstGeom prst="rect">
            <a:avLst/>
          </a:prstGeom>
          <a:noFill/>
        </p:spPr>
        <p:txBody>
          <a:bodyPr wrap="none" rtlCol="0">
            <a:spAutoFit/>
          </a:bodyPr>
          <a:lstStyle/>
          <a:p>
            <a:r>
              <a:rPr lang="en-US" sz="1400" i="1" dirty="0" smtClean="0">
                <a:solidFill>
                  <a:srgbClr val="0070C0"/>
                </a:solidFill>
              </a:rPr>
              <a:t>14,286</a:t>
            </a:r>
            <a:endParaRPr lang="en-US" sz="1400" i="1" dirty="0">
              <a:solidFill>
                <a:srgbClr val="0070C0"/>
              </a:solidFill>
            </a:endParaRPr>
          </a:p>
        </p:txBody>
      </p:sp>
      <p:sp>
        <p:nvSpPr>
          <p:cNvPr id="40" name="TextBox 39"/>
          <p:cNvSpPr txBox="1"/>
          <p:nvPr/>
        </p:nvSpPr>
        <p:spPr>
          <a:xfrm>
            <a:off x="6657928" y="5947971"/>
            <a:ext cx="631904" cy="307777"/>
          </a:xfrm>
          <a:prstGeom prst="rect">
            <a:avLst/>
          </a:prstGeom>
          <a:noFill/>
        </p:spPr>
        <p:txBody>
          <a:bodyPr wrap="none" rtlCol="0">
            <a:spAutoFit/>
          </a:bodyPr>
          <a:lstStyle/>
          <a:p>
            <a:r>
              <a:rPr lang="en-US" sz="1400" i="1" dirty="0" smtClean="0">
                <a:solidFill>
                  <a:srgbClr val="0070C0"/>
                </a:solidFill>
              </a:rPr>
              <a:t>9,350</a:t>
            </a:r>
            <a:endParaRPr lang="en-US" sz="1400" i="1" dirty="0">
              <a:solidFill>
                <a:srgbClr val="0070C0"/>
              </a:solidFill>
            </a:endParaRPr>
          </a:p>
        </p:txBody>
      </p:sp>
      <p:sp>
        <p:nvSpPr>
          <p:cNvPr id="41" name="TextBox 40"/>
          <p:cNvSpPr txBox="1"/>
          <p:nvPr/>
        </p:nvSpPr>
        <p:spPr>
          <a:xfrm>
            <a:off x="8150301" y="5947971"/>
            <a:ext cx="830677" cy="307777"/>
          </a:xfrm>
          <a:prstGeom prst="rect">
            <a:avLst/>
          </a:prstGeom>
          <a:noFill/>
        </p:spPr>
        <p:txBody>
          <a:bodyPr wrap="none" rtlCol="0">
            <a:spAutoFit/>
          </a:bodyPr>
          <a:lstStyle/>
          <a:p>
            <a:r>
              <a:rPr lang="en-US" sz="1400" i="1" dirty="0" smtClean="0">
                <a:solidFill>
                  <a:srgbClr val="0070C0"/>
                </a:solidFill>
              </a:rPr>
              <a:t>383,195</a:t>
            </a:r>
            <a:endParaRPr lang="en-US" sz="1400" i="1" dirty="0">
              <a:solidFill>
                <a:srgbClr val="0070C0"/>
              </a:solidFill>
            </a:endParaRPr>
          </a:p>
        </p:txBody>
      </p:sp>
      <p:sp>
        <p:nvSpPr>
          <p:cNvPr id="43" name="TextBox 42"/>
          <p:cNvSpPr txBox="1"/>
          <p:nvPr/>
        </p:nvSpPr>
        <p:spPr>
          <a:xfrm>
            <a:off x="1031657" y="6456504"/>
            <a:ext cx="643125" cy="307777"/>
          </a:xfrm>
          <a:prstGeom prst="rect">
            <a:avLst/>
          </a:prstGeom>
          <a:noFill/>
        </p:spPr>
        <p:txBody>
          <a:bodyPr wrap="none" rtlCol="0">
            <a:spAutoFit/>
          </a:bodyPr>
          <a:lstStyle/>
          <a:p>
            <a:r>
              <a:rPr lang="en-US" sz="1400" i="1" dirty="0" smtClean="0">
                <a:solidFill>
                  <a:schemeClr val="tx1">
                    <a:lumMod val="50000"/>
                    <a:lumOff val="50000"/>
                  </a:schemeClr>
                </a:solidFill>
              </a:rPr>
              <a:t>100%</a:t>
            </a:r>
            <a:endParaRPr lang="en-US" sz="1400" i="1" dirty="0">
              <a:solidFill>
                <a:schemeClr val="tx1">
                  <a:lumMod val="50000"/>
                  <a:lumOff val="50000"/>
                </a:schemeClr>
              </a:solidFill>
            </a:endParaRPr>
          </a:p>
        </p:txBody>
      </p:sp>
      <p:sp>
        <p:nvSpPr>
          <p:cNvPr id="44" name="TextBox 43"/>
          <p:cNvSpPr txBox="1"/>
          <p:nvPr/>
        </p:nvSpPr>
        <p:spPr>
          <a:xfrm>
            <a:off x="956594" y="5947971"/>
            <a:ext cx="830677" cy="307777"/>
          </a:xfrm>
          <a:prstGeom prst="rect">
            <a:avLst/>
          </a:prstGeom>
          <a:noFill/>
        </p:spPr>
        <p:txBody>
          <a:bodyPr wrap="none" rtlCol="0">
            <a:spAutoFit/>
          </a:bodyPr>
          <a:lstStyle/>
          <a:p>
            <a:r>
              <a:rPr lang="en-US" sz="1400" i="1" dirty="0" smtClean="0">
                <a:solidFill>
                  <a:srgbClr val="0070C0"/>
                </a:solidFill>
              </a:rPr>
              <a:t>863,561</a:t>
            </a:r>
            <a:endParaRPr lang="en-US" sz="1400" i="1" dirty="0">
              <a:solidFill>
                <a:srgbClr val="0070C0"/>
              </a:solidFill>
            </a:endParaRPr>
          </a:p>
        </p:txBody>
      </p:sp>
      <p:sp>
        <p:nvSpPr>
          <p:cNvPr id="58" name="TextBox 57"/>
          <p:cNvSpPr txBox="1"/>
          <p:nvPr/>
        </p:nvSpPr>
        <p:spPr>
          <a:xfrm>
            <a:off x="25881" y="5862907"/>
            <a:ext cx="931653" cy="461665"/>
          </a:xfrm>
          <a:prstGeom prst="rect">
            <a:avLst/>
          </a:prstGeom>
          <a:noFill/>
        </p:spPr>
        <p:txBody>
          <a:bodyPr wrap="square" rtlCol="0">
            <a:spAutoFit/>
          </a:bodyPr>
          <a:lstStyle/>
          <a:p>
            <a:pPr algn="r"/>
            <a:r>
              <a:rPr lang="en-US" sz="1200" i="1" dirty="0" smtClean="0">
                <a:solidFill>
                  <a:srgbClr val="0070C0"/>
                </a:solidFill>
              </a:rPr>
              <a:t>Fall 2012 Count</a:t>
            </a:r>
            <a:endParaRPr lang="en-US" sz="1200" i="1" dirty="0">
              <a:solidFill>
                <a:srgbClr val="0070C0"/>
              </a:solidFill>
            </a:endParaRPr>
          </a:p>
        </p:txBody>
      </p:sp>
      <p:sp>
        <p:nvSpPr>
          <p:cNvPr id="59" name="TextBox 58"/>
          <p:cNvSpPr txBox="1"/>
          <p:nvPr/>
        </p:nvSpPr>
        <p:spPr>
          <a:xfrm>
            <a:off x="-34504" y="6350117"/>
            <a:ext cx="1000664" cy="461665"/>
          </a:xfrm>
          <a:prstGeom prst="rect">
            <a:avLst/>
          </a:prstGeom>
          <a:noFill/>
        </p:spPr>
        <p:txBody>
          <a:bodyPr wrap="square" rtlCol="0">
            <a:spAutoFit/>
          </a:bodyPr>
          <a:lstStyle/>
          <a:p>
            <a:pPr algn="r"/>
            <a:r>
              <a:rPr lang="en-US" sz="1200" i="1" dirty="0" smtClean="0">
                <a:solidFill>
                  <a:schemeClr val="tx1">
                    <a:lumMod val="50000"/>
                    <a:lumOff val="50000"/>
                  </a:schemeClr>
                </a:solidFill>
              </a:rPr>
              <a:t>Percent of All Students</a:t>
            </a:r>
            <a:endParaRPr lang="en-US" sz="1200" i="1" dirty="0">
              <a:solidFill>
                <a:schemeClr val="tx1">
                  <a:lumMod val="50000"/>
                  <a:lumOff val="50000"/>
                </a:schemeClr>
              </a:solidFill>
            </a:endParaRPr>
          </a:p>
        </p:txBody>
      </p:sp>
      <p:grpSp>
        <p:nvGrpSpPr>
          <p:cNvPr id="56" name="Group 55"/>
          <p:cNvGrpSpPr/>
          <p:nvPr/>
        </p:nvGrpSpPr>
        <p:grpSpPr>
          <a:xfrm>
            <a:off x="1794289" y="1206500"/>
            <a:ext cx="5595624" cy="5496225"/>
            <a:chOff x="1656273" y="4830809"/>
            <a:chExt cx="5595624" cy="1414732"/>
          </a:xfrm>
        </p:grpSpPr>
        <p:cxnSp>
          <p:nvCxnSpPr>
            <p:cNvPr id="46" name="Straight Connector 45"/>
            <p:cNvCxnSpPr/>
            <p:nvPr/>
          </p:nvCxnSpPr>
          <p:spPr>
            <a:xfrm>
              <a:off x="1656273"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455648"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255023"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054398"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853773"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653148"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52523"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251897" y="4830809"/>
              <a:ext cx="0" cy="1414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68" name="Straight Connector 67"/>
          <p:cNvCxnSpPr>
            <a:endCxn id="66" idx="3"/>
          </p:cNvCxnSpPr>
          <p:nvPr/>
        </p:nvCxnSpPr>
        <p:spPr>
          <a:xfrm>
            <a:off x="0" y="63373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7176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27100" y="2209800"/>
            <a:ext cx="7441474" cy="1569660"/>
          </a:xfrm>
          <a:prstGeom prst="rect">
            <a:avLst/>
          </a:prstGeom>
          <a:noFill/>
        </p:spPr>
        <p:txBody>
          <a:bodyPr wrap="square" rtlCol="0">
            <a:spAutoFit/>
          </a:bodyPr>
          <a:lstStyle/>
          <a:p>
            <a:pPr lvl="0">
              <a:spcAft>
                <a:spcPts val="1800"/>
              </a:spcAft>
            </a:pPr>
            <a:r>
              <a:rPr lang="en-US" sz="4800" dirty="0" smtClean="0">
                <a:solidFill>
                  <a:schemeClr val="bg1"/>
                </a:solidFill>
                <a:latin typeface="Century Gothic" pitchFamily="34" charset="0"/>
              </a:rPr>
              <a:t>Current and pending policies and legislation</a:t>
            </a:r>
            <a:endParaRPr lang="en-US" sz="48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Box 106"/>
          <p:cNvSpPr txBox="1">
            <a:spLocks noChangeArrowheads="1"/>
          </p:cNvSpPr>
          <p:nvPr/>
        </p:nvSpPr>
        <p:spPr bwMode="auto">
          <a:xfrm>
            <a:off x="62750" y="40154"/>
            <a:ext cx="9009530" cy="954107"/>
          </a:xfrm>
          <a:prstGeom prst="rect">
            <a:avLst/>
          </a:prstGeom>
          <a:noFill/>
          <a:ln w="9525">
            <a:noFill/>
            <a:miter lim="800000"/>
            <a:headEnd/>
            <a:tailEnd/>
          </a:ln>
          <a:effectLst>
            <a:outerShdw dist="12700" algn="ctr" rotWithShape="0">
              <a:schemeClr val="bg1"/>
            </a:outerShdw>
          </a:effectLst>
        </p:spPr>
        <p:txBody>
          <a:bodyPr wrap="square">
            <a:spAutoFit/>
          </a:bodyPr>
          <a:lstStyle/>
          <a:p>
            <a:pPr algn="ctr">
              <a:defRPr/>
            </a:pPr>
            <a:r>
              <a:rPr lang="en-US" sz="2800" dirty="0" smtClean="0">
                <a:solidFill>
                  <a:srgbClr val="414159"/>
                </a:solidFill>
                <a:latin typeface="Century Gothic" pitchFamily="34" charset="0"/>
              </a:rPr>
              <a:t>The Colorado Graduation Pathways research-based framework for dropout prevention</a:t>
            </a:r>
            <a:endParaRPr lang="en-US" sz="2800" dirty="0">
              <a:solidFill>
                <a:srgbClr val="414159"/>
              </a:solidFill>
              <a:latin typeface="Century Gothic" pitchFamily="34" charset="0"/>
            </a:endParaRPr>
          </a:p>
        </p:txBody>
      </p:sp>
      <p:sp>
        <p:nvSpPr>
          <p:cNvPr id="5" name="TextBox 4"/>
          <p:cNvSpPr txBox="1"/>
          <p:nvPr/>
        </p:nvSpPr>
        <p:spPr>
          <a:xfrm>
            <a:off x="607757" y="1192302"/>
            <a:ext cx="2124364" cy="400110"/>
          </a:xfrm>
          <a:prstGeom prst="rect">
            <a:avLst/>
          </a:prstGeom>
          <a:noFill/>
        </p:spPr>
        <p:txBody>
          <a:bodyPr wrap="none" rtlCol="0">
            <a:spAutoFit/>
          </a:bodyPr>
          <a:lstStyle/>
          <a:p>
            <a:r>
              <a:rPr lang="en-US" sz="2000" dirty="0" smtClean="0">
                <a:latin typeface="+mn-lt"/>
              </a:rPr>
              <a:t>Essential Elements</a:t>
            </a:r>
            <a:endParaRPr lang="en-US" sz="2000" dirty="0">
              <a:latin typeface="+mn-lt"/>
            </a:endParaRPr>
          </a:p>
        </p:txBody>
      </p:sp>
      <p:sp>
        <p:nvSpPr>
          <p:cNvPr id="6" name="TextBox 5"/>
          <p:cNvSpPr txBox="1"/>
          <p:nvPr/>
        </p:nvSpPr>
        <p:spPr>
          <a:xfrm>
            <a:off x="5397884" y="1192302"/>
            <a:ext cx="2106089" cy="400110"/>
          </a:xfrm>
          <a:prstGeom prst="rect">
            <a:avLst/>
          </a:prstGeom>
          <a:noFill/>
        </p:spPr>
        <p:txBody>
          <a:bodyPr wrap="none" rtlCol="0">
            <a:spAutoFit/>
          </a:bodyPr>
          <a:lstStyle/>
          <a:p>
            <a:r>
              <a:rPr lang="en-US" sz="2000" dirty="0" smtClean="0">
                <a:latin typeface="+mn-lt"/>
              </a:rPr>
              <a:t>Methods &amp; Tactics</a:t>
            </a:r>
            <a:endParaRPr lang="en-US" sz="2000" dirty="0">
              <a:latin typeface="+mn-lt"/>
            </a:endParaRPr>
          </a:p>
        </p:txBody>
      </p:sp>
      <p:cxnSp>
        <p:nvCxnSpPr>
          <p:cNvPr id="67" name="Straight Connector 66"/>
          <p:cNvCxnSpPr/>
          <p:nvPr/>
        </p:nvCxnSpPr>
        <p:spPr>
          <a:xfrm>
            <a:off x="5403483" y="159123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1037660"/>
            <a:ext cx="9144000" cy="0"/>
          </a:xfrm>
          <a:prstGeom prst="line">
            <a:avLst/>
          </a:prstGeom>
          <a:ln w="19050">
            <a:solidFill>
              <a:srgbClr val="006699"/>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390920" y="1975679"/>
            <a:ext cx="2454416" cy="914400"/>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634253" y="1591230"/>
            <a:ext cx="20574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6322" y="2199719"/>
            <a:ext cx="2003612" cy="461665"/>
          </a:xfrm>
          <a:prstGeom prst="rect">
            <a:avLst/>
          </a:prstGeom>
          <a:noFill/>
        </p:spPr>
        <p:txBody>
          <a:bodyPr wrap="square" rtlCol="0">
            <a:spAutoFit/>
          </a:bodyPr>
          <a:lstStyle/>
          <a:p>
            <a:pPr algn="ctr"/>
            <a:r>
              <a:rPr lang="en-US" sz="2400" dirty="0" smtClean="0">
                <a:solidFill>
                  <a:srgbClr val="002060"/>
                </a:solidFill>
              </a:rPr>
              <a:t>Identification</a:t>
            </a:r>
          </a:p>
        </p:txBody>
      </p:sp>
      <p:sp>
        <p:nvSpPr>
          <p:cNvPr id="75" name="Left Brace 74"/>
          <p:cNvSpPr/>
          <p:nvPr/>
        </p:nvSpPr>
        <p:spPr>
          <a:xfrm>
            <a:off x="3232185" y="1925441"/>
            <a:ext cx="624468" cy="1337709"/>
          </a:xfrm>
          <a:prstGeom prst="leftBrace">
            <a:avLst>
              <a:gd name="adj1" fmla="val 8333"/>
              <a:gd name="adj2" fmla="val 4022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ounded Rectangle 75"/>
          <p:cNvSpPr/>
          <p:nvPr/>
        </p:nvSpPr>
        <p:spPr>
          <a:xfrm>
            <a:off x="390920" y="3412125"/>
            <a:ext cx="2454416" cy="914400"/>
          </a:xfrm>
          <a:prstGeom prst="roundRect">
            <a:avLst/>
          </a:prstGeom>
          <a:solidFill>
            <a:schemeClr val="bg1"/>
          </a:solidFill>
          <a:ln>
            <a:solidFill>
              <a:srgbClr val="993300">
                <a:alpha val="6902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616322" y="3453827"/>
            <a:ext cx="2003612" cy="830997"/>
          </a:xfrm>
          <a:prstGeom prst="rect">
            <a:avLst/>
          </a:prstGeom>
          <a:noFill/>
        </p:spPr>
        <p:txBody>
          <a:bodyPr wrap="square" rtlCol="0">
            <a:spAutoFit/>
          </a:bodyPr>
          <a:lstStyle/>
          <a:p>
            <a:pPr algn="ctr"/>
            <a:r>
              <a:rPr lang="en-US" sz="2400" dirty="0" smtClean="0">
                <a:solidFill>
                  <a:srgbClr val="002060"/>
                </a:solidFill>
              </a:rPr>
              <a:t>Institutional Change</a:t>
            </a:r>
            <a:endParaRPr lang="en-US" sz="2400" dirty="0">
              <a:solidFill>
                <a:srgbClr val="002060"/>
              </a:solidFill>
            </a:endParaRPr>
          </a:p>
        </p:txBody>
      </p:sp>
      <p:sp>
        <p:nvSpPr>
          <p:cNvPr id="79" name="Left Brace 78"/>
          <p:cNvSpPr/>
          <p:nvPr/>
        </p:nvSpPr>
        <p:spPr>
          <a:xfrm>
            <a:off x="3388512" y="2994210"/>
            <a:ext cx="591818" cy="1335744"/>
          </a:xfrm>
          <a:prstGeom prst="leftBrace">
            <a:avLst>
              <a:gd name="adj1" fmla="val 8333"/>
              <a:gd name="adj2" fmla="val 58298"/>
            </a:avLst>
          </a:prstGeom>
          <a:ln w="28575">
            <a:solidFill>
              <a:srgbClr val="993300">
                <a:alpha val="50196"/>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TextBox 82"/>
          <p:cNvSpPr txBox="1"/>
          <p:nvPr/>
        </p:nvSpPr>
        <p:spPr>
          <a:xfrm>
            <a:off x="4241431" y="2940709"/>
            <a:ext cx="4194366" cy="1087477"/>
          </a:xfrm>
          <a:prstGeom prst="rect">
            <a:avLst/>
          </a:prstGeom>
          <a:noFill/>
        </p:spPr>
        <p:txBody>
          <a:bodyPr wrap="square" rtlCol="0">
            <a:spAutoFit/>
          </a:bodyPr>
          <a:lstStyle/>
          <a:p>
            <a:pPr marL="233363" indent="-233363">
              <a:spcAft>
                <a:spcPts val="1000"/>
              </a:spcAft>
              <a:buClr>
                <a:schemeClr val="bg1">
                  <a:lumMod val="50000"/>
                </a:schemeClr>
              </a:buClr>
              <a:buSzPct val="74000"/>
              <a:buFont typeface="+mj-lt"/>
              <a:buAutoNum type="arabicPeriod" startAt="4"/>
            </a:pPr>
            <a:r>
              <a:rPr lang="en-US" sz="1600" dirty="0" smtClean="0">
                <a:latin typeface="Arial" pitchFamily="34" charset="0"/>
                <a:cs typeface="Arial" pitchFamily="34" charset="0"/>
              </a:rPr>
              <a:t>Assess and Enhance School Climate</a:t>
            </a:r>
          </a:p>
          <a:p>
            <a:pPr marL="233363" indent="-233363">
              <a:spcAft>
                <a:spcPts val="1000"/>
              </a:spcAft>
              <a:buClr>
                <a:schemeClr val="bg1">
                  <a:lumMod val="50000"/>
                </a:schemeClr>
              </a:buClr>
              <a:buSzPct val="74000"/>
              <a:buFont typeface="+mj-lt"/>
              <a:buAutoNum type="arabicPeriod" startAt="4"/>
            </a:pPr>
            <a:r>
              <a:rPr lang="en-US" sz="1600" dirty="0" smtClean="0">
                <a:latin typeface="Arial" pitchFamily="34" charset="0"/>
                <a:cs typeface="Arial" pitchFamily="34" charset="0"/>
              </a:rPr>
              <a:t>Policy and Practices Review</a:t>
            </a:r>
          </a:p>
          <a:p>
            <a:pPr marL="233363" indent="-233363">
              <a:spcAft>
                <a:spcPts val="1000"/>
              </a:spcAft>
              <a:buClr>
                <a:schemeClr val="bg1">
                  <a:lumMod val="50000"/>
                </a:schemeClr>
              </a:buClr>
              <a:buSzPct val="74000"/>
              <a:buFont typeface="+mj-lt"/>
              <a:buAutoNum type="arabicPeriod" startAt="4"/>
            </a:pPr>
            <a:r>
              <a:rPr lang="en-US" sz="1600" dirty="0" smtClean="0">
                <a:latin typeface="Arial" pitchFamily="34" charset="0"/>
                <a:cs typeface="Arial" pitchFamily="34" charset="0"/>
              </a:rPr>
              <a:t>Community Engagement</a:t>
            </a:r>
          </a:p>
        </p:txBody>
      </p:sp>
      <p:sp>
        <p:nvSpPr>
          <p:cNvPr id="84" name="TextBox 83"/>
          <p:cNvSpPr txBox="1"/>
          <p:nvPr/>
        </p:nvSpPr>
        <p:spPr>
          <a:xfrm>
            <a:off x="4241431" y="1827122"/>
            <a:ext cx="4194366" cy="1087477"/>
          </a:xfrm>
          <a:prstGeom prst="rect">
            <a:avLst/>
          </a:prstGeom>
          <a:noFill/>
        </p:spPr>
        <p:txBody>
          <a:bodyPr wrap="square" rtlCol="0">
            <a:spAutoFit/>
          </a:bodyPr>
          <a:lstStyle/>
          <a:p>
            <a:pPr marL="233363" indent="-233363">
              <a:spcAft>
                <a:spcPts val="1000"/>
              </a:spcAft>
              <a:buClr>
                <a:schemeClr val="bg1">
                  <a:lumMod val="50000"/>
                </a:schemeClr>
              </a:buClr>
              <a:buSzPct val="74000"/>
              <a:buFont typeface="+mj-lt"/>
              <a:buAutoNum type="arabicPeriod"/>
            </a:pPr>
            <a:r>
              <a:rPr lang="en-US" sz="1600" dirty="0" smtClean="0">
                <a:latin typeface="Arial" pitchFamily="34" charset="0"/>
                <a:cs typeface="Arial" pitchFamily="34" charset="0"/>
              </a:rPr>
              <a:t>Data Analysis</a:t>
            </a:r>
          </a:p>
          <a:p>
            <a:pPr marL="233363" indent="-233363">
              <a:spcAft>
                <a:spcPts val="1000"/>
              </a:spcAft>
              <a:buClr>
                <a:schemeClr val="bg1">
                  <a:lumMod val="50000"/>
                </a:schemeClr>
              </a:buClr>
              <a:buSzPct val="74000"/>
              <a:buFont typeface="+mj-lt"/>
              <a:buAutoNum type="arabicPeriod"/>
            </a:pPr>
            <a:r>
              <a:rPr lang="en-US" sz="1600" dirty="0" smtClean="0">
                <a:latin typeface="Arial" pitchFamily="34" charset="0"/>
                <a:cs typeface="Arial" pitchFamily="34" charset="0"/>
              </a:rPr>
              <a:t>Early Warning Systems</a:t>
            </a:r>
          </a:p>
          <a:p>
            <a:pPr marL="233363" indent="-233363">
              <a:spcAft>
                <a:spcPts val="1000"/>
              </a:spcAft>
              <a:buClr>
                <a:schemeClr val="bg1">
                  <a:lumMod val="50000"/>
                </a:schemeClr>
              </a:buClr>
              <a:buSzPct val="74000"/>
              <a:buFont typeface="+mj-lt"/>
              <a:buAutoNum type="arabicPeriod"/>
            </a:pPr>
            <a:r>
              <a:rPr lang="en-US" sz="1600" dirty="0" smtClean="0">
                <a:latin typeface="Arial" pitchFamily="34" charset="0"/>
                <a:cs typeface="Arial" pitchFamily="34" charset="0"/>
              </a:rPr>
              <a:t>Tracking Out-of-School Youth</a:t>
            </a:r>
          </a:p>
        </p:txBody>
      </p:sp>
      <p:sp>
        <p:nvSpPr>
          <p:cNvPr id="85" name="TextBox 84"/>
          <p:cNvSpPr txBox="1"/>
          <p:nvPr/>
        </p:nvSpPr>
        <p:spPr>
          <a:xfrm>
            <a:off x="4241430" y="4050404"/>
            <a:ext cx="4292970" cy="1456809"/>
          </a:xfrm>
          <a:prstGeom prst="rect">
            <a:avLst/>
          </a:prstGeom>
          <a:noFill/>
        </p:spPr>
        <p:txBody>
          <a:bodyPr wrap="square" rtlCol="0">
            <a:spAutoFit/>
          </a:bodyPr>
          <a:lstStyle/>
          <a:p>
            <a:pPr marL="233363" indent="-233363">
              <a:spcAft>
                <a:spcPts val="1000"/>
              </a:spcAft>
              <a:buClr>
                <a:schemeClr val="bg1">
                  <a:lumMod val="50000"/>
                </a:schemeClr>
              </a:buClr>
              <a:buSzPct val="74000"/>
              <a:buFont typeface="+mj-lt"/>
              <a:buAutoNum type="arabicPeriod" startAt="7"/>
            </a:pPr>
            <a:r>
              <a:rPr lang="en-US" sz="1600" dirty="0" smtClean="0">
                <a:latin typeface="Arial" pitchFamily="34" charset="0"/>
                <a:cs typeface="Arial" pitchFamily="34" charset="0"/>
              </a:rPr>
              <a:t>Family Involvement</a:t>
            </a:r>
          </a:p>
          <a:p>
            <a:pPr marL="233363" indent="-233363">
              <a:spcAft>
                <a:spcPts val="1000"/>
              </a:spcAft>
              <a:buClr>
                <a:schemeClr val="bg1">
                  <a:lumMod val="50000"/>
                </a:schemeClr>
              </a:buClr>
              <a:buSzPct val="74000"/>
              <a:buFont typeface="+mj-lt"/>
              <a:buAutoNum type="arabicPeriod" startAt="7"/>
            </a:pPr>
            <a:r>
              <a:rPr lang="en-US" sz="1600" dirty="0" smtClean="0">
                <a:latin typeface="Arial" pitchFamily="34" charset="0"/>
                <a:cs typeface="Arial" pitchFamily="34" charset="0"/>
              </a:rPr>
              <a:t>Transition Programs </a:t>
            </a:r>
            <a:r>
              <a:rPr lang="en-US" sz="1200" dirty="0" smtClean="0">
                <a:latin typeface="Arial" pitchFamily="34" charset="0"/>
                <a:cs typeface="Arial" pitchFamily="34" charset="0"/>
              </a:rPr>
              <a:t>(middle school to high school, high school to postsecondary)</a:t>
            </a:r>
          </a:p>
          <a:p>
            <a:pPr marL="233363" indent="-233363">
              <a:spcAft>
                <a:spcPts val="1000"/>
              </a:spcAft>
              <a:buClr>
                <a:schemeClr val="bg1">
                  <a:lumMod val="50000"/>
                </a:schemeClr>
              </a:buClr>
              <a:buSzPct val="74000"/>
              <a:buFont typeface="+mj-lt"/>
              <a:buAutoNum type="arabicPeriod" startAt="7"/>
            </a:pPr>
            <a:r>
              <a:rPr lang="en-US" sz="1600" dirty="0" smtClean="0">
                <a:latin typeface="Arial" pitchFamily="34" charset="0"/>
                <a:cs typeface="Arial" pitchFamily="34" charset="0"/>
              </a:rPr>
              <a:t>Alternative Pathways to Graduation </a:t>
            </a:r>
            <a:r>
              <a:rPr lang="en-US" sz="1200" dirty="0" smtClean="0">
                <a:latin typeface="Arial" pitchFamily="34" charset="0"/>
                <a:cs typeface="Arial" pitchFamily="34" charset="0"/>
              </a:rPr>
              <a:t>(expanded curriculum, CTE, concurrent enrollment, etc)</a:t>
            </a:r>
          </a:p>
        </p:txBody>
      </p:sp>
      <p:sp>
        <p:nvSpPr>
          <p:cNvPr id="86" name="Rounded Rectangle 85"/>
          <p:cNvSpPr/>
          <p:nvPr/>
        </p:nvSpPr>
        <p:spPr>
          <a:xfrm>
            <a:off x="390920" y="4903793"/>
            <a:ext cx="2454416" cy="914400"/>
          </a:xfrm>
          <a:prstGeom prst="roundRect">
            <a:avLst/>
          </a:prstGeom>
          <a:solidFill>
            <a:schemeClr val="bg1"/>
          </a:solidFill>
          <a:ln>
            <a:solidFill>
              <a:srgbClr val="666699">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616322" y="4945495"/>
            <a:ext cx="2003612" cy="830997"/>
          </a:xfrm>
          <a:prstGeom prst="rect">
            <a:avLst/>
          </a:prstGeom>
          <a:noFill/>
        </p:spPr>
        <p:txBody>
          <a:bodyPr wrap="square" rtlCol="0">
            <a:spAutoFit/>
          </a:bodyPr>
          <a:lstStyle/>
          <a:p>
            <a:pPr algn="ctr"/>
            <a:r>
              <a:rPr lang="en-US" sz="2400" dirty="0" smtClean="0">
                <a:solidFill>
                  <a:srgbClr val="002060"/>
                </a:solidFill>
              </a:rPr>
              <a:t>Intervention &amp; Support</a:t>
            </a:r>
          </a:p>
        </p:txBody>
      </p:sp>
      <p:sp>
        <p:nvSpPr>
          <p:cNvPr id="88" name="Left Brace 87"/>
          <p:cNvSpPr/>
          <p:nvPr/>
        </p:nvSpPr>
        <p:spPr>
          <a:xfrm>
            <a:off x="3204165" y="4052045"/>
            <a:ext cx="641685" cy="2537012"/>
          </a:xfrm>
          <a:prstGeom prst="leftBrace">
            <a:avLst>
              <a:gd name="adj1" fmla="val 8333"/>
              <a:gd name="adj2" fmla="val 51900"/>
            </a:avLst>
          </a:prstGeom>
          <a:ln w="28575">
            <a:solidFill>
              <a:srgbClr val="666699">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TextBox 95"/>
          <p:cNvSpPr txBox="1"/>
          <p:nvPr/>
        </p:nvSpPr>
        <p:spPr>
          <a:xfrm>
            <a:off x="4178680" y="5561030"/>
            <a:ext cx="4911530" cy="1087477"/>
          </a:xfrm>
          <a:prstGeom prst="rect">
            <a:avLst/>
          </a:prstGeom>
          <a:noFill/>
        </p:spPr>
        <p:txBody>
          <a:bodyPr wrap="square" rtlCol="0">
            <a:spAutoFit/>
          </a:bodyPr>
          <a:lstStyle/>
          <a:p>
            <a:pPr marL="287338" indent="-287338">
              <a:spcAft>
                <a:spcPts val="1000"/>
              </a:spcAft>
              <a:buClr>
                <a:schemeClr val="bg1">
                  <a:lumMod val="50000"/>
                </a:schemeClr>
              </a:buClr>
              <a:buSzPct val="74000"/>
              <a:buFont typeface="+mj-lt"/>
              <a:buAutoNum type="arabicPeriod" startAt="10"/>
            </a:pPr>
            <a:r>
              <a:rPr lang="en-US" sz="1600" dirty="0" smtClean="0">
                <a:latin typeface="Arial" pitchFamily="34" charset="0"/>
                <a:cs typeface="Arial" pitchFamily="34" charset="0"/>
              </a:rPr>
              <a:t>Reengagement of Out-of-School Youth</a:t>
            </a:r>
          </a:p>
          <a:p>
            <a:pPr marL="287338" indent="-287338">
              <a:spcAft>
                <a:spcPts val="1000"/>
              </a:spcAft>
              <a:buClr>
                <a:schemeClr val="bg1">
                  <a:lumMod val="50000"/>
                </a:schemeClr>
              </a:buClr>
              <a:buSzPct val="74000"/>
              <a:buFont typeface="+mj-lt"/>
              <a:buAutoNum type="arabicPeriod" startAt="10"/>
            </a:pPr>
            <a:r>
              <a:rPr lang="en-US" sz="1600" dirty="0" smtClean="0">
                <a:latin typeface="Arial" pitchFamily="34" charset="0"/>
                <a:cs typeface="Arial" pitchFamily="34" charset="0"/>
              </a:rPr>
              <a:t>Enhanced Counseling and Mentoring</a:t>
            </a:r>
          </a:p>
          <a:p>
            <a:pPr marL="287338" indent="-287338">
              <a:spcAft>
                <a:spcPts val="1000"/>
              </a:spcAft>
              <a:buClr>
                <a:schemeClr val="bg1">
                  <a:lumMod val="50000"/>
                </a:schemeClr>
              </a:buClr>
              <a:buSzPct val="74000"/>
              <a:buFont typeface="+mj-lt"/>
              <a:buAutoNum type="arabicPeriod" startAt="10"/>
            </a:pPr>
            <a:r>
              <a:rPr lang="en-US" sz="1600" dirty="0" smtClean="0">
                <a:latin typeface="Arial" pitchFamily="34" charset="0"/>
                <a:cs typeface="Arial" pitchFamily="34" charset="0"/>
              </a:rPr>
              <a:t>Credit Recovery Options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p:cNvSpPr txBox="1">
            <a:spLocks noChangeArrowheads="1"/>
          </p:cNvSpPr>
          <p:nvPr/>
        </p:nvSpPr>
        <p:spPr bwMode="auto">
          <a:xfrm>
            <a:off x="1725613" y="2251075"/>
            <a:ext cx="5856287" cy="2032000"/>
          </a:xfrm>
          <a:prstGeom prst="rect">
            <a:avLst/>
          </a:prstGeom>
          <a:noFill/>
          <a:ln w="9525">
            <a:noFill/>
            <a:miter lim="800000"/>
            <a:headEnd/>
            <a:tailEnd/>
          </a:ln>
        </p:spPr>
        <p:txBody>
          <a:bodyPr>
            <a:spAutoFit/>
          </a:bodyPr>
          <a:lstStyle/>
          <a:p>
            <a:pPr>
              <a:defRPr/>
            </a:pPr>
            <a:r>
              <a:rPr lang="en-US" u="sng" dirty="0">
                <a:solidFill>
                  <a:schemeClr val="accent1">
                    <a:lumMod val="75000"/>
                  </a:schemeClr>
                </a:solidFill>
                <a:latin typeface="+mj-lt"/>
              </a:rPr>
              <a:t>Note:  </a:t>
            </a:r>
            <a:endParaRPr lang="en-US" u="sng" dirty="0" smtClean="0">
              <a:solidFill>
                <a:schemeClr val="accent1">
                  <a:lumMod val="75000"/>
                </a:schemeClr>
              </a:solidFill>
              <a:latin typeface="+mj-lt"/>
            </a:endParaRPr>
          </a:p>
          <a:p>
            <a:pPr>
              <a:defRPr/>
            </a:pPr>
            <a:r>
              <a:rPr lang="en-US" dirty="0" smtClean="0">
                <a:solidFill>
                  <a:schemeClr val="accent1">
                    <a:lumMod val="75000"/>
                  </a:schemeClr>
                </a:solidFill>
                <a:latin typeface="+mj-lt"/>
              </a:rPr>
              <a:t>Many </a:t>
            </a:r>
            <a:r>
              <a:rPr lang="en-US" dirty="0">
                <a:solidFill>
                  <a:schemeClr val="accent1">
                    <a:lumMod val="75000"/>
                  </a:schemeClr>
                </a:solidFill>
                <a:latin typeface="+mj-lt"/>
              </a:rPr>
              <a:t>of the slides in this PowerPoint presentation contain overlapping animation.  The presentation is therefore best viewed as a slide show.  Select the “Slide Show” tab at the top of your screen, then click on “From Current Slide”.  Use the left and right arrow keys on your keyboard to advance through the slides and </a:t>
            </a:r>
            <a:r>
              <a:rPr lang="en-US" dirty="0" smtClean="0">
                <a:solidFill>
                  <a:schemeClr val="accent1">
                    <a:lumMod val="75000"/>
                  </a:schemeClr>
                </a:solidFill>
                <a:latin typeface="+mj-lt"/>
              </a:rPr>
              <a:t>through the </a:t>
            </a:r>
            <a:r>
              <a:rPr lang="en-US" dirty="0">
                <a:solidFill>
                  <a:schemeClr val="accent1">
                    <a:lumMod val="75000"/>
                  </a:schemeClr>
                </a:solidFill>
                <a:latin typeface="+mj-lt"/>
              </a:rPr>
              <a:t>animation on each slide.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bwMode="auto">
          <a:xfrm>
            <a:off x="624468" y="1349119"/>
            <a:ext cx="7883911" cy="1908215"/>
          </a:xfrm>
          <a:prstGeom prst="rect">
            <a:avLst/>
          </a:prstGeom>
          <a:noFill/>
        </p:spPr>
        <p:txBody>
          <a:bodyPr wrap="square">
            <a:spAutoFit/>
          </a:bodyPr>
          <a:lstStyle/>
          <a:p>
            <a:pPr fontAlgn="auto">
              <a:spcBef>
                <a:spcPts val="0"/>
              </a:spcBef>
              <a:spcAft>
                <a:spcPts val="400"/>
              </a:spcAft>
              <a:defRPr/>
            </a:pPr>
            <a:r>
              <a:rPr lang="en-US" b="1" dirty="0">
                <a:latin typeface="+mn-lt"/>
              </a:rPr>
              <a:t>The Education Accountability Act </a:t>
            </a:r>
            <a:r>
              <a:rPr lang="en-US" b="1" dirty="0" smtClean="0">
                <a:latin typeface="+mn-lt"/>
              </a:rPr>
              <a:t> of 2009 (SB </a:t>
            </a:r>
            <a:r>
              <a:rPr lang="en-US" b="1" dirty="0">
                <a:latin typeface="+mn-lt"/>
              </a:rPr>
              <a:t>09-163)</a:t>
            </a:r>
          </a:p>
          <a:p>
            <a:pPr marL="166688" indent="-166688" fontAlgn="auto">
              <a:spcBef>
                <a:spcPts val="0"/>
              </a:spcBef>
              <a:spcAft>
                <a:spcPts val="400"/>
              </a:spcAft>
              <a:buFont typeface="Arial" pitchFamily="34" charset="0"/>
              <a:buChar char="•"/>
              <a:defRPr/>
            </a:pPr>
            <a:r>
              <a:rPr lang="en-US" dirty="0">
                <a:latin typeface="+mn-lt"/>
              </a:rPr>
              <a:t>Postsecondary and Workforce Readiness Indicators </a:t>
            </a:r>
            <a:r>
              <a:rPr lang="en-US" dirty="0" smtClean="0">
                <a:latin typeface="+mn-lt"/>
              </a:rPr>
              <a:t>must be included in High School </a:t>
            </a:r>
            <a:r>
              <a:rPr lang="en-US" dirty="0">
                <a:latin typeface="+mn-lt"/>
              </a:rPr>
              <a:t>and District Performance </a:t>
            </a:r>
            <a:r>
              <a:rPr lang="en-US" dirty="0" smtClean="0">
                <a:latin typeface="+mn-lt"/>
              </a:rPr>
              <a:t>Frameworks (graduation rates, dropout rates, ACT scores).</a:t>
            </a:r>
            <a:endParaRPr lang="en-US" dirty="0">
              <a:latin typeface="+mn-lt"/>
            </a:endParaRPr>
          </a:p>
          <a:p>
            <a:pPr marL="166688" indent="-166688" fontAlgn="auto">
              <a:spcBef>
                <a:spcPts val="0"/>
              </a:spcBef>
              <a:spcAft>
                <a:spcPts val="400"/>
              </a:spcAft>
              <a:buFont typeface="Arial" pitchFamily="34" charset="0"/>
              <a:buChar char="•"/>
              <a:defRPr/>
            </a:pPr>
            <a:r>
              <a:rPr lang="en-US" dirty="0" smtClean="0">
                <a:latin typeface="+mn-lt"/>
              </a:rPr>
              <a:t>Identified districts must develop Priority </a:t>
            </a:r>
            <a:r>
              <a:rPr lang="en-US" dirty="0">
                <a:latin typeface="+mn-lt"/>
              </a:rPr>
              <a:t>Improvement </a:t>
            </a:r>
            <a:r>
              <a:rPr lang="en-US" dirty="0" smtClean="0">
                <a:latin typeface="+mn-lt"/>
              </a:rPr>
              <a:t>or </a:t>
            </a:r>
            <a:r>
              <a:rPr lang="en-US" dirty="0">
                <a:latin typeface="+mn-lt"/>
              </a:rPr>
              <a:t>Turnaround </a:t>
            </a:r>
            <a:r>
              <a:rPr lang="en-US" dirty="0" smtClean="0">
                <a:latin typeface="+mn-lt"/>
              </a:rPr>
              <a:t>plans.</a:t>
            </a:r>
          </a:p>
          <a:p>
            <a:pPr marL="166688" indent="-166688" fontAlgn="auto">
              <a:spcBef>
                <a:spcPts val="0"/>
              </a:spcBef>
              <a:spcAft>
                <a:spcPts val="400"/>
              </a:spcAft>
              <a:buFont typeface="Arial" pitchFamily="34" charset="0"/>
              <a:buChar char="•"/>
              <a:defRPr/>
            </a:pPr>
            <a:r>
              <a:rPr lang="en-US" dirty="0" smtClean="0">
                <a:latin typeface="+mn-lt"/>
              </a:rPr>
              <a:t>Alternative accountability measures for Alternative Education Campuses.</a:t>
            </a:r>
            <a:endParaRPr lang="en-US" dirty="0">
              <a:latin typeface="+mn-lt"/>
            </a:endParaRPr>
          </a:p>
        </p:txBody>
      </p:sp>
      <p:cxnSp>
        <p:nvCxnSpPr>
          <p:cNvPr id="9" name="Straight Connector 8"/>
          <p:cNvCxnSpPr/>
          <p:nvPr/>
        </p:nvCxnSpPr>
        <p:spPr bwMode="auto">
          <a:xfrm>
            <a:off x="747129" y="1681176"/>
            <a:ext cx="504035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bwMode="auto">
          <a:xfrm>
            <a:off x="623344" y="3840806"/>
            <a:ext cx="7728916" cy="2513509"/>
          </a:xfrm>
          <a:prstGeom prst="rect">
            <a:avLst/>
          </a:prstGeom>
          <a:noFill/>
        </p:spPr>
        <p:txBody>
          <a:bodyPr wrap="square">
            <a:spAutoFit/>
          </a:bodyPr>
          <a:lstStyle/>
          <a:p>
            <a:pPr fontAlgn="auto">
              <a:spcBef>
                <a:spcPts val="0"/>
              </a:spcBef>
              <a:spcAft>
                <a:spcPts val="400"/>
              </a:spcAft>
              <a:defRPr/>
            </a:pPr>
            <a:r>
              <a:rPr lang="en-US" b="1" dirty="0" smtClean="0">
                <a:latin typeface="+mn-lt"/>
              </a:rPr>
              <a:t>The Dropout Prevention and Student Re-Engagement Act</a:t>
            </a:r>
            <a:r>
              <a:rPr lang="en-US" dirty="0" smtClean="0"/>
              <a:t> </a:t>
            </a:r>
            <a:r>
              <a:rPr lang="en-US" b="1" dirty="0" smtClean="0">
                <a:latin typeface="+mn-lt"/>
              </a:rPr>
              <a:t>(HB </a:t>
            </a:r>
            <a:r>
              <a:rPr lang="en-US" b="1" dirty="0">
                <a:latin typeface="+mn-lt"/>
              </a:rPr>
              <a:t>09-1243</a:t>
            </a:r>
            <a:r>
              <a:rPr lang="en-US" b="1" dirty="0" smtClean="0">
                <a:latin typeface="+mn-lt"/>
              </a:rPr>
              <a:t>)</a:t>
            </a:r>
            <a:endParaRPr lang="en-US" b="1" dirty="0">
              <a:latin typeface="+mn-lt"/>
            </a:endParaRPr>
          </a:p>
          <a:p>
            <a:pPr marL="166688" indent="-166688">
              <a:spcAft>
                <a:spcPts val="400"/>
              </a:spcAft>
              <a:buFont typeface="Arial" pitchFamily="34" charset="0"/>
              <a:buChar char="•"/>
            </a:pPr>
            <a:r>
              <a:rPr lang="en-US" dirty="0" smtClean="0">
                <a:latin typeface="+mn-lt"/>
              </a:rPr>
              <a:t>Requires identification of “high priority” districts in need of assistance to improve graduation rates.  These districts are required to complete a practices assessment and a graduation and completion plan as part of the UIP process.</a:t>
            </a:r>
          </a:p>
          <a:p>
            <a:pPr marL="166688" indent="-166688">
              <a:spcAft>
                <a:spcPts val="400"/>
              </a:spcAft>
              <a:buFont typeface="Arial" pitchFamily="34" charset="0"/>
              <a:buChar char="•"/>
            </a:pPr>
            <a:r>
              <a:rPr lang="en-US" dirty="0" smtClean="0">
                <a:latin typeface="+mn-lt"/>
              </a:rPr>
              <a:t>Creates the Office of Dropout Prevention and School Engagement within CDE</a:t>
            </a:r>
          </a:p>
          <a:p>
            <a:pPr marL="166688" indent="-166688">
              <a:spcAft>
                <a:spcPts val="400"/>
              </a:spcAft>
              <a:buFont typeface="Arial" pitchFamily="34" charset="0"/>
              <a:buChar char="•"/>
            </a:pPr>
            <a:r>
              <a:rPr lang="en-US" dirty="0" smtClean="0">
                <a:latin typeface="+mn-lt"/>
              </a:rPr>
              <a:t>Amends previous legislation such as parental notification when a student drops out of school. </a:t>
            </a:r>
          </a:p>
          <a:p>
            <a:pPr marL="166688" indent="-166688">
              <a:spcAft>
                <a:spcPts val="400"/>
              </a:spcAft>
              <a:buFont typeface="Arial" pitchFamily="34" charset="0"/>
              <a:buChar char="•"/>
            </a:pPr>
            <a:r>
              <a:rPr lang="en-US" dirty="0" smtClean="0">
                <a:latin typeface="+mn-lt"/>
              </a:rPr>
              <a:t>Repeals the mandate to expel habitually disruptive students.</a:t>
            </a:r>
          </a:p>
        </p:txBody>
      </p:sp>
      <p:cxnSp>
        <p:nvCxnSpPr>
          <p:cNvPr id="11" name="Straight Connector 10"/>
          <p:cNvCxnSpPr/>
          <p:nvPr/>
        </p:nvCxnSpPr>
        <p:spPr bwMode="auto">
          <a:xfrm>
            <a:off x="700313" y="4178479"/>
            <a:ext cx="670409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8702675" y="6412807"/>
            <a:ext cx="352425" cy="352425"/>
            <a:chOff x="195139" y="6247707"/>
            <a:chExt cx="352425" cy="352425"/>
          </a:xfrm>
        </p:grpSpPr>
        <p:sp>
          <p:nvSpPr>
            <p:cNvPr id="12" name="Oval 11"/>
            <p:cNvSpPr/>
            <p:nvPr/>
          </p:nvSpPr>
          <p:spPr>
            <a:xfrm>
              <a:off x="195139" y="624770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00471" y="629311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20</a:t>
              </a:fld>
              <a:endParaRPr lang="en-US" sz="1100" dirty="0">
                <a:solidFill>
                  <a:srgbClr val="002060"/>
                </a:solidFill>
                <a:latin typeface="Century Gothic" pitchFamily="34" charset="0"/>
              </a:endParaRPr>
            </a:p>
          </p:txBody>
        </p:sp>
      </p:grpSp>
      <p:sp>
        <p:nvSpPr>
          <p:cNvPr id="15" name="Rectangle 14"/>
          <p:cNvSpPr/>
          <p:nvPr/>
        </p:nvSpPr>
        <p:spPr>
          <a:xfrm>
            <a:off x="0" y="0"/>
            <a:ext cx="9144000" cy="1033935"/>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6" name="TextBox 15"/>
          <p:cNvSpPr txBox="1"/>
          <p:nvPr/>
        </p:nvSpPr>
        <p:spPr>
          <a:xfrm>
            <a:off x="0" y="-1592"/>
            <a:ext cx="9144000" cy="1077218"/>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Significant Legislation Related to Dropout Prevention and Student Engagement</a:t>
            </a:r>
            <a:endParaRPr lang="en-US" sz="3200" dirty="0">
              <a:latin typeface="Palatino Linotype" pitchFamily="18" charset="0"/>
            </a:endParaRPr>
          </a:p>
        </p:txBody>
      </p:sp>
      <p:cxnSp>
        <p:nvCxnSpPr>
          <p:cNvPr id="17" name="Straight Connector 16"/>
          <p:cNvCxnSpPr/>
          <p:nvPr/>
        </p:nvCxnSpPr>
        <p:spPr>
          <a:xfrm>
            <a:off x="0" y="1027585"/>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8653339" y="6454775"/>
            <a:ext cx="352425" cy="352425"/>
            <a:chOff x="1744539" y="6247707"/>
            <a:chExt cx="352425" cy="352425"/>
          </a:xfrm>
        </p:grpSpPr>
        <p:sp>
          <p:nvSpPr>
            <p:cNvPr id="28" name="Oval 27"/>
            <p:cNvSpPr/>
            <p:nvPr/>
          </p:nvSpPr>
          <p:spPr>
            <a:xfrm>
              <a:off x="1744539" y="624770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749871" y="629311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21</a:t>
              </a:fld>
              <a:endParaRPr lang="en-US" sz="1100" dirty="0">
                <a:solidFill>
                  <a:srgbClr val="002060"/>
                </a:solidFill>
                <a:latin typeface="Century Gothic" pitchFamily="34" charset="0"/>
              </a:endParaRPr>
            </a:p>
          </p:txBody>
        </p:sp>
      </p:grpSp>
      <p:sp>
        <p:nvSpPr>
          <p:cNvPr id="17" name="TextBox 25"/>
          <p:cNvSpPr txBox="1">
            <a:spLocks noChangeArrowheads="1"/>
          </p:cNvSpPr>
          <p:nvPr/>
        </p:nvSpPr>
        <p:spPr bwMode="auto">
          <a:xfrm>
            <a:off x="591014" y="5706189"/>
            <a:ext cx="7895063" cy="974626"/>
          </a:xfrm>
          <a:prstGeom prst="rect">
            <a:avLst/>
          </a:prstGeom>
          <a:noFill/>
          <a:ln w="9525">
            <a:noFill/>
            <a:miter lim="800000"/>
            <a:headEnd/>
            <a:tailEnd/>
          </a:ln>
        </p:spPr>
        <p:txBody>
          <a:bodyPr wrap="square">
            <a:spAutoFit/>
          </a:bodyPr>
          <a:lstStyle/>
          <a:p>
            <a:pPr>
              <a:spcAft>
                <a:spcPts val="400"/>
              </a:spcAft>
            </a:pPr>
            <a:r>
              <a:rPr lang="en-US" b="1" dirty="0">
                <a:latin typeface="Calibri" pitchFamily="34" charset="0"/>
              </a:rPr>
              <a:t>Individual Career and Academic Plans (ICAP) SB 09-256 </a:t>
            </a:r>
            <a:endParaRPr lang="en-US" dirty="0">
              <a:latin typeface="Calibri" pitchFamily="34" charset="0"/>
            </a:endParaRPr>
          </a:p>
          <a:p>
            <a:pPr marL="166688" indent="-166688">
              <a:spcAft>
                <a:spcPts val="400"/>
              </a:spcAft>
              <a:buFont typeface="Arial" pitchFamily="34" charset="0"/>
              <a:buChar char="•"/>
            </a:pPr>
            <a:r>
              <a:rPr lang="en-US" dirty="0" smtClean="0">
                <a:latin typeface="Calibri" pitchFamily="34" charset="0"/>
              </a:rPr>
              <a:t>Assists </a:t>
            </a:r>
            <a:r>
              <a:rPr lang="en-US" dirty="0">
                <a:latin typeface="Calibri" pitchFamily="34" charset="0"/>
              </a:rPr>
              <a:t>students in developing </a:t>
            </a:r>
            <a:r>
              <a:rPr lang="en-US" dirty="0" smtClean="0">
                <a:latin typeface="Calibri" pitchFamily="34" charset="0"/>
              </a:rPr>
              <a:t>and maintaining a </a:t>
            </a:r>
            <a:r>
              <a:rPr lang="en-US" dirty="0">
                <a:latin typeface="Calibri" pitchFamily="34" charset="0"/>
              </a:rPr>
              <a:t>personalized plan that ensures readiness for </a:t>
            </a:r>
            <a:r>
              <a:rPr lang="en-US" dirty="0" smtClean="0">
                <a:latin typeface="Calibri" pitchFamily="34" charset="0"/>
              </a:rPr>
              <a:t>post-secondary </a:t>
            </a:r>
            <a:r>
              <a:rPr lang="en-US" dirty="0">
                <a:latin typeface="Calibri" pitchFamily="34" charset="0"/>
              </a:rPr>
              <a:t>and workforce success </a:t>
            </a:r>
            <a:endParaRPr lang="en-US" b="1" dirty="0">
              <a:latin typeface="Calibri" pitchFamily="34" charset="0"/>
            </a:endParaRPr>
          </a:p>
        </p:txBody>
      </p:sp>
      <p:cxnSp>
        <p:nvCxnSpPr>
          <p:cNvPr id="18" name="Straight Connector 17"/>
          <p:cNvCxnSpPr/>
          <p:nvPr/>
        </p:nvCxnSpPr>
        <p:spPr bwMode="auto">
          <a:xfrm>
            <a:off x="691374" y="6045413"/>
            <a:ext cx="514071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bwMode="auto">
          <a:xfrm>
            <a:off x="591014" y="4178253"/>
            <a:ext cx="7839307" cy="1251625"/>
          </a:xfrm>
          <a:prstGeom prst="rect">
            <a:avLst/>
          </a:prstGeom>
          <a:noFill/>
        </p:spPr>
        <p:txBody>
          <a:bodyPr wrap="square">
            <a:spAutoFit/>
          </a:bodyPr>
          <a:lstStyle/>
          <a:p>
            <a:pPr fontAlgn="auto">
              <a:spcBef>
                <a:spcPts val="0"/>
              </a:spcBef>
              <a:spcAft>
                <a:spcPts val="400"/>
              </a:spcAft>
              <a:defRPr/>
            </a:pPr>
            <a:r>
              <a:rPr lang="en-US" b="1" dirty="0">
                <a:latin typeface="+mn-lt"/>
              </a:rPr>
              <a:t>Concurrent Enrollment </a:t>
            </a:r>
            <a:r>
              <a:rPr lang="en-US" b="1" dirty="0" smtClean="0">
                <a:latin typeface="+mn-lt"/>
              </a:rPr>
              <a:t>Programs Act </a:t>
            </a:r>
            <a:r>
              <a:rPr lang="en-US" b="1" dirty="0">
                <a:latin typeface="+mn-lt"/>
              </a:rPr>
              <a:t>(HB </a:t>
            </a:r>
            <a:r>
              <a:rPr lang="en-US" b="1" dirty="0" smtClean="0">
                <a:latin typeface="+mn-lt"/>
              </a:rPr>
              <a:t>09-1319/SB 285</a:t>
            </a:r>
            <a:r>
              <a:rPr lang="en-US" b="1" dirty="0">
                <a:latin typeface="+mn-lt"/>
              </a:rPr>
              <a:t>)</a:t>
            </a:r>
          </a:p>
          <a:p>
            <a:pPr marL="166688" indent="-166688">
              <a:buFont typeface="Arial" pitchFamily="34" charset="0"/>
              <a:buChar char="•"/>
            </a:pPr>
            <a:r>
              <a:rPr lang="en-US" dirty="0" smtClean="0">
                <a:latin typeface="+mn-lt"/>
              </a:rPr>
              <a:t>Calls for coordinating and clarifying existing concurrent enrollment programs</a:t>
            </a:r>
          </a:p>
          <a:p>
            <a:pPr marL="166688" indent="-166688">
              <a:buFont typeface="Arial" pitchFamily="34" charset="0"/>
              <a:buChar char="•"/>
            </a:pPr>
            <a:r>
              <a:rPr lang="en-US" dirty="0" smtClean="0">
                <a:latin typeface="+mn-lt"/>
              </a:rPr>
              <a:t>Creates the “5th year” ASCENT program to provide instruction by the high school beyond the senior year for eligible students.</a:t>
            </a:r>
          </a:p>
        </p:txBody>
      </p:sp>
      <p:sp>
        <p:nvSpPr>
          <p:cNvPr id="23" name="TextBox 22"/>
          <p:cNvSpPr txBox="1"/>
          <p:nvPr/>
        </p:nvSpPr>
        <p:spPr bwMode="auto">
          <a:xfrm>
            <a:off x="591014" y="1105342"/>
            <a:ext cx="7861609" cy="1251625"/>
          </a:xfrm>
          <a:prstGeom prst="rect">
            <a:avLst/>
          </a:prstGeom>
          <a:noFill/>
        </p:spPr>
        <p:txBody>
          <a:bodyPr wrap="square">
            <a:spAutoFit/>
          </a:bodyPr>
          <a:lstStyle/>
          <a:p>
            <a:pPr>
              <a:spcAft>
                <a:spcPts val="400"/>
              </a:spcAft>
            </a:pPr>
            <a:r>
              <a:rPr lang="en-US" b="1" dirty="0" smtClean="0">
                <a:latin typeface="+mn-lt"/>
              </a:rPr>
              <a:t>Preschool to Postsecondary Education Alignment Act (HB 07-1118 / SB 08-212)</a:t>
            </a:r>
          </a:p>
          <a:p>
            <a:pPr marL="166688" indent="-166688" fontAlgn="auto">
              <a:spcBef>
                <a:spcPts val="0"/>
              </a:spcBef>
              <a:spcAft>
                <a:spcPts val="400"/>
              </a:spcAft>
              <a:buFont typeface="Arial" pitchFamily="34" charset="0"/>
              <a:buChar char="•"/>
              <a:defRPr/>
            </a:pPr>
            <a:r>
              <a:rPr lang="en-US" dirty="0" smtClean="0">
                <a:latin typeface="+mj-lt"/>
              </a:rPr>
              <a:t>Introduces </a:t>
            </a:r>
            <a:r>
              <a:rPr lang="en-US" b="1" dirty="0" smtClean="0">
                <a:latin typeface="+mj-lt"/>
              </a:rPr>
              <a:t>endorsed diplomas </a:t>
            </a:r>
            <a:r>
              <a:rPr lang="en-US" dirty="0" smtClean="0">
                <a:latin typeface="+mj-lt"/>
              </a:rPr>
              <a:t>and calls for development of high school </a:t>
            </a:r>
            <a:r>
              <a:rPr lang="en-US" b="1" dirty="0" smtClean="0">
                <a:latin typeface="+mj-lt"/>
              </a:rPr>
              <a:t>graduation guidelines </a:t>
            </a:r>
            <a:r>
              <a:rPr lang="en-US" dirty="0" smtClean="0">
                <a:latin typeface="+mj-lt"/>
              </a:rPr>
              <a:t>(</a:t>
            </a:r>
            <a:r>
              <a:rPr lang="en-US" dirty="0" smtClean="0">
                <a:latin typeface="+mn-lt"/>
              </a:rPr>
              <a:t>criteria </a:t>
            </a:r>
            <a:r>
              <a:rPr lang="en-US" dirty="0">
                <a:latin typeface="+mn-lt"/>
              </a:rPr>
              <a:t>for indicating a student’s level of post- secondary and workforce readiness upon </a:t>
            </a:r>
            <a:r>
              <a:rPr lang="en-US" dirty="0" smtClean="0">
                <a:latin typeface="+mn-lt"/>
              </a:rPr>
              <a:t>graduation)</a:t>
            </a:r>
            <a:endParaRPr lang="en-US" dirty="0">
              <a:latin typeface="+mn-lt"/>
            </a:endParaRPr>
          </a:p>
        </p:txBody>
      </p:sp>
      <p:cxnSp>
        <p:nvCxnSpPr>
          <p:cNvPr id="24" name="Straight Connector 23"/>
          <p:cNvCxnSpPr/>
          <p:nvPr/>
        </p:nvCxnSpPr>
        <p:spPr bwMode="auto">
          <a:xfrm>
            <a:off x="702525" y="1452542"/>
            <a:ext cx="7370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a:off x="691374" y="4520171"/>
            <a:ext cx="5475248"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bwMode="auto">
          <a:xfrm>
            <a:off x="591014" y="2629332"/>
            <a:ext cx="8408019" cy="1251625"/>
          </a:xfrm>
          <a:prstGeom prst="rect">
            <a:avLst/>
          </a:prstGeom>
          <a:noFill/>
        </p:spPr>
        <p:txBody>
          <a:bodyPr wrap="square">
            <a:spAutoFit/>
          </a:bodyPr>
          <a:lstStyle/>
          <a:p>
            <a:r>
              <a:rPr lang="en-US" b="1" dirty="0" smtClean="0">
                <a:latin typeface="+mn-lt"/>
              </a:rPr>
              <a:t>School Counselor Corps Grant Program (HB 08-1370)</a:t>
            </a:r>
          </a:p>
          <a:p>
            <a:pPr marL="166688" indent="-166688">
              <a:spcAft>
                <a:spcPts val="400"/>
              </a:spcAft>
              <a:buFont typeface="Arial" pitchFamily="34" charset="0"/>
              <a:buChar char="•"/>
            </a:pPr>
            <a:r>
              <a:rPr lang="en-US" dirty="0" smtClean="0">
                <a:latin typeface="+mn-lt"/>
              </a:rPr>
              <a:t>Supports over 70 secondary counselors who provide services to over 82,000 students </a:t>
            </a:r>
          </a:p>
          <a:p>
            <a:pPr marL="166688" indent="-166688">
              <a:spcAft>
                <a:spcPts val="400"/>
              </a:spcAft>
              <a:buFont typeface="Arial" pitchFamily="34" charset="0"/>
              <a:buChar char="•"/>
            </a:pPr>
            <a:r>
              <a:rPr lang="en-US" dirty="0" smtClean="0">
                <a:latin typeface="+mj-lt"/>
              </a:rPr>
              <a:t>Created to increase the graduation rate and increase the percentage of students who appropriately prepare for, apply to, and continue into postsecondary education</a:t>
            </a:r>
            <a:endParaRPr lang="en-US" dirty="0">
              <a:latin typeface="+mj-lt"/>
            </a:endParaRPr>
          </a:p>
        </p:txBody>
      </p:sp>
      <p:cxnSp>
        <p:nvCxnSpPr>
          <p:cNvPr id="56" name="Straight Connector 55"/>
          <p:cNvCxnSpPr/>
          <p:nvPr/>
        </p:nvCxnSpPr>
        <p:spPr bwMode="auto">
          <a:xfrm>
            <a:off x="678015" y="2954231"/>
            <a:ext cx="497565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270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4" name="TextBox 13"/>
          <p:cNvSpPr txBox="1"/>
          <p:nvPr/>
        </p:nvSpPr>
        <p:spPr>
          <a:xfrm>
            <a:off x="0" y="150813"/>
            <a:ext cx="91440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Significant Legislation (cont.)</a:t>
            </a:r>
            <a:endParaRPr lang="en-US" sz="3200" dirty="0">
              <a:latin typeface="Palatino Linotype" pitchFamily="18" charset="0"/>
            </a:endParaRPr>
          </a:p>
        </p:txBody>
      </p:sp>
      <p:cxnSp>
        <p:nvCxnSpPr>
          <p:cNvPr id="15" name="Straight Connector 14"/>
          <p:cNvCxnSpPr/>
          <p:nvPr/>
        </p:nvCxnSpPr>
        <p:spPr>
          <a:xfrm>
            <a:off x="0" y="8572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4"/>
          <p:cNvGrpSpPr/>
          <p:nvPr/>
        </p:nvGrpSpPr>
        <p:grpSpPr>
          <a:xfrm>
            <a:off x="2080930" y="1666032"/>
            <a:ext cx="4876800" cy="369887"/>
            <a:chOff x="2171700" y="1230313"/>
            <a:chExt cx="4876800" cy="369887"/>
          </a:xfrm>
        </p:grpSpPr>
        <p:sp>
          <p:nvSpPr>
            <p:cNvPr id="66" name="TextBox 5"/>
            <p:cNvSpPr txBox="1">
              <a:spLocks noChangeArrowheads="1"/>
            </p:cNvSpPr>
            <p:nvPr/>
          </p:nvSpPr>
          <p:spPr bwMode="auto">
            <a:xfrm>
              <a:off x="2310933" y="1230313"/>
              <a:ext cx="4584012" cy="369332"/>
            </a:xfrm>
            <a:prstGeom prst="rect">
              <a:avLst/>
            </a:prstGeom>
            <a:noFill/>
            <a:ln w="9525">
              <a:noFill/>
              <a:miter lim="800000"/>
              <a:headEnd/>
              <a:tailEnd/>
            </a:ln>
          </p:spPr>
          <p:txBody>
            <a:bodyPr wrap="none">
              <a:spAutoFit/>
            </a:bodyPr>
            <a:lstStyle/>
            <a:p>
              <a:r>
                <a:rPr lang="en-US" dirty="0">
                  <a:latin typeface="Calibri" pitchFamily="34" charset="0"/>
                </a:rPr>
                <a:t>Maximum age for </a:t>
              </a:r>
              <a:r>
                <a:rPr lang="en-US" dirty="0" smtClean="0">
                  <a:latin typeface="Calibri" pitchFamily="34" charset="0"/>
                </a:rPr>
                <a:t>public per pupil funding </a:t>
              </a:r>
              <a:r>
                <a:rPr lang="en-US" dirty="0">
                  <a:latin typeface="Calibri" pitchFamily="34" charset="0"/>
                </a:rPr>
                <a:t>= 21</a:t>
              </a:r>
            </a:p>
          </p:txBody>
        </p:sp>
        <p:cxnSp>
          <p:nvCxnSpPr>
            <p:cNvPr id="67" name="Straight Connector 66"/>
            <p:cNvCxnSpPr/>
            <p:nvPr/>
          </p:nvCxnSpPr>
          <p:spPr>
            <a:xfrm>
              <a:off x="2171700" y="1600200"/>
              <a:ext cx="4876800" cy="0"/>
            </a:xfrm>
            <a:prstGeom prst="line">
              <a:avLst/>
            </a:prstGeom>
            <a:ln w="28575" cmpd="sng">
              <a:solidFill>
                <a:srgbClr val="0070C0"/>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16"/>
          <p:cNvGrpSpPr/>
          <p:nvPr/>
        </p:nvGrpSpPr>
        <p:grpSpPr>
          <a:xfrm>
            <a:off x="2042830" y="5074394"/>
            <a:ext cx="4953000" cy="733644"/>
            <a:chOff x="2114550" y="4715794"/>
            <a:chExt cx="4953000" cy="733644"/>
          </a:xfrm>
        </p:grpSpPr>
        <p:cxnSp>
          <p:nvCxnSpPr>
            <p:cNvPr id="69" name="Straight Connector 68"/>
            <p:cNvCxnSpPr/>
            <p:nvPr/>
          </p:nvCxnSpPr>
          <p:spPr>
            <a:xfrm>
              <a:off x="2152650" y="4715794"/>
              <a:ext cx="48768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0" name="TextBox 69"/>
            <p:cNvSpPr txBox="1">
              <a:spLocks noChangeArrowheads="1"/>
            </p:cNvSpPr>
            <p:nvPr/>
          </p:nvSpPr>
          <p:spPr bwMode="auto">
            <a:xfrm>
              <a:off x="2114550" y="4803107"/>
              <a:ext cx="4953000" cy="646331"/>
            </a:xfrm>
            <a:prstGeom prst="rect">
              <a:avLst/>
            </a:prstGeom>
            <a:noFill/>
            <a:ln w="9525">
              <a:noFill/>
              <a:miter lim="800000"/>
              <a:headEnd/>
              <a:tailEnd/>
            </a:ln>
          </p:spPr>
          <p:txBody>
            <a:bodyPr wrap="square">
              <a:spAutoFit/>
            </a:bodyPr>
            <a:lstStyle/>
            <a:p>
              <a:pPr algn="ctr"/>
              <a:r>
                <a:rPr lang="en-US" dirty="0" smtClean="0">
                  <a:latin typeface="Calibri" pitchFamily="34" charset="0"/>
                </a:rPr>
                <a:t>All students assigned an unchanging “Anticipated Year of Graduation” upon entering 9</a:t>
              </a:r>
              <a:r>
                <a:rPr lang="en-US" baseline="30000" dirty="0" smtClean="0">
                  <a:latin typeface="Calibri" pitchFamily="34" charset="0"/>
                </a:rPr>
                <a:t>th</a:t>
              </a:r>
              <a:r>
                <a:rPr lang="en-US" dirty="0" smtClean="0">
                  <a:latin typeface="Calibri" pitchFamily="34" charset="0"/>
                </a:rPr>
                <a:t> grade</a:t>
              </a:r>
              <a:endParaRPr lang="en-US" dirty="0">
                <a:latin typeface="Calibri" pitchFamily="34" charset="0"/>
              </a:endParaRPr>
            </a:p>
          </p:txBody>
        </p:sp>
      </p:grpSp>
      <p:grpSp>
        <p:nvGrpSpPr>
          <p:cNvPr id="4" name="Group 15"/>
          <p:cNvGrpSpPr/>
          <p:nvPr/>
        </p:nvGrpSpPr>
        <p:grpSpPr>
          <a:xfrm>
            <a:off x="6862480" y="1940669"/>
            <a:ext cx="966509" cy="3219449"/>
            <a:chOff x="6934200" y="1582069"/>
            <a:chExt cx="966509" cy="3219449"/>
          </a:xfrm>
        </p:grpSpPr>
        <p:cxnSp>
          <p:nvCxnSpPr>
            <p:cNvPr id="72" name="Straight Connector 71"/>
            <p:cNvCxnSpPr/>
            <p:nvPr/>
          </p:nvCxnSpPr>
          <p:spPr>
            <a:xfrm>
              <a:off x="6934200" y="1582069"/>
              <a:ext cx="0" cy="321944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3" name="TextBox 5"/>
            <p:cNvSpPr txBox="1">
              <a:spLocks noChangeArrowheads="1"/>
            </p:cNvSpPr>
            <p:nvPr/>
          </p:nvSpPr>
          <p:spPr bwMode="auto">
            <a:xfrm rot="5400000">
              <a:off x="5976957" y="2734893"/>
              <a:ext cx="2924173" cy="923330"/>
            </a:xfrm>
            <a:prstGeom prst="rect">
              <a:avLst/>
            </a:prstGeom>
            <a:noFill/>
            <a:ln w="9525">
              <a:noFill/>
              <a:miter lim="800000"/>
              <a:headEnd/>
              <a:tailEnd/>
            </a:ln>
          </p:spPr>
          <p:txBody>
            <a:bodyPr wrap="square">
              <a:spAutoFit/>
            </a:bodyPr>
            <a:lstStyle/>
            <a:p>
              <a:pPr algn="ctr"/>
              <a:r>
                <a:rPr lang="en-US" dirty="0" smtClean="0">
                  <a:latin typeface="Calibri" pitchFamily="34" charset="0"/>
                </a:rPr>
                <a:t>Students requiring &gt; 4 years to finish high school  are counted as “late” graduates </a:t>
              </a:r>
              <a:endParaRPr lang="en-US" dirty="0">
                <a:latin typeface="Calibri" pitchFamily="34" charset="0"/>
              </a:endParaRPr>
            </a:p>
          </p:txBody>
        </p:sp>
      </p:grpSp>
      <p:grpSp>
        <p:nvGrpSpPr>
          <p:cNvPr id="5" name="Group 17"/>
          <p:cNvGrpSpPr/>
          <p:nvPr/>
        </p:nvGrpSpPr>
        <p:grpSpPr>
          <a:xfrm>
            <a:off x="1181134" y="1950194"/>
            <a:ext cx="966471" cy="3209924"/>
            <a:chOff x="1252854" y="1591594"/>
            <a:chExt cx="966471" cy="3209924"/>
          </a:xfrm>
        </p:grpSpPr>
        <p:cxnSp>
          <p:nvCxnSpPr>
            <p:cNvPr id="75" name="Straight Connector 74"/>
            <p:cNvCxnSpPr/>
            <p:nvPr/>
          </p:nvCxnSpPr>
          <p:spPr>
            <a:xfrm>
              <a:off x="2219325" y="1591594"/>
              <a:ext cx="0" cy="320992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6" name="TextBox 5"/>
            <p:cNvSpPr txBox="1">
              <a:spLocks noChangeArrowheads="1"/>
            </p:cNvSpPr>
            <p:nvPr/>
          </p:nvSpPr>
          <p:spPr bwMode="auto">
            <a:xfrm rot="16200000" flipH="1">
              <a:off x="252432" y="2763470"/>
              <a:ext cx="2924173" cy="923330"/>
            </a:xfrm>
            <a:prstGeom prst="rect">
              <a:avLst/>
            </a:prstGeom>
            <a:noFill/>
            <a:ln w="9525">
              <a:noFill/>
              <a:miter lim="800000"/>
              <a:headEnd/>
              <a:tailEnd/>
            </a:ln>
          </p:spPr>
          <p:txBody>
            <a:bodyPr wrap="square">
              <a:spAutoFit/>
            </a:bodyPr>
            <a:lstStyle/>
            <a:p>
              <a:pPr algn="ctr"/>
              <a:r>
                <a:rPr lang="en-US" dirty="0" smtClean="0">
                  <a:latin typeface="Calibri" pitchFamily="34" charset="0"/>
                </a:rPr>
                <a:t>Non-graduating completers (GED, etc) count against the graduation rate</a:t>
              </a:r>
              <a:endParaRPr lang="en-US" dirty="0">
                <a:latin typeface="Calibri" pitchFamily="34" charset="0"/>
              </a:endParaRPr>
            </a:p>
          </p:txBody>
        </p:sp>
      </p:grpSp>
      <p:sp>
        <p:nvSpPr>
          <p:cNvPr id="19" name="Rectangle 18"/>
          <p:cNvSpPr/>
          <p:nvPr/>
        </p:nvSpPr>
        <p:spPr>
          <a:xfrm>
            <a:off x="2176180" y="2073100"/>
            <a:ext cx="4657725" cy="29622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1270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21" name="TextBox 20"/>
          <p:cNvSpPr txBox="1"/>
          <p:nvPr/>
        </p:nvSpPr>
        <p:spPr>
          <a:xfrm>
            <a:off x="0" y="150813"/>
            <a:ext cx="91440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Visualizing current legislation and policies</a:t>
            </a:r>
            <a:endParaRPr lang="en-US" sz="3200" dirty="0">
              <a:latin typeface="Palatino Linotype" pitchFamily="18" charset="0"/>
            </a:endParaRPr>
          </a:p>
        </p:txBody>
      </p:sp>
      <p:cxnSp>
        <p:nvCxnSpPr>
          <p:cNvPr id="24" name="Straight Connector 23"/>
          <p:cNvCxnSpPr/>
          <p:nvPr/>
        </p:nvCxnSpPr>
        <p:spPr>
          <a:xfrm>
            <a:off x="0" y="8572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8686708" y="644282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TextBox 16"/>
          <p:cNvSpPr txBox="1">
            <a:spLocks noChangeArrowheads="1"/>
          </p:cNvSpPr>
          <p:nvPr/>
        </p:nvSpPr>
        <p:spPr bwMode="auto">
          <a:xfrm>
            <a:off x="8691470" y="6488863"/>
            <a:ext cx="341313" cy="260350"/>
          </a:xfrm>
          <a:prstGeom prst="rect">
            <a:avLst/>
          </a:prstGeom>
          <a:noFill/>
          <a:ln w="9525">
            <a:noFill/>
            <a:miter lim="800000"/>
            <a:headEnd/>
            <a:tailEnd/>
          </a:ln>
        </p:spPr>
        <p:txBody>
          <a:bodyPr wrap="none">
            <a:spAutoFit/>
          </a:bodyPr>
          <a:lstStyle/>
          <a:p>
            <a:pPr algn="ctr"/>
            <a:fld id="{D3BE7E3C-D671-420C-B8EF-656B1820B5B4}" type="slidenum">
              <a:rPr lang="en-US" sz="1100">
                <a:solidFill>
                  <a:srgbClr val="002060"/>
                </a:solidFill>
                <a:latin typeface="Century Gothic" pitchFamily="34" charset="0"/>
              </a:rPr>
              <a:pPr algn="ctr"/>
              <a:t>22</a:t>
            </a:fld>
            <a:endParaRPr lang="en-US" sz="1100">
              <a:solidFill>
                <a:srgbClr val="002060"/>
              </a:solidFill>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900" decel="100000" fill="hold"/>
                                        <p:tgtEl>
                                          <p:spTgt spid="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900" decel="100000" fill="hold"/>
                                        <p:tgtEl>
                                          <p:spTgt spid="5"/>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edge">
                                      <p:cBhvr>
                                        <p:cTn id="38"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0" y="779929"/>
            <a:ext cx="9144000" cy="6078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09057" y="1057013"/>
            <a:ext cx="8883941" cy="56709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2130348" y="1946088"/>
            <a:ext cx="4876800" cy="0"/>
          </a:xfrm>
          <a:prstGeom prst="line">
            <a:avLst/>
          </a:prstGeom>
          <a:ln w="28575" cmpd="sng">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52650" y="4973412"/>
            <a:ext cx="48768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19325" y="1860363"/>
            <a:ext cx="0" cy="320992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 name="Group 39"/>
          <p:cNvGrpSpPr/>
          <p:nvPr/>
        </p:nvGrpSpPr>
        <p:grpSpPr>
          <a:xfrm>
            <a:off x="2107581" y="4949116"/>
            <a:ext cx="5030337" cy="1835293"/>
            <a:chOff x="2107581" y="4949116"/>
            <a:chExt cx="5030337" cy="1835293"/>
          </a:xfrm>
        </p:grpSpPr>
        <p:sp>
          <p:nvSpPr>
            <p:cNvPr id="21" name="TextBox 20"/>
            <p:cNvSpPr txBox="1"/>
            <p:nvPr/>
          </p:nvSpPr>
          <p:spPr>
            <a:xfrm>
              <a:off x="2118049" y="5060860"/>
              <a:ext cx="5019869" cy="1723549"/>
            </a:xfrm>
            <a:prstGeom prst="rect">
              <a:avLst/>
            </a:prstGeom>
            <a:noFill/>
          </p:spPr>
          <p:txBody>
            <a:bodyPr wrap="square" rtlCol="0">
              <a:spAutoFit/>
            </a:bodyPr>
            <a:lstStyle/>
            <a:p>
              <a:pPr marL="112713" indent="-112713">
                <a:buFont typeface="Arial" pitchFamily="34" charset="0"/>
                <a:buChar char="•"/>
              </a:pPr>
              <a:r>
                <a:rPr lang="en-US" sz="1600" dirty="0" smtClean="0">
                  <a:solidFill>
                    <a:schemeClr val="accent4">
                      <a:lumMod val="50000"/>
                    </a:schemeClr>
                  </a:solidFill>
                </a:rPr>
                <a:t>8</a:t>
              </a:r>
              <a:r>
                <a:rPr lang="en-US" sz="1600" baseline="30000" dirty="0" smtClean="0">
                  <a:solidFill>
                    <a:schemeClr val="accent4">
                      <a:lumMod val="50000"/>
                    </a:schemeClr>
                  </a:solidFill>
                </a:rPr>
                <a:t>th</a:t>
              </a:r>
              <a:r>
                <a:rPr lang="en-US" sz="1600" dirty="0" smtClean="0">
                  <a:solidFill>
                    <a:schemeClr val="accent4">
                      <a:lumMod val="50000"/>
                    </a:schemeClr>
                  </a:solidFill>
                </a:rPr>
                <a:t> grade students from prior year reported as “retained in grade” are not assigned to a graduation cohort.</a:t>
              </a:r>
            </a:p>
            <a:p>
              <a:pPr marL="112713" indent="-112713">
                <a:buFont typeface="Arial" pitchFamily="34" charset="0"/>
                <a:buChar char="•"/>
              </a:pPr>
              <a:endParaRPr lang="en-US" sz="800" dirty="0" smtClean="0">
                <a:solidFill>
                  <a:schemeClr val="accent4">
                    <a:lumMod val="50000"/>
                  </a:schemeClr>
                </a:solidFill>
              </a:endParaRPr>
            </a:p>
            <a:p>
              <a:pPr marL="112713" indent="-112713">
                <a:buFont typeface="Arial" pitchFamily="34" charset="0"/>
                <a:buChar char="•"/>
              </a:pPr>
              <a:r>
                <a:rPr lang="en-US" sz="1600" dirty="0" smtClean="0">
                  <a:solidFill>
                    <a:schemeClr val="accent4">
                      <a:lumMod val="50000"/>
                    </a:schemeClr>
                  </a:solidFill>
                </a:rPr>
                <a:t>First time 9</a:t>
              </a:r>
              <a:r>
                <a:rPr lang="en-US" sz="1600" baseline="30000" dirty="0" smtClean="0">
                  <a:solidFill>
                    <a:schemeClr val="accent4">
                      <a:lumMod val="50000"/>
                    </a:schemeClr>
                  </a:solidFill>
                </a:rPr>
                <a:t>th</a:t>
              </a:r>
              <a:r>
                <a:rPr lang="en-US" sz="1600" dirty="0" smtClean="0">
                  <a:solidFill>
                    <a:schemeClr val="accent4">
                      <a:lumMod val="50000"/>
                    </a:schemeClr>
                  </a:solidFill>
                </a:rPr>
                <a:t> graders reported on the End of Year collection as transferring back to 8</a:t>
              </a:r>
              <a:r>
                <a:rPr lang="en-US" sz="1600" baseline="30000" dirty="0" smtClean="0">
                  <a:solidFill>
                    <a:schemeClr val="accent4">
                      <a:lumMod val="50000"/>
                    </a:schemeClr>
                  </a:solidFill>
                </a:rPr>
                <a:t>th</a:t>
              </a:r>
              <a:r>
                <a:rPr lang="en-US" sz="1600" dirty="0" smtClean="0">
                  <a:solidFill>
                    <a:schemeClr val="accent4">
                      <a:lumMod val="50000"/>
                    </a:schemeClr>
                  </a:solidFill>
                </a:rPr>
                <a:t> grade before October 1</a:t>
              </a:r>
              <a:r>
                <a:rPr lang="en-US" sz="1600" baseline="30000" dirty="0" smtClean="0">
                  <a:solidFill>
                    <a:schemeClr val="accent4">
                      <a:lumMod val="50000"/>
                    </a:schemeClr>
                  </a:solidFill>
                </a:rPr>
                <a:t>st</a:t>
              </a:r>
              <a:r>
                <a:rPr lang="en-US" sz="1600" dirty="0" smtClean="0">
                  <a:solidFill>
                    <a:schemeClr val="accent4">
                      <a:lumMod val="50000"/>
                    </a:schemeClr>
                  </a:solidFill>
                </a:rPr>
                <a:t> are not assigned to a graduation cohort.</a:t>
              </a:r>
              <a:endParaRPr lang="en-US" sz="1600" dirty="0">
                <a:solidFill>
                  <a:schemeClr val="accent4">
                    <a:lumMod val="50000"/>
                  </a:schemeClr>
                </a:solidFill>
              </a:endParaRPr>
            </a:p>
          </p:txBody>
        </p:sp>
        <p:grpSp>
          <p:nvGrpSpPr>
            <p:cNvPr id="3" name="Group 23"/>
            <p:cNvGrpSpPr/>
            <p:nvPr/>
          </p:nvGrpSpPr>
          <p:grpSpPr>
            <a:xfrm>
              <a:off x="2107581" y="4949116"/>
              <a:ext cx="4962293" cy="68132"/>
              <a:chOff x="2141034" y="5709881"/>
              <a:chExt cx="4962293" cy="68132"/>
            </a:xfrm>
          </p:grpSpPr>
          <p:sp>
            <p:nvSpPr>
              <p:cNvPr id="25" name="Rectangle 24"/>
              <p:cNvSpPr/>
              <p:nvPr/>
            </p:nvSpPr>
            <p:spPr>
              <a:xfrm>
                <a:off x="2141034" y="5709881"/>
                <a:ext cx="4962293" cy="68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cxnSp>
            <p:nvCxnSpPr>
              <p:cNvPr id="26" name="Straight Connector 25"/>
              <p:cNvCxnSpPr/>
              <p:nvPr/>
            </p:nvCxnSpPr>
            <p:spPr>
              <a:xfrm>
                <a:off x="2183780" y="5743947"/>
                <a:ext cx="4876800" cy="0"/>
              </a:xfrm>
              <a:prstGeom prst="line">
                <a:avLst/>
              </a:prstGeom>
              <a:ln w="28575"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4" name="Group 40"/>
          <p:cNvGrpSpPr/>
          <p:nvPr/>
        </p:nvGrpSpPr>
        <p:grpSpPr>
          <a:xfrm>
            <a:off x="47181" y="1877493"/>
            <a:ext cx="2194115" cy="3786550"/>
            <a:chOff x="80737" y="1877493"/>
            <a:chExt cx="2194115" cy="3786550"/>
          </a:xfrm>
        </p:grpSpPr>
        <p:sp>
          <p:nvSpPr>
            <p:cNvPr id="22" name="TextBox 21"/>
            <p:cNvSpPr txBox="1"/>
            <p:nvPr/>
          </p:nvSpPr>
          <p:spPr>
            <a:xfrm>
              <a:off x="80737" y="1878391"/>
              <a:ext cx="2144343" cy="3785652"/>
            </a:xfrm>
            <a:prstGeom prst="rect">
              <a:avLst/>
            </a:prstGeom>
            <a:noFill/>
          </p:spPr>
          <p:txBody>
            <a:bodyPr wrap="square" rtlCol="0">
              <a:spAutoFit/>
            </a:bodyPr>
            <a:lstStyle/>
            <a:p>
              <a:pPr marL="112713" indent="-112713">
                <a:buFont typeface="Arial" pitchFamily="34" charset="0"/>
                <a:buChar char="•"/>
              </a:pPr>
              <a:r>
                <a:rPr lang="en-US" sz="1600" dirty="0" smtClean="0">
                  <a:solidFill>
                    <a:schemeClr val="accent4">
                      <a:lumMod val="50000"/>
                    </a:schemeClr>
                  </a:solidFill>
                </a:rPr>
                <a:t>Alternative Ed. Campuses are accountable for their completion rate in place of grad. rate, and may also include a transition rate.</a:t>
              </a:r>
            </a:p>
            <a:p>
              <a:pPr marL="112713" indent="-112713">
                <a:buFont typeface="Arial" pitchFamily="34" charset="0"/>
                <a:buChar char="•"/>
              </a:pPr>
              <a:endParaRPr lang="en-US" sz="900" dirty="0" smtClean="0">
                <a:solidFill>
                  <a:schemeClr val="accent4">
                    <a:lumMod val="50000"/>
                  </a:schemeClr>
                </a:solidFill>
              </a:endParaRPr>
            </a:p>
            <a:p>
              <a:pPr marL="112713" indent="-112713">
                <a:buFont typeface="Arial" pitchFamily="34" charset="0"/>
                <a:buChar char="•"/>
              </a:pPr>
              <a:r>
                <a:rPr lang="en-US" sz="1600" dirty="0" smtClean="0">
                  <a:solidFill>
                    <a:schemeClr val="accent4">
                      <a:lumMod val="50000"/>
                    </a:schemeClr>
                  </a:solidFill>
                </a:rPr>
                <a:t>Upon appeal, districts and schools may be allowed to use the completion rate instead of grad. rate for PWR.</a:t>
              </a:r>
            </a:p>
          </p:txBody>
        </p:sp>
        <p:grpSp>
          <p:nvGrpSpPr>
            <p:cNvPr id="5" name="Group 26"/>
            <p:cNvGrpSpPr/>
            <p:nvPr/>
          </p:nvGrpSpPr>
          <p:grpSpPr>
            <a:xfrm rot="5400000">
              <a:off x="637721" y="3404358"/>
              <a:ext cx="3163996" cy="110266"/>
              <a:chOff x="2141034" y="5709881"/>
              <a:chExt cx="4962293" cy="68132"/>
            </a:xfrm>
          </p:grpSpPr>
          <p:sp>
            <p:nvSpPr>
              <p:cNvPr id="28" name="Rectangle 27"/>
              <p:cNvSpPr/>
              <p:nvPr/>
            </p:nvSpPr>
            <p:spPr>
              <a:xfrm>
                <a:off x="2141034" y="5709881"/>
                <a:ext cx="4962293" cy="68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cxnSp>
            <p:nvCxnSpPr>
              <p:cNvPr id="29" name="Straight Connector 28"/>
              <p:cNvCxnSpPr/>
              <p:nvPr/>
            </p:nvCxnSpPr>
            <p:spPr>
              <a:xfrm>
                <a:off x="2183780" y="5743947"/>
                <a:ext cx="4876800" cy="0"/>
              </a:xfrm>
              <a:prstGeom prst="line">
                <a:avLst/>
              </a:prstGeom>
              <a:ln w="28575"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7" name="Group 41"/>
          <p:cNvGrpSpPr/>
          <p:nvPr/>
        </p:nvGrpSpPr>
        <p:grpSpPr>
          <a:xfrm>
            <a:off x="2080687" y="1046505"/>
            <a:ext cx="4962293" cy="949643"/>
            <a:chOff x="2080687" y="1046505"/>
            <a:chExt cx="4962293" cy="949643"/>
          </a:xfrm>
        </p:grpSpPr>
        <p:sp>
          <p:nvSpPr>
            <p:cNvPr id="23" name="TextBox 22"/>
            <p:cNvSpPr txBox="1"/>
            <p:nvPr/>
          </p:nvSpPr>
          <p:spPr>
            <a:xfrm>
              <a:off x="2160494" y="1046505"/>
              <a:ext cx="4876799" cy="830997"/>
            </a:xfrm>
            <a:prstGeom prst="rect">
              <a:avLst/>
            </a:prstGeom>
            <a:noFill/>
          </p:spPr>
          <p:txBody>
            <a:bodyPr wrap="square" rtlCol="0">
              <a:spAutoFit/>
            </a:bodyPr>
            <a:lstStyle/>
            <a:p>
              <a:pPr marL="112713" indent="-112713">
                <a:buFont typeface="Arial" pitchFamily="34" charset="0"/>
                <a:buChar char="•"/>
              </a:pPr>
              <a:r>
                <a:rPr lang="en-US" sz="1600" dirty="0" smtClean="0">
                  <a:solidFill>
                    <a:schemeClr val="accent4">
                      <a:lumMod val="50000"/>
                    </a:schemeClr>
                  </a:solidFill>
                </a:rPr>
                <a:t>Although state per-pupil funding cannot be provided for students over age 21, students can be reported as graduates or completers up to age 23.</a:t>
              </a:r>
            </a:p>
          </p:txBody>
        </p:sp>
        <p:grpSp>
          <p:nvGrpSpPr>
            <p:cNvPr id="8" name="Group 32"/>
            <p:cNvGrpSpPr/>
            <p:nvPr/>
          </p:nvGrpSpPr>
          <p:grpSpPr>
            <a:xfrm>
              <a:off x="2080687" y="1928016"/>
              <a:ext cx="4962293" cy="68132"/>
              <a:chOff x="2141034" y="5709881"/>
              <a:chExt cx="4962293" cy="68132"/>
            </a:xfrm>
          </p:grpSpPr>
          <p:sp>
            <p:nvSpPr>
              <p:cNvPr id="34" name="Rectangle 33"/>
              <p:cNvSpPr/>
              <p:nvPr/>
            </p:nvSpPr>
            <p:spPr>
              <a:xfrm>
                <a:off x="2141034" y="5709881"/>
                <a:ext cx="4962293" cy="68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cxnSp>
            <p:nvCxnSpPr>
              <p:cNvPr id="35" name="Straight Connector 34"/>
              <p:cNvCxnSpPr/>
              <p:nvPr/>
            </p:nvCxnSpPr>
            <p:spPr>
              <a:xfrm>
                <a:off x="2183780" y="5743947"/>
                <a:ext cx="4876800" cy="0"/>
              </a:xfrm>
              <a:prstGeom prst="line">
                <a:avLst/>
              </a:prstGeom>
              <a:ln w="28575"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grpSp>
      <p:sp>
        <p:nvSpPr>
          <p:cNvPr id="36" name="Rectangle 35"/>
          <p:cNvSpPr/>
          <p:nvPr/>
        </p:nvSpPr>
        <p:spPr>
          <a:xfrm>
            <a:off x="62756" y="1030943"/>
            <a:ext cx="8976054" cy="5719482"/>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247900" y="1980725"/>
            <a:ext cx="4657725" cy="29622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6934200" y="1850838"/>
            <a:ext cx="0" cy="321944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Box 5"/>
          <p:cNvSpPr txBox="1">
            <a:spLocks noChangeArrowheads="1"/>
          </p:cNvSpPr>
          <p:nvPr/>
        </p:nvSpPr>
        <p:spPr bwMode="auto">
          <a:xfrm rot="5400000">
            <a:off x="5274444" y="3280661"/>
            <a:ext cx="2924173" cy="369332"/>
          </a:xfrm>
          <a:prstGeom prst="rect">
            <a:avLst/>
          </a:prstGeom>
          <a:noFill/>
          <a:ln w="9525">
            <a:noFill/>
            <a:miter lim="800000"/>
            <a:headEnd/>
            <a:tailEnd/>
          </a:ln>
        </p:spPr>
        <p:txBody>
          <a:bodyPr wrap="square">
            <a:spAutoFit/>
          </a:bodyPr>
          <a:lstStyle/>
          <a:p>
            <a:pPr algn="ctr"/>
            <a:r>
              <a:rPr lang="en-US" dirty="0" smtClean="0">
                <a:solidFill>
                  <a:schemeClr val="bg1">
                    <a:lumMod val="50000"/>
                  </a:schemeClr>
                </a:solidFill>
                <a:latin typeface="Calibri" pitchFamily="34" charset="0"/>
              </a:rPr>
              <a:t>“On time” = 4 years</a:t>
            </a:r>
            <a:endParaRPr lang="en-US" dirty="0">
              <a:solidFill>
                <a:schemeClr val="bg1">
                  <a:lumMod val="50000"/>
                </a:schemeClr>
              </a:solidFill>
              <a:latin typeface="Calibri" pitchFamily="34" charset="0"/>
            </a:endParaRPr>
          </a:p>
        </p:txBody>
      </p:sp>
      <p:grpSp>
        <p:nvGrpSpPr>
          <p:cNvPr id="9" name="Group 37"/>
          <p:cNvGrpSpPr/>
          <p:nvPr/>
        </p:nvGrpSpPr>
        <p:grpSpPr>
          <a:xfrm>
            <a:off x="6877826" y="1770810"/>
            <a:ext cx="2059986" cy="3447098"/>
            <a:chOff x="6877826" y="1770810"/>
            <a:chExt cx="2059986" cy="3447098"/>
          </a:xfrm>
        </p:grpSpPr>
        <p:sp>
          <p:nvSpPr>
            <p:cNvPr id="20" name="TextBox 19"/>
            <p:cNvSpPr txBox="1"/>
            <p:nvPr/>
          </p:nvSpPr>
          <p:spPr>
            <a:xfrm>
              <a:off x="7001569" y="1770810"/>
              <a:ext cx="1936243" cy="3447098"/>
            </a:xfrm>
            <a:prstGeom prst="rect">
              <a:avLst/>
            </a:prstGeom>
            <a:noFill/>
          </p:spPr>
          <p:txBody>
            <a:bodyPr wrap="square" rtlCol="0">
              <a:spAutoFit/>
            </a:bodyPr>
            <a:lstStyle/>
            <a:p>
              <a:pPr marL="112713" indent="-112713">
                <a:buFont typeface="Arial" pitchFamily="34" charset="0"/>
                <a:buChar char="•"/>
              </a:pPr>
              <a:r>
                <a:rPr lang="en-US" sz="1600" dirty="0" smtClean="0">
                  <a:solidFill>
                    <a:schemeClr val="accent4">
                      <a:lumMod val="50000"/>
                    </a:schemeClr>
                  </a:solidFill>
                </a:rPr>
                <a:t>Colorado tracks 4-, 5-, 6- and 7-year grad. &amp; completion rates and uses “best of” for state accountability.</a:t>
              </a:r>
            </a:p>
            <a:p>
              <a:pPr marL="112713" indent="-112713">
                <a:buFont typeface="Arial" pitchFamily="34" charset="0"/>
                <a:buChar char="•"/>
              </a:pPr>
              <a:endParaRPr lang="en-US" sz="1000" dirty="0" smtClean="0">
                <a:solidFill>
                  <a:schemeClr val="accent4">
                    <a:lumMod val="50000"/>
                  </a:schemeClr>
                </a:solidFill>
              </a:endParaRPr>
            </a:p>
            <a:p>
              <a:pPr marL="112713" indent="-112713">
                <a:buFont typeface="Arial" pitchFamily="34" charset="0"/>
                <a:buChar char="•"/>
              </a:pPr>
              <a:r>
                <a:rPr lang="en-US" sz="1600" dirty="0" smtClean="0">
                  <a:solidFill>
                    <a:schemeClr val="accent4">
                      <a:lumMod val="50000"/>
                    </a:schemeClr>
                  </a:solidFill>
                </a:rPr>
                <a:t>Colorado received a waiver from USDE to use state frameworks in place of federal accountability.</a:t>
              </a:r>
              <a:endParaRPr lang="en-US" sz="1600" dirty="0">
                <a:solidFill>
                  <a:schemeClr val="accent4">
                    <a:lumMod val="50000"/>
                  </a:schemeClr>
                </a:solidFill>
              </a:endParaRPr>
            </a:p>
          </p:txBody>
        </p:sp>
        <p:grpSp>
          <p:nvGrpSpPr>
            <p:cNvPr id="10" name="Group 29"/>
            <p:cNvGrpSpPr/>
            <p:nvPr/>
          </p:nvGrpSpPr>
          <p:grpSpPr>
            <a:xfrm rot="5400000">
              <a:off x="5350961" y="3411793"/>
              <a:ext cx="3163996" cy="110266"/>
              <a:chOff x="2141034" y="5709881"/>
              <a:chExt cx="4962293" cy="68132"/>
            </a:xfrm>
          </p:grpSpPr>
          <p:sp>
            <p:nvSpPr>
              <p:cNvPr id="31" name="Rectangle 30"/>
              <p:cNvSpPr/>
              <p:nvPr/>
            </p:nvSpPr>
            <p:spPr>
              <a:xfrm>
                <a:off x="2141034" y="5709881"/>
                <a:ext cx="4962293" cy="68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cxnSp>
            <p:nvCxnSpPr>
              <p:cNvPr id="32" name="Straight Connector 31"/>
              <p:cNvCxnSpPr/>
              <p:nvPr/>
            </p:nvCxnSpPr>
            <p:spPr>
              <a:xfrm>
                <a:off x="2183780" y="5743947"/>
                <a:ext cx="4876800" cy="0"/>
              </a:xfrm>
              <a:prstGeom prst="line">
                <a:avLst/>
              </a:prstGeom>
              <a:ln w="28575"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grpSp>
      <p:sp>
        <p:nvSpPr>
          <p:cNvPr id="12" name="TextBox 5"/>
          <p:cNvSpPr txBox="1">
            <a:spLocks noChangeArrowheads="1"/>
          </p:cNvSpPr>
          <p:nvPr/>
        </p:nvSpPr>
        <p:spPr bwMode="auto">
          <a:xfrm>
            <a:off x="3022397" y="1968672"/>
            <a:ext cx="3067571" cy="369332"/>
          </a:xfrm>
          <a:prstGeom prst="rect">
            <a:avLst/>
          </a:prstGeom>
          <a:noFill/>
          <a:ln w="9525">
            <a:noFill/>
            <a:miter lim="800000"/>
            <a:headEnd/>
            <a:tailEnd/>
          </a:ln>
        </p:spPr>
        <p:txBody>
          <a:bodyPr wrap="none">
            <a:spAutoFit/>
          </a:bodyPr>
          <a:lstStyle/>
          <a:p>
            <a:r>
              <a:rPr lang="en-US" dirty="0">
                <a:solidFill>
                  <a:schemeClr val="bg1">
                    <a:lumMod val="50000"/>
                  </a:schemeClr>
                </a:solidFill>
                <a:latin typeface="Calibri" pitchFamily="34" charset="0"/>
              </a:rPr>
              <a:t>Maximum age for </a:t>
            </a:r>
            <a:r>
              <a:rPr lang="en-US" dirty="0" smtClean="0">
                <a:solidFill>
                  <a:schemeClr val="bg1">
                    <a:lumMod val="50000"/>
                  </a:schemeClr>
                </a:solidFill>
                <a:latin typeface="Calibri" pitchFamily="34" charset="0"/>
              </a:rPr>
              <a:t>funding </a:t>
            </a:r>
            <a:r>
              <a:rPr lang="en-US" dirty="0">
                <a:solidFill>
                  <a:schemeClr val="bg1">
                    <a:lumMod val="50000"/>
                  </a:schemeClr>
                </a:solidFill>
                <a:latin typeface="Calibri" pitchFamily="34" charset="0"/>
              </a:rPr>
              <a:t>= 21</a:t>
            </a:r>
          </a:p>
        </p:txBody>
      </p:sp>
      <p:sp>
        <p:nvSpPr>
          <p:cNvPr id="19" name="TextBox 5"/>
          <p:cNvSpPr txBox="1">
            <a:spLocks noChangeArrowheads="1"/>
          </p:cNvSpPr>
          <p:nvPr/>
        </p:nvSpPr>
        <p:spPr bwMode="auto">
          <a:xfrm rot="16200000" flipH="1">
            <a:off x="1088757" y="3170738"/>
            <a:ext cx="2924173" cy="646331"/>
          </a:xfrm>
          <a:prstGeom prst="rect">
            <a:avLst/>
          </a:prstGeom>
          <a:noFill/>
          <a:ln w="9525">
            <a:noFill/>
            <a:miter lim="800000"/>
            <a:headEnd/>
            <a:tailEnd/>
          </a:ln>
        </p:spPr>
        <p:txBody>
          <a:bodyPr wrap="square">
            <a:spAutoFit/>
          </a:bodyPr>
          <a:lstStyle/>
          <a:p>
            <a:pPr algn="ctr"/>
            <a:r>
              <a:rPr lang="en-US" dirty="0" smtClean="0">
                <a:solidFill>
                  <a:schemeClr val="bg1">
                    <a:lumMod val="50000"/>
                  </a:schemeClr>
                </a:solidFill>
                <a:latin typeface="Calibri" pitchFamily="34" charset="0"/>
              </a:rPr>
              <a:t>Completers  count against the grad. rate</a:t>
            </a:r>
            <a:endParaRPr lang="en-US" dirty="0">
              <a:solidFill>
                <a:schemeClr val="bg1">
                  <a:lumMod val="50000"/>
                </a:schemeClr>
              </a:solidFill>
              <a:latin typeface="Calibri" pitchFamily="34" charset="0"/>
            </a:endParaRPr>
          </a:p>
        </p:txBody>
      </p:sp>
      <p:sp>
        <p:nvSpPr>
          <p:cNvPr id="15" name="TextBox 14"/>
          <p:cNvSpPr txBox="1">
            <a:spLocks noChangeArrowheads="1"/>
          </p:cNvSpPr>
          <p:nvPr/>
        </p:nvSpPr>
        <p:spPr bwMode="auto">
          <a:xfrm>
            <a:off x="2798854" y="4347061"/>
            <a:ext cx="3746810" cy="646331"/>
          </a:xfrm>
          <a:prstGeom prst="rect">
            <a:avLst/>
          </a:prstGeom>
          <a:noFill/>
          <a:ln w="9525">
            <a:noFill/>
            <a:miter lim="800000"/>
            <a:headEnd/>
            <a:tailEnd/>
          </a:ln>
        </p:spPr>
        <p:txBody>
          <a:bodyPr wrap="square">
            <a:spAutoFit/>
          </a:bodyPr>
          <a:lstStyle/>
          <a:p>
            <a:pPr algn="ctr"/>
            <a:r>
              <a:rPr lang="en-US" dirty="0" smtClean="0">
                <a:solidFill>
                  <a:schemeClr val="bg1">
                    <a:lumMod val="50000"/>
                  </a:schemeClr>
                </a:solidFill>
                <a:latin typeface="Calibri" pitchFamily="34" charset="0"/>
              </a:rPr>
              <a:t>“Anticipated Year of Graduation” upon entering 9</a:t>
            </a:r>
            <a:r>
              <a:rPr lang="en-US" baseline="30000" dirty="0" smtClean="0">
                <a:solidFill>
                  <a:schemeClr val="bg1">
                    <a:lumMod val="50000"/>
                  </a:schemeClr>
                </a:solidFill>
                <a:latin typeface="Calibri" pitchFamily="34" charset="0"/>
              </a:rPr>
              <a:t>th</a:t>
            </a:r>
            <a:r>
              <a:rPr lang="en-US" dirty="0" smtClean="0">
                <a:solidFill>
                  <a:schemeClr val="bg1">
                    <a:lumMod val="50000"/>
                  </a:schemeClr>
                </a:solidFill>
                <a:latin typeface="Calibri" pitchFamily="34" charset="0"/>
              </a:rPr>
              <a:t> grade</a:t>
            </a:r>
            <a:endParaRPr lang="en-US" dirty="0">
              <a:solidFill>
                <a:schemeClr val="bg1">
                  <a:lumMod val="50000"/>
                </a:schemeClr>
              </a:solidFill>
              <a:latin typeface="Calibri" pitchFamily="34" charset="0"/>
            </a:endParaRPr>
          </a:p>
        </p:txBody>
      </p:sp>
      <p:sp>
        <p:nvSpPr>
          <p:cNvPr id="40" name="Rectangle 39"/>
          <p:cNvSpPr/>
          <p:nvPr/>
        </p:nvSpPr>
        <p:spPr>
          <a:xfrm>
            <a:off x="0" y="-1270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41" name="TextBox 40"/>
          <p:cNvSpPr txBox="1"/>
          <p:nvPr/>
        </p:nvSpPr>
        <p:spPr>
          <a:xfrm>
            <a:off x="0" y="150813"/>
            <a:ext cx="91440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Legislation and policies – “accommodations”</a:t>
            </a:r>
            <a:endParaRPr lang="en-US" sz="3200" dirty="0">
              <a:latin typeface="Palatino Linotype" pitchFamily="18" charset="0"/>
            </a:endParaRPr>
          </a:p>
        </p:txBody>
      </p:sp>
      <p:cxnSp>
        <p:nvCxnSpPr>
          <p:cNvPr id="42" name="Straight Connector 41"/>
          <p:cNvCxnSpPr/>
          <p:nvPr/>
        </p:nvCxnSpPr>
        <p:spPr>
          <a:xfrm>
            <a:off x="0" y="8572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edge">
                                      <p:cBhvr>
                                        <p:cTn id="31"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8340" y="1250950"/>
            <a:ext cx="5711825" cy="1570038"/>
          </a:xfrm>
          <a:prstGeom prst="rect">
            <a:avLst/>
          </a:prstGeom>
          <a:noFill/>
        </p:spPr>
        <p:txBody>
          <a:bodyPr>
            <a:spAutoFit/>
          </a:bodyPr>
          <a:lstStyle/>
          <a:p>
            <a:pPr algn="ctr">
              <a:defRPr/>
            </a:pPr>
            <a:r>
              <a:rPr lang="en-US" sz="9600" dirty="0">
                <a:solidFill>
                  <a:schemeClr val="accent1">
                    <a:lumMod val="75000"/>
                  </a:schemeClr>
                </a:solidFill>
                <a:latin typeface="Brush Script MT" pitchFamily="66" charset="0"/>
              </a:rPr>
              <a:t>Thank You!</a:t>
            </a:r>
          </a:p>
        </p:txBody>
      </p:sp>
      <p:sp>
        <p:nvSpPr>
          <p:cNvPr id="3" name="TextBox 2"/>
          <p:cNvSpPr txBox="1"/>
          <p:nvPr/>
        </p:nvSpPr>
        <p:spPr>
          <a:xfrm>
            <a:off x="1752600" y="3340100"/>
            <a:ext cx="5918200" cy="2431435"/>
          </a:xfrm>
          <a:prstGeom prst="rect">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txBody>
          <a:bodyPr wrap="square">
            <a:spAutoFit/>
          </a:bodyPr>
          <a:lstStyle/>
          <a:p>
            <a:pPr marL="112713">
              <a:spcAft>
                <a:spcPts val="600"/>
              </a:spcAft>
              <a:defRPr/>
            </a:pPr>
            <a:endParaRPr lang="en-US" sz="800" dirty="0">
              <a:latin typeface="Century Gothic" pitchFamily="34" charset="0"/>
            </a:endParaRPr>
          </a:p>
          <a:p>
            <a:pPr marL="112713">
              <a:spcAft>
                <a:spcPts val="600"/>
              </a:spcAft>
              <a:defRPr/>
            </a:pPr>
            <a:r>
              <a:rPr lang="en-US" dirty="0">
                <a:latin typeface="Century Gothic" pitchFamily="34" charset="0"/>
              </a:rPr>
              <a:t>Peter Fritz</a:t>
            </a:r>
          </a:p>
          <a:p>
            <a:pPr marL="112713">
              <a:spcAft>
                <a:spcPts val="600"/>
              </a:spcAft>
              <a:defRPr/>
            </a:pPr>
            <a:r>
              <a:rPr lang="en-US" sz="1400" dirty="0">
                <a:latin typeface="Century Gothic" pitchFamily="34" charset="0"/>
              </a:rPr>
              <a:t>Principal Consultant</a:t>
            </a:r>
          </a:p>
          <a:p>
            <a:pPr marL="112713">
              <a:spcAft>
                <a:spcPts val="600"/>
              </a:spcAft>
              <a:defRPr/>
            </a:pPr>
            <a:r>
              <a:rPr lang="en-US" sz="1400" dirty="0">
                <a:latin typeface="Century Gothic" pitchFamily="34" charset="0"/>
              </a:rPr>
              <a:t>Colorado Department of Education</a:t>
            </a:r>
          </a:p>
          <a:p>
            <a:pPr marL="112713">
              <a:spcAft>
                <a:spcPts val="600"/>
              </a:spcAft>
              <a:defRPr/>
            </a:pPr>
            <a:r>
              <a:rPr lang="en-US" sz="1400" dirty="0">
                <a:latin typeface="Century Gothic" pitchFamily="34" charset="0"/>
              </a:rPr>
              <a:t>Office of Dropout Prevention and </a:t>
            </a:r>
            <a:r>
              <a:rPr lang="en-US" sz="1400" dirty="0" smtClean="0">
                <a:latin typeface="Century Gothic" pitchFamily="34" charset="0"/>
              </a:rPr>
              <a:t>Postsecondary Readiness</a:t>
            </a:r>
            <a:endParaRPr lang="en-US" sz="1400" dirty="0">
              <a:latin typeface="Century Gothic" pitchFamily="34" charset="0"/>
            </a:endParaRPr>
          </a:p>
          <a:p>
            <a:pPr marL="112713">
              <a:spcAft>
                <a:spcPts val="600"/>
              </a:spcAft>
              <a:defRPr/>
            </a:pPr>
            <a:endParaRPr lang="en-US" sz="600" dirty="0">
              <a:latin typeface="Century Gothic" pitchFamily="34" charset="0"/>
            </a:endParaRPr>
          </a:p>
          <a:p>
            <a:pPr marL="112713">
              <a:spcAft>
                <a:spcPts val="600"/>
              </a:spcAft>
              <a:defRPr/>
            </a:pPr>
            <a:r>
              <a:rPr lang="en-US" sz="1400" dirty="0">
                <a:latin typeface="Century Gothic" pitchFamily="34" charset="0"/>
              </a:rPr>
              <a:t>(303) 866-6601  </a:t>
            </a:r>
            <a:r>
              <a:rPr lang="en-US" sz="1400" dirty="0"/>
              <a:t>    </a:t>
            </a:r>
          </a:p>
          <a:p>
            <a:pPr marL="112713">
              <a:spcAft>
                <a:spcPts val="600"/>
              </a:spcAft>
              <a:defRPr/>
            </a:pPr>
            <a:r>
              <a:rPr lang="en-US" sz="1400" dirty="0">
                <a:latin typeface="Century Gothic" pitchFamily="34" charset="0"/>
              </a:rPr>
              <a:t>fritz_p@cde.state.co.us</a:t>
            </a:r>
          </a:p>
          <a:p>
            <a:pPr marL="112713">
              <a:spcAft>
                <a:spcPts val="600"/>
              </a:spcAft>
              <a:defRPr/>
            </a:pPr>
            <a:endParaRPr lang="en-US" sz="800" dirty="0">
              <a:latin typeface="Century Gothic" pitchFamily="34" charset="0"/>
            </a:endParaRPr>
          </a:p>
        </p:txBody>
      </p:sp>
      <p:sp>
        <p:nvSpPr>
          <p:cNvPr id="4" name="Rectangle 3"/>
          <p:cNvSpPr/>
          <p:nvPr/>
        </p:nvSpPr>
        <p:spPr>
          <a:xfrm>
            <a:off x="0" y="6134100"/>
            <a:ext cx="9144000" cy="723900"/>
          </a:xfrm>
          <a:prstGeom prst="rect">
            <a:avLst/>
          </a:prstGeom>
          <a:solidFill>
            <a:srgbClr val="95B6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5605" name="Picture 5" descr="CDE_Logo_Left.png"/>
          <p:cNvPicPr>
            <a:picLocks noChangeAspect="1"/>
          </p:cNvPicPr>
          <p:nvPr/>
        </p:nvPicPr>
        <p:blipFill>
          <a:blip r:embed="rId2" cstate="print"/>
          <a:srcRect/>
          <a:stretch>
            <a:fillRect/>
          </a:stretch>
        </p:blipFill>
        <p:spPr bwMode="auto">
          <a:xfrm>
            <a:off x="111125" y="6289675"/>
            <a:ext cx="2805113" cy="406400"/>
          </a:xfrm>
          <a:prstGeom prst="rect">
            <a:avLst/>
          </a:prstGeom>
          <a:noFill/>
          <a:ln w="9525">
            <a:noFill/>
            <a:miter lim="800000"/>
            <a:headEnd/>
            <a:tailEnd/>
          </a:ln>
        </p:spPr>
      </p:pic>
      <p:sp>
        <p:nvSpPr>
          <p:cNvPr id="6" name="TextBox 5"/>
          <p:cNvSpPr txBox="1"/>
          <p:nvPr/>
        </p:nvSpPr>
        <p:spPr>
          <a:xfrm>
            <a:off x="7585075" y="6343650"/>
            <a:ext cx="1377950" cy="307975"/>
          </a:xfrm>
          <a:prstGeom prst="rect">
            <a:avLst/>
          </a:prstGeom>
          <a:noFill/>
        </p:spPr>
        <p:txBody>
          <a:bodyPr>
            <a:spAutoFit/>
          </a:bodyPr>
          <a:lstStyle/>
          <a:p>
            <a:pPr>
              <a:defRPr/>
            </a:pPr>
            <a:r>
              <a:rPr lang="en-US" sz="1400" dirty="0" smtClean="0">
                <a:latin typeface="+mj-lt"/>
              </a:rPr>
              <a:t>May 13, </a:t>
            </a:r>
            <a:r>
              <a:rPr lang="en-US" sz="1400" dirty="0">
                <a:latin typeface="+mj-lt"/>
              </a:rPr>
              <a:t>2013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1"/>
          <p:cNvSpPr>
            <a:spLocks noChangeArrowheads="1"/>
          </p:cNvSpPr>
          <p:nvPr/>
        </p:nvSpPr>
        <p:spPr bwMode="auto">
          <a:xfrm>
            <a:off x="0" y="-7938"/>
            <a:ext cx="9144000" cy="6865938"/>
          </a:xfrm>
          <a:prstGeom prst="rect">
            <a:avLst/>
          </a:prstGeom>
          <a:gradFill rotWithShape="1">
            <a:gsLst>
              <a:gs pos="0">
                <a:srgbClr val="F5F0DF"/>
              </a:gs>
              <a:gs pos="100000">
                <a:srgbClr val="D7D2B1"/>
              </a:gs>
            </a:gsLst>
            <a:lin ang="2700000" scaled="1"/>
          </a:gradFill>
          <a:ln w="9525" algn="ctr">
            <a:no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4" name="Rectangle 38"/>
          <p:cNvSpPr>
            <a:spLocks noChangeArrowheads="1"/>
          </p:cNvSpPr>
          <p:nvPr/>
        </p:nvSpPr>
        <p:spPr bwMode="auto">
          <a:xfrm>
            <a:off x="0" y="11151"/>
            <a:ext cx="9144000" cy="6846849"/>
          </a:xfrm>
          <a:prstGeom prst="rect">
            <a:avLst/>
          </a:prstGeom>
          <a:gradFill rotWithShape="1">
            <a:gsLst>
              <a:gs pos="0">
                <a:srgbClr val="F5F0DF"/>
              </a:gs>
              <a:gs pos="100000">
                <a:srgbClr val="D7D2B1"/>
              </a:gs>
            </a:gsLst>
            <a:lin ang="2700000" scaled="1"/>
          </a:gradFill>
          <a:ln w="9525" algn="ctr">
            <a:noFill/>
            <a:miter lim="800000"/>
            <a:headEnd/>
            <a:tailEnd/>
          </a:ln>
          <a:effectLst>
            <a:outerShdw dist="35921" dir="2700000" algn="ctr" rotWithShape="0">
              <a:schemeClr val="bg2">
                <a:alpha val="50000"/>
              </a:schemeClr>
            </a:outerShdw>
          </a:effectLst>
        </p:spPr>
        <p:txBody>
          <a:bodyPr wrap="none" anchor="ctr"/>
          <a:lstStyle/>
          <a:p>
            <a:pPr>
              <a:defRPr/>
            </a:pPr>
            <a:endParaRPr lang="en-US" dirty="0"/>
          </a:p>
        </p:txBody>
      </p:sp>
      <p:sp>
        <p:nvSpPr>
          <p:cNvPr id="5" name="Rectangle 107"/>
          <p:cNvSpPr>
            <a:spLocks noChangeArrowheads="1"/>
          </p:cNvSpPr>
          <p:nvPr/>
        </p:nvSpPr>
        <p:spPr bwMode="auto">
          <a:xfrm flipV="1">
            <a:off x="0" y="917575"/>
            <a:ext cx="9144000" cy="42863"/>
          </a:xfrm>
          <a:prstGeom prst="rect">
            <a:avLst/>
          </a:prstGeom>
          <a:gradFill rotWithShape="1">
            <a:gsLst>
              <a:gs pos="0">
                <a:srgbClr val="336699"/>
              </a:gs>
              <a:gs pos="100000">
                <a:srgbClr val="FFFFFF"/>
              </a:gs>
            </a:gsLst>
            <a:lin ang="0" scaled="1"/>
          </a:gradFill>
          <a:ln w="9525" algn="ctr">
            <a:noFill/>
            <a:miter lim="800000"/>
            <a:headEnd/>
            <a:tailEnd/>
          </a:ln>
        </p:spPr>
        <p:txBody>
          <a:bodyPr wrap="none" anchor="ctr"/>
          <a:lstStyle/>
          <a:p>
            <a:endParaRPr lang="en-US"/>
          </a:p>
        </p:txBody>
      </p:sp>
      <p:sp>
        <p:nvSpPr>
          <p:cNvPr id="6" name="Text Box 106"/>
          <p:cNvSpPr txBox="1">
            <a:spLocks noChangeArrowheads="1"/>
          </p:cNvSpPr>
          <p:nvPr/>
        </p:nvSpPr>
        <p:spPr bwMode="auto">
          <a:xfrm>
            <a:off x="161925" y="63500"/>
            <a:ext cx="8982075" cy="823913"/>
          </a:xfrm>
          <a:prstGeom prst="rect">
            <a:avLst/>
          </a:prstGeom>
          <a:noFill/>
          <a:ln w="9525">
            <a:noFill/>
            <a:miter lim="800000"/>
            <a:headEnd/>
            <a:tailEnd/>
          </a:ln>
          <a:effectLst>
            <a:outerShdw dist="12700" algn="ctr" rotWithShape="0">
              <a:schemeClr val="bg1"/>
            </a:outerShdw>
          </a:effectLst>
        </p:spPr>
        <p:txBody>
          <a:bodyPr>
            <a:spAutoFit/>
          </a:bodyPr>
          <a:lstStyle/>
          <a:p>
            <a:pPr algn="l">
              <a:lnSpc>
                <a:spcPct val="85000"/>
              </a:lnSpc>
              <a:defRPr/>
            </a:pPr>
            <a:r>
              <a:rPr lang="en-US" sz="2800" i="0" dirty="0">
                <a:solidFill>
                  <a:srgbClr val="414159"/>
                </a:solidFill>
                <a:latin typeface="Century Gothic" pitchFamily="34" charset="0"/>
              </a:rPr>
              <a:t>Overview of the rate calculations for graduation, completion, and dropout</a:t>
            </a:r>
          </a:p>
        </p:txBody>
      </p:sp>
      <p:sp>
        <p:nvSpPr>
          <p:cNvPr id="7" name="TextBox 50"/>
          <p:cNvSpPr txBox="1">
            <a:spLocks noChangeArrowheads="1"/>
          </p:cNvSpPr>
          <p:nvPr/>
        </p:nvSpPr>
        <p:spPr bwMode="auto">
          <a:xfrm>
            <a:off x="44450" y="1747838"/>
            <a:ext cx="1344613" cy="338137"/>
          </a:xfrm>
          <a:prstGeom prst="rect">
            <a:avLst/>
          </a:prstGeom>
          <a:noFill/>
          <a:ln w="9525">
            <a:noFill/>
            <a:miter lim="800000"/>
            <a:headEnd/>
            <a:tailEnd/>
          </a:ln>
        </p:spPr>
        <p:txBody>
          <a:bodyPr wrap="none">
            <a:spAutoFit/>
          </a:bodyPr>
          <a:lstStyle/>
          <a:p>
            <a:pPr algn="ctr"/>
            <a:r>
              <a:rPr lang="en-US" sz="1600" b="1" dirty="0"/>
              <a:t>Time period</a:t>
            </a:r>
          </a:p>
        </p:txBody>
      </p:sp>
      <p:sp>
        <p:nvSpPr>
          <p:cNvPr id="8" name="Rectangle 3"/>
          <p:cNvSpPr>
            <a:spLocks noChangeArrowheads="1"/>
          </p:cNvSpPr>
          <p:nvPr/>
        </p:nvSpPr>
        <p:spPr bwMode="auto">
          <a:xfrm>
            <a:off x="1468438" y="1460500"/>
            <a:ext cx="2351087" cy="5118100"/>
          </a:xfrm>
          <a:prstGeom prst="rect">
            <a:avLst/>
          </a:prstGeom>
          <a:solidFill>
            <a:schemeClr val="bg1"/>
          </a:solidFill>
          <a:ln w="9525" algn="ctr">
            <a:solidFill>
              <a:srgbClr val="A38633"/>
            </a:solidFill>
            <a:miter lim="800000"/>
            <a:headEnd/>
            <a:tailEnd/>
          </a:ln>
          <a:effectLst>
            <a:outerShdw dist="35921" dir="2700000" algn="ctr" rotWithShape="0">
              <a:schemeClr val="bg2"/>
            </a:outerShdw>
          </a:effectLst>
        </p:spPr>
        <p:txBody>
          <a:bodyPr wrap="none" anchor="ctr"/>
          <a:lstStyle/>
          <a:p>
            <a:pPr algn="ctr">
              <a:defRPr/>
            </a:pPr>
            <a:endParaRPr lang="en-US">
              <a:solidFill>
                <a:srgbClr val="002060"/>
              </a:solidFill>
            </a:endParaRPr>
          </a:p>
        </p:txBody>
      </p:sp>
      <p:sp>
        <p:nvSpPr>
          <p:cNvPr id="9" name="Text Box 26"/>
          <p:cNvSpPr txBox="1">
            <a:spLocks noChangeArrowheads="1"/>
          </p:cNvSpPr>
          <p:nvPr/>
        </p:nvSpPr>
        <p:spPr bwMode="auto">
          <a:xfrm>
            <a:off x="1554163" y="1634551"/>
            <a:ext cx="2112962" cy="523220"/>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4-year cohort (Class of…)</a:t>
            </a:r>
          </a:p>
        </p:txBody>
      </p:sp>
      <p:sp>
        <p:nvSpPr>
          <p:cNvPr id="10" name="Text Box 27"/>
          <p:cNvSpPr txBox="1">
            <a:spLocks noChangeArrowheads="1"/>
          </p:cNvSpPr>
          <p:nvPr/>
        </p:nvSpPr>
        <p:spPr bwMode="auto">
          <a:xfrm>
            <a:off x="1491351" y="2535926"/>
            <a:ext cx="2314575" cy="738664"/>
          </a:xfrm>
          <a:prstGeom prst="rect">
            <a:avLst/>
          </a:prstGeom>
          <a:noFill/>
          <a:ln w="9525">
            <a:noFill/>
            <a:miter lim="800000"/>
            <a:headEnd/>
            <a:tailEnd/>
          </a:ln>
        </p:spPr>
        <p:txBody>
          <a:bodyPr>
            <a:spAutoFit/>
          </a:bodyPr>
          <a:lstStyle/>
          <a:p>
            <a:pPr algn="ctr">
              <a:spcBef>
                <a:spcPct val="160000"/>
              </a:spcBef>
            </a:pPr>
            <a:r>
              <a:rPr lang="en-US" sz="1400">
                <a:solidFill>
                  <a:srgbClr val="002060"/>
                </a:solidFill>
              </a:rPr>
              <a:t># of students receiving a diploma within 4 years of initially finishing 8</a:t>
            </a:r>
            <a:r>
              <a:rPr lang="en-US" sz="1400" baseline="30000">
                <a:solidFill>
                  <a:srgbClr val="002060"/>
                </a:solidFill>
              </a:rPr>
              <a:t>th</a:t>
            </a:r>
            <a:r>
              <a:rPr lang="en-US" sz="1400">
                <a:solidFill>
                  <a:srgbClr val="002060"/>
                </a:solidFill>
              </a:rPr>
              <a:t> grade</a:t>
            </a:r>
            <a:endParaRPr lang="en-US" sz="1400" i="0">
              <a:solidFill>
                <a:srgbClr val="002060"/>
              </a:solidFill>
            </a:endParaRPr>
          </a:p>
        </p:txBody>
      </p:sp>
      <p:sp>
        <p:nvSpPr>
          <p:cNvPr id="11" name="Text Box 29"/>
          <p:cNvSpPr txBox="1">
            <a:spLocks noChangeArrowheads="1"/>
          </p:cNvSpPr>
          <p:nvPr/>
        </p:nvSpPr>
        <p:spPr bwMode="auto">
          <a:xfrm>
            <a:off x="1482725" y="3600029"/>
            <a:ext cx="2314575" cy="954088"/>
          </a:xfrm>
          <a:prstGeom prst="rect">
            <a:avLst/>
          </a:prstGeom>
          <a:noFill/>
          <a:ln w="9525">
            <a:noFill/>
            <a:miter lim="800000"/>
            <a:headEnd/>
            <a:tailEnd/>
          </a:ln>
        </p:spPr>
        <p:txBody>
          <a:bodyPr>
            <a:spAutoFit/>
          </a:bodyPr>
          <a:lstStyle/>
          <a:p>
            <a:pPr algn="ctr">
              <a:spcBef>
                <a:spcPct val="160000"/>
              </a:spcBef>
            </a:pPr>
            <a:r>
              <a:rPr lang="en-US" sz="1400">
                <a:solidFill>
                  <a:srgbClr val="002060"/>
                </a:solidFill>
              </a:rPr>
              <a:t># of students finishing 8</a:t>
            </a:r>
            <a:r>
              <a:rPr lang="en-US" sz="1400" baseline="30000">
                <a:solidFill>
                  <a:srgbClr val="002060"/>
                </a:solidFill>
              </a:rPr>
              <a:t>th</a:t>
            </a:r>
            <a:r>
              <a:rPr lang="en-US" sz="1400">
                <a:solidFill>
                  <a:srgbClr val="002060"/>
                </a:solidFill>
              </a:rPr>
              <a:t> grade four years earlier + transfers in – verified transfers out</a:t>
            </a:r>
            <a:endParaRPr lang="en-US" sz="1400" i="0">
              <a:solidFill>
                <a:srgbClr val="002060"/>
              </a:solidFill>
            </a:endParaRPr>
          </a:p>
        </p:txBody>
      </p:sp>
      <p:sp>
        <p:nvSpPr>
          <p:cNvPr id="12" name="Text Box 37"/>
          <p:cNvSpPr txBox="1">
            <a:spLocks noChangeArrowheads="1"/>
          </p:cNvSpPr>
          <p:nvPr/>
        </p:nvSpPr>
        <p:spPr bwMode="auto">
          <a:xfrm>
            <a:off x="1552575" y="1028700"/>
            <a:ext cx="2220913" cy="325438"/>
          </a:xfrm>
          <a:prstGeom prst="rect">
            <a:avLst/>
          </a:prstGeom>
          <a:noFill/>
          <a:ln w="9525" algn="ctr">
            <a:noFill/>
            <a:miter lim="800000"/>
            <a:headEnd/>
            <a:tailEnd/>
          </a:ln>
        </p:spPr>
        <p:txBody>
          <a:bodyPr>
            <a:spAutoFit/>
          </a:bodyPr>
          <a:lstStyle/>
          <a:p>
            <a:pPr algn="ctr">
              <a:lnSpc>
                <a:spcPct val="95000"/>
              </a:lnSpc>
            </a:pPr>
            <a:r>
              <a:rPr lang="en-US" sz="1600" i="0">
                <a:solidFill>
                  <a:srgbClr val="002060"/>
                </a:solidFill>
              </a:rPr>
              <a:t>Graduation Rate</a:t>
            </a:r>
            <a:endParaRPr lang="en-US" sz="1600">
              <a:solidFill>
                <a:srgbClr val="002060"/>
              </a:solidFill>
            </a:endParaRPr>
          </a:p>
        </p:txBody>
      </p:sp>
      <p:sp>
        <p:nvSpPr>
          <p:cNvPr id="13" name="Line 4"/>
          <p:cNvSpPr>
            <a:spLocks noChangeShapeType="1"/>
          </p:cNvSpPr>
          <p:nvPr/>
        </p:nvSpPr>
        <p:spPr bwMode="auto">
          <a:xfrm>
            <a:off x="1660525" y="2339975"/>
            <a:ext cx="2005013" cy="0"/>
          </a:xfrm>
          <a:prstGeom prst="line">
            <a:avLst/>
          </a:prstGeom>
          <a:noFill/>
          <a:ln w="3175">
            <a:solidFill>
              <a:schemeClr val="bg2"/>
            </a:solidFill>
            <a:round/>
            <a:headEnd/>
            <a:tailEnd/>
          </a:ln>
        </p:spPr>
        <p:txBody>
          <a:bodyPr wrap="none" anchor="ctr"/>
          <a:lstStyle/>
          <a:p>
            <a:pPr algn="ctr"/>
            <a:endParaRPr lang="en-US"/>
          </a:p>
        </p:txBody>
      </p:sp>
      <p:sp>
        <p:nvSpPr>
          <p:cNvPr id="14" name="Line 5"/>
          <p:cNvSpPr>
            <a:spLocks noChangeShapeType="1"/>
          </p:cNvSpPr>
          <p:nvPr/>
        </p:nvSpPr>
        <p:spPr bwMode="auto">
          <a:xfrm>
            <a:off x="1660525" y="5513388"/>
            <a:ext cx="2005013" cy="0"/>
          </a:xfrm>
          <a:prstGeom prst="line">
            <a:avLst/>
          </a:prstGeom>
          <a:noFill/>
          <a:ln w="3175">
            <a:solidFill>
              <a:schemeClr val="bg2"/>
            </a:solidFill>
            <a:round/>
            <a:headEnd/>
            <a:tailEnd/>
          </a:ln>
        </p:spPr>
        <p:txBody>
          <a:bodyPr wrap="none" anchor="ctr"/>
          <a:lstStyle/>
          <a:p>
            <a:pPr algn="ctr"/>
            <a:endParaRPr lang="en-US"/>
          </a:p>
        </p:txBody>
      </p:sp>
      <p:sp>
        <p:nvSpPr>
          <p:cNvPr id="15" name="Line 4"/>
          <p:cNvSpPr>
            <a:spLocks noChangeShapeType="1"/>
          </p:cNvSpPr>
          <p:nvPr/>
        </p:nvSpPr>
        <p:spPr bwMode="auto">
          <a:xfrm>
            <a:off x="1660525" y="3522663"/>
            <a:ext cx="2005013" cy="0"/>
          </a:xfrm>
          <a:prstGeom prst="line">
            <a:avLst/>
          </a:prstGeom>
          <a:noFill/>
          <a:ln w="3175">
            <a:solidFill>
              <a:schemeClr val="bg2"/>
            </a:solidFill>
            <a:round/>
            <a:headEnd/>
            <a:tailEnd/>
          </a:ln>
        </p:spPr>
        <p:txBody>
          <a:bodyPr wrap="none" anchor="ctr"/>
          <a:lstStyle/>
          <a:p>
            <a:pPr algn="ctr"/>
            <a:endParaRPr lang="en-US"/>
          </a:p>
        </p:txBody>
      </p:sp>
      <p:sp>
        <p:nvSpPr>
          <p:cNvPr id="16" name="Line 4"/>
          <p:cNvSpPr>
            <a:spLocks noChangeShapeType="1"/>
          </p:cNvSpPr>
          <p:nvPr/>
        </p:nvSpPr>
        <p:spPr bwMode="auto">
          <a:xfrm>
            <a:off x="1660525" y="4652963"/>
            <a:ext cx="2005013" cy="0"/>
          </a:xfrm>
          <a:prstGeom prst="line">
            <a:avLst/>
          </a:prstGeom>
          <a:noFill/>
          <a:ln w="3175">
            <a:solidFill>
              <a:schemeClr val="bg2"/>
            </a:solidFill>
            <a:round/>
            <a:headEnd/>
            <a:tailEnd/>
          </a:ln>
        </p:spPr>
        <p:txBody>
          <a:bodyPr wrap="none" anchor="ctr"/>
          <a:lstStyle/>
          <a:p>
            <a:pPr algn="ctr"/>
            <a:endParaRPr lang="en-US"/>
          </a:p>
        </p:txBody>
      </p:sp>
      <p:sp>
        <p:nvSpPr>
          <p:cNvPr id="17" name="Text Box 29"/>
          <p:cNvSpPr txBox="1">
            <a:spLocks noChangeArrowheads="1"/>
          </p:cNvSpPr>
          <p:nvPr/>
        </p:nvSpPr>
        <p:spPr bwMode="auto">
          <a:xfrm>
            <a:off x="1473200" y="4713473"/>
            <a:ext cx="2314575" cy="784830"/>
          </a:xfrm>
          <a:prstGeom prst="rect">
            <a:avLst/>
          </a:prstGeom>
          <a:noFill/>
          <a:ln w="9525">
            <a:noFill/>
            <a:miter lim="800000"/>
            <a:headEnd/>
            <a:tailEnd/>
          </a:ln>
        </p:spPr>
        <p:txBody>
          <a:bodyPr>
            <a:spAutoFit/>
          </a:bodyPr>
          <a:lstStyle/>
          <a:p>
            <a:pPr algn="ctr">
              <a:spcBef>
                <a:spcPts val="600"/>
              </a:spcBef>
            </a:pPr>
            <a:r>
              <a:rPr lang="en-US" sz="1600" i="0" dirty="0" smtClean="0">
                <a:solidFill>
                  <a:srgbClr val="002060"/>
                </a:solidFill>
              </a:rPr>
              <a:t>75.4%</a:t>
            </a:r>
            <a:r>
              <a:rPr lang="en-US" sz="1600" dirty="0" smtClean="0"/>
              <a:t> </a:t>
            </a:r>
            <a:endParaRPr lang="en-US" sz="1600" i="0" dirty="0" smtClean="0">
              <a:solidFill>
                <a:srgbClr val="002060"/>
              </a:solidFill>
            </a:endParaRPr>
          </a:p>
          <a:p>
            <a:pPr algn="ctr">
              <a:spcBef>
                <a:spcPts val="600"/>
              </a:spcBef>
            </a:pPr>
            <a:r>
              <a:rPr lang="en-US" sz="1200" i="0" dirty="0" smtClean="0">
                <a:solidFill>
                  <a:srgbClr val="002060"/>
                </a:solidFill>
              </a:rPr>
              <a:t>45,879 graduates / membership base of 60,885</a:t>
            </a:r>
            <a:endParaRPr lang="en-US" sz="1200" i="0" dirty="0">
              <a:solidFill>
                <a:srgbClr val="002060"/>
              </a:solidFill>
            </a:endParaRPr>
          </a:p>
        </p:txBody>
      </p:sp>
      <p:sp>
        <p:nvSpPr>
          <p:cNvPr id="18" name="Text Box 29"/>
          <p:cNvSpPr txBox="1">
            <a:spLocks noChangeArrowheads="1"/>
          </p:cNvSpPr>
          <p:nvPr/>
        </p:nvSpPr>
        <p:spPr bwMode="auto">
          <a:xfrm>
            <a:off x="1500188" y="5573502"/>
            <a:ext cx="2314575" cy="954107"/>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5-, 6-, and 7-year graduation rates are also calculated and posted for each cohort</a:t>
            </a:r>
          </a:p>
        </p:txBody>
      </p:sp>
      <p:sp>
        <p:nvSpPr>
          <p:cNvPr id="19" name="TextBox 76"/>
          <p:cNvSpPr txBox="1">
            <a:spLocks noChangeArrowheads="1"/>
          </p:cNvSpPr>
          <p:nvPr/>
        </p:nvSpPr>
        <p:spPr bwMode="auto">
          <a:xfrm>
            <a:off x="339725" y="5854700"/>
            <a:ext cx="754063" cy="338138"/>
          </a:xfrm>
          <a:prstGeom prst="rect">
            <a:avLst/>
          </a:prstGeom>
          <a:noFill/>
          <a:ln w="9525">
            <a:noFill/>
            <a:miter lim="800000"/>
            <a:headEnd/>
            <a:tailEnd/>
          </a:ln>
        </p:spPr>
        <p:txBody>
          <a:bodyPr wrap="none">
            <a:spAutoFit/>
          </a:bodyPr>
          <a:lstStyle/>
          <a:p>
            <a:pPr algn="ctr"/>
            <a:r>
              <a:rPr lang="en-US" sz="1600" b="1"/>
              <a:t>Notes</a:t>
            </a:r>
          </a:p>
        </p:txBody>
      </p:sp>
      <p:sp>
        <p:nvSpPr>
          <p:cNvPr id="20" name="TextBox 77"/>
          <p:cNvSpPr txBox="1">
            <a:spLocks noChangeArrowheads="1"/>
          </p:cNvSpPr>
          <p:nvPr/>
        </p:nvSpPr>
        <p:spPr bwMode="auto">
          <a:xfrm>
            <a:off x="106363" y="2743200"/>
            <a:ext cx="1220787" cy="338138"/>
          </a:xfrm>
          <a:prstGeom prst="rect">
            <a:avLst/>
          </a:prstGeom>
          <a:noFill/>
          <a:ln w="9525">
            <a:noFill/>
            <a:miter lim="800000"/>
            <a:headEnd/>
            <a:tailEnd/>
          </a:ln>
        </p:spPr>
        <p:txBody>
          <a:bodyPr wrap="none">
            <a:spAutoFit/>
          </a:bodyPr>
          <a:lstStyle/>
          <a:p>
            <a:pPr algn="ctr"/>
            <a:r>
              <a:rPr lang="en-US" sz="1600" b="1"/>
              <a:t>Numerator</a:t>
            </a:r>
          </a:p>
        </p:txBody>
      </p:sp>
      <p:sp>
        <p:nvSpPr>
          <p:cNvPr id="21" name="TextBox 78"/>
          <p:cNvSpPr txBox="1">
            <a:spLocks noChangeArrowheads="1"/>
          </p:cNvSpPr>
          <p:nvPr/>
        </p:nvSpPr>
        <p:spPr bwMode="auto">
          <a:xfrm>
            <a:off x="-7938" y="3898900"/>
            <a:ext cx="1449388" cy="339725"/>
          </a:xfrm>
          <a:prstGeom prst="rect">
            <a:avLst/>
          </a:prstGeom>
          <a:noFill/>
          <a:ln w="9525">
            <a:noFill/>
            <a:miter lim="800000"/>
            <a:headEnd/>
            <a:tailEnd/>
          </a:ln>
        </p:spPr>
        <p:txBody>
          <a:bodyPr wrap="none">
            <a:spAutoFit/>
          </a:bodyPr>
          <a:lstStyle/>
          <a:p>
            <a:pPr algn="ctr"/>
            <a:r>
              <a:rPr lang="en-US" sz="1600" b="1"/>
              <a:t>Denominator</a:t>
            </a:r>
          </a:p>
        </p:txBody>
      </p:sp>
      <p:sp>
        <p:nvSpPr>
          <p:cNvPr id="22" name="TextBox 79"/>
          <p:cNvSpPr txBox="1">
            <a:spLocks noChangeArrowheads="1"/>
          </p:cNvSpPr>
          <p:nvPr/>
        </p:nvSpPr>
        <p:spPr bwMode="auto">
          <a:xfrm>
            <a:off x="16973" y="4679760"/>
            <a:ext cx="1417247" cy="800219"/>
          </a:xfrm>
          <a:prstGeom prst="rect">
            <a:avLst/>
          </a:prstGeom>
          <a:noFill/>
          <a:ln w="9525">
            <a:noFill/>
            <a:miter lim="800000"/>
            <a:headEnd/>
            <a:tailEnd/>
          </a:ln>
        </p:spPr>
        <p:txBody>
          <a:bodyPr wrap="none">
            <a:spAutoFit/>
          </a:bodyPr>
          <a:lstStyle/>
          <a:p>
            <a:pPr algn="ctr"/>
            <a:r>
              <a:rPr lang="en-US" sz="1600" b="1" dirty="0"/>
              <a:t>Statewide</a:t>
            </a:r>
          </a:p>
          <a:p>
            <a:pPr algn="ctr"/>
            <a:r>
              <a:rPr lang="en-US" sz="1600" b="1" dirty="0" smtClean="0"/>
              <a:t>2011-12 </a:t>
            </a:r>
            <a:r>
              <a:rPr lang="en-US" sz="1600" b="1" dirty="0"/>
              <a:t>rate </a:t>
            </a:r>
          </a:p>
          <a:p>
            <a:pPr algn="ctr"/>
            <a:r>
              <a:rPr lang="en-US" sz="1400" b="1" dirty="0"/>
              <a:t>(and count)</a:t>
            </a:r>
          </a:p>
        </p:txBody>
      </p:sp>
      <p:sp>
        <p:nvSpPr>
          <p:cNvPr id="23" name="Rectangle 3"/>
          <p:cNvSpPr>
            <a:spLocks noChangeArrowheads="1"/>
          </p:cNvSpPr>
          <p:nvPr/>
        </p:nvSpPr>
        <p:spPr bwMode="auto">
          <a:xfrm>
            <a:off x="3924300" y="1470025"/>
            <a:ext cx="2351088" cy="5116513"/>
          </a:xfrm>
          <a:prstGeom prst="rect">
            <a:avLst/>
          </a:prstGeom>
          <a:solidFill>
            <a:schemeClr val="bg1"/>
          </a:solidFill>
          <a:ln w="9525" algn="ctr">
            <a:solidFill>
              <a:srgbClr val="A38633"/>
            </a:solidFill>
            <a:miter lim="800000"/>
            <a:headEnd/>
            <a:tailEnd/>
          </a:ln>
          <a:effectLst>
            <a:outerShdw dist="35921" dir="2700000" algn="ctr" rotWithShape="0">
              <a:schemeClr val="bg2"/>
            </a:outerShdw>
          </a:effectLst>
        </p:spPr>
        <p:txBody>
          <a:bodyPr wrap="none" anchor="ctr"/>
          <a:lstStyle/>
          <a:p>
            <a:pPr algn="ctr">
              <a:defRPr/>
            </a:pPr>
            <a:endParaRPr lang="en-US">
              <a:solidFill>
                <a:srgbClr val="002060"/>
              </a:solidFill>
            </a:endParaRPr>
          </a:p>
        </p:txBody>
      </p:sp>
      <p:sp>
        <p:nvSpPr>
          <p:cNvPr id="24" name="Text Box 37"/>
          <p:cNvSpPr txBox="1">
            <a:spLocks noChangeArrowheads="1"/>
          </p:cNvSpPr>
          <p:nvPr/>
        </p:nvSpPr>
        <p:spPr bwMode="auto">
          <a:xfrm>
            <a:off x="3990975" y="1028700"/>
            <a:ext cx="2220913" cy="327025"/>
          </a:xfrm>
          <a:prstGeom prst="rect">
            <a:avLst/>
          </a:prstGeom>
          <a:noFill/>
          <a:ln w="9525" algn="ctr">
            <a:noFill/>
            <a:miter lim="800000"/>
            <a:headEnd/>
            <a:tailEnd/>
          </a:ln>
        </p:spPr>
        <p:txBody>
          <a:bodyPr>
            <a:spAutoFit/>
          </a:bodyPr>
          <a:lstStyle/>
          <a:p>
            <a:pPr algn="ctr">
              <a:lnSpc>
                <a:spcPct val="95000"/>
              </a:lnSpc>
            </a:pPr>
            <a:r>
              <a:rPr lang="en-US" sz="1600" i="0">
                <a:solidFill>
                  <a:srgbClr val="002060"/>
                </a:solidFill>
              </a:rPr>
              <a:t>Completion Rate</a:t>
            </a:r>
            <a:endParaRPr lang="en-US" sz="1600">
              <a:solidFill>
                <a:srgbClr val="002060"/>
              </a:solidFill>
            </a:endParaRPr>
          </a:p>
        </p:txBody>
      </p:sp>
      <p:sp>
        <p:nvSpPr>
          <p:cNvPr id="25" name="Line 4"/>
          <p:cNvSpPr>
            <a:spLocks noChangeShapeType="1"/>
          </p:cNvSpPr>
          <p:nvPr/>
        </p:nvSpPr>
        <p:spPr bwMode="auto">
          <a:xfrm>
            <a:off x="4117975" y="2349500"/>
            <a:ext cx="2003425" cy="0"/>
          </a:xfrm>
          <a:prstGeom prst="line">
            <a:avLst/>
          </a:prstGeom>
          <a:noFill/>
          <a:ln w="3175">
            <a:solidFill>
              <a:schemeClr val="bg2"/>
            </a:solidFill>
            <a:round/>
            <a:headEnd/>
            <a:tailEnd/>
          </a:ln>
        </p:spPr>
        <p:txBody>
          <a:bodyPr wrap="none" anchor="ctr"/>
          <a:lstStyle/>
          <a:p>
            <a:pPr algn="ctr"/>
            <a:endParaRPr lang="en-US"/>
          </a:p>
        </p:txBody>
      </p:sp>
      <p:sp>
        <p:nvSpPr>
          <p:cNvPr id="26" name="Line 5"/>
          <p:cNvSpPr>
            <a:spLocks noChangeShapeType="1"/>
          </p:cNvSpPr>
          <p:nvPr/>
        </p:nvSpPr>
        <p:spPr bwMode="auto">
          <a:xfrm>
            <a:off x="4117975" y="5522913"/>
            <a:ext cx="2003425" cy="0"/>
          </a:xfrm>
          <a:prstGeom prst="line">
            <a:avLst/>
          </a:prstGeom>
          <a:noFill/>
          <a:ln w="3175">
            <a:solidFill>
              <a:schemeClr val="bg2"/>
            </a:solidFill>
            <a:round/>
            <a:headEnd/>
            <a:tailEnd/>
          </a:ln>
        </p:spPr>
        <p:txBody>
          <a:bodyPr wrap="none" anchor="ctr"/>
          <a:lstStyle/>
          <a:p>
            <a:pPr algn="ctr"/>
            <a:endParaRPr lang="en-US"/>
          </a:p>
        </p:txBody>
      </p:sp>
      <p:sp>
        <p:nvSpPr>
          <p:cNvPr id="27" name="Line 4"/>
          <p:cNvSpPr>
            <a:spLocks noChangeShapeType="1"/>
          </p:cNvSpPr>
          <p:nvPr/>
        </p:nvSpPr>
        <p:spPr bwMode="auto">
          <a:xfrm>
            <a:off x="4117975" y="3530600"/>
            <a:ext cx="2003425" cy="0"/>
          </a:xfrm>
          <a:prstGeom prst="line">
            <a:avLst/>
          </a:prstGeom>
          <a:noFill/>
          <a:ln w="3175">
            <a:solidFill>
              <a:schemeClr val="bg2"/>
            </a:solidFill>
            <a:round/>
            <a:headEnd/>
            <a:tailEnd/>
          </a:ln>
        </p:spPr>
        <p:txBody>
          <a:bodyPr wrap="none" anchor="ctr"/>
          <a:lstStyle/>
          <a:p>
            <a:pPr algn="ctr"/>
            <a:endParaRPr lang="en-US"/>
          </a:p>
        </p:txBody>
      </p:sp>
      <p:sp>
        <p:nvSpPr>
          <p:cNvPr id="28" name="Line 4"/>
          <p:cNvSpPr>
            <a:spLocks noChangeShapeType="1"/>
          </p:cNvSpPr>
          <p:nvPr/>
        </p:nvSpPr>
        <p:spPr bwMode="auto">
          <a:xfrm>
            <a:off x="4117975" y="4662488"/>
            <a:ext cx="2003425" cy="0"/>
          </a:xfrm>
          <a:prstGeom prst="line">
            <a:avLst/>
          </a:prstGeom>
          <a:noFill/>
          <a:ln w="3175">
            <a:solidFill>
              <a:schemeClr val="bg2"/>
            </a:solidFill>
            <a:round/>
            <a:headEnd/>
            <a:tailEnd/>
          </a:ln>
        </p:spPr>
        <p:txBody>
          <a:bodyPr wrap="none" anchor="ctr"/>
          <a:lstStyle/>
          <a:p>
            <a:pPr algn="ctr"/>
            <a:endParaRPr lang="en-US"/>
          </a:p>
        </p:txBody>
      </p:sp>
      <p:sp>
        <p:nvSpPr>
          <p:cNvPr id="29" name="Text Box 29"/>
          <p:cNvSpPr txBox="1">
            <a:spLocks noChangeArrowheads="1"/>
          </p:cNvSpPr>
          <p:nvPr/>
        </p:nvSpPr>
        <p:spPr bwMode="auto">
          <a:xfrm>
            <a:off x="3951855" y="4722998"/>
            <a:ext cx="2312987" cy="784830"/>
          </a:xfrm>
          <a:prstGeom prst="rect">
            <a:avLst/>
          </a:prstGeom>
          <a:noFill/>
          <a:ln w="9525">
            <a:noFill/>
            <a:miter lim="800000"/>
            <a:headEnd/>
            <a:tailEnd/>
          </a:ln>
        </p:spPr>
        <p:txBody>
          <a:bodyPr>
            <a:spAutoFit/>
          </a:bodyPr>
          <a:lstStyle/>
          <a:p>
            <a:pPr algn="ctr">
              <a:spcBef>
                <a:spcPts val="600"/>
              </a:spcBef>
            </a:pPr>
            <a:r>
              <a:rPr lang="en-US" sz="1600" i="0" dirty="0">
                <a:solidFill>
                  <a:srgbClr val="002060"/>
                </a:solidFill>
              </a:rPr>
              <a:t>75.8%</a:t>
            </a:r>
          </a:p>
          <a:p>
            <a:pPr algn="ctr">
              <a:spcBef>
                <a:spcPts val="600"/>
              </a:spcBef>
            </a:pPr>
            <a:r>
              <a:rPr lang="en-US" sz="1200" dirty="0" smtClean="0">
                <a:solidFill>
                  <a:srgbClr val="002060"/>
                </a:solidFill>
              </a:rPr>
              <a:t>47,626 completers / membership base of 60,885</a:t>
            </a:r>
            <a:endParaRPr lang="en-US" sz="1400" i="0" dirty="0">
              <a:solidFill>
                <a:srgbClr val="002060"/>
              </a:solidFill>
            </a:endParaRPr>
          </a:p>
        </p:txBody>
      </p:sp>
      <p:sp>
        <p:nvSpPr>
          <p:cNvPr id="30" name="Rectangle 3"/>
          <p:cNvSpPr>
            <a:spLocks noChangeArrowheads="1"/>
          </p:cNvSpPr>
          <p:nvPr/>
        </p:nvSpPr>
        <p:spPr bwMode="auto">
          <a:xfrm>
            <a:off x="6569075" y="1479550"/>
            <a:ext cx="2351088" cy="5116513"/>
          </a:xfrm>
          <a:prstGeom prst="rect">
            <a:avLst/>
          </a:prstGeom>
          <a:solidFill>
            <a:schemeClr val="bg1"/>
          </a:solidFill>
          <a:ln w="9525" algn="ctr">
            <a:solidFill>
              <a:srgbClr val="A38633"/>
            </a:solidFill>
            <a:miter lim="800000"/>
            <a:headEnd/>
            <a:tailEnd/>
          </a:ln>
          <a:effectLst>
            <a:outerShdw dist="35921" dir="2700000" algn="ctr" rotWithShape="0">
              <a:schemeClr val="bg2"/>
            </a:outerShdw>
          </a:effectLst>
        </p:spPr>
        <p:txBody>
          <a:bodyPr wrap="none" anchor="ctr"/>
          <a:lstStyle/>
          <a:p>
            <a:pPr algn="ctr">
              <a:defRPr/>
            </a:pPr>
            <a:endParaRPr lang="en-US">
              <a:solidFill>
                <a:srgbClr val="002060"/>
              </a:solidFill>
            </a:endParaRPr>
          </a:p>
        </p:txBody>
      </p:sp>
      <p:sp>
        <p:nvSpPr>
          <p:cNvPr id="31" name="Text Box 26"/>
          <p:cNvSpPr txBox="1">
            <a:spLocks noChangeArrowheads="1"/>
          </p:cNvSpPr>
          <p:nvPr/>
        </p:nvSpPr>
        <p:spPr bwMode="auto">
          <a:xfrm>
            <a:off x="6583363" y="1612900"/>
            <a:ext cx="2314575" cy="522288"/>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Annual                              (July 1 to June 30)</a:t>
            </a:r>
          </a:p>
        </p:txBody>
      </p:sp>
      <p:sp>
        <p:nvSpPr>
          <p:cNvPr id="32" name="Text Box 27"/>
          <p:cNvSpPr txBox="1">
            <a:spLocks noChangeArrowheads="1"/>
          </p:cNvSpPr>
          <p:nvPr/>
        </p:nvSpPr>
        <p:spPr bwMode="auto">
          <a:xfrm>
            <a:off x="6574526" y="2581275"/>
            <a:ext cx="2312988" cy="739775"/>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Number of reported dropouts and “age outs” during the past year</a:t>
            </a:r>
          </a:p>
        </p:txBody>
      </p:sp>
      <p:sp>
        <p:nvSpPr>
          <p:cNvPr id="33" name="Text Box 29"/>
          <p:cNvSpPr txBox="1">
            <a:spLocks noChangeArrowheads="1"/>
          </p:cNvSpPr>
          <p:nvPr/>
        </p:nvSpPr>
        <p:spPr bwMode="auto">
          <a:xfrm>
            <a:off x="6583169" y="3624809"/>
            <a:ext cx="2314575" cy="954107"/>
          </a:xfrm>
          <a:prstGeom prst="rect">
            <a:avLst/>
          </a:prstGeom>
          <a:noFill/>
          <a:ln w="9525">
            <a:noFill/>
            <a:miter lim="800000"/>
            <a:headEnd/>
            <a:tailEnd/>
          </a:ln>
        </p:spPr>
        <p:txBody>
          <a:bodyPr>
            <a:spAutoFit/>
          </a:bodyPr>
          <a:lstStyle/>
          <a:p>
            <a:pPr algn="ctr">
              <a:spcBef>
                <a:spcPct val="160000"/>
              </a:spcBef>
            </a:pPr>
            <a:r>
              <a:rPr lang="en-US" sz="1400">
                <a:solidFill>
                  <a:srgbClr val="002060"/>
                </a:solidFill>
              </a:rPr>
              <a:t># of students that were in membership in grade 7-12 at any time during the past year</a:t>
            </a:r>
            <a:endParaRPr lang="en-US" sz="1400" i="0">
              <a:solidFill>
                <a:srgbClr val="002060"/>
              </a:solidFill>
            </a:endParaRPr>
          </a:p>
        </p:txBody>
      </p:sp>
      <p:sp>
        <p:nvSpPr>
          <p:cNvPr id="34" name="Text Box 37"/>
          <p:cNvSpPr txBox="1">
            <a:spLocks noChangeArrowheads="1"/>
          </p:cNvSpPr>
          <p:nvPr/>
        </p:nvSpPr>
        <p:spPr bwMode="auto">
          <a:xfrm>
            <a:off x="6654800" y="1028700"/>
            <a:ext cx="2220913" cy="327025"/>
          </a:xfrm>
          <a:prstGeom prst="rect">
            <a:avLst/>
          </a:prstGeom>
          <a:noFill/>
          <a:ln w="9525" algn="ctr">
            <a:noFill/>
            <a:miter lim="800000"/>
            <a:headEnd/>
            <a:tailEnd/>
          </a:ln>
        </p:spPr>
        <p:txBody>
          <a:bodyPr>
            <a:spAutoFit/>
          </a:bodyPr>
          <a:lstStyle/>
          <a:p>
            <a:pPr algn="ctr">
              <a:lnSpc>
                <a:spcPct val="95000"/>
              </a:lnSpc>
            </a:pPr>
            <a:r>
              <a:rPr lang="en-US" sz="1600" i="0">
                <a:solidFill>
                  <a:srgbClr val="002060"/>
                </a:solidFill>
              </a:rPr>
              <a:t>Dropout Rate</a:t>
            </a:r>
            <a:endParaRPr lang="en-US" sz="1600">
              <a:solidFill>
                <a:srgbClr val="002060"/>
              </a:solidFill>
            </a:endParaRPr>
          </a:p>
        </p:txBody>
      </p:sp>
      <p:sp>
        <p:nvSpPr>
          <p:cNvPr id="35" name="Line 4"/>
          <p:cNvSpPr>
            <a:spLocks noChangeShapeType="1"/>
          </p:cNvSpPr>
          <p:nvPr/>
        </p:nvSpPr>
        <p:spPr bwMode="auto">
          <a:xfrm>
            <a:off x="6762750" y="2357438"/>
            <a:ext cx="2003425" cy="0"/>
          </a:xfrm>
          <a:prstGeom prst="line">
            <a:avLst/>
          </a:prstGeom>
          <a:noFill/>
          <a:ln w="3175">
            <a:solidFill>
              <a:schemeClr val="bg2"/>
            </a:solidFill>
            <a:round/>
            <a:headEnd/>
            <a:tailEnd/>
          </a:ln>
        </p:spPr>
        <p:txBody>
          <a:bodyPr wrap="none" anchor="ctr"/>
          <a:lstStyle/>
          <a:p>
            <a:pPr algn="ctr"/>
            <a:endParaRPr lang="en-US"/>
          </a:p>
        </p:txBody>
      </p:sp>
      <p:sp>
        <p:nvSpPr>
          <p:cNvPr id="36" name="Line 5"/>
          <p:cNvSpPr>
            <a:spLocks noChangeShapeType="1"/>
          </p:cNvSpPr>
          <p:nvPr/>
        </p:nvSpPr>
        <p:spPr bwMode="auto">
          <a:xfrm>
            <a:off x="6762750" y="5530850"/>
            <a:ext cx="2003425" cy="0"/>
          </a:xfrm>
          <a:prstGeom prst="line">
            <a:avLst/>
          </a:prstGeom>
          <a:noFill/>
          <a:ln w="3175">
            <a:solidFill>
              <a:schemeClr val="bg2"/>
            </a:solidFill>
            <a:round/>
            <a:headEnd/>
            <a:tailEnd/>
          </a:ln>
        </p:spPr>
        <p:txBody>
          <a:bodyPr wrap="none" anchor="ctr"/>
          <a:lstStyle/>
          <a:p>
            <a:pPr algn="ctr"/>
            <a:endParaRPr lang="en-US"/>
          </a:p>
        </p:txBody>
      </p:sp>
      <p:sp>
        <p:nvSpPr>
          <p:cNvPr id="37" name="Line 4"/>
          <p:cNvSpPr>
            <a:spLocks noChangeShapeType="1"/>
          </p:cNvSpPr>
          <p:nvPr/>
        </p:nvSpPr>
        <p:spPr bwMode="auto">
          <a:xfrm>
            <a:off x="6762750" y="3540125"/>
            <a:ext cx="2003425" cy="0"/>
          </a:xfrm>
          <a:prstGeom prst="line">
            <a:avLst/>
          </a:prstGeom>
          <a:noFill/>
          <a:ln w="3175">
            <a:solidFill>
              <a:schemeClr val="bg2"/>
            </a:solidFill>
            <a:round/>
            <a:headEnd/>
            <a:tailEnd/>
          </a:ln>
        </p:spPr>
        <p:txBody>
          <a:bodyPr wrap="none" anchor="ctr"/>
          <a:lstStyle/>
          <a:p>
            <a:pPr algn="ctr"/>
            <a:endParaRPr lang="en-US"/>
          </a:p>
        </p:txBody>
      </p:sp>
      <p:sp>
        <p:nvSpPr>
          <p:cNvPr id="38" name="Line 4"/>
          <p:cNvSpPr>
            <a:spLocks noChangeShapeType="1"/>
          </p:cNvSpPr>
          <p:nvPr/>
        </p:nvSpPr>
        <p:spPr bwMode="auto">
          <a:xfrm>
            <a:off x="6762750" y="4672013"/>
            <a:ext cx="2003425" cy="0"/>
          </a:xfrm>
          <a:prstGeom prst="line">
            <a:avLst/>
          </a:prstGeom>
          <a:noFill/>
          <a:ln w="3175">
            <a:solidFill>
              <a:schemeClr val="bg2"/>
            </a:solidFill>
            <a:round/>
            <a:headEnd/>
            <a:tailEnd/>
          </a:ln>
        </p:spPr>
        <p:txBody>
          <a:bodyPr wrap="none" anchor="ctr"/>
          <a:lstStyle/>
          <a:p>
            <a:pPr algn="ctr"/>
            <a:endParaRPr lang="en-US"/>
          </a:p>
        </p:txBody>
      </p:sp>
      <p:sp>
        <p:nvSpPr>
          <p:cNvPr id="39" name="Text Box 29"/>
          <p:cNvSpPr txBox="1">
            <a:spLocks noChangeArrowheads="1"/>
          </p:cNvSpPr>
          <p:nvPr/>
        </p:nvSpPr>
        <p:spPr bwMode="auto">
          <a:xfrm>
            <a:off x="6592296" y="4667060"/>
            <a:ext cx="2312988" cy="931024"/>
          </a:xfrm>
          <a:prstGeom prst="rect">
            <a:avLst/>
          </a:prstGeom>
          <a:noFill/>
          <a:ln w="9525">
            <a:noFill/>
            <a:miter lim="800000"/>
            <a:headEnd/>
            <a:tailEnd/>
          </a:ln>
        </p:spPr>
        <p:txBody>
          <a:bodyPr>
            <a:spAutoFit/>
          </a:bodyPr>
          <a:lstStyle/>
          <a:p>
            <a:pPr algn="ctr">
              <a:spcBef>
                <a:spcPts val="300"/>
              </a:spcBef>
            </a:pPr>
            <a:r>
              <a:rPr lang="en-US" sz="1600" i="0" dirty="0" smtClean="0">
                <a:solidFill>
                  <a:srgbClr val="002060"/>
                </a:solidFill>
              </a:rPr>
              <a:t>2.9%</a:t>
            </a:r>
            <a:endParaRPr lang="en-US" sz="1600" i="0" dirty="0">
              <a:solidFill>
                <a:srgbClr val="002060"/>
              </a:solidFill>
            </a:endParaRPr>
          </a:p>
          <a:p>
            <a:pPr algn="ctr">
              <a:spcBef>
                <a:spcPts val="300"/>
              </a:spcBef>
            </a:pPr>
            <a:r>
              <a:rPr lang="en-US" sz="1200" i="0" dirty="0" smtClean="0">
                <a:solidFill>
                  <a:srgbClr val="002060"/>
                </a:solidFill>
              </a:rPr>
              <a:t>12,256 dropouts /           420,667 students in membership in grades 7-12</a:t>
            </a:r>
            <a:endParaRPr lang="en-US" sz="1200" i="0" dirty="0">
              <a:solidFill>
                <a:srgbClr val="002060"/>
              </a:solidFill>
            </a:endParaRPr>
          </a:p>
        </p:txBody>
      </p:sp>
      <p:sp>
        <p:nvSpPr>
          <p:cNvPr id="40" name="Text Box 29"/>
          <p:cNvSpPr txBox="1">
            <a:spLocks noChangeArrowheads="1"/>
          </p:cNvSpPr>
          <p:nvPr/>
        </p:nvSpPr>
        <p:spPr bwMode="auto">
          <a:xfrm>
            <a:off x="6592888" y="5573502"/>
            <a:ext cx="2312987" cy="954088"/>
          </a:xfrm>
          <a:prstGeom prst="rect">
            <a:avLst/>
          </a:prstGeom>
          <a:noFill/>
          <a:ln w="9525">
            <a:noFill/>
            <a:miter lim="800000"/>
            <a:headEnd/>
            <a:tailEnd/>
          </a:ln>
        </p:spPr>
        <p:txBody>
          <a:bodyPr>
            <a:spAutoFit/>
          </a:bodyPr>
          <a:lstStyle/>
          <a:p>
            <a:pPr algn="ctr">
              <a:spcBef>
                <a:spcPct val="160000"/>
              </a:spcBef>
            </a:pPr>
            <a:r>
              <a:rPr lang="en-US" sz="1400" i="0" dirty="0">
                <a:solidFill>
                  <a:srgbClr val="002060"/>
                </a:solidFill>
              </a:rPr>
              <a:t>Students transferring to a GED program are not counted as dropouts in the dropout rate</a:t>
            </a:r>
          </a:p>
        </p:txBody>
      </p:sp>
      <p:sp>
        <p:nvSpPr>
          <p:cNvPr id="41" name="Text Box 26"/>
          <p:cNvSpPr txBox="1">
            <a:spLocks noChangeArrowheads="1"/>
          </p:cNvSpPr>
          <p:nvPr/>
        </p:nvSpPr>
        <p:spPr bwMode="auto">
          <a:xfrm>
            <a:off x="4037013" y="1626613"/>
            <a:ext cx="2112962" cy="523220"/>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4-year cohort (Class of…)</a:t>
            </a:r>
          </a:p>
        </p:txBody>
      </p:sp>
      <p:sp>
        <p:nvSpPr>
          <p:cNvPr id="42" name="Text Box 27"/>
          <p:cNvSpPr txBox="1">
            <a:spLocks noChangeArrowheads="1"/>
          </p:cNvSpPr>
          <p:nvPr/>
        </p:nvSpPr>
        <p:spPr bwMode="auto">
          <a:xfrm>
            <a:off x="3881438" y="2348812"/>
            <a:ext cx="2398712" cy="1169551"/>
          </a:xfrm>
          <a:prstGeom prst="rect">
            <a:avLst/>
          </a:prstGeom>
          <a:noFill/>
          <a:ln w="9525">
            <a:noFill/>
            <a:miter lim="800000"/>
            <a:headEnd/>
            <a:tailEnd/>
          </a:ln>
        </p:spPr>
        <p:txBody>
          <a:bodyPr>
            <a:spAutoFit/>
          </a:bodyPr>
          <a:lstStyle/>
          <a:p>
            <a:pPr algn="ctr">
              <a:spcBef>
                <a:spcPct val="160000"/>
              </a:spcBef>
            </a:pPr>
            <a:r>
              <a:rPr lang="en-US" sz="1400">
                <a:solidFill>
                  <a:srgbClr val="002060"/>
                </a:solidFill>
              </a:rPr>
              <a:t># of students receiving a diploma, GED certificate, or designation of high school completion within 4 years of initially entering 9</a:t>
            </a:r>
            <a:r>
              <a:rPr lang="en-US" sz="1400" baseline="30000">
                <a:solidFill>
                  <a:srgbClr val="002060"/>
                </a:solidFill>
              </a:rPr>
              <a:t>th</a:t>
            </a:r>
            <a:r>
              <a:rPr lang="en-US" sz="1400">
                <a:solidFill>
                  <a:srgbClr val="002060"/>
                </a:solidFill>
              </a:rPr>
              <a:t> grade</a:t>
            </a:r>
            <a:endParaRPr lang="en-US" sz="1400" i="0">
              <a:solidFill>
                <a:srgbClr val="002060"/>
              </a:solidFill>
            </a:endParaRPr>
          </a:p>
        </p:txBody>
      </p:sp>
      <p:grpSp>
        <p:nvGrpSpPr>
          <p:cNvPr id="2" name="Group 112"/>
          <p:cNvGrpSpPr>
            <a:grpSpLocks/>
          </p:cNvGrpSpPr>
          <p:nvPr/>
        </p:nvGrpSpPr>
        <p:grpSpPr bwMode="auto">
          <a:xfrm>
            <a:off x="125413" y="2340045"/>
            <a:ext cx="1228725" cy="3173508"/>
            <a:chOff x="125510" y="2339786"/>
            <a:chExt cx="2004636" cy="3173508"/>
          </a:xfrm>
        </p:grpSpPr>
        <p:sp>
          <p:nvSpPr>
            <p:cNvPr id="46" name="Line 4"/>
            <p:cNvSpPr>
              <a:spLocks noChangeShapeType="1"/>
            </p:cNvSpPr>
            <p:nvPr/>
          </p:nvSpPr>
          <p:spPr bwMode="auto">
            <a:xfrm>
              <a:off x="125510" y="2339786"/>
              <a:ext cx="2004636" cy="0"/>
            </a:xfrm>
            <a:prstGeom prst="line">
              <a:avLst/>
            </a:prstGeom>
            <a:noFill/>
            <a:ln w="3175">
              <a:solidFill>
                <a:srgbClr val="C00000"/>
              </a:solidFill>
              <a:round/>
              <a:headEnd/>
              <a:tailEnd/>
            </a:ln>
          </p:spPr>
          <p:txBody>
            <a:bodyPr wrap="none" anchor="ctr"/>
            <a:lstStyle/>
            <a:p>
              <a:pPr algn="ctr"/>
              <a:endParaRPr lang="en-US"/>
            </a:p>
          </p:txBody>
        </p:sp>
        <p:sp>
          <p:nvSpPr>
            <p:cNvPr id="47" name="Line 5"/>
            <p:cNvSpPr>
              <a:spLocks noChangeShapeType="1"/>
            </p:cNvSpPr>
            <p:nvPr/>
          </p:nvSpPr>
          <p:spPr bwMode="auto">
            <a:xfrm>
              <a:off x="125510" y="5513294"/>
              <a:ext cx="2004636" cy="0"/>
            </a:xfrm>
            <a:prstGeom prst="line">
              <a:avLst/>
            </a:prstGeom>
            <a:noFill/>
            <a:ln w="3175">
              <a:solidFill>
                <a:srgbClr val="C00000"/>
              </a:solidFill>
              <a:round/>
              <a:headEnd/>
              <a:tailEnd/>
            </a:ln>
          </p:spPr>
          <p:txBody>
            <a:bodyPr wrap="none" anchor="ctr"/>
            <a:lstStyle/>
            <a:p>
              <a:pPr algn="ctr"/>
              <a:endParaRPr lang="en-US"/>
            </a:p>
          </p:txBody>
        </p:sp>
        <p:sp>
          <p:nvSpPr>
            <p:cNvPr id="48" name="Line 4"/>
            <p:cNvSpPr>
              <a:spLocks noChangeShapeType="1"/>
            </p:cNvSpPr>
            <p:nvPr/>
          </p:nvSpPr>
          <p:spPr bwMode="auto">
            <a:xfrm>
              <a:off x="125510" y="3522132"/>
              <a:ext cx="2004636" cy="0"/>
            </a:xfrm>
            <a:prstGeom prst="line">
              <a:avLst/>
            </a:prstGeom>
            <a:noFill/>
            <a:ln w="3175">
              <a:solidFill>
                <a:srgbClr val="C00000"/>
              </a:solidFill>
              <a:round/>
              <a:headEnd/>
              <a:tailEnd/>
            </a:ln>
          </p:spPr>
          <p:txBody>
            <a:bodyPr wrap="none" anchor="ctr"/>
            <a:lstStyle/>
            <a:p>
              <a:pPr algn="ctr"/>
              <a:endParaRPr lang="en-US"/>
            </a:p>
          </p:txBody>
        </p:sp>
        <p:sp>
          <p:nvSpPr>
            <p:cNvPr id="49" name="Line 4"/>
            <p:cNvSpPr>
              <a:spLocks noChangeShapeType="1"/>
            </p:cNvSpPr>
            <p:nvPr/>
          </p:nvSpPr>
          <p:spPr bwMode="auto">
            <a:xfrm>
              <a:off x="125510" y="4653326"/>
              <a:ext cx="2004636" cy="0"/>
            </a:xfrm>
            <a:prstGeom prst="line">
              <a:avLst/>
            </a:prstGeom>
            <a:noFill/>
            <a:ln w="3175">
              <a:solidFill>
                <a:srgbClr val="C00000"/>
              </a:solidFill>
              <a:round/>
              <a:headEnd/>
              <a:tailEnd/>
            </a:ln>
          </p:spPr>
          <p:txBody>
            <a:bodyPr wrap="none" anchor="ctr"/>
            <a:lstStyle/>
            <a:p>
              <a:pPr algn="ctr"/>
              <a:endParaRPr lang="en-US"/>
            </a:p>
          </p:txBody>
        </p:sp>
      </p:grpSp>
      <p:sp>
        <p:nvSpPr>
          <p:cNvPr id="44" name="Text Box 29"/>
          <p:cNvSpPr txBox="1">
            <a:spLocks noChangeArrowheads="1"/>
          </p:cNvSpPr>
          <p:nvPr/>
        </p:nvSpPr>
        <p:spPr bwMode="auto">
          <a:xfrm>
            <a:off x="3938588" y="3609975"/>
            <a:ext cx="2314575" cy="954088"/>
          </a:xfrm>
          <a:prstGeom prst="rect">
            <a:avLst/>
          </a:prstGeom>
          <a:noFill/>
          <a:ln w="9525">
            <a:noFill/>
            <a:miter lim="800000"/>
            <a:headEnd/>
            <a:tailEnd/>
          </a:ln>
        </p:spPr>
        <p:txBody>
          <a:bodyPr>
            <a:spAutoFit/>
          </a:bodyPr>
          <a:lstStyle/>
          <a:p>
            <a:pPr algn="ctr">
              <a:spcBef>
                <a:spcPct val="160000"/>
              </a:spcBef>
            </a:pPr>
            <a:r>
              <a:rPr lang="en-US" sz="1400">
                <a:solidFill>
                  <a:srgbClr val="002060"/>
                </a:solidFill>
              </a:rPr>
              <a:t># of students finishing 8</a:t>
            </a:r>
            <a:r>
              <a:rPr lang="en-US" sz="1400" baseline="30000">
                <a:solidFill>
                  <a:srgbClr val="002060"/>
                </a:solidFill>
              </a:rPr>
              <a:t>th</a:t>
            </a:r>
            <a:r>
              <a:rPr lang="en-US" sz="1400">
                <a:solidFill>
                  <a:srgbClr val="002060"/>
                </a:solidFill>
              </a:rPr>
              <a:t> grade four years earlier + transfers in – verified transfers out</a:t>
            </a:r>
            <a:endParaRPr lang="en-US" sz="1400" i="0">
              <a:solidFill>
                <a:srgbClr val="002060"/>
              </a:solidFill>
            </a:endParaRPr>
          </a:p>
        </p:txBody>
      </p:sp>
      <p:sp>
        <p:nvSpPr>
          <p:cNvPr id="45" name="Text Box 29"/>
          <p:cNvSpPr txBox="1">
            <a:spLocks noChangeArrowheads="1"/>
          </p:cNvSpPr>
          <p:nvPr/>
        </p:nvSpPr>
        <p:spPr bwMode="auto">
          <a:xfrm>
            <a:off x="3947214" y="5573502"/>
            <a:ext cx="2314575" cy="954107"/>
          </a:xfrm>
          <a:prstGeom prst="rect">
            <a:avLst/>
          </a:prstGeom>
          <a:noFill/>
          <a:ln w="9525">
            <a:noFill/>
            <a:miter lim="800000"/>
            <a:headEnd/>
            <a:tailEnd/>
          </a:ln>
        </p:spPr>
        <p:txBody>
          <a:bodyPr>
            <a:spAutoFit/>
          </a:bodyPr>
          <a:lstStyle/>
          <a:p>
            <a:pPr algn="ctr">
              <a:spcBef>
                <a:spcPct val="160000"/>
              </a:spcBef>
            </a:pPr>
            <a:r>
              <a:rPr lang="en-US" sz="1400" i="0">
                <a:solidFill>
                  <a:srgbClr val="002060"/>
                </a:solidFill>
              </a:rPr>
              <a:t>5-, 6-, and 7-year completion rates are also calculated and posted for each cohort</a:t>
            </a:r>
          </a:p>
        </p:txBody>
      </p:sp>
      <p:sp>
        <p:nvSpPr>
          <p:cNvPr id="50" name="Oval 49"/>
          <p:cNvSpPr/>
          <p:nvPr/>
        </p:nvSpPr>
        <p:spPr>
          <a:xfrm>
            <a:off x="97103" y="6495803"/>
            <a:ext cx="314697" cy="314697"/>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TextBox 16"/>
          <p:cNvSpPr txBox="1">
            <a:spLocks noChangeArrowheads="1"/>
          </p:cNvSpPr>
          <p:nvPr/>
        </p:nvSpPr>
        <p:spPr bwMode="auto">
          <a:xfrm>
            <a:off x="95678" y="6527863"/>
            <a:ext cx="325730" cy="246221"/>
          </a:xfrm>
          <a:prstGeom prst="rect">
            <a:avLst/>
          </a:prstGeom>
          <a:noFill/>
          <a:ln w="9525">
            <a:noFill/>
            <a:miter lim="800000"/>
            <a:headEnd/>
            <a:tailEnd/>
          </a:ln>
        </p:spPr>
        <p:txBody>
          <a:bodyPr wrap="none">
            <a:spAutoFit/>
          </a:bodyPr>
          <a:lstStyle/>
          <a:p>
            <a:pPr algn="ctr"/>
            <a:fld id="{D3BE7E3C-D671-420C-B8EF-656B1820B5B4}" type="slidenum">
              <a:rPr lang="en-US" sz="1000">
                <a:solidFill>
                  <a:srgbClr val="002060"/>
                </a:solidFill>
                <a:latin typeface="Century Gothic" pitchFamily="34" charset="0"/>
              </a:rPr>
              <a:pPr algn="ctr"/>
              <a:t>25</a:t>
            </a:fld>
            <a:endParaRPr lang="en-US" sz="1000" dirty="0">
              <a:solidFill>
                <a:srgbClr val="002060"/>
              </a:solidFill>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7176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30300" y="2324100"/>
            <a:ext cx="7362913" cy="2308324"/>
          </a:xfrm>
          <a:prstGeom prst="rect">
            <a:avLst/>
          </a:prstGeom>
          <a:noFill/>
        </p:spPr>
        <p:txBody>
          <a:bodyPr wrap="none" rtlCol="0">
            <a:spAutoFit/>
          </a:bodyPr>
          <a:lstStyle/>
          <a:p>
            <a:r>
              <a:rPr lang="en-US" sz="4800" dirty="0" smtClean="0">
                <a:solidFill>
                  <a:schemeClr val="bg1"/>
                </a:solidFill>
                <a:latin typeface="Century Gothic" pitchFamily="34" charset="0"/>
              </a:rPr>
              <a:t>Is it really a crisis</a:t>
            </a:r>
            <a:r>
              <a:rPr lang="en-US" sz="4800" dirty="0" smtClean="0">
                <a:solidFill>
                  <a:schemeClr val="bg1"/>
                </a:solidFill>
                <a:latin typeface="+mn-lt"/>
              </a:rPr>
              <a:t>?</a:t>
            </a:r>
          </a:p>
          <a:p>
            <a:endParaRPr lang="en-US" sz="2000" dirty="0" smtClean="0">
              <a:solidFill>
                <a:schemeClr val="bg1"/>
              </a:solidFill>
              <a:latin typeface="Century Gothic" pitchFamily="34" charset="0"/>
            </a:endParaRPr>
          </a:p>
          <a:p>
            <a:pPr marL="1028700" indent="-571500">
              <a:buSzPct val="64000"/>
              <a:buFont typeface="Wingdings" pitchFamily="2" charset="2"/>
              <a:buChar char="Ø"/>
            </a:pPr>
            <a:r>
              <a:rPr lang="en-US" sz="4000" dirty="0" smtClean="0">
                <a:solidFill>
                  <a:schemeClr val="bg1"/>
                </a:solidFill>
                <a:latin typeface="Century Gothic" pitchFamily="34" charset="0"/>
              </a:rPr>
              <a:t>Scope, cost and context</a:t>
            </a:r>
          </a:p>
          <a:p>
            <a:endParaRPr lang="en-US" sz="3600" dirty="0">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0" y="-8626"/>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10770" y="642864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16102" y="647405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4</a:t>
            </a:fld>
            <a:endParaRPr lang="en-US" sz="1100" dirty="0">
              <a:solidFill>
                <a:srgbClr val="002060"/>
              </a:solidFill>
              <a:latin typeface="Century Gothic" pitchFamily="34" charset="0"/>
            </a:endParaRPr>
          </a:p>
        </p:txBody>
      </p:sp>
      <p:sp>
        <p:nvSpPr>
          <p:cNvPr id="2050" name="TextBox 7"/>
          <p:cNvSpPr txBox="1">
            <a:spLocks noChangeArrowheads="1"/>
          </p:cNvSpPr>
          <p:nvPr/>
        </p:nvSpPr>
        <p:spPr bwMode="auto">
          <a:xfrm>
            <a:off x="1810139" y="1708393"/>
            <a:ext cx="6164717" cy="461665"/>
          </a:xfrm>
          <a:prstGeom prst="rect">
            <a:avLst/>
          </a:prstGeom>
          <a:noFill/>
          <a:ln w="9525">
            <a:noFill/>
            <a:miter lim="800000"/>
            <a:headEnd/>
            <a:tailEnd/>
          </a:ln>
        </p:spPr>
        <p:txBody>
          <a:bodyPr wrap="square">
            <a:spAutoFit/>
          </a:bodyPr>
          <a:lstStyle/>
          <a:p>
            <a:pPr algn="ctr"/>
            <a:r>
              <a:rPr lang="en-US" sz="2400" dirty="0">
                <a:solidFill>
                  <a:schemeClr val="tx2">
                    <a:lumMod val="75000"/>
                  </a:schemeClr>
                </a:solidFill>
                <a:latin typeface="Century Gothic" pitchFamily="34" charset="0"/>
              </a:rPr>
              <a:t>Statewide Annual Dropout Rate</a:t>
            </a:r>
          </a:p>
        </p:txBody>
      </p:sp>
      <p:cxnSp>
        <p:nvCxnSpPr>
          <p:cNvPr id="4" name="Straight Connector 3"/>
          <p:cNvCxnSpPr/>
          <p:nvPr/>
        </p:nvCxnSpPr>
        <p:spPr bwMode="auto">
          <a:xfrm>
            <a:off x="895350" y="2335099"/>
            <a:ext cx="0" cy="398303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bwMode="auto">
          <a:xfrm flipH="1">
            <a:off x="854075" y="6260986"/>
            <a:ext cx="76596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auto">
          <a:xfrm flipH="1">
            <a:off x="865188" y="5470411"/>
            <a:ext cx="76612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H="1">
            <a:off x="869950" y="4689361"/>
            <a:ext cx="76596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auto">
          <a:xfrm flipH="1">
            <a:off x="873125" y="3909899"/>
            <a:ext cx="76596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flipH="1">
            <a:off x="874713" y="3128849"/>
            <a:ext cx="76612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581025" y="2231911"/>
            <a:ext cx="293688" cy="246063"/>
          </a:xfrm>
          <a:prstGeom prst="rect">
            <a:avLst/>
          </a:prstGeom>
          <a:noFill/>
        </p:spPr>
        <p:txBody>
          <a:bodyPr wrap="none">
            <a:spAutoFit/>
          </a:bodyPr>
          <a:lstStyle/>
          <a:p>
            <a:pPr>
              <a:defRPr/>
            </a:pPr>
            <a:r>
              <a:rPr lang="en-US" sz="1000" dirty="0">
                <a:latin typeface="+mj-lt"/>
              </a:rPr>
              <a:t>5%</a:t>
            </a:r>
          </a:p>
        </p:txBody>
      </p:sp>
      <p:sp>
        <p:nvSpPr>
          <p:cNvPr id="13" name="TextBox 12"/>
          <p:cNvSpPr txBox="1"/>
          <p:nvPr/>
        </p:nvSpPr>
        <p:spPr bwMode="auto">
          <a:xfrm>
            <a:off x="584200" y="3009786"/>
            <a:ext cx="293688" cy="246063"/>
          </a:xfrm>
          <a:prstGeom prst="rect">
            <a:avLst/>
          </a:prstGeom>
          <a:noFill/>
        </p:spPr>
        <p:txBody>
          <a:bodyPr wrap="none">
            <a:spAutoFit/>
          </a:bodyPr>
          <a:lstStyle/>
          <a:p>
            <a:pPr>
              <a:defRPr/>
            </a:pPr>
            <a:r>
              <a:rPr lang="en-US" sz="1000" dirty="0">
                <a:latin typeface="+mj-lt"/>
              </a:rPr>
              <a:t>4%</a:t>
            </a:r>
          </a:p>
        </p:txBody>
      </p:sp>
      <p:sp>
        <p:nvSpPr>
          <p:cNvPr id="14" name="TextBox 13"/>
          <p:cNvSpPr txBox="1"/>
          <p:nvPr/>
        </p:nvSpPr>
        <p:spPr bwMode="auto">
          <a:xfrm>
            <a:off x="587375" y="3787661"/>
            <a:ext cx="293688" cy="246063"/>
          </a:xfrm>
          <a:prstGeom prst="rect">
            <a:avLst/>
          </a:prstGeom>
          <a:noFill/>
        </p:spPr>
        <p:txBody>
          <a:bodyPr wrap="none">
            <a:spAutoFit/>
          </a:bodyPr>
          <a:lstStyle/>
          <a:p>
            <a:pPr>
              <a:defRPr/>
            </a:pPr>
            <a:r>
              <a:rPr lang="en-US" sz="1000" dirty="0">
                <a:latin typeface="+mj-lt"/>
              </a:rPr>
              <a:t>3%</a:t>
            </a:r>
          </a:p>
        </p:txBody>
      </p:sp>
      <p:sp>
        <p:nvSpPr>
          <p:cNvPr id="15" name="TextBox 14"/>
          <p:cNvSpPr txBox="1"/>
          <p:nvPr/>
        </p:nvSpPr>
        <p:spPr bwMode="auto">
          <a:xfrm>
            <a:off x="581025" y="4573474"/>
            <a:ext cx="293688" cy="246062"/>
          </a:xfrm>
          <a:prstGeom prst="rect">
            <a:avLst/>
          </a:prstGeom>
          <a:noFill/>
        </p:spPr>
        <p:txBody>
          <a:bodyPr wrap="none">
            <a:spAutoFit/>
          </a:bodyPr>
          <a:lstStyle/>
          <a:p>
            <a:pPr>
              <a:defRPr/>
            </a:pPr>
            <a:r>
              <a:rPr lang="en-US" sz="1000" dirty="0">
                <a:latin typeface="+mj-lt"/>
              </a:rPr>
              <a:t>2%</a:t>
            </a:r>
          </a:p>
        </p:txBody>
      </p:sp>
      <p:sp>
        <p:nvSpPr>
          <p:cNvPr id="16" name="TextBox 15"/>
          <p:cNvSpPr txBox="1"/>
          <p:nvPr/>
        </p:nvSpPr>
        <p:spPr bwMode="auto">
          <a:xfrm>
            <a:off x="584200" y="5360874"/>
            <a:ext cx="293688" cy="246062"/>
          </a:xfrm>
          <a:prstGeom prst="rect">
            <a:avLst/>
          </a:prstGeom>
          <a:noFill/>
        </p:spPr>
        <p:txBody>
          <a:bodyPr wrap="none">
            <a:spAutoFit/>
          </a:bodyPr>
          <a:lstStyle/>
          <a:p>
            <a:pPr>
              <a:defRPr/>
            </a:pPr>
            <a:r>
              <a:rPr lang="en-US" sz="1000" dirty="0">
                <a:latin typeface="+mj-lt"/>
              </a:rPr>
              <a:t>1%</a:t>
            </a:r>
          </a:p>
        </p:txBody>
      </p:sp>
      <p:sp>
        <p:nvSpPr>
          <p:cNvPr id="17" name="TextBox 16"/>
          <p:cNvSpPr txBox="1"/>
          <p:nvPr/>
        </p:nvSpPr>
        <p:spPr bwMode="auto">
          <a:xfrm>
            <a:off x="584200" y="6135574"/>
            <a:ext cx="293688" cy="246062"/>
          </a:xfrm>
          <a:prstGeom prst="rect">
            <a:avLst/>
          </a:prstGeom>
          <a:noFill/>
        </p:spPr>
        <p:txBody>
          <a:bodyPr wrap="none">
            <a:spAutoFit/>
          </a:bodyPr>
          <a:lstStyle/>
          <a:p>
            <a:pPr>
              <a:defRPr/>
            </a:pPr>
            <a:r>
              <a:rPr lang="en-US" sz="1000" dirty="0">
                <a:latin typeface="+mj-lt"/>
              </a:rPr>
              <a:t>0%</a:t>
            </a:r>
          </a:p>
        </p:txBody>
      </p:sp>
      <p:sp>
        <p:nvSpPr>
          <p:cNvPr id="24" name="TextBox 23"/>
          <p:cNvSpPr txBox="1"/>
          <p:nvPr/>
        </p:nvSpPr>
        <p:spPr bwMode="auto">
          <a:xfrm>
            <a:off x="1047750" y="6334011"/>
            <a:ext cx="808038" cy="276225"/>
          </a:xfrm>
          <a:prstGeom prst="rect">
            <a:avLst/>
          </a:prstGeom>
          <a:noFill/>
        </p:spPr>
        <p:txBody>
          <a:bodyPr>
            <a:spAutoFit/>
          </a:bodyPr>
          <a:lstStyle/>
          <a:p>
            <a:pPr algn="ctr">
              <a:defRPr/>
            </a:pPr>
            <a:r>
              <a:rPr lang="en-US" sz="1200" dirty="0">
                <a:solidFill>
                  <a:schemeClr val="tx1">
                    <a:lumMod val="65000"/>
                    <a:lumOff val="35000"/>
                  </a:schemeClr>
                </a:solidFill>
              </a:rPr>
              <a:t>2005-06</a:t>
            </a:r>
          </a:p>
        </p:txBody>
      </p:sp>
      <p:sp>
        <p:nvSpPr>
          <p:cNvPr id="25" name="TextBox 24"/>
          <p:cNvSpPr txBox="1"/>
          <p:nvPr/>
        </p:nvSpPr>
        <p:spPr bwMode="auto">
          <a:xfrm>
            <a:off x="2133600" y="6334011"/>
            <a:ext cx="811213" cy="276225"/>
          </a:xfrm>
          <a:prstGeom prst="rect">
            <a:avLst/>
          </a:prstGeom>
          <a:noFill/>
        </p:spPr>
        <p:txBody>
          <a:bodyPr>
            <a:spAutoFit/>
          </a:bodyPr>
          <a:lstStyle/>
          <a:p>
            <a:pPr algn="ctr">
              <a:defRPr/>
            </a:pPr>
            <a:r>
              <a:rPr lang="en-US" sz="1200" dirty="0">
                <a:solidFill>
                  <a:schemeClr val="tx1">
                    <a:lumMod val="65000"/>
                    <a:lumOff val="35000"/>
                  </a:schemeClr>
                </a:solidFill>
              </a:rPr>
              <a:t>2006-07</a:t>
            </a:r>
          </a:p>
        </p:txBody>
      </p:sp>
      <p:sp>
        <p:nvSpPr>
          <p:cNvPr id="26" name="TextBox 25"/>
          <p:cNvSpPr txBox="1"/>
          <p:nvPr/>
        </p:nvSpPr>
        <p:spPr bwMode="auto">
          <a:xfrm>
            <a:off x="3221038" y="6334011"/>
            <a:ext cx="811212" cy="276225"/>
          </a:xfrm>
          <a:prstGeom prst="rect">
            <a:avLst/>
          </a:prstGeom>
          <a:noFill/>
        </p:spPr>
        <p:txBody>
          <a:bodyPr>
            <a:spAutoFit/>
          </a:bodyPr>
          <a:lstStyle/>
          <a:p>
            <a:pPr algn="ctr">
              <a:defRPr/>
            </a:pPr>
            <a:r>
              <a:rPr lang="en-US" sz="1200" dirty="0">
                <a:solidFill>
                  <a:schemeClr val="tx1">
                    <a:lumMod val="65000"/>
                    <a:lumOff val="35000"/>
                  </a:schemeClr>
                </a:solidFill>
              </a:rPr>
              <a:t>2007-08</a:t>
            </a:r>
          </a:p>
        </p:txBody>
      </p:sp>
      <p:sp>
        <p:nvSpPr>
          <p:cNvPr id="27" name="TextBox 26"/>
          <p:cNvSpPr txBox="1"/>
          <p:nvPr/>
        </p:nvSpPr>
        <p:spPr bwMode="auto">
          <a:xfrm>
            <a:off x="4308475" y="6334011"/>
            <a:ext cx="809625" cy="276225"/>
          </a:xfrm>
          <a:prstGeom prst="rect">
            <a:avLst/>
          </a:prstGeom>
          <a:noFill/>
        </p:spPr>
        <p:txBody>
          <a:bodyPr>
            <a:spAutoFit/>
          </a:bodyPr>
          <a:lstStyle/>
          <a:p>
            <a:pPr algn="ctr">
              <a:defRPr/>
            </a:pPr>
            <a:r>
              <a:rPr lang="en-US" sz="1200" dirty="0">
                <a:solidFill>
                  <a:schemeClr val="tx1">
                    <a:lumMod val="65000"/>
                    <a:lumOff val="35000"/>
                  </a:schemeClr>
                </a:solidFill>
              </a:rPr>
              <a:t>2008-09</a:t>
            </a:r>
          </a:p>
        </p:txBody>
      </p:sp>
      <p:sp>
        <p:nvSpPr>
          <p:cNvPr id="28" name="TextBox 27"/>
          <p:cNvSpPr txBox="1"/>
          <p:nvPr/>
        </p:nvSpPr>
        <p:spPr bwMode="auto">
          <a:xfrm>
            <a:off x="5394325" y="6334011"/>
            <a:ext cx="811213" cy="276225"/>
          </a:xfrm>
          <a:prstGeom prst="rect">
            <a:avLst/>
          </a:prstGeom>
          <a:noFill/>
        </p:spPr>
        <p:txBody>
          <a:bodyPr>
            <a:spAutoFit/>
          </a:bodyPr>
          <a:lstStyle/>
          <a:p>
            <a:pPr algn="ctr">
              <a:defRPr/>
            </a:pPr>
            <a:r>
              <a:rPr lang="en-US" sz="1200" dirty="0">
                <a:solidFill>
                  <a:schemeClr val="tx1">
                    <a:lumMod val="65000"/>
                    <a:lumOff val="35000"/>
                  </a:schemeClr>
                </a:solidFill>
              </a:rPr>
              <a:t>2009-10</a:t>
            </a:r>
          </a:p>
        </p:txBody>
      </p:sp>
      <p:sp>
        <p:nvSpPr>
          <p:cNvPr id="29" name="TextBox 28"/>
          <p:cNvSpPr txBox="1"/>
          <p:nvPr/>
        </p:nvSpPr>
        <p:spPr bwMode="auto">
          <a:xfrm>
            <a:off x="6481763" y="6334011"/>
            <a:ext cx="811212" cy="276225"/>
          </a:xfrm>
          <a:prstGeom prst="rect">
            <a:avLst/>
          </a:prstGeom>
          <a:noFill/>
        </p:spPr>
        <p:txBody>
          <a:bodyPr>
            <a:spAutoFit/>
          </a:bodyPr>
          <a:lstStyle/>
          <a:p>
            <a:pPr algn="ctr">
              <a:defRPr/>
            </a:pPr>
            <a:r>
              <a:rPr lang="en-US" sz="1200" dirty="0">
                <a:solidFill>
                  <a:schemeClr val="tx1">
                    <a:lumMod val="65000"/>
                    <a:lumOff val="35000"/>
                  </a:schemeClr>
                </a:solidFill>
              </a:rPr>
              <a:t>2010-11</a:t>
            </a:r>
          </a:p>
        </p:txBody>
      </p:sp>
      <p:sp>
        <p:nvSpPr>
          <p:cNvPr id="39" name="TextBox 38"/>
          <p:cNvSpPr txBox="1"/>
          <p:nvPr/>
        </p:nvSpPr>
        <p:spPr bwMode="auto">
          <a:xfrm>
            <a:off x="7564438" y="6334011"/>
            <a:ext cx="809625" cy="276225"/>
          </a:xfrm>
          <a:prstGeom prst="rect">
            <a:avLst/>
          </a:prstGeom>
          <a:noFill/>
        </p:spPr>
        <p:txBody>
          <a:bodyPr>
            <a:spAutoFit/>
          </a:bodyPr>
          <a:lstStyle/>
          <a:p>
            <a:pPr algn="ctr">
              <a:defRPr/>
            </a:pPr>
            <a:r>
              <a:rPr lang="en-US" sz="1200" dirty="0">
                <a:solidFill>
                  <a:schemeClr val="tx1">
                    <a:lumMod val="65000"/>
                    <a:lumOff val="35000"/>
                  </a:schemeClr>
                </a:solidFill>
              </a:rPr>
              <a:t>2011-12</a:t>
            </a:r>
          </a:p>
        </p:txBody>
      </p:sp>
      <p:grpSp>
        <p:nvGrpSpPr>
          <p:cNvPr id="88" name="Group 87"/>
          <p:cNvGrpSpPr/>
          <p:nvPr/>
        </p:nvGrpSpPr>
        <p:grpSpPr>
          <a:xfrm>
            <a:off x="1147758" y="2430189"/>
            <a:ext cx="7114308" cy="3826595"/>
            <a:chOff x="1147758" y="2430189"/>
            <a:chExt cx="7114308" cy="3826595"/>
          </a:xfrm>
        </p:grpSpPr>
        <p:sp>
          <p:nvSpPr>
            <p:cNvPr id="18" name="Rectangle 17"/>
            <p:cNvSpPr/>
            <p:nvPr/>
          </p:nvSpPr>
          <p:spPr bwMode="auto">
            <a:xfrm>
              <a:off x="1187252" y="2745234"/>
              <a:ext cx="527050" cy="3508375"/>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bwMode="auto">
            <a:xfrm>
              <a:off x="2270125" y="2823021"/>
              <a:ext cx="528638" cy="3430588"/>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bwMode="auto">
            <a:xfrm>
              <a:off x="3354388" y="3302446"/>
              <a:ext cx="528637" cy="2951163"/>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bwMode="auto">
            <a:xfrm>
              <a:off x="4449763" y="3435796"/>
              <a:ext cx="527050" cy="2817813"/>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bwMode="auto">
            <a:xfrm>
              <a:off x="5534025" y="3840609"/>
              <a:ext cx="528638" cy="2413000"/>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bwMode="auto">
            <a:xfrm>
              <a:off x="6619875" y="3902521"/>
              <a:ext cx="530225" cy="2351088"/>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81" name="TextBox 31"/>
            <p:cNvSpPr txBox="1">
              <a:spLocks noChangeArrowheads="1"/>
            </p:cNvSpPr>
            <p:nvPr/>
          </p:nvSpPr>
          <p:spPr bwMode="auto">
            <a:xfrm>
              <a:off x="6604957" y="3589319"/>
              <a:ext cx="593366" cy="307777"/>
            </a:xfrm>
            <a:prstGeom prst="rect">
              <a:avLst/>
            </a:prstGeom>
            <a:noFill/>
            <a:ln w="9525">
              <a:noFill/>
              <a:miter lim="800000"/>
              <a:headEnd/>
              <a:tailEnd/>
            </a:ln>
          </p:spPr>
          <p:txBody>
            <a:bodyPr>
              <a:spAutoFit/>
            </a:bodyPr>
            <a:lstStyle/>
            <a:p>
              <a:pPr algn="ctr"/>
              <a:r>
                <a:rPr lang="en-US" sz="1400" dirty="0">
                  <a:latin typeface="Century Gothic" pitchFamily="34" charset="0"/>
                </a:rPr>
                <a:t>3.0%</a:t>
              </a:r>
            </a:p>
          </p:txBody>
        </p:sp>
        <p:sp>
          <p:nvSpPr>
            <p:cNvPr id="2082" name="TextBox 32"/>
            <p:cNvSpPr txBox="1">
              <a:spLocks noChangeArrowheads="1"/>
            </p:cNvSpPr>
            <p:nvPr/>
          </p:nvSpPr>
          <p:spPr bwMode="auto">
            <a:xfrm>
              <a:off x="5511445" y="3526307"/>
              <a:ext cx="594846" cy="307777"/>
            </a:xfrm>
            <a:prstGeom prst="rect">
              <a:avLst/>
            </a:prstGeom>
            <a:noFill/>
            <a:ln w="9525">
              <a:noFill/>
              <a:miter lim="800000"/>
              <a:headEnd/>
              <a:tailEnd/>
            </a:ln>
          </p:spPr>
          <p:txBody>
            <a:bodyPr>
              <a:spAutoFit/>
            </a:bodyPr>
            <a:lstStyle/>
            <a:p>
              <a:pPr algn="ctr"/>
              <a:r>
                <a:rPr lang="en-US" sz="1400" dirty="0">
                  <a:latin typeface="Century Gothic" pitchFamily="34" charset="0"/>
                </a:rPr>
                <a:t>3.1%</a:t>
              </a:r>
            </a:p>
          </p:txBody>
        </p:sp>
        <p:sp>
          <p:nvSpPr>
            <p:cNvPr id="2083" name="TextBox 33"/>
            <p:cNvSpPr txBox="1">
              <a:spLocks noChangeArrowheads="1"/>
            </p:cNvSpPr>
            <p:nvPr/>
          </p:nvSpPr>
          <p:spPr bwMode="auto">
            <a:xfrm>
              <a:off x="4426812" y="3120571"/>
              <a:ext cx="594846" cy="307777"/>
            </a:xfrm>
            <a:prstGeom prst="rect">
              <a:avLst/>
            </a:prstGeom>
            <a:solidFill>
              <a:schemeClr val="bg1"/>
            </a:solidFill>
            <a:ln w="9525">
              <a:noFill/>
              <a:miter lim="800000"/>
              <a:headEnd/>
              <a:tailEnd/>
            </a:ln>
          </p:spPr>
          <p:txBody>
            <a:bodyPr>
              <a:spAutoFit/>
            </a:bodyPr>
            <a:lstStyle/>
            <a:p>
              <a:pPr algn="ctr"/>
              <a:r>
                <a:rPr lang="en-US" sz="1400" dirty="0">
                  <a:latin typeface="Century Gothic" pitchFamily="34" charset="0"/>
                </a:rPr>
                <a:t>3.6%</a:t>
              </a:r>
            </a:p>
          </p:txBody>
        </p:sp>
        <p:sp>
          <p:nvSpPr>
            <p:cNvPr id="2084" name="TextBox 34"/>
            <p:cNvSpPr txBox="1">
              <a:spLocks noChangeArrowheads="1"/>
            </p:cNvSpPr>
            <p:nvPr/>
          </p:nvSpPr>
          <p:spPr bwMode="auto">
            <a:xfrm>
              <a:off x="3333127" y="3018912"/>
              <a:ext cx="594846" cy="252377"/>
            </a:xfrm>
            <a:prstGeom prst="rect">
              <a:avLst/>
            </a:prstGeom>
            <a:solidFill>
              <a:schemeClr val="bg1"/>
            </a:solidFill>
            <a:ln w="9525">
              <a:noFill/>
              <a:miter lim="800000"/>
              <a:headEnd/>
              <a:tailEnd/>
            </a:ln>
          </p:spPr>
          <p:txBody>
            <a:bodyPr lIns="45720" tIns="18288" rIns="45720" bIns="18288">
              <a:spAutoFit/>
            </a:bodyPr>
            <a:lstStyle/>
            <a:p>
              <a:pPr algn="ctr"/>
              <a:r>
                <a:rPr lang="en-US" sz="1400" dirty="0">
                  <a:latin typeface="Century Gothic" pitchFamily="34" charset="0"/>
                </a:rPr>
                <a:t>3.8%</a:t>
              </a:r>
            </a:p>
          </p:txBody>
        </p:sp>
        <p:sp>
          <p:nvSpPr>
            <p:cNvPr id="2085" name="TextBox 35"/>
            <p:cNvSpPr txBox="1">
              <a:spLocks noChangeArrowheads="1"/>
            </p:cNvSpPr>
            <p:nvPr/>
          </p:nvSpPr>
          <p:spPr bwMode="auto">
            <a:xfrm>
              <a:off x="2241268" y="2510572"/>
              <a:ext cx="594846" cy="307777"/>
            </a:xfrm>
            <a:prstGeom prst="rect">
              <a:avLst/>
            </a:prstGeom>
            <a:noFill/>
            <a:ln w="9525">
              <a:noFill/>
              <a:miter lim="800000"/>
              <a:headEnd/>
              <a:tailEnd/>
            </a:ln>
          </p:spPr>
          <p:txBody>
            <a:bodyPr>
              <a:spAutoFit/>
            </a:bodyPr>
            <a:lstStyle/>
            <a:p>
              <a:pPr algn="ctr"/>
              <a:r>
                <a:rPr lang="en-US" sz="1400" dirty="0">
                  <a:latin typeface="Century Gothic" pitchFamily="34" charset="0"/>
                </a:rPr>
                <a:t>4.4%</a:t>
              </a:r>
            </a:p>
          </p:txBody>
        </p:sp>
        <p:sp>
          <p:nvSpPr>
            <p:cNvPr id="2086" name="TextBox 36"/>
            <p:cNvSpPr txBox="1">
              <a:spLocks noChangeArrowheads="1"/>
            </p:cNvSpPr>
            <p:nvPr/>
          </p:nvSpPr>
          <p:spPr bwMode="auto">
            <a:xfrm>
              <a:off x="1147758" y="2430189"/>
              <a:ext cx="594846" cy="307777"/>
            </a:xfrm>
            <a:prstGeom prst="rect">
              <a:avLst/>
            </a:prstGeom>
            <a:noFill/>
            <a:ln w="9525">
              <a:noFill/>
              <a:miter lim="800000"/>
              <a:headEnd/>
              <a:tailEnd/>
            </a:ln>
          </p:spPr>
          <p:txBody>
            <a:bodyPr>
              <a:spAutoFit/>
            </a:bodyPr>
            <a:lstStyle/>
            <a:p>
              <a:pPr algn="ctr"/>
              <a:r>
                <a:rPr lang="en-US" sz="1400" dirty="0">
                  <a:latin typeface="Century Gothic" pitchFamily="34" charset="0"/>
                </a:rPr>
                <a:t>4.5%</a:t>
              </a:r>
            </a:p>
          </p:txBody>
        </p:sp>
        <p:sp>
          <p:nvSpPr>
            <p:cNvPr id="38" name="Rectangle 37"/>
            <p:cNvSpPr/>
            <p:nvPr/>
          </p:nvSpPr>
          <p:spPr bwMode="auto">
            <a:xfrm>
              <a:off x="7700963" y="3967609"/>
              <a:ext cx="530225" cy="2289175"/>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89" name="TextBox 39"/>
            <p:cNvSpPr txBox="1">
              <a:spLocks noChangeArrowheads="1"/>
            </p:cNvSpPr>
            <p:nvPr/>
          </p:nvSpPr>
          <p:spPr bwMode="auto">
            <a:xfrm>
              <a:off x="7668699" y="3694453"/>
              <a:ext cx="593367" cy="252377"/>
            </a:xfrm>
            <a:prstGeom prst="rect">
              <a:avLst/>
            </a:prstGeom>
            <a:solidFill>
              <a:schemeClr val="bg1"/>
            </a:solidFill>
            <a:ln w="9525">
              <a:noFill/>
              <a:miter lim="800000"/>
              <a:headEnd/>
              <a:tailEnd/>
            </a:ln>
          </p:spPr>
          <p:txBody>
            <a:bodyPr lIns="45720" tIns="18288" rIns="45720" bIns="18288">
              <a:spAutoFit/>
            </a:bodyPr>
            <a:lstStyle/>
            <a:p>
              <a:pPr algn="ctr"/>
              <a:r>
                <a:rPr lang="en-US" sz="1400" dirty="0">
                  <a:latin typeface="Century Gothic" pitchFamily="34" charset="0"/>
                </a:rPr>
                <a:t>2.9%</a:t>
              </a:r>
            </a:p>
          </p:txBody>
        </p:sp>
      </p:grpSp>
      <p:grpSp>
        <p:nvGrpSpPr>
          <p:cNvPr id="2048" name="Group 126"/>
          <p:cNvGrpSpPr>
            <a:grpSpLocks/>
          </p:cNvGrpSpPr>
          <p:nvPr/>
        </p:nvGrpSpPr>
        <p:grpSpPr bwMode="auto">
          <a:xfrm>
            <a:off x="1983812" y="6219206"/>
            <a:ext cx="5443381" cy="77617"/>
            <a:chOff x="5348377" y="879894"/>
            <a:chExt cx="762000" cy="94891"/>
          </a:xfrm>
        </p:grpSpPr>
        <p:cxnSp>
          <p:nvCxnSpPr>
            <p:cNvPr id="121" name="Straight Connector 120"/>
            <p:cNvCxnSpPr/>
            <p:nvPr/>
          </p:nvCxnSpPr>
          <p:spPr>
            <a:xfrm>
              <a:off x="5348456"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500905"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653353"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805580"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958029"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110478"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40" name="Straight Connector 139"/>
          <p:cNvCxnSpPr/>
          <p:nvPr/>
        </p:nvCxnSpPr>
        <p:spPr bwMode="auto">
          <a:xfrm flipH="1">
            <a:off x="868363" y="2325779"/>
            <a:ext cx="763728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rot="16200000">
            <a:off x="7317695" y="4850586"/>
            <a:ext cx="1285929" cy="523220"/>
          </a:xfrm>
          <a:prstGeom prst="rect">
            <a:avLst/>
          </a:prstGeom>
          <a:noFill/>
          <a:effectLst>
            <a:outerShdw blurRad="38100" dist="38100" dir="2700000" algn="tl" rotWithShape="0">
              <a:schemeClr val="tx1">
                <a:lumMod val="85000"/>
                <a:lumOff val="15000"/>
                <a:alpha val="40000"/>
              </a:schemeClr>
            </a:outerShdw>
          </a:effectLst>
        </p:spPr>
        <p:txBody>
          <a:bodyPr wrap="none" rtlCol="0">
            <a:spAutoFit/>
          </a:bodyPr>
          <a:lstStyle/>
          <a:p>
            <a:r>
              <a:rPr lang="en-US" sz="2800" dirty="0" smtClean="0">
                <a:solidFill>
                  <a:schemeClr val="accent5">
                    <a:lumMod val="50000"/>
                  </a:schemeClr>
                </a:solidFill>
              </a:rPr>
              <a:t>12,256</a:t>
            </a:r>
            <a:endParaRPr lang="en-US" sz="2800" dirty="0">
              <a:solidFill>
                <a:schemeClr val="accent5">
                  <a:lumMod val="50000"/>
                </a:schemeClr>
              </a:solidFill>
            </a:endParaRPr>
          </a:p>
        </p:txBody>
      </p:sp>
      <p:grpSp>
        <p:nvGrpSpPr>
          <p:cNvPr id="87" name="Group 86"/>
          <p:cNvGrpSpPr/>
          <p:nvPr/>
        </p:nvGrpSpPr>
        <p:grpSpPr>
          <a:xfrm>
            <a:off x="1143001" y="3911588"/>
            <a:ext cx="6000263" cy="1809441"/>
            <a:chOff x="1143001" y="3911588"/>
            <a:chExt cx="6000263" cy="1809441"/>
          </a:xfrm>
        </p:grpSpPr>
        <p:sp>
          <p:nvSpPr>
            <p:cNvPr id="80" name="TextBox 79"/>
            <p:cNvSpPr txBox="1"/>
            <p:nvPr/>
          </p:nvSpPr>
          <p:spPr>
            <a:xfrm rot="16200000">
              <a:off x="6238689" y="4816455"/>
              <a:ext cx="1285929" cy="523220"/>
            </a:xfrm>
            <a:prstGeom prst="rect">
              <a:avLst/>
            </a:prstGeom>
            <a:noFill/>
            <a:effectLst>
              <a:outerShdw blurRad="38100" dist="38100" dir="2700000" algn="tl" rotWithShape="0">
                <a:schemeClr val="tx1">
                  <a:lumMod val="85000"/>
                  <a:lumOff val="15000"/>
                  <a:alpha val="40000"/>
                </a:schemeClr>
              </a:outerShdw>
            </a:effectLst>
          </p:spPr>
          <p:txBody>
            <a:bodyPr wrap="none" rtlCol="0">
              <a:spAutoFit/>
            </a:bodyPr>
            <a:lstStyle/>
            <a:p>
              <a:r>
                <a:rPr lang="en-US" sz="2800" dirty="0" smtClean="0">
                  <a:solidFill>
                    <a:schemeClr val="accent5">
                      <a:lumMod val="50000"/>
                    </a:schemeClr>
                  </a:solidFill>
                </a:rPr>
                <a:t>12,744</a:t>
              </a:r>
              <a:endParaRPr lang="en-US" sz="2800" dirty="0">
                <a:solidFill>
                  <a:schemeClr val="accent5">
                    <a:lumMod val="50000"/>
                  </a:schemeClr>
                </a:solidFill>
              </a:endParaRPr>
            </a:p>
          </p:txBody>
        </p:sp>
        <p:sp>
          <p:nvSpPr>
            <p:cNvPr id="81" name="TextBox 80"/>
            <p:cNvSpPr txBox="1"/>
            <p:nvPr/>
          </p:nvSpPr>
          <p:spPr>
            <a:xfrm rot="16200000">
              <a:off x="5144992" y="4785499"/>
              <a:ext cx="1285929" cy="523220"/>
            </a:xfrm>
            <a:prstGeom prst="rect">
              <a:avLst/>
            </a:prstGeom>
            <a:noFill/>
            <a:effectLst>
              <a:outerShdw blurRad="38100" dist="38100" dir="2700000" algn="tl" rotWithShape="0">
                <a:schemeClr val="tx1">
                  <a:lumMod val="85000"/>
                  <a:lumOff val="15000"/>
                  <a:alpha val="40000"/>
                </a:schemeClr>
              </a:outerShdw>
            </a:effectLst>
          </p:spPr>
          <p:txBody>
            <a:bodyPr wrap="none" rtlCol="0">
              <a:spAutoFit/>
            </a:bodyPr>
            <a:lstStyle/>
            <a:p>
              <a:r>
                <a:rPr lang="en-US" sz="2800" dirty="0" smtClean="0">
                  <a:solidFill>
                    <a:schemeClr val="accent5">
                      <a:lumMod val="50000"/>
                    </a:schemeClr>
                  </a:solidFill>
                </a:rPr>
                <a:t>13,147</a:t>
              </a:r>
              <a:endParaRPr lang="en-US" sz="2800" dirty="0">
                <a:solidFill>
                  <a:schemeClr val="accent5">
                    <a:lumMod val="50000"/>
                  </a:schemeClr>
                </a:solidFill>
              </a:endParaRPr>
            </a:p>
          </p:txBody>
        </p:sp>
        <p:sp>
          <p:nvSpPr>
            <p:cNvPr id="82" name="TextBox 81"/>
            <p:cNvSpPr txBox="1"/>
            <p:nvPr/>
          </p:nvSpPr>
          <p:spPr>
            <a:xfrm>
              <a:off x="4392711" y="4256869"/>
              <a:ext cx="615553" cy="1193596"/>
            </a:xfrm>
            <a:prstGeom prst="rect">
              <a:avLst/>
            </a:prstGeom>
            <a:noFill/>
            <a:effectLst>
              <a:outerShdw blurRad="38100" dist="38100" dir="2700000" algn="tl" rotWithShape="0">
                <a:schemeClr val="tx1">
                  <a:lumMod val="85000"/>
                  <a:lumOff val="15000"/>
                  <a:alpha val="40000"/>
                </a:schemeClr>
              </a:outerShdw>
            </a:effectLst>
          </p:spPr>
          <p:txBody>
            <a:bodyPr vert="vert270" wrap="none" rtlCol="0">
              <a:spAutoFit/>
            </a:bodyPr>
            <a:lstStyle/>
            <a:p>
              <a:r>
                <a:rPr lang="en-US" sz="2800" dirty="0" smtClean="0">
                  <a:solidFill>
                    <a:schemeClr val="accent5">
                      <a:lumMod val="50000"/>
                    </a:schemeClr>
                  </a:solidFill>
                </a:rPr>
                <a:t>14,975</a:t>
              </a:r>
              <a:endParaRPr lang="en-US" sz="2800" dirty="0">
                <a:solidFill>
                  <a:schemeClr val="accent5">
                    <a:lumMod val="50000"/>
                  </a:schemeClr>
                </a:solidFill>
              </a:endParaRPr>
            </a:p>
          </p:txBody>
        </p:sp>
        <p:sp>
          <p:nvSpPr>
            <p:cNvPr id="83" name="TextBox 82"/>
            <p:cNvSpPr txBox="1"/>
            <p:nvPr/>
          </p:nvSpPr>
          <p:spPr>
            <a:xfrm>
              <a:off x="3299012" y="4190194"/>
              <a:ext cx="615553" cy="1193596"/>
            </a:xfrm>
            <a:prstGeom prst="rect">
              <a:avLst/>
            </a:prstGeom>
            <a:noFill/>
            <a:effectLst>
              <a:outerShdw blurRad="38100" dist="38100" dir="2700000" algn="tl" rotWithShape="0">
                <a:schemeClr val="tx1">
                  <a:lumMod val="85000"/>
                  <a:lumOff val="15000"/>
                  <a:alpha val="40000"/>
                </a:schemeClr>
              </a:outerShdw>
            </a:effectLst>
          </p:spPr>
          <p:txBody>
            <a:bodyPr vert="vert270" wrap="none" rtlCol="0">
              <a:spAutoFit/>
            </a:bodyPr>
            <a:lstStyle/>
            <a:p>
              <a:r>
                <a:rPr lang="en-US" sz="2800" dirty="0" smtClean="0">
                  <a:solidFill>
                    <a:schemeClr val="accent5">
                      <a:lumMod val="50000"/>
                    </a:schemeClr>
                  </a:solidFill>
                </a:rPr>
                <a:t>15,524</a:t>
              </a:r>
              <a:endParaRPr lang="en-US" sz="2800" dirty="0">
                <a:solidFill>
                  <a:schemeClr val="accent5">
                    <a:lumMod val="50000"/>
                  </a:schemeClr>
                </a:solidFill>
              </a:endParaRPr>
            </a:p>
          </p:txBody>
        </p:sp>
        <p:sp>
          <p:nvSpPr>
            <p:cNvPr id="84" name="TextBox 83"/>
            <p:cNvSpPr txBox="1"/>
            <p:nvPr/>
          </p:nvSpPr>
          <p:spPr>
            <a:xfrm>
              <a:off x="2218764" y="3950482"/>
              <a:ext cx="615553" cy="1193596"/>
            </a:xfrm>
            <a:prstGeom prst="rect">
              <a:avLst/>
            </a:prstGeom>
            <a:noFill/>
            <a:effectLst>
              <a:outerShdw blurRad="38100" dist="38100" dir="2700000" algn="tl" rotWithShape="0">
                <a:schemeClr val="tx1">
                  <a:lumMod val="85000"/>
                  <a:lumOff val="15000"/>
                  <a:alpha val="40000"/>
                </a:schemeClr>
              </a:outerShdw>
            </a:effectLst>
          </p:spPr>
          <p:txBody>
            <a:bodyPr vert="vert270" wrap="none" rtlCol="0">
              <a:spAutoFit/>
            </a:bodyPr>
            <a:lstStyle/>
            <a:p>
              <a:r>
                <a:rPr lang="en-US" sz="2800" dirty="0" smtClean="0">
                  <a:solidFill>
                    <a:schemeClr val="accent5">
                      <a:lumMod val="50000"/>
                    </a:schemeClr>
                  </a:solidFill>
                </a:rPr>
                <a:t>18,027</a:t>
              </a:r>
              <a:endParaRPr lang="en-US" sz="2800" dirty="0">
                <a:solidFill>
                  <a:schemeClr val="accent5">
                    <a:lumMod val="50000"/>
                  </a:schemeClr>
                </a:solidFill>
              </a:endParaRPr>
            </a:p>
          </p:txBody>
        </p:sp>
        <p:sp>
          <p:nvSpPr>
            <p:cNvPr id="85" name="TextBox 84"/>
            <p:cNvSpPr txBox="1"/>
            <p:nvPr/>
          </p:nvSpPr>
          <p:spPr>
            <a:xfrm>
              <a:off x="1143001" y="3911588"/>
              <a:ext cx="615553" cy="1193596"/>
            </a:xfrm>
            <a:prstGeom prst="rect">
              <a:avLst/>
            </a:prstGeom>
            <a:noFill/>
            <a:effectLst>
              <a:outerShdw blurRad="38100" dist="38100" dir="2700000" algn="tl" rotWithShape="0">
                <a:schemeClr val="tx1">
                  <a:lumMod val="85000"/>
                  <a:lumOff val="15000"/>
                  <a:alpha val="40000"/>
                </a:schemeClr>
              </a:outerShdw>
            </a:effectLst>
          </p:spPr>
          <p:txBody>
            <a:bodyPr vert="vert270" wrap="none" rtlCol="0">
              <a:spAutoFit/>
            </a:bodyPr>
            <a:lstStyle/>
            <a:p>
              <a:r>
                <a:rPr lang="en-US" sz="2800" dirty="0" smtClean="0">
                  <a:solidFill>
                    <a:schemeClr val="accent5">
                      <a:lumMod val="50000"/>
                    </a:schemeClr>
                  </a:solidFill>
                </a:rPr>
                <a:t>18,031</a:t>
              </a:r>
              <a:endParaRPr lang="en-US" sz="2800" dirty="0">
                <a:solidFill>
                  <a:schemeClr val="accent5">
                    <a:lumMod val="50000"/>
                  </a:schemeClr>
                </a:solidFill>
              </a:endParaRPr>
            </a:p>
          </p:txBody>
        </p:sp>
      </p:grpSp>
      <p:grpSp>
        <p:nvGrpSpPr>
          <p:cNvPr id="92" name="Group 23"/>
          <p:cNvGrpSpPr>
            <a:grpSpLocks/>
          </p:cNvGrpSpPr>
          <p:nvPr/>
        </p:nvGrpSpPr>
        <p:grpSpPr bwMode="auto">
          <a:xfrm>
            <a:off x="419100" y="1749425"/>
            <a:ext cx="8351838" cy="4927600"/>
            <a:chOff x="145409" y="1771618"/>
            <a:chExt cx="8074860" cy="4927767"/>
          </a:xfrm>
        </p:grpSpPr>
        <p:pic>
          <p:nvPicPr>
            <p:cNvPr id="93" name="Picture 16" descr="lg_pepsicenter_all-01.jpg"/>
            <p:cNvPicPr>
              <a:picLocks noChangeAspect="1"/>
            </p:cNvPicPr>
            <p:nvPr/>
          </p:nvPicPr>
          <p:blipFill>
            <a:blip r:embed="rId2" cstate="print"/>
            <a:srcRect/>
            <a:stretch>
              <a:fillRect/>
            </a:stretch>
          </p:blipFill>
          <p:spPr bwMode="auto">
            <a:xfrm>
              <a:off x="145409" y="1791482"/>
              <a:ext cx="8074860" cy="4907903"/>
            </a:xfrm>
            <a:prstGeom prst="rect">
              <a:avLst/>
            </a:prstGeom>
            <a:noFill/>
            <a:ln w="9525" cmpd="thinThick">
              <a:solidFill>
                <a:srgbClr val="0070C0"/>
              </a:solidFill>
              <a:miter lim="800000"/>
              <a:headEnd/>
              <a:tailEnd/>
            </a:ln>
          </p:spPr>
        </p:pic>
        <p:sp>
          <p:nvSpPr>
            <p:cNvPr id="94" name="TextBox 93"/>
            <p:cNvSpPr txBox="1"/>
            <p:nvPr/>
          </p:nvSpPr>
          <p:spPr>
            <a:xfrm>
              <a:off x="216012" y="1771618"/>
              <a:ext cx="2207842" cy="707910"/>
            </a:xfrm>
            <a:prstGeom prst="rect">
              <a:avLst/>
            </a:prstGeom>
            <a:noFill/>
          </p:spPr>
          <p:txBody>
            <a:bodyPr wrap="none">
              <a:spAutoFit/>
            </a:bodyPr>
            <a:lstStyle/>
            <a:p>
              <a:pPr fontAlgn="auto">
                <a:spcBef>
                  <a:spcPts val="0"/>
                </a:spcBef>
                <a:spcAft>
                  <a:spcPts val="0"/>
                </a:spcAft>
                <a:defRPr/>
              </a:pPr>
              <a:r>
                <a:rPr lang="en-US" sz="2400" dirty="0">
                  <a:solidFill>
                    <a:srgbClr val="FF0000"/>
                  </a:solidFill>
                  <a:latin typeface="+mn-lt"/>
                </a:rPr>
                <a:t>The Pepsi Center</a:t>
              </a:r>
            </a:p>
            <a:p>
              <a:pPr fontAlgn="auto">
                <a:spcBef>
                  <a:spcPts val="0"/>
                </a:spcBef>
                <a:spcAft>
                  <a:spcPts val="0"/>
                </a:spcAft>
                <a:defRPr/>
              </a:pPr>
              <a:r>
                <a:rPr lang="en-US" sz="1600" dirty="0">
                  <a:solidFill>
                    <a:srgbClr val="FF0000"/>
                  </a:solidFill>
                  <a:latin typeface="+mn-lt"/>
                </a:rPr>
                <a:t>Seating Capacity:  18,007</a:t>
              </a:r>
            </a:p>
          </p:txBody>
        </p:sp>
      </p:grpSp>
      <p:grpSp>
        <p:nvGrpSpPr>
          <p:cNvPr id="97" name="Group 96"/>
          <p:cNvGrpSpPr/>
          <p:nvPr/>
        </p:nvGrpSpPr>
        <p:grpSpPr>
          <a:xfrm>
            <a:off x="438540" y="1751052"/>
            <a:ext cx="8341568" cy="4966983"/>
            <a:chOff x="447869" y="1735494"/>
            <a:chExt cx="8341568" cy="4966983"/>
          </a:xfrm>
        </p:grpSpPr>
        <p:pic>
          <p:nvPicPr>
            <p:cNvPr id="95" name="Picture 94" descr="Goldman-2.jpg"/>
            <p:cNvPicPr>
              <a:picLocks noChangeAspect="1"/>
            </p:cNvPicPr>
            <p:nvPr/>
          </p:nvPicPr>
          <p:blipFill>
            <a:blip r:embed="rId3" cstate="print"/>
            <a:stretch>
              <a:fillRect/>
            </a:stretch>
          </p:blipFill>
          <p:spPr>
            <a:xfrm>
              <a:off x="447869" y="1735494"/>
              <a:ext cx="8341568" cy="4966983"/>
            </a:xfrm>
            <a:prstGeom prst="rect">
              <a:avLst/>
            </a:prstGeom>
          </p:spPr>
        </p:pic>
        <p:sp>
          <p:nvSpPr>
            <p:cNvPr id="96" name="TextBox 95"/>
            <p:cNvSpPr txBox="1"/>
            <p:nvPr/>
          </p:nvSpPr>
          <p:spPr>
            <a:xfrm>
              <a:off x="765110" y="2006082"/>
              <a:ext cx="3591689" cy="707886"/>
            </a:xfrm>
            <a:prstGeom prst="rect">
              <a:avLst/>
            </a:prstGeom>
            <a:noFill/>
          </p:spPr>
          <p:txBody>
            <a:bodyPr wrap="none" rtlCol="0">
              <a:spAutoFit/>
            </a:bodyPr>
            <a:lstStyle/>
            <a:p>
              <a:r>
                <a:rPr lang="en-US" sz="2400" dirty="0" smtClean="0">
                  <a:solidFill>
                    <a:schemeClr val="accent5">
                      <a:lumMod val="40000"/>
                      <a:lumOff val="60000"/>
                    </a:schemeClr>
                  </a:solidFill>
                </a:rPr>
                <a:t>Red Rocks Amphitheatre</a:t>
              </a:r>
            </a:p>
            <a:p>
              <a:r>
                <a:rPr lang="en-US" sz="1600" dirty="0" smtClean="0">
                  <a:solidFill>
                    <a:schemeClr val="accent5">
                      <a:lumMod val="40000"/>
                      <a:lumOff val="60000"/>
                    </a:schemeClr>
                  </a:solidFill>
                </a:rPr>
                <a:t>Seating Capacity: 9,450</a:t>
              </a:r>
              <a:endParaRPr lang="en-US" sz="1600" dirty="0">
                <a:solidFill>
                  <a:schemeClr val="accent5">
                    <a:lumMod val="40000"/>
                    <a:lumOff val="60000"/>
                  </a:schemeClr>
                </a:solidFill>
              </a:endParaRPr>
            </a:p>
          </p:txBody>
        </p:sp>
      </p:grpSp>
      <p:sp>
        <p:nvSpPr>
          <p:cNvPr id="62" name="Rectangle 61"/>
          <p:cNvSpPr/>
          <p:nvPr/>
        </p:nvSpPr>
        <p:spPr>
          <a:xfrm>
            <a:off x="0" y="-12700"/>
            <a:ext cx="9144000" cy="9017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63" name="TextBox 62"/>
          <p:cNvSpPr txBox="1"/>
          <p:nvPr/>
        </p:nvSpPr>
        <p:spPr>
          <a:xfrm>
            <a:off x="0" y="138113"/>
            <a:ext cx="9144000" cy="553998"/>
          </a:xfrm>
          <a:prstGeom prst="rect">
            <a:avLst/>
          </a:prstGeom>
          <a:noFill/>
        </p:spPr>
        <p:txBody>
          <a:bodyPr wrap="square">
            <a:spAutoFit/>
          </a:bodyPr>
          <a:lstStyle/>
          <a:p>
            <a:pPr algn="ctr" fontAlgn="auto">
              <a:spcBef>
                <a:spcPts val="0"/>
              </a:spcBef>
              <a:spcAft>
                <a:spcPts val="0"/>
              </a:spcAft>
              <a:defRPr/>
            </a:pPr>
            <a:r>
              <a:rPr lang="en-US" sz="3000" dirty="0" smtClean="0">
                <a:solidFill>
                  <a:schemeClr val="tx1">
                    <a:lumMod val="75000"/>
                    <a:lumOff val="25000"/>
                  </a:schemeClr>
                </a:solidFill>
                <a:latin typeface="Palatino Linotype" pitchFamily="18" charset="0"/>
              </a:rPr>
              <a:t>Context for Colorado’s dropout rates and numbers</a:t>
            </a:r>
            <a:endParaRPr lang="en-US" sz="3000" dirty="0">
              <a:latin typeface="Palatino Linotype" pitchFamily="18" charset="0"/>
            </a:endParaRPr>
          </a:p>
        </p:txBody>
      </p:sp>
      <p:cxnSp>
        <p:nvCxnSpPr>
          <p:cNvPr id="64" name="Straight Connector 63"/>
          <p:cNvCxnSpPr/>
          <p:nvPr/>
        </p:nvCxnSpPr>
        <p:spPr>
          <a:xfrm>
            <a:off x="0" y="8826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30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fade">
                                      <p:cBhvr>
                                        <p:cTn id="12" dur="1000"/>
                                        <p:tgtEl>
                                          <p:spTgt spid="79"/>
                                        </p:tgtEl>
                                      </p:cBhvr>
                                    </p:animEffect>
                                    <p:anim calcmode="lin" valueType="num">
                                      <p:cBhvr>
                                        <p:cTn id="13" dur="1000" fill="hold"/>
                                        <p:tgtEl>
                                          <p:spTgt spid="79"/>
                                        </p:tgtEl>
                                        <p:attrNameLst>
                                          <p:attrName>ppt_x</p:attrName>
                                        </p:attrNameLst>
                                      </p:cBhvr>
                                      <p:tavLst>
                                        <p:tav tm="0">
                                          <p:val>
                                            <p:strVal val="#ppt_x"/>
                                          </p:val>
                                        </p:tav>
                                        <p:tav tm="100000">
                                          <p:val>
                                            <p:strVal val="#ppt_x"/>
                                          </p:val>
                                        </p:tav>
                                      </p:tavLst>
                                    </p:anim>
                                    <p:anim calcmode="lin" valueType="num">
                                      <p:cBhvr>
                                        <p:cTn id="14" dur="900" decel="100000" fill="hold"/>
                                        <p:tgtEl>
                                          <p:spTgt spid="79"/>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87"/>
                                        </p:tgtEl>
                                        <p:attrNameLst>
                                          <p:attrName>style.visibility</p:attrName>
                                        </p:attrNameLst>
                                      </p:cBhvr>
                                      <p:to>
                                        <p:strVal val="visible"/>
                                      </p:to>
                                    </p:set>
                                    <p:animEffect transition="in" filter="fade">
                                      <p:cBhvr>
                                        <p:cTn id="20" dur="1000"/>
                                        <p:tgtEl>
                                          <p:spTgt spid="87"/>
                                        </p:tgtEl>
                                      </p:cBhvr>
                                    </p:animEffect>
                                    <p:anim calcmode="lin" valueType="num">
                                      <p:cBhvr>
                                        <p:cTn id="21" dur="1000" fill="hold"/>
                                        <p:tgtEl>
                                          <p:spTgt spid="87"/>
                                        </p:tgtEl>
                                        <p:attrNameLst>
                                          <p:attrName>ppt_x</p:attrName>
                                        </p:attrNameLst>
                                      </p:cBhvr>
                                      <p:tavLst>
                                        <p:tav tm="0">
                                          <p:val>
                                            <p:strVal val="#ppt_x"/>
                                          </p:val>
                                        </p:tav>
                                        <p:tav tm="100000">
                                          <p:val>
                                            <p:strVal val="#ppt_x"/>
                                          </p:val>
                                        </p:tav>
                                      </p:tavLst>
                                    </p:anim>
                                    <p:anim calcmode="lin" valueType="num">
                                      <p:cBhvr>
                                        <p:cTn id="22" dur="900" decel="100000" fill="hold"/>
                                        <p:tgtEl>
                                          <p:spTgt spid="8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fade">
                                      <p:cBhvr>
                                        <p:cTn id="28" dur="2000"/>
                                        <p:tgtEl>
                                          <p:spTgt spid="9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xit" presetSubtype="1" fill="hold" nodeType="clickEffect">
                                  <p:stCondLst>
                                    <p:cond delay="0"/>
                                  </p:stCondLst>
                                  <p:childTnLst>
                                    <p:animEffect transition="out" filter="wipe(up)">
                                      <p:cBhvr>
                                        <p:cTn id="32" dur="500"/>
                                        <p:tgtEl>
                                          <p:spTgt spid="92"/>
                                        </p:tgtEl>
                                      </p:cBhvr>
                                    </p:animEffect>
                                    <p:set>
                                      <p:cBhvr>
                                        <p:cTn id="33" dur="1" fill="hold">
                                          <p:stCondLst>
                                            <p:cond delay="499"/>
                                          </p:stCondLst>
                                        </p:cTn>
                                        <p:tgtEl>
                                          <p:spTgt spid="9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7"/>
                                        </p:tgtEl>
                                        <p:attrNameLst>
                                          <p:attrName>style.visibility</p:attrName>
                                        </p:attrNameLst>
                                      </p:cBhvr>
                                      <p:to>
                                        <p:strVal val="visible"/>
                                      </p:to>
                                    </p:set>
                                    <p:animEffect transition="in" filter="fade">
                                      <p:cBhvr>
                                        <p:cTn id="38" dur="2000"/>
                                        <p:tgtEl>
                                          <p:spTgt spid="9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xit" presetSubtype="1" fill="hold" nodeType="clickEffect">
                                  <p:stCondLst>
                                    <p:cond delay="0"/>
                                  </p:stCondLst>
                                  <p:childTnLst>
                                    <p:animEffect transition="out" filter="wipe(up)">
                                      <p:cBhvr>
                                        <p:cTn id="42" dur="500"/>
                                        <p:tgtEl>
                                          <p:spTgt spid="97"/>
                                        </p:tgtEl>
                                      </p:cBhvr>
                                    </p:animEffect>
                                    <p:set>
                                      <p:cBhvr>
                                        <p:cTn id="43" dur="1" fill="hold">
                                          <p:stCondLst>
                                            <p:cond delay="499"/>
                                          </p:stCondLst>
                                        </p:cTn>
                                        <p:tgtEl>
                                          <p:spTgt spid="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48428" y="6219296"/>
            <a:ext cx="3874232" cy="538609"/>
          </a:xfrm>
          <a:prstGeom prst="rect">
            <a:avLst/>
          </a:prstGeom>
          <a:noFill/>
        </p:spPr>
        <p:txBody>
          <a:bodyPr wrap="square" rtlCol="0">
            <a:spAutoFit/>
          </a:bodyPr>
          <a:lstStyle/>
          <a:p>
            <a:r>
              <a:rPr lang="en-US" sz="800" dirty="0" smtClean="0"/>
              <a:t>*   Source:  “US Bureau of the Census, 2006</a:t>
            </a:r>
          </a:p>
          <a:p>
            <a:pPr>
              <a:buFont typeface="Arial" charset="0"/>
              <a:buChar char="•"/>
            </a:pPr>
            <a:endParaRPr lang="en-US" sz="500" dirty="0" smtClean="0"/>
          </a:p>
          <a:p>
            <a:pPr marL="115888" indent="-115888"/>
            <a:r>
              <a:rPr lang="en-US" sz="800" dirty="0" smtClean="0"/>
              <a:t>**  Source:  </a:t>
            </a:r>
            <a:r>
              <a:rPr lang="en-US" sz="800" i="1" dirty="0" smtClean="0"/>
              <a:t>“The Consequences of Dropping Out of High School” by The Center for Labor Market Studies at Northeastern University - October 2009</a:t>
            </a:r>
            <a:endParaRPr lang="en-US" sz="800" dirty="0"/>
          </a:p>
        </p:txBody>
      </p:sp>
      <p:sp>
        <p:nvSpPr>
          <p:cNvPr id="6" name="TextBox 5"/>
          <p:cNvSpPr txBox="1"/>
          <p:nvPr/>
        </p:nvSpPr>
        <p:spPr>
          <a:xfrm>
            <a:off x="793375" y="1251296"/>
            <a:ext cx="7400366" cy="1077218"/>
          </a:xfrm>
          <a:prstGeom prst="rect">
            <a:avLst/>
          </a:prstGeom>
          <a:noFill/>
        </p:spPr>
        <p:txBody>
          <a:bodyPr wrap="square" rtlCol="0">
            <a:spAutoFit/>
          </a:bodyPr>
          <a:lstStyle/>
          <a:p>
            <a:pPr marL="285750" lvl="0" indent="-285750">
              <a:spcAft>
                <a:spcPts val="600"/>
              </a:spcAft>
              <a:buSzPct val="80000"/>
              <a:buFont typeface="Wingdings" pitchFamily="2" charset="2"/>
              <a:buChar char="Ø"/>
            </a:pPr>
            <a:r>
              <a:rPr lang="en-US" dirty="0" smtClean="0"/>
              <a:t>Over a 45 year career, compared to a dropout*:</a:t>
            </a:r>
          </a:p>
          <a:p>
            <a:pPr marL="742950" lvl="1" indent="-285750">
              <a:spcAft>
                <a:spcPts val="600"/>
              </a:spcAft>
              <a:buFont typeface="Arial" pitchFamily="34" charset="0"/>
              <a:buChar char="•"/>
            </a:pPr>
            <a:r>
              <a:rPr lang="en-US" dirty="0" smtClean="0"/>
              <a:t>a </a:t>
            </a:r>
            <a:r>
              <a:rPr lang="en-US" u="sng" dirty="0" smtClean="0"/>
              <a:t>high school graduate </a:t>
            </a:r>
            <a:r>
              <a:rPr lang="en-US" dirty="0" smtClean="0"/>
              <a:t>will earn an additional  </a:t>
            </a:r>
            <a:r>
              <a:rPr lang="en-US" b="1" dirty="0" smtClean="0"/>
              <a:t>$433,530</a:t>
            </a:r>
          </a:p>
          <a:p>
            <a:pPr marL="742950" lvl="1" indent="-285750">
              <a:spcAft>
                <a:spcPts val="1200"/>
              </a:spcAft>
              <a:buFont typeface="Arial" pitchFamily="34" charset="0"/>
              <a:buChar char="•"/>
            </a:pPr>
            <a:r>
              <a:rPr lang="en-US" dirty="0" smtClean="0"/>
              <a:t>a </a:t>
            </a:r>
            <a:r>
              <a:rPr lang="en-US" u="sng" dirty="0" smtClean="0"/>
              <a:t>bachelor’s degree recipient </a:t>
            </a:r>
            <a:r>
              <a:rPr lang="en-US" dirty="0" smtClean="0"/>
              <a:t>will earn an additional  </a:t>
            </a:r>
            <a:r>
              <a:rPr lang="en-US" b="1" dirty="0" smtClean="0"/>
              <a:t>$1,591,740</a:t>
            </a:r>
          </a:p>
        </p:txBody>
      </p:sp>
      <p:sp>
        <p:nvSpPr>
          <p:cNvPr id="7" name="TextBox 6"/>
          <p:cNvSpPr txBox="1"/>
          <p:nvPr/>
        </p:nvSpPr>
        <p:spPr>
          <a:xfrm>
            <a:off x="793375" y="3044139"/>
            <a:ext cx="7400366" cy="923330"/>
          </a:xfrm>
          <a:prstGeom prst="rect">
            <a:avLst/>
          </a:prstGeom>
          <a:noFill/>
        </p:spPr>
        <p:txBody>
          <a:bodyPr wrap="square" rtlCol="0">
            <a:spAutoFit/>
          </a:bodyPr>
          <a:lstStyle/>
          <a:p>
            <a:pPr marL="285750" lvl="0" indent="-285750">
              <a:spcAft>
                <a:spcPts val="1200"/>
              </a:spcAft>
              <a:buSzPct val="80000"/>
              <a:buFont typeface="Wingdings" pitchFamily="2" charset="2"/>
              <a:buChar char="Ø"/>
            </a:pPr>
            <a:r>
              <a:rPr lang="en-US" dirty="0" smtClean="0"/>
              <a:t>Less than 46 percent of the nation’s young high school dropouts were employed on any given day during 2008 - an average joblessness/unemployment rate of 54%.**</a:t>
            </a:r>
            <a:endParaRPr lang="en-US" dirty="0"/>
          </a:p>
        </p:txBody>
      </p:sp>
      <p:sp>
        <p:nvSpPr>
          <p:cNvPr id="8" name="TextBox 7"/>
          <p:cNvSpPr txBox="1"/>
          <p:nvPr/>
        </p:nvSpPr>
        <p:spPr>
          <a:xfrm>
            <a:off x="793375" y="4560447"/>
            <a:ext cx="7400366" cy="1200329"/>
          </a:xfrm>
          <a:prstGeom prst="rect">
            <a:avLst/>
          </a:prstGeom>
          <a:noFill/>
        </p:spPr>
        <p:txBody>
          <a:bodyPr wrap="square" rtlCol="0">
            <a:spAutoFit/>
          </a:bodyPr>
          <a:lstStyle/>
          <a:p>
            <a:pPr marL="285750" indent="-285750">
              <a:spcAft>
                <a:spcPts val="1200"/>
              </a:spcAft>
              <a:buSzPct val="80000"/>
              <a:buFont typeface="Wingdings" pitchFamily="2" charset="2"/>
              <a:buChar char="Ø"/>
            </a:pPr>
            <a:r>
              <a:rPr lang="en-US" dirty="0" smtClean="0"/>
              <a:t>The incidence of institutionalization problems among young high school dropouts is 6.3 times higher than among young high school graduates. Nearly 1 of every 10 young male high school dropouts was institutionalized on a given day in 2006-2007.** </a:t>
            </a:r>
          </a:p>
        </p:txBody>
      </p:sp>
      <p:sp>
        <p:nvSpPr>
          <p:cNvPr id="9" name="Oval 8"/>
          <p:cNvSpPr/>
          <p:nvPr/>
        </p:nvSpPr>
        <p:spPr>
          <a:xfrm>
            <a:off x="188404" y="623887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93736" y="6284282"/>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5</a:t>
            </a:fld>
            <a:endParaRPr lang="en-US" sz="1100" dirty="0">
              <a:solidFill>
                <a:srgbClr val="002060"/>
              </a:solidFill>
              <a:latin typeface="Century Gothic" pitchFamily="34" charset="0"/>
            </a:endParaRPr>
          </a:p>
        </p:txBody>
      </p:sp>
      <p:sp>
        <p:nvSpPr>
          <p:cNvPr id="11" name="Rectangle 10"/>
          <p:cNvSpPr/>
          <p:nvPr/>
        </p:nvSpPr>
        <p:spPr>
          <a:xfrm>
            <a:off x="0" y="0"/>
            <a:ext cx="9144000" cy="9017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2" name="TextBox 11"/>
          <p:cNvSpPr txBox="1"/>
          <p:nvPr/>
        </p:nvSpPr>
        <p:spPr>
          <a:xfrm>
            <a:off x="165100" y="150813"/>
            <a:ext cx="88138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Personal and Social Costs of Dropping Out</a:t>
            </a:r>
            <a:endParaRPr lang="en-US" sz="3200" dirty="0">
              <a:latin typeface="Palatino Linotype" pitchFamily="18" charset="0"/>
            </a:endParaRPr>
          </a:p>
        </p:txBody>
      </p:sp>
      <p:cxnSp>
        <p:nvCxnSpPr>
          <p:cNvPr id="13" name="Straight Connector 12"/>
          <p:cNvCxnSpPr/>
          <p:nvPr/>
        </p:nvCxnSpPr>
        <p:spPr>
          <a:xfrm>
            <a:off x="0" y="8953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1" name="TextBox 2"/>
          <p:cNvSpPr txBox="1">
            <a:spLocks noChangeArrowheads="1"/>
          </p:cNvSpPr>
          <p:nvPr/>
        </p:nvSpPr>
        <p:spPr bwMode="auto">
          <a:xfrm>
            <a:off x="381000" y="2200275"/>
            <a:ext cx="5276850" cy="2923877"/>
          </a:xfrm>
          <a:prstGeom prst="rect">
            <a:avLst/>
          </a:prstGeom>
          <a:noFill/>
          <a:ln w="9525">
            <a:noFill/>
            <a:miter lim="800000"/>
            <a:headEnd/>
            <a:tailEnd/>
          </a:ln>
        </p:spPr>
        <p:txBody>
          <a:bodyPr>
            <a:spAutoFit/>
          </a:bodyPr>
          <a:lstStyle/>
          <a:p>
            <a:r>
              <a:rPr lang="en-US" sz="2000" dirty="0">
                <a:latin typeface="Calibri" pitchFamily="34" charset="0"/>
              </a:rPr>
              <a:t>Lower contributions of federal, state, and local tax payments. *</a:t>
            </a:r>
          </a:p>
          <a:p>
            <a:endParaRPr lang="en-US" sz="3200" dirty="0">
              <a:latin typeface="Calibri" pitchFamily="34" charset="0"/>
            </a:endParaRPr>
          </a:p>
          <a:p>
            <a:r>
              <a:rPr lang="en-US" sz="2000" dirty="0">
                <a:latin typeface="Calibri" pitchFamily="34" charset="0"/>
              </a:rPr>
              <a:t>Higher in-kind transfer costs (welfare spending, unemployment payments, food stamps, etc) and incarceration expenditures *</a:t>
            </a:r>
          </a:p>
          <a:p>
            <a:endParaRPr lang="en-US" sz="3200" dirty="0">
              <a:latin typeface="Calibri" pitchFamily="34" charset="0"/>
            </a:endParaRPr>
          </a:p>
          <a:p>
            <a:r>
              <a:rPr lang="en-US" sz="2000" dirty="0">
                <a:latin typeface="Calibri" pitchFamily="34" charset="0"/>
              </a:rPr>
              <a:t>Additional healthcare expenditures **</a:t>
            </a:r>
          </a:p>
        </p:txBody>
      </p:sp>
      <p:sp>
        <p:nvSpPr>
          <p:cNvPr id="17412" name="TextBox 3"/>
          <p:cNvSpPr txBox="1">
            <a:spLocks noChangeArrowheads="1"/>
          </p:cNvSpPr>
          <p:nvPr/>
        </p:nvSpPr>
        <p:spPr bwMode="auto">
          <a:xfrm>
            <a:off x="304800" y="1314450"/>
            <a:ext cx="8547100" cy="430887"/>
          </a:xfrm>
          <a:prstGeom prst="rect">
            <a:avLst/>
          </a:prstGeom>
          <a:noFill/>
          <a:ln w="9525">
            <a:noFill/>
            <a:miter lim="800000"/>
            <a:headEnd/>
            <a:tailEnd/>
          </a:ln>
        </p:spPr>
        <p:txBody>
          <a:bodyPr wrap="square">
            <a:spAutoFit/>
          </a:bodyPr>
          <a:lstStyle/>
          <a:p>
            <a:r>
              <a:rPr lang="en-US" sz="2200" dirty="0">
                <a:latin typeface="Calibri" pitchFamily="34" charset="0"/>
              </a:rPr>
              <a:t>Lifetime economic cost </a:t>
            </a:r>
            <a:r>
              <a:rPr lang="en-US" sz="2200" dirty="0" smtClean="0">
                <a:latin typeface="Calibri" pitchFamily="34" charset="0"/>
              </a:rPr>
              <a:t>to society of a </a:t>
            </a:r>
            <a:r>
              <a:rPr lang="en-US" sz="2200" dirty="0">
                <a:latin typeface="Calibri" pitchFamily="34" charset="0"/>
              </a:rPr>
              <a:t>dropout vs. high school graduate:</a:t>
            </a:r>
          </a:p>
        </p:txBody>
      </p:sp>
      <p:sp>
        <p:nvSpPr>
          <p:cNvPr id="17413" name="TextBox 4"/>
          <p:cNvSpPr txBox="1">
            <a:spLocks noChangeArrowheads="1"/>
          </p:cNvSpPr>
          <p:nvPr/>
        </p:nvSpPr>
        <p:spPr bwMode="auto">
          <a:xfrm>
            <a:off x="7192963" y="2219325"/>
            <a:ext cx="1254125" cy="400050"/>
          </a:xfrm>
          <a:prstGeom prst="rect">
            <a:avLst/>
          </a:prstGeom>
          <a:noFill/>
          <a:ln w="9525">
            <a:noFill/>
            <a:miter lim="800000"/>
            <a:headEnd/>
            <a:tailEnd/>
          </a:ln>
        </p:spPr>
        <p:txBody>
          <a:bodyPr wrap="none">
            <a:spAutoFit/>
          </a:bodyPr>
          <a:lstStyle/>
          <a:p>
            <a:r>
              <a:rPr lang="en-US" sz="2000" b="1">
                <a:latin typeface="Calibri" pitchFamily="34" charset="0"/>
              </a:rPr>
              <a:t>$180,997</a:t>
            </a:r>
          </a:p>
        </p:txBody>
      </p:sp>
      <p:sp>
        <p:nvSpPr>
          <p:cNvPr id="17414" name="TextBox 5"/>
          <p:cNvSpPr txBox="1">
            <a:spLocks noChangeArrowheads="1"/>
          </p:cNvSpPr>
          <p:nvPr/>
        </p:nvSpPr>
        <p:spPr bwMode="auto">
          <a:xfrm>
            <a:off x="7335838" y="4675188"/>
            <a:ext cx="1111250" cy="400050"/>
          </a:xfrm>
          <a:prstGeom prst="rect">
            <a:avLst/>
          </a:prstGeom>
          <a:noFill/>
          <a:ln w="9525">
            <a:noFill/>
            <a:miter lim="800000"/>
            <a:headEnd/>
            <a:tailEnd/>
          </a:ln>
        </p:spPr>
        <p:txBody>
          <a:bodyPr wrap="none">
            <a:spAutoFit/>
          </a:bodyPr>
          <a:lstStyle/>
          <a:p>
            <a:r>
              <a:rPr lang="en-US" sz="2000" b="1" dirty="0">
                <a:latin typeface="Calibri" pitchFamily="34" charset="0"/>
              </a:rPr>
              <a:t>$16,091</a:t>
            </a:r>
          </a:p>
        </p:txBody>
      </p:sp>
      <p:sp>
        <p:nvSpPr>
          <p:cNvPr id="17415" name="TextBox 6"/>
          <p:cNvSpPr txBox="1">
            <a:spLocks noChangeArrowheads="1"/>
          </p:cNvSpPr>
          <p:nvPr/>
        </p:nvSpPr>
        <p:spPr bwMode="auto">
          <a:xfrm>
            <a:off x="7192963" y="3514725"/>
            <a:ext cx="1254125" cy="400050"/>
          </a:xfrm>
          <a:prstGeom prst="rect">
            <a:avLst/>
          </a:prstGeom>
          <a:noFill/>
          <a:ln w="9525">
            <a:noFill/>
            <a:miter lim="800000"/>
            <a:headEnd/>
            <a:tailEnd/>
          </a:ln>
        </p:spPr>
        <p:txBody>
          <a:bodyPr wrap="none">
            <a:spAutoFit/>
          </a:bodyPr>
          <a:lstStyle/>
          <a:p>
            <a:r>
              <a:rPr lang="en-US" sz="2000" b="1">
                <a:latin typeface="Calibri" pitchFamily="34" charset="0"/>
              </a:rPr>
              <a:t>$124,362</a:t>
            </a:r>
          </a:p>
        </p:txBody>
      </p:sp>
      <p:sp>
        <p:nvSpPr>
          <p:cNvPr id="17416" name="TextBox 7"/>
          <p:cNvSpPr txBox="1">
            <a:spLocks noChangeArrowheads="1"/>
          </p:cNvSpPr>
          <p:nvPr/>
        </p:nvSpPr>
        <p:spPr bwMode="auto">
          <a:xfrm>
            <a:off x="38100" y="6086475"/>
            <a:ext cx="4314825" cy="708025"/>
          </a:xfrm>
          <a:prstGeom prst="rect">
            <a:avLst/>
          </a:prstGeom>
          <a:noFill/>
          <a:ln w="9525">
            <a:noFill/>
            <a:miter lim="800000"/>
            <a:headEnd/>
            <a:tailEnd/>
          </a:ln>
        </p:spPr>
        <p:txBody>
          <a:bodyPr>
            <a:spAutoFit/>
          </a:bodyPr>
          <a:lstStyle/>
          <a:p>
            <a:pPr>
              <a:buFont typeface="Arial" charset="0"/>
              <a:buChar char="•"/>
            </a:pPr>
            <a:r>
              <a:rPr lang="en-US" sz="800" dirty="0">
                <a:latin typeface="Calibri" pitchFamily="34" charset="0"/>
              </a:rPr>
              <a:t>Source:  "The Consequences of Dropping Out of High School" by The Center for Labor Market Studies at Northeastern University - October 2009.</a:t>
            </a:r>
          </a:p>
          <a:p>
            <a:pPr>
              <a:buFont typeface="Arial" charset="0"/>
              <a:buChar char="•"/>
            </a:pPr>
            <a:endParaRPr lang="en-US" sz="800" dirty="0">
              <a:latin typeface="Calibri" pitchFamily="34" charset="0"/>
            </a:endParaRPr>
          </a:p>
          <a:p>
            <a:r>
              <a:rPr lang="en-US" sz="800" dirty="0">
                <a:latin typeface="Calibri" pitchFamily="34" charset="0"/>
              </a:rPr>
              <a:t>**  Source: "Potential Economic Impacts of Improved Education on Colorado" by the Alliance for Excellent Education - October 2009</a:t>
            </a:r>
          </a:p>
        </p:txBody>
      </p:sp>
      <p:cxnSp>
        <p:nvCxnSpPr>
          <p:cNvPr id="10" name="Straight Connector 9"/>
          <p:cNvCxnSpPr/>
          <p:nvPr/>
        </p:nvCxnSpPr>
        <p:spPr>
          <a:xfrm>
            <a:off x="6819900" y="5273675"/>
            <a:ext cx="166687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418" name="TextBox 10"/>
          <p:cNvSpPr txBox="1">
            <a:spLocks noChangeArrowheads="1"/>
          </p:cNvSpPr>
          <p:nvPr/>
        </p:nvSpPr>
        <p:spPr bwMode="auto">
          <a:xfrm>
            <a:off x="7192963" y="5513388"/>
            <a:ext cx="1254125" cy="400050"/>
          </a:xfrm>
          <a:prstGeom prst="rect">
            <a:avLst/>
          </a:prstGeom>
          <a:noFill/>
          <a:ln w="9525">
            <a:noFill/>
            <a:miter lim="800000"/>
            <a:headEnd/>
            <a:tailEnd/>
          </a:ln>
        </p:spPr>
        <p:txBody>
          <a:bodyPr wrap="none">
            <a:spAutoFit/>
          </a:bodyPr>
          <a:lstStyle/>
          <a:p>
            <a:r>
              <a:rPr lang="en-US" sz="2000" b="1">
                <a:latin typeface="Calibri" pitchFamily="34" charset="0"/>
              </a:rPr>
              <a:t>$321,450</a:t>
            </a:r>
          </a:p>
        </p:txBody>
      </p:sp>
      <p:cxnSp>
        <p:nvCxnSpPr>
          <p:cNvPr id="13" name="Straight Connector 12"/>
          <p:cNvCxnSpPr/>
          <p:nvPr/>
        </p:nvCxnSpPr>
        <p:spPr>
          <a:xfrm>
            <a:off x="406400" y="1733550"/>
            <a:ext cx="80899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659813" y="635317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21" name="TextBox 16"/>
          <p:cNvSpPr txBox="1">
            <a:spLocks noChangeArrowheads="1"/>
          </p:cNvSpPr>
          <p:nvPr/>
        </p:nvSpPr>
        <p:spPr bwMode="auto">
          <a:xfrm>
            <a:off x="8664575" y="6399213"/>
            <a:ext cx="341313" cy="260350"/>
          </a:xfrm>
          <a:prstGeom prst="rect">
            <a:avLst/>
          </a:prstGeom>
          <a:noFill/>
          <a:ln w="9525">
            <a:noFill/>
            <a:miter lim="800000"/>
            <a:headEnd/>
            <a:tailEnd/>
          </a:ln>
        </p:spPr>
        <p:txBody>
          <a:bodyPr wrap="none">
            <a:spAutoFit/>
          </a:bodyPr>
          <a:lstStyle/>
          <a:p>
            <a:pPr algn="ctr"/>
            <a:fld id="{D3BE7E3C-D671-420C-B8EF-656B1820B5B4}" type="slidenum">
              <a:rPr lang="en-US" sz="1100">
                <a:solidFill>
                  <a:srgbClr val="002060"/>
                </a:solidFill>
                <a:latin typeface="Century Gothic" pitchFamily="34" charset="0"/>
              </a:rPr>
              <a:pPr algn="ctr"/>
              <a:t>6</a:t>
            </a:fld>
            <a:endParaRPr lang="en-US" sz="1100">
              <a:solidFill>
                <a:srgbClr val="002060"/>
              </a:solidFill>
              <a:latin typeface="Century Gothic" pitchFamily="34" charset="0"/>
            </a:endParaRPr>
          </a:p>
        </p:txBody>
      </p:sp>
      <p:sp>
        <p:nvSpPr>
          <p:cNvPr id="15" name="Rectangle 14"/>
          <p:cNvSpPr/>
          <p:nvPr/>
        </p:nvSpPr>
        <p:spPr>
          <a:xfrm>
            <a:off x="0" y="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17" name="TextBox 16"/>
          <p:cNvSpPr txBox="1"/>
          <p:nvPr/>
        </p:nvSpPr>
        <p:spPr>
          <a:xfrm>
            <a:off x="841375" y="150813"/>
            <a:ext cx="7373938" cy="584775"/>
          </a:xfrm>
          <a:prstGeom prst="rect">
            <a:avLst/>
          </a:prstGeom>
          <a:noFill/>
        </p:spPr>
        <p:txBody>
          <a:bodyPr>
            <a:spAutoFit/>
          </a:bodyPr>
          <a:lstStyle/>
          <a:p>
            <a:pPr algn="ctr" fontAlgn="auto">
              <a:spcBef>
                <a:spcPts val="0"/>
              </a:spcBef>
              <a:spcAft>
                <a:spcPts val="0"/>
              </a:spcAft>
              <a:defRPr/>
            </a:pPr>
            <a:r>
              <a:rPr lang="en-US" sz="3200" dirty="0">
                <a:solidFill>
                  <a:schemeClr val="tx1">
                    <a:lumMod val="75000"/>
                    <a:lumOff val="25000"/>
                  </a:schemeClr>
                </a:solidFill>
                <a:latin typeface="Palatino Linotype" pitchFamily="18" charset="0"/>
              </a:rPr>
              <a:t>Economic Costs of the Dropout Crisis</a:t>
            </a:r>
            <a:endParaRPr lang="en-US" sz="3200" dirty="0">
              <a:latin typeface="Palatino Linotype" pitchFamily="18" charset="0"/>
            </a:endParaRPr>
          </a:p>
        </p:txBody>
      </p:sp>
      <p:cxnSp>
        <p:nvCxnSpPr>
          <p:cNvPr id="18" name="Straight Connector 17"/>
          <p:cNvCxnSpPr/>
          <p:nvPr/>
        </p:nvCxnSpPr>
        <p:spPr>
          <a:xfrm>
            <a:off x="0" y="8699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Box 2"/>
          <p:cNvSpPr txBox="1">
            <a:spLocks noChangeArrowheads="1"/>
          </p:cNvSpPr>
          <p:nvPr/>
        </p:nvSpPr>
        <p:spPr bwMode="auto">
          <a:xfrm>
            <a:off x="390525" y="1376095"/>
            <a:ext cx="5891213" cy="2986088"/>
          </a:xfrm>
          <a:prstGeom prst="rect">
            <a:avLst/>
          </a:prstGeom>
          <a:noFill/>
          <a:ln w="9525">
            <a:noFill/>
            <a:miter lim="800000"/>
            <a:headEnd/>
            <a:tailEnd/>
          </a:ln>
        </p:spPr>
        <p:txBody>
          <a:bodyPr>
            <a:spAutoFit/>
          </a:bodyPr>
          <a:lstStyle/>
          <a:p>
            <a:r>
              <a:rPr lang="en-US" sz="2200" dirty="0">
                <a:latin typeface="Calibri" pitchFamily="34" charset="0"/>
              </a:rPr>
              <a:t>Average number of reported dropouts during each of the </a:t>
            </a:r>
            <a:r>
              <a:rPr lang="en-US" sz="2200">
                <a:latin typeface="Calibri" pitchFamily="34" charset="0"/>
              </a:rPr>
              <a:t>past </a:t>
            </a:r>
            <a:r>
              <a:rPr lang="en-US" sz="2200" smtClean="0">
                <a:latin typeface="Calibri" pitchFamily="34" charset="0"/>
              </a:rPr>
              <a:t>seven </a:t>
            </a:r>
            <a:r>
              <a:rPr lang="en-US" sz="2200" dirty="0">
                <a:latin typeface="Calibri" pitchFamily="34" charset="0"/>
              </a:rPr>
              <a:t>years.</a:t>
            </a:r>
          </a:p>
          <a:p>
            <a:endParaRPr lang="en-US" sz="2800" dirty="0">
              <a:latin typeface="Calibri" pitchFamily="34" charset="0"/>
            </a:endParaRPr>
          </a:p>
          <a:p>
            <a:r>
              <a:rPr lang="en-US" sz="2200" dirty="0">
                <a:latin typeface="Calibri" pitchFamily="34" charset="0"/>
              </a:rPr>
              <a:t>Historic data indicates approximately </a:t>
            </a:r>
            <a:r>
              <a:rPr lang="en-US" sz="2200" dirty="0" smtClean="0">
                <a:latin typeface="Calibri" pitchFamily="34" charset="0"/>
              </a:rPr>
              <a:t>85% </a:t>
            </a:r>
            <a:r>
              <a:rPr lang="en-US" sz="2200" dirty="0">
                <a:latin typeface="Calibri" pitchFamily="34" charset="0"/>
              </a:rPr>
              <a:t>of those dropouts will not return and complete high school</a:t>
            </a:r>
          </a:p>
          <a:p>
            <a:endParaRPr lang="en-US" sz="2800" dirty="0">
              <a:latin typeface="Calibri" pitchFamily="34" charset="0"/>
            </a:endParaRPr>
          </a:p>
          <a:p>
            <a:r>
              <a:rPr lang="en-US" sz="2200" dirty="0">
                <a:latin typeface="Calibri" pitchFamily="34" charset="0"/>
              </a:rPr>
              <a:t>Lifetime economic cost of each dropout</a:t>
            </a:r>
          </a:p>
        </p:txBody>
      </p:sp>
      <p:sp>
        <p:nvSpPr>
          <p:cNvPr id="18437" name="TextBox 4"/>
          <p:cNvSpPr txBox="1">
            <a:spLocks noChangeArrowheads="1"/>
          </p:cNvSpPr>
          <p:nvPr/>
        </p:nvSpPr>
        <p:spPr bwMode="auto">
          <a:xfrm>
            <a:off x="7458075" y="1485633"/>
            <a:ext cx="1191352" cy="523220"/>
          </a:xfrm>
          <a:prstGeom prst="rect">
            <a:avLst/>
          </a:prstGeom>
          <a:noFill/>
          <a:ln w="9525">
            <a:noFill/>
            <a:miter lim="800000"/>
            <a:headEnd/>
            <a:tailEnd/>
          </a:ln>
        </p:spPr>
        <p:txBody>
          <a:bodyPr wrap="none">
            <a:spAutoFit/>
          </a:bodyPr>
          <a:lstStyle/>
          <a:p>
            <a:r>
              <a:rPr lang="en-US" sz="2800" b="1" dirty="0" smtClean="0">
                <a:latin typeface="Calibri" pitchFamily="34" charset="0"/>
              </a:rPr>
              <a:t>14,958</a:t>
            </a:r>
            <a:endParaRPr lang="en-US" sz="2800" b="1" dirty="0">
              <a:latin typeface="Calibri" pitchFamily="34" charset="0"/>
            </a:endParaRPr>
          </a:p>
        </p:txBody>
      </p:sp>
      <p:sp>
        <p:nvSpPr>
          <p:cNvPr id="18438" name="TextBox 5"/>
          <p:cNvSpPr txBox="1">
            <a:spLocks noChangeArrowheads="1"/>
          </p:cNvSpPr>
          <p:nvPr/>
        </p:nvSpPr>
        <p:spPr bwMode="auto">
          <a:xfrm>
            <a:off x="7472363" y="2682608"/>
            <a:ext cx="1191352" cy="523220"/>
          </a:xfrm>
          <a:prstGeom prst="rect">
            <a:avLst/>
          </a:prstGeom>
          <a:noFill/>
          <a:ln w="9525">
            <a:noFill/>
            <a:miter lim="800000"/>
            <a:headEnd/>
            <a:tailEnd/>
          </a:ln>
        </p:spPr>
        <p:txBody>
          <a:bodyPr wrap="none">
            <a:spAutoFit/>
          </a:bodyPr>
          <a:lstStyle/>
          <a:p>
            <a:r>
              <a:rPr lang="en-US" sz="2800" b="1" dirty="0" smtClean="0">
                <a:latin typeface="Calibri" pitchFamily="34" charset="0"/>
              </a:rPr>
              <a:t>12,714</a:t>
            </a:r>
            <a:endParaRPr lang="en-US" sz="2800" b="1" dirty="0">
              <a:latin typeface="Calibri" pitchFamily="34" charset="0"/>
            </a:endParaRPr>
          </a:p>
        </p:txBody>
      </p:sp>
      <p:sp>
        <p:nvSpPr>
          <p:cNvPr id="18439" name="TextBox 6"/>
          <p:cNvSpPr txBox="1">
            <a:spLocks noChangeArrowheads="1"/>
          </p:cNvSpPr>
          <p:nvPr/>
        </p:nvSpPr>
        <p:spPr bwMode="auto">
          <a:xfrm>
            <a:off x="7102475" y="3968483"/>
            <a:ext cx="1638590" cy="523220"/>
          </a:xfrm>
          <a:prstGeom prst="rect">
            <a:avLst/>
          </a:prstGeom>
          <a:noFill/>
          <a:ln w="9525">
            <a:noFill/>
            <a:miter lim="800000"/>
            <a:headEnd/>
            <a:tailEnd/>
          </a:ln>
        </p:spPr>
        <p:txBody>
          <a:bodyPr wrap="none">
            <a:spAutoFit/>
          </a:bodyPr>
          <a:lstStyle/>
          <a:p>
            <a:r>
              <a:rPr lang="en-US" sz="2800" b="1" dirty="0">
                <a:latin typeface="Calibri" pitchFamily="34" charset="0"/>
              </a:rPr>
              <a:t>$ 321,450</a:t>
            </a:r>
          </a:p>
        </p:txBody>
      </p:sp>
      <p:grpSp>
        <p:nvGrpSpPr>
          <p:cNvPr id="26" name="Group 25"/>
          <p:cNvGrpSpPr/>
          <p:nvPr/>
        </p:nvGrpSpPr>
        <p:grpSpPr>
          <a:xfrm>
            <a:off x="390525" y="3204895"/>
            <a:ext cx="8543500" cy="2493963"/>
            <a:chOff x="390525" y="2819400"/>
            <a:chExt cx="8543500" cy="2493963"/>
          </a:xfrm>
        </p:grpSpPr>
        <p:grpSp>
          <p:nvGrpSpPr>
            <p:cNvPr id="2" name="Group 15"/>
            <p:cNvGrpSpPr>
              <a:grpSpLocks/>
            </p:cNvGrpSpPr>
            <p:nvPr/>
          </p:nvGrpSpPr>
          <p:grpSpPr bwMode="auto">
            <a:xfrm>
              <a:off x="6378517" y="2819400"/>
              <a:ext cx="2555508" cy="2410687"/>
              <a:chOff x="6378517" y="2895600"/>
              <a:chExt cx="2555508" cy="2410621"/>
            </a:xfrm>
          </p:grpSpPr>
          <p:sp>
            <p:nvSpPr>
              <p:cNvPr id="18449" name="TextBox 7"/>
              <p:cNvSpPr txBox="1">
                <a:spLocks noChangeArrowheads="1"/>
              </p:cNvSpPr>
              <p:nvPr/>
            </p:nvSpPr>
            <p:spPr bwMode="auto">
              <a:xfrm>
                <a:off x="6378517" y="4783015"/>
                <a:ext cx="2555508" cy="523206"/>
              </a:xfrm>
              <a:prstGeom prst="rect">
                <a:avLst/>
              </a:prstGeom>
              <a:noFill/>
              <a:ln w="9525">
                <a:noFill/>
                <a:miter lim="800000"/>
                <a:headEnd/>
                <a:tailEnd/>
              </a:ln>
            </p:spPr>
            <p:txBody>
              <a:bodyPr wrap="none">
                <a:spAutoFit/>
              </a:bodyPr>
              <a:lstStyle/>
              <a:p>
                <a:r>
                  <a:rPr lang="en-US" sz="2800" b="1" dirty="0">
                    <a:solidFill>
                      <a:srgbClr val="C00000"/>
                    </a:solidFill>
                    <a:latin typeface="Calibri" pitchFamily="34" charset="0"/>
                  </a:rPr>
                  <a:t>$ </a:t>
                </a:r>
                <a:r>
                  <a:rPr lang="en-US" sz="2800" b="1" dirty="0" smtClean="0">
                    <a:solidFill>
                      <a:srgbClr val="C00000"/>
                    </a:solidFill>
                    <a:latin typeface="Calibri" pitchFamily="34" charset="0"/>
                  </a:rPr>
                  <a:t>4,086,933,669</a:t>
                </a:r>
                <a:endParaRPr lang="en-US" sz="2800" b="1" dirty="0">
                  <a:solidFill>
                    <a:srgbClr val="C00000"/>
                  </a:solidFill>
                  <a:latin typeface="Calibri" pitchFamily="34" charset="0"/>
                </a:endParaRPr>
              </a:p>
            </p:txBody>
          </p:sp>
          <p:sp>
            <p:nvSpPr>
              <p:cNvPr id="18450" name="TextBox 8"/>
              <p:cNvSpPr txBox="1">
                <a:spLocks noChangeArrowheads="1"/>
              </p:cNvSpPr>
              <p:nvPr/>
            </p:nvSpPr>
            <p:spPr bwMode="auto">
              <a:xfrm>
                <a:off x="8008845" y="2895600"/>
                <a:ext cx="389850" cy="584775"/>
              </a:xfrm>
              <a:prstGeom prst="rect">
                <a:avLst/>
              </a:prstGeom>
              <a:noFill/>
              <a:ln w="9525">
                <a:noFill/>
                <a:miter lim="800000"/>
                <a:headEnd/>
                <a:tailEnd/>
              </a:ln>
            </p:spPr>
            <p:txBody>
              <a:bodyPr wrap="none">
                <a:spAutoFit/>
              </a:bodyPr>
              <a:lstStyle/>
              <a:p>
                <a:r>
                  <a:rPr lang="en-US" sz="3200" dirty="0">
                    <a:solidFill>
                      <a:srgbClr val="C00000"/>
                    </a:solidFill>
                    <a:latin typeface="Calibri" pitchFamily="34" charset="0"/>
                  </a:rPr>
                  <a:t>x</a:t>
                </a:r>
              </a:p>
            </p:txBody>
          </p:sp>
          <p:grpSp>
            <p:nvGrpSpPr>
              <p:cNvPr id="18451" name="Group 12"/>
              <p:cNvGrpSpPr>
                <a:grpSpLocks/>
              </p:cNvGrpSpPr>
              <p:nvPr/>
            </p:nvGrpSpPr>
            <p:grpSpPr bwMode="auto">
              <a:xfrm>
                <a:off x="6610350" y="4305300"/>
                <a:ext cx="2057400" cy="57150"/>
                <a:chOff x="6667500" y="3924300"/>
                <a:chExt cx="1714500" cy="47625"/>
              </a:xfrm>
            </p:grpSpPr>
            <p:cxnSp>
              <p:nvCxnSpPr>
                <p:cNvPr id="11" name="Straight Connector 10"/>
                <p:cNvCxnSpPr/>
                <p:nvPr/>
              </p:nvCxnSpPr>
              <p:spPr>
                <a:xfrm>
                  <a:off x="6667500" y="3924268"/>
                  <a:ext cx="1714500" cy="0"/>
                </a:xfrm>
                <a:prstGeom prst="line">
                  <a:avLst/>
                </a:prstGeom>
                <a:ln w="19050" cmpd="dbl">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667500" y="3971891"/>
                  <a:ext cx="1714500" cy="0"/>
                </a:xfrm>
                <a:prstGeom prst="line">
                  <a:avLst/>
                </a:prstGeom>
                <a:ln w="19050" cmpd="dbl">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15" name="TextBox 14"/>
            <p:cNvSpPr txBox="1">
              <a:spLocks noChangeArrowheads="1"/>
            </p:cNvSpPr>
            <p:nvPr/>
          </p:nvSpPr>
          <p:spPr bwMode="auto">
            <a:xfrm>
              <a:off x="390525" y="4543425"/>
              <a:ext cx="5891213" cy="769938"/>
            </a:xfrm>
            <a:prstGeom prst="rect">
              <a:avLst/>
            </a:prstGeom>
            <a:noFill/>
            <a:ln w="9525">
              <a:noFill/>
              <a:miter lim="800000"/>
              <a:headEnd/>
              <a:tailEnd/>
            </a:ln>
          </p:spPr>
          <p:txBody>
            <a:bodyPr>
              <a:spAutoFit/>
            </a:bodyPr>
            <a:lstStyle/>
            <a:p>
              <a:r>
                <a:rPr lang="en-US" sz="2200" b="1" dirty="0">
                  <a:latin typeface="Calibri" pitchFamily="34" charset="0"/>
                </a:rPr>
                <a:t>Total lifetime cost to Colorado and the U.S. for a single year’s “cohort” of Colorado dropouts</a:t>
              </a:r>
            </a:p>
          </p:txBody>
        </p:sp>
      </p:grpSp>
      <p:sp>
        <p:nvSpPr>
          <p:cNvPr id="27" name="Down Arrow 26"/>
          <p:cNvSpPr/>
          <p:nvPr/>
        </p:nvSpPr>
        <p:spPr>
          <a:xfrm>
            <a:off x="7634193" y="2023046"/>
            <a:ext cx="788895" cy="609601"/>
          </a:xfrm>
          <a:prstGeom prst="downArrow">
            <a:avLst>
              <a:gd name="adj1" fmla="val 67949"/>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197A9B"/>
              </a:solidFill>
            </a:endParaRPr>
          </a:p>
        </p:txBody>
      </p:sp>
      <p:sp>
        <p:nvSpPr>
          <p:cNvPr id="28" name="TextBox 27"/>
          <p:cNvSpPr txBox="1"/>
          <p:nvPr/>
        </p:nvSpPr>
        <p:spPr>
          <a:xfrm>
            <a:off x="7706949" y="2121660"/>
            <a:ext cx="689246" cy="338554"/>
          </a:xfrm>
          <a:prstGeom prst="rect">
            <a:avLst/>
          </a:prstGeom>
          <a:noFill/>
        </p:spPr>
        <p:txBody>
          <a:bodyPr wrap="square" rtlCol="0">
            <a:spAutoFit/>
          </a:bodyPr>
          <a:lstStyle/>
          <a:p>
            <a:pPr algn="ctr"/>
            <a:r>
              <a:rPr lang="en-US" sz="1600" dirty="0" smtClean="0">
                <a:solidFill>
                  <a:srgbClr val="197A9B"/>
                </a:solidFill>
              </a:rPr>
              <a:t>85%</a:t>
            </a:r>
            <a:endParaRPr lang="en-US" sz="1600" dirty="0"/>
          </a:p>
        </p:txBody>
      </p:sp>
      <p:sp>
        <p:nvSpPr>
          <p:cNvPr id="20" name="Rectangle 19"/>
          <p:cNvSpPr/>
          <p:nvPr/>
        </p:nvSpPr>
        <p:spPr>
          <a:xfrm>
            <a:off x="0" y="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21" name="TextBox 20"/>
          <p:cNvSpPr txBox="1"/>
          <p:nvPr/>
        </p:nvSpPr>
        <p:spPr>
          <a:xfrm>
            <a:off x="0" y="150813"/>
            <a:ext cx="9144000" cy="584775"/>
          </a:xfrm>
          <a:prstGeom prst="rect">
            <a:avLst/>
          </a:prstGeom>
          <a:noFill/>
        </p:spPr>
        <p:txBody>
          <a:bodyPr wrap="square">
            <a:spAutoFit/>
          </a:bodyPr>
          <a:lstStyle/>
          <a:p>
            <a:pPr algn="ctr" fontAlgn="auto">
              <a:spcBef>
                <a:spcPts val="0"/>
              </a:spcBef>
              <a:spcAft>
                <a:spcPts val="0"/>
              </a:spcAft>
              <a:defRPr/>
            </a:pPr>
            <a:r>
              <a:rPr lang="en-US" sz="3200" dirty="0">
                <a:solidFill>
                  <a:schemeClr val="tx1">
                    <a:lumMod val="75000"/>
                    <a:lumOff val="25000"/>
                  </a:schemeClr>
                </a:solidFill>
                <a:latin typeface="Palatino Linotype" pitchFamily="18" charset="0"/>
              </a:rPr>
              <a:t>Economic Costs of the Dropout </a:t>
            </a:r>
            <a:r>
              <a:rPr lang="en-US" sz="3200" dirty="0" smtClean="0">
                <a:solidFill>
                  <a:schemeClr val="tx1">
                    <a:lumMod val="75000"/>
                    <a:lumOff val="25000"/>
                  </a:schemeClr>
                </a:solidFill>
                <a:latin typeface="Palatino Linotype" pitchFamily="18" charset="0"/>
              </a:rPr>
              <a:t>Crisis (cont.)</a:t>
            </a:r>
            <a:endParaRPr lang="en-US" sz="3200" dirty="0">
              <a:latin typeface="Palatino Linotype" pitchFamily="18" charset="0"/>
            </a:endParaRPr>
          </a:p>
        </p:txBody>
      </p:sp>
      <p:cxnSp>
        <p:nvCxnSpPr>
          <p:cNvPr id="22" name="Straight Connector 21"/>
          <p:cNvCxnSpPr/>
          <p:nvPr/>
        </p:nvCxnSpPr>
        <p:spPr>
          <a:xfrm>
            <a:off x="0" y="8699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8659813" y="6353175"/>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TextBox 16"/>
          <p:cNvSpPr txBox="1">
            <a:spLocks noChangeArrowheads="1"/>
          </p:cNvSpPr>
          <p:nvPr/>
        </p:nvSpPr>
        <p:spPr bwMode="auto">
          <a:xfrm>
            <a:off x="8664575" y="6399213"/>
            <a:ext cx="341313" cy="260350"/>
          </a:xfrm>
          <a:prstGeom prst="rect">
            <a:avLst/>
          </a:prstGeom>
          <a:noFill/>
          <a:ln w="9525">
            <a:noFill/>
            <a:miter lim="800000"/>
            <a:headEnd/>
            <a:tailEnd/>
          </a:ln>
        </p:spPr>
        <p:txBody>
          <a:bodyPr wrap="none">
            <a:spAutoFit/>
          </a:bodyPr>
          <a:lstStyle/>
          <a:p>
            <a:pPr algn="ctr"/>
            <a:fld id="{D3BE7E3C-D671-420C-B8EF-656B1820B5B4}" type="slidenum">
              <a:rPr lang="en-US" sz="1100">
                <a:solidFill>
                  <a:srgbClr val="002060"/>
                </a:solidFill>
                <a:latin typeface="Century Gothic" pitchFamily="34" charset="0"/>
              </a:rPr>
              <a:pPr algn="ctr"/>
              <a:t>7</a:t>
            </a:fld>
            <a:endParaRPr lang="en-US" sz="1100">
              <a:solidFill>
                <a:srgbClr val="002060"/>
              </a:solidFill>
              <a:latin typeface="Century Gothic" pitchFamily="34" charset="0"/>
            </a:endParaRPr>
          </a:p>
        </p:txBody>
      </p:sp>
      <p:pic>
        <p:nvPicPr>
          <p:cNvPr id="24" name="Picture 5" descr="CDE_Logo_Left.png"/>
          <p:cNvPicPr>
            <a:picLocks noChangeAspect="1"/>
          </p:cNvPicPr>
          <p:nvPr/>
        </p:nvPicPr>
        <p:blipFill>
          <a:blip r:embed="rId2" cstate="print"/>
          <a:srcRect/>
          <a:stretch>
            <a:fillRect/>
          </a:stretch>
        </p:blipFill>
        <p:spPr bwMode="auto">
          <a:xfrm>
            <a:off x="111126" y="6422704"/>
            <a:ext cx="2443816" cy="3540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0" y="4074"/>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10770" y="6415947"/>
            <a:ext cx="352425" cy="352425"/>
          </a:xfrm>
          <a:prstGeom prst="ellipse">
            <a:avLst/>
          </a:prstGeom>
          <a:solidFill>
            <a:schemeClr val="bg1"/>
          </a:solidFill>
          <a:ln w="3175">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16102" y="6461354"/>
            <a:ext cx="341760" cy="261610"/>
          </a:xfrm>
          <a:prstGeom prst="rect">
            <a:avLst/>
          </a:prstGeom>
          <a:noFill/>
        </p:spPr>
        <p:txBody>
          <a:bodyPr wrap="none" rtlCol="0">
            <a:spAutoFit/>
          </a:bodyPr>
          <a:lstStyle/>
          <a:p>
            <a:pPr algn="ctr"/>
            <a:fld id="{D0996C87-A93E-4830-B5DC-8B5B0D291D3D}" type="slidenum">
              <a:rPr lang="en-US" sz="1100" smtClean="0">
                <a:solidFill>
                  <a:srgbClr val="002060"/>
                </a:solidFill>
                <a:latin typeface="Century Gothic" pitchFamily="34" charset="0"/>
              </a:rPr>
              <a:pPr algn="ctr"/>
              <a:t>8</a:t>
            </a:fld>
            <a:endParaRPr lang="en-US" sz="1100" dirty="0">
              <a:solidFill>
                <a:srgbClr val="002060"/>
              </a:solidFill>
              <a:latin typeface="Century Gothic" pitchFamily="34" charset="0"/>
            </a:endParaRPr>
          </a:p>
        </p:txBody>
      </p:sp>
      <p:sp>
        <p:nvSpPr>
          <p:cNvPr id="2050" name="TextBox 7"/>
          <p:cNvSpPr txBox="1">
            <a:spLocks noChangeArrowheads="1"/>
          </p:cNvSpPr>
          <p:nvPr/>
        </p:nvSpPr>
        <p:spPr bwMode="auto">
          <a:xfrm rot="16200000">
            <a:off x="-1536700" y="4328999"/>
            <a:ext cx="3836988" cy="369332"/>
          </a:xfrm>
          <a:prstGeom prst="rect">
            <a:avLst/>
          </a:prstGeom>
          <a:noFill/>
          <a:ln w="9525">
            <a:noFill/>
            <a:miter lim="800000"/>
            <a:headEnd/>
            <a:tailEnd/>
          </a:ln>
        </p:spPr>
        <p:txBody>
          <a:bodyPr wrap="square">
            <a:spAutoFit/>
          </a:bodyPr>
          <a:lstStyle/>
          <a:p>
            <a:pPr algn="ctr"/>
            <a:r>
              <a:rPr lang="en-US" dirty="0">
                <a:solidFill>
                  <a:schemeClr val="tx2">
                    <a:lumMod val="75000"/>
                  </a:schemeClr>
                </a:solidFill>
                <a:latin typeface="+mn-lt"/>
              </a:rPr>
              <a:t>Statewide Annual Dropout Rate</a:t>
            </a:r>
          </a:p>
        </p:txBody>
      </p:sp>
      <p:sp>
        <p:nvSpPr>
          <p:cNvPr id="133" name="Rectangle 132"/>
          <p:cNvSpPr/>
          <p:nvPr/>
        </p:nvSpPr>
        <p:spPr>
          <a:xfrm>
            <a:off x="276225" y="1087324"/>
            <a:ext cx="163513" cy="215900"/>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5" name="TextBox 134"/>
          <p:cNvSpPr txBox="1"/>
          <p:nvPr/>
        </p:nvSpPr>
        <p:spPr>
          <a:xfrm>
            <a:off x="612774" y="920420"/>
            <a:ext cx="5835527" cy="523220"/>
          </a:xfrm>
          <a:prstGeom prst="rect">
            <a:avLst/>
          </a:prstGeom>
          <a:noFill/>
        </p:spPr>
        <p:txBody>
          <a:bodyPr wrap="square">
            <a:spAutoFit/>
          </a:bodyPr>
          <a:lstStyle/>
          <a:p>
            <a:pPr>
              <a:defRPr/>
            </a:pPr>
            <a:r>
              <a:rPr lang="en-US" sz="1600" dirty="0">
                <a:latin typeface="+mj-lt"/>
              </a:rPr>
              <a:t>Orange bars represent the annual dropout </a:t>
            </a:r>
            <a:r>
              <a:rPr lang="en-US" sz="1600" u="sng" dirty="0">
                <a:latin typeface="+mj-lt"/>
              </a:rPr>
              <a:t>rate</a:t>
            </a:r>
            <a:r>
              <a:rPr lang="en-US" sz="1600" dirty="0">
                <a:latin typeface="+mj-lt"/>
              </a:rPr>
              <a:t> by year for </a:t>
            </a:r>
            <a:r>
              <a:rPr lang="en-US" sz="1600" dirty="0" smtClean="0">
                <a:latin typeface="+mj-lt"/>
              </a:rPr>
              <a:t>Colorado.  </a:t>
            </a:r>
            <a:r>
              <a:rPr lang="en-US" sz="1200" dirty="0" smtClean="0">
                <a:latin typeface="+mj-lt"/>
              </a:rPr>
              <a:t>For an explanation of how the dropout rate is calculated, see slide #25</a:t>
            </a:r>
            <a:endParaRPr lang="en-US" sz="1600" dirty="0">
              <a:latin typeface="+mj-lt"/>
            </a:endParaRPr>
          </a:p>
        </p:txBody>
      </p:sp>
      <p:cxnSp>
        <p:nvCxnSpPr>
          <p:cNvPr id="4" name="Straight Connector 3"/>
          <p:cNvCxnSpPr/>
          <p:nvPr/>
        </p:nvCxnSpPr>
        <p:spPr bwMode="auto">
          <a:xfrm>
            <a:off x="895350" y="2487499"/>
            <a:ext cx="0" cy="398303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bwMode="auto">
          <a:xfrm flipH="1">
            <a:off x="854075" y="6413386"/>
            <a:ext cx="76596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auto">
          <a:xfrm flipH="1">
            <a:off x="865188" y="5622811"/>
            <a:ext cx="76612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H="1">
            <a:off x="869950" y="4841761"/>
            <a:ext cx="76596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auto">
          <a:xfrm flipH="1">
            <a:off x="873125" y="4062299"/>
            <a:ext cx="76596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flipH="1">
            <a:off x="874713" y="3281249"/>
            <a:ext cx="76612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581025" y="2384311"/>
            <a:ext cx="293688" cy="246063"/>
          </a:xfrm>
          <a:prstGeom prst="rect">
            <a:avLst/>
          </a:prstGeom>
          <a:noFill/>
        </p:spPr>
        <p:txBody>
          <a:bodyPr wrap="none">
            <a:spAutoFit/>
          </a:bodyPr>
          <a:lstStyle/>
          <a:p>
            <a:pPr>
              <a:defRPr/>
            </a:pPr>
            <a:r>
              <a:rPr lang="en-US" sz="1000" dirty="0">
                <a:latin typeface="+mj-lt"/>
              </a:rPr>
              <a:t>5%</a:t>
            </a:r>
          </a:p>
        </p:txBody>
      </p:sp>
      <p:sp>
        <p:nvSpPr>
          <p:cNvPr id="13" name="TextBox 12"/>
          <p:cNvSpPr txBox="1"/>
          <p:nvPr/>
        </p:nvSpPr>
        <p:spPr bwMode="auto">
          <a:xfrm>
            <a:off x="584200" y="3162186"/>
            <a:ext cx="293688" cy="246063"/>
          </a:xfrm>
          <a:prstGeom prst="rect">
            <a:avLst/>
          </a:prstGeom>
          <a:noFill/>
        </p:spPr>
        <p:txBody>
          <a:bodyPr wrap="none">
            <a:spAutoFit/>
          </a:bodyPr>
          <a:lstStyle/>
          <a:p>
            <a:pPr>
              <a:defRPr/>
            </a:pPr>
            <a:r>
              <a:rPr lang="en-US" sz="1000" dirty="0">
                <a:latin typeface="+mj-lt"/>
              </a:rPr>
              <a:t>4%</a:t>
            </a:r>
          </a:p>
        </p:txBody>
      </p:sp>
      <p:sp>
        <p:nvSpPr>
          <p:cNvPr id="14" name="TextBox 13"/>
          <p:cNvSpPr txBox="1"/>
          <p:nvPr/>
        </p:nvSpPr>
        <p:spPr bwMode="auto">
          <a:xfrm>
            <a:off x="587375" y="3940061"/>
            <a:ext cx="293688" cy="246063"/>
          </a:xfrm>
          <a:prstGeom prst="rect">
            <a:avLst/>
          </a:prstGeom>
          <a:noFill/>
        </p:spPr>
        <p:txBody>
          <a:bodyPr wrap="none">
            <a:spAutoFit/>
          </a:bodyPr>
          <a:lstStyle/>
          <a:p>
            <a:pPr>
              <a:defRPr/>
            </a:pPr>
            <a:r>
              <a:rPr lang="en-US" sz="1000" dirty="0">
                <a:latin typeface="+mj-lt"/>
              </a:rPr>
              <a:t>3%</a:t>
            </a:r>
          </a:p>
        </p:txBody>
      </p:sp>
      <p:sp>
        <p:nvSpPr>
          <p:cNvPr id="15" name="TextBox 14"/>
          <p:cNvSpPr txBox="1"/>
          <p:nvPr/>
        </p:nvSpPr>
        <p:spPr bwMode="auto">
          <a:xfrm>
            <a:off x="581025" y="4725874"/>
            <a:ext cx="293688" cy="246062"/>
          </a:xfrm>
          <a:prstGeom prst="rect">
            <a:avLst/>
          </a:prstGeom>
          <a:noFill/>
        </p:spPr>
        <p:txBody>
          <a:bodyPr wrap="none">
            <a:spAutoFit/>
          </a:bodyPr>
          <a:lstStyle/>
          <a:p>
            <a:pPr>
              <a:defRPr/>
            </a:pPr>
            <a:r>
              <a:rPr lang="en-US" sz="1000" dirty="0">
                <a:latin typeface="+mj-lt"/>
              </a:rPr>
              <a:t>2%</a:t>
            </a:r>
          </a:p>
        </p:txBody>
      </p:sp>
      <p:sp>
        <p:nvSpPr>
          <p:cNvPr id="16" name="TextBox 15"/>
          <p:cNvSpPr txBox="1"/>
          <p:nvPr/>
        </p:nvSpPr>
        <p:spPr bwMode="auto">
          <a:xfrm>
            <a:off x="584200" y="5513274"/>
            <a:ext cx="293688" cy="246062"/>
          </a:xfrm>
          <a:prstGeom prst="rect">
            <a:avLst/>
          </a:prstGeom>
          <a:noFill/>
        </p:spPr>
        <p:txBody>
          <a:bodyPr wrap="none">
            <a:spAutoFit/>
          </a:bodyPr>
          <a:lstStyle/>
          <a:p>
            <a:pPr>
              <a:defRPr/>
            </a:pPr>
            <a:r>
              <a:rPr lang="en-US" sz="1000" dirty="0">
                <a:latin typeface="+mj-lt"/>
              </a:rPr>
              <a:t>1%</a:t>
            </a:r>
          </a:p>
        </p:txBody>
      </p:sp>
      <p:sp>
        <p:nvSpPr>
          <p:cNvPr id="17" name="TextBox 16"/>
          <p:cNvSpPr txBox="1"/>
          <p:nvPr/>
        </p:nvSpPr>
        <p:spPr bwMode="auto">
          <a:xfrm>
            <a:off x="584200" y="6287974"/>
            <a:ext cx="293688" cy="246062"/>
          </a:xfrm>
          <a:prstGeom prst="rect">
            <a:avLst/>
          </a:prstGeom>
          <a:noFill/>
        </p:spPr>
        <p:txBody>
          <a:bodyPr wrap="none">
            <a:spAutoFit/>
          </a:bodyPr>
          <a:lstStyle/>
          <a:p>
            <a:pPr>
              <a:defRPr/>
            </a:pPr>
            <a:r>
              <a:rPr lang="en-US" sz="1000" dirty="0">
                <a:latin typeface="+mj-lt"/>
              </a:rPr>
              <a:t>0%</a:t>
            </a:r>
          </a:p>
        </p:txBody>
      </p:sp>
      <p:sp>
        <p:nvSpPr>
          <p:cNvPr id="18" name="Rectangle 17"/>
          <p:cNvSpPr/>
          <p:nvPr/>
        </p:nvSpPr>
        <p:spPr bwMode="auto">
          <a:xfrm>
            <a:off x="1176338" y="2906599"/>
            <a:ext cx="527050" cy="3508375"/>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bwMode="auto">
          <a:xfrm>
            <a:off x="2270125" y="2984386"/>
            <a:ext cx="528638" cy="3430588"/>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bwMode="auto">
          <a:xfrm>
            <a:off x="3354388" y="3463811"/>
            <a:ext cx="528637" cy="2951163"/>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bwMode="auto">
          <a:xfrm>
            <a:off x="4449763" y="3597161"/>
            <a:ext cx="527050" cy="2817813"/>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bwMode="auto">
          <a:xfrm>
            <a:off x="5534025" y="4001974"/>
            <a:ext cx="528638" cy="2413000"/>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bwMode="auto">
          <a:xfrm>
            <a:off x="6619875" y="4063886"/>
            <a:ext cx="530225" cy="2351088"/>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xtBox 23"/>
          <p:cNvSpPr txBox="1"/>
          <p:nvPr/>
        </p:nvSpPr>
        <p:spPr bwMode="auto">
          <a:xfrm>
            <a:off x="1047750" y="6486411"/>
            <a:ext cx="808038" cy="276225"/>
          </a:xfrm>
          <a:prstGeom prst="rect">
            <a:avLst/>
          </a:prstGeom>
          <a:noFill/>
        </p:spPr>
        <p:txBody>
          <a:bodyPr>
            <a:spAutoFit/>
          </a:bodyPr>
          <a:lstStyle/>
          <a:p>
            <a:pPr algn="ctr">
              <a:defRPr/>
            </a:pPr>
            <a:r>
              <a:rPr lang="en-US" sz="1200" dirty="0">
                <a:solidFill>
                  <a:schemeClr val="tx1">
                    <a:lumMod val="65000"/>
                    <a:lumOff val="35000"/>
                  </a:schemeClr>
                </a:solidFill>
              </a:rPr>
              <a:t>2005-06</a:t>
            </a:r>
          </a:p>
        </p:txBody>
      </p:sp>
      <p:sp>
        <p:nvSpPr>
          <p:cNvPr id="25" name="TextBox 24"/>
          <p:cNvSpPr txBox="1"/>
          <p:nvPr/>
        </p:nvSpPr>
        <p:spPr bwMode="auto">
          <a:xfrm>
            <a:off x="2133600" y="6486411"/>
            <a:ext cx="811213" cy="276225"/>
          </a:xfrm>
          <a:prstGeom prst="rect">
            <a:avLst/>
          </a:prstGeom>
          <a:noFill/>
        </p:spPr>
        <p:txBody>
          <a:bodyPr>
            <a:spAutoFit/>
          </a:bodyPr>
          <a:lstStyle/>
          <a:p>
            <a:pPr algn="ctr">
              <a:defRPr/>
            </a:pPr>
            <a:r>
              <a:rPr lang="en-US" sz="1200" dirty="0">
                <a:solidFill>
                  <a:schemeClr val="tx1">
                    <a:lumMod val="65000"/>
                    <a:lumOff val="35000"/>
                  </a:schemeClr>
                </a:solidFill>
              </a:rPr>
              <a:t>2006-07</a:t>
            </a:r>
          </a:p>
        </p:txBody>
      </p:sp>
      <p:sp>
        <p:nvSpPr>
          <p:cNvPr id="26" name="TextBox 25"/>
          <p:cNvSpPr txBox="1"/>
          <p:nvPr/>
        </p:nvSpPr>
        <p:spPr bwMode="auto">
          <a:xfrm>
            <a:off x="3221038" y="6486411"/>
            <a:ext cx="811212" cy="276225"/>
          </a:xfrm>
          <a:prstGeom prst="rect">
            <a:avLst/>
          </a:prstGeom>
          <a:noFill/>
        </p:spPr>
        <p:txBody>
          <a:bodyPr>
            <a:spAutoFit/>
          </a:bodyPr>
          <a:lstStyle/>
          <a:p>
            <a:pPr algn="ctr">
              <a:defRPr/>
            </a:pPr>
            <a:r>
              <a:rPr lang="en-US" sz="1200" dirty="0">
                <a:solidFill>
                  <a:schemeClr val="tx1">
                    <a:lumMod val="65000"/>
                    <a:lumOff val="35000"/>
                  </a:schemeClr>
                </a:solidFill>
              </a:rPr>
              <a:t>2007-08</a:t>
            </a:r>
          </a:p>
        </p:txBody>
      </p:sp>
      <p:sp>
        <p:nvSpPr>
          <p:cNvPr id="27" name="TextBox 26"/>
          <p:cNvSpPr txBox="1"/>
          <p:nvPr/>
        </p:nvSpPr>
        <p:spPr bwMode="auto">
          <a:xfrm>
            <a:off x="4308475" y="6486411"/>
            <a:ext cx="809625" cy="276225"/>
          </a:xfrm>
          <a:prstGeom prst="rect">
            <a:avLst/>
          </a:prstGeom>
          <a:noFill/>
        </p:spPr>
        <p:txBody>
          <a:bodyPr>
            <a:spAutoFit/>
          </a:bodyPr>
          <a:lstStyle/>
          <a:p>
            <a:pPr algn="ctr">
              <a:defRPr/>
            </a:pPr>
            <a:r>
              <a:rPr lang="en-US" sz="1200" dirty="0">
                <a:solidFill>
                  <a:schemeClr val="tx1">
                    <a:lumMod val="65000"/>
                    <a:lumOff val="35000"/>
                  </a:schemeClr>
                </a:solidFill>
              </a:rPr>
              <a:t>2008-09</a:t>
            </a:r>
          </a:p>
        </p:txBody>
      </p:sp>
      <p:sp>
        <p:nvSpPr>
          <p:cNvPr id="28" name="TextBox 27"/>
          <p:cNvSpPr txBox="1"/>
          <p:nvPr/>
        </p:nvSpPr>
        <p:spPr bwMode="auto">
          <a:xfrm>
            <a:off x="5394325" y="6486411"/>
            <a:ext cx="811213" cy="276225"/>
          </a:xfrm>
          <a:prstGeom prst="rect">
            <a:avLst/>
          </a:prstGeom>
          <a:noFill/>
        </p:spPr>
        <p:txBody>
          <a:bodyPr>
            <a:spAutoFit/>
          </a:bodyPr>
          <a:lstStyle/>
          <a:p>
            <a:pPr algn="ctr">
              <a:defRPr/>
            </a:pPr>
            <a:r>
              <a:rPr lang="en-US" sz="1200" dirty="0">
                <a:solidFill>
                  <a:schemeClr val="tx1">
                    <a:lumMod val="65000"/>
                    <a:lumOff val="35000"/>
                  </a:schemeClr>
                </a:solidFill>
              </a:rPr>
              <a:t>2009-10</a:t>
            </a:r>
          </a:p>
        </p:txBody>
      </p:sp>
      <p:sp>
        <p:nvSpPr>
          <p:cNvPr id="29" name="TextBox 28"/>
          <p:cNvSpPr txBox="1"/>
          <p:nvPr/>
        </p:nvSpPr>
        <p:spPr bwMode="auto">
          <a:xfrm>
            <a:off x="6481763" y="6486411"/>
            <a:ext cx="811212" cy="276225"/>
          </a:xfrm>
          <a:prstGeom prst="rect">
            <a:avLst/>
          </a:prstGeom>
          <a:noFill/>
        </p:spPr>
        <p:txBody>
          <a:bodyPr>
            <a:spAutoFit/>
          </a:bodyPr>
          <a:lstStyle/>
          <a:p>
            <a:pPr algn="ctr">
              <a:defRPr/>
            </a:pPr>
            <a:r>
              <a:rPr lang="en-US" sz="1200" dirty="0">
                <a:solidFill>
                  <a:schemeClr val="tx1">
                    <a:lumMod val="65000"/>
                    <a:lumOff val="35000"/>
                  </a:schemeClr>
                </a:solidFill>
              </a:rPr>
              <a:t>2010-11</a:t>
            </a:r>
          </a:p>
        </p:txBody>
      </p:sp>
      <p:sp>
        <p:nvSpPr>
          <p:cNvPr id="2081" name="TextBox 31"/>
          <p:cNvSpPr txBox="1">
            <a:spLocks noChangeArrowheads="1"/>
          </p:cNvSpPr>
          <p:nvPr/>
        </p:nvSpPr>
        <p:spPr bwMode="auto">
          <a:xfrm>
            <a:off x="6604957" y="4100319"/>
            <a:ext cx="593366" cy="276927"/>
          </a:xfrm>
          <a:prstGeom prst="rect">
            <a:avLst/>
          </a:prstGeom>
          <a:noFill/>
          <a:ln w="9525">
            <a:noFill/>
            <a:miter lim="800000"/>
            <a:headEnd/>
            <a:tailEnd/>
          </a:ln>
        </p:spPr>
        <p:txBody>
          <a:bodyPr>
            <a:spAutoFit/>
          </a:bodyPr>
          <a:lstStyle/>
          <a:p>
            <a:pPr algn="ctr"/>
            <a:r>
              <a:rPr lang="en-US" sz="1200">
                <a:latin typeface="Century Gothic" pitchFamily="34" charset="0"/>
              </a:rPr>
              <a:t>3.0%</a:t>
            </a:r>
          </a:p>
        </p:txBody>
      </p:sp>
      <p:sp>
        <p:nvSpPr>
          <p:cNvPr id="2082" name="TextBox 32"/>
          <p:cNvSpPr txBox="1">
            <a:spLocks noChangeArrowheads="1"/>
          </p:cNvSpPr>
          <p:nvPr/>
        </p:nvSpPr>
        <p:spPr bwMode="auto">
          <a:xfrm>
            <a:off x="5511445" y="4019377"/>
            <a:ext cx="594846" cy="276927"/>
          </a:xfrm>
          <a:prstGeom prst="rect">
            <a:avLst/>
          </a:prstGeom>
          <a:noFill/>
          <a:ln w="9525">
            <a:noFill/>
            <a:miter lim="800000"/>
            <a:headEnd/>
            <a:tailEnd/>
          </a:ln>
        </p:spPr>
        <p:txBody>
          <a:bodyPr>
            <a:spAutoFit/>
          </a:bodyPr>
          <a:lstStyle/>
          <a:p>
            <a:pPr algn="ctr"/>
            <a:r>
              <a:rPr lang="en-US" sz="1200">
                <a:latin typeface="Century Gothic" pitchFamily="34" charset="0"/>
              </a:rPr>
              <a:t>3.1%</a:t>
            </a:r>
          </a:p>
        </p:txBody>
      </p:sp>
      <p:sp>
        <p:nvSpPr>
          <p:cNvPr id="2083" name="TextBox 33"/>
          <p:cNvSpPr txBox="1">
            <a:spLocks noChangeArrowheads="1"/>
          </p:cNvSpPr>
          <p:nvPr/>
        </p:nvSpPr>
        <p:spPr bwMode="auto">
          <a:xfrm>
            <a:off x="4426812" y="3622606"/>
            <a:ext cx="594846" cy="276927"/>
          </a:xfrm>
          <a:prstGeom prst="rect">
            <a:avLst/>
          </a:prstGeom>
          <a:noFill/>
          <a:ln w="9525">
            <a:noFill/>
            <a:miter lim="800000"/>
            <a:headEnd/>
            <a:tailEnd/>
          </a:ln>
        </p:spPr>
        <p:txBody>
          <a:bodyPr>
            <a:spAutoFit/>
          </a:bodyPr>
          <a:lstStyle/>
          <a:p>
            <a:pPr algn="ctr"/>
            <a:r>
              <a:rPr lang="en-US" sz="1200">
                <a:latin typeface="Century Gothic" pitchFamily="34" charset="0"/>
              </a:rPr>
              <a:t>3.6%</a:t>
            </a:r>
          </a:p>
        </p:txBody>
      </p:sp>
      <p:sp>
        <p:nvSpPr>
          <p:cNvPr id="2084" name="TextBox 34"/>
          <p:cNvSpPr txBox="1">
            <a:spLocks noChangeArrowheads="1"/>
          </p:cNvSpPr>
          <p:nvPr/>
        </p:nvSpPr>
        <p:spPr bwMode="auto">
          <a:xfrm>
            <a:off x="3351057" y="3494052"/>
            <a:ext cx="594846" cy="276927"/>
          </a:xfrm>
          <a:prstGeom prst="rect">
            <a:avLst/>
          </a:prstGeom>
          <a:noFill/>
          <a:ln w="9525">
            <a:noFill/>
            <a:miter lim="800000"/>
            <a:headEnd/>
            <a:tailEnd/>
          </a:ln>
        </p:spPr>
        <p:txBody>
          <a:bodyPr>
            <a:spAutoFit/>
          </a:bodyPr>
          <a:lstStyle/>
          <a:p>
            <a:pPr algn="ctr"/>
            <a:r>
              <a:rPr lang="en-US" sz="1200">
                <a:latin typeface="Century Gothic" pitchFamily="34" charset="0"/>
              </a:rPr>
              <a:t>3.8%</a:t>
            </a:r>
          </a:p>
        </p:txBody>
      </p:sp>
      <p:sp>
        <p:nvSpPr>
          <p:cNvPr id="2085" name="TextBox 35"/>
          <p:cNvSpPr txBox="1">
            <a:spLocks noChangeArrowheads="1"/>
          </p:cNvSpPr>
          <p:nvPr/>
        </p:nvSpPr>
        <p:spPr bwMode="auto">
          <a:xfrm>
            <a:off x="2241268" y="3003642"/>
            <a:ext cx="594846" cy="276927"/>
          </a:xfrm>
          <a:prstGeom prst="rect">
            <a:avLst/>
          </a:prstGeom>
          <a:noFill/>
          <a:ln w="9525">
            <a:noFill/>
            <a:miter lim="800000"/>
            <a:headEnd/>
            <a:tailEnd/>
          </a:ln>
        </p:spPr>
        <p:txBody>
          <a:bodyPr>
            <a:spAutoFit/>
          </a:bodyPr>
          <a:lstStyle/>
          <a:p>
            <a:pPr algn="ctr"/>
            <a:r>
              <a:rPr lang="en-US" sz="1200">
                <a:latin typeface="Century Gothic" pitchFamily="34" charset="0"/>
              </a:rPr>
              <a:t>4.4%</a:t>
            </a:r>
          </a:p>
        </p:txBody>
      </p:sp>
      <p:sp>
        <p:nvSpPr>
          <p:cNvPr id="2086" name="TextBox 36"/>
          <p:cNvSpPr txBox="1">
            <a:spLocks noChangeArrowheads="1"/>
          </p:cNvSpPr>
          <p:nvPr/>
        </p:nvSpPr>
        <p:spPr bwMode="auto">
          <a:xfrm>
            <a:off x="1147758" y="2932224"/>
            <a:ext cx="594846" cy="276927"/>
          </a:xfrm>
          <a:prstGeom prst="rect">
            <a:avLst/>
          </a:prstGeom>
          <a:noFill/>
          <a:ln w="9525">
            <a:noFill/>
            <a:miter lim="800000"/>
            <a:headEnd/>
            <a:tailEnd/>
          </a:ln>
        </p:spPr>
        <p:txBody>
          <a:bodyPr>
            <a:spAutoFit/>
          </a:bodyPr>
          <a:lstStyle/>
          <a:p>
            <a:pPr algn="ctr"/>
            <a:r>
              <a:rPr lang="en-US" sz="1200">
                <a:latin typeface="Century Gothic" pitchFamily="34" charset="0"/>
              </a:rPr>
              <a:t>4.5%</a:t>
            </a:r>
          </a:p>
        </p:txBody>
      </p:sp>
      <p:sp>
        <p:nvSpPr>
          <p:cNvPr id="38" name="Rectangle 37"/>
          <p:cNvSpPr/>
          <p:nvPr/>
        </p:nvSpPr>
        <p:spPr bwMode="auto">
          <a:xfrm>
            <a:off x="7700963" y="4128974"/>
            <a:ext cx="530225" cy="2289175"/>
          </a:xfrm>
          <a:prstGeom prst="rect">
            <a:avLst/>
          </a:prstGeom>
          <a:solidFill>
            <a:srgbClr val="D6A300"/>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TextBox 38"/>
          <p:cNvSpPr txBox="1"/>
          <p:nvPr/>
        </p:nvSpPr>
        <p:spPr bwMode="auto">
          <a:xfrm>
            <a:off x="7564438" y="6486411"/>
            <a:ext cx="809625" cy="276225"/>
          </a:xfrm>
          <a:prstGeom prst="rect">
            <a:avLst/>
          </a:prstGeom>
          <a:noFill/>
        </p:spPr>
        <p:txBody>
          <a:bodyPr>
            <a:spAutoFit/>
          </a:bodyPr>
          <a:lstStyle/>
          <a:p>
            <a:pPr algn="ctr">
              <a:defRPr/>
            </a:pPr>
            <a:r>
              <a:rPr lang="en-US" sz="1200" dirty="0">
                <a:solidFill>
                  <a:schemeClr val="tx1">
                    <a:lumMod val="65000"/>
                    <a:lumOff val="35000"/>
                  </a:schemeClr>
                </a:solidFill>
              </a:rPr>
              <a:t>2011-12</a:t>
            </a:r>
          </a:p>
        </p:txBody>
      </p:sp>
      <p:sp>
        <p:nvSpPr>
          <p:cNvPr id="2089" name="TextBox 39"/>
          <p:cNvSpPr txBox="1">
            <a:spLocks noChangeArrowheads="1"/>
          </p:cNvSpPr>
          <p:nvPr/>
        </p:nvSpPr>
        <p:spPr bwMode="auto">
          <a:xfrm>
            <a:off x="7686629" y="4160628"/>
            <a:ext cx="593367" cy="276927"/>
          </a:xfrm>
          <a:prstGeom prst="rect">
            <a:avLst/>
          </a:prstGeom>
          <a:noFill/>
          <a:ln w="9525">
            <a:noFill/>
            <a:miter lim="800000"/>
            <a:headEnd/>
            <a:tailEnd/>
          </a:ln>
        </p:spPr>
        <p:txBody>
          <a:bodyPr>
            <a:spAutoFit/>
          </a:bodyPr>
          <a:lstStyle/>
          <a:p>
            <a:pPr algn="ctr"/>
            <a:r>
              <a:rPr lang="en-US" sz="1200">
                <a:latin typeface="Century Gothic" pitchFamily="34" charset="0"/>
              </a:rPr>
              <a:t>2.9%</a:t>
            </a:r>
          </a:p>
        </p:txBody>
      </p:sp>
      <p:grpSp>
        <p:nvGrpSpPr>
          <p:cNvPr id="81" name="Group 80"/>
          <p:cNvGrpSpPr/>
          <p:nvPr/>
        </p:nvGrpSpPr>
        <p:grpSpPr>
          <a:xfrm>
            <a:off x="282575" y="1571301"/>
            <a:ext cx="7163532" cy="2489410"/>
            <a:chOff x="282575" y="1539665"/>
            <a:chExt cx="7163532" cy="2489410"/>
          </a:xfrm>
        </p:grpSpPr>
        <p:sp>
          <p:nvSpPr>
            <p:cNvPr id="134" name="Rectangle 133"/>
            <p:cNvSpPr/>
            <p:nvPr/>
          </p:nvSpPr>
          <p:spPr bwMode="auto">
            <a:xfrm>
              <a:off x="282575" y="1808163"/>
              <a:ext cx="157163" cy="217487"/>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en-US" sz="1200"/>
            </a:p>
          </p:txBody>
        </p:sp>
        <p:sp>
          <p:nvSpPr>
            <p:cNvPr id="136" name="TextBox 135"/>
            <p:cNvSpPr txBox="1"/>
            <p:nvPr/>
          </p:nvSpPr>
          <p:spPr>
            <a:xfrm>
              <a:off x="552449" y="1539665"/>
              <a:ext cx="5487000" cy="830997"/>
            </a:xfrm>
            <a:prstGeom prst="rect">
              <a:avLst/>
            </a:prstGeom>
            <a:noFill/>
          </p:spPr>
          <p:txBody>
            <a:bodyPr wrap="square">
              <a:spAutoFit/>
            </a:bodyPr>
            <a:lstStyle/>
            <a:p>
              <a:pPr>
                <a:defRPr/>
              </a:pPr>
              <a:r>
                <a:rPr lang="en-US" sz="1600" dirty="0">
                  <a:latin typeface="+mj-lt"/>
                </a:rPr>
                <a:t>The blue space and blue numbers above each bar represent the </a:t>
              </a:r>
              <a:r>
                <a:rPr lang="en-US" sz="1600" u="sng" dirty="0">
                  <a:latin typeface="+mj-lt"/>
                </a:rPr>
                <a:t>number</a:t>
              </a:r>
              <a:r>
                <a:rPr lang="en-US" sz="1600" dirty="0">
                  <a:latin typeface="+mj-lt"/>
                </a:rPr>
                <a:t> of students who would have dropped out each year if the dropout rate had remained at the 2005-06 level of 4.5%</a:t>
              </a:r>
            </a:p>
          </p:txBody>
        </p:sp>
        <p:sp>
          <p:nvSpPr>
            <p:cNvPr id="137" name="TextBox 53"/>
            <p:cNvSpPr txBox="1">
              <a:spLocks noChangeArrowheads="1"/>
            </p:cNvSpPr>
            <p:nvPr/>
          </p:nvSpPr>
          <p:spPr bwMode="auto">
            <a:xfrm>
              <a:off x="384240" y="1806157"/>
              <a:ext cx="240066" cy="239809"/>
            </a:xfrm>
            <a:prstGeom prst="rect">
              <a:avLst/>
            </a:prstGeom>
            <a:noFill/>
            <a:ln w="9525">
              <a:noFill/>
              <a:miter lim="800000"/>
              <a:headEnd/>
              <a:tailEnd/>
            </a:ln>
          </p:spPr>
          <p:txBody>
            <a:bodyPr vert="vert270" wrap="none" lIns="27432" rIns="27432">
              <a:spAutoFit/>
            </a:bodyPr>
            <a:lstStyle/>
            <a:p>
              <a:pPr>
                <a:defRPr/>
              </a:pPr>
              <a:r>
                <a:rPr lang="en-US" sz="1200" dirty="0">
                  <a:solidFill>
                    <a:srgbClr val="0070C0"/>
                  </a:solidFill>
                  <a:latin typeface="Century Gothic" pitchFamily="34" charset="0"/>
                </a:rPr>
                <a:t>xx</a:t>
              </a:r>
            </a:p>
          </p:txBody>
        </p:sp>
        <p:grpSp>
          <p:nvGrpSpPr>
            <p:cNvPr id="80" name="Group 79"/>
            <p:cNvGrpSpPr/>
            <p:nvPr/>
          </p:nvGrpSpPr>
          <p:grpSpPr>
            <a:xfrm>
              <a:off x="2266951" y="2870200"/>
              <a:ext cx="5179156" cy="1158875"/>
              <a:chOff x="2266951" y="2870200"/>
              <a:chExt cx="5179156" cy="1158875"/>
            </a:xfrm>
          </p:grpSpPr>
          <p:sp>
            <p:nvSpPr>
              <p:cNvPr id="43" name="Rectangle 42"/>
              <p:cNvSpPr/>
              <p:nvPr/>
            </p:nvSpPr>
            <p:spPr bwMode="auto">
              <a:xfrm>
                <a:off x="6616460" y="2870200"/>
                <a:ext cx="532053" cy="1158875"/>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44" name="Rectangle 43"/>
              <p:cNvSpPr/>
              <p:nvPr/>
            </p:nvSpPr>
            <p:spPr bwMode="auto">
              <a:xfrm>
                <a:off x="5537200" y="2870200"/>
                <a:ext cx="527170" cy="1098550"/>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45" name="Rectangle 44"/>
              <p:cNvSpPr/>
              <p:nvPr/>
            </p:nvSpPr>
            <p:spPr bwMode="auto">
              <a:xfrm>
                <a:off x="4442384" y="2870200"/>
                <a:ext cx="530225" cy="706438"/>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46" name="Rectangle 45"/>
              <p:cNvSpPr/>
              <p:nvPr/>
            </p:nvSpPr>
            <p:spPr bwMode="auto">
              <a:xfrm>
                <a:off x="3355975" y="2874963"/>
                <a:ext cx="527050" cy="571500"/>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endParaRPr lang="en-US" sz="1200"/>
              </a:p>
            </p:txBody>
          </p:sp>
          <p:sp>
            <p:nvSpPr>
              <p:cNvPr id="47" name="Rectangle 46"/>
              <p:cNvSpPr/>
              <p:nvPr/>
            </p:nvSpPr>
            <p:spPr bwMode="auto">
              <a:xfrm>
                <a:off x="2266951" y="2870200"/>
                <a:ext cx="528637" cy="87313"/>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extBox 47"/>
              <p:cNvSpPr txBox="1">
                <a:spLocks noChangeArrowheads="1"/>
              </p:cNvSpPr>
              <p:nvPr/>
            </p:nvSpPr>
            <p:spPr bwMode="auto">
              <a:xfrm>
                <a:off x="7175258" y="2943376"/>
                <a:ext cx="270849" cy="53943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6,223</a:t>
                </a:r>
              </a:p>
            </p:txBody>
          </p:sp>
          <p:sp>
            <p:nvSpPr>
              <p:cNvPr id="3" name="TextBox 37"/>
              <p:cNvSpPr txBox="1">
                <a:spLocks noChangeArrowheads="1"/>
              </p:cNvSpPr>
              <p:nvPr/>
            </p:nvSpPr>
            <p:spPr bwMode="auto">
              <a:xfrm>
                <a:off x="6089871" y="2943376"/>
                <a:ext cx="270849" cy="53943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5,739</a:t>
                </a:r>
              </a:p>
            </p:txBody>
          </p:sp>
          <p:sp>
            <p:nvSpPr>
              <p:cNvPr id="6" name="TextBox 38"/>
              <p:cNvSpPr txBox="1">
                <a:spLocks noChangeArrowheads="1"/>
              </p:cNvSpPr>
              <p:nvPr/>
            </p:nvSpPr>
            <p:spPr bwMode="auto">
              <a:xfrm>
                <a:off x="5003757" y="2943376"/>
                <a:ext cx="270849" cy="53943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3,788</a:t>
                </a:r>
              </a:p>
            </p:txBody>
          </p:sp>
          <p:sp>
            <p:nvSpPr>
              <p:cNvPr id="2087" name="TextBox 39"/>
              <p:cNvSpPr txBox="1">
                <a:spLocks noChangeArrowheads="1"/>
              </p:cNvSpPr>
              <p:nvPr/>
            </p:nvSpPr>
            <p:spPr bwMode="auto">
              <a:xfrm>
                <a:off x="3902123" y="2925446"/>
                <a:ext cx="270849" cy="53943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2,991</a:t>
                </a:r>
              </a:p>
            </p:txBody>
          </p:sp>
          <p:sp>
            <p:nvSpPr>
              <p:cNvPr id="2088" name="TextBox 40"/>
              <p:cNvSpPr txBox="1">
                <a:spLocks noChangeArrowheads="1"/>
              </p:cNvSpPr>
              <p:nvPr/>
            </p:nvSpPr>
            <p:spPr bwMode="auto">
              <a:xfrm>
                <a:off x="2820943" y="2943376"/>
                <a:ext cx="270849" cy="39039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410</a:t>
                </a:r>
              </a:p>
            </p:txBody>
          </p:sp>
        </p:grpSp>
      </p:grpSp>
      <p:grpSp>
        <p:nvGrpSpPr>
          <p:cNvPr id="79" name="Group 78"/>
          <p:cNvGrpSpPr/>
          <p:nvPr/>
        </p:nvGrpSpPr>
        <p:grpSpPr>
          <a:xfrm>
            <a:off x="7702550" y="2901836"/>
            <a:ext cx="822523" cy="1227138"/>
            <a:chOff x="7702550" y="2870200"/>
            <a:chExt cx="822523" cy="1227138"/>
          </a:xfrm>
        </p:grpSpPr>
        <p:sp>
          <p:nvSpPr>
            <p:cNvPr id="53" name="Rectangle 52"/>
            <p:cNvSpPr/>
            <p:nvPr/>
          </p:nvSpPr>
          <p:spPr bwMode="auto">
            <a:xfrm>
              <a:off x="7702550" y="2870200"/>
              <a:ext cx="527050" cy="1227138"/>
            </a:xfrm>
            <a:prstGeom prst="rect">
              <a:avLst/>
            </a:prstGeom>
            <a:solidFill>
              <a:schemeClr val="accent4">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90" name="TextBox 53"/>
            <p:cNvSpPr txBox="1">
              <a:spLocks noChangeArrowheads="1"/>
            </p:cNvSpPr>
            <p:nvPr/>
          </p:nvSpPr>
          <p:spPr bwMode="auto">
            <a:xfrm>
              <a:off x="8254224" y="2943376"/>
              <a:ext cx="270849" cy="539430"/>
            </a:xfrm>
            <a:prstGeom prst="rect">
              <a:avLst/>
            </a:prstGeom>
            <a:solidFill>
              <a:schemeClr val="bg1"/>
            </a:solidFill>
            <a:ln w="9525">
              <a:noFill/>
              <a:miter lim="800000"/>
              <a:headEnd/>
              <a:tailEnd/>
            </a:ln>
          </p:spPr>
          <p:txBody>
            <a:bodyPr vert="vert270" wrap="none" lIns="27432" rIns="27432">
              <a:spAutoFit/>
            </a:bodyPr>
            <a:lstStyle/>
            <a:p>
              <a:pPr>
                <a:defRPr/>
              </a:pPr>
              <a:r>
                <a:rPr lang="en-US" sz="1400" dirty="0">
                  <a:solidFill>
                    <a:srgbClr val="0070C0"/>
                  </a:solidFill>
                  <a:latin typeface="Century Gothic" pitchFamily="34" charset="0"/>
                </a:rPr>
                <a:t>6,674</a:t>
              </a:r>
            </a:p>
          </p:txBody>
        </p:sp>
      </p:grpSp>
      <p:cxnSp>
        <p:nvCxnSpPr>
          <p:cNvPr id="56" name="Straight Connector 55"/>
          <p:cNvCxnSpPr/>
          <p:nvPr/>
        </p:nvCxnSpPr>
        <p:spPr bwMode="auto">
          <a:xfrm>
            <a:off x="1036638" y="2905011"/>
            <a:ext cx="74295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 name="Group 126"/>
          <p:cNvGrpSpPr>
            <a:grpSpLocks/>
          </p:cNvGrpSpPr>
          <p:nvPr/>
        </p:nvGrpSpPr>
        <p:grpSpPr bwMode="auto">
          <a:xfrm>
            <a:off x="1983812" y="6371606"/>
            <a:ext cx="5443381" cy="77617"/>
            <a:chOff x="5348377" y="879894"/>
            <a:chExt cx="762000" cy="94891"/>
          </a:xfrm>
        </p:grpSpPr>
        <p:cxnSp>
          <p:nvCxnSpPr>
            <p:cNvPr id="121" name="Straight Connector 120"/>
            <p:cNvCxnSpPr/>
            <p:nvPr/>
          </p:nvCxnSpPr>
          <p:spPr>
            <a:xfrm>
              <a:off x="5348456"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500905"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653353"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805580"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958029"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110478" y="880511"/>
              <a:ext cx="0" cy="9510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40" name="Straight Connector 139"/>
          <p:cNvCxnSpPr/>
          <p:nvPr/>
        </p:nvCxnSpPr>
        <p:spPr bwMode="auto">
          <a:xfrm flipH="1">
            <a:off x="868363" y="2478179"/>
            <a:ext cx="763728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2535027" y="1792174"/>
            <a:ext cx="6039630" cy="1266825"/>
            <a:chOff x="2535027" y="1639774"/>
            <a:chExt cx="6039630" cy="1266825"/>
          </a:xfrm>
        </p:grpSpPr>
        <p:sp>
          <p:nvSpPr>
            <p:cNvPr id="86" name="Rectangle 85"/>
            <p:cNvSpPr/>
            <p:nvPr/>
          </p:nvSpPr>
          <p:spPr>
            <a:xfrm>
              <a:off x="4718649" y="2294626"/>
              <a:ext cx="3856008" cy="77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2535027" y="1639774"/>
              <a:ext cx="5910473" cy="1266825"/>
              <a:chOff x="2535027" y="1639774"/>
              <a:chExt cx="5910473" cy="1266825"/>
            </a:xfrm>
          </p:grpSpPr>
          <p:sp>
            <p:nvSpPr>
              <p:cNvPr id="62" name="Oval 61"/>
              <p:cNvSpPr/>
              <p:nvPr/>
            </p:nvSpPr>
            <p:spPr bwMode="auto">
              <a:xfrm>
                <a:off x="7021513" y="1639774"/>
                <a:ext cx="1423987" cy="784225"/>
              </a:xfrm>
              <a:prstGeom prst="ellipse">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TextBox 62"/>
              <p:cNvSpPr txBox="1"/>
              <p:nvPr/>
            </p:nvSpPr>
            <p:spPr bwMode="auto">
              <a:xfrm>
                <a:off x="7096125" y="1646124"/>
                <a:ext cx="1274763" cy="738187"/>
              </a:xfrm>
              <a:prstGeom prst="rect">
                <a:avLst/>
              </a:prstGeom>
              <a:noFill/>
              <a:effectLst>
                <a:outerShdw blurRad="12700" dist="12700" dir="2700000" algn="tl" rotWithShape="0">
                  <a:prstClr val="black">
                    <a:alpha val="67000"/>
                  </a:prstClr>
                </a:outerShdw>
              </a:effectLst>
            </p:spPr>
            <p:txBody>
              <a:bodyPr>
                <a:spAutoFit/>
              </a:bodyPr>
              <a:lstStyle/>
              <a:p>
                <a:pPr algn="ctr" fontAlgn="auto">
                  <a:spcBef>
                    <a:spcPts val="0"/>
                  </a:spcBef>
                  <a:spcAft>
                    <a:spcPts val="0"/>
                  </a:spcAft>
                  <a:defRPr/>
                </a:pPr>
                <a:r>
                  <a:rPr lang="en-US" sz="2400" dirty="0" smtClean="0">
                    <a:solidFill>
                      <a:srgbClr val="0070C0"/>
                    </a:solidFill>
                    <a:latin typeface="Century Gothic" pitchFamily="34" charset="0"/>
                  </a:rPr>
                  <a:t>25,825 </a:t>
                </a:r>
                <a:r>
                  <a:rPr lang="en-US" dirty="0">
                    <a:solidFill>
                      <a:srgbClr val="0070C0"/>
                    </a:solidFill>
                    <a:latin typeface="Century Gothic" pitchFamily="34" charset="0"/>
                  </a:rPr>
                  <a:t>students</a:t>
                </a:r>
              </a:p>
            </p:txBody>
          </p:sp>
          <p:cxnSp>
            <p:nvCxnSpPr>
              <p:cNvPr id="64" name="Straight Arrow Connector 63"/>
              <p:cNvCxnSpPr/>
              <p:nvPr/>
            </p:nvCxnSpPr>
            <p:spPr bwMode="auto">
              <a:xfrm flipV="1">
                <a:off x="2535027" y="1984075"/>
                <a:ext cx="4322973" cy="74969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6" idx="0"/>
              </p:cNvCxnSpPr>
              <p:nvPr/>
            </p:nvCxnSpPr>
            <p:spPr bwMode="auto">
              <a:xfrm flipV="1">
                <a:off x="3619500" y="2266836"/>
                <a:ext cx="3281363" cy="639763"/>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5" idx="0"/>
              </p:cNvCxnSpPr>
              <p:nvPr/>
            </p:nvCxnSpPr>
            <p:spPr bwMode="auto">
              <a:xfrm flipV="1">
                <a:off x="4707497" y="2362086"/>
                <a:ext cx="2254251" cy="53975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4" idx="0"/>
              </p:cNvCxnSpPr>
              <p:nvPr/>
            </p:nvCxnSpPr>
            <p:spPr bwMode="auto">
              <a:xfrm flipV="1">
                <a:off x="5800785" y="2482736"/>
                <a:ext cx="1282640" cy="41910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3" idx="0"/>
              </p:cNvCxnSpPr>
              <p:nvPr/>
            </p:nvCxnSpPr>
            <p:spPr bwMode="auto">
              <a:xfrm flipV="1">
                <a:off x="6882487" y="2576400"/>
                <a:ext cx="372388" cy="325436"/>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3" idx="0"/>
              </p:cNvCxnSpPr>
              <p:nvPr/>
            </p:nvCxnSpPr>
            <p:spPr bwMode="auto">
              <a:xfrm flipH="1" flipV="1">
                <a:off x="7885113" y="2628786"/>
                <a:ext cx="80962" cy="27305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82" name="Rectangle 81"/>
          <p:cNvSpPr/>
          <p:nvPr/>
        </p:nvSpPr>
        <p:spPr>
          <a:xfrm>
            <a:off x="0" y="0"/>
            <a:ext cx="9144000" cy="876300"/>
          </a:xfrm>
          <a:prstGeom prst="rect">
            <a:avLst/>
          </a:prstGeom>
          <a:solidFill>
            <a:srgbClr val="CBC5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800" dirty="0">
              <a:solidFill>
                <a:schemeClr val="tx1">
                  <a:lumMod val="75000"/>
                  <a:lumOff val="25000"/>
                </a:schemeClr>
              </a:solidFill>
              <a:latin typeface="Palatino Linotype" pitchFamily="18" charset="0"/>
            </a:endParaRPr>
          </a:p>
        </p:txBody>
      </p:sp>
      <p:sp>
        <p:nvSpPr>
          <p:cNvPr id="83" name="TextBox 82"/>
          <p:cNvSpPr txBox="1"/>
          <p:nvPr/>
        </p:nvSpPr>
        <p:spPr>
          <a:xfrm>
            <a:off x="0" y="150813"/>
            <a:ext cx="9144000" cy="584775"/>
          </a:xfrm>
          <a:prstGeom prst="rect">
            <a:avLst/>
          </a:prstGeom>
          <a:noFill/>
        </p:spPr>
        <p:txBody>
          <a:bodyPr wrap="square">
            <a:spAutoFit/>
          </a:bodyPr>
          <a:lstStyle/>
          <a:p>
            <a:pPr algn="ctr" fontAlgn="auto">
              <a:spcBef>
                <a:spcPts val="0"/>
              </a:spcBef>
              <a:spcAft>
                <a:spcPts val="0"/>
              </a:spcAft>
              <a:defRPr/>
            </a:pPr>
            <a:r>
              <a:rPr lang="en-US" sz="3200" dirty="0" smtClean="0">
                <a:solidFill>
                  <a:schemeClr val="tx1">
                    <a:lumMod val="75000"/>
                    <a:lumOff val="25000"/>
                  </a:schemeClr>
                </a:solidFill>
                <a:latin typeface="Palatino Linotype" pitchFamily="18" charset="0"/>
              </a:rPr>
              <a:t>Signs of Progress</a:t>
            </a:r>
            <a:endParaRPr lang="en-US" sz="3200" dirty="0">
              <a:latin typeface="Palatino Linotype" pitchFamily="18" charset="0"/>
            </a:endParaRPr>
          </a:p>
        </p:txBody>
      </p:sp>
      <p:cxnSp>
        <p:nvCxnSpPr>
          <p:cNvPr id="85" name="Straight Connector 84"/>
          <p:cNvCxnSpPr/>
          <p:nvPr/>
        </p:nvCxnSpPr>
        <p:spPr>
          <a:xfrm>
            <a:off x="0" y="869950"/>
            <a:ext cx="91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20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wipe(down)">
                                      <p:cBhvr>
                                        <p:cTn id="12" dur="2000"/>
                                        <p:tgtEl>
                                          <p:spTgt spid="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1"/>
                                        </p:tgtEl>
                                        <p:attrNameLst>
                                          <p:attrName>style.visibility</p:attrName>
                                        </p:attrNameLst>
                                      </p:cBhvr>
                                      <p:to>
                                        <p:strVal val="visible"/>
                                      </p:to>
                                    </p:set>
                                    <p:animEffect transition="in" filter="wipe(down)">
                                      <p:cBhvr>
                                        <p:cTn id="17" dur="1000"/>
                                        <p:tgtEl>
                                          <p:spTgt spid="8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wipe(left)">
                                      <p:cBhvr>
                                        <p:cTn id="22"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7176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19200" y="2324100"/>
            <a:ext cx="6433171" cy="830997"/>
          </a:xfrm>
          <a:prstGeom prst="rect">
            <a:avLst/>
          </a:prstGeom>
          <a:noFill/>
        </p:spPr>
        <p:txBody>
          <a:bodyPr wrap="none" rtlCol="0">
            <a:spAutoFit/>
          </a:bodyPr>
          <a:lstStyle/>
          <a:p>
            <a:r>
              <a:rPr lang="en-US" sz="4800" dirty="0" smtClean="0">
                <a:solidFill>
                  <a:schemeClr val="bg1"/>
                </a:solidFill>
                <a:latin typeface="Century Gothic" pitchFamily="34" charset="0"/>
              </a:rPr>
              <a:t>The Graduation Rate</a:t>
            </a:r>
            <a:endParaRPr lang="en-US" sz="3600" dirty="0">
              <a:latin typeface="Century Gothic"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2042</TotalTime>
  <Words>1871</Words>
  <Application>Microsoft Office PowerPoint</Application>
  <PresentationFormat>On-screen Show (4:3)</PresentationFormat>
  <Paragraphs>326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fritz_p</dc:creator>
  <cp:lastModifiedBy>Jackson, Katy</cp:lastModifiedBy>
  <cp:revision>29</cp:revision>
  <dcterms:created xsi:type="dcterms:W3CDTF">2013-01-24T05:25:49Z</dcterms:created>
  <dcterms:modified xsi:type="dcterms:W3CDTF">2013-05-23T22:05:37Z</dcterms:modified>
</cp:coreProperties>
</file>