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68" r:id="rId3"/>
    <p:sldId id="279" r:id="rId4"/>
    <p:sldId id="280" r:id="rId5"/>
    <p:sldId id="281" r:id="rId6"/>
    <p:sldId id="282" r:id="rId7"/>
    <p:sldId id="295" r:id="rId8"/>
    <p:sldId id="283" r:id="rId9"/>
    <p:sldId id="292" r:id="rId10"/>
    <p:sldId id="257" r:id="rId11"/>
    <p:sldId id="284" r:id="rId12"/>
    <p:sldId id="285" r:id="rId13"/>
    <p:sldId id="286" r:id="rId14"/>
    <p:sldId id="287" r:id="rId15"/>
    <p:sldId id="288" r:id="rId16"/>
    <p:sldId id="289" r:id="rId17"/>
    <p:sldId id="290" r:id="rId18"/>
    <p:sldId id="291" r:id="rId19"/>
    <p:sldId id="293" r:id="rId20"/>
    <p:sldId id="294" r:id="rId21"/>
    <p:sldId id="270"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710" autoAdjust="0"/>
  </p:normalViewPr>
  <p:slideViewPr>
    <p:cSldViewPr snapToGrid="0">
      <p:cViewPr varScale="1">
        <p:scale>
          <a:sx n="79" d="100"/>
          <a:sy n="79" d="100"/>
        </p:scale>
        <p:origin x="61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F3062-3AD7-4329-B7F6-808B7B8D11B7}" type="datetimeFigureOut">
              <a:rPr lang="en-US" smtClean="0"/>
              <a:t>10/13/2023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5549D5-0F8D-402B-AEB9-29B73E163DCA}" type="slidenum">
              <a:rPr lang="en-US" smtClean="0"/>
              <a:t>‹#›</a:t>
            </a:fld>
            <a:endParaRPr lang="en-US"/>
          </a:p>
        </p:txBody>
      </p:sp>
    </p:spTree>
    <p:extLst>
      <p:ext uri="{BB962C8B-B14F-4D97-AF65-F5344CB8AC3E}">
        <p14:creationId xmlns:p14="http://schemas.microsoft.com/office/powerpoint/2010/main" val="1489301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5549D5-0F8D-402B-AEB9-29B73E163DCA}" type="slidenum">
              <a:rPr lang="en-US" smtClean="0"/>
              <a:t>1</a:t>
            </a:fld>
            <a:endParaRPr lang="en-US"/>
          </a:p>
        </p:txBody>
      </p:sp>
    </p:spTree>
    <p:extLst>
      <p:ext uri="{BB962C8B-B14F-4D97-AF65-F5344CB8AC3E}">
        <p14:creationId xmlns:p14="http://schemas.microsoft.com/office/powerpoint/2010/main" val="3646872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2858855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32376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17733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2140457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4991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1411981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3125833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291363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2837479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8FCD39-53EA-4FB7-B839-B9C807C4A474}"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1204562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8FCD39-53EA-4FB7-B839-B9C807C4A474}" type="datetimeFigureOut">
              <a:rPr lang="en-US" smtClean="0"/>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1480132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8FCD39-53EA-4FB7-B839-B9C807C4A474}" type="datetimeFigureOut">
              <a:rPr lang="en-US" smtClean="0"/>
              <a:t>10/13/2023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1670258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8FCD39-53EA-4FB7-B839-B9C807C4A474}" type="datetimeFigureOut">
              <a:rPr lang="en-US" smtClean="0"/>
              <a:t>10/13/2023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263583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FCD39-53EA-4FB7-B839-B9C807C4A474}" type="datetimeFigureOut">
              <a:rPr lang="en-US" smtClean="0"/>
              <a:t>10/13/2023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2919738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8FCD39-53EA-4FB7-B839-B9C807C4A474}" type="datetimeFigureOut">
              <a:rPr lang="en-US" smtClean="0"/>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1454473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8FCD39-53EA-4FB7-B839-B9C807C4A474}" type="datetimeFigureOut">
              <a:rPr lang="en-US" smtClean="0"/>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CD78AD-E25D-4A2A-9415-23FD37B53888}" type="slidenum">
              <a:rPr lang="en-US" smtClean="0"/>
              <a:t>‹#›</a:t>
            </a:fld>
            <a:endParaRPr lang="en-US"/>
          </a:p>
        </p:txBody>
      </p:sp>
    </p:spTree>
    <p:extLst>
      <p:ext uri="{BB962C8B-B14F-4D97-AF65-F5344CB8AC3E}">
        <p14:creationId xmlns:p14="http://schemas.microsoft.com/office/powerpoint/2010/main" val="746967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8FCD39-53EA-4FB7-B839-B9C807C4A474}" type="datetimeFigureOut">
              <a:rPr lang="en-US" smtClean="0"/>
              <a:t>10/13/2023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5CD78AD-E25D-4A2A-9415-23FD37B53888}" type="slidenum">
              <a:rPr lang="en-US" smtClean="0"/>
              <a:t>‹#›</a:t>
            </a:fld>
            <a:endParaRPr lang="en-US"/>
          </a:p>
        </p:txBody>
      </p:sp>
    </p:spTree>
    <p:extLst>
      <p:ext uri="{BB962C8B-B14F-4D97-AF65-F5344CB8AC3E}">
        <p14:creationId xmlns:p14="http://schemas.microsoft.com/office/powerpoint/2010/main" val="2923640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e.state.co.us/cdechart/waivers" TargetMode="External"/><Relationship Id="rId2" Type="http://schemas.openxmlformats.org/officeDocument/2006/relationships/hyperlink" Target="https://www.cde.state.co.us/sites/default/files/docs/cdechart/StateWaiversCharter.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cde.state.co.us/schoolreadiness/kindergartenschoolreadinessdatacollec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mailto:george_t@cde.state.co.u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cde.state.co.us/schoolreadiness/kindergartenschoolreadinessdatacollec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cde.state.co.us/schoolreadiness/kindergartenschoolreadinessdatacollecti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Rogers_M@cde.state.co.us" TargetMode="External"/><Relationship Id="rId2" Type="http://schemas.openxmlformats.org/officeDocument/2006/relationships/hyperlink" Target="mailto:george_t@cde.state.co.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de.state.co.us/schoolreadiness/assessment#srassessmentmen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gers_m@cde.state.co.us" TargetMode="External"/><Relationship Id="rId2" Type="http://schemas.openxmlformats.org/officeDocument/2006/relationships/hyperlink" Target="https://www.cde.state.co.us/schoolreadiness/assessment#srassessmentmen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de.state.co.us/schoolreadiness/assessment#srassessmentmen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George_t@cde.state.co.us" TargetMode="External"/><Relationship Id="rId2" Type="http://schemas.openxmlformats.org/officeDocument/2006/relationships/hyperlink" Target="https://www.cde.state.co.us/schoolreadiness/kindergartenschoolreadinessdatacollection"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de.state.co.us/datapipelin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dx.cde.state.co.us/CDEIdM/districtLAMSupport.j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Steps to Complete the Kindergarten School Readiness Collection</a:t>
            </a:r>
          </a:p>
        </p:txBody>
      </p:sp>
      <p:sp>
        <p:nvSpPr>
          <p:cNvPr id="3" name="Subtitle 2"/>
          <p:cNvSpPr>
            <a:spLocks noGrp="1"/>
          </p:cNvSpPr>
          <p:nvPr>
            <p:ph type="subTitle" idx="1"/>
          </p:nvPr>
        </p:nvSpPr>
        <p:spPr/>
        <p:txBody>
          <a:bodyPr/>
          <a:lstStyle/>
          <a:p>
            <a:r>
              <a:rPr lang="en-US" dirty="0"/>
              <a:t>October 10, 2023</a:t>
            </a:r>
          </a:p>
          <a:p>
            <a:r>
              <a:rPr lang="en-US" dirty="0"/>
              <a:t>1:00-2:00 pm</a:t>
            </a:r>
          </a:p>
        </p:txBody>
      </p:sp>
    </p:spTree>
    <p:extLst>
      <p:ext uri="{BB962C8B-B14F-4D97-AF65-F5344CB8AC3E}">
        <p14:creationId xmlns:p14="http://schemas.microsoft.com/office/powerpoint/2010/main" val="2734544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5516" y="160901"/>
            <a:ext cx="8596668" cy="1320800"/>
          </a:xfrm>
        </p:spPr>
        <p:txBody>
          <a:bodyPr/>
          <a:lstStyle/>
          <a:p>
            <a:r>
              <a:rPr lang="en-US" sz="3600" dirty="0"/>
              <a:t>Step 5: Select the Assessment Tool in Data Pipeline</a:t>
            </a:r>
          </a:p>
        </p:txBody>
      </p:sp>
      <p:sp>
        <p:nvSpPr>
          <p:cNvPr id="2" name="Content Placeholder 1"/>
          <p:cNvSpPr>
            <a:spLocks noGrp="1"/>
          </p:cNvSpPr>
          <p:nvPr>
            <p:ph idx="1"/>
          </p:nvPr>
        </p:nvSpPr>
        <p:spPr>
          <a:xfrm>
            <a:off x="141625" y="1606064"/>
            <a:ext cx="9318004" cy="2892045"/>
          </a:xfrm>
        </p:spPr>
        <p:txBody>
          <a:bodyPr>
            <a:normAutofit fontScale="92500" lnSpcReduction="20000"/>
          </a:bodyPr>
          <a:lstStyle/>
          <a:p>
            <a:pPr marL="0" indent="0">
              <a:buNone/>
            </a:pPr>
            <a:r>
              <a:rPr lang="en-US" sz="1600" dirty="0"/>
              <a:t>Do you have the following?:</a:t>
            </a:r>
          </a:p>
          <a:p>
            <a:r>
              <a:rPr lang="en-US" sz="1600" dirty="0"/>
              <a:t>Completed the KSR Data File Template (Steps 1-3)</a:t>
            </a:r>
          </a:p>
          <a:p>
            <a:pPr>
              <a:spcBef>
                <a:spcPts val="0"/>
              </a:spcBef>
              <a:spcAft>
                <a:spcPts val="1200"/>
              </a:spcAft>
            </a:pPr>
            <a:r>
              <a:rPr lang="en-US" sz="1600" dirty="0"/>
              <a:t>Data Pipeline access to the KSR Collection, with a User or Approver role (Step 4) </a:t>
            </a:r>
          </a:p>
          <a:p>
            <a:pPr marL="0" indent="0">
              <a:buNone/>
            </a:pPr>
            <a:r>
              <a:rPr lang="en-US" sz="1600" dirty="0"/>
              <a:t>1: Login to Data Pipeline</a:t>
            </a:r>
          </a:p>
          <a:p>
            <a:pPr marL="0" indent="0">
              <a:buNone/>
            </a:pPr>
            <a:r>
              <a:rPr lang="en-US" sz="1600" dirty="0"/>
              <a:t>2: Click on “School Readiness”</a:t>
            </a:r>
          </a:p>
          <a:p>
            <a:pPr marL="0" indent="0">
              <a:buNone/>
            </a:pPr>
            <a:r>
              <a:rPr lang="en-US" sz="1600" dirty="0"/>
              <a:t>3: Click on “Assessment Used”</a:t>
            </a:r>
          </a:p>
          <a:p>
            <a:pPr marL="0" indent="0">
              <a:buNone/>
            </a:pPr>
            <a:r>
              <a:rPr lang="en-US" sz="1600" dirty="0"/>
              <a:t>4: Select the correct “School Year”</a:t>
            </a:r>
          </a:p>
          <a:p>
            <a:pPr marL="0" indent="0">
              <a:buNone/>
            </a:pPr>
            <a:r>
              <a:rPr lang="en-US" sz="1600" dirty="0"/>
              <a:t>5: Select the correct “District”</a:t>
            </a:r>
          </a:p>
          <a:p>
            <a:pPr marL="0" indent="0">
              <a:buNone/>
            </a:pPr>
            <a:r>
              <a:rPr lang="en-US" sz="1600" dirty="0"/>
              <a:t>6: Click “Search”</a:t>
            </a:r>
          </a:p>
          <a:p>
            <a:pPr marL="0" indent="0">
              <a:buNone/>
            </a:pPr>
            <a:endParaRPr lang="en-US" dirty="0"/>
          </a:p>
          <a:p>
            <a:pPr marL="0" indent="0">
              <a:buNone/>
            </a:pPr>
            <a:endParaRPr lang="en-US" dirty="0"/>
          </a:p>
          <a:p>
            <a:pPr lvl="1"/>
            <a:endParaRPr lang="en-US" dirty="0"/>
          </a:p>
          <a:p>
            <a:pPr marL="457200" lvl="1" indent="0">
              <a:buNone/>
            </a:pPr>
            <a:endParaRPr lang="en-US" dirty="0"/>
          </a:p>
          <a:p>
            <a:pPr lvl="1"/>
            <a:endParaRPr lang="en-US" dirty="0"/>
          </a:p>
          <a:p>
            <a:pPr lvl="1"/>
            <a:endParaRPr lang="en-US" dirty="0"/>
          </a:p>
          <a:p>
            <a:pPr lvl="1"/>
            <a:endParaRPr lang="en-US" dirty="0"/>
          </a:p>
          <a:p>
            <a:pPr lvl="1"/>
            <a:endParaRPr lang="en-US" dirty="0"/>
          </a:p>
          <a:p>
            <a:pPr lvl="1"/>
            <a:endParaRPr lang="en-US" dirty="0"/>
          </a:p>
        </p:txBody>
      </p:sp>
      <p:pic>
        <p:nvPicPr>
          <p:cNvPr id="8" name="Picture 7" descr="Picture of the Assessment Tool page in Data Pipeline.">
            <a:extLst>
              <a:ext uri="{FF2B5EF4-FFF2-40B4-BE49-F238E27FC236}">
                <a16:creationId xmlns:a16="http://schemas.microsoft.com/office/drawing/2014/main" id="{D8CEBB6C-FB51-C1CA-E7D2-2B3C2CBD2A37}"/>
              </a:ext>
            </a:extLst>
          </p:cNvPr>
          <p:cNvPicPr>
            <a:picLocks noChangeAspect="1"/>
          </p:cNvPicPr>
          <p:nvPr/>
        </p:nvPicPr>
        <p:blipFill>
          <a:blip r:embed="rId2"/>
          <a:stretch>
            <a:fillRect/>
          </a:stretch>
        </p:blipFill>
        <p:spPr>
          <a:xfrm>
            <a:off x="441987" y="4617644"/>
            <a:ext cx="8717280" cy="2173747"/>
          </a:xfrm>
          <a:prstGeom prst="rect">
            <a:avLst/>
          </a:prstGeom>
        </p:spPr>
      </p:pic>
    </p:spTree>
    <p:extLst>
      <p:ext uri="{BB962C8B-B14F-4D97-AF65-F5344CB8AC3E}">
        <p14:creationId xmlns:p14="http://schemas.microsoft.com/office/powerpoint/2010/main" val="1010051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CBA22-12C1-F8AE-FCA7-7D6EDDFFB8E5}"/>
              </a:ext>
            </a:extLst>
          </p:cNvPr>
          <p:cNvSpPr>
            <a:spLocks noGrp="1"/>
          </p:cNvSpPr>
          <p:nvPr>
            <p:ph type="title"/>
          </p:nvPr>
        </p:nvSpPr>
        <p:spPr>
          <a:xfrm>
            <a:off x="677334" y="230909"/>
            <a:ext cx="8596668" cy="1320800"/>
          </a:xfrm>
        </p:spPr>
        <p:txBody>
          <a:bodyPr/>
          <a:lstStyle/>
          <a:p>
            <a:r>
              <a:rPr lang="en-US" sz="3600" dirty="0"/>
              <a:t>Step 5: Select the Assessment Tool in Data Pipeline </a:t>
            </a:r>
            <a:r>
              <a:rPr lang="en-US" dirty="0"/>
              <a:t>(continued)</a:t>
            </a:r>
            <a:endParaRPr lang="en-US" sz="3600" dirty="0"/>
          </a:p>
        </p:txBody>
      </p:sp>
      <p:sp>
        <p:nvSpPr>
          <p:cNvPr id="3" name="Content Placeholder 2">
            <a:extLst>
              <a:ext uri="{FF2B5EF4-FFF2-40B4-BE49-F238E27FC236}">
                <a16:creationId xmlns:a16="http://schemas.microsoft.com/office/drawing/2014/main" id="{C2D5ADB4-A506-9987-0152-4FC8B8488140}"/>
              </a:ext>
            </a:extLst>
          </p:cNvPr>
          <p:cNvSpPr>
            <a:spLocks noGrp="1"/>
          </p:cNvSpPr>
          <p:nvPr>
            <p:ph idx="1"/>
          </p:nvPr>
        </p:nvSpPr>
        <p:spPr>
          <a:xfrm>
            <a:off x="677334" y="1671062"/>
            <a:ext cx="8596668" cy="3880773"/>
          </a:xfrm>
        </p:spPr>
        <p:txBody>
          <a:bodyPr/>
          <a:lstStyle/>
          <a:p>
            <a:r>
              <a:rPr lang="en-US" dirty="0"/>
              <a:t>Your screen will display a list of every school that is coded to serve kindergarten students in CDE’s system.</a:t>
            </a:r>
          </a:p>
          <a:p>
            <a:r>
              <a:rPr lang="en-US" dirty="0"/>
              <a:t>Select the main assessment tool used for each school.</a:t>
            </a:r>
          </a:p>
          <a:p>
            <a:r>
              <a:rPr lang="en-US" dirty="0"/>
              <a:t>Assessment Waivers: Some districts or schools have a waiver from the State Board of Education that grants the school a waiver to use an assessment tool that is not on the SBE approved list. The assessment and collection still needs to be completed, but the waiver recipient can use a different assessment.</a:t>
            </a:r>
          </a:p>
          <a:p>
            <a:r>
              <a:rPr lang="en-US" dirty="0"/>
              <a:t>Who has assessment tool waivers? Here is a link to the </a:t>
            </a:r>
            <a:r>
              <a:rPr lang="en-US" dirty="0">
                <a:hlinkClick r:id="rId2"/>
              </a:rPr>
              <a:t>2023-24 list of SBE approved waivers for Charter Schools</a:t>
            </a:r>
            <a:r>
              <a:rPr lang="en-US" dirty="0"/>
              <a:t>. (last updated August 2023)</a:t>
            </a:r>
          </a:p>
          <a:p>
            <a:r>
              <a:rPr lang="en-US" dirty="0"/>
              <a:t>More information regarding waivers can be found on the </a:t>
            </a:r>
            <a:r>
              <a:rPr lang="en-US" dirty="0">
                <a:hlinkClick r:id="rId3"/>
              </a:rPr>
              <a:t>Waivers &amp; Policy Guidance website</a:t>
            </a:r>
            <a:r>
              <a:rPr lang="en-US" dirty="0"/>
              <a:t>.</a:t>
            </a:r>
          </a:p>
        </p:txBody>
      </p:sp>
    </p:spTree>
    <p:extLst>
      <p:ext uri="{BB962C8B-B14F-4D97-AF65-F5344CB8AC3E}">
        <p14:creationId xmlns:p14="http://schemas.microsoft.com/office/powerpoint/2010/main" val="4224694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63DF4-EDF8-8097-025B-DAC5651EBC45}"/>
              </a:ext>
            </a:extLst>
          </p:cNvPr>
          <p:cNvSpPr>
            <a:spLocks noGrp="1"/>
          </p:cNvSpPr>
          <p:nvPr>
            <p:ph type="title"/>
          </p:nvPr>
        </p:nvSpPr>
        <p:spPr>
          <a:xfrm>
            <a:off x="677334" y="156238"/>
            <a:ext cx="8596668" cy="1320800"/>
          </a:xfrm>
        </p:spPr>
        <p:txBody>
          <a:bodyPr/>
          <a:lstStyle/>
          <a:p>
            <a:r>
              <a:rPr lang="en-US" sz="3600" dirty="0"/>
              <a:t>Step 6: Uploading Data to CDE Data Pipeline</a:t>
            </a:r>
            <a:endParaRPr lang="en-US" dirty="0"/>
          </a:p>
        </p:txBody>
      </p:sp>
      <p:sp>
        <p:nvSpPr>
          <p:cNvPr id="3" name="Content Placeholder 2">
            <a:extLst>
              <a:ext uri="{FF2B5EF4-FFF2-40B4-BE49-F238E27FC236}">
                <a16:creationId xmlns:a16="http://schemas.microsoft.com/office/drawing/2014/main" id="{DB154EBA-5D56-045E-51CE-8965F950667F}"/>
              </a:ext>
            </a:extLst>
          </p:cNvPr>
          <p:cNvSpPr>
            <a:spLocks noGrp="1"/>
          </p:cNvSpPr>
          <p:nvPr>
            <p:ph idx="1"/>
          </p:nvPr>
        </p:nvSpPr>
        <p:spPr>
          <a:xfrm>
            <a:off x="304106" y="1477038"/>
            <a:ext cx="5523347" cy="5224723"/>
          </a:xfrm>
        </p:spPr>
        <p:txBody>
          <a:bodyPr/>
          <a:lstStyle/>
          <a:p>
            <a:pPr marL="0" indent="0">
              <a:buNone/>
            </a:pPr>
            <a:r>
              <a:rPr lang="en-US" dirty="0"/>
              <a:t>Upload your data file into Data Pipeline after the Assessment Tool has been selected (Step 5).</a:t>
            </a:r>
          </a:p>
          <a:p>
            <a:r>
              <a:rPr lang="en-US" dirty="0"/>
              <a:t>If you reverse this order, it will trigger a Pipeline error, and you will need to start again in the correct order.</a:t>
            </a:r>
          </a:p>
          <a:p>
            <a:r>
              <a:rPr lang="en-US" dirty="0"/>
              <a:t>The data file for the upload must be saved as an .xlsx file. Any other file type will trigger an upload error in Pipeline.</a:t>
            </a:r>
          </a:p>
          <a:p>
            <a:pPr lvl="1"/>
            <a:r>
              <a:rPr lang="en-US" dirty="0"/>
              <a:t>Note: In past years, some vendor tools export the report has downloaded into an .txt file- you will need to make sure it is saved as an .xlsx for upload into Pipeline.</a:t>
            </a:r>
          </a:p>
          <a:p>
            <a:r>
              <a:rPr lang="en-US" dirty="0"/>
              <a:t>Select “File Upload”, then select “Data File Upload” from the left-side menu.</a:t>
            </a:r>
          </a:p>
          <a:p>
            <a:endParaRPr lang="en-US" dirty="0"/>
          </a:p>
          <a:p>
            <a:endParaRPr lang="en-US" dirty="0"/>
          </a:p>
        </p:txBody>
      </p:sp>
      <p:pic>
        <p:nvPicPr>
          <p:cNvPr id="4" name="Picture 3" descr="Description of the Data File Upload site in Data Pipeline.">
            <a:extLst>
              <a:ext uri="{FF2B5EF4-FFF2-40B4-BE49-F238E27FC236}">
                <a16:creationId xmlns:a16="http://schemas.microsoft.com/office/drawing/2014/main" id="{9D9F26AA-A197-4D64-6DEA-EAD5C8EA810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44294" y="2226195"/>
            <a:ext cx="5943600" cy="2941320"/>
          </a:xfrm>
          <a:prstGeom prst="rect">
            <a:avLst/>
          </a:prstGeom>
          <a:noFill/>
          <a:ln>
            <a:noFill/>
          </a:ln>
        </p:spPr>
      </p:pic>
    </p:spTree>
    <p:extLst>
      <p:ext uri="{BB962C8B-B14F-4D97-AF65-F5344CB8AC3E}">
        <p14:creationId xmlns:p14="http://schemas.microsoft.com/office/powerpoint/2010/main" val="3846386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5DBB1-4090-CA6F-3B64-4DF1DD83CDD1}"/>
              </a:ext>
            </a:extLst>
          </p:cNvPr>
          <p:cNvSpPr>
            <a:spLocks noGrp="1"/>
          </p:cNvSpPr>
          <p:nvPr>
            <p:ph type="title"/>
          </p:nvPr>
        </p:nvSpPr>
        <p:spPr>
          <a:xfrm>
            <a:off x="668098" y="175491"/>
            <a:ext cx="8596668" cy="1320800"/>
          </a:xfrm>
        </p:spPr>
        <p:txBody>
          <a:bodyPr/>
          <a:lstStyle/>
          <a:p>
            <a:r>
              <a:rPr lang="en-US" sz="3600" dirty="0"/>
              <a:t>Step 6: Uploading Data to CDE Data Pipeline </a:t>
            </a:r>
            <a:r>
              <a:rPr lang="en-US" dirty="0"/>
              <a:t>(continued)</a:t>
            </a:r>
          </a:p>
        </p:txBody>
      </p:sp>
      <p:sp>
        <p:nvSpPr>
          <p:cNvPr id="3" name="Content Placeholder 2">
            <a:extLst>
              <a:ext uri="{FF2B5EF4-FFF2-40B4-BE49-F238E27FC236}">
                <a16:creationId xmlns:a16="http://schemas.microsoft.com/office/drawing/2014/main" id="{587C0F32-F403-B48A-F854-24168C15D93A}"/>
              </a:ext>
            </a:extLst>
          </p:cNvPr>
          <p:cNvSpPr>
            <a:spLocks noGrp="1"/>
          </p:cNvSpPr>
          <p:nvPr>
            <p:ph idx="1"/>
          </p:nvPr>
        </p:nvSpPr>
        <p:spPr>
          <a:xfrm>
            <a:off x="363298" y="1496291"/>
            <a:ext cx="5307829" cy="3472873"/>
          </a:xfrm>
        </p:spPr>
        <p:txBody>
          <a:bodyPr>
            <a:normAutofit lnSpcReduction="10000"/>
          </a:bodyPr>
          <a:lstStyle/>
          <a:p>
            <a:r>
              <a:rPr lang="en-US" dirty="0"/>
              <a:t>Exception File: Unchecked</a:t>
            </a:r>
          </a:p>
          <a:p>
            <a:r>
              <a:rPr lang="en-US" dirty="0"/>
              <a:t>File Type: School Readiness Collection</a:t>
            </a:r>
          </a:p>
          <a:p>
            <a:r>
              <a:rPr lang="en-US" dirty="0"/>
              <a:t>School Year: The current school year</a:t>
            </a:r>
          </a:p>
          <a:p>
            <a:r>
              <a:rPr lang="en-US" dirty="0"/>
              <a:t>Organization / LEA: Select the correct district</a:t>
            </a:r>
          </a:p>
          <a:p>
            <a:r>
              <a:rPr lang="en-US" dirty="0"/>
              <a:t>Locate File: Click choose file, and find the completed KSR File Template on your computer.</a:t>
            </a:r>
          </a:p>
          <a:p>
            <a:r>
              <a:rPr lang="en-US" dirty="0"/>
              <a:t>Upload Type: Replace</a:t>
            </a:r>
          </a:p>
          <a:p>
            <a:r>
              <a:rPr lang="en-US" dirty="0"/>
              <a:t>Click Submit. The screen will display a success message in green text.</a:t>
            </a:r>
          </a:p>
        </p:txBody>
      </p:sp>
      <p:pic>
        <p:nvPicPr>
          <p:cNvPr id="4" name="Picture 3" descr="Picture of the Data File Upload site in Data Pipeline.">
            <a:extLst>
              <a:ext uri="{FF2B5EF4-FFF2-40B4-BE49-F238E27FC236}">
                <a16:creationId xmlns:a16="http://schemas.microsoft.com/office/drawing/2014/main" id="{764342AC-1C72-D9A7-E26F-12DEC0D320B5}"/>
              </a:ext>
            </a:extLst>
          </p:cNvPr>
          <p:cNvPicPr>
            <a:picLocks noChangeAspect="1"/>
          </p:cNvPicPr>
          <p:nvPr/>
        </p:nvPicPr>
        <p:blipFill rotWithShape="1">
          <a:blip r:embed="rId2">
            <a:extLst>
              <a:ext uri="{28A0092B-C50C-407E-A947-70E740481C1C}">
                <a14:useLocalDpi xmlns:a14="http://schemas.microsoft.com/office/drawing/2010/main" val="0"/>
              </a:ext>
            </a:extLst>
          </a:blip>
          <a:srcRect l="29176"/>
          <a:stretch/>
        </p:blipFill>
        <p:spPr bwMode="auto">
          <a:xfrm>
            <a:off x="5935438" y="1165732"/>
            <a:ext cx="5099600" cy="3563286"/>
          </a:xfrm>
          <a:prstGeom prst="rect">
            <a:avLst/>
          </a:prstGeom>
          <a:noFill/>
          <a:ln>
            <a:noFill/>
          </a:ln>
        </p:spPr>
      </p:pic>
      <p:pic>
        <p:nvPicPr>
          <p:cNvPr id="5" name="Picture 4" descr="Picture of he successful upload message in Data Pipeline.">
            <a:extLst>
              <a:ext uri="{FF2B5EF4-FFF2-40B4-BE49-F238E27FC236}">
                <a16:creationId xmlns:a16="http://schemas.microsoft.com/office/drawing/2014/main" id="{AAE2EB7A-FBED-100C-5A26-B0EF92310E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6227" y="5142930"/>
            <a:ext cx="8095224" cy="1525724"/>
          </a:xfrm>
          <a:prstGeom prst="rect">
            <a:avLst/>
          </a:prstGeom>
          <a:ln>
            <a:solidFill>
              <a:schemeClr val="tx1"/>
            </a:solidFill>
          </a:ln>
        </p:spPr>
      </p:pic>
    </p:spTree>
    <p:extLst>
      <p:ext uri="{BB962C8B-B14F-4D97-AF65-F5344CB8AC3E}">
        <p14:creationId xmlns:p14="http://schemas.microsoft.com/office/powerpoint/2010/main" val="118653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2E51C-E2BE-7979-9818-B7D2356517D2}"/>
              </a:ext>
            </a:extLst>
          </p:cNvPr>
          <p:cNvSpPr>
            <a:spLocks noGrp="1"/>
          </p:cNvSpPr>
          <p:nvPr>
            <p:ph type="title"/>
          </p:nvPr>
        </p:nvSpPr>
        <p:spPr>
          <a:xfrm>
            <a:off x="677334" y="184727"/>
            <a:ext cx="8596668" cy="748145"/>
          </a:xfrm>
        </p:spPr>
        <p:txBody>
          <a:bodyPr>
            <a:normAutofit/>
          </a:bodyPr>
          <a:lstStyle/>
          <a:p>
            <a:r>
              <a:rPr lang="en-US" sz="3600" dirty="0"/>
              <a:t>Step 7: Resolve any Data Pipeline Errors</a:t>
            </a:r>
            <a:endParaRPr lang="en-US" dirty="0"/>
          </a:p>
        </p:txBody>
      </p:sp>
      <p:sp>
        <p:nvSpPr>
          <p:cNvPr id="3" name="Content Placeholder 2">
            <a:extLst>
              <a:ext uri="{FF2B5EF4-FFF2-40B4-BE49-F238E27FC236}">
                <a16:creationId xmlns:a16="http://schemas.microsoft.com/office/drawing/2014/main" id="{CC92F077-6B03-CFA4-4532-91F74589EE92}"/>
              </a:ext>
            </a:extLst>
          </p:cNvPr>
          <p:cNvSpPr>
            <a:spLocks noGrp="1"/>
          </p:cNvSpPr>
          <p:nvPr>
            <p:ph idx="1"/>
          </p:nvPr>
        </p:nvSpPr>
        <p:spPr>
          <a:xfrm>
            <a:off x="344825" y="932873"/>
            <a:ext cx="8596668" cy="413326"/>
          </a:xfrm>
        </p:spPr>
        <p:txBody>
          <a:bodyPr>
            <a:noAutofit/>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Select “Pipeline Reports”, then select “Error Report”</a:t>
            </a:r>
          </a:p>
        </p:txBody>
      </p:sp>
      <p:pic>
        <p:nvPicPr>
          <p:cNvPr id="8" name="Picture 7" descr="Picture of the Error Report site in Data Pipeline.">
            <a:extLst>
              <a:ext uri="{FF2B5EF4-FFF2-40B4-BE49-F238E27FC236}">
                <a16:creationId xmlns:a16="http://schemas.microsoft.com/office/drawing/2014/main" id="{9FE5A810-F8D0-7C60-1234-52DAA5B31E90}"/>
              </a:ext>
            </a:extLst>
          </p:cNvPr>
          <p:cNvPicPr>
            <a:picLocks noChangeAspect="1"/>
          </p:cNvPicPr>
          <p:nvPr/>
        </p:nvPicPr>
        <p:blipFill>
          <a:blip r:embed="rId2"/>
          <a:stretch>
            <a:fillRect/>
          </a:stretch>
        </p:blipFill>
        <p:spPr>
          <a:xfrm>
            <a:off x="677334" y="1346199"/>
            <a:ext cx="9279466" cy="2697029"/>
          </a:xfrm>
          <a:prstGeom prst="rect">
            <a:avLst/>
          </a:prstGeom>
        </p:spPr>
      </p:pic>
      <p:sp>
        <p:nvSpPr>
          <p:cNvPr id="11" name="Content Placeholder 2">
            <a:extLst>
              <a:ext uri="{FF2B5EF4-FFF2-40B4-BE49-F238E27FC236}">
                <a16:creationId xmlns:a16="http://schemas.microsoft.com/office/drawing/2014/main" id="{B8D9967B-D384-DABF-C66C-655A7C2BB078}"/>
              </a:ext>
            </a:extLst>
          </p:cNvPr>
          <p:cNvSpPr txBox="1">
            <a:spLocks/>
          </p:cNvSpPr>
          <p:nvPr/>
        </p:nvSpPr>
        <p:spPr>
          <a:xfrm>
            <a:off x="498764" y="4191578"/>
            <a:ext cx="9190181" cy="223693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Dataset: School Readiness</a:t>
            </a:r>
          </a:p>
          <a:p>
            <a:pPr>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File Type: School Readiness Collection</a:t>
            </a:r>
          </a:p>
          <a:p>
            <a:pPr>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School Year: The current school year</a:t>
            </a:r>
          </a:p>
          <a:p>
            <a:pPr>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Organization / LEA: The correct district name</a:t>
            </a:r>
          </a:p>
          <a:p>
            <a:pPr>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Error Type: Errors and Warnings</a:t>
            </a:r>
          </a:p>
          <a:p>
            <a:pPr lvl="1">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Note: Errors must be resolved before submission. Warnings are important to pay attention to, but they do not need to be resolved before data submission.</a:t>
            </a:r>
          </a:p>
          <a:p>
            <a:pPr>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Click “Search”</a:t>
            </a:r>
          </a:p>
        </p:txBody>
      </p:sp>
    </p:spTree>
    <p:extLst>
      <p:ext uri="{BB962C8B-B14F-4D97-AF65-F5344CB8AC3E}">
        <p14:creationId xmlns:p14="http://schemas.microsoft.com/office/powerpoint/2010/main" val="4075725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C8A5-DF59-8959-DFA0-33E9519E08BC}"/>
              </a:ext>
            </a:extLst>
          </p:cNvPr>
          <p:cNvSpPr>
            <a:spLocks noGrp="1"/>
          </p:cNvSpPr>
          <p:nvPr>
            <p:ph type="title"/>
          </p:nvPr>
        </p:nvSpPr>
        <p:spPr>
          <a:xfrm>
            <a:off x="677333" y="212436"/>
            <a:ext cx="8705205" cy="1025812"/>
          </a:xfrm>
        </p:spPr>
        <p:txBody>
          <a:bodyPr>
            <a:normAutofit fontScale="90000"/>
          </a:bodyPr>
          <a:lstStyle/>
          <a:p>
            <a:r>
              <a:rPr lang="en-US" sz="3600" dirty="0"/>
              <a:t>Step 7: Resolve any Data Pipeline Errors </a:t>
            </a:r>
            <a:r>
              <a:rPr lang="en-US" dirty="0"/>
              <a:t>(continued)</a:t>
            </a:r>
          </a:p>
        </p:txBody>
      </p:sp>
      <p:sp>
        <p:nvSpPr>
          <p:cNvPr id="3" name="Content Placeholder 2">
            <a:extLst>
              <a:ext uri="{FF2B5EF4-FFF2-40B4-BE49-F238E27FC236}">
                <a16:creationId xmlns:a16="http://schemas.microsoft.com/office/drawing/2014/main" id="{F9279838-4749-4704-15C4-83F895320712}"/>
              </a:ext>
            </a:extLst>
          </p:cNvPr>
          <p:cNvSpPr>
            <a:spLocks noGrp="1"/>
          </p:cNvSpPr>
          <p:nvPr>
            <p:ph idx="1"/>
          </p:nvPr>
        </p:nvSpPr>
        <p:spPr>
          <a:xfrm>
            <a:off x="258618" y="1358798"/>
            <a:ext cx="8807467" cy="5495059"/>
          </a:xfrm>
        </p:spPr>
        <p:txBody>
          <a:bodyPr>
            <a:normAutofit lnSpcReduction="10000"/>
          </a:bodyPr>
          <a:lstStyle/>
          <a:p>
            <a:r>
              <a:rPr lang="en-US" dirty="0"/>
              <a:t>Fix any errors in the file, and re-upload the data file.</a:t>
            </a:r>
          </a:p>
          <a:p>
            <a:r>
              <a:rPr lang="en-US" dirty="0"/>
              <a:t>Check the error report again.</a:t>
            </a:r>
          </a:p>
          <a:p>
            <a:r>
              <a:rPr lang="en-US" dirty="0"/>
              <a:t>Continue this until you reach zero errors.  </a:t>
            </a:r>
          </a:p>
          <a:p>
            <a:r>
              <a:rPr lang="en-US" dirty="0"/>
              <a:t>You can also check the Status Dashboard in Pipeline to see how many errors exist.</a:t>
            </a:r>
          </a:p>
          <a:p>
            <a:pPr marL="0" indent="0">
              <a:buNone/>
            </a:pPr>
            <a:r>
              <a:rPr lang="en-US" u="sng" dirty="0">
                <a:solidFill>
                  <a:schemeClr val="accent2"/>
                </a:solidFill>
              </a:rPr>
              <a:t>Common Errors:</a:t>
            </a:r>
          </a:p>
          <a:p>
            <a:r>
              <a:rPr lang="en-US" dirty="0">
                <a:solidFill>
                  <a:schemeClr val="accent2"/>
                </a:solidFill>
              </a:rPr>
              <a:t>The assessment used must be selected for this school.</a:t>
            </a:r>
          </a:p>
          <a:p>
            <a:pPr lvl="1"/>
            <a:r>
              <a:rPr lang="en-US" dirty="0"/>
              <a:t>Common Cause: The assessment tool wasn’t selected before the data file was uploaded into Data Pipeline. </a:t>
            </a:r>
          </a:p>
          <a:p>
            <a:pPr lvl="1"/>
            <a:r>
              <a:rPr lang="en-US" dirty="0"/>
              <a:t>To clear the error, select the assessment tool, and reupload the data file to clear the data.</a:t>
            </a:r>
          </a:p>
          <a:p>
            <a:r>
              <a:rPr lang="en-US" dirty="0">
                <a:solidFill>
                  <a:schemeClr val="accent2"/>
                </a:solidFill>
              </a:rPr>
              <a:t>The district code in the file must match the district code selected for upload.</a:t>
            </a:r>
          </a:p>
          <a:p>
            <a:pPr lvl="1"/>
            <a:r>
              <a:rPr lang="en-US" dirty="0"/>
              <a:t>Common Cause: In the KSR File Template, the District Code column wasn’t formatted as “Text”. </a:t>
            </a:r>
          </a:p>
          <a:p>
            <a:pPr lvl="1"/>
            <a:r>
              <a:rPr lang="en-US" dirty="0"/>
              <a:t>To clear the error, open the KSR File Template in Excel, select all of the cells in the “District Code” column, and convert them to text. Save the file, and reupload it into Pipeline.</a:t>
            </a:r>
          </a:p>
          <a:p>
            <a:endParaRPr lang="en-US" dirty="0"/>
          </a:p>
          <a:p>
            <a:endParaRPr lang="en-US" dirty="0"/>
          </a:p>
        </p:txBody>
      </p:sp>
      <p:pic>
        <p:nvPicPr>
          <p:cNvPr id="5" name="Picture 4" descr="Picture of the Status Dashboard button in the Data Pipeline menu.">
            <a:extLst>
              <a:ext uri="{FF2B5EF4-FFF2-40B4-BE49-F238E27FC236}">
                <a16:creationId xmlns:a16="http://schemas.microsoft.com/office/drawing/2014/main" id="{19E481F3-2079-D179-A7BA-B58A6CA51125}"/>
              </a:ext>
            </a:extLst>
          </p:cNvPr>
          <p:cNvPicPr>
            <a:picLocks noChangeAspect="1"/>
          </p:cNvPicPr>
          <p:nvPr/>
        </p:nvPicPr>
        <p:blipFill>
          <a:blip r:embed="rId2"/>
          <a:stretch>
            <a:fillRect/>
          </a:stretch>
        </p:blipFill>
        <p:spPr>
          <a:xfrm>
            <a:off x="9066085" y="1446972"/>
            <a:ext cx="2962847" cy="3512654"/>
          </a:xfrm>
          <a:prstGeom prst="rect">
            <a:avLst/>
          </a:prstGeom>
        </p:spPr>
      </p:pic>
    </p:spTree>
    <p:extLst>
      <p:ext uri="{BB962C8B-B14F-4D97-AF65-F5344CB8AC3E}">
        <p14:creationId xmlns:p14="http://schemas.microsoft.com/office/powerpoint/2010/main" val="1197344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32D3C-887A-6732-BC66-E6556BD3C298}"/>
              </a:ext>
            </a:extLst>
          </p:cNvPr>
          <p:cNvSpPr>
            <a:spLocks noGrp="1"/>
          </p:cNvSpPr>
          <p:nvPr>
            <p:ph type="title"/>
          </p:nvPr>
        </p:nvSpPr>
        <p:spPr>
          <a:xfrm>
            <a:off x="677334" y="142383"/>
            <a:ext cx="9092831" cy="990678"/>
          </a:xfrm>
        </p:spPr>
        <p:txBody>
          <a:bodyPr>
            <a:normAutofit fontScale="90000"/>
          </a:bodyPr>
          <a:lstStyle/>
          <a:p>
            <a:r>
              <a:rPr lang="en-US" sz="3600" dirty="0"/>
              <a:t>Step 7: Resolve any Data Pipeline Errors: Common Errors</a:t>
            </a:r>
            <a:endParaRPr lang="en-US" dirty="0"/>
          </a:p>
        </p:txBody>
      </p:sp>
      <p:sp>
        <p:nvSpPr>
          <p:cNvPr id="3" name="Content Placeholder 2">
            <a:extLst>
              <a:ext uri="{FF2B5EF4-FFF2-40B4-BE49-F238E27FC236}">
                <a16:creationId xmlns:a16="http://schemas.microsoft.com/office/drawing/2014/main" id="{53B30B52-6343-5CF7-821D-685A20351613}"/>
              </a:ext>
            </a:extLst>
          </p:cNvPr>
          <p:cNvSpPr>
            <a:spLocks noGrp="1"/>
          </p:cNvSpPr>
          <p:nvPr>
            <p:ph idx="1"/>
          </p:nvPr>
        </p:nvSpPr>
        <p:spPr>
          <a:xfrm>
            <a:off x="257916" y="1247690"/>
            <a:ext cx="9750788" cy="5467927"/>
          </a:xfrm>
        </p:spPr>
        <p:txBody>
          <a:bodyPr>
            <a:normAutofit lnSpcReduction="10000"/>
          </a:bodyPr>
          <a:lstStyle/>
          <a:p>
            <a:pPr marL="0" indent="0">
              <a:buNone/>
            </a:pPr>
            <a:r>
              <a:rPr lang="en-US" sz="1800" u="sng" dirty="0">
                <a:solidFill>
                  <a:schemeClr val="accent2"/>
                </a:solidFill>
                <a:effectLst/>
                <a:latin typeface="Arial" panose="020B0604020202020204" pitchFamily="34" charset="0"/>
                <a:ea typeface="Calibri" panose="020F0502020204030204" pitchFamily="34" charset="0"/>
              </a:rPr>
              <a:t>Common Errors Continued…</a:t>
            </a:r>
          </a:p>
          <a:p>
            <a:r>
              <a:rPr lang="en-US" dirty="0">
                <a:solidFill>
                  <a:schemeClr val="accent2"/>
                </a:solidFill>
                <a:latin typeface="Arial" panose="020B0604020202020204" pitchFamily="34" charset="0"/>
                <a:ea typeface="Calibri" panose="020F0502020204030204" pitchFamily="34" charset="0"/>
              </a:rPr>
              <a:t>This school is noted as being within the district and serving kindergarten. Please report data for this school, even if zero-filled to indicate no kindergarten students presently enrolled.</a:t>
            </a:r>
          </a:p>
          <a:p>
            <a:pPr lvl="1"/>
            <a:r>
              <a:rPr lang="en-US" dirty="0">
                <a:solidFill>
                  <a:srgbClr val="000000"/>
                </a:solidFill>
                <a:latin typeface="Arial" panose="020B0604020202020204" pitchFamily="34" charset="0"/>
              </a:rPr>
              <a:t>Common cause: In the data file upload, the district omitted a school that did not serve any kindergarteners receiving 0.5 FTE or greater in this school year. All schools must be present in the data file, even if they did not serve any kindergarten students.</a:t>
            </a:r>
          </a:p>
          <a:p>
            <a:pPr lvl="1"/>
            <a:r>
              <a:rPr lang="en-US" dirty="0">
                <a:solidFill>
                  <a:srgbClr val="000000"/>
                </a:solidFill>
                <a:latin typeface="Arial" panose="020B0604020202020204" pitchFamily="34" charset="0"/>
              </a:rPr>
              <a:t>To clear the error: The district must fill out the Exception File for the school(s) not serving kindergarteners receiving 0.5 FTE or greater. Email that file to me. I will respond when Data Pipeline is adjusted. Add the previously omitted schools to the data file, with the data filled as zeros. Reupload the amended file into Data Pipeline.</a:t>
            </a:r>
          </a:p>
          <a:p>
            <a:pPr lvl="1"/>
            <a:r>
              <a:rPr lang="en-US" dirty="0">
                <a:solidFill>
                  <a:srgbClr val="000000"/>
                </a:solidFill>
                <a:effectLst/>
                <a:latin typeface="Arial" panose="020B0604020202020204" pitchFamily="34" charset="0"/>
                <a:ea typeface="Calibri" panose="020F0502020204030204" pitchFamily="34" charset="0"/>
              </a:rPr>
              <a:t>The Exception File Template is available on the </a:t>
            </a:r>
            <a:r>
              <a:rPr lang="en-US" dirty="0">
                <a:solidFill>
                  <a:srgbClr val="000000"/>
                </a:solidFill>
                <a:effectLst/>
                <a:latin typeface="Arial" panose="020B0604020202020204" pitchFamily="34" charset="0"/>
                <a:ea typeface="Calibri" panose="020F0502020204030204" pitchFamily="34" charset="0"/>
                <a:hlinkClick r:id="rId2"/>
              </a:rPr>
              <a:t>Kindergarten School Readiness Data Collection </a:t>
            </a:r>
            <a:r>
              <a:rPr lang="en-US" dirty="0">
                <a:solidFill>
                  <a:srgbClr val="000000"/>
                </a:solidFill>
                <a:effectLst/>
                <a:latin typeface="Arial" panose="020B0604020202020204" pitchFamily="34" charset="0"/>
                <a:ea typeface="Calibri" panose="020F0502020204030204" pitchFamily="34" charset="0"/>
              </a:rPr>
              <a:t>website.</a:t>
            </a:r>
          </a:p>
          <a:p>
            <a:r>
              <a:rPr lang="en-US" sz="1800" dirty="0">
                <a:solidFill>
                  <a:schemeClr val="accent2"/>
                </a:solidFill>
                <a:effectLst/>
                <a:latin typeface="Arial" panose="020B0604020202020204" pitchFamily="34" charset="0"/>
                <a:ea typeface="Calibri" panose="020F0502020204030204" pitchFamily="34" charset="0"/>
              </a:rPr>
              <a:t>No kindergartners are reported at this school. If no kindergartners are presently enrolled at a school, please request an exception.</a:t>
            </a:r>
          </a:p>
          <a:p>
            <a:pPr lvl="1"/>
            <a:r>
              <a:rPr lang="en-US" dirty="0">
                <a:solidFill>
                  <a:srgbClr val="000000"/>
                </a:solidFill>
                <a:latin typeface="Arial" panose="020B0604020202020204" pitchFamily="34" charset="0"/>
                <a:ea typeface="Calibri" panose="020F0502020204030204" pitchFamily="34" charset="0"/>
              </a:rPr>
              <a:t>Common cause: The district has not submitted an Exception File</a:t>
            </a:r>
          </a:p>
          <a:p>
            <a:pPr lvl="1"/>
            <a:r>
              <a:rPr lang="en-US" dirty="0">
                <a:solidFill>
                  <a:srgbClr val="000000"/>
                </a:solidFill>
                <a:effectLst/>
                <a:latin typeface="Arial" panose="020B0604020202020204" pitchFamily="34" charset="0"/>
                <a:ea typeface="Calibri" panose="020F0502020204030204" pitchFamily="34" charset="0"/>
              </a:rPr>
              <a:t>To clear the error: </a:t>
            </a:r>
            <a:r>
              <a:rPr lang="en-US" dirty="0">
                <a:solidFill>
                  <a:srgbClr val="000000"/>
                </a:solidFill>
                <a:latin typeface="Arial" panose="020B0604020202020204" pitchFamily="34" charset="0"/>
              </a:rPr>
              <a:t>The district must fill out the Exception File for the school(s) not serving kindergarteners receiving 0.5 FTE or greater. Email that file to me. I will respond when Data Pipeline is adjusted. Reupload the amended file into Data Pipeline.</a:t>
            </a:r>
            <a:endParaRPr lang="en-US" sz="1800" dirty="0">
              <a:solidFill>
                <a:srgbClr val="000000"/>
              </a:solidFill>
              <a:effectLst/>
              <a:latin typeface="Arial" panose="020B0604020202020204" pitchFamily="34" charset="0"/>
              <a:ea typeface="Calibri" panose="020F0502020204030204" pitchFamily="34" charset="0"/>
            </a:endParaRPr>
          </a:p>
          <a:p>
            <a:pPr lvl="1"/>
            <a:endParaRPr lang="en-US"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542252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4C704-CB9F-184A-0B98-D64AE0AB33CD}"/>
              </a:ext>
            </a:extLst>
          </p:cNvPr>
          <p:cNvSpPr>
            <a:spLocks noGrp="1"/>
          </p:cNvSpPr>
          <p:nvPr>
            <p:ph type="title"/>
          </p:nvPr>
        </p:nvSpPr>
        <p:spPr>
          <a:xfrm>
            <a:off x="677334" y="114674"/>
            <a:ext cx="8596668" cy="701964"/>
          </a:xfrm>
        </p:spPr>
        <p:txBody>
          <a:bodyPr/>
          <a:lstStyle/>
          <a:p>
            <a:r>
              <a:rPr lang="en-US" sz="3600" dirty="0"/>
              <a:t>Step 8: Submit Data to Data Pipeline</a:t>
            </a:r>
            <a:endParaRPr lang="en-US" dirty="0"/>
          </a:p>
        </p:txBody>
      </p:sp>
      <p:sp>
        <p:nvSpPr>
          <p:cNvPr id="3" name="Content Placeholder 2">
            <a:extLst>
              <a:ext uri="{FF2B5EF4-FFF2-40B4-BE49-F238E27FC236}">
                <a16:creationId xmlns:a16="http://schemas.microsoft.com/office/drawing/2014/main" id="{361D1E55-74B5-E98A-E2C3-2CAB06F5DDD1}"/>
              </a:ext>
            </a:extLst>
          </p:cNvPr>
          <p:cNvSpPr>
            <a:spLocks noGrp="1"/>
          </p:cNvSpPr>
          <p:nvPr>
            <p:ph idx="1"/>
          </p:nvPr>
        </p:nvSpPr>
        <p:spPr>
          <a:xfrm>
            <a:off x="197043" y="816638"/>
            <a:ext cx="11006666" cy="970538"/>
          </a:xfrm>
        </p:spPr>
        <p:txBody>
          <a:bodyPr/>
          <a:lstStyle/>
          <a:p>
            <a:r>
              <a:rPr lang="en-US" dirty="0"/>
              <a:t>Data must first be uploaded and error free.</a:t>
            </a:r>
          </a:p>
          <a:p>
            <a:r>
              <a:rPr lang="en-US" dirty="0"/>
              <a:t>Select “School Readiness”, then select “Status Dashboard” on the left-hand menu.</a:t>
            </a:r>
          </a:p>
          <a:p>
            <a:endParaRPr lang="en-US" dirty="0"/>
          </a:p>
        </p:txBody>
      </p:sp>
      <p:pic>
        <p:nvPicPr>
          <p:cNvPr id="1026" name="m_-4277899328596803973Picture 2" descr="Picture of the Status Dashboard with each step numbered in Data Pipeline.">
            <a:extLst>
              <a:ext uri="{FF2B5EF4-FFF2-40B4-BE49-F238E27FC236}">
                <a16:creationId xmlns:a16="http://schemas.microsoft.com/office/drawing/2014/main" id="{4544F4E3-0031-CF75-0E5B-3D4A041C83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332" y="1787176"/>
            <a:ext cx="9691831" cy="2490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2">
            <a:extLst>
              <a:ext uri="{FF2B5EF4-FFF2-40B4-BE49-F238E27FC236}">
                <a16:creationId xmlns:a16="http://schemas.microsoft.com/office/drawing/2014/main" id="{6BD4E36E-194F-4FFD-CE3A-9EB136B9BCC8}"/>
              </a:ext>
            </a:extLst>
          </p:cNvPr>
          <p:cNvSpPr txBox="1">
            <a:spLocks/>
          </p:cNvSpPr>
          <p:nvPr/>
        </p:nvSpPr>
        <p:spPr>
          <a:xfrm>
            <a:off x="357332" y="4395746"/>
            <a:ext cx="9765723" cy="2254435"/>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Click on the “Submit to CDE” button (1)</a:t>
            </a:r>
          </a:p>
          <a:p>
            <a:pPr lvl="1"/>
            <a:r>
              <a:rPr lang="en-US" dirty="0"/>
              <a:t>If you cannot see this button, it means you do not have the correct Data Pipeline role to submit the data. The “Viewer” and “User” roles cannot submit the data. Only the “Approver” role can submit. Contact your LAM to either gain the Approver role for yourself or identify the staff member with the Approver role.</a:t>
            </a:r>
          </a:p>
          <a:p>
            <a:r>
              <a:rPr lang="en-US" dirty="0"/>
              <a:t>A message in green text will appear near the top of the screen. It confirms the data was submitted successfully. (2)</a:t>
            </a:r>
          </a:p>
          <a:p>
            <a:r>
              <a:rPr lang="en-US" dirty="0"/>
              <a:t>Then click on the “Download Sign Off Form (3)</a:t>
            </a:r>
          </a:p>
          <a:p>
            <a:endParaRPr lang="en-US" dirty="0"/>
          </a:p>
          <a:p>
            <a:endParaRPr lang="en-US" dirty="0"/>
          </a:p>
        </p:txBody>
      </p:sp>
    </p:spTree>
    <p:extLst>
      <p:ext uri="{BB962C8B-B14F-4D97-AF65-F5344CB8AC3E}">
        <p14:creationId xmlns:p14="http://schemas.microsoft.com/office/powerpoint/2010/main" val="3187618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5DE98-8A16-3ED7-51C1-FE466C272A29}"/>
              </a:ext>
            </a:extLst>
          </p:cNvPr>
          <p:cNvSpPr>
            <a:spLocks noGrp="1"/>
          </p:cNvSpPr>
          <p:nvPr>
            <p:ph type="title"/>
          </p:nvPr>
        </p:nvSpPr>
        <p:spPr>
          <a:xfrm>
            <a:off x="677334" y="156238"/>
            <a:ext cx="8808411" cy="758162"/>
          </a:xfrm>
        </p:spPr>
        <p:txBody>
          <a:bodyPr/>
          <a:lstStyle/>
          <a:p>
            <a:r>
              <a:rPr lang="en-US" sz="3600" dirty="0"/>
              <a:t>Step 9: Complete the KSR Signature Form</a:t>
            </a:r>
            <a:endParaRPr lang="en-US" dirty="0"/>
          </a:p>
        </p:txBody>
      </p:sp>
      <p:sp>
        <p:nvSpPr>
          <p:cNvPr id="3" name="Content Placeholder 2">
            <a:extLst>
              <a:ext uri="{FF2B5EF4-FFF2-40B4-BE49-F238E27FC236}">
                <a16:creationId xmlns:a16="http://schemas.microsoft.com/office/drawing/2014/main" id="{F607C3CA-C584-1E1D-A8B7-CE8B721AC8EA}"/>
              </a:ext>
            </a:extLst>
          </p:cNvPr>
          <p:cNvSpPr>
            <a:spLocks noGrp="1"/>
          </p:cNvSpPr>
          <p:nvPr>
            <p:ph idx="1"/>
          </p:nvPr>
        </p:nvSpPr>
        <p:spPr>
          <a:xfrm>
            <a:off x="350982" y="1783701"/>
            <a:ext cx="4913746" cy="3325092"/>
          </a:xfrm>
        </p:spPr>
        <p:txBody>
          <a:bodyPr/>
          <a:lstStyle/>
          <a:p>
            <a:r>
              <a:rPr lang="en-US" dirty="0"/>
              <a:t>In Step 8, the signature form was download from Data Pipeline.</a:t>
            </a:r>
          </a:p>
          <a:p>
            <a:r>
              <a:rPr lang="en-US" dirty="0"/>
              <a:t>The file downloads as a pdf.</a:t>
            </a:r>
          </a:p>
          <a:p>
            <a:r>
              <a:rPr lang="en-US" dirty="0"/>
              <a:t>The file must be signed by the district’s superintendent</a:t>
            </a:r>
          </a:p>
          <a:p>
            <a:r>
              <a:rPr lang="en-US" dirty="0"/>
              <a:t>CDE accepts both physical and electronic signatures on this form. </a:t>
            </a:r>
          </a:p>
          <a:p>
            <a:r>
              <a:rPr lang="en-US" dirty="0"/>
              <a:t>The signed form can be emailed to me (</a:t>
            </a:r>
            <a:r>
              <a:rPr lang="en-US" dirty="0">
                <a:hlinkClick r:id="rId2"/>
              </a:rPr>
              <a:t>george_t@cde.state.co.us</a:t>
            </a:r>
            <a:r>
              <a:rPr lang="en-US" dirty="0"/>
              <a:t>)</a:t>
            </a:r>
          </a:p>
        </p:txBody>
      </p:sp>
      <p:pic>
        <p:nvPicPr>
          <p:cNvPr id="5" name="Picture 4" descr="Picture of the KSR signature form.">
            <a:extLst>
              <a:ext uri="{FF2B5EF4-FFF2-40B4-BE49-F238E27FC236}">
                <a16:creationId xmlns:a16="http://schemas.microsoft.com/office/drawing/2014/main" id="{0CB64D49-2312-FA97-E522-1E7E6236DE1C}"/>
              </a:ext>
            </a:extLst>
          </p:cNvPr>
          <p:cNvPicPr>
            <a:picLocks noChangeAspect="1"/>
          </p:cNvPicPr>
          <p:nvPr/>
        </p:nvPicPr>
        <p:blipFill>
          <a:blip r:embed="rId3"/>
          <a:stretch>
            <a:fillRect/>
          </a:stretch>
        </p:blipFill>
        <p:spPr>
          <a:xfrm>
            <a:off x="5419725" y="1262929"/>
            <a:ext cx="6319619" cy="4366636"/>
          </a:xfrm>
          <a:prstGeom prst="rect">
            <a:avLst/>
          </a:prstGeom>
        </p:spPr>
      </p:pic>
      <p:sp>
        <p:nvSpPr>
          <p:cNvPr id="6" name="TextBox 5">
            <a:extLst>
              <a:ext uri="{FF2B5EF4-FFF2-40B4-BE49-F238E27FC236}">
                <a16:creationId xmlns:a16="http://schemas.microsoft.com/office/drawing/2014/main" id="{DB5750F3-4160-2177-D144-9A30F87CA053}"/>
              </a:ext>
            </a:extLst>
          </p:cNvPr>
          <p:cNvSpPr txBox="1"/>
          <p:nvPr/>
        </p:nvSpPr>
        <p:spPr>
          <a:xfrm>
            <a:off x="1271539" y="5791201"/>
            <a:ext cx="7620000" cy="523220"/>
          </a:xfrm>
          <a:prstGeom prst="rect">
            <a:avLst/>
          </a:prstGeom>
          <a:noFill/>
        </p:spPr>
        <p:txBody>
          <a:bodyPr wrap="square" rtlCol="0">
            <a:spAutoFit/>
          </a:bodyPr>
          <a:lstStyle/>
          <a:p>
            <a:pPr algn="ctr"/>
            <a:r>
              <a:rPr lang="en-US" sz="2800" b="1" dirty="0">
                <a:solidFill>
                  <a:schemeClr val="accent2"/>
                </a:solidFill>
              </a:rPr>
              <a:t>Congratulations, you are done!</a:t>
            </a:r>
          </a:p>
        </p:txBody>
      </p:sp>
      <p:sp>
        <p:nvSpPr>
          <p:cNvPr id="4" name="Rectangle 3">
            <a:extLst>
              <a:ext uri="{FF2B5EF4-FFF2-40B4-BE49-F238E27FC236}">
                <a16:creationId xmlns:a16="http://schemas.microsoft.com/office/drawing/2014/main" id="{0647B209-B25E-2A2C-190E-08E64AA264C9}"/>
              </a:ext>
              <a:ext uri="{C183D7F6-B498-43B3-948B-1728B52AA6E4}">
                <adec:decorative xmlns:adec="http://schemas.microsoft.com/office/drawing/2017/decorative" val="1"/>
              </a:ext>
            </a:extLst>
          </p:cNvPr>
          <p:cNvSpPr/>
          <p:nvPr/>
        </p:nvSpPr>
        <p:spPr>
          <a:xfrm>
            <a:off x="6023114" y="4343400"/>
            <a:ext cx="1490870" cy="129209"/>
          </a:xfrm>
          <a:prstGeom prst="rect">
            <a:avLst/>
          </a:prstGeom>
          <a:solidFill>
            <a:schemeClr val="bg2">
              <a:lumMod val="90000"/>
            </a:schemeClr>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0540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DC202-532D-EA5F-BDB1-1E8A448A35B9}"/>
              </a:ext>
            </a:extLst>
          </p:cNvPr>
          <p:cNvSpPr>
            <a:spLocks noGrp="1"/>
          </p:cNvSpPr>
          <p:nvPr>
            <p:ph type="title"/>
          </p:nvPr>
        </p:nvSpPr>
        <p:spPr>
          <a:xfrm>
            <a:off x="677334" y="609600"/>
            <a:ext cx="8596668" cy="775855"/>
          </a:xfrm>
        </p:spPr>
        <p:txBody>
          <a:bodyPr/>
          <a:lstStyle/>
          <a:p>
            <a:r>
              <a:rPr lang="en-US" dirty="0"/>
              <a:t>Forms and Files for the Collection</a:t>
            </a:r>
          </a:p>
        </p:txBody>
      </p:sp>
      <p:sp>
        <p:nvSpPr>
          <p:cNvPr id="3" name="Content Placeholder 2">
            <a:extLst>
              <a:ext uri="{FF2B5EF4-FFF2-40B4-BE49-F238E27FC236}">
                <a16:creationId xmlns:a16="http://schemas.microsoft.com/office/drawing/2014/main" id="{82BF8503-7470-8A91-CF04-A45CC6DEB4CE}"/>
              </a:ext>
            </a:extLst>
          </p:cNvPr>
          <p:cNvSpPr>
            <a:spLocks noGrp="1"/>
          </p:cNvSpPr>
          <p:nvPr>
            <p:ph idx="1"/>
          </p:nvPr>
        </p:nvSpPr>
        <p:spPr>
          <a:xfrm>
            <a:off x="677334" y="1652589"/>
            <a:ext cx="8596668" cy="3880773"/>
          </a:xfrm>
        </p:spPr>
        <p:txBody>
          <a:bodyPr/>
          <a:lstStyle/>
          <a:p>
            <a:pPr marL="0" indent="0">
              <a:buNone/>
            </a:pPr>
            <a:r>
              <a:rPr lang="en-US" b="1" dirty="0">
                <a:solidFill>
                  <a:schemeClr val="accent2"/>
                </a:solidFill>
              </a:rPr>
              <a:t>Required</a:t>
            </a:r>
          </a:p>
          <a:p>
            <a:r>
              <a:rPr lang="en-US" dirty="0"/>
              <a:t>Assessment data files</a:t>
            </a:r>
          </a:p>
          <a:p>
            <a:pPr lvl="1"/>
            <a:r>
              <a:rPr lang="en-US" dirty="0"/>
              <a:t>What: The student data required to be submitted for the collection.</a:t>
            </a:r>
          </a:p>
          <a:p>
            <a:pPr lvl="1"/>
            <a:r>
              <a:rPr lang="en-US" dirty="0"/>
              <a:t>Source: The LEP’s chosen assessment tool(s), or district platform(s).</a:t>
            </a:r>
          </a:p>
          <a:p>
            <a:r>
              <a:rPr lang="en-US" dirty="0"/>
              <a:t>KSR Data File Template</a:t>
            </a:r>
          </a:p>
          <a:p>
            <a:pPr lvl="1"/>
            <a:r>
              <a:rPr lang="en-US" dirty="0"/>
              <a:t>What: The required file format/layout for a successful Data Pipeline Upload</a:t>
            </a:r>
          </a:p>
          <a:p>
            <a:pPr lvl="1"/>
            <a:r>
              <a:rPr lang="en-US" dirty="0"/>
              <a:t>Source: </a:t>
            </a:r>
            <a:r>
              <a:rPr lang="en-US" dirty="0">
                <a:hlinkClick r:id="rId2"/>
              </a:rPr>
              <a:t>KSR Data Collection website</a:t>
            </a:r>
            <a:endParaRPr lang="en-US" dirty="0"/>
          </a:p>
          <a:p>
            <a:r>
              <a:rPr lang="en-US" dirty="0"/>
              <a:t>KSR Signature From</a:t>
            </a:r>
          </a:p>
          <a:p>
            <a:pPr lvl="1"/>
            <a:r>
              <a:rPr lang="en-US" dirty="0"/>
              <a:t>What: Form confirms the superintendent has authorized the data</a:t>
            </a:r>
          </a:p>
          <a:p>
            <a:pPr lvl="1"/>
            <a:r>
              <a:rPr lang="en-US" dirty="0"/>
              <a:t>Source: Data Pipeline, after the data has been submitted</a:t>
            </a:r>
          </a:p>
        </p:txBody>
      </p:sp>
    </p:spTree>
    <p:extLst>
      <p:ext uri="{BB962C8B-B14F-4D97-AF65-F5344CB8AC3E}">
        <p14:creationId xmlns:p14="http://schemas.microsoft.com/office/powerpoint/2010/main" val="243851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to Complete the KSR Collection</a:t>
            </a:r>
            <a:br>
              <a:rPr lang="en-US" dirty="0"/>
            </a:br>
            <a:r>
              <a:rPr lang="en-US" dirty="0"/>
              <a:t>Overview</a:t>
            </a:r>
          </a:p>
        </p:txBody>
      </p:sp>
      <p:sp>
        <p:nvSpPr>
          <p:cNvPr id="3" name="Content Placeholder 2"/>
          <p:cNvSpPr>
            <a:spLocks noGrp="1"/>
          </p:cNvSpPr>
          <p:nvPr>
            <p:ph idx="1"/>
          </p:nvPr>
        </p:nvSpPr>
        <p:spPr>
          <a:xfrm>
            <a:off x="193965" y="2160589"/>
            <a:ext cx="9984508" cy="3880773"/>
          </a:xfrm>
        </p:spPr>
        <p:txBody>
          <a:bodyPr>
            <a:normAutofit fontScale="85000" lnSpcReduction="20000"/>
          </a:bodyPr>
          <a:lstStyle/>
          <a:p>
            <a:r>
              <a:rPr lang="en-US" sz="2800" dirty="0"/>
              <a:t>Step 1: Verify the Location of the KSR Assessment Data</a:t>
            </a:r>
          </a:p>
          <a:p>
            <a:r>
              <a:rPr lang="en-US" sz="2800" dirty="0"/>
              <a:t>Step 2: Extract the Data</a:t>
            </a:r>
          </a:p>
          <a:p>
            <a:r>
              <a:rPr lang="en-US" sz="2800" dirty="0"/>
              <a:t>Step 3: Use the KSR Data to complete the File Template</a:t>
            </a:r>
          </a:p>
          <a:p>
            <a:r>
              <a:rPr lang="en-US" sz="2800" dirty="0"/>
              <a:t>Step 4: Verify you have Data Pipeline Access</a:t>
            </a:r>
          </a:p>
          <a:p>
            <a:r>
              <a:rPr lang="en-US" sz="2800" dirty="0"/>
              <a:t>Step 5: Select the Assessment Tool in Data Pipeline</a:t>
            </a:r>
          </a:p>
          <a:p>
            <a:r>
              <a:rPr lang="en-US" sz="2800" dirty="0"/>
              <a:t>Step 6: Uploading Data to CDE Data Pipeline</a:t>
            </a:r>
          </a:p>
          <a:p>
            <a:r>
              <a:rPr lang="en-US" sz="2800" dirty="0"/>
              <a:t>Step 7: Resolve any Data Pipeline Errors</a:t>
            </a:r>
          </a:p>
          <a:p>
            <a:r>
              <a:rPr lang="en-US" sz="2800" dirty="0"/>
              <a:t>Step 8: Submit Data to Data Pipeline</a:t>
            </a:r>
          </a:p>
          <a:p>
            <a:r>
              <a:rPr lang="en-US" sz="2800" dirty="0"/>
              <a:t>Step 9: Complete the KSR signature form</a:t>
            </a:r>
          </a:p>
        </p:txBody>
      </p:sp>
    </p:spTree>
    <p:extLst>
      <p:ext uri="{BB962C8B-B14F-4D97-AF65-F5344CB8AC3E}">
        <p14:creationId xmlns:p14="http://schemas.microsoft.com/office/powerpoint/2010/main" val="52188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B30C5-2E98-994A-28BB-76951BC6AB9E}"/>
              </a:ext>
            </a:extLst>
          </p:cNvPr>
          <p:cNvSpPr>
            <a:spLocks noGrp="1"/>
          </p:cNvSpPr>
          <p:nvPr>
            <p:ph type="title"/>
          </p:nvPr>
        </p:nvSpPr>
        <p:spPr>
          <a:xfrm>
            <a:off x="677334" y="609600"/>
            <a:ext cx="8596668" cy="980661"/>
          </a:xfrm>
        </p:spPr>
        <p:txBody>
          <a:bodyPr>
            <a:normAutofit fontScale="90000"/>
          </a:bodyPr>
          <a:lstStyle/>
          <a:p>
            <a:r>
              <a:rPr lang="en-US" dirty="0"/>
              <a:t>Forms and Files for the Collection (continued)</a:t>
            </a:r>
          </a:p>
        </p:txBody>
      </p:sp>
      <p:sp>
        <p:nvSpPr>
          <p:cNvPr id="3" name="Content Placeholder 2">
            <a:extLst>
              <a:ext uri="{FF2B5EF4-FFF2-40B4-BE49-F238E27FC236}">
                <a16:creationId xmlns:a16="http://schemas.microsoft.com/office/drawing/2014/main" id="{8143C415-1ACA-6AE9-B586-E9A036CDC10D}"/>
              </a:ext>
            </a:extLst>
          </p:cNvPr>
          <p:cNvSpPr>
            <a:spLocks noGrp="1"/>
          </p:cNvSpPr>
          <p:nvPr>
            <p:ph idx="1"/>
          </p:nvPr>
        </p:nvSpPr>
        <p:spPr>
          <a:xfrm>
            <a:off x="677334" y="1763425"/>
            <a:ext cx="8596668" cy="3880773"/>
          </a:xfrm>
        </p:spPr>
        <p:txBody>
          <a:bodyPr>
            <a:normAutofit/>
          </a:bodyPr>
          <a:lstStyle/>
          <a:p>
            <a:pPr marL="0" indent="0">
              <a:buNone/>
            </a:pPr>
            <a:r>
              <a:rPr lang="en-US" b="1" dirty="0">
                <a:solidFill>
                  <a:schemeClr val="accent2"/>
                </a:solidFill>
              </a:rPr>
              <a:t>Helpful</a:t>
            </a:r>
          </a:p>
          <a:p>
            <a:r>
              <a:rPr lang="en-US" dirty="0"/>
              <a:t>2023-2024 KSR Collection File Layout and Data Elements (PDF)</a:t>
            </a:r>
          </a:p>
          <a:p>
            <a:pPr lvl="1"/>
            <a:r>
              <a:rPr lang="en-US" dirty="0"/>
              <a:t>What: It contains descriptions for each data point found in the KSR File Template. If you have further questions about how the data should be entered into the File Template, please contact me.</a:t>
            </a:r>
          </a:p>
          <a:p>
            <a:pPr lvl="1"/>
            <a:r>
              <a:rPr lang="en-US" dirty="0"/>
              <a:t>Source: </a:t>
            </a:r>
            <a:r>
              <a:rPr lang="en-US" dirty="0">
                <a:hlinkClick r:id="rId2"/>
              </a:rPr>
              <a:t>KSR Data Collection website</a:t>
            </a:r>
            <a:endParaRPr lang="en-US" dirty="0"/>
          </a:p>
          <a:p>
            <a:r>
              <a:rPr lang="en-US" dirty="0"/>
              <a:t>KSR Exception File</a:t>
            </a:r>
          </a:p>
          <a:p>
            <a:pPr lvl="1"/>
            <a:r>
              <a:rPr lang="en-US" dirty="0"/>
              <a:t>What: This file is only needed when a school is coded to serve kindergarten, but the does not enroll any kindergarteners receiving 0.5 FTE or greater of funding. Fill out the file and email it to me. It will resolve the Pipeline error.</a:t>
            </a:r>
          </a:p>
          <a:p>
            <a:pPr lvl="1"/>
            <a:r>
              <a:rPr lang="en-US" dirty="0"/>
              <a:t>Source: </a:t>
            </a:r>
            <a:r>
              <a:rPr lang="en-US" dirty="0">
                <a:hlinkClick r:id="rId2"/>
              </a:rPr>
              <a:t>KSR Data Collection website</a:t>
            </a:r>
            <a:endParaRPr lang="en-US" dirty="0"/>
          </a:p>
        </p:txBody>
      </p:sp>
    </p:spTree>
    <p:extLst>
      <p:ext uri="{BB962C8B-B14F-4D97-AF65-F5344CB8AC3E}">
        <p14:creationId xmlns:p14="http://schemas.microsoft.com/office/powerpoint/2010/main" val="2968338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807" y="92364"/>
            <a:ext cx="8596668" cy="701963"/>
          </a:xfrm>
        </p:spPr>
        <p:txBody>
          <a:bodyPr/>
          <a:lstStyle/>
          <a:p>
            <a:r>
              <a:rPr lang="en-US" dirty="0"/>
              <a:t>Troubleshooting</a:t>
            </a:r>
          </a:p>
        </p:txBody>
      </p:sp>
      <p:sp>
        <p:nvSpPr>
          <p:cNvPr id="3" name="Content Placeholder 2"/>
          <p:cNvSpPr>
            <a:spLocks noGrp="1"/>
          </p:cNvSpPr>
          <p:nvPr>
            <p:ph idx="1"/>
          </p:nvPr>
        </p:nvSpPr>
        <p:spPr>
          <a:xfrm>
            <a:off x="274706" y="1413164"/>
            <a:ext cx="9672858" cy="5116425"/>
          </a:xfrm>
        </p:spPr>
        <p:txBody>
          <a:bodyPr>
            <a:normAutofit/>
          </a:bodyPr>
          <a:lstStyle/>
          <a:p>
            <a:r>
              <a:rPr lang="en-US" dirty="0"/>
              <a:t>If data the data is not exporting from the vendor platform, please check the following:</a:t>
            </a:r>
          </a:p>
          <a:p>
            <a:pPr lvl="1"/>
            <a:r>
              <a:rPr lang="en-US" b="1" dirty="0"/>
              <a:t>Have teachers finalized their data?</a:t>
            </a:r>
            <a:r>
              <a:rPr lang="en-US" dirty="0"/>
              <a:t> </a:t>
            </a:r>
          </a:p>
          <a:p>
            <a:pPr lvl="1"/>
            <a:r>
              <a:rPr lang="en-US" b="1" dirty="0"/>
              <a:t>Has it been 24 hours since the data were finalized? </a:t>
            </a:r>
          </a:p>
          <a:p>
            <a:pPr lvl="1"/>
            <a:r>
              <a:rPr lang="en-US" b="1" dirty="0"/>
              <a:t>Is the data in the correct checkpoint?</a:t>
            </a:r>
            <a:r>
              <a:rPr lang="en-US" dirty="0"/>
              <a:t> </a:t>
            </a:r>
          </a:p>
          <a:p>
            <a:pPr lvl="2"/>
            <a:r>
              <a:rPr lang="en-US" dirty="0"/>
              <a:t>Examples: Fall, Winter, Spring. The data should be entered in the Fall checkpoint. </a:t>
            </a:r>
          </a:p>
          <a:p>
            <a:pPr lvl="2"/>
            <a:r>
              <a:rPr lang="en-US" dirty="0"/>
              <a:t>The data cannot be automatically transferred into a different checkpoint by the vendor. The data will need to be manually re-entered by the district.</a:t>
            </a:r>
          </a:p>
          <a:p>
            <a:pPr lvl="1"/>
            <a:r>
              <a:rPr lang="en-US" b="1" dirty="0"/>
              <a:t>Was the data entered in the correct license?</a:t>
            </a:r>
            <a:r>
              <a:rPr lang="en-US" dirty="0"/>
              <a:t> </a:t>
            </a:r>
          </a:p>
          <a:p>
            <a:pPr lvl="2"/>
            <a:r>
              <a:rPr lang="en-US" dirty="0"/>
              <a:t>Sometimes it is difficult to distinguish the preschool and kindergarten licenses from a vendor offering both. Make sure you are logged into the correct license (kindergarten). </a:t>
            </a:r>
          </a:p>
          <a:p>
            <a:pPr lvl="2"/>
            <a:r>
              <a:rPr lang="en-US" dirty="0"/>
              <a:t>The data cannot be automatically transferred into a different checkpoint by the vendor. The data will need to be manually re-entered by the district.</a:t>
            </a:r>
          </a:p>
          <a:p>
            <a:r>
              <a:rPr lang="en-US" dirty="0"/>
              <a:t>If none of these work, please contact your vendor directly.</a:t>
            </a:r>
          </a:p>
        </p:txBody>
      </p:sp>
    </p:spTree>
    <p:extLst>
      <p:ext uri="{BB962C8B-B14F-4D97-AF65-F5344CB8AC3E}">
        <p14:creationId xmlns:p14="http://schemas.microsoft.com/office/powerpoint/2010/main" val="2513770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Thank you!</a:t>
            </a:r>
          </a:p>
        </p:txBody>
      </p:sp>
      <p:sp>
        <p:nvSpPr>
          <p:cNvPr id="3" name="Content Placeholder 2"/>
          <p:cNvSpPr>
            <a:spLocks noGrp="1"/>
          </p:cNvSpPr>
          <p:nvPr>
            <p:ph idx="1"/>
          </p:nvPr>
        </p:nvSpPr>
        <p:spPr/>
        <p:txBody>
          <a:bodyPr/>
          <a:lstStyle/>
          <a:p>
            <a:pPr marL="0" indent="0" algn="ctr">
              <a:buNone/>
            </a:pPr>
            <a:r>
              <a:rPr lang="en-US" dirty="0"/>
              <a:t>Please reach out to Tanna George, Kindergarten School Readiness Collection Lead, if you have any questions or concerns.</a:t>
            </a:r>
          </a:p>
          <a:p>
            <a:pPr algn="ctr"/>
            <a:endParaRPr lang="en-US" dirty="0"/>
          </a:p>
          <a:p>
            <a:pPr marL="0" indent="0" algn="ctr">
              <a:buNone/>
            </a:pPr>
            <a:r>
              <a:rPr lang="en-US" dirty="0"/>
              <a:t>Email: </a:t>
            </a:r>
            <a:r>
              <a:rPr lang="en-US" dirty="0">
                <a:hlinkClick r:id="rId2"/>
              </a:rPr>
              <a:t>george_t@cde.state.co.us</a:t>
            </a:r>
            <a:endParaRPr lang="en-US" dirty="0"/>
          </a:p>
          <a:p>
            <a:pPr marL="0" indent="0" algn="ctr">
              <a:buNone/>
            </a:pPr>
            <a:endParaRPr lang="en-US" dirty="0"/>
          </a:p>
          <a:p>
            <a:pPr marL="0" indent="0" algn="ctr">
              <a:buNone/>
            </a:pPr>
            <a:r>
              <a:rPr lang="en-US" dirty="0"/>
              <a:t>If you have questions regarding the assessment process for Kindergarten School Readiness, please contact Megan Rogers.</a:t>
            </a:r>
          </a:p>
          <a:p>
            <a:pPr marL="0" indent="0" algn="ctr">
              <a:buNone/>
            </a:pPr>
            <a:r>
              <a:rPr lang="en-US" dirty="0"/>
              <a:t>Email: </a:t>
            </a:r>
            <a:r>
              <a:rPr lang="en-US" dirty="0">
                <a:hlinkClick r:id="rId3"/>
              </a:rPr>
              <a:t>Rogers_M@cde.state.co.us</a:t>
            </a:r>
            <a:endParaRPr lang="en-US" dirty="0"/>
          </a:p>
        </p:txBody>
      </p:sp>
    </p:spTree>
    <p:extLst>
      <p:ext uri="{BB962C8B-B14F-4D97-AF65-F5344CB8AC3E}">
        <p14:creationId xmlns:p14="http://schemas.microsoft.com/office/powerpoint/2010/main" val="3930118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42B88-048F-F143-E25F-555B06C25E4F}"/>
              </a:ext>
            </a:extLst>
          </p:cNvPr>
          <p:cNvSpPr>
            <a:spLocks noGrp="1"/>
          </p:cNvSpPr>
          <p:nvPr>
            <p:ph type="title"/>
          </p:nvPr>
        </p:nvSpPr>
        <p:spPr>
          <a:xfrm>
            <a:off x="677334" y="240145"/>
            <a:ext cx="8596668" cy="1320800"/>
          </a:xfrm>
        </p:spPr>
        <p:txBody>
          <a:bodyPr/>
          <a:lstStyle/>
          <a:p>
            <a:r>
              <a:rPr lang="en-US" dirty="0"/>
              <a:t>Step 1: Verify the location of the KSR Assessment Data</a:t>
            </a:r>
          </a:p>
        </p:txBody>
      </p:sp>
      <p:sp>
        <p:nvSpPr>
          <p:cNvPr id="3" name="Content Placeholder 2">
            <a:extLst>
              <a:ext uri="{FF2B5EF4-FFF2-40B4-BE49-F238E27FC236}">
                <a16:creationId xmlns:a16="http://schemas.microsoft.com/office/drawing/2014/main" id="{EB1F3DD6-67E5-41A8-6F1A-A024A148A92D}"/>
              </a:ext>
            </a:extLst>
          </p:cNvPr>
          <p:cNvSpPr>
            <a:spLocks noGrp="1"/>
          </p:cNvSpPr>
          <p:nvPr>
            <p:ph idx="1"/>
          </p:nvPr>
        </p:nvSpPr>
        <p:spPr>
          <a:xfrm>
            <a:off x="73891" y="1560945"/>
            <a:ext cx="9200111" cy="5126182"/>
          </a:xfrm>
        </p:spPr>
        <p:txBody>
          <a:bodyPr>
            <a:normAutofit/>
          </a:bodyPr>
          <a:lstStyle/>
          <a:p>
            <a:r>
              <a:rPr lang="en-US" dirty="0"/>
              <a:t>Quick background on the KSR Assessment</a:t>
            </a:r>
          </a:p>
          <a:p>
            <a:pPr lvl="1"/>
            <a:r>
              <a:rPr lang="en-US" u="sng" dirty="0">
                <a:solidFill>
                  <a:schemeClr val="accent2"/>
                </a:solidFill>
              </a:rPr>
              <a:t>Who:</a:t>
            </a:r>
            <a:r>
              <a:rPr lang="en-US" dirty="0"/>
              <a:t> All kindergarten students who receive 0.5 FTE funding or greater. </a:t>
            </a:r>
          </a:p>
          <a:p>
            <a:pPr lvl="1"/>
            <a:r>
              <a:rPr lang="en-US" u="sng" dirty="0">
                <a:solidFill>
                  <a:schemeClr val="accent2"/>
                </a:solidFill>
              </a:rPr>
              <a:t>What:</a:t>
            </a:r>
            <a:r>
              <a:rPr lang="en-US" dirty="0"/>
              <a:t> Assess the varying skill levels and knowledge with which students enter kindergarten (C.R.S. 22-7-1002 (2)) and inform individual learning plans for each publicly funded student (C.R.S. 22-7-1014).</a:t>
            </a:r>
          </a:p>
          <a:p>
            <a:pPr lvl="2">
              <a:spcBef>
                <a:spcPts val="0"/>
              </a:spcBef>
            </a:pPr>
            <a:r>
              <a:rPr lang="en-US" dirty="0"/>
              <a:t>Physical well-being and motor development</a:t>
            </a:r>
          </a:p>
          <a:p>
            <a:pPr lvl="2">
              <a:spcBef>
                <a:spcPts val="0"/>
              </a:spcBef>
            </a:pPr>
            <a:r>
              <a:rPr lang="en-US" dirty="0"/>
              <a:t>Social and emotional development</a:t>
            </a:r>
          </a:p>
          <a:p>
            <a:pPr lvl="2">
              <a:spcBef>
                <a:spcPts val="0"/>
              </a:spcBef>
            </a:pPr>
            <a:r>
              <a:rPr lang="en-US" dirty="0"/>
              <a:t>Language and comprehension development</a:t>
            </a:r>
          </a:p>
          <a:p>
            <a:pPr lvl="2">
              <a:spcBef>
                <a:spcPts val="0"/>
              </a:spcBef>
            </a:pPr>
            <a:r>
              <a:rPr lang="en-US" dirty="0"/>
              <a:t>Cognition</a:t>
            </a:r>
          </a:p>
          <a:p>
            <a:pPr lvl="2">
              <a:spcBef>
                <a:spcPts val="0"/>
              </a:spcBef>
            </a:pPr>
            <a:r>
              <a:rPr lang="en-US" dirty="0"/>
              <a:t>Literacy</a:t>
            </a:r>
          </a:p>
          <a:p>
            <a:pPr lvl="2">
              <a:spcBef>
                <a:spcPts val="0"/>
              </a:spcBef>
            </a:pPr>
            <a:r>
              <a:rPr lang="en-US" dirty="0"/>
              <a:t>Math</a:t>
            </a:r>
          </a:p>
          <a:p>
            <a:pPr lvl="1"/>
            <a:r>
              <a:rPr lang="en-US" u="sng" dirty="0">
                <a:solidFill>
                  <a:schemeClr val="accent2"/>
                </a:solidFill>
              </a:rPr>
              <a:t>Where:</a:t>
            </a:r>
            <a:r>
              <a:rPr lang="en-US" dirty="0"/>
              <a:t> All schools that serve kindergarten students who receive 0.5 FTE or greater. This includes charter schools.</a:t>
            </a:r>
          </a:p>
          <a:p>
            <a:pPr lvl="1"/>
            <a:r>
              <a:rPr lang="en-US" u="sng" dirty="0">
                <a:solidFill>
                  <a:schemeClr val="accent2"/>
                </a:solidFill>
              </a:rPr>
              <a:t>When:</a:t>
            </a:r>
            <a:r>
              <a:rPr lang="en-US" dirty="0"/>
              <a:t> Students are assessed in the first 60 days of the school year. The first 60 days should align with each school’s calendar.</a:t>
            </a:r>
          </a:p>
          <a:p>
            <a:pPr lvl="1"/>
            <a:r>
              <a:rPr lang="en-US" u="sng" dirty="0">
                <a:solidFill>
                  <a:schemeClr val="accent2"/>
                </a:solidFill>
              </a:rPr>
              <a:t>How:</a:t>
            </a:r>
            <a:r>
              <a:rPr lang="en-US" dirty="0"/>
              <a:t> The State Board of Education has approved a menu of tools for the KSR Assessments. </a:t>
            </a:r>
            <a:r>
              <a:rPr lang="en-US" dirty="0">
                <a:hlinkClick r:id="rId2"/>
              </a:rPr>
              <a:t>Link to the list of approved assessments</a:t>
            </a:r>
            <a:r>
              <a:rPr lang="en-US" dirty="0"/>
              <a:t>.</a:t>
            </a:r>
          </a:p>
        </p:txBody>
      </p:sp>
    </p:spTree>
    <p:extLst>
      <p:ext uri="{BB962C8B-B14F-4D97-AF65-F5344CB8AC3E}">
        <p14:creationId xmlns:p14="http://schemas.microsoft.com/office/powerpoint/2010/main" val="2730575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8BF1C-289A-3BE9-B8BA-66EBB2656114}"/>
              </a:ext>
            </a:extLst>
          </p:cNvPr>
          <p:cNvSpPr>
            <a:spLocks noGrp="1"/>
          </p:cNvSpPr>
          <p:nvPr>
            <p:ph type="title"/>
          </p:nvPr>
        </p:nvSpPr>
        <p:spPr>
          <a:xfrm>
            <a:off x="677334" y="156238"/>
            <a:ext cx="8596668" cy="1320800"/>
          </a:xfrm>
        </p:spPr>
        <p:txBody>
          <a:bodyPr/>
          <a:lstStyle/>
          <a:p>
            <a:r>
              <a:rPr lang="en-US" dirty="0"/>
              <a:t>Step 1: Verify the location of the KSR Assessment Data (continued)</a:t>
            </a:r>
          </a:p>
        </p:txBody>
      </p:sp>
      <p:sp>
        <p:nvSpPr>
          <p:cNvPr id="3" name="Content Placeholder 2">
            <a:extLst>
              <a:ext uri="{FF2B5EF4-FFF2-40B4-BE49-F238E27FC236}">
                <a16:creationId xmlns:a16="http://schemas.microsoft.com/office/drawing/2014/main" id="{FB4797E0-245A-D0FB-66BC-BF3CE6F3DD62}"/>
              </a:ext>
            </a:extLst>
          </p:cNvPr>
          <p:cNvSpPr>
            <a:spLocks noGrp="1"/>
          </p:cNvSpPr>
          <p:nvPr>
            <p:ph idx="1"/>
          </p:nvPr>
        </p:nvSpPr>
        <p:spPr>
          <a:xfrm>
            <a:off x="233989" y="1560225"/>
            <a:ext cx="8596668" cy="4860453"/>
          </a:xfrm>
        </p:spPr>
        <p:txBody>
          <a:bodyPr/>
          <a:lstStyle/>
          <a:p>
            <a:r>
              <a:rPr lang="en-US" dirty="0"/>
              <a:t>Local Education Providers (LEPs) can choose any combination of the approved assessment tools to assess the six domains.</a:t>
            </a:r>
          </a:p>
          <a:p>
            <a:r>
              <a:rPr lang="en-US" dirty="0"/>
              <a:t>LEPs can store their assessment data in the platform of their choosing.</a:t>
            </a:r>
          </a:p>
          <a:p>
            <a:pPr lvl="1"/>
            <a:r>
              <a:rPr lang="en-US" dirty="0"/>
              <a:t>The data could be stored in one location or across several assessment tools.</a:t>
            </a:r>
          </a:p>
          <a:p>
            <a:r>
              <a:rPr lang="en-US" dirty="0"/>
              <a:t>If a LEP has a question regarding their assessment tool, the LEP should contact that vendor for technical assistance. The </a:t>
            </a:r>
            <a:r>
              <a:rPr lang="en-US" dirty="0">
                <a:hlinkClick r:id="rId2"/>
              </a:rPr>
              <a:t>Assessment Choices and School Readiness Plans</a:t>
            </a:r>
            <a:r>
              <a:rPr lang="en-US" dirty="0"/>
              <a:t> website provides a link to each vendor.</a:t>
            </a:r>
          </a:p>
          <a:p>
            <a:r>
              <a:rPr lang="en-US" dirty="0"/>
              <a:t>Depending on the LEP, this step might be completed by a staff member other than the Data Respondent. LEPs are welcome to develop a system that works well for them.</a:t>
            </a:r>
          </a:p>
          <a:p>
            <a:pPr marL="0" indent="0">
              <a:buNone/>
            </a:pPr>
            <a:endParaRPr lang="en-US" dirty="0"/>
          </a:p>
          <a:p>
            <a:r>
              <a:rPr lang="en-US" dirty="0"/>
              <a:t>If you have additional questions regarding the assessments or the vendors, please contact Megan Rogers (</a:t>
            </a:r>
            <a:r>
              <a:rPr lang="en-US" dirty="0">
                <a:hlinkClick r:id="rId3"/>
              </a:rPr>
              <a:t>rogers_m@cde.state.co.us</a:t>
            </a:r>
            <a:r>
              <a:rPr lang="en-US" dirty="0"/>
              <a:t>).</a:t>
            </a:r>
          </a:p>
        </p:txBody>
      </p:sp>
    </p:spTree>
    <p:extLst>
      <p:ext uri="{BB962C8B-B14F-4D97-AF65-F5344CB8AC3E}">
        <p14:creationId xmlns:p14="http://schemas.microsoft.com/office/powerpoint/2010/main" val="63025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7A8F2-5CC7-3A52-6AB3-10E78ADD9F3F}"/>
              </a:ext>
            </a:extLst>
          </p:cNvPr>
          <p:cNvSpPr>
            <a:spLocks noGrp="1"/>
          </p:cNvSpPr>
          <p:nvPr>
            <p:ph type="title"/>
          </p:nvPr>
        </p:nvSpPr>
        <p:spPr>
          <a:xfrm>
            <a:off x="677334" y="156238"/>
            <a:ext cx="8596668" cy="721217"/>
          </a:xfrm>
        </p:spPr>
        <p:txBody>
          <a:bodyPr/>
          <a:lstStyle/>
          <a:p>
            <a:r>
              <a:rPr lang="en-US" sz="3600" dirty="0"/>
              <a:t>Step 2: Extract the data</a:t>
            </a:r>
            <a:endParaRPr lang="en-US" dirty="0"/>
          </a:p>
        </p:txBody>
      </p:sp>
      <p:sp>
        <p:nvSpPr>
          <p:cNvPr id="3" name="Content Placeholder 2">
            <a:extLst>
              <a:ext uri="{FF2B5EF4-FFF2-40B4-BE49-F238E27FC236}">
                <a16:creationId xmlns:a16="http://schemas.microsoft.com/office/drawing/2014/main" id="{2CB657BC-99C1-420B-E904-BB113D63049F}"/>
              </a:ext>
            </a:extLst>
          </p:cNvPr>
          <p:cNvSpPr>
            <a:spLocks noGrp="1"/>
          </p:cNvSpPr>
          <p:nvPr>
            <p:ph idx="1"/>
          </p:nvPr>
        </p:nvSpPr>
        <p:spPr>
          <a:xfrm>
            <a:off x="307878" y="877455"/>
            <a:ext cx="9362593" cy="5698835"/>
          </a:xfrm>
        </p:spPr>
        <p:txBody>
          <a:bodyPr>
            <a:normAutofit lnSpcReduction="10000"/>
          </a:bodyPr>
          <a:lstStyle/>
          <a:p>
            <a:r>
              <a:rPr lang="en-US" dirty="0"/>
              <a:t>LEPs will need to access the platform or assessment tool where the data is stored. </a:t>
            </a:r>
          </a:p>
          <a:p>
            <a:r>
              <a:rPr lang="en-US" dirty="0"/>
              <a:t>The data will need to be exported.</a:t>
            </a:r>
          </a:p>
          <a:p>
            <a:pPr lvl="1"/>
            <a:r>
              <a:rPr lang="en-US" dirty="0"/>
              <a:t>Note: The final data file that will be uploaded into Data Pipeline will need to be in the .xlsx format. Therefore, exporting the data into a spreadsheet (such as one that can be opened in Excel) will be beneficial.</a:t>
            </a:r>
          </a:p>
          <a:p>
            <a:r>
              <a:rPr lang="en-US" dirty="0"/>
              <a:t>If you are uncertain how to access or export the LEP’s data, connect with the LEP staff, and the LEP’s chosen vendor(s) for technical assistance.</a:t>
            </a:r>
          </a:p>
          <a:p>
            <a:r>
              <a:rPr lang="en-US" dirty="0"/>
              <a:t>CDE’s </a:t>
            </a:r>
            <a:r>
              <a:rPr lang="en-US" dirty="0">
                <a:hlinkClick r:id="rId2"/>
              </a:rPr>
              <a:t>Assessment Choices and School Readiness Plans</a:t>
            </a:r>
            <a:r>
              <a:rPr lang="en-US" dirty="0"/>
              <a:t> website provides a contact link to each vendor.</a:t>
            </a:r>
          </a:p>
          <a:p>
            <a:r>
              <a:rPr lang="en-US" dirty="0"/>
              <a:t>There are going to be two main approaches to this step, depending on how the LEP has decided to store the data. </a:t>
            </a:r>
          </a:p>
          <a:p>
            <a:pPr lvl="1"/>
            <a:r>
              <a:rPr lang="en-US" dirty="0"/>
              <a:t>Data is located in a single assessment tool or platform. This will likely require only one extraction.</a:t>
            </a:r>
          </a:p>
          <a:p>
            <a:pPr lvl="1"/>
            <a:r>
              <a:rPr lang="en-US" dirty="0"/>
              <a:t>Data is located in multiple places, depending on the KSR Domain.</a:t>
            </a:r>
          </a:p>
          <a:p>
            <a:pPr lvl="2"/>
            <a:r>
              <a:rPr lang="en-US" dirty="0"/>
              <a:t>For example, five of the domains were assessed in assessment tool A and stored there. The sixth domain is located in assessment tool B and it is stored there. This will require multiple extractions.</a:t>
            </a:r>
          </a:p>
          <a:p>
            <a:r>
              <a:rPr lang="en-US" dirty="0"/>
              <a:t>Depending on the LEP, this step might be completed by a staff member other than the Data Respondent. LEPs are welcome to develop a system that works well for them.</a:t>
            </a:r>
          </a:p>
          <a:p>
            <a:endParaRPr lang="en-US" dirty="0"/>
          </a:p>
          <a:p>
            <a:endParaRPr lang="en-US" dirty="0"/>
          </a:p>
          <a:p>
            <a:pPr lvl="1"/>
            <a:endParaRPr lang="en-US" dirty="0"/>
          </a:p>
        </p:txBody>
      </p:sp>
    </p:spTree>
    <p:extLst>
      <p:ext uri="{BB962C8B-B14F-4D97-AF65-F5344CB8AC3E}">
        <p14:creationId xmlns:p14="http://schemas.microsoft.com/office/powerpoint/2010/main" val="2030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8177-5B9B-F0D1-29F7-5A8AFF884455}"/>
              </a:ext>
            </a:extLst>
          </p:cNvPr>
          <p:cNvSpPr>
            <a:spLocks noGrp="1"/>
          </p:cNvSpPr>
          <p:nvPr>
            <p:ph type="title"/>
          </p:nvPr>
        </p:nvSpPr>
        <p:spPr>
          <a:xfrm>
            <a:off x="677334" y="156238"/>
            <a:ext cx="8596668" cy="1210744"/>
          </a:xfrm>
        </p:spPr>
        <p:txBody>
          <a:bodyPr>
            <a:normAutofit fontScale="90000"/>
          </a:bodyPr>
          <a:lstStyle/>
          <a:p>
            <a:r>
              <a:rPr lang="en-US" sz="3600" dirty="0"/>
              <a:t>Step 3: Use the KSR Data to complete the File Template</a:t>
            </a:r>
            <a:br>
              <a:rPr lang="en-US" sz="3600" dirty="0"/>
            </a:br>
            <a:endParaRPr lang="en-US" dirty="0"/>
          </a:p>
        </p:txBody>
      </p:sp>
      <p:sp>
        <p:nvSpPr>
          <p:cNvPr id="3" name="Content Placeholder 2">
            <a:extLst>
              <a:ext uri="{FF2B5EF4-FFF2-40B4-BE49-F238E27FC236}">
                <a16:creationId xmlns:a16="http://schemas.microsoft.com/office/drawing/2014/main" id="{AA37A78D-8EA9-82D0-6C1E-1A7AEF38A0CF}"/>
              </a:ext>
            </a:extLst>
          </p:cNvPr>
          <p:cNvSpPr>
            <a:spLocks noGrp="1"/>
          </p:cNvSpPr>
          <p:nvPr>
            <p:ph idx="1"/>
          </p:nvPr>
        </p:nvSpPr>
        <p:spPr>
          <a:xfrm>
            <a:off x="221673" y="3833090"/>
            <a:ext cx="9707418" cy="2868671"/>
          </a:xfrm>
        </p:spPr>
        <p:txBody>
          <a:bodyPr>
            <a:normAutofit fontScale="85000" lnSpcReduction="20000"/>
          </a:bodyPr>
          <a:lstStyle/>
          <a:p>
            <a:r>
              <a:rPr lang="en-US" dirty="0"/>
              <a:t>There are two main approaches to completing the KSR File Template: </a:t>
            </a:r>
          </a:p>
          <a:p>
            <a:pPr lvl="1"/>
            <a:r>
              <a:rPr lang="en-US" dirty="0"/>
              <a:t>A) Data from one source, and it exists in a single extract: Includes all six domains.</a:t>
            </a:r>
          </a:p>
          <a:p>
            <a:pPr lvl="1"/>
            <a:r>
              <a:rPr lang="en-US" dirty="0"/>
              <a:t>B) Date from multiple extracts: Different domains contained in different extracts.</a:t>
            </a:r>
          </a:p>
          <a:p>
            <a:r>
              <a:rPr lang="en-US" dirty="0"/>
              <a:t>Webinar on Wednesday, October 11</a:t>
            </a:r>
            <a:r>
              <a:rPr lang="en-US" baseline="30000" dirty="0"/>
              <a:t>th</a:t>
            </a:r>
            <a:r>
              <a:rPr lang="en-US" dirty="0"/>
              <a:t> (12:00-1:00 pm) will provide instructions for approach A, data is contained in a single extract.</a:t>
            </a:r>
          </a:p>
          <a:p>
            <a:r>
              <a:rPr lang="en-US" dirty="0"/>
              <a:t>Webinar on Thursday, October 12</a:t>
            </a:r>
            <a:r>
              <a:rPr lang="en-US" baseline="30000" dirty="0"/>
              <a:t>th</a:t>
            </a:r>
            <a:r>
              <a:rPr lang="en-US" dirty="0"/>
              <a:t> (1:00-2:00 pm) will provide instructions for approach B, data is contained in multiple extracts.</a:t>
            </a:r>
          </a:p>
          <a:p>
            <a:r>
              <a:rPr lang="en-US" dirty="0"/>
              <a:t>Those webinars and Power Point presentations will be posted on the </a:t>
            </a:r>
            <a:r>
              <a:rPr lang="en-US" dirty="0">
                <a:hlinkClick r:id="rId2"/>
              </a:rPr>
              <a:t>Kindergarten School Readiness Data Collection </a:t>
            </a:r>
            <a:r>
              <a:rPr lang="en-US" dirty="0"/>
              <a:t>Website. You will be able to access that information, even if you cannot attend the webinar.</a:t>
            </a:r>
          </a:p>
          <a:p>
            <a:r>
              <a:rPr lang="en-US" dirty="0"/>
              <a:t>I am also available for technical support. Email me with questions for to set up a time for a phone call or video call. Tanna George, </a:t>
            </a:r>
            <a:r>
              <a:rPr lang="en-US" dirty="0">
                <a:hlinkClick r:id="rId3"/>
              </a:rPr>
              <a:t>George_t@cde.state.co.us</a:t>
            </a:r>
            <a:r>
              <a:rPr lang="en-US" dirty="0"/>
              <a:t>.</a:t>
            </a:r>
          </a:p>
          <a:p>
            <a:endParaRPr lang="en-US" dirty="0"/>
          </a:p>
        </p:txBody>
      </p:sp>
      <p:pic>
        <p:nvPicPr>
          <p:cNvPr id="5" name="Picture 4" descr="Picture of the 2023 KSR File Template.">
            <a:extLst>
              <a:ext uri="{FF2B5EF4-FFF2-40B4-BE49-F238E27FC236}">
                <a16:creationId xmlns:a16="http://schemas.microsoft.com/office/drawing/2014/main" id="{0EF42F9E-A414-D5D0-08B2-948AFC21796E}"/>
              </a:ext>
            </a:extLst>
          </p:cNvPr>
          <p:cNvPicPr>
            <a:picLocks noChangeAspect="1"/>
          </p:cNvPicPr>
          <p:nvPr/>
        </p:nvPicPr>
        <p:blipFill>
          <a:blip r:embed="rId4"/>
          <a:stretch>
            <a:fillRect/>
          </a:stretch>
        </p:blipFill>
        <p:spPr>
          <a:xfrm>
            <a:off x="528320" y="1917574"/>
            <a:ext cx="9001760" cy="1745034"/>
          </a:xfrm>
          <a:prstGeom prst="rect">
            <a:avLst/>
          </a:prstGeom>
        </p:spPr>
      </p:pic>
      <p:sp>
        <p:nvSpPr>
          <p:cNvPr id="6" name="Content Placeholder 2">
            <a:extLst>
              <a:ext uri="{FF2B5EF4-FFF2-40B4-BE49-F238E27FC236}">
                <a16:creationId xmlns:a16="http://schemas.microsoft.com/office/drawing/2014/main" id="{798CB16E-C3B1-C7E2-B452-58910DD5B509}"/>
              </a:ext>
            </a:extLst>
          </p:cNvPr>
          <p:cNvSpPr txBox="1">
            <a:spLocks/>
          </p:cNvSpPr>
          <p:nvPr/>
        </p:nvSpPr>
        <p:spPr>
          <a:xfrm>
            <a:off x="0" y="1240497"/>
            <a:ext cx="9615054" cy="80356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The File Template can be found on the </a:t>
            </a:r>
            <a:r>
              <a:rPr lang="en-US" dirty="0">
                <a:hlinkClick r:id="rId2"/>
              </a:rPr>
              <a:t>Kindergarten School Readiness Data Collection </a:t>
            </a:r>
            <a:r>
              <a:rPr lang="en-US" dirty="0"/>
              <a:t>website.</a:t>
            </a:r>
          </a:p>
          <a:p>
            <a:pPr marL="0" indent="0">
              <a:buFont typeface="Wingdings 3" charset="2"/>
              <a:buNone/>
            </a:pPr>
            <a:endParaRPr lang="en-US" dirty="0"/>
          </a:p>
        </p:txBody>
      </p:sp>
    </p:spTree>
    <p:extLst>
      <p:ext uri="{BB962C8B-B14F-4D97-AF65-F5344CB8AC3E}">
        <p14:creationId xmlns:p14="http://schemas.microsoft.com/office/powerpoint/2010/main" val="2902049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6EBB-EDD7-9167-1EC4-7A32AA719059}"/>
              </a:ext>
            </a:extLst>
          </p:cNvPr>
          <p:cNvSpPr>
            <a:spLocks noGrp="1"/>
          </p:cNvSpPr>
          <p:nvPr>
            <p:ph type="title"/>
          </p:nvPr>
        </p:nvSpPr>
        <p:spPr>
          <a:xfrm>
            <a:off x="677334" y="156238"/>
            <a:ext cx="8596668" cy="1320800"/>
          </a:xfrm>
        </p:spPr>
        <p:txBody>
          <a:bodyPr/>
          <a:lstStyle/>
          <a:p>
            <a:r>
              <a:rPr lang="en-US" sz="3600" dirty="0"/>
              <a:t>Step 3: Use the KSR Data to complete the File Template (continued)</a:t>
            </a:r>
            <a:endParaRPr lang="en-US" dirty="0"/>
          </a:p>
        </p:txBody>
      </p:sp>
      <p:sp>
        <p:nvSpPr>
          <p:cNvPr id="3" name="Content Placeholder 2">
            <a:extLst>
              <a:ext uri="{FF2B5EF4-FFF2-40B4-BE49-F238E27FC236}">
                <a16:creationId xmlns:a16="http://schemas.microsoft.com/office/drawing/2014/main" id="{046D1ECD-F113-8FBD-D4DF-8A7F8E1FE317}"/>
              </a:ext>
            </a:extLst>
          </p:cNvPr>
          <p:cNvSpPr>
            <a:spLocks noGrp="1"/>
          </p:cNvSpPr>
          <p:nvPr>
            <p:ph idx="1"/>
          </p:nvPr>
        </p:nvSpPr>
        <p:spPr>
          <a:xfrm>
            <a:off x="404961" y="3317727"/>
            <a:ext cx="9663168" cy="3472179"/>
          </a:xfrm>
        </p:spPr>
        <p:txBody>
          <a:bodyPr>
            <a:normAutofit fontScale="92500" lnSpcReduction="20000"/>
          </a:bodyPr>
          <a:lstStyle/>
          <a:p>
            <a:r>
              <a:rPr lang="en-US" dirty="0"/>
              <a:t>District Code: A unique 4-digit code assigned to each district. It must be formatted as “Text”.</a:t>
            </a:r>
          </a:p>
          <a:p>
            <a:r>
              <a:rPr lang="en-US" dirty="0"/>
              <a:t>School Code: A unique 4-digit code assigned to each school. It must be formatted as “Text”.</a:t>
            </a:r>
          </a:p>
          <a:p>
            <a:r>
              <a:rPr lang="en-US" dirty="0"/>
              <a:t>Total # Students: Total number of students included in the KSR Assessment.</a:t>
            </a:r>
          </a:p>
          <a:p>
            <a:r>
              <a:rPr lang="en-US" dirty="0"/>
              <a:t>Domain: The six domains included in the KSR Assessment.</a:t>
            </a:r>
          </a:p>
          <a:p>
            <a:r>
              <a:rPr lang="en-US" dirty="0"/>
              <a:t>Total # Per Domain: Total number of assessed students who are meeting or exceeding expectations in that domain.</a:t>
            </a:r>
          </a:p>
          <a:p>
            <a:r>
              <a:rPr lang="en-US" dirty="0"/>
              <a:t>Gender - Female/Male/Nonbinary: Of the number of students who are meeting or exceeding expectations in that domain, how many are in each gender category?</a:t>
            </a:r>
          </a:p>
          <a:p>
            <a:r>
              <a:rPr lang="en-US" dirty="0"/>
              <a:t>Free and Reduced Price Lunch Not Eligible/Eligible/ Unknown: Of the number of students who are meeting or exceeding expectations in that domain, how many are in each FRL category?</a:t>
            </a:r>
          </a:p>
          <a:p>
            <a:r>
              <a:rPr lang="en-US" dirty="0"/>
              <a:t>Race Ethnicity: Of the number of students who are meeting or exceeding expectations in that domain, how many are in each race and ethnicity category?</a:t>
            </a:r>
          </a:p>
          <a:p>
            <a:endParaRPr lang="en-US" dirty="0"/>
          </a:p>
          <a:p>
            <a:endParaRPr lang="en-US" dirty="0"/>
          </a:p>
          <a:p>
            <a:endParaRPr lang="en-US" dirty="0"/>
          </a:p>
          <a:p>
            <a:endParaRPr lang="en-US" dirty="0"/>
          </a:p>
        </p:txBody>
      </p:sp>
      <p:pic>
        <p:nvPicPr>
          <p:cNvPr id="4" name="Picture 3" descr="Picture of the 2023 KSR File Template.">
            <a:extLst>
              <a:ext uri="{FF2B5EF4-FFF2-40B4-BE49-F238E27FC236}">
                <a16:creationId xmlns:a16="http://schemas.microsoft.com/office/drawing/2014/main" id="{C97FAE75-0F1E-2846-9030-4721925D0210}"/>
              </a:ext>
            </a:extLst>
          </p:cNvPr>
          <p:cNvPicPr>
            <a:picLocks noChangeAspect="1"/>
          </p:cNvPicPr>
          <p:nvPr/>
        </p:nvPicPr>
        <p:blipFill>
          <a:blip r:embed="rId2"/>
          <a:stretch>
            <a:fillRect/>
          </a:stretch>
        </p:blipFill>
        <p:spPr>
          <a:xfrm>
            <a:off x="474788" y="1397000"/>
            <a:ext cx="9001760" cy="1745034"/>
          </a:xfrm>
          <a:prstGeom prst="rect">
            <a:avLst/>
          </a:prstGeom>
        </p:spPr>
      </p:pic>
    </p:spTree>
    <p:extLst>
      <p:ext uri="{BB962C8B-B14F-4D97-AF65-F5344CB8AC3E}">
        <p14:creationId xmlns:p14="http://schemas.microsoft.com/office/powerpoint/2010/main" val="3151943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DC2DE-2E89-4147-EE74-AA45F7D5EF67}"/>
              </a:ext>
            </a:extLst>
          </p:cNvPr>
          <p:cNvSpPr>
            <a:spLocks noGrp="1"/>
          </p:cNvSpPr>
          <p:nvPr>
            <p:ph type="title"/>
          </p:nvPr>
        </p:nvSpPr>
        <p:spPr>
          <a:xfrm>
            <a:off x="548025" y="129309"/>
            <a:ext cx="8596668" cy="1320800"/>
          </a:xfrm>
        </p:spPr>
        <p:txBody>
          <a:bodyPr>
            <a:normAutofit/>
          </a:bodyPr>
          <a:lstStyle/>
          <a:p>
            <a:r>
              <a:rPr lang="en-US" sz="3600" dirty="0"/>
              <a:t>Step 4: Verify you have Data Pipeline Access</a:t>
            </a:r>
            <a:endParaRPr lang="en-US" dirty="0"/>
          </a:p>
        </p:txBody>
      </p:sp>
      <p:sp>
        <p:nvSpPr>
          <p:cNvPr id="3" name="Content Placeholder 2">
            <a:extLst>
              <a:ext uri="{FF2B5EF4-FFF2-40B4-BE49-F238E27FC236}">
                <a16:creationId xmlns:a16="http://schemas.microsoft.com/office/drawing/2014/main" id="{92C7AA1D-F402-5E88-B00D-ACD24069F316}"/>
              </a:ext>
            </a:extLst>
          </p:cNvPr>
          <p:cNvSpPr>
            <a:spLocks noGrp="1"/>
          </p:cNvSpPr>
          <p:nvPr>
            <p:ph idx="1"/>
          </p:nvPr>
        </p:nvSpPr>
        <p:spPr>
          <a:xfrm>
            <a:off x="335589" y="1551710"/>
            <a:ext cx="5169284" cy="4996872"/>
          </a:xfrm>
        </p:spPr>
        <p:txBody>
          <a:bodyPr>
            <a:normAutofit/>
          </a:bodyPr>
          <a:lstStyle/>
          <a:p>
            <a:pPr marL="0" marR="0">
              <a:spcBef>
                <a:spcPts val="0"/>
              </a:spcBef>
              <a:spcAft>
                <a:spcPts val="600"/>
              </a:spcAft>
            </a:pPr>
            <a:r>
              <a:rPr lang="en-US" dirty="0">
                <a:effectLst/>
                <a:latin typeface="Calibri" panose="020F0502020204030204" pitchFamily="34" charset="0"/>
                <a:ea typeface="Calibri" panose="020F0502020204030204" pitchFamily="34" charset="0"/>
              </a:rPr>
              <a:t>Each individual Data Pipeline user </a:t>
            </a:r>
            <a:r>
              <a:rPr lang="en-US" dirty="0">
                <a:latin typeface="Calibri" panose="020F0502020204030204" pitchFamily="34" charset="0"/>
                <a:ea typeface="Calibri" panose="020F0502020204030204" pitchFamily="34" charset="0"/>
              </a:rPr>
              <a:t>must be granted a Data Pipeline login, and access to the KSR Collection within Pipeline.</a:t>
            </a:r>
          </a:p>
          <a:p>
            <a:pPr marL="0" marR="0">
              <a:spcBef>
                <a:spcPts val="0"/>
              </a:spcBef>
              <a:spcAft>
                <a:spcPts val="600"/>
              </a:spcAft>
            </a:pPr>
            <a:r>
              <a:rPr lang="en-US" dirty="0">
                <a:latin typeface="Calibri" panose="020F0502020204030204" pitchFamily="34" charset="0"/>
                <a:ea typeface="Calibri" panose="020F0502020204030204" pitchFamily="34" charset="0"/>
              </a:rPr>
              <a:t>To login to Data Pipeline.</a:t>
            </a:r>
          </a:p>
          <a:p>
            <a:pPr marL="400050" lvl="1">
              <a:spcBef>
                <a:spcPts val="0"/>
              </a:spcBef>
              <a:spcAft>
                <a:spcPts val="600"/>
              </a:spcAft>
            </a:pPr>
            <a:r>
              <a:rPr lang="en-US" dirty="0">
                <a:latin typeface="Calibri" panose="020F0502020204030204" pitchFamily="34" charset="0"/>
                <a:ea typeface="Calibri" panose="020F0502020204030204" pitchFamily="34" charset="0"/>
              </a:rPr>
              <a:t>Link to </a:t>
            </a:r>
            <a:r>
              <a:rPr lang="en-US" dirty="0">
                <a:latin typeface="Calibri" panose="020F0502020204030204" pitchFamily="34" charset="0"/>
                <a:ea typeface="Calibri" panose="020F0502020204030204" pitchFamily="34" charset="0"/>
                <a:hlinkClick r:id="rId2"/>
              </a:rPr>
              <a:t>Data Pipeline website</a:t>
            </a:r>
            <a:r>
              <a:rPr lang="en-US" dirty="0">
                <a:latin typeface="Calibri" panose="020F0502020204030204" pitchFamily="34" charset="0"/>
                <a:ea typeface="Calibri" panose="020F0502020204030204" pitchFamily="34" charset="0"/>
              </a:rPr>
              <a:t>.</a:t>
            </a:r>
          </a:p>
          <a:p>
            <a:pPr marL="400050" lvl="1">
              <a:spcBef>
                <a:spcPts val="0"/>
              </a:spcBef>
              <a:spcAft>
                <a:spcPts val="600"/>
              </a:spcAft>
            </a:pPr>
            <a:r>
              <a:rPr lang="en-US" dirty="0">
                <a:latin typeface="Calibri" panose="020F0502020204030204" pitchFamily="34" charset="0"/>
                <a:ea typeface="Calibri" panose="020F0502020204030204" pitchFamily="34" charset="0"/>
              </a:rPr>
              <a:t>Click on the “Single Sign-On” link.</a:t>
            </a:r>
          </a:p>
          <a:p>
            <a:pPr marL="400050" lvl="1">
              <a:spcBef>
                <a:spcPts val="0"/>
              </a:spcBef>
              <a:spcAft>
                <a:spcPts val="600"/>
              </a:spcAft>
            </a:pPr>
            <a:r>
              <a:rPr lang="en-US" dirty="0">
                <a:latin typeface="Calibri" panose="020F0502020204030204" pitchFamily="34" charset="0"/>
                <a:ea typeface="Calibri" panose="020F0502020204030204" pitchFamily="34" charset="0"/>
              </a:rPr>
              <a:t>Enter your login credentials.</a:t>
            </a:r>
          </a:p>
          <a:p>
            <a:pPr marL="0">
              <a:spcBef>
                <a:spcPts val="0"/>
              </a:spcBef>
              <a:spcAft>
                <a:spcPts val="600"/>
              </a:spcAft>
            </a:pPr>
            <a:r>
              <a:rPr lang="en-US" dirty="0">
                <a:latin typeface="Calibri" panose="020F0502020204030204" pitchFamily="34" charset="0"/>
                <a:ea typeface="Calibri" panose="020F0502020204030204" pitchFamily="34" charset="0"/>
              </a:rPr>
              <a:t>CDE cannot manage district staff assignments in Data Pipeline. </a:t>
            </a:r>
            <a:endParaRPr lang="en-US" dirty="0">
              <a:effectLst/>
              <a:latin typeface="Calibri" panose="020F0502020204030204" pitchFamily="34" charset="0"/>
              <a:ea typeface="Calibri" panose="020F0502020204030204" pitchFamily="34" charset="0"/>
            </a:endParaRPr>
          </a:p>
          <a:p>
            <a:pPr marL="0" marR="0">
              <a:spcBef>
                <a:spcPts val="0"/>
              </a:spcBef>
              <a:spcAft>
                <a:spcPts val="600"/>
              </a:spcAft>
            </a:pPr>
            <a:r>
              <a:rPr lang="en-US" dirty="0">
                <a:latin typeface="Calibri" panose="020F0502020204030204" pitchFamily="34" charset="0"/>
                <a:ea typeface="Calibri" panose="020F0502020204030204" pitchFamily="34" charset="0"/>
              </a:rPr>
              <a:t>E</a:t>
            </a:r>
            <a:r>
              <a:rPr lang="en-US" dirty="0">
                <a:effectLst/>
                <a:latin typeface="Calibri" panose="020F0502020204030204" pitchFamily="34" charset="0"/>
                <a:ea typeface="Calibri" panose="020F0502020204030204" pitchFamily="34" charset="0"/>
              </a:rPr>
              <a:t>ach district’s Local Access Manager (LAM) manages their staff’s Pipeline access, and assignment of roles. The LAM is frequently the Superintendent for many smaller districts.</a:t>
            </a:r>
          </a:p>
        </p:txBody>
      </p:sp>
      <p:pic>
        <p:nvPicPr>
          <p:cNvPr id="4" name="Picture 3" descr="Picture of the Data Pipeline website.">
            <a:extLst>
              <a:ext uri="{FF2B5EF4-FFF2-40B4-BE49-F238E27FC236}">
                <a16:creationId xmlns:a16="http://schemas.microsoft.com/office/drawing/2014/main" id="{0B8E3668-3714-EF81-06B2-19DE0AA494B9}"/>
              </a:ext>
            </a:extLst>
          </p:cNvPr>
          <p:cNvPicPr>
            <a:picLocks noChangeAspect="1"/>
          </p:cNvPicPr>
          <p:nvPr/>
        </p:nvPicPr>
        <p:blipFill>
          <a:blip r:embed="rId3"/>
          <a:stretch>
            <a:fillRect/>
          </a:stretch>
        </p:blipFill>
        <p:spPr>
          <a:xfrm>
            <a:off x="5968567" y="1752285"/>
            <a:ext cx="5968483" cy="3817242"/>
          </a:xfrm>
          <a:prstGeom prst="rect">
            <a:avLst/>
          </a:prstGeom>
        </p:spPr>
      </p:pic>
    </p:spTree>
    <p:extLst>
      <p:ext uri="{BB962C8B-B14F-4D97-AF65-F5344CB8AC3E}">
        <p14:creationId xmlns:p14="http://schemas.microsoft.com/office/powerpoint/2010/main" val="1582257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270AA-359A-7C0F-3372-4D5178450EDA}"/>
              </a:ext>
            </a:extLst>
          </p:cNvPr>
          <p:cNvSpPr>
            <a:spLocks noGrp="1"/>
          </p:cNvSpPr>
          <p:nvPr>
            <p:ph type="title"/>
          </p:nvPr>
        </p:nvSpPr>
        <p:spPr>
          <a:xfrm>
            <a:off x="677334" y="156238"/>
            <a:ext cx="8596668" cy="1320800"/>
          </a:xfrm>
        </p:spPr>
        <p:txBody>
          <a:bodyPr/>
          <a:lstStyle/>
          <a:p>
            <a:r>
              <a:rPr lang="en-US" sz="3600" dirty="0"/>
              <a:t>Step 4: Verify you have Data Pipeline Access </a:t>
            </a:r>
            <a:r>
              <a:rPr lang="en-US" dirty="0"/>
              <a:t>(continued)</a:t>
            </a:r>
          </a:p>
        </p:txBody>
      </p:sp>
      <p:sp>
        <p:nvSpPr>
          <p:cNvPr id="3" name="Content Placeholder 2">
            <a:extLst>
              <a:ext uri="{FF2B5EF4-FFF2-40B4-BE49-F238E27FC236}">
                <a16:creationId xmlns:a16="http://schemas.microsoft.com/office/drawing/2014/main" id="{822F16D0-B407-AF4E-BDD5-24CA8B3C5917}"/>
              </a:ext>
            </a:extLst>
          </p:cNvPr>
          <p:cNvSpPr>
            <a:spLocks noGrp="1"/>
          </p:cNvSpPr>
          <p:nvPr>
            <p:ph idx="1"/>
          </p:nvPr>
        </p:nvSpPr>
        <p:spPr>
          <a:xfrm>
            <a:off x="412558" y="1773382"/>
            <a:ext cx="9126220" cy="4646671"/>
          </a:xfrm>
        </p:spPr>
        <p:txBody>
          <a:bodyPr/>
          <a:lstStyle/>
          <a:p>
            <a:pPr marL="0">
              <a:spcBef>
                <a:spcPts val="0"/>
              </a:spcBef>
              <a:spcAft>
                <a:spcPts val="600"/>
              </a:spcAft>
            </a:pPr>
            <a:r>
              <a:rPr lang="en-US" dirty="0">
                <a:effectLst/>
                <a:latin typeface="Calibri" panose="020F0502020204030204" pitchFamily="34" charset="0"/>
                <a:ea typeface="Calibri" panose="020F0502020204030204" pitchFamily="34" charset="0"/>
              </a:rPr>
              <a:t>If you do not know the LAM is for your district, this is the </a:t>
            </a:r>
            <a:r>
              <a:rPr lang="en-US" dirty="0">
                <a:effectLst/>
                <a:latin typeface="Calibri" panose="020F0502020204030204" pitchFamily="34" charset="0"/>
                <a:ea typeface="Calibri" panose="020F0502020204030204" pitchFamily="34" charset="0"/>
                <a:hlinkClick r:id="rId2"/>
              </a:rPr>
              <a:t>link to the LAM inquiry form</a:t>
            </a:r>
            <a:r>
              <a:rPr lang="en-US" dirty="0">
                <a:latin typeface="Calibri" panose="020F0502020204030204" pitchFamily="34" charset="0"/>
                <a:ea typeface="Calibri" panose="020F0502020204030204" pitchFamily="34" charset="0"/>
              </a:rPr>
              <a:t>.</a:t>
            </a:r>
            <a:endParaRPr lang="en-US" dirty="0">
              <a:effectLst/>
              <a:latin typeface="Calibri" panose="020F0502020204030204" pitchFamily="34" charset="0"/>
              <a:ea typeface="Calibri" panose="020F0502020204030204" pitchFamily="34" charset="0"/>
            </a:endParaRPr>
          </a:p>
          <a:p>
            <a:pPr marL="0">
              <a:spcBef>
                <a:spcPts val="0"/>
              </a:spcBef>
            </a:pPr>
            <a:r>
              <a:rPr lang="en-US" dirty="0">
                <a:latin typeface="Calibri" panose="020F0502020204030204" pitchFamily="34" charset="0"/>
                <a:ea typeface="Calibri" panose="020F0502020204030204" pitchFamily="34" charset="0"/>
              </a:rPr>
              <a:t>Your </a:t>
            </a:r>
            <a:r>
              <a:rPr lang="en-US" dirty="0">
                <a:effectLst/>
                <a:latin typeface="Calibri" panose="020F0502020204030204" pitchFamily="34" charset="0"/>
                <a:ea typeface="Calibri" panose="020F0502020204030204" pitchFamily="34" charset="0"/>
              </a:rPr>
              <a:t>LAM can do the following:</a:t>
            </a:r>
          </a:p>
          <a:p>
            <a:pPr marL="800100" lvl="2">
              <a:spcBef>
                <a:spcPts val="0"/>
              </a:spcBef>
            </a:pPr>
            <a:r>
              <a:rPr lang="en-US" sz="1800" dirty="0">
                <a:effectLst/>
                <a:latin typeface="Calibri" panose="020F0502020204030204" pitchFamily="34" charset="0"/>
                <a:ea typeface="Calibri" panose="020F0502020204030204" pitchFamily="34" charset="0"/>
              </a:rPr>
              <a:t>Grant Data Pipeline logins</a:t>
            </a:r>
          </a:p>
          <a:p>
            <a:pPr marL="800100" lvl="2">
              <a:spcBef>
                <a:spcPts val="0"/>
              </a:spcBef>
            </a:pPr>
            <a:r>
              <a:rPr lang="en-US" sz="1800" dirty="0">
                <a:latin typeface="Calibri" panose="020F0502020204030204" pitchFamily="34" charset="0"/>
                <a:ea typeface="Calibri" panose="020F0502020204030204" pitchFamily="34" charset="0"/>
              </a:rPr>
              <a:t>Assign a Data </a:t>
            </a:r>
            <a:r>
              <a:rPr lang="en-US" sz="1800" dirty="0" err="1">
                <a:latin typeface="Calibri" panose="020F0502020204030204" pitchFamily="34" charset="0"/>
                <a:ea typeface="Calibri" panose="020F0502020204030204" pitchFamily="34" charset="0"/>
              </a:rPr>
              <a:t>Repondent</a:t>
            </a:r>
            <a:r>
              <a:rPr lang="en-US" sz="1800" dirty="0">
                <a:latin typeface="Calibri" panose="020F0502020204030204" pitchFamily="34" charset="0"/>
                <a:ea typeface="Calibri" panose="020F0502020204030204" pitchFamily="34" charset="0"/>
              </a:rPr>
              <a:t>(s) to the KSR Collection within Data Pipeline</a:t>
            </a:r>
          </a:p>
          <a:p>
            <a:pPr marL="800100" lvl="2">
              <a:spcBef>
                <a:spcPts val="0"/>
              </a:spcBef>
              <a:spcAft>
                <a:spcPts val="600"/>
              </a:spcAft>
            </a:pPr>
            <a:r>
              <a:rPr lang="en-US" sz="1800" dirty="0">
                <a:latin typeface="Calibri" panose="020F0502020204030204" pitchFamily="34" charset="0"/>
                <a:ea typeface="Calibri" panose="020F0502020204030204" pitchFamily="34" charset="0"/>
              </a:rPr>
              <a:t>C</a:t>
            </a:r>
            <a:r>
              <a:rPr lang="en-US" sz="1800" dirty="0">
                <a:effectLst/>
                <a:latin typeface="Calibri" panose="020F0502020204030204" pitchFamily="34" charset="0"/>
                <a:ea typeface="Calibri" panose="020F0502020204030204" pitchFamily="34" charset="0"/>
              </a:rPr>
              <a:t>hange staff’s role assignments for each collection.</a:t>
            </a:r>
          </a:p>
          <a:p>
            <a:pPr marL="400050" lvl="1">
              <a:spcBef>
                <a:spcPts val="0"/>
              </a:spcBef>
            </a:pPr>
            <a:r>
              <a:rPr lang="en-US" sz="1800" dirty="0">
                <a:effectLst/>
                <a:latin typeface="Calibri" panose="020F0502020204030204" pitchFamily="34" charset="0"/>
                <a:ea typeface="Calibri" panose="020F0502020204030204" pitchFamily="34" charset="0"/>
              </a:rPr>
              <a:t>Roles:</a:t>
            </a:r>
          </a:p>
          <a:p>
            <a:pPr marL="800100" lvl="2">
              <a:spcBef>
                <a:spcPts val="0"/>
              </a:spcBef>
            </a:pPr>
            <a:r>
              <a:rPr lang="en-US" sz="1800" b="1" dirty="0">
                <a:effectLst/>
                <a:latin typeface="Calibri" panose="020F0502020204030204" pitchFamily="34" charset="0"/>
                <a:ea typeface="Calibri" panose="020F0502020204030204" pitchFamily="34" charset="0"/>
              </a:rPr>
              <a:t>Viewer</a:t>
            </a:r>
            <a:r>
              <a:rPr lang="en-US" sz="1800" dirty="0">
                <a:effectLst/>
                <a:latin typeface="Calibri" panose="020F0502020204030204" pitchFamily="34" charset="0"/>
                <a:ea typeface="Calibri" panose="020F0502020204030204" pitchFamily="34" charset="0"/>
              </a:rPr>
              <a:t>: They can only see the uploaded data for the KSR Collection.</a:t>
            </a:r>
            <a:endParaRPr lang="en-US" sz="1800" dirty="0">
              <a:latin typeface="Calibri" panose="020F0502020204030204" pitchFamily="34" charset="0"/>
              <a:ea typeface="Calibri" panose="020F0502020204030204" pitchFamily="34" charset="0"/>
            </a:endParaRPr>
          </a:p>
          <a:p>
            <a:pPr marL="800100" lvl="2">
              <a:spcBef>
                <a:spcPts val="0"/>
              </a:spcBef>
            </a:pPr>
            <a:r>
              <a:rPr lang="en-US" sz="1800" b="1" dirty="0">
                <a:effectLst/>
                <a:latin typeface="Calibri" panose="020F0502020204030204" pitchFamily="34" charset="0"/>
                <a:ea typeface="Calibri" panose="020F0502020204030204" pitchFamily="34" charset="0"/>
              </a:rPr>
              <a:t>User</a:t>
            </a:r>
            <a:r>
              <a:rPr lang="en-US" sz="1800" dirty="0">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rPr>
              <a:t> They can view the collection data, upload data, </a:t>
            </a:r>
            <a:r>
              <a:rPr lang="en-US" sz="1800" dirty="0">
                <a:latin typeface="Calibri" panose="020F0502020204030204" pitchFamily="34" charset="0"/>
                <a:ea typeface="Calibri" panose="020F0502020204030204" pitchFamily="34" charset="0"/>
              </a:rPr>
              <a:t>and finalize the data.</a:t>
            </a:r>
            <a:r>
              <a:rPr lang="en-US" sz="1800" dirty="0">
                <a:effectLst/>
                <a:latin typeface="Calibri" panose="020F0502020204030204" pitchFamily="34" charset="0"/>
                <a:ea typeface="Calibri" panose="020F0502020204030204" pitchFamily="34" charset="0"/>
              </a:rPr>
              <a:t> They cannot submit to CDE within Pipeline. </a:t>
            </a:r>
          </a:p>
          <a:p>
            <a:pPr marL="800100" lvl="2">
              <a:spcBef>
                <a:spcPts val="0"/>
              </a:spcBef>
            </a:pPr>
            <a:r>
              <a:rPr lang="en-US" sz="1800" b="1" dirty="0">
                <a:effectLst/>
                <a:latin typeface="Calibri" panose="020F0502020204030204" pitchFamily="34" charset="0"/>
                <a:ea typeface="Calibri" panose="020F0502020204030204" pitchFamily="34" charset="0"/>
              </a:rPr>
              <a:t>Approver</a:t>
            </a:r>
            <a:r>
              <a:rPr lang="en-US" sz="1800" dirty="0">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rPr>
              <a:t> They are the only role that can submit the data to </a:t>
            </a:r>
            <a:r>
              <a:rPr lang="en-US" sz="1800" dirty="0">
                <a:latin typeface="Calibri" panose="020F0502020204030204" pitchFamily="34" charset="0"/>
                <a:ea typeface="Calibri" panose="020F0502020204030204" pitchFamily="34" charset="0"/>
              </a:rPr>
              <a:t>CDE within Data Pipeline. Submitting the data to CDE is a required step of the collection. If you do not have the Approver role, you will need to identify the district staff member with that role.</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6113515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5712</TotalTime>
  <Words>2955</Words>
  <Application>Microsoft Office PowerPoint</Application>
  <PresentationFormat>Widescreen</PresentationFormat>
  <Paragraphs>203</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Trebuchet MS</vt:lpstr>
      <vt:lpstr>Wingdings 3</vt:lpstr>
      <vt:lpstr>Facet</vt:lpstr>
      <vt:lpstr>Steps to Complete the Kindergarten School Readiness Collection</vt:lpstr>
      <vt:lpstr>Steps to Complete the KSR Collection Overview</vt:lpstr>
      <vt:lpstr>Step 1: Verify the location of the KSR Assessment Data</vt:lpstr>
      <vt:lpstr>Step 1: Verify the location of the KSR Assessment Data (continued)</vt:lpstr>
      <vt:lpstr>Step 2: Extract the data</vt:lpstr>
      <vt:lpstr>Step 3: Use the KSR Data to complete the File Template </vt:lpstr>
      <vt:lpstr>Step 3: Use the KSR Data to complete the File Template (continued)</vt:lpstr>
      <vt:lpstr>Step 4: Verify you have Data Pipeline Access</vt:lpstr>
      <vt:lpstr>Step 4: Verify you have Data Pipeline Access (continued)</vt:lpstr>
      <vt:lpstr>Step 5: Select the Assessment Tool in Data Pipeline</vt:lpstr>
      <vt:lpstr>Step 5: Select the Assessment Tool in Data Pipeline (continued)</vt:lpstr>
      <vt:lpstr>Step 6: Uploading Data to CDE Data Pipeline</vt:lpstr>
      <vt:lpstr>Step 6: Uploading Data to CDE Data Pipeline (continued)</vt:lpstr>
      <vt:lpstr>Step 7: Resolve any Data Pipeline Errors</vt:lpstr>
      <vt:lpstr>Step 7: Resolve any Data Pipeline Errors (continued)</vt:lpstr>
      <vt:lpstr>Step 7: Resolve any Data Pipeline Errors: Common Errors</vt:lpstr>
      <vt:lpstr>Step 8: Submit Data to Data Pipeline</vt:lpstr>
      <vt:lpstr>Step 9: Complete the KSR Signature Form</vt:lpstr>
      <vt:lpstr>Forms and Files for the Collection</vt:lpstr>
      <vt:lpstr>Forms and Files for the Collection (continued)</vt:lpstr>
      <vt:lpstr>Troubleshooting</vt:lpstr>
      <vt:lpstr>Thank you!</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Steps to Complete the KSR Collection</dc:title>
  <dc:creator>Rhodes, Tara</dc:creator>
  <cp:lastModifiedBy>George, Tanna</cp:lastModifiedBy>
  <cp:revision>25</cp:revision>
  <dcterms:created xsi:type="dcterms:W3CDTF">2018-12-06T17:21:16Z</dcterms:created>
  <dcterms:modified xsi:type="dcterms:W3CDTF">2023-10-16T14:19:11Z</dcterms:modified>
</cp:coreProperties>
</file>