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77" r:id="rId4"/>
    <p:sldId id="258" r:id="rId5"/>
    <p:sldId id="269" r:id="rId6"/>
    <p:sldId id="270" r:id="rId7"/>
    <p:sldId id="264" r:id="rId8"/>
    <p:sldId id="296" r:id="rId9"/>
    <p:sldId id="271" r:id="rId10"/>
    <p:sldId id="272" r:id="rId11"/>
    <p:sldId id="266" r:id="rId12"/>
    <p:sldId id="267" r:id="rId13"/>
    <p:sldId id="268" r:id="rId14"/>
    <p:sldId id="259" r:id="rId15"/>
    <p:sldId id="273" r:id="rId16"/>
    <p:sldId id="306" r:id="rId17"/>
    <p:sldId id="274" r:id="rId18"/>
    <p:sldId id="304" r:id="rId19"/>
    <p:sldId id="299" r:id="rId20"/>
    <p:sldId id="300" r:id="rId21"/>
    <p:sldId id="301" r:id="rId22"/>
    <p:sldId id="302" r:id="rId23"/>
    <p:sldId id="303" r:id="rId24"/>
    <p:sldId id="305" r:id="rId25"/>
    <p:sldId id="298" r:id="rId26"/>
    <p:sldId id="275" r:id="rId27"/>
    <p:sldId id="276" r:id="rId28"/>
    <p:sldId id="283" r:id="rId29"/>
    <p:sldId id="292" r:id="rId30"/>
    <p:sldId id="293" r:id="rId31"/>
    <p:sldId id="284" r:id="rId32"/>
    <p:sldId id="285" r:id="rId33"/>
    <p:sldId id="286" r:id="rId34"/>
    <p:sldId id="287" r:id="rId35"/>
    <p:sldId id="288" r:id="rId36"/>
    <p:sldId id="289" r:id="rId37"/>
    <p:sldId id="290" r:id="rId38"/>
    <p:sldId id="291" r:id="rId39"/>
    <p:sldId id="294" r:id="rId40"/>
    <p:sldId id="295"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6" autoAdjust="0"/>
  </p:normalViewPr>
  <p:slideViewPr>
    <p:cSldViewPr snapToGrid="0">
      <p:cViewPr varScale="1">
        <p:scale>
          <a:sx n="79" d="100"/>
          <a:sy n="79" d="100"/>
        </p:scale>
        <p:origin x="159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10/12/2023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datapipeline/org_orgcodes"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datapipelin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dx.cde.state.co.us/CDEIdM/districtLAMSupport.j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cdechart/waivers" TargetMode="External"/><Relationship Id="rId2" Type="http://schemas.openxmlformats.org/officeDocument/2006/relationships/hyperlink" Target="https://www.cde.state.co.us/sites/default/files/docs/cdechart/StateWaiversCharter.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george_t@cde.state.co.u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Rogers_M@cde.state.co.us" TargetMode="External"/><Relationship Id="rId2" Type="http://schemas.openxmlformats.org/officeDocument/2006/relationships/hyperlink" Target="mailto:george_t@cde.state.co.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1705216"/>
          </a:xfrm>
        </p:spPr>
        <p:txBody>
          <a:bodyPr>
            <a:normAutofit/>
          </a:bodyPr>
          <a:lstStyle/>
          <a:p>
            <a:r>
              <a:rPr lang="en-US" dirty="0"/>
              <a:t>KSR Collection: Instructions for Data Exported from Multiple Sources</a:t>
            </a:r>
            <a:br>
              <a:rPr lang="en-US" dirty="0"/>
            </a:br>
            <a:r>
              <a:rPr lang="en-US" sz="2400" dirty="0"/>
              <a:t>October 12, 2023</a:t>
            </a:r>
            <a:endParaRPr lang="en-US" dirty="0"/>
          </a:p>
        </p:txBody>
      </p:sp>
      <p:sp>
        <p:nvSpPr>
          <p:cNvPr id="3" name="Subtitle 2"/>
          <p:cNvSpPr>
            <a:spLocks noGrp="1"/>
          </p:cNvSpPr>
          <p:nvPr>
            <p:ph type="subTitle" idx="1"/>
          </p:nvPr>
        </p:nvSpPr>
        <p:spPr/>
        <p:txBody>
          <a:bodyPr/>
          <a:lstStyle/>
          <a:p>
            <a:r>
              <a:rPr lang="en-US" dirty="0"/>
              <a:t>Tanna George</a:t>
            </a:r>
          </a:p>
          <a:p>
            <a:r>
              <a:rPr lang="en-US" dirty="0"/>
              <a:t>George_t@cde.state.co.us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FCD2-1661-40AA-3D27-258D1F2DFB53}"/>
              </a:ext>
            </a:extLst>
          </p:cNvPr>
          <p:cNvSpPr>
            <a:spLocks noGrp="1"/>
          </p:cNvSpPr>
          <p:nvPr>
            <p:ph type="title"/>
          </p:nvPr>
        </p:nvSpPr>
        <p:spPr/>
        <p:txBody>
          <a:bodyPr/>
          <a:lstStyle/>
          <a:p>
            <a:r>
              <a:rPr lang="en-US" dirty="0"/>
              <a:t>KSR File Template</a:t>
            </a:r>
          </a:p>
        </p:txBody>
      </p:sp>
      <p:sp>
        <p:nvSpPr>
          <p:cNvPr id="3" name="Content Placeholder 2">
            <a:extLst>
              <a:ext uri="{FF2B5EF4-FFF2-40B4-BE49-F238E27FC236}">
                <a16:creationId xmlns:a16="http://schemas.microsoft.com/office/drawing/2014/main" id="{0CD57266-522D-9194-1328-103301A15177}"/>
              </a:ext>
            </a:extLst>
          </p:cNvPr>
          <p:cNvSpPr>
            <a:spLocks noGrp="1"/>
          </p:cNvSpPr>
          <p:nvPr>
            <p:ph idx="1"/>
          </p:nvPr>
        </p:nvSpPr>
        <p:spPr>
          <a:xfrm>
            <a:off x="628650" y="1463040"/>
            <a:ext cx="7886700" cy="2822633"/>
          </a:xfrm>
        </p:spPr>
        <p:txBody>
          <a:bodyPr>
            <a:normAutofit fontScale="70000" lnSpcReduction="20000"/>
          </a:bodyPr>
          <a:lstStyle/>
          <a:p>
            <a:r>
              <a:rPr lang="en-US" dirty="0"/>
              <a:t>The File Template can be found on the </a:t>
            </a:r>
            <a:r>
              <a:rPr lang="en-US" dirty="0">
                <a:hlinkClick r:id="rId2"/>
              </a:rPr>
              <a:t>Kindergarten School Readiness Data Collection</a:t>
            </a:r>
            <a:r>
              <a:rPr lang="en-US" dirty="0"/>
              <a:t> website.</a:t>
            </a:r>
          </a:p>
          <a:p>
            <a:r>
              <a:rPr lang="en-US" dirty="0"/>
              <a:t>Data Elements:</a:t>
            </a:r>
          </a:p>
          <a:p>
            <a:pPr lvl="1"/>
            <a:r>
              <a:rPr lang="en-US" dirty="0"/>
              <a:t>District Code</a:t>
            </a:r>
          </a:p>
          <a:p>
            <a:pPr lvl="1"/>
            <a:r>
              <a:rPr lang="en-US" dirty="0"/>
              <a:t>School Code</a:t>
            </a:r>
          </a:p>
          <a:p>
            <a:pPr lvl="1"/>
            <a:r>
              <a:rPr lang="en-US" dirty="0"/>
              <a:t>Total # students</a:t>
            </a:r>
          </a:p>
          <a:p>
            <a:pPr lvl="1"/>
            <a:r>
              <a:rPr lang="en-US" dirty="0"/>
              <a:t>Domain</a:t>
            </a:r>
          </a:p>
          <a:p>
            <a:pPr lvl="1"/>
            <a:r>
              <a:rPr lang="en-US" dirty="0"/>
              <a:t>Total # per domain</a:t>
            </a:r>
          </a:p>
          <a:p>
            <a:pPr lvl="1"/>
            <a:r>
              <a:rPr lang="en-US" dirty="0"/>
              <a:t>Gender</a:t>
            </a:r>
          </a:p>
          <a:p>
            <a:pPr lvl="1"/>
            <a:r>
              <a:rPr lang="en-US" dirty="0"/>
              <a:t>Free and Reduced-Price Lunch</a:t>
            </a:r>
          </a:p>
          <a:p>
            <a:pPr lvl="1"/>
            <a:r>
              <a:rPr lang="en-US" dirty="0"/>
              <a:t>Race and Ethnicity</a:t>
            </a:r>
          </a:p>
          <a:p>
            <a:r>
              <a:rPr lang="en-US" dirty="0"/>
              <a:t>All participating schools will be included in the final file.</a:t>
            </a:r>
          </a:p>
          <a:p>
            <a:endParaRPr lang="en-US" dirty="0"/>
          </a:p>
          <a:p>
            <a:pPr lvl="1"/>
            <a:endParaRPr lang="en-US" dirty="0"/>
          </a:p>
          <a:p>
            <a:pPr marL="0" indent="0">
              <a:buNone/>
            </a:pPr>
            <a:endParaRPr lang="en-US" dirty="0"/>
          </a:p>
        </p:txBody>
      </p:sp>
      <p:pic>
        <p:nvPicPr>
          <p:cNvPr id="5" name="Picture 4" descr="Picture of the 2023 KSR File Template.">
            <a:extLst>
              <a:ext uri="{FF2B5EF4-FFF2-40B4-BE49-F238E27FC236}">
                <a16:creationId xmlns:a16="http://schemas.microsoft.com/office/drawing/2014/main" id="{83FEDBA9-8B6A-24F2-776A-20C9BD2D4ACC}"/>
              </a:ext>
            </a:extLst>
          </p:cNvPr>
          <p:cNvPicPr>
            <a:picLocks noChangeAspect="1"/>
          </p:cNvPicPr>
          <p:nvPr/>
        </p:nvPicPr>
        <p:blipFill>
          <a:blip r:embed="rId3"/>
          <a:stretch>
            <a:fillRect/>
          </a:stretch>
        </p:blipFill>
        <p:spPr>
          <a:xfrm>
            <a:off x="71120" y="4391463"/>
            <a:ext cx="9001760" cy="1745034"/>
          </a:xfrm>
          <a:prstGeom prst="rect">
            <a:avLst/>
          </a:prstGeom>
        </p:spPr>
      </p:pic>
      <p:sp>
        <p:nvSpPr>
          <p:cNvPr id="4" name="Slide Number Placeholder 3">
            <a:extLst>
              <a:ext uri="{FF2B5EF4-FFF2-40B4-BE49-F238E27FC236}">
                <a16:creationId xmlns:a16="http://schemas.microsoft.com/office/drawing/2014/main" id="{6E51AEE8-CF25-DEFA-3371-D34031A3E52B}"/>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53583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6017080" cy="590603"/>
          </a:xfrm>
        </p:spPr>
        <p:txBody>
          <a:bodyPr/>
          <a:lstStyle/>
          <a:p>
            <a:r>
              <a:rPr lang="en-US" dirty="0"/>
              <a:t>File Template: Columns A and B</a:t>
            </a:r>
          </a:p>
        </p:txBody>
      </p:sp>
      <p:pic>
        <p:nvPicPr>
          <p:cNvPr id="7" name="Picture 6" descr="Screen shot of formatting a cell as text in Excel software.">
            <a:extLst>
              <a:ext uri="{FF2B5EF4-FFF2-40B4-BE49-F238E27FC236}">
                <a16:creationId xmlns:a16="http://schemas.microsoft.com/office/drawing/2014/main" id="{A96C5BDC-EB37-8BED-7182-CC407083FA71}"/>
              </a:ext>
            </a:extLst>
          </p:cNvPr>
          <p:cNvPicPr>
            <a:picLocks noChangeAspect="1"/>
          </p:cNvPicPr>
          <p:nvPr/>
        </p:nvPicPr>
        <p:blipFill>
          <a:blip r:embed="rId2"/>
          <a:stretch>
            <a:fillRect/>
          </a:stretch>
        </p:blipFill>
        <p:spPr>
          <a:xfrm>
            <a:off x="223071" y="1373525"/>
            <a:ext cx="3275539" cy="5053493"/>
          </a:xfrm>
          <a:prstGeom prst="rect">
            <a:avLst/>
          </a:prstGeom>
        </p:spPr>
      </p:pic>
      <p:sp>
        <p:nvSpPr>
          <p:cNvPr id="3" name="Content Placeholder 2"/>
          <p:cNvSpPr>
            <a:spLocks noGrp="1"/>
          </p:cNvSpPr>
          <p:nvPr>
            <p:ph idx="1"/>
          </p:nvPr>
        </p:nvSpPr>
        <p:spPr>
          <a:xfrm>
            <a:off x="3747934" y="1384179"/>
            <a:ext cx="5172995" cy="5053493"/>
          </a:xfrm>
        </p:spPr>
        <p:txBody>
          <a:bodyPr>
            <a:normAutofit/>
          </a:bodyPr>
          <a:lstStyle/>
          <a:p>
            <a:r>
              <a:rPr lang="en-US" sz="1800" b="1" dirty="0"/>
              <a:t>District Code and School Code (Columns A and B)</a:t>
            </a:r>
            <a:r>
              <a:rPr lang="en-US" sz="1800" dirty="0"/>
              <a:t>: A unique 4-digit code is assigned to each district, and to each school. </a:t>
            </a:r>
          </a:p>
          <a:p>
            <a:pPr lvl="1"/>
            <a:r>
              <a:rPr lang="en-US" sz="1600" dirty="0"/>
              <a:t>Don’t know your codes? Find them on the </a:t>
            </a:r>
            <a:r>
              <a:rPr lang="en-US" sz="1600" dirty="0">
                <a:hlinkClick r:id="rId3"/>
              </a:rPr>
              <a:t>Data Pipeline Frequently Requested Codes</a:t>
            </a:r>
            <a:r>
              <a:rPr lang="en-US" sz="1600" dirty="0"/>
              <a:t> website.</a:t>
            </a:r>
          </a:p>
          <a:p>
            <a:r>
              <a:rPr lang="en-US" sz="1800" dirty="0"/>
              <a:t>The District and School Code columns must be formatted as “Text” in the final file.</a:t>
            </a:r>
          </a:p>
          <a:p>
            <a:r>
              <a:rPr lang="en-US" sz="1800" dirty="0"/>
              <a:t>This preserves the leading zeros in the codes. </a:t>
            </a:r>
          </a:p>
          <a:p>
            <a:pPr lvl="1"/>
            <a:r>
              <a:rPr lang="en-US" sz="1600" dirty="0"/>
              <a:t>Example: 0235</a:t>
            </a:r>
          </a:p>
          <a:p>
            <a:r>
              <a:rPr lang="en-US" sz="1800" dirty="0"/>
              <a:t>To format as “Text” in Excel. </a:t>
            </a:r>
          </a:p>
          <a:p>
            <a:pPr lvl="1"/>
            <a:r>
              <a:rPr lang="en-US" sz="1600" dirty="0"/>
              <a:t>Open the file in Excel. </a:t>
            </a:r>
          </a:p>
          <a:p>
            <a:pPr lvl="1"/>
            <a:r>
              <a:rPr lang="en-US" sz="1600" dirty="0"/>
              <a:t>Find the cell(s) you want to reformat. </a:t>
            </a:r>
          </a:p>
          <a:p>
            <a:pPr lvl="1"/>
            <a:r>
              <a:rPr lang="en-US" sz="1600" dirty="0"/>
              <a:t>Right click with your mouse on the cell.</a:t>
            </a:r>
          </a:p>
          <a:p>
            <a:pPr lvl="1"/>
            <a:r>
              <a:rPr lang="en-US" sz="1600" dirty="0"/>
              <a:t>In the new window that pops up, select “Text” form the list of formats, and click “OK”.</a:t>
            </a:r>
          </a:p>
          <a:p>
            <a:pPr lvl="1"/>
            <a:r>
              <a:rPr lang="en-US" sz="1600" dirty="0"/>
              <a:t>All other numerical cells in the file will be formatted as numbers.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79243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C, D, and E</a:t>
            </a:r>
          </a:p>
        </p:txBody>
      </p:sp>
      <p:sp>
        <p:nvSpPr>
          <p:cNvPr id="3" name="Content Placeholder 2"/>
          <p:cNvSpPr>
            <a:spLocks noGrp="1"/>
          </p:cNvSpPr>
          <p:nvPr>
            <p:ph idx="1"/>
          </p:nvPr>
        </p:nvSpPr>
        <p:spPr>
          <a:xfrm>
            <a:off x="223071" y="3665346"/>
            <a:ext cx="7886700" cy="2761672"/>
          </a:xfrm>
        </p:spPr>
        <p:txBody>
          <a:bodyPr>
            <a:normAutofit fontScale="62500" lnSpcReduction="20000"/>
          </a:bodyPr>
          <a:lstStyle/>
          <a:p>
            <a:r>
              <a:rPr lang="en-US" b="1" dirty="0"/>
              <a:t>Total # Students (Column C)</a:t>
            </a:r>
            <a:r>
              <a:rPr lang="en-US" dirty="0"/>
              <a:t>: Total number of students included in the KSR Assessment. This number should be the same as all kindergarteners receiving 0.5 FTE or greater.</a:t>
            </a:r>
          </a:p>
          <a:p>
            <a:r>
              <a:rPr lang="en-US" b="1" dirty="0"/>
              <a:t>Domain (Column D)</a:t>
            </a:r>
            <a:r>
              <a:rPr lang="en-US" dirty="0"/>
              <a:t>: The abbreviated six domains included in the KSR Assessment.</a:t>
            </a:r>
          </a:p>
          <a:p>
            <a:pPr lvl="1"/>
            <a:r>
              <a:rPr lang="en-US" dirty="0"/>
              <a:t>Social and emotional development</a:t>
            </a:r>
          </a:p>
          <a:p>
            <a:pPr lvl="1"/>
            <a:r>
              <a:rPr lang="en-US" dirty="0"/>
              <a:t>Physical well-being and motor development</a:t>
            </a:r>
          </a:p>
          <a:p>
            <a:pPr lvl="1"/>
            <a:r>
              <a:rPr lang="en-US" dirty="0"/>
              <a:t>Language and comprehension development</a:t>
            </a:r>
          </a:p>
          <a:p>
            <a:pPr lvl="1"/>
            <a:r>
              <a:rPr lang="en-US" dirty="0"/>
              <a:t>Literacy</a:t>
            </a:r>
          </a:p>
          <a:p>
            <a:pPr lvl="1"/>
            <a:r>
              <a:rPr lang="en-US" dirty="0"/>
              <a:t>Cognition</a:t>
            </a:r>
          </a:p>
          <a:p>
            <a:pPr lvl="1"/>
            <a:r>
              <a:rPr lang="en-US" dirty="0"/>
              <a:t>Math</a:t>
            </a:r>
          </a:p>
          <a:p>
            <a:r>
              <a:rPr lang="en-US" b="1" dirty="0"/>
              <a:t>Total # Per Domain (Column E)</a:t>
            </a:r>
            <a:r>
              <a:rPr lang="en-US" dirty="0"/>
              <a:t>: The total number of assessed students who are meeting or exceeding expectations in that domain.</a:t>
            </a:r>
          </a:p>
          <a:p>
            <a:pPr lvl="1"/>
            <a:r>
              <a:rPr lang="en-US" dirty="0"/>
              <a:t>Example: Out of the 100 students assessed (Column C), how many met or exceeded expectations in Math? In my example, 90 students met or exceeded expectations in Math (Column 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5" name="Picture 4" descr="Picture of the 2023 KSR File Template.">
            <a:extLst>
              <a:ext uri="{FF2B5EF4-FFF2-40B4-BE49-F238E27FC236}">
                <a16:creationId xmlns:a16="http://schemas.microsoft.com/office/drawing/2014/main" id="{87A95572-D4FD-6BF3-6950-A998CD3D56FA}"/>
              </a:ext>
            </a:extLst>
          </p:cNvPr>
          <p:cNvPicPr>
            <a:picLocks noChangeAspect="1"/>
          </p:cNvPicPr>
          <p:nvPr/>
        </p:nvPicPr>
        <p:blipFill rotWithShape="1">
          <a:blip r:embed="rId2"/>
          <a:srcRect l="826" r="63985"/>
          <a:stretch/>
        </p:blipFill>
        <p:spPr>
          <a:xfrm>
            <a:off x="1839387" y="1274712"/>
            <a:ext cx="3910660" cy="2154288"/>
          </a:xfrm>
          <a:prstGeom prst="rect">
            <a:avLst/>
          </a:prstGeom>
        </p:spPr>
      </p:pic>
      <p:sp>
        <p:nvSpPr>
          <p:cNvPr id="6" name="TextBox 5">
            <a:extLst>
              <a:ext uri="{FF2B5EF4-FFF2-40B4-BE49-F238E27FC236}">
                <a16:creationId xmlns:a16="http://schemas.microsoft.com/office/drawing/2014/main" id="{34885437-56A6-828F-ECB2-332A5EA4656D}"/>
              </a:ext>
            </a:extLst>
          </p:cNvPr>
          <p:cNvSpPr txBox="1"/>
          <p:nvPr/>
        </p:nvSpPr>
        <p:spPr>
          <a:xfrm>
            <a:off x="2927926" y="2981509"/>
            <a:ext cx="471055" cy="261610"/>
          </a:xfrm>
          <a:prstGeom prst="rect">
            <a:avLst/>
          </a:prstGeom>
          <a:noFill/>
        </p:spPr>
        <p:txBody>
          <a:bodyPr wrap="square" rtlCol="0">
            <a:spAutoFit/>
          </a:bodyPr>
          <a:lstStyle/>
          <a:p>
            <a:r>
              <a:rPr lang="en-US" sz="1100" dirty="0"/>
              <a:t>100</a:t>
            </a:r>
          </a:p>
        </p:txBody>
      </p:sp>
      <p:sp>
        <p:nvSpPr>
          <p:cNvPr id="7" name="Rectangle 6">
            <a:extLst>
              <a:ext uri="{FF2B5EF4-FFF2-40B4-BE49-F238E27FC236}">
                <a16:creationId xmlns:a16="http://schemas.microsoft.com/office/drawing/2014/main" id="{C8BFDDE6-213C-8EE6-409C-8BF89A009941}"/>
              </a:ext>
              <a:ext uri="{C183D7F6-B498-43B3-948B-1728B52AA6E4}">
                <adec:decorative xmlns:adec="http://schemas.microsoft.com/office/drawing/2017/decorative" val="1"/>
              </a:ext>
            </a:extLst>
          </p:cNvPr>
          <p:cNvSpPr/>
          <p:nvPr/>
        </p:nvSpPr>
        <p:spPr>
          <a:xfrm>
            <a:off x="2927926" y="1274712"/>
            <a:ext cx="2822121"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a:extLst>
              <a:ext uri="{FF2B5EF4-FFF2-40B4-BE49-F238E27FC236}">
                <a16:creationId xmlns:a16="http://schemas.microsoft.com/office/drawing/2014/main" id="{6C0BA514-7819-E840-132F-AD3DE89081AE}"/>
              </a:ext>
            </a:extLst>
          </p:cNvPr>
          <p:cNvSpPr txBox="1"/>
          <p:nvPr/>
        </p:nvSpPr>
        <p:spPr>
          <a:xfrm>
            <a:off x="5329382" y="300906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10907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F, G, H (Gender)</a:t>
            </a:r>
          </a:p>
        </p:txBody>
      </p:sp>
      <p:sp>
        <p:nvSpPr>
          <p:cNvPr id="3" name="Content Placeholder 2"/>
          <p:cNvSpPr>
            <a:spLocks noGrp="1"/>
          </p:cNvSpPr>
          <p:nvPr>
            <p:ph idx="1"/>
          </p:nvPr>
        </p:nvSpPr>
        <p:spPr>
          <a:xfrm>
            <a:off x="628650" y="3528290"/>
            <a:ext cx="7886700" cy="2909381"/>
          </a:xfrm>
        </p:spPr>
        <p:txBody>
          <a:bodyPr>
            <a:normAutofit fontScale="85000" lnSpcReduction="10000"/>
          </a:bodyPr>
          <a:lstStyle/>
          <a:p>
            <a:r>
              <a:rPr lang="en-US" b="1" dirty="0"/>
              <a:t>Female (Column F): </a:t>
            </a:r>
            <a:r>
              <a:rPr lang="en-US" dirty="0"/>
              <a:t>Out of the total number of students who met or exceeded expectations in Math, how many are female?</a:t>
            </a:r>
          </a:p>
          <a:p>
            <a:r>
              <a:rPr lang="en-US" b="1" dirty="0"/>
              <a:t>Male (Column G): </a:t>
            </a:r>
            <a:r>
              <a:rPr lang="en-US" dirty="0"/>
              <a:t>Same process</a:t>
            </a:r>
          </a:p>
          <a:p>
            <a:r>
              <a:rPr lang="en-US" b="1" dirty="0"/>
              <a:t>Nonbinary (Column H): </a:t>
            </a:r>
            <a:r>
              <a:rPr lang="en-US" dirty="0"/>
              <a:t>Same process</a:t>
            </a:r>
          </a:p>
          <a:p>
            <a:r>
              <a:rPr lang="en-US" dirty="0"/>
              <a:t>Using our Math domain example: If 90 students met or exceeded expectations in Math, then the sum of Female, Male, and Nonbinary should equal 90 (that’s the number in Column E, Total # per Domain)</a:t>
            </a:r>
          </a:p>
          <a:p>
            <a:r>
              <a:rPr lang="en-US" dirty="0"/>
              <a:t>If no students are identified in a demographic category, enter a zero.</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5" name="Picture 4" descr="Picture of the 2023 KSR File Template.">
            <a:extLst>
              <a:ext uri="{FF2B5EF4-FFF2-40B4-BE49-F238E27FC236}">
                <a16:creationId xmlns:a16="http://schemas.microsoft.com/office/drawing/2014/main" id="{09B85126-4DCE-E765-6EB5-ABBACD015C79}"/>
              </a:ext>
            </a:extLst>
          </p:cNvPr>
          <p:cNvPicPr>
            <a:picLocks noChangeAspect="1"/>
          </p:cNvPicPr>
          <p:nvPr/>
        </p:nvPicPr>
        <p:blipFill rotWithShape="1">
          <a:blip r:embed="rId2"/>
          <a:srcRect l="14692" r="49985"/>
          <a:stretch/>
        </p:blipFill>
        <p:spPr>
          <a:xfrm>
            <a:off x="2609272" y="1274712"/>
            <a:ext cx="3925455" cy="2154288"/>
          </a:xfrm>
          <a:prstGeom prst="rect">
            <a:avLst/>
          </a:prstGeom>
        </p:spPr>
      </p:pic>
      <p:sp>
        <p:nvSpPr>
          <p:cNvPr id="6" name="Rectangle 5">
            <a:extLst>
              <a:ext uri="{FF2B5EF4-FFF2-40B4-BE49-F238E27FC236}">
                <a16:creationId xmlns:a16="http://schemas.microsoft.com/office/drawing/2014/main" id="{D0CAD16E-1D16-54EB-AE0D-34FFA26B646F}"/>
              </a:ext>
              <a:ext uri="{C183D7F6-B498-43B3-948B-1728B52AA6E4}">
                <adec:decorative xmlns:adec="http://schemas.microsoft.com/office/drawing/2017/decorative" val="1"/>
              </a:ext>
            </a:extLst>
          </p:cNvPr>
          <p:cNvSpPr/>
          <p:nvPr/>
        </p:nvSpPr>
        <p:spPr>
          <a:xfrm>
            <a:off x="4932218" y="1274712"/>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TextBox 6">
            <a:extLst>
              <a:ext uri="{FF2B5EF4-FFF2-40B4-BE49-F238E27FC236}">
                <a16:creationId xmlns:a16="http://schemas.microsoft.com/office/drawing/2014/main" id="{B1FAC757-4A82-522E-2901-1ADD9F82DA4F}"/>
              </a:ext>
            </a:extLst>
          </p:cNvPr>
          <p:cNvSpPr txBox="1"/>
          <p:nvPr/>
        </p:nvSpPr>
        <p:spPr>
          <a:xfrm>
            <a:off x="4442691" y="301105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293362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File Template: Columns I, J, K (Free and Reduced Lunch)</a:t>
            </a:r>
          </a:p>
        </p:txBody>
      </p:sp>
      <p:pic>
        <p:nvPicPr>
          <p:cNvPr id="6" name="Picture 5" descr="Picture of the 2023 KSR File Template.">
            <a:extLst>
              <a:ext uri="{FF2B5EF4-FFF2-40B4-BE49-F238E27FC236}">
                <a16:creationId xmlns:a16="http://schemas.microsoft.com/office/drawing/2014/main" id="{A441B0E5-154D-EBC4-8C91-A4A3C16F75FA}"/>
              </a:ext>
            </a:extLst>
          </p:cNvPr>
          <p:cNvPicPr>
            <a:picLocks noChangeAspect="1"/>
          </p:cNvPicPr>
          <p:nvPr/>
        </p:nvPicPr>
        <p:blipFill rotWithShape="1">
          <a:blip r:embed="rId2"/>
          <a:srcRect l="14691" r="36397"/>
          <a:stretch/>
        </p:blipFill>
        <p:spPr>
          <a:xfrm>
            <a:off x="1854199" y="1343025"/>
            <a:ext cx="5435601" cy="2154288"/>
          </a:xfrm>
          <a:prstGeom prst="rect">
            <a:avLst/>
          </a:prstGeom>
        </p:spPr>
      </p:pic>
      <p:sp>
        <p:nvSpPr>
          <p:cNvPr id="7" name="Rectangle 6">
            <a:extLst>
              <a:ext uri="{FF2B5EF4-FFF2-40B4-BE49-F238E27FC236}">
                <a16:creationId xmlns:a16="http://schemas.microsoft.com/office/drawing/2014/main" id="{C4278A08-179E-C86B-5D48-29E969CE0F84}"/>
              </a:ext>
              <a:ext uri="{C183D7F6-B498-43B3-948B-1728B52AA6E4}">
                <adec:decorative xmlns:adec="http://schemas.microsoft.com/office/drawing/2017/decorative" val="1"/>
              </a:ext>
            </a:extLst>
          </p:cNvPr>
          <p:cNvSpPr/>
          <p:nvPr/>
        </p:nvSpPr>
        <p:spPr>
          <a:xfrm>
            <a:off x="5687291" y="1343025"/>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72E0F8BA-B797-A901-F830-C25F21C9A1D2}"/>
              </a:ext>
            </a:extLst>
          </p:cNvPr>
          <p:cNvSpPr txBox="1"/>
          <p:nvPr/>
        </p:nvSpPr>
        <p:spPr>
          <a:xfrm>
            <a:off x="3747775" y="3044097"/>
            <a:ext cx="489527" cy="261610"/>
          </a:xfrm>
          <a:prstGeom prst="rect">
            <a:avLst/>
          </a:prstGeom>
          <a:noFill/>
        </p:spPr>
        <p:txBody>
          <a:bodyPr wrap="square" rtlCol="0">
            <a:spAutoFit/>
          </a:bodyPr>
          <a:lstStyle/>
          <a:p>
            <a:r>
              <a:rPr lang="en-US" sz="1100" dirty="0"/>
              <a:t>90</a:t>
            </a:r>
          </a:p>
        </p:txBody>
      </p:sp>
      <p:sp>
        <p:nvSpPr>
          <p:cNvPr id="2" name="Content Placeholder 1"/>
          <p:cNvSpPr>
            <a:spLocks noGrp="1"/>
          </p:cNvSpPr>
          <p:nvPr>
            <p:ph sz="half" idx="1"/>
          </p:nvPr>
        </p:nvSpPr>
        <p:spPr>
          <a:xfrm>
            <a:off x="369455" y="3591642"/>
            <a:ext cx="8405090" cy="3011843"/>
          </a:xfrm>
        </p:spPr>
        <p:txBody>
          <a:bodyPr>
            <a:normAutofit fontScale="92500"/>
          </a:bodyPr>
          <a:lstStyle/>
          <a:p>
            <a:r>
              <a:rPr lang="en-US" sz="2200" b="1" dirty="0"/>
              <a:t>Not Eligible for Free and Reduced Lunch (Column I): </a:t>
            </a:r>
            <a:r>
              <a:rPr lang="en-US" sz="2200" dirty="0"/>
              <a:t>Out of the total number of students who met or exceeded expectations in Math, how many are Not Eligible for Free and Reduced Lunch?</a:t>
            </a:r>
          </a:p>
          <a:p>
            <a:r>
              <a:rPr lang="en-US" sz="2200" b="1" dirty="0"/>
              <a:t>Eligible for Free and Reduced Lunch (Column J):</a:t>
            </a:r>
            <a:r>
              <a:rPr lang="en-US" sz="2200" dirty="0"/>
              <a:t> Same process.</a:t>
            </a:r>
          </a:p>
          <a:p>
            <a:r>
              <a:rPr lang="en-US" sz="2200" b="1" dirty="0"/>
              <a:t>Eligibility Unknown for Free and Reduced Lunch (Column K): </a:t>
            </a:r>
            <a:r>
              <a:rPr lang="en-US" sz="2200" dirty="0"/>
              <a:t>Same process.</a:t>
            </a:r>
          </a:p>
          <a:p>
            <a:r>
              <a:rPr lang="en-US" sz="2200" dirty="0"/>
              <a:t>Using our Math domain example: If 90 students met or exceeded expectations in Math, then the sum of Not Eligible, Eligible, and Eligibility Unknown should equal 90 (the number in Column E, Total # per Domain).</a:t>
            </a:r>
          </a:p>
          <a:p>
            <a:endParaRPr lang="en-US" dirty="0"/>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154029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C95AC-35BE-2A66-2320-7FA9EFF6BB9D}"/>
              </a:ext>
            </a:extLst>
          </p:cNvPr>
          <p:cNvSpPr>
            <a:spLocks noGrp="1"/>
          </p:cNvSpPr>
          <p:nvPr>
            <p:ph type="title"/>
          </p:nvPr>
        </p:nvSpPr>
        <p:spPr>
          <a:xfrm>
            <a:off x="245193" y="254514"/>
            <a:ext cx="6451171" cy="756418"/>
          </a:xfrm>
        </p:spPr>
        <p:txBody>
          <a:bodyPr/>
          <a:lstStyle/>
          <a:p>
            <a:r>
              <a:rPr lang="en-US" dirty="0"/>
              <a:t>File Template: Columns L through S (Race/ Ethnicity)</a:t>
            </a:r>
          </a:p>
        </p:txBody>
      </p:sp>
      <p:pic>
        <p:nvPicPr>
          <p:cNvPr id="6" name="Picture 5" descr="Picture of the 2023 KSR File Template.">
            <a:extLst>
              <a:ext uri="{FF2B5EF4-FFF2-40B4-BE49-F238E27FC236}">
                <a16:creationId xmlns:a16="http://schemas.microsoft.com/office/drawing/2014/main" id="{2F19A7E8-2FD5-78B4-9A62-AFE069CFBC9B}"/>
              </a:ext>
            </a:extLst>
          </p:cNvPr>
          <p:cNvPicPr>
            <a:picLocks noChangeAspect="1"/>
          </p:cNvPicPr>
          <p:nvPr/>
        </p:nvPicPr>
        <p:blipFill rotWithShape="1">
          <a:blip r:embed="rId2"/>
          <a:srcRect l="30808" r="464"/>
          <a:stretch/>
        </p:blipFill>
        <p:spPr>
          <a:xfrm>
            <a:off x="628648" y="1274712"/>
            <a:ext cx="7637895" cy="2154288"/>
          </a:xfrm>
          <a:prstGeom prst="rect">
            <a:avLst/>
          </a:prstGeom>
        </p:spPr>
      </p:pic>
      <p:sp>
        <p:nvSpPr>
          <p:cNvPr id="7" name="Rectangle 6">
            <a:extLst>
              <a:ext uri="{FF2B5EF4-FFF2-40B4-BE49-F238E27FC236}">
                <a16:creationId xmlns:a16="http://schemas.microsoft.com/office/drawing/2014/main" id="{088390D1-B917-812C-52F3-515185A63987}"/>
              </a:ext>
              <a:ext uri="{C183D7F6-B498-43B3-948B-1728B52AA6E4}">
                <adec:decorative xmlns:adec="http://schemas.microsoft.com/office/drawing/2017/decorative" val="1"/>
              </a:ext>
            </a:extLst>
          </p:cNvPr>
          <p:cNvSpPr/>
          <p:nvPr/>
        </p:nvSpPr>
        <p:spPr>
          <a:xfrm>
            <a:off x="4230255" y="1274711"/>
            <a:ext cx="4036288" cy="222444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9821BCF8-84B7-3CE2-BD43-29F90DF58F82}"/>
              </a:ext>
            </a:extLst>
          </p:cNvPr>
          <p:cNvSpPr txBox="1"/>
          <p:nvPr/>
        </p:nvSpPr>
        <p:spPr>
          <a:xfrm>
            <a:off x="762244" y="2984356"/>
            <a:ext cx="489527" cy="261610"/>
          </a:xfrm>
          <a:prstGeom prst="rect">
            <a:avLst/>
          </a:prstGeom>
          <a:noFill/>
        </p:spPr>
        <p:txBody>
          <a:bodyPr wrap="square" rtlCol="0">
            <a:spAutoFit/>
          </a:bodyPr>
          <a:lstStyle/>
          <a:p>
            <a:r>
              <a:rPr lang="en-US" sz="1100" dirty="0"/>
              <a:t>90</a:t>
            </a:r>
          </a:p>
        </p:txBody>
      </p:sp>
      <p:sp>
        <p:nvSpPr>
          <p:cNvPr id="2" name="Content Placeholder 1">
            <a:extLst>
              <a:ext uri="{FF2B5EF4-FFF2-40B4-BE49-F238E27FC236}">
                <a16:creationId xmlns:a16="http://schemas.microsoft.com/office/drawing/2014/main" id="{5DD21E06-FBFC-38B1-DD64-E361F4663CA9}"/>
              </a:ext>
            </a:extLst>
          </p:cNvPr>
          <p:cNvSpPr>
            <a:spLocks noGrp="1"/>
          </p:cNvSpPr>
          <p:nvPr>
            <p:ph sz="half" idx="1"/>
          </p:nvPr>
        </p:nvSpPr>
        <p:spPr>
          <a:xfrm>
            <a:off x="628649" y="3692779"/>
            <a:ext cx="7637895" cy="3099364"/>
          </a:xfrm>
        </p:spPr>
        <p:txBody>
          <a:bodyPr>
            <a:normAutofit/>
          </a:bodyPr>
          <a:lstStyle/>
          <a:p>
            <a:r>
              <a:rPr lang="en-US" sz="2000" b="1" dirty="0"/>
              <a:t>Hispanic or Latino (Column L): </a:t>
            </a:r>
            <a:r>
              <a:rPr lang="en-US" sz="2000" dirty="0"/>
              <a:t>Out of the total number of students who met or exceeded expectations in Math, how many are Hispanic or Latino?</a:t>
            </a:r>
          </a:p>
          <a:p>
            <a:r>
              <a:rPr lang="en-US" sz="2000" b="1" dirty="0"/>
              <a:t>All the other Race/Ethnicity Categories (Columns M-S): </a:t>
            </a:r>
            <a:r>
              <a:rPr lang="en-US" sz="2000" dirty="0"/>
              <a:t>Same process.</a:t>
            </a:r>
          </a:p>
          <a:p>
            <a:r>
              <a:rPr lang="en-US" sz="2000" dirty="0"/>
              <a:t>Using our Math domain example: If 90 students met or exceeded expectations in Math, then the sum of all the Race /Ethnicity categories should equal 90 (the number in Column E, Total # per Domain).</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F66BB3D-4391-D023-86E3-E9D287182AC1}"/>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230994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946443-57F0-67D8-D0D0-7B77FF0153CB}"/>
              </a:ext>
            </a:extLst>
          </p:cNvPr>
          <p:cNvSpPr>
            <a:spLocks noGrp="1"/>
          </p:cNvSpPr>
          <p:nvPr>
            <p:ph type="title"/>
          </p:nvPr>
        </p:nvSpPr>
        <p:spPr/>
        <p:txBody>
          <a:bodyPr/>
          <a:lstStyle/>
          <a:p>
            <a:r>
              <a:rPr lang="en-US" dirty="0"/>
              <a:t>File Template:</a:t>
            </a:r>
            <a:br>
              <a:rPr lang="en-US" dirty="0"/>
            </a:br>
            <a:r>
              <a:rPr lang="en-US" dirty="0"/>
              <a:t>Demographic Data Reminders</a:t>
            </a:r>
          </a:p>
        </p:txBody>
      </p:sp>
      <p:sp>
        <p:nvSpPr>
          <p:cNvPr id="2" name="Content Placeholder 1">
            <a:extLst>
              <a:ext uri="{FF2B5EF4-FFF2-40B4-BE49-F238E27FC236}">
                <a16:creationId xmlns:a16="http://schemas.microsoft.com/office/drawing/2014/main" id="{540D4974-8209-B946-1BC3-DA9E420ABCAE}"/>
              </a:ext>
            </a:extLst>
          </p:cNvPr>
          <p:cNvSpPr>
            <a:spLocks noGrp="1"/>
          </p:cNvSpPr>
          <p:nvPr>
            <p:ph sz="half" idx="1"/>
          </p:nvPr>
        </p:nvSpPr>
        <p:spPr>
          <a:xfrm>
            <a:off x="628649" y="1463040"/>
            <a:ext cx="7988877" cy="4583799"/>
          </a:xfrm>
        </p:spPr>
        <p:txBody>
          <a:bodyPr>
            <a:normAutofit/>
          </a:bodyPr>
          <a:lstStyle/>
          <a:p>
            <a:r>
              <a:rPr lang="en-US" dirty="0"/>
              <a:t>Ensure there is consistency of information across the assessment tools.</a:t>
            </a:r>
          </a:p>
          <a:p>
            <a:pPr lvl="1"/>
            <a:r>
              <a:rPr lang="en-US" dirty="0"/>
              <a:t>Name, gender, FRL status, Race/ethnicity</a:t>
            </a:r>
          </a:p>
          <a:p>
            <a:r>
              <a:rPr lang="en-US" dirty="0"/>
              <a:t>If no students qualify for a category, enter a zero. Leaving it blank will trigger an error in Data Pipeline.</a:t>
            </a:r>
          </a:p>
          <a:p>
            <a:r>
              <a:rPr lang="en-US" dirty="0"/>
              <a:t>This demographic information is also part of the Student October Count collection. It is required for all students, and it will be on file.</a:t>
            </a:r>
          </a:p>
          <a:p>
            <a:r>
              <a:rPr lang="en-US" dirty="0"/>
              <a:t>The data for each of the six KSR Domains (rows in the Template) can be calculated independently from the other Domains.</a:t>
            </a:r>
          </a:p>
          <a:p>
            <a:pPr lvl="1"/>
            <a:r>
              <a:rPr lang="en-US" dirty="0"/>
              <a:t>Except the “None” category.</a:t>
            </a:r>
          </a:p>
        </p:txBody>
      </p:sp>
      <p:sp>
        <p:nvSpPr>
          <p:cNvPr id="5" name="Slide Number Placeholder 4">
            <a:extLst>
              <a:ext uri="{FF2B5EF4-FFF2-40B4-BE49-F238E27FC236}">
                <a16:creationId xmlns:a16="http://schemas.microsoft.com/office/drawing/2014/main" id="{68C1C346-E656-C1C5-68B5-7D7533207FD3}"/>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410647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BF90D0-CABB-8181-3DF8-97ADDBE9D4BB}"/>
              </a:ext>
            </a:extLst>
          </p:cNvPr>
          <p:cNvSpPr>
            <a:spLocks noGrp="1"/>
          </p:cNvSpPr>
          <p:nvPr>
            <p:ph type="title"/>
          </p:nvPr>
        </p:nvSpPr>
        <p:spPr/>
        <p:txBody>
          <a:bodyPr/>
          <a:lstStyle/>
          <a:p>
            <a:r>
              <a:rPr lang="en-US" dirty="0"/>
              <a:t>File Template: The None Category</a:t>
            </a:r>
          </a:p>
        </p:txBody>
      </p:sp>
      <p:pic>
        <p:nvPicPr>
          <p:cNvPr id="6" name="Picture 5" descr="Picture of the 2023 KSR File Template.">
            <a:extLst>
              <a:ext uri="{FF2B5EF4-FFF2-40B4-BE49-F238E27FC236}">
                <a16:creationId xmlns:a16="http://schemas.microsoft.com/office/drawing/2014/main" id="{1D01A3B3-1D80-86FE-A679-57234E452026}"/>
              </a:ext>
            </a:extLst>
          </p:cNvPr>
          <p:cNvPicPr>
            <a:picLocks noChangeAspect="1"/>
          </p:cNvPicPr>
          <p:nvPr/>
        </p:nvPicPr>
        <p:blipFill>
          <a:blip r:embed="rId2"/>
          <a:stretch>
            <a:fillRect/>
          </a:stretch>
        </p:blipFill>
        <p:spPr>
          <a:xfrm>
            <a:off x="71120" y="1426591"/>
            <a:ext cx="9001760" cy="1745034"/>
          </a:xfrm>
          <a:prstGeom prst="rect">
            <a:avLst/>
          </a:prstGeom>
        </p:spPr>
      </p:pic>
      <p:sp>
        <p:nvSpPr>
          <p:cNvPr id="7" name="TextBox 6">
            <a:extLst>
              <a:ext uri="{FF2B5EF4-FFF2-40B4-BE49-F238E27FC236}">
                <a16:creationId xmlns:a16="http://schemas.microsoft.com/office/drawing/2014/main" id="{42334022-D17C-3A65-E55F-C03F6A653110}"/>
              </a:ext>
            </a:extLst>
          </p:cNvPr>
          <p:cNvSpPr txBox="1"/>
          <p:nvPr/>
        </p:nvSpPr>
        <p:spPr>
          <a:xfrm>
            <a:off x="471055" y="3602182"/>
            <a:ext cx="8303490" cy="2523768"/>
          </a:xfrm>
          <a:prstGeom prst="rect">
            <a:avLst/>
          </a:prstGeom>
          <a:noFill/>
        </p:spPr>
        <p:txBody>
          <a:bodyPr wrap="square" rtlCol="0">
            <a:spAutoFit/>
          </a:bodyPr>
          <a:lstStyle/>
          <a:p>
            <a:pPr marL="285750" indent="-285750">
              <a:buFont typeface="Arial" panose="020B0604020202020204" pitchFamily="34" charset="0"/>
              <a:buChar char="•"/>
            </a:pPr>
            <a:r>
              <a:rPr lang="en-US" sz="2000" b="1" dirty="0"/>
              <a:t>None: </a:t>
            </a:r>
            <a:r>
              <a:rPr lang="en-US" sz="2000" dirty="0"/>
              <a:t>Students who did not meet or exceed expectations in any of the six domains.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 a single source export this will be easy to calculate. Some vendors will complete the calculation for the export automatically.</a:t>
            </a:r>
          </a:p>
          <a:p>
            <a:endParaRPr lang="en-US" sz="2000" dirty="0"/>
          </a:p>
          <a:p>
            <a:pPr marL="285750" indent="-285750">
              <a:buFont typeface="Arial" panose="020B0604020202020204" pitchFamily="34" charset="0"/>
              <a:buChar char="•"/>
            </a:pPr>
            <a:r>
              <a:rPr lang="en-US" sz="2000" dirty="0"/>
              <a:t>In multi-source exports, this will need to be calculated.</a:t>
            </a:r>
          </a:p>
          <a:p>
            <a:endParaRPr lang="en-US" dirty="0"/>
          </a:p>
        </p:txBody>
      </p:sp>
      <p:sp>
        <p:nvSpPr>
          <p:cNvPr id="5" name="Slide Number Placeholder 4">
            <a:extLst>
              <a:ext uri="{FF2B5EF4-FFF2-40B4-BE49-F238E27FC236}">
                <a16:creationId xmlns:a16="http://schemas.microsoft.com/office/drawing/2014/main" id="{B265BD5C-4A07-E1E0-F3AD-66E3E9F035AF}"/>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77312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491D3-9194-130A-12B9-A53632B05F25}"/>
              </a:ext>
            </a:extLst>
          </p:cNvPr>
          <p:cNvSpPr>
            <a:spLocks noGrp="1"/>
          </p:cNvSpPr>
          <p:nvPr>
            <p:ph type="title"/>
          </p:nvPr>
        </p:nvSpPr>
        <p:spPr/>
        <p:txBody>
          <a:bodyPr/>
          <a:lstStyle/>
          <a:p>
            <a:r>
              <a:rPr lang="en-US" dirty="0"/>
              <a:t>Calculating the None Category</a:t>
            </a:r>
          </a:p>
        </p:txBody>
      </p:sp>
      <p:pic>
        <p:nvPicPr>
          <p:cNvPr id="6" name="Picture 5" descr="Picture of the 2023 KSR File Template.">
            <a:extLst>
              <a:ext uri="{FF2B5EF4-FFF2-40B4-BE49-F238E27FC236}">
                <a16:creationId xmlns:a16="http://schemas.microsoft.com/office/drawing/2014/main" id="{EF162B95-584F-945A-F80C-7ADE538D570E}"/>
              </a:ext>
            </a:extLst>
          </p:cNvPr>
          <p:cNvPicPr>
            <a:picLocks noChangeAspect="1"/>
          </p:cNvPicPr>
          <p:nvPr/>
        </p:nvPicPr>
        <p:blipFill>
          <a:blip r:embed="rId2"/>
          <a:stretch>
            <a:fillRect/>
          </a:stretch>
        </p:blipFill>
        <p:spPr>
          <a:xfrm>
            <a:off x="71120" y="1426591"/>
            <a:ext cx="9001760" cy="1745034"/>
          </a:xfrm>
          <a:prstGeom prst="rect">
            <a:avLst/>
          </a:prstGeom>
        </p:spPr>
      </p:pic>
      <p:sp>
        <p:nvSpPr>
          <p:cNvPr id="2" name="Content Placeholder 1">
            <a:extLst>
              <a:ext uri="{FF2B5EF4-FFF2-40B4-BE49-F238E27FC236}">
                <a16:creationId xmlns:a16="http://schemas.microsoft.com/office/drawing/2014/main" id="{669C72EC-9966-BB9A-D155-4A220A5F3035}"/>
              </a:ext>
            </a:extLst>
          </p:cNvPr>
          <p:cNvSpPr>
            <a:spLocks noGrp="1"/>
          </p:cNvSpPr>
          <p:nvPr>
            <p:ph sz="half" idx="1"/>
          </p:nvPr>
        </p:nvSpPr>
        <p:spPr>
          <a:xfrm>
            <a:off x="406401" y="3352800"/>
            <a:ext cx="8451272" cy="2937164"/>
          </a:xfrm>
        </p:spPr>
        <p:txBody>
          <a:bodyPr>
            <a:normAutofit fontScale="92500" lnSpcReduction="10000"/>
          </a:bodyPr>
          <a:lstStyle/>
          <a:p>
            <a:r>
              <a:rPr lang="en-US" dirty="0"/>
              <a:t>The calculation for “None” will need to be repeated for each school within the district.</a:t>
            </a:r>
          </a:p>
          <a:p>
            <a:r>
              <a:rPr lang="en-US" dirty="0"/>
              <a:t>There are multiple different methods to identify and count these students. Please use a method that works well for you.</a:t>
            </a:r>
          </a:p>
          <a:p>
            <a:r>
              <a:rPr lang="en-US" dirty="0"/>
              <a:t>I will provide an example. This example should be possible in most spreadsheet software programs, and it does not use formulas.</a:t>
            </a:r>
          </a:p>
          <a:p>
            <a:pPr lvl="1"/>
            <a:r>
              <a:rPr lang="en-US" dirty="0"/>
              <a:t>Highlight duplicate cells (students) that appear in every list</a:t>
            </a:r>
          </a:p>
          <a:p>
            <a:pPr lvl="1"/>
            <a:r>
              <a:rPr lang="en-US" dirty="0"/>
              <a:t>Filter for those highlighted cells</a:t>
            </a:r>
          </a:p>
          <a:p>
            <a:pPr lvl="1"/>
            <a:r>
              <a:rPr lang="en-US" dirty="0"/>
              <a:t>Count the highlighted cells</a:t>
            </a:r>
          </a:p>
        </p:txBody>
      </p:sp>
      <p:sp>
        <p:nvSpPr>
          <p:cNvPr id="5" name="Slide Number Placeholder 4">
            <a:extLst>
              <a:ext uri="{FF2B5EF4-FFF2-40B4-BE49-F238E27FC236}">
                <a16:creationId xmlns:a16="http://schemas.microsoft.com/office/drawing/2014/main" id="{E6E407D4-C502-9830-2E71-69CD093209FC}"/>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86050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6F70C-1A9B-73A8-8383-EB5B078104EF}"/>
              </a:ext>
            </a:extLst>
          </p:cNvPr>
          <p:cNvSpPr>
            <a:spLocks noGrp="1"/>
          </p:cNvSpPr>
          <p:nvPr>
            <p:ph type="title"/>
          </p:nvPr>
        </p:nvSpPr>
        <p:spPr/>
        <p:txBody>
          <a:bodyPr/>
          <a:lstStyle/>
          <a:p>
            <a:r>
              <a:rPr lang="en-US" dirty="0"/>
              <a:t>Calculating the None Category:</a:t>
            </a:r>
            <a:br>
              <a:rPr lang="en-US" dirty="0"/>
            </a:br>
            <a:r>
              <a:rPr lang="en-US" dirty="0"/>
              <a:t>Getting the Data</a:t>
            </a:r>
          </a:p>
        </p:txBody>
      </p:sp>
      <p:sp>
        <p:nvSpPr>
          <p:cNvPr id="2" name="Content Placeholder 1">
            <a:extLst>
              <a:ext uri="{FF2B5EF4-FFF2-40B4-BE49-F238E27FC236}">
                <a16:creationId xmlns:a16="http://schemas.microsoft.com/office/drawing/2014/main" id="{73A6F4DD-F159-7CBF-5620-635E9EDF6A6B}"/>
              </a:ext>
            </a:extLst>
          </p:cNvPr>
          <p:cNvSpPr>
            <a:spLocks noGrp="1"/>
          </p:cNvSpPr>
          <p:nvPr>
            <p:ph sz="half" idx="1"/>
          </p:nvPr>
        </p:nvSpPr>
        <p:spPr>
          <a:xfrm>
            <a:off x="223071" y="1572899"/>
            <a:ext cx="8551473" cy="5140446"/>
          </a:xfrm>
        </p:spPr>
        <p:txBody>
          <a:bodyPr>
            <a:normAutofit fontScale="92500" lnSpcReduction="10000"/>
          </a:bodyPr>
          <a:lstStyle/>
          <a:p>
            <a:r>
              <a:rPr lang="en-US" sz="2000" dirty="0"/>
              <a:t>Complete the exports from all assessment tools. </a:t>
            </a:r>
          </a:p>
          <a:p>
            <a:r>
              <a:rPr lang="en-US" sz="2000" dirty="0"/>
              <a:t>Use those exports to get the names (or SASIDs) of the students in the “None” category from each export</a:t>
            </a:r>
          </a:p>
          <a:p>
            <a:pPr lvl="1"/>
            <a:r>
              <a:rPr lang="en-US" sz="1800" dirty="0"/>
              <a:t>Students who did not meet or exceed expectations in any of the domains assessed by that assessment tool.</a:t>
            </a:r>
          </a:p>
          <a:p>
            <a:pPr lvl="1"/>
            <a:r>
              <a:rPr lang="en-US" sz="1800" dirty="0"/>
              <a:t>Remember this calculation is completed separately for each school.</a:t>
            </a:r>
          </a:p>
          <a:p>
            <a:pPr lvl="1"/>
            <a:r>
              <a:rPr lang="en-US" sz="1800" dirty="0"/>
              <a:t>How this information is presented can vary between assessment tools.</a:t>
            </a:r>
          </a:p>
          <a:p>
            <a:pPr lvl="2"/>
            <a:r>
              <a:rPr lang="en-US" sz="1600" dirty="0"/>
              <a:t>Contact the assessment tool vendor for support if needed.</a:t>
            </a:r>
          </a:p>
          <a:p>
            <a:pPr lvl="1"/>
            <a:r>
              <a:rPr lang="en-US" sz="1800" dirty="0"/>
              <a:t>Consider the possibility of duplicate names within a school.</a:t>
            </a:r>
          </a:p>
          <a:p>
            <a:pPr lvl="2"/>
            <a:r>
              <a:rPr lang="en-US" sz="1600" dirty="0"/>
              <a:t>Larger schools might consider pulling in another common piece of PII, such as birth date.</a:t>
            </a:r>
          </a:p>
          <a:p>
            <a:r>
              <a:rPr lang="en-US" sz="2000" dirty="0"/>
              <a:t>Copy and paste the “None” names (or SASIDs) from each export into Excel</a:t>
            </a:r>
          </a:p>
          <a:p>
            <a:pPr lvl="1"/>
            <a:r>
              <a:rPr lang="en-US" sz="1800" dirty="0"/>
              <a:t>SASIDs will be easiest, due to consistency</a:t>
            </a:r>
          </a:p>
          <a:p>
            <a:pPr lvl="2"/>
            <a:r>
              <a:rPr lang="en-US" sz="1600" dirty="0"/>
              <a:t>Ensure cells are in the same format (Text vs. Number format, etc.)</a:t>
            </a:r>
          </a:p>
          <a:p>
            <a:pPr lvl="1"/>
            <a:r>
              <a:rPr lang="en-US" sz="1800" dirty="0"/>
              <a:t>Ensure the names (and birthdates, if used) are in the same format.</a:t>
            </a:r>
          </a:p>
          <a:p>
            <a:pPr lvl="2"/>
            <a:r>
              <a:rPr lang="en-US" sz="1600" dirty="0"/>
              <a:t>Are the first and last name in the same cell or in two separate cells?</a:t>
            </a:r>
          </a:p>
          <a:p>
            <a:pPr lvl="2"/>
            <a:r>
              <a:rPr lang="en-US" sz="1600" dirty="0"/>
              <a:t>Are the names in the same order, with the same punctuation? (Last, First / First Last)</a:t>
            </a:r>
          </a:p>
          <a:p>
            <a:pPr lvl="2"/>
            <a:r>
              <a:rPr lang="en-US" sz="1600" dirty="0"/>
              <a:t>Are the middle names entered consistently in each export?</a:t>
            </a:r>
          </a:p>
          <a:p>
            <a:pPr lvl="2"/>
            <a:r>
              <a:rPr lang="en-US" sz="1600" dirty="0"/>
              <a:t>Date format is consistent (MM/DD/YYYY, Sept 2, 2018, MM/DD/YY HH:MM)</a:t>
            </a:r>
          </a:p>
          <a:p>
            <a:endParaRPr lang="en-US" dirty="0"/>
          </a:p>
        </p:txBody>
      </p:sp>
      <p:sp>
        <p:nvSpPr>
          <p:cNvPr id="5" name="Slide Number Placeholder 4">
            <a:extLst>
              <a:ext uri="{FF2B5EF4-FFF2-40B4-BE49-F238E27FC236}">
                <a16:creationId xmlns:a16="http://schemas.microsoft.com/office/drawing/2014/main" id="{89909AE3-0DD6-18FD-B028-9218408DC965}"/>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74028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Overview of the Steps to Complete the Collection</a:t>
            </a:r>
          </a:p>
          <a:p>
            <a:r>
              <a:rPr lang="en-US" dirty="0"/>
              <a:t>Overview of the KSR Assessment</a:t>
            </a:r>
          </a:p>
          <a:p>
            <a:r>
              <a:rPr lang="en-US" dirty="0"/>
              <a:t>Vendor Platforms/ Assessment Tools</a:t>
            </a:r>
          </a:p>
          <a:p>
            <a:r>
              <a:rPr lang="en-US" dirty="0"/>
              <a:t>Entry and Storage of KSR Assessment Data</a:t>
            </a:r>
          </a:p>
          <a:p>
            <a:r>
              <a:rPr lang="en-US" dirty="0"/>
              <a:t>Detailed Walkthrough of Completing the File Template</a:t>
            </a:r>
          </a:p>
          <a:p>
            <a:r>
              <a:rPr lang="en-US" dirty="0"/>
              <a:t>Calculating the Student Count for the “None” Category</a:t>
            </a:r>
          </a:p>
          <a:p>
            <a:r>
              <a:rPr lang="en-US" dirty="0"/>
              <a:t>Quick Overview of Remaining Steps to Complete the Collection (with the time remaining).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75B4D-8685-0A6E-E338-44E955235AD8}"/>
              </a:ext>
            </a:extLst>
          </p:cNvPr>
          <p:cNvSpPr>
            <a:spLocks noGrp="1"/>
          </p:cNvSpPr>
          <p:nvPr>
            <p:ph type="title"/>
          </p:nvPr>
        </p:nvSpPr>
        <p:spPr/>
        <p:txBody>
          <a:bodyPr/>
          <a:lstStyle/>
          <a:p>
            <a:r>
              <a:rPr lang="en-US" dirty="0"/>
              <a:t>Calculating the None Category:</a:t>
            </a:r>
            <a:br>
              <a:rPr lang="en-US" dirty="0"/>
            </a:br>
            <a:r>
              <a:rPr lang="en-US" dirty="0"/>
              <a:t>Identifying the Students in None</a:t>
            </a:r>
          </a:p>
        </p:txBody>
      </p:sp>
      <p:sp>
        <p:nvSpPr>
          <p:cNvPr id="10" name="TextBox 9">
            <a:extLst>
              <a:ext uri="{FF2B5EF4-FFF2-40B4-BE49-F238E27FC236}">
                <a16:creationId xmlns:a16="http://schemas.microsoft.com/office/drawing/2014/main" id="{D003DC55-F519-6232-259B-22D25388EFC5}"/>
              </a:ext>
            </a:extLst>
          </p:cNvPr>
          <p:cNvSpPr txBox="1"/>
          <p:nvPr/>
        </p:nvSpPr>
        <p:spPr>
          <a:xfrm>
            <a:off x="581891" y="1366982"/>
            <a:ext cx="7333673" cy="1477328"/>
          </a:xfrm>
          <a:prstGeom prst="rect">
            <a:avLst/>
          </a:prstGeom>
          <a:noFill/>
        </p:spPr>
        <p:txBody>
          <a:bodyPr wrap="square" rtlCol="0">
            <a:spAutoFit/>
          </a:bodyPr>
          <a:lstStyle/>
          <a:p>
            <a:pPr marL="342900" indent="-342900">
              <a:buAutoNum type="arabicParenR"/>
            </a:pPr>
            <a:r>
              <a:rPr lang="en-US" dirty="0"/>
              <a:t>Highlight the columns with the student data</a:t>
            </a:r>
          </a:p>
          <a:p>
            <a:pPr marL="342900" indent="-342900">
              <a:buAutoNum type="arabicParenR"/>
            </a:pPr>
            <a:r>
              <a:rPr lang="en-US" dirty="0"/>
              <a:t>Click “Home”</a:t>
            </a:r>
          </a:p>
          <a:p>
            <a:pPr marL="342900" indent="-342900">
              <a:buAutoNum type="arabicParenR"/>
            </a:pPr>
            <a:r>
              <a:rPr lang="en-US" dirty="0"/>
              <a:t>Click on “Conditional Formatting”</a:t>
            </a:r>
          </a:p>
          <a:p>
            <a:pPr marL="342900" indent="-342900">
              <a:buAutoNum type="arabicParenR"/>
            </a:pPr>
            <a:r>
              <a:rPr lang="en-US" dirty="0"/>
              <a:t>Click on “Highlight Cell Rules”</a:t>
            </a:r>
          </a:p>
          <a:p>
            <a:pPr marL="342900" indent="-342900">
              <a:buAutoNum type="arabicParenR"/>
            </a:pPr>
            <a:r>
              <a:rPr lang="en-US" dirty="0"/>
              <a:t>Click on “Duplicate Values</a:t>
            </a:r>
          </a:p>
        </p:txBody>
      </p:sp>
      <p:pic>
        <p:nvPicPr>
          <p:cNvPr id="9" name="Content Placeholder 8" descr="Screenshot of selecting Highlight Duplicate Values in Excel.">
            <a:extLst>
              <a:ext uri="{FF2B5EF4-FFF2-40B4-BE49-F238E27FC236}">
                <a16:creationId xmlns:a16="http://schemas.microsoft.com/office/drawing/2014/main" id="{5EDCD006-9E99-C16B-B8E5-7120763F693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2506" y="3048000"/>
            <a:ext cx="7273058" cy="3613872"/>
          </a:xfrm>
        </p:spPr>
      </p:pic>
      <p:sp>
        <p:nvSpPr>
          <p:cNvPr id="5" name="Slide Number Placeholder 4">
            <a:extLst>
              <a:ext uri="{FF2B5EF4-FFF2-40B4-BE49-F238E27FC236}">
                <a16:creationId xmlns:a16="http://schemas.microsoft.com/office/drawing/2014/main" id="{FD22281B-3A03-15C8-1F4D-971F61CBDA12}"/>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76920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47204-92E7-C2D0-A470-9BF21EA00763}"/>
              </a:ext>
            </a:extLst>
          </p:cNvPr>
          <p:cNvSpPr>
            <a:spLocks noGrp="1"/>
          </p:cNvSpPr>
          <p:nvPr>
            <p:ph type="title"/>
          </p:nvPr>
        </p:nvSpPr>
        <p:spPr/>
        <p:txBody>
          <a:bodyPr/>
          <a:lstStyle/>
          <a:p>
            <a:r>
              <a:rPr lang="en-US" dirty="0"/>
              <a:t>Calculating the None Category:</a:t>
            </a:r>
            <a:br>
              <a:rPr lang="en-US" dirty="0"/>
            </a:br>
            <a:r>
              <a:rPr lang="en-US" dirty="0"/>
              <a:t>Identifying the Students in None Continued</a:t>
            </a:r>
          </a:p>
        </p:txBody>
      </p:sp>
      <p:pic>
        <p:nvPicPr>
          <p:cNvPr id="7" name="Content Placeholder 6" descr="A screenshot of selecting the formatting for duplicate values in Excel.">
            <a:extLst>
              <a:ext uri="{FF2B5EF4-FFF2-40B4-BE49-F238E27FC236}">
                <a16:creationId xmlns:a16="http://schemas.microsoft.com/office/drawing/2014/main" id="{E866BB9E-6C31-175F-A5FF-EF0788808E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7937" y="1663966"/>
            <a:ext cx="5244604" cy="2558473"/>
          </a:xfrm>
        </p:spPr>
      </p:pic>
      <p:pic>
        <p:nvPicPr>
          <p:cNvPr id="9" name="Content Placeholder 8" descr="A screenshot of the duplicate values highlighted in Excel.">
            <a:extLst>
              <a:ext uri="{FF2B5EF4-FFF2-40B4-BE49-F238E27FC236}">
                <a16:creationId xmlns:a16="http://schemas.microsoft.com/office/drawing/2014/main" id="{17B4313C-84F3-0A88-AFCE-6BE2366673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46341" y="4411096"/>
            <a:ext cx="3886200" cy="2192390"/>
          </a:xfrm>
        </p:spPr>
      </p:pic>
      <p:sp>
        <p:nvSpPr>
          <p:cNvPr id="10" name="TextBox 9">
            <a:extLst>
              <a:ext uri="{FF2B5EF4-FFF2-40B4-BE49-F238E27FC236}">
                <a16:creationId xmlns:a16="http://schemas.microsoft.com/office/drawing/2014/main" id="{CC8F2D07-2B0E-8BF4-76A4-38AEC7C6042A}"/>
              </a:ext>
            </a:extLst>
          </p:cNvPr>
          <p:cNvSpPr txBox="1"/>
          <p:nvPr/>
        </p:nvSpPr>
        <p:spPr>
          <a:xfrm>
            <a:off x="5809182" y="1443841"/>
            <a:ext cx="2946400" cy="4247317"/>
          </a:xfrm>
          <a:prstGeom prst="rect">
            <a:avLst/>
          </a:prstGeom>
          <a:noFill/>
        </p:spPr>
        <p:txBody>
          <a:bodyPr wrap="square" rtlCol="0">
            <a:spAutoFit/>
          </a:bodyPr>
          <a:lstStyle/>
          <a:p>
            <a:r>
              <a:rPr lang="en-US" dirty="0"/>
              <a:t>6) In the new window, click “OK”.</a:t>
            </a:r>
          </a:p>
          <a:p>
            <a:endParaRPr lang="en-US" dirty="0"/>
          </a:p>
          <a:p>
            <a:pPr marL="285750" indent="-285750">
              <a:buFont typeface="Arial" panose="020B0604020202020204" pitchFamily="34" charset="0"/>
              <a:buChar char="•"/>
            </a:pPr>
            <a:r>
              <a:rPr lang="en-US" dirty="0"/>
              <a:t>The children's names that appear in all three export lists now have a red text and a pink cell color.</a:t>
            </a:r>
          </a:p>
          <a:p>
            <a:endParaRPr lang="en-US" dirty="0"/>
          </a:p>
          <a:p>
            <a:pPr marL="285750" indent="-285750">
              <a:buFont typeface="Arial" panose="020B0604020202020204" pitchFamily="34" charset="0"/>
              <a:buChar char="•"/>
            </a:pPr>
            <a:r>
              <a:rPr lang="en-US" dirty="0"/>
              <a:t>Possible sources of errors</a:t>
            </a:r>
          </a:p>
          <a:p>
            <a:pPr marL="742950" lvl="1" indent="-285750">
              <a:buFont typeface="Arial" panose="020B0604020202020204" pitchFamily="34" charset="0"/>
              <a:buChar char="•"/>
            </a:pPr>
            <a:r>
              <a:rPr lang="en-US" dirty="0"/>
              <a:t>Different formatting</a:t>
            </a:r>
          </a:p>
          <a:p>
            <a:pPr marL="742950" lvl="1" indent="-285750">
              <a:buFont typeface="Arial" panose="020B0604020202020204" pitchFamily="34" charset="0"/>
              <a:buChar char="•"/>
            </a:pPr>
            <a:r>
              <a:rPr lang="en-US" dirty="0"/>
              <a:t>Name order</a:t>
            </a:r>
          </a:p>
          <a:p>
            <a:pPr marL="742950" lvl="1" indent="-285750">
              <a:buFont typeface="Arial" panose="020B0604020202020204" pitchFamily="34" charset="0"/>
              <a:buChar char="•"/>
            </a:pPr>
            <a:r>
              <a:rPr lang="en-US" dirty="0"/>
              <a:t>Name spelling</a:t>
            </a:r>
          </a:p>
          <a:p>
            <a:pPr marL="742950" lvl="1" indent="-285750">
              <a:buFont typeface="Arial" panose="020B0604020202020204" pitchFamily="34" charset="0"/>
              <a:buChar char="•"/>
            </a:pPr>
            <a:r>
              <a:rPr lang="en-US" dirty="0"/>
              <a:t>Punctuation</a:t>
            </a:r>
          </a:p>
          <a:p>
            <a:pPr marL="742950" lvl="1" indent="-285750">
              <a:buFont typeface="Arial" panose="020B0604020202020204" pitchFamily="34" charset="0"/>
              <a:buChar char="•"/>
            </a:pPr>
            <a:r>
              <a:rPr lang="en-US" dirty="0"/>
              <a:t>Duplicate Names</a:t>
            </a:r>
          </a:p>
          <a:p>
            <a:pPr marL="742950" lvl="1" indent="-285750">
              <a:buFont typeface="Arial" panose="020B0604020202020204" pitchFamily="34" charset="0"/>
              <a:buChar char="•"/>
            </a:pPr>
            <a:r>
              <a:rPr lang="en-US" dirty="0"/>
              <a:t>Extra “spaces”</a:t>
            </a:r>
          </a:p>
        </p:txBody>
      </p:sp>
      <p:sp>
        <p:nvSpPr>
          <p:cNvPr id="5" name="Slide Number Placeholder 4">
            <a:extLst>
              <a:ext uri="{FF2B5EF4-FFF2-40B4-BE49-F238E27FC236}">
                <a16:creationId xmlns:a16="http://schemas.microsoft.com/office/drawing/2014/main" id="{91A204FC-2ED8-4DED-5ADC-2864E607C23D}"/>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6120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B3171-7868-51E2-171A-0DF72BA14527}"/>
              </a:ext>
            </a:extLst>
          </p:cNvPr>
          <p:cNvSpPr>
            <a:spLocks noGrp="1"/>
          </p:cNvSpPr>
          <p:nvPr>
            <p:ph type="title"/>
          </p:nvPr>
        </p:nvSpPr>
        <p:spPr/>
        <p:txBody>
          <a:bodyPr/>
          <a:lstStyle/>
          <a:p>
            <a:r>
              <a:rPr lang="en-US" dirty="0"/>
              <a:t>Calculating the None Category:</a:t>
            </a:r>
            <a:br>
              <a:rPr lang="en-US" dirty="0"/>
            </a:br>
            <a:r>
              <a:rPr lang="en-US" dirty="0"/>
              <a:t>Filtering the Student List</a:t>
            </a:r>
          </a:p>
        </p:txBody>
      </p:sp>
      <p:sp>
        <p:nvSpPr>
          <p:cNvPr id="3" name="Content Placeholder 2">
            <a:extLst>
              <a:ext uri="{FF2B5EF4-FFF2-40B4-BE49-F238E27FC236}">
                <a16:creationId xmlns:a16="http://schemas.microsoft.com/office/drawing/2014/main" id="{ED4D7B58-C82D-0655-CE56-C9F2F99190A3}"/>
              </a:ext>
            </a:extLst>
          </p:cNvPr>
          <p:cNvSpPr>
            <a:spLocks noGrp="1"/>
          </p:cNvSpPr>
          <p:nvPr>
            <p:ph sz="half" idx="2"/>
          </p:nvPr>
        </p:nvSpPr>
        <p:spPr>
          <a:xfrm>
            <a:off x="348384" y="1370895"/>
            <a:ext cx="8370743" cy="1898996"/>
          </a:xfrm>
        </p:spPr>
        <p:txBody>
          <a:bodyPr>
            <a:normAutofit fontScale="92500"/>
          </a:bodyPr>
          <a:lstStyle/>
          <a:p>
            <a:pPr marL="0" indent="0">
              <a:buNone/>
            </a:pPr>
            <a:r>
              <a:rPr lang="en-US" sz="1800" dirty="0"/>
              <a:t>If the list of names is long, then filtering can be helpful to consolidate the student names. </a:t>
            </a:r>
          </a:p>
          <a:p>
            <a:pPr marL="457200" indent="-457200">
              <a:buAutoNum type="arabicParenR"/>
            </a:pPr>
            <a:r>
              <a:rPr lang="en-US" sz="1800" dirty="0"/>
              <a:t>Highlight student names and the column header.</a:t>
            </a:r>
          </a:p>
          <a:p>
            <a:pPr marL="457200" indent="-457200">
              <a:buAutoNum type="arabicParenR"/>
            </a:pPr>
            <a:r>
              <a:rPr lang="en-US" sz="1800" dirty="0"/>
              <a:t>Click “Home”.</a:t>
            </a:r>
          </a:p>
          <a:p>
            <a:pPr marL="457200" indent="-457200">
              <a:buAutoNum type="arabicParenR"/>
            </a:pPr>
            <a:r>
              <a:rPr lang="en-US" sz="1800" dirty="0"/>
              <a:t>Click “Sort and Filter”.</a:t>
            </a:r>
          </a:p>
          <a:p>
            <a:pPr marL="457200" indent="-457200">
              <a:buAutoNum type="arabicParenR"/>
            </a:pPr>
            <a:r>
              <a:rPr lang="en-US" sz="1800" dirty="0"/>
              <a:t>Click “Filter” from the new menu.</a:t>
            </a:r>
          </a:p>
        </p:txBody>
      </p:sp>
      <p:pic>
        <p:nvPicPr>
          <p:cNvPr id="7" name="Content Placeholder 6" descr="A screenshot of adding the filter function to the data in Excel.">
            <a:extLst>
              <a:ext uri="{FF2B5EF4-FFF2-40B4-BE49-F238E27FC236}">
                <a16:creationId xmlns:a16="http://schemas.microsoft.com/office/drawing/2014/main" id="{44A3EE72-4E71-CDFF-8735-C66E6EFBA9F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3301114"/>
            <a:ext cx="6391563" cy="3373325"/>
          </a:xfrm>
        </p:spPr>
      </p:pic>
      <p:sp>
        <p:nvSpPr>
          <p:cNvPr id="5" name="Slide Number Placeholder 4">
            <a:extLst>
              <a:ext uri="{FF2B5EF4-FFF2-40B4-BE49-F238E27FC236}">
                <a16:creationId xmlns:a16="http://schemas.microsoft.com/office/drawing/2014/main" id="{3D3F644C-F1B0-1BDC-63CB-6835EC704E46}"/>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413336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73759-E86A-510B-D99D-A1AC09CD8FFA}"/>
              </a:ext>
            </a:extLst>
          </p:cNvPr>
          <p:cNvSpPr>
            <a:spLocks noGrp="1"/>
          </p:cNvSpPr>
          <p:nvPr>
            <p:ph type="title"/>
          </p:nvPr>
        </p:nvSpPr>
        <p:spPr/>
        <p:txBody>
          <a:bodyPr/>
          <a:lstStyle/>
          <a:p>
            <a:r>
              <a:rPr lang="en-US" dirty="0"/>
              <a:t>Calculating the None Category:</a:t>
            </a:r>
            <a:br>
              <a:rPr lang="en-US" dirty="0"/>
            </a:br>
            <a:r>
              <a:rPr lang="en-US" dirty="0"/>
              <a:t>Filtering the Student List (Continued)</a:t>
            </a:r>
          </a:p>
        </p:txBody>
      </p:sp>
      <p:pic>
        <p:nvPicPr>
          <p:cNvPr id="7" name="Content Placeholder 6" descr="A screenshot of selecting the Filter by Color function in Excel.">
            <a:extLst>
              <a:ext uri="{FF2B5EF4-FFF2-40B4-BE49-F238E27FC236}">
                <a16:creationId xmlns:a16="http://schemas.microsoft.com/office/drawing/2014/main" id="{59FCAE05-AFD0-2901-A153-55B49CD4085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4123" y="1581331"/>
            <a:ext cx="4387877" cy="4586778"/>
          </a:xfrm>
        </p:spPr>
      </p:pic>
      <p:sp>
        <p:nvSpPr>
          <p:cNvPr id="3" name="Content Placeholder 2">
            <a:extLst>
              <a:ext uri="{FF2B5EF4-FFF2-40B4-BE49-F238E27FC236}">
                <a16:creationId xmlns:a16="http://schemas.microsoft.com/office/drawing/2014/main" id="{E680F823-DC77-A668-9D43-896D5F830FC9}"/>
              </a:ext>
            </a:extLst>
          </p:cNvPr>
          <p:cNvSpPr>
            <a:spLocks noGrp="1"/>
          </p:cNvSpPr>
          <p:nvPr>
            <p:ph sz="half" idx="2"/>
          </p:nvPr>
        </p:nvSpPr>
        <p:spPr>
          <a:xfrm>
            <a:off x="4629150" y="1463040"/>
            <a:ext cx="3886200" cy="2176087"/>
          </a:xfrm>
        </p:spPr>
        <p:txBody>
          <a:bodyPr>
            <a:normAutofit/>
          </a:bodyPr>
          <a:lstStyle/>
          <a:p>
            <a:pPr marL="457200" indent="-457200">
              <a:buAutoNum type="arabicParenR"/>
            </a:pPr>
            <a:r>
              <a:rPr lang="en-US" sz="2000" dirty="0"/>
              <a:t>Click on the new menu button in the header cell. It’s the grey square.</a:t>
            </a:r>
          </a:p>
          <a:p>
            <a:pPr marL="457200" indent="-457200">
              <a:buAutoNum type="arabicParenR"/>
            </a:pPr>
            <a:r>
              <a:rPr lang="en-US" sz="2000" dirty="0"/>
              <a:t>Click on “Filter by Color”.</a:t>
            </a:r>
          </a:p>
          <a:p>
            <a:pPr marL="457200" indent="-457200">
              <a:buAutoNum type="arabicParenR"/>
            </a:pPr>
            <a:r>
              <a:rPr lang="en-US" sz="2000" dirty="0"/>
              <a:t>Click on the color box. It is pink in this example.</a:t>
            </a:r>
          </a:p>
        </p:txBody>
      </p:sp>
      <p:pic>
        <p:nvPicPr>
          <p:cNvPr id="9" name="Picture 8" descr="A screenshot the filtered duplicate cells in Excel.">
            <a:extLst>
              <a:ext uri="{FF2B5EF4-FFF2-40B4-BE49-F238E27FC236}">
                <a16:creationId xmlns:a16="http://schemas.microsoft.com/office/drawing/2014/main" id="{2A91CCCB-BA59-146F-C05A-32F3C0E3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299" y="3708785"/>
            <a:ext cx="2321518" cy="2459324"/>
          </a:xfrm>
          <a:prstGeom prst="rect">
            <a:avLst/>
          </a:prstGeom>
        </p:spPr>
      </p:pic>
      <p:sp>
        <p:nvSpPr>
          <p:cNvPr id="5" name="Slide Number Placeholder 4">
            <a:extLst>
              <a:ext uri="{FF2B5EF4-FFF2-40B4-BE49-F238E27FC236}">
                <a16:creationId xmlns:a16="http://schemas.microsoft.com/office/drawing/2014/main" id="{7E8AB24A-86CB-5792-3CB7-924DFC5452CD}"/>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415356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19E76-59E3-85F1-6B03-C81C0742ACBC}"/>
              </a:ext>
            </a:extLst>
          </p:cNvPr>
          <p:cNvSpPr>
            <a:spLocks noGrp="1"/>
          </p:cNvSpPr>
          <p:nvPr>
            <p:ph type="title"/>
          </p:nvPr>
        </p:nvSpPr>
        <p:spPr/>
        <p:txBody>
          <a:bodyPr/>
          <a:lstStyle/>
          <a:p>
            <a:r>
              <a:rPr lang="en-US" dirty="0"/>
              <a:t>Calculating the None Category:</a:t>
            </a:r>
            <a:br>
              <a:rPr lang="en-US" dirty="0"/>
            </a:br>
            <a:r>
              <a:rPr lang="en-US" dirty="0"/>
              <a:t>Reminders</a:t>
            </a:r>
          </a:p>
        </p:txBody>
      </p:sp>
      <p:sp>
        <p:nvSpPr>
          <p:cNvPr id="2" name="Content Placeholder 1">
            <a:extLst>
              <a:ext uri="{FF2B5EF4-FFF2-40B4-BE49-F238E27FC236}">
                <a16:creationId xmlns:a16="http://schemas.microsoft.com/office/drawing/2014/main" id="{9FC266AE-25F5-7526-38F1-D1F2DF264ECD}"/>
              </a:ext>
            </a:extLst>
          </p:cNvPr>
          <p:cNvSpPr>
            <a:spLocks noGrp="1"/>
          </p:cNvSpPr>
          <p:nvPr>
            <p:ph sz="half" idx="1"/>
          </p:nvPr>
        </p:nvSpPr>
        <p:spPr>
          <a:xfrm>
            <a:off x="628649" y="1463040"/>
            <a:ext cx="8136659" cy="4583799"/>
          </a:xfrm>
        </p:spPr>
        <p:txBody>
          <a:bodyPr/>
          <a:lstStyle/>
          <a:p>
            <a:r>
              <a:rPr lang="en-US" dirty="0"/>
              <a:t>The “None” category needs to be calculated for each school.</a:t>
            </a:r>
          </a:p>
          <a:p>
            <a:r>
              <a:rPr lang="en-US" dirty="0"/>
              <a:t>Once the students in the “None” category are identified, you will need their demographic information to complete the rest of the File Template: Gender, FRL status, Race/Ethnicity</a:t>
            </a:r>
          </a:p>
          <a:p>
            <a:r>
              <a:rPr lang="en-US" dirty="0"/>
              <a:t>I can provide support and answer questions.</a:t>
            </a:r>
          </a:p>
          <a:p>
            <a:pPr lvl="1"/>
            <a:r>
              <a:rPr lang="en-US" dirty="0"/>
              <a:t>Don’t send student PII over email, especially student names or SASIDs. </a:t>
            </a:r>
          </a:p>
          <a:p>
            <a:pPr lvl="1"/>
            <a:r>
              <a:rPr lang="en-US" dirty="0"/>
              <a:t>CDE uses Syncplicity for sending files with PII. I can provide instructions for using Syncplicity.</a:t>
            </a:r>
          </a:p>
          <a:p>
            <a:endParaRPr lang="en-US" dirty="0"/>
          </a:p>
        </p:txBody>
      </p:sp>
      <p:sp>
        <p:nvSpPr>
          <p:cNvPr id="5" name="Slide Number Placeholder 4">
            <a:extLst>
              <a:ext uri="{FF2B5EF4-FFF2-40B4-BE49-F238E27FC236}">
                <a16:creationId xmlns:a16="http://schemas.microsoft.com/office/drawing/2014/main" id="{18015A41-F1AC-04B8-F188-8C222F0C8D0C}"/>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8997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E14AD2-C256-4D5D-45AA-BE1D4ADB0D30}"/>
              </a:ext>
            </a:extLst>
          </p:cNvPr>
          <p:cNvSpPr>
            <a:spLocks noGrp="1"/>
          </p:cNvSpPr>
          <p:nvPr>
            <p:ph type="title"/>
          </p:nvPr>
        </p:nvSpPr>
        <p:spPr/>
        <p:txBody>
          <a:bodyPr/>
          <a:lstStyle/>
          <a:p>
            <a:r>
              <a:rPr lang="en-US" dirty="0"/>
              <a:t>File Template: Example Data</a:t>
            </a:r>
          </a:p>
        </p:txBody>
      </p:sp>
      <p:pic>
        <p:nvPicPr>
          <p:cNvPr id="7" name="Picture 6" descr="Example of a completed KSR File Template.">
            <a:extLst>
              <a:ext uri="{FF2B5EF4-FFF2-40B4-BE49-F238E27FC236}">
                <a16:creationId xmlns:a16="http://schemas.microsoft.com/office/drawing/2014/main" id="{1127FD38-17F1-34BD-4D11-6A6B77C60EDE}"/>
              </a:ext>
            </a:extLst>
          </p:cNvPr>
          <p:cNvPicPr>
            <a:picLocks noChangeAspect="1"/>
          </p:cNvPicPr>
          <p:nvPr/>
        </p:nvPicPr>
        <p:blipFill>
          <a:blip r:embed="rId2"/>
          <a:stretch>
            <a:fillRect/>
          </a:stretch>
        </p:blipFill>
        <p:spPr>
          <a:xfrm>
            <a:off x="0" y="2537587"/>
            <a:ext cx="9144000" cy="1782825"/>
          </a:xfrm>
          <a:prstGeom prst="rect">
            <a:avLst/>
          </a:prstGeom>
        </p:spPr>
      </p:pic>
      <p:sp>
        <p:nvSpPr>
          <p:cNvPr id="2" name="TextBox 1">
            <a:extLst>
              <a:ext uri="{FF2B5EF4-FFF2-40B4-BE49-F238E27FC236}">
                <a16:creationId xmlns:a16="http://schemas.microsoft.com/office/drawing/2014/main" id="{595653C0-62A0-E964-8B3E-6BA2463D09C6}"/>
              </a:ext>
            </a:extLst>
          </p:cNvPr>
          <p:cNvSpPr txBox="1"/>
          <p:nvPr/>
        </p:nvSpPr>
        <p:spPr>
          <a:xfrm>
            <a:off x="554182" y="4544291"/>
            <a:ext cx="780472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This is an example of completed data from one school. All participating schools will be included in the final file.</a:t>
            </a:r>
          </a:p>
          <a:p>
            <a:pPr marL="285750" indent="-285750">
              <a:buFont typeface="Arial" panose="020B0604020202020204" pitchFamily="34" charset="0"/>
              <a:buChar char="•"/>
            </a:pPr>
            <a:r>
              <a:rPr lang="en-US" dirty="0"/>
              <a:t>In this example, I added the cell colors to the demographic headers to help in visualizing the categories.</a:t>
            </a:r>
          </a:p>
        </p:txBody>
      </p:sp>
      <p:sp>
        <p:nvSpPr>
          <p:cNvPr id="5" name="Slide Number Placeholder 4">
            <a:extLst>
              <a:ext uri="{FF2B5EF4-FFF2-40B4-BE49-F238E27FC236}">
                <a16:creationId xmlns:a16="http://schemas.microsoft.com/office/drawing/2014/main" id="{A61BE828-59BB-E54C-BD85-871231558BB9}"/>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4294547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2F03-42DC-3EAF-DB9A-33D90A990334}"/>
              </a:ext>
            </a:extLst>
          </p:cNvPr>
          <p:cNvSpPr>
            <a:spLocks noGrp="1"/>
          </p:cNvSpPr>
          <p:nvPr>
            <p:ph type="title"/>
          </p:nvPr>
        </p:nvSpPr>
        <p:spPr/>
        <p:txBody>
          <a:bodyPr/>
          <a:lstStyle/>
          <a:p>
            <a:r>
              <a:rPr lang="en-US" dirty="0"/>
              <a:t>Export Format Reminders</a:t>
            </a:r>
          </a:p>
        </p:txBody>
      </p:sp>
      <p:sp>
        <p:nvSpPr>
          <p:cNvPr id="3" name="Content Placeholder 2">
            <a:extLst>
              <a:ext uri="{FF2B5EF4-FFF2-40B4-BE49-F238E27FC236}">
                <a16:creationId xmlns:a16="http://schemas.microsoft.com/office/drawing/2014/main" id="{37C6014C-A28B-F25C-3A77-828DEED5322E}"/>
              </a:ext>
            </a:extLst>
          </p:cNvPr>
          <p:cNvSpPr>
            <a:spLocks noGrp="1"/>
          </p:cNvSpPr>
          <p:nvPr>
            <p:ph idx="1"/>
          </p:nvPr>
        </p:nvSpPr>
        <p:spPr/>
        <p:txBody>
          <a:bodyPr/>
          <a:lstStyle/>
          <a:p>
            <a:r>
              <a:rPr lang="en-US" dirty="0"/>
              <a:t>The final data file that will be uploaded into Data Pipeline will need to be in the .xlsx format. Therefore, exporting the data into a spreadsheet (such as one that can be opened in Excel) will be beneficial.</a:t>
            </a:r>
          </a:p>
          <a:p>
            <a:pPr lvl="1"/>
            <a:r>
              <a:rPr lang="en-US" dirty="0"/>
              <a:t>Note: There is an uncommon file format called “.xlsx (Open)” in most views, it will look like a normal “.xlsx” format, but Data Pipeline will not accept it. On my computer it is only visible on the “Save As” screen.</a:t>
            </a:r>
          </a:p>
          <a:p>
            <a:r>
              <a:rPr lang="en-US" dirty="0"/>
              <a:t>Data Pipeline does not like file names with special symbols or characters</a:t>
            </a:r>
          </a:p>
          <a:p>
            <a:pPr lvl="1"/>
            <a:r>
              <a:rPr lang="en-US" dirty="0"/>
              <a:t>They will trigger an error in Data Pipeline.</a:t>
            </a:r>
          </a:p>
          <a:p>
            <a:pPr lvl="1"/>
            <a:r>
              <a:rPr lang="en-US" dirty="0"/>
              <a:t>Examples: !@#$%&amp;*_?/</a:t>
            </a:r>
          </a:p>
          <a:p>
            <a:pPr lvl="1"/>
            <a:r>
              <a:rPr lang="en-US" dirty="0"/>
              <a:t>Spaces are fine in the file name.</a:t>
            </a:r>
          </a:p>
        </p:txBody>
      </p:sp>
      <p:sp>
        <p:nvSpPr>
          <p:cNvPr id="4" name="Slide Number Placeholder 3">
            <a:extLst>
              <a:ext uri="{FF2B5EF4-FFF2-40B4-BE49-F238E27FC236}">
                <a16:creationId xmlns:a16="http://schemas.microsoft.com/office/drawing/2014/main" id="{A92B0956-4383-0171-E153-A1BAD11B8C83}"/>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107911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9BD6-B545-D388-93D9-9A157EA60F70}"/>
              </a:ext>
            </a:extLst>
          </p:cNvPr>
          <p:cNvSpPr>
            <a:spLocks noGrp="1"/>
          </p:cNvSpPr>
          <p:nvPr>
            <p:ph type="title"/>
          </p:nvPr>
        </p:nvSpPr>
        <p:spPr/>
        <p:txBody>
          <a:bodyPr>
            <a:normAutofit fontScale="90000"/>
          </a:bodyPr>
          <a:lstStyle/>
          <a:p>
            <a:r>
              <a:rPr lang="en-US" dirty="0"/>
              <a:t>Remaining Steps to Complete the Collection</a:t>
            </a:r>
          </a:p>
        </p:txBody>
      </p:sp>
      <p:sp>
        <p:nvSpPr>
          <p:cNvPr id="3" name="Content Placeholder 2">
            <a:extLst>
              <a:ext uri="{FF2B5EF4-FFF2-40B4-BE49-F238E27FC236}">
                <a16:creationId xmlns:a16="http://schemas.microsoft.com/office/drawing/2014/main" id="{9C842435-C9E3-DA87-A6BD-CEDF092919A9}"/>
              </a:ext>
            </a:extLst>
          </p:cNvPr>
          <p:cNvSpPr>
            <a:spLocks noGrp="1"/>
          </p:cNvSpPr>
          <p:nvPr>
            <p:ph idx="1"/>
          </p:nvPr>
        </p:nvSpPr>
        <p:spPr/>
        <p:txBody>
          <a:bodyPr>
            <a:normAutofit lnSpcReduction="10000"/>
          </a:bodyPr>
          <a:lstStyle/>
          <a:p>
            <a:pPr marL="0" indent="0">
              <a:buNone/>
            </a:pPr>
            <a:r>
              <a:rPr lang="en-US" b="1" dirty="0">
                <a:solidFill>
                  <a:srgbClr val="00B050"/>
                </a:solidFill>
              </a:rPr>
              <a:t>Completed</a:t>
            </a:r>
          </a:p>
          <a:p>
            <a:r>
              <a:rPr lang="en-US" dirty="0"/>
              <a:t>Step 1: Verify the Location of the KSR Assessment Data</a:t>
            </a:r>
          </a:p>
          <a:p>
            <a:r>
              <a:rPr lang="en-US" dirty="0"/>
              <a:t>Step 2: Extract the Data</a:t>
            </a:r>
          </a:p>
          <a:p>
            <a:r>
              <a:rPr lang="en-US" dirty="0"/>
              <a:t>Step 3: Use the KSR Data to complete the File Template</a:t>
            </a:r>
          </a:p>
          <a:p>
            <a:pPr marL="0" indent="0">
              <a:buNone/>
            </a:pPr>
            <a:r>
              <a:rPr lang="en-US" b="1" dirty="0">
                <a:solidFill>
                  <a:srgbClr val="00B050"/>
                </a:solidFill>
              </a:rPr>
              <a:t>Up Next</a:t>
            </a:r>
          </a:p>
          <a:p>
            <a:r>
              <a:rPr lang="en-US" dirty="0"/>
              <a:t>Step 4: Verify you have Data Pipeline Access</a:t>
            </a:r>
          </a:p>
          <a:p>
            <a:r>
              <a:rPr lang="en-US" dirty="0"/>
              <a:t>Step 5: Select the Assessment Tool in Data Pipeline</a:t>
            </a:r>
          </a:p>
          <a:p>
            <a:r>
              <a:rPr lang="en-US" dirty="0"/>
              <a:t>Step 6: Uploading Data to CDE Data Pipeline</a:t>
            </a:r>
          </a:p>
          <a:p>
            <a:r>
              <a:rPr lang="en-US" dirty="0"/>
              <a:t>Step 7: Resolve any Data Pipeline Errors</a:t>
            </a:r>
          </a:p>
          <a:p>
            <a:r>
              <a:rPr lang="en-US" dirty="0"/>
              <a:t>Step 8: Submit Data to Data Pipeline</a:t>
            </a:r>
          </a:p>
          <a:p>
            <a:r>
              <a:rPr lang="en-US" dirty="0"/>
              <a:t>Step 9: Complete the KSR signature form</a:t>
            </a:r>
          </a:p>
          <a:p>
            <a:endParaRPr lang="en-US" dirty="0"/>
          </a:p>
        </p:txBody>
      </p:sp>
      <p:sp>
        <p:nvSpPr>
          <p:cNvPr id="4" name="Slide Number Placeholder 3">
            <a:extLst>
              <a:ext uri="{FF2B5EF4-FFF2-40B4-BE49-F238E27FC236}">
                <a16:creationId xmlns:a16="http://schemas.microsoft.com/office/drawing/2014/main" id="{B61B8CE5-3597-0E35-4B9F-CE61980C0FB6}"/>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86405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C2DE-2E89-4147-EE74-AA45F7D5EF67}"/>
              </a:ext>
            </a:extLst>
          </p:cNvPr>
          <p:cNvSpPr>
            <a:spLocks noGrp="1"/>
          </p:cNvSpPr>
          <p:nvPr>
            <p:ph type="title"/>
          </p:nvPr>
        </p:nvSpPr>
        <p:spPr>
          <a:xfrm>
            <a:off x="411019" y="344632"/>
            <a:ext cx="6447501" cy="990600"/>
          </a:xfrm>
        </p:spPr>
        <p:txBody>
          <a:bodyPr>
            <a:normAutofit/>
          </a:bodyPr>
          <a:lstStyle/>
          <a:p>
            <a:r>
              <a:rPr lang="en-US" sz="2700" dirty="0"/>
              <a:t>Step 4: Verify you have Data Pipeline Access</a:t>
            </a:r>
            <a:endParaRPr lang="en-US" dirty="0"/>
          </a:p>
        </p:txBody>
      </p:sp>
      <p:sp>
        <p:nvSpPr>
          <p:cNvPr id="3" name="Content Placeholder 2">
            <a:extLst>
              <a:ext uri="{FF2B5EF4-FFF2-40B4-BE49-F238E27FC236}">
                <a16:creationId xmlns:a16="http://schemas.microsoft.com/office/drawing/2014/main" id="{92C7AA1D-F402-5E88-B00D-ACD24069F316}"/>
              </a:ext>
            </a:extLst>
          </p:cNvPr>
          <p:cNvSpPr>
            <a:spLocks noGrp="1"/>
          </p:cNvSpPr>
          <p:nvPr>
            <p:ph idx="1"/>
          </p:nvPr>
        </p:nvSpPr>
        <p:spPr>
          <a:xfrm>
            <a:off x="251692" y="1477818"/>
            <a:ext cx="3876963" cy="5035549"/>
          </a:xfrm>
        </p:spPr>
        <p:txBody>
          <a:bodyPr>
            <a:normAutofit fontScale="92500" lnSpcReduction="20000"/>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Each individual Data Pipeline user </a:t>
            </a:r>
            <a:r>
              <a:rPr lang="en-US" dirty="0">
                <a:latin typeface="Calibri" panose="020F0502020204030204" pitchFamily="34" charset="0"/>
                <a:ea typeface="Calibri" panose="020F0502020204030204" pitchFamily="34" charset="0"/>
              </a:rPr>
              <a:t>must be granted a Data Pipeline login, and access to the KSR Collection within Pipeline.</a:t>
            </a:r>
          </a:p>
          <a:p>
            <a:pPr marL="0"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To login to Data Pipeline.</a:t>
            </a:r>
          </a:p>
          <a:p>
            <a:pPr marL="300038" lvl="1">
              <a:spcBef>
                <a:spcPts val="0"/>
              </a:spcBef>
              <a:spcAft>
                <a:spcPts val="450"/>
              </a:spcAft>
            </a:pPr>
            <a:r>
              <a:rPr lang="en-US" dirty="0">
                <a:latin typeface="Calibri" panose="020F0502020204030204" pitchFamily="34" charset="0"/>
                <a:ea typeface="Calibri" panose="020F0502020204030204" pitchFamily="34" charset="0"/>
              </a:rPr>
              <a:t>Link to </a:t>
            </a:r>
            <a:r>
              <a:rPr lang="en-US" dirty="0">
                <a:latin typeface="Calibri" panose="020F0502020204030204" pitchFamily="34" charset="0"/>
                <a:ea typeface="Calibri" panose="020F0502020204030204" pitchFamily="34" charset="0"/>
                <a:hlinkClick r:id="rId2"/>
              </a:rPr>
              <a:t>Data Pipeline website</a:t>
            </a:r>
            <a:r>
              <a:rPr lang="en-US" dirty="0">
                <a:latin typeface="Calibri" panose="020F0502020204030204" pitchFamily="34" charset="0"/>
                <a:ea typeface="Calibri" panose="020F0502020204030204" pitchFamily="34" charset="0"/>
              </a:rPr>
              <a:t>.</a:t>
            </a:r>
          </a:p>
          <a:p>
            <a:pPr marL="300038" lvl="1">
              <a:spcBef>
                <a:spcPts val="0"/>
              </a:spcBef>
              <a:spcAft>
                <a:spcPts val="450"/>
              </a:spcAft>
            </a:pPr>
            <a:r>
              <a:rPr lang="en-US" dirty="0">
                <a:latin typeface="Calibri" panose="020F0502020204030204" pitchFamily="34" charset="0"/>
                <a:ea typeface="Calibri" panose="020F0502020204030204" pitchFamily="34" charset="0"/>
              </a:rPr>
              <a:t>Click on the “Single Sign-On” link.</a:t>
            </a:r>
          </a:p>
          <a:p>
            <a:pPr marL="300038" lvl="1">
              <a:spcBef>
                <a:spcPts val="0"/>
              </a:spcBef>
              <a:spcAft>
                <a:spcPts val="450"/>
              </a:spcAft>
            </a:pPr>
            <a:r>
              <a:rPr lang="en-US" dirty="0">
                <a:latin typeface="Calibri" panose="020F0502020204030204" pitchFamily="34" charset="0"/>
                <a:ea typeface="Calibri" panose="020F0502020204030204" pitchFamily="34" charset="0"/>
              </a:rPr>
              <a:t>Enter your login credentials.</a:t>
            </a:r>
          </a:p>
          <a:p>
            <a:pPr marL="71438" lvl="1"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CDE cannot manage district staff assignments in Data Pipeline.</a:t>
            </a:r>
          </a:p>
          <a:p>
            <a:pPr marL="0" indent="0">
              <a:spcBef>
                <a:spcPts val="0"/>
              </a:spcBef>
              <a:spcAft>
                <a:spcPts val="450"/>
              </a:spcAft>
              <a:buNone/>
            </a:pPr>
            <a:r>
              <a:rPr lang="en-US" dirty="0">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E</a:t>
            </a:r>
            <a:r>
              <a:rPr lang="en-US" dirty="0">
                <a:effectLst/>
                <a:latin typeface="Calibri" panose="020F0502020204030204" pitchFamily="34" charset="0"/>
                <a:ea typeface="Calibri" panose="020F0502020204030204" pitchFamily="34" charset="0"/>
              </a:rPr>
              <a:t>ach district’s Local Access Manager (LAM) manages their staff’s Pipeline access, and assignment of roles. The LAM is frequently the Superintendent for many smaller districts.</a:t>
            </a:r>
          </a:p>
        </p:txBody>
      </p:sp>
      <p:pic>
        <p:nvPicPr>
          <p:cNvPr id="4" name="Picture 3" descr="Picture of the Data Pipeline website.">
            <a:extLst>
              <a:ext uri="{FF2B5EF4-FFF2-40B4-BE49-F238E27FC236}">
                <a16:creationId xmlns:a16="http://schemas.microsoft.com/office/drawing/2014/main" id="{0B8E3668-3714-EF81-06B2-19DE0AA494B9}"/>
              </a:ext>
            </a:extLst>
          </p:cNvPr>
          <p:cNvPicPr>
            <a:picLocks noChangeAspect="1"/>
          </p:cNvPicPr>
          <p:nvPr/>
        </p:nvPicPr>
        <p:blipFill>
          <a:blip r:embed="rId3"/>
          <a:stretch>
            <a:fillRect/>
          </a:stretch>
        </p:blipFill>
        <p:spPr>
          <a:xfrm>
            <a:off x="4476426" y="2171464"/>
            <a:ext cx="4476362" cy="2862932"/>
          </a:xfrm>
          <a:prstGeom prst="rect">
            <a:avLst/>
          </a:prstGeom>
        </p:spPr>
      </p:pic>
    </p:spTree>
    <p:extLst>
      <p:ext uri="{BB962C8B-B14F-4D97-AF65-F5344CB8AC3E}">
        <p14:creationId xmlns:p14="http://schemas.microsoft.com/office/powerpoint/2010/main" val="1582257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70AA-359A-7C0F-3372-4D5178450EDA}"/>
              </a:ext>
            </a:extLst>
          </p:cNvPr>
          <p:cNvSpPr>
            <a:spLocks noGrp="1"/>
          </p:cNvSpPr>
          <p:nvPr>
            <p:ph type="title"/>
          </p:nvPr>
        </p:nvSpPr>
        <p:spPr>
          <a:xfrm>
            <a:off x="378691" y="235521"/>
            <a:ext cx="6447501" cy="990600"/>
          </a:xfrm>
        </p:spPr>
        <p:txBody>
          <a:bodyPr/>
          <a:lstStyle/>
          <a:p>
            <a:r>
              <a:rPr lang="en-US" sz="2700" dirty="0"/>
              <a:t>Step 4: Verify you have Data Pipeline Access </a:t>
            </a:r>
            <a:r>
              <a:rPr lang="en-US" dirty="0"/>
              <a:t>(continued)</a:t>
            </a:r>
          </a:p>
        </p:txBody>
      </p:sp>
      <p:sp>
        <p:nvSpPr>
          <p:cNvPr id="3" name="Content Placeholder 2">
            <a:extLst>
              <a:ext uri="{FF2B5EF4-FFF2-40B4-BE49-F238E27FC236}">
                <a16:creationId xmlns:a16="http://schemas.microsoft.com/office/drawing/2014/main" id="{822F16D0-B407-AF4E-BDD5-24CA8B3C5917}"/>
              </a:ext>
            </a:extLst>
          </p:cNvPr>
          <p:cNvSpPr>
            <a:spLocks noGrp="1"/>
          </p:cNvSpPr>
          <p:nvPr>
            <p:ph idx="1"/>
          </p:nvPr>
        </p:nvSpPr>
        <p:spPr>
          <a:xfrm>
            <a:off x="309419" y="1570183"/>
            <a:ext cx="7966363" cy="4775200"/>
          </a:xfrm>
        </p:spPr>
        <p:txBody>
          <a:bodyPr>
            <a:normAutofit/>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If you do not know the LAM is for your district, this is the </a:t>
            </a:r>
            <a:r>
              <a:rPr lang="en-US" dirty="0">
                <a:effectLst/>
                <a:latin typeface="Calibri" panose="020F0502020204030204" pitchFamily="34" charset="0"/>
                <a:ea typeface="Calibri" panose="020F0502020204030204" pitchFamily="34" charset="0"/>
                <a:hlinkClick r:id="rId2"/>
              </a:rPr>
              <a:t>link to the LAM inquiry form</a:t>
            </a:r>
            <a:r>
              <a:rPr lang="en-US" dirty="0">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pPr marL="0">
              <a:spcBef>
                <a:spcPts val="0"/>
              </a:spcBef>
            </a:pPr>
            <a:r>
              <a:rPr lang="en-US" dirty="0">
                <a:latin typeface="Calibri" panose="020F0502020204030204" pitchFamily="34" charset="0"/>
                <a:ea typeface="Calibri" panose="020F0502020204030204" pitchFamily="34" charset="0"/>
              </a:rPr>
              <a:t>Your </a:t>
            </a:r>
            <a:r>
              <a:rPr lang="en-US" dirty="0">
                <a:effectLst/>
                <a:latin typeface="Calibri" panose="020F0502020204030204" pitchFamily="34" charset="0"/>
                <a:ea typeface="Calibri" panose="020F0502020204030204" pitchFamily="34" charset="0"/>
              </a:rPr>
              <a:t>LAM can do the following:</a:t>
            </a:r>
          </a:p>
          <a:p>
            <a:pPr marL="600075" lvl="2">
              <a:spcBef>
                <a:spcPts val="0"/>
              </a:spcBef>
            </a:pPr>
            <a:r>
              <a:rPr lang="en-US" dirty="0">
                <a:latin typeface="Calibri" panose="020F0502020204030204" pitchFamily="34" charset="0"/>
                <a:ea typeface="Calibri" panose="020F0502020204030204" pitchFamily="34" charset="0"/>
              </a:rPr>
              <a:t>Grant Data Pipeline logins</a:t>
            </a:r>
          </a:p>
          <a:p>
            <a:pPr marL="600075" lvl="2">
              <a:spcBef>
                <a:spcPts val="0"/>
              </a:spcBef>
            </a:pPr>
            <a:r>
              <a:rPr lang="en-US" dirty="0">
                <a:latin typeface="Calibri" panose="020F0502020204030204" pitchFamily="34" charset="0"/>
                <a:ea typeface="Calibri" panose="020F0502020204030204" pitchFamily="34" charset="0"/>
              </a:rPr>
              <a:t>Assign a Data Respondent(s) to the KSR Collection within Data Pipeline</a:t>
            </a:r>
          </a:p>
          <a:p>
            <a:pPr marL="600075" lvl="2">
              <a:spcBef>
                <a:spcPts val="0"/>
              </a:spcBef>
              <a:spcAft>
                <a:spcPts val="450"/>
              </a:spcAft>
            </a:pPr>
            <a:r>
              <a:rPr lang="en-US" dirty="0">
                <a:latin typeface="Calibri" panose="020F0502020204030204" pitchFamily="34" charset="0"/>
                <a:ea typeface="Calibri" panose="020F0502020204030204" pitchFamily="34" charset="0"/>
              </a:rPr>
              <a:t>Change staff’s role assignments for each collection.</a:t>
            </a:r>
          </a:p>
          <a:p>
            <a:pPr marL="371475" lvl="2"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300038" lvl="1">
              <a:spcBef>
                <a:spcPts val="0"/>
              </a:spcBef>
            </a:pPr>
            <a:r>
              <a:rPr lang="en-US" sz="2400" dirty="0">
                <a:latin typeface="Calibri" panose="020F0502020204030204" pitchFamily="34" charset="0"/>
                <a:ea typeface="Calibri" panose="020F0502020204030204" pitchFamily="34" charset="0"/>
              </a:rPr>
              <a:t>Roles:</a:t>
            </a:r>
          </a:p>
          <a:p>
            <a:pPr marL="600075" lvl="2">
              <a:spcBef>
                <a:spcPts val="0"/>
              </a:spcBef>
            </a:pPr>
            <a:r>
              <a:rPr lang="en-US" b="1" dirty="0">
                <a:latin typeface="Calibri" panose="020F0502020204030204" pitchFamily="34" charset="0"/>
                <a:ea typeface="Calibri" panose="020F0502020204030204" pitchFamily="34" charset="0"/>
              </a:rPr>
              <a:t>Viewer</a:t>
            </a:r>
            <a:r>
              <a:rPr lang="en-US" dirty="0">
                <a:latin typeface="Calibri" panose="020F0502020204030204" pitchFamily="34" charset="0"/>
                <a:ea typeface="Calibri" panose="020F0502020204030204" pitchFamily="34" charset="0"/>
              </a:rPr>
              <a:t>: They can only see the uploaded data for the KSR Collection.</a:t>
            </a:r>
          </a:p>
          <a:p>
            <a:pPr marL="600075" lvl="2">
              <a:spcBef>
                <a:spcPts val="0"/>
              </a:spcBef>
            </a:pPr>
            <a:r>
              <a:rPr lang="en-US" b="1" dirty="0">
                <a:latin typeface="Calibri" panose="020F0502020204030204" pitchFamily="34" charset="0"/>
                <a:ea typeface="Calibri" panose="020F0502020204030204" pitchFamily="34" charset="0"/>
              </a:rPr>
              <a:t>User</a:t>
            </a:r>
            <a:r>
              <a:rPr lang="en-US" dirty="0">
                <a:latin typeface="Calibri" panose="020F0502020204030204" pitchFamily="34" charset="0"/>
                <a:ea typeface="Calibri" panose="020F0502020204030204" pitchFamily="34" charset="0"/>
              </a:rPr>
              <a:t>: They can view the collection data, upload data, and finalize the data. They cannot submit to CDE within Pipeline. </a:t>
            </a:r>
          </a:p>
          <a:p>
            <a:pPr marL="600075" lvl="2">
              <a:spcBef>
                <a:spcPts val="0"/>
              </a:spcBef>
            </a:pPr>
            <a:r>
              <a:rPr lang="en-US" b="1" dirty="0">
                <a:latin typeface="Calibri" panose="020F0502020204030204" pitchFamily="34" charset="0"/>
                <a:ea typeface="Calibri" panose="020F0502020204030204" pitchFamily="34" charset="0"/>
              </a:rPr>
              <a:t>Approver</a:t>
            </a:r>
            <a:r>
              <a:rPr lang="en-US" dirty="0">
                <a:latin typeface="Calibri" panose="020F0502020204030204" pitchFamily="34" charset="0"/>
                <a:ea typeface="Calibri" panose="020F0502020204030204" pitchFamily="34" charset="0"/>
              </a:rPr>
              <a:t>: They are the only role that can submit the data to CDE within Data Pipeline. Submitting the data to CDE is a required step of the collection. If you do not have the Approver role, you will need to identify the district staff member with that role.</a:t>
            </a:r>
          </a:p>
          <a:p>
            <a:endParaRPr lang="en-US" dirty="0"/>
          </a:p>
        </p:txBody>
      </p:sp>
    </p:spTree>
    <p:extLst>
      <p:ext uri="{BB962C8B-B14F-4D97-AF65-F5344CB8AC3E}">
        <p14:creationId xmlns:p14="http://schemas.microsoft.com/office/powerpoint/2010/main" val="361135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A36A-A0A0-C02A-00C9-B0854E6D7BCC}"/>
              </a:ext>
            </a:extLst>
          </p:cNvPr>
          <p:cNvSpPr>
            <a:spLocks noGrp="1"/>
          </p:cNvSpPr>
          <p:nvPr>
            <p:ph type="title"/>
          </p:nvPr>
        </p:nvSpPr>
        <p:spPr/>
        <p:txBody>
          <a:bodyPr/>
          <a:lstStyle/>
          <a:p>
            <a:r>
              <a:rPr lang="en-US" dirty="0"/>
              <a:t>Steps to Complete the KSR Collection</a:t>
            </a:r>
          </a:p>
        </p:txBody>
      </p:sp>
      <p:sp>
        <p:nvSpPr>
          <p:cNvPr id="3" name="Content Placeholder 2">
            <a:extLst>
              <a:ext uri="{FF2B5EF4-FFF2-40B4-BE49-F238E27FC236}">
                <a16:creationId xmlns:a16="http://schemas.microsoft.com/office/drawing/2014/main" id="{033A1B77-ECA4-8B11-FCC9-310A31E0CCB7}"/>
              </a:ext>
            </a:extLst>
          </p:cNvPr>
          <p:cNvSpPr>
            <a:spLocks noGrp="1"/>
          </p:cNvSpPr>
          <p:nvPr>
            <p:ph idx="1"/>
          </p:nvPr>
        </p:nvSpPr>
        <p:spPr/>
        <p:txBody>
          <a:bodyPr>
            <a:normAutofit lnSpcReduction="10000"/>
          </a:bodyPr>
          <a:lstStyle/>
          <a:p>
            <a:pPr marL="0" indent="0">
              <a:buNone/>
            </a:pPr>
            <a:r>
              <a:rPr lang="en-US" b="1" dirty="0">
                <a:solidFill>
                  <a:srgbClr val="00B050"/>
                </a:solidFill>
              </a:rPr>
              <a:t>Detailed Focus</a:t>
            </a:r>
          </a:p>
          <a:p>
            <a:r>
              <a:rPr lang="en-US" dirty="0"/>
              <a:t>Step 1: Verify the Location of the KSR Assessment Data</a:t>
            </a:r>
          </a:p>
          <a:p>
            <a:r>
              <a:rPr lang="en-US" dirty="0"/>
              <a:t>Step 2: Extract the Data</a:t>
            </a:r>
          </a:p>
          <a:p>
            <a:r>
              <a:rPr lang="en-US" dirty="0"/>
              <a:t>Step 3: Use the KSR Data to complete the File Template</a:t>
            </a:r>
          </a:p>
          <a:p>
            <a:pPr marL="0" indent="0">
              <a:buNone/>
            </a:pPr>
            <a:r>
              <a:rPr lang="en-US" b="1" dirty="0">
                <a:solidFill>
                  <a:srgbClr val="00B050"/>
                </a:solidFill>
              </a:rPr>
              <a:t>Quick Review with the Time Remaining</a:t>
            </a:r>
          </a:p>
          <a:p>
            <a:r>
              <a:rPr lang="en-US" dirty="0"/>
              <a:t>Step 4: Verify you have Data Pipeline Access</a:t>
            </a:r>
          </a:p>
          <a:p>
            <a:r>
              <a:rPr lang="en-US" dirty="0"/>
              <a:t>Step 5: Select the Assessment Tool in Data Pipeline</a:t>
            </a:r>
          </a:p>
          <a:p>
            <a:r>
              <a:rPr lang="en-US" dirty="0"/>
              <a:t>Step 6: Uploading Data to CDE Data Pipeline</a:t>
            </a:r>
          </a:p>
          <a:p>
            <a:r>
              <a:rPr lang="en-US" dirty="0"/>
              <a:t>Step 7: Resolve any Data Pipeline Errors</a:t>
            </a:r>
          </a:p>
          <a:p>
            <a:r>
              <a:rPr lang="en-US" dirty="0"/>
              <a:t>Step 8: Submit Data to Data Pipeline</a:t>
            </a:r>
          </a:p>
          <a:p>
            <a:r>
              <a:rPr lang="en-US" dirty="0"/>
              <a:t>Step 9: Complete the KSR signature form</a:t>
            </a:r>
          </a:p>
          <a:p>
            <a:endParaRPr lang="en-US" dirty="0"/>
          </a:p>
        </p:txBody>
      </p:sp>
      <p:sp>
        <p:nvSpPr>
          <p:cNvPr id="4" name="Slide Number Placeholder 3">
            <a:extLst>
              <a:ext uri="{FF2B5EF4-FFF2-40B4-BE49-F238E27FC236}">
                <a16:creationId xmlns:a16="http://schemas.microsoft.com/office/drawing/2014/main" id="{6C8A707D-B952-0F94-D653-B0F59326623A}"/>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561005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490" y="294435"/>
            <a:ext cx="6447501" cy="990600"/>
          </a:xfrm>
        </p:spPr>
        <p:txBody>
          <a:bodyPr/>
          <a:lstStyle/>
          <a:p>
            <a:r>
              <a:rPr lang="en-US" sz="2700" dirty="0"/>
              <a:t>Step 5: Select the Assessment Tool in Data Pipeline</a:t>
            </a:r>
          </a:p>
        </p:txBody>
      </p:sp>
      <p:sp>
        <p:nvSpPr>
          <p:cNvPr id="2" name="Content Placeholder 1"/>
          <p:cNvSpPr>
            <a:spLocks noGrp="1"/>
          </p:cNvSpPr>
          <p:nvPr>
            <p:ph idx="1"/>
          </p:nvPr>
        </p:nvSpPr>
        <p:spPr>
          <a:xfrm>
            <a:off x="106219" y="1376218"/>
            <a:ext cx="8797636" cy="3186546"/>
          </a:xfrm>
        </p:spPr>
        <p:txBody>
          <a:bodyPr>
            <a:normAutofit/>
          </a:bodyPr>
          <a:lstStyle/>
          <a:p>
            <a:pPr marL="0" indent="0">
              <a:buNone/>
            </a:pPr>
            <a:r>
              <a:rPr lang="en-US" sz="1700" dirty="0"/>
              <a:t>Do you have the following?:</a:t>
            </a:r>
          </a:p>
          <a:p>
            <a:r>
              <a:rPr lang="en-US" sz="1700" dirty="0"/>
              <a:t>Completed the KSR Data File Template (Steps 1-3)</a:t>
            </a:r>
          </a:p>
          <a:p>
            <a:pPr>
              <a:spcBef>
                <a:spcPts val="0"/>
              </a:spcBef>
              <a:spcAft>
                <a:spcPts val="900"/>
              </a:spcAft>
            </a:pPr>
            <a:r>
              <a:rPr lang="en-US" sz="1700" dirty="0"/>
              <a:t>Data Pipeline access to the KSR Collection, with a User or Approver role (Step 4) </a:t>
            </a:r>
          </a:p>
          <a:p>
            <a:pPr marL="0" indent="0">
              <a:buNone/>
            </a:pPr>
            <a:r>
              <a:rPr lang="en-US" sz="1700" dirty="0"/>
              <a:t>1: Login to Data Pipeline</a:t>
            </a:r>
          </a:p>
          <a:p>
            <a:pPr marL="0" indent="0">
              <a:buNone/>
            </a:pPr>
            <a:r>
              <a:rPr lang="en-US" sz="1700" dirty="0"/>
              <a:t>2: Click on “School Readiness”</a:t>
            </a:r>
          </a:p>
          <a:p>
            <a:pPr marL="0" indent="0">
              <a:buNone/>
            </a:pPr>
            <a:r>
              <a:rPr lang="en-US" sz="1700" dirty="0"/>
              <a:t>3: Click on “Assessment Used”</a:t>
            </a:r>
          </a:p>
          <a:p>
            <a:pPr marL="0" indent="0">
              <a:buNone/>
            </a:pPr>
            <a:r>
              <a:rPr lang="en-US" sz="1700" dirty="0"/>
              <a:t>4: Select the correct “School Year”</a:t>
            </a:r>
          </a:p>
          <a:p>
            <a:pPr marL="0" indent="0">
              <a:buNone/>
            </a:pPr>
            <a:r>
              <a:rPr lang="en-US" sz="1700" dirty="0"/>
              <a:t>5: Select the correct “District”</a:t>
            </a:r>
          </a:p>
          <a:p>
            <a:pPr marL="0" indent="0">
              <a:buNone/>
            </a:pPr>
            <a:r>
              <a:rPr lang="en-US" sz="1700" dirty="0"/>
              <a:t>6: Click “Search”</a:t>
            </a:r>
          </a:p>
          <a:p>
            <a:pPr marL="0" indent="0">
              <a:buNone/>
            </a:pPr>
            <a:endParaRPr lang="en-US" dirty="0"/>
          </a:p>
          <a:p>
            <a:pPr marL="0" indent="0">
              <a:buNone/>
            </a:pPr>
            <a:endParaRPr lang="en-US" dirty="0"/>
          </a:p>
          <a:p>
            <a:pPr lvl="1"/>
            <a:endParaRPr lang="en-US" dirty="0"/>
          </a:p>
          <a:p>
            <a:pPr marL="3429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8" name="Picture 7" descr="Picture of the Assessment Tool page in Data Pipeline.">
            <a:extLst>
              <a:ext uri="{FF2B5EF4-FFF2-40B4-BE49-F238E27FC236}">
                <a16:creationId xmlns:a16="http://schemas.microsoft.com/office/drawing/2014/main" id="{D8CEBB6C-FB51-C1CA-E7D2-2B3C2CBD2A37}"/>
              </a:ext>
            </a:extLst>
          </p:cNvPr>
          <p:cNvPicPr>
            <a:picLocks noChangeAspect="1"/>
          </p:cNvPicPr>
          <p:nvPr/>
        </p:nvPicPr>
        <p:blipFill>
          <a:blip r:embed="rId2"/>
          <a:stretch>
            <a:fillRect/>
          </a:stretch>
        </p:blipFill>
        <p:spPr>
          <a:xfrm>
            <a:off x="321467" y="4653948"/>
            <a:ext cx="8264688" cy="2060888"/>
          </a:xfrm>
          <a:prstGeom prst="rect">
            <a:avLst/>
          </a:prstGeom>
        </p:spPr>
      </p:pic>
    </p:spTree>
    <p:extLst>
      <p:ext uri="{BB962C8B-B14F-4D97-AF65-F5344CB8AC3E}">
        <p14:creationId xmlns:p14="http://schemas.microsoft.com/office/powerpoint/2010/main" val="1010051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BA22-12C1-F8AE-FCA7-7D6EDDFFB8E5}"/>
              </a:ext>
            </a:extLst>
          </p:cNvPr>
          <p:cNvSpPr>
            <a:spLocks noGrp="1"/>
          </p:cNvSpPr>
          <p:nvPr>
            <p:ph type="title"/>
          </p:nvPr>
        </p:nvSpPr>
        <p:spPr>
          <a:xfrm>
            <a:off x="508000" y="300760"/>
            <a:ext cx="6447501" cy="990600"/>
          </a:xfrm>
        </p:spPr>
        <p:txBody>
          <a:bodyPr/>
          <a:lstStyle/>
          <a:p>
            <a:r>
              <a:rPr lang="en-US" sz="2700" dirty="0"/>
              <a:t>Step 5: Select the Assessment Tool in Data Pipeline </a:t>
            </a:r>
            <a:r>
              <a:rPr lang="en-US" dirty="0"/>
              <a:t>(Continued)</a:t>
            </a:r>
            <a:endParaRPr lang="en-US" sz="2700" dirty="0"/>
          </a:p>
        </p:txBody>
      </p:sp>
      <p:sp>
        <p:nvSpPr>
          <p:cNvPr id="3" name="Content Placeholder 2">
            <a:extLst>
              <a:ext uri="{FF2B5EF4-FFF2-40B4-BE49-F238E27FC236}">
                <a16:creationId xmlns:a16="http://schemas.microsoft.com/office/drawing/2014/main" id="{C2D5ADB4-A506-9987-0152-4FC8B8488140}"/>
              </a:ext>
            </a:extLst>
          </p:cNvPr>
          <p:cNvSpPr>
            <a:spLocks noGrp="1"/>
          </p:cNvSpPr>
          <p:nvPr>
            <p:ph idx="1"/>
          </p:nvPr>
        </p:nvSpPr>
        <p:spPr>
          <a:xfrm>
            <a:off x="508001" y="1413164"/>
            <a:ext cx="8238835" cy="4544291"/>
          </a:xfrm>
        </p:spPr>
        <p:txBody>
          <a:bodyPr>
            <a:normAutofit fontScale="92500"/>
          </a:bodyPr>
          <a:lstStyle/>
          <a:p>
            <a:r>
              <a:rPr lang="en-US" dirty="0"/>
              <a:t>Your screen will display a list of every school that is coded to serve kindergarten students in CDE’s system.</a:t>
            </a:r>
          </a:p>
          <a:p>
            <a:r>
              <a:rPr lang="en-US" dirty="0"/>
              <a:t>Select the main assessment tool used for each school.</a:t>
            </a:r>
          </a:p>
          <a:p>
            <a:r>
              <a:rPr lang="en-US" dirty="0"/>
              <a:t>Assessment Waivers: Some districts or schools have a waiver from the State Board of Education that grants the school a waiver to use an assessment tool that is not on the SBE approved list. The assessment and collection still needs to be completed, but the waiver recipient can use a different assessment.</a:t>
            </a:r>
          </a:p>
          <a:p>
            <a:r>
              <a:rPr lang="en-US" dirty="0"/>
              <a:t>Who has assessment tool waivers? Here is a link to the </a:t>
            </a:r>
            <a:r>
              <a:rPr lang="en-US" dirty="0">
                <a:hlinkClick r:id="rId2"/>
              </a:rPr>
              <a:t>2023-24 list of SBE approved waivers for Charter Schools</a:t>
            </a:r>
            <a:r>
              <a:rPr lang="en-US" dirty="0"/>
              <a:t>. (last updated August 2023)</a:t>
            </a:r>
          </a:p>
          <a:p>
            <a:r>
              <a:rPr lang="en-US" dirty="0"/>
              <a:t>More information regarding waivers can be found on the </a:t>
            </a:r>
            <a:r>
              <a:rPr lang="en-US" dirty="0">
                <a:hlinkClick r:id="rId3"/>
              </a:rPr>
              <a:t>Waivers &amp; Policy Guidance website</a:t>
            </a:r>
            <a:r>
              <a:rPr lang="en-US" dirty="0"/>
              <a:t>.</a:t>
            </a:r>
          </a:p>
        </p:txBody>
      </p:sp>
    </p:spTree>
    <p:extLst>
      <p:ext uri="{BB962C8B-B14F-4D97-AF65-F5344CB8AC3E}">
        <p14:creationId xmlns:p14="http://schemas.microsoft.com/office/powerpoint/2010/main" val="422469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3DF4-EDF8-8097-025B-DAC5651EBC45}"/>
              </a:ext>
            </a:extLst>
          </p:cNvPr>
          <p:cNvSpPr>
            <a:spLocks noGrp="1"/>
          </p:cNvSpPr>
          <p:nvPr>
            <p:ph type="title"/>
          </p:nvPr>
        </p:nvSpPr>
        <p:spPr>
          <a:xfrm>
            <a:off x="471056" y="411011"/>
            <a:ext cx="6447501" cy="990600"/>
          </a:xfrm>
        </p:spPr>
        <p:txBody>
          <a:bodyPr/>
          <a:lstStyle/>
          <a:p>
            <a:r>
              <a:rPr lang="en-US" sz="2700" dirty="0"/>
              <a:t>Step 6: Uploading Data to CDE Data Pipeline</a:t>
            </a:r>
            <a:endParaRPr lang="en-US" dirty="0"/>
          </a:p>
        </p:txBody>
      </p:sp>
      <p:sp>
        <p:nvSpPr>
          <p:cNvPr id="3" name="Content Placeholder 2">
            <a:extLst>
              <a:ext uri="{FF2B5EF4-FFF2-40B4-BE49-F238E27FC236}">
                <a16:creationId xmlns:a16="http://schemas.microsoft.com/office/drawing/2014/main" id="{DB154EBA-5D56-045E-51CE-8965F950667F}"/>
              </a:ext>
            </a:extLst>
          </p:cNvPr>
          <p:cNvSpPr>
            <a:spLocks noGrp="1"/>
          </p:cNvSpPr>
          <p:nvPr>
            <p:ph idx="1"/>
          </p:nvPr>
        </p:nvSpPr>
        <p:spPr>
          <a:xfrm>
            <a:off x="228080" y="1634836"/>
            <a:ext cx="4142510" cy="4886037"/>
          </a:xfrm>
        </p:spPr>
        <p:txBody>
          <a:bodyPr>
            <a:normAutofit fontScale="85000" lnSpcReduction="20000"/>
          </a:bodyPr>
          <a:lstStyle/>
          <a:p>
            <a:pPr marL="0" indent="0">
              <a:buNone/>
            </a:pPr>
            <a:r>
              <a:rPr lang="en-US" dirty="0"/>
              <a:t>Upload your data file into Data Pipeline after the Assessment Tool has been selected (Step 5).</a:t>
            </a:r>
          </a:p>
          <a:p>
            <a:r>
              <a:rPr lang="en-US" dirty="0"/>
              <a:t>If you reverse this order, it will trigger a Pipeline error, and you will need to start again in the correct order.</a:t>
            </a:r>
          </a:p>
          <a:p>
            <a:r>
              <a:rPr lang="en-US" dirty="0"/>
              <a:t>The data file for the upload must be saved as an .xlsx file. Any other file type will trigger an upload error in Pipeline.</a:t>
            </a:r>
          </a:p>
          <a:p>
            <a:pPr lvl="1"/>
            <a:r>
              <a:rPr lang="en-US" dirty="0"/>
              <a:t>Note: In past years, some vendor tools export the report has downloaded into an .txt file- you will need to make sure it is saved as an .xlsx for upload into Pipeline.</a:t>
            </a:r>
          </a:p>
          <a:p>
            <a:pPr marL="457200" lvl="1" indent="0">
              <a:buNone/>
            </a:pPr>
            <a:endParaRPr lang="en-US" dirty="0"/>
          </a:p>
          <a:p>
            <a:r>
              <a:rPr lang="en-US" dirty="0"/>
              <a:t>Select “File Upload”, then select “Data File Upload” from the left-side menu.</a:t>
            </a:r>
          </a:p>
          <a:p>
            <a:endParaRPr lang="en-US" dirty="0"/>
          </a:p>
          <a:p>
            <a:endParaRPr lang="en-US" dirty="0"/>
          </a:p>
        </p:txBody>
      </p:sp>
      <p:pic>
        <p:nvPicPr>
          <p:cNvPr id="4" name="Picture 3" descr="Description of the Data File Upload site in Data Pipeline.">
            <a:extLst>
              <a:ext uri="{FF2B5EF4-FFF2-40B4-BE49-F238E27FC236}">
                <a16:creationId xmlns:a16="http://schemas.microsoft.com/office/drawing/2014/main" id="{9D9F26AA-A197-4D64-6DEA-EAD5C8EA81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8221" y="2526896"/>
            <a:ext cx="4457700" cy="2205990"/>
          </a:xfrm>
          <a:prstGeom prst="rect">
            <a:avLst/>
          </a:prstGeom>
          <a:noFill/>
          <a:ln>
            <a:noFill/>
          </a:ln>
        </p:spPr>
      </p:pic>
    </p:spTree>
    <p:extLst>
      <p:ext uri="{BB962C8B-B14F-4D97-AF65-F5344CB8AC3E}">
        <p14:creationId xmlns:p14="http://schemas.microsoft.com/office/powerpoint/2010/main" val="3846386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DBB1-4090-CA6F-3B64-4DF1DD83CDD1}"/>
              </a:ext>
            </a:extLst>
          </p:cNvPr>
          <p:cNvSpPr>
            <a:spLocks noGrp="1"/>
          </p:cNvSpPr>
          <p:nvPr>
            <p:ph type="title"/>
          </p:nvPr>
        </p:nvSpPr>
        <p:spPr>
          <a:xfrm>
            <a:off x="453587" y="228401"/>
            <a:ext cx="6447501" cy="990600"/>
          </a:xfrm>
        </p:spPr>
        <p:txBody>
          <a:bodyPr/>
          <a:lstStyle/>
          <a:p>
            <a:r>
              <a:rPr lang="en-US" sz="2700" dirty="0"/>
              <a:t>Step 6: Uploading Data to CDE Data Pipeline </a:t>
            </a:r>
            <a:r>
              <a:rPr lang="en-US" dirty="0"/>
              <a:t>(Continued)</a:t>
            </a:r>
          </a:p>
        </p:txBody>
      </p:sp>
      <p:sp>
        <p:nvSpPr>
          <p:cNvPr id="3" name="Content Placeholder 2">
            <a:extLst>
              <a:ext uri="{FF2B5EF4-FFF2-40B4-BE49-F238E27FC236}">
                <a16:creationId xmlns:a16="http://schemas.microsoft.com/office/drawing/2014/main" id="{587C0F32-F403-B48A-F854-24168C15D93A}"/>
              </a:ext>
            </a:extLst>
          </p:cNvPr>
          <p:cNvSpPr>
            <a:spLocks noGrp="1"/>
          </p:cNvSpPr>
          <p:nvPr>
            <p:ph idx="1"/>
          </p:nvPr>
        </p:nvSpPr>
        <p:spPr>
          <a:xfrm>
            <a:off x="272474" y="1979469"/>
            <a:ext cx="3980872" cy="2604655"/>
          </a:xfrm>
        </p:spPr>
        <p:txBody>
          <a:bodyPr>
            <a:normAutofit fontScale="62500" lnSpcReduction="20000"/>
          </a:bodyPr>
          <a:lstStyle/>
          <a:p>
            <a:r>
              <a:rPr lang="en-US" dirty="0"/>
              <a:t>Exception File: Unchecked</a:t>
            </a:r>
          </a:p>
          <a:p>
            <a:r>
              <a:rPr lang="en-US" dirty="0"/>
              <a:t>Dataset: School Readiness</a:t>
            </a:r>
          </a:p>
          <a:p>
            <a:r>
              <a:rPr lang="en-US" dirty="0"/>
              <a:t>File Type: School Readiness Collection</a:t>
            </a:r>
          </a:p>
          <a:p>
            <a:r>
              <a:rPr lang="en-US" dirty="0"/>
              <a:t>School Year: The current school year</a:t>
            </a:r>
          </a:p>
          <a:p>
            <a:r>
              <a:rPr lang="en-US" dirty="0"/>
              <a:t>Organization / LEA: Select the correct district</a:t>
            </a:r>
          </a:p>
          <a:p>
            <a:r>
              <a:rPr lang="en-US" dirty="0"/>
              <a:t>Locate File: Click choose file, and find the completed KSR File Template on your computer.</a:t>
            </a:r>
          </a:p>
          <a:p>
            <a:r>
              <a:rPr lang="en-US" dirty="0"/>
              <a:t>Upload Type: Replace</a:t>
            </a:r>
          </a:p>
          <a:p>
            <a:r>
              <a:rPr lang="en-US" dirty="0"/>
              <a:t>Click Submit. The screen will display a success message in green text.</a:t>
            </a:r>
          </a:p>
        </p:txBody>
      </p:sp>
      <p:pic>
        <p:nvPicPr>
          <p:cNvPr id="4" name="Picture 3" descr="Picture of the Data File Upload site in Data Pipeline.">
            <a:extLst>
              <a:ext uri="{FF2B5EF4-FFF2-40B4-BE49-F238E27FC236}">
                <a16:creationId xmlns:a16="http://schemas.microsoft.com/office/drawing/2014/main" id="{764342AC-1C72-D9A7-E26F-12DEC0D320B5}"/>
              </a:ext>
            </a:extLst>
          </p:cNvPr>
          <p:cNvPicPr>
            <a:picLocks noChangeAspect="1"/>
          </p:cNvPicPr>
          <p:nvPr/>
        </p:nvPicPr>
        <p:blipFill rotWithShape="1">
          <a:blip r:embed="rId2">
            <a:extLst>
              <a:ext uri="{28A0092B-C50C-407E-A947-70E740481C1C}">
                <a14:useLocalDpi xmlns:a14="http://schemas.microsoft.com/office/drawing/2010/main" val="0"/>
              </a:ext>
            </a:extLst>
          </a:blip>
          <a:srcRect l="29176"/>
          <a:stretch/>
        </p:blipFill>
        <p:spPr bwMode="auto">
          <a:xfrm>
            <a:off x="4451579" y="1731549"/>
            <a:ext cx="3824700" cy="2672465"/>
          </a:xfrm>
          <a:prstGeom prst="rect">
            <a:avLst/>
          </a:prstGeom>
          <a:noFill/>
          <a:ln>
            <a:noFill/>
          </a:ln>
        </p:spPr>
      </p:pic>
      <p:pic>
        <p:nvPicPr>
          <p:cNvPr id="5" name="Picture 4" descr="Picture of he successful upload message in Data Pipeline.">
            <a:extLst>
              <a:ext uri="{FF2B5EF4-FFF2-40B4-BE49-F238E27FC236}">
                <a16:creationId xmlns:a16="http://schemas.microsoft.com/office/drawing/2014/main" id="{AAE2EB7A-FBED-100C-5A26-B0EF92310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70" y="4714448"/>
            <a:ext cx="6071418" cy="1144293"/>
          </a:xfrm>
          <a:prstGeom prst="rect">
            <a:avLst/>
          </a:prstGeom>
          <a:ln>
            <a:solidFill>
              <a:schemeClr val="tx1"/>
            </a:solidFill>
          </a:ln>
        </p:spPr>
      </p:pic>
    </p:spTree>
    <p:extLst>
      <p:ext uri="{BB962C8B-B14F-4D97-AF65-F5344CB8AC3E}">
        <p14:creationId xmlns:p14="http://schemas.microsoft.com/office/powerpoint/2010/main" val="11865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E51C-E2BE-7979-9818-B7D2356517D2}"/>
              </a:ext>
            </a:extLst>
          </p:cNvPr>
          <p:cNvSpPr>
            <a:spLocks noGrp="1"/>
          </p:cNvSpPr>
          <p:nvPr>
            <p:ph type="title"/>
          </p:nvPr>
        </p:nvSpPr>
        <p:spPr>
          <a:xfrm>
            <a:off x="508000" y="367724"/>
            <a:ext cx="6447501" cy="561109"/>
          </a:xfrm>
        </p:spPr>
        <p:txBody>
          <a:bodyPr>
            <a:normAutofit/>
          </a:bodyPr>
          <a:lstStyle/>
          <a:p>
            <a:r>
              <a:rPr lang="en-US" sz="2700" dirty="0"/>
              <a:t>Step 7: Resolve any Data Pipeline Errors</a:t>
            </a:r>
            <a:endParaRPr lang="en-US" dirty="0"/>
          </a:p>
        </p:txBody>
      </p:sp>
      <p:sp>
        <p:nvSpPr>
          <p:cNvPr id="3" name="Content Placeholder 2">
            <a:extLst>
              <a:ext uri="{FF2B5EF4-FFF2-40B4-BE49-F238E27FC236}">
                <a16:creationId xmlns:a16="http://schemas.microsoft.com/office/drawing/2014/main" id="{CC92F077-6B03-CFA4-4532-91F74589EE92}"/>
              </a:ext>
            </a:extLst>
          </p:cNvPr>
          <p:cNvSpPr>
            <a:spLocks noGrp="1"/>
          </p:cNvSpPr>
          <p:nvPr>
            <p:ph idx="1"/>
          </p:nvPr>
        </p:nvSpPr>
        <p:spPr>
          <a:xfrm>
            <a:off x="258619" y="1556905"/>
            <a:ext cx="6447501" cy="309995"/>
          </a:xfrm>
        </p:spPr>
        <p:txBody>
          <a:bodyPr>
            <a:no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Select “Pipeline Reports”, then select “Error Report”</a:t>
            </a:r>
          </a:p>
        </p:txBody>
      </p:sp>
      <p:pic>
        <p:nvPicPr>
          <p:cNvPr id="8" name="Picture 7" descr="Picture of the Error Report site in Data Pipeline.">
            <a:extLst>
              <a:ext uri="{FF2B5EF4-FFF2-40B4-BE49-F238E27FC236}">
                <a16:creationId xmlns:a16="http://schemas.microsoft.com/office/drawing/2014/main" id="{9FE5A810-F8D0-7C60-1234-52DAA5B31E90}"/>
              </a:ext>
            </a:extLst>
          </p:cNvPr>
          <p:cNvPicPr>
            <a:picLocks noChangeAspect="1"/>
          </p:cNvPicPr>
          <p:nvPr/>
        </p:nvPicPr>
        <p:blipFill>
          <a:blip r:embed="rId2"/>
          <a:stretch>
            <a:fillRect/>
          </a:stretch>
        </p:blipFill>
        <p:spPr>
          <a:xfrm>
            <a:off x="508000" y="1866900"/>
            <a:ext cx="6959600" cy="2022772"/>
          </a:xfrm>
          <a:prstGeom prst="rect">
            <a:avLst/>
          </a:prstGeom>
        </p:spPr>
      </p:pic>
      <p:sp>
        <p:nvSpPr>
          <p:cNvPr id="11" name="Content Placeholder 2">
            <a:extLst>
              <a:ext uri="{FF2B5EF4-FFF2-40B4-BE49-F238E27FC236}">
                <a16:creationId xmlns:a16="http://schemas.microsoft.com/office/drawing/2014/main" id="{B8D9967B-D384-DABF-C66C-655A7C2BB078}"/>
              </a:ext>
            </a:extLst>
          </p:cNvPr>
          <p:cNvSpPr txBox="1">
            <a:spLocks/>
          </p:cNvSpPr>
          <p:nvPr/>
        </p:nvSpPr>
        <p:spPr>
          <a:xfrm>
            <a:off x="374072" y="4000934"/>
            <a:ext cx="8308109" cy="2667721"/>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Dataset: School Readiness</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File Type: School Readiness Collection</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School Year: The current school year</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Organization / LEA: The correct district name</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Error Type: Errors and Warnings</a:t>
            </a:r>
          </a:p>
          <a:p>
            <a:pPr lvl="1">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Note: Errors must be resolved before submission. Warnings are important to pay attention to, but they do not need to be resolved before data submission.</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Click “Search”</a:t>
            </a:r>
          </a:p>
        </p:txBody>
      </p:sp>
    </p:spTree>
    <p:extLst>
      <p:ext uri="{BB962C8B-B14F-4D97-AF65-F5344CB8AC3E}">
        <p14:creationId xmlns:p14="http://schemas.microsoft.com/office/powerpoint/2010/main" val="4075725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C8A5-DF59-8959-DFA0-33E9519E08BC}"/>
              </a:ext>
            </a:extLst>
          </p:cNvPr>
          <p:cNvSpPr>
            <a:spLocks noGrp="1"/>
          </p:cNvSpPr>
          <p:nvPr>
            <p:ph type="title"/>
          </p:nvPr>
        </p:nvSpPr>
        <p:spPr>
          <a:xfrm>
            <a:off x="443346" y="351558"/>
            <a:ext cx="6528904" cy="769359"/>
          </a:xfrm>
        </p:spPr>
        <p:txBody>
          <a:bodyPr>
            <a:normAutofit/>
          </a:bodyPr>
          <a:lstStyle/>
          <a:p>
            <a:r>
              <a:rPr lang="en-US" sz="2700" dirty="0"/>
              <a:t>Step 7: Resolve any Data Pipeline Errors </a:t>
            </a:r>
            <a:r>
              <a:rPr lang="en-US" dirty="0"/>
              <a:t>(continued)</a:t>
            </a:r>
          </a:p>
        </p:txBody>
      </p:sp>
      <p:sp>
        <p:nvSpPr>
          <p:cNvPr id="3" name="Content Placeholder 2">
            <a:extLst>
              <a:ext uri="{FF2B5EF4-FFF2-40B4-BE49-F238E27FC236}">
                <a16:creationId xmlns:a16="http://schemas.microsoft.com/office/drawing/2014/main" id="{F9279838-4749-4704-15C4-83F895320712}"/>
              </a:ext>
            </a:extLst>
          </p:cNvPr>
          <p:cNvSpPr>
            <a:spLocks noGrp="1"/>
          </p:cNvSpPr>
          <p:nvPr>
            <p:ph idx="1"/>
          </p:nvPr>
        </p:nvSpPr>
        <p:spPr>
          <a:xfrm>
            <a:off x="193964" y="1876349"/>
            <a:ext cx="6605600" cy="4121294"/>
          </a:xfrm>
        </p:spPr>
        <p:txBody>
          <a:bodyPr>
            <a:normAutofit fontScale="70000" lnSpcReduction="20000"/>
          </a:bodyPr>
          <a:lstStyle/>
          <a:p>
            <a:r>
              <a:rPr lang="en-US" dirty="0"/>
              <a:t>Fix any errors in the file, and re-upload the data file.</a:t>
            </a:r>
          </a:p>
          <a:p>
            <a:r>
              <a:rPr lang="en-US" dirty="0"/>
              <a:t>Check the error report again.</a:t>
            </a:r>
          </a:p>
          <a:p>
            <a:r>
              <a:rPr lang="en-US" dirty="0"/>
              <a:t>Continue this until you reach zero errors.  </a:t>
            </a:r>
          </a:p>
          <a:p>
            <a:r>
              <a:rPr lang="en-US" dirty="0"/>
              <a:t>You can also check the Status Dashboard in Pipeline to see how many errors exist.</a:t>
            </a:r>
          </a:p>
          <a:p>
            <a:pPr marL="0" indent="0">
              <a:buNone/>
            </a:pPr>
            <a:r>
              <a:rPr lang="en-US" u="sng" dirty="0">
                <a:solidFill>
                  <a:srgbClr val="00B050"/>
                </a:solidFill>
              </a:rPr>
              <a:t>Common Errors:</a:t>
            </a:r>
          </a:p>
          <a:p>
            <a:r>
              <a:rPr lang="en-US" dirty="0">
                <a:solidFill>
                  <a:srgbClr val="00B050"/>
                </a:solidFill>
              </a:rPr>
              <a:t>The assessment used must be selected for this school.</a:t>
            </a:r>
          </a:p>
          <a:p>
            <a:pPr lvl="1"/>
            <a:r>
              <a:rPr lang="en-US" dirty="0"/>
              <a:t>Common Cause: The assessment tool wasn’t selected before the data file was uploaded into Data Pipeline. </a:t>
            </a:r>
          </a:p>
          <a:p>
            <a:pPr lvl="1"/>
            <a:r>
              <a:rPr lang="en-US" dirty="0"/>
              <a:t>To clear the error, select the assessment tool, and reupload the data file to clear the data.</a:t>
            </a:r>
          </a:p>
          <a:p>
            <a:r>
              <a:rPr lang="en-US" dirty="0">
                <a:solidFill>
                  <a:srgbClr val="00B050"/>
                </a:solidFill>
              </a:rPr>
              <a:t>The district code in the file must match the district code selected for upload.</a:t>
            </a:r>
          </a:p>
          <a:p>
            <a:pPr lvl="1"/>
            <a:r>
              <a:rPr lang="en-US" dirty="0"/>
              <a:t>Common Cause: In the KSR File Template, the District Code column wasn’t formatted as “Text”. </a:t>
            </a:r>
          </a:p>
          <a:p>
            <a:pPr lvl="1"/>
            <a:r>
              <a:rPr lang="en-US" dirty="0"/>
              <a:t>To clear the error, open the KSR File Template in Excel, select all of the cells in the “District Code” column, and convert them to text. Save the file, and reupload it into Pipeline.</a:t>
            </a:r>
          </a:p>
          <a:p>
            <a:endParaRPr lang="en-US" dirty="0"/>
          </a:p>
          <a:p>
            <a:endParaRPr lang="en-US" dirty="0"/>
          </a:p>
        </p:txBody>
      </p:sp>
      <p:pic>
        <p:nvPicPr>
          <p:cNvPr id="5" name="Picture 4" descr="Picture of the Status Dashboard button in the Data Pipeline menu.">
            <a:extLst>
              <a:ext uri="{FF2B5EF4-FFF2-40B4-BE49-F238E27FC236}">
                <a16:creationId xmlns:a16="http://schemas.microsoft.com/office/drawing/2014/main" id="{19E481F3-2079-D179-A7BA-B58A6CA51125}"/>
              </a:ext>
            </a:extLst>
          </p:cNvPr>
          <p:cNvPicPr>
            <a:picLocks noChangeAspect="1"/>
          </p:cNvPicPr>
          <p:nvPr/>
        </p:nvPicPr>
        <p:blipFill>
          <a:blip r:embed="rId2"/>
          <a:stretch>
            <a:fillRect/>
          </a:stretch>
        </p:blipFill>
        <p:spPr>
          <a:xfrm>
            <a:off x="6799564" y="1942479"/>
            <a:ext cx="2222135" cy="2634491"/>
          </a:xfrm>
          <a:prstGeom prst="rect">
            <a:avLst/>
          </a:prstGeom>
        </p:spPr>
      </p:pic>
    </p:spTree>
    <p:extLst>
      <p:ext uri="{BB962C8B-B14F-4D97-AF65-F5344CB8AC3E}">
        <p14:creationId xmlns:p14="http://schemas.microsoft.com/office/powerpoint/2010/main" val="1197344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2D3C-887A-6732-BC66-E6556BD3C298}"/>
              </a:ext>
            </a:extLst>
          </p:cNvPr>
          <p:cNvSpPr>
            <a:spLocks noGrp="1"/>
          </p:cNvSpPr>
          <p:nvPr>
            <p:ph type="title"/>
          </p:nvPr>
        </p:nvSpPr>
        <p:spPr>
          <a:xfrm>
            <a:off x="440170" y="252192"/>
            <a:ext cx="6819623" cy="743009"/>
          </a:xfrm>
        </p:spPr>
        <p:txBody>
          <a:bodyPr>
            <a:normAutofit/>
          </a:bodyPr>
          <a:lstStyle/>
          <a:p>
            <a:r>
              <a:rPr lang="en-US" sz="2700" dirty="0"/>
              <a:t>Step 7: Resolve any Data Pipeline Errors: Common Errors</a:t>
            </a:r>
            <a:endParaRPr lang="en-US" dirty="0"/>
          </a:p>
        </p:txBody>
      </p:sp>
      <p:sp>
        <p:nvSpPr>
          <p:cNvPr id="3" name="Content Placeholder 2">
            <a:extLst>
              <a:ext uri="{FF2B5EF4-FFF2-40B4-BE49-F238E27FC236}">
                <a16:creationId xmlns:a16="http://schemas.microsoft.com/office/drawing/2014/main" id="{53B30B52-6343-5CF7-821D-685A20351613}"/>
              </a:ext>
            </a:extLst>
          </p:cNvPr>
          <p:cNvSpPr>
            <a:spLocks noGrp="1"/>
          </p:cNvSpPr>
          <p:nvPr>
            <p:ph idx="1"/>
          </p:nvPr>
        </p:nvSpPr>
        <p:spPr>
          <a:xfrm>
            <a:off x="193437" y="1477818"/>
            <a:ext cx="7962272" cy="5127990"/>
          </a:xfrm>
        </p:spPr>
        <p:txBody>
          <a:bodyPr>
            <a:normAutofit fontScale="92500"/>
          </a:bodyPr>
          <a:lstStyle/>
          <a:p>
            <a:pPr marL="0" indent="0">
              <a:buNone/>
            </a:pPr>
            <a:r>
              <a:rPr lang="en-US" sz="2800" u="sng" dirty="0">
                <a:solidFill>
                  <a:srgbClr val="00B050"/>
                </a:solidFill>
                <a:ea typeface="Calibri" panose="020F0502020204030204" pitchFamily="34" charset="0"/>
              </a:rPr>
              <a:t>Common Errors Continued…</a:t>
            </a:r>
          </a:p>
          <a:p>
            <a:r>
              <a:rPr lang="en-US" sz="1900" dirty="0">
                <a:solidFill>
                  <a:srgbClr val="00B050"/>
                </a:solidFill>
                <a:ea typeface="Calibri" panose="020F0502020204030204" pitchFamily="34" charset="0"/>
              </a:rPr>
              <a:t>This school is noted as being within the district and serving kindergarten. Please report data for this school, even if zero-filled to indicate no kindergarten students presently enrolled.</a:t>
            </a:r>
          </a:p>
          <a:p>
            <a:pPr lvl="1"/>
            <a:r>
              <a:rPr lang="en-US" sz="1700" dirty="0">
                <a:solidFill>
                  <a:srgbClr val="000000"/>
                </a:solidFill>
              </a:rPr>
              <a:t>Common cause: In the data file upload, the district omitted a school that did not serve any kindergarteners receiving 0.5 FTE or greater in this school year. All schools must be present in the data file, even if they did not serve any kindergarten students.</a:t>
            </a:r>
          </a:p>
          <a:p>
            <a:pPr lvl="1"/>
            <a:r>
              <a:rPr lang="en-US" sz="1700" dirty="0">
                <a:solidFill>
                  <a:srgbClr val="000000"/>
                </a:solidFill>
              </a:rPr>
              <a:t>To clear the error: The district must fill out the Exception File for the school(s) not serving kindergarteners receiving 0.5 FTE or greater. Email that file to me. I will respond when Data Pipeline is adjusted. Add the previously omitted schools to the data file, with the data filled as zeros. Reupload the amended file into Data Pipeline.</a:t>
            </a:r>
          </a:p>
          <a:p>
            <a:pPr lvl="1"/>
            <a:r>
              <a:rPr lang="en-US" sz="1700" dirty="0">
                <a:solidFill>
                  <a:srgbClr val="000000"/>
                </a:solidFill>
                <a:effectLst/>
                <a:ea typeface="Calibri" panose="020F0502020204030204" pitchFamily="34" charset="0"/>
              </a:rPr>
              <a:t>The Exception File Template is available on the </a:t>
            </a:r>
            <a:r>
              <a:rPr lang="en-US" sz="1700" dirty="0">
                <a:solidFill>
                  <a:srgbClr val="000000"/>
                </a:solidFill>
                <a:effectLst/>
                <a:ea typeface="Calibri" panose="020F0502020204030204" pitchFamily="34" charset="0"/>
                <a:hlinkClick r:id="rId2"/>
              </a:rPr>
              <a:t>Kindergarten School Readiness Data Collection </a:t>
            </a:r>
            <a:r>
              <a:rPr lang="en-US" sz="1700" dirty="0">
                <a:solidFill>
                  <a:srgbClr val="000000"/>
                </a:solidFill>
                <a:effectLst/>
                <a:ea typeface="Calibri" panose="020F0502020204030204" pitchFamily="34" charset="0"/>
              </a:rPr>
              <a:t>website.</a:t>
            </a:r>
          </a:p>
          <a:p>
            <a:r>
              <a:rPr lang="en-US" sz="1900" dirty="0">
                <a:solidFill>
                  <a:srgbClr val="00B050"/>
                </a:solidFill>
                <a:ea typeface="Calibri" panose="020F0502020204030204" pitchFamily="34" charset="0"/>
              </a:rPr>
              <a:t>No kindergartners are reported at this school. If no kindergartners are presently enrolled at a school, please request an exception.</a:t>
            </a:r>
          </a:p>
          <a:p>
            <a:pPr lvl="1"/>
            <a:r>
              <a:rPr lang="en-US" sz="1700" dirty="0">
                <a:solidFill>
                  <a:srgbClr val="000000"/>
                </a:solidFill>
                <a:ea typeface="Calibri" panose="020F0502020204030204" pitchFamily="34" charset="0"/>
              </a:rPr>
              <a:t>Common cause: The district has not submitted an Exception File</a:t>
            </a:r>
          </a:p>
          <a:p>
            <a:pPr lvl="1"/>
            <a:r>
              <a:rPr lang="en-US" sz="1700" dirty="0">
                <a:solidFill>
                  <a:srgbClr val="000000"/>
                </a:solidFill>
                <a:effectLst/>
                <a:ea typeface="Calibri" panose="020F0502020204030204" pitchFamily="34" charset="0"/>
              </a:rPr>
              <a:t>To clear the error: </a:t>
            </a:r>
            <a:r>
              <a:rPr lang="en-US" sz="1700" dirty="0">
                <a:solidFill>
                  <a:srgbClr val="000000"/>
                </a:solidFill>
              </a:rPr>
              <a:t>The district must fill out the Exception File for the school(s) not serving kindergarteners receiving 0.5 FTE or greater. Email that file to me. I will respond when Data Pipeline is adjusted. Reupload the amended file into Data Pipeline.</a:t>
            </a:r>
            <a:endParaRPr lang="en-US" sz="1700" dirty="0">
              <a:solidFill>
                <a:srgbClr val="000000"/>
              </a:solidFill>
              <a:ea typeface="Calibri" panose="020F0502020204030204" pitchFamily="34" charset="0"/>
            </a:endParaRPr>
          </a:p>
          <a:p>
            <a:pPr lvl="1"/>
            <a:endParaRPr lang="en-US"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42252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704-CB9F-184A-0B98-D64AE0AB33CD}"/>
              </a:ext>
            </a:extLst>
          </p:cNvPr>
          <p:cNvSpPr>
            <a:spLocks noGrp="1"/>
          </p:cNvSpPr>
          <p:nvPr>
            <p:ph type="title"/>
          </p:nvPr>
        </p:nvSpPr>
        <p:spPr>
          <a:xfrm>
            <a:off x="471055" y="361365"/>
            <a:ext cx="6447501" cy="526473"/>
          </a:xfrm>
        </p:spPr>
        <p:txBody>
          <a:bodyPr/>
          <a:lstStyle/>
          <a:p>
            <a:r>
              <a:rPr lang="en-US" sz="2700" dirty="0"/>
              <a:t>Step 8: Submit Data to Data Pipeline</a:t>
            </a:r>
            <a:endParaRPr lang="en-US" dirty="0"/>
          </a:p>
        </p:txBody>
      </p:sp>
      <p:sp>
        <p:nvSpPr>
          <p:cNvPr id="3" name="Content Placeholder 2">
            <a:extLst>
              <a:ext uri="{FF2B5EF4-FFF2-40B4-BE49-F238E27FC236}">
                <a16:creationId xmlns:a16="http://schemas.microsoft.com/office/drawing/2014/main" id="{361D1E55-74B5-E98A-E2C3-2CAB06F5DDD1}"/>
              </a:ext>
            </a:extLst>
          </p:cNvPr>
          <p:cNvSpPr>
            <a:spLocks noGrp="1"/>
          </p:cNvSpPr>
          <p:nvPr>
            <p:ph idx="1"/>
          </p:nvPr>
        </p:nvSpPr>
        <p:spPr>
          <a:xfrm>
            <a:off x="147782" y="1469728"/>
            <a:ext cx="8255000" cy="727904"/>
          </a:xfrm>
        </p:spPr>
        <p:txBody>
          <a:bodyPr>
            <a:normAutofit fontScale="77500" lnSpcReduction="20000"/>
          </a:bodyPr>
          <a:lstStyle/>
          <a:p>
            <a:r>
              <a:rPr lang="en-US" dirty="0"/>
              <a:t>Data must first be uploaded and error free.</a:t>
            </a:r>
          </a:p>
          <a:p>
            <a:r>
              <a:rPr lang="en-US" dirty="0"/>
              <a:t>Select “School Readiness”, then select “Status Dashboard” on the left-hand menu.</a:t>
            </a:r>
          </a:p>
          <a:p>
            <a:endParaRPr lang="en-US" dirty="0"/>
          </a:p>
        </p:txBody>
      </p:sp>
      <p:pic>
        <p:nvPicPr>
          <p:cNvPr id="1026" name="m_-4277899328596803973Picture 2" descr="Picture of the Status Dashboard with each step numbered in Data Pipeline.">
            <a:extLst>
              <a:ext uri="{FF2B5EF4-FFF2-40B4-BE49-F238E27FC236}">
                <a16:creationId xmlns:a16="http://schemas.microsoft.com/office/drawing/2014/main" id="{4544F4E3-0031-CF75-0E5B-3D4A041C8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00" y="2197633"/>
            <a:ext cx="7268873" cy="18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BD4E36E-194F-4FFD-CE3A-9EB136B9BCC8}"/>
              </a:ext>
            </a:extLst>
          </p:cNvPr>
          <p:cNvSpPr txBox="1">
            <a:spLocks/>
          </p:cNvSpPr>
          <p:nvPr/>
        </p:nvSpPr>
        <p:spPr>
          <a:xfrm>
            <a:off x="268000" y="4154059"/>
            <a:ext cx="7813818" cy="2468413"/>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1900" dirty="0"/>
              <a:t>Click on the “Submit to CDE” button (1)</a:t>
            </a:r>
          </a:p>
          <a:p>
            <a:pPr lvl="1">
              <a:buClrTx/>
              <a:buFont typeface="Arial" panose="020B0604020202020204" pitchFamily="34" charset="0"/>
              <a:buChar char="•"/>
            </a:pPr>
            <a:r>
              <a:rPr lang="en-US" sz="1900" dirty="0"/>
              <a:t>If you cannot see this button, it means you do not have the correct Data Pipeline role to submit the data. The “Viewer” and “User” roles cannot submit the data. Only the “Approver” role can submit. Contact your LAM to either gain the Approver role for yourself or identify the staff member with the Approver role.</a:t>
            </a:r>
          </a:p>
          <a:p>
            <a:pPr>
              <a:buClrTx/>
              <a:buFont typeface="Arial" panose="020B0604020202020204" pitchFamily="34" charset="0"/>
              <a:buChar char="•"/>
            </a:pPr>
            <a:r>
              <a:rPr lang="en-US" sz="1900" dirty="0"/>
              <a:t>A message in green text will appear near the top of the screen. It confirms the data was submitted successfully. (2)</a:t>
            </a:r>
          </a:p>
          <a:p>
            <a:pPr>
              <a:buClrTx/>
              <a:buFont typeface="Arial" panose="020B0604020202020204" pitchFamily="34" charset="0"/>
              <a:buChar char="•"/>
            </a:pPr>
            <a:r>
              <a:rPr lang="en-US" sz="1900" dirty="0"/>
              <a:t>Then click on the “Download Sign Off Form (3)</a:t>
            </a:r>
          </a:p>
          <a:p>
            <a:endParaRPr lang="en-US" sz="1350" dirty="0"/>
          </a:p>
          <a:p>
            <a:endParaRPr lang="en-US" sz="1350" dirty="0"/>
          </a:p>
        </p:txBody>
      </p:sp>
    </p:spTree>
    <p:extLst>
      <p:ext uri="{BB962C8B-B14F-4D97-AF65-F5344CB8AC3E}">
        <p14:creationId xmlns:p14="http://schemas.microsoft.com/office/powerpoint/2010/main" val="3187618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DE98-8A16-3ED7-51C1-FE466C272A29}"/>
              </a:ext>
            </a:extLst>
          </p:cNvPr>
          <p:cNvSpPr>
            <a:spLocks noGrp="1"/>
          </p:cNvSpPr>
          <p:nvPr>
            <p:ph type="title"/>
          </p:nvPr>
        </p:nvSpPr>
        <p:spPr>
          <a:xfrm>
            <a:off x="387928" y="364960"/>
            <a:ext cx="6606308" cy="568622"/>
          </a:xfrm>
        </p:spPr>
        <p:txBody>
          <a:bodyPr/>
          <a:lstStyle/>
          <a:p>
            <a:r>
              <a:rPr lang="en-US" sz="2700" dirty="0"/>
              <a:t>Step 9: Complete the KSR Signature Form</a:t>
            </a:r>
            <a:endParaRPr lang="en-US" dirty="0"/>
          </a:p>
        </p:txBody>
      </p:sp>
      <p:sp>
        <p:nvSpPr>
          <p:cNvPr id="3" name="Content Placeholder 2">
            <a:extLst>
              <a:ext uri="{FF2B5EF4-FFF2-40B4-BE49-F238E27FC236}">
                <a16:creationId xmlns:a16="http://schemas.microsoft.com/office/drawing/2014/main" id="{F607C3CA-C584-1E1D-A8B7-CE8B721AC8EA}"/>
              </a:ext>
            </a:extLst>
          </p:cNvPr>
          <p:cNvSpPr>
            <a:spLocks noGrp="1"/>
          </p:cNvSpPr>
          <p:nvPr>
            <p:ph idx="1"/>
          </p:nvPr>
        </p:nvSpPr>
        <p:spPr>
          <a:xfrm>
            <a:off x="263236" y="2195026"/>
            <a:ext cx="3685310" cy="2493819"/>
          </a:xfrm>
        </p:spPr>
        <p:txBody>
          <a:bodyPr>
            <a:normAutofit fontScale="77500" lnSpcReduction="20000"/>
          </a:bodyPr>
          <a:lstStyle/>
          <a:p>
            <a:r>
              <a:rPr lang="en-US" dirty="0"/>
              <a:t>In Step 8, the signature form was download from Data Pipeline.</a:t>
            </a:r>
          </a:p>
          <a:p>
            <a:r>
              <a:rPr lang="en-US" dirty="0"/>
              <a:t>The file downloads as a pdf.</a:t>
            </a:r>
          </a:p>
          <a:p>
            <a:r>
              <a:rPr lang="en-US" dirty="0"/>
              <a:t>The file must be signed by the district’s superintendent</a:t>
            </a:r>
          </a:p>
          <a:p>
            <a:r>
              <a:rPr lang="en-US" dirty="0"/>
              <a:t>CDE accepts both physical and electronic signatures on this form. </a:t>
            </a:r>
          </a:p>
          <a:p>
            <a:r>
              <a:rPr lang="en-US" dirty="0"/>
              <a:t>The signed form can be emailed to me (</a:t>
            </a:r>
            <a:r>
              <a:rPr lang="en-US" dirty="0">
                <a:hlinkClick r:id="rId2"/>
              </a:rPr>
              <a:t>george_t@cde.state.co.us</a:t>
            </a:r>
            <a:r>
              <a:rPr lang="en-US" dirty="0"/>
              <a:t>)</a:t>
            </a:r>
          </a:p>
        </p:txBody>
      </p:sp>
      <p:pic>
        <p:nvPicPr>
          <p:cNvPr id="5" name="Picture 4" descr="Picture of the KSR signature form.">
            <a:extLst>
              <a:ext uri="{FF2B5EF4-FFF2-40B4-BE49-F238E27FC236}">
                <a16:creationId xmlns:a16="http://schemas.microsoft.com/office/drawing/2014/main" id="{0CB64D49-2312-FA97-E522-1E7E6236DE1C}"/>
              </a:ext>
            </a:extLst>
          </p:cNvPr>
          <p:cNvPicPr>
            <a:picLocks noChangeAspect="1"/>
          </p:cNvPicPr>
          <p:nvPr/>
        </p:nvPicPr>
        <p:blipFill>
          <a:blip r:embed="rId3"/>
          <a:stretch>
            <a:fillRect/>
          </a:stretch>
        </p:blipFill>
        <p:spPr>
          <a:xfrm>
            <a:off x="4064794" y="1804447"/>
            <a:ext cx="4739714" cy="3274977"/>
          </a:xfrm>
          <a:prstGeom prst="rect">
            <a:avLst/>
          </a:prstGeom>
        </p:spPr>
      </p:pic>
      <p:sp>
        <p:nvSpPr>
          <p:cNvPr id="6" name="TextBox 5">
            <a:extLst>
              <a:ext uri="{FF2B5EF4-FFF2-40B4-BE49-F238E27FC236}">
                <a16:creationId xmlns:a16="http://schemas.microsoft.com/office/drawing/2014/main" id="{DB5750F3-4160-2177-D144-9A30F87CA053}"/>
              </a:ext>
            </a:extLst>
          </p:cNvPr>
          <p:cNvSpPr txBox="1"/>
          <p:nvPr/>
        </p:nvSpPr>
        <p:spPr>
          <a:xfrm>
            <a:off x="953654" y="5200651"/>
            <a:ext cx="5715000" cy="415498"/>
          </a:xfrm>
          <a:prstGeom prst="rect">
            <a:avLst/>
          </a:prstGeom>
          <a:noFill/>
        </p:spPr>
        <p:txBody>
          <a:bodyPr wrap="square" rtlCol="0">
            <a:spAutoFit/>
          </a:bodyPr>
          <a:lstStyle/>
          <a:p>
            <a:pPr algn="ctr"/>
            <a:r>
              <a:rPr lang="en-US" sz="2100" b="1" dirty="0">
                <a:solidFill>
                  <a:schemeClr val="accent2"/>
                </a:solidFill>
              </a:rPr>
              <a:t>Congratulations, you are done!</a:t>
            </a:r>
          </a:p>
        </p:txBody>
      </p:sp>
      <p:sp>
        <p:nvSpPr>
          <p:cNvPr id="4" name="Rectangle 3">
            <a:extLst>
              <a:ext uri="{FF2B5EF4-FFF2-40B4-BE49-F238E27FC236}">
                <a16:creationId xmlns:a16="http://schemas.microsoft.com/office/drawing/2014/main" id="{0647B209-B25E-2A2C-190E-08E64AA264C9}"/>
              </a:ext>
              <a:ext uri="{C183D7F6-B498-43B3-948B-1728B52AA6E4}">
                <adec:decorative xmlns:adec="http://schemas.microsoft.com/office/drawing/2017/decorative" val="1"/>
              </a:ext>
            </a:extLst>
          </p:cNvPr>
          <p:cNvSpPr/>
          <p:nvPr/>
        </p:nvSpPr>
        <p:spPr>
          <a:xfrm>
            <a:off x="4517335" y="4114800"/>
            <a:ext cx="1118153" cy="96907"/>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90540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C202-532D-EA5F-BDB1-1E8A448A35B9}"/>
              </a:ext>
            </a:extLst>
          </p:cNvPr>
          <p:cNvSpPr>
            <a:spLocks noGrp="1"/>
          </p:cNvSpPr>
          <p:nvPr>
            <p:ph type="title"/>
          </p:nvPr>
        </p:nvSpPr>
        <p:spPr>
          <a:xfrm>
            <a:off x="508000" y="409287"/>
            <a:ext cx="6447501" cy="581891"/>
          </a:xfrm>
        </p:spPr>
        <p:txBody>
          <a:bodyPr/>
          <a:lstStyle/>
          <a:p>
            <a:r>
              <a:rPr lang="en-US" dirty="0"/>
              <a:t>Forms and Files for the Collection</a:t>
            </a:r>
          </a:p>
        </p:txBody>
      </p:sp>
      <p:sp>
        <p:nvSpPr>
          <p:cNvPr id="3" name="Content Placeholder 2">
            <a:extLst>
              <a:ext uri="{FF2B5EF4-FFF2-40B4-BE49-F238E27FC236}">
                <a16:creationId xmlns:a16="http://schemas.microsoft.com/office/drawing/2014/main" id="{82BF8503-7470-8A91-CF04-A45CC6DEB4CE}"/>
              </a:ext>
            </a:extLst>
          </p:cNvPr>
          <p:cNvSpPr>
            <a:spLocks noGrp="1"/>
          </p:cNvSpPr>
          <p:nvPr>
            <p:ph idx="1"/>
          </p:nvPr>
        </p:nvSpPr>
        <p:spPr>
          <a:xfrm>
            <a:off x="508001" y="2096691"/>
            <a:ext cx="7527046" cy="3691265"/>
          </a:xfrm>
        </p:spPr>
        <p:txBody>
          <a:bodyPr>
            <a:normAutofit fontScale="92500" lnSpcReduction="10000"/>
          </a:bodyPr>
          <a:lstStyle/>
          <a:p>
            <a:pPr marL="0" indent="0">
              <a:buNone/>
            </a:pPr>
            <a:r>
              <a:rPr lang="en-US" b="1" dirty="0">
                <a:solidFill>
                  <a:schemeClr val="accent2"/>
                </a:solidFill>
              </a:rPr>
              <a:t>Required</a:t>
            </a:r>
          </a:p>
          <a:p>
            <a:r>
              <a:rPr lang="en-US" dirty="0"/>
              <a:t>Assessment data files</a:t>
            </a:r>
          </a:p>
          <a:p>
            <a:pPr lvl="1"/>
            <a:r>
              <a:rPr lang="en-US" dirty="0"/>
              <a:t>What: The student data required to be submitted for the collection.</a:t>
            </a:r>
          </a:p>
          <a:p>
            <a:pPr lvl="1"/>
            <a:r>
              <a:rPr lang="en-US" dirty="0"/>
              <a:t>Source: The LEP’s chosen assessment tool(s), or district platform(s).</a:t>
            </a:r>
          </a:p>
          <a:p>
            <a:r>
              <a:rPr lang="en-US" dirty="0"/>
              <a:t>KSR Data File Template</a:t>
            </a:r>
          </a:p>
          <a:p>
            <a:pPr lvl="1"/>
            <a:r>
              <a:rPr lang="en-US" dirty="0"/>
              <a:t>What: The required file format/layout for a successful Data Pipeline Upload</a:t>
            </a:r>
          </a:p>
          <a:p>
            <a:pPr lvl="1"/>
            <a:r>
              <a:rPr lang="en-US" dirty="0"/>
              <a:t>Source: </a:t>
            </a:r>
            <a:r>
              <a:rPr lang="en-US" dirty="0">
                <a:hlinkClick r:id="rId2"/>
              </a:rPr>
              <a:t>KSR Data Collection website</a:t>
            </a:r>
            <a:endParaRPr lang="en-US" dirty="0"/>
          </a:p>
          <a:p>
            <a:r>
              <a:rPr lang="en-US" dirty="0"/>
              <a:t>KSR Signature From</a:t>
            </a:r>
          </a:p>
          <a:p>
            <a:pPr lvl="1"/>
            <a:r>
              <a:rPr lang="en-US" dirty="0"/>
              <a:t>What: Form confirms the superintendent has authorized the data</a:t>
            </a:r>
          </a:p>
          <a:p>
            <a:pPr lvl="1"/>
            <a:r>
              <a:rPr lang="en-US" dirty="0"/>
              <a:t>Source: Data Pipeline, after the data has been submitted</a:t>
            </a:r>
          </a:p>
        </p:txBody>
      </p:sp>
    </p:spTree>
    <p:extLst>
      <p:ext uri="{BB962C8B-B14F-4D97-AF65-F5344CB8AC3E}">
        <p14:creationId xmlns:p14="http://schemas.microsoft.com/office/powerpoint/2010/main" val="2438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Kindergarten School Readiness</a:t>
            </a:r>
          </a:p>
        </p:txBody>
      </p:sp>
      <p:sp>
        <p:nvSpPr>
          <p:cNvPr id="3" name="Content Placeholder 2"/>
          <p:cNvSpPr>
            <a:spLocks noGrp="1"/>
          </p:cNvSpPr>
          <p:nvPr>
            <p:ph idx="1"/>
          </p:nvPr>
        </p:nvSpPr>
        <p:spPr>
          <a:xfrm>
            <a:off x="341745" y="1463040"/>
            <a:ext cx="8173605" cy="4640674"/>
          </a:xfrm>
        </p:spPr>
        <p:txBody>
          <a:bodyPr>
            <a:normAutofit fontScale="85000" lnSpcReduction="10000"/>
          </a:bodyPr>
          <a:lstStyle/>
          <a:p>
            <a:r>
              <a:rPr lang="en-US" b="1" dirty="0">
                <a:solidFill>
                  <a:schemeClr val="accent6">
                    <a:lumMod val="75000"/>
                  </a:schemeClr>
                </a:solidFill>
              </a:rPr>
              <a:t>Who:</a:t>
            </a:r>
            <a:r>
              <a:rPr lang="en-US" dirty="0">
                <a:solidFill>
                  <a:schemeClr val="accent6"/>
                </a:solidFill>
              </a:rPr>
              <a:t> </a:t>
            </a:r>
            <a:r>
              <a:rPr lang="en-US" dirty="0"/>
              <a:t>All kindergarten students who receive 0.5 FTE funding or greater. </a:t>
            </a:r>
          </a:p>
          <a:p>
            <a:r>
              <a:rPr lang="en-US" b="1" dirty="0">
                <a:solidFill>
                  <a:schemeClr val="accent6">
                    <a:lumMod val="75000"/>
                  </a:schemeClr>
                </a:solidFill>
              </a:rPr>
              <a:t>What:</a:t>
            </a:r>
            <a:r>
              <a:rPr lang="en-US" dirty="0"/>
              <a:t> Assess the varying skill levels and knowledge with which students enter kindergarten (C.R.S. 22-7-1002 (2)) and inform individual learning plans (C.R.S. 22-7-1014).</a:t>
            </a:r>
          </a:p>
          <a:p>
            <a:pPr lvl="1"/>
            <a:r>
              <a:rPr lang="en-US" dirty="0"/>
              <a:t>Physical well-being and motor development</a:t>
            </a:r>
          </a:p>
          <a:p>
            <a:pPr lvl="1"/>
            <a:r>
              <a:rPr lang="en-US" dirty="0"/>
              <a:t>Social and emotional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solidFill>
                  <a:schemeClr val="accent6">
                    <a:lumMod val="75000"/>
                  </a:schemeClr>
                </a:solidFill>
              </a:rPr>
              <a:t>Where:</a:t>
            </a:r>
            <a:r>
              <a:rPr lang="en-US" dirty="0"/>
              <a:t> All schools that serve kindergarten students who receive 0.5 FTE or greater. This includes charter schools.</a:t>
            </a:r>
          </a:p>
          <a:p>
            <a:r>
              <a:rPr lang="en-US" b="1" dirty="0">
                <a:solidFill>
                  <a:schemeClr val="accent6">
                    <a:lumMod val="75000"/>
                  </a:schemeClr>
                </a:solidFill>
              </a:rPr>
              <a:t>When:</a:t>
            </a:r>
            <a:r>
              <a:rPr lang="en-US" dirty="0"/>
              <a:t> Students are assessed in the first 60 days of the school year. The first 60 days should align with each school’s calendar.</a:t>
            </a:r>
          </a:p>
          <a:p>
            <a:r>
              <a:rPr lang="en-US" b="1" dirty="0">
                <a:solidFill>
                  <a:schemeClr val="accent6">
                    <a:lumMod val="75000"/>
                  </a:schemeClr>
                </a:solidFill>
              </a:rPr>
              <a:t>How:</a:t>
            </a:r>
            <a:r>
              <a:rPr lang="en-US" b="1" dirty="0"/>
              <a:t> </a:t>
            </a:r>
            <a:r>
              <a:rPr lang="en-US" dirty="0"/>
              <a:t>The State Board of Education has approved a menu of tools for the KSR Assessments.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30C5-2E98-994A-28BB-76951BC6AB9E}"/>
              </a:ext>
            </a:extLst>
          </p:cNvPr>
          <p:cNvSpPr>
            <a:spLocks noGrp="1"/>
          </p:cNvSpPr>
          <p:nvPr>
            <p:ph type="title"/>
          </p:nvPr>
        </p:nvSpPr>
        <p:spPr>
          <a:xfrm>
            <a:off x="387928" y="372340"/>
            <a:ext cx="6447501" cy="735496"/>
          </a:xfrm>
        </p:spPr>
        <p:txBody>
          <a:bodyPr>
            <a:normAutofit/>
          </a:bodyPr>
          <a:lstStyle/>
          <a:p>
            <a:r>
              <a:rPr lang="en-US" dirty="0"/>
              <a:t>Forms and Files for the Collection (continued)</a:t>
            </a:r>
          </a:p>
        </p:txBody>
      </p:sp>
      <p:sp>
        <p:nvSpPr>
          <p:cNvPr id="3" name="Content Placeholder 2">
            <a:extLst>
              <a:ext uri="{FF2B5EF4-FFF2-40B4-BE49-F238E27FC236}">
                <a16:creationId xmlns:a16="http://schemas.microsoft.com/office/drawing/2014/main" id="{8143C415-1ACA-6AE9-B586-E9A036CDC10D}"/>
              </a:ext>
            </a:extLst>
          </p:cNvPr>
          <p:cNvSpPr>
            <a:spLocks noGrp="1"/>
          </p:cNvSpPr>
          <p:nvPr>
            <p:ph idx="1"/>
          </p:nvPr>
        </p:nvSpPr>
        <p:spPr>
          <a:xfrm>
            <a:off x="508001" y="2179819"/>
            <a:ext cx="7472217" cy="3528254"/>
          </a:xfrm>
        </p:spPr>
        <p:txBody>
          <a:bodyPr>
            <a:normAutofit fontScale="92500" lnSpcReduction="20000"/>
          </a:bodyPr>
          <a:lstStyle/>
          <a:p>
            <a:pPr marL="0" indent="0">
              <a:buNone/>
            </a:pPr>
            <a:r>
              <a:rPr lang="en-US" b="1" dirty="0">
                <a:solidFill>
                  <a:schemeClr val="accent2"/>
                </a:solidFill>
              </a:rPr>
              <a:t>Helpful</a:t>
            </a:r>
          </a:p>
          <a:p>
            <a:r>
              <a:rPr lang="en-US" sz="2600" dirty="0"/>
              <a:t>2023-2024 KSR Collection File Layout and Data Elements (PDF)</a:t>
            </a:r>
          </a:p>
          <a:p>
            <a:pPr lvl="1"/>
            <a:r>
              <a:rPr lang="en-US" sz="2100" dirty="0"/>
              <a:t>What: It contains descriptions for each data point found in the KSR File Template. If you have further questions about how the data should be entered into the File Template, please contact me.</a:t>
            </a:r>
          </a:p>
          <a:p>
            <a:pPr lvl="1"/>
            <a:r>
              <a:rPr lang="en-US" sz="2100" dirty="0"/>
              <a:t>Source: </a:t>
            </a:r>
            <a:r>
              <a:rPr lang="en-US" sz="2100" dirty="0">
                <a:hlinkClick r:id="rId2"/>
              </a:rPr>
              <a:t>KSR Data Collection website</a:t>
            </a:r>
            <a:endParaRPr lang="en-US" sz="2100" dirty="0"/>
          </a:p>
          <a:p>
            <a:r>
              <a:rPr lang="en-US" sz="2600" dirty="0"/>
              <a:t>KSR Exception File</a:t>
            </a:r>
          </a:p>
          <a:p>
            <a:pPr lvl="1"/>
            <a:r>
              <a:rPr lang="en-US" sz="2200" dirty="0"/>
              <a:t>What: This file is only needed when a school is coded to serve kindergarten, but the does not enroll any kindergarteners receiving 0.5 FTE or greater of funding. Fill out the file and email it to me. It will resolve the Pipeline error.</a:t>
            </a:r>
          </a:p>
          <a:p>
            <a:pPr lvl="1"/>
            <a:r>
              <a:rPr lang="en-US" sz="2200" dirty="0"/>
              <a:t>Source: </a:t>
            </a:r>
            <a:r>
              <a:rPr lang="en-US" sz="2200" dirty="0">
                <a:hlinkClick r:id="rId2"/>
              </a:rPr>
              <a:t>KSR Data Collection website</a:t>
            </a:r>
            <a:endParaRPr lang="en-US" sz="2200" dirty="0"/>
          </a:p>
        </p:txBody>
      </p:sp>
    </p:spTree>
    <p:extLst>
      <p:ext uri="{BB962C8B-B14F-4D97-AF65-F5344CB8AC3E}">
        <p14:creationId xmlns:p14="http://schemas.microsoft.com/office/powerpoint/2010/main" val="2968338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74" y="236041"/>
            <a:ext cx="6081865" cy="756418"/>
          </a:xfrm>
        </p:spPr>
        <p:txBody>
          <a:bodyPr/>
          <a:lstStyle/>
          <a:p>
            <a:pPr algn="ctr"/>
            <a:r>
              <a:rPr lang="en-US" dirty="0"/>
              <a:t>Thank you!</a:t>
            </a:r>
          </a:p>
        </p:txBody>
      </p:sp>
      <p:sp>
        <p:nvSpPr>
          <p:cNvPr id="3" name="Content Placeholder 2"/>
          <p:cNvSpPr>
            <a:spLocks noGrp="1"/>
          </p:cNvSpPr>
          <p:nvPr>
            <p:ph idx="1"/>
          </p:nvPr>
        </p:nvSpPr>
        <p:spPr/>
        <p:txBody>
          <a:bodyPr/>
          <a:lstStyle/>
          <a:p>
            <a:pPr marL="0" indent="0" algn="ctr">
              <a:buNone/>
            </a:pPr>
            <a:r>
              <a:rPr lang="en-US" dirty="0"/>
              <a:t>Please reach out to Tanna George, Kindergarten School Readiness Collection Lead, if you have any questions or concerns.</a:t>
            </a:r>
          </a:p>
          <a:p>
            <a:pPr marL="0" indent="0" algn="ctr">
              <a:buNone/>
            </a:pPr>
            <a:r>
              <a:rPr lang="en-US" dirty="0"/>
              <a:t>Email: </a:t>
            </a:r>
            <a:r>
              <a:rPr lang="en-US" dirty="0">
                <a:hlinkClick r:id="rId2"/>
              </a:rPr>
              <a:t>george_t@cde.state.co.us</a:t>
            </a:r>
            <a:endParaRPr lang="en-US" dirty="0"/>
          </a:p>
          <a:p>
            <a:pPr marL="0" indent="0" algn="ctr">
              <a:buNone/>
            </a:pPr>
            <a:endParaRPr lang="en-US" dirty="0"/>
          </a:p>
          <a:p>
            <a:pPr marL="0" indent="0" algn="ctr">
              <a:buNone/>
            </a:pPr>
            <a:r>
              <a:rPr lang="en-US" dirty="0"/>
              <a:t>If you have questions regarding the assessment process for Kindergarten School Readiness, please contact Megan Rogers.</a:t>
            </a:r>
          </a:p>
          <a:p>
            <a:pPr marL="0" indent="0" algn="ctr">
              <a:buNone/>
            </a:pPr>
            <a:r>
              <a:rPr lang="en-US" dirty="0"/>
              <a:t>Email: </a:t>
            </a:r>
            <a:r>
              <a:rPr lang="en-US" dirty="0">
                <a:hlinkClick r:id="rId3"/>
              </a:rPr>
              <a:t>Rogers_M@cde.state.co.us</a:t>
            </a:r>
            <a:endParaRPr lang="en-US" dirty="0"/>
          </a:p>
        </p:txBody>
      </p:sp>
    </p:spTree>
    <p:extLst>
      <p:ext uri="{BB962C8B-B14F-4D97-AF65-F5344CB8AC3E}">
        <p14:creationId xmlns:p14="http://schemas.microsoft.com/office/powerpoint/2010/main" val="393011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EE8D-277E-3D2A-721E-C025A4714BF4}"/>
              </a:ext>
            </a:extLst>
          </p:cNvPr>
          <p:cNvSpPr>
            <a:spLocks noGrp="1"/>
          </p:cNvSpPr>
          <p:nvPr>
            <p:ph type="title"/>
          </p:nvPr>
        </p:nvSpPr>
        <p:spPr/>
        <p:txBody>
          <a:bodyPr/>
          <a:lstStyle/>
          <a:p>
            <a:r>
              <a:rPr lang="en-US" dirty="0"/>
              <a:t>KSR Vendor Platforms/ Assessment Tools</a:t>
            </a:r>
          </a:p>
        </p:txBody>
      </p:sp>
      <p:sp>
        <p:nvSpPr>
          <p:cNvPr id="3" name="Content Placeholder 2">
            <a:extLst>
              <a:ext uri="{FF2B5EF4-FFF2-40B4-BE49-F238E27FC236}">
                <a16:creationId xmlns:a16="http://schemas.microsoft.com/office/drawing/2014/main" id="{BCE4A2AC-700C-A0A5-CC03-7731ACD511A5}"/>
              </a:ext>
            </a:extLst>
          </p:cNvPr>
          <p:cNvSpPr>
            <a:spLocks noGrp="1"/>
          </p:cNvSpPr>
          <p:nvPr>
            <p:ph idx="1"/>
          </p:nvPr>
        </p:nvSpPr>
        <p:spPr>
          <a:xfrm>
            <a:off x="628650" y="1463039"/>
            <a:ext cx="7886700" cy="4854633"/>
          </a:xfrm>
        </p:spPr>
        <p:txBody>
          <a:bodyPr>
            <a:normAutofit/>
          </a:bodyPr>
          <a:lstStyle/>
          <a:p>
            <a:r>
              <a:rPr lang="en-US" dirty="0"/>
              <a:t>KSR Assessment Platforms Authorized by the State Board of Education (2023-24 SY)</a:t>
            </a:r>
          </a:p>
          <a:p>
            <a:pPr lvl="1"/>
            <a:r>
              <a:rPr lang="en-US" dirty="0"/>
              <a:t>COR for Kindergarten</a:t>
            </a:r>
          </a:p>
          <a:p>
            <a:pPr lvl="1"/>
            <a:r>
              <a:rPr lang="en-US" dirty="0"/>
              <a:t>Desired Results Developmental Profile for Kindergarten (DRDP-K)</a:t>
            </a:r>
          </a:p>
          <a:p>
            <a:pPr lvl="1"/>
            <a:r>
              <a:rPr lang="en-US" dirty="0"/>
              <a:t>North Carolina Kindergarten Entry Assessment</a:t>
            </a:r>
          </a:p>
          <a:p>
            <a:pPr lvl="1"/>
            <a:r>
              <a:rPr lang="en-US" dirty="0"/>
              <a:t>Acadience Math K-6</a:t>
            </a:r>
          </a:p>
          <a:p>
            <a:pPr lvl="1"/>
            <a:r>
              <a:rPr lang="en-US" dirty="0"/>
              <a:t>Brigance Early Childhood Screens III</a:t>
            </a:r>
          </a:p>
          <a:p>
            <a:pPr lvl="1"/>
            <a:r>
              <a:rPr lang="en-US" dirty="0"/>
              <a:t>DIAL-4 Developmental Indicators for the Assessment of Learning</a:t>
            </a:r>
          </a:p>
          <a:p>
            <a:pPr lvl="1"/>
            <a:r>
              <a:rPr lang="en-US" dirty="0"/>
              <a:t>FastBridge earlyMath</a:t>
            </a:r>
          </a:p>
          <a:p>
            <a:pPr lvl="1"/>
            <a:r>
              <a:rPr lang="en-US" dirty="0"/>
              <a:t>FastBridge earlyReading</a:t>
            </a:r>
          </a:p>
          <a:p>
            <a:pPr lvl="1"/>
            <a:r>
              <a:rPr lang="en-US" dirty="0"/>
              <a:t>FastBridge SAEBRS</a:t>
            </a:r>
          </a:p>
          <a:p>
            <a:pPr lvl="1"/>
            <a:r>
              <a:rPr lang="en-US" dirty="0"/>
              <a:t>Istation's Indicators of Progress (ISIP)</a:t>
            </a:r>
          </a:p>
          <a:p>
            <a:pPr lvl="1"/>
            <a:r>
              <a:rPr lang="en-US" dirty="0"/>
              <a:t>READ Assessment tools</a:t>
            </a:r>
          </a:p>
          <a:p>
            <a:pPr lvl="1"/>
            <a:r>
              <a:rPr lang="en-US" dirty="0"/>
              <a:t>Teaching Strategies GOLD</a:t>
            </a:r>
          </a:p>
          <a:p>
            <a:pPr lvl="1"/>
            <a:endParaRPr lang="en-US" dirty="0"/>
          </a:p>
        </p:txBody>
      </p:sp>
      <p:sp>
        <p:nvSpPr>
          <p:cNvPr id="4" name="Slide Number Placeholder 3">
            <a:extLst>
              <a:ext uri="{FF2B5EF4-FFF2-40B4-BE49-F238E27FC236}">
                <a16:creationId xmlns:a16="http://schemas.microsoft.com/office/drawing/2014/main" id="{A3C35CCA-3BC9-F708-06F2-69B1151A2CF6}"/>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55444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8921-0A96-8E2B-87F9-BB6BC3D24695}"/>
              </a:ext>
            </a:extLst>
          </p:cNvPr>
          <p:cNvSpPr>
            <a:spLocks noGrp="1"/>
          </p:cNvSpPr>
          <p:nvPr>
            <p:ph type="title"/>
          </p:nvPr>
        </p:nvSpPr>
        <p:spPr>
          <a:xfrm>
            <a:off x="1168811" y="420328"/>
            <a:ext cx="5749225" cy="590603"/>
          </a:xfrm>
        </p:spPr>
        <p:txBody>
          <a:bodyPr>
            <a:normAutofit/>
          </a:bodyPr>
          <a:lstStyle/>
          <a:p>
            <a:r>
              <a:rPr lang="en-US" dirty="0"/>
              <a:t>Entry and Storage of KSR Assessment Data</a:t>
            </a:r>
          </a:p>
        </p:txBody>
      </p:sp>
      <p:sp>
        <p:nvSpPr>
          <p:cNvPr id="3" name="Content Placeholder 2">
            <a:extLst>
              <a:ext uri="{FF2B5EF4-FFF2-40B4-BE49-F238E27FC236}">
                <a16:creationId xmlns:a16="http://schemas.microsoft.com/office/drawing/2014/main" id="{9A5BE564-2219-3944-6C1C-828D9192CDAB}"/>
              </a:ext>
            </a:extLst>
          </p:cNvPr>
          <p:cNvSpPr>
            <a:spLocks noGrp="1"/>
          </p:cNvSpPr>
          <p:nvPr>
            <p:ph idx="1"/>
          </p:nvPr>
        </p:nvSpPr>
        <p:spPr/>
        <p:txBody>
          <a:bodyPr>
            <a:normAutofit lnSpcReduction="10000"/>
          </a:bodyPr>
          <a:lstStyle/>
          <a:p>
            <a:r>
              <a:rPr lang="en-US" dirty="0"/>
              <a:t>The KSR Assessment is required. </a:t>
            </a:r>
          </a:p>
          <a:p>
            <a:pPr lvl="1"/>
            <a:r>
              <a:rPr lang="en-US" dirty="0"/>
              <a:t>Some charter schools and districts have waivers that been approved by the State Board of Education to use a different assessment.</a:t>
            </a:r>
          </a:p>
          <a:p>
            <a:r>
              <a:rPr lang="en-US" sz="2400" dirty="0"/>
              <a:t>Local Education Providers (LEPs) can choose any combination of the approved assessment tools to assess the six domains.</a:t>
            </a:r>
            <a:endParaRPr lang="en-US" dirty="0"/>
          </a:p>
          <a:p>
            <a:r>
              <a:rPr lang="en-US" dirty="0"/>
              <a:t>LEPs can decide how to enter and store their data in their systems.</a:t>
            </a:r>
          </a:p>
          <a:p>
            <a:r>
              <a:rPr lang="en-US" sz="2400" dirty="0"/>
              <a:t>If a LEP has a question regarding their assessment tool, the LEP should contact that vendor for technical assistance. </a:t>
            </a:r>
          </a:p>
          <a:p>
            <a:pPr lvl="1"/>
            <a:r>
              <a:rPr lang="en-US" dirty="0"/>
              <a:t>CDE’s </a:t>
            </a:r>
            <a:r>
              <a:rPr lang="en-US" dirty="0">
                <a:hlinkClick r:id="rId2"/>
              </a:rPr>
              <a:t>Assessment Choices and School Readiness Plans</a:t>
            </a:r>
            <a:r>
              <a:rPr lang="en-US" dirty="0"/>
              <a:t> website provides a link to each vendor.</a:t>
            </a:r>
          </a:p>
          <a:p>
            <a:r>
              <a:rPr lang="en-US" sz="2400" dirty="0"/>
              <a:t>Depending on the LEP, these steps might be completed by a staff member other than the Data Respondent. LEPs are welcome to develop a system that works well for them.</a:t>
            </a:r>
          </a:p>
          <a:p>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2DEFCA3-13DD-D550-9F54-A0D0E83CD84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57951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Export vs. Multiple Export</a:t>
            </a:r>
          </a:p>
        </p:txBody>
      </p:sp>
      <p:sp>
        <p:nvSpPr>
          <p:cNvPr id="3" name="Content Placeholder 2"/>
          <p:cNvSpPr>
            <a:spLocks noGrp="1"/>
          </p:cNvSpPr>
          <p:nvPr>
            <p:ph idx="1"/>
          </p:nvPr>
        </p:nvSpPr>
        <p:spPr>
          <a:xfrm>
            <a:off x="333087" y="1610822"/>
            <a:ext cx="7886700" cy="4640674"/>
          </a:xfrm>
        </p:spPr>
        <p:txBody>
          <a:bodyPr>
            <a:normAutofit/>
          </a:bodyPr>
          <a:lstStyle/>
          <a:p>
            <a:r>
              <a:rPr lang="en-US" dirty="0"/>
              <a:t>Single source export is possible if all student level assessment and demographic data is stored in one location.</a:t>
            </a:r>
          </a:p>
          <a:p>
            <a:pPr lvl="1"/>
            <a:r>
              <a:rPr lang="en-US" dirty="0"/>
              <a:t>Each of the six domains - Did they meet or exceed expectations?</a:t>
            </a:r>
          </a:p>
          <a:p>
            <a:pPr lvl="1"/>
            <a:r>
              <a:rPr lang="en-US" dirty="0"/>
              <a:t>Demographic data</a:t>
            </a:r>
          </a:p>
          <a:p>
            <a:pPr lvl="2"/>
            <a:r>
              <a:rPr lang="en-US" dirty="0"/>
              <a:t>Gender</a:t>
            </a:r>
          </a:p>
          <a:p>
            <a:pPr lvl="2"/>
            <a:r>
              <a:rPr lang="en-US" dirty="0"/>
              <a:t>Free and reduced-price lunch</a:t>
            </a:r>
          </a:p>
          <a:p>
            <a:pPr lvl="2"/>
            <a:r>
              <a:rPr lang="en-US" dirty="0"/>
              <a:t>Race and Ethnicity</a:t>
            </a:r>
          </a:p>
          <a:p>
            <a:r>
              <a:rPr lang="en-US" dirty="0"/>
              <a:t>Multiple source exports will be required if the student level data is stored in more than one location.</a:t>
            </a:r>
          </a:p>
          <a:p>
            <a:pPr lvl="1"/>
            <a:r>
              <a:rPr lang="en-US" dirty="0"/>
              <a:t>Most commonly due to using more than one assessment tool.</a:t>
            </a:r>
          </a:p>
          <a:p>
            <a:pPr lvl="1"/>
            <a:r>
              <a:rPr lang="en-US" dirty="0"/>
              <a:t>Example: Literacy was assessed using FastBridge earlyReading. The other five domains were assessed using Teaching Strategies GOLD.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446233"/>
            <a:ext cx="6447501" cy="526472"/>
          </a:xfrm>
        </p:spPr>
        <p:txBody>
          <a:bodyPr/>
          <a:lstStyle/>
          <a:p>
            <a:r>
              <a:rPr lang="en-US" dirty="0"/>
              <a:t>Troubleshooting the Export</a:t>
            </a:r>
          </a:p>
        </p:txBody>
      </p:sp>
      <p:sp>
        <p:nvSpPr>
          <p:cNvPr id="3" name="Content Placeholder 2"/>
          <p:cNvSpPr>
            <a:spLocks noGrp="1"/>
          </p:cNvSpPr>
          <p:nvPr>
            <p:ph idx="1"/>
          </p:nvPr>
        </p:nvSpPr>
        <p:spPr>
          <a:xfrm>
            <a:off x="206028" y="1505527"/>
            <a:ext cx="8780953" cy="4906240"/>
          </a:xfrm>
        </p:spPr>
        <p:txBody>
          <a:bodyPr>
            <a:normAutofit/>
          </a:bodyPr>
          <a:lstStyle/>
          <a:p>
            <a:r>
              <a:rPr lang="en-US" dirty="0"/>
              <a:t>If data the data is not exporting from the vendor platform, please check the following:</a:t>
            </a:r>
          </a:p>
          <a:p>
            <a:pPr lvl="1"/>
            <a:r>
              <a:rPr lang="en-US" dirty="0"/>
              <a:t>Have teachers finalized their data? </a:t>
            </a:r>
          </a:p>
          <a:p>
            <a:pPr lvl="1"/>
            <a:r>
              <a:rPr lang="en-US" dirty="0"/>
              <a:t>Has it been 24 hours since the data were finalized? </a:t>
            </a:r>
          </a:p>
          <a:p>
            <a:pPr lvl="1"/>
            <a:r>
              <a:rPr lang="en-US" dirty="0"/>
              <a:t>Was the data entered in the correct checkpoint? </a:t>
            </a:r>
          </a:p>
          <a:p>
            <a:pPr lvl="2"/>
            <a:r>
              <a:rPr lang="en-US" dirty="0"/>
              <a:t>Examples: Fall, Winter, Spring. The data should be entered in the Fall checkpoint. </a:t>
            </a:r>
          </a:p>
          <a:p>
            <a:pPr lvl="2"/>
            <a:r>
              <a:rPr lang="en-US" dirty="0"/>
              <a:t>The data cannot be automatically transferred into a different checkpoint by the vendor. The data will need to be manually re-entered by the district.</a:t>
            </a:r>
          </a:p>
          <a:p>
            <a:pPr lvl="1"/>
            <a:r>
              <a:rPr lang="en-US" dirty="0"/>
              <a:t>Was the data entered in the correct license? </a:t>
            </a:r>
          </a:p>
          <a:p>
            <a:pPr lvl="2"/>
            <a:r>
              <a:rPr lang="en-US" dirty="0"/>
              <a:t>Sometimes it is difficult to distinguish the preschool and kindergarten licenses from a vendor offering both options. Make sure you are logged into the correct license (kindergarten). </a:t>
            </a:r>
          </a:p>
          <a:p>
            <a:pPr lvl="2"/>
            <a:r>
              <a:rPr lang="en-US" dirty="0"/>
              <a:t>The data cannot be automatically transferred into a different checkpoint by the vendor. The data will need to be manually re-entered by the district.</a:t>
            </a:r>
          </a:p>
          <a:p>
            <a:r>
              <a:rPr lang="en-US" dirty="0"/>
              <a:t>If none of these work, please contact your vendor directly.</a:t>
            </a:r>
          </a:p>
        </p:txBody>
      </p:sp>
    </p:spTree>
    <p:extLst>
      <p:ext uri="{BB962C8B-B14F-4D97-AF65-F5344CB8AC3E}">
        <p14:creationId xmlns:p14="http://schemas.microsoft.com/office/powerpoint/2010/main" val="23486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2F03-42DC-3EAF-DB9A-33D90A990334}"/>
              </a:ext>
            </a:extLst>
          </p:cNvPr>
          <p:cNvSpPr>
            <a:spLocks noGrp="1"/>
          </p:cNvSpPr>
          <p:nvPr>
            <p:ph type="title"/>
          </p:nvPr>
        </p:nvSpPr>
        <p:spPr/>
        <p:txBody>
          <a:bodyPr/>
          <a:lstStyle/>
          <a:p>
            <a:r>
              <a:rPr lang="en-US" dirty="0"/>
              <a:t>Export format</a:t>
            </a:r>
          </a:p>
        </p:txBody>
      </p:sp>
      <p:sp>
        <p:nvSpPr>
          <p:cNvPr id="3" name="Content Placeholder 2">
            <a:extLst>
              <a:ext uri="{FF2B5EF4-FFF2-40B4-BE49-F238E27FC236}">
                <a16:creationId xmlns:a16="http://schemas.microsoft.com/office/drawing/2014/main" id="{37C6014C-A28B-F25C-3A77-828DEED5322E}"/>
              </a:ext>
            </a:extLst>
          </p:cNvPr>
          <p:cNvSpPr>
            <a:spLocks noGrp="1"/>
          </p:cNvSpPr>
          <p:nvPr>
            <p:ph idx="1"/>
          </p:nvPr>
        </p:nvSpPr>
        <p:spPr/>
        <p:txBody>
          <a:bodyPr/>
          <a:lstStyle/>
          <a:p>
            <a:r>
              <a:rPr lang="en-US" dirty="0"/>
              <a:t>The final data file that will be uploaded into Data Pipeline will need to be in the .xlsx format. Therefore, exporting the data into a spreadsheet (such as one that can be opened in Excel) will be beneficial.</a:t>
            </a:r>
          </a:p>
          <a:p>
            <a:pPr lvl="1"/>
            <a:r>
              <a:rPr lang="en-US" dirty="0"/>
              <a:t>Note: There is an uncommon file format called “.xlsx (Open)” in most views, it will look like a normal “.xlsx” format, but Data Pipeline will not accept it. Use the “Save As” function to check if the file is saved as just “.xlsx” or “.xlsx (Open)”.</a:t>
            </a:r>
          </a:p>
          <a:p>
            <a:r>
              <a:rPr lang="en-US" dirty="0"/>
              <a:t>Data Pipeline does not accept file names with special symbols or characters.</a:t>
            </a:r>
          </a:p>
          <a:p>
            <a:pPr lvl="1"/>
            <a:r>
              <a:rPr lang="en-US" dirty="0"/>
              <a:t>They will trigger an upload error in Data Pipeline.</a:t>
            </a:r>
          </a:p>
          <a:p>
            <a:pPr lvl="1"/>
            <a:r>
              <a:rPr lang="en-US" dirty="0"/>
              <a:t>Examples: !@#$.%&amp;*_?/</a:t>
            </a:r>
          </a:p>
          <a:p>
            <a:pPr lvl="1"/>
            <a:r>
              <a:rPr lang="en-US" dirty="0"/>
              <a:t>Spaces in the file name are fine.</a:t>
            </a:r>
          </a:p>
        </p:txBody>
      </p:sp>
      <p:sp>
        <p:nvSpPr>
          <p:cNvPr id="4" name="Slide Number Placeholder 3">
            <a:extLst>
              <a:ext uri="{FF2B5EF4-FFF2-40B4-BE49-F238E27FC236}">
                <a16:creationId xmlns:a16="http://schemas.microsoft.com/office/drawing/2014/main" id="{A92B0956-4383-0171-E153-A1BAD11B8C83}"/>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6655852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2142</TotalTime>
  <Words>4423</Words>
  <Application>Microsoft Office PowerPoint</Application>
  <PresentationFormat>On-screen Show (4:3)</PresentationFormat>
  <Paragraphs>393</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Museo Slab 500</vt:lpstr>
      <vt:lpstr>Wingdings 3</vt:lpstr>
      <vt:lpstr>Office Theme</vt:lpstr>
      <vt:lpstr>KSR Collection: Instructions for Data Exported from Multiple Sources October 12, 2023</vt:lpstr>
      <vt:lpstr>Agenda</vt:lpstr>
      <vt:lpstr>Steps to Complete the KSR Collection</vt:lpstr>
      <vt:lpstr>Overview of Kindergarten School Readiness</vt:lpstr>
      <vt:lpstr>KSR Vendor Platforms/ Assessment Tools</vt:lpstr>
      <vt:lpstr>Entry and Storage of KSR Assessment Data</vt:lpstr>
      <vt:lpstr>Single Export vs. Multiple Export</vt:lpstr>
      <vt:lpstr>Troubleshooting the Export</vt:lpstr>
      <vt:lpstr>Export format</vt:lpstr>
      <vt:lpstr>KSR File Template</vt:lpstr>
      <vt:lpstr>File Template: Columns A and B</vt:lpstr>
      <vt:lpstr>File Template: Columns C, D, and E</vt:lpstr>
      <vt:lpstr>File Template: Columns F, G, H (Gender)</vt:lpstr>
      <vt:lpstr>File Template: Columns I, J, K (Free and Reduced Lunch)</vt:lpstr>
      <vt:lpstr>File Template: Columns L through S (Race/ Ethnicity)</vt:lpstr>
      <vt:lpstr>File Template: Demographic Data Reminders</vt:lpstr>
      <vt:lpstr>File Template: The None Category</vt:lpstr>
      <vt:lpstr>Calculating the None Category</vt:lpstr>
      <vt:lpstr>Calculating the None Category: Getting the Data</vt:lpstr>
      <vt:lpstr>Calculating the None Category: Identifying the Students in None</vt:lpstr>
      <vt:lpstr>Calculating the None Category: Identifying the Students in None Continued</vt:lpstr>
      <vt:lpstr>Calculating the None Category: Filtering the Student List</vt:lpstr>
      <vt:lpstr>Calculating the None Category: Filtering the Student List (Continued)</vt:lpstr>
      <vt:lpstr>Calculating the None Category: Reminders</vt:lpstr>
      <vt:lpstr>File Template: Example Data</vt:lpstr>
      <vt:lpstr>Export Format Reminders</vt:lpstr>
      <vt:lpstr>Remaining Steps to Complete the Collection</vt:lpstr>
      <vt:lpstr>Step 4: Verify you have Data Pipeline Access</vt:lpstr>
      <vt:lpstr>Step 4: Verify you have Data Pipeline Access (continued)</vt:lpstr>
      <vt:lpstr>Step 5: Select the Assessment Tool in Data Pipeline</vt:lpstr>
      <vt:lpstr>Step 5: Select the Assessment Tool in Data Pipeline (Continued)</vt:lpstr>
      <vt:lpstr>Step 6: Uploading Data to CDE Data Pipeline</vt:lpstr>
      <vt:lpstr>Step 6: Uploading Data to CDE Data Pipeline (Continued)</vt:lpstr>
      <vt:lpstr>Step 7: Resolve any Data Pipeline Errors</vt:lpstr>
      <vt:lpstr>Step 7: Resolve any Data Pipeline Errors (continued)</vt:lpstr>
      <vt:lpstr>Step 7: Resolve any Data Pipeline Errors: Common Errors</vt:lpstr>
      <vt:lpstr>Step 8: Submit Data to Data Pipeline</vt:lpstr>
      <vt:lpstr>Step 9: Complete the KSR Signature Form</vt:lpstr>
      <vt:lpstr>Forms and Files for the Collection</vt:lpstr>
      <vt:lpstr>Forms and Files for the Collection (continued)</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George, Tanna</cp:lastModifiedBy>
  <cp:revision>38</cp:revision>
  <dcterms:created xsi:type="dcterms:W3CDTF">2019-06-25T17:30:52Z</dcterms:created>
  <dcterms:modified xsi:type="dcterms:W3CDTF">2023-10-12T21:15:41Z</dcterms:modified>
</cp:coreProperties>
</file>