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Open Sans"/>
      <p:regular r:id="rId47"/>
      <p:bold r:id="rId48"/>
      <p:italic r:id="rId49"/>
      <p:boldItalic r:id="rId50"/>
    </p:embeddedFont>
    <p:embeddedFont>
      <p:font typeface="Roboto"/>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105" d="100"/>
          <a:sy n="105" d="100"/>
        </p:scale>
        <p:origin x="126" y="438"/>
      </p:cViewPr>
      <p:guideLst/>
    </p:cSldViewPr>
  </p:slideViewPr>
  <p:outlineViewPr>
    <p:cViewPr>
      <p:scale>
        <a:sx n="33" d="100"/>
        <a:sy n="33" d="100"/>
      </p:scale>
      <p:origin x="0" y="-156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JM"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mailchi.mp/state.co.us/wbl-incubator?e=2a23b764c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37a6e3ec7_2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37a6e3ec7_2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78" name="Google Shape;78;g837a6e3ec7_2_23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8dd31799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8dd31799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55" name="Google Shape;155;gd8dd317994_0_1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8dd31799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8dd31799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Ask</a:t>
            </a:r>
            <a:endParaRPr/>
          </a:p>
        </p:txBody>
      </p:sp>
      <p:sp>
        <p:nvSpPr>
          <p:cNvPr id="162" name="Google Shape;162;gd8dd317994_0_2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8dd31799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8dd31799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69" name="Google Shape;169;gd8dd317994_0_4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8dd317994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d8dd317994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8" name="Google Shape;178;gd8dd317994_0_15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8dd31799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8dd31799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88" name="Google Shape;188;gd8dd317994_0_4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JM"/>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5959a0ee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5959a0ee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7" name="Google Shape;197;gd5959a0eea_0_1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6233c2a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6233c2a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6" name="Google Shape;206;gd6233c2a13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6233c2a1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d6233c2a1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15" name="Google Shape;215;gd6233c2a13_0_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6233c2a1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6233c2a1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25" name="Google Shape;225;gd6233c2a13_0_2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6233c2a1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6233c2a1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34" name="Google Shape;234;gd6233c2a13_0_2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d8dd31799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d8dd31799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https://coloradosucceeds.org/succeeds-prize/the-succeeds-prize/</a:t>
            </a:r>
            <a:endParaRPr/>
          </a:p>
        </p:txBody>
      </p:sp>
      <p:sp>
        <p:nvSpPr>
          <p:cNvPr id="86" name="Google Shape;86;gd8dd317994_0_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6233c2a1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6233c2a1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43" name="Google Shape;243;gd6233c2a13_0_3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d5959a0e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d5959a0e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Rachel</a:t>
            </a:r>
            <a:endParaRPr/>
          </a:p>
        </p:txBody>
      </p:sp>
      <p:sp>
        <p:nvSpPr>
          <p:cNvPr id="252" name="Google Shape;252;gd5959a0eea_0_2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8f56fdb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d8f56fdb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Amy</a:t>
            </a:r>
            <a:endParaRPr/>
          </a:p>
          <a:p>
            <a:pPr marL="0" lvl="0" indent="0" algn="l" rtl="0">
              <a:spcBef>
                <a:spcPts val="360"/>
              </a:spcBef>
              <a:spcAft>
                <a:spcPts val="0"/>
              </a:spcAft>
              <a:buNone/>
            </a:pPr>
            <a:r>
              <a:rPr lang="en-JM"/>
              <a:t>Start with a conversation starter, asking folks to put in the chat why they might consider measuring their work.</a:t>
            </a:r>
            <a:endParaRPr/>
          </a:p>
          <a:p>
            <a:pPr marL="0" lvl="0" indent="0" algn="l" rtl="0">
              <a:spcBef>
                <a:spcPts val="360"/>
              </a:spcBef>
              <a:spcAft>
                <a:spcPts val="0"/>
              </a:spcAft>
              <a:buNone/>
            </a:pPr>
            <a:endParaRPr/>
          </a:p>
        </p:txBody>
      </p:sp>
      <p:sp>
        <p:nvSpPr>
          <p:cNvPr id="260" name="Google Shape;260;gd8f56fdbc3_0_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d8f56fdbc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d8f56fdbc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Amy</a:t>
            </a:r>
            <a:endParaRPr/>
          </a:p>
          <a:p>
            <a:pPr marL="0" lvl="0" indent="0" algn="l" rtl="0">
              <a:spcBef>
                <a:spcPts val="360"/>
              </a:spcBef>
              <a:spcAft>
                <a:spcPts val="0"/>
              </a:spcAft>
              <a:buNone/>
            </a:pPr>
            <a:r>
              <a:rPr lang="en-JM"/>
              <a:t>Communicate what you’re doing, why, what outcomes you expect to achieve. We’ve done a first draft of something you all can take/leave. </a:t>
            </a:r>
            <a:endParaRPr/>
          </a:p>
          <a:p>
            <a:pPr marL="0" lvl="0" indent="0" algn="l" rtl="0">
              <a:spcBef>
                <a:spcPts val="360"/>
              </a:spcBef>
              <a:spcAft>
                <a:spcPts val="0"/>
              </a:spcAft>
              <a:buNone/>
            </a:pPr>
            <a:endParaRPr/>
          </a:p>
          <a:p>
            <a:pPr marL="0" lvl="0" indent="0" algn="l" rtl="0">
              <a:spcBef>
                <a:spcPts val="360"/>
              </a:spcBef>
              <a:spcAft>
                <a:spcPts val="0"/>
              </a:spcAft>
              <a:buNone/>
            </a:pPr>
            <a:r>
              <a:rPr lang="en-JM"/>
              <a:t>This slide is an orientation to what logic models are, and why we are using. Making our thinking explicit, no assumptions, everyone is on the same page. Easy to focus on the what, this helps us focus on the why of what we’re doing. We can also use this as a communication tool, helps your team have a unified story of what this work is, what your aims are, and how we’ll get there. </a:t>
            </a:r>
            <a:endParaRPr/>
          </a:p>
          <a:p>
            <a:pPr marL="0" lvl="0" indent="0" algn="l" rtl="0">
              <a:spcBef>
                <a:spcPts val="360"/>
              </a:spcBef>
              <a:spcAft>
                <a:spcPts val="0"/>
              </a:spcAft>
              <a:buNone/>
            </a:pPr>
            <a:endParaRPr/>
          </a:p>
        </p:txBody>
      </p:sp>
      <p:sp>
        <p:nvSpPr>
          <p:cNvPr id="267" name="Google Shape;267;gd8f56fdbc3_0_1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d8f56fdbc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d8f56fdbc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Amy</a:t>
            </a:r>
            <a:endParaRPr/>
          </a:p>
          <a:p>
            <a:pPr marL="0" lvl="0" indent="0" algn="l" rtl="0">
              <a:spcBef>
                <a:spcPts val="360"/>
              </a:spcBef>
              <a:spcAft>
                <a:spcPts val="0"/>
              </a:spcAft>
              <a:buNone/>
            </a:pPr>
            <a:r>
              <a:rPr lang="en-JM"/>
              <a:t>Which activities lead to which outcomes </a:t>
            </a:r>
            <a:endParaRPr/>
          </a:p>
          <a:p>
            <a:pPr marL="0" lvl="0" indent="0" algn="l" rtl="0">
              <a:spcBef>
                <a:spcPts val="360"/>
              </a:spcBef>
              <a:spcAft>
                <a:spcPts val="0"/>
              </a:spcAft>
              <a:buNone/>
            </a:pPr>
            <a:endParaRPr/>
          </a:p>
          <a:p>
            <a:pPr marL="0" lvl="0" indent="0" algn="l" rtl="0">
              <a:spcBef>
                <a:spcPts val="360"/>
              </a:spcBef>
              <a:spcAft>
                <a:spcPts val="0"/>
              </a:spcAft>
              <a:buNone/>
            </a:pPr>
            <a:r>
              <a:rPr lang="en-JM"/>
              <a:t>Separating outputs, and outcomes. Parsing out which activities lead to what outputs and outcomes. </a:t>
            </a:r>
            <a:endParaRPr/>
          </a:p>
          <a:p>
            <a:pPr marL="0" lvl="0" indent="0" algn="l" rtl="0">
              <a:spcBef>
                <a:spcPts val="360"/>
              </a:spcBef>
              <a:spcAft>
                <a:spcPts val="0"/>
              </a:spcAft>
              <a:buNone/>
            </a:pPr>
            <a:endParaRPr/>
          </a:p>
        </p:txBody>
      </p:sp>
      <p:sp>
        <p:nvSpPr>
          <p:cNvPr id="276" name="Google Shape;276;gd8f56fdbc3_0_2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d8f56fdbc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d8f56fdbc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Amy</a:t>
            </a:r>
            <a:endParaRPr/>
          </a:p>
          <a:p>
            <a:pPr marL="0" lvl="0" indent="0" algn="l" rtl="0">
              <a:spcBef>
                <a:spcPts val="360"/>
              </a:spcBef>
              <a:spcAft>
                <a:spcPts val="0"/>
              </a:spcAft>
              <a:buNone/>
            </a:pPr>
            <a:r>
              <a:rPr lang="en-JM"/>
              <a:t>Example logic model to walk through, introduce the idea of short, medium, and long term outcomes </a:t>
            </a:r>
            <a:endParaRPr/>
          </a:p>
          <a:p>
            <a:pPr marL="0" lvl="0" indent="0" algn="l" rtl="0">
              <a:spcBef>
                <a:spcPts val="360"/>
              </a:spcBef>
              <a:spcAft>
                <a:spcPts val="0"/>
              </a:spcAft>
              <a:buNone/>
            </a:pPr>
            <a:endParaRPr/>
          </a:p>
        </p:txBody>
      </p:sp>
      <p:sp>
        <p:nvSpPr>
          <p:cNvPr id="284" name="Google Shape;284;gd8f56fdbc3_0_2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d8f56fdbc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d8f56fdbc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Rachel</a:t>
            </a:r>
            <a:endParaRPr/>
          </a:p>
          <a:p>
            <a:pPr marL="0" lvl="0" indent="0" algn="l" rtl="0">
              <a:spcBef>
                <a:spcPts val="360"/>
              </a:spcBef>
              <a:spcAft>
                <a:spcPts val="0"/>
              </a:spcAft>
              <a:buNone/>
            </a:pPr>
            <a:r>
              <a:rPr lang="en-JM"/>
              <a:t>Another example to share. Note the outputs box and shorter vs. long term outcomes</a:t>
            </a:r>
            <a:endParaRPr/>
          </a:p>
          <a:p>
            <a:pPr marL="0" lvl="0" indent="0" algn="l" rtl="0">
              <a:spcBef>
                <a:spcPts val="360"/>
              </a:spcBef>
              <a:spcAft>
                <a:spcPts val="0"/>
              </a:spcAft>
              <a:buNone/>
            </a:pPr>
            <a:endParaRPr/>
          </a:p>
        </p:txBody>
      </p:sp>
      <p:sp>
        <p:nvSpPr>
          <p:cNvPr id="291" name="Google Shape;291;gd8f56fdbc3_0_4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8f56fdbc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8f56fdbc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Rachel</a:t>
            </a:r>
            <a:endParaRPr/>
          </a:p>
          <a:p>
            <a:pPr marL="0" lvl="0" indent="0" algn="l" rtl="0">
              <a:spcBef>
                <a:spcPts val="360"/>
              </a:spcBef>
              <a:spcAft>
                <a:spcPts val="0"/>
              </a:spcAft>
              <a:buNone/>
            </a:pPr>
            <a:r>
              <a:rPr lang="en-JM"/>
              <a:t>Introduce outputs vs. outcomes. What is the difference, why does it matter? Look to previous logic model for a visual demonstration if needed. </a:t>
            </a:r>
            <a:endParaRPr/>
          </a:p>
          <a:p>
            <a:pPr marL="0" lvl="0" indent="0" algn="l" rtl="0">
              <a:spcBef>
                <a:spcPts val="360"/>
              </a:spcBef>
              <a:spcAft>
                <a:spcPts val="0"/>
              </a:spcAft>
              <a:buNone/>
            </a:pPr>
            <a:endParaRPr/>
          </a:p>
        </p:txBody>
      </p:sp>
      <p:sp>
        <p:nvSpPr>
          <p:cNvPr id="298" name="Google Shape;298;gd8f56fdbc3_0_4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d8f56fdbc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d8f56fdbc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Rachel</a:t>
            </a:r>
            <a:endParaRPr/>
          </a:p>
          <a:p>
            <a:pPr marL="0" lvl="0" indent="0" algn="l" rtl="0">
              <a:spcBef>
                <a:spcPts val="360"/>
              </a:spcBef>
              <a:spcAft>
                <a:spcPts val="0"/>
              </a:spcAft>
              <a:buNone/>
            </a:pPr>
            <a:r>
              <a:rPr lang="en-JM"/>
              <a:t>If we’re thinking about outputs, outcomes, we need some actual data to measure those, right? This is where the rubber meets the road and you decide what you want to measure, how you’re going to do it, how often, and who is responsible </a:t>
            </a:r>
            <a:endParaRPr/>
          </a:p>
          <a:p>
            <a:pPr marL="0" lvl="0" indent="0" algn="l" rtl="0">
              <a:spcBef>
                <a:spcPts val="360"/>
              </a:spcBef>
              <a:spcAft>
                <a:spcPts val="0"/>
              </a:spcAft>
              <a:buNone/>
            </a:pPr>
            <a:endParaRPr/>
          </a:p>
        </p:txBody>
      </p:sp>
      <p:sp>
        <p:nvSpPr>
          <p:cNvPr id="306" name="Google Shape;306;gd8f56fdbc3_0_5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8f56fdbc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d8f56fdbc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Rachel</a:t>
            </a:r>
            <a:endParaRPr/>
          </a:p>
          <a:p>
            <a:pPr marL="0" lvl="0" indent="0" algn="l" rtl="0">
              <a:spcBef>
                <a:spcPts val="360"/>
              </a:spcBef>
              <a:spcAft>
                <a:spcPts val="0"/>
              </a:spcAft>
              <a:buNone/>
            </a:pPr>
            <a:r>
              <a:rPr lang="en-JM"/>
              <a:t>Selecting tools: How do you plan to use these data? For example, do you want to use them for program improvement? Recruiting new students? As a way to garner funding? </a:t>
            </a:r>
            <a:endParaRPr/>
          </a:p>
          <a:p>
            <a:pPr marL="0" lvl="0" indent="0" algn="l" rtl="0">
              <a:spcBef>
                <a:spcPts val="360"/>
              </a:spcBef>
              <a:spcAft>
                <a:spcPts val="0"/>
              </a:spcAft>
              <a:buNone/>
            </a:pPr>
            <a:r>
              <a:rPr lang="en-JM"/>
              <a:t>What type of data is most useful given what you want to learn about?</a:t>
            </a:r>
            <a:endParaRPr/>
          </a:p>
          <a:p>
            <a:pPr marL="0" lvl="0" indent="0" algn="l" rtl="0">
              <a:spcBef>
                <a:spcPts val="360"/>
              </a:spcBef>
              <a:spcAft>
                <a:spcPts val="0"/>
              </a:spcAft>
              <a:buNone/>
            </a:pPr>
            <a:r>
              <a:rPr lang="en-JM"/>
              <a:t>How will your team analyze and use these data? </a:t>
            </a:r>
            <a:endParaRPr/>
          </a:p>
          <a:p>
            <a:pPr marL="0" lvl="0" indent="0" algn="l" rtl="0">
              <a:spcBef>
                <a:spcPts val="360"/>
              </a:spcBef>
              <a:spcAft>
                <a:spcPts val="0"/>
              </a:spcAft>
              <a:buNone/>
            </a:pPr>
            <a:r>
              <a:rPr lang="en-JM"/>
              <a:t>Who will collect, analyze, and use these data?</a:t>
            </a:r>
            <a:endParaRPr/>
          </a:p>
          <a:p>
            <a:pPr marL="0" lvl="0" indent="0" algn="l" rtl="0">
              <a:spcBef>
                <a:spcPts val="360"/>
              </a:spcBef>
              <a:spcAft>
                <a:spcPts val="0"/>
              </a:spcAft>
              <a:buNone/>
            </a:pPr>
            <a:r>
              <a:rPr lang="en-JM"/>
              <a:t>Who will you collect data from, in other words, who is your source? It could be students, teachers, businesses, etc.  </a:t>
            </a:r>
            <a:endParaRPr/>
          </a:p>
          <a:p>
            <a:pPr marL="0" lvl="0" indent="0" algn="l" rtl="0">
              <a:spcBef>
                <a:spcPts val="360"/>
              </a:spcBef>
              <a:spcAft>
                <a:spcPts val="0"/>
              </a:spcAft>
              <a:buNone/>
            </a:pPr>
            <a:endParaRPr/>
          </a:p>
        </p:txBody>
      </p:sp>
      <p:sp>
        <p:nvSpPr>
          <p:cNvPr id="314" name="Google Shape;314;gd8f56fdbc3_0_6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efc4cfba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efc4cfb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https://cwdc.colorado.gov/wbl-incubator-convening</a:t>
            </a:r>
            <a:endParaRPr/>
          </a:p>
        </p:txBody>
      </p:sp>
      <p:sp>
        <p:nvSpPr>
          <p:cNvPr id="96" name="Google Shape;96;gcefc4cfba5_0_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8f56fdbc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d8f56fdbc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Rachel</a:t>
            </a:r>
            <a:endParaRPr/>
          </a:p>
        </p:txBody>
      </p:sp>
      <p:sp>
        <p:nvSpPr>
          <p:cNvPr id="322" name="Google Shape;322;gd8f56fdbc3_0_7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8f56fdbc3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d8f56fdbc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Rachel</a:t>
            </a:r>
            <a:endParaRPr/>
          </a:p>
        </p:txBody>
      </p:sp>
      <p:sp>
        <p:nvSpPr>
          <p:cNvPr id="330" name="Google Shape;330;gd8f56fdbc3_0_7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d8f56fdbc3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d8f56fdbc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Amy</a:t>
            </a:r>
            <a:endParaRPr/>
          </a:p>
        </p:txBody>
      </p:sp>
      <p:sp>
        <p:nvSpPr>
          <p:cNvPr id="338" name="Google Shape;338;gd8f56fdbc3_0_8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d8f56fdbc3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d8f56fdbc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Amy</a:t>
            </a:r>
            <a:endParaRPr/>
          </a:p>
        </p:txBody>
      </p:sp>
      <p:sp>
        <p:nvSpPr>
          <p:cNvPr id="346" name="Google Shape;346;gd8f56fdbc3_0_9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8f56fdbc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d8f56fdbc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Amy</a:t>
            </a:r>
            <a:endParaRPr/>
          </a:p>
        </p:txBody>
      </p:sp>
      <p:sp>
        <p:nvSpPr>
          <p:cNvPr id="354" name="Google Shape;354;gd8f56fdbc3_0_10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d8f56fdbc3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d8f56fdbc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Amy</a:t>
            </a:r>
            <a:endParaRPr/>
          </a:p>
        </p:txBody>
      </p:sp>
      <p:sp>
        <p:nvSpPr>
          <p:cNvPr id="363" name="Google Shape;363;gd8f56fdbc3_0_11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d8f56fdbc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d8f56fdbc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Amy/Rachel</a:t>
            </a:r>
            <a:endParaRPr/>
          </a:p>
        </p:txBody>
      </p:sp>
      <p:sp>
        <p:nvSpPr>
          <p:cNvPr id="371" name="Google Shape;371;gd8f56fdbc3_0_12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d8dd3179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d8dd3179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79" name="Google Shape;379;gd8dd317994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939e694df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939e694df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https://docs.google.com/forms/d/e/1FAIpQLSct_ZEqj6rLq36wNKFRta1q3_kxXxwlIOONbPxyU5VOCunHaQ/viewform?usp=sf_link</a:t>
            </a:r>
            <a:endParaRPr/>
          </a:p>
        </p:txBody>
      </p:sp>
      <p:sp>
        <p:nvSpPr>
          <p:cNvPr id="387" name="Google Shape;387;g939e694df9_0_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c8993ea2f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c8993ea2f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https://www.cde.state.co.us/postsecondary/workbasedlearning</a:t>
            </a:r>
            <a:endParaRPr/>
          </a:p>
        </p:txBody>
      </p:sp>
      <p:sp>
        <p:nvSpPr>
          <p:cNvPr id="395" name="Google Shape;395;gc8993ea2f2_0_8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8993ea2f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8993ea2f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05" name="Google Shape;105;gc8993ea2f2_0_7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37a6e3ec7_2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837a6e3ec7_2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sz="1100" u="sng">
                <a:solidFill>
                  <a:schemeClr val="hlink"/>
                </a:solidFill>
                <a:latin typeface="Arial"/>
                <a:ea typeface="Arial"/>
                <a:cs typeface="Arial"/>
                <a:sym typeface="Arial"/>
                <a:hlinkClick r:id="rId3"/>
              </a:rPr>
              <a:t>https://mailchi.mp/state.co.us/wbl-incubator?e=2a23b764ce</a:t>
            </a:r>
            <a:endParaRPr/>
          </a:p>
        </p:txBody>
      </p:sp>
      <p:sp>
        <p:nvSpPr>
          <p:cNvPr id="403" name="Google Shape;403;g837a6e3ec7_2_28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d5959a0e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d5959a0e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13" name="Google Shape;113;gd5959a0eea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5959a0ee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5959a0ee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What percent enrolled? What percent persist? Demographic breakdown of students in high wage industry sectors?</a:t>
            </a:r>
            <a:endParaRPr/>
          </a:p>
        </p:txBody>
      </p:sp>
      <p:sp>
        <p:nvSpPr>
          <p:cNvPr id="121" name="Google Shape;121;gd5959a0eea_0_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8dd317994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d8dd317994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30" name="Google Shape;130;gd8dd317994_0_15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8dd317994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8dd317994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JM" sz="1400">
                <a:latin typeface="Arial"/>
                <a:ea typeface="Arial"/>
                <a:cs typeface="Arial"/>
                <a:sym typeface="Arial"/>
              </a:rPr>
              <a:t>In 1945, disability activism resulted in the installation of curb cuts. Originally designed to make public streets accessible to disabled war vets in wheelchairs, today everyone benefits whether they use a wheelchair, have a disability, or or not -- people with strollers, people carrying lots of packages, etc.</a:t>
            </a:r>
            <a:endParaRPr/>
          </a:p>
        </p:txBody>
      </p:sp>
      <p:sp>
        <p:nvSpPr>
          <p:cNvPr id="138" name="Google Shape;138;gd8dd317994_0_17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8dd31799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8dd31799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https://cue.usc.edu/files/2018/01/2_Ladders_But-the-world-isn-equal.png</a:t>
            </a:r>
            <a:endParaRPr/>
          </a:p>
        </p:txBody>
      </p:sp>
      <p:sp>
        <p:nvSpPr>
          <p:cNvPr id="146" name="Google Shape;146;gd8dd317994_0_16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obj">
  <p:cSld name="OBJECT">
    <p:bg>
      <p:bgPr>
        <a:solidFill>
          <a:schemeClr val="lt1"/>
        </a:solidFill>
        <a:effectLst/>
      </p:bgPr>
    </p:bg>
    <p:spTree>
      <p:nvGrpSpPr>
        <p:cNvPr id="1" name="Shape 19"/>
        <p:cNvGrpSpPr/>
        <p:nvPr/>
      </p:nvGrpSpPr>
      <p:grpSpPr>
        <a:xfrm>
          <a:off x="0" y="0"/>
          <a:ext cx="0" cy="0"/>
          <a:chOff x="0" y="0"/>
          <a:chExt cx="0" cy="0"/>
        </a:xfrm>
      </p:grpSpPr>
      <p:pic>
        <p:nvPicPr>
          <p:cNvPr id="20" name="Google Shape;20;p2" descr="blue_mts_header.png"/>
          <p:cNvPicPr preferRelativeResize="0"/>
          <p:nvPr/>
        </p:nvPicPr>
        <p:blipFill rotWithShape="1">
          <a:blip r:embed="rId2">
            <a:alphaModFix/>
          </a:blip>
          <a:srcRect t="20496"/>
          <a:stretch/>
        </p:blipFill>
        <p:spPr>
          <a:xfrm>
            <a:off x="0" y="3755811"/>
            <a:ext cx="9144000" cy="1387688"/>
          </a:xfrm>
          <a:prstGeom prst="rect">
            <a:avLst/>
          </a:prstGeom>
          <a:noFill/>
          <a:ln>
            <a:noFill/>
          </a:ln>
        </p:spPr>
      </p:pic>
      <p:sp>
        <p:nvSpPr>
          <p:cNvPr id="21" name="Google Shape;21;p2"/>
          <p:cNvSpPr txBox="1">
            <a:spLocks noGrp="1"/>
          </p:cNvSpPr>
          <p:nvPr>
            <p:ph type="body" idx="1"/>
          </p:nvPr>
        </p:nvSpPr>
        <p:spPr>
          <a:xfrm>
            <a:off x="468500" y="2932800"/>
            <a:ext cx="8307300" cy="518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800"/>
            </a:lvl1pPr>
            <a:lvl2pPr marL="914400" lvl="1" indent="-342900" algn="ctr">
              <a:spcBef>
                <a:spcPts val="0"/>
              </a:spcBef>
              <a:spcAft>
                <a:spcPts val="0"/>
              </a:spcAft>
              <a:buSzPts val="1800"/>
              <a:buChar char="○"/>
              <a:defRPr sz="1800"/>
            </a:lvl2pPr>
            <a:lvl3pPr marL="1371600" lvl="2" indent="-342900" algn="ctr">
              <a:spcBef>
                <a:spcPts val="0"/>
              </a:spcBef>
              <a:spcAft>
                <a:spcPts val="0"/>
              </a:spcAft>
              <a:buSzPts val="1800"/>
              <a:buChar char="■"/>
              <a:defRPr sz="1800"/>
            </a:lvl3pPr>
            <a:lvl4pPr marL="1828800" lvl="3" indent="-342900" algn="ctr">
              <a:spcBef>
                <a:spcPts val="0"/>
              </a:spcBef>
              <a:spcAft>
                <a:spcPts val="0"/>
              </a:spcAft>
              <a:buSzPts val="1800"/>
              <a:buChar char="●"/>
              <a:defRPr sz="1800"/>
            </a:lvl4pPr>
            <a:lvl5pPr marL="2286000" lvl="4" indent="-342900" algn="ctr">
              <a:spcBef>
                <a:spcPts val="0"/>
              </a:spcBef>
              <a:spcAft>
                <a:spcPts val="0"/>
              </a:spcAft>
              <a:buSzPts val="1800"/>
              <a:buChar char="○"/>
              <a:defRPr sz="1800"/>
            </a:lvl5pPr>
            <a:lvl6pPr marL="2743200" lvl="5" indent="-342900" algn="ctr">
              <a:spcBef>
                <a:spcPts val="0"/>
              </a:spcBef>
              <a:spcAft>
                <a:spcPts val="0"/>
              </a:spcAft>
              <a:buSzPts val="1800"/>
              <a:buChar char="■"/>
              <a:defRPr sz="1800"/>
            </a:lvl6pPr>
            <a:lvl7pPr marL="3200400" lvl="6" indent="-342900" algn="ctr">
              <a:spcBef>
                <a:spcPts val="0"/>
              </a:spcBef>
              <a:spcAft>
                <a:spcPts val="0"/>
              </a:spcAft>
              <a:buSzPts val="1800"/>
              <a:buChar char="●"/>
              <a:defRPr sz="1800"/>
            </a:lvl7pPr>
            <a:lvl8pPr marL="3657600" lvl="7" indent="-342900" algn="ctr">
              <a:spcBef>
                <a:spcPts val="0"/>
              </a:spcBef>
              <a:spcAft>
                <a:spcPts val="0"/>
              </a:spcAft>
              <a:buSzPts val="1800"/>
              <a:buChar char="○"/>
              <a:defRPr sz="1800"/>
            </a:lvl8pPr>
            <a:lvl9pPr marL="4114800" lvl="8" indent="-342900" algn="ctr">
              <a:spcBef>
                <a:spcPts val="0"/>
              </a:spcBef>
              <a:spcAft>
                <a:spcPts val="0"/>
              </a:spcAft>
              <a:buSzPts val="1800"/>
              <a:buChar char="■"/>
              <a:defRPr sz="1800"/>
            </a:lvl9pPr>
          </a:lstStyle>
          <a:p>
            <a:endParaRPr/>
          </a:p>
        </p:txBody>
      </p:sp>
      <p:sp>
        <p:nvSpPr>
          <p:cNvPr id="22" name="Google Shape;22;p2"/>
          <p:cNvSpPr txBox="1">
            <a:spLocks noGrp="1"/>
          </p:cNvSpPr>
          <p:nvPr>
            <p:ph type="title"/>
          </p:nvPr>
        </p:nvSpPr>
        <p:spPr>
          <a:xfrm>
            <a:off x="460125" y="1544050"/>
            <a:ext cx="8307300" cy="13878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4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23" name="Google Shape;23;p2" descr="Full-Color-RGB.png"/>
          <p:cNvPicPr preferRelativeResize="0"/>
          <p:nvPr/>
        </p:nvPicPr>
        <p:blipFill rotWithShape="1">
          <a:blip r:embed="rId3">
            <a:alphaModFix/>
          </a:blip>
          <a:srcRect/>
          <a:stretch/>
        </p:blipFill>
        <p:spPr>
          <a:xfrm>
            <a:off x="536325" y="345094"/>
            <a:ext cx="2512482" cy="772256"/>
          </a:xfrm>
          <a:prstGeom prst="rect">
            <a:avLst/>
          </a:prstGeom>
          <a:noFill/>
          <a:ln>
            <a:noFill/>
          </a:ln>
        </p:spPr>
      </p:pic>
      <p:sp>
        <p:nvSpPr>
          <p:cNvPr id="24" name="Google Shape;24;p2"/>
          <p:cNvSpPr txBox="1">
            <a:spLocks noGrp="1"/>
          </p:cNvSpPr>
          <p:nvPr>
            <p:ph type="body" idx="2"/>
          </p:nvPr>
        </p:nvSpPr>
        <p:spPr>
          <a:xfrm>
            <a:off x="460125" y="3535150"/>
            <a:ext cx="8307300" cy="4602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SzPts val="2400"/>
              <a:buChar char="●"/>
              <a:defRPr sz="2400"/>
            </a:lvl1pPr>
            <a:lvl2pPr marL="914400" lvl="1" indent="-381000" algn="ctr">
              <a:spcBef>
                <a:spcPts val="0"/>
              </a:spcBef>
              <a:spcAft>
                <a:spcPts val="0"/>
              </a:spcAft>
              <a:buSzPts val="2400"/>
              <a:buChar char="○"/>
              <a:defRPr sz="2400"/>
            </a:lvl2pPr>
            <a:lvl3pPr marL="1371600" lvl="2" indent="-381000" algn="ctr">
              <a:spcBef>
                <a:spcPts val="0"/>
              </a:spcBef>
              <a:spcAft>
                <a:spcPts val="0"/>
              </a:spcAft>
              <a:buSzPts val="2400"/>
              <a:buChar char="■"/>
              <a:defRPr sz="2400"/>
            </a:lvl3pPr>
            <a:lvl4pPr marL="1828800" lvl="3" indent="-381000" algn="ctr">
              <a:spcBef>
                <a:spcPts val="0"/>
              </a:spcBef>
              <a:spcAft>
                <a:spcPts val="0"/>
              </a:spcAft>
              <a:buSzPts val="2400"/>
              <a:buChar char="●"/>
              <a:defRPr sz="2400"/>
            </a:lvl4pPr>
            <a:lvl5pPr marL="2286000" lvl="4" indent="-381000" algn="ctr">
              <a:spcBef>
                <a:spcPts val="0"/>
              </a:spcBef>
              <a:spcAft>
                <a:spcPts val="0"/>
              </a:spcAft>
              <a:buSzPts val="2400"/>
              <a:buChar char="○"/>
              <a:defRPr sz="2400"/>
            </a:lvl5pPr>
            <a:lvl6pPr marL="2743200" lvl="5" indent="-381000" algn="ctr">
              <a:spcBef>
                <a:spcPts val="0"/>
              </a:spcBef>
              <a:spcAft>
                <a:spcPts val="0"/>
              </a:spcAft>
              <a:buSzPts val="2400"/>
              <a:buChar char="■"/>
              <a:defRPr sz="2400"/>
            </a:lvl6pPr>
            <a:lvl7pPr marL="3200400" lvl="6" indent="-381000" algn="ctr">
              <a:spcBef>
                <a:spcPts val="0"/>
              </a:spcBef>
              <a:spcAft>
                <a:spcPts val="0"/>
              </a:spcAft>
              <a:buSzPts val="2400"/>
              <a:buChar char="●"/>
              <a:defRPr sz="2400"/>
            </a:lvl7pPr>
            <a:lvl8pPr marL="3657600" lvl="7" indent="-381000" algn="ctr">
              <a:spcBef>
                <a:spcPts val="0"/>
              </a:spcBef>
              <a:spcAft>
                <a:spcPts val="0"/>
              </a:spcAft>
              <a:buSzPts val="2400"/>
              <a:buChar char="○"/>
              <a:defRPr sz="2400"/>
            </a:lvl8pPr>
            <a:lvl9pPr marL="4114800" lvl="8" indent="-381000" algn="ctr">
              <a:spcBef>
                <a:spcPts val="0"/>
              </a:spcBef>
              <a:spcAft>
                <a:spcPts val="0"/>
              </a:spcAft>
              <a:buSzPts val="2400"/>
              <a:buChar char="■"/>
              <a:defRPr sz="2400"/>
            </a:lvl9pPr>
          </a:lstStyle>
          <a:p>
            <a:endParaRPr/>
          </a:p>
        </p:txBody>
      </p:sp>
      <p:pic>
        <p:nvPicPr>
          <p:cNvPr id="25" name="Google Shape;25;p2"/>
          <p:cNvPicPr preferRelativeResize="0"/>
          <p:nvPr/>
        </p:nvPicPr>
        <p:blipFill rotWithShape="1">
          <a:blip r:embed="rId4">
            <a:alphaModFix/>
          </a:blip>
          <a:srcRect r="58857"/>
          <a:stretch/>
        </p:blipFill>
        <p:spPr>
          <a:xfrm>
            <a:off x="7302354" y="350200"/>
            <a:ext cx="1473450" cy="590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pening Slide">
  <p:cSld name="Picture with Caption_1">
    <p:spTree>
      <p:nvGrpSpPr>
        <p:cNvPr id="1" name="Shape 70"/>
        <p:cNvGrpSpPr/>
        <p:nvPr/>
      </p:nvGrpSpPr>
      <p:grpSpPr>
        <a:xfrm>
          <a:off x="0" y="0"/>
          <a:ext cx="0" cy="0"/>
          <a:chOff x="0" y="0"/>
          <a:chExt cx="0" cy="0"/>
        </a:xfrm>
      </p:grpSpPr>
      <p:sp>
        <p:nvSpPr>
          <p:cNvPr id="71" name="Google Shape;71;p1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11"/>
          <p:cNvPicPr preferRelativeResize="0"/>
          <p:nvPr/>
        </p:nvPicPr>
        <p:blipFill>
          <a:blip r:embed="rId2">
            <a:alphaModFix/>
          </a:blip>
          <a:stretch>
            <a:fillRect/>
          </a:stretch>
        </p:blipFill>
        <p:spPr>
          <a:xfrm>
            <a:off x="190288" y="466175"/>
            <a:ext cx="8763425" cy="3186375"/>
          </a:xfrm>
          <a:prstGeom prst="rect">
            <a:avLst/>
          </a:prstGeom>
          <a:noFill/>
          <a:ln>
            <a:noFill/>
          </a:ln>
        </p:spPr>
      </p:pic>
      <p:pic>
        <p:nvPicPr>
          <p:cNvPr id="73" name="Google Shape;73;p11"/>
          <p:cNvPicPr preferRelativeResize="0"/>
          <p:nvPr/>
        </p:nvPicPr>
        <p:blipFill>
          <a:blip r:embed="rId3">
            <a:alphaModFix/>
          </a:blip>
          <a:stretch>
            <a:fillRect/>
          </a:stretch>
        </p:blipFill>
        <p:spPr>
          <a:xfrm>
            <a:off x="1410300" y="4054300"/>
            <a:ext cx="3449497" cy="580650"/>
          </a:xfrm>
          <a:prstGeom prst="rect">
            <a:avLst/>
          </a:prstGeom>
          <a:noFill/>
          <a:ln>
            <a:noFill/>
          </a:ln>
        </p:spPr>
      </p:pic>
      <p:pic>
        <p:nvPicPr>
          <p:cNvPr id="74" name="Google Shape;74;p11"/>
          <p:cNvPicPr preferRelativeResize="0"/>
          <p:nvPr/>
        </p:nvPicPr>
        <p:blipFill>
          <a:blip r:embed="rId4">
            <a:alphaModFix/>
          </a:blip>
          <a:stretch>
            <a:fillRect/>
          </a:stretch>
        </p:blipFill>
        <p:spPr>
          <a:xfrm>
            <a:off x="5606700" y="3977325"/>
            <a:ext cx="2127000" cy="6469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eneral">
  <p:cSld name="CUSTOM_4">
    <p:spTree>
      <p:nvGrpSpPr>
        <p:cNvPr id="1" name="Shape 26"/>
        <p:cNvGrpSpPr/>
        <p:nvPr/>
      </p:nvGrpSpPr>
      <p:grpSpPr>
        <a:xfrm>
          <a:off x="0" y="0"/>
          <a:ext cx="0" cy="0"/>
          <a:chOff x="0" y="0"/>
          <a:chExt cx="0" cy="0"/>
        </a:xfrm>
      </p:grpSpPr>
      <p:sp>
        <p:nvSpPr>
          <p:cNvPr id="27" name="Google Shape;27;p3"/>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28" name="Google Shape;2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
        <p:nvSpPr>
          <p:cNvPr id="29" name="Google Shape;29;p3"/>
          <p:cNvSpPr txBox="1">
            <a:spLocks noGrp="1"/>
          </p:cNvSpPr>
          <p:nvPr>
            <p:ph type="title"/>
          </p:nvPr>
        </p:nvSpPr>
        <p:spPr>
          <a:xfrm>
            <a:off x="460125" y="255675"/>
            <a:ext cx="7620000" cy="493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ows">
  <p:cSld name="CUSTOM_5">
    <p:spTree>
      <p:nvGrpSpPr>
        <p:cNvPr id="1" name="Shape 30"/>
        <p:cNvGrpSpPr/>
        <p:nvPr/>
      </p:nvGrpSpPr>
      <p:grpSpPr>
        <a:xfrm>
          <a:off x="0" y="0"/>
          <a:ext cx="0" cy="0"/>
          <a:chOff x="0" y="0"/>
          <a:chExt cx="0" cy="0"/>
        </a:xfrm>
      </p:grpSpPr>
      <p:sp>
        <p:nvSpPr>
          <p:cNvPr id="31" name="Google Shape;31;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
        <p:nvSpPr>
          <p:cNvPr id="32" name="Google Shape;32;p4"/>
          <p:cNvSpPr txBox="1">
            <a:spLocks noGrp="1"/>
          </p:cNvSpPr>
          <p:nvPr>
            <p:ph type="body" idx="1"/>
          </p:nvPr>
        </p:nvSpPr>
        <p:spPr>
          <a:xfrm>
            <a:off x="457200" y="1393850"/>
            <a:ext cx="8307300" cy="13464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33" name="Google Shape;33;p4"/>
          <p:cNvSpPr txBox="1">
            <a:spLocks noGrp="1"/>
          </p:cNvSpPr>
          <p:nvPr>
            <p:ph type="title"/>
          </p:nvPr>
        </p:nvSpPr>
        <p:spPr>
          <a:xfrm>
            <a:off x="460125" y="255675"/>
            <a:ext cx="7620000" cy="493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4"/>
          <p:cNvSpPr txBox="1">
            <a:spLocks noGrp="1"/>
          </p:cNvSpPr>
          <p:nvPr>
            <p:ph type="subTitle" idx="2"/>
          </p:nvPr>
        </p:nvSpPr>
        <p:spPr>
          <a:xfrm>
            <a:off x="457200" y="1000250"/>
            <a:ext cx="83073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 name="Google Shape;35;p4"/>
          <p:cNvSpPr txBox="1">
            <a:spLocks noGrp="1"/>
          </p:cNvSpPr>
          <p:nvPr>
            <p:ph type="body" idx="3"/>
          </p:nvPr>
        </p:nvSpPr>
        <p:spPr>
          <a:xfrm>
            <a:off x="457200" y="3133850"/>
            <a:ext cx="8307300" cy="10956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36" name="Google Shape;36;p4"/>
          <p:cNvSpPr txBox="1">
            <a:spLocks noGrp="1"/>
          </p:cNvSpPr>
          <p:nvPr>
            <p:ph type="subTitle" idx="4"/>
          </p:nvPr>
        </p:nvSpPr>
        <p:spPr>
          <a:xfrm>
            <a:off x="457200" y="2740250"/>
            <a:ext cx="83073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lumns">
  <p:cSld name="CUSTOM_5_1">
    <p:spTree>
      <p:nvGrpSpPr>
        <p:cNvPr id="1" name="Shape 37"/>
        <p:cNvGrpSpPr/>
        <p:nvPr/>
      </p:nvGrpSpPr>
      <p:grpSpPr>
        <a:xfrm>
          <a:off x="0" y="0"/>
          <a:ext cx="0" cy="0"/>
          <a:chOff x="0" y="0"/>
          <a:chExt cx="0" cy="0"/>
        </a:xfrm>
      </p:grpSpPr>
      <p:sp>
        <p:nvSpPr>
          <p:cNvPr id="38" name="Google Shape;38;p5"/>
          <p:cNvSpPr txBox="1">
            <a:spLocks noGrp="1"/>
          </p:cNvSpPr>
          <p:nvPr>
            <p:ph type="subTitle" idx="1"/>
          </p:nvPr>
        </p:nvSpPr>
        <p:spPr>
          <a:xfrm>
            <a:off x="4743175" y="1009650"/>
            <a:ext cx="4021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
        <p:nvSpPr>
          <p:cNvPr id="40" name="Google Shape;40;p5"/>
          <p:cNvSpPr txBox="1">
            <a:spLocks noGrp="1"/>
          </p:cNvSpPr>
          <p:nvPr>
            <p:ph type="body" idx="2"/>
          </p:nvPr>
        </p:nvSpPr>
        <p:spPr>
          <a:xfrm>
            <a:off x="457200" y="1393850"/>
            <a:ext cx="4021200" cy="28356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41" name="Google Shape;41;p5"/>
          <p:cNvSpPr txBox="1">
            <a:spLocks noGrp="1"/>
          </p:cNvSpPr>
          <p:nvPr>
            <p:ph type="title"/>
          </p:nvPr>
        </p:nvSpPr>
        <p:spPr>
          <a:xfrm>
            <a:off x="460125" y="255675"/>
            <a:ext cx="7620000" cy="493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 name="Google Shape;42;p5"/>
          <p:cNvSpPr txBox="1">
            <a:spLocks noGrp="1"/>
          </p:cNvSpPr>
          <p:nvPr>
            <p:ph type="subTitle" idx="3"/>
          </p:nvPr>
        </p:nvSpPr>
        <p:spPr>
          <a:xfrm>
            <a:off x="457200" y="1000250"/>
            <a:ext cx="4021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 name="Google Shape;43;p5"/>
          <p:cNvSpPr txBox="1">
            <a:spLocks noGrp="1"/>
          </p:cNvSpPr>
          <p:nvPr>
            <p:ph type="body" idx="4"/>
          </p:nvPr>
        </p:nvSpPr>
        <p:spPr>
          <a:xfrm>
            <a:off x="4743175" y="1403250"/>
            <a:ext cx="4021200" cy="28263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p:cSld name="CUSTOM_5_1_1">
    <p:spTree>
      <p:nvGrpSpPr>
        <p:cNvPr id="1" name="Shape 44"/>
        <p:cNvGrpSpPr/>
        <p:nvPr/>
      </p:nvGrpSpPr>
      <p:grpSpPr>
        <a:xfrm>
          <a:off x="0" y="0"/>
          <a:ext cx="0" cy="0"/>
          <a:chOff x="0" y="0"/>
          <a:chExt cx="0" cy="0"/>
        </a:xfrm>
      </p:grpSpPr>
      <p:sp>
        <p:nvSpPr>
          <p:cNvPr id="45" name="Google Shape;45;p6"/>
          <p:cNvSpPr txBox="1">
            <a:spLocks noGrp="1"/>
          </p:cNvSpPr>
          <p:nvPr>
            <p:ph type="subTitle" idx="1"/>
          </p:nvPr>
        </p:nvSpPr>
        <p:spPr>
          <a:xfrm>
            <a:off x="457200" y="1000250"/>
            <a:ext cx="4021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6" name="Google Shape;46;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
        <p:nvSpPr>
          <p:cNvPr id="47" name="Google Shape;47;p6"/>
          <p:cNvSpPr txBox="1">
            <a:spLocks noGrp="1"/>
          </p:cNvSpPr>
          <p:nvPr>
            <p:ph type="body" idx="2"/>
          </p:nvPr>
        </p:nvSpPr>
        <p:spPr>
          <a:xfrm>
            <a:off x="457200" y="1393850"/>
            <a:ext cx="4021200" cy="28356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48" name="Google Shape;48;p6"/>
          <p:cNvSpPr txBox="1">
            <a:spLocks noGrp="1"/>
          </p:cNvSpPr>
          <p:nvPr>
            <p:ph type="title"/>
          </p:nvPr>
        </p:nvSpPr>
        <p:spPr>
          <a:xfrm>
            <a:off x="460125" y="255675"/>
            <a:ext cx="7620000" cy="493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Break">
  <p:cSld name="OBJECT_1">
    <p:bg>
      <p:bgPr>
        <a:solidFill>
          <a:srgbClr val="1C4587"/>
        </a:solidFill>
        <a:effectLst/>
      </p:bgPr>
    </p:bg>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68500" y="1840500"/>
            <a:ext cx="8232000" cy="1455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46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51" name="Google Shape;51;p7"/>
          <p:cNvPicPr preferRelativeResize="0"/>
          <p:nvPr/>
        </p:nvPicPr>
        <p:blipFill rotWithShape="1">
          <a:blip r:embed="rId2">
            <a:alphaModFix/>
          </a:blip>
          <a:srcRect/>
          <a:stretch/>
        </p:blipFill>
        <p:spPr>
          <a:xfrm>
            <a:off x="536313" y="345094"/>
            <a:ext cx="2512482" cy="7722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2"/>
        <p:cNvGrpSpPr/>
        <p:nvPr/>
      </p:nvGrpSpPr>
      <p:grpSpPr>
        <a:xfrm>
          <a:off x="0" y="0"/>
          <a:ext cx="0" cy="0"/>
          <a:chOff x="0" y="0"/>
          <a:chExt cx="0" cy="0"/>
        </a:xfrm>
      </p:grpSpPr>
      <p:sp>
        <p:nvSpPr>
          <p:cNvPr id="53" name="Google Shape;53;p8"/>
          <p:cNvSpPr txBox="1">
            <a:spLocks noGrp="1"/>
          </p:cNvSpPr>
          <p:nvPr>
            <p:ph type="body" idx="1"/>
          </p:nvPr>
        </p:nvSpPr>
        <p:spPr>
          <a:xfrm>
            <a:off x="643754" y="1085169"/>
            <a:ext cx="3669000" cy="604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0000"/>
              </a:lnSpc>
              <a:spcBef>
                <a:spcPts val="0"/>
              </a:spcBef>
              <a:spcAft>
                <a:spcPts val="0"/>
              </a:spcAft>
              <a:buClr>
                <a:srgbClr val="005F8F"/>
              </a:buClr>
              <a:buSzPts val="1500"/>
              <a:buFont typeface="Arial"/>
              <a:buNone/>
              <a:defRPr sz="1500" b="1" i="0" u="none" strike="noStrike" cap="none">
                <a:solidFill>
                  <a:srgbClr val="005F8F"/>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2"/>
          </p:nvPr>
        </p:nvSpPr>
        <p:spPr>
          <a:xfrm>
            <a:off x="643754" y="1746478"/>
            <a:ext cx="3669000" cy="1718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0000"/>
              </a:lnSpc>
              <a:spcBef>
                <a:spcPts val="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title"/>
          </p:nvPr>
        </p:nvSpPr>
        <p:spPr>
          <a:xfrm>
            <a:off x="643753" y="381452"/>
            <a:ext cx="7907100" cy="394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5F8F"/>
              </a:buClr>
              <a:buSzPts val="2700"/>
              <a:buFont typeface="Calibri"/>
              <a:buNone/>
              <a:defRPr sz="2700" b="1" i="0" u="none" strike="noStrike" cap="none">
                <a:solidFill>
                  <a:srgbClr val="005F8F"/>
                </a:solidFill>
                <a:latin typeface="Calibri"/>
                <a:ea typeface="Calibri"/>
                <a:cs typeface="Calibri"/>
                <a:sym typeface="Calibri"/>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6" name="Google Shape;56;p8"/>
          <p:cNvSpPr txBox="1">
            <a:spLocks noGrp="1"/>
          </p:cNvSpPr>
          <p:nvPr>
            <p:ph type="body" idx="3"/>
          </p:nvPr>
        </p:nvSpPr>
        <p:spPr>
          <a:xfrm>
            <a:off x="4881630" y="1085169"/>
            <a:ext cx="3669000" cy="604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0000"/>
              </a:lnSpc>
              <a:spcBef>
                <a:spcPts val="0"/>
              </a:spcBef>
              <a:spcAft>
                <a:spcPts val="0"/>
              </a:spcAft>
              <a:buClr>
                <a:srgbClr val="005F8F"/>
              </a:buClr>
              <a:buSzPts val="1500"/>
              <a:buFont typeface="Arial"/>
              <a:buNone/>
              <a:defRPr sz="1500" b="1" i="0" u="none" strike="noStrike" cap="none">
                <a:solidFill>
                  <a:srgbClr val="005F8F"/>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body" idx="4"/>
          </p:nvPr>
        </p:nvSpPr>
        <p:spPr>
          <a:xfrm>
            <a:off x="4881630" y="1746478"/>
            <a:ext cx="3669000" cy="1718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0000"/>
              </a:lnSpc>
              <a:spcBef>
                <a:spcPts val="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1" name="Google Shape;61;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2" name="Google Shape;62;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3" name="Google Shape;6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OBJECT_2">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p1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 name="Google Shape;67;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8" name="Google Shape;68;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9" name="Google Shape;69;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457200" y="1393850"/>
            <a:ext cx="8307300" cy="28440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pic>
        <p:nvPicPr>
          <p:cNvPr id="11" name="Google Shape;11;p1" descr="blue_mts_header.png"/>
          <p:cNvPicPr preferRelativeResize="0"/>
          <p:nvPr/>
        </p:nvPicPr>
        <p:blipFill rotWithShape="1">
          <a:blip r:embed="rId12">
            <a:alphaModFix/>
          </a:blip>
          <a:srcRect t="20496"/>
          <a:stretch/>
        </p:blipFill>
        <p:spPr>
          <a:xfrm>
            <a:off x="0" y="3755811"/>
            <a:ext cx="9144000" cy="1387688"/>
          </a:xfrm>
          <a:prstGeom prst="rect">
            <a:avLst/>
          </a:prstGeom>
          <a:noFill/>
          <a:ln>
            <a:noFill/>
          </a:ln>
        </p:spPr>
      </p:pic>
      <p:pic>
        <p:nvPicPr>
          <p:cNvPr id="12" name="Google Shape;12;p1" descr="CWDC_Acronym-Color - Britta Blodgett - CDLE.png"/>
          <p:cNvPicPr preferRelativeResize="0"/>
          <p:nvPr/>
        </p:nvPicPr>
        <p:blipFill rotWithShape="1">
          <a:blip r:embed="rId13">
            <a:alphaModFix/>
          </a:blip>
          <a:srcRect/>
          <a:stretch/>
        </p:blipFill>
        <p:spPr>
          <a:xfrm>
            <a:off x="8073675" y="182306"/>
            <a:ext cx="631294" cy="631294"/>
          </a:xfrm>
          <a:prstGeom prst="rect">
            <a:avLst/>
          </a:prstGeom>
          <a:noFill/>
          <a:ln>
            <a:noFill/>
          </a:ln>
        </p:spPr>
      </p:pic>
      <p:pic>
        <p:nvPicPr>
          <p:cNvPr id="13" name="Google Shape;13;p1" descr="blue_mts_header.png"/>
          <p:cNvPicPr preferRelativeResize="0"/>
          <p:nvPr/>
        </p:nvPicPr>
        <p:blipFill rotWithShape="1">
          <a:blip r:embed="rId12">
            <a:alphaModFix/>
          </a:blip>
          <a:srcRect t="20496"/>
          <a:stretch/>
        </p:blipFill>
        <p:spPr>
          <a:xfrm>
            <a:off x="0" y="3755811"/>
            <a:ext cx="9144000" cy="1387688"/>
          </a:xfrm>
          <a:prstGeom prst="rect">
            <a:avLst/>
          </a:prstGeom>
          <a:noFill/>
          <a:ln>
            <a:noFill/>
          </a:ln>
        </p:spPr>
      </p:pic>
      <p:sp>
        <p:nvSpPr>
          <p:cNvPr id="14" name="Google Shape;14;p1"/>
          <p:cNvSpPr txBox="1"/>
          <p:nvPr/>
        </p:nvSpPr>
        <p:spPr>
          <a:xfrm>
            <a:off x="457200" y="285750"/>
            <a:ext cx="76200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Arial"/>
              <a:buNone/>
            </a:pPr>
            <a:endParaRPr sz="3600">
              <a:solidFill>
                <a:srgbClr val="595959"/>
              </a:solidFill>
              <a:latin typeface="Open Sans"/>
              <a:ea typeface="Open Sans"/>
              <a:cs typeface="Open Sans"/>
              <a:sym typeface="Open Sans"/>
            </a:endParaRPr>
          </a:p>
        </p:txBody>
      </p:sp>
      <p:pic>
        <p:nvPicPr>
          <p:cNvPr id="15" name="Google Shape;15;p1" descr="CWDC_Acronym-Color - Britta Blodgett - CDLE.png"/>
          <p:cNvPicPr preferRelativeResize="0"/>
          <p:nvPr/>
        </p:nvPicPr>
        <p:blipFill rotWithShape="1">
          <a:blip r:embed="rId13">
            <a:alphaModFix/>
          </a:blip>
          <a:srcRect/>
          <a:stretch/>
        </p:blipFill>
        <p:spPr>
          <a:xfrm>
            <a:off x="8073675" y="182306"/>
            <a:ext cx="631294" cy="631294"/>
          </a:xfrm>
          <a:prstGeom prst="rect">
            <a:avLst/>
          </a:prstGeom>
          <a:noFill/>
          <a:ln>
            <a:noFill/>
          </a:ln>
        </p:spPr>
      </p:pic>
      <p:sp>
        <p:nvSpPr>
          <p:cNvPr id="16" name="Google Shape;16;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2000">
                <a:solidFill>
                  <a:schemeClr val="lt1"/>
                </a:solidFill>
                <a:latin typeface="Open Sans"/>
                <a:ea typeface="Open Sans"/>
                <a:cs typeface="Open Sans"/>
                <a:sym typeface="Open Sans"/>
              </a:defRPr>
            </a:lvl1pPr>
            <a:lvl2pPr lvl="1" algn="r">
              <a:buNone/>
              <a:defRPr sz="2000">
                <a:solidFill>
                  <a:schemeClr val="lt1"/>
                </a:solidFill>
                <a:latin typeface="Open Sans"/>
                <a:ea typeface="Open Sans"/>
                <a:cs typeface="Open Sans"/>
                <a:sym typeface="Open Sans"/>
              </a:defRPr>
            </a:lvl2pPr>
            <a:lvl3pPr lvl="2" algn="r">
              <a:buNone/>
              <a:defRPr sz="2000">
                <a:solidFill>
                  <a:schemeClr val="lt1"/>
                </a:solidFill>
                <a:latin typeface="Open Sans"/>
                <a:ea typeface="Open Sans"/>
                <a:cs typeface="Open Sans"/>
                <a:sym typeface="Open Sans"/>
              </a:defRPr>
            </a:lvl3pPr>
            <a:lvl4pPr lvl="3" algn="r">
              <a:buNone/>
              <a:defRPr sz="2000">
                <a:solidFill>
                  <a:schemeClr val="lt1"/>
                </a:solidFill>
                <a:latin typeface="Open Sans"/>
                <a:ea typeface="Open Sans"/>
                <a:cs typeface="Open Sans"/>
                <a:sym typeface="Open Sans"/>
              </a:defRPr>
            </a:lvl4pPr>
            <a:lvl5pPr lvl="4" algn="r">
              <a:buNone/>
              <a:defRPr sz="2000">
                <a:solidFill>
                  <a:schemeClr val="lt1"/>
                </a:solidFill>
                <a:latin typeface="Open Sans"/>
                <a:ea typeface="Open Sans"/>
                <a:cs typeface="Open Sans"/>
                <a:sym typeface="Open Sans"/>
              </a:defRPr>
            </a:lvl5pPr>
            <a:lvl6pPr lvl="5" algn="r">
              <a:buNone/>
              <a:defRPr sz="2000">
                <a:solidFill>
                  <a:schemeClr val="lt1"/>
                </a:solidFill>
                <a:latin typeface="Open Sans"/>
                <a:ea typeface="Open Sans"/>
                <a:cs typeface="Open Sans"/>
                <a:sym typeface="Open Sans"/>
              </a:defRPr>
            </a:lvl6pPr>
            <a:lvl7pPr lvl="6" algn="r">
              <a:buNone/>
              <a:defRPr sz="2000">
                <a:solidFill>
                  <a:schemeClr val="lt1"/>
                </a:solidFill>
                <a:latin typeface="Open Sans"/>
                <a:ea typeface="Open Sans"/>
                <a:cs typeface="Open Sans"/>
                <a:sym typeface="Open Sans"/>
              </a:defRPr>
            </a:lvl7pPr>
            <a:lvl8pPr lvl="7" algn="r">
              <a:buNone/>
              <a:defRPr sz="2000">
                <a:solidFill>
                  <a:schemeClr val="lt1"/>
                </a:solidFill>
                <a:latin typeface="Open Sans"/>
                <a:ea typeface="Open Sans"/>
                <a:cs typeface="Open Sans"/>
                <a:sym typeface="Open Sans"/>
              </a:defRPr>
            </a:lvl8pPr>
            <a:lvl9pPr lvl="8" algn="r">
              <a:buNone/>
              <a:defRPr sz="20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JM"/>
              <a:t>‹#›</a:t>
            </a:fld>
            <a:endParaRPr/>
          </a:p>
        </p:txBody>
      </p:sp>
      <p:sp>
        <p:nvSpPr>
          <p:cNvPr id="17" name="Google Shape;17;p1"/>
          <p:cNvSpPr txBox="1">
            <a:spLocks noGrp="1"/>
          </p:cNvSpPr>
          <p:nvPr>
            <p:ph type="title"/>
          </p:nvPr>
        </p:nvSpPr>
        <p:spPr>
          <a:xfrm>
            <a:off x="460125" y="255675"/>
            <a:ext cx="7620000" cy="493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3600">
                <a:solidFill>
                  <a:srgbClr val="3F3F3F"/>
                </a:solidFill>
                <a:latin typeface="Open Sans"/>
                <a:ea typeface="Open Sans"/>
                <a:cs typeface="Open Sans"/>
                <a:sym typeface="Open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18" name="Google Shape;18;p1"/>
          <p:cNvPicPr preferRelativeResize="0"/>
          <p:nvPr/>
        </p:nvPicPr>
        <p:blipFill rotWithShape="1">
          <a:blip r:embed="rId14">
            <a:alphaModFix/>
          </a:blip>
          <a:srcRect r="59453"/>
          <a:stretch/>
        </p:blipFill>
        <p:spPr>
          <a:xfrm>
            <a:off x="6886975" y="269350"/>
            <a:ext cx="1124204"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spreadsheets/d/1RntFIsJeX47cIHK2l9HthFiDiCk7oHzylcPxB0YPFpg/edit?usp=shar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district-school-dashboar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ocrdata.ed.gov/" TargetMode="External"/><Relationship Id="rId5" Type="http://schemas.openxmlformats.org/officeDocument/2006/relationships/hyperlink" Target="https://tlcc-2020-reports.cedu.io/" TargetMode="External"/><Relationship Id="rId4" Type="http://schemas.openxmlformats.org/officeDocument/2006/relationships/hyperlink" Target="https://highered.colorado.gov/pathways-to-prosperity-postsecondary-access-and-success-for-colorados-high-school-graduat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file/d/1AQYtciZcGidjRJPoGw_3ddVxk6b8t1OQ/view?usp=shari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document/d/1XdMGrRHiirjfHBFO8ZcnwrOcCpld677-/edit?usp=drive_web&amp;ouid=113794076422730254356&amp;rtpof=tru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2"/>
          <p:cNvSpPr txBox="1">
            <a:spLocks noGrp="1"/>
          </p:cNvSpPr>
          <p:nvPr>
            <p:ph type="title"/>
          </p:nvPr>
        </p:nvSpPr>
        <p:spPr>
          <a:xfrm>
            <a:off x="460125" y="1544050"/>
            <a:ext cx="83073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JM" dirty="0"/>
              <a:t>WBL Program Measurement and Assessment</a:t>
            </a:r>
            <a:endParaRPr dirty="0"/>
          </a:p>
        </p:txBody>
      </p:sp>
      <p:sp>
        <p:nvSpPr>
          <p:cNvPr id="80" name="Google Shape;80;p12"/>
          <p:cNvSpPr txBox="1">
            <a:spLocks noGrp="1"/>
          </p:cNvSpPr>
          <p:nvPr>
            <p:ph type="body" idx="1"/>
          </p:nvPr>
        </p:nvSpPr>
        <p:spPr>
          <a:xfrm>
            <a:off x="468500" y="2932800"/>
            <a:ext cx="8307300" cy="51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JM"/>
              <a:t>May 12, 2021</a:t>
            </a:r>
            <a:endParaRPr/>
          </a:p>
        </p:txBody>
      </p:sp>
      <p:sp>
        <p:nvSpPr>
          <p:cNvPr id="82" name="Google Shape;82;p12"/>
          <p:cNvSpPr txBox="1">
            <a:spLocks noGrp="1"/>
          </p:cNvSpPr>
          <p:nvPr>
            <p:ph type="body" idx="2"/>
          </p:nvPr>
        </p:nvSpPr>
        <p:spPr>
          <a:xfrm>
            <a:off x="460125" y="3535150"/>
            <a:ext cx="8307300" cy="46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JM"/>
              <a:t>*This meeting will be recorded</a:t>
            </a:r>
            <a:endParaRPr/>
          </a:p>
          <a:p>
            <a:pPr marL="0" lvl="0" indent="0" algn="l" rtl="0">
              <a:spcBef>
                <a:spcPts val="0"/>
              </a:spcBef>
              <a:spcAft>
                <a:spcPts val="0"/>
              </a:spcAft>
              <a:buNone/>
            </a:pP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2" name="Title 1">
            <a:extLst>
              <a:ext uri="{FF2B5EF4-FFF2-40B4-BE49-F238E27FC236}">
                <a16:creationId xmlns:a16="http://schemas.microsoft.com/office/drawing/2014/main" id="{8C59E9B3-E2B8-41ED-AC63-F47AC2CA33E4}"/>
              </a:ext>
            </a:extLst>
          </p:cNvPr>
          <p:cNvSpPr>
            <a:spLocks noGrp="1"/>
          </p:cNvSpPr>
          <p:nvPr>
            <p:ph type="title"/>
          </p:nvPr>
        </p:nvSpPr>
        <p:spPr/>
        <p:txBody>
          <a:bodyPr/>
          <a:lstStyle/>
          <a:p>
            <a:r>
              <a:rPr lang="en-US" dirty="0"/>
              <a:t>Quote</a:t>
            </a:r>
          </a:p>
        </p:txBody>
      </p:sp>
      <p:sp>
        <p:nvSpPr>
          <p:cNvPr id="157" name="Google Shape;157;p21"/>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sz="3200"/>
              <a:t>“Guided pathways without equity in the center is simply tracking” - Dr. J. Luke Wood</a:t>
            </a:r>
            <a:endParaRPr sz="3200"/>
          </a:p>
        </p:txBody>
      </p:sp>
      <p:sp>
        <p:nvSpPr>
          <p:cNvPr id="158" name="Google Shape;158;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2"/>
          <p:cNvSpPr txBox="1">
            <a:spLocks noGrp="1"/>
          </p:cNvSpPr>
          <p:nvPr>
            <p:ph type="title"/>
          </p:nvPr>
        </p:nvSpPr>
        <p:spPr>
          <a:xfrm>
            <a:off x="423675" y="17191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2800" dirty="0"/>
              <a:t>How can we determine additional barriers?</a:t>
            </a:r>
            <a:endParaRPr sz="2800" dirty="0"/>
          </a:p>
        </p:txBody>
      </p:sp>
      <p:sp>
        <p:nvSpPr>
          <p:cNvPr id="164" name="Google Shape;164;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3" name="Google Shape;173;p23"/>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Who is at your table?</a:t>
            </a:r>
            <a:endParaRPr dirty="0"/>
          </a:p>
        </p:txBody>
      </p:sp>
      <p:pic>
        <p:nvPicPr>
          <p:cNvPr id="174" name="Google Shape;174;p23" descr="graphic of community engagement tool. circle divided into four quadrants: issue experience, demographic relevance, direct engagement, and geographic relevance."/>
          <p:cNvPicPr preferRelativeResize="0"/>
          <p:nvPr/>
        </p:nvPicPr>
        <p:blipFill>
          <a:blip r:embed="rId3">
            <a:alphaModFix/>
          </a:blip>
          <a:stretch>
            <a:fillRect/>
          </a:stretch>
        </p:blipFill>
        <p:spPr>
          <a:xfrm>
            <a:off x="1496425" y="749475"/>
            <a:ext cx="6151150" cy="4151850"/>
          </a:xfrm>
          <a:prstGeom prst="rect">
            <a:avLst/>
          </a:prstGeom>
          <a:noFill/>
          <a:ln>
            <a:noFill/>
          </a:ln>
        </p:spPr>
      </p:pic>
      <p:sp>
        <p:nvSpPr>
          <p:cNvPr id="172" name="Google Shape;172;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 name="Title 1">
            <a:extLst>
              <a:ext uri="{FF2B5EF4-FFF2-40B4-BE49-F238E27FC236}">
                <a16:creationId xmlns:a16="http://schemas.microsoft.com/office/drawing/2014/main" id="{CC607142-4DB9-4D14-AF5F-CC4FBD197266}"/>
              </a:ext>
            </a:extLst>
          </p:cNvPr>
          <p:cNvSpPr>
            <a:spLocks noGrp="1"/>
          </p:cNvSpPr>
          <p:nvPr>
            <p:ph type="title"/>
          </p:nvPr>
        </p:nvSpPr>
        <p:spPr>
          <a:xfrm>
            <a:off x="503925" y="20174"/>
            <a:ext cx="7620000" cy="493800"/>
          </a:xfrm>
        </p:spPr>
        <p:txBody>
          <a:bodyPr/>
          <a:lstStyle/>
          <a:p>
            <a:r>
              <a:rPr lang="en-US" sz="2400" dirty="0"/>
              <a:t>Community engagement spectrum</a:t>
            </a:r>
          </a:p>
        </p:txBody>
      </p:sp>
      <p:pic>
        <p:nvPicPr>
          <p:cNvPr id="183" name="Google Shape;183;p24" descr="Community engagement spectrum. From left to right: informing, consulting, involving, collaborating, empowering"/>
          <p:cNvPicPr preferRelativeResize="0"/>
          <p:nvPr/>
        </p:nvPicPr>
        <p:blipFill>
          <a:blip r:embed="rId3">
            <a:alphaModFix/>
          </a:blip>
          <a:stretch>
            <a:fillRect/>
          </a:stretch>
        </p:blipFill>
        <p:spPr>
          <a:xfrm>
            <a:off x="503925" y="157125"/>
            <a:ext cx="8113099" cy="4849375"/>
          </a:xfrm>
          <a:prstGeom prst="rect">
            <a:avLst/>
          </a:prstGeom>
          <a:noFill/>
          <a:ln>
            <a:noFill/>
          </a:ln>
        </p:spPr>
      </p:pic>
      <p:pic>
        <p:nvPicPr>
          <p:cNvPr id="184" name="Google Shape;184;p24" descr="Community engagement spectrum. from left to right: informing, consulting, involving, collaborating, empowering"/>
          <p:cNvPicPr preferRelativeResize="0"/>
          <p:nvPr/>
        </p:nvPicPr>
        <p:blipFill>
          <a:blip r:embed="rId4">
            <a:alphaModFix/>
          </a:blip>
          <a:stretch>
            <a:fillRect/>
          </a:stretch>
        </p:blipFill>
        <p:spPr>
          <a:xfrm>
            <a:off x="7858545" y="3967445"/>
            <a:ext cx="1246925" cy="696325"/>
          </a:xfrm>
          <a:prstGeom prst="rect">
            <a:avLst/>
          </a:prstGeom>
          <a:noFill/>
          <a:ln>
            <a:noFill/>
          </a:ln>
        </p:spPr>
      </p:pic>
      <p:sp>
        <p:nvSpPr>
          <p:cNvPr id="181" name="Google Shape;181;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itle 1">
            <a:extLst>
              <a:ext uri="{FF2B5EF4-FFF2-40B4-BE49-F238E27FC236}">
                <a16:creationId xmlns:a16="http://schemas.microsoft.com/office/drawing/2014/main" id="{077395DA-B199-48D0-8E23-3E8006DF5656}"/>
              </a:ext>
            </a:extLst>
          </p:cNvPr>
          <p:cNvSpPr>
            <a:spLocks noGrp="1"/>
          </p:cNvSpPr>
          <p:nvPr>
            <p:ph type="title"/>
          </p:nvPr>
        </p:nvSpPr>
        <p:spPr>
          <a:xfrm>
            <a:off x="457176" y="-44625"/>
            <a:ext cx="7620000" cy="493800"/>
          </a:xfrm>
        </p:spPr>
        <p:txBody>
          <a:bodyPr/>
          <a:lstStyle/>
          <a:p>
            <a:r>
              <a:rPr lang="en-US" sz="1400" dirty="0"/>
              <a:t>Ten essential questions for workforce development</a:t>
            </a:r>
          </a:p>
        </p:txBody>
      </p:sp>
      <p:pic>
        <p:nvPicPr>
          <p:cNvPr id="192" name="Google Shape;192;p25" descr="ten essential questions for workforce development"/>
          <p:cNvPicPr preferRelativeResize="0"/>
          <p:nvPr/>
        </p:nvPicPr>
        <p:blipFill>
          <a:blip r:embed="rId3">
            <a:alphaModFix/>
          </a:blip>
          <a:stretch>
            <a:fillRect/>
          </a:stretch>
        </p:blipFill>
        <p:spPr>
          <a:xfrm>
            <a:off x="457188" y="255675"/>
            <a:ext cx="7038975" cy="4438650"/>
          </a:xfrm>
          <a:prstGeom prst="rect">
            <a:avLst/>
          </a:prstGeom>
          <a:noFill/>
          <a:ln>
            <a:noFill/>
          </a:ln>
        </p:spPr>
      </p:pic>
      <p:pic>
        <p:nvPicPr>
          <p:cNvPr id="193" name="Google Shape;193;p2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496175" y="3461325"/>
            <a:ext cx="1547025" cy="915850"/>
          </a:xfrm>
          <a:prstGeom prst="rect">
            <a:avLst/>
          </a:prstGeom>
          <a:noFill/>
          <a:ln>
            <a:noFill/>
          </a:ln>
        </p:spPr>
      </p:pic>
      <p:sp>
        <p:nvSpPr>
          <p:cNvPr id="191" name="Google Shape;191;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1" name="Google Shape;201;p26"/>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2800" dirty="0"/>
              <a:t>Measurement and Assessment - Mike</a:t>
            </a:r>
            <a:endParaRPr sz="2800" dirty="0"/>
          </a:p>
        </p:txBody>
      </p:sp>
      <p:sp>
        <p:nvSpPr>
          <p:cNvPr id="199" name="Google Shape;199;p26"/>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a:t>Current Programs </a:t>
            </a:r>
            <a:endParaRPr/>
          </a:p>
          <a:p>
            <a:pPr marL="914400" lvl="1" indent="-355600" algn="l" rtl="0">
              <a:spcBef>
                <a:spcPts val="0"/>
              </a:spcBef>
              <a:spcAft>
                <a:spcPts val="0"/>
              </a:spcAft>
              <a:buSzPts val="2000"/>
              <a:buChar char="○"/>
            </a:pPr>
            <a:r>
              <a:rPr lang="en-JM"/>
              <a:t>Executive Internship </a:t>
            </a:r>
            <a:endParaRPr/>
          </a:p>
          <a:p>
            <a:pPr marL="914400" lvl="1" indent="-355600" algn="l" rtl="0">
              <a:spcBef>
                <a:spcPts val="0"/>
              </a:spcBef>
              <a:spcAft>
                <a:spcPts val="0"/>
              </a:spcAft>
              <a:buSzPts val="2000"/>
              <a:buChar char="○"/>
            </a:pPr>
            <a:r>
              <a:rPr lang="en-JM"/>
              <a:t>Apprenticeships</a:t>
            </a:r>
            <a:endParaRPr/>
          </a:p>
          <a:p>
            <a:pPr marL="1371600" lvl="2" indent="-355600" algn="l" rtl="0">
              <a:spcBef>
                <a:spcPts val="0"/>
              </a:spcBef>
              <a:spcAft>
                <a:spcPts val="0"/>
              </a:spcAft>
              <a:buSzPts val="2000"/>
              <a:buChar char="■"/>
            </a:pPr>
            <a:r>
              <a:rPr lang="en-JM"/>
              <a:t>Careerwise - 9 Pathways </a:t>
            </a:r>
            <a:endParaRPr/>
          </a:p>
          <a:p>
            <a:pPr marL="1371600" lvl="2" indent="-355600" algn="l" rtl="0">
              <a:spcBef>
                <a:spcPts val="0"/>
              </a:spcBef>
              <a:spcAft>
                <a:spcPts val="0"/>
              </a:spcAft>
              <a:buSzPts val="2000"/>
              <a:buChar char="■"/>
            </a:pPr>
            <a:r>
              <a:rPr lang="en-JM"/>
              <a:t>Other - Mikron, NSA</a:t>
            </a:r>
            <a:endParaRPr/>
          </a:p>
          <a:p>
            <a:pPr marL="1371600" lvl="2" indent="-355600" algn="l" rtl="0">
              <a:spcBef>
                <a:spcPts val="0"/>
              </a:spcBef>
              <a:spcAft>
                <a:spcPts val="0"/>
              </a:spcAft>
              <a:buSzPts val="2000"/>
              <a:buChar char="■"/>
            </a:pPr>
            <a:r>
              <a:rPr lang="en-JM"/>
              <a:t>CCSD</a:t>
            </a:r>
            <a:endParaRPr/>
          </a:p>
          <a:p>
            <a:pPr marL="1828800" lvl="3" indent="-355600" algn="l" rtl="0">
              <a:spcBef>
                <a:spcPts val="0"/>
              </a:spcBef>
              <a:spcAft>
                <a:spcPts val="0"/>
              </a:spcAft>
              <a:buSzPts val="2000"/>
              <a:buChar char="●"/>
            </a:pPr>
            <a:r>
              <a:rPr lang="en-JM"/>
              <a:t>Future Educator - Fall 2019</a:t>
            </a:r>
            <a:endParaRPr/>
          </a:p>
          <a:p>
            <a:pPr marL="1828800" lvl="3" indent="-355600" algn="l" rtl="0">
              <a:spcBef>
                <a:spcPts val="0"/>
              </a:spcBef>
              <a:spcAft>
                <a:spcPts val="0"/>
              </a:spcAft>
              <a:buSzPts val="2000"/>
              <a:buChar char="●"/>
            </a:pPr>
            <a:r>
              <a:rPr lang="en-JM"/>
              <a:t>Auto Technician - Fall 2021</a:t>
            </a:r>
            <a:endParaRPr/>
          </a:p>
          <a:p>
            <a:pPr marL="1828800" lvl="3" indent="-355600" algn="l" rtl="0">
              <a:spcBef>
                <a:spcPts val="0"/>
              </a:spcBef>
              <a:spcAft>
                <a:spcPts val="0"/>
              </a:spcAft>
              <a:buSzPts val="2000"/>
              <a:buChar char="●"/>
            </a:pPr>
            <a:r>
              <a:rPr lang="en-JM"/>
              <a:t>Health Technician - Fall 2021</a:t>
            </a:r>
            <a:endParaRPr/>
          </a:p>
          <a:p>
            <a:pPr marL="0" lvl="0" indent="0" algn="l" rtl="0">
              <a:spcBef>
                <a:spcPts val="0"/>
              </a:spcBef>
              <a:spcAft>
                <a:spcPts val="0"/>
              </a:spcAft>
              <a:buNone/>
            </a:pPr>
            <a:endParaRPr/>
          </a:p>
        </p:txBody>
      </p:sp>
      <p:pic>
        <p:nvPicPr>
          <p:cNvPr id="202" name="Google Shape;202;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99700" y="846500"/>
            <a:ext cx="2280425" cy="2280425"/>
          </a:xfrm>
          <a:prstGeom prst="rect">
            <a:avLst/>
          </a:prstGeom>
          <a:noFill/>
          <a:ln>
            <a:noFill/>
          </a:ln>
        </p:spPr>
      </p:pic>
      <p:sp>
        <p:nvSpPr>
          <p:cNvPr id="200" name="Google Shape;20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0" name="Google Shape;210;p27"/>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2800" dirty="0"/>
              <a:t>Measurement and Assessment  - </a:t>
            </a:r>
            <a:endParaRPr sz="2800" dirty="0"/>
          </a:p>
          <a:p>
            <a:pPr marL="0" lvl="0" indent="0" algn="l" rtl="0">
              <a:spcBef>
                <a:spcPts val="0"/>
              </a:spcBef>
              <a:spcAft>
                <a:spcPts val="0"/>
              </a:spcAft>
              <a:buClr>
                <a:schemeClr val="dk1"/>
              </a:buClr>
              <a:buSzPts val="1100"/>
              <a:buFont typeface="Arial"/>
              <a:buNone/>
            </a:pPr>
            <a:r>
              <a:rPr lang="en-JM" sz="2800" dirty="0"/>
              <a:t>Executive Internship </a:t>
            </a:r>
            <a:endParaRPr sz="2800" dirty="0"/>
          </a:p>
        </p:txBody>
      </p:sp>
      <p:sp>
        <p:nvSpPr>
          <p:cNvPr id="208" name="Google Shape;208;p27"/>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a:t>Executive Internship</a:t>
            </a:r>
            <a:endParaRPr/>
          </a:p>
          <a:p>
            <a:pPr marL="457200" lvl="0" indent="-355600" algn="l" rtl="0">
              <a:spcBef>
                <a:spcPts val="0"/>
              </a:spcBef>
              <a:spcAft>
                <a:spcPts val="0"/>
              </a:spcAft>
              <a:buSzPts val="2000"/>
              <a:buChar char="●"/>
            </a:pPr>
            <a:r>
              <a:rPr lang="en-JM"/>
              <a:t>Overview </a:t>
            </a:r>
            <a:endParaRPr/>
          </a:p>
          <a:p>
            <a:pPr marL="914400" lvl="1" indent="-355600" algn="l" rtl="0">
              <a:spcBef>
                <a:spcPts val="0"/>
              </a:spcBef>
              <a:spcAft>
                <a:spcPts val="0"/>
              </a:spcAft>
              <a:buSzPts val="2000"/>
              <a:buChar char="○"/>
            </a:pPr>
            <a:r>
              <a:rPr lang="en-JM"/>
              <a:t>1 Semester, 100 Hours, Unpaid, 10 - 15 hours a week</a:t>
            </a:r>
            <a:endParaRPr/>
          </a:p>
          <a:p>
            <a:pPr marL="457200" lvl="0" indent="-355600" algn="l" rtl="0">
              <a:spcBef>
                <a:spcPts val="0"/>
              </a:spcBef>
              <a:spcAft>
                <a:spcPts val="0"/>
              </a:spcAft>
              <a:buSzPts val="2000"/>
              <a:buChar char="●"/>
            </a:pPr>
            <a:r>
              <a:rPr lang="en-JM"/>
              <a:t>2020 - 2021 Internship </a:t>
            </a:r>
            <a:endParaRPr/>
          </a:p>
          <a:p>
            <a:pPr marL="914400" lvl="1" indent="-355600" algn="l" rtl="0">
              <a:spcBef>
                <a:spcPts val="0"/>
              </a:spcBef>
              <a:spcAft>
                <a:spcPts val="0"/>
              </a:spcAft>
              <a:buSzPts val="2000"/>
              <a:buChar char="○"/>
            </a:pPr>
            <a:r>
              <a:rPr lang="en-JM"/>
              <a:t>Spring 2020 - 13 Students</a:t>
            </a:r>
            <a:endParaRPr/>
          </a:p>
          <a:p>
            <a:pPr marL="914400" lvl="1" indent="-355600" algn="l" rtl="0">
              <a:spcBef>
                <a:spcPts val="0"/>
              </a:spcBef>
              <a:spcAft>
                <a:spcPts val="0"/>
              </a:spcAft>
              <a:buSzPts val="2000"/>
              <a:buChar char="○"/>
            </a:pPr>
            <a:r>
              <a:rPr lang="en-JM"/>
              <a:t>Summer 2020 - 22 Students</a:t>
            </a:r>
            <a:endParaRPr/>
          </a:p>
          <a:p>
            <a:pPr marL="914400" lvl="1" indent="-355600" algn="l" rtl="0">
              <a:spcBef>
                <a:spcPts val="0"/>
              </a:spcBef>
              <a:spcAft>
                <a:spcPts val="0"/>
              </a:spcAft>
              <a:buSzPts val="2000"/>
              <a:buChar char="○"/>
            </a:pPr>
            <a:r>
              <a:rPr lang="en-JM"/>
              <a:t>Fall 2020 - 15 Students</a:t>
            </a:r>
            <a:endParaRPr/>
          </a:p>
          <a:p>
            <a:pPr marL="914400" lvl="1" indent="-355600" algn="l" rtl="0">
              <a:spcBef>
                <a:spcPts val="0"/>
              </a:spcBef>
              <a:spcAft>
                <a:spcPts val="0"/>
              </a:spcAft>
              <a:buSzPts val="2000"/>
              <a:buChar char="○"/>
            </a:pPr>
            <a:r>
              <a:rPr lang="en-JM"/>
              <a:t>Spring 2021 - 11 Students</a:t>
            </a:r>
            <a:endParaRPr/>
          </a:p>
          <a:p>
            <a:pPr marL="0" lvl="0" indent="0" algn="l" rtl="0">
              <a:spcBef>
                <a:spcPts val="0"/>
              </a:spcBef>
              <a:spcAft>
                <a:spcPts val="0"/>
              </a:spcAft>
              <a:buNone/>
            </a:pPr>
            <a:endParaRPr/>
          </a:p>
        </p:txBody>
      </p:sp>
      <p:pic>
        <p:nvPicPr>
          <p:cNvPr id="211" name="Google Shape;211;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267100" y="2321825"/>
            <a:ext cx="3675050" cy="1653775"/>
          </a:xfrm>
          <a:prstGeom prst="rect">
            <a:avLst/>
          </a:prstGeom>
          <a:noFill/>
          <a:ln>
            <a:noFill/>
          </a:ln>
        </p:spPr>
      </p:pic>
      <p:sp>
        <p:nvSpPr>
          <p:cNvPr id="209" name="Google Shape;209;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9" name="Google Shape;219;p28"/>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2800" dirty="0"/>
          </a:p>
          <a:p>
            <a:pPr marL="0" lvl="0" indent="0" algn="l" rtl="0">
              <a:spcBef>
                <a:spcPts val="0"/>
              </a:spcBef>
              <a:spcAft>
                <a:spcPts val="0"/>
              </a:spcAft>
              <a:buClr>
                <a:schemeClr val="dk1"/>
              </a:buClr>
              <a:buSzPts val="1100"/>
              <a:buFont typeface="Arial"/>
              <a:buNone/>
            </a:pPr>
            <a:r>
              <a:rPr lang="en-JM" sz="2800" dirty="0"/>
              <a:t>Measurement and Assessment - Apprenticeships   </a:t>
            </a:r>
            <a:endParaRPr sz="2800" dirty="0"/>
          </a:p>
          <a:p>
            <a:pPr marL="0" lvl="0" indent="0" algn="l" rtl="0">
              <a:spcBef>
                <a:spcPts val="0"/>
              </a:spcBef>
              <a:spcAft>
                <a:spcPts val="0"/>
              </a:spcAft>
              <a:buClr>
                <a:schemeClr val="dk1"/>
              </a:buClr>
              <a:buSzPts val="1100"/>
              <a:buFont typeface="Arial"/>
              <a:buNone/>
            </a:pPr>
            <a:endParaRPr dirty="0"/>
          </a:p>
        </p:txBody>
      </p:sp>
      <p:sp>
        <p:nvSpPr>
          <p:cNvPr id="217" name="Google Shape;217;p28"/>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a:t>Apprenticeships</a:t>
            </a:r>
            <a:endParaRPr/>
          </a:p>
          <a:p>
            <a:pPr marL="457200" lvl="0" indent="-355600" algn="l" rtl="0">
              <a:spcBef>
                <a:spcPts val="0"/>
              </a:spcBef>
              <a:spcAft>
                <a:spcPts val="0"/>
              </a:spcAft>
              <a:buSzPts val="2000"/>
              <a:buChar char="●"/>
            </a:pPr>
            <a:r>
              <a:rPr lang="en-JM"/>
              <a:t>Overview</a:t>
            </a:r>
            <a:endParaRPr/>
          </a:p>
          <a:p>
            <a:pPr marL="914400" lvl="1" indent="-355600" algn="l" rtl="0">
              <a:spcBef>
                <a:spcPts val="0"/>
              </a:spcBef>
              <a:spcAft>
                <a:spcPts val="0"/>
              </a:spcAft>
              <a:buSzPts val="2000"/>
              <a:buChar char="○"/>
            </a:pPr>
            <a:r>
              <a:rPr lang="en-JM"/>
              <a:t>3 Year program  </a:t>
            </a:r>
            <a:endParaRPr/>
          </a:p>
          <a:p>
            <a:pPr marL="457200" lvl="0" indent="-355600" algn="l" rtl="0">
              <a:spcBef>
                <a:spcPts val="0"/>
              </a:spcBef>
              <a:spcAft>
                <a:spcPts val="0"/>
              </a:spcAft>
              <a:buSzPts val="2000"/>
              <a:buChar char="●"/>
            </a:pPr>
            <a:r>
              <a:rPr lang="en-JM"/>
              <a:t>Careerwise </a:t>
            </a:r>
            <a:endParaRPr/>
          </a:p>
          <a:p>
            <a:pPr marL="914400" lvl="1" indent="-355600" algn="l" rtl="0">
              <a:spcBef>
                <a:spcPts val="0"/>
              </a:spcBef>
              <a:spcAft>
                <a:spcPts val="0"/>
              </a:spcAft>
              <a:buSzPts val="2000"/>
              <a:buChar char="○"/>
            </a:pPr>
            <a:r>
              <a:rPr lang="en-JM"/>
              <a:t>1st Year - 11 Students</a:t>
            </a:r>
            <a:endParaRPr/>
          </a:p>
          <a:p>
            <a:pPr marL="914400" lvl="1" indent="-355600" algn="l" rtl="0">
              <a:spcBef>
                <a:spcPts val="0"/>
              </a:spcBef>
              <a:spcAft>
                <a:spcPts val="0"/>
              </a:spcAft>
              <a:buSzPts val="2000"/>
              <a:buChar char="○"/>
            </a:pPr>
            <a:r>
              <a:rPr lang="en-JM"/>
              <a:t>2nd Year - 9 Students</a:t>
            </a:r>
            <a:endParaRPr/>
          </a:p>
          <a:p>
            <a:pPr marL="914400" lvl="1" indent="-355600" algn="l" rtl="0">
              <a:spcBef>
                <a:spcPts val="0"/>
              </a:spcBef>
              <a:spcAft>
                <a:spcPts val="0"/>
              </a:spcAft>
              <a:buSzPts val="2000"/>
              <a:buChar char="○"/>
            </a:pPr>
            <a:r>
              <a:rPr lang="en-JM"/>
              <a:t>FEP - 18 Students</a:t>
            </a:r>
            <a:endParaRPr/>
          </a:p>
          <a:p>
            <a:pPr marL="914400" lvl="1" indent="-355600" algn="l" rtl="0">
              <a:spcBef>
                <a:spcPts val="0"/>
              </a:spcBef>
              <a:spcAft>
                <a:spcPts val="0"/>
              </a:spcAft>
              <a:buSzPts val="2000"/>
              <a:buChar char="○"/>
            </a:pPr>
            <a:r>
              <a:rPr lang="en-JM"/>
              <a:t>Mikron - 3 Students</a:t>
            </a:r>
            <a:endParaRPr/>
          </a:p>
          <a:p>
            <a:pPr marL="914400" lvl="1" indent="-355600" algn="l" rtl="0">
              <a:spcBef>
                <a:spcPts val="0"/>
              </a:spcBef>
              <a:spcAft>
                <a:spcPts val="0"/>
              </a:spcAft>
              <a:buSzPts val="2000"/>
              <a:buChar char="○"/>
            </a:pPr>
            <a:r>
              <a:rPr lang="en-JM"/>
              <a:t>NSA - 3 Students </a:t>
            </a:r>
            <a:endParaRPr/>
          </a:p>
          <a:p>
            <a:pPr marL="0" lvl="0" indent="0" algn="l" rtl="0">
              <a:spcBef>
                <a:spcPts val="0"/>
              </a:spcBef>
              <a:spcAft>
                <a:spcPts val="0"/>
              </a:spcAft>
              <a:buNone/>
            </a:pPr>
            <a:endParaRPr/>
          </a:p>
          <a:p>
            <a:pPr marL="0" lvl="0" indent="0" algn="l" rtl="0">
              <a:spcBef>
                <a:spcPts val="0"/>
              </a:spcBef>
              <a:spcAft>
                <a:spcPts val="0"/>
              </a:spcAft>
              <a:buNone/>
            </a:pPr>
            <a:r>
              <a:rPr lang="en-JM"/>
              <a:t> </a:t>
            </a:r>
            <a:endParaRPr/>
          </a:p>
          <a:p>
            <a:pPr marL="0" lvl="0" indent="0" algn="l" rtl="0">
              <a:spcBef>
                <a:spcPts val="0"/>
              </a:spcBef>
              <a:spcAft>
                <a:spcPts val="0"/>
              </a:spcAft>
              <a:buNone/>
            </a:pPr>
            <a:endParaRPr/>
          </a:p>
        </p:txBody>
      </p:sp>
      <p:pic>
        <p:nvPicPr>
          <p:cNvPr id="220" name="Google Shape;220;p28" descr="how-it-works schedule for year 1-3 apprenticeships"/>
          <p:cNvPicPr preferRelativeResize="0"/>
          <p:nvPr/>
        </p:nvPicPr>
        <p:blipFill rotWithShape="1">
          <a:blip r:embed="rId3">
            <a:alphaModFix/>
          </a:blip>
          <a:srcRect l="-2599" t="-6004" r="-5734" b="-9010"/>
          <a:stretch/>
        </p:blipFill>
        <p:spPr>
          <a:xfrm>
            <a:off x="4421946" y="1806634"/>
            <a:ext cx="4564208" cy="2422816"/>
          </a:xfrm>
          <a:prstGeom prst="rect">
            <a:avLst/>
          </a:prstGeom>
          <a:noFill/>
          <a:ln>
            <a:noFill/>
          </a:ln>
        </p:spPr>
      </p:pic>
      <p:cxnSp>
        <p:nvCxnSpPr>
          <p:cNvPr id="221" name="Google Shape;221;p28">
            <a:extLst>
              <a:ext uri="{C183D7F6-B498-43B3-948B-1728B52AA6E4}">
                <adec:decorative xmlns:adec="http://schemas.microsoft.com/office/drawing/2017/decorative" val="1"/>
              </a:ext>
            </a:extLst>
          </p:cNvPr>
          <p:cNvCxnSpPr/>
          <p:nvPr/>
        </p:nvCxnSpPr>
        <p:spPr>
          <a:xfrm rot="10800000" flipH="1">
            <a:off x="3579500" y="1668675"/>
            <a:ext cx="1064100" cy="2823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218" name="Google Shape;218;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9"/>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JM" sz="2800" dirty="0"/>
              <a:t>Measurement and Assessment </a:t>
            </a:r>
            <a:endParaRPr dirty="0"/>
          </a:p>
        </p:txBody>
      </p:sp>
      <p:sp>
        <p:nvSpPr>
          <p:cNvPr id="227" name="Google Shape;227;p29"/>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a:t>Measures of Effectiveness</a:t>
            </a:r>
            <a:endParaRPr/>
          </a:p>
          <a:p>
            <a:pPr marL="457200" lvl="0" indent="-355600" algn="l" rtl="0">
              <a:spcBef>
                <a:spcPts val="0"/>
              </a:spcBef>
              <a:spcAft>
                <a:spcPts val="0"/>
              </a:spcAft>
              <a:buSzPts val="2000"/>
              <a:buChar char="●"/>
            </a:pPr>
            <a:r>
              <a:rPr lang="en-JM"/>
              <a:t>Executive Internship</a:t>
            </a:r>
            <a:endParaRPr/>
          </a:p>
          <a:p>
            <a:pPr marL="914400" lvl="1" indent="-355600" algn="l" rtl="0">
              <a:spcBef>
                <a:spcPts val="0"/>
              </a:spcBef>
              <a:spcAft>
                <a:spcPts val="0"/>
              </a:spcAft>
              <a:buSzPts val="2000"/>
              <a:buChar char="○"/>
            </a:pPr>
            <a:r>
              <a:rPr lang="en-JM"/>
              <a:t>Access </a:t>
            </a:r>
            <a:endParaRPr/>
          </a:p>
          <a:p>
            <a:pPr marL="914400" lvl="1" indent="-355600" algn="l" rtl="0">
              <a:spcBef>
                <a:spcPts val="0"/>
              </a:spcBef>
              <a:spcAft>
                <a:spcPts val="0"/>
              </a:spcAft>
              <a:buSzPts val="2000"/>
              <a:buChar char="○"/>
            </a:pPr>
            <a:r>
              <a:rPr lang="en-JM"/>
              <a:t>Placements </a:t>
            </a:r>
            <a:endParaRPr/>
          </a:p>
          <a:p>
            <a:pPr marL="914400" lvl="1" indent="-355600" algn="l" rtl="0">
              <a:spcBef>
                <a:spcPts val="0"/>
              </a:spcBef>
              <a:spcAft>
                <a:spcPts val="0"/>
              </a:spcAft>
              <a:buSzPts val="2000"/>
              <a:buChar char="○"/>
            </a:pPr>
            <a:r>
              <a:rPr lang="en-JM"/>
              <a:t>School participation </a:t>
            </a:r>
            <a:endParaRPr/>
          </a:p>
          <a:p>
            <a:pPr marL="914400" lvl="1" indent="-355600" algn="l" rtl="0">
              <a:spcBef>
                <a:spcPts val="0"/>
              </a:spcBef>
              <a:spcAft>
                <a:spcPts val="0"/>
              </a:spcAft>
              <a:buSzPts val="2000"/>
              <a:buChar char="○"/>
            </a:pPr>
            <a:r>
              <a:rPr lang="en-JM"/>
              <a:t>Equity - participation reflects the district </a:t>
            </a:r>
            <a:endParaRPr/>
          </a:p>
          <a:p>
            <a:pPr marL="914400" lvl="0" indent="0" algn="l" rtl="0">
              <a:spcBef>
                <a:spcPts val="0"/>
              </a:spcBef>
              <a:spcAft>
                <a:spcPts val="0"/>
              </a:spcAft>
              <a:buNone/>
            </a:pPr>
            <a:endParaRPr/>
          </a:p>
          <a:p>
            <a:pPr marL="0" lvl="0" indent="0" algn="l" rtl="0">
              <a:spcBef>
                <a:spcPts val="0"/>
              </a:spcBef>
              <a:spcAft>
                <a:spcPts val="0"/>
              </a:spcAft>
              <a:buNone/>
            </a:pPr>
            <a:endParaRPr/>
          </a:p>
        </p:txBody>
      </p:sp>
      <p:pic>
        <p:nvPicPr>
          <p:cNvPr id="230" name="Google Shape;230;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99025" y="1000243"/>
            <a:ext cx="2923525" cy="1602000"/>
          </a:xfrm>
          <a:prstGeom prst="rect">
            <a:avLst/>
          </a:prstGeom>
          <a:noFill/>
          <a:ln>
            <a:noFill/>
          </a:ln>
        </p:spPr>
      </p:pic>
      <p:sp>
        <p:nvSpPr>
          <p:cNvPr id="228" name="Google Shape;228;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30"/>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JM" sz="2800" dirty="0"/>
              <a:t>Measurement and Assessment </a:t>
            </a:r>
            <a:endParaRPr dirty="0"/>
          </a:p>
        </p:txBody>
      </p:sp>
      <p:sp>
        <p:nvSpPr>
          <p:cNvPr id="236" name="Google Shape;236;p30"/>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a:t>Measures of Effectiveness</a:t>
            </a:r>
            <a:endParaRPr/>
          </a:p>
          <a:p>
            <a:pPr marL="457200" lvl="0" indent="-355600" algn="l" rtl="0">
              <a:spcBef>
                <a:spcPts val="0"/>
              </a:spcBef>
              <a:spcAft>
                <a:spcPts val="0"/>
              </a:spcAft>
              <a:buSzPts val="2000"/>
              <a:buChar char="●"/>
            </a:pPr>
            <a:r>
              <a:rPr lang="en-JM"/>
              <a:t>Apprenticeships</a:t>
            </a:r>
            <a:endParaRPr/>
          </a:p>
          <a:p>
            <a:pPr marL="457200" lvl="0" indent="-355600" algn="l" rtl="0">
              <a:spcBef>
                <a:spcPts val="0"/>
              </a:spcBef>
              <a:spcAft>
                <a:spcPts val="0"/>
              </a:spcAft>
              <a:buSzPts val="2000"/>
              <a:buChar char="●"/>
            </a:pPr>
            <a:r>
              <a:rPr lang="en-JM"/>
              <a:t>Access</a:t>
            </a:r>
            <a:endParaRPr/>
          </a:p>
          <a:p>
            <a:pPr marL="914400" lvl="1" indent="-355600" algn="l" rtl="0">
              <a:spcBef>
                <a:spcPts val="0"/>
              </a:spcBef>
              <a:spcAft>
                <a:spcPts val="0"/>
              </a:spcAft>
              <a:buSzPts val="2000"/>
              <a:buChar char="○"/>
            </a:pPr>
            <a:r>
              <a:rPr lang="en-JM"/>
              <a:t>Student profiles  - 144 Student Profiles </a:t>
            </a:r>
            <a:endParaRPr/>
          </a:p>
          <a:p>
            <a:pPr marL="914400" lvl="1" indent="-355600" algn="l" rtl="0">
              <a:spcBef>
                <a:spcPts val="0"/>
              </a:spcBef>
              <a:spcAft>
                <a:spcPts val="0"/>
              </a:spcAft>
              <a:buSzPts val="2000"/>
              <a:buChar char="○"/>
            </a:pPr>
            <a:r>
              <a:rPr lang="en-JM"/>
              <a:t>Applications - 86 Applicants, 145 Applications </a:t>
            </a:r>
            <a:endParaRPr/>
          </a:p>
          <a:p>
            <a:pPr marL="914400" lvl="1" indent="-355600" algn="l" rtl="0">
              <a:spcBef>
                <a:spcPts val="0"/>
              </a:spcBef>
              <a:spcAft>
                <a:spcPts val="0"/>
              </a:spcAft>
              <a:buSzPts val="2000"/>
              <a:buChar char="○"/>
            </a:pPr>
            <a:r>
              <a:rPr lang="en-JM"/>
              <a:t>Students hired - Currently 34 hired apprentices</a:t>
            </a:r>
            <a:endParaRPr/>
          </a:p>
          <a:p>
            <a:pPr marL="914400" lvl="1" indent="-355600" algn="l" rtl="0">
              <a:spcBef>
                <a:spcPts val="0"/>
              </a:spcBef>
              <a:spcAft>
                <a:spcPts val="0"/>
              </a:spcAft>
              <a:buSzPts val="2000"/>
              <a:buChar char="○"/>
            </a:pPr>
            <a:r>
              <a:rPr lang="en-JM"/>
              <a:t>Continuation from year to year - TBD</a:t>
            </a:r>
            <a:endParaRPr/>
          </a:p>
          <a:p>
            <a:pPr marL="914400" lvl="1" indent="-355600" algn="l" rtl="0">
              <a:spcBef>
                <a:spcPts val="0"/>
              </a:spcBef>
              <a:spcAft>
                <a:spcPts val="0"/>
              </a:spcAft>
              <a:buSzPts val="2000"/>
              <a:buChar char="○"/>
            </a:pPr>
            <a:r>
              <a:rPr lang="en-JM"/>
              <a:t>Equity - participation reflects the district </a:t>
            </a:r>
            <a:endParaRPr/>
          </a:p>
          <a:p>
            <a:pPr marL="0" lvl="0" indent="0" algn="l" rtl="0">
              <a:spcBef>
                <a:spcPts val="0"/>
              </a:spcBef>
              <a:spcAft>
                <a:spcPts val="0"/>
              </a:spcAft>
              <a:buClr>
                <a:schemeClr val="dk1"/>
              </a:buClr>
              <a:buSzPts val="1100"/>
              <a:buFont typeface="Arial"/>
              <a:buNone/>
            </a:pPr>
            <a:endParaRPr/>
          </a:p>
        </p:txBody>
      </p:sp>
      <p:pic>
        <p:nvPicPr>
          <p:cNvPr id="239" name="Google Shape;239;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77950" y="969498"/>
            <a:ext cx="3004124" cy="916800"/>
          </a:xfrm>
          <a:prstGeom prst="rect">
            <a:avLst/>
          </a:prstGeom>
          <a:noFill/>
          <a:ln>
            <a:noFill/>
          </a:ln>
        </p:spPr>
      </p:pic>
      <p:sp>
        <p:nvSpPr>
          <p:cNvPr id="237" name="Google Shape;237;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3"/>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Colorado Succeeds Prize</a:t>
            </a:r>
            <a:endParaRPr dirty="0"/>
          </a:p>
        </p:txBody>
      </p:sp>
      <p:sp>
        <p:nvSpPr>
          <p:cNvPr id="92" name="Google Shape;92;p13"/>
          <p:cNvSpPr txBox="1"/>
          <p:nvPr/>
        </p:nvSpPr>
        <p:spPr>
          <a:xfrm>
            <a:off x="508800" y="749475"/>
            <a:ext cx="820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JM" sz="1200">
                <a:solidFill>
                  <a:schemeClr val="dk1"/>
                </a:solidFill>
                <a:highlight>
                  <a:srgbClr val="FFFFFF"/>
                </a:highlight>
                <a:latin typeface="Roboto"/>
                <a:ea typeface="Roboto"/>
                <a:cs typeface="Roboto"/>
                <a:sym typeface="Roboto"/>
              </a:rPr>
              <a:t>The Succeeds Prize exists to identify, recognize, and share stories of impact from innovative educators statewide</a:t>
            </a:r>
            <a:endParaRPr/>
          </a:p>
        </p:txBody>
      </p:sp>
      <p:pic>
        <p:nvPicPr>
          <p:cNvPr id="91" name="Google Shape;91;p13" descr="screenshot of Succeeds prize website"/>
          <p:cNvPicPr preferRelativeResize="0"/>
          <p:nvPr/>
        </p:nvPicPr>
        <p:blipFill>
          <a:blip r:embed="rId3">
            <a:alphaModFix/>
          </a:blip>
          <a:stretch>
            <a:fillRect/>
          </a:stretch>
        </p:blipFill>
        <p:spPr>
          <a:xfrm>
            <a:off x="1068950" y="1056600"/>
            <a:ext cx="6913449" cy="4086849"/>
          </a:xfrm>
          <a:prstGeom prst="rect">
            <a:avLst/>
          </a:prstGeom>
          <a:noFill/>
          <a:ln>
            <a:noFill/>
          </a:ln>
        </p:spPr>
      </p:pic>
      <p:sp>
        <p:nvSpPr>
          <p:cNvPr id="89" name="Google Shape;89;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JM" sz="2800" dirty="0"/>
              <a:t>Measurement and Assessment</a:t>
            </a:r>
            <a:endParaRPr dirty="0"/>
          </a:p>
        </p:txBody>
      </p:sp>
      <p:sp>
        <p:nvSpPr>
          <p:cNvPr id="245" name="Google Shape;245;p31"/>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a:t>Future Forward </a:t>
            </a:r>
            <a:endParaRPr/>
          </a:p>
          <a:p>
            <a:pPr marL="457200" lvl="0" indent="-355600" algn="l" rtl="0">
              <a:spcBef>
                <a:spcPts val="0"/>
              </a:spcBef>
              <a:spcAft>
                <a:spcPts val="0"/>
              </a:spcAft>
              <a:buSzPts val="2000"/>
              <a:buChar char="●"/>
            </a:pPr>
            <a:r>
              <a:rPr lang="en-JM"/>
              <a:t>K-8 CTE programming</a:t>
            </a:r>
            <a:endParaRPr/>
          </a:p>
          <a:p>
            <a:pPr marL="457200" lvl="0" indent="-355600" algn="l" rtl="0">
              <a:spcBef>
                <a:spcPts val="0"/>
              </a:spcBef>
              <a:spcAft>
                <a:spcPts val="0"/>
              </a:spcAft>
              <a:buSzPts val="2000"/>
              <a:buChar char="●"/>
            </a:pPr>
            <a:r>
              <a:rPr lang="en-JM"/>
              <a:t>Industry speakers</a:t>
            </a:r>
            <a:endParaRPr/>
          </a:p>
          <a:p>
            <a:pPr marL="457200" lvl="0" indent="-355600" algn="l" rtl="0">
              <a:spcBef>
                <a:spcPts val="0"/>
              </a:spcBef>
              <a:spcAft>
                <a:spcPts val="0"/>
              </a:spcAft>
              <a:buSzPts val="2000"/>
              <a:buChar char="●"/>
            </a:pPr>
            <a:r>
              <a:rPr lang="en-JM"/>
              <a:t>Industry tours/events</a:t>
            </a:r>
            <a:endParaRPr/>
          </a:p>
          <a:p>
            <a:pPr marL="457200" lvl="0" indent="-355600" algn="l" rtl="0">
              <a:spcBef>
                <a:spcPts val="0"/>
              </a:spcBef>
              <a:spcAft>
                <a:spcPts val="0"/>
              </a:spcAft>
              <a:buSzPts val="2000"/>
              <a:buChar char="●"/>
            </a:pPr>
            <a:r>
              <a:rPr lang="en-JM"/>
              <a:t>Continued growth in Internships and Apprenticeships</a:t>
            </a:r>
            <a:endParaRPr/>
          </a:p>
        </p:txBody>
      </p:sp>
      <p:pic>
        <p:nvPicPr>
          <p:cNvPr id="248" name="Google Shape;248;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68825" y="2918400"/>
            <a:ext cx="5167674" cy="814275"/>
          </a:xfrm>
          <a:prstGeom prst="rect">
            <a:avLst/>
          </a:prstGeom>
          <a:noFill/>
          <a:ln>
            <a:noFill/>
          </a:ln>
        </p:spPr>
      </p:pic>
      <p:sp>
        <p:nvSpPr>
          <p:cNvPr id="246" name="Google Shape;246;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6" name="Google Shape;256;p32"/>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2800" dirty="0"/>
              <a:t>Resources From Today’s Conversation: tinyurl.com/WBLdata1</a:t>
            </a:r>
            <a:endParaRPr sz="2800" dirty="0"/>
          </a:p>
        </p:txBody>
      </p:sp>
      <p:sp>
        <p:nvSpPr>
          <p:cNvPr id="254" name="Google Shape;254;p32"/>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sz="2400">
                <a:solidFill>
                  <a:srgbClr val="002060"/>
                </a:solidFill>
                <a:latin typeface="Calibri"/>
                <a:ea typeface="Calibri"/>
                <a:cs typeface="Calibri"/>
                <a:sym typeface="Calibri"/>
              </a:rPr>
              <a:t>In this folder you’ll find:</a:t>
            </a:r>
            <a:endParaRPr sz="2400">
              <a:solidFill>
                <a:srgbClr val="002060"/>
              </a:solidFill>
              <a:latin typeface="Calibri"/>
              <a:ea typeface="Calibri"/>
              <a:cs typeface="Calibri"/>
              <a:sym typeface="Calibri"/>
            </a:endParaRPr>
          </a:p>
          <a:p>
            <a:pPr marL="457200" lvl="0" indent="-381000" algn="l" rtl="0">
              <a:spcBef>
                <a:spcPts val="0"/>
              </a:spcBef>
              <a:spcAft>
                <a:spcPts val="0"/>
              </a:spcAft>
              <a:buSzPts val="2400"/>
              <a:buChar char="●"/>
            </a:pPr>
            <a:r>
              <a:rPr lang="en-JM" sz="2400">
                <a:solidFill>
                  <a:srgbClr val="002060"/>
                </a:solidFill>
                <a:latin typeface="Calibri"/>
                <a:ea typeface="Calibri"/>
                <a:cs typeface="Calibri"/>
                <a:sym typeface="Calibri"/>
              </a:rPr>
              <a:t>A Logic Model template </a:t>
            </a:r>
            <a:endParaRPr sz="2400">
              <a:solidFill>
                <a:srgbClr val="002060"/>
              </a:solidFill>
              <a:latin typeface="Calibri"/>
              <a:ea typeface="Calibri"/>
              <a:cs typeface="Calibri"/>
              <a:sym typeface="Calibri"/>
            </a:endParaRPr>
          </a:p>
          <a:p>
            <a:pPr marL="457200" lvl="0" indent="-381000" algn="l" rtl="0">
              <a:spcBef>
                <a:spcPts val="0"/>
              </a:spcBef>
              <a:spcAft>
                <a:spcPts val="0"/>
              </a:spcAft>
              <a:buSzPts val="2400"/>
              <a:buChar char="●"/>
            </a:pPr>
            <a:r>
              <a:rPr lang="en-JM" sz="2400">
                <a:solidFill>
                  <a:srgbClr val="002060"/>
                </a:solidFill>
                <a:latin typeface="Calibri"/>
                <a:ea typeface="Calibri"/>
                <a:cs typeface="Calibri"/>
                <a:sym typeface="Calibri"/>
              </a:rPr>
              <a:t>A couple of measurement plan templates/examples</a:t>
            </a:r>
            <a:endParaRPr sz="2400">
              <a:solidFill>
                <a:srgbClr val="002060"/>
              </a:solidFill>
              <a:latin typeface="Calibri"/>
              <a:ea typeface="Calibri"/>
              <a:cs typeface="Calibri"/>
              <a:sym typeface="Calibri"/>
            </a:endParaRPr>
          </a:p>
          <a:p>
            <a:pPr marL="457200" lvl="0" indent="-381000" algn="l" rtl="0">
              <a:spcBef>
                <a:spcPts val="0"/>
              </a:spcBef>
              <a:spcAft>
                <a:spcPts val="0"/>
              </a:spcAft>
              <a:buClr>
                <a:srgbClr val="002060"/>
              </a:buClr>
              <a:buSzPts val="2400"/>
              <a:buFont typeface="Calibri"/>
              <a:buChar char="●"/>
            </a:pPr>
            <a:r>
              <a:rPr lang="en-JM" sz="2400">
                <a:solidFill>
                  <a:srgbClr val="002060"/>
                </a:solidFill>
                <a:latin typeface="Calibri"/>
                <a:ea typeface="Calibri"/>
                <a:cs typeface="Calibri"/>
                <a:sym typeface="Calibri"/>
              </a:rPr>
              <a:t>Internship guide </a:t>
            </a:r>
            <a:endParaRPr sz="2400">
              <a:solidFill>
                <a:srgbClr val="002060"/>
              </a:solidFill>
              <a:latin typeface="Calibri"/>
              <a:ea typeface="Calibri"/>
              <a:cs typeface="Calibri"/>
              <a:sym typeface="Calibri"/>
            </a:endParaRPr>
          </a:p>
          <a:p>
            <a:pPr marL="457200" lvl="0" indent="-381000" algn="l" rtl="0">
              <a:spcBef>
                <a:spcPts val="0"/>
              </a:spcBef>
              <a:spcAft>
                <a:spcPts val="0"/>
              </a:spcAft>
              <a:buSzPts val="2400"/>
              <a:buChar char="●"/>
            </a:pPr>
            <a:r>
              <a:rPr lang="en-JM" sz="2400">
                <a:solidFill>
                  <a:srgbClr val="002060"/>
                </a:solidFill>
                <a:latin typeface="Calibri"/>
                <a:ea typeface="Calibri"/>
                <a:cs typeface="Calibri"/>
                <a:sym typeface="Calibri"/>
              </a:rPr>
              <a:t>A data use facilitation guide</a:t>
            </a:r>
            <a:endParaRPr sz="2400">
              <a:solidFill>
                <a:srgbClr val="002060"/>
              </a:solidFill>
              <a:latin typeface="Calibri"/>
              <a:ea typeface="Calibri"/>
              <a:cs typeface="Calibri"/>
              <a:sym typeface="Calibri"/>
            </a:endParaRPr>
          </a:p>
          <a:p>
            <a:pPr marL="0" lvl="0" indent="0" algn="l" rtl="0">
              <a:spcBef>
                <a:spcPts val="0"/>
              </a:spcBef>
              <a:spcAft>
                <a:spcPts val="0"/>
              </a:spcAft>
              <a:buNone/>
            </a:pPr>
            <a:endParaRPr/>
          </a:p>
        </p:txBody>
      </p:sp>
      <p:sp>
        <p:nvSpPr>
          <p:cNvPr id="255" name="Google Shape;255;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 name="Title 1">
            <a:extLst>
              <a:ext uri="{FF2B5EF4-FFF2-40B4-BE49-F238E27FC236}">
                <a16:creationId xmlns:a16="http://schemas.microsoft.com/office/drawing/2014/main" id="{50F3856A-FED1-4C29-B304-40EF2C75B9F2}"/>
              </a:ext>
            </a:extLst>
          </p:cNvPr>
          <p:cNvSpPr>
            <a:spLocks noGrp="1"/>
          </p:cNvSpPr>
          <p:nvPr>
            <p:ph type="title"/>
          </p:nvPr>
        </p:nvSpPr>
        <p:spPr/>
        <p:txBody>
          <a:bodyPr/>
          <a:lstStyle/>
          <a:p>
            <a:r>
              <a:rPr lang="en-US" sz="2000" dirty="0"/>
              <a:t>Why measure your work?</a:t>
            </a:r>
          </a:p>
        </p:txBody>
      </p:sp>
      <p:sp>
        <p:nvSpPr>
          <p:cNvPr id="262" name="Google Shape;262;p33"/>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sz="6000" b="1">
                <a:solidFill>
                  <a:schemeClr val="dk2"/>
                </a:solidFill>
                <a:latin typeface="Arial"/>
                <a:ea typeface="Arial"/>
                <a:cs typeface="Arial"/>
                <a:sym typeface="Arial"/>
              </a:rPr>
              <a:t>Why measure your work?</a:t>
            </a:r>
            <a:endParaRPr>
              <a:solidFill>
                <a:schemeClr val="dk2"/>
              </a:solidFill>
            </a:endParaRPr>
          </a:p>
        </p:txBody>
      </p:sp>
      <p:sp>
        <p:nvSpPr>
          <p:cNvPr id="263" name="Google Shape;263;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34"/>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Theory of Action or  </a:t>
            </a:r>
            <a:endParaRPr dirty="0"/>
          </a:p>
          <a:p>
            <a:pPr marL="0" lvl="0" indent="0" algn="l" rtl="0">
              <a:spcBef>
                <a:spcPts val="0"/>
              </a:spcBef>
              <a:spcAft>
                <a:spcPts val="0"/>
              </a:spcAft>
              <a:buNone/>
            </a:pPr>
            <a:r>
              <a:rPr lang="en-JM" dirty="0"/>
              <a:t>Logic Model Approach</a:t>
            </a:r>
            <a:endParaRPr dirty="0"/>
          </a:p>
        </p:txBody>
      </p:sp>
      <p:pic>
        <p:nvPicPr>
          <p:cNvPr id="271" name="Google Shape;271;p34" descr="Primary purposes and benefits:&#10;1. provides structure and framework for your evaluation and data collection&#10;2. provides a visual explanation of your program (communication tool)&#10;3. builds common understanding (makes a team's thinking explicit, no assumptions)&#10;4. helps with fundraising, development, reporting&#10;Basic structure:"/>
          <p:cNvPicPr preferRelativeResize="0"/>
          <p:nvPr/>
        </p:nvPicPr>
        <p:blipFill>
          <a:blip r:embed="rId3">
            <a:alphaModFix/>
          </a:blip>
          <a:stretch>
            <a:fillRect/>
          </a:stretch>
        </p:blipFill>
        <p:spPr>
          <a:xfrm>
            <a:off x="0" y="1129773"/>
            <a:ext cx="9143999" cy="2296903"/>
          </a:xfrm>
          <a:prstGeom prst="rect">
            <a:avLst/>
          </a:prstGeom>
          <a:noFill/>
          <a:ln>
            <a:noFill/>
          </a:ln>
        </p:spPr>
      </p:pic>
      <p:pic>
        <p:nvPicPr>
          <p:cNvPr id="272" name="Google Shape;272;p34" descr="process graphic:&#10;Input equals program investments, resources, activities.&#10;Output equals services provided, participation, satisfaction.&#10;Outcome equals short-term, intermediate, and long-term."/>
          <p:cNvPicPr preferRelativeResize="0"/>
          <p:nvPr/>
        </p:nvPicPr>
        <p:blipFill>
          <a:blip r:embed="rId4">
            <a:alphaModFix/>
          </a:blip>
          <a:stretch>
            <a:fillRect/>
          </a:stretch>
        </p:blipFill>
        <p:spPr>
          <a:xfrm>
            <a:off x="2236275" y="2705525"/>
            <a:ext cx="6115495" cy="2437975"/>
          </a:xfrm>
          <a:prstGeom prst="rect">
            <a:avLst/>
          </a:prstGeom>
          <a:noFill/>
          <a:ln>
            <a:noFill/>
          </a:ln>
        </p:spPr>
      </p:pic>
      <p:sp>
        <p:nvSpPr>
          <p:cNvPr id="269" name="Google Shape;269;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35"/>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Logic Model Approach</a:t>
            </a:r>
            <a:endParaRPr dirty="0"/>
          </a:p>
        </p:txBody>
      </p:sp>
      <p:pic>
        <p:nvPicPr>
          <p:cNvPr id="280" name="Google Shape;280;p35" descr="Be as clear as possible about which activities lead to which outcomes.&#10;&#10;comic image"/>
          <p:cNvPicPr preferRelativeResize="0"/>
          <p:nvPr/>
        </p:nvPicPr>
        <p:blipFill>
          <a:blip r:embed="rId3">
            <a:alphaModFix/>
          </a:blip>
          <a:stretch>
            <a:fillRect/>
          </a:stretch>
        </p:blipFill>
        <p:spPr>
          <a:xfrm>
            <a:off x="1369850" y="859950"/>
            <a:ext cx="6710275" cy="3605900"/>
          </a:xfrm>
          <a:prstGeom prst="rect">
            <a:avLst/>
          </a:prstGeom>
          <a:noFill/>
          <a:ln>
            <a:noFill/>
          </a:ln>
        </p:spPr>
      </p:pic>
      <p:sp>
        <p:nvSpPr>
          <p:cNvPr id="278" name="Google Shape;278;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 name="Title 1">
            <a:extLst>
              <a:ext uri="{FF2B5EF4-FFF2-40B4-BE49-F238E27FC236}">
                <a16:creationId xmlns:a16="http://schemas.microsoft.com/office/drawing/2014/main" id="{D0557A3A-0994-4C7C-95B4-FCCA7AB9C1CB}"/>
              </a:ext>
            </a:extLst>
          </p:cNvPr>
          <p:cNvSpPr>
            <a:spLocks noGrp="1"/>
          </p:cNvSpPr>
          <p:nvPr>
            <p:ph type="title"/>
          </p:nvPr>
        </p:nvSpPr>
        <p:spPr/>
        <p:txBody>
          <a:bodyPr/>
          <a:lstStyle/>
          <a:p>
            <a:r>
              <a:rPr lang="en-US" sz="2800" dirty="0"/>
              <a:t>Outcomes graphic</a:t>
            </a:r>
          </a:p>
        </p:txBody>
      </p:sp>
      <p:pic>
        <p:nvPicPr>
          <p:cNvPr id="287" name="Google Shape;287;p36" descr="graphic showing process of short, medium, and long term outcomes"/>
          <p:cNvPicPr preferRelativeResize="0"/>
          <p:nvPr/>
        </p:nvPicPr>
        <p:blipFill>
          <a:blip r:embed="rId3">
            <a:alphaModFix/>
          </a:blip>
          <a:stretch>
            <a:fillRect/>
          </a:stretch>
        </p:blipFill>
        <p:spPr>
          <a:xfrm>
            <a:off x="1951763" y="809000"/>
            <a:ext cx="5240476" cy="3663600"/>
          </a:xfrm>
          <a:prstGeom prst="rect">
            <a:avLst/>
          </a:prstGeom>
          <a:noFill/>
          <a:ln>
            <a:noFill/>
          </a:ln>
        </p:spPr>
      </p:pic>
      <p:sp>
        <p:nvSpPr>
          <p:cNvPr id="286" name="Google Shape;286;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Title 1">
            <a:extLst>
              <a:ext uri="{FF2B5EF4-FFF2-40B4-BE49-F238E27FC236}">
                <a16:creationId xmlns:a16="http://schemas.microsoft.com/office/drawing/2014/main" id="{46A0D485-22A4-4314-920C-CF3B39F32C85}"/>
              </a:ext>
            </a:extLst>
          </p:cNvPr>
          <p:cNvSpPr>
            <a:spLocks noGrp="1"/>
          </p:cNvSpPr>
          <p:nvPr>
            <p:ph type="title"/>
          </p:nvPr>
        </p:nvSpPr>
        <p:spPr>
          <a:xfrm>
            <a:off x="489125" y="8775"/>
            <a:ext cx="7620000" cy="493800"/>
          </a:xfrm>
        </p:spPr>
        <p:txBody>
          <a:bodyPr/>
          <a:lstStyle/>
          <a:p>
            <a:r>
              <a:rPr lang="en-US" sz="1800" dirty="0"/>
              <a:t>Alternative outcomes graphic</a:t>
            </a:r>
          </a:p>
        </p:txBody>
      </p:sp>
      <p:pic>
        <p:nvPicPr>
          <p:cNvPr id="294" name="Google Shape;294;p37" descr="another graphic to show types of outcomes"/>
          <p:cNvPicPr preferRelativeResize="0"/>
          <p:nvPr/>
        </p:nvPicPr>
        <p:blipFill>
          <a:blip r:embed="rId3">
            <a:alphaModFix/>
          </a:blip>
          <a:stretch>
            <a:fillRect/>
          </a:stretch>
        </p:blipFill>
        <p:spPr>
          <a:xfrm>
            <a:off x="1034875" y="255675"/>
            <a:ext cx="7521899" cy="3956001"/>
          </a:xfrm>
          <a:prstGeom prst="rect">
            <a:avLst/>
          </a:prstGeom>
          <a:noFill/>
          <a:ln>
            <a:noFill/>
          </a:ln>
        </p:spPr>
      </p:pic>
      <p:sp>
        <p:nvSpPr>
          <p:cNvPr id="293" name="Google Shape;293;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38"/>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Output Measures vs.</a:t>
            </a:r>
            <a:endParaRPr dirty="0"/>
          </a:p>
          <a:p>
            <a:pPr marL="0" lvl="0" indent="0" algn="l" rtl="0">
              <a:spcBef>
                <a:spcPts val="0"/>
              </a:spcBef>
              <a:spcAft>
                <a:spcPts val="0"/>
              </a:spcAft>
              <a:buNone/>
            </a:pPr>
            <a:r>
              <a:rPr lang="en-JM" dirty="0"/>
              <a:t> Outcome Measures </a:t>
            </a:r>
            <a:endParaRPr dirty="0"/>
          </a:p>
        </p:txBody>
      </p:sp>
      <p:pic>
        <p:nvPicPr>
          <p:cNvPr id="302" name="Google Shape;302;p38" descr="difference between outputs and outcomes"/>
          <p:cNvPicPr preferRelativeResize="0"/>
          <p:nvPr/>
        </p:nvPicPr>
        <p:blipFill>
          <a:blip r:embed="rId3">
            <a:alphaModFix/>
          </a:blip>
          <a:stretch>
            <a:fillRect/>
          </a:stretch>
        </p:blipFill>
        <p:spPr>
          <a:xfrm>
            <a:off x="1542950" y="1109550"/>
            <a:ext cx="6058100" cy="3208050"/>
          </a:xfrm>
          <a:prstGeom prst="rect">
            <a:avLst/>
          </a:prstGeom>
          <a:noFill/>
          <a:ln>
            <a:noFill/>
          </a:ln>
        </p:spPr>
      </p:pic>
      <p:sp>
        <p:nvSpPr>
          <p:cNvPr id="300" name="Google Shape;300;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39"/>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Creating a Measurement </a:t>
            </a:r>
            <a:endParaRPr dirty="0"/>
          </a:p>
          <a:p>
            <a:pPr marL="0" lvl="0" indent="0" algn="l" rtl="0">
              <a:spcBef>
                <a:spcPts val="0"/>
              </a:spcBef>
              <a:spcAft>
                <a:spcPts val="0"/>
              </a:spcAft>
              <a:buNone/>
            </a:pPr>
            <a:r>
              <a:rPr lang="en-JM" dirty="0"/>
              <a:t>Plan</a:t>
            </a:r>
            <a:endParaRPr dirty="0"/>
          </a:p>
        </p:txBody>
      </p:sp>
      <p:sp>
        <p:nvSpPr>
          <p:cNvPr id="308" name="Google Shape;308;p39"/>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JM" sz="1600">
                <a:solidFill>
                  <a:schemeClr val="dk1"/>
                </a:solidFill>
                <a:latin typeface="Calibri"/>
                <a:ea typeface="Calibri"/>
                <a:cs typeface="Calibri"/>
                <a:sym typeface="Calibri"/>
              </a:rPr>
              <a:t>Measurement Plans answer the following questions: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JM" sz="1600" b="1">
                <a:solidFill>
                  <a:schemeClr val="dk1"/>
                </a:solidFill>
                <a:latin typeface="Calibri"/>
                <a:ea typeface="Calibri"/>
                <a:cs typeface="Calibri"/>
                <a:sym typeface="Calibri"/>
              </a:rPr>
              <a:t>WHAT </a:t>
            </a:r>
            <a:r>
              <a:rPr lang="en-JM" sz="1600">
                <a:solidFill>
                  <a:schemeClr val="dk1"/>
                </a:solidFill>
                <a:latin typeface="Calibri"/>
                <a:ea typeface="Calibri"/>
                <a:cs typeface="Calibri"/>
                <a:sym typeface="Calibri"/>
              </a:rPr>
              <a:t>are we going to measure tied to implementation (outputs) and our outcomes? What disaggregations are we going to look at (e.g. race/ethnicity, FRL status).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JM" sz="1600" b="1">
                <a:solidFill>
                  <a:schemeClr val="dk1"/>
                </a:solidFill>
                <a:latin typeface="Calibri"/>
                <a:ea typeface="Calibri"/>
                <a:cs typeface="Calibri"/>
                <a:sym typeface="Calibri"/>
              </a:rPr>
              <a:t>HOW </a:t>
            </a:r>
            <a:r>
              <a:rPr lang="en-JM" sz="1600">
                <a:solidFill>
                  <a:schemeClr val="dk1"/>
                </a:solidFill>
                <a:latin typeface="Calibri"/>
                <a:ea typeface="Calibri"/>
                <a:cs typeface="Calibri"/>
                <a:sym typeface="Calibri"/>
              </a:rPr>
              <a:t>are we going to collect that data? Are we going to use focus groups? Surveys? Assessments?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JM" sz="1600" b="1">
                <a:solidFill>
                  <a:schemeClr val="dk1"/>
                </a:solidFill>
                <a:latin typeface="Calibri"/>
                <a:ea typeface="Calibri"/>
                <a:cs typeface="Calibri"/>
                <a:sym typeface="Calibri"/>
              </a:rPr>
              <a:t>WHEN </a:t>
            </a:r>
            <a:r>
              <a:rPr lang="en-JM" sz="1600">
                <a:solidFill>
                  <a:schemeClr val="dk1"/>
                </a:solidFill>
                <a:latin typeface="Calibri"/>
                <a:ea typeface="Calibri"/>
                <a:cs typeface="Calibri"/>
                <a:sym typeface="Calibri"/>
              </a:rPr>
              <a:t>do we collect that data? Is it every week? Month? Semester? Consider what outcomes you may see take place sooner (leading outcomes) rather than later (lagging outcomes).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JM" sz="1600" b="1">
                <a:solidFill>
                  <a:schemeClr val="dk1"/>
                </a:solidFill>
                <a:latin typeface="Calibri"/>
                <a:ea typeface="Calibri"/>
                <a:cs typeface="Calibri"/>
                <a:sym typeface="Calibri"/>
              </a:rPr>
              <a:t>WHO </a:t>
            </a:r>
            <a:r>
              <a:rPr lang="en-JM" sz="1600">
                <a:solidFill>
                  <a:schemeClr val="dk1"/>
                </a:solidFill>
                <a:latin typeface="Calibri"/>
                <a:ea typeface="Calibri"/>
                <a:cs typeface="Calibri"/>
                <a:sym typeface="Calibri"/>
              </a:rPr>
              <a:t>is responsible for gathering these data?</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JM" sz="1600" u="sng">
                <a:solidFill>
                  <a:schemeClr val="hlink"/>
                </a:solidFill>
                <a:latin typeface="Calibri"/>
                <a:ea typeface="Calibri"/>
                <a:cs typeface="Calibri"/>
                <a:sym typeface="Calibri"/>
                <a:hlinkClick r:id="rId3"/>
              </a:rPr>
              <a:t>Let’s look at an example! </a:t>
            </a:r>
            <a:endParaRPr sz="1600" u="sng">
              <a:solidFill>
                <a:schemeClr val="hlink"/>
              </a:solidFill>
              <a:latin typeface="Calibri"/>
              <a:ea typeface="Calibri"/>
              <a:cs typeface="Calibri"/>
              <a:sym typeface="Calibri"/>
            </a:endParaRPr>
          </a:p>
          <a:p>
            <a:pPr marL="0" lvl="0" indent="0" algn="l" rtl="0">
              <a:spcBef>
                <a:spcPts val="0"/>
              </a:spcBef>
              <a:spcAft>
                <a:spcPts val="0"/>
              </a:spcAft>
              <a:buNone/>
            </a:pPr>
            <a:endParaRPr sz="1200"/>
          </a:p>
        </p:txBody>
      </p:sp>
      <p:sp>
        <p:nvSpPr>
          <p:cNvPr id="309" name="Google Shape;309;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8" name="Google Shape;318;p40"/>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Data Collection Tools</a:t>
            </a:r>
            <a:endParaRPr dirty="0"/>
          </a:p>
        </p:txBody>
      </p:sp>
      <p:sp>
        <p:nvSpPr>
          <p:cNvPr id="316" name="Google Shape;316;p40"/>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sz="1400">
                <a:solidFill>
                  <a:schemeClr val="dk1"/>
                </a:solidFill>
                <a:latin typeface="Calibri"/>
                <a:ea typeface="Calibri"/>
                <a:cs typeface="Calibri"/>
                <a:sym typeface="Calibri"/>
              </a:rPr>
              <a:t>Tips for selecting your data collection tools: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eriod"/>
            </a:pPr>
            <a:r>
              <a:rPr lang="en-JM" sz="1400" b="1">
                <a:solidFill>
                  <a:schemeClr val="dk1"/>
                </a:solidFill>
                <a:latin typeface="Calibri"/>
                <a:ea typeface="Calibri"/>
                <a:cs typeface="Calibri"/>
                <a:sym typeface="Calibri"/>
              </a:rPr>
              <a:t>Consider how data collection is already embedded into your work-based learning work.</a:t>
            </a:r>
            <a:r>
              <a:rPr lang="en-JM" sz="1400">
                <a:solidFill>
                  <a:schemeClr val="dk1"/>
                </a:solidFill>
                <a:latin typeface="Calibri"/>
                <a:ea typeface="Calibri"/>
                <a:cs typeface="Calibri"/>
                <a:sym typeface="Calibri"/>
              </a:rPr>
              <a:t> Are you collecting stories about students’ internship experience? Are you asking internship providers for feedback? That is data!</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eriod"/>
            </a:pPr>
            <a:r>
              <a:rPr lang="en-JM" sz="1400" b="1">
                <a:solidFill>
                  <a:schemeClr val="dk1"/>
                </a:solidFill>
                <a:latin typeface="Calibri"/>
                <a:ea typeface="Calibri"/>
                <a:cs typeface="Calibri"/>
                <a:sym typeface="Calibri"/>
              </a:rPr>
              <a:t> Think about how to leverage publicly available data</a:t>
            </a:r>
            <a:r>
              <a:rPr lang="en-JM" sz="1400">
                <a:solidFill>
                  <a:schemeClr val="dk1"/>
                </a:solidFill>
                <a:latin typeface="Calibri"/>
                <a:ea typeface="Calibri"/>
                <a:cs typeface="Calibri"/>
                <a:sym typeface="Calibri"/>
              </a:rPr>
              <a:t> (or data you already have at the district/school levels) such as TLCC, Healthy Kids, or Post-Secondary data.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eriod"/>
            </a:pPr>
            <a:r>
              <a:rPr lang="en-JM" sz="1400" b="1">
                <a:solidFill>
                  <a:schemeClr val="dk1"/>
                </a:solidFill>
                <a:latin typeface="Calibri"/>
                <a:ea typeface="Calibri"/>
                <a:cs typeface="Calibri"/>
                <a:sym typeface="Calibri"/>
              </a:rPr>
              <a:t>Consider gaps in your knowledge</a:t>
            </a:r>
            <a:r>
              <a:rPr lang="en-JM" sz="1400">
                <a:solidFill>
                  <a:schemeClr val="dk1"/>
                </a:solidFill>
                <a:latin typeface="Calibri"/>
                <a:ea typeface="Calibri"/>
                <a:cs typeface="Calibri"/>
                <a:sym typeface="Calibri"/>
              </a:rPr>
              <a:t>. Is there an aspect of your work you’ve always wondered about? Follow your gut, more likely than not, you, your team, or students knows how to get that data. </a:t>
            </a:r>
            <a:endParaRPr sz="1400" b="1">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AutoNum type="arabicPeriod"/>
            </a:pPr>
            <a:r>
              <a:rPr lang="en-JM" sz="1400" b="1">
                <a:solidFill>
                  <a:schemeClr val="dk1"/>
                </a:solidFill>
                <a:latin typeface="Calibri"/>
                <a:ea typeface="Calibri"/>
                <a:cs typeface="Calibri"/>
                <a:sym typeface="Calibri"/>
              </a:rPr>
              <a:t>Consider capacity.</a:t>
            </a:r>
            <a:r>
              <a:rPr lang="en-JM" sz="1400">
                <a:solidFill>
                  <a:schemeClr val="dk1"/>
                </a:solidFill>
                <a:latin typeface="Calibri"/>
                <a:ea typeface="Calibri"/>
                <a:cs typeface="Calibri"/>
                <a:sym typeface="Calibri"/>
              </a:rPr>
              <a:t> Data collection, synthesis, and use can take a lot of work. Think about what is realistic for you and your team given your capacity. Short on capacity? Go back to tips one and two. </a:t>
            </a:r>
            <a:r>
              <a:rPr lang="en-JM"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17" name="Google Shape;317;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Title 1">
            <a:extLst>
              <a:ext uri="{FF2B5EF4-FFF2-40B4-BE49-F238E27FC236}">
                <a16:creationId xmlns:a16="http://schemas.microsoft.com/office/drawing/2014/main" id="{DDB10252-9C54-426E-B18D-F88296EC933B}"/>
              </a:ext>
            </a:extLst>
          </p:cNvPr>
          <p:cNvSpPr>
            <a:spLocks noGrp="1"/>
          </p:cNvSpPr>
          <p:nvPr>
            <p:ph type="title"/>
          </p:nvPr>
        </p:nvSpPr>
        <p:spPr>
          <a:xfrm>
            <a:off x="460125" y="255674"/>
            <a:ext cx="1332099" cy="1591413"/>
          </a:xfrm>
        </p:spPr>
        <p:txBody>
          <a:bodyPr/>
          <a:lstStyle/>
          <a:p>
            <a:r>
              <a:rPr lang="en-US" sz="1600" dirty="0"/>
              <a:t>Convening registration</a:t>
            </a:r>
          </a:p>
        </p:txBody>
      </p:sp>
      <p:pic>
        <p:nvPicPr>
          <p:cNvPr id="101" name="Google Shape;101;p14" descr="screenshot of work based learning incubator convening registration webpage"/>
          <p:cNvPicPr preferRelativeResize="0"/>
          <p:nvPr/>
        </p:nvPicPr>
        <p:blipFill>
          <a:blip r:embed="rId3">
            <a:alphaModFix/>
          </a:blip>
          <a:stretch>
            <a:fillRect/>
          </a:stretch>
        </p:blipFill>
        <p:spPr>
          <a:xfrm>
            <a:off x="1894922" y="0"/>
            <a:ext cx="5354156" cy="5143501"/>
          </a:xfrm>
          <a:prstGeom prst="rect">
            <a:avLst/>
          </a:prstGeom>
          <a:noFill/>
          <a:ln>
            <a:noFill/>
          </a:ln>
        </p:spPr>
      </p:pic>
      <p:sp>
        <p:nvSpPr>
          <p:cNvPr id="99" name="Google Shape;99;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6" name="Google Shape;326;p41"/>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Publicly Available Data</a:t>
            </a:r>
            <a:endParaRPr dirty="0"/>
          </a:p>
        </p:txBody>
      </p:sp>
      <p:sp>
        <p:nvSpPr>
          <p:cNvPr id="324" name="Google Shape;324;p41"/>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JM" sz="1500">
                <a:solidFill>
                  <a:schemeClr val="dk1"/>
                </a:solidFill>
                <a:latin typeface="Calibri"/>
                <a:ea typeface="Calibri"/>
                <a:cs typeface="Calibri"/>
                <a:sym typeface="Calibri"/>
              </a:rPr>
              <a:t>A few publicly available data sources to explore:</a:t>
            </a:r>
            <a:endParaRPr sz="1500">
              <a:solidFill>
                <a:schemeClr val="dk1"/>
              </a:solidFill>
              <a:latin typeface="Calibri"/>
              <a:ea typeface="Calibri"/>
              <a:cs typeface="Calibri"/>
              <a:sym typeface="Calibri"/>
            </a:endParaRPr>
          </a:p>
          <a:p>
            <a:pPr marL="457200" lvl="0" indent="-323850" algn="l" rtl="0">
              <a:spcBef>
                <a:spcPts val="0"/>
              </a:spcBef>
              <a:spcAft>
                <a:spcPts val="0"/>
              </a:spcAft>
              <a:buSzPts val="1500"/>
              <a:buChar char="●"/>
            </a:pPr>
            <a:r>
              <a:rPr lang="en-JM" sz="1500" u="sng">
                <a:solidFill>
                  <a:schemeClr val="hlink"/>
                </a:solidFill>
                <a:latin typeface="Calibri"/>
                <a:ea typeface="Calibri"/>
                <a:cs typeface="Calibri"/>
                <a:sym typeface="Calibri"/>
                <a:hlinkClick r:id="rId3"/>
              </a:rPr>
              <a:t>CDE’s School/District Dashboard</a:t>
            </a:r>
            <a:endParaRPr sz="1500" u="sng">
              <a:solidFill>
                <a:schemeClr val="hlink"/>
              </a:solidFill>
              <a:latin typeface="Calibri"/>
              <a:ea typeface="Calibri"/>
              <a:cs typeface="Calibri"/>
              <a:sym typeface="Calibri"/>
            </a:endParaRPr>
          </a:p>
          <a:p>
            <a:pPr marL="914400" lvl="1" indent="-323850" algn="l" rtl="0">
              <a:spcBef>
                <a:spcPts val="0"/>
              </a:spcBef>
              <a:spcAft>
                <a:spcPts val="0"/>
              </a:spcAft>
              <a:buClr>
                <a:schemeClr val="dk1"/>
              </a:buClr>
              <a:buSzPts val="1500"/>
              <a:buChar char="○"/>
            </a:pPr>
            <a:r>
              <a:rPr lang="en-JM" sz="1500">
                <a:solidFill>
                  <a:schemeClr val="dk1"/>
                </a:solidFill>
                <a:latin typeface="Calibri"/>
                <a:ea typeface="Calibri"/>
                <a:cs typeface="Calibri"/>
                <a:sym typeface="Calibri"/>
              </a:rPr>
              <a:t>Tip: Check out the yellow Post-Secondary &amp; Workforce Readiness Tab</a:t>
            </a:r>
            <a:endParaRPr sz="1500">
              <a:solidFill>
                <a:schemeClr val="dk1"/>
              </a:solidFill>
              <a:latin typeface="Calibri"/>
              <a:ea typeface="Calibri"/>
              <a:cs typeface="Calibri"/>
              <a:sym typeface="Calibri"/>
            </a:endParaRPr>
          </a:p>
          <a:p>
            <a:pPr marL="457200" lvl="0" indent="-323850" algn="l" rtl="0">
              <a:spcBef>
                <a:spcPts val="0"/>
              </a:spcBef>
              <a:spcAft>
                <a:spcPts val="0"/>
              </a:spcAft>
              <a:buSzPts val="1500"/>
              <a:buChar char="●"/>
            </a:pPr>
            <a:r>
              <a:rPr lang="en-JM" sz="1500" u="sng">
                <a:solidFill>
                  <a:schemeClr val="hlink"/>
                </a:solidFill>
                <a:latin typeface="Calibri"/>
                <a:ea typeface="Calibri"/>
                <a:cs typeface="Calibri"/>
                <a:sym typeface="Calibri"/>
                <a:hlinkClick r:id="rId4"/>
              </a:rPr>
              <a:t>CDHE’s Post Secondary Access and Success Dashboard</a:t>
            </a:r>
            <a:endParaRPr sz="1500" u="sng">
              <a:solidFill>
                <a:schemeClr val="hlink"/>
              </a:solidFill>
              <a:latin typeface="Calibri"/>
              <a:ea typeface="Calibri"/>
              <a:cs typeface="Calibri"/>
              <a:sym typeface="Calibri"/>
            </a:endParaRPr>
          </a:p>
          <a:p>
            <a:pPr marL="914400" lvl="1" indent="-323850" algn="l" rtl="0">
              <a:spcBef>
                <a:spcPts val="0"/>
              </a:spcBef>
              <a:spcAft>
                <a:spcPts val="0"/>
              </a:spcAft>
              <a:buClr>
                <a:schemeClr val="dk1"/>
              </a:buClr>
              <a:buSzPts val="1500"/>
              <a:buChar char="○"/>
            </a:pPr>
            <a:r>
              <a:rPr lang="en-JM" sz="1500">
                <a:solidFill>
                  <a:schemeClr val="dk1"/>
                </a:solidFill>
                <a:latin typeface="Calibri"/>
                <a:ea typeface="Calibri"/>
                <a:cs typeface="Calibri"/>
                <a:sym typeface="Calibri"/>
              </a:rPr>
              <a:t>Tip: All tabs are interesting and likely relevant to WBL work, but check out the High School Pathways tab</a:t>
            </a:r>
            <a:endParaRPr sz="1500">
              <a:solidFill>
                <a:schemeClr val="dk1"/>
              </a:solidFill>
              <a:latin typeface="Calibri"/>
              <a:ea typeface="Calibri"/>
              <a:cs typeface="Calibri"/>
              <a:sym typeface="Calibri"/>
            </a:endParaRPr>
          </a:p>
          <a:p>
            <a:pPr marL="457200" lvl="0" indent="-323850" algn="l" rtl="0">
              <a:spcBef>
                <a:spcPts val="0"/>
              </a:spcBef>
              <a:spcAft>
                <a:spcPts val="0"/>
              </a:spcAft>
              <a:buSzPts val="1500"/>
              <a:buChar char="●"/>
            </a:pPr>
            <a:r>
              <a:rPr lang="en-JM" sz="1500" u="sng">
                <a:solidFill>
                  <a:schemeClr val="hlink"/>
                </a:solidFill>
                <a:latin typeface="Calibri"/>
                <a:ea typeface="Calibri"/>
                <a:cs typeface="Calibri"/>
                <a:sym typeface="Calibri"/>
                <a:hlinkClick r:id="rId5"/>
              </a:rPr>
              <a:t>Teaching and Learning Conditions Colorado Survey (TLCC)</a:t>
            </a:r>
            <a:endParaRPr sz="1500" u="sng">
              <a:solidFill>
                <a:schemeClr val="hlink"/>
              </a:solidFill>
              <a:latin typeface="Calibri"/>
              <a:ea typeface="Calibri"/>
              <a:cs typeface="Calibri"/>
              <a:sym typeface="Calibri"/>
            </a:endParaRPr>
          </a:p>
          <a:p>
            <a:pPr marL="914400" lvl="1" indent="-323850" algn="l" rtl="0">
              <a:spcBef>
                <a:spcPts val="0"/>
              </a:spcBef>
              <a:spcAft>
                <a:spcPts val="0"/>
              </a:spcAft>
              <a:buClr>
                <a:schemeClr val="dk1"/>
              </a:buClr>
              <a:buSzPts val="1500"/>
              <a:buChar char="○"/>
            </a:pPr>
            <a:r>
              <a:rPr lang="en-JM" sz="1500">
                <a:solidFill>
                  <a:schemeClr val="dk1"/>
                </a:solidFill>
                <a:latin typeface="Calibri"/>
                <a:ea typeface="Calibri"/>
                <a:cs typeface="Calibri"/>
                <a:sym typeface="Calibri"/>
              </a:rPr>
              <a:t>Note: May be less directly related to WBL work, however, the Community Support and Involvement tab may be useful</a:t>
            </a:r>
            <a:endParaRPr sz="1500">
              <a:solidFill>
                <a:schemeClr val="dk1"/>
              </a:solidFill>
              <a:latin typeface="Calibri"/>
              <a:ea typeface="Calibri"/>
              <a:cs typeface="Calibri"/>
              <a:sym typeface="Calibri"/>
            </a:endParaRPr>
          </a:p>
          <a:p>
            <a:pPr marL="457200" lvl="0" indent="-323850" algn="l" rtl="0">
              <a:spcBef>
                <a:spcPts val="0"/>
              </a:spcBef>
              <a:spcAft>
                <a:spcPts val="0"/>
              </a:spcAft>
              <a:buSzPts val="1500"/>
              <a:buChar char="●"/>
            </a:pPr>
            <a:r>
              <a:rPr lang="en-JM" sz="1500" u="sng">
                <a:solidFill>
                  <a:schemeClr val="hlink"/>
                </a:solidFill>
                <a:latin typeface="Calibri"/>
                <a:ea typeface="Calibri"/>
                <a:cs typeface="Calibri"/>
                <a:sym typeface="Calibri"/>
                <a:hlinkClick r:id="rId6"/>
              </a:rPr>
              <a:t>Office of Civil Rights Data</a:t>
            </a:r>
            <a:endParaRPr sz="1500" u="sng">
              <a:solidFill>
                <a:schemeClr val="hlink"/>
              </a:solidFill>
              <a:latin typeface="Calibri"/>
              <a:ea typeface="Calibri"/>
              <a:cs typeface="Calibri"/>
              <a:sym typeface="Calibri"/>
            </a:endParaRPr>
          </a:p>
          <a:p>
            <a:pPr marL="914400" lvl="1" indent="-323850" algn="l" rtl="0">
              <a:spcBef>
                <a:spcPts val="0"/>
              </a:spcBef>
              <a:spcAft>
                <a:spcPts val="0"/>
              </a:spcAft>
              <a:buClr>
                <a:schemeClr val="dk1"/>
              </a:buClr>
              <a:buSzPts val="1500"/>
              <a:buChar char="○"/>
            </a:pPr>
            <a:r>
              <a:rPr lang="en-JM" sz="1500">
                <a:solidFill>
                  <a:schemeClr val="dk1"/>
                </a:solidFill>
                <a:latin typeface="Calibri"/>
                <a:ea typeface="Calibri"/>
                <a:cs typeface="Calibri"/>
                <a:sym typeface="Calibri"/>
              </a:rPr>
              <a:t>Note: This data source has data from a few years ago and therefore might feel a little outdated, however, there is a wealth of information on this site! </a:t>
            </a:r>
            <a:endParaRPr sz="1100"/>
          </a:p>
        </p:txBody>
      </p:sp>
      <p:sp>
        <p:nvSpPr>
          <p:cNvPr id="325" name="Google Shape;325;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p42"/>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Data You Might Have or </a:t>
            </a:r>
            <a:endParaRPr dirty="0"/>
          </a:p>
          <a:p>
            <a:pPr marL="0" lvl="0" indent="0" algn="l" rtl="0">
              <a:spcBef>
                <a:spcPts val="0"/>
              </a:spcBef>
              <a:spcAft>
                <a:spcPts val="0"/>
              </a:spcAft>
              <a:buNone/>
            </a:pPr>
            <a:r>
              <a:rPr lang="en-JM" dirty="0"/>
              <a:t>Could Consider Collecting</a:t>
            </a:r>
            <a:endParaRPr dirty="0"/>
          </a:p>
        </p:txBody>
      </p:sp>
      <p:pic>
        <p:nvPicPr>
          <p:cNvPr id="334" name="Google Shape;334;p42" descr="you might already have gathered data and grades versus you could consider collecting more data using: surveys and other tools"/>
          <p:cNvPicPr preferRelativeResize="0"/>
          <p:nvPr/>
        </p:nvPicPr>
        <p:blipFill>
          <a:blip r:embed="rId3">
            <a:alphaModFix/>
          </a:blip>
          <a:stretch>
            <a:fillRect/>
          </a:stretch>
        </p:blipFill>
        <p:spPr>
          <a:xfrm>
            <a:off x="909500" y="1215874"/>
            <a:ext cx="7518600" cy="3131100"/>
          </a:xfrm>
          <a:prstGeom prst="rect">
            <a:avLst/>
          </a:prstGeom>
          <a:noFill/>
          <a:ln>
            <a:noFill/>
          </a:ln>
        </p:spPr>
      </p:pic>
      <p:sp>
        <p:nvSpPr>
          <p:cNvPr id="332" name="Google Shape;332;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2" name="Google Shape;342;p43"/>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Empathy Building</a:t>
            </a:r>
            <a:endParaRPr dirty="0"/>
          </a:p>
        </p:txBody>
      </p:sp>
      <p:sp>
        <p:nvSpPr>
          <p:cNvPr id="340" name="Google Shape;340;p43"/>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sz="2100">
                <a:latin typeface="Calibri"/>
                <a:ea typeface="Calibri"/>
                <a:cs typeface="Calibri"/>
                <a:sym typeface="Calibri"/>
              </a:rPr>
              <a:t>Empathy building is an easy way to collect data from your core user (students!) no matter where you are on your journey to offer students work-based learning opportunities. </a:t>
            </a:r>
            <a:endParaRPr sz="2100">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a:p>
            <a:pPr marL="0" lvl="0" indent="0" algn="l" rtl="0">
              <a:spcBef>
                <a:spcPts val="0"/>
              </a:spcBef>
              <a:spcAft>
                <a:spcPts val="0"/>
              </a:spcAft>
              <a:buNone/>
            </a:pPr>
            <a:r>
              <a:rPr lang="en-JM" sz="2100" u="sng">
                <a:solidFill>
                  <a:schemeClr val="hlink"/>
                </a:solidFill>
                <a:latin typeface="Calibri"/>
                <a:ea typeface="Calibri"/>
                <a:cs typeface="Calibri"/>
                <a:sym typeface="Calibri"/>
                <a:hlinkClick r:id="rId3"/>
              </a:rPr>
              <a:t>This Toolkit</a:t>
            </a:r>
            <a:r>
              <a:rPr lang="en-JM" sz="2100">
                <a:latin typeface="Calibri"/>
                <a:ea typeface="Calibri"/>
                <a:cs typeface="Calibri"/>
                <a:sym typeface="Calibri"/>
              </a:rPr>
              <a:t> has a wealth of resources for those of you wanting to collect qualitative data through empathy building and participatory activities. </a:t>
            </a:r>
            <a:endParaRPr sz="2100">
              <a:latin typeface="Calibri"/>
              <a:ea typeface="Calibri"/>
              <a:cs typeface="Calibri"/>
              <a:sym typeface="Calibri"/>
            </a:endParaRPr>
          </a:p>
          <a:p>
            <a:pPr marL="0" lvl="0" indent="0" algn="l" rtl="0">
              <a:spcBef>
                <a:spcPts val="0"/>
              </a:spcBef>
              <a:spcAft>
                <a:spcPts val="0"/>
              </a:spcAft>
              <a:buNone/>
            </a:pPr>
            <a:endParaRPr/>
          </a:p>
        </p:txBody>
      </p:sp>
      <p:sp>
        <p:nvSpPr>
          <p:cNvPr id="341" name="Google Shape;341;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44"/>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Example Outcomes to </a:t>
            </a:r>
            <a:endParaRPr dirty="0"/>
          </a:p>
          <a:p>
            <a:pPr marL="0" lvl="0" indent="0" algn="l" rtl="0">
              <a:spcBef>
                <a:spcPts val="0"/>
              </a:spcBef>
              <a:spcAft>
                <a:spcPts val="0"/>
              </a:spcAft>
              <a:buNone/>
            </a:pPr>
            <a:r>
              <a:rPr lang="en-JM" dirty="0"/>
              <a:t>Explore</a:t>
            </a:r>
            <a:endParaRPr dirty="0"/>
          </a:p>
        </p:txBody>
      </p:sp>
      <p:sp>
        <p:nvSpPr>
          <p:cNvPr id="350" name="Google Shape;350;p44"/>
          <p:cNvSpPr txBox="1"/>
          <p:nvPr/>
        </p:nvSpPr>
        <p:spPr>
          <a:xfrm>
            <a:off x="377375" y="1267250"/>
            <a:ext cx="8344200" cy="25398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1000"/>
              </a:spcBef>
              <a:spcAft>
                <a:spcPts val="0"/>
              </a:spcAft>
              <a:buClr>
                <a:schemeClr val="dk1"/>
              </a:buClr>
              <a:buSzPts val="1500"/>
              <a:buFont typeface="Calibri"/>
              <a:buChar char="●"/>
            </a:pPr>
            <a:r>
              <a:rPr lang="en-JM" sz="1500" b="1">
                <a:solidFill>
                  <a:schemeClr val="dk1"/>
                </a:solidFill>
                <a:latin typeface="Calibri"/>
                <a:ea typeface="Calibri"/>
                <a:cs typeface="Calibri"/>
                <a:sym typeface="Calibri"/>
              </a:rPr>
              <a:t>Engagement and Motivation.</a:t>
            </a:r>
            <a:r>
              <a:rPr lang="en-JM" sz="1500">
                <a:solidFill>
                  <a:schemeClr val="dk1"/>
                </a:solidFill>
                <a:latin typeface="Calibri"/>
                <a:ea typeface="Calibri"/>
                <a:cs typeface="Calibri"/>
                <a:sym typeface="Calibri"/>
              </a:rPr>
              <a:t> </a:t>
            </a:r>
            <a:r>
              <a:rPr lang="en-JM" sz="1500" i="1">
                <a:solidFill>
                  <a:schemeClr val="dk1"/>
                </a:solidFill>
                <a:latin typeface="Calibri"/>
                <a:ea typeface="Calibri"/>
                <a:cs typeface="Calibri"/>
                <a:sym typeface="Calibri"/>
              </a:rPr>
              <a:t>“I understand why I am engaging in the work I am doing, and I am driven to do my best work to achieve my goals.” </a:t>
            </a: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JM" sz="1500" b="1">
                <a:solidFill>
                  <a:schemeClr val="dk1"/>
                </a:solidFill>
                <a:latin typeface="Calibri"/>
                <a:ea typeface="Calibri"/>
                <a:cs typeface="Calibri"/>
                <a:sym typeface="Calibri"/>
              </a:rPr>
              <a:t>Confidence and Growth Mindset.</a:t>
            </a:r>
            <a:r>
              <a:rPr lang="en-JM" sz="1500">
                <a:solidFill>
                  <a:schemeClr val="dk1"/>
                </a:solidFill>
                <a:latin typeface="Calibri"/>
                <a:ea typeface="Calibri"/>
                <a:cs typeface="Calibri"/>
                <a:sym typeface="Calibri"/>
              </a:rPr>
              <a:t> </a:t>
            </a:r>
            <a:r>
              <a:rPr lang="en-JM" sz="1500" i="1">
                <a:solidFill>
                  <a:schemeClr val="dk1"/>
                </a:solidFill>
                <a:latin typeface="Calibri"/>
                <a:ea typeface="Calibri"/>
                <a:cs typeface="Calibri"/>
                <a:sym typeface="Calibri"/>
              </a:rPr>
              <a:t>“I believe I am capable of achieving my goals and that hard work and commitment will result in learning and growth.” </a:t>
            </a: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JM" sz="1500" b="1">
                <a:solidFill>
                  <a:schemeClr val="dk1"/>
                </a:solidFill>
                <a:latin typeface="Calibri"/>
                <a:ea typeface="Calibri"/>
                <a:cs typeface="Calibri"/>
                <a:sym typeface="Calibri"/>
              </a:rPr>
              <a:t>Agency and Ownership</a:t>
            </a:r>
            <a:r>
              <a:rPr lang="en-JM" sz="1500">
                <a:solidFill>
                  <a:schemeClr val="dk1"/>
                </a:solidFill>
                <a:latin typeface="Calibri"/>
                <a:ea typeface="Calibri"/>
                <a:cs typeface="Calibri"/>
                <a:sym typeface="Calibri"/>
              </a:rPr>
              <a:t>.</a:t>
            </a:r>
            <a:r>
              <a:rPr lang="en-JM" sz="1500" i="1">
                <a:solidFill>
                  <a:schemeClr val="dk1"/>
                </a:solidFill>
                <a:latin typeface="Calibri"/>
                <a:ea typeface="Calibri"/>
                <a:cs typeface="Calibri"/>
                <a:sym typeface="Calibri"/>
              </a:rPr>
              <a:t>“I have the information I need to make thoughtful choices about what path I choose in learning and life. I believe that the choices I have made are mine and I am responsible to achieve my goals and access the resources I need to be successful.” </a:t>
            </a:r>
            <a:endParaRPr sz="1500" i="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JM" sz="1500" b="1">
                <a:solidFill>
                  <a:schemeClr val="dk1"/>
                </a:solidFill>
                <a:latin typeface="Calibri"/>
                <a:ea typeface="Calibri"/>
                <a:cs typeface="Calibri"/>
                <a:sym typeface="Calibri"/>
              </a:rPr>
              <a:t>Relevant Essential Skill Development.</a:t>
            </a:r>
            <a:r>
              <a:rPr lang="en-JM" sz="1500">
                <a:solidFill>
                  <a:schemeClr val="dk1"/>
                </a:solidFill>
                <a:latin typeface="Calibri"/>
                <a:ea typeface="Calibri"/>
                <a:cs typeface="Calibri"/>
                <a:sym typeface="Calibri"/>
              </a:rPr>
              <a:t> </a:t>
            </a:r>
            <a:r>
              <a:rPr lang="en-JM" sz="1500" i="1">
                <a:solidFill>
                  <a:schemeClr val="dk1"/>
                </a:solidFill>
                <a:latin typeface="Calibri"/>
                <a:ea typeface="Calibri"/>
                <a:cs typeface="Calibri"/>
                <a:sym typeface="Calibri"/>
              </a:rPr>
              <a:t>“I am building the skills I need to be successful in work and life.” </a:t>
            </a:r>
            <a:endParaRPr sz="1500" i="1">
              <a:solidFill>
                <a:schemeClr val="dk1"/>
              </a:solidFill>
              <a:latin typeface="Calibri"/>
              <a:ea typeface="Calibri"/>
              <a:cs typeface="Calibri"/>
              <a:sym typeface="Calibri"/>
            </a:endParaRPr>
          </a:p>
        </p:txBody>
      </p:sp>
      <p:sp>
        <p:nvSpPr>
          <p:cNvPr id="348" name="Google Shape;348;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8" name="Google Shape;358;p45"/>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Empathy Building</a:t>
            </a:r>
            <a:endParaRPr dirty="0"/>
          </a:p>
        </p:txBody>
      </p:sp>
      <p:sp>
        <p:nvSpPr>
          <p:cNvPr id="356" name="Google Shape;356;p45"/>
          <p:cNvSpPr txBox="1">
            <a:spLocks noGrp="1"/>
          </p:cNvSpPr>
          <p:nvPr>
            <p:ph type="body" idx="1"/>
          </p:nvPr>
        </p:nvSpPr>
        <p:spPr>
          <a:xfrm>
            <a:off x="652875" y="9571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sz="1300" b="1">
                <a:latin typeface="Calibri"/>
                <a:ea typeface="Calibri"/>
                <a:cs typeface="Calibri"/>
                <a:sym typeface="Calibri"/>
              </a:rPr>
              <a:t>Engaging with an “end-user” to uncover the deeper need we should be designing our work to meet and/or making sure our work is addressing. </a:t>
            </a:r>
            <a:endParaRPr sz="1300" b="1">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r>
              <a:rPr lang="en-JM" sz="1300" b="1" u="sng">
                <a:latin typeface="Calibri"/>
                <a:ea typeface="Calibri"/>
                <a:cs typeface="Calibri"/>
                <a:sym typeface="Calibri"/>
              </a:rPr>
              <a:t>Look for…</a:t>
            </a:r>
            <a:endParaRPr sz="1300" b="1" u="sng">
              <a:latin typeface="Calibri"/>
              <a:ea typeface="Calibri"/>
              <a:cs typeface="Calibri"/>
              <a:sym typeface="Calibri"/>
            </a:endParaRPr>
          </a:p>
          <a:p>
            <a:pPr marL="0" lvl="0" indent="0" algn="l" rtl="0">
              <a:spcBef>
                <a:spcPts val="0"/>
              </a:spcBef>
              <a:spcAft>
                <a:spcPts val="0"/>
              </a:spcAft>
              <a:buNone/>
            </a:pPr>
            <a:r>
              <a:rPr lang="en-JM" sz="1300" b="1">
                <a:latin typeface="Calibri"/>
                <a:ea typeface="Calibri"/>
                <a:cs typeface="Calibri"/>
                <a:sym typeface="Calibri"/>
              </a:rPr>
              <a:t>Bright spots to enhance!</a:t>
            </a:r>
            <a:endParaRPr sz="1300" b="1">
              <a:latin typeface="Calibri"/>
              <a:ea typeface="Calibri"/>
              <a:cs typeface="Calibri"/>
              <a:sym typeface="Calibri"/>
            </a:endParaRPr>
          </a:p>
          <a:p>
            <a:pPr marL="457200" lvl="0" indent="-311150" algn="l" rtl="0">
              <a:spcBef>
                <a:spcPts val="0"/>
              </a:spcBef>
              <a:spcAft>
                <a:spcPts val="0"/>
              </a:spcAft>
              <a:buSzPts val="1300"/>
              <a:buFont typeface="Calibri"/>
              <a:buChar char="●"/>
            </a:pPr>
            <a:r>
              <a:rPr lang="en-JM" sz="1300">
                <a:latin typeface="Calibri"/>
                <a:ea typeface="Calibri"/>
                <a:cs typeface="Calibri"/>
                <a:sym typeface="Calibri"/>
              </a:rPr>
              <a:t>What are end-users delighted by?</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JM" sz="1300">
                <a:latin typeface="Calibri"/>
                <a:ea typeface="Calibri"/>
                <a:cs typeface="Calibri"/>
                <a:sym typeface="Calibri"/>
              </a:rPr>
              <a:t>What is most successful now?</a:t>
            </a:r>
            <a:endParaRPr sz="1300">
              <a:latin typeface="Calibri"/>
              <a:ea typeface="Calibri"/>
              <a:cs typeface="Calibri"/>
              <a:sym typeface="Calibri"/>
            </a:endParaRPr>
          </a:p>
          <a:p>
            <a:pPr marL="0" lvl="0" indent="0" algn="l" rtl="0">
              <a:spcBef>
                <a:spcPts val="0"/>
              </a:spcBef>
              <a:spcAft>
                <a:spcPts val="0"/>
              </a:spcAft>
              <a:buNone/>
            </a:pPr>
            <a:r>
              <a:rPr lang="en-JM" sz="1300" b="1">
                <a:latin typeface="Calibri"/>
                <a:ea typeface="Calibri"/>
                <a:cs typeface="Calibri"/>
                <a:sym typeface="Calibri"/>
              </a:rPr>
              <a:t>Gaps</a:t>
            </a:r>
            <a:endParaRPr sz="1300" b="1">
              <a:latin typeface="Calibri"/>
              <a:ea typeface="Calibri"/>
              <a:cs typeface="Calibri"/>
              <a:sym typeface="Calibri"/>
            </a:endParaRPr>
          </a:p>
          <a:p>
            <a:pPr marL="457200" lvl="0" indent="-311150" algn="l" rtl="0">
              <a:spcBef>
                <a:spcPts val="0"/>
              </a:spcBef>
              <a:spcAft>
                <a:spcPts val="0"/>
              </a:spcAft>
              <a:buSzPts val="1300"/>
              <a:buFont typeface="Calibri"/>
              <a:buChar char="●"/>
            </a:pPr>
            <a:r>
              <a:rPr lang="en-JM" sz="1300">
                <a:latin typeface="Calibri"/>
                <a:ea typeface="Calibri"/>
                <a:cs typeface="Calibri"/>
                <a:sym typeface="Calibri"/>
              </a:rPr>
              <a:t>What is not working?</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JM" sz="1300">
                <a:latin typeface="Calibri"/>
                <a:ea typeface="Calibri"/>
                <a:cs typeface="Calibri"/>
                <a:sym typeface="Calibri"/>
              </a:rPr>
              <a:t>What is hurting our end-users’ experiences?</a:t>
            </a:r>
            <a:endParaRPr sz="1300">
              <a:latin typeface="Calibri"/>
              <a:ea typeface="Calibri"/>
              <a:cs typeface="Calibri"/>
              <a:sym typeface="Calibri"/>
            </a:endParaRPr>
          </a:p>
          <a:p>
            <a:pPr marL="0" lvl="0" indent="0" algn="l" rtl="0">
              <a:spcBef>
                <a:spcPts val="0"/>
              </a:spcBef>
              <a:spcAft>
                <a:spcPts val="0"/>
              </a:spcAft>
              <a:buNone/>
            </a:pPr>
            <a:r>
              <a:rPr lang="en-JM" sz="1300" b="1">
                <a:latin typeface="Calibri"/>
                <a:ea typeface="Calibri"/>
                <a:cs typeface="Calibri"/>
                <a:sym typeface="Calibri"/>
              </a:rPr>
              <a:t>Needs</a:t>
            </a:r>
            <a:endParaRPr sz="1300" b="1">
              <a:latin typeface="Calibri"/>
              <a:ea typeface="Calibri"/>
              <a:cs typeface="Calibri"/>
              <a:sym typeface="Calibri"/>
            </a:endParaRPr>
          </a:p>
          <a:p>
            <a:pPr marL="457200" lvl="0" indent="-311150" algn="l" rtl="0">
              <a:spcBef>
                <a:spcPts val="0"/>
              </a:spcBef>
              <a:spcAft>
                <a:spcPts val="0"/>
              </a:spcAft>
              <a:buSzPts val="1300"/>
              <a:buFont typeface="Calibri"/>
              <a:buChar char="●"/>
            </a:pPr>
            <a:r>
              <a:rPr lang="en-JM" sz="1300">
                <a:latin typeface="Calibri"/>
                <a:ea typeface="Calibri"/>
                <a:cs typeface="Calibri"/>
                <a:sym typeface="Calibri"/>
              </a:rPr>
              <a:t>What needs are our end-users expressing that we are not addressing?</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JM" sz="1300">
                <a:latin typeface="Calibri"/>
                <a:ea typeface="Calibri"/>
                <a:cs typeface="Calibri"/>
                <a:sym typeface="Calibri"/>
              </a:rPr>
              <a:t>Why are the end-users engaging in these learning opportunities?</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JM" sz="1300">
                <a:latin typeface="Calibri"/>
                <a:ea typeface="Calibri"/>
                <a:cs typeface="Calibri"/>
                <a:sym typeface="Calibri"/>
              </a:rPr>
              <a:t>What barriers do our end-users experience that limit their engagement?</a:t>
            </a:r>
            <a:endParaRPr sz="13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pic>
        <p:nvPicPr>
          <p:cNvPr id="359" name="Google Shape;359;p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05375" y="1525875"/>
            <a:ext cx="3184700" cy="1423250"/>
          </a:xfrm>
          <a:prstGeom prst="rect">
            <a:avLst/>
          </a:prstGeom>
          <a:noFill/>
          <a:ln>
            <a:noFill/>
          </a:ln>
        </p:spPr>
      </p:pic>
      <p:sp>
        <p:nvSpPr>
          <p:cNvPr id="357" name="Google Shape;357;p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7" name="Google Shape;367;p46"/>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Putting Your Data to Use</a:t>
            </a:r>
            <a:endParaRPr dirty="0"/>
          </a:p>
        </p:txBody>
      </p:sp>
      <p:sp>
        <p:nvSpPr>
          <p:cNvPr id="365" name="Google Shape;365;p46"/>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sz="2200" u="sng">
                <a:solidFill>
                  <a:schemeClr val="hlink"/>
                </a:solidFill>
                <a:hlinkClick r:id="rId3"/>
              </a:rPr>
              <a:t>Data Use Activity </a:t>
            </a:r>
            <a:endParaRPr sz="2200"/>
          </a:p>
        </p:txBody>
      </p:sp>
      <p:sp>
        <p:nvSpPr>
          <p:cNvPr id="366" name="Google Shape;366;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5" name="Google Shape;375;p47"/>
          <p:cNvSpPr txBox="1">
            <a:spLocks noGrp="1"/>
          </p:cNvSpPr>
          <p:nvPr>
            <p:ph type="title"/>
          </p:nvPr>
        </p:nvSpPr>
        <p:spPr>
          <a:xfrm>
            <a:off x="460125" y="255675"/>
            <a:ext cx="7620000" cy="74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Questions? Interest in </a:t>
            </a:r>
            <a:endParaRPr dirty="0"/>
          </a:p>
          <a:p>
            <a:pPr marL="0" lvl="0" indent="0" algn="l" rtl="0">
              <a:spcBef>
                <a:spcPts val="0"/>
              </a:spcBef>
              <a:spcAft>
                <a:spcPts val="0"/>
              </a:spcAft>
              <a:buNone/>
            </a:pPr>
            <a:r>
              <a:rPr lang="en-JM" dirty="0"/>
              <a:t>Discussing Further? Reach out!</a:t>
            </a:r>
            <a:endParaRPr dirty="0"/>
          </a:p>
        </p:txBody>
      </p:sp>
      <p:sp>
        <p:nvSpPr>
          <p:cNvPr id="373" name="Google Shape;373;p47"/>
          <p:cNvSpPr txBox="1">
            <a:spLocks noGrp="1"/>
          </p:cNvSpPr>
          <p:nvPr>
            <p:ph type="body" idx="1"/>
          </p:nvPr>
        </p:nvSpPr>
        <p:spPr>
          <a:xfrm>
            <a:off x="457200" y="1341775"/>
            <a:ext cx="8307300" cy="288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b="1"/>
              <a:t>Amy Spicer, Senior Director of Implementation, Partnership, and Strategy:</a:t>
            </a:r>
            <a:r>
              <a:rPr lang="en-JM"/>
              <a:t> aspicer@coloradoedinitiative.org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JM" b="1"/>
              <a:t>Rachel Lieurance, Program Lead of Data and Learning: </a:t>
            </a:r>
            <a:r>
              <a:rPr lang="en-JM"/>
              <a:t>rlieurance@coloradoedinitiative.org</a:t>
            </a:r>
            <a:endParaRPr/>
          </a:p>
          <a:p>
            <a:pPr marL="0" lvl="0" indent="0" algn="l" rtl="0">
              <a:spcBef>
                <a:spcPts val="0"/>
              </a:spcBef>
              <a:spcAft>
                <a:spcPts val="0"/>
              </a:spcAft>
              <a:buNone/>
            </a:pPr>
            <a:endParaRPr/>
          </a:p>
        </p:txBody>
      </p:sp>
      <p:sp>
        <p:nvSpPr>
          <p:cNvPr id="374" name="Google Shape;374;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3" name="Google Shape;383;p48"/>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Breakout Groups	</a:t>
            </a:r>
            <a:endParaRPr dirty="0"/>
          </a:p>
        </p:txBody>
      </p:sp>
      <p:sp>
        <p:nvSpPr>
          <p:cNvPr id="381" name="Google Shape;381;p48"/>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55600" algn="l" rtl="0">
              <a:spcBef>
                <a:spcPts val="0"/>
              </a:spcBef>
              <a:spcAft>
                <a:spcPts val="0"/>
              </a:spcAft>
              <a:buSzPts val="2000"/>
              <a:buAutoNum type="arabicPeriod"/>
            </a:pPr>
            <a:r>
              <a:rPr lang="en-JM"/>
              <a:t>What questions do you have?</a:t>
            </a:r>
            <a:endParaRPr/>
          </a:p>
          <a:p>
            <a:pPr marL="457200" lvl="0" indent="-355600" algn="l" rtl="0">
              <a:spcBef>
                <a:spcPts val="0"/>
              </a:spcBef>
              <a:spcAft>
                <a:spcPts val="0"/>
              </a:spcAft>
              <a:buSzPts val="2000"/>
              <a:buAutoNum type="arabicPeriod"/>
            </a:pPr>
            <a:r>
              <a:rPr lang="en-JM"/>
              <a:t>How does what you just heard influence </a:t>
            </a:r>
            <a:endParaRPr/>
          </a:p>
          <a:p>
            <a:pPr marL="457200" lvl="0" indent="-355600" algn="l" rtl="0">
              <a:spcBef>
                <a:spcPts val="0"/>
              </a:spcBef>
              <a:spcAft>
                <a:spcPts val="0"/>
              </a:spcAft>
              <a:buSzPts val="2000"/>
              <a:buAutoNum type="arabicPeriod"/>
            </a:pPr>
            <a:r>
              <a:rPr lang="en-JM"/>
              <a:t>What did you hear today that you are excited to try?</a:t>
            </a:r>
            <a:endParaRPr/>
          </a:p>
          <a:p>
            <a:pPr marL="457200" lvl="0" indent="-355600" algn="l" rtl="0">
              <a:spcBef>
                <a:spcPts val="0"/>
              </a:spcBef>
              <a:spcAft>
                <a:spcPts val="0"/>
              </a:spcAft>
              <a:buSzPts val="2000"/>
              <a:buAutoNum type="arabicPeriod"/>
            </a:pPr>
            <a:r>
              <a:rPr lang="en-JM"/>
              <a:t>How are you measuring your programs?</a:t>
            </a:r>
            <a:endParaRPr/>
          </a:p>
          <a:p>
            <a:pPr marL="457200" lvl="0" indent="-355600" algn="l" rtl="0">
              <a:spcBef>
                <a:spcPts val="0"/>
              </a:spcBef>
              <a:spcAft>
                <a:spcPts val="0"/>
              </a:spcAft>
              <a:buSzPts val="2000"/>
              <a:buAutoNum type="arabicPeriod"/>
            </a:pPr>
            <a:r>
              <a:rPr lang="en-JM"/>
              <a:t>What’s next/how are you using measurements?</a:t>
            </a:r>
            <a:endParaRPr/>
          </a:p>
        </p:txBody>
      </p:sp>
      <p:sp>
        <p:nvSpPr>
          <p:cNvPr id="382" name="Google Shape;382;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49"/>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Punch Card and Survey</a:t>
            </a:r>
            <a:endParaRPr dirty="0"/>
          </a:p>
        </p:txBody>
      </p:sp>
      <p:pic>
        <p:nvPicPr>
          <p:cNvPr id="391" name="Google Shape;391;p49" descr="punch card image"/>
          <p:cNvPicPr preferRelativeResize="0"/>
          <p:nvPr/>
        </p:nvPicPr>
        <p:blipFill>
          <a:blip r:embed="rId3">
            <a:alphaModFix/>
          </a:blip>
          <a:stretch>
            <a:fillRect/>
          </a:stretch>
        </p:blipFill>
        <p:spPr>
          <a:xfrm>
            <a:off x="821800" y="827627"/>
            <a:ext cx="7500400" cy="4183624"/>
          </a:xfrm>
          <a:prstGeom prst="rect">
            <a:avLst/>
          </a:prstGeom>
          <a:noFill/>
          <a:ln>
            <a:noFill/>
          </a:ln>
        </p:spPr>
      </p:pic>
      <p:sp>
        <p:nvSpPr>
          <p:cNvPr id="389" name="Google Shape;389;p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9" name="Google Shape;399;p50"/>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Next Webinar</a:t>
            </a:r>
            <a:endParaRPr dirty="0"/>
          </a:p>
        </p:txBody>
      </p:sp>
      <p:sp>
        <p:nvSpPr>
          <p:cNvPr id="397" name="Google Shape;397;p50"/>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a:t>There isn’t one!!</a:t>
            </a:r>
            <a:endParaRPr/>
          </a:p>
          <a:p>
            <a:pPr marL="0" lvl="0" indent="0" algn="l" rtl="0">
              <a:spcBef>
                <a:spcPts val="0"/>
              </a:spcBef>
              <a:spcAft>
                <a:spcPts val="0"/>
              </a:spcAft>
              <a:buNone/>
            </a:pPr>
            <a:endParaRPr/>
          </a:p>
          <a:p>
            <a:pPr marL="0" lvl="0" indent="0" algn="l" rtl="0">
              <a:spcBef>
                <a:spcPts val="0"/>
              </a:spcBef>
              <a:spcAft>
                <a:spcPts val="0"/>
              </a:spcAft>
              <a:buNone/>
            </a:pPr>
            <a:r>
              <a:rPr lang="en-JM"/>
              <a:t>But come to the convening June 3 and 4!</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8" name="Google Shape;398;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15"/>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Objective</a:t>
            </a:r>
            <a:endParaRPr dirty="0"/>
          </a:p>
        </p:txBody>
      </p:sp>
      <p:sp>
        <p:nvSpPr>
          <p:cNvPr id="107" name="Google Shape;107;p15"/>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a:t>Participants will learn more about work-based learning program measurement and assessment to increase access, opportunities and effectiveness</a:t>
            </a:r>
            <a:endParaRPr/>
          </a:p>
        </p:txBody>
      </p:sp>
      <p:sp>
        <p:nvSpPr>
          <p:cNvPr id="108" name="Google Shape;108;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1"/>
          <p:cNvSpPr txBox="1">
            <a:spLocks noGrp="1"/>
          </p:cNvSpPr>
          <p:nvPr>
            <p:ph type="title"/>
          </p:nvPr>
        </p:nvSpPr>
        <p:spPr>
          <a:xfrm>
            <a:off x="468500" y="1840500"/>
            <a:ext cx="8232000" cy="14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JM"/>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7" name="Google Shape;117;p16"/>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Agenda</a:t>
            </a:r>
            <a:endParaRPr dirty="0"/>
          </a:p>
        </p:txBody>
      </p:sp>
      <p:sp>
        <p:nvSpPr>
          <p:cNvPr id="115" name="Google Shape;115;p16"/>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JM"/>
              <a:t>Measuring Access and Participation</a:t>
            </a:r>
            <a:endParaRPr/>
          </a:p>
          <a:p>
            <a:pPr marL="457200" lvl="0" indent="-355600" algn="l" rtl="0">
              <a:spcBef>
                <a:spcPts val="0"/>
              </a:spcBef>
              <a:spcAft>
                <a:spcPts val="0"/>
              </a:spcAft>
              <a:buSzPts val="2000"/>
              <a:buChar char="-"/>
            </a:pPr>
            <a:r>
              <a:rPr lang="en-JM"/>
              <a:t>Program Measurement and Assessment in Cherry Creek School District </a:t>
            </a:r>
            <a:endParaRPr/>
          </a:p>
          <a:p>
            <a:pPr marL="457200" lvl="0" indent="-355600" algn="l" rtl="0">
              <a:spcBef>
                <a:spcPts val="0"/>
              </a:spcBef>
              <a:spcAft>
                <a:spcPts val="0"/>
              </a:spcAft>
              <a:buSzPts val="2000"/>
              <a:buChar char="-"/>
            </a:pPr>
            <a:r>
              <a:rPr lang="en-JM"/>
              <a:t>Measurement and Assessment Overview from CEI</a:t>
            </a:r>
            <a:endParaRPr/>
          </a:p>
          <a:p>
            <a:pPr marL="457200" lvl="0" indent="-355600" algn="l" rtl="0">
              <a:spcBef>
                <a:spcPts val="0"/>
              </a:spcBef>
              <a:spcAft>
                <a:spcPts val="0"/>
              </a:spcAft>
              <a:buSzPts val="2000"/>
              <a:buChar char="-"/>
            </a:pPr>
            <a:r>
              <a:rPr lang="en-JM"/>
              <a:t>Breakout Groups </a:t>
            </a:r>
            <a:endParaRPr/>
          </a:p>
          <a:p>
            <a:pPr marL="457200" lvl="0" indent="-355600" algn="l" rtl="0">
              <a:spcBef>
                <a:spcPts val="0"/>
              </a:spcBef>
              <a:spcAft>
                <a:spcPts val="0"/>
              </a:spcAft>
              <a:buSzPts val="2000"/>
              <a:buChar char="-"/>
            </a:pPr>
            <a:r>
              <a:rPr lang="en-JM"/>
              <a:t>Wrap Up </a:t>
            </a:r>
            <a:endParaRPr/>
          </a:p>
        </p:txBody>
      </p:sp>
      <p:sp>
        <p:nvSpPr>
          <p:cNvPr id="116" name="Google Shape;116;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5" name="Google Shape;125;p17"/>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2600" dirty="0"/>
              <a:t>Reviewing Participation Data and Access</a:t>
            </a:r>
            <a:endParaRPr sz="2600" dirty="0"/>
          </a:p>
        </p:txBody>
      </p:sp>
      <p:sp>
        <p:nvSpPr>
          <p:cNvPr id="123" name="Google Shape;123;p17"/>
          <p:cNvSpPr txBox="1">
            <a:spLocks noGrp="1"/>
          </p:cNvSpPr>
          <p:nvPr>
            <p:ph type="body" idx="1"/>
          </p:nvPr>
        </p:nvSpPr>
        <p:spPr>
          <a:xfrm>
            <a:off x="457200" y="1000250"/>
            <a:ext cx="49656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a:t>Create a learning agenda to ground the work in data</a:t>
            </a:r>
            <a:endParaRPr/>
          </a:p>
          <a:p>
            <a:pPr marL="457200" lvl="0" indent="-355600" algn="l" rtl="0">
              <a:spcBef>
                <a:spcPts val="0"/>
              </a:spcBef>
              <a:spcAft>
                <a:spcPts val="0"/>
              </a:spcAft>
              <a:buSzPts val="2000"/>
              <a:buChar char="●"/>
            </a:pPr>
            <a:r>
              <a:rPr lang="en-JM"/>
              <a:t>What are you trying to learn and why?</a:t>
            </a:r>
            <a:endParaRPr/>
          </a:p>
          <a:p>
            <a:pPr marL="457200" lvl="0" indent="-355600" algn="l" rtl="0">
              <a:spcBef>
                <a:spcPts val="0"/>
              </a:spcBef>
              <a:spcAft>
                <a:spcPts val="0"/>
              </a:spcAft>
              <a:buSzPts val="2000"/>
              <a:buChar char="●"/>
            </a:pPr>
            <a:r>
              <a:rPr lang="en-JM"/>
              <a:t>Compare to the bigger picture - school/district</a:t>
            </a:r>
            <a:endParaRPr/>
          </a:p>
          <a:p>
            <a:pPr marL="0" lvl="0" indent="0" algn="l" rtl="0">
              <a:spcBef>
                <a:spcPts val="0"/>
              </a:spcBef>
              <a:spcAft>
                <a:spcPts val="0"/>
              </a:spcAft>
              <a:buNone/>
            </a:pPr>
            <a:endParaRPr/>
          </a:p>
        </p:txBody>
      </p:sp>
      <p:pic>
        <p:nvPicPr>
          <p:cNvPr id="126" name="Google Shape;126;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04025" y="1180825"/>
            <a:ext cx="2952750" cy="1543050"/>
          </a:xfrm>
          <a:prstGeom prst="rect">
            <a:avLst/>
          </a:prstGeom>
          <a:noFill/>
          <a:ln>
            <a:noFill/>
          </a:ln>
        </p:spPr>
      </p:pic>
      <p:sp>
        <p:nvSpPr>
          <p:cNvPr id="124" name="Google Shape;124;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4" name="Google Shape;134;p18"/>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3200" dirty="0"/>
              <a:t>What types of barriers may exist?</a:t>
            </a:r>
            <a:endParaRPr sz="3200" dirty="0"/>
          </a:p>
        </p:txBody>
      </p:sp>
      <p:sp>
        <p:nvSpPr>
          <p:cNvPr id="132" name="Google Shape;132;p18"/>
          <p:cNvSpPr txBox="1">
            <a:spLocks noGrp="1"/>
          </p:cNvSpPr>
          <p:nvPr>
            <p:ph type="body" idx="1"/>
          </p:nvPr>
        </p:nvSpPr>
        <p:spPr>
          <a:xfrm>
            <a:off x="493650" y="899100"/>
            <a:ext cx="8307300" cy="2947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JM"/>
              <a:t>Acceptance into program</a:t>
            </a:r>
            <a:endParaRPr/>
          </a:p>
          <a:p>
            <a:pPr marL="457200" lvl="0" indent="-355600" algn="l" rtl="0">
              <a:spcBef>
                <a:spcPts val="0"/>
              </a:spcBef>
              <a:spcAft>
                <a:spcPts val="0"/>
              </a:spcAft>
              <a:buSzPts val="2000"/>
              <a:buChar char="-"/>
            </a:pPr>
            <a:r>
              <a:rPr lang="en-JM"/>
              <a:t>The way participation is built</a:t>
            </a:r>
            <a:endParaRPr/>
          </a:p>
          <a:p>
            <a:pPr marL="457200" lvl="0" indent="-355600" algn="l" rtl="0">
              <a:spcBef>
                <a:spcPts val="0"/>
              </a:spcBef>
              <a:spcAft>
                <a:spcPts val="0"/>
              </a:spcAft>
              <a:buSzPts val="2000"/>
              <a:buChar char="-"/>
            </a:pPr>
            <a:r>
              <a:rPr lang="en-JM"/>
              <a:t>Awareness of opportunities - recruitment</a:t>
            </a:r>
            <a:endParaRPr/>
          </a:p>
          <a:p>
            <a:pPr marL="457200" lvl="0" indent="-355600" algn="l" rtl="0">
              <a:spcBef>
                <a:spcPts val="0"/>
              </a:spcBef>
              <a:spcAft>
                <a:spcPts val="0"/>
              </a:spcAft>
              <a:buSzPts val="2000"/>
              <a:buChar char="-"/>
            </a:pPr>
            <a:r>
              <a:rPr lang="en-JM"/>
              <a:t>The types of opportunities</a:t>
            </a:r>
            <a:endParaRPr/>
          </a:p>
          <a:p>
            <a:pPr marL="457200" lvl="0" indent="-355600" algn="l" rtl="0">
              <a:spcBef>
                <a:spcPts val="0"/>
              </a:spcBef>
              <a:spcAft>
                <a:spcPts val="0"/>
              </a:spcAft>
              <a:buSzPts val="2000"/>
              <a:buChar char="-"/>
            </a:pPr>
            <a:r>
              <a:rPr lang="en-JM"/>
              <a:t>The industry - representation</a:t>
            </a:r>
            <a:endParaRPr/>
          </a:p>
          <a:p>
            <a:pPr marL="457200" lvl="0" indent="-355600" algn="l" rtl="0">
              <a:spcBef>
                <a:spcPts val="0"/>
              </a:spcBef>
              <a:spcAft>
                <a:spcPts val="0"/>
              </a:spcAft>
              <a:buSzPts val="2000"/>
              <a:buChar char="-"/>
            </a:pPr>
            <a:r>
              <a:rPr lang="en-JM"/>
              <a:t>The company/organization culture</a:t>
            </a:r>
            <a:endParaRPr/>
          </a:p>
        </p:txBody>
      </p:sp>
      <p:sp>
        <p:nvSpPr>
          <p:cNvPr id="133" name="Google Shape;13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19"/>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Curb Cut Effect</a:t>
            </a:r>
            <a:endParaRPr dirty="0"/>
          </a:p>
        </p:txBody>
      </p:sp>
      <p:pic>
        <p:nvPicPr>
          <p:cNvPr id="142" name="Google Shape;142;p19" descr="image of a sidewalk with a curb cut"/>
          <p:cNvPicPr preferRelativeResize="0"/>
          <p:nvPr/>
        </p:nvPicPr>
        <p:blipFill>
          <a:blip r:embed="rId3">
            <a:alphaModFix/>
          </a:blip>
          <a:stretch>
            <a:fillRect/>
          </a:stretch>
        </p:blipFill>
        <p:spPr>
          <a:xfrm>
            <a:off x="2263064" y="1137925"/>
            <a:ext cx="4014125" cy="3006725"/>
          </a:xfrm>
          <a:prstGeom prst="rect">
            <a:avLst/>
          </a:prstGeom>
          <a:noFill/>
          <a:ln>
            <a:noFill/>
          </a:ln>
        </p:spPr>
      </p:pic>
      <p:sp>
        <p:nvSpPr>
          <p:cNvPr id="140" name="Google Shape;140;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0" name="Google Shape;150;p20"/>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Opportunities</a:t>
            </a:r>
            <a:endParaRPr dirty="0"/>
          </a:p>
        </p:txBody>
      </p:sp>
      <p:pic>
        <p:nvPicPr>
          <p:cNvPr id="151" name="Google Shape;151;p20" descr="graphic of equity versus equality. some students climbing the ladder to educational success start out with the privilege of educated parents, tutors, higher socio-economic status, capital, and scholarships. Other students start climbing the same ladder without any of those benefits, and they are starting lower to the ground with much more ladder to climb to reach the same endpoint."/>
          <p:cNvPicPr preferRelativeResize="0"/>
          <p:nvPr/>
        </p:nvPicPr>
        <p:blipFill>
          <a:blip r:embed="rId3">
            <a:alphaModFix/>
          </a:blip>
          <a:stretch>
            <a:fillRect/>
          </a:stretch>
        </p:blipFill>
        <p:spPr>
          <a:xfrm>
            <a:off x="1633848" y="844100"/>
            <a:ext cx="4911949" cy="4299400"/>
          </a:xfrm>
          <a:prstGeom prst="rect">
            <a:avLst/>
          </a:prstGeom>
          <a:noFill/>
          <a:ln>
            <a:noFill/>
          </a:ln>
        </p:spPr>
      </p:pic>
      <p:sp>
        <p:nvSpPr>
          <p:cNvPr id="149" name="Google Shape;149;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9</a:t>
            </a:fld>
            <a:endParaRPr/>
          </a:p>
        </p:txBody>
      </p:sp>
    </p:spTree>
  </p:cSld>
  <p:clrMapOvr>
    <a:masterClrMapping/>
  </p:clrMapOvr>
</p:sld>
</file>

<file path=ppt/theme/theme1.xml><?xml version="1.0" encoding="utf-8"?>
<a:theme xmlns:a="http://schemas.openxmlformats.org/drawingml/2006/main" name="Council_Template">
  <a:themeElements>
    <a:clrScheme name="Custom 1">
      <a:dk1>
        <a:srgbClr val="000000"/>
      </a:dk1>
      <a:lt1>
        <a:srgbClr val="FFFFFF"/>
      </a:lt1>
      <a:dk2>
        <a:srgbClr val="1F497D"/>
      </a:dk2>
      <a:lt2>
        <a:srgbClr val="EEECE1"/>
      </a:lt2>
      <a:accent1>
        <a:srgbClr val="1671B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1913</Words>
  <Application>Microsoft Office PowerPoint</Application>
  <PresentationFormat>On-screen Show (16:9)</PresentationFormat>
  <Paragraphs>294</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Open Sans</vt:lpstr>
      <vt:lpstr>Calibri</vt:lpstr>
      <vt:lpstr>Arial</vt:lpstr>
      <vt:lpstr>Roboto</vt:lpstr>
      <vt:lpstr>Council_Template</vt:lpstr>
      <vt:lpstr>WBL Program Measurement and Assessment</vt:lpstr>
      <vt:lpstr>Colorado Succeeds Prize</vt:lpstr>
      <vt:lpstr>Convening registration</vt:lpstr>
      <vt:lpstr>Objective</vt:lpstr>
      <vt:lpstr>Agenda</vt:lpstr>
      <vt:lpstr>Reviewing Participation Data and Access</vt:lpstr>
      <vt:lpstr>What types of barriers may exist?</vt:lpstr>
      <vt:lpstr>Curb Cut Effect</vt:lpstr>
      <vt:lpstr>Opportunities</vt:lpstr>
      <vt:lpstr>Quote</vt:lpstr>
      <vt:lpstr>How can we determine additional barriers?</vt:lpstr>
      <vt:lpstr>Who is at your table?</vt:lpstr>
      <vt:lpstr>Community engagement spectrum</vt:lpstr>
      <vt:lpstr>Ten essential questions for workforce development</vt:lpstr>
      <vt:lpstr>Measurement and Assessment - Mike</vt:lpstr>
      <vt:lpstr>Measurement and Assessment  -  Executive Internship </vt:lpstr>
      <vt:lpstr> Measurement and Assessment - Apprenticeships    </vt:lpstr>
      <vt:lpstr>Measurement and Assessment </vt:lpstr>
      <vt:lpstr>Measurement and Assessment </vt:lpstr>
      <vt:lpstr>Measurement and Assessment</vt:lpstr>
      <vt:lpstr>Resources From Today’s Conversation: tinyurl.com/WBLdata1</vt:lpstr>
      <vt:lpstr>Why measure your work?</vt:lpstr>
      <vt:lpstr>Theory of Action or   Logic Model Approach</vt:lpstr>
      <vt:lpstr>Logic Model Approach</vt:lpstr>
      <vt:lpstr>Outcomes graphic</vt:lpstr>
      <vt:lpstr>Alternative outcomes graphic</vt:lpstr>
      <vt:lpstr>Output Measures vs.  Outcome Measures </vt:lpstr>
      <vt:lpstr>Creating a Measurement  Plan</vt:lpstr>
      <vt:lpstr>Data Collection Tools</vt:lpstr>
      <vt:lpstr>Publicly Available Data</vt:lpstr>
      <vt:lpstr>Data You Might Have or  Could Consider Collecting</vt:lpstr>
      <vt:lpstr>Empathy Building</vt:lpstr>
      <vt:lpstr>Example Outcomes to  Explore</vt:lpstr>
      <vt:lpstr>Empathy Building</vt:lpstr>
      <vt:lpstr>Putting Your Data to Use</vt:lpstr>
      <vt:lpstr>Questions? Interest in  Discussing Further? Reach out!</vt:lpstr>
      <vt:lpstr>Breakout Groups </vt:lpstr>
      <vt:lpstr>Punch Card and Survey</vt:lpstr>
      <vt:lpstr>Next Webinar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WBL Program Measurement and Assessment</dc:title>
  <cp:lastModifiedBy>Barczak, Alena</cp:lastModifiedBy>
  <cp:revision>4</cp:revision>
  <dcterms:modified xsi:type="dcterms:W3CDTF">2021-07-13T17:00:08Z</dcterms:modified>
</cp:coreProperties>
</file>