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5143500" type="screen16x9"/>
  <p:notesSz cx="6858000" cy="9144000"/>
  <p:embeddedFontLst>
    <p:embeddedFont>
      <p:font typeface="Roboto" panose="020B060402020202020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Open Sans" panose="020B060402020202020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163CBA-B473-44F2-B44D-77BC420AF780}">
  <a:tblStyle styleId="{5C163CBA-B473-44F2-B44D-77BC420AF7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3" d="100"/>
          <a:sy n="163" d="100"/>
        </p:scale>
        <p:origin x="92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7211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chi.mp/state.co.us/wbl-incubator?e=2a23b764ce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37a6e3ec7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37a6e3ec7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837a6e3ec7_2_23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370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f7d9d2d4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f7d9d2d49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g9f7d9d2d49_0_1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91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a6e5d9662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a6e5d9662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ga6e5d96629_0_1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994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6e5d9662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6e5d96629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ga6e5d96629_0_1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671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6e5d9662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a6e5d9662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45 minutes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5 minutes for questions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(transition to) “Proximity breeds care, distance breeds fear.” - Emmanuel Acho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Qualitative data gathering…”will you help us get better?”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Authentic engagement - less like a customer, more like a partner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Food truck example, sending text messages (cuz I don’t have time to be in the room)</a:t>
            </a:r>
            <a:endParaRPr/>
          </a:p>
        </p:txBody>
      </p:sp>
      <p:sp>
        <p:nvSpPr>
          <p:cNvPr id="174" name="Google Shape;174;ga6e5d96629_0_2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0692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6e5d9662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6e5d9662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2" name="Google Shape;182;ga6e5d96629_0_3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218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6750fca7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6750fca7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a6750fca7a_0_2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728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6750fca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6750fca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a6750fca7a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904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6750fca7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6750fca7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a6750fca7a_0_3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99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a6750fca7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a6750fca7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a6750fca7a_0_2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556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a6fe65d0b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a6fe65d0b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a6fe65d0bd_0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423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964fb2d9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964fb2d9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964fb2d983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899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6750fca7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6750fca7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a6750fca7a_0_1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451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a72d841d2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a72d841d2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a72d841d26_0_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936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a72d841d2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a72d841d2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a72d841d26_0_3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446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9fb9f5a4c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9fb9f5a4c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9fb9f5a4cb_0_2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215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9fb9f5a4cb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9fb9f5a4cb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9fb9f5a4cb_0_13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872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a6ec7330c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a6ec7330c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a6ec7330c4_0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1077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9fb9f5a4c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9fb9f5a4c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9fb9f5a4cb_0_1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98167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9f7d9d2d4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9f7d9d2d49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20 minutes presentation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5 minutes questions</a:t>
            </a:r>
            <a:endParaRPr/>
          </a:p>
        </p:txBody>
      </p:sp>
      <p:sp>
        <p:nvSpPr>
          <p:cNvPr id="323" name="Google Shape;323;g9f7d9d2d49_0_2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3395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9fb9f5a4c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9fb9f5a4c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9fb9f5a4cb_0_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804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9fb9f5a4cb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9fb9f5a4cb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9fb9f5a4cb_0_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43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39e694df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39e694df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https://mailchi.mp/state.co.us/wbl-incubator-4046634?e=2a23b764ce</a:t>
            </a:r>
            <a:endParaRPr/>
          </a:p>
        </p:txBody>
      </p:sp>
      <p:sp>
        <p:nvSpPr>
          <p:cNvPr id="89" name="Google Shape;89;g939e694df9_0_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1005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fb9f5a4c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fb9f5a4c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9fb9f5a4cb_0_4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806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9fb9f5a4c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9fb9f5a4c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9fb9f5a4cb_0_8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2183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9fb9f5a4cb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9fb9f5a4cb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9fb9f5a4cb_0_17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77567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9fb9f5a4cb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9fb9f5a4cb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9fb9f5a4cb_0_18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1242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9fb9f5a4c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9fb9f5a4c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9fb9f5a4cb_0_5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48896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9fb9f5a4cb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9fb9f5a4cb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9fb9f5a4cb_0_89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577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9fb9f5a4c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9fb9f5a4cb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g9fb9f5a4cb_0_97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83366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9fb9f5a4cb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9fb9f5a4cb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9fb9f5a4cb_0_154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9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9fb9f5a4cb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9fb9f5a4cb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9fb9f5a4cb_0_16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3058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9fb9f5a4cb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9fb9f5a4cb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9fb9f5a4cb_0_14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68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a72d841d2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a72d841d2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/>
              <a:t>https://mailchi.mp/state.co.us/wbl-incubator-4046634?e=2a23b764ce</a:t>
            </a:r>
            <a:endParaRPr/>
          </a:p>
        </p:txBody>
      </p:sp>
      <p:sp>
        <p:nvSpPr>
          <p:cNvPr id="97" name="Google Shape;97;ga72d841d26_0_1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2342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9fb9f5a4c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9fb9f5a4cb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9fb9f5a4cb_0_10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131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9fb9f5a4c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9fb9f5a4c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9fb9f5a4cb_0_11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14249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9fb9f5a4cb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9fb9f5a4cb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g9fb9f5a4cb_0_121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2092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9fb9f5a4c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9fb9f5a4c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9fb9f5a4cb_0_6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9041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9fb9f5a4c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9fb9f5a4c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9fb9f5a4cb_0_19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5249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9f7d9d2d4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9f7d9d2d49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9f7d9d2d49_0_4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1902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a6fe65d0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a6fe65d0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a6fe65d0bd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5278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9f7d9d2d4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9f7d9d2d49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https://docs.google.com/forms/d/e/1FAIpQLSeHmnij5BY2GnWwec1nNzgLmD0tD4ihLWq9PUcRXUhBIJfH3g/viewform?usp=sf_link</a:t>
            </a:r>
            <a:endParaRPr/>
          </a:p>
        </p:txBody>
      </p:sp>
      <p:sp>
        <p:nvSpPr>
          <p:cNvPr id="534" name="Google Shape;534;g9f7d9d2d49_0_28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67950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837a6e3ec7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837a6e3ec7_2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https://mailchi.mp/state.co.us/wbl-incubator?e=2a23b764ce</a:t>
            </a:r>
            <a:endParaRPr/>
          </a:p>
        </p:txBody>
      </p:sp>
      <p:sp>
        <p:nvSpPr>
          <p:cNvPr id="542" name="Google Shape;542;g837a6e3ec7_2_28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19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a72d841d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a72d841d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https://cwdc.colorado.gov/talent-equity-agenda</a:t>
            </a:r>
            <a:endParaRPr/>
          </a:p>
        </p:txBody>
      </p:sp>
      <p:sp>
        <p:nvSpPr>
          <p:cNvPr id="105" name="Google Shape;105;ga72d841d26_0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80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9e4aff859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9e4aff859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a9e4aff859_2_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566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9f7d9d2d49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9f7d9d2d49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20;g9f7d9d2d49_0_35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6865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6e5d9662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6e5d9662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45 minutes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JM"/>
              <a:t>5 minutes for questions</a:t>
            </a:r>
            <a:endParaRPr/>
          </a:p>
        </p:txBody>
      </p:sp>
      <p:sp>
        <p:nvSpPr>
          <p:cNvPr id="129" name="Google Shape;129;ga6e5d96629_0_2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510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8bdf50bd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8bdf50bd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a8bdf50bd5_0_3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JM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115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obj">
  <p:cSld name="OBJECT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" descr="blue_mts_header.png"/>
          <p:cNvPicPr preferRelativeResize="0"/>
          <p:nvPr/>
        </p:nvPicPr>
        <p:blipFill rotWithShape="1">
          <a:blip r:embed="rId2">
            <a:alphaModFix/>
          </a:blip>
          <a:srcRect t="20496"/>
          <a:stretch/>
        </p:blipFill>
        <p:spPr>
          <a:xfrm>
            <a:off x="0" y="3755811"/>
            <a:ext cx="9144000" cy="138768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468500" y="2932800"/>
            <a:ext cx="83073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460125" y="1544050"/>
            <a:ext cx="8307300" cy="13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2" descr="Full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325" y="345094"/>
            <a:ext cx="2512482" cy="77225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 txBox="1">
            <a:spLocks noGrp="1"/>
          </p:cNvSpPr>
          <p:nvPr>
            <p:ph type="body" idx="2"/>
          </p:nvPr>
        </p:nvSpPr>
        <p:spPr>
          <a:xfrm>
            <a:off x="460125" y="3535150"/>
            <a:ext cx="83073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ctr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4">
            <a:alphaModFix/>
          </a:blip>
          <a:srcRect r="58857"/>
          <a:stretch/>
        </p:blipFill>
        <p:spPr>
          <a:xfrm>
            <a:off x="7302354" y="350200"/>
            <a:ext cx="1473450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">
  <p:cSld name="CUSTOM_4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‹#›</a:t>
            </a:fld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ows">
  <p:cSld name="CUSTOM_5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‹#›</a:t>
            </a:fld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57200" y="1393850"/>
            <a:ext cx="8307300" cy="13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ubTitle" idx="2"/>
          </p:nvPr>
        </p:nvSpPr>
        <p:spPr>
          <a:xfrm>
            <a:off x="457200" y="1000250"/>
            <a:ext cx="8307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3"/>
          </p:nvPr>
        </p:nvSpPr>
        <p:spPr>
          <a:xfrm>
            <a:off x="457200" y="3133850"/>
            <a:ext cx="8307300" cy="10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4"/>
          </p:nvPr>
        </p:nvSpPr>
        <p:spPr>
          <a:xfrm>
            <a:off x="457200" y="2740250"/>
            <a:ext cx="8307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s">
  <p:cSld name="CUSTOM_5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4743175" y="1009650"/>
            <a:ext cx="40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‹#›</a:t>
            </a:fld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457200" y="1393850"/>
            <a:ext cx="4021200" cy="2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3"/>
          </p:nvPr>
        </p:nvSpPr>
        <p:spPr>
          <a:xfrm>
            <a:off x="457200" y="1000250"/>
            <a:ext cx="40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4"/>
          </p:nvPr>
        </p:nvSpPr>
        <p:spPr>
          <a:xfrm>
            <a:off x="4743175" y="1403250"/>
            <a:ext cx="4021200" cy="28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">
  <p:cSld name="CUSTOM_5_1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457200" y="1000250"/>
            <a:ext cx="40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‹#›</a:t>
            </a:fld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457200" y="1393850"/>
            <a:ext cx="4021200" cy="28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">
  <p:cSld name="OBJECT_1">
    <p:bg>
      <p:bgPr>
        <a:solidFill>
          <a:srgbClr val="1C4587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68500" y="1840500"/>
            <a:ext cx="8232000" cy="14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6313" y="345094"/>
            <a:ext cx="2512482" cy="77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643754" y="1085169"/>
            <a:ext cx="36690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5F8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005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2"/>
          </p:nvPr>
        </p:nvSpPr>
        <p:spPr>
          <a:xfrm>
            <a:off x="643754" y="1746478"/>
            <a:ext cx="3669000" cy="1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643753" y="381452"/>
            <a:ext cx="79071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F8F"/>
              </a:buClr>
              <a:buSzPts val="2700"/>
              <a:buFont typeface="Calibri"/>
              <a:buNone/>
              <a:defRPr sz="2700" b="1" i="0" u="none" strike="noStrike" cap="none">
                <a:solidFill>
                  <a:srgbClr val="005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4881630" y="1085169"/>
            <a:ext cx="36690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5F8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005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4881630" y="1746478"/>
            <a:ext cx="3669000" cy="1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457200" y="1393850"/>
            <a:ext cx="8307300" cy="2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●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○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Open Sans"/>
              <a:buChar char="■"/>
              <a:defRPr sz="20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1" name="Google Shape;11;p1" descr="blue_mts_header.png"/>
          <p:cNvPicPr preferRelativeResize="0"/>
          <p:nvPr/>
        </p:nvPicPr>
        <p:blipFill rotWithShape="1">
          <a:blip r:embed="rId11">
            <a:alphaModFix/>
          </a:blip>
          <a:srcRect t="20496"/>
          <a:stretch/>
        </p:blipFill>
        <p:spPr>
          <a:xfrm>
            <a:off x="0" y="3755811"/>
            <a:ext cx="9144000" cy="13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 descr="CWDC_Acronym-Color - Britta Blodgett - CDL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73675" y="182306"/>
            <a:ext cx="631294" cy="63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" descr="blue_mts_header.png"/>
          <p:cNvPicPr preferRelativeResize="0"/>
          <p:nvPr/>
        </p:nvPicPr>
        <p:blipFill rotWithShape="1">
          <a:blip r:embed="rId11">
            <a:alphaModFix/>
          </a:blip>
          <a:srcRect t="20496"/>
          <a:stretch/>
        </p:blipFill>
        <p:spPr>
          <a:xfrm>
            <a:off x="0" y="3755811"/>
            <a:ext cx="9144000" cy="13876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 txBox="1"/>
          <p:nvPr/>
        </p:nvSpPr>
        <p:spPr>
          <a:xfrm>
            <a:off x="457200" y="285750"/>
            <a:ext cx="762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6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" name="Google Shape;15;p1" descr="CWDC_Acronym-Color - Britta Blodgett - CDL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73675" y="182306"/>
            <a:ext cx="631294" cy="63129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‹#›</a:t>
            </a:fld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8" name="Google Shape;18;p1"/>
          <p:cNvPicPr preferRelativeResize="0"/>
          <p:nvPr/>
        </p:nvPicPr>
        <p:blipFill rotWithShape="1">
          <a:blip r:embed="rId13">
            <a:alphaModFix/>
          </a:blip>
          <a:srcRect r="59453"/>
          <a:stretch/>
        </p:blipFill>
        <p:spPr>
          <a:xfrm>
            <a:off x="6886975" y="269350"/>
            <a:ext cx="1124204" cy="457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adostateplan.com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adostateplan.com/educator/career-cluster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proofpoint.com/v2/url?u=https-3A__cwdc.colorado.gov_resources_technical-2Dassistance&amp;d=DwMFaQ&amp;c=sdnEM9SRGFuMt5z5w3AhsPNahmNicq64TgF1JwNR0cs&amp;r=LCR8ulOFWPwyHbZu49mmcoYVmw2h7d0hQwTKzxRCzlo&amp;m=unGU0HXgiK2tAwY7-LDfFoTTQfQe-AiNeEM5nmmeiV8&amp;s=6uCthJOjuV2GdG4TAJiFDHW-gy37tG3kp2h8i6DQ-fQ&amp;e=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adostateplan.com/v/Vision%20&amp;%20Strategic%20Plan.html#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loradostateplan.com" TargetMode="Externa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adostateplan.com/equity-in-cte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cdeprof/cte_generalinfo#10" TargetMode="External"/><Relationship Id="rId7" Type="http://schemas.openxmlformats.org/officeDocument/2006/relationships/hyperlink" Target="http://coloradostateplan.com/administrator/advisory-committee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loradostateplan.com/administrator/perkins/perkins-v-information/" TargetMode="External"/><Relationship Id="rId5" Type="http://schemas.openxmlformats.org/officeDocument/2006/relationships/hyperlink" Target="http://coloradostateplan.com/educator/career-and-technical-student-organizations/" TargetMode="External"/><Relationship Id="rId4" Type="http://schemas.openxmlformats.org/officeDocument/2006/relationships/hyperlink" Target="http://coloradostateplan.com/secondary-pathways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adostateplan.com/equity-in-cte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navigatingourway.org" TargetMode="Externa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adostateplan.com/educator/ac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e.state.co.us/postsecondary/pwrplaybookwelcome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oloradostateplan.com/educator/work-based-learning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lauren.jones@cccs.edu" TargetMode="External"/><Relationship Id="rId7" Type="http://schemas.openxmlformats.org/officeDocument/2006/relationships/hyperlink" Target="https://www.cde.state.co.us/postsecondary/pwrplaybookcte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e.state.co.us/postsecondary/pwrplaybookwbl" TargetMode="External"/><Relationship Id="rId5" Type="http://schemas.openxmlformats.org/officeDocument/2006/relationships/hyperlink" Target="http://coloradostateplan.com/educator/work-based-learning/" TargetMode="External"/><Relationship Id="rId4" Type="http://schemas.openxmlformats.org/officeDocument/2006/relationships/hyperlink" Target="http://coloradostateplan.com/equity-in-cte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wdc.colorado.gov/talent-equity-agend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nmrllc@gmail.com" TargetMode="External"/><Relationship Id="rId5" Type="http://schemas.openxmlformats.org/officeDocument/2006/relationships/hyperlink" Target="mailto:prismatic@variedandbrilliant.com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body" idx="1"/>
          </p:nvPr>
        </p:nvSpPr>
        <p:spPr>
          <a:xfrm>
            <a:off x="468500" y="2932800"/>
            <a:ext cx="83073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Work-Based Learning Incubator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November 12, 2020</a:t>
            </a: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460125" y="1544050"/>
            <a:ext cx="8307300" cy="13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4300"/>
              <a:t>Data Review Through Equity Lens and Increased Access</a:t>
            </a:r>
            <a:endParaRPr sz="4300"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2"/>
          </p:nvPr>
        </p:nvSpPr>
        <p:spPr>
          <a:xfrm>
            <a:off x="460125" y="3828675"/>
            <a:ext cx="83073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*This meeting will be recorded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10</a:t>
            </a:fld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Intent and Impact</a:t>
            </a:r>
            <a:endParaRPr/>
          </a:p>
        </p:txBody>
      </p:sp>
      <p:pic>
        <p:nvPicPr>
          <p:cNvPr id="153" name="Google Shape;153;p20"/>
          <p:cNvPicPr preferRelativeResize="0"/>
          <p:nvPr/>
        </p:nvPicPr>
        <p:blipFill rotWithShape="1">
          <a:blip r:embed="rId3">
            <a:alphaModFix/>
          </a:blip>
          <a:srcRect l="32662" r="36123" b="3744"/>
          <a:stretch/>
        </p:blipFill>
        <p:spPr>
          <a:xfrm rot="-5400000">
            <a:off x="3108314" y="-527696"/>
            <a:ext cx="2680070" cy="619889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1842700" y="3747875"/>
            <a:ext cx="5211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11</a:t>
            </a:fld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100525" y="255675"/>
            <a:ext cx="2664000" cy="3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Consult and Investigate Data   </a:t>
            </a:r>
            <a:endParaRPr/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525" y="842125"/>
            <a:ext cx="5595752" cy="347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12</a:t>
            </a:fld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6614809" y="1026375"/>
            <a:ext cx="2490416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dirty="0"/>
              <a:t>Widening the Frame    </a:t>
            </a:r>
            <a:endParaRPr dirty="0"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450" y="150978"/>
            <a:ext cx="5576291" cy="3817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13</a:t>
            </a:fld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6919425" y="1139275"/>
            <a:ext cx="2186100" cy="24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Coalition Building </a:t>
            </a:r>
            <a:endParaRPr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75" y="67025"/>
            <a:ext cx="6718374" cy="3685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14</a:t>
            </a:fld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242325" y="205400"/>
            <a:ext cx="42309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The Journey Ahead</a:t>
            </a:r>
            <a:endParaRPr/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25" y="1146550"/>
            <a:ext cx="4738181" cy="239437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5159325" y="1158675"/>
            <a:ext cx="3946200" cy="3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200">
                <a:latin typeface="Open Sans"/>
                <a:ea typeface="Open Sans"/>
                <a:cs typeface="Open Sans"/>
                <a:sym typeface="Open Sans"/>
              </a:rPr>
              <a:t>Intent vs. impact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200">
                <a:latin typeface="Open Sans"/>
                <a:ea typeface="Open Sans"/>
                <a:cs typeface="Open Sans"/>
                <a:sym typeface="Open Sans"/>
              </a:rPr>
              <a:t>Investigating the data; triangulate the data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200">
                <a:latin typeface="Open Sans"/>
                <a:ea typeface="Open Sans"/>
                <a:cs typeface="Open Sans"/>
                <a:sym typeface="Open Sans"/>
              </a:rPr>
              <a:t>Widen the frame and consider identity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200">
                <a:latin typeface="Open Sans"/>
                <a:ea typeface="Open Sans"/>
                <a:cs typeface="Open Sans"/>
                <a:sym typeface="Open Sans"/>
              </a:rPr>
              <a:t>Build a coalition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ctrTitle"/>
          </p:nvPr>
        </p:nvSpPr>
        <p:spPr>
          <a:xfrm>
            <a:off x="1143000" y="492347"/>
            <a:ext cx="68580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3800"/>
              <a:t>Program Analysis and Development </a:t>
            </a:r>
            <a:endParaRPr sz="3800"/>
          </a:p>
        </p:txBody>
      </p:sp>
      <p:sp>
        <p:nvSpPr>
          <p:cNvPr id="194" name="Google Shape;194;p2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JM" b="0"/>
              <a:t>Kelly Mitchell, Education Consultant</a:t>
            </a:r>
            <a:endParaRPr b="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JM" b="0"/>
              <a:t>Colorado Workforce Development Council/Department of Education</a:t>
            </a:r>
            <a:endParaRPr b="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JM" b="0"/>
              <a:t>kelly.mitchell@state.co.us</a:t>
            </a:r>
            <a:endParaRPr b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16</a:t>
            </a:fld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Principles</a:t>
            </a:r>
            <a:endParaRPr/>
          </a:p>
        </p:txBody>
      </p:sp>
      <p:pic>
        <p:nvPicPr>
          <p:cNvPr id="203" name="Google Shape;20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125" y="749485"/>
            <a:ext cx="7620001" cy="4348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sldNum" idx="12"/>
          </p:nvPr>
        </p:nvSpPr>
        <p:spPr>
          <a:xfrm>
            <a:off x="8576046" y="50814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17</a:t>
            </a:fld>
            <a:endParaRPr/>
          </a:p>
        </p:txBody>
      </p:sp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Targeted Universalism</a:t>
            </a:r>
            <a:endParaRPr/>
          </a:p>
        </p:txBody>
      </p:sp>
      <p:grpSp>
        <p:nvGrpSpPr>
          <p:cNvPr id="211" name="Google Shape;211;p27"/>
          <p:cNvGrpSpPr/>
          <p:nvPr/>
        </p:nvGrpSpPr>
        <p:grpSpPr>
          <a:xfrm>
            <a:off x="-12" y="1863839"/>
            <a:ext cx="2214600" cy="3217636"/>
            <a:chOff x="0" y="1189989"/>
            <a:chExt cx="2214600" cy="3217636"/>
          </a:xfrm>
        </p:grpSpPr>
        <p:sp>
          <p:nvSpPr>
            <p:cNvPr id="212" name="Google Shape;212;p27"/>
            <p:cNvSpPr/>
            <p:nvPr/>
          </p:nvSpPr>
          <p:spPr>
            <a:xfrm>
              <a:off x="0" y="11899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Define Universal Goal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3" name="Google Shape;213;p27"/>
            <p:cNvSpPr txBox="1"/>
            <p:nvPr/>
          </p:nvSpPr>
          <p:spPr>
            <a:xfrm>
              <a:off x="2950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100">
                  <a:latin typeface="Roboto"/>
                  <a:ea typeface="Roboto"/>
                  <a:cs typeface="Roboto"/>
                  <a:sym typeface="Roboto"/>
                </a:rPr>
                <a:t>Establish a universal goal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4" name="Google Shape;214;p27"/>
          <p:cNvGrpSpPr/>
          <p:nvPr/>
        </p:nvGrpSpPr>
        <p:grpSpPr>
          <a:xfrm>
            <a:off x="1838313" y="1863625"/>
            <a:ext cx="2064000" cy="3217850"/>
            <a:chOff x="1838325" y="1189775"/>
            <a:chExt cx="2064000" cy="3217850"/>
          </a:xfrm>
        </p:grpSpPr>
        <p:sp>
          <p:nvSpPr>
            <p:cNvPr id="215" name="Google Shape;215;p27"/>
            <p:cNvSpPr/>
            <p:nvPr/>
          </p:nvSpPr>
          <p:spPr>
            <a:xfrm>
              <a:off x="18383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Measure Overall Population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6" name="Google Shape;216;p27"/>
            <p:cNvSpPr txBox="1"/>
            <p:nvPr/>
          </p:nvSpPr>
          <p:spPr>
            <a:xfrm>
              <a:off x="20031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100">
                  <a:latin typeface="Roboto"/>
                  <a:ea typeface="Roboto"/>
                  <a:cs typeface="Roboto"/>
                  <a:sym typeface="Roboto"/>
                </a:rPr>
                <a:t>Measure how overall population fares  relative to universal goal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7" name="Google Shape;217;p27"/>
          <p:cNvGrpSpPr/>
          <p:nvPr/>
        </p:nvGrpSpPr>
        <p:grpSpPr>
          <a:xfrm>
            <a:off x="3516737" y="1863625"/>
            <a:ext cx="2064000" cy="3217850"/>
            <a:chOff x="3516750" y="1189775"/>
            <a:chExt cx="2064000" cy="3217850"/>
          </a:xfrm>
        </p:grpSpPr>
        <p:sp>
          <p:nvSpPr>
            <p:cNvPr id="218" name="Google Shape;218;p27"/>
            <p:cNvSpPr/>
            <p:nvPr/>
          </p:nvSpPr>
          <p:spPr>
            <a:xfrm>
              <a:off x="35167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Measure Population Segments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9" name="Google Shape;219;p27"/>
            <p:cNvSpPr txBox="1"/>
            <p:nvPr/>
          </p:nvSpPr>
          <p:spPr>
            <a:xfrm>
              <a:off x="37394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100">
                  <a:latin typeface="Roboto"/>
                  <a:ea typeface="Roboto"/>
                  <a:cs typeface="Roboto"/>
                  <a:sym typeface="Roboto"/>
                </a:rPr>
                <a:t>Measure performance of population segment relative to universal goal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0" name="Google Shape;220;p27"/>
          <p:cNvGrpSpPr/>
          <p:nvPr/>
        </p:nvGrpSpPr>
        <p:grpSpPr>
          <a:xfrm>
            <a:off x="6874012" y="1863625"/>
            <a:ext cx="2064000" cy="3217850"/>
            <a:chOff x="6874025" y="1189775"/>
            <a:chExt cx="2064000" cy="3217850"/>
          </a:xfrm>
        </p:grpSpPr>
        <p:sp>
          <p:nvSpPr>
            <p:cNvPr id="221" name="Google Shape;221;p27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Implement Targeted Strategies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2" name="Google Shape;222;p27"/>
            <p:cNvSpPr txBox="1"/>
            <p:nvPr/>
          </p:nvSpPr>
          <p:spPr>
            <a:xfrm>
              <a:off x="71838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100">
                  <a:latin typeface="Roboto"/>
                  <a:ea typeface="Roboto"/>
                  <a:cs typeface="Roboto"/>
                  <a:sym typeface="Roboto"/>
                </a:rPr>
                <a:t>Create and implement targeted strategies so each group can achieve universal goals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3" name="Google Shape;223;p27"/>
          <p:cNvGrpSpPr/>
          <p:nvPr/>
        </p:nvGrpSpPr>
        <p:grpSpPr>
          <a:xfrm>
            <a:off x="5195338" y="1863625"/>
            <a:ext cx="2064000" cy="3217850"/>
            <a:chOff x="5195350" y="1189775"/>
            <a:chExt cx="2064000" cy="3217850"/>
          </a:xfrm>
        </p:grpSpPr>
        <p:sp>
          <p:nvSpPr>
            <p:cNvPr id="224" name="Google Shape;224;p27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Understand Group-Based Factors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5" name="Google Shape;225;p27"/>
            <p:cNvSpPr txBox="1"/>
            <p:nvPr/>
          </p:nvSpPr>
          <p:spPr>
            <a:xfrm>
              <a:off x="5461650" y="2057125"/>
              <a:ext cx="1624500" cy="23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100">
                  <a:latin typeface="Roboto"/>
                  <a:ea typeface="Roboto"/>
                  <a:cs typeface="Roboto"/>
                  <a:sym typeface="Roboto"/>
                </a:rPr>
                <a:t>Understand how structures and other factors support or impede group’s progress towards universal goal</a:t>
              </a:r>
              <a:endParaRPr sz="11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6" name="Google Shape;226;p27"/>
          <p:cNvSpPr txBox="1"/>
          <p:nvPr/>
        </p:nvSpPr>
        <p:spPr>
          <a:xfrm>
            <a:off x="578550" y="825500"/>
            <a:ext cx="73449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Setting universal goals that can be achieved through targeted approaches for segments of the population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18</a:t>
            </a:fld>
            <a:endParaRPr/>
          </a:p>
        </p:txBody>
      </p:sp>
      <p:pic>
        <p:nvPicPr>
          <p:cNvPr id="233" name="Google Shape;233;p28"/>
          <p:cNvPicPr preferRelativeResize="0"/>
          <p:nvPr/>
        </p:nvPicPr>
        <p:blipFill rotWithShape="1">
          <a:blip r:embed="rId3">
            <a:alphaModFix/>
          </a:blip>
          <a:srcRect b="16597"/>
          <a:stretch/>
        </p:blipFill>
        <p:spPr>
          <a:xfrm>
            <a:off x="530125" y="0"/>
            <a:ext cx="4656500" cy="488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5327" y="1817350"/>
            <a:ext cx="1989625" cy="22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19</a:t>
            </a:fld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Who is on your team?</a:t>
            </a:r>
            <a:endParaRPr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425" y="749475"/>
            <a:ext cx="6151150" cy="415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Discuss how to analyze programs and data using an equity lens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Leverage Career &amp; Technical Education (CTE) accountability metrics and Individual Career &amp; Academic Planning (ICAP) as a method of becoming an Equity Ambassador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*Wide overview - April Incubator Session will focus on WBL Programming for students with disabilities</a:t>
            </a:r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</a:t>
            </a:fld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Objectives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Ask “why” 3-5 times to move past superficial understandings of the sources of inequity and get to the underlying causes/histories.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20</a:t>
            </a:fld>
            <a:endParaRPr/>
          </a:p>
        </p:txBody>
      </p:sp>
      <p:sp>
        <p:nvSpPr>
          <p:cNvPr id="250" name="Google Shape;250;p30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“5 Whys” Root Cause Analysis</a:t>
            </a:r>
            <a:endParaRPr/>
          </a:p>
        </p:txBody>
      </p:sp>
      <p:graphicFrame>
        <p:nvGraphicFramePr>
          <p:cNvPr id="251" name="Google Shape;251;p30"/>
          <p:cNvGraphicFramePr/>
          <p:nvPr/>
        </p:nvGraphicFramePr>
        <p:xfrm>
          <a:off x="809250" y="179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{5C163CBA-B473-44F2-B44D-77BC420AF780}</a:tableStyleId>
              </a:tblPr>
              <a:tblGrid>
                <a:gridCol w="7239000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JM"/>
                        <a:t>Observation: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JM"/>
                        <a:t>Why: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JM"/>
                        <a:t>Why: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JM"/>
                        <a:t>Why: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JM"/>
                        <a:t>Why: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JM"/>
                        <a:t>Why:</a:t>
                      </a:r>
                      <a:endParaRPr/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JM"/>
                        <a:t>Conclusion:</a:t>
                      </a:r>
                      <a:endParaRPr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21</a:t>
            </a:fld>
            <a:endParaRPr/>
          </a:p>
        </p:txBody>
      </p:sp>
      <p:sp>
        <p:nvSpPr>
          <p:cNvPr id="258" name="Google Shape;258;p31"/>
          <p:cNvSpPr txBox="1"/>
          <p:nvPr/>
        </p:nvSpPr>
        <p:spPr>
          <a:xfrm>
            <a:off x="571500" y="190500"/>
            <a:ext cx="60114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000">
                <a:latin typeface="Open Sans"/>
                <a:ea typeface="Open Sans"/>
                <a:cs typeface="Open Sans"/>
                <a:sym typeface="Open Sans"/>
              </a:rPr>
              <a:t>How to Talk About Race: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000">
                <a:latin typeface="Open Sans"/>
                <a:ea typeface="Open Sans"/>
                <a:cs typeface="Open Sans"/>
                <a:sym typeface="Open Sans"/>
              </a:rPr>
              <a:t>Effective Messages for Diverse Audiences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59" name="Google Shape;259;p31"/>
          <p:cNvGrpSpPr/>
          <p:nvPr/>
        </p:nvGrpSpPr>
        <p:grpSpPr>
          <a:xfrm>
            <a:off x="0" y="1189989"/>
            <a:ext cx="2726700" cy="3482836"/>
            <a:chOff x="0" y="1189989"/>
            <a:chExt cx="2726700" cy="3482836"/>
          </a:xfrm>
        </p:grpSpPr>
        <p:sp>
          <p:nvSpPr>
            <p:cNvPr id="260" name="Google Shape;260;p31"/>
            <p:cNvSpPr/>
            <p:nvPr/>
          </p:nvSpPr>
          <p:spPr>
            <a:xfrm>
              <a:off x="0" y="1189989"/>
              <a:ext cx="2726700" cy="669000"/>
            </a:xfrm>
            <a:prstGeom prst="homePlate">
              <a:avLst>
                <a:gd name="adj" fmla="val 50000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1" name="Google Shape;261;p31"/>
            <p:cNvSpPr txBox="1"/>
            <p:nvPr/>
          </p:nvSpPr>
          <p:spPr>
            <a:xfrm>
              <a:off x="410850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200">
                  <a:latin typeface="Roboto"/>
                  <a:ea typeface="Roboto"/>
                  <a:cs typeface="Roboto"/>
                  <a:sym typeface="Roboto"/>
                </a:rPr>
                <a:t>Start the message with a value of “big idea” that virtually everyone shares related to the specific issue.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2" name="Google Shape;262;p31"/>
          <p:cNvGrpSpPr/>
          <p:nvPr/>
        </p:nvGrpSpPr>
        <p:grpSpPr>
          <a:xfrm>
            <a:off x="2263425" y="1189775"/>
            <a:ext cx="2541300" cy="3483050"/>
            <a:chOff x="2263425" y="1189775"/>
            <a:chExt cx="2541300" cy="3483050"/>
          </a:xfrm>
        </p:grpSpPr>
        <p:sp>
          <p:nvSpPr>
            <p:cNvPr id="263" name="Google Shape;263;p31"/>
            <p:cNvSpPr/>
            <p:nvPr/>
          </p:nvSpPr>
          <p:spPr>
            <a:xfrm>
              <a:off x="2263425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0C5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1"/>
            <p:cNvSpPr txBox="1"/>
            <p:nvPr/>
          </p:nvSpPr>
          <p:spPr>
            <a:xfrm>
              <a:off x="2512202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200">
                  <a:latin typeface="Roboto"/>
                  <a:ea typeface="Roboto"/>
                  <a:cs typeface="Roboto"/>
                  <a:sym typeface="Roboto"/>
                </a:rPr>
                <a:t>Identify the barriers standing in the way of that big idea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5" name="Google Shape;265;p31"/>
          <p:cNvGrpSpPr/>
          <p:nvPr/>
        </p:nvGrpSpPr>
        <p:grpSpPr>
          <a:xfrm>
            <a:off x="4329974" y="1189775"/>
            <a:ext cx="2541300" cy="3483050"/>
            <a:chOff x="4329974" y="1189775"/>
            <a:chExt cx="2541300" cy="3483050"/>
          </a:xfrm>
        </p:grpSpPr>
        <p:sp>
          <p:nvSpPr>
            <p:cNvPr id="266" name="Google Shape;266;p31"/>
            <p:cNvSpPr/>
            <p:nvPr/>
          </p:nvSpPr>
          <p:spPr>
            <a:xfrm>
              <a:off x="4329974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7" name="Google Shape;267;p31"/>
            <p:cNvSpPr txBox="1"/>
            <p:nvPr/>
          </p:nvSpPr>
          <p:spPr>
            <a:xfrm>
              <a:off x="4613553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200">
                  <a:latin typeface="Roboto"/>
                  <a:ea typeface="Roboto"/>
                  <a:cs typeface="Roboto"/>
                  <a:sym typeface="Roboto"/>
                </a:rPr>
                <a:t>Identify the consequences of those barriers - the results or disparate data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68" name="Google Shape;268;p31"/>
          <p:cNvGrpSpPr/>
          <p:nvPr/>
        </p:nvGrpSpPr>
        <p:grpSpPr>
          <a:xfrm>
            <a:off x="6396739" y="1189775"/>
            <a:ext cx="2541300" cy="3483050"/>
            <a:chOff x="6396739" y="1189775"/>
            <a:chExt cx="2541300" cy="3483050"/>
          </a:xfrm>
        </p:grpSpPr>
        <p:sp>
          <p:nvSpPr>
            <p:cNvPr id="269" name="Google Shape;269;p31"/>
            <p:cNvSpPr/>
            <p:nvPr/>
          </p:nvSpPr>
          <p:spPr>
            <a:xfrm>
              <a:off x="6396739" y="1189775"/>
              <a:ext cx="2541300" cy="669000"/>
            </a:xfrm>
            <a:prstGeom prst="chevron">
              <a:avLst>
                <a:gd name="adj" fmla="val 50000"/>
              </a:avLst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0" name="Google Shape;270;p31"/>
            <p:cNvSpPr txBox="1"/>
            <p:nvPr/>
          </p:nvSpPr>
          <p:spPr>
            <a:xfrm>
              <a:off x="6714905" y="2057125"/>
              <a:ext cx="19050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JM" sz="1200">
                  <a:latin typeface="Roboto"/>
                  <a:ea typeface="Roboto"/>
                  <a:cs typeface="Roboto"/>
                  <a:sym typeface="Roboto"/>
                </a:rPr>
                <a:t>Always identify solutions to the problems early on.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>
            <a:spLocks noGrp="1"/>
          </p:cNvSpPr>
          <p:nvPr>
            <p:ph type="ctrTitle"/>
          </p:nvPr>
        </p:nvSpPr>
        <p:spPr>
          <a:xfrm>
            <a:off x="1143000" y="652972"/>
            <a:ext cx="68580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Equity &amp; Inclusion in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CTE Programs</a:t>
            </a:r>
            <a:endParaRPr/>
          </a:p>
        </p:txBody>
      </p:sp>
      <p:sp>
        <p:nvSpPr>
          <p:cNvPr id="277" name="Google Shape;277;p32"/>
          <p:cNvSpPr txBox="1">
            <a:spLocks noGrp="1"/>
          </p:cNvSpPr>
          <p:nvPr>
            <p:ph type="subTitle" idx="1"/>
          </p:nvPr>
        </p:nvSpPr>
        <p:spPr>
          <a:xfrm>
            <a:off x="1143000" y="2499703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JM"/>
              <a:t>Lauren Jones, CTE Program Director</a:t>
            </a: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JM"/>
              <a:t>Special Populations, Counseling and Equity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3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23</a:t>
            </a:fld>
            <a:endParaRPr/>
          </a:p>
        </p:txBody>
      </p:sp>
      <p:sp>
        <p:nvSpPr>
          <p:cNvPr id="285" name="Google Shape;285;p33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3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7689"/>
          <a:stretch/>
        </p:blipFill>
        <p:spPr>
          <a:xfrm>
            <a:off x="1097750" y="92800"/>
            <a:ext cx="5408600" cy="439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 txBox="1"/>
          <p:nvPr/>
        </p:nvSpPr>
        <p:spPr>
          <a:xfrm>
            <a:off x="6717775" y="1867575"/>
            <a:ext cx="1839000" cy="20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Be an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Equity Minded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Meaningful Career Conversationalist! (MCC)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4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24</a:t>
            </a:fld>
            <a:endParaRPr/>
          </a:p>
        </p:txBody>
      </p:sp>
      <p:sp>
        <p:nvSpPr>
          <p:cNvPr id="295" name="Google Shape;295;p34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6" name="Google Shape;296;p3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5275" y="255675"/>
            <a:ext cx="5715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4"/>
          <p:cNvSpPr/>
          <p:nvPr/>
        </p:nvSpPr>
        <p:spPr>
          <a:xfrm>
            <a:off x="5105200" y="2552750"/>
            <a:ext cx="2678100" cy="124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4"/>
          <p:cNvSpPr txBox="1"/>
          <p:nvPr/>
        </p:nvSpPr>
        <p:spPr>
          <a:xfrm>
            <a:off x="7872050" y="2412125"/>
            <a:ext cx="939900" cy="2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That’s me!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34"/>
          <p:cNvSpPr txBox="1"/>
          <p:nvPr/>
        </p:nvSpPr>
        <p:spPr>
          <a:xfrm>
            <a:off x="7115775" y="3199375"/>
            <a:ext cx="18675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Leverage the acronym: </a:t>
            </a:r>
            <a:r>
              <a:rPr lang="en-JM" b="1"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o</a:t>
            </a:r>
            <a:r>
              <a:rPr lang="en-JM" b="1"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en-JM" b="1"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300" b="1"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JM" sz="1300">
                <a:latin typeface="Open Sans"/>
                <a:ea typeface="Open Sans"/>
                <a:cs typeface="Open Sans"/>
                <a:sym typeface="Open Sans"/>
              </a:rPr>
              <a:t>ostsecondary </a:t>
            </a:r>
            <a:r>
              <a:rPr lang="en-JM" sz="1300" b="1"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-JM" sz="1300">
                <a:latin typeface="Open Sans"/>
                <a:ea typeface="Open Sans"/>
                <a:cs typeface="Open Sans"/>
                <a:sym typeface="Open Sans"/>
              </a:rPr>
              <a:t>orkforce 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300" b="1"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lang="en-JM" sz="1300">
                <a:latin typeface="Open Sans"/>
                <a:ea typeface="Open Sans"/>
                <a:cs typeface="Open Sans"/>
                <a:sym typeface="Open Sans"/>
              </a:rPr>
              <a:t>eadiness 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25</a:t>
            </a:fld>
            <a:endParaRPr/>
          </a:p>
        </p:txBody>
      </p:sp>
      <p:sp>
        <p:nvSpPr>
          <p:cNvPr id="306" name="Google Shape;306;p35"/>
          <p:cNvSpPr txBox="1">
            <a:spLocks noGrp="1"/>
          </p:cNvSpPr>
          <p:nvPr>
            <p:ph type="title"/>
          </p:nvPr>
        </p:nvSpPr>
        <p:spPr>
          <a:xfrm>
            <a:off x="858125" y="1025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PWR/Essential Skills</a:t>
            </a:r>
            <a:endParaRPr/>
          </a:p>
        </p:txBody>
      </p:sp>
      <p:pic>
        <p:nvPicPr>
          <p:cNvPr id="307" name="Google Shape;307;p35"/>
          <p:cNvPicPr preferRelativeResize="0"/>
          <p:nvPr/>
        </p:nvPicPr>
        <p:blipFill rotWithShape="1">
          <a:blip r:embed="rId3">
            <a:alphaModFix/>
          </a:blip>
          <a:srcRect l="14502" t="12056" r="15771"/>
          <a:stretch/>
        </p:blipFill>
        <p:spPr>
          <a:xfrm>
            <a:off x="0" y="706824"/>
            <a:ext cx="5475925" cy="443662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5"/>
          <p:cNvSpPr txBox="1"/>
          <p:nvPr/>
        </p:nvSpPr>
        <p:spPr>
          <a:xfrm>
            <a:off x="6105450" y="1347100"/>
            <a:ext cx="2525700" cy="1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It’s what we are looking for in an employee/student/military recruit/gap year participant/mission trip NOT who.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6227925" y="3092225"/>
            <a:ext cx="26178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Be cheesy with saying these out loud, using them in text: </a:t>
            </a:r>
            <a:r>
              <a:rPr lang="en-JM" b="1">
                <a:latin typeface="Open Sans"/>
                <a:ea typeface="Open Sans"/>
                <a:cs typeface="Open Sans"/>
                <a:sym typeface="Open Sans"/>
              </a:rPr>
              <a:t>social learning theory!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We learn by watching others, hearing others, seeing what others do or say or act.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6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26</a:t>
            </a:fld>
            <a:endParaRPr/>
          </a:p>
        </p:txBody>
      </p:sp>
      <p:sp>
        <p:nvSpPr>
          <p:cNvPr id="317" name="Google Shape;317;p36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8" name="Google Shape;318;p36"/>
          <p:cNvPicPr preferRelativeResize="0"/>
          <p:nvPr/>
        </p:nvPicPr>
        <p:blipFill rotWithShape="1">
          <a:blip r:embed="rId3">
            <a:alphaModFix/>
          </a:blip>
          <a:srcRect r="8466"/>
          <a:stretch/>
        </p:blipFill>
        <p:spPr>
          <a:xfrm>
            <a:off x="1037750" y="0"/>
            <a:ext cx="5433125" cy="445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/>
          <p:nvPr/>
        </p:nvSpPr>
        <p:spPr>
          <a:xfrm>
            <a:off x="6763700" y="2204350"/>
            <a:ext cx="2082000" cy="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Not the most culturally relevant for CO….example of what not to do, maybe!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27</a:t>
            </a:fld>
            <a:endParaRPr/>
          </a:p>
        </p:txBody>
      </p:sp>
      <p:sp>
        <p:nvSpPr>
          <p:cNvPr id="327" name="Google Shape;327;p37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p37"/>
          <p:cNvPicPr preferRelativeResize="0"/>
          <p:nvPr/>
        </p:nvPicPr>
        <p:blipFill rotWithShape="1">
          <a:blip r:embed="rId3">
            <a:alphaModFix/>
          </a:blip>
          <a:srcRect r="7689"/>
          <a:stretch/>
        </p:blipFill>
        <p:spPr>
          <a:xfrm>
            <a:off x="960299" y="255675"/>
            <a:ext cx="5723400" cy="403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7"/>
          <p:cNvSpPr/>
          <p:nvPr/>
        </p:nvSpPr>
        <p:spPr>
          <a:xfrm rot="1958453">
            <a:off x="6108177" y="2736972"/>
            <a:ext cx="963343" cy="489656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330" name="Google Shape;330;p37"/>
          <p:cNvSpPr txBox="1"/>
          <p:nvPr/>
        </p:nvSpPr>
        <p:spPr>
          <a:xfrm>
            <a:off x="7127600" y="1796400"/>
            <a:ext cx="1683900" cy="15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Consider your real-world may differ from others’ real-world.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Get comfortable with culturally relevant pedagogy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28</a:t>
            </a:fld>
            <a:endParaRPr/>
          </a:p>
        </p:txBody>
      </p:sp>
      <p:sp>
        <p:nvSpPr>
          <p:cNvPr id="338" name="Google Shape;338;p38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38"/>
          <p:cNvPicPr preferRelativeResize="0"/>
          <p:nvPr/>
        </p:nvPicPr>
        <p:blipFill rotWithShape="1">
          <a:blip r:embed="rId3">
            <a:alphaModFix/>
          </a:blip>
          <a:srcRect r="8558"/>
          <a:stretch/>
        </p:blipFill>
        <p:spPr>
          <a:xfrm>
            <a:off x="0" y="105700"/>
            <a:ext cx="6779000" cy="43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8"/>
          <p:cNvSpPr txBox="1"/>
          <p:nvPr/>
        </p:nvSpPr>
        <p:spPr>
          <a:xfrm>
            <a:off x="7299475" y="2342125"/>
            <a:ext cx="1485000" cy="16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Try diving deeper into your data, past the high level reporting requirement and more into the ‘real’ story.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29</a:t>
            </a:fld>
            <a:endParaRPr/>
          </a:p>
        </p:txBody>
      </p:sp>
      <p:sp>
        <p:nvSpPr>
          <p:cNvPr id="348" name="Google Shape;348;p39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Google Shape;349;p39"/>
          <p:cNvPicPr preferRelativeResize="0"/>
          <p:nvPr/>
        </p:nvPicPr>
        <p:blipFill rotWithShape="1">
          <a:blip r:embed="rId3">
            <a:alphaModFix/>
          </a:blip>
          <a:srcRect r="11182"/>
          <a:stretch/>
        </p:blipFill>
        <p:spPr>
          <a:xfrm>
            <a:off x="1146669" y="141900"/>
            <a:ext cx="5075906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9"/>
          <p:cNvSpPr txBox="1"/>
          <p:nvPr/>
        </p:nvSpPr>
        <p:spPr>
          <a:xfrm>
            <a:off x="6687150" y="1117500"/>
            <a:ext cx="1760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A work in progress.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Share your promising practices!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Let’s do this together.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We may not be there (yet)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January - June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5-8 Districts 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Application to open Oct 6th and close December 7th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/>
              <a:t>Goal: Build a sustainable work-based learning program utilizing design based thinking strategies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/>
              <a:t>To find more information: </a:t>
            </a:r>
            <a:r>
              <a:rPr lang="en-JM" u="sng">
                <a:solidFill>
                  <a:srgbClr val="1155CC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https://cwdc.colorado.gov/resources/technical-assistance</a:t>
            </a:r>
            <a:endParaRPr sz="29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</a:t>
            </a:fld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800"/>
              <a:t>WBL Incubator Community of Practice</a:t>
            </a:r>
            <a:endParaRPr sz="2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0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30</a:t>
            </a:fld>
            <a:endParaRPr/>
          </a:p>
        </p:txBody>
      </p:sp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4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8466"/>
          <a:stretch/>
        </p:blipFill>
        <p:spPr>
          <a:xfrm>
            <a:off x="1186556" y="124150"/>
            <a:ext cx="5231094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0"/>
          <p:cNvSpPr txBox="1"/>
          <p:nvPr/>
        </p:nvSpPr>
        <p:spPr>
          <a:xfrm>
            <a:off x="6641250" y="1530800"/>
            <a:ext cx="2123100" cy="25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CTE accountability!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CTE state office is here to help!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Connect with us and your Program Directors and team: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1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www.coloradostateplan.com</a:t>
            </a:r>
            <a:r>
              <a:rPr lang="en-JM" sz="11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1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31</a:t>
            </a:fld>
            <a:endParaRPr/>
          </a:p>
        </p:txBody>
      </p:sp>
      <p:sp>
        <p:nvSpPr>
          <p:cNvPr id="368" name="Google Shape;368;p41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Google Shape;369;p4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00" y="116100"/>
            <a:ext cx="5583826" cy="41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1"/>
          <p:cNvSpPr txBox="1"/>
          <p:nvPr/>
        </p:nvSpPr>
        <p:spPr>
          <a:xfrm>
            <a:off x="6809625" y="887875"/>
            <a:ext cx="1638000" cy="14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No cost solution: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Replace ‘ALL’ words with ‘EVERY’ or ‘EACH’ instead!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Check websites, mission and vision statements, marketing materials, etc...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32</a:t>
            </a:fld>
            <a:endParaRPr/>
          </a:p>
        </p:txBody>
      </p:sp>
      <p:sp>
        <p:nvSpPr>
          <p:cNvPr id="377" name="Google Shape;377;p42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8" name="Google Shape;3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550" y="0"/>
            <a:ext cx="27683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2"/>
          <p:cNvSpPr/>
          <p:nvPr/>
        </p:nvSpPr>
        <p:spPr>
          <a:xfrm>
            <a:off x="2783575" y="1897925"/>
            <a:ext cx="1071600" cy="12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2"/>
          <p:cNvSpPr/>
          <p:nvPr/>
        </p:nvSpPr>
        <p:spPr>
          <a:xfrm>
            <a:off x="2798925" y="3168775"/>
            <a:ext cx="1086900" cy="12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2"/>
          <p:cNvSpPr/>
          <p:nvPr/>
        </p:nvSpPr>
        <p:spPr>
          <a:xfrm>
            <a:off x="2783575" y="4301625"/>
            <a:ext cx="1071600" cy="12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42"/>
          <p:cNvSpPr txBox="1"/>
          <p:nvPr/>
        </p:nvSpPr>
        <p:spPr>
          <a:xfrm>
            <a:off x="4008275" y="1637950"/>
            <a:ext cx="2066700" cy="4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Same supports for both, still not the answer.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42"/>
          <p:cNvSpPr txBox="1"/>
          <p:nvPr/>
        </p:nvSpPr>
        <p:spPr>
          <a:xfrm>
            <a:off x="3993000" y="2775175"/>
            <a:ext cx="2598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Getting  better: differentiated supports to meet EACH individual yet the outcome is still uneven.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42"/>
          <p:cNvSpPr txBox="1"/>
          <p:nvPr/>
        </p:nvSpPr>
        <p:spPr>
          <a:xfrm>
            <a:off x="3947000" y="4041375"/>
            <a:ext cx="32091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Aha! Discover the root cause, apply supports there then watch each individual thrive!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42"/>
          <p:cNvSpPr/>
          <p:nvPr/>
        </p:nvSpPr>
        <p:spPr>
          <a:xfrm>
            <a:off x="5783975" y="1913075"/>
            <a:ext cx="1086900" cy="9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42"/>
          <p:cNvSpPr/>
          <p:nvPr/>
        </p:nvSpPr>
        <p:spPr>
          <a:xfrm>
            <a:off x="6257850" y="2925925"/>
            <a:ext cx="1086900" cy="9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42"/>
          <p:cNvSpPr/>
          <p:nvPr/>
        </p:nvSpPr>
        <p:spPr>
          <a:xfrm>
            <a:off x="6762325" y="4146825"/>
            <a:ext cx="1086900" cy="921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2"/>
          <p:cNvSpPr txBox="1"/>
          <p:nvPr/>
        </p:nvSpPr>
        <p:spPr>
          <a:xfrm>
            <a:off x="6978025" y="1154225"/>
            <a:ext cx="16533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300">
                <a:latin typeface="Open Sans"/>
                <a:ea typeface="Open Sans"/>
                <a:cs typeface="Open Sans"/>
                <a:sym typeface="Open Sans"/>
              </a:rPr>
              <a:t>Accomodation on a job site yet no additional supports for time management habits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42"/>
          <p:cNvSpPr txBox="1"/>
          <p:nvPr/>
        </p:nvSpPr>
        <p:spPr>
          <a:xfrm>
            <a:off x="7447050" y="2678900"/>
            <a:ext cx="1362300" cy="9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300">
                <a:latin typeface="Open Sans"/>
                <a:ea typeface="Open Sans"/>
                <a:cs typeface="Open Sans"/>
                <a:sym typeface="Open Sans"/>
              </a:rPr>
              <a:t>Individualized work schedule yet unequal payscale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42"/>
          <p:cNvSpPr txBox="1"/>
          <p:nvPr/>
        </p:nvSpPr>
        <p:spPr>
          <a:xfrm>
            <a:off x="7665550" y="3829725"/>
            <a:ext cx="12804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200">
                <a:latin typeface="Open Sans"/>
                <a:ea typeface="Open Sans"/>
                <a:cs typeface="Open Sans"/>
                <a:sym typeface="Open Sans"/>
              </a:rPr>
              <a:t>Provide gas card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1" name="Google Shape;39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6800" y="0"/>
            <a:ext cx="50972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33</a:t>
            </a:fld>
            <a:endParaRPr/>
          </a:p>
        </p:txBody>
      </p:sp>
      <p:sp>
        <p:nvSpPr>
          <p:cNvPr id="399" name="Google Shape;399;p43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0" name="Google Shape;40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1705" y="0"/>
            <a:ext cx="402059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3"/>
          <p:cNvSpPr txBox="1"/>
          <p:nvPr/>
        </p:nvSpPr>
        <p:spPr>
          <a:xfrm rot="-1784760">
            <a:off x="793508" y="1129597"/>
            <a:ext cx="1897992" cy="137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000" b="1">
                <a:latin typeface="Open Sans"/>
                <a:ea typeface="Open Sans"/>
                <a:cs typeface="Open Sans"/>
                <a:sym typeface="Open Sans"/>
              </a:rPr>
              <a:t>Consider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000" b="1">
                <a:latin typeface="Open Sans"/>
                <a:ea typeface="Open Sans"/>
                <a:cs typeface="Open Sans"/>
                <a:sym typeface="Open Sans"/>
              </a:rPr>
              <a:t> a 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000" b="1">
                <a:latin typeface="Open Sans"/>
                <a:ea typeface="Open Sans"/>
                <a:cs typeface="Open Sans"/>
                <a:sym typeface="Open Sans"/>
              </a:rPr>
              <a:t>Mnemonic! 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4"/>
          <p:cNvSpPr txBox="1">
            <a:spLocks noGrp="1"/>
          </p:cNvSpPr>
          <p:nvPr>
            <p:ph type="body" idx="1"/>
          </p:nvPr>
        </p:nvSpPr>
        <p:spPr>
          <a:xfrm>
            <a:off x="687750" y="749475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u="sng">
                <a:solidFill>
                  <a:schemeClr val="hlink"/>
                </a:solidFill>
                <a:hlinkClick r:id="rId3"/>
              </a:rPr>
              <a:t>Credentialed</a:t>
            </a:r>
            <a:r>
              <a:rPr lang="en-JM"/>
              <a:t> Teacher </a:t>
            </a:r>
            <a:r>
              <a:rPr lang="en-JM" sz="1900" i="1"/>
              <a:t>(do our students ‘see themselves’ in their teacher?)</a:t>
            </a:r>
            <a:endParaRPr sz="1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Standards Based Instruction (</a:t>
            </a:r>
            <a:r>
              <a:rPr lang="en-JM" u="sng">
                <a:solidFill>
                  <a:schemeClr val="hlink"/>
                </a:solidFill>
                <a:hlinkClick r:id="rId4"/>
              </a:rPr>
              <a:t>Scope and Sequence</a:t>
            </a:r>
            <a:r>
              <a:rPr lang="en-JM"/>
              <a:t>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Program of Study </a:t>
            </a:r>
            <a:r>
              <a:rPr lang="en-JM" sz="1900" i="1"/>
              <a:t>(thoughtful scheduling &amp; advising)</a:t>
            </a:r>
            <a:endParaRPr sz="1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Student Leadership Integrated (</a:t>
            </a:r>
            <a:r>
              <a:rPr lang="en-JM" u="sng">
                <a:solidFill>
                  <a:schemeClr val="hlink"/>
                </a:solidFill>
                <a:hlinkClick r:id="rId5"/>
              </a:rPr>
              <a:t>CTSO</a:t>
            </a:r>
            <a:r>
              <a:rPr lang="en-JM"/>
              <a:t>: </a:t>
            </a:r>
            <a:r>
              <a:rPr lang="en-JM" b="1"/>
              <a:t>CT</a:t>
            </a:r>
            <a:r>
              <a:rPr lang="en-JM"/>
              <a:t>E </a:t>
            </a:r>
            <a:r>
              <a:rPr lang="en-JM" b="1"/>
              <a:t>S</a:t>
            </a:r>
            <a:r>
              <a:rPr lang="en-JM"/>
              <a:t>tudent </a:t>
            </a:r>
            <a:r>
              <a:rPr lang="en-JM" b="1"/>
              <a:t>O</a:t>
            </a:r>
            <a:r>
              <a:rPr lang="en-JM"/>
              <a:t>rganization)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Articulation (pathway development)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Work Based Learning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u="sng">
                <a:solidFill>
                  <a:schemeClr val="hlink"/>
                </a:solidFill>
                <a:hlinkClick r:id="rId6"/>
              </a:rPr>
              <a:t>2-4 year planning</a:t>
            </a:r>
            <a:r>
              <a:rPr lang="en-JM" sz="1800" i="1"/>
              <a:t> (Perkins V Plans w/ local needs assessment)</a:t>
            </a:r>
            <a:endParaRPr sz="1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**Advisory Committees </a:t>
            </a:r>
            <a:r>
              <a:rPr lang="en-JM" sz="1800" i="1" u="sng">
                <a:solidFill>
                  <a:schemeClr val="hlink"/>
                </a:solidFill>
                <a:hlinkClick r:id="rId7"/>
              </a:rPr>
              <a:t>(representation matters)</a:t>
            </a:r>
            <a:endParaRPr sz="18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**Non-Traditional Careers </a:t>
            </a:r>
            <a:r>
              <a:rPr lang="en-JM" sz="1800" i="1"/>
              <a:t>(permission to dive deep into DEI work)</a:t>
            </a:r>
            <a:endParaRPr sz="1800" i="1"/>
          </a:p>
        </p:txBody>
      </p:sp>
      <p:sp>
        <p:nvSpPr>
          <p:cNvPr id="408" name="Google Shape;408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34</a:t>
            </a:fld>
            <a:endParaRPr/>
          </a:p>
        </p:txBody>
      </p:sp>
      <p:sp>
        <p:nvSpPr>
          <p:cNvPr id="409" name="Google Shape;409;p44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CTE Program Assurances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5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35</a:t>
            </a:fld>
            <a:endParaRPr/>
          </a:p>
        </p:txBody>
      </p:sp>
      <p:sp>
        <p:nvSpPr>
          <p:cNvPr id="417" name="Google Shape;417;p45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8" name="Google Shape;418;p45"/>
          <p:cNvPicPr preferRelativeResize="0"/>
          <p:nvPr/>
        </p:nvPicPr>
        <p:blipFill rotWithShape="1">
          <a:blip r:embed="rId3">
            <a:alphaModFix/>
          </a:blip>
          <a:srcRect r="24374"/>
          <a:stretch/>
        </p:blipFill>
        <p:spPr>
          <a:xfrm>
            <a:off x="1327375" y="149250"/>
            <a:ext cx="4434050" cy="43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9495" y="1558613"/>
            <a:ext cx="2102499" cy="1578524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5"/>
          <p:cNvSpPr txBox="1"/>
          <p:nvPr/>
        </p:nvSpPr>
        <p:spPr>
          <a:xfrm>
            <a:off x="6059500" y="3306525"/>
            <a:ext cx="237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Help your educators &amp; peers check in with bias!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36</a:t>
            </a:fld>
            <a:endParaRPr/>
          </a:p>
        </p:txBody>
      </p:sp>
      <p:sp>
        <p:nvSpPr>
          <p:cNvPr id="428" name="Google Shape;428;p46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9" name="Google Shape;429;p46"/>
          <p:cNvPicPr preferRelativeResize="0"/>
          <p:nvPr/>
        </p:nvPicPr>
        <p:blipFill rotWithShape="1">
          <a:blip r:embed="rId3">
            <a:alphaModFix/>
          </a:blip>
          <a:srcRect r="7604"/>
          <a:stretch/>
        </p:blipFill>
        <p:spPr>
          <a:xfrm>
            <a:off x="352750" y="183275"/>
            <a:ext cx="5816600" cy="472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7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37</a:t>
            </a:fld>
            <a:endParaRPr/>
          </a:p>
        </p:txBody>
      </p:sp>
      <p:sp>
        <p:nvSpPr>
          <p:cNvPr id="437" name="Google Shape;437;p47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8" name="Google Shape;438;p4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648" t="13107" r="30198" b="9654"/>
          <a:stretch/>
        </p:blipFill>
        <p:spPr>
          <a:xfrm>
            <a:off x="1108850" y="0"/>
            <a:ext cx="53443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7"/>
          <p:cNvSpPr txBox="1"/>
          <p:nvPr/>
        </p:nvSpPr>
        <p:spPr>
          <a:xfrm>
            <a:off x="6534075" y="2158425"/>
            <a:ext cx="2571300" cy="5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Explore: </a:t>
            </a:r>
            <a:r>
              <a:rPr lang="en-JM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www.navigatingourway.org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8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38</a:t>
            </a:fld>
            <a:endParaRPr/>
          </a:p>
        </p:txBody>
      </p:sp>
      <p:sp>
        <p:nvSpPr>
          <p:cNvPr id="447" name="Google Shape;447;p48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8" name="Google Shape;44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8400" y="100965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0800" y="116205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3200" y="1314450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2433100" y="1090837"/>
            <a:ext cx="4355501" cy="32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2411363" y="778313"/>
            <a:ext cx="4983875" cy="36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39</a:t>
            </a:fld>
            <a:endParaRPr/>
          </a:p>
        </p:txBody>
      </p:sp>
      <p:sp>
        <p:nvSpPr>
          <p:cNvPr id="461" name="Google Shape;461;p49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p4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3051" t="12752" r="23993" b="14830"/>
          <a:stretch/>
        </p:blipFill>
        <p:spPr>
          <a:xfrm>
            <a:off x="0" y="71975"/>
            <a:ext cx="6381000" cy="4908476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9"/>
          <p:cNvSpPr txBox="1"/>
          <p:nvPr/>
        </p:nvSpPr>
        <p:spPr>
          <a:xfrm>
            <a:off x="6886175" y="1607350"/>
            <a:ext cx="2020500" cy="11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Did you know about Alternative Cooperative  Education (ACE) CTE programming?!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Perhaps it is worth exploring!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</a:t>
            </a:fld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WBL Incubator Webinars</a:t>
            </a:r>
            <a:endParaRPr/>
          </a:p>
        </p:txBody>
      </p:sp>
      <p:pic>
        <p:nvPicPr>
          <p:cNvPr id="101" name="Google Shape;10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2863" y="985175"/>
            <a:ext cx="6438275" cy="31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0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40</a:t>
            </a:fld>
            <a:endParaRPr/>
          </a:p>
        </p:txBody>
      </p:sp>
      <p:sp>
        <p:nvSpPr>
          <p:cNvPr id="471" name="Google Shape;471;p50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2" name="Google Shape;472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925" y="77975"/>
            <a:ext cx="8678600" cy="488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0"/>
          <p:cNvSpPr txBox="1"/>
          <p:nvPr/>
        </p:nvSpPr>
        <p:spPr>
          <a:xfrm>
            <a:off x="5860550" y="77975"/>
            <a:ext cx="1638000" cy="20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b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ndividual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b="1">
                <a:latin typeface="Open Sans"/>
                <a:ea typeface="Open Sans"/>
                <a:cs typeface="Open Sans"/>
                <a:sym typeface="Open Sans"/>
              </a:rPr>
              <a:t>C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areer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b="1"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cademic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b="1"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lanning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1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41</a:t>
            </a:fld>
            <a:endParaRPr/>
          </a:p>
        </p:txBody>
      </p:sp>
      <p:sp>
        <p:nvSpPr>
          <p:cNvPr id="481" name="Google Shape;481;p51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2" name="Google Shape;48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51"/>
          <p:cNvSpPr txBox="1"/>
          <p:nvPr/>
        </p:nvSpPr>
        <p:spPr>
          <a:xfrm>
            <a:off x="3962325" y="3919700"/>
            <a:ext cx="3980400" cy="39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Equity Minded Career  Conversations!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2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42</a:t>
            </a:fld>
            <a:endParaRPr/>
          </a:p>
        </p:txBody>
      </p:sp>
      <p:sp>
        <p:nvSpPr>
          <p:cNvPr id="491" name="Google Shape;491;p52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2" name="Google Shape;49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857250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2"/>
          <p:cNvSpPr txBox="1"/>
          <p:nvPr/>
        </p:nvSpPr>
        <p:spPr>
          <a:xfrm>
            <a:off x="2852700" y="4229450"/>
            <a:ext cx="4079100" cy="3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Equity Minded Career Development!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3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43</a:t>
            </a:fld>
            <a:endParaRPr/>
          </a:p>
        </p:txBody>
      </p:sp>
      <p:sp>
        <p:nvSpPr>
          <p:cNvPr id="501" name="Google Shape;501;p53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2" name="Google Shape;502;p5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5728" t="-7202" r="5728" b="3122"/>
          <a:stretch/>
        </p:blipFill>
        <p:spPr>
          <a:xfrm>
            <a:off x="1638163" y="747875"/>
            <a:ext cx="6172200" cy="36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53"/>
          <p:cNvSpPr/>
          <p:nvPr/>
        </p:nvSpPr>
        <p:spPr>
          <a:xfrm>
            <a:off x="1877200" y="1596250"/>
            <a:ext cx="1223700" cy="1880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53"/>
          <p:cNvSpPr/>
          <p:nvPr/>
        </p:nvSpPr>
        <p:spPr>
          <a:xfrm rot="-1505698">
            <a:off x="546952" y="2713620"/>
            <a:ext cx="1223711" cy="2838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53"/>
          <p:cNvSpPr txBox="1"/>
          <p:nvPr/>
        </p:nvSpPr>
        <p:spPr>
          <a:xfrm>
            <a:off x="422825" y="3263450"/>
            <a:ext cx="1011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b="1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ICAP!</a:t>
            </a:r>
            <a:endParaRPr b="1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Google Shape;506;p53"/>
          <p:cNvSpPr txBox="1"/>
          <p:nvPr/>
        </p:nvSpPr>
        <p:spPr>
          <a:xfrm>
            <a:off x="3899125" y="4380850"/>
            <a:ext cx="19332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b="1" u="sng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EACH</a:t>
            </a:r>
            <a:r>
              <a:rPr lang="en-JM" b="1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 learner! </a:t>
            </a:r>
            <a:endParaRPr b="1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4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500"/>
              <a:t>Lauren Jones (Austin)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500"/>
              <a:t>CTE Program Director for Special Populations, Counseling, Equity and Middle School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500"/>
              <a:t>CTE in Colorado/Community College System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1500" u="sng">
                <a:solidFill>
                  <a:schemeClr val="hlink"/>
                </a:solidFill>
                <a:hlinkClick r:id="rId3"/>
              </a:rPr>
              <a:t>lauren.jones@cccs.edu</a:t>
            </a:r>
            <a:r>
              <a:rPr lang="en-JM" sz="1500"/>
              <a:t> </a:t>
            </a:r>
            <a:endParaRPr sz="15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JM" sz="1200"/>
              <a:t>Equity in CTE: </a:t>
            </a:r>
            <a:r>
              <a:rPr lang="en-JM" sz="1200" u="sng">
                <a:solidFill>
                  <a:schemeClr val="hlink"/>
                </a:solidFill>
                <a:hlinkClick r:id="rId4"/>
              </a:rPr>
              <a:t>http://coloradostateplan.com/equity-in-cte/</a:t>
            </a:r>
            <a:r>
              <a:rPr lang="en-JM" sz="1200"/>
              <a:t>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JM" sz="1200"/>
              <a:t>WBL and CTE: </a:t>
            </a:r>
            <a:r>
              <a:rPr lang="en-JM" sz="1200" u="sng">
                <a:solidFill>
                  <a:schemeClr val="hlink"/>
                </a:solidFill>
                <a:hlinkClick r:id="rId5"/>
              </a:rPr>
              <a:t>http://coloradostateplan.com/educator/work-based-learning/</a:t>
            </a:r>
            <a:r>
              <a:rPr lang="en-JM" sz="1200"/>
              <a:t> </a:t>
            </a: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JM" sz="1200"/>
              <a:t>CTE and ICAP/PWR Playbook: </a:t>
            </a:r>
            <a:r>
              <a:rPr lang="en-JM" sz="1200" u="sng">
                <a:solidFill>
                  <a:schemeClr val="hlink"/>
                </a:solidFill>
                <a:hlinkClick r:id="rId6"/>
              </a:rPr>
              <a:t>https://www.cde.state.co.us/postsecondary/pwrplaybookwbl</a:t>
            </a:r>
            <a:r>
              <a:rPr lang="en-JM" sz="1200"/>
              <a:t> &amp; </a:t>
            </a:r>
            <a:r>
              <a:rPr lang="en-JM" sz="1200" u="sng">
                <a:solidFill>
                  <a:schemeClr val="hlink"/>
                </a:solidFill>
                <a:hlinkClick r:id="rId7"/>
              </a:rPr>
              <a:t>https://www.cde.state.co.us/postsecondary/pwrplaybookcte</a:t>
            </a:r>
            <a:r>
              <a:rPr lang="en-JM" sz="1200"/>
              <a:t> </a:t>
            </a:r>
            <a:endParaRPr sz="1200"/>
          </a:p>
        </p:txBody>
      </p:sp>
      <p:sp>
        <p:nvSpPr>
          <p:cNvPr id="513" name="Google Shape;513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44</a:t>
            </a:fld>
            <a:endParaRPr/>
          </a:p>
        </p:txBody>
      </p:sp>
      <p:sp>
        <p:nvSpPr>
          <p:cNvPr id="514" name="Google Shape;514;p54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Let’s Connect! 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45</a:t>
            </a:fld>
            <a:endParaRPr/>
          </a:p>
        </p:txBody>
      </p:sp>
      <p:sp>
        <p:nvSpPr>
          <p:cNvPr id="521" name="Google Shape;521;p55"/>
          <p:cNvSpPr txBox="1">
            <a:spLocks noGrp="1"/>
          </p:cNvSpPr>
          <p:nvPr>
            <p:ph type="title"/>
          </p:nvPr>
        </p:nvSpPr>
        <p:spPr>
          <a:xfrm>
            <a:off x="762000" y="1733600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Takeaways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6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46</a:t>
            </a:fld>
            <a:endParaRPr/>
          </a:p>
        </p:txBody>
      </p:sp>
      <p:sp>
        <p:nvSpPr>
          <p:cNvPr id="529" name="Google Shape;529;p56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0" name="Google Shape;53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47</a:t>
            </a:fld>
            <a:endParaRPr/>
          </a:p>
        </p:txBody>
      </p:sp>
      <p:sp>
        <p:nvSpPr>
          <p:cNvPr id="537" name="Google Shape;537;p57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Punch Card and Survey</a:t>
            </a:r>
            <a:endParaRPr/>
          </a:p>
        </p:txBody>
      </p:sp>
      <p:pic>
        <p:nvPicPr>
          <p:cNvPr id="538" name="Google Shape;53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775" y="1132900"/>
            <a:ext cx="6260451" cy="3513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8"/>
          <p:cNvSpPr txBox="1">
            <a:spLocks noGrp="1"/>
          </p:cNvSpPr>
          <p:nvPr>
            <p:ph type="title"/>
          </p:nvPr>
        </p:nvSpPr>
        <p:spPr>
          <a:xfrm>
            <a:off x="468500" y="1840500"/>
            <a:ext cx="8232000" cy="14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Thank you!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2400"/>
              <a:t>kelly.mitchell@state.co.us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Developed with input from state agencies and stakeholders to address the racial equity gaps seen in Colorado with regards to talent development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Focus Areas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Post-secondary credential attainment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Unemployment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Digital Divide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Career Navigation and Advancement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JM"/>
              <a:t>Equitable Hiring, Promotion and Retention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5</a:t>
            </a:fld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u="sng">
                <a:solidFill>
                  <a:schemeClr val="hlink"/>
                </a:solidFill>
                <a:hlinkClick r:id="rId3"/>
              </a:rPr>
              <a:t>Talent Equity Agenda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470200" y="85700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sz="3600"/>
              <a:t>...when race, gender, socioeconomic status, immigration status, zip code, etc., is no longer correlated with one’s outcomes. When everyone has what they need to thrive...</a:t>
            </a:r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457200" y="1000250"/>
            <a:ext cx="83073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Engage throughout webinar and responses will be posted afterwards as an additional resource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7</a:t>
            </a:fld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Mentimeter Backchannel</a:t>
            </a:r>
            <a:endParaRPr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739" y="1840875"/>
            <a:ext cx="5200526" cy="295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8</a:t>
            </a:fld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/>
              <a:t>Introductions </a:t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725" y="993037"/>
            <a:ext cx="1815525" cy="19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 rotWithShape="1">
          <a:blip r:embed="rId4">
            <a:alphaModFix/>
          </a:blip>
          <a:srcRect l="12527" r="3846"/>
          <a:stretch/>
        </p:blipFill>
        <p:spPr>
          <a:xfrm>
            <a:off x="5546213" y="912475"/>
            <a:ext cx="1881525" cy="2078546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5" name="Google Shape;135;p18"/>
          <p:cNvSpPr txBox="1"/>
          <p:nvPr/>
        </p:nvSpPr>
        <p:spPr>
          <a:xfrm>
            <a:off x="944026" y="3154025"/>
            <a:ext cx="3186300" cy="1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Jamie Bassett, she/her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Founder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Prismatic, LLC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prismatic@variedandbrilliant.com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4893826" y="3154025"/>
            <a:ext cx="3186300" cy="11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Robert Franklin, II, MPA, he/him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Consultant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MNMR, LLC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JM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mnmrllc@gmail.com</a:t>
            </a:r>
            <a:r>
              <a:rPr lang="en-JM">
                <a:latin typeface="Open Sans"/>
                <a:ea typeface="Open Sans"/>
                <a:cs typeface="Open Sans"/>
                <a:sym typeface="Open Sans"/>
              </a:rPr>
              <a:t>  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>
            <a:spLocks noGrp="1"/>
          </p:cNvSpPr>
          <p:nvPr>
            <p:ph type="body" idx="1"/>
          </p:nvPr>
        </p:nvSpPr>
        <p:spPr>
          <a:xfrm>
            <a:off x="4826950" y="1000250"/>
            <a:ext cx="3937500" cy="32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JM" sz="5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“More is caught than is taught”</a:t>
            </a:r>
            <a:endParaRPr sz="52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JM"/>
              <a:t>9</a:t>
            </a:fld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title"/>
          </p:nvPr>
        </p:nvSpPr>
        <p:spPr>
          <a:xfrm>
            <a:off x="460125" y="255675"/>
            <a:ext cx="7620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900" y="1396875"/>
            <a:ext cx="4177349" cy="234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uncil_Templat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1671B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1169</Words>
  <Application>Microsoft Office PowerPoint</Application>
  <PresentationFormat>On-screen Show (16:9)</PresentationFormat>
  <Paragraphs>276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Roboto</vt:lpstr>
      <vt:lpstr>Calibri</vt:lpstr>
      <vt:lpstr>Open Sans</vt:lpstr>
      <vt:lpstr>Arial</vt:lpstr>
      <vt:lpstr>Council_Template</vt:lpstr>
      <vt:lpstr>Data Review Through Equity Lens and Increased Access</vt:lpstr>
      <vt:lpstr>Objectives</vt:lpstr>
      <vt:lpstr>WBL Incubator Community of Practice</vt:lpstr>
      <vt:lpstr>WBL Incubator Webinars</vt:lpstr>
      <vt:lpstr>Talent Equity Agenda</vt:lpstr>
      <vt:lpstr>PowerPoint Presentation</vt:lpstr>
      <vt:lpstr>Mentimeter Backchannel</vt:lpstr>
      <vt:lpstr>Introductions </vt:lpstr>
      <vt:lpstr>PowerPoint Presentation</vt:lpstr>
      <vt:lpstr>Intent and Impact</vt:lpstr>
      <vt:lpstr>Consult and Investigate Data   </vt:lpstr>
      <vt:lpstr>Widening the Frame    </vt:lpstr>
      <vt:lpstr>Coalition Building </vt:lpstr>
      <vt:lpstr>The Journey Ahead</vt:lpstr>
      <vt:lpstr>Program Analysis and Development </vt:lpstr>
      <vt:lpstr>Principles</vt:lpstr>
      <vt:lpstr>Targeted Universalism</vt:lpstr>
      <vt:lpstr>PowerPoint Presentation</vt:lpstr>
      <vt:lpstr>Who is on your team?</vt:lpstr>
      <vt:lpstr>“5 Whys” Root Cause Analysis</vt:lpstr>
      <vt:lpstr>PowerPoint Presentation</vt:lpstr>
      <vt:lpstr>Equity &amp; Inclusion in  CTE Programs</vt:lpstr>
      <vt:lpstr>PowerPoint Presentation</vt:lpstr>
      <vt:lpstr>PowerPoint Presentation</vt:lpstr>
      <vt:lpstr>PWR/Essential Skills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CTE Program Assurances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Connect! </vt:lpstr>
      <vt:lpstr>Takeaways</vt:lpstr>
      <vt:lpstr>PowerPoint Presentation</vt:lpstr>
      <vt:lpstr>Punch Card and Survey</vt:lpstr>
      <vt:lpstr>Thank you! kelly.mitchell@state.co.us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Review Through Equity Lens and Increased Access</dc:title>
  <dc:creator>Mitchell, Kelly</dc:creator>
  <cp:lastModifiedBy>Mitchell, Kelly</cp:lastModifiedBy>
  <cp:revision>1</cp:revision>
  <dcterms:modified xsi:type="dcterms:W3CDTF">2020-11-23T20:05:30Z</dcterms:modified>
</cp:coreProperties>
</file>