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9" r:id="rId2"/>
    <p:sldId id="262" r:id="rId3"/>
    <p:sldId id="263" r:id="rId4"/>
    <p:sldId id="275" r:id="rId5"/>
    <p:sldId id="276" r:id="rId6"/>
    <p:sldId id="283" r:id="rId7"/>
    <p:sldId id="267" r:id="rId8"/>
    <p:sldId id="280" r:id="rId9"/>
    <p:sldId id="286" r:id="rId10"/>
    <p:sldId id="271" r:id="rId11"/>
    <p:sldId id="279" r:id="rId12"/>
    <p:sldId id="278" r:id="rId13"/>
    <p:sldId id="272"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67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4" autoAdjust="0"/>
    <p:restoredTop sz="77739" autoAdjust="0"/>
  </p:normalViewPr>
  <p:slideViewPr>
    <p:cSldViewPr snapToGrid="0" snapToObjects="1">
      <p:cViewPr>
        <p:scale>
          <a:sx n="90" d="100"/>
          <a:sy n="90" d="100"/>
        </p:scale>
        <p:origin x="-22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a:p>
        </p:txBody>
      </p:sp>
    </p:spTree>
    <p:extLst>
      <p:ext uri="{BB962C8B-B14F-4D97-AF65-F5344CB8AC3E}">
        <p14:creationId xmlns:p14="http://schemas.microsoft.com/office/powerpoint/2010/main" val="82605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
            </a:r>
            <a:r>
              <a:rPr lang="en-US" baseline="0" dirty="0" smtClean="0"/>
              <a:t> Widmier, Jefferson County Schools</a:t>
            </a:r>
          </a:p>
          <a:p>
            <a:endParaRPr lang="en-US" baseline="0" dirty="0" smtClean="0"/>
          </a:p>
          <a:p>
            <a:r>
              <a:rPr lang="en-US" dirty="0"/>
              <a:t>These developmentally appropriate ICAP elements have been sculpted by research and evidence-based practices. </a:t>
            </a:r>
            <a:r>
              <a:rPr lang="en-US" b="1" i="1" dirty="0"/>
              <a:t>Students </a:t>
            </a:r>
            <a:r>
              <a:rPr lang="en-US" dirty="0"/>
              <a:t>can use these ICAP quality indicators to explore self-awareness, careers and postsecondary pathways. </a:t>
            </a:r>
            <a:r>
              <a:rPr lang="en-US" b="1" i="1" dirty="0"/>
              <a:t>ICAP teams </a:t>
            </a:r>
            <a:r>
              <a:rPr lang="en-US" dirty="0"/>
              <a:t>can use these to help define and refine their ICAP practices.</a:t>
            </a:r>
          </a:p>
          <a:p>
            <a:r>
              <a:rPr lang="en-US" dirty="0"/>
              <a:t>The indicators are also modified for developmental levels—based on middle and high school. </a:t>
            </a:r>
          </a:p>
          <a:p>
            <a:endParaRPr lang="en-US" dirty="0"/>
          </a:p>
          <a:p>
            <a:r>
              <a:rPr lang="en-US" dirty="0"/>
              <a:t>A complete list of indicators and subcategories is available on the ICAP implementation webpage:</a:t>
            </a:r>
          </a:p>
          <a:p>
            <a:r>
              <a:rPr lang="en-US" u="sng" dirty="0">
                <a:solidFill>
                  <a:srgbClr val="0000FF"/>
                </a:solidFill>
              </a:rPr>
              <a:t>www.cde.state.co.us/postsecondary/icap</a:t>
            </a:r>
            <a:r>
              <a:rPr lang="en-US" dirty="0"/>
              <a:t>.</a:t>
            </a:r>
          </a:p>
          <a:p>
            <a:endParaRPr lang="en-US" dirty="0"/>
          </a:p>
          <a:p>
            <a:pPr defTabSz="448650">
              <a:defRPr/>
            </a:pPr>
            <a:r>
              <a:rPr lang="en-US" b="1" dirty="0"/>
              <a:t>Self-Awareness: </a:t>
            </a:r>
            <a:r>
              <a:rPr lang="en-US" dirty="0"/>
              <a:t>Understand how one’s unique interests, talents and aspirations play a role in decision making and interpersonal relationships and</a:t>
            </a:r>
          </a:p>
          <a:p>
            <a:r>
              <a:rPr lang="en-US" dirty="0"/>
              <a:t>how individual thoughts and feelings get students excited about life and learning.</a:t>
            </a:r>
          </a:p>
          <a:p>
            <a:endParaRPr lang="en-US" dirty="0"/>
          </a:p>
          <a:p>
            <a:r>
              <a:rPr lang="en-US" b="1" dirty="0"/>
              <a:t>Career Awareness</a:t>
            </a:r>
            <a:r>
              <a:rPr lang="en-US" dirty="0"/>
              <a:t>: Know the difference between jobs, occupations and careers. Articulate a wide range local regional, national and global career pathways and opportunities. Consider economic and cultural influences and the impact of stereotypes on career choice.</a:t>
            </a:r>
          </a:p>
          <a:p>
            <a:endParaRPr lang="en-US" dirty="0"/>
          </a:p>
          <a:p>
            <a:r>
              <a:rPr lang="en-US" b="1" dirty="0"/>
              <a:t>Postsecondary Aspirations: </a:t>
            </a:r>
            <a:r>
              <a:rPr lang="en-US" dirty="0"/>
              <a:t>Participate in career exploration activities centered on students’ passions, interests, dreams and visions of their future self and perceived options. </a:t>
            </a:r>
          </a:p>
          <a:p>
            <a:endParaRPr lang="en-US" dirty="0"/>
          </a:p>
          <a:p>
            <a:r>
              <a:rPr lang="en-US" b="1" dirty="0"/>
              <a:t>Postsecondary Options: </a:t>
            </a:r>
            <a:r>
              <a:rPr lang="en-US" dirty="0"/>
              <a:t>Be aware of and participate in a variety of postsecondary and career opportunities. Use tools such as career clusters, personality</a:t>
            </a:r>
          </a:p>
          <a:p>
            <a:r>
              <a:rPr lang="en-US" dirty="0"/>
              <a:t>assessments and learning style inventories to highlight individual strengths and capabilities. </a:t>
            </a:r>
          </a:p>
          <a:p>
            <a:endParaRPr lang="en-US" dirty="0"/>
          </a:p>
          <a:p>
            <a:r>
              <a:rPr lang="en-US" b="1" dirty="0"/>
              <a:t>Environmental Expectations</a:t>
            </a:r>
            <a:r>
              <a:rPr lang="en-US" dirty="0"/>
              <a:t>: Consider how school, family, community, culture and world view might influence the students’ career development and postsecondary plans.</a:t>
            </a:r>
          </a:p>
          <a:p>
            <a:endParaRPr lang="en-US" dirty="0"/>
          </a:p>
          <a:p>
            <a:r>
              <a:rPr lang="en-US" b="1" dirty="0"/>
              <a:t>Academic Planning: </a:t>
            </a:r>
            <a:r>
              <a:rPr lang="en-US" dirty="0"/>
              <a:t>Apply the skills and knowledge necessary to map out and pass the academic courses required to achieve postsecondary goals.</a:t>
            </a:r>
          </a:p>
          <a:p>
            <a:endParaRPr lang="en-US" dirty="0"/>
          </a:p>
          <a:p>
            <a:r>
              <a:rPr lang="en-US" b="1" dirty="0"/>
              <a:t>Employability Skills: </a:t>
            </a:r>
            <a:r>
              <a:rPr lang="en-US" dirty="0"/>
              <a:t>Define, develop and hone skills that increase the likelihood of becoming and remaining successfully employed and civically responsible citizens.</a:t>
            </a:r>
          </a:p>
          <a:p>
            <a:endParaRPr lang="en-US" dirty="0"/>
          </a:p>
          <a:p>
            <a:r>
              <a:rPr lang="en-US" b="1" dirty="0"/>
              <a:t>Financial Literacy: </a:t>
            </a:r>
            <a:r>
              <a:rPr lang="en-US" dirty="0"/>
              <a:t>Recognize personal financial literacy, financial aid topics and vocabulary and know what options are available to pay for postsecondary. Understand and articulate personal financial literacy concepts, the cost of postsecondary options and apply this awareness to the postsecondary career and academic planning process.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118503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a:t>
            </a:r>
            <a:r>
              <a:rPr lang="en-US" baseline="0" dirty="0" smtClean="0"/>
              <a:t> Audience</a:t>
            </a:r>
            <a:endParaRPr lang="en-US" dirty="0"/>
          </a:p>
        </p:txBody>
      </p:sp>
      <p:sp>
        <p:nvSpPr>
          <p:cNvPr id="4" name="Slide Number Placeholder 3"/>
          <p:cNvSpPr>
            <a:spLocks noGrp="1"/>
          </p:cNvSpPr>
          <p:nvPr>
            <p:ph type="sldNum" sz="quarter" idx="10"/>
          </p:nvPr>
        </p:nvSpPr>
        <p:spPr/>
        <p:txBody>
          <a:bodyPr/>
          <a:lstStyle/>
          <a:p>
            <a:fld id="{A728E853-CA5E-4F5E-8A78-79B8417F0BA1}" type="slidenum">
              <a:rPr lang="en-US" smtClean="0"/>
              <a:t>13</a:t>
            </a:fld>
            <a:endParaRPr lang="en-US"/>
          </a:p>
        </p:txBody>
      </p:sp>
    </p:spTree>
    <p:extLst>
      <p:ext uri="{BB962C8B-B14F-4D97-AF65-F5344CB8AC3E}">
        <p14:creationId xmlns:p14="http://schemas.microsoft.com/office/powerpoint/2010/main" val="28960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We’ll be frequently</a:t>
            </a:r>
            <a:r>
              <a:rPr lang="en-US" baseline="0" dirty="0" smtClean="0"/>
              <a:t> updating and centralizing the available materials, tools, and resources at the graduation guidelines page on the CDE website. Please let us know how we can help you.</a:t>
            </a:r>
          </a:p>
          <a:p>
            <a:endParaRPr lang="en-US" baseline="0" dirty="0" smtClean="0"/>
          </a:p>
          <a:p>
            <a:r>
              <a:rPr lang="en-US" baseline="0" dirty="0" smtClean="0"/>
              <a:t>Many thanks for your time today and dedicating the talents of Colorado educators to assist in implementation.</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7105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Colorado</a:t>
            </a:r>
            <a:r>
              <a:rPr lang="en-US" b="0" baseline="0" dirty="0" smtClean="0"/>
              <a:t> by the numbers &amp; Data Landscape</a:t>
            </a:r>
          </a:p>
          <a:p>
            <a:endParaRPr lang="en-US" b="0" baseline="0" dirty="0" smtClean="0"/>
          </a:p>
          <a:p>
            <a:r>
              <a:rPr lang="en-US" b="1" dirty="0" smtClean="0"/>
              <a:t>48</a:t>
            </a:r>
            <a:r>
              <a:rPr lang="en-US" b="1" baseline="30000" dirty="0" smtClean="0"/>
              <a:t>th</a:t>
            </a:r>
            <a:r>
              <a:rPr lang="en-US" b="1" dirty="0" smtClean="0"/>
              <a:t>:  </a:t>
            </a:r>
            <a:r>
              <a:rPr lang="en-US" b="0" dirty="0" smtClean="0"/>
              <a:t>few jobs will require only a high school education:  Colorado ranks 48</a:t>
            </a:r>
            <a:r>
              <a:rPr lang="en-US" b="0" baseline="30000" dirty="0" smtClean="0"/>
              <a:t>th</a:t>
            </a:r>
            <a:r>
              <a:rPr lang="en-US" b="0" dirty="0" smtClean="0"/>
              <a:t> in jobs for high school graduates</a:t>
            </a:r>
            <a:r>
              <a:rPr lang="en-US" b="0" baseline="0" dirty="0" smtClean="0"/>
              <a:t> or dropouts</a:t>
            </a:r>
          </a:p>
          <a:p>
            <a:endParaRPr lang="en-US" b="0" baseline="0" dirty="0" smtClean="0"/>
          </a:p>
          <a:p>
            <a:r>
              <a:rPr lang="en-US" b="1" baseline="0" dirty="0" smtClean="0"/>
              <a:t>3</a:t>
            </a:r>
            <a:r>
              <a:rPr lang="en-US" b="1" baseline="30000" dirty="0" smtClean="0"/>
              <a:t>rd</a:t>
            </a:r>
            <a:r>
              <a:rPr lang="en-US" b="1" baseline="0" dirty="0" smtClean="0"/>
              <a:t>:  </a:t>
            </a:r>
            <a:r>
              <a:rPr lang="en-US" b="0" baseline="0" dirty="0" smtClean="0"/>
              <a:t>Many jobs will require additional training beyond high school.  Colorado ranks third in the proportion of 2020 jobs that will require a BA</a:t>
            </a:r>
          </a:p>
          <a:p>
            <a:endParaRPr lang="en-US" b="0" baseline="0" dirty="0" smtClean="0"/>
          </a:p>
          <a:p>
            <a:r>
              <a:rPr lang="en-US" b="1" baseline="0" dirty="0" smtClean="0"/>
              <a:t>716,000:  </a:t>
            </a:r>
            <a:r>
              <a:rPr lang="en-US" b="0" baseline="0" dirty="0" smtClean="0"/>
              <a:t>Between 2010 and 2020, new Colorado jobs requiring postsecondary education and training will grow by 716,000 – compared to only 268,000 new jobs for high school graduates who have not additional training.  This means that jobs requiring additional training beyond HS are growing three times a fast as jobs requiring only a HS diploma</a:t>
            </a:r>
          </a:p>
          <a:p>
            <a:endParaRPr lang="en-US" b="0" baseline="0" dirty="0" smtClean="0"/>
          </a:p>
          <a:p>
            <a:r>
              <a:rPr lang="en-US" b="1" baseline="0" dirty="0" smtClean="0"/>
              <a:t>74%: </a:t>
            </a:r>
            <a:r>
              <a:rPr lang="en-US" b="0" baseline="0" dirty="0" smtClean="0"/>
              <a:t>In 2020, 75% of all jobs in Colorado – 3 million jobs – will require education beyond HS.</a:t>
            </a:r>
          </a:p>
          <a:p>
            <a:r>
              <a:rPr lang="en-US" b="0" baseline="0" dirty="0" smtClean="0"/>
              <a:t>	26% will require a HS diploma or less</a:t>
            </a:r>
          </a:p>
          <a:p>
            <a:r>
              <a:rPr lang="en-US" b="0" baseline="0" dirty="0" smtClean="0"/>
              <a:t>	32% will require some college, an associate’s degree or certificate</a:t>
            </a:r>
          </a:p>
          <a:p>
            <a:r>
              <a:rPr lang="en-US" b="0" baseline="0" dirty="0" smtClean="0"/>
              <a:t>	29% will require a bachelor’s degree</a:t>
            </a:r>
          </a:p>
          <a:p>
            <a:r>
              <a:rPr lang="en-US" b="0" baseline="0" dirty="0" smtClean="0"/>
              <a:t>	12% will require a master’s degree or higher</a:t>
            </a:r>
            <a:endParaRPr lang="en-US" b="1" dirty="0" smtClean="0"/>
          </a:p>
          <a:p>
            <a:endParaRPr lang="en-US" b="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dirty="0"/>
          </a:p>
        </p:txBody>
      </p:sp>
    </p:spTree>
    <p:extLst>
      <p:ext uri="{BB962C8B-B14F-4D97-AF65-F5344CB8AC3E}">
        <p14:creationId xmlns:p14="http://schemas.microsoft.com/office/powerpoint/2010/main" val="373735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The goal is for students to graduate from high school prepared to be successful in school and in life, earning a living wage and contributing to Colorado’s economy. </a:t>
            </a:r>
          </a:p>
          <a:p>
            <a:endParaRPr lang="en-US" sz="1200" dirty="0" smtClean="0">
              <a:solidFill>
                <a:srgbClr val="000000"/>
              </a:solidFill>
            </a:endParaRPr>
          </a:p>
          <a:p>
            <a:r>
              <a:rPr lang="en-US" sz="1200" dirty="0" smtClean="0">
                <a:solidFill>
                  <a:srgbClr val="000000"/>
                </a:solidFill>
              </a:rPr>
              <a:t>Colorado is committed to educating students so they enter the workforce with in-demand skills that meet business, industry, and higher education standards. </a:t>
            </a:r>
          </a:p>
          <a:p>
            <a:endParaRPr lang="en-US" sz="1200" dirty="0" smtClean="0">
              <a:solidFill>
                <a:srgbClr val="000000"/>
              </a:solidFill>
            </a:endParaRPr>
          </a:p>
          <a:p>
            <a:r>
              <a:rPr lang="en-US" sz="1200" dirty="0" smtClean="0">
                <a:solidFill>
                  <a:srgbClr val="000000"/>
                </a:solidFill>
              </a:rPr>
              <a:t>Colorado’s graduation guidelines reflect our state’s rigorous expectations for students and educators. </a:t>
            </a:r>
          </a:p>
          <a:p>
            <a:endParaRPr lang="en-US" sz="1200" dirty="0" smtClean="0">
              <a:solidFill>
                <a:srgbClr val="000000"/>
              </a:solidFill>
            </a:endParaRPr>
          </a:p>
          <a:p>
            <a:r>
              <a:rPr lang="en-US" sz="1200" dirty="0" smtClean="0">
                <a:solidFill>
                  <a:srgbClr val="000000"/>
                </a:solidFill>
              </a:rPr>
              <a:t>The state’s graduation guidelines are a meaningful link to improvements that Colorado has already made to set clearer, higher expectations for students and educators. </a:t>
            </a: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70015258-5A78-4FAA-AA7B-D142D8E6D72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6206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&lt;Misti&gt;</a:t>
            </a:r>
          </a:p>
          <a:p>
            <a:endParaRPr lang="en-US" dirty="0" smtClean="0"/>
          </a:p>
          <a:p>
            <a:r>
              <a:rPr lang="en-US" dirty="0" smtClean="0"/>
              <a:t>Let’s explore the upcoming</a:t>
            </a:r>
            <a:r>
              <a:rPr lang="en-US" baseline="0" dirty="0" smtClean="0"/>
              <a:t> milestones associated with graduation guidelines implementation. </a:t>
            </a:r>
          </a:p>
          <a:p>
            <a:endParaRPr lang="en-US" baseline="0" dirty="0" smtClean="0"/>
          </a:p>
          <a:p>
            <a:r>
              <a:rPr lang="en-US" b="1" dirty="0"/>
              <a:t>For the upcoming </a:t>
            </a:r>
            <a:r>
              <a:rPr lang="en-US" b="1" dirty="0" smtClean="0"/>
              <a:t>2013-14 and 2014-15</a:t>
            </a:r>
            <a:r>
              <a:rPr lang="en-US" b="1" baseline="0" dirty="0" smtClean="0"/>
              <a:t> </a:t>
            </a:r>
            <a:r>
              <a:rPr lang="en-US" b="1" dirty="0" smtClean="0"/>
              <a:t>academic years</a:t>
            </a:r>
            <a:endParaRPr lang="en-US" sz="1600" dirty="0"/>
          </a:p>
          <a:p>
            <a:pPr lvl="0"/>
            <a:r>
              <a:rPr lang="en-US" dirty="0"/>
              <a:t>Districts are encouraged to review the state board approved graduation guidelines and consider adopting local graduation requirements that meet or exceed them.  </a:t>
            </a:r>
            <a:br>
              <a:rPr lang="en-US" dirty="0"/>
            </a:br>
            <a:endParaRPr lang="en-US" sz="1600" dirty="0"/>
          </a:p>
          <a:p>
            <a:r>
              <a:rPr lang="en-US" b="1" dirty="0"/>
              <a:t>For the </a:t>
            </a:r>
            <a:r>
              <a:rPr lang="en-US" b="1" dirty="0" smtClean="0"/>
              <a:t>2015-16</a:t>
            </a:r>
            <a:r>
              <a:rPr lang="en-US" sz="1600" b="1" dirty="0"/>
              <a:t> academic year</a:t>
            </a:r>
            <a:endParaRPr lang="en-US" sz="1600" dirty="0"/>
          </a:p>
          <a:p>
            <a:pPr lvl="0"/>
            <a:r>
              <a:rPr lang="en-US" dirty="0"/>
              <a:t>Adoption of graduation requirements by each school district’s board of education. Local policies must indicate the minimum academic competencies needed for students to demonstrate postsecondary and workforce readiness and the types of measures the district uses to determine attainment. Each local school district’s board retains the authority to develop its own high school graduation requirements, so long as these meet or exceed the evolving menu of options as outlined by the state board of education.</a:t>
            </a:r>
            <a:endParaRPr lang="en-US" sz="1600" dirty="0"/>
          </a:p>
          <a:p>
            <a:pPr lvl="0"/>
            <a:endParaRPr lang="en-US" dirty="0"/>
          </a:p>
          <a:p>
            <a:pPr lvl="0"/>
            <a:r>
              <a:rPr lang="en-US" dirty="0"/>
              <a:t>For entering 9th graders in </a:t>
            </a:r>
            <a:r>
              <a:rPr lang="en-US" dirty="0" smtClean="0"/>
              <a:t>2015, </a:t>
            </a:r>
            <a:r>
              <a:rPr lang="en-US" dirty="0"/>
              <a:t>districts may use the state’s minimum College and Career Ready Determinations as guideposts in establishing competencies. For the entering </a:t>
            </a:r>
            <a:r>
              <a:rPr lang="en-US" dirty="0" smtClean="0"/>
              <a:t>7th </a:t>
            </a:r>
            <a:r>
              <a:rPr lang="en-US" dirty="0"/>
              <a:t>graders in </a:t>
            </a:r>
            <a:r>
              <a:rPr lang="en-US" dirty="0" smtClean="0"/>
              <a:t>2015, </a:t>
            </a:r>
            <a:r>
              <a:rPr lang="en-US" dirty="0"/>
              <a:t>districts must meet or exceed the state’s minimum College and Career Ready Determinations.  </a:t>
            </a:r>
          </a:p>
          <a:p>
            <a:pPr lvl="0"/>
            <a:endParaRPr lang="en-US" dirty="0"/>
          </a:p>
          <a:p>
            <a:pPr lvl="0"/>
            <a:r>
              <a:rPr lang="en-US" dirty="0"/>
              <a:t>Working with </a:t>
            </a:r>
            <a:r>
              <a:rPr lang="en-US" dirty="0" smtClean="0"/>
              <a:t>7</a:t>
            </a:r>
            <a:r>
              <a:rPr lang="en-US" baseline="30000" dirty="0" smtClean="0"/>
              <a:t>th</a:t>
            </a:r>
            <a:r>
              <a:rPr lang="en-US" dirty="0" smtClean="0"/>
              <a:t> </a:t>
            </a:r>
            <a:r>
              <a:rPr lang="en-US" dirty="0"/>
              <a:t>grade students and their families during the </a:t>
            </a:r>
            <a:r>
              <a:rPr lang="en-US" dirty="0" smtClean="0"/>
              <a:t>2015-16 </a:t>
            </a:r>
            <a:r>
              <a:rPr lang="en-US" dirty="0"/>
              <a:t>academic year must include providing information about the requirements for high school graduation and successful entry into college and careers. Districts are encouraged to share with each student and family their academic readiness for graduation beginning in elementary school. A student’s Individual Career and Academic Plan is current tool which is implemented in every high school in Colorado and relevant toward facilitating this conversation beginning in 6</a:t>
            </a:r>
            <a:r>
              <a:rPr lang="en-US" baseline="30000" dirty="0"/>
              <a:t>th</a:t>
            </a:r>
            <a:r>
              <a:rPr lang="en-US" dirty="0"/>
              <a:t> grade. Additionally, graduation guidelines reinforces the current expectation that all student’s graduation with an updated ICAP connecting their education with their aspirations beyond high school.</a:t>
            </a:r>
            <a:endParaRPr lang="en-US" sz="1600" dirty="0"/>
          </a:p>
          <a:p>
            <a:pPr lvl="0"/>
            <a:r>
              <a:rPr lang="en-US" dirty="0"/>
              <a:t/>
            </a:r>
            <a:br>
              <a:rPr lang="en-US" dirty="0"/>
            </a:br>
            <a:r>
              <a:rPr lang="en-US" dirty="0"/>
              <a:t>Over the next four to five years from </a:t>
            </a:r>
            <a:r>
              <a:rPr lang="en-US" b="1" dirty="0"/>
              <a:t>2013- 2016</a:t>
            </a:r>
            <a:endParaRPr lang="en-US" sz="1600" dirty="0"/>
          </a:p>
          <a:p>
            <a:pPr lvl="0"/>
            <a:r>
              <a:rPr lang="en-US" dirty="0"/>
              <a:t>The state board will refine the guidelines based on:</a:t>
            </a:r>
            <a:endParaRPr lang="en-US" sz="1400" dirty="0"/>
          </a:p>
          <a:p>
            <a:pPr lvl="1"/>
            <a:r>
              <a:rPr lang="en-US" dirty="0"/>
              <a:t>Launch of new assessments</a:t>
            </a:r>
            <a:endParaRPr lang="en-US" sz="1400" dirty="0"/>
          </a:p>
          <a:p>
            <a:pPr lvl="1"/>
            <a:r>
              <a:rPr lang="en-US" dirty="0"/>
              <a:t>Refinement of district capstone project concept</a:t>
            </a:r>
            <a:endParaRPr lang="en-US" sz="1400" dirty="0"/>
          </a:p>
          <a:p>
            <a:pPr lvl="1"/>
            <a:r>
              <a:rPr lang="en-US" dirty="0"/>
              <a:t>Finalized requirements  for college entrance from the Colorado Department of Higher Education</a:t>
            </a:r>
            <a:endParaRPr lang="en-US" sz="1400" dirty="0"/>
          </a:p>
          <a:p>
            <a:pPr lvl="1"/>
            <a:r>
              <a:rPr lang="en-US" dirty="0"/>
              <a:t>Determination of qualifying industry certificates </a:t>
            </a:r>
            <a:endParaRPr lang="en-US" sz="1400" dirty="0"/>
          </a:p>
          <a:p>
            <a:pPr lvl="1"/>
            <a:r>
              <a:rPr lang="en-US" dirty="0"/>
              <a:t>Availability of other standardized competency measures </a:t>
            </a:r>
            <a:endParaRPr lang="en-US" sz="1400" dirty="0"/>
          </a:p>
          <a:p>
            <a:r>
              <a:rPr lang="en-US" dirty="0"/>
              <a:t>CDE will continue to engage districts and key stakeholders in the iterations of the guidelines.</a:t>
            </a:r>
          </a:p>
          <a:p>
            <a:endParaRPr lang="en-US" dirty="0"/>
          </a:p>
          <a:p>
            <a:endParaRPr lang="en-US" sz="1400" dirty="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01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08">
              <a:defRPr/>
            </a:pPr>
            <a:r>
              <a:rPr lang="en-US" b="1" dirty="0" smtClean="0"/>
              <a:t>&lt;Misti &amp; Rebecca&gt;</a:t>
            </a:r>
          </a:p>
          <a:p>
            <a:endParaRPr lang="en-US" dirty="0" smtClean="0"/>
          </a:p>
          <a:p>
            <a:r>
              <a:rPr lang="en-US" dirty="0" smtClean="0"/>
              <a:t>The minimum</a:t>
            </a:r>
            <a:r>
              <a:rPr lang="en-US" baseline="0" dirty="0" smtClean="0"/>
              <a:t> career and college readiness menu will evolve over time that will include, but not necessarily be limited to the options outlined here. Local boards of education have the option to select various options from the menu to establish clear expectations for their students. These options give districts and schools broad flexibility to select the demonstrations of competency that make the most sense for your students. This menu is just the starting point for the conversation. </a:t>
            </a:r>
          </a:p>
          <a:p>
            <a:endParaRPr lang="en-US" baseline="0" dirty="0" smtClean="0"/>
          </a:p>
          <a:p>
            <a:r>
              <a:rPr lang="en-US" baseline="0" dirty="0" smtClean="0"/>
              <a:t>It’s important to remember that no single competency demonstration in the menu fully measures the new academic standards for K-12 and approximately similar levels of rigor. However, we will be working to update these measures. Also, local districts have the authority to adapt the determinations of competency to accommodate students with exceptionalities, such as students with disabilities and gifted and talented, which are some of the recommendations our special populations group will address. Districts also may permit students longer or shorter time to earn their diploma.</a:t>
            </a:r>
          </a:p>
          <a:p>
            <a:endParaRPr lang="en-US" baseline="0" dirty="0" smtClean="0"/>
          </a:p>
          <a:p>
            <a:r>
              <a:rPr lang="en-US" baseline="0" dirty="0" smtClean="0"/>
              <a:t>It is likely in your work group you may identify other measures of competency or mastery you would like to recommend be added for consideration. The Assessment group will be undertaking much of this work to align scores between areas. Through Colorado’s work with PARCC, concordance tables will be provided between assessments, such as PARCC, ACT, SAT, etc. that will assist in ensuring alignment. </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4375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discuss next steps</a:t>
            </a:r>
            <a:r>
              <a:rPr lang="en-US" baseline="0" dirty="0" smtClean="0"/>
              <a:t> regarding tools and resources. We have a fact sheet, frequently asked questions document, and key messages materials. </a:t>
            </a:r>
          </a:p>
          <a:p>
            <a:endParaRPr lang="en-US" baseline="0" dirty="0" smtClean="0"/>
          </a:p>
          <a:p>
            <a:r>
              <a:rPr lang="en-US" baseline="0" dirty="0" smtClean="0"/>
              <a:t>Check out the Graduation Guidelines Engagement Toolkit on the CDE website</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6896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3" indent="-171413">
              <a:buFontTx/>
              <a:buChar char="-"/>
            </a:pPr>
            <a:r>
              <a:rPr lang="en-US" dirty="0" smtClean="0"/>
              <a:t>PWR =</a:t>
            </a:r>
            <a:r>
              <a:rPr lang="en-US" baseline="0" dirty="0" smtClean="0"/>
              <a:t> </a:t>
            </a:r>
            <a:r>
              <a:rPr lang="en-US" dirty="0" smtClean="0"/>
              <a:t>Postsecondary </a:t>
            </a:r>
            <a:r>
              <a:rPr lang="en-US" dirty="0"/>
              <a:t>Workforce </a:t>
            </a:r>
            <a:r>
              <a:rPr lang="en-US" dirty="0" smtClean="0"/>
              <a:t>Readiness.  This </a:t>
            </a:r>
            <a:r>
              <a:rPr lang="en-US" dirty="0"/>
              <a:t>is the goal that all educators work toward in supporting students for the path they choose the day after high school graduation.</a:t>
            </a:r>
          </a:p>
          <a:p>
            <a:pPr marL="171413" indent="-171413">
              <a:buFontTx/>
              <a:buChar char="-"/>
            </a:pPr>
            <a:endParaRPr lang="en-US" dirty="0"/>
          </a:p>
          <a:p>
            <a:pPr marL="171413" indent="-171413">
              <a:buFontTx/>
              <a:buChar char="-"/>
            </a:pPr>
            <a:r>
              <a:rPr lang="en-US" dirty="0"/>
              <a:t>Students earning a high school diploma need to be prepared for the expectations facing them the day after graduation: proceeding to college-level classes, entering military career training or earning a self-supporting salary without need for retraining</a:t>
            </a:r>
            <a:r>
              <a:rPr lang="en-US" dirty="0" smtClean="0"/>
              <a:t>.</a:t>
            </a:r>
          </a:p>
          <a:p>
            <a:endParaRPr lang="en-US" dirty="0" smtClean="0"/>
          </a:p>
          <a:p>
            <a:pPr marL="171413" indent="-171413">
              <a:buFontTx/>
              <a:buChar char="-"/>
            </a:pPr>
            <a:r>
              <a:rPr lang="en-US" baseline="0" dirty="0" smtClean="0"/>
              <a:t>Graduation guidelines is the conversation that will add the connecting pieces to many of the reforms occurring in our state and the work groups are essential to informing this work.</a:t>
            </a: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05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&lt;Rebecca</a:t>
            </a:r>
            <a:r>
              <a:rPr lang="en-US" baseline="0" dirty="0" smtClean="0"/>
              <a:t>&gt;</a:t>
            </a:r>
          </a:p>
          <a:p>
            <a:endParaRPr lang="en-US" dirty="0"/>
          </a:p>
        </p:txBody>
      </p:sp>
      <p:sp>
        <p:nvSpPr>
          <p:cNvPr id="4" name="Slide Number Placeholder 3"/>
          <p:cNvSpPr>
            <a:spLocks noGrp="1"/>
          </p:cNvSpPr>
          <p:nvPr>
            <p:ph type="sldNum" sz="quarter" idx="10"/>
          </p:nvPr>
        </p:nvSpPr>
        <p:spPr/>
        <p:txBody>
          <a:bodyPr/>
          <a:lstStyle/>
          <a:p>
            <a:fld id="{A728E853-CA5E-4F5E-8A78-79B8417F0BA1}" type="slidenum">
              <a:rPr lang="en-US" smtClean="0"/>
              <a:t>10</a:t>
            </a:fld>
            <a:endParaRPr lang="en-US"/>
          </a:p>
        </p:txBody>
      </p:sp>
    </p:spTree>
    <p:extLst>
      <p:ext uri="{BB962C8B-B14F-4D97-AF65-F5344CB8AC3E}">
        <p14:creationId xmlns:p14="http://schemas.microsoft.com/office/powerpoint/2010/main" val="323185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Misti Ruthven</a:t>
            </a:r>
          </a:p>
          <a:p>
            <a:endParaRPr lang="en-US" sz="1100" b="1" dirty="0"/>
          </a:p>
          <a:p>
            <a:r>
              <a:rPr lang="en-US" sz="1100" dirty="0"/>
              <a:t>ICAP has a strong, intentional connection with readiness for career and college.</a:t>
            </a:r>
          </a:p>
          <a:p>
            <a:r>
              <a:rPr lang="en-US" sz="1100" dirty="0"/>
              <a:t>Also, ICAP is aligned with other PWR programs in Colorado.</a:t>
            </a:r>
          </a:p>
          <a:p>
            <a:endParaRPr lang="en-US" sz="1100" dirty="0"/>
          </a:p>
          <a:p>
            <a:r>
              <a:rPr lang="en-US" sz="1100" b="1" dirty="0"/>
              <a:t>ICAP is:</a:t>
            </a:r>
          </a:p>
          <a:p>
            <a:pPr marL="168244" indent="-168244">
              <a:buFont typeface="Arial" panose="020B0604020202020204" pitchFamily="34" charset="0"/>
              <a:buChar char="•"/>
            </a:pPr>
            <a:r>
              <a:rPr lang="en-US" sz="1100" dirty="0"/>
              <a:t>an expectation for high school graduation beginning in the 2014-15 academic year as ICAP aligns with graduation guidelines;</a:t>
            </a:r>
          </a:p>
          <a:p>
            <a:pPr marL="168244" indent="-168244">
              <a:buFont typeface="Arial" panose="020B0604020202020204" pitchFamily="34" charset="0"/>
              <a:buChar char="•"/>
            </a:pPr>
            <a:r>
              <a:rPr lang="en-US" sz="1100" dirty="0"/>
              <a:t>a key element of PWR that many districts and high school reference as a tool within their unified improvement plan (UIP);</a:t>
            </a:r>
          </a:p>
          <a:p>
            <a:pPr marL="168244" indent="-168244">
              <a:buFont typeface="Arial" panose="020B0604020202020204" pitchFamily="34" charset="0"/>
              <a:buChar char="•"/>
            </a:pPr>
            <a:r>
              <a:rPr lang="en-US" sz="1100" dirty="0"/>
              <a:t>required for all students and reinforced by programs, including concurrent enrollment, Accelerating Students through Concurrent Enrollment (ASCENT) and career and technical education (CTE);</a:t>
            </a:r>
          </a:p>
          <a:p>
            <a:pPr marL="168244" indent="-168244">
              <a:buFont typeface="Arial" panose="020B0604020202020204" pitchFamily="34" charset="0"/>
              <a:buChar char="•"/>
            </a:pPr>
            <a:r>
              <a:rPr lang="en-US" sz="1100" dirty="0"/>
              <a:t>connected with the Colorado Academic Standards and 21st century skills;</a:t>
            </a:r>
          </a:p>
          <a:p>
            <a:pPr marL="168244" indent="-168244">
              <a:buFont typeface="Arial" panose="020B0604020202020204" pitchFamily="34" charset="0"/>
              <a:buChar char="•"/>
            </a:pPr>
            <a:r>
              <a:rPr lang="en-US" sz="1100" dirty="0"/>
              <a:t>embedded in multiple educator effectiveness rubrics as a student artifact and educator process;</a:t>
            </a:r>
          </a:p>
          <a:p>
            <a:pPr marL="168244" indent="-168244">
              <a:buFont typeface="Arial" panose="020B0604020202020204" pitchFamily="34" charset="0"/>
              <a:buChar char="•"/>
            </a:pPr>
            <a:r>
              <a:rPr lang="en-US" sz="1100" dirty="0"/>
              <a:t>appreciated by companies across Colorado who continually reinforce their high expectations of a student’s ability to articulate their transferable skills;</a:t>
            </a:r>
          </a:p>
          <a:p>
            <a:pPr marL="168244" indent="-168244">
              <a:buFont typeface="Arial" panose="020B0604020202020204" pitchFamily="34" charset="0"/>
              <a:buChar char="•"/>
            </a:pPr>
            <a:r>
              <a:rPr lang="en-US" sz="1100" dirty="0"/>
              <a:t>connected with individualized education programs (IEP), advanced learning plans (ALP), career and technical education plans of study and integrated with students’ industry career pathways.</a:t>
            </a:r>
          </a:p>
          <a:p>
            <a:pPr marL="168244" indent="-168244">
              <a:buFont typeface="Arial" panose="020B0604020202020204" pitchFamily="34" charset="0"/>
              <a:buChar char="•"/>
            </a:pPr>
            <a:r>
              <a:rPr lang="en-US" sz="1100" dirty="0"/>
              <a:t>a process that can help the K12 system stay in touch with relevant developments in workforce and higher education. </a:t>
            </a:r>
          </a:p>
          <a:p>
            <a:pPr marL="168244" indent="-168244">
              <a:buFont typeface="Arial" panose="020B0604020202020204" pitchFamily="34" charset="0"/>
              <a:buChar char="•"/>
            </a:pPr>
            <a:r>
              <a:rPr lang="en-US" sz="1100" dirty="0"/>
              <a:t>a foundational tool that gives students ownership of a process that helps them explore their unique talents and aspirations, participate in career and postsecondary options, and create pathways to financial success after high school.</a:t>
            </a:r>
          </a:p>
          <a:p>
            <a:pPr marL="168244" indent="-168244">
              <a:buFont typeface="Arial" panose="020B0604020202020204" pitchFamily="34" charset="0"/>
              <a:buChar char="•"/>
            </a:pPr>
            <a:endParaRPr lang="en-US" sz="1100" dirty="0"/>
          </a:p>
          <a:p>
            <a:r>
              <a:rPr lang="en-US" sz="1100" b="1" dirty="0"/>
              <a:t>A meaningful ICAP for all Colorado schools:</a:t>
            </a:r>
          </a:p>
          <a:p>
            <a:pPr marL="168244" indent="-168244">
              <a:buFont typeface="Arial" panose="020B0604020202020204" pitchFamily="34" charset="0"/>
              <a:buChar char="•"/>
            </a:pPr>
            <a:r>
              <a:rPr lang="en-US" sz="1100" dirty="0"/>
              <a:t>begins in ninth-grade as an annual process </a:t>
            </a:r>
            <a:r>
              <a:rPr lang="en-US" sz="1100" i="1" dirty="0"/>
              <a:t>(schools and districts can voluntarily choose to begin ICAP in sixth-grade);</a:t>
            </a:r>
          </a:p>
          <a:p>
            <a:pPr marL="168244" indent="-168244">
              <a:buFont typeface="Arial" panose="020B0604020202020204" pitchFamily="34" charset="0"/>
              <a:buChar char="•"/>
            </a:pPr>
            <a:r>
              <a:rPr lang="en-US" sz="1100" dirty="0"/>
              <a:t>is captured in an electronic or paper format to be saved with the student’s record;</a:t>
            </a:r>
          </a:p>
          <a:p>
            <a:pPr marL="168244" indent="-168244">
              <a:buFont typeface="Arial" panose="020B0604020202020204" pitchFamily="34" charset="0"/>
              <a:buChar char="•"/>
            </a:pPr>
            <a:r>
              <a:rPr lang="en-US" sz="1100" dirty="0"/>
              <a:t>encompasses individual/self-discovery, career exploration, academic planning and personal financial literacy.</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dirty="0"/>
          </a:p>
        </p:txBody>
      </p:sp>
    </p:spTree>
    <p:extLst>
      <p:ext uri="{BB962C8B-B14F-4D97-AF65-F5344CB8AC3E}">
        <p14:creationId xmlns:p14="http://schemas.microsoft.com/office/powerpoint/2010/main" val="1988582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postseconda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russel_r@cde.state.co.us" TargetMode="External"/><Relationship Id="rId4" Type="http://schemas.openxmlformats.org/officeDocument/2006/relationships/hyperlink" Target="mailto:ruthven_m@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488735"/>
            <a:ext cx="8341851" cy="1167558"/>
          </a:xfrm>
        </p:spPr>
        <p:txBody>
          <a:bodyPr/>
          <a:lstStyle/>
          <a:p>
            <a:r>
              <a:rPr lang="en-US" sz="2400" i="1" dirty="0">
                <a:solidFill>
                  <a:schemeClr val="accent1">
                    <a:lumMod val="50000"/>
                  </a:schemeClr>
                </a:solidFill>
                <a:latin typeface="Museo Slab 500"/>
              </a:rPr>
              <a:t>Robin Russel</a:t>
            </a:r>
          </a:p>
          <a:p>
            <a:r>
              <a:rPr lang="en-US" sz="1800" dirty="0">
                <a:solidFill>
                  <a:schemeClr val="accent1">
                    <a:lumMod val="50000"/>
                  </a:schemeClr>
                </a:solidFill>
                <a:latin typeface="Museo Slab 500"/>
              </a:rPr>
              <a:t>Graduation Guidelines Manager</a:t>
            </a:r>
          </a:p>
          <a:p>
            <a:r>
              <a:rPr lang="en-US" sz="1800" dirty="0">
                <a:solidFill>
                  <a:schemeClr val="accent1">
                    <a:lumMod val="50000"/>
                  </a:schemeClr>
                </a:solidFill>
                <a:latin typeface="Museo Slab 500"/>
              </a:rPr>
              <a:t>Colorado Department of Education</a:t>
            </a:r>
          </a:p>
        </p:txBody>
      </p:sp>
      <p:sp>
        <p:nvSpPr>
          <p:cNvPr id="5" name="Title 4"/>
          <p:cNvSpPr>
            <a:spLocks noGrp="1"/>
          </p:cNvSpPr>
          <p:nvPr>
            <p:ph type="title"/>
          </p:nvPr>
        </p:nvSpPr>
        <p:spPr>
          <a:xfrm>
            <a:off x="380999" y="2441770"/>
            <a:ext cx="8341851" cy="1645920"/>
          </a:xfrm>
        </p:spPr>
        <p:txBody>
          <a:bodyPr/>
          <a:lstStyle/>
          <a:p>
            <a:r>
              <a:rPr lang="en-US" sz="2800" b="1" dirty="0" smtClean="0"/>
              <a:t>Graduation Guidelines and </a:t>
            </a:r>
            <a:br>
              <a:rPr lang="en-US" sz="2800" b="1" dirty="0" smtClean="0"/>
            </a:br>
            <a:r>
              <a:rPr lang="en-US" sz="2800" b="1" dirty="0" smtClean="0"/>
              <a:t>Individual Career and Academic Plan (ICAP)</a:t>
            </a:r>
            <a:endParaRPr lang="en-US" sz="2800" b="1" dirty="0"/>
          </a:p>
        </p:txBody>
      </p:sp>
      <p:sp>
        <p:nvSpPr>
          <p:cNvPr id="7" name="Text Placeholder 6"/>
          <p:cNvSpPr>
            <a:spLocks noGrp="1"/>
          </p:cNvSpPr>
          <p:nvPr>
            <p:ph type="body" sz="quarter" idx="10"/>
          </p:nvPr>
        </p:nvSpPr>
        <p:spPr/>
        <p:txBody>
          <a:bodyPr/>
          <a:lstStyle/>
          <a:p>
            <a:r>
              <a:rPr lang="en-US" dirty="0" smtClean="0"/>
              <a:t>January 2015</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407408"/>
          </a:xfrm>
        </p:spPr>
        <p:txBody>
          <a:bodyPr/>
          <a:lstStyle/>
          <a:p>
            <a:pPr marL="365760" lvl="2" indent="0">
              <a:spcBef>
                <a:spcPts val="528"/>
              </a:spcBef>
              <a:buClr>
                <a:schemeClr val="accent2"/>
              </a:buClr>
              <a:buNone/>
            </a:pPr>
            <a:r>
              <a:rPr lang="en-US" b="1" dirty="0" smtClean="0">
                <a:solidFill>
                  <a:srgbClr val="0000FF"/>
                </a:solidFill>
              </a:rPr>
              <a:t>Individual Career and Academic Plan (ICAP) </a:t>
            </a:r>
          </a:p>
          <a:p>
            <a:pPr marL="365760" lvl="2" indent="0">
              <a:spcBef>
                <a:spcPts val="528"/>
              </a:spcBef>
              <a:buClr>
                <a:schemeClr val="accent2"/>
              </a:buClr>
              <a:buNone/>
            </a:pPr>
            <a:endParaRPr lang="en-US" sz="800" b="1" dirty="0" smtClean="0">
              <a:solidFill>
                <a:srgbClr val="0000FF"/>
              </a:solidFill>
            </a:endParaRPr>
          </a:p>
          <a:p>
            <a:pPr marL="548640" lvl="2">
              <a:spcBef>
                <a:spcPts val="528"/>
              </a:spcBef>
              <a:buClr>
                <a:schemeClr val="accent2"/>
              </a:buClr>
            </a:pPr>
            <a:r>
              <a:rPr lang="en-US" sz="2200" dirty="0" smtClean="0"/>
              <a:t>ICAP is an </a:t>
            </a:r>
            <a:r>
              <a:rPr lang="en-US" sz="2200" dirty="0"/>
              <a:t>expectation for high school graduation beginning in the 2014-15 academic year with graduation </a:t>
            </a:r>
            <a:r>
              <a:rPr lang="en-US" sz="2200" dirty="0" smtClean="0"/>
              <a:t>guidelines</a:t>
            </a:r>
          </a:p>
          <a:p>
            <a:pPr marL="365760" lvl="2" indent="0">
              <a:spcBef>
                <a:spcPts val="528"/>
              </a:spcBef>
              <a:buClr>
                <a:schemeClr val="accent2"/>
              </a:buClr>
              <a:buNone/>
            </a:pPr>
            <a:endParaRPr lang="en-US" sz="300" dirty="0"/>
          </a:p>
          <a:p>
            <a:pPr marL="548640" lvl="2">
              <a:spcBef>
                <a:spcPts val="528"/>
              </a:spcBef>
              <a:buClr>
                <a:schemeClr val="accent2"/>
              </a:buClr>
            </a:pPr>
            <a:r>
              <a:rPr lang="en-US" sz="2200" dirty="0" smtClean="0"/>
              <a:t>ICAP is part of the culture - integrated into classroom curriculum</a:t>
            </a:r>
          </a:p>
          <a:p>
            <a:pPr marL="548640" lvl="2">
              <a:spcBef>
                <a:spcPts val="528"/>
              </a:spcBef>
              <a:buClr>
                <a:schemeClr val="accent2"/>
              </a:buClr>
              <a:buNone/>
            </a:pPr>
            <a:endParaRPr lang="en-US" sz="300" dirty="0" smtClean="0"/>
          </a:p>
          <a:p>
            <a:pPr marL="548640" lvl="2">
              <a:spcBef>
                <a:spcPts val="528"/>
              </a:spcBef>
              <a:buClr>
                <a:schemeClr val="accent2"/>
              </a:buClr>
              <a:buFont typeface="Wingdings" panose="05000000000000000000" pitchFamily="2" charset="2"/>
              <a:buChar char="§"/>
            </a:pPr>
            <a:r>
              <a:rPr lang="en-US" sz="2200" dirty="0" smtClean="0"/>
              <a:t>ICAP is a lifelong resource - connected with higher education, business (potential employers), and community organizations.</a:t>
            </a:r>
          </a:p>
          <a:p>
            <a:pPr marL="548640" lvl="2">
              <a:spcBef>
                <a:spcPts val="528"/>
              </a:spcBef>
              <a:buClr>
                <a:schemeClr val="accent2"/>
              </a:buClr>
              <a:buFont typeface="Wingdings" panose="05000000000000000000" pitchFamily="2" charset="2"/>
              <a:buChar char="§"/>
            </a:pPr>
            <a:endParaRPr lang="en-US" sz="300" dirty="0" smtClean="0"/>
          </a:p>
          <a:p>
            <a:pPr marL="548640" lvl="2">
              <a:spcBef>
                <a:spcPts val="528"/>
              </a:spcBef>
              <a:buClr>
                <a:schemeClr val="accent2"/>
              </a:buClr>
              <a:buFont typeface="Wingdings" panose="05000000000000000000" pitchFamily="2" charset="2"/>
              <a:buChar char="§"/>
            </a:pPr>
            <a:r>
              <a:rPr lang="en-US" sz="2200" dirty="0" smtClean="0"/>
              <a:t>Several districts have aligned their ALP and ICAP efforts to streamline the process for students.</a:t>
            </a:r>
          </a:p>
          <a:p>
            <a:pPr marL="548640" lvl="2">
              <a:spcBef>
                <a:spcPts val="528"/>
              </a:spcBef>
              <a:buClr>
                <a:schemeClr val="accent2"/>
              </a:buClr>
              <a:buFont typeface="Wingdings" panose="05000000000000000000" pitchFamily="2" charset="2"/>
              <a:buChar char="§"/>
            </a:pPr>
            <a:endParaRPr lang="en-US" sz="300" dirty="0" smtClean="0"/>
          </a:p>
          <a:p>
            <a:pPr marL="548640" lvl="2">
              <a:spcBef>
                <a:spcPts val="528"/>
              </a:spcBef>
              <a:buClr>
                <a:schemeClr val="accent2"/>
              </a:buClr>
              <a:buFont typeface="Wingdings" panose="05000000000000000000" pitchFamily="2" charset="2"/>
              <a:buChar char="§"/>
            </a:pPr>
            <a:r>
              <a:rPr lang="en-US" sz="2200" dirty="0"/>
              <a:t>Nearly 60% of districts are beginning the </a:t>
            </a:r>
            <a:r>
              <a:rPr lang="en-US" sz="2200" dirty="0" smtClean="0"/>
              <a:t>ICAP process </a:t>
            </a:r>
            <a:r>
              <a:rPr lang="en-US" sz="2200" dirty="0"/>
              <a:t>in 6</a:t>
            </a:r>
            <a:r>
              <a:rPr lang="en-US" sz="2200" baseline="30000" dirty="0"/>
              <a:t>th</a:t>
            </a:r>
            <a:r>
              <a:rPr lang="en-US" sz="2200" dirty="0"/>
              <a:t> grade</a:t>
            </a:r>
          </a:p>
          <a:p>
            <a:pPr marL="457200" lvl="2">
              <a:spcBef>
                <a:spcPts val="24"/>
              </a:spcBef>
              <a:buFont typeface="Wingdings" panose="05000000000000000000" pitchFamily="2" charset="2"/>
              <a:buChar char="§"/>
            </a:pPr>
            <a:endParaRPr lang="en-US" sz="2200" b="1" dirty="0"/>
          </a:p>
        </p:txBody>
      </p:sp>
      <p:sp>
        <p:nvSpPr>
          <p:cNvPr id="3" name="Title 2"/>
          <p:cNvSpPr>
            <a:spLocks noGrp="1"/>
          </p:cNvSpPr>
          <p:nvPr>
            <p:ph type="title"/>
          </p:nvPr>
        </p:nvSpPr>
        <p:spPr>
          <a:xfrm>
            <a:off x="381000" y="335939"/>
            <a:ext cx="8381260" cy="1054394"/>
          </a:xfrm>
        </p:spPr>
        <p:txBody>
          <a:bodyPr/>
          <a:lstStyle/>
          <a:p>
            <a:r>
              <a:rPr lang="en-US" dirty="0" smtClean="0"/>
              <a:t>ICAP</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304800"/>
            <a:ext cx="1255078" cy="1085533"/>
          </a:xfrm>
          <a:prstGeom prst="rect">
            <a:avLst/>
          </a:prstGeom>
          <a:noFill/>
          <a:ln>
            <a:noFill/>
          </a:ln>
        </p:spPr>
      </p:pic>
    </p:spTree>
    <p:extLst>
      <p:ext uri="{BB962C8B-B14F-4D97-AF65-F5344CB8AC3E}">
        <p14:creationId xmlns:p14="http://schemas.microsoft.com/office/powerpoint/2010/main" val="246861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ICAP Is I</a:t>
            </a:r>
            <a:r>
              <a:rPr lang="en-US" dirty="0" smtClean="0">
                <a:latin typeface="Museo Slab 500"/>
                <a:cs typeface="Museo Slab 500"/>
              </a:rPr>
              <a:t>ntegrated</a:t>
            </a:r>
            <a:endParaRPr lang="en-US" dirty="0">
              <a:latin typeface="Museo Slab 500"/>
              <a:cs typeface="Museo Slab 500"/>
            </a:endParaRPr>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pic>
        <p:nvPicPr>
          <p:cNvPr id="3073"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88301" y="3069523"/>
            <a:ext cx="720602" cy="33404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3009" y="1951630"/>
            <a:ext cx="7916841" cy="1631216"/>
          </a:xfrm>
          <a:prstGeom prst="rect">
            <a:avLst/>
          </a:prstGeom>
          <a:noFill/>
        </p:spPr>
        <p:txBody>
          <a:bodyPr wrap="square" rtlCol="0">
            <a:spAutoFit/>
          </a:bodyPr>
          <a:lstStyle/>
          <a:p>
            <a:r>
              <a:rPr lang="en-US" sz="2000" dirty="0" smtClean="0">
                <a:solidFill>
                  <a:srgbClr val="0000FF"/>
                </a:solidFill>
              </a:rPr>
              <a:t>ICAP has a strong, intentional connection with readiness for career and college.  Also ICAP is aligned with other PWR programs in Colorado.</a:t>
            </a:r>
          </a:p>
          <a:p>
            <a:endParaRPr lang="en-US" sz="2000" b="1" dirty="0"/>
          </a:p>
          <a:p>
            <a:endParaRPr lang="en-US" sz="2000" b="1" dirty="0" smtClean="0"/>
          </a:p>
          <a:p>
            <a:endParaRPr lang="en-US" sz="2000" b="1" dirty="0"/>
          </a:p>
        </p:txBody>
      </p:sp>
      <p:sp>
        <p:nvSpPr>
          <p:cNvPr id="13" name="Rectangle 12"/>
          <p:cNvSpPr/>
          <p:nvPr/>
        </p:nvSpPr>
        <p:spPr>
          <a:xfrm>
            <a:off x="1555276" y="3069523"/>
            <a:ext cx="6687404" cy="2893100"/>
          </a:xfrm>
          <a:prstGeom prst="rect">
            <a:avLst/>
          </a:prstGeom>
        </p:spPr>
        <p:txBody>
          <a:bodyPr wrap="square">
            <a:spAutoFit/>
          </a:bodyPr>
          <a:lstStyle/>
          <a:p>
            <a:r>
              <a:rPr lang="en-US" sz="1400" dirty="0" smtClean="0"/>
              <a:t>             </a:t>
            </a:r>
          </a:p>
          <a:p>
            <a:r>
              <a:rPr lang="en-US" sz="1400" b="1" dirty="0" smtClean="0"/>
              <a:t>				    Graduation </a:t>
            </a:r>
            <a:endParaRPr lang="en-US" sz="1400" b="1" dirty="0"/>
          </a:p>
          <a:p>
            <a:r>
              <a:rPr lang="en-US" sz="1400" b="1" dirty="0" smtClean="0"/>
              <a:t>             Colorado Academic		      Guidelines</a:t>
            </a:r>
          </a:p>
          <a:p>
            <a:r>
              <a:rPr lang="en-US" sz="1400" b="1" dirty="0"/>
              <a:t> </a:t>
            </a:r>
            <a:r>
              <a:rPr lang="en-US" sz="1400" b="1" dirty="0" smtClean="0"/>
              <a:t>            Standards &amp; Skills </a:t>
            </a:r>
          </a:p>
          <a:p>
            <a:endParaRPr lang="en-US" sz="1400" b="1" dirty="0" smtClean="0"/>
          </a:p>
          <a:p>
            <a:r>
              <a:rPr lang="en-US" sz="1400" b="1" dirty="0" smtClean="0"/>
              <a:t>			 	              Industry </a:t>
            </a:r>
            <a:r>
              <a:rPr lang="en-US" sz="1400" b="1" dirty="0"/>
              <a:t>&amp; </a:t>
            </a:r>
            <a:r>
              <a:rPr lang="en-US" sz="1400" b="1" dirty="0" smtClean="0"/>
              <a:t>Workforce</a:t>
            </a:r>
            <a:r>
              <a:rPr lang="en-US" sz="1400" b="1" dirty="0"/>
              <a:t/>
            </a:r>
            <a:br>
              <a:rPr lang="en-US" sz="1400" b="1" dirty="0"/>
            </a:br>
            <a:r>
              <a:rPr lang="en-US" sz="1400" b="1" dirty="0"/>
              <a:t> </a:t>
            </a:r>
            <a:r>
              <a:rPr lang="en-US" sz="1400" b="1" dirty="0" smtClean="0"/>
              <a:t>           Educator			              Expectations</a:t>
            </a:r>
            <a:r>
              <a:rPr lang="en-US" sz="1400" b="1" dirty="0"/>
              <a:t>	</a:t>
            </a:r>
            <a:r>
              <a:rPr lang="en-US" sz="1400" b="1" dirty="0" smtClean="0"/>
              <a:t> </a:t>
            </a:r>
          </a:p>
          <a:p>
            <a:r>
              <a:rPr lang="en-US" sz="1400" b="1" dirty="0" smtClean="0"/>
              <a:t>        Effectiveness		        	              </a:t>
            </a:r>
          </a:p>
          <a:p>
            <a:r>
              <a:rPr lang="en-US" sz="1400" b="1" dirty="0"/>
              <a:t>	</a:t>
            </a:r>
            <a:r>
              <a:rPr lang="en-US" sz="1400" b="1" dirty="0" smtClean="0"/>
              <a:t>			               </a:t>
            </a:r>
            <a:r>
              <a:rPr lang="en-US" sz="1400" b="1" dirty="0"/>
              <a:t>	</a:t>
            </a:r>
            <a:r>
              <a:rPr lang="en-US" sz="1400" b="1" dirty="0" smtClean="0"/>
              <a:t>		</a:t>
            </a:r>
          </a:p>
          <a:p>
            <a:r>
              <a:rPr lang="en-US" sz="1400" b="1" dirty="0"/>
              <a:t>				          Concurrent </a:t>
            </a:r>
            <a:r>
              <a:rPr lang="en-US" sz="1400" b="1" dirty="0" smtClean="0"/>
              <a:t>Enrollment</a:t>
            </a:r>
          </a:p>
          <a:p>
            <a:r>
              <a:rPr lang="en-US" sz="1400" b="1" dirty="0" smtClean="0"/>
              <a:t>       District &amp; School</a:t>
            </a:r>
            <a:r>
              <a:rPr lang="en-US" sz="1400" b="1" dirty="0"/>
              <a:t>	</a:t>
            </a:r>
            <a:r>
              <a:rPr lang="en-US" sz="1400" b="1" dirty="0" smtClean="0"/>
              <a:t>	 </a:t>
            </a:r>
            <a:r>
              <a:rPr lang="en-US" sz="1400" b="1" dirty="0"/>
              <a:t>	</a:t>
            </a:r>
            <a:r>
              <a:rPr lang="en-US" sz="1400" b="1" dirty="0" smtClean="0"/>
              <a:t>         CTE </a:t>
            </a:r>
            <a:r>
              <a:rPr lang="en-US" sz="1400" b="1" dirty="0"/>
              <a:t>&amp; </a:t>
            </a:r>
            <a:r>
              <a:rPr lang="en-US" sz="1400" b="1" dirty="0" smtClean="0"/>
              <a:t>ASCENT</a:t>
            </a:r>
          </a:p>
          <a:p>
            <a:r>
              <a:rPr lang="en-US" sz="1400" b="1" dirty="0"/>
              <a:t>  </a:t>
            </a:r>
            <a:r>
              <a:rPr lang="en-US" sz="1400" b="1" dirty="0" smtClean="0"/>
              <a:t>       Accountability 			          </a:t>
            </a:r>
          </a:p>
          <a:p>
            <a:r>
              <a:rPr lang="en-US" sz="1400" b="1" dirty="0" smtClean="0"/>
              <a:t>				</a:t>
            </a:r>
            <a:endParaRPr lang="en-US" sz="1400" b="1" dirty="0"/>
          </a:p>
        </p:txBody>
      </p:sp>
    </p:spTree>
    <p:extLst>
      <p:ext uri="{BB962C8B-B14F-4D97-AF65-F5344CB8AC3E}">
        <p14:creationId xmlns:p14="http://schemas.microsoft.com/office/powerpoint/2010/main" val="1290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Self-Awareness</a:t>
            </a:r>
          </a:p>
          <a:p>
            <a:r>
              <a:rPr lang="en-US" dirty="0" smtClean="0"/>
              <a:t>Career Awareness</a:t>
            </a:r>
          </a:p>
          <a:p>
            <a:r>
              <a:rPr lang="en-US" dirty="0" smtClean="0"/>
              <a:t>Postsecondary Aspirations</a:t>
            </a:r>
          </a:p>
          <a:p>
            <a:r>
              <a:rPr lang="en-US" dirty="0" smtClean="0"/>
              <a:t>Postsecondary Options</a:t>
            </a:r>
          </a:p>
          <a:p>
            <a:r>
              <a:rPr lang="en-US" dirty="0" smtClean="0"/>
              <a:t>Environmental Expectations</a:t>
            </a:r>
          </a:p>
          <a:p>
            <a:r>
              <a:rPr lang="en-US" dirty="0" smtClean="0"/>
              <a:t>Academic Planning</a:t>
            </a:r>
          </a:p>
          <a:p>
            <a:r>
              <a:rPr lang="en-US" dirty="0" smtClean="0"/>
              <a:t>Employability Skills</a:t>
            </a:r>
          </a:p>
          <a:p>
            <a:r>
              <a:rPr lang="en-US" dirty="0" smtClean="0"/>
              <a:t>Financial Literacy</a:t>
            </a:r>
            <a:endParaRPr lang="en-US" dirty="0"/>
          </a:p>
        </p:txBody>
      </p:sp>
      <p:sp>
        <p:nvSpPr>
          <p:cNvPr id="3" name="Title 2"/>
          <p:cNvSpPr>
            <a:spLocks noGrp="1"/>
          </p:cNvSpPr>
          <p:nvPr>
            <p:ph type="title"/>
          </p:nvPr>
        </p:nvSpPr>
        <p:spPr/>
        <p:txBody>
          <a:bodyPr/>
          <a:lstStyle/>
          <a:p>
            <a:r>
              <a:rPr lang="en-US" dirty="0" smtClean="0"/>
              <a:t>ICAP Quality Indicators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3291" y="2942835"/>
            <a:ext cx="1582933" cy="1557246"/>
          </a:xfrm>
          <a:prstGeom prst="rect">
            <a:avLst/>
          </a:prstGeom>
        </p:spPr>
      </p:pic>
    </p:spTree>
    <p:extLst>
      <p:ext uri="{BB962C8B-B14F-4D97-AF65-F5344CB8AC3E}">
        <p14:creationId xmlns:p14="http://schemas.microsoft.com/office/powerpoint/2010/main" val="119499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What requirements must our current students meet to earn a high school diploma from our school/district?</a:t>
            </a:r>
          </a:p>
          <a:p>
            <a:pPr marL="45720" indent="0">
              <a:buNone/>
            </a:pPr>
            <a:endParaRPr lang="en-US" sz="1200" b="0" dirty="0" smtClean="0"/>
          </a:p>
          <a:p>
            <a:r>
              <a:rPr lang="en-US" b="0" dirty="0" smtClean="0"/>
              <a:t>How do your current local high school graduation requirements compare to Colorado’s Graduation </a:t>
            </a:r>
            <a:r>
              <a:rPr lang="en-US" b="0" dirty="0"/>
              <a:t>G</a:t>
            </a:r>
            <a:r>
              <a:rPr lang="en-US" b="0" dirty="0" smtClean="0"/>
              <a:t>uidelines?</a:t>
            </a:r>
          </a:p>
          <a:p>
            <a:endParaRPr lang="en-US" sz="1200" b="0" dirty="0" smtClean="0"/>
          </a:p>
          <a:p>
            <a:r>
              <a:rPr lang="en-US" b="0" dirty="0" smtClean="0"/>
              <a:t>With whom and when should our district begin community-wide conversations about graduation guidelines?</a:t>
            </a:r>
          </a:p>
          <a:p>
            <a:pPr marL="45720" indent="0">
              <a:buNone/>
            </a:pPr>
            <a:endParaRPr lang="en-US" sz="1200" b="0" dirty="0" smtClean="0"/>
          </a:p>
          <a:p>
            <a:r>
              <a:rPr lang="en-US" b="0" dirty="0" smtClean="0"/>
              <a:t>In what ways can districts/schools leverage ICAP to meet graduation guidelines and PWR programs?</a:t>
            </a:r>
            <a:endParaRPr lang="en-US" b="0" dirty="0"/>
          </a:p>
        </p:txBody>
      </p:sp>
      <p:sp>
        <p:nvSpPr>
          <p:cNvPr id="3" name="Title 2"/>
          <p:cNvSpPr>
            <a:spLocks noGrp="1"/>
          </p:cNvSpPr>
          <p:nvPr>
            <p:ph type="title"/>
          </p:nvPr>
        </p:nvSpPr>
        <p:spPr/>
        <p:txBody>
          <a:bodyPr/>
          <a:lstStyle/>
          <a:p>
            <a:r>
              <a:rPr lang="en-US" dirty="0" smtClean="0"/>
              <a:t>Guiding 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263486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Graduation Guidelines Web page:</a:t>
            </a:r>
            <a:endParaRPr lang="en-US" dirty="0"/>
          </a:p>
          <a:p>
            <a:pPr marL="320040" lvl="1" indent="0">
              <a:buNone/>
            </a:pPr>
            <a:r>
              <a:rPr lang="en-US" dirty="0">
                <a:hlinkClick r:id="rId3"/>
              </a:rPr>
              <a:t>http://</a:t>
            </a:r>
            <a:r>
              <a:rPr lang="en-US" dirty="0" smtClean="0">
                <a:hlinkClick r:id="rId3"/>
              </a:rPr>
              <a:t>www.cde.state.co.us/postsecondary</a:t>
            </a:r>
            <a:r>
              <a:rPr lang="en-US" dirty="0" smtClean="0"/>
              <a:t> </a:t>
            </a:r>
          </a:p>
          <a:p>
            <a:pPr marL="320040" lvl="1" indent="0">
              <a:buNone/>
            </a:pPr>
            <a:endParaRPr lang="en-US" dirty="0"/>
          </a:p>
          <a:p>
            <a:pPr marL="45720" indent="0">
              <a:buNone/>
            </a:pPr>
            <a:r>
              <a:rPr lang="en-US" dirty="0" smtClean="0"/>
              <a:t>Program Contacts:</a:t>
            </a:r>
          </a:p>
          <a:p>
            <a:pPr marL="320040" lvl="1" indent="0">
              <a:buNone/>
            </a:pPr>
            <a:r>
              <a:rPr lang="en-US" dirty="0"/>
              <a:t>Misti Ruthven, </a:t>
            </a:r>
            <a:r>
              <a:rPr lang="en-US" dirty="0" smtClean="0"/>
              <a:t>Director, </a:t>
            </a:r>
            <a:r>
              <a:rPr lang="en-US" dirty="0"/>
              <a:t>Office of Postsecondary Readiness, </a:t>
            </a:r>
            <a:r>
              <a:rPr lang="en-US" dirty="0">
                <a:hlinkClick r:id="rId4"/>
              </a:rPr>
              <a:t>ruthven_m@cde.state.co.us</a:t>
            </a:r>
            <a:r>
              <a:rPr lang="en-US" dirty="0"/>
              <a:t>, </a:t>
            </a:r>
            <a:r>
              <a:rPr lang="en-US" dirty="0" smtClean="0"/>
              <a:t>303-866-6206</a:t>
            </a:r>
          </a:p>
          <a:p>
            <a:pPr marL="320040" lvl="1" indent="0">
              <a:buNone/>
            </a:pPr>
            <a:endParaRPr lang="en-US" dirty="0"/>
          </a:p>
          <a:p>
            <a:pPr marL="320040" lvl="1" indent="0">
              <a:buNone/>
            </a:pPr>
            <a:r>
              <a:rPr lang="en-US" dirty="0" smtClean="0"/>
              <a:t>Robin Russel, Graduation Guidelines Manager, </a:t>
            </a:r>
          </a:p>
          <a:p>
            <a:pPr marL="320040" lvl="1" indent="0">
              <a:buNone/>
            </a:pPr>
            <a:r>
              <a:rPr lang="en-US" dirty="0" smtClean="0">
                <a:hlinkClick r:id="rId5"/>
              </a:rPr>
              <a:t>russel_r@cde.state.co.us</a:t>
            </a:r>
            <a:r>
              <a:rPr lang="en-US" dirty="0" smtClean="0"/>
              <a:t>, 303-866-2908</a:t>
            </a:r>
          </a:p>
          <a:p>
            <a:pPr marL="320040" lvl="1" indent="0">
              <a:buNone/>
            </a:pPr>
            <a:endParaRPr lang="en-US" dirty="0" smtClean="0"/>
          </a:p>
          <a:p>
            <a:pPr marL="320040" lvl="1" indent="0">
              <a:buNone/>
            </a:pPr>
            <a:endParaRPr lang="en-US"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71513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  Why Graduation Guidelines?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9537" y="3388705"/>
            <a:ext cx="666490" cy="74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23121" y="4055156"/>
            <a:ext cx="768006" cy="78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63794" y="381000"/>
            <a:ext cx="914400" cy="84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52736" y="2743200"/>
            <a:ext cx="572925" cy="69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rotWithShape="1">
          <a:blip r:embed="rId7" cstate="email">
            <a:extLst>
              <a:ext uri="{28A0092B-C50C-407E-A947-70E740481C1C}">
                <a14:useLocalDpi xmlns:a14="http://schemas.microsoft.com/office/drawing/2010/main" val="0"/>
              </a:ext>
            </a:extLst>
          </a:blip>
          <a:srcRect b="42447"/>
          <a:stretch/>
        </p:blipFill>
        <p:spPr bwMode="auto">
          <a:xfrm>
            <a:off x="1645161" y="4776898"/>
            <a:ext cx="923925" cy="84772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965058" y="2980494"/>
            <a:ext cx="4572000" cy="2031325"/>
          </a:xfrm>
          <a:prstGeom prst="rect">
            <a:avLst/>
          </a:prstGeom>
        </p:spPr>
        <p:txBody>
          <a:bodyPr>
            <a:spAutoFit/>
          </a:bodyPr>
          <a:lstStyle/>
          <a:p>
            <a:r>
              <a:rPr lang="en-US" dirty="0" smtClean="0">
                <a:solidFill>
                  <a:srgbClr val="5C6670"/>
                </a:solidFill>
              </a:rPr>
              <a:t>Life </a:t>
            </a:r>
            <a:r>
              <a:rPr lang="en-US" dirty="0">
                <a:solidFill>
                  <a:srgbClr val="5C6670"/>
                </a:solidFill>
              </a:rPr>
              <a:t>beyond high school is different from what it used to be. Most jobs require education beyond high school. Colorado Graduation Guidelines provide a road map to help students and their families plan for success after high school. The graduation guidelines take effect with ninth-graders in fall 2017. </a:t>
            </a:r>
          </a:p>
        </p:txBody>
      </p:sp>
    </p:spTree>
    <p:extLst>
      <p:ext uri="{BB962C8B-B14F-4D97-AF65-F5344CB8AC3E}">
        <p14:creationId xmlns:p14="http://schemas.microsoft.com/office/powerpoint/2010/main" val="38111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3</a:t>
            </a:fld>
            <a:endParaRPr lang="en-US" dirty="0" smtClean="0"/>
          </a:p>
        </p:txBody>
      </p:sp>
      <p:sp>
        <p:nvSpPr>
          <p:cNvPr id="5" name="Content Placeholder 1"/>
          <p:cNvSpPr txBox="1">
            <a:spLocks/>
          </p:cNvSpPr>
          <p:nvPr/>
        </p:nvSpPr>
        <p:spPr>
          <a:xfrm>
            <a:off x="2530549" y="1764792"/>
            <a:ext cx="6258343" cy="47122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65760" indent="0">
              <a:spcBef>
                <a:spcPts val="0"/>
              </a:spcBef>
              <a:buClr>
                <a:srgbClr val="95B6D2"/>
              </a:buClr>
              <a:buNone/>
            </a:pPr>
            <a:r>
              <a:rPr lang="en-US" sz="3200" b="0" dirty="0">
                <a:solidFill>
                  <a:srgbClr val="5C6670"/>
                </a:solidFill>
              </a:rPr>
              <a:t>The guidelines have two </a:t>
            </a:r>
            <a:r>
              <a:rPr lang="en-US" sz="3200" b="0" dirty="0" smtClean="0">
                <a:solidFill>
                  <a:srgbClr val="5C6670"/>
                </a:solidFill>
              </a:rPr>
              <a:t>purposes: </a:t>
            </a:r>
          </a:p>
          <a:p>
            <a:pPr marL="365760" indent="0">
              <a:buClr>
                <a:srgbClr val="95B6D2"/>
              </a:buClr>
              <a:buNone/>
            </a:pPr>
            <a:endParaRPr lang="en-US" sz="1400" b="0" dirty="0" smtClean="0">
              <a:solidFill>
                <a:srgbClr val="5C6670"/>
              </a:solidFill>
            </a:endParaRPr>
          </a:p>
          <a:p>
            <a:pPr marL="685800" lvl="1" indent="0">
              <a:buClr>
                <a:srgbClr val="95B6D2"/>
              </a:buClr>
              <a:buNone/>
            </a:pPr>
            <a:r>
              <a:rPr lang="en-US" sz="2000" b="0" dirty="0" smtClean="0">
                <a:solidFill>
                  <a:srgbClr val="5C6670"/>
                </a:solidFill>
              </a:rPr>
              <a:t>1</a:t>
            </a:r>
            <a:r>
              <a:rPr lang="en-US" sz="2000" b="0" dirty="0">
                <a:solidFill>
                  <a:srgbClr val="5C6670"/>
                </a:solidFill>
              </a:rPr>
              <a:t>) Articulate Colorado’s shared beliefs about the value and meaning of a high school </a:t>
            </a:r>
            <a:r>
              <a:rPr lang="en-US" sz="2000" b="0" dirty="0" smtClean="0">
                <a:solidFill>
                  <a:srgbClr val="5C6670"/>
                </a:solidFill>
              </a:rPr>
              <a:t>diploma;</a:t>
            </a:r>
          </a:p>
          <a:p>
            <a:pPr marL="868680" lvl="1" indent="-182880">
              <a:buClr>
                <a:srgbClr val="95B6D2"/>
              </a:buClr>
            </a:pPr>
            <a:endParaRPr lang="en-US" sz="1400" dirty="0">
              <a:solidFill>
                <a:srgbClr val="5C6670"/>
              </a:solidFill>
            </a:endParaRPr>
          </a:p>
          <a:p>
            <a:pPr marL="685800" lvl="1" indent="0">
              <a:buClr>
                <a:srgbClr val="95B6D2"/>
              </a:buClr>
              <a:buNone/>
            </a:pPr>
            <a:r>
              <a:rPr lang="en-US" sz="2000" b="0" dirty="0" smtClean="0">
                <a:solidFill>
                  <a:srgbClr val="5C6670"/>
                </a:solidFill>
              </a:rPr>
              <a:t>2</a:t>
            </a:r>
            <a:r>
              <a:rPr lang="en-US" sz="2000" b="0" dirty="0">
                <a:solidFill>
                  <a:srgbClr val="5C6670"/>
                </a:solidFill>
              </a:rPr>
              <a:t>) Outline the minimum components, expectations, and responsibilities of local districts and the state to support students in attaining their high school diploma. </a:t>
            </a:r>
            <a:endParaRPr lang="en-US" sz="2000" dirty="0" smtClean="0">
              <a:solidFill>
                <a:srgbClr val="5C6670"/>
              </a:solidFill>
            </a:endParaRPr>
          </a:p>
          <a:p>
            <a:pPr>
              <a:buClr>
                <a:srgbClr val="95B6D2"/>
              </a:buClr>
            </a:pPr>
            <a:endParaRPr lang="en-US" dirty="0" smtClean="0">
              <a:solidFill>
                <a:srgbClr val="8C8C96">
                  <a:lumMod val="50000"/>
                </a:srgbClr>
              </a:solidFill>
            </a:endParaRPr>
          </a:p>
          <a:p>
            <a:pPr>
              <a:buClr>
                <a:srgbClr val="95B6D2"/>
              </a:buClr>
            </a:pPr>
            <a:endParaRPr lang="en-US" dirty="0" smtClean="0">
              <a:solidFill>
                <a:srgbClr val="8C8C96">
                  <a:lumMod val="50000"/>
                </a:srgbClr>
              </a:solidFill>
            </a:endParaRPr>
          </a:p>
          <a:p>
            <a:pPr>
              <a:buClr>
                <a:srgbClr val="95B6D2"/>
              </a:buClr>
            </a:pPr>
            <a:endParaRPr lang="en-US" dirty="0">
              <a:solidFill>
                <a:srgbClr val="8C8C96">
                  <a:lumMod val="50000"/>
                </a:srgbClr>
              </a:solidFill>
            </a:endParaRPr>
          </a:p>
        </p:txBody>
      </p:sp>
      <p:sp>
        <p:nvSpPr>
          <p:cNvPr id="8" name="Title 2"/>
          <p:cNvSpPr>
            <a:spLocks noGrp="1"/>
          </p:cNvSpPr>
          <p:nvPr>
            <p:ph type="title"/>
          </p:nvPr>
        </p:nvSpPr>
        <p:spPr>
          <a:xfrm>
            <a:off x="381000" y="355847"/>
            <a:ext cx="8381260" cy="1054394"/>
          </a:xfrm>
        </p:spPr>
        <p:txBody>
          <a:bodyPr/>
          <a:lstStyle/>
          <a:p>
            <a:pPr algn="l"/>
            <a:r>
              <a:rPr lang="en-US" dirty="0" smtClean="0"/>
              <a:t>  Why Graduation Guidelines?</a:t>
            </a:r>
            <a:endParaRPr lang="en-US" dirty="0"/>
          </a:p>
        </p:txBody>
      </p:sp>
      <p:pic>
        <p:nvPicPr>
          <p:cNvPr id="9"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63794" y="381000"/>
            <a:ext cx="914400" cy="84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381000" y="2584239"/>
            <a:ext cx="1851909" cy="2423696"/>
          </a:xfrm>
          <a:prstGeom prst="rect">
            <a:avLst/>
          </a:prstGeom>
        </p:spPr>
      </p:pic>
    </p:spTree>
    <p:extLst>
      <p:ext uri="{BB962C8B-B14F-4D97-AF65-F5344CB8AC3E}">
        <p14:creationId xmlns:p14="http://schemas.microsoft.com/office/powerpoint/2010/main" val="56410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Museo Slab 500"/>
                <a:cs typeface="Museo Slab 500"/>
              </a:rPr>
              <a:t>GG Work Groups</a:t>
            </a:r>
            <a:endParaRPr lang="en-US" dirty="0">
              <a:latin typeface="Museo Slab 500"/>
              <a:cs typeface="Museo Slab 500"/>
            </a:endParaRPr>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5" name="Content Placeholder 1"/>
          <p:cNvSpPr txBox="1">
            <a:spLocks noGrp="1"/>
          </p:cNvSpPr>
          <p:nvPr>
            <p:ph idx="1"/>
          </p:nvPr>
        </p:nvSpPr>
        <p:spPr>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spcBef>
                <a:spcPts val="600"/>
              </a:spcBef>
            </a:pPr>
            <a:r>
              <a:rPr lang="en-US" dirty="0" smtClean="0">
                <a:solidFill>
                  <a:srgbClr val="5C6670"/>
                </a:solidFill>
              </a:rPr>
              <a:t>Capstone</a:t>
            </a:r>
          </a:p>
          <a:p>
            <a:pPr>
              <a:spcBef>
                <a:spcPts val="600"/>
              </a:spcBef>
            </a:pPr>
            <a:r>
              <a:rPr lang="en-US" dirty="0" smtClean="0">
                <a:solidFill>
                  <a:srgbClr val="5C6670"/>
                </a:solidFill>
              </a:rPr>
              <a:t>21</a:t>
            </a:r>
            <a:r>
              <a:rPr lang="en-US" baseline="30000" dirty="0" smtClean="0">
                <a:solidFill>
                  <a:srgbClr val="5C6670"/>
                </a:solidFill>
              </a:rPr>
              <a:t>st</a:t>
            </a:r>
            <a:r>
              <a:rPr lang="en-US" dirty="0" smtClean="0">
                <a:solidFill>
                  <a:srgbClr val="5C6670"/>
                </a:solidFill>
              </a:rPr>
              <a:t> Century Skills</a:t>
            </a:r>
          </a:p>
          <a:p>
            <a:pPr>
              <a:spcBef>
                <a:spcPts val="600"/>
              </a:spcBef>
            </a:pPr>
            <a:r>
              <a:rPr lang="en-US" dirty="0" smtClean="0">
                <a:solidFill>
                  <a:srgbClr val="5C6670"/>
                </a:solidFill>
              </a:rPr>
              <a:t>Individual Career and Academic Plans (ICAP)</a:t>
            </a:r>
          </a:p>
          <a:p>
            <a:pPr>
              <a:spcBef>
                <a:spcPts val="600"/>
              </a:spcBef>
            </a:pPr>
            <a:r>
              <a:rPr lang="en-US" dirty="0" smtClean="0">
                <a:solidFill>
                  <a:srgbClr val="5C6670"/>
                </a:solidFill>
              </a:rPr>
              <a:t>Industry Certificates</a:t>
            </a:r>
          </a:p>
          <a:p>
            <a:pPr>
              <a:spcBef>
                <a:spcPts val="600"/>
              </a:spcBef>
            </a:pPr>
            <a:r>
              <a:rPr lang="en-US" dirty="0" smtClean="0">
                <a:solidFill>
                  <a:srgbClr val="5C6670"/>
                </a:solidFill>
              </a:rPr>
              <a:t>Special Populations</a:t>
            </a:r>
          </a:p>
          <a:p>
            <a:pPr lvl="1">
              <a:spcBef>
                <a:spcPts val="0"/>
              </a:spcBef>
            </a:pPr>
            <a:r>
              <a:rPr lang="en-US" sz="2400" dirty="0" smtClean="0">
                <a:solidFill>
                  <a:srgbClr val="5C6670"/>
                </a:solidFill>
              </a:rPr>
              <a:t>Students with Disabilities (IEP)</a:t>
            </a:r>
          </a:p>
          <a:p>
            <a:pPr lvl="1">
              <a:spcBef>
                <a:spcPts val="0"/>
              </a:spcBef>
            </a:pPr>
            <a:r>
              <a:rPr lang="en-US" sz="2400" dirty="0" smtClean="0">
                <a:solidFill>
                  <a:srgbClr val="5C6670"/>
                </a:solidFill>
              </a:rPr>
              <a:t>Gifted and Talented Students (ALP)</a:t>
            </a:r>
          </a:p>
          <a:p>
            <a:pPr lvl="1">
              <a:spcBef>
                <a:spcPts val="0"/>
              </a:spcBef>
            </a:pPr>
            <a:r>
              <a:rPr lang="en-US" sz="2400" dirty="0" smtClean="0">
                <a:solidFill>
                  <a:srgbClr val="5C6670"/>
                </a:solidFill>
              </a:rPr>
              <a:t>English as a Second Language (ELL)</a:t>
            </a:r>
          </a:p>
          <a:p>
            <a:pPr>
              <a:spcBef>
                <a:spcPts val="600"/>
              </a:spcBef>
            </a:pPr>
            <a:r>
              <a:rPr lang="en-US" dirty="0" smtClean="0">
                <a:solidFill>
                  <a:srgbClr val="5C6670"/>
                </a:solidFill>
              </a:rPr>
              <a:t>PWR Endorsed Diplomas</a:t>
            </a:r>
          </a:p>
          <a:p>
            <a:pPr>
              <a:spcBef>
                <a:spcPts val="600"/>
              </a:spcBef>
            </a:pPr>
            <a:r>
              <a:rPr lang="en-US" dirty="0" smtClean="0">
                <a:solidFill>
                  <a:srgbClr val="5C6670"/>
                </a:solidFill>
              </a:rPr>
              <a:t>Assessment</a:t>
            </a:r>
          </a:p>
          <a:p>
            <a:pPr marL="45720" indent="0">
              <a:buFont typeface="Wingdings" charset="2"/>
              <a:buNone/>
            </a:pPr>
            <a:endParaRPr lang="en-US" dirty="0"/>
          </a:p>
        </p:txBody>
      </p:sp>
    </p:spTree>
    <p:extLst>
      <p:ext uri="{BB962C8B-B14F-4D97-AF65-F5344CB8AC3E}">
        <p14:creationId xmlns:p14="http://schemas.microsoft.com/office/powerpoint/2010/main" val="1745467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GG Work Group Outcomes/Deliverables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5" name="Content Placeholder 1"/>
          <p:cNvSpPr>
            <a:spLocks noGrp="1"/>
          </p:cNvSpPr>
          <p:nvPr>
            <p:ph idx="1"/>
          </p:nvPr>
        </p:nvSpPr>
        <p:spPr>
          <a:xfrm>
            <a:off x="412896" y="1921090"/>
            <a:ext cx="8407893" cy="4407408"/>
          </a:xfrm>
        </p:spPr>
        <p:txBody>
          <a:bodyPr/>
          <a:lstStyle/>
          <a:p>
            <a:r>
              <a:rPr lang="en-US" dirty="0" smtClean="0"/>
              <a:t>Tools/Resources</a:t>
            </a:r>
            <a:endParaRPr lang="en-US" dirty="0"/>
          </a:p>
          <a:p>
            <a:r>
              <a:rPr lang="en-US" dirty="0"/>
              <a:t>Implementation Recommendations</a:t>
            </a:r>
          </a:p>
          <a:p>
            <a:r>
              <a:rPr lang="en-US" dirty="0"/>
              <a:t>Promising or Best </a:t>
            </a:r>
            <a:r>
              <a:rPr lang="en-US" dirty="0" smtClean="0"/>
              <a:t>Practices</a:t>
            </a:r>
          </a:p>
          <a:p>
            <a:r>
              <a:rPr lang="en-US" dirty="0" smtClean="0"/>
              <a:t>Stakeholder Information</a:t>
            </a:r>
          </a:p>
          <a:p>
            <a:r>
              <a:rPr lang="en-US" dirty="0" smtClean="0"/>
              <a:t>Collaboration </a:t>
            </a:r>
          </a:p>
          <a:p>
            <a:pPr marL="45720" indent="0">
              <a:buNone/>
            </a:pPr>
            <a:endParaRPr lang="en-US" dirty="0"/>
          </a:p>
        </p:txBody>
      </p:sp>
      <p:pic>
        <p:nvPicPr>
          <p:cNvPr id="6" name="Picture 3" descr="C:\Users\hawley_j\AppData\Local\Microsoft\Windows\Temporary Internet Files\Content.IE5\KY0YMU4W\MP90040889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97179" y="3232868"/>
            <a:ext cx="3282740" cy="219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48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GG Implementation Timeline</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362200"/>
            <a:ext cx="7565724" cy="2971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15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143000"/>
            <a:ext cx="8407893" cy="650056"/>
          </a:xfrm>
        </p:spPr>
        <p:txBody>
          <a:bodyPr/>
          <a:lstStyle/>
          <a:p>
            <a:r>
              <a:rPr lang="en-US" dirty="0" smtClean="0"/>
              <a:t>Menu will evolve over time</a:t>
            </a:r>
            <a:r>
              <a:rPr lang="en-US" smtClean="0"/>
              <a:t>	                  </a:t>
            </a:r>
            <a:r>
              <a:rPr lang="en-US" sz="1600" smtClean="0"/>
              <a:t>TBD= </a:t>
            </a:r>
            <a:r>
              <a:rPr lang="en-US" sz="1600" dirty="0" smtClean="0"/>
              <a:t>in development</a:t>
            </a:r>
            <a:endParaRPr lang="en-US" sz="1600" dirty="0"/>
          </a:p>
        </p:txBody>
      </p:sp>
      <p:sp>
        <p:nvSpPr>
          <p:cNvPr id="3" name="Title 2"/>
          <p:cNvSpPr>
            <a:spLocks noGrp="1"/>
          </p:cNvSpPr>
          <p:nvPr>
            <p:ph type="title"/>
          </p:nvPr>
        </p:nvSpPr>
        <p:spPr>
          <a:xfrm>
            <a:off x="380999" y="228256"/>
            <a:ext cx="8381260" cy="1054394"/>
          </a:xfrm>
        </p:spPr>
        <p:txBody>
          <a:bodyPr/>
          <a:lstStyle/>
          <a:p>
            <a:r>
              <a:rPr lang="en-US" sz="3400" dirty="0" smtClean="0"/>
              <a:t>Career &amp; College Readiness Menu</a:t>
            </a:r>
            <a:endParaRPr lang="en-US" sz="3400"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01555134"/>
              </p:ext>
            </p:extLst>
          </p:nvPr>
        </p:nvGraphicFramePr>
        <p:xfrm>
          <a:off x="909955" y="1930083"/>
          <a:ext cx="7349490" cy="3985260"/>
        </p:xfrm>
        <a:graphic>
          <a:graphicData uri="http://schemas.openxmlformats.org/drawingml/2006/table">
            <a:tbl>
              <a:tblPr firstRow="1" bandRow="1">
                <a:tableStyleId>{5C22544A-7EE6-4342-B048-85BDC9FD1C3A}</a:tableStyleId>
              </a:tblPr>
              <a:tblGrid>
                <a:gridCol w="2239010"/>
                <a:gridCol w="1233805"/>
                <a:gridCol w="1183005"/>
                <a:gridCol w="1348740"/>
                <a:gridCol w="1344930"/>
              </a:tblGrid>
              <a:tr h="355600">
                <a:tc>
                  <a:txBody>
                    <a:bodyPr/>
                    <a:lstStyle/>
                    <a:p>
                      <a:pPr marL="0" marR="0">
                        <a:spcBef>
                          <a:spcPts val="0"/>
                        </a:spcBef>
                        <a:spcAft>
                          <a:spcPts val="0"/>
                        </a:spcAft>
                      </a:pPr>
                      <a:r>
                        <a:rPr lang="en-US" sz="1100" dirty="0">
                          <a:effectLst/>
                        </a:rPr>
                        <a:t>Demonstration</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a:effectLst/>
                        </a:rPr>
                        <a:t>English</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effectLst/>
                        </a:rPr>
                        <a:t>Math</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effectLst/>
                        </a:rPr>
                        <a:t>Science</a:t>
                      </a:r>
                      <a:endParaRPr lang="en-US" sz="1100">
                        <a:effectLst/>
                        <a:latin typeface="Calibri"/>
                        <a:ea typeface="Calibri"/>
                        <a:cs typeface="Times New Roman"/>
                      </a:endParaRPr>
                    </a:p>
                  </a:txBody>
                  <a:tcPr/>
                </a:tc>
                <a:tc>
                  <a:txBody>
                    <a:bodyPr/>
                    <a:lstStyle/>
                    <a:p>
                      <a:pPr marL="0" marR="0">
                        <a:spcBef>
                          <a:spcPts val="0"/>
                        </a:spcBef>
                        <a:spcAft>
                          <a:spcPts val="0"/>
                        </a:spcAft>
                      </a:pPr>
                      <a:r>
                        <a:rPr lang="en-US" sz="1100">
                          <a:effectLst/>
                        </a:rPr>
                        <a:t>Social Studies</a:t>
                      </a:r>
                      <a:endParaRPr lang="en-US" sz="1100">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ACT</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18</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19</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TBD</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a:t>
                      </a:r>
                      <a:endParaRPr lang="en-US" sz="1100">
                        <a:solidFill>
                          <a:schemeClr val="accent1">
                            <a:lumMod val="50000"/>
                          </a:schemeClr>
                        </a:solidFill>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AP</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accent1">
                              <a:lumMod val="50000"/>
                            </a:schemeClr>
                          </a:solidFill>
                          <a:effectLst/>
                        </a:rPr>
                        <a:t>3 +</a:t>
                      </a:r>
                      <a:endParaRPr lang="en-US" sz="1100" dirty="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ASVAB</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50</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50</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a:t>
                      </a:r>
                      <a:endParaRPr lang="en-US" sz="1100">
                        <a:solidFill>
                          <a:schemeClr val="accent1">
                            <a:lumMod val="50000"/>
                          </a:schemeClr>
                        </a:solidFill>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CMAS (2013-14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TBD</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TBD</a:t>
                      </a:r>
                      <a:endParaRPr lang="en-US" sz="1100">
                        <a:solidFill>
                          <a:schemeClr val="accent1">
                            <a:lumMod val="50000"/>
                          </a:schemeClr>
                        </a:solidFill>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Capstone (2015-16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smtClean="0">
                          <a:solidFill>
                            <a:schemeClr val="accent1">
                              <a:lumMod val="50000"/>
                            </a:schemeClr>
                          </a:solidFill>
                          <a:effectLst/>
                        </a:rPr>
                        <a:t>TBD</a:t>
                      </a:r>
                      <a:endParaRPr lang="en-US" sz="1100" dirty="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mn-lt"/>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Concurrent Enrollment</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C- or better</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C- or better</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C- or better</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C- or better</a:t>
                      </a:r>
                      <a:endParaRPr lang="en-US" sz="1100">
                        <a:solidFill>
                          <a:schemeClr val="accent1">
                            <a:lumMod val="50000"/>
                          </a:schemeClr>
                        </a:solidFill>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Industry Certificate</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mn-lt"/>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mn-lt"/>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mn-lt"/>
                        <a:ea typeface="Calibri"/>
                        <a:cs typeface="Times New Roman"/>
                      </a:endParaRPr>
                    </a:p>
                  </a:txBody>
                  <a:tcPr/>
                </a:tc>
                <a:tc>
                  <a:txBody>
                    <a:bodyPr/>
                    <a:lstStyle/>
                    <a:p>
                      <a:pPr marL="0" marR="0">
                        <a:spcBef>
                          <a:spcPts val="0"/>
                        </a:spcBef>
                        <a:spcAft>
                          <a:spcPts val="0"/>
                        </a:spcAft>
                      </a:pPr>
                      <a:r>
                        <a:rPr lang="en-US" sz="1100" dirty="0" smtClean="0">
                          <a:solidFill>
                            <a:schemeClr val="accent1">
                              <a:lumMod val="50000"/>
                            </a:schemeClr>
                          </a:solidFill>
                          <a:effectLst/>
                        </a:rPr>
                        <a:t>TBD</a:t>
                      </a:r>
                      <a:endParaRPr lang="en-US" sz="1100" dirty="0">
                        <a:solidFill>
                          <a:schemeClr val="accent1">
                            <a:lumMod val="50000"/>
                          </a:schemeClr>
                        </a:solidFill>
                        <a:effectLst/>
                        <a:latin typeface="+mn-lt"/>
                        <a:ea typeface="Calibri"/>
                        <a:cs typeface="Times New Roman"/>
                      </a:endParaRPr>
                    </a:p>
                  </a:txBody>
                  <a:tcPr/>
                </a:tc>
              </a:tr>
              <a:tr h="386080">
                <a:tc>
                  <a:txBody>
                    <a:bodyPr/>
                    <a:lstStyle/>
                    <a:p>
                      <a:pPr marL="0" marR="0">
                        <a:spcBef>
                          <a:spcPts val="0"/>
                        </a:spcBef>
                        <a:spcAft>
                          <a:spcPts val="0"/>
                        </a:spcAft>
                      </a:pPr>
                      <a:r>
                        <a:rPr lang="en-US" sz="1100">
                          <a:solidFill>
                            <a:schemeClr val="accent1">
                              <a:lumMod val="50000"/>
                            </a:schemeClr>
                          </a:solidFill>
                          <a:effectLst/>
                        </a:rPr>
                        <a:t>IB</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3 +</a:t>
                      </a:r>
                      <a:endParaRPr lang="en-US" sz="1100">
                        <a:solidFill>
                          <a:schemeClr val="accent1">
                            <a:lumMod val="50000"/>
                          </a:schemeClr>
                        </a:solidFill>
                        <a:effectLst/>
                        <a:latin typeface="Calibri"/>
                        <a:ea typeface="Calibri"/>
                        <a:cs typeface="Times New Roman"/>
                      </a:endParaRPr>
                    </a:p>
                  </a:txBody>
                  <a:tcPr/>
                </a:tc>
              </a:tr>
              <a:tr h="355600">
                <a:tc>
                  <a:txBody>
                    <a:bodyPr/>
                    <a:lstStyle/>
                    <a:p>
                      <a:pPr marL="0" marR="0">
                        <a:spcBef>
                          <a:spcPts val="0"/>
                        </a:spcBef>
                        <a:spcAft>
                          <a:spcPts val="0"/>
                        </a:spcAft>
                      </a:pPr>
                      <a:r>
                        <a:rPr lang="en-US" sz="1100">
                          <a:solidFill>
                            <a:schemeClr val="accent1">
                              <a:lumMod val="50000"/>
                            </a:schemeClr>
                          </a:solidFill>
                          <a:effectLst/>
                        </a:rPr>
                        <a:t>PARCC (2014-15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4 +</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4 +</a:t>
                      </a:r>
                      <a:endParaRPr lang="en-US" sz="1100">
                        <a:solidFill>
                          <a:schemeClr val="accent1">
                            <a:lumMod val="50000"/>
                          </a:schemeClr>
                        </a:solidFill>
                        <a:effectLst/>
                        <a:latin typeface="Calibri"/>
                        <a:ea typeface="Calibri"/>
                        <a:cs typeface="Times New Roman"/>
                      </a:endParaRPr>
                    </a:p>
                  </a:txBody>
                  <a:tcPr/>
                </a:tc>
                <a:tc>
                  <a:txBody>
                    <a:bodyPr/>
                    <a:lstStyle/>
                    <a:p>
                      <a:endParaRPr lang="en-US" sz="1100">
                        <a:solidFill>
                          <a:schemeClr val="accent1">
                            <a:lumMod val="50000"/>
                          </a:schemeClr>
                        </a:solidFill>
                        <a:effectLst/>
                        <a:latin typeface="Calibri"/>
                      </a:endParaRPr>
                    </a:p>
                  </a:txBody>
                  <a:tcPr/>
                </a:tc>
                <a:tc>
                  <a:txBody>
                    <a:bodyPr/>
                    <a:lstStyle/>
                    <a:p>
                      <a:endParaRPr lang="en-US" sz="1100">
                        <a:solidFill>
                          <a:schemeClr val="accent1">
                            <a:lumMod val="50000"/>
                          </a:schemeClr>
                        </a:solidFill>
                        <a:effectLst/>
                        <a:latin typeface="Calibri"/>
                      </a:endParaRPr>
                    </a:p>
                  </a:txBody>
                  <a:tcPr/>
                </a:tc>
              </a:tr>
              <a:tr h="398780">
                <a:tc>
                  <a:txBody>
                    <a:bodyPr/>
                    <a:lstStyle/>
                    <a:p>
                      <a:pPr marL="0" marR="0">
                        <a:spcBef>
                          <a:spcPts val="0"/>
                        </a:spcBef>
                        <a:spcAft>
                          <a:spcPts val="0"/>
                        </a:spcAft>
                      </a:pPr>
                      <a:r>
                        <a:rPr lang="en-US" sz="1100">
                          <a:solidFill>
                            <a:schemeClr val="accent1">
                              <a:lumMod val="50000"/>
                            </a:schemeClr>
                          </a:solidFill>
                          <a:effectLst/>
                        </a:rPr>
                        <a:t>SAT</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430</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460</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a:solidFill>
                            <a:schemeClr val="accent1">
                              <a:lumMod val="50000"/>
                            </a:schemeClr>
                          </a:solidFill>
                          <a:effectLst/>
                        </a:rPr>
                        <a:t>-</a:t>
                      </a:r>
                      <a:endParaRPr lang="en-US" sz="1100">
                        <a:solidFill>
                          <a:schemeClr val="accent1">
                            <a:lumMod val="50000"/>
                          </a:schemeClr>
                        </a:solidFill>
                        <a:effectLst/>
                        <a:latin typeface="Calibri"/>
                        <a:ea typeface="Calibri"/>
                        <a:cs typeface="Times New Roman"/>
                      </a:endParaRPr>
                    </a:p>
                  </a:txBody>
                  <a:tcPr/>
                </a:tc>
                <a:tc>
                  <a:txBody>
                    <a:bodyPr/>
                    <a:lstStyle/>
                    <a:p>
                      <a:pPr marL="0" marR="0">
                        <a:spcBef>
                          <a:spcPts val="0"/>
                        </a:spcBef>
                        <a:spcAft>
                          <a:spcPts val="0"/>
                        </a:spcAft>
                      </a:pPr>
                      <a:r>
                        <a:rPr lang="en-US" sz="1100" dirty="0">
                          <a:solidFill>
                            <a:schemeClr val="accent1">
                              <a:lumMod val="50000"/>
                            </a:schemeClr>
                          </a:solidFill>
                          <a:effectLst/>
                        </a:rPr>
                        <a:t>-</a:t>
                      </a:r>
                      <a:endParaRPr lang="en-US" sz="1100" dirty="0">
                        <a:solidFill>
                          <a:schemeClr val="accent1">
                            <a:lumMod val="50000"/>
                          </a:schemeClr>
                        </a:solidFill>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191515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a:t>
            </a:r>
          </a:p>
          <a:p>
            <a:pPr lvl="1"/>
            <a:r>
              <a:rPr lang="en-US" dirty="0" smtClean="0"/>
              <a:t>Work Group Recommendations</a:t>
            </a:r>
          </a:p>
          <a:p>
            <a:pPr lvl="1"/>
            <a:r>
              <a:rPr lang="en-US" dirty="0" smtClean="0"/>
              <a:t>Engagement Toolkit</a:t>
            </a:r>
          </a:p>
          <a:p>
            <a:pPr lvl="1"/>
            <a:r>
              <a:rPr lang="en-US" dirty="0" smtClean="0"/>
              <a:t>Early Adopters</a:t>
            </a:r>
          </a:p>
          <a:p>
            <a:pPr lvl="1"/>
            <a:r>
              <a:rPr lang="en-US" dirty="0" smtClean="0"/>
              <a:t>Statewide Discussion</a:t>
            </a:r>
          </a:p>
          <a:p>
            <a:pPr marL="365760" lvl="1" indent="0">
              <a:buNone/>
            </a:pPr>
            <a:endParaRPr lang="en-US" dirty="0" smtClean="0"/>
          </a:p>
          <a:p>
            <a:r>
              <a:rPr lang="en-US" dirty="0" smtClean="0"/>
              <a:t>On the horizon</a:t>
            </a:r>
          </a:p>
          <a:p>
            <a:pPr lvl="1"/>
            <a:r>
              <a:rPr lang="en-US" dirty="0" smtClean="0"/>
              <a:t>Work Group Representative Meeting – January 28</a:t>
            </a:r>
            <a:endParaRPr lang="en-US" dirty="0"/>
          </a:p>
          <a:p>
            <a:pPr lvl="1"/>
            <a:r>
              <a:rPr lang="en-US" dirty="0" smtClean="0"/>
              <a:t>Graduation Guidelines Implementation Toolkit</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GG Next Steps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2997245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9</a:t>
            </a:fld>
            <a:endParaRPr lang="en-US" dirty="0" smtClean="0"/>
          </a:p>
        </p:txBody>
      </p:sp>
      <p:sp>
        <p:nvSpPr>
          <p:cNvPr id="4" name="Content Placeholder 1"/>
          <p:cNvSpPr txBox="1">
            <a:spLocks/>
          </p:cNvSpPr>
          <p:nvPr/>
        </p:nvSpPr>
        <p:spPr>
          <a:xfrm>
            <a:off x="380999" y="1719071"/>
            <a:ext cx="8407893" cy="4407408"/>
          </a:xfrm>
          <a:prstGeom prst="rect">
            <a:avLst/>
          </a:prstGeom>
        </p:spPr>
        <p:txBody>
          <a:bodyPr/>
          <a:lstStyle/>
          <a:p>
            <a:pPr marL="502920" indent="-457200">
              <a:spcBef>
                <a:spcPct val="20000"/>
              </a:spcBef>
              <a:buClr>
                <a:srgbClr val="95B6D2"/>
              </a:buClr>
              <a:buSzPct val="110000"/>
            </a:pPr>
            <a:endParaRPr lang="en-US" sz="1600" dirty="0" smtClean="0">
              <a:solidFill>
                <a:srgbClr val="000000"/>
              </a:solidFill>
            </a:endParaRPr>
          </a:p>
        </p:txBody>
      </p:sp>
      <p:sp>
        <p:nvSpPr>
          <p:cNvPr id="5" name="Rectangle 4"/>
          <p:cNvSpPr/>
          <p:nvPr/>
        </p:nvSpPr>
        <p:spPr>
          <a:xfrm>
            <a:off x="1095153" y="2445488"/>
            <a:ext cx="7441905" cy="646331"/>
          </a:xfrm>
          <a:prstGeom prst="rect">
            <a:avLst/>
          </a:prstGeom>
        </p:spPr>
        <p:txBody>
          <a:bodyPr wrap="square">
            <a:spAutoFit/>
          </a:bodyPr>
          <a:lstStyle/>
          <a:p>
            <a:endParaRPr lang="en-US" dirty="0">
              <a:solidFill>
                <a:srgbClr val="5C6670"/>
              </a:solidFill>
            </a:endParaRPr>
          </a:p>
          <a:p>
            <a:endParaRPr lang="en-US" dirty="0">
              <a:solidFill>
                <a:srgbClr val="5C6670"/>
              </a:solidFill>
            </a:endParaRPr>
          </a:p>
        </p:txBody>
      </p:sp>
      <p:sp>
        <p:nvSpPr>
          <p:cNvPr id="7" name="Content Placeholder 1"/>
          <p:cNvSpPr txBox="1">
            <a:spLocks/>
          </p:cNvSpPr>
          <p:nvPr/>
        </p:nvSpPr>
        <p:spPr>
          <a:xfrm>
            <a:off x="533399" y="1871471"/>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Turn to your neighbor:</a:t>
            </a:r>
          </a:p>
          <a:p>
            <a:pPr marL="548640" lvl="2">
              <a:spcBef>
                <a:spcPts val="528"/>
              </a:spcBef>
              <a:buClr>
                <a:schemeClr val="accent2"/>
              </a:buClr>
            </a:pPr>
            <a:endParaRPr lang="en-US" sz="2200" dirty="0" smtClean="0"/>
          </a:p>
          <a:p>
            <a:pPr marL="548640" lvl="2">
              <a:spcBef>
                <a:spcPts val="528"/>
              </a:spcBef>
              <a:buClr>
                <a:schemeClr val="accent2"/>
              </a:buClr>
            </a:pPr>
            <a:r>
              <a:rPr lang="en-US" sz="2200" dirty="0" smtClean="0"/>
              <a:t>What </a:t>
            </a:r>
            <a:r>
              <a:rPr lang="en-US" sz="2200" dirty="0"/>
              <a:t>is the most exciting thing </a:t>
            </a:r>
            <a:r>
              <a:rPr lang="en-US" sz="2200" dirty="0" smtClean="0"/>
              <a:t>for </a:t>
            </a:r>
            <a:r>
              <a:rPr lang="en-US" sz="2200" dirty="0"/>
              <a:t>you/your </a:t>
            </a:r>
            <a:r>
              <a:rPr lang="en-US" sz="2200" dirty="0" smtClean="0"/>
              <a:t>district </a:t>
            </a:r>
            <a:r>
              <a:rPr lang="en-US" sz="2200" dirty="0"/>
              <a:t>about Graduation Guidelines (GG)?</a:t>
            </a:r>
          </a:p>
          <a:p>
            <a:pPr marL="548640" lvl="2">
              <a:spcBef>
                <a:spcPts val="528"/>
              </a:spcBef>
              <a:buClr>
                <a:schemeClr val="accent2"/>
              </a:buClr>
            </a:pPr>
            <a:endParaRPr lang="en-US" sz="2200" dirty="0"/>
          </a:p>
          <a:p>
            <a:pPr marL="548640" lvl="2">
              <a:spcBef>
                <a:spcPts val="528"/>
              </a:spcBef>
              <a:buClr>
                <a:schemeClr val="accent2"/>
              </a:buClr>
            </a:pPr>
            <a:r>
              <a:rPr lang="en-US" sz="2200" dirty="0"/>
              <a:t>What is the hardest question you have about GG? </a:t>
            </a:r>
          </a:p>
          <a:p>
            <a:pPr marL="548640" lvl="2">
              <a:spcBef>
                <a:spcPts val="528"/>
              </a:spcBef>
              <a:buClr>
                <a:schemeClr val="accent2"/>
              </a:buClr>
            </a:pPr>
            <a:endParaRPr lang="en-US" sz="2200" dirty="0"/>
          </a:p>
          <a:p>
            <a:pPr marL="548640" lvl="2">
              <a:spcBef>
                <a:spcPts val="528"/>
              </a:spcBef>
              <a:buClr>
                <a:schemeClr val="accent2"/>
              </a:buClr>
            </a:pPr>
            <a:r>
              <a:rPr lang="en-US" sz="2200" dirty="0"/>
              <a:t>What is your answer to that question?</a:t>
            </a:r>
          </a:p>
          <a:p>
            <a:pPr marL="45720" indent="0">
              <a:buNone/>
            </a:pPr>
            <a:endParaRPr lang="en-US" dirty="0"/>
          </a:p>
        </p:txBody>
      </p:sp>
    </p:spTree>
    <p:extLst>
      <p:ext uri="{BB962C8B-B14F-4D97-AF65-F5344CB8AC3E}">
        <p14:creationId xmlns:p14="http://schemas.microsoft.com/office/powerpoint/2010/main" val="286988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8409</TotalTime>
  <Words>1961</Words>
  <Application>Microsoft Office PowerPoint</Application>
  <PresentationFormat>On-screen Show (4:3)</PresentationFormat>
  <Paragraphs>301</Paragraphs>
  <Slides>14</Slides>
  <Notes>12</Notes>
  <HiddenSlides>3</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CDE THEME</vt:lpstr>
      <vt:lpstr>Graduation Guidelines and  Individual Career and Academic Plan (ICAP)</vt:lpstr>
      <vt:lpstr>  Why Graduation Guidelines?</vt:lpstr>
      <vt:lpstr>  Why Graduation Guidelines?</vt:lpstr>
      <vt:lpstr>GG Work Groups</vt:lpstr>
      <vt:lpstr>GG Work Group Outcomes/Deliverables</vt:lpstr>
      <vt:lpstr>GG Implementation Timeline</vt:lpstr>
      <vt:lpstr>Career &amp; College Readiness Menu</vt:lpstr>
      <vt:lpstr>GG Next Steps</vt:lpstr>
      <vt:lpstr>Questions?</vt:lpstr>
      <vt:lpstr>ICAP</vt:lpstr>
      <vt:lpstr>ICAP Is Integrated</vt:lpstr>
      <vt:lpstr>ICAP Quality Indicators</vt:lpstr>
      <vt:lpstr>Guiding Questions</vt:lpstr>
      <vt:lpstr>Questions</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Community College of Denver</cp:lastModifiedBy>
  <cp:revision>139</cp:revision>
  <cp:lastPrinted>2012-08-20T17:42:27Z</cp:lastPrinted>
  <dcterms:created xsi:type="dcterms:W3CDTF">2012-07-16T02:29:43Z</dcterms:created>
  <dcterms:modified xsi:type="dcterms:W3CDTF">2015-01-29T22:31:29Z</dcterms:modified>
</cp:coreProperties>
</file>