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4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r">
              <a:defRPr sz="1200"/>
            </a:lvl1pPr>
          </a:lstStyle>
          <a:p>
            <a:fld id="{0AB20992-2D53-4D1E-A221-874376626C50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3" rIns="93287" bIns="4664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3" rIns="93287" bIns="466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r">
              <a:defRPr sz="1200"/>
            </a:lvl1pPr>
          </a:lstStyle>
          <a:p>
            <a:fld id="{83D24553-BBE0-4144-BA90-D1BD35787F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52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24553-BBE0-4144-BA90-D1BD35787FD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A1F9-C355-4F22-9E33-43930C6B5AAE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EA1F9-C355-4F22-9E33-43930C6B5AAE}" type="datetimeFigureOut">
              <a:rPr lang="en-US" smtClean="0"/>
              <a:pPr/>
              <a:t>12/7/2016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218DA-51D9-4702-9BDE-1B4E069C4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hyperlink" Target="http://www.cccs.edu/" TargetMode="External"/><Relationship Id="rId4" Type="http://schemas.openxmlformats.org/officeDocument/2006/relationships/hyperlink" Target="http://www.coloradostatepla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2016369" y="2895600"/>
            <a:ext cx="5451231" cy="1828800"/>
          </a:xfrm>
          <a:prstGeom prst="ellips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124200" y="3048000"/>
            <a:ext cx="3124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91440" algn="ctr"/>
            <a:r>
              <a:rPr lang="en-US" sz="1000" dirty="0" smtClean="0"/>
              <a:t>Postsecondary &amp; Workforce Readiness (PWR)</a:t>
            </a:r>
          </a:p>
          <a:p>
            <a:pPr marL="91440"/>
            <a:r>
              <a:rPr lang="en-US" sz="800" b="1" u="sng" dirty="0" smtClean="0"/>
              <a:t>Entrepreneurial</a:t>
            </a:r>
            <a:r>
              <a:rPr lang="en-US" sz="700" b="1" u="sng" dirty="0" smtClean="0"/>
              <a:t>:  </a:t>
            </a:r>
            <a:r>
              <a:rPr lang="en-US" sz="600" dirty="0" smtClean="0"/>
              <a:t>Critical Thinking &amp; Problem Solving, Creativity &amp; Innovation, Inquiry &amp; Analysis, Informed Risk Taking</a:t>
            </a:r>
          </a:p>
          <a:p>
            <a:pPr marL="91440"/>
            <a:r>
              <a:rPr lang="en-US" sz="800" b="1" u="sng" dirty="0" smtClean="0"/>
              <a:t>Personal: </a:t>
            </a:r>
            <a:r>
              <a:rPr lang="en-US" sz="600" dirty="0" smtClean="0"/>
              <a:t>Initiative&amp; Self-Direction, Personal Responsibility &amp; Self-Management, Adaptability &amp; Flexibility , Learning Style Awareness</a:t>
            </a:r>
          </a:p>
          <a:p>
            <a:pPr marL="91440"/>
            <a:r>
              <a:rPr lang="en-US" sz="800" b="1" u="sng" dirty="0" smtClean="0"/>
              <a:t>Civic:  </a:t>
            </a:r>
            <a:r>
              <a:rPr lang="en-US" sz="600" dirty="0" smtClean="0"/>
              <a:t>Core Academic Foundation, Collaboration &amp; Teamwork, Communication, Global &amp; Cultural Awareness</a:t>
            </a:r>
          </a:p>
          <a:p>
            <a:pPr marL="91440"/>
            <a:r>
              <a:rPr lang="en-US" sz="800" b="1" u="sng" dirty="0" smtClean="0"/>
              <a:t>Professional</a:t>
            </a:r>
            <a:r>
              <a:rPr lang="en-US" sz="700" b="1" u="sng" dirty="0" smtClean="0"/>
              <a:t>: </a:t>
            </a:r>
            <a:r>
              <a:rPr lang="en-US" sz="600" dirty="0" smtClean="0"/>
              <a:t>Time &amp; Work Management, Career Literacy, Grit &amp; Resilience, Work Ethic, Dependability &amp; Reliability</a:t>
            </a:r>
          </a:p>
          <a:p>
            <a:pPr marL="91440"/>
            <a:r>
              <a:rPr lang="en-US" sz="800" b="1" u="sng" dirty="0" smtClean="0"/>
              <a:t>Academic:  </a:t>
            </a:r>
            <a:r>
              <a:rPr lang="en-US" sz="600" dirty="0" smtClean="0"/>
              <a:t>Application of knowledge &amp; skills,, Evaluation, Discernment</a:t>
            </a:r>
          </a:p>
          <a:p>
            <a:pPr marL="91440" algn="ctr"/>
            <a:r>
              <a:rPr lang="en-US" sz="600" i="1" dirty="0" smtClean="0"/>
              <a:t>+ CTE Pathway  for Special Populations include: </a:t>
            </a:r>
          </a:p>
          <a:p>
            <a:pPr marL="91440" algn="ctr"/>
            <a:r>
              <a:rPr lang="en-US" sz="600" b="1" dirty="0" smtClean="0"/>
              <a:t>Alternative Cooperative Education (ACE)    </a:t>
            </a:r>
            <a:r>
              <a:rPr lang="en-US" sz="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CTSO – (SC)²</a:t>
            </a:r>
            <a:endParaRPr lang="en-US" sz="5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~AUT0011"/>
          <p:cNvPicPr>
            <a:picLocks noChangeAspect="1" noChangeArrowheads="1"/>
          </p:cNvPicPr>
          <p:nvPr/>
        </p:nvPicPr>
        <p:blipFill>
          <a:blip r:embed="rId3" cstate="print"/>
          <a:srcRect r="63218"/>
          <a:stretch>
            <a:fillRect/>
          </a:stretch>
        </p:blipFill>
        <p:spPr bwMode="auto">
          <a:xfrm>
            <a:off x="7467600" y="191883"/>
            <a:ext cx="1523503" cy="589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28600" y="141111"/>
            <a:ext cx="7772400" cy="544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i="1" dirty="0" smtClean="0">
                <a:solidFill>
                  <a:srgbClr val="993333"/>
                </a:solidFill>
                <a:latin typeface="Palatino Linotype" pitchFamily="18" charset="0"/>
              </a:rPr>
              <a:t>                Colorado Career Cluster Model</a:t>
            </a:r>
            <a:endParaRPr lang="en-US" sz="3200" b="1" i="1" dirty="0">
              <a:solidFill>
                <a:srgbClr val="993333"/>
              </a:solidFill>
              <a:latin typeface="Palatino Linotype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28600" y="838200"/>
            <a:ext cx="2819400" cy="2590800"/>
          </a:xfrm>
          <a:prstGeom prst="roundRect">
            <a:avLst>
              <a:gd name="adj" fmla="val 777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/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Management and Administration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Administrative Services 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Business Information Technology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Corporate/General </a:t>
            </a:r>
            <a:r>
              <a:rPr lang="en-US" sz="800" dirty="0">
                <a:solidFill>
                  <a:prstClr val="black"/>
                </a:solidFill>
              </a:rPr>
              <a:t>Management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Human Resource Management 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Operations Management</a:t>
            </a:r>
          </a:p>
          <a:p>
            <a:pPr lvl="0"/>
            <a:endParaRPr lang="en-US" sz="800" b="1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Marketing</a:t>
            </a:r>
            <a:endParaRPr lang="en-US" sz="800" b="1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Marketing Communications 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Marketing Management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Marketing Research 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Merchandising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Professional </a:t>
            </a:r>
            <a:r>
              <a:rPr lang="en-US" sz="800" dirty="0" smtClean="0">
                <a:solidFill>
                  <a:prstClr val="black"/>
                </a:solidFill>
              </a:rPr>
              <a:t>Sales/Sales </a:t>
            </a:r>
            <a:r>
              <a:rPr lang="en-US" sz="800" dirty="0">
                <a:solidFill>
                  <a:prstClr val="black"/>
                </a:solidFill>
              </a:rPr>
              <a:t>Management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 </a:t>
            </a:r>
            <a:r>
              <a:rPr lang="en-US" sz="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CTSOs – </a:t>
            </a:r>
            <a:r>
              <a:rPr lang="en-US" sz="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DECA, FBLA, PBL</a:t>
            </a:r>
            <a:endParaRPr lang="en-US" sz="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900" b="1" dirty="0" smtClean="0">
                <a:solidFill>
                  <a:prstClr val="black"/>
                </a:solidFill>
              </a:rPr>
              <a:t>Finance</a:t>
            </a:r>
            <a:endParaRPr lang="en-US" sz="800" b="1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Accounting 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Banking </a:t>
            </a:r>
            <a:r>
              <a:rPr lang="en-US" sz="800" dirty="0" smtClean="0">
                <a:solidFill>
                  <a:prstClr val="black"/>
                </a:solidFill>
              </a:rPr>
              <a:t>Services</a:t>
            </a:r>
            <a:endParaRPr lang="en-US" sz="800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Corporate </a:t>
            </a:r>
            <a:r>
              <a:rPr lang="en-US" sz="800" dirty="0" smtClean="0">
                <a:solidFill>
                  <a:prstClr val="black"/>
                </a:solidFill>
              </a:rPr>
              <a:t>Finance</a:t>
            </a:r>
            <a:endParaRPr lang="en-US" sz="800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Insurance</a:t>
            </a:r>
            <a:endParaRPr lang="en-US" sz="800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Securities &amp; </a:t>
            </a:r>
            <a:r>
              <a:rPr lang="en-US" sz="800" dirty="0" smtClean="0">
                <a:solidFill>
                  <a:prstClr val="black"/>
                </a:solidFill>
              </a:rPr>
              <a:t>Investments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endParaRPr lang="en-US" sz="800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Government &amp; Public Administration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Foreign Service</a:t>
            </a:r>
            <a:endParaRPr lang="en-US" sz="800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Governance</a:t>
            </a:r>
            <a:endParaRPr lang="en-US" sz="800" dirty="0">
              <a:solidFill>
                <a:prstClr val="black"/>
              </a:solidFill>
            </a:endParaRPr>
          </a:p>
          <a:p>
            <a:pPr marL="5715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Legal Services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Planning</a:t>
            </a:r>
            <a:endParaRPr lang="en-US" sz="800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Public Management &amp; </a:t>
            </a:r>
            <a:r>
              <a:rPr lang="en-US" sz="800" dirty="0" smtClean="0">
                <a:solidFill>
                  <a:prstClr val="black"/>
                </a:solidFill>
              </a:rPr>
              <a:t>Administration</a:t>
            </a:r>
            <a:endParaRPr lang="en-US" sz="800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Regulation</a:t>
            </a:r>
            <a:endParaRPr lang="en-US" sz="800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Revenue &amp; Taxation</a:t>
            </a:r>
          </a:p>
          <a:p>
            <a:endParaRPr lang="en-US" sz="800" dirty="0"/>
          </a:p>
        </p:txBody>
      </p:sp>
      <p:sp>
        <p:nvSpPr>
          <p:cNvPr id="17" name="Rounded Rectangle 16"/>
          <p:cNvSpPr/>
          <p:nvPr/>
        </p:nvSpPr>
        <p:spPr>
          <a:xfrm>
            <a:off x="3429000" y="762000"/>
            <a:ext cx="2514600" cy="2086708"/>
          </a:xfrm>
          <a:prstGeom prst="roundRect">
            <a:avLst>
              <a:gd name="adj" fmla="val 878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Agriculture, Food &amp; Natural Resources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Animal </a:t>
            </a:r>
            <a:r>
              <a:rPr lang="en-US" sz="800" dirty="0" smtClean="0">
                <a:solidFill>
                  <a:prstClr val="black"/>
                </a:solidFill>
              </a:rPr>
              <a:t>Science*</a:t>
            </a:r>
            <a:endParaRPr lang="en-US" sz="800" i="1" dirty="0">
              <a:solidFill>
                <a:prstClr val="black"/>
              </a:solidFill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Agribusiness Systems</a:t>
            </a:r>
          </a:p>
          <a:p>
            <a:pPr lvl="0"/>
            <a:r>
              <a:rPr lang="en-US" sz="800" dirty="0" smtClean="0">
                <a:solidFill>
                  <a:prstClr val="black"/>
                </a:solidFill>
              </a:rPr>
              <a:t>• </a:t>
            </a:r>
            <a:r>
              <a:rPr lang="en-US" sz="800" dirty="0">
                <a:solidFill>
                  <a:prstClr val="black"/>
                </a:solidFill>
              </a:rPr>
              <a:t>Food Products &amp; Processing </a:t>
            </a:r>
            <a:r>
              <a:rPr lang="en-US" sz="800" dirty="0" smtClean="0">
                <a:solidFill>
                  <a:prstClr val="black"/>
                </a:solidFill>
              </a:rPr>
              <a:t>Systems*</a:t>
            </a:r>
            <a:endParaRPr lang="en-US" sz="800" dirty="0">
              <a:solidFill>
                <a:prstClr val="black"/>
              </a:solidFill>
            </a:endParaRPr>
          </a:p>
          <a:p>
            <a:r>
              <a:rPr lang="en-US" sz="800" dirty="0" smtClean="0">
                <a:solidFill>
                  <a:prstClr val="black"/>
                </a:solidFill>
              </a:rPr>
              <a:t>• Natural Resource &amp; Environmental Systems*</a:t>
            </a:r>
          </a:p>
          <a:p>
            <a:pPr lvl="0"/>
            <a:r>
              <a:rPr lang="en-US" sz="800" dirty="0" smtClean="0">
                <a:solidFill>
                  <a:prstClr val="black"/>
                </a:solidFill>
              </a:rPr>
              <a:t>• </a:t>
            </a:r>
            <a:r>
              <a:rPr lang="en-US" sz="800" dirty="0">
                <a:solidFill>
                  <a:prstClr val="black"/>
                </a:solidFill>
              </a:rPr>
              <a:t>Plant </a:t>
            </a:r>
            <a:r>
              <a:rPr lang="en-US" sz="800" dirty="0" smtClean="0">
                <a:solidFill>
                  <a:prstClr val="black"/>
                </a:solidFill>
              </a:rPr>
              <a:t>Science*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Power, Structural &amp; Technical </a:t>
            </a:r>
            <a:r>
              <a:rPr lang="en-US" sz="800" dirty="0" smtClean="0">
                <a:solidFill>
                  <a:prstClr val="black"/>
                </a:solidFill>
              </a:rPr>
              <a:t>Systems*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endParaRPr lang="en-US" sz="400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Energy</a:t>
            </a:r>
            <a:endParaRPr lang="en-US" sz="800" b="1" dirty="0">
              <a:solidFill>
                <a:prstClr val="black"/>
              </a:solidFill>
            </a:endParaRPr>
          </a:p>
          <a:p>
            <a:pPr lvl="0"/>
            <a:r>
              <a:rPr lang="en-US" sz="800" dirty="0" smtClean="0">
                <a:solidFill>
                  <a:prstClr val="black"/>
                </a:solidFill>
              </a:rPr>
              <a:t>• Electromechanical Generation &amp; Maintenance*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</a:t>
            </a:r>
            <a:r>
              <a:rPr lang="en-US" sz="800" dirty="0" smtClean="0">
                <a:solidFill>
                  <a:prstClr val="black"/>
                </a:solidFill>
              </a:rPr>
              <a:t>Electrical Energy Transmission &amp; Distribution*</a:t>
            </a:r>
          </a:p>
          <a:p>
            <a:pPr lvl="0"/>
            <a:r>
              <a:rPr lang="en-US" sz="800" dirty="0" smtClean="0">
                <a:solidFill>
                  <a:prstClr val="black"/>
                </a:solidFill>
              </a:rPr>
              <a:t>• Energy Efficiency &amp; Environmental Technology*</a:t>
            </a:r>
          </a:p>
          <a:p>
            <a:pPr lvl="0"/>
            <a:r>
              <a:rPr lang="en-US" sz="800" dirty="0" smtClean="0">
                <a:solidFill>
                  <a:prstClr val="black"/>
                </a:solidFill>
              </a:rPr>
              <a:t>• Fossil Energy Extraction, Processing &amp; Distribution*</a:t>
            </a:r>
          </a:p>
          <a:p>
            <a:r>
              <a:rPr lang="en-US" sz="800" dirty="0" smtClean="0">
                <a:solidFill>
                  <a:prstClr val="black"/>
                </a:solidFill>
              </a:rPr>
              <a:t>• Renewable Energy Production*</a:t>
            </a:r>
          </a:p>
          <a:p>
            <a:endParaRPr lang="en-US" sz="200" dirty="0" smtClean="0">
              <a:solidFill>
                <a:prstClr val="black"/>
              </a:solidFill>
            </a:endParaRPr>
          </a:p>
          <a:p>
            <a:r>
              <a:rPr lang="en-US" sz="800" i="1" dirty="0" smtClean="0">
                <a:solidFill>
                  <a:prstClr val="black"/>
                </a:solidFill>
              </a:rPr>
              <a:t>* STEM affiliated pathway</a:t>
            </a:r>
            <a:r>
              <a:rPr lang="en-US" sz="800" dirty="0">
                <a:solidFill>
                  <a:prstClr val="black"/>
                </a:solidFill>
              </a:rPr>
              <a:t>  </a:t>
            </a:r>
            <a:r>
              <a:rPr lang="en-US" sz="800" dirty="0" smtClean="0">
                <a:solidFill>
                  <a:prstClr val="black"/>
                </a:solidFill>
              </a:rPr>
              <a:t>                  </a:t>
            </a:r>
            <a:r>
              <a:rPr lang="en-US" sz="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CTSO </a:t>
            </a:r>
            <a:r>
              <a:rPr lang="en-US" sz="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FFA</a:t>
            </a:r>
            <a:endParaRPr lang="en-US" sz="800" i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248400" y="842367"/>
            <a:ext cx="2667000" cy="2358033"/>
          </a:xfrm>
          <a:prstGeom prst="roundRect">
            <a:avLst>
              <a:gd name="adj" fmla="val 6541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en-US" sz="900" b="1" dirty="0" smtClean="0">
                <a:solidFill>
                  <a:prstClr val="black"/>
                </a:solidFill>
              </a:rPr>
              <a:t>STEM </a:t>
            </a:r>
            <a:r>
              <a:rPr lang="en-US" sz="700" dirty="0" smtClean="0">
                <a:solidFill>
                  <a:prstClr val="black"/>
                </a:solidFill>
              </a:rPr>
              <a:t>(Science, Technology, Engineering &amp; Math)</a:t>
            </a:r>
          </a:p>
          <a:p>
            <a:pPr lvl="0"/>
            <a:r>
              <a:rPr lang="en-US" sz="600" i="1" dirty="0" smtClean="0">
                <a:solidFill>
                  <a:prstClr val="black"/>
                </a:solidFill>
              </a:rPr>
              <a:t>     </a:t>
            </a:r>
            <a:r>
              <a:rPr lang="en-US" sz="600" b="1" i="1" dirty="0" smtClean="0">
                <a:solidFill>
                  <a:prstClr val="black"/>
                </a:solidFill>
              </a:rPr>
              <a:t>See also STEM affiliated pathways noted by *</a:t>
            </a:r>
            <a:endParaRPr lang="en-US" sz="700" b="1" i="1" dirty="0">
              <a:solidFill>
                <a:prstClr val="black"/>
              </a:solidFill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</a:t>
            </a:r>
            <a:r>
              <a:rPr lang="en-US" sz="800" dirty="0" smtClean="0">
                <a:solidFill>
                  <a:prstClr val="black"/>
                </a:solidFill>
              </a:rPr>
              <a:t>Research, Exploration &amp; Innovation</a:t>
            </a:r>
          </a:p>
          <a:p>
            <a:r>
              <a:rPr lang="en-US" sz="800" dirty="0" smtClean="0">
                <a:solidFill>
                  <a:prstClr val="black"/>
                </a:solidFill>
              </a:rPr>
              <a:t>• Design, Development &amp; Application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endParaRPr lang="en-US" sz="400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Arts, A/V Technology and Communication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Audio/Video Technology </a:t>
            </a:r>
            <a:r>
              <a:rPr lang="en-US" sz="800" dirty="0" smtClean="0">
                <a:solidFill>
                  <a:prstClr val="black"/>
                </a:solidFill>
              </a:rPr>
              <a:t>&amp; Film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Journalism &amp; Broadcasting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Performing </a:t>
            </a:r>
            <a:r>
              <a:rPr lang="en-US" sz="800" dirty="0" smtClean="0">
                <a:solidFill>
                  <a:prstClr val="black"/>
                </a:solidFill>
              </a:rPr>
              <a:t>Arts </a:t>
            </a:r>
          </a:p>
          <a:p>
            <a:pPr lvl="0"/>
            <a:r>
              <a:rPr lang="en-US" sz="800" dirty="0" smtClean="0">
                <a:solidFill>
                  <a:prstClr val="black"/>
                </a:solidFill>
              </a:rPr>
              <a:t>• Printing/Publishing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Visual &amp; Design </a:t>
            </a:r>
            <a:r>
              <a:rPr lang="en-US" sz="800" dirty="0" smtClean="0">
                <a:solidFill>
                  <a:prstClr val="black"/>
                </a:solidFill>
              </a:rPr>
              <a:t>Arts</a:t>
            </a:r>
            <a:r>
              <a:rPr lang="en-US" sz="1000" dirty="0" smtClean="0">
                <a:solidFill>
                  <a:prstClr val="black"/>
                </a:solidFill>
              </a:rPr>
              <a:t>^</a:t>
            </a:r>
            <a:endParaRPr lang="en-US" sz="1000" dirty="0">
              <a:solidFill>
                <a:prstClr val="black"/>
              </a:solidFill>
            </a:endParaRPr>
          </a:p>
          <a:p>
            <a:pPr lvl="0"/>
            <a:endParaRPr lang="en-US" sz="500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Information Technology</a:t>
            </a:r>
          </a:p>
          <a:p>
            <a:pPr lvl="0"/>
            <a:r>
              <a:rPr lang="en-US" sz="800" i="1" dirty="0">
                <a:solidFill>
                  <a:prstClr val="black"/>
                </a:solidFill>
              </a:rPr>
              <a:t>• </a:t>
            </a:r>
            <a:r>
              <a:rPr lang="en-US" sz="800" dirty="0">
                <a:solidFill>
                  <a:prstClr val="black"/>
                </a:solidFill>
              </a:rPr>
              <a:t>Information Support and </a:t>
            </a:r>
            <a:r>
              <a:rPr lang="en-US" sz="800" dirty="0" smtClean="0">
                <a:solidFill>
                  <a:prstClr val="black"/>
                </a:solidFill>
              </a:rPr>
              <a:t>Services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Interactive Media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Network </a:t>
            </a:r>
            <a:r>
              <a:rPr lang="en-US" sz="800" dirty="0" smtClean="0">
                <a:solidFill>
                  <a:prstClr val="black"/>
                </a:solidFill>
              </a:rPr>
              <a:t>Systems &amp; Telecommunications*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Programming &amp; Software </a:t>
            </a:r>
            <a:r>
              <a:rPr lang="en-US" sz="800" dirty="0" smtClean="0">
                <a:solidFill>
                  <a:prstClr val="black"/>
                </a:solidFill>
              </a:rPr>
              <a:t>Engineering*</a:t>
            </a:r>
            <a:endParaRPr lang="en-US" sz="800" dirty="0">
              <a:solidFill>
                <a:prstClr val="black"/>
              </a:solidFill>
            </a:endParaRPr>
          </a:p>
          <a:p>
            <a:pPr algn="r"/>
            <a:r>
              <a:rPr lang="en-US" sz="800" dirty="0">
                <a:solidFill>
                  <a:prstClr val="black"/>
                </a:solidFill>
              </a:rPr>
              <a:t> </a:t>
            </a:r>
            <a:r>
              <a:rPr lang="en-US" sz="800" dirty="0" smtClean="0">
                <a:solidFill>
                  <a:prstClr val="black"/>
                </a:solidFill>
              </a:rPr>
              <a:t>	 </a:t>
            </a:r>
            <a:r>
              <a:rPr lang="en-US" sz="7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CTSOs </a:t>
            </a:r>
            <a:r>
              <a:rPr lang="en-US" sz="7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7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TSA, CCCSO, </a:t>
            </a:r>
            <a:r>
              <a:rPr lang="en-US" sz="7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SkillsUSA</a:t>
            </a:r>
            <a:r>
              <a:rPr lang="en-US" sz="7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^</a:t>
            </a:r>
            <a:r>
              <a:rPr lang="en-US" sz="7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FCCLA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019800" y="4243754"/>
            <a:ext cx="2895600" cy="2461846"/>
          </a:xfrm>
          <a:prstGeom prst="roundRect">
            <a:avLst>
              <a:gd name="adj" fmla="val 1125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/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Architecture &amp; </a:t>
            </a:r>
            <a:r>
              <a:rPr lang="en-US" sz="900" b="1" dirty="0" smtClean="0">
                <a:solidFill>
                  <a:prstClr val="black"/>
                </a:solidFill>
              </a:rPr>
              <a:t>Construction</a:t>
            </a:r>
            <a:endParaRPr lang="en-US" sz="900" b="1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Construction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Design &amp; </a:t>
            </a:r>
            <a:r>
              <a:rPr lang="en-US" sz="800" dirty="0" smtClean="0">
                <a:solidFill>
                  <a:prstClr val="black"/>
                </a:solidFill>
              </a:rPr>
              <a:t>Pre-construction*</a:t>
            </a:r>
            <a:endParaRPr lang="en-US" sz="800" dirty="0">
              <a:solidFill>
                <a:prstClr val="black"/>
              </a:solidFill>
            </a:endParaRPr>
          </a:p>
          <a:p>
            <a:pPr marL="57150" lvl="0" indent="-57150" defTabSz="8572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Maintenance &amp; Operations</a:t>
            </a:r>
          </a:p>
          <a:p>
            <a:pPr lvl="0"/>
            <a:endParaRPr lang="en-US" sz="800" b="1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Manufacturing</a:t>
            </a:r>
            <a:endParaRPr lang="en-US" sz="800" b="1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Health, Safety &amp; Environmental Assurance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Logistics &amp; Inventory Control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Manufacturing </a:t>
            </a:r>
            <a:r>
              <a:rPr lang="en-US" sz="800" dirty="0">
                <a:solidFill>
                  <a:prstClr val="black"/>
                </a:solidFill>
              </a:rPr>
              <a:t>Production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Maintenance, Installation &amp; </a:t>
            </a:r>
            <a:r>
              <a:rPr lang="en-US" sz="800" dirty="0" smtClean="0">
                <a:solidFill>
                  <a:prstClr val="black"/>
                </a:solidFill>
              </a:rPr>
              <a:t>Repair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Production/Process Technology*</a:t>
            </a:r>
          </a:p>
          <a:p>
            <a:pPr marL="5715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Quality Assurance</a:t>
            </a:r>
          </a:p>
          <a:p>
            <a:pPr marL="57150" lvl="0" indent="-57150">
              <a:buFont typeface="Arial" pitchFamily="34" charset="0"/>
              <a:buChar char="•"/>
            </a:pPr>
            <a:endParaRPr lang="en-US" sz="800" b="1" dirty="0" smtClean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 </a:t>
            </a:r>
            <a:r>
              <a:rPr lang="en-US" sz="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CTSOs – </a:t>
            </a:r>
            <a:r>
              <a:rPr lang="en-US" sz="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TSA, </a:t>
            </a:r>
            <a:r>
              <a:rPr lang="en-US" sz="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SkillsUSA</a:t>
            </a:r>
            <a:endParaRPr lang="en-US" sz="8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" lvl="0" indent="-57150">
              <a:buFont typeface="Arial" pitchFamily="34" charset="0"/>
              <a:buChar char="•"/>
            </a:pPr>
            <a:endParaRPr lang="en-US" sz="800" b="1" dirty="0">
              <a:solidFill>
                <a:prstClr val="black"/>
              </a:solidFill>
            </a:endParaRPr>
          </a:p>
          <a:p>
            <a:pPr lvl="0"/>
            <a:r>
              <a:rPr lang="en-US" sz="900" b="1" dirty="0" smtClean="0">
                <a:solidFill>
                  <a:prstClr val="black"/>
                </a:solidFill>
              </a:rPr>
              <a:t>Transportation</a:t>
            </a:r>
            <a:r>
              <a:rPr lang="en-US" sz="900" b="1" dirty="0">
                <a:solidFill>
                  <a:prstClr val="black"/>
                </a:solidFill>
              </a:rPr>
              <a:t>, Distribution &amp; Logistics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Facility &amp; Mobile Equipment </a:t>
            </a:r>
            <a:r>
              <a:rPr lang="en-US" sz="800" dirty="0" smtClean="0">
                <a:solidFill>
                  <a:prstClr val="black"/>
                </a:solidFill>
              </a:rPr>
              <a:t>Maintenance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Health, Safety &amp; Environmental Management</a:t>
            </a:r>
            <a:endParaRPr lang="en-US" sz="800" dirty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Logistics, Planning &amp; Management Services</a:t>
            </a:r>
          </a:p>
          <a:p>
            <a:pPr marL="5715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Planning, Management &amp; Regulation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Sales </a:t>
            </a:r>
            <a:r>
              <a:rPr lang="en-US" sz="800" dirty="0">
                <a:solidFill>
                  <a:prstClr val="black"/>
                </a:solidFill>
              </a:rPr>
              <a:t>&amp; Service</a:t>
            </a:r>
          </a:p>
          <a:p>
            <a:pPr marL="5715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Transportation Operations</a:t>
            </a: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Transportation/Systems </a:t>
            </a:r>
            <a:r>
              <a:rPr lang="en-US" sz="800" dirty="0">
                <a:solidFill>
                  <a:prstClr val="black"/>
                </a:solidFill>
              </a:rPr>
              <a:t>Infrastructure </a:t>
            </a:r>
            <a:endParaRPr lang="en-US" sz="800" dirty="0" smtClean="0">
              <a:solidFill>
                <a:prstClr val="black"/>
              </a:solidFill>
            </a:endParaRPr>
          </a:p>
          <a:p>
            <a:pPr marL="57150" lvl="0" indent="-57150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Warehousing </a:t>
            </a:r>
            <a:r>
              <a:rPr lang="en-US" sz="800" dirty="0">
                <a:solidFill>
                  <a:prstClr val="black"/>
                </a:solidFill>
              </a:rPr>
              <a:t>&amp; Distribution Center </a:t>
            </a:r>
            <a:r>
              <a:rPr lang="en-US" sz="800" dirty="0" smtClean="0">
                <a:solidFill>
                  <a:prstClr val="black"/>
                </a:solidFill>
              </a:rPr>
              <a:t>Operations</a:t>
            </a:r>
          </a:p>
          <a:p>
            <a:pPr marL="57150" lvl="0" indent="-57150"/>
            <a:endParaRPr lang="en-US" sz="800" dirty="0">
              <a:solidFill>
                <a:prstClr val="black"/>
              </a:solidFill>
            </a:endParaRPr>
          </a:p>
          <a:p>
            <a:r>
              <a:rPr lang="en-US" sz="800" i="1" dirty="0" smtClean="0">
                <a:solidFill>
                  <a:prstClr val="black"/>
                </a:solidFill>
              </a:rPr>
              <a:t>* STEM affiliated pathway</a:t>
            </a:r>
          </a:p>
          <a:p>
            <a:endParaRPr lang="en-US" sz="800" dirty="0"/>
          </a:p>
        </p:txBody>
      </p:sp>
      <p:sp>
        <p:nvSpPr>
          <p:cNvPr id="20" name="Rounded Rectangle 19"/>
          <p:cNvSpPr/>
          <p:nvPr/>
        </p:nvSpPr>
        <p:spPr>
          <a:xfrm>
            <a:off x="3276600" y="4648200"/>
            <a:ext cx="2514600" cy="204424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600" b="1" dirty="0" smtClean="0">
              <a:solidFill>
                <a:prstClr val="black"/>
              </a:solidFill>
            </a:endParaRPr>
          </a:p>
          <a:p>
            <a:pPr lvl="0"/>
            <a:endParaRPr lang="en-US" sz="900" b="1" dirty="0" smtClean="0">
              <a:solidFill>
                <a:prstClr val="black"/>
              </a:solidFill>
            </a:endParaRPr>
          </a:p>
          <a:p>
            <a:pPr lvl="0"/>
            <a:r>
              <a:rPr lang="en-US" sz="900" b="1" dirty="0" smtClean="0">
                <a:solidFill>
                  <a:prstClr val="black"/>
                </a:solidFill>
              </a:rPr>
              <a:t>Health </a:t>
            </a:r>
            <a:r>
              <a:rPr lang="en-US" sz="900" b="1" dirty="0">
                <a:solidFill>
                  <a:prstClr val="black"/>
                </a:solidFill>
              </a:rPr>
              <a:t>Science</a:t>
            </a: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Biotechnology Research &amp; Development*</a:t>
            </a: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Diagnostic Services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Health Informatics</a:t>
            </a: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Supportive Services</a:t>
            </a: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Therapeutic Services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endParaRPr lang="en-US" sz="400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Law, Public </a:t>
            </a:r>
            <a:r>
              <a:rPr lang="en-US" sz="900" b="1" dirty="0" smtClean="0">
                <a:solidFill>
                  <a:prstClr val="black"/>
                </a:solidFill>
              </a:rPr>
              <a:t>Safety</a:t>
            </a:r>
            <a:r>
              <a:rPr lang="en-US" sz="900" b="1" baseline="30000" dirty="0" smtClean="0">
                <a:solidFill>
                  <a:prstClr val="black"/>
                </a:solidFill>
              </a:rPr>
              <a:t>~</a:t>
            </a:r>
            <a:r>
              <a:rPr lang="en-US" sz="900" b="1" dirty="0" smtClean="0">
                <a:solidFill>
                  <a:prstClr val="black"/>
                </a:solidFill>
              </a:rPr>
              <a:t>, </a:t>
            </a:r>
            <a:r>
              <a:rPr lang="en-US" sz="900" b="1" dirty="0">
                <a:solidFill>
                  <a:prstClr val="black"/>
                </a:solidFill>
              </a:rPr>
              <a:t>Corrections &amp; </a:t>
            </a:r>
            <a:r>
              <a:rPr lang="en-US" sz="900" b="1" dirty="0" smtClean="0">
                <a:solidFill>
                  <a:prstClr val="black"/>
                </a:solidFill>
              </a:rPr>
              <a:t>Security</a:t>
            </a: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Correction Services</a:t>
            </a:r>
            <a:endParaRPr lang="en-US" sz="800" dirty="0">
              <a:solidFill>
                <a:prstClr val="black"/>
              </a:solidFill>
            </a:endParaRP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E</a:t>
            </a:r>
            <a:r>
              <a:rPr lang="en-US" sz="800" dirty="0" smtClean="0">
                <a:solidFill>
                  <a:prstClr val="black"/>
                </a:solidFill>
              </a:rPr>
              <a:t>mergency </a:t>
            </a:r>
            <a:r>
              <a:rPr lang="en-US" sz="800" dirty="0">
                <a:solidFill>
                  <a:prstClr val="black"/>
                </a:solidFill>
              </a:rPr>
              <a:t>&amp; Fire Management </a:t>
            </a:r>
            <a:r>
              <a:rPr lang="en-US" sz="800" dirty="0" smtClean="0">
                <a:solidFill>
                  <a:prstClr val="black"/>
                </a:solidFill>
              </a:rPr>
              <a:t>Services</a:t>
            </a:r>
            <a:endParaRPr lang="en-US" sz="800" dirty="0">
              <a:solidFill>
                <a:prstClr val="black"/>
              </a:solidFill>
            </a:endParaRP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800" dirty="0">
                <a:solidFill>
                  <a:prstClr val="black"/>
                </a:solidFill>
              </a:rPr>
              <a:t>L</a:t>
            </a:r>
            <a:r>
              <a:rPr lang="en-US" sz="800" dirty="0" smtClean="0">
                <a:solidFill>
                  <a:prstClr val="black"/>
                </a:solidFill>
              </a:rPr>
              <a:t>aw Enforcement Services</a:t>
            </a:r>
          </a:p>
          <a:p>
            <a:pPr marL="117475" lvl="0" indent="-117475">
              <a:buFont typeface="Arial" pitchFamily="34" charset="0"/>
              <a:buChar char="•"/>
            </a:pPr>
            <a:r>
              <a:rPr lang="en-US" sz="800" dirty="0" smtClean="0">
                <a:solidFill>
                  <a:prstClr val="black"/>
                </a:solidFill>
              </a:rPr>
              <a:t>Security &amp; Protective Services</a:t>
            </a:r>
          </a:p>
          <a:p>
            <a:pPr marL="117475" indent="-117475" algn="ctr"/>
            <a:r>
              <a:rPr lang="en-US" sz="7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CTSOs </a:t>
            </a:r>
            <a:r>
              <a:rPr lang="en-US" sz="7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7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HOSA</a:t>
            </a:r>
            <a:r>
              <a:rPr lang="en-US" sz="7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00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sz="9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en-US" sz="7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SkillsUSA</a:t>
            </a:r>
            <a:endParaRPr lang="en-US" sz="500" b="1" dirty="0" smtClean="0">
              <a:solidFill>
                <a:prstClr val="black"/>
              </a:solidFill>
            </a:endParaRPr>
          </a:p>
          <a:p>
            <a:pPr marL="117475" indent="-117475" algn="ctr"/>
            <a:r>
              <a:rPr lang="en-US" sz="700" i="1" dirty="0" smtClean="0">
                <a:solidFill>
                  <a:prstClr val="black"/>
                </a:solidFill>
              </a:rPr>
              <a:t>* STEM affiliated pathway</a:t>
            </a:r>
            <a:endParaRPr lang="en-US" sz="700" dirty="0">
              <a:solidFill>
                <a:prstClr val="black"/>
              </a:solidFill>
            </a:endParaRPr>
          </a:p>
          <a:p>
            <a:endParaRPr lang="en-US" sz="800" dirty="0"/>
          </a:p>
        </p:txBody>
      </p:sp>
      <p:sp>
        <p:nvSpPr>
          <p:cNvPr id="21" name="Rounded Rectangle 20"/>
          <p:cNvSpPr/>
          <p:nvPr/>
        </p:nvSpPr>
        <p:spPr>
          <a:xfrm>
            <a:off x="228600" y="3962400"/>
            <a:ext cx="2819400" cy="2590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Hospitality &amp; Tourism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</a:t>
            </a:r>
            <a:r>
              <a:rPr lang="en-US" sz="800" dirty="0" smtClean="0">
                <a:solidFill>
                  <a:prstClr val="black"/>
                </a:solidFill>
              </a:rPr>
              <a:t>Lodging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Recreation, Amusements &amp; </a:t>
            </a:r>
            <a:r>
              <a:rPr lang="en-US" sz="800" dirty="0" smtClean="0">
                <a:solidFill>
                  <a:prstClr val="black"/>
                </a:solidFill>
              </a:rPr>
              <a:t>Attractions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</a:t>
            </a:r>
            <a:r>
              <a:rPr lang="en-US" sz="800" dirty="0" smtClean="0">
                <a:solidFill>
                  <a:prstClr val="black"/>
                </a:solidFill>
              </a:rPr>
              <a:t>Restaurants, Food </a:t>
            </a:r>
            <a:r>
              <a:rPr lang="en-US" sz="800" dirty="0">
                <a:solidFill>
                  <a:prstClr val="black"/>
                </a:solidFill>
              </a:rPr>
              <a:t>&amp; Beverage Services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Travel &amp; </a:t>
            </a:r>
            <a:r>
              <a:rPr lang="en-US" sz="800" dirty="0" smtClean="0">
                <a:solidFill>
                  <a:prstClr val="black"/>
                </a:solidFill>
              </a:rPr>
              <a:t>Tourism</a:t>
            </a:r>
            <a:endParaRPr lang="en-US" sz="800" dirty="0">
              <a:solidFill>
                <a:prstClr val="black"/>
              </a:solidFill>
            </a:endParaRPr>
          </a:p>
          <a:p>
            <a:pPr lvl="0"/>
            <a:endParaRPr lang="en-US" sz="800" b="1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Human Services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Consumer Services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Counseling &amp; Mental Health Services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Early Childhood Development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Family &amp; Community Services</a:t>
            </a:r>
          </a:p>
          <a:p>
            <a:pPr lvl="0"/>
            <a:r>
              <a:rPr lang="en-US" sz="800" dirty="0">
                <a:solidFill>
                  <a:prstClr val="black"/>
                </a:solidFill>
              </a:rPr>
              <a:t>• Personal Care </a:t>
            </a:r>
            <a:r>
              <a:rPr lang="en-US" sz="800" dirty="0" smtClean="0">
                <a:solidFill>
                  <a:prstClr val="black"/>
                </a:solidFill>
              </a:rPr>
              <a:t>Services</a:t>
            </a:r>
            <a:r>
              <a:rPr lang="en-US" sz="1050" b="1" baseline="30000" dirty="0" smtClean="0">
                <a:solidFill>
                  <a:prstClr val="black"/>
                </a:solidFill>
              </a:rPr>
              <a:t>~</a:t>
            </a:r>
            <a:endParaRPr lang="en-US" sz="1050" b="1" baseline="30000" dirty="0">
              <a:solidFill>
                <a:prstClr val="black"/>
              </a:solidFill>
            </a:endParaRPr>
          </a:p>
          <a:p>
            <a:pPr lvl="0"/>
            <a:endParaRPr lang="en-US" sz="800" b="1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Education &amp; Training</a:t>
            </a:r>
          </a:p>
          <a:p>
            <a:r>
              <a:rPr lang="en-US" sz="800" dirty="0" smtClean="0">
                <a:solidFill>
                  <a:prstClr val="black"/>
                </a:solidFill>
              </a:rPr>
              <a:t>• Administration and Administrative Support</a:t>
            </a:r>
          </a:p>
          <a:p>
            <a:r>
              <a:rPr lang="en-US" sz="800" dirty="0" smtClean="0">
                <a:solidFill>
                  <a:prstClr val="black"/>
                </a:solidFill>
              </a:rPr>
              <a:t>• Professional Support Services</a:t>
            </a:r>
          </a:p>
          <a:p>
            <a:pPr lvl="0"/>
            <a:r>
              <a:rPr lang="en-US" sz="800" dirty="0" smtClean="0">
                <a:solidFill>
                  <a:prstClr val="black"/>
                </a:solidFill>
              </a:rPr>
              <a:t>• </a:t>
            </a:r>
            <a:r>
              <a:rPr lang="en-US" sz="800" dirty="0">
                <a:solidFill>
                  <a:prstClr val="black"/>
                </a:solidFill>
              </a:rPr>
              <a:t>Teaching and </a:t>
            </a:r>
            <a:r>
              <a:rPr lang="en-US" sz="800" dirty="0" smtClean="0">
                <a:solidFill>
                  <a:prstClr val="black"/>
                </a:solidFill>
              </a:rPr>
              <a:t>Training</a:t>
            </a:r>
          </a:p>
          <a:p>
            <a:pPr algn="ctr"/>
            <a:r>
              <a:rPr lang="en-US" sz="800" i="1" dirty="0" smtClean="0">
                <a:solidFill>
                  <a:prstClr val="black"/>
                </a:solidFill>
              </a:rPr>
              <a:t>+ FACS Core &amp; World Of Work (WOW)   </a:t>
            </a:r>
          </a:p>
          <a:p>
            <a:pPr algn="ctr"/>
            <a:r>
              <a:rPr lang="en-US" sz="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CTSOs </a:t>
            </a:r>
            <a:r>
              <a:rPr lang="en-US" sz="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FCCLA, ~</a:t>
            </a:r>
            <a:r>
              <a:rPr lang="en-US" sz="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SkillsUSA</a:t>
            </a:r>
            <a:r>
              <a:rPr lang="en-US" sz="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524000" y="3733800"/>
            <a:ext cx="1524000" cy="3810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Hospitality, Human Services &amp; Education (+)</a:t>
            </a:r>
            <a:endParaRPr lang="en-US" sz="9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1682262" y="3124200"/>
            <a:ext cx="1365738" cy="3810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Business, Marketing &amp; Public Administration</a:t>
            </a:r>
            <a:endParaRPr lang="en-US" sz="9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3733800" y="4533900"/>
            <a:ext cx="1698978" cy="3810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Health Science, Criminal Justice &amp; </a:t>
            </a:r>
          </a:p>
          <a:p>
            <a:pPr algn="ctr"/>
            <a:r>
              <a:rPr lang="en-US" sz="900" b="1" dirty="0" smtClean="0"/>
              <a:t>Public Safety</a:t>
            </a:r>
            <a:endParaRPr lang="en-US" sz="9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3984978" y="2667000"/>
            <a:ext cx="1447800" cy="3810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Agriculture, Natural Resources &amp; Energy</a:t>
            </a:r>
            <a:endParaRPr lang="en-US" sz="9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6324600" y="3886200"/>
            <a:ext cx="1365738" cy="3810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Skilled Trades &amp; </a:t>
            </a:r>
          </a:p>
          <a:p>
            <a:pPr algn="ctr"/>
            <a:r>
              <a:rPr lang="en-US" sz="900" b="1" dirty="0" smtClean="0"/>
              <a:t>Technical Sciences</a:t>
            </a:r>
            <a:endParaRPr lang="en-US" sz="9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6324600" y="3124200"/>
            <a:ext cx="1295400" cy="4572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900" b="1" dirty="0" smtClean="0">
                <a:solidFill>
                  <a:prstClr val="white"/>
                </a:solidFill>
              </a:rPr>
              <a:t>STEM, Arts, Design &amp; Information Technology</a:t>
            </a:r>
            <a:endParaRPr lang="en-US" sz="900" b="1" dirty="0">
              <a:solidFill>
                <a:prstClr val="white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400" y="6567985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Updated October 2016- </a:t>
            </a:r>
            <a:r>
              <a:rPr lang="en-US" sz="800" dirty="0" smtClean="0">
                <a:hlinkClick r:id="rId4"/>
              </a:rPr>
              <a:t>www.coloradostateplan.com</a:t>
            </a:r>
            <a:r>
              <a:rPr lang="en-US" sz="800" dirty="0" smtClean="0"/>
              <a:t> + </a:t>
            </a:r>
            <a:r>
              <a:rPr lang="en-US" sz="800" dirty="0" smtClean="0">
                <a:hlinkClick r:id="rId5"/>
              </a:rPr>
              <a:t>www.cccs.edu</a:t>
            </a:r>
            <a:r>
              <a:rPr lang="en-US" sz="800" dirty="0" smtClean="0"/>
              <a:t> </a:t>
            </a:r>
            <a:endParaRPr lang="en-US" sz="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3" y="141110"/>
            <a:ext cx="1480042" cy="6208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381" y="4054743"/>
            <a:ext cx="293419" cy="288657"/>
          </a:xfrm>
          <a:prstGeom prst="rect">
            <a:avLst/>
          </a:prstGeom>
        </p:spPr>
      </p:pic>
      <p:sp>
        <p:nvSpPr>
          <p:cNvPr id="4" name="5-Point Star 3"/>
          <p:cNvSpPr/>
          <p:nvPr/>
        </p:nvSpPr>
        <p:spPr>
          <a:xfrm>
            <a:off x="7391400" y="3352800"/>
            <a:ext cx="95250" cy="1143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666" y="5093493"/>
            <a:ext cx="130968" cy="164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285" y="4982370"/>
            <a:ext cx="130968" cy="164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515" y="1705663"/>
            <a:ext cx="158926" cy="19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847" y="4064269"/>
            <a:ext cx="130968" cy="164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202" y="571344"/>
            <a:ext cx="151929" cy="190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374656" y="571344"/>
            <a:ext cx="2409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Current Hot Career Field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597</Words>
  <Application>Microsoft Office PowerPoint</Application>
  <PresentationFormat>On-screen Show (4:3)</PresentationFormat>
  <Paragraphs>144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Colorado Community College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Administrative Computing</dc:creator>
  <cp:lastModifiedBy>Hunt, Cori</cp:lastModifiedBy>
  <cp:revision>65</cp:revision>
  <cp:lastPrinted>2016-09-27T17:47:20Z</cp:lastPrinted>
  <dcterms:created xsi:type="dcterms:W3CDTF">2009-11-05T20:57:40Z</dcterms:created>
  <dcterms:modified xsi:type="dcterms:W3CDTF">2016-12-07T22:51:58Z</dcterms:modified>
</cp:coreProperties>
</file>