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3" r:id="rId2"/>
    <p:sldId id="283" r:id="rId3"/>
    <p:sldId id="285" r:id="rId4"/>
    <p:sldId id="286" r:id="rId5"/>
    <p:sldId id="284" r:id="rId6"/>
    <p:sldId id="281" r:id="rId7"/>
    <p:sldId id="271" r:id="rId8"/>
    <p:sldId id="287" r:id="rId9"/>
    <p:sldId id="288" r:id="rId10"/>
    <p:sldId id="282" r:id="rId11"/>
    <p:sldId id="276" r:id="rId12"/>
    <p:sldId id="277" r:id="rId13"/>
    <p:sldId id="289" r:id="rId14"/>
    <p:sldId id="290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21"/>
    <a:srgbClr val="6EC4E7"/>
    <a:srgbClr val="33CCFF"/>
    <a:srgbClr val="000000"/>
    <a:srgbClr val="0066CC"/>
    <a:srgbClr val="5C6670"/>
    <a:srgbClr val="FFC846"/>
    <a:srgbClr val="101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571" autoAdjust="0"/>
  </p:normalViewPr>
  <p:slideViewPr>
    <p:cSldViewPr snapToGrid="0">
      <p:cViewPr varScale="1">
        <p:scale>
          <a:sx n="89" d="100"/>
          <a:sy n="8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C41A5-5806-4D8C-9101-87111F98DC19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5EF9D-2794-47AA-B87D-5B456456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4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title="Header graphic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7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355923"/>
            <a:ext cx="7772400" cy="1526927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5400"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93063"/>
            <a:ext cx="6858000" cy="443429"/>
          </a:xfrm>
        </p:spPr>
        <p:txBody>
          <a:bodyPr/>
          <a:lstStyle>
            <a:lvl1pPr marL="0" indent="0" algn="ctr">
              <a:buNone/>
              <a:defRPr sz="240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/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title="Colorado Department of Educatio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382" y="1746979"/>
            <a:ext cx="4491235" cy="8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92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Header graphic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7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74320"/>
            <a:ext cx="7886700" cy="710141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400">
                <a:solidFill>
                  <a:srgbClr val="000000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351338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400">
                <a:solidFill>
                  <a:srgbClr val="5C6670"/>
                </a:solidFill>
                <a:latin typeface="Trebuchet MS" panose="020B0603020202020204" pitchFamily="34" charset="0"/>
              </a:defRPr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/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title="CDE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973" y="6225630"/>
            <a:ext cx="1028753" cy="55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56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" y="1463040"/>
            <a:ext cx="4011083" cy="4351338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4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8" name="Picture 7" title="Header graphic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73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4320" y="274320"/>
            <a:ext cx="7886700" cy="710141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400">
                <a:solidFill>
                  <a:srgbClr val="000000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/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736254" y="1463040"/>
            <a:ext cx="4011083" cy="4351338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400"/>
            </a:lvl1pPr>
            <a:lvl2pPr>
              <a:lnSpc>
                <a:spcPct val="100000"/>
              </a:lnSpc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12" name="Picture 11" title="CDE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973" y="6225630"/>
            <a:ext cx="1028753" cy="55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658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title="Blue 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62163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pic>
        <p:nvPicPr>
          <p:cNvPr id="10" name="Picture 9" title="CDE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64" y="6246435"/>
            <a:ext cx="975232" cy="529756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9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title="Green 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62163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pic>
        <p:nvPicPr>
          <p:cNvPr id="8" name="Picture 7" title="CDE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64" y="6246435"/>
            <a:ext cx="975232" cy="529756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14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blue to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title="Blue-green 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62163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pic>
        <p:nvPicPr>
          <p:cNvPr id="9" name="Picture 8" title="CDE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64" y="6246435"/>
            <a:ext cx="975232" cy="529756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42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Blue background for 2018 goal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62163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pic>
        <p:nvPicPr>
          <p:cNvPr id="9" name="Picture 8" title="CDE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64" y="6246435"/>
            <a:ext cx="975232" cy="52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38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4320" y="6356351"/>
            <a:ext cx="467783" cy="365125"/>
          </a:xfrm>
        </p:spPr>
        <p:txBody>
          <a:bodyPr/>
          <a:lstStyle>
            <a:lvl1pPr algn="ctr">
              <a:defRPr/>
            </a:lvl1pPr>
          </a:lstStyle>
          <a:p>
            <a:fld id="{67726FA2-3EC9-4717-AD62-D8C823692D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1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no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56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D9A9D-8D96-4F61-8BE6-3E8248424252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26FA2-3EC9-4717-AD62-D8C823692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2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  <p:sldLayoutId id="2147483674" r:id="rId5"/>
    <p:sldLayoutId id="2147483672" r:id="rId6"/>
    <p:sldLayoutId id="2147483675" r:id="rId7"/>
    <p:sldLayoutId id="2147483667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Concurrent Enrollment Advisory Board Meeting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October 25, 2018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67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767" y="368450"/>
            <a:ext cx="7886700" cy="71014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ASCENT Allocation Model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39"/>
            <a:ext cx="7886700" cy="4722607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CEAB 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developed a system to allocate ASCENT slots to local education providers (LEP) fairly in the case that the number of qualified students exceeds the number of funded slots:</a:t>
            </a:r>
          </a:p>
          <a:p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Currently participating LEPs will receive a minimum number of ASCENT slots </a:t>
            </a:r>
            <a:r>
              <a:rPr lang="en-US" sz="2200" u="sng" dirty="0">
                <a:solidFill>
                  <a:schemeClr val="tx1"/>
                </a:solidFill>
                <a:latin typeface="Calibri" panose="020F0502020204030204" pitchFamily="34" charset="0"/>
              </a:rPr>
              <a:t>equal to those utilized by students during the current school year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marL="1028700" lvl="1" indent="-342900"/>
            <a:r>
              <a:rPr lang="en-US" sz="2200" dirty="0">
                <a:latin typeface="Calibri" panose="020F0502020204030204" pitchFamily="34" charset="0"/>
              </a:rPr>
              <a:t>New LEPs will receive </a:t>
            </a:r>
            <a:r>
              <a:rPr lang="en-US" sz="2200" u="sng" dirty="0">
                <a:latin typeface="Calibri" panose="020F0502020204030204" pitchFamily="34" charset="0"/>
              </a:rPr>
              <a:t>up to 10 slots </a:t>
            </a:r>
            <a:r>
              <a:rPr lang="en-US" sz="2200" dirty="0">
                <a:latin typeface="Calibri" panose="020F0502020204030204" pitchFamily="34" charset="0"/>
              </a:rPr>
              <a:t>for the first year or the number requested if less than 10</a:t>
            </a:r>
          </a:p>
          <a:p>
            <a:pPr marL="1028700" lvl="1" indent="-342900"/>
            <a:r>
              <a:rPr lang="en-US" sz="2200" dirty="0">
                <a:latin typeface="Calibri" panose="020F0502020204030204" pitchFamily="34" charset="0"/>
              </a:rPr>
              <a:t>If additional spaces are available, half the remaining slots will be distributed via the </a:t>
            </a:r>
            <a:r>
              <a:rPr lang="en-US" sz="2200" u="sng" dirty="0">
                <a:latin typeface="Calibri" panose="020F0502020204030204" pitchFamily="34" charset="0"/>
              </a:rPr>
              <a:t>LEPs free and reduced lunch (FRL) rate </a:t>
            </a:r>
            <a:r>
              <a:rPr lang="en-US" sz="2200" dirty="0">
                <a:latin typeface="Calibri" panose="020F0502020204030204" pitchFamily="34" charset="0"/>
              </a:rPr>
              <a:t>as a proration</a:t>
            </a:r>
          </a:p>
          <a:p>
            <a:pPr marL="1028700" lvl="1" indent="-342900"/>
            <a:r>
              <a:rPr lang="en-US" sz="2200" dirty="0">
                <a:latin typeface="Calibri" panose="020F0502020204030204" pitchFamily="34" charset="0"/>
              </a:rPr>
              <a:t>The other half of remaining slots will be proportionally distributed based on </a:t>
            </a:r>
            <a:r>
              <a:rPr lang="en-US" sz="2200" u="sng" dirty="0">
                <a:latin typeface="Calibri" panose="020F0502020204030204" pitchFamily="34" charset="0"/>
              </a:rPr>
              <a:t>LEP size</a:t>
            </a:r>
            <a:r>
              <a:rPr lang="en-US" sz="2200" dirty="0">
                <a:latin typeface="Calibri" panose="020F0502020204030204" pitchFamily="34" charset="0"/>
              </a:rPr>
              <a:t>, to LEPs that did not receive spaces under the FRL distribution</a:t>
            </a:r>
          </a:p>
          <a:p>
            <a:pPr marL="1028700" lvl="1" indent="-342900"/>
            <a:r>
              <a:rPr lang="en-US" sz="2200" dirty="0">
                <a:latin typeface="Calibri" panose="020F0502020204030204" pitchFamily="34" charset="0"/>
              </a:rPr>
              <a:t>Unused spaces may be returned to the general pool and reallocated to LEPs, </a:t>
            </a:r>
            <a:r>
              <a:rPr lang="en-US" sz="2200" u="sng" dirty="0">
                <a:latin typeface="Calibri" panose="020F0502020204030204" pitchFamily="34" charset="0"/>
              </a:rPr>
              <a:t>based on appeal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81897"/>
            <a:ext cx="7886700" cy="710141"/>
          </a:xfrm>
        </p:spPr>
        <p:txBody>
          <a:bodyPr/>
          <a:lstStyle/>
          <a:p>
            <a:pPr algn="ctr"/>
            <a:r>
              <a:rPr lang="en-US" sz="2800" b="1" dirty="0" smtClean="0"/>
              <a:t>Initial Slot Requests (as of May 1, 2018)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417966"/>
              </p:ext>
            </p:extLst>
          </p:nvPr>
        </p:nvGraphicFramePr>
        <p:xfrm>
          <a:off x="1021977" y="1692210"/>
          <a:ext cx="6831107" cy="3726953"/>
        </p:xfrm>
        <a:graphic>
          <a:graphicData uri="http://schemas.openxmlformats.org/drawingml/2006/table">
            <a:tbl>
              <a:tblPr/>
              <a:tblGrid>
                <a:gridCol w="5959259"/>
                <a:gridCol w="871848"/>
              </a:tblGrid>
              <a:tr h="7516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REQUESTS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8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ITPs received (districts &amp; charters)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8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slots planned to use in 2018-19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8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carry-forward slots into 18-19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8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Adjusted New only slots (- carry-forwards)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55003"/>
            <a:ext cx="7886700" cy="71014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Modified Allocation Breakdown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392633"/>
              </p:ext>
            </p:extLst>
          </p:nvPr>
        </p:nvGraphicFramePr>
        <p:xfrm>
          <a:off x="632012" y="1784938"/>
          <a:ext cx="7422775" cy="3997296"/>
        </p:xfrm>
        <a:graphic>
          <a:graphicData uri="http://schemas.openxmlformats.org/drawingml/2006/table">
            <a:tbl>
              <a:tblPr/>
              <a:tblGrid>
                <a:gridCol w="6471668"/>
                <a:gridCol w="951107"/>
              </a:tblGrid>
              <a:tr h="3363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CONTINUING PARTICIPANTS (</a:t>
                      </a:r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DID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PARTICIPATE IN 2017-18)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ITPs received (districts &amp; charters)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slots planned to use in 2018-19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carry-forward slots into 18-19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slots relinquished by 5/16/18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Adjusted New only slots (- CFs &amp;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relinquished)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slots utilized in 2017-18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18-19 PARTICIPANTS (</a:t>
                      </a:r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DID NOT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PARTICIPATE IN 17-18)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ITPs received (districts &amp; charters)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slots requested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4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/>
              <a:t>Previous discussions follow up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 panose="020F0502020204030204" pitchFamily="34" charset="0"/>
              </a:rPr>
              <a:t>Mimi Leonard’s HB18-1005 (postsecondary enrollment options notification) question:</a:t>
            </a:r>
            <a:r>
              <a:rPr lang="en-US" dirty="0">
                <a:latin typeface="Calibri" panose="020F0502020204030204" pitchFamily="34" charset="0"/>
              </a:rPr>
              <a:t>  Can LEPs just include a link to the IHE’s course catalog for courses available at the IHE’s facility?  </a:t>
            </a:r>
            <a:r>
              <a:rPr lang="en-US" b="1" dirty="0">
                <a:latin typeface="Calibri" panose="020F0502020204030204" pitchFamily="34" charset="0"/>
              </a:rPr>
              <a:t>Yes, as long as there is a statement such as, ‘</a:t>
            </a:r>
            <a:r>
              <a:rPr lang="en-US" b="1" i="1" dirty="0">
                <a:latin typeface="Calibri" panose="020F0502020204030204" pitchFamily="34" charset="0"/>
              </a:rPr>
              <a:t>Courses taken on an IHE’s campus may be available with </a:t>
            </a:r>
            <a:r>
              <a:rPr lang="en-US" b="1" i="1" u="sng" dirty="0">
                <a:latin typeface="Calibri" panose="020F0502020204030204" pitchFamily="34" charset="0"/>
              </a:rPr>
              <a:t>LEP approval</a:t>
            </a:r>
            <a:r>
              <a:rPr lang="en-US" b="1" dirty="0">
                <a:latin typeface="Calibri" panose="020F0502020204030204" pitchFamily="34" charset="0"/>
              </a:rPr>
              <a:t> ‘and an explanation of where to find course costs</a:t>
            </a:r>
            <a:r>
              <a:rPr lang="en-US" b="1" i="1" dirty="0">
                <a:latin typeface="Calibri" panose="020F0502020204030204" pitchFamily="34" charset="0"/>
              </a:rPr>
              <a:t>. </a:t>
            </a:r>
            <a:r>
              <a:rPr lang="en-US" dirty="0">
                <a:latin typeface="Calibri" panose="020F0502020204030204" pitchFamily="34" charset="0"/>
              </a:rPr>
              <a:t>Essentially, there needs to be some guarantee that students understand that additional courses might be available outside of the ones typically offered/taken.</a:t>
            </a:r>
          </a:p>
        </p:txBody>
      </p:sp>
    </p:spTree>
    <p:extLst>
      <p:ext uri="{BB962C8B-B14F-4D97-AF65-F5344CB8AC3E}">
        <p14:creationId xmlns:p14="http://schemas.microsoft.com/office/powerpoint/2010/main" val="39509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Public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Input 										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 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Action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Plan and Next Steps 				</a:t>
            </a:r>
          </a:p>
          <a:p>
            <a:pPr marL="457200" lvl="1" indent="0">
              <a:buNone/>
            </a:pPr>
            <a:r>
              <a:rPr lang="en-US" b="1" u="sng" dirty="0" smtClean="0">
                <a:latin typeface="Calibri" panose="020F0502020204030204" pitchFamily="34" charset="0"/>
              </a:rPr>
              <a:t>2019 </a:t>
            </a:r>
            <a:r>
              <a:rPr lang="en-US" b="1" u="sng" dirty="0">
                <a:latin typeface="Calibri" panose="020F0502020204030204" pitchFamily="34" charset="0"/>
              </a:rPr>
              <a:t>MEETING SCHEDULE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January 24, 2019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April 25, 2019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July 25, 2019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October 24, 2019</a:t>
            </a:r>
          </a:p>
        </p:txBody>
      </p:sp>
    </p:spTree>
    <p:extLst>
      <p:ext uri="{BB962C8B-B14F-4D97-AF65-F5344CB8AC3E}">
        <p14:creationId xmlns:p14="http://schemas.microsoft.com/office/powerpoint/2010/main" val="4120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Next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meeting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 marL="914400" lvl="1" indent="-457200"/>
            <a:r>
              <a:rPr lang="en-US" sz="2400" dirty="0">
                <a:latin typeface="Calibri" panose="020F0502020204030204" pitchFamily="34" charset="0"/>
              </a:rPr>
              <a:t>Date:</a:t>
            </a:r>
            <a:r>
              <a:rPr lang="en-US" sz="2400" b="1" dirty="0">
                <a:latin typeface="Calibri" panose="020F0502020204030204" pitchFamily="34" charset="0"/>
              </a:rPr>
              <a:t>   January 24, </a:t>
            </a:r>
            <a:r>
              <a:rPr lang="en-US" sz="2400" b="1" dirty="0" smtClean="0">
                <a:latin typeface="Calibri" panose="020F0502020204030204" pitchFamily="34" charset="0"/>
              </a:rPr>
              <a:t>2019</a:t>
            </a:r>
            <a:endParaRPr lang="en-US" sz="2400" dirty="0">
              <a:latin typeface="Calibri" panose="020F0502020204030204" pitchFamily="34" charset="0"/>
            </a:endParaRPr>
          </a:p>
          <a:p>
            <a:pPr marL="914400" lvl="1" indent="-457200"/>
            <a:r>
              <a:rPr lang="en-US" sz="2400" dirty="0" smtClean="0">
                <a:latin typeface="Calibri" panose="020F0502020204030204" pitchFamily="34" charset="0"/>
              </a:rPr>
              <a:t>Location</a:t>
            </a:r>
            <a:r>
              <a:rPr lang="en-US" sz="2400" b="1" dirty="0" smtClean="0">
                <a:latin typeface="Calibri" panose="020F0502020204030204" pitchFamily="34" charset="0"/>
              </a:rPr>
              <a:t>  ______________</a:t>
            </a:r>
          </a:p>
          <a:p>
            <a:pPr marL="1028700" lvl="1" indent="-342900"/>
            <a:endParaRPr lang="en-US" sz="2400" b="1" dirty="0">
              <a:latin typeface="Calibri" panose="020F0502020204030204" pitchFamily="34" charset="0"/>
            </a:endParaRPr>
          </a:p>
          <a:p>
            <a:pPr marL="1028700" lvl="1" indent="-342900"/>
            <a:endParaRPr lang="en-US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Adjourn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40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AGENDA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779" y="1383924"/>
            <a:ext cx="5637472" cy="52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AGENDA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523" y="1932175"/>
            <a:ext cx="6868352" cy="2787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9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Welcome </a:t>
            </a:r>
            <a:r>
              <a:rPr lang="en-US" dirty="0">
                <a:latin typeface="Calibri" panose="020F0502020204030204" pitchFamily="34" charset="0"/>
              </a:rPr>
              <a:t>&amp; Minutes Approval </a:t>
            </a:r>
            <a:r>
              <a:rPr lang="en-US" dirty="0" smtClean="0">
                <a:latin typeface="Calibri" panose="020F0502020204030204" pitchFamily="34" charset="0"/>
              </a:rPr>
              <a:t>- </a:t>
            </a:r>
            <a:r>
              <a:rPr lang="en-US" i="1" dirty="0">
                <a:latin typeface="Calibri" panose="020F0502020204030204" pitchFamily="34" charset="0"/>
              </a:rPr>
              <a:t>Sarah Heath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Colorado </a:t>
            </a:r>
            <a:r>
              <a:rPr lang="en-US" dirty="0">
                <a:latin typeface="Calibri" panose="020F0502020204030204" pitchFamily="34" charset="0"/>
              </a:rPr>
              <a:t>representation in National Alliance of Concurrent Enrollment Partnerships (NACEP) – Mary Perez &amp; Brandon Protas</a:t>
            </a:r>
          </a:p>
        </p:txBody>
      </p:sp>
    </p:spTree>
    <p:extLst>
      <p:ext uri="{BB962C8B-B14F-4D97-AF65-F5344CB8AC3E}">
        <p14:creationId xmlns:p14="http://schemas.microsoft.com/office/powerpoint/2010/main" val="282344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CDE Updates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Legislative Updates – </a:t>
            </a:r>
            <a:r>
              <a:rPr lang="en-US" i="1" dirty="0">
                <a:latin typeface="Calibri" panose="020F0502020204030204" pitchFamily="34" charset="0"/>
              </a:rPr>
              <a:t>Andy </a:t>
            </a:r>
            <a:r>
              <a:rPr lang="en-US" i="1" dirty="0" smtClean="0">
                <a:latin typeface="Calibri" panose="020F0502020204030204" pitchFamily="34" charset="0"/>
              </a:rPr>
              <a:t>Tucker</a:t>
            </a:r>
          </a:p>
          <a:p>
            <a:pPr lvl="0"/>
            <a:endParaRPr lang="en-US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Student Data Privacy - </a:t>
            </a:r>
            <a:r>
              <a:rPr lang="en-US" i="1" dirty="0">
                <a:latin typeface="Calibri" panose="020F0502020204030204" pitchFamily="34" charset="0"/>
              </a:rPr>
              <a:t>Jill</a:t>
            </a:r>
            <a:r>
              <a:rPr lang="en-US" b="1" i="1" dirty="0">
                <a:latin typeface="Calibri" panose="020F0502020204030204" pitchFamily="34" charset="0"/>
              </a:rPr>
              <a:t> </a:t>
            </a:r>
            <a:r>
              <a:rPr lang="en-US" i="1" dirty="0">
                <a:latin typeface="Calibri" panose="020F0502020204030204" pitchFamily="34" charset="0"/>
              </a:rPr>
              <a:t>Stacey, Data Privacy Analyst,</a:t>
            </a:r>
            <a:br>
              <a:rPr lang="en-US" i="1" dirty="0">
                <a:latin typeface="Calibri" panose="020F0502020204030204" pitchFamily="34" charset="0"/>
              </a:rPr>
            </a:br>
            <a:r>
              <a:rPr lang="en-US" i="1" dirty="0">
                <a:latin typeface="Calibri" panose="020F0502020204030204" pitchFamily="34" charset="0"/>
              </a:rPr>
              <a:t>Information Management </a:t>
            </a:r>
            <a:r>
              <a:rPr lang="en-US" i="1" dirty="0" smtClean="0">
                <a:latin typeface="Calibri" panose="020F0502020204030204" pitchFamily="34" charset="0"/>
              </a:rPr>
              <a:t>Services</a:t>
            </a:r>
          </a:p>
          <a:p>
            <a:pPr lvl="0"/>
            <a:endParaRPr lang="en-US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Updated 2018-19 CEAB Operating Procedures manual on webpage – </a:t>
            </a:r>
            <a:r>
              <a:rPr lang="en-US" i="1" dirty="0" smtClean="0">
                <a:latin typeface="Calibri" panose="020F0502020204030204" pitchFamily="34" charset="0"/>
              </a:rPr>
              <a:t>Mary </a:t>
            </a:r>
            <a:r>
              <a:rPr lang="en-US" i="1" dirty="0">
                <a:latin typeface="Calibri" panose="020F0502020204030204" pitchFamily="34" charset="0"/>
              </a:rPr>
              <a:t>Anne </a:t>
            </a:r>
            <a:r>
              <a:rPr lang="en-US" i="1" dirty="0" smtClean="0">
                <a:latin typeface="Calibri" panose="020F0502020204030204" pitchFamily="34" charset="0"/>
              </a:rPr>
              <a:t>Hunter</a:t>
            </a:r>
          </a:p>
          <a:p>
            <a:pPr lvl="0"/>
            <a:endParaRPr lang="en-US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HB18-1005: CE Notification Bill – clarify electronic notification</a:t>
            </a:r>
            <a:r>
              <a:rPr lang="en-US" dirty="0"/>
              <a:t> </a:t>
            </a:r>
            <a:r>
              <a:rPr lang="en-US" dirty="0">
                <a:latin typeface="Calibri" panose="020F0502020204030204" pitchFamily="34" charset="0"/>
              </a:rPr>
              <a:t>– </a:t>
            </a:r>
            <a:r>
              <a:rPr lang="en-US" i="1" dirty="0">
                <a:latin typeface="Calibri" panose="020F0502020204030204" pitchFamily="34" charset="0"/>
              </a:rPr>
              <a:t>Mary Anne Hunter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1" y="132305"/>
            <a:ext cx="7154696" cy="6667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16199" y="2175933"/>
            <a:ext cx="3666068" cy="304800"/>
          </a:xfrm>
          <a:prstGeom prst="rect">
            <a:avLst/>
          </a:prstGeom>
          <a:noFill/>
          <a:ln w="38100">
            <a:solidFill>
              <a:srgbClr val="EF75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ular Callout 3"/>
          <p:cNvSpPr/>
          <p:nvPr/>
        </p:nvSpPr>
        <p:spPr>
          <a:xfrm>
            <a:off x="4622799" y="2777447"/>
            <a:ext cx="1744134" cy="612648"/>
          </a:xfrm>
          <a:prstGeom prst="wedgeRoundRectCallout">
            <a:avLst>
              <a:gd name="adj1" fmla="val -19862"/>
              <a:gd name="adj2" fmla="val 7632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Please check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The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</a:rPr>
              <a:t>Concurrent Enrollment Notification Bill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HB </a:t>
            </a:r>
            <a:r>
              <a:rPr lang="en-US" b="1" i="1" dirty="0" smtClean="0">
                <a:solidFill>
                  <a:schemeClr val="tx1"/>
                </a:solidFill>
              </a:rPr>
              <a:t>18-1005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1197873"/>
            <a:ext cx="8504270" cy="5660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167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CDHE Update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Updates </a:t>
            </a:r>
            <a:r>
              <a:rPr lang="en-US" dirty="0"/>
              <a:t>– </a:t>
            </a:r>
            <a:r>
              <a:rPr lang="en-US" i="1" dirty="0"/>
              <a:t>Carl Einhaus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CCHE </a:t>
            </a:r>
            <a:r>
              <a:rPr lang="en-US" dirty="0"/>
              <a:t>approved CE Service Area Waiver Form</a:t>
            </a:r>
          </a:p>
        </p:txBody>
      </p:sp>
    </p:spTree>
    <p:extLst>
      <p:ext uri="{BB962C8B-B14F-4D97-AF65-F5344CB8AC3E}">
        <p14:creationId xmlns:p14="http://schemas.microsoft.com/office/powerpoint/2010/main" val="417093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ASCENT Allocation Model review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Subcommittee </a:t>
            </a:r>
            <a:r>
              <a:rPr lang="en-US" dirty="0"/>
              <a:t>to review and submit recommendations to revise by January 24</a:t>
            </a:r>
            <a:r>
              <a:rPr lang="en-US" baseline="30000" dirty="0"/>
              <a:t>th</a:t>
            </a:r>
            <a:r>
              <a:rPr lang="en-US" dirty="0"/>
              <a:t>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 Blue to Green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1230</TotalTime>
  <Words>466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Light Blue to Green Theme</vt:lpstr>
      <vt:lpstr>Concurrent Enrollment Advisory Board Meeting</vt:lpstr>
      <vt:lpstr>AGENDA</vt:lpstr>
      <vt:lpstr>AGENDA</vt:lpstr>
      <vt:lpstr>PowerPoint Presentation</vt:lpstr>
      <vt:lpstr>CDE Updates</vt:lpstr>
      <vt:lpstr>PowerPoint Presentation</vt:lpstr>
      <vt:lpstr>The Concurrent Enrollment Notification Bill HB 18-1005</vt:lpstr>
      <vt:lpstr>CDHE Update</vt:lpstr>
      <vt:lpstr>ASCENT Allocation Model review </vt:lpstr>
      <vt:lpstr>ASCENT Allocation Model</vt:lpstr>
      <vt:lpstr>Initial Slot Requests (as of May 1, 2018)</vt:lpstr>
      <vt:lpstr>Modified Allocation Breakdown</vt:lpstr>
      <vt:lpstr>Previous discussions follow up</vt:lpstr>
      <vt:lpstr>PowerPoint Presentation</vt:lpstr>
      <vt:lpstr>PowerPoint Presentation</vt:lpstr>
    </vt:vector>
  </TitlesOfParts>
  <Company>Colorado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Hunt, Cori</cp:lastModifiedBy>
  <cp:revision>179</cp:revision>
  <dcterms:created xsi:type="dcterms:W3CDTF">2018-01-08T21:58:16Z</dcterms:created>
  <dcterms:modified xsi:type="dcterms:W3CDTF">2018-09-27T18:14:40Z</dcterms:modified>
</cp:coreProperties>
</file>