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 id="2147483690" r:id="rId3"/>
    <p:sldMasterId id="2147483704" r:id="rId4"/>
    <p:sldMasterId id="2147483718" r:id="rId5"/>
  </p:sldMasterIdLst>
  <p:notesMasterIdLst>
    <p:notesMasterId r:id="rId21"/>
  </p:notesMasterIdLst>
  <p:sldIdLst>
    <p:sldId id="263" r:id="rId6"/>
    <p:sldId id="283" r:id="rId7"/>
    <p:sldId id="307" r:id="rId8"/>
    <p:sldId id="286" r:id="rId9"/>
    <p:sldId id="300" r:id="rId10"/>
    <p:sldId id="312" r:id="rId11"/>
    <p:sldId id="313" r:id="rId12"/>
    <p:sldId id="315" r:id="rId13"/>
    <p:sldId id="314" r:id="rId14"/>
    <p:sldId id="294" r:id="rId15"/>
    <p:sldId id="308" r:id="rId16"/>
    <p:sldId id="292" r:id="rId17"/>
    <p:sldId id="311" r:id="rId18"/>
    <p:sldId id="310" r:id="rId19"/>
    <p:sldId id="28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ucker, Andy" initials="TA" lastIdx="6"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5C6670"/>
    <a:srgbClr val="EF7521"/>
    <a:srgbClr val="6EC4E7"/>
    <a:srgbClr val="33CCFF"/>
    <a:srgbClr val="0066CC"/>
    <a:srgbClr val="FFC846"/>
    <a:srgbClr val="101E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56" autoAdjust="0"/>
    <p:restoredTop sz="96625" autoAdjust="0"/>
  </p:normalViewPr>
  <p:slideViewPr>
    <p:cSldViewPr snapToGrid="0">
      <p:cViewPr varScale="1">
        <p:scale>
          <a:sx n="116" d="100"/>
          <a:sy n="116" d="100"/>
        </p:scale>
        <p:origin x="1446"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4-04T10:45:44.271" idx="6">
    <p:pos x="5254" y="2471"/>
    <p:text>Still checking on this</p:text>
    <p:extLst>
      <p:ext uri="{C676402C-5697-4E1C-873F-D02D1690AC5C}">
        <p15:threadingInfo xmlns:p15="http://schemas.microsoft.com/office/powerpoint/2012/main" timeZoneBias="3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1C41A5-5806-4D8C-9101-87111F98DC19}" type="datetimeFigureOut">
              <a:rPr lang="en-US" smtClean="0"/>
              <a:t>8/1/2019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95EF9D-2794-47AA-B87D-5B456456569E}" type="slidenum">
              <a:rPr lang="en-US" smtClean="0"/>
              <a:t>‹#›</a:t>
            </a:fld>
            <a:endParaRPr lang="en-US" dirty="0"/>
          </a:p>
        </p:txBody>
      </p:sp>
    </p:spTree>
    <p:extLst>
      <p:ext uri="{BB962C8B-B14F-4D97-AF65-F5344CB8AC3E}">
        <p14:creationId xmlns:p14="http://schemas.microsoft.com/office/powerpoint/2010/main" val="2050947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1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15.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1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17.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4.xml"/><Relationship Id="rId4" Type="http://schemas.openxmlformats.org/officeDocument/2006/relationships/image" Target="../media/image12.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4.xml"/><Relationship Id="rId4"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4.xml"/><Relationship Id="rId4" Type="http://schemas.openxmlformats.org/officeDocument/2006/relationships/image" Target="../media/image14.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4.xml"/><Relationship Id="rId4" Type="http://schemas.openxmlformats.org/officeDocument/2006/relationships/image" Target="../media/image15.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4.xml"/><Relationship Id="rId4" Type="http://schemas.openxmlformats.org/officeDocument/2006/relationships/image" Target="../media/image16.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4.xml"/><Relationship Id="rId4" Type="http://schemas.openxmlformats.org/officeDocument/2006/relationships/image" Target="../media/image17.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5.xml"/><Relationship Id="rId4" Type="http://schemas.openxmlformats.org/officeDocument/2006/relationships/image" Target="../media/image12.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5.xml"/><Relationship Id="rId4" Type="http://schemas.openxmlformats.org/officeDocument/2006/relationships/image" Target="../media/image13.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5.xml"/><Relationship Id="rId4" Type="http://schemas.openxmlformats.org/officeDocument/2006/relationships/image" Target="../media/image14.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5.xml"/><Relationship Id="rId4" Type="http://schemas.openxmlformats.org/officeDocument/2006/relationships/image" Target="../media/image15.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5.xml"/><Relationship Id="rId4" Type="http://schemas.openxmlformats.org/officeDocument/2006/relationships/image" Target="../media/image16.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5.xml"/><Relationship Id="rId4" Type="http://schemas.openxmlformats.org/officeDocument/2006/relationships/image" Target="../media/image17.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title="Hea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7300"/>
          </a:xfrm>
          <a:prstGeom prst="rect">
            <a:avLst/>
          </a:prstGeom>
        </p:spPr>
      </p:pic>
      <p:sp>
        <p:nvSpPr>
          <p:cNvPr id="2" name="Title 1"/>
          <p:cNvSpPr>
            <a:spLocks noGrp="1"/>
          </p:cNvSpPr>
          <p:nvPr>
            <p:ph type="ctrTitle" hasCustomPrompt="1"/>
          </p:nvPr>
        </p:nvSpPr>
        <p:spPr>
          <a:xfrm>
            <a:off x="685800" y="3355923"/>
            <a:ext cx="7772400" cy="1526927"/>
          </a:xfrm>
        </p:spPr>
        <p:txBody>
          <a:bodyPr lIns="0" tIns="0" rIns="0" bIns="0" anchor="t" anchorCtr="0">
            <a:normAutofit/>
          </a:bodyPr>
          <a:lstStyle>
            <a:lvl1pPr algn="ctr">
              <a:defRPr sz="5400">
                <a:latin typeface="Museo Slab 500" panose="02000000000000000000" pitchFamily="50" charset="0"/>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1143000" y="5093063"/>
            <a:ext cx="6858000" cy="443429"/>
          </a:xfrm>
        </p:spPr>
        <p:txBody>
          <a:bodyPr/>
          <a:lstStyle>
            <a:lvl1pPr marL="0" indent="0" algn="ctr">
              <a:buNone/>
              <a:defRPr sz="2400">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Slide Number Placeholder 5"/>
          <p:cNvSpPr>
            <a:spLocks noGrp="1"/>
          </p:cNvSpPr>
          <p:nvPr>
            <p:ph type="sldNum" sz="quarter" idx="12"/>
          </p:nvPr>
        </p:nvSpPr>
        <p:spPr>
          <a:xfrm>
            <a:off x="274320" y="6356351"/>
            <a:ext cx="467783" cy="365125"/>
          </a:xfrm>
        </p:spPr>
        <p:txBody>
          <a:bodyPr/>
          <a:lstStyle>
            <a:lvl1pPr algn="ctr">
              <a:defRPr/>
            </a:lvl1pPr>
          </a:lstStyle>
          <a:p>
            <a:fld id="{67726FA2-3EC9-4717-AD62-D8C823692DD3}" type="slidenum">
              <a:rPr lang="en-US" smtClean="0"/>
              <a:pPr/>
              <a:t>‹#›</a:t>
            </a:fld>
            <a:endParaRPr lang="en-US" dirty="0"/>
          </a:p>
        </p:txBody>
      </p:sp>
      <p:pic>
        <p:nvPicPr>
          <p:cNvPr id="9" name="Picture 8" title="Colorado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26382" y="1746979"/>
            <a:ext cx="4491235" cy="819024"/>
          </a:xfrm>
          <a:prstGeom prst="rect">
            <a:avLst/>
          </a:prstGeom>
        </p:spPr>
      </p:pic>
    </p:spTree>
    <p:extLst>
      <p:ext uri="{BB962C8B-B14F-4D97-AF65-F5344CB8AC3E}">
        <p14:creationId xmlns:p14="http://schemas.microsoft.com/office/powerpoint/2010/main" val="1202925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8"/>
            <a:ext cx="9144000" cy="2182761"/>
          </a:xfrm>
          <a:prstGeom prst="rect">
            <a:avLst/>
          </a:prstGeom>
          <a:gradFill>
            <a:gsLst>
              <a:gs pos="0">
                <a:schemeClr val="bg1"/>
              </a:gs>
              <a:gs pos="100000">
                <a:srgbClr val="488BC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userDrawn="1"/>
        </p:nvCxnSpPr>
        <p:spPr>
          <a:xfrm>
            <a:off x="685800" y="2772696"/>
            <a:ext cx="7801897"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05204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31047096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6454114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4089019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45632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2818450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2852142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1590025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20267307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sp>
        <p:nvSpPr>
          <p:cNvPr id="3"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87244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pic>
        <p:nvPicPr>
          <p:cNvPr id="7" name="Picture 6" title="Hea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7300"/>
          </a:xfrm>
          <a:prstGeom prst="rect">
            <a:avLst/>
          </a:prstGeom>
        </p:spPr>
      </p:pic>
      <p:sp>
        <p:nvSpPr>
          <p:cNvPr id="2" name="Title 1"/>
          <p:cNvSpPr>
            <a:spLocks noGrp="1"/>
          </p:cNvSpPr>
          <p:nvPr>
            <p:ph type="title"/>
          </p:nvPr>
        </p:nvSpPr>
        <p:spPr>
          <a:xfrm>
            <a:off x="274320" y="274320"/>
            <a:ext cx="7886700" cy="710141"/>
          </a:xfrm>
        </p:spPr>
        <p:txBody>
          <a:bodyPr lIns="0" tIns="0" rIns="0" bIns="0" anchor="t" anchorCtr="0">
            <a:normAutofit/>
          </a:bodyPr>
          <a:lstStyle>
            <a:lvl1pPr>
              <a:lnSpc>
                <a:spcPct val="100000"/>
              </a:lnSpc>
              <a:defRPr sz="2400">
                <a:solidFill>
                  <a:srgbClr val="000000"/>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351338"/>
          </a:xfrm>
        </p:spPr>
        <p:txBody>
          <a:bodyPr lIns="0" tIns="0" rIns="0" bIns="0"/>
          <a:lstStyle>
            <a:lvl1pPr marL="0" indent="0">
              <a:lnSpc>
                <a:spcPct val="100000"/>
              </a:lnSpc>
              <a:buNone/>
              <a:defRPr sz="2400">
                <a:solidFill>
                  <a:srgbClr val="5C6670"/>
                </a:solidFill>
                <a:latin typeface="Trebuchet MS" panose="020B0603020202020204" pitchFamily="34" charset="0"/>
              </a:defRPr>
            </a:lvl1pPr>
            <a:lvl2pPr>
              <a:lnSpc>
                <a:spcPct val="100000"/>
              </a:lnSpc>
              <a:defRPr sz="2000"/>
            </a:lvl2pPr>
            <a:lvl3pPr>
              <a:lnSpc>
                <a:spcPct val="100000"/>
              </a:lnSpc>
              <a:defRPr sz="1800"/>
            </a:lvl3pPr>
            <a:lvl4pPr>
              <a:lnSpc>
                <a:spcPct val="100000"/>
              </a:lnSpc>
              <a:defRPr sz="1600"/>
            </a:lvl4pPr>
            <a:lvl5pPr>
              <a:lnSpc>
                <a:spcPct val="1000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274320" y="6356351"/>
            <a:ext cx="467783" cy="365125"/>
          </a:xfrm>
        </p:spPr>
        <p:txBody>
          <a:bodyPr/>
          <a:lstStyle>
            <a:lvl1pPr algn="ctr">
              <a:defRPr/>
            </a:lvl1pPr>
          </a:lstStyle>
          <a:p>
            <a:fld id="{67726FA2-3EC9-4717-AD62-D8C823692DD3}" type="slidenum">
              <a:rPr lang="en-US" smtClean="0"/>
              <a:pPr/>
              <a:t>‹#›</a:t>
            </a:fld>
            <a:endParaRPr lang="en-US" dirty="0"/>
          </a:p>
        </p:txBody>
      </p:sp>
      <p:pic>
        <p:nvPicPr>
          <p:cNvPr id="8" name="Picture 7" title="CDE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0973" y="6225630"/>
            <a:ext cx="1028753" cy="558829"/>
          </a:xfrm>
          <a:prstGeom prst="rect">
            <a:avLst/>
          </a:prstGeom>
        </p:spPr>
      </p:pic>
    </p:spTree>
    <p:extLst>
      <p:ext uri="{BB962C8B-B14F-4D97-AF65-F5344CB8AC3E}">
        <p14:creationId xmlns:p14="http://schemas.microsoft.com/office/powerpoint/2010/main" val="35365618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1924221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4" name="Slide Number Placeholder 5"/>
          <p:cNvSpPr>
            <a:spLocks noGrp="1"/>
          </p:cNvSpPr>
          <p:nvPr>
            <p:ph type="sldNum" sz="quarter" idx="12"/>
          </p:nvPr>
        </p:nvSpPr>
        <p:spPr>
          <a:xfrm>
            <a:off x="215697"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315564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558325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8"/>
            <a:ext cx="9144000" cy="2182761"/>
          </a:xfrm>
          <a:prstGeom prst="rect">
            <a:avLst/>
          </a:prstGeom>
          <a:gradFill>
            <a:gsLst>
              <a:gs pos="0">
                <a:schemeClr val="bg1"/>
              </a:gs>
              <a:gs pos="100000">
                <a:srgbClr val="488BC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userDrawn="1"/>
        </p:nvCxnSpPr>
        <p:spPr>
          <a:xfrm>
            <a:off x="685800" y="2772696"/>
            <a:ext cx="7801897"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117842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12603760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6572060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7620155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8821422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9263098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2009539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4320" y="1463040"/>
            <a:ext cx="4011083" cy="4351338"/>
          </a:xfrm>
        </p:spPr>
        <p:txBody>
          <a:bodyPr lIns="0" tIns="0" rIns="0" bIns="0"/>
          <a:lstStyle>
            <a:lvl1pPr marL="0" indent="0">
              <a:lnSpc>
                <a:spcPct val="100000"/>
              </a:lnSpc>
              <a:buNone/>
              <a:defRPr sz="2400"/>
            </a:lvl1pPr>
            <a:lvl2pPr>
              <a:lnSpc>
                <a:spcPct val="100000"/>
              </a:lnSpc>
              <a:defRPr sz="2000"/>
            </a:lvl2pPr>
          </a:lstStyle>
          <a:p>
            <a:pPr lvl="0"/>
            <a:r>
              <a:rPr lang="en-US" dirty="0"/>
              <a:t>Click to edit Master text styles</a:t>
            </a:r>
          </a:p>
          <a:p>
            <a:pPr lvl="1"/>
            <a:r>
              <a:rPr lang="en-US" dirty="0"/>
              <a:t>Second level</a:t>
            </a:r>
          </a:p>
        </p:txBody>
      </p:sp>
      <p:pic>
        <p:nvPicPr>
          <p:cNvPr id="8" name="Picture 7" title="Hea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7300"/>
          </a:xfrm>
          <a:prstGeom prst="rect">
            <a:avLst/>
          </a:prstGeom>
        </p:spPr>
      </p:pic>
      <p:sp>
        <p:nvSpPr>
          <p:cNvPr id="9" name="Title 1"/>
          <p:cNvSpPr>
            <a:spLocks noGrp="1"/>
          </p:cNvSpPr>
          <p:nvPr>
            <p:ph type="title"/>
          </p:nvPr>
        </p:nvSpPr>
        <p:spPr>
          <a:xfrm>
            <a:off x="274320" y="274320"/>
            <a:ext cx="7886700" cy="710141"/>
          </a:xfrm>
        </p:spPr>
        <p:txBody>
          <a:bodyPr lIns="0" tIns="0" rIns="0" bIns="0" anchor="t" anchorCtr="0">
            <a:normAutofit/>
          </a:bodyPr>
          <a:lstStyle>
            <a:lvl1pPr>
              <a:lnSpc>
                <a:spcPct val="100000"/>
              </a:lnSpc>
              <a:defRPr sz="2400">
                <a:solidFill>
                  <a:srgbClr val="000000"/>
                </a:solidFill>
                <a:latin typeface="Museo Slab 500" panose="02000000000000000000" pitchFamily="50" charset="0"/>
              </a:defRPr>
            </a:lvl1pPr>
          </a:lstStyle>
          <a:p>
            <a:r>
              <a:rPr lang="en-US" dirty="0"/>
              <a:t>Click to edit Master title style</a:t>
            </a:r>
          </a:p>
        </p:txBody>
      </p:sp>
      <p:sp>
        <p:nvSpPr>
          <p:cNvPr id="10" name="Slide Number Placeholder 5"/>
          <p:cNvSpPr>
            <a:spLocks noGrp="1"/>
          </p:cNvSpPr>
          <p:nvPr>
            <p:ph type="sldNum" sz="quarter" idx="12"/>
          </p:nvPr>
        </p:nvSpPr>
        <p:spPr>
          <a:xfrm>
            <a:off x="274320" y="6356351"/>
            <a:ext cx="467783" cy="365125"/>
          </a:xfrm>
        </p:spPr>
        <p:txBody>
          <a:bodyPr/>
          <a:lstStyle>
            <a:lvl1pPr algn="ctr">
              <a:defRPr/>
            </a:lvl1pPr>
          </a:lstStyle>
          <a:p>
            <a:fld id="{67726FA2-3EC9-4717-AD62-D8C823692DD3}" type="slidenum">
              <a:rPr lang="en-US" smtClean="0"/>
              <a:pPr/>
              <a:t>‹#›</a:t>
            </a:fld>
            <a:endParaRPr lang="en-US" dirty="0"/>
          </a:p>
        </p:txBody>
      </p:sp>
      <p:sp>
        <p:nvSpPr>
          <p:cNvPr id="11" name="Content Placeholder 2"/>
          <p:cNvSpPr>
            <a:spLocks noGrp="1"/>
          </p:cNvSpPr>
          <p:nvPr>
            <p:ph sz="half" idx="13"/>
          </p:nvPr>
        </p:nvSpPr>
        <p:spPr>
          <a:xfrm>
            <a:off x="4736254" y="1463040"/>
            <a:ext cx="4011083" cy="4351338"/>
          </a:xfrm>
        </p:spPr>
        <p:txBody>
          <a:bodyPr lIns="0" tIns="0" rIns="0" bIns="0"/>
          <a:lstStyle>
            <a:lvl1pPr marL="0" indent="0">
              <a:lnSpc>
                <a:spcPct val="100000"/>
              </a:lnSpc>
              <a:buNone/>
              <a:defRPr sz="2400"/>
            </a:lvl1pPr>
            <a:lvl2pPr>
              <a:lnSpc>
                <a:spcPct val="100000"/>
              </a:lnSpc>
              <a:defRPr sz="2000"/>
            </a:lvl2pPr>
          </a:lstStyle>
          <a:p>
            <a:pPr lvl="0"/>
            <a:r>
              <a:rPr lang="en-US" dirty="0"/>
              <a:t>Click to edit Master text styles</a:t>
            </a:r>
          </a:p>
          <a:p>
            <a:pPr lvl="1"/>
            <a:r>
              <a:rPr lang="en-US" dirty="0"/>
              <a:t>Second level</a:t>
            </a:r>
          </a:p>
        </p:txBody>
      </p:sp>
      <p:pic>
        <p:nvPicPr>
          <p:cNvPr id="12" name="Picture 11" title="CDE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0973" y="6225630"/>
            <a:ext cx="1028753" cy="558829"/>
          </a:xfrm>
          <a:prstGeom prst="rect">
            <a:avLst/>
          </a:prstGeom>
        </p:spPr>
      </p:pic>
    </p:spTree>
    <p:extLst>
      <p:ext uri="{BB962C8B-B14F-4D97-AF65-F5344CB8AC3E}">
        <p14:creationId xmlns:p14="http://schemas.microsoft.com/office/powerpoint/2010/main" val="17686588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41363080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33771259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sp>
        <p:nvSpPr>
          <p:cNvPr id="3"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732641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8224708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4" name="Slide Number Placeholder 5"/>
          <p:cNvSpPr>
            <a:spLocks noGrp="1"/>
          </p:cNvSpPr>
          <p:nvPr>
            <p:ph type="sldNum" sz="quarter" idx="12"/>
          </p:nvPr>
        </p:nvSpPr>
        <p:spPr>
          <a:xfrm>
            <a:off x="215697"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381292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976024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8"/>
            <a:ext cx="9144000" cy="2182761"/>
          </a:xfrm>
          <a:prstGeom prst="rect">
            <a:avLst/>
          </a:prstGeom>
          <a:gradFill>
            <a:gsLst>
              <a:gs pos="0">
                <a:schemeClr val="bg1"/>
              </a:gs>
              <a:gs pos="100000">
                <a:srgbClr val="488BC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userDrawn="1"/>
        </p:nvCxnSpPr>
        <p:spPr>
          <a:xfrm>
            <a:off x="685800" y="2772696"/>
            <a:ext cx="7801897"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307934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2605709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28593498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2514516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 Blue">
    <p:spTree>
      <p:nvGrpSpPr>
        <p:cNvPr id="1" name=""/>
        <p:cNvGrpSpPr/>
        <p:nvPr/>
      </p:nvGrpSpPr>
      <p:grpSpPr>
        <a:xfrm>
          <a:off x="0" y="0"/>
          <a:ext cx="0" cy="0"/>
          <a:chOff x="0" y="0"/>
          <a:chExt cx="0" cy="0"/>
        </a:xfrm>
      </p:grpSpPr>
      <p:pic>
        <p:nvPicPr>
          <p:cNvPr id="8" name="Picture 7" title="Blue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a:t>Click to edit </a:t>
            </a:r>
            <a:br>
              <a:rPr lang="en-US" dirty="0"/>
            </a:br>
            <a:r>
              <a:rPr lang="en-US" dirty="0"/>
              <a:t>Master title style</a:t>
            </a:r>
          </a:p>
        </p:txBody>
      </p:sp>
      <p:pic>
        <p:nvPicPr>
          <p:cNvPr id="10" name="Picture 9"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5"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4725916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6206011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26197427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28920448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27954198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32929403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sp>
        <p:nvSpPr>
          <p:cNvPr id="3"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050178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4899367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4" name="Slide Number Placeholder 5"/>
          <p:cNvSpPr>
            <a:spLocks noGrp="1"/>
          </p:cNvSpPr>
          <p:nvPr>
            <p:ph type="sldNum" sz="quarter" idx="12"/>
          </p:nvPr>
        </p:nvSpPr>
        <p:spPr>
          <a:xfrm>
            <a:off x="215697"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53121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75962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8"/>
            <a:ext cx="9144000" cy="2182761"/>
          </a:xfrm>
          <a:prstGeom prst="rect">
            <a:avLst/>
          </a:prstGeom>
          <a:gradFill>
            <a:gsLst>
              <a:gs pos="0">
                <a:schemeClr val="bg1"/>
              </a:gs>
              <a:gs pos="100000">
                <a:srgbClr val="488BC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userDrawn="1"/>
        </p:nvCxnSpPr>
        <p:spPr>
          <a:xfrm>
            <a:off x="685800" y="2772696"/>
            <a:ext cx="7801897"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49983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 green">
    <p:spTree>
      <p:nvGrpSpPr>
        <p:cNvPr id="1" name=""/>
        <p:cNvGrpSpPr/>
        <p:nvPr/>
      </p:nvGrpSpPr>
      <p:grpSpPr>
        <a:xfrm>
          <a:off x="0" y="0"/>
          <a:ext cx="0" cy="0"/>
          <a:chOff x="0" y="0"/>
          <a:chExt cx="0" cy="0"/>
        </a:xfrm>
      </p:grpSpPr>
      <p:pic>
        <p:nvPicPr>
          <p:cNvPr id="6" name="Picture 5" title="Green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a:t>Click to edit </a:t>
            </a:r>
            <a:br>
              <a:rPr lang="en-US" dirty="0"/>
            </a:br>
            <a:r>
              <a:rPr lang="en-US" dirty="0"/>
              <a:t>Master title style</a:t>
            </a:r>
          </a:p>
        </p:txBody>
      </p:sp>
      <p:pic>
        <p:nvPicPr>
          <p:cNvPr id="8" name="Picture 7"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5"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41451447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25005102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6054541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8387673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1219725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205012819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1643314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23200667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36709824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sp>
        <p:nvSpPr>
          <p:cNvPr id="3"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3864383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164764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 blue to green">
    <p:spTree>
      <p:nvGrpSpPr>
        <p:cNvPr id="1" name=""/>
        <p:cNvGrpSpPr/>
        <p:nvPr/>
      </p:nvGrpSpPr>
      <p:grpSpPr>
        <a:xfrm>
          <a:off x="0" y="0"/>
          <a:ext cx="0" cy="0"/>
          <a:chOff x="0" y="0"/>
          <a:chExt cx="0" cy="0"/>
        </a:xfrm>
      </p:grpSpPr>
      <p:pic>
        <p:nvPicPr>
          <p:cNvPr id="6" name="Picture 5" title="Blue-green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a:t>Click to edit </a:t>
            </a:r>
            <a:br>
              <a:rPr lang="en-US" dirty="0"/>
            </a:br>
            <a:r>
              <a:rPr lang="en-US" dirty="0"/>
              <a:t>Master title style</a:t>
            </a:r>
          </a:p>
        </p:txBody>
      </p:sp>
      <p:pic>
        <p:nvPicPr>
          <p:cNvPr id="9" name="Picture 8"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5"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388842668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4" name="Slide Number Placeholder 5"/>
          <p:cNvSpPr>
            <a:spLocks noGrp="1"/>
          </p:cNvSpPr>
          <p:nvPr>
            <p:ph type="sldNum" sz="quarter" idx="12"/>
          </p:nvPr>
        </p:nvSpPr>
        <p:spPr>
          <a:xfrm>
            <a:off x="215697"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138468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553728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title="Blue background for 2018 goal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pPr/>
              <a:t>‹#›</a:t>
            </a:fld>
            <a:endParaRPr lang="en-US" dirty="0"/>
          </a:p>
        </p:txBody>
      </p:sp>
      <p:sp>
        <p:nvSpPr>
          <p:cNvPr id="8"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a:t>Click to edit </a:t>
            </a:r>
            <a:br>
              <a:rPr lang="en-US" dirty="0"/>
            </a:br>
            <a:r>
              <a:rPr lang="en-US" dirty="0"/>
              <a:t>Master title style</a:t>
            </a:r>
          </a:p>
        </p:txBody>
      </p:sp>
      <p:pic>
        <p:nvPicPr>
          <p:cNvPr id="9" name="Picture 8"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Tree>
    <p:extLst>
      <p:ext uri="{BB962C8B-B14F-4D97-AF65-F5344CB8AC3E}">
        <p14:creationId xmlns:p14="http://schemas.microsoft.com/office/powerpoint/2010/main" val="1780389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with page number">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274320" y="6356351"/>
            <a:ext cx="467783" cy="365125"/>
          </a:xfrm>
        </p:spPr>
        <p:txBody>
          <a:bodyPr/>
          <a:lstStyle>
            <a:lvl1pPr algn="ctr">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1879411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 no page numb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4569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D9A9D-8D96-4F61-8BE6-3E8248424252}" type="datetimeFigureOut">
              <a:rPr lang="en-US" smtClean="0"/>
              <a:t>8/1/2019</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726FA2-3EC9-4717-AD62-D8C823692DD3}" type="slidenum">
              <a:rPr lang="en-US" smtClean="0"/>
              <a:t>‹#›</a:t>
            </a:fld>
            <a:endParaRPr lang="en-US" dirty="0"/>
          </a:p>
        </p:txBody>
      </p:sp>
    </p:spTree>
    <p:extLst>
      <p:ext uri="{BB962C8B-B14F-4D97-AF65-F5344CB8AC3E}">
        <p14:creationId xmlns:p14="http://schemas.microsoft.com/office/powerpoint/2010/main" val="35332270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73" r:id="rId4"/>
    <p:sldLayoutId id="2147483674" r:id="rId5"/>
    <p:sldLayoutId id="2147483672" r:id="rId6"/>
    <p:sldLayoutId id="2147483675" r:id="rId7"/>
    <p:sldLayoutId id="2147483667" r:id="rId8"/>
    <p:sldLayoutId id="2147483671"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4"/>
          </p:nvPr>
        </p:nvSpPr>
        <p:spPr>
          <a:xfrm>
            <a:off x="245193" y="6360652"/>
            <a:ext cx="2057400" cy="365125"/>
          </a:xfrm>
          <a:prstGeom prst="rect">
            <a:avLst/>
          </a:prstGeom>
        </p:spPr>
        <p:txBody>
          <a:bodyPr/>
          <a:lstStyle>
            <a:lvl1pPr algn="l">
              <a:defRPr/>
            </a:lvl1pPr>
          </a:lstStyle>
          <a:p>
            <a:fld id="{C479D5F6-EDCB-402A-AC08-4943A1820E8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73595743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4"/>
          </p:nvPr>
        </p:nvSpPr>
        <p:spPr>
          <a:xfrm>
            <a:off x="245193" y="6360652"/>
            <a:ext cx="2057400" cy="365125"/>
          </a:xfrm>
          <a:prstGeom prst="rect">
            <a:avLst/>
          </a:prstGeom>
        </p:spPr>
        <p:txBody>
          <a:bodyPr/>
          <a:lstStyle>
            <a:lvl1pPr algn="l">
              <a:defRPr/>
            </a:lvl1pPr>
          </a:lstStyle>
          <a:p>
            <a:fld id="{C479D5F6-EDCB-402A-AC08-4943A1820E8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7578179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4"/>
          </p:nvPr>
        </p:nvSpPr>
        <p:spPr>
          <a:xfrm>
            <a:off x="245193" y="6360652"/>
            <a:ext cx="2057400" cy="365125"/>
          </a:xfrm>
          <a:prstGeom prst="rect">
            <a:avLst/>
          </a:prstGeom>
        </p:spPr>
        <p:txBody>
          <a:bodyPr/>
          <a:lstStyle>
            <a:lvl1pPr algn="l">
              <a:defRPr/>
            </a:lvl1pPr>
          </a:lstStyle>
          <a:p>
            <a:fld id="{C479D5F6-EDCB-402A-AC08-4943A1820E8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050545960"/>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4"/>
          </p:nvPr>
        </p:nvSpPr>
        <p:spPr>
          <a:xfrm>
            <a:off x="245193" y="6360652"/>
            <a:ext cx="2057400" cy="365125"/>
          </a:xfrm>
          <a:prstGeom prst="rect">
            <a:avLst/>
          </a:prstGeom>
        </p:spPr>
        <p:txBody>
          <a:bodyPr/>
          <a:lstStyle>
            <a:lvl1pPr algn="l">
              <a:defRPr/>
            </a:lvl1pPr>
          </a:lstStyle>
          <a:p>
            <a:fld id="{C479D5F6-EDCB-402A-AC08-4943A1820E8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106104201"/>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dirty="0"/>
              <a:t>Concurrent Enrollment Advisory Board Meeting</a:t>
            </a:r>
          </a:p>
        </p:txBody>
      </p:sp>
      <p:sp>
        <p:nvSpPr>
          <p:cNvPr id="3" name="Subtitle 2"/>
          <p:cNvSpPr>
            <a:spLocks noGrp="1"/>
          </p:cNvSpPr>
          <p:nvPr>
            <p:ph type="subTitle" idx="1"/>
          </p:nvPr>
        </p:nvSpPr>
        <p:spPr/>
        <p:txBody>
          <a:bodyPr>
            <a:noAutofit/>
          </a:bodyPr>
          <a:lstStyle/>
          <a:p>
            <a:r>
              <a:rPr lang="en-US" sz="3200" dirty="0" smtClean="0"/>
              <a:t>August 1, </a:t>
            </a:r>
            <a:r>
              <a:rPr lang="en-US" sz="3200" dirty="0"/>
              <a:t>2019</a:t>
            </a:r>
          </a:p>
        </p:txBody>
      </p:sp>
    </p:spTree>
    <p:extLst>
      <p:ext uri="{BB962C8B-B14F-4D97-AF65-F5344CB8AC3E}">
        <p14:creationId xmlns:p14="http://schemas.microsoft.com/office/powerpoint/2010/main" val="11967551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2019-20 ASCENT slot allocation</a:t>
            </a:r>
            <a:r>
              <a:rPr lang="en-US" dirty="0"/>
              <a:t> </a:t>
            </a:r>
            <a:r>
              <a:rPr lang="en-US" b="1" dirty="0" smtClean="0">
                <a:solidFill>
                  <a:schemeClr val="tx1"/>
                </a:solidFill>
              </a:rPr>
              <a:t>data</a:t>
            </a:r>
            <a:endParaRPr lang="en-US" b="1" dirty="0">
              <a:solidFill>
                <a:schemeClr val="tx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4492857"/>
              </p:ext>
            </p:extLst>
          </p:nvPr>
        </p:nvGraphicFramePr>
        <p:xfrm>
          <a:off x="1000126" y="1695453"/>
          <a:ext cx="7019924" cy="4629146"/>
        </p:xfrm>
        <a:graphic>
          <a:graphicData uri="http://schemas.openxmlformats.org/drawingml/2006/table">
            <a:tbl>
              <a:tblPr>
                <a:tableStyleId>{BDBED569-4797-4DF1-A0F4-6AAB3CD982D8}</a:tableStyleId>
              </a:tblPr>
              <a:tblGrid>
                <a:gridCol w="3592946">
                  <a:extLst>
                    <a:ext uri="{9D8B030D-6E8A-4147-A177-3AD203B41FA5}">
                      <a16:colId xmlns:a16="http://schemas.microsoft.com/office/drawing/2014/main" xmlns="" val="20000"/>
                    </a:ext>
                  </a:extLst>
                </a:gridCol>
                <a:gridCol w="1076538">
                  <a:extLst>
                    <a:ext uri="{9D8B030D-6E8A-4147-A177-3AD203B41FA5}">
                      <a16:colId xmlns:a16="http://schemas.microsoft.com/office/drawing/2014/main" xmlns="" val="20001"/>
                    </a:ext>
                  </a:extLst>
                </a:gridCol>
                <a:gridCol w="861230">
                  <a:extLst>
                    <a:ext uri="{9D8B030D-6E8A-4147-A177-3AD203B41FA5}">
                      <a16:colId xmlns:a16="http://schemas.microsoft.com/office/drawing/2014/main" xmlns="" val="20002"/>
                    </a:ext>
                  </a:extLst>
                </a:gridCol>
                <a:gridCol w="1489210">
                  <a:extLst>
                    <a:ext uri="{9D8B030D-6E8A-4147-A177-3AD203B41FA5}">
                      <a16:colId xmlns:a16="http://schemas.microsoft.com/office/drawing/2014/main" xmlns="" val="20003"/>
                    </a:ext>
                  </a:extLst>
                </a:gridCol>
              </a:tblGrid>
              <a:tr h="276202">
                <a:tc>
                  <a:txBody>
                    <a:bodyPr/>
                    <a:lstStyle/>
                    <a:p>
                      <a:pPr algn="l" fontAlgn="b"/>
                      <a:r>
                        <a:rPr lang="en-US" sz="1200" u="none" strike="noStrike" dirty="0">
                          <a:effectLst/>
                          <a:latin typeface="+mn-lt"/>
                        </a:rPr>
                        <a:t> </a:t>
                      </a:r>
                      <a:endParaRPr lang="en-US" sz="1200" b="0" i="0" u="none" strike="noStrike" dirty="0">
                        <a:solidFill>
                          <a:srgbClr val="000000"/>
                        </a:solidFill>
                        <a:effectLst/>
                        <a:latin typeface="+mn-lt"/>
                      </a:endParaRPr>
                    </a:p>
                  </a:txBody>
                  <a:tcPr marL="0" marR="0" marT="0" marB="0" anchor="b">
                    <a:solidFill>
                      <a:schemeClr val="accent1">
                        <a:lumMod val="20000"/>
                        <a:lumOff val="80000"/>
                      </a:schemeClr>
                    </a:solidFill>
                  </a:tcPr>
                </a:tc>
                <a:tc>
                  <a:txBody>
                    <a:bodyPr/>
                    <a:lstStyle/>
                    <a:p>
                      <a:pPr algn="ctr" fontAlgn="ctr"/>
                      <a:r>
                        <a:rPr lang="en-US" sz="1200" u="none" strike="noStrike" dirty="0">
                          <a:effectLst/>
                          <a:latin typeface="+mn-lt"/>
                        </a:rPr>
                        <a:t>19-20</a:t>
                      </a:r>
                      <a:endParaRPr lang="en-US" sz="1200" b="0" i="0" u="none" strike="noStrike" dirty="0">
                        <a:solidFill>
                          <a:srgbClr val="000000"/>
                        </a:solidFill>
                        <a:effectLst/>
                        <a:latin typeface="+mn-lt"/>
                      </a:endParaRPr>
                    </a:p>
                  </a:txBody>
                  <a:tcPr marL="0" marR="0" marT="0" marB="0" anchor="ctr">
                    <a:solidFill>
                      <a:schemeClr val="accent1">
                        <a:lumMod val="20000"/>
                        <a:lumOff val="80000"/>
                      </a:schemeClr>
                    </a:solidFill>
                  </a:tcPr>
                </a:tc>
                <a:tc>
                  <a:txBody>
                    <a:bodyPr/>
                    <a:lstStyle/>
                    <a:p>
                      <a:pPr algn="ctr" fontAlgn="ctr"/>
                      <a:r>
                        <a:rPr lang="en-US" sz="1200" u="none" strike="noStrike">
                          <a:effectLst/>
                          <a:latin typeface="+mn-lt"/>
                        </a:rPr>
                        <a:t>18-19</a:t>
                      </a:r>
                      <a:endParaRPr lang="en-US" sz="1200" b="0" i="0" u="none" strike="noStrike">
                        <a:solidFill>
                          <a:srgbClr val="BFBFBF"/>
                        </a:solidFill>
                        <a:effectLst/>
                        <a:latin typeface="+mn-lt"/>
                      </a:endParaRPr>
                    </a:p>
                  </a:txBody>
                  <a:tcPr marL="0" marR="0" marT="0" marB="0" anchor="ctr">
                    <a:solidFill>
                      <a:schemeClr val="accent1">
                        <a:lumMod val="20000"/>
                        <a:lumOff val="80000"/>
                      </a:schemeClr>
                    </a:solidFill>
                  </a:tcPr>
                </a:tc>
                <a:tc>
                  <a:txBody>
                    <a:bodyPr/>
                    <a:lstStyle/>
                    <a:p>
                      <a:pPr algn="ctr" fontAlgn="ctr"/>
                      <a:r>
                        <a:rPr lang="en-US" sz="1200" u="none" strike="noStrike" dirty="0">
                          <a:effectLst/>
                          <a:latin typeface="+mn-lt"/>
                        </a:rPr>
                        <a:t>19-20 Difference</a:t>
                      </a:r>
                      <a:endParaRPr lang="en-US" sz="1200" b="0" i="0" u="none" strike="noStrike" dirty="0">
                        <a:solidFill>
                          <a:srgbClr val="000000"/>
                        </a:solidFill>
                        <a:effectLst/>
                        <a:latin typeface="+mn-lt"/>
                      </a:endParaRPr>
                    </a:p>
                  </a:txBody>
                  <a:tcPr marL="0" marR="0" marT="0" marB="0" anchor="ctr">
                    <a:solidFill>
                      <a:schemeClr val="accent1">
                        <a:lumMod val="20000"/>
                        <a:lumOff val="80000"/>
                      </a:schemeClr>
                    </a:solidFill>
                  </a:tcPr>
                </a:tc>
                <a:extLst>
                  <a:ext uri="{0D108BD9-81ED-4DB2-BD59-A6C34878D82A}">
                    <a16:rowId xmlns:a16="http://schemas.microsoft.com/office/drawing/2014/main" xmlns="" val="10000"/>
                  </a:ext>
                </a:extLst>
              </a:tr>
              <a:tr h="276202">
                <a:tc>
                  <a:txBody>
                    <a:bodyPr/>
                    <a:lstStyle/>
                    <a:p>
                      <a:pPr algn="l" fontAlgn="b"/>
                      <a:r>
                        <a:rPr lang="en-US" sz="1200" u="none" strike="noStrike" dirty="0" smtClean="0">
                          <a:effectLst/>
                          <a:latin typeface="+mn-lt"/>
                        </a:rPr>
                        <a:t>  Total </a:t>
                      </a:r>
                      <a:r>
                        <a:rPr lang="en-US" sz="1200" u="none" strike="noStrike" dirty="0">
                          <a:effectLst/>
                          <a:latin typeface="+mn-lt"/>
                        </a:rPr>
                        <a:t>ITPs submitted</a:t>
                      </a:r>
                      <a:endParaRPr lang="en-US" sz="1200" b="0" i="0" u="none" strike="noStrike" dirty="0">
                        <a:solidFill>
                          <a:srgbClr val="000000"/>
                        </a:solidFill>
                        <a:effectLst/>
                        <a:latin typeface="+mn-lt"/>
                      </a:endParaRPr>
                    </a:p>
                  </a:txBody>
                  <a:tcPr marL="0" marR="0" marT="0" marB="0" anchor="ctr"/>
                </a:tc>
                <a:tc>
                  <a:txBody>
                    <a:bodyPr/>
                    <a:lstStyle/>
                    <a:p>
                      <a:pPr algn="ctr" fontAlgn="ctr"/>
                      <a:r>
                        <a:rPr lang="en-US" sz="1200" b="1" u="none" strike="noStrike" dirty="0">
                          <a:effectLst/>
                          <a:latin typeface="+mn-lt"/>
                        </a:rPr>
                        <a:t>59</a:t>
                      </a:r>
                      <a:endParaRPr lang="en-US" sz="1200" b="1" i="0" u="none" strike="noStrike" dirty="0">
                        <a:solidFill>
                          <a:srgbClr val="000000"/>
                        </a:solidFill>
                        <a:effectLst/>
                        <a:latin typeface="+mn-lt"/>
                      </a:endParaRPr>
                    </a:p>
                  </a:txBody>
                  <a:tcPr marL="0" marR="0" marT="0" marB="0" anchor="ctr"/>
                </a:tc>
                <a:tc>
                  <a:txBody>
                    <a:bodyPr/>
                    <a:lstStyle/>
                    <a:p>
                      <a:pPr algn="ctr" fontAlgn="ctr"/>
                      <a:r>
                        <a:rPr lang="en-US" sz="1200" b="1" u="none" strike="noStrike">
                          <a:effectLst/>
                          <a:latin typeface="+mn-lt"/>
                        </a:rPr>
                        <a:t>51</a:t>
                      </a:r>
                      <a:endParaRPr lang="en-US" sz="1200" b="1" i="0" u="none" strike="noStrike">
                        <a:solidFill>
                          <a:srgbClr val="BFBFBF"/>
                        </a:solidFill>
                        <a:effectLst/>
                        <a:latin typeface="+mn-lt"/>
                      </a:endParaRPr>
                    </a:p>
                  </a:txBody>
                  <a:tcPr marL="0" marR="0" marT="0" marB="0" anchor="ctr"/>
                </a:tc>
                <a:tc>
                  <a:txBody>
                    <a:bodyPr/>
                    <a:lstStyle/>
                    <a:p>
                      <a:pPr algn="ctr" fontAlgn="ctr"/>
                      <a:r>
                        <a:rPr lang="en-US" sz="1200" b="1" u="none" strike="noStrike" dirty="0">
                          <a:effectLst/>
                          <a:latin typeface="+mn-lt"/>
                        </a:rPr>
                        <a:t>8</a:t>
                      </a:r>
                      <a:endParaRPr lang="en-US" sz="1200" b="1" i="0" u="none" strike="noStrike" dirty="0">
                        <a:solidFill>
                          <a:srgbClr val="000000"/>
                        </a:solidFill>
                        <a:effectLst/>
                        <a:latin typeface="+mn-lt"/>
                      </a:endParaRPr>
                    </a:p>
                  </a:txBody>
                  <a:tcPr marL="0" marR="0" marT="0" marB="0" anchor="ctr"/>
                </a:tc>
                <a:extLst>
                  <a:ext uri="{0D108BD9-81ED-4DB2-BD59-A6C34878D82A}">
                    <a16:rowId xmlns:a16="http://schemas.microsoft.com/office/drawing/2014/main" xmlns="" val="10001"/>
                  </a:ext>
                </a:extLst>
              </a:tr>
              <a:tr h="276202">
                <a:tc>
                  <a:txBody>
                    <a:bodyPr/>
                    <a:lstStyle/>
                    <a:p>
                      <a:pPr algn="l" fontAlgn="b"/>
                      <a:r>
                        <a:rPr lang="en-US" sz="1200" u="none" strike="noStrike" dirty="0" smtClean="0">
                          <a:effectLst/>
                          <a:latin typeface="+mn-lt"/>
                        </a:rPr>
                        <a:t>  New </a:t>
                      </a:r>
                      <a:r>
                        <a:rPr lang="en-US" sz="1200" u="none" strike="noStrike" dirty="0">
                          <a:effectLst/>
                          <a:latin typeface="+mn-lt"/>
                        </a:rPr>
                        <a:t>participating LEPs</a:t>
                      </a:r>
                      <a:endParaRPr lang="en-US" sz="1200" b="0" i="0" u="none" strike="noStrike" dirty="0">
                        <a:solidFill>
                          <a:srgbClr val="000000"/>
                        </a:solidFill>
                        <a:effectLst/>
                        <a:latin typeface="+mn-lt"/>
                      </a:endParaRPr>
                    </a:p>
                  </a:txBody>
                  <a:tcPr marL="0" marR="0" marT="0" marB="0" anchor="ctr"/>
                </a:tc>
                <a:tc>
                  <a:txBody>
                    <a:bodyPr/>
                    <a:lstStyle/>
                    <a:p>
                      <a:pPr algn="ctr" fontAlgn="ctr"/>
                      <a:r>
                        <a:rPr lang="en-US" sz="1200" b="1" u="none" strike="noStrike" dirty="0">
                          <a:effectLst/>
                          <a:latin typeface="+mn-lt"/>
                        </a:rPr>
                        <a:t>11</a:t>
                      </a:r>
                      <a:endParaRPr lang="en-US" sz="1200" b="1" i="0" u="none" strike="noStrike" dirty="0">
                        <a:solidFill>
                          <a:srgbClr val="000000"/>
                        </a:solidFill>
                        <a:effectLst/>
                        <a:latin typeface="+mn-lt"/>
                      </a:endParaRPr>
                    </a:p>
                  </a:txBody>
                  <a:tcPr marL="0" marR="0" marT="0" marB="0" anchor="ctr"/>
                </a:tc>
                <a:tc>
                  <a:txBody>
                    <a:bodyPr/>
                    <a:lstStyle/>
                    <a:p>
                      <a:pPr algn="ctr" fontAlgn="ctr"/>
                      <a:r>
                        <a:rPr lang="en-US" sz="1200" b="1" u="none" strike="noStrike">
                          <a:effectLst/>
                          <a:latin typeface="+mn-lt"/>
                        </a:rPr>
                        <a:t>17</a:t>
                      </a:r>
                      <a:endParaRPr lang="en-US" sz="1200" b="1" i="0" u="none" strike="noStrike">
                        <a:solidFill>
                          <a:srgbClr val="BFBFBF"/>
                        </a:solidFill>
                        <a:effectLst/>
                        <a:latin typeface="+mn-lt"/>
                      </a:endParaRPr>
                    </a:p>
                  </a:txBody>
                  <a:tcPr marL="0" marR="0" marT="0" marB="0" anchor="ctr"/>
                </a:tc>
                <a:tc>
                  <a:txBody>
                    <a:bodyPr/>
                    <a:lstStyle/>
                    <a:p>
                      <a:pPr algn="ctr" fontAlgn="ctr"/>
                      <a:r>
                        <a:rPr lang="en-US" sz="1200" b="1" u="none" strike="noStrike" dirty="0">
                          <a:effectLst/>
                          <a:latin typeface="+mn-lt"/>
                        </a:rPr>
                        <a:t>-6</a:t>
                      </a:r>
                      <a:endParaRPr lang="en-US" sz="1200" b="1" i="0" u="none" strike="noStrike" dirty="0">
                        <a:solidFill>
                          <a:srgbClr val="000000"/>
                        </a:solidFill>
                        <a:effectLst/>
                        <a:latin typeface="+mn-lt"/>
                      </a:endParaRPr>
                    </a:p>
                  </a:txBody>
                  <a:tcPr marL="0" marR="0" marT="0" marB="0" anchor="ctr"/>
                </a:tc>
                <a:extLst>
                  <a:ext uri="{0D108BD9-81ED-4DB2-BD59-A6C34878D82A}">
                    <a16:rowId xmlns:a16="http://schemas.microsoft.com/office/drawing/2014/main" xmlns="" val="10002"/>
                  </a:ext>
                </a:extLst>
              </a:tr>
              <a:tr h="276202">
                <a:tc>
                  <a:txBody>
                    <a:bodyPr/>
                    <a:lstStyle/>
                    <a:p>
                      <a:pPr algn="l" fontAlgn="b"/>
                      <a:r>
                        <a:rPr lang="en-US" sz="1200" u="none" strike="noStrike" dirty="0" smtClean="0">
                          <a:effectLst/>
                          <a:latin typeface="+mn-lt"/>
                        </a:rPr>
                        <a:t>  Charter </a:t>
                      </a:r>
                      <a:r>
                        <a:rPr lang="en-US" sz="1200" u="none" strike="noStrike" dirty="0">
                          <a:effectLst/>
                          <a:latin typeface="+mn-lt"/>
                        </a:rPr>
                        <a:t>schools (separate requests)</a:t>
                      </a:r>
                      <a:endParaRPr lang="en-US" sz="1200" b="0" i="0" u="none" strike="noStrike" dirty="0">
                        <a:solidFill>
                          <a:srgbClr val="000000"/>
                        </a:solidFill>
                        <a:effectLst/>
                        <a:latin typeface="+mn-lt"/>
                      </a:endParaRPr>
                    </a:p>
                  </a:txBody>
                  <a:tcPr marL="0" marR="0" marT="0" marB="0" anchor="ctr"/>
                </a:tc>
                <a:tc>
                  <a:txBody>
                    <a:bodyPr/>
                    <a:lstStyle/>
                    <a:p>
                      <a:pPr algn="ctr" fontAlgn="ctr"/>
                      <a:r>
                        <a:rPr lang="en-US" sz="1200" b="1" u="none" strike="noStrike" dirty="0">
                          <a:effectLst/>
                          <a:latin typeface="+mn-lt"/>
                        </a:rPr>
                        <a:t>13</a:t>
                      </a:r>
                      <a:endParaRPr lang="en-US" sz="1200" b="1" i="0" u="none" strike="noStrike" dirty="0">
                        <a:solidFill>
                          <a:srgbClr val="000000"/>
                        </a:solidFill>
                        <a:effectLst/>
                        <a:latin typeface="+mn-lt"/>
                      </a:endParaRPr>
                    </a:p>
                  </a:txBody>
                  <a:tcPr marL="0" marR="0" marT="0" marB="0" anchor="ctr"/>
                </a:tc>
                <a:tc>
                  <a:txBody>
                    <a:bodyPr/>
                    <a:lstStyle/>
                    <a:p>
                      <a:pPr algn="ctr" fontAlgn="ctr"/>
                      <a:r>
                        <a:rPr lang="en-US" sz="1200" b="1" u="none" strike="noStrike">
                          <a:effectLst/>
                          <a:latin typeface="+mn-lt"/>
                        </a:rPr>
                        <a:t> </a:t>
                      </a:r>
                      <a:endParaRPr lang="en-US" sz="1200" b="1" i="0" u="none" strike="noStrike">
                        <a:solidFill>
                          <a:srgbClr val="BFBFBF"/>
                        </a:solidFill>
                        <a:effectLst/>
                        <a:latin typeface="+mn-lt"/>
                      </a:endParaRPr>
                    </a:p>
                  </a:txBody>
                  <a:tcPr marL="0" marR="0" marT="0" marB="0" anchor="ctr"/>
                </a:tc>
                <a:tc>
                  <a:txBody>
                    <a:bodyPr/>
                    <a:lstStyle/>
                    <a:p>
                      <a:pPr algn="ctr" fontAlgn="ctr"/>
                      <a:r>
                        <a:rPr lang="en-US" sz="1200" b="1" u="none" strike="noStrike" dirty="0">
                          <a:effectLst/>
                          <a:latin typeface="+mn-lt"/>
                        </a:rPr>
                        <a:t> </a:t>
                      </a:r>
                      <a:endParaRPr lang="en-US" sz="1200" b="1" i="0" u="none" strike="noStrike" dirty="0">
                        <a:solidFill>
                          <a:srgbClr val="000000"/>
                        </a:solidFill>
                        <a:effectLst/>
                        <a:latin typeface="+mn-lt"/>
                      </a:endParaRPr>
                    </a:p>
                  </a:txBody>
                  <a:tcPr marL="0" marR="0" marT="0" marB="0" anchor="ctr"/>
                </a:tc>
                <a:extLst>
                  <a:ext uri="{0D108BD9-81ED-4DB2-BD59-A6C34878D82A}">
                    <a16:rowId xmlns:a16="http://schemas.microsoft.com/office/drawing/2014/main" xmlns="" val="10003"/>
                  </a:ext>
                </a:extLst>
              </a:tr>
              <a:tr h="276202">
                <a:tc>
                  <a:txBody>
                    <a:bodyPr/>
                    <a:lstStyle/>
                    <a:p>
                      <a:pPr algn="l" fontAlgn="b"/>
                      <a:r>
                        <a:rPr lang="en-US" sz="1200" u="none" strike="noStrike" dirty="0" smtClean="0">
                          <a:effectLst/>
                          <a:latin typeface="+mn-lt"/>
                        </a:rPr>
                        <a:t>  BOCES</a:t>
                      </a:r>
                      <a:endParaRPr lang="en-US" sz="1200" b="0" i="0" u="none" strike="noStrike" dirty="0">
                        <a:solidFill>
                          <a:srgbClr val="000000"/>
                        </a:solidFill>
                        <a:effectLst/>
                        <a:latin typeface="+mn-lt"/>
                      </a:endParaRPr>
                    </a:p>
                  </a:txBody>
                  <a:tcPr marL="0" marR="0" marT="0" marB="0" anchor="ctr"/>
                </a:tc>
                <a:tc>
                  <a:txBody>
                    <a:bodyPr/>
                    <a:lstStyle/>
                    <a:p>
                      <a:pPr algn="ctr" fontAlgn="ctr"/>
                      <a:r>
                        <a:rPr lang="en-US" sz="1200" b="1" u="none" strike="noStrike" dirty="0">
                          <a:effectLst/>
                          <a:latin typeface="+mn-lt"/>
                        </a:rPr>
                        <a:t>1</a:t>
                      </a:r>
                      <a:endParaRPr lang="en-US" sz="1200" b="1" i="0" u="none" strike="noStrike" dirty="0">
                        <a:solidFill>
                          <a:srgbClr val="000000"/>
                        </a:solidFill>
                        <a:effectLst/>
                        <a:latin typeface="+mn-lt"/>
                      </a:endParaRPr>
                    </a:p>
                  </a:txBody>
                  <a:tcPr marL="0" marR="0" marT="0" marB="0" anchor="ctr"/>
                </a:tc>
                <a:tc>
                  <a:txBody>
                    <a:bodyPr/>
                    <a:lstStyle/>
                    <a:p>
                      <a:pPr algn="ctr" fontAlgn="ctr"/>
                      <a:r>
                        <a:rPr lang="en-US" sz="1200" b="1" u="none" strike="noStrike">
                          <a:effectLst/>
                          <a:latin typeface="+mn-lt"/>
                        </a:rPr>
                        <a:t>1</a:t>
                      </a:r>
                      <a:endParaRPr lang="en-US" sz="1200" b="1" i="0" u="none" strike="noStrike">
                        <a:solidFill>
                          <a:srgbClr val="BFBFBF"/>
                        </a:solidFill>
                        <a:effectLst/>
                        <a:latin typeface="+mn-lt"/>
                      </a:endParaRPr>
                    </a:p>
                  </a:txBody>
                  <a:tcPr marL="0" marR="0" marT="0" marB="0" anchor="ctr"/>
                </a:tc>
                <a:tc>
                  <a:txBody>
                    <a:bodyPr/>
                    <a:lstStyle/>
                    <a:p>
                      <a:pPr algn="ctr" fontAlgn="ctr"/>
                      <a:r>
                        <a:rPr lang="en-US" sz="1200" b="1" u="none" strike="noStrike" dirty="0">
                          <a:effectLst/>
                          <a:latin typeface="+mn-lt"/>
                        </a:rPr>
                        <a:t>0</a:t>
                      </a:r>
                      <a:endParaRPr lang="en-US" sz="1200" b="1" i="0" u="none" strike="noStrike" dirty="0">
                        <a:solidFill>
                          <a:srgbClr val="000000"/>
                        </a:solidFill>
                        <a:effectLst/>
                        <a:latin typeface="+mn-lt"/>
                      </a:endParaRPr>
                    </a:p>
                  </a:txBody>
                  <a:tcPr marL="0" marR="0" marT="0" marB="0" anchor="ctr"/>
                </a:tc>
                <a:extLst>
                  <a:ext uri="{0D108BD9-81ED-4DB2-BD59-A6C34878D82A}">
                    <a16:rowId xmlns:a16="http://schemas.microsoft.com/office/drawing/2014/main" xmlns="" val="10004"/>
                  </a:ext>
                </a:extLst>
              </a:tr>
              <a:tr h="276202">
                <a:tc>
                  <a:txBody>
                    <a:bodyPr/>
                    <a:lstStyle/>
                    <a:p>
                      <a:pPr algn="l" fontAlgn="b"/>
                      <a:r>
                        <a:rPr lang="en-US" sz="1200" u="none" strike="noStrike" dirty="0" smtClean="0">
                          <a:effectLst/>
                          <a:latin typeface="+mn-lt"/>
                        </a:rPr>
                        <a:t>  Total </a:t>
                      </a:r>
                      <a:r>
                        <a:rPr lang="en-US" sz="1200" u="none" strike="noStrike" dirty="0">
                          <a:effectLst/>
                          <a:latin typeface="+mn-lt"/>
                        </a:rPr>
                        <a:t>new slots requested</a:t>
                      </a:r>
                      <a:endParaRPr lang="en-US" sz="1200" b="0" i="0" u="none" strike="noStrike" dirty="0">
                        <a:solidFill>
                          <a:srgbClr val="000000"/>
                        </a:solidFill>
                        <a:effectLst/>
                        <a:latin typeface="+mn-lt"/>
                      </a:endParaRPr>
                    </a:p>
                  </a:txBody>
                  <a:tcPr marL="0" marR="0" marT="0" marB="0" anchor="ctr"/>
                </a:tc>
                <a:tc>
                  <a:txBody>
                    <a:bodyPr/>
                    <a:lstStyle/>
                    <a:p>
                      <a:pPr algn="ctr" fontAlgn="ctr"/>
                      <a:r>
                        <a:rPr lang="en-US" sz="1200" b="1" u="none" strike="noStrike" dirty="0">
                          <a:effectLst/>
                          <a:latin typeface="+mn-lt"/>
                        </a:rPr>
                        <a:t>854.5</a:t>
                      </a:r>
                      <a:endParaRPr lang="en-US" sz="1200" b="1" i="0" u="none" strike="noStrike" dirty="0">
                        <a:solidFill>
                          <a:srgbClr val="000000"/>
                        </a:solidFill>
                        <a:effectLst/>
                        <a:latin typeface="+mn-lt"/>
                      </a:endParaRPr>
                    </a:p>
                  </a:txBody>
                  <a:tcPr marL="0" marR="0" marT="0" marB="0" anchor="ctr"/>
                </a:tc>
                <a:tc>
                  <a:txBody>
                    <a:bodyPr/>
                    <a:lstStyle/>
                    <a:p>
                      <a:pPr algn="ctr" fontAlgn="ctr"/>
                      <a:r>
                        <a:rPr lang="en-US" sz="1200" b="1" u="none" strike="noStrike">
                          <a:effectLst/>
                          <a:latin typeface="+mn-lt"/>
                        </a:rPr>
                        <a:t>952</a:t>
                      </a:r>
                      <a:endParaRPr lang="en-US" sz="1200" b="1" i="0" u="none" strike="noStrike">
                        <a:solidFill>
                          <a:srgbClr val="BFBFBF"/>
                        </a:solidFill>
                        <a:effectLst/>
                        <a:latin typeface="+mn-lt"/>
                      </a:endParaRPr>
                    </a:p>
                  </a:txBody>
                  <a:tcPr marL="0" marR="0" marT="0" marB="0" anchor="ctr"/>
                </a:tc>
                <a:tc>
                  <a:txBody>
                    <a:bodyPr/>
                    <a:lstStyle/>
                    <a:p>
                      <a:pPr algn="ctr" fontAlgn="ctr"/>
                      <a:r>
                        <a:rPr lang="en-US" sz="1200" b="1" u="none" strike="noStrike" dirty="0">
                          <a:effectLst/>
                          <a:latin typeface="+mn-lt"/>
                        </a:rPr>
                        <a:t>-97.5</a:t>
                      </a:r>
                      <a:endParaRPr lang="en-US" sz="1200" b="1" i="0" u="none" strike="noStrike" dirty="0">
                        <a:solidFill>
                          <a:srgbClr val="000000"/>
                        </a:solidFill>
                        <a:effectLst/>
                        <a:latin typeface="+mn-lt"/>
                      </a:endParaRPr>
                    </a:p>
                  </a:txBody>
                  <a:tcPr marL="0" marR="0" marT="0" marB="0" anchor="ctr"/>
                </a:tc>
                <a:extLst>
                  <a:ext uri="{0D108BD9-81ED-4DB2-BD59-A6C34878D82A}">
                    <a16:rowId xmlns:a16="http://schemas.microsoft.com/office/drawing/2014/main" xmlns="" val="10005"/>
                  </a:ext>
                </a:extLst>
              </a:tr>
              <a:tr h="276202">
                <a:tc>
                  <a:txBody>
                    <a:bodyPr/>
                    <a:lstStyle/>
                    <a:p>
                      <a:pPr algn="l" fontAlgn="b"/>
                      <a:r>
                        <a:rPr lang="en-US" sz="1200" u="none" strike="noStrike" dirty="0" smtClean="0">
                          <a:effectLst/>
                          <a:latin typeface="+mn-lt"/>
                        </a:rPr>
                        <a:t>  Total </a:t>
                      </a:r>
                      <a:r>
                        <a:rPr lang="en-US" sz="1200" u="none" strike="noStrike" dirty="0">
                          <a:effectLst/>
                          <a:latin typeface="+mn-lt"/>
                        </a:rPr>
                        <a:t>carry forwards from 18-19</a:t>
                      </a:r>
                      <a:endParaRPr lang="en-US" sz="1200" b="0" i="0" u="none" strike="noStrike" dirty="0">
                        <a:solidFill>
                          <a:srgbClr val="000000"/>
                        </a:solidFill>
                        <a:effectLst/>
                        <a:latin typeface="+mn-lt"/>
                      </a:endParaRPr>
                    </a:p>
                  </a:txBody>
                  <a:tcPr marL="0" marR="0" marT="0" marB="0" anchor="ctr"/>
                </a:tc>
                <a:tc>
                  <a:txBody>
                    <a:bodyPr/>
                    <a:lstStyle/>
                    <a:p>
                      <a:pPr algn="ctr" fontAlgn="ctr"/>
                      <a:r>
                        <a:rPr lang="en-US" sz="1200" b="1" u="none" strike="noStrike" dirty="0">
                          <a:effectLst/>
                          <a:latin typeface="+mn-lt"/>
                        </a:rPr>
                        <a:t>61.5</a:t>
                      </a:r>
                      <a:endParaRPr lang="en-US" sz="1200" b="1" i="0" u="none" strike="noStrike" dirty="0">
                        <a:solidFill>
                          <a:srgbClr val="000000"/>
                        </a:solidFill>
                        <a:effectLst/>
                        <a:latin typeface="+mn-lt"/>
                      </a:endParaRPr>
                    </a:p>
                  </a:txBody>
                  <a:tcPr marL="0" marR="0" marT="0" marB="0" anchor="ctr"/>
                </a:tc>
                <a:tc>
                  <a:txBody>
                    <a:bodyPr/>
                    <a:lstStyle/>
                    <a:p>
                      <a:pPr algn="ctr" fontAlgn="ctr"/>
                      <a:r>
                        <a:rPr lang="en-US" sz="1200" b="1" u="none" strike="noStrike" dirty="0">
                          <a:effectLst/>
                          <a:latin typeface="+mn-lt"/>
                        </a:rPr>
                        <a:t>62.5</a:t>
                      </a:r>
                      <a:endParaRPr lang="en-US" sz="1200" b="1" i="0" u="none" strike="noStrike" dirty="0">
                        <a:solidFill>
                          <a:srgbClr val="BFBFBF"/>
                        </a:solidFill>
                        <a:effectLst/>
                        <a:latin typeface="+mn-lt"/>
                      </a:endParaRPr>
                    </a:p>
                  </a:txBody>
                  <a:tcPr marL="0" marR="0" marT="0" marB="0" anchor="ctr"/>
                </a:tc>
                <a:tc>
                  <a:txBody>
                    <a:bodyPr/>
                    <a:lstStyle/>
                    <a:p>
                      <a:pPr algn="ctr" fontAlgn="ctr"/>
                      <a:r>
                        <a:rPr lang="en-US" sz="1200" b="1" u="none" strike="noStrike" dirty="0">
                          <a:effectLst/>
                          <a:latin typeface="+mn-lt"/>
                        </a:rPr>
                        <a:t>-1</a:t>
                      </a:r>
                      <a:endParaRPr lang="en-US" sz="1200" b="1" i="0" u="none" strike="noStrike" dirty="0">
                        <a:solidFill>
                          <a:srgbClr val="000000"/>
                        </a:solidFill>
                        <a:effectLst/>
                        <a:latin typeface="+mn-lt"/>
                      </a:endParaRPr>
                    </a:p>
                  </a:txBody>
                  <a:tcPr marL="0" marR="0" marT="0" marB="0" anchor="ctr"/>
                </a:tc>
                <a:extLst>
                  <a:ext uri="{0D108BD9-81ED-4DB2-BD59-A6C34878D82A}">
                    <a16:rowId xmlns:a16="http://schemas.microsoft.com/office/drawing/2014/main" xmlns="" val="10006"/>
                  </a:ext>
                </a:extLst>
              </a:tr>
              <a:tr h="486116">
                <a:tc>
                  <a:txBody>
                    <a:bodyPr/>
                    <a:lstStyle/>
                    <a:p>
                      <a:pPr algn="l" fontAlgn="b"/>
                      <a:r>
                        <a:rPr lang="en-US" sz="1200" u="none" strike="noStrike" dirty="0" smtClean="0">
                          <a:effectLst/>
                          <a:latin typeface="+mn-lt"/>
                        </a:rPr>
                        <a:t>  Total </a:t>
                      </a:r>
                      <a:r>
                        <a:rPr lang="en-US" sz="1200" u="none" strike="noStrike" dirty="0">
                          <a:effectLst/>
                          <a:latin typeface="+mn-lt"/>
                        </a:rPr>
                        <a:t>slots available for 19-20                                                           </a:t>
                      </a:r>
                      <a:r>
                        <a:rPr lang="en-US" sz="1200" u="none" strike="noStrike" dirty="0" smtClean="0">
                          <a:effectLst/>
                          <a:latin typeface="+mn-lt"/>
                        </a:rPr>
                        <a:t>    </a:t>
                      </a:r>
                      <a:r>
                        <a:rPr lang="en-US" sz="1200" u="none" strike="noStrike" baseline="0" dirty="0" smtClean="0">
                          <a:effectLst/>
                          <a:latin typeface="+mn-lt"/>
                        </a:rPr>
                        <a:t> </a:t>
                      </a:r>
                      <a:r>
                        <a:rPr lang="en-US" sz="1200" u="none" strike="noStrike" dirty="0" smtClean="0">
                          <a:effectLst/>
                          <a:latin typeface="+mn-lt"/>
                        </a:rPr>
                        <a:t>        (</a:t>
                      </a:r>
                      <a:r>
                        <a:rPr lang="en-US" sz="1200" i="1" u="none" strike="noStrike" dirty="0" smtClean="0">
                          <a:effectLst/>
                          <a:latin typeface="+mn-lt"/>
                        </a:rPr>
                        <a:t>new </a:t>
                      </a:r>
                      <a:r>
                        <a:rPr lang="en-US" sz="1200" i="1" u="none" strike="noStrike" dirty="0">
                          <a:effectLst/>
                          <a:latin typeface="+mn-lt"/>
                        </a:rPr>
                        <a:t>allocations + 18-19 carry forwards)</a:t>
                      </a:r>
                      <a:endParaRPr lang="en-US" sz="1200" b="0" i="1" u="none" strike="noStrike" dirty="0">
                        <a:solidFill>
                          <a:srgbClr val="000000"/>
                        </a:solidFill>
                        <a:effectLst/>
                        <a:latin typeface="+mn-lt"/>
                      </a:endParaRPr>
                    </a:p>
                  </a:txBody>
                  <a:tcPr marL="0" marR="0" marT="0" marB="0" anchor="ctr"/>
                </a:tc>
                <a:tc>
                  <a:txBody>
                    <a:bodyPr/>
                    <a:lstStyle/>
                    <a:p>
                      <a:pPr algn="ctr" fontAlgn="ctr"/>
                      <a:r>
                        <a:rPr lang="en-US" sz="1200" b="1" u="none" strike="noStrike" dirty="0">
                          <a:effectLst/>
                          <a:latin typeface="+mn-lt"/>
                        </a:rPr>
                        <a:t>561.5</a:t>
                      </a:r>
                      <a:endParaRPr lang="en-US" sz="1200" b="1" i="0" u="none" strike="noStrike" dirty="0">
                        <a:solidFill>
                          <a:srgbClr val="000000"/>
                        </a:solidFill>
                        <a:effectLst/>
                        <a:latin typeface="+mn-lt"/>
                      </a:endParaRPr>
                    </a:p>
                  </a:txBody>
                  <a:tcPr marL="0" marR="0" marT="0" marB="0" anchor="ctr"/>
                </a:tc>
                <a:tc>
                  <a:txBody>
                    <a:bodyPr/>
                    <a:lstStyle/>
                    <a:p>
                      <a:pPr algn="ctr" fontAlgn="ctr"/>
                      <a:r>
                        <a:rPr lang="en-US" sz="1200" b="1" u="none" strike="noStrike" dirty="0">
                          <a:effectLst/>
                          <a:latin typeface="+mn-lt"/>
                        </a:rPr>
                        <a:t>562.5</a:t>
                      </a:r>
                      <a:endParaRPr lang="en-US" sz="1200" b="1" i="0" u="none" strike="noStrike" dirty="0">
                        <a:solidFill>
                          <a:srgbClr val="BFBFBF"/>
                        </a:solidFill>
                        <a:effectLst/>
                        <a:latin typeface="+mn-lt"/>
                      </a:endParaRPr>
                    </a:p>
                  </a:txBody>
                  <a:tcPr marL="0" marR="0" marT="0" marB="0" anchor="ctr"/>
                </a:tc>
                <a:tc>
                  <a:txBody>
                    <a:bodyPr/>
                    <a:lstStyle/>
                    <a:p>
                      <a:pPr algn="ctr" fontAlgn="ctr"/>
                      <a:r>
                        <a:rPr lang="en-US" sz="1200" b="1" u="none" strike="noStrike" dirty="0">
                          <a:effectLst/>
                          <a:latin typeface="+mn-lt"/>
                        </a:rPr>
                        <a:t> </a:t>
                      </a:r>
                      <a:endParaRPr lang="en-US" sz="1200" b="1" i="0" u="none" strike="noStrike" dirty="0">
                        <a:solidFill>
                          <a:srgbClr val="000000"/>
                        </a:solidFill>
                        <a:effectLst/>
                        <a:latin typeface="+mn-lt"/>
                      </a:endParaRPr>
                    </a:p>
                  </a:txBody>
                  <a:tcPr marL="0" marR="0" marT="0" marB="0" anchor="ctr"/>
                </a:tc>
                <a:extLst>
                  <a:ext uri="{0D108BD9-81ED-4DB2-BD59-A6C34878D82A}">
                    <a16:rowId xmlns:a16="http://schemas.microsoft.com/office/drawing/2014/main" xmlns="" val="10007"/>
                  </a:ext>
                </a:extLst>
              </a:tr>
              <a:tr h="276202">
                <a:tc>
                  <a:txBody>
                    <a:bodyPr/>
                    <a:lstStyle/>
                    <a:p>
                      <a:pPr algn="l" fontAlgn="b"/>
                      <a:endParaRPr lang="en-US" sz="1200" b="0" i="0" u="none" strike="noStrike">
                        <a:solidFill>
                          <a:srgbClr val="000000"/>
                        </a:solidFill>
                        <a:effectLst/>
                        <a:latin typeface="+mn-lt"/>
                      </a:endParaRPr>
                    </a:p>
                  </a:txBody>
                  <a:tcPr marL="0" marR="0" marT="0" marB="0" anchor="ctr"/>
                </a:tc>
                <a:tc>
                  <a:txBody>
                    <a:bodyPr/>
                    <a:lstStyle/>
                    <a:p>
                      <a:pPr algn="ctr" fontAlgn="ctr"/>
                      <a:endParaRPr lang="en-US" sz="1200" b="1" i="0" u="none" strike="noStrike">
                        <a:solidFill>
                          <a:srgbClr val="000000"/>
                        </a:solidFill>
                        <a:effectLst/>
                        <a:latin typeface="+mn-lt"/>
                      </a:endParaRPr>
                    </a:p>
                  </a:txBody>
                  <a:tcPr marL="0" marR="0" marT="0" marB="0" anchor="ctr"/>
                </a:tc>
                <a:tc>
                  <a:txBody>
                    <a:bodyPr/>
                    <a:lstStyle/>
                    <a:p>
                      <a:pPr algn="ctr" fontAlgn="ctr"/>
                      <a:endParaRPr lang="en-US" sz="1200" b="1" i="0" u="none" strike="noStrike" dirty="0">
                        <a:solidFill>
                          <a:srgbClr val="BFBFBF"/>
                        </a:solidFill>
                        <a:effectLst/>
                        <a:latin typeface="+mn-lt"/>
                      </a:endParaRPr>
                    </a:p>
                  </a:txBody>
                  <a:tcPr marL="0" marR="0" marT="0" marB="0" anchor="ctr"/>
                </a:tc>
                <a:tc>
                  <a:txBody>
                    <a:bodyPr/>
                    <a:lstStyle/>
                    <a:p>
                      <a:pPr algn="ctr" fontAlgn="ctr"/>
                      <a:endParaRPr lang="en-US" sz="1200" b="1" i="0" u="none" strike="noStrike" dirty="0">
                        <a:solidFill>
                          <a:srgbClr val="000000"/>
                        </a:solidFill>
                        <a:effectLst/>
                        <a:latin typeface="+mn-lt"/>
                      </a:endParaRPr>
                    </a:p>
                  </a:txBody>
                  <a:tcPr marL="0" marR="0" marT="0" marB="0" anchor="ctr"/>
                </a:tc>
                <a:extLst>
                  <a:ext uri="{0D108BD9-81ED-4DB2-BD59-A6C34878D82A}">
                    <a16:rowId xmlns:a16="http://schemas.microsoft.com/office/drawing/2014/main" xmlns="" val="10008"/>
                  </a:ext>
                </a:extLst>
              </a:tr>
              <a:tr h="276202">
                <a:tc>
                  <a:txBody>
                    <a:bodyPr/>
                    <a:lstStyle/>
                    <a:p>
                      <a:pPr algn="l" fontAlgn="b"/>
                      <a:r>
                        <a:rPr lang="en-US" sz="1200" u="none" strike="noStrike" dirty="0" smtClean="0">
                          <a:effectLst/>
                          <a:latin typeface="+mn-lt"/>
                        </a:rPr>
                        <a:t>  Rural</a:t>
                      </a:r>
                      <a:endParaRPr lang="en-US" sz="1200" b="0" i="0" u="none" strike="noStrike" dirty="0">
                        <a:solidFill>
                          <a:srgbClr val="000000"/>
                        </a:solidFill>
                        <a:effectLst/>
                        <a:latin typeface="+mn-lt"/>
                      </a:endParaRPr>
                    </a:p>
                  </a:txBody>
                  <a:tcPr marL="0" marR="0" marT="0" marB="0" anchor="ctr"/>
                </a:tc>
                <a:tc>
                  <a:txBody>
                    <a:bodyPr/>
                    <a:lstStyle/>
                    <a:p>
                      <a:pPr algn="ctr" fontAlgn="ctr"/>
                      <a:r>
                        <a:rPr lang="en-US" sz="1200" b="1" u="none" strike="noStrike">
                          <a:effectLst/>
                          <a:latin typeface="+mn-lt"/>
                        </a:rPr>
                        <a:t>11</a:t>
                      </a:r>
                      <a:endParaRPr lang="en-US" sz="1200" b="1" i="0" u="none" strike="noStrike">
                        <a:solidFill>
                          <a:srgbClr val="000000"/>
                        </a:solidFill>
                        <a:effectLst/>
                        <a:latin typeface="+mn-lt"/>
                      </a:endParaRPr>
                    </a:p>
                  </a:txBody>
                  <a:tcPr marL="0" marR="0" marT="0" marB="0" anchor="ctr"/>
                </a:tc>
                <a:tc>
                  <a:txBody>
                    <a:bodyPr/>
                    <a:lstStyle/>
                    <a:p>
                      <a:pPr algn="ctr" fontAlgn="ctr"/>
                      <a:r>
                        <a:rPr lang="en-US" sz="1200" b="1" u="none" strike="noStrike" dirty="0">
                          <a:effectLst/>
                          <a:latin typeface="+mn-lt"/>
                        </a:rPr>
                        <a:t>11</a:t>
                      </a:r>
                      <a:endParaRPr lang="en-US" sz="1200" b="1" i="0" u="none" strike="noStrike" dirty="0">
                        <a:solidFill>
                          <a:srgbClr val="BFBFBF"/>
                        </a:solidFill>
                        <a:effectLst/>
                        <a:latin typeface="+mn-lt"/>
                      </a:endParaRPr>
                    </a:p>
                  </a:txBody>
                  <a:tcPr marL="0" marR="0" marT="0" marB="0" anchor="ctr"/>
                </a:tc>
                <a:tc>
                  <a:txBody>
                    <a:bodyPr/>
                    <a:lstStyle/>
                    <a:p>
                      <a:pPr algn="ctr" fontAlgn="ctr"/>
                      <a:r>
                        <a:rPr lang="en-US" sz="1200" b="1" u="none" strike="noStrike" dirty="0">
                          <a:effectLst/>
                          <a:latin typeface="+mn-lt"/>
                        </a:rPr>
                        <a:t>0</a:t>
                      </a:r>
                      <a:endParaRPr lang="en-US" sz="1200" b="1" i="0" u="none" strike="noStrike" dirty="0">
                        <a:solidFill>
                          <a:srgbClr val="000000"/>
                        </a:solidFill>
                        <a:effectLst/>
                        <a:latin typeface="+mn-lt"/>
                      </a:endParaRPr>
                    </a:p>
                  </a:txBody>
                  <a:tcPr marL="0" marR="0" marT="0" marB="0" anchor="ctr"/>
                </a:tc>
                <a:extLst>
                  <a:ext uri="{0D108BD9-81ED-4DB2-BD59-A6C34878D82A}">
                    <a16:rowId xmlns:a16="http://schemas.microsoft.com/office/drawing/2014/main" xmlns="" val="10009"/>
                  </a:ext>
                </a:extLst>
              </a:tr>
              <a:tr h="276202">
                <a:tc>
                  <a:txBody>
                    <a:bodyPr/>
                    <a:lstStyle/>
                    <a:p>
                      <a:pPr algn="l" fontAlgn="b"/>
                      <a:r>
                        <a:rPr lang="en-US" sz="1200" u="none" strike="noStrike" dirty="0" smtClean="0">
                          <a:effectLst/>
                          <a:latin typeface="+mn-lt"/>
                        </a:rPr>
                        <a:t>  Small </a:t>
                      </a:r>
                      <a:r>
                        <a:rPr lang="en-US" sz="1200" u="none" strike="noStrike" dirty="0">
                          <a:effectLst/>
                          <a:latin typeface="+mn-lt"/>
                        </a:rPr>
                        <a:t>Rural</a:t>
                      </a:r>
                      <a:endParaRPr lang="en-US" sz="1200" b="0" i="0" u="none" strike="noStrike" dirty="0">
                        <a:solidFill>
                          <a:srgbClr val="000000"/>
                        </a:solidFill>
                        <a:effectLst/>
                        <a:latin typeface="+mn-lt"/>
                      </a:endParaRPr>
                    </a:p>
                  </a:txBody>
                  <a:tcPr marL="0" marR="0" marT="0" marB="0" anchor="ctr"/>
                </a:tc>
                <a:tc>
                  <a:txBody>
                    <a:bodyPr/>
                    <a:lstStyle/>
                    <a:p>
                      <a:pPr algn="ctr" fontAlgn="ctr"/>
                      <a:r>
                        <a:rPr lang="en-US" sz="1200" b="1" u="none" strike="noStrike">
                          <a:effectLst/>
                          <a:latin typeface="+mn-lt"/>
                        </a:rPr>
                        <a:t>13</a:t>
                      </a:r>
                      <a:endParaRPr lang="en-US" sz="1200" b="1" i="0" u="none" strike="noStrike">
                        <a:solidFill>
                          <a:srgbClr val="000000"/>
                        </a:solidFill>
                        <a:effectLst/>
                        <a:latin typeface="+mn-lt"/>
                      </a:endParaRPr>
                    </a:p>
                  </a:txBody>
                  <a:tcPr marL="0" marR="0" marT="0" marB="0" anchor="ctr"/>
                </a:tc>
                <a:tc>
                  <a:txBody>
                    <a:bodyPr/>
                    <a:lstStyle/>
                    <a:p>
                      <a:pPr algn="ctr" fontAlgn="ctr"/>
                      <a:r>
                        <a:rPr lang="en-US" sz="1200" b="1" u="none" strike="noStrike">
                          <a:effectLst/>
                          <a:latin typeface="+mn-lt"/>
                        </a:rPr>
                        <a:t>15</a:t>
                      </a:r>
                      <a:endParaRPr lang="en-US" sz="1200" b="1" i="0" u="none" strike="noStrike">
                        <a:solidFill>
                          <a:srgbClr val="BFBFBF"/>
                        </a:solidFill>
                        <a:effectLst/>
                        <a:latin typeface="+mn-lt"/>
                      </a:endParaRPr>
                    </a:p>
                  </a:txBody>
                  <a:tcPr marL="0" marR="0" marT="0" marB="0" anchor="ctr"/>
                </a:tc>
                <a:tc>
                  <a:txBody>
                    <a:bodyPr/>
                    <a:lstStyle/>
                    <a:p>
                      <a:pPr algn="ctr" fontAlgn="ctr"/>
                      <a:r>
                        <a:rPr lang="en-US" sz="1200" b="1" u="none" strike="noStrike" dirty="0">
                          <a:effectLst/>
                          <a:latin typeface="+mn-lt"/>
                        </a:rPr>
                        <a:t>-2</a:t>
                      </a:r>
                      <a:endParaRPr lang="en-US" sz="1200" b="1" i="0" u="none" strike="noStrike" dirty="0">
                        <a:solidFill>
                          <a:srgbClr val="000000"/>
                        </a:solidFill>
                        <a:effectLst/>
                        <a:latin typeface="+mn-lt"/>
                      </a:endParaRPr>
                    </a:p>
                  </a:txBody>
                  <a:tcPr marL="0" marR="0" marT="0" marB="0" anchor="ctr"/>
                </a:tc>
                <a:extLst>
                  <a:ext uri="{0D108BD9-81ED-4DB2-BD59-A6C34878D82A}">
                    <a16:rowId xmlns:a16="http://schemas.microsoft.com/office/drawing/2014/main" xmlns="" val="10010"/>
                  </a:ext>
                </a:extLst>
              </a:tr>
              <a:tr h="276202">
                <a:tc>
                  <a:txBody>
                    <a:bodyPr/>
                    <a:lstStyle/>
                    <a:p>
                      <a:pPr algn="l" fontAlgn="b"/>
                      <a:r>
                        <a:rPr lang="en-US" sz="1200" u="none" strike="noStrike" dirty="0" smtClean="0">
                          <a:effectLst/>
                          <a:latin typeface="+mn-lt"/>
                        </a:rPr>
                        <a:t>  Total</a:t>
                      </a:r>
                      <a:endParaRPr lang="en-US" sz="1200" b="0" i="0" u="none" strike="noStrike" dirty="0">
                        <a:solidFill>
                          <a:srgbClr val="000000"/>
                        </a:solidFill>
                        <a:effectLst/>
                        <a:latin typeface="+mn-lt"/>
                      </a:endParaRPr>
                    </a:p>
                  </a:txBody>
                  <a:tcPr marL="0" marR="0" marT="0" marB="0" anchor="ctr"/>
                </a:tc>
                <a:tc>
                  <a:txBody>
                    <a:bodyPr/>
                    <a:lstStyle/>
                    <a:p>
                      <a:pPr algn="ctr" fontAlgn="ctr"/>
                      <a:r>
                        <a:rPr lang="en-US" sz="1200" b="1" u="none" strike="noStrike">
                          <a:effectLst/>
                          <a:latin typeface="+mn-lt"/>
                        </a:rPr>
                        <a:t>24</a:t>
                      </a:r>
                      <a:endParaRPr lang="en-US" sz="1200" b="1" i="0" u="none" strike="noStrike">
                        <a:solidFill>
                          <a:srgbClr val="000000"/>
                        </a:solidFill>
                        <a:effectLst/>
                        <a:latin typeface="+mn-lt"/>
                      </a:endParaRPr>
                    </a:p>
                  </a:txBody>
                  <a:tcPr marL="0" marR="0" marT="0" marB="0" anchor="ctr"/>
                </a:tc>
                <a:tc>
                  <a:txBody>
                    <a:bodyPr/>
                    <a:lstStyle/>
                    <a:p>
                      <a:pPr algn="ctr" fontAlgn="ctr"/>
                      <a:r>
                        <a:rPr lang="en-US" sz="1200" b="1" u="none" strike="noStrike">
                          <a:effectLst/>
                          <a:latin typeface="+mn-lt"/>
                        </a:rPr>
                        <a:t>26</a:t>
                      </a:r>
                      <a:endParaRPr lang="en-US" sz="1200" b="1" i="0" u="none" strike="noStrike">
                        <a:solidFill>
                          <a:srgbClr val="BFBFBF"/>
                        </a:solidFill>
                        <a:effectLst/>
                        <a:latin typeface="+mn-lt"/>
                      </a:endParaRPr>
                    </a:p>
                  </a:txBody>
                  <a:tcPr marL="0" marR="0" marT="0" marB="0" anchor="ctr"/>
                </a:tc>
                <a:tc>
                  <a:txBody>
                    <a:bodyPr/>
                    <a:lstStyle/>
                    <a:p>
                      <a:pPr algn="ctr" fontAlgn="ctr"/>
                      <a:r>
                        <a:rPr lang="en-US" sz="1200" b="1" u="none" strike="noStrike" dirty="0">
                          <a:effectLst/>
                          <a:latin typeface="+mn-lt"/>
                        </a:rPr>
                        <a:t>-2</a:t>
                      </a:r>
                      <a:endParaRPr lang="en-US" sz="1200" b="1" i="0" u="none" strike="noStrike" dirty="0">
                        <a:solidFill>
                          <a:srgbClr val="000000"/>
                        </a:solidFill>
                        <a:effectLst/>
                        <a:latin typeface="+mn-lt"/>
                      </a:endParaRPr>
                    </a:p>
                  </a:txBody>
                  <a:tcPr marL="0" marR="0" marT="0" marB="0" anchor="ctr"/>
                </a:tc>
                <a:extLst>
                  <a:ext uri="{0D108BD9-81ED-4DB2-BD59-A6C34878D82A}">
                    <a16:rowId xmlns:a16="http://schemas.microsoft.com/office/drawing/2014/main" xmlns="" val="10011"/>
                  </a:ext>
                </a:extLst>
              </a:tr>
              <a:tr h="276202">
                <a:tc>
                  <a:txBody>
                    <a:bodyPr/>
                    <a:lstStyle/>
                    <a:p>
                      <a:pPr algn="l" fontAlgn="b"/>
                      <a:r>
                        <a:rPr lang="en-US" sz="1200" u="none" strike="noStrike" dirty="0" smtClean="0">
                          <a:effectLst/>
                          <a:latin typeface="+mn-lt"/>
                        </a:rPr>
                        <a:t>  % </a:t>
                      </a:r>
                      <a:r>
                        <a:rPr lang="en-US" sz="1200" u="none" strike="noStrike" dirty="0">
                          <a:effectLst/>
                          <a:latin typeface="+mn-lt"/>
                        </a:rPr>
                        <a:t>of total</a:t>
                      </a:r>
                      <a:endParaRPr lang="en-US" sz="1200" b="0" i="0" u="none" strike="noStrike" dirty="0">
                        <a:solidFill>
                          <a:srgbClr val="000000"/>
                        </a:solidFill>
                        <a:effectLst/>
                        <a:latin typeface="+mn-lt"/>
                      </a:endParaRPr>
                    </a:p>
                  </a:txBody>
                  <a:tcPr marL="0" marR="0" marT="0" marB="0" anchor="ctr"/>
                </a:tc>
                <a:tc>
                  <a:txBody>
                    <a:bodyPr/>
                    <a:lstStyle/>
                    <a:p>
                      <a:pPr algn="ctr" fontAlgn="ctr"/>
                      <a:r>
                        <a:rPr lang="en-US" sz="1200" b="1" u="none" strike="noStrike">
                          <a:effectLst/>
                          <a:latin typeface="+mn-lt"/>
                        </a:rPr>
                        <a:t>41%</a:t>
                      </a:r>
                      <a:endParaRPr lang="en-US" sz="1200" b="1" i="0" u="none" strike="noStrike">
                        <a:solidFill>
                          <a:srgbClr val="000000"/>
                        </a:solidFill>
                        <a:effectLst/>
                        <a:latin typeface="+mn-lt"/>
                      </a:endParaRPr>
                    </a:p>
                  </a:txBody>
                  <a:tcPr marL="0" marR="0" marT="0" marB="0" anchor="ctr"/>
                </a:tc>
                <a:tc>
                  <a:txBody>
                    <a:bodyPr/>
                    <a:lstStyle/>
                    <a:p>
                      <a:pPr algn="ctr" fontAlgn="ctr"/>
                      <a:r>
                        <a:rPr lang="en-US" sz="1200" b="1" u="none" strike="noStrike">
                          <a:effectLst/>
                          <a:latin typeface="+mn-lt"/>
                        </a:rPr>
                        <a:t>51%</a:t>
                      </a:r>
                      <a:endParaRPr lang="en-US" sz="1200" b="1" i="0" u="none" strike="noStrike">
                        <a:solidFill>
                          <a:srgbClr val="BFBFBF"/>
                        </a:solidFill>
                        <a:effectLst/>
                        <a:latin typeface="+mn-lt"/>
                      </a:endParaRPr>
                    </a:p>
                  </a:txBody>
                  <a:tcPr marL="0" marR="0" marT="0" marB="0" anchor="ctr"/>
                </a:tc>
                <a:tc>
                  <a:txBody>
                    <a:bodyPr/>
                    <a:lstStyle/>
                    <a:p>
                      <a:pPr algn="ctr" fontAlgn="ctr"/>
                      <a:r>
                        <a:rPr lang="en-US" sz="1200" b="1" u="none" strike="noStrike" dirty="0">
                          <a:effectLst/>
                          <a:latin typeface="+mn-lt"/>
                        </a:rPr>
                        <a:t>-10%</a:t>
                      </a:r>
                      <a:endParaRPr lang="en-US" sz="1200" b="1" i="0" u="none" strike="noStrike" dirty="0">
                        <a:solidFill>
                          <a:srgbClr val="000000"/>
                        </a:solidFill>
                        <a:effectLst/>
                        <a:latin typeface="+mn-lt"/>
                      </a:endParaRPr>
                    </a:p>
                  </a:txBody>
                  <a:tcPr marL="0" marR="0" marT="0" marB="0" anchor="ctr"/>
                </a:tc>
                <a:extLst>
                  <a:ext uri="{0D108BD9-81ED-4DB2-BD59-A6C34878D82A}">
                    <a16:rowId xmlns:a16="http://schemas.microsoft.com/office/drawing/2014/main" xmlns="" val="10012"/>
                  </a:ext>
                </a:extLst>
              </a:tr>
              <a:tr h="276202">
                <a:tc>
                  <a:txBody>
                    <a:bodyPr/>
                    <a:lstStyle/>
                    <a:p>
                      <a:pPr algn="l" fontAlgn="b"/>
                      <a:r>
                        <a:rPr lang="en-US" sz="1200" u="none" strike="noStrike" dirty="0" smtClean="0">
                          <a:effectLst/>
                          <a:latin typeface="+mn-lt"/>
                        </a:rPr>
                        <a:t>  NEW </a:t>
                      </a:r>
                      <a:r>
                        <a:rPr lang="en-US" sz="1200" u="none" strike="noStrike" dirty="0">
                          <a:effectLst/>
                          <a:latin typeface="+mn-lt"/>
                        </a:rPr>
                        <a:t>Participating LEPs</a:t>
                      </a:r>
                      <a:endParaRPr lang="en-US" sz="1200" b="0" i="0" u="none" strike="noStrike" dirty="0">
                        <a:solidFill>
                          <a:srgbClr val="000000"/>
                        </a:solidFill>
                        <a:effectLst/>
                        <a:latin typeface="+mn-lt"/>
                      </a:endParaRPr>
                    </a:p>
                  </a:txBody>
                  <a:tcPr marL="0" marR="0" marT="0" marB="0" anchor="ctr"/>
                </a:tc>
                <a:tc>
                  <a:txBody>
                    <a:bodyPr/>
                    <a:lstStyle/>
                    <a:p>
                      <a:pPr algn="ctr" fontAlgn="ctr"/>
                      <a:r>
                        <a:rPr lang="en-US" sz="1200" b="1" u="none" strike="noStrike">
                          <a:effectLst/>
                          <a:latin typeface="+mn-lt"/>
                        </a:rPr>
                        <a:t> </a:t>
                      </a:r>
                      <a:endParaRPr lang="en-US" sz="1200" b="1" i="0" u="none" strike="noStrike">
                        <a:solidFill>
                          <a:srgbClr val="000000"/>
                        </a:solidFill>
                        <a:effectLst/>
                        <a:latin typeface="+mn-lt"/>
                      </a:endParaRPr>
                    </a:p>
                  </a:txBody>
                  <a:tcPr marL="0" marR="0" marT="0" marB="0" anchor="ctr"/>
                </a:tc>
                <a:tc>
                  <a:txBody>
                    <a:bodyPr/>
                    <a:lstStyle/>
                    <a:p>
                      <a:pPr algn="ctr" fontAlgn="ctr"/>
                      <a:r>
                        <a:rPr lang="en-US" sz="1200" b="1" u="none" strike="noStrike">
                          <a:effectLst/>
                          <a:latin typeface="+mn-lt"/>
                        </a:rPr>
                        <a:t> </a:t>
                      </a:r>
                      <a:endParaRPr lang="en-US" sz="1200" b="1" i="0" u="none" strike="noStrike">
                        <a:solidFill>
                          <a:srgbClr val="BFBFBF"/>
                        </a:solidFill>
                        <a:effectLst/>
                        <a:latin typeface="+mn-lt"/>
                      </a:endParaRPr>
                    </a:p>
                  </a:txBody>
                  <a:tcPr marL="0" marR="0" marT="0" marB="0" anchor="ctr"/>
                </a:tc>
                <a:tc>
                  <a:txBody>
                    <a:bodyPr/>
                    <a:lstStyle/>
                    <a:p>
                      <a:pPr algn="ctr" fontAlgn="ctr"/>
                      <a:r>
                        <a:rPr lang="en-US" sz="1200" b="1" u="none" strike="noStrike" dirty="0">
                          <a:effectLst/>
                          <a:latin typeface="+mn-lt"/>
                        </a:rPr>
                        <a:t> </a:t>
                      </a:r>
                      <a:endParaRPr lang="en-US" sz="1200" b="1" i="0" u="none" strike="noStrike" dirty="0">
                        <a:solidFill>
                          <a:srgbClr val="000000"/>
                        </a:solidFill>
                        <a:effectLst/>
                        <a:latin typeface="+mn-lt"/>
                      </a:endParaRPr>
                    </a:p>
                  </a:txBody>
                  <a:tcPr marL="0" marR="0" marT="0" marB="0" anchor="ctr"/>
                </a:tc>
                <a:extLst>
                  <a:ext uri="{0D108BD9-81ED-4DB2-BD59-A6C34878D82A}">
                    <a16:rowId xmlns:a16="http://schemas.microsoft.com/office/drawing/2014/main" xmlns="" val="10013"/>
                  </a:ext>
                </a:extLst>
              </a:tr>
              <a:tr h="276202">
                <a:tc>
                  <a:txBody>
                    <a:bodyPr/>
                    <a:lstStyle/>
                    <a:p>
                      <a:pPr algn="l" fontAlgn="b"/>
                      <a:r>
                        <a:rPr lang="en-US" sz="1200" u="none" strike="noStrike" dirty="0" smtClean="0">
                          <a:effectLst/>
                          <a:latin typeface="+mn-lt"/>
                        </a:rPr>
                        <a:t>  Rural</a:t>
                      </a:r>
                      <a:endParaRPr lang="en-US" sz="1200" b="0" i="0" u="none" strike="noStrike" dirty="0">
                        <a:solidFill>
                          <a:srgbClr val="000000"/>
                        </a:solidFill>
                        <a:effectLst/>
                        <a:latin typeface="+mn-lt"/>
                      </a:endParaRPr>
                    </a:p>
                  </a:txBody>
                  <a:tcPr marL="0" marR="0" marT="0" marB="0" anchor="ctr"/>
                </a:tc>
                <a:tc>
                  <a:txBody>
                    <a:bodyPr/>
                    <a:lstStyle/>
                    <a:p>
                      <a:pPr algn="ctr" fontAlgn="ctr"/>
                      <a:r>
                        <a:rPr lang="en-US" sz="1200" b="1" u="none" strike="noStrike">
                          <a:effectLst/>
                          <a:latin typeface="+mn-lt"/>
                        </a:rPr>
                        <a:t>3</a:t>
                      </a:r>
                      <a:endParaRPr lang="en-US" sz="1200" b="1" i="0" u="none" strike="noStrike">
                        <a:solidFill>
                          <a:srgbClr val="000000"/>
                        </a:solidFill>
                        <a:effectLst/>
                        <a:latin typeface="+mn-lt"/>
                      </a:endParaRPr>
                    </a:p>
                  </a:txBody>
                  <a:tcPr marL="0" marR="0" marT="0" marB="0" anchor="ctr"/>
                </a:tc>
                <a:tc>
                  <a:txBody>
                    <a:bodyPr/>
                    <a:lstStyle/>
                    <a:p>
                      <a:pPr algn="ctr" fontAlgn="ctr"/>
                      <a:r>
                        <a:rPr lang="en-US" sz="1200" b="1" u="none" strike="noStrike">
                          <a:effectLst/>
                          <a:latin typeface="+mn-lt"/>
                        </a:rPr>
                        <a:t>6</a:t>
                      </a:r>
                      <a:endParaRPr lang="en-US" sz="1200" b="1" i="0" u="none" strike="noStrike">
                        <a:solidFill>
                          <a:srgbClr val="BFBFBF"/>
                        </a:solidFill>
                        <a:effectLst/>
                        <a:latin typeface="+mn-lt"/>
                      </a:endParaRPr>
                    </a:p>
                  </a:txBody>
                  <a:tcPr marL="0" marR="0" marT="0" marB="0" anchor="ctr"/>
                </a:tc>
                <a:tc>
                  <a:txBody>
                    <a:bodyPr/>
                    <a:lstStyle/>
                    <a:p>
                      <a:pPr algn="ctr" fontAlgn="ctr"/>
                      <a:r>
                        <a:rPr lang="en-US" sz="1200" b="1" u="none" strike="noStrike" dirty="0">
                          <a:effectLst/>
                          <a:latin typeface="+mn-lt"/>
                        </a:rPr>
                        <a:t>-3</a:t>
                      </a:r>
                      <a:endParaRPr lang="en-US" sz="1200" b="1" i="0" u="none" strike="noStrike" dirty="0">
                        <a:solidFill>
                          <a:srgbClr val="000000"/>
                        </a:solidFill>
                        <a:effectLst/>
                        <a:latin typeface="+mn-lt"/>
                      </a:endParaRPr>
                    </a:p>
                  </a:txBody>
                  <a:tcPr marL="0" marR="0" marT="0" marB="0" anchor="ctr"/>
                </a:tc>
                <a:extLst>
                  <a:ext uri="{0D108BD9-81ED-4DB2-BD59-A6C34878D82A}">
                    <a16:rowId xmlns:a16="http://schemas.microsoft.com/office/drawing/2014/main" xmlns="" val="10014"/>
                  </a:ext>
                </a:extLst>
              </a:tr>
              <a:tr h="276202">
                <a:tc>
                  <a:txBody>
                    <a:bodyPr/>
                    <a:lstStyle/>
                    <a:p>
                      <a:pPr algn="l" fontAlgn="b"/>
                      <a:r>
                        <a:rPr lang="en-US" sz="1200" u="none" strike="noStrike" dirty="0" smtClean="0">
                          <a:effectLst/>
                          <a:latin typeface="+mn-lt"/>
                        </a:rPr>
                        <a:t>  Small </a:t>
                      </a:r>
                      <a:r>
                        <a:rPr lang="en-US" sz="1200" u="none" strike="noStrike" dirty="0">
                          <a:effectLst/>
                          <a:latin typeface="+mn-lt"/>
                        </a:rPr>
                        <a:t>Rural</a:t>
                      </a:r>
                      <a:endParaRPr lang="en-US" sz="1200" b="0" i="0" u="none" strike="noStrike" dirty="0">
                        <a:solidFill>
                          <a:srgbClr val="000000"/>
                        </a:solidFill>
                        <a:effectLst/>
                        <a:latin typeface="+mn-lt"/>
                      </a:endParaRPr>
                    </a:p>
                  </a:txBody>
                  <a:tcPr marL="0" marR="0" marT="0" marB="0" anchor="ctr"/>
                </a:tc>
                <a:tc>
                  <a:txBody>
                    <a:bodyPr/>
                    <a:lstStyle/>
                    <a:p>
                      <a:pPr algn="ctr" fontAlgn="ctr"/>
                      <a:r>
                        <a:rPr lang="en-US" sz="1200" b="1" u="none" strike="noStrike" dirty="0">
                          <a:effectLst/>
                          <a:latin typeface="+mn-lt"/>
                        </a:rPr>
                        <a:t>5</a:t>
                      </a:r>
                      <a:endParaRPr lang="en-US" sz="1200" b="1" i="0" u="none" strike="noStrike" dirty="0">
                        <a:solidFill>
                          <a:srgbClr val="000000"/>
                        </a:solidFill>
                        <a:effectLst/>
                        <a:latin typeface="+mn-lt"/>
                      </a:endParaRPr>
                    </a:p>
                  </a:txBody>
                  <a:tcPr marL="0" marR="0" marT="0" marB="0" anchor="ctr"/>
                </a:tc>
                <a:tc>
                  <a:txBody>
                    <a:bodyPr/>
                    <a:lstStyle/>
                    <a:p>
                      <a:pPr algn="ctr" fontAlgn="ctr"/>
                      <a:r>
                        <a:rPr lang="en-US" sz="1200" b="1" u="none" strike="noStrike" dirty="0">
                          <a:effectLst/>
                          <a:latin typeface="+mn-lt"/>
                        </a:rPr>
                        <a:t>8</a:t>
                      </a:r>
                      <a:endParaRPr lang="en-US" sz="1200" b="1" i="0" u="none" strike="noStrike" dirty="0">
                        <a:solidFill>
                          <a:srgbClr val="BFBFBF"/>
                        </a:solidFill>
                        <a:effectLst/>
                        <a:latin typeface="+mn-lt"/>
                      </a:endParaRPr>
                    </a:p>
                  </a:txBody>
                  <a:tcPr marL="0" marR="0" marT="0" marB="0" anchor="ctr"/>
                </a:tc>
                <a:tc>
                  <a:txBody>
                    <a:bodyPr/>
                    <a:lstStyle/>
                    <a:p>
                      <a:pPr algn="ctr" fontAlgn="ctr"/>
                      <a:r>
                        <a:rPr lang="en-US" sz="1200" b="1" u="none" strike="noStrike" dirty="0">
                          <a:effectLst/>
                          <a:latin typeface="+mn-lt"/>
                        </a:rPr>
                        <a:t>-3</a:t>
                      </a:r>
                      <a:endParaRPr lang="en-US" sz="1200" b="1" i="0" u="none" strike="noStrike" dirty="0">
                        <a:solidFill>
                          <a:srgbClr val="000000"/>
                        </a:solidFill>
                        <a:effectLst/>
                        <a:latin typeface="+mn-lt"/>
                      </a:endParaRPr>
                    </a:p>
                  </a:txBody>
                  <a:tcPr marL="0" marR="0" marT="0" marB="0" anchor="ctr"/>
                </a:tc>
                <a:extLst>
                  <a:ext uri="{0D108BD9-81ED-4DB2-BD59-A6C34878D82A}">
                    <a16:rowId xmlns:a16="http://schemas.microsoft.com/office/drawing/2014/main" xmlns="" val="10015"/>
                  </a:ext>
                </a:extLst>
              </a:tr>
            </a:tbl>
          </a:graphicData>
        </a:graphic>
      </p:graphicFrame>
    </p:spTree>
    <p:extLst>
      <p:ext uri="{BB962C8B-B14F-4D97-AF65-F5344CB8AC3E}">
        <p14:creationId xmlns:p14="http://schemas.microsoft.com/office/powerpoint/2010/main" val="25807396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a:t>DHE UPDATE</a:t>
            </a:r>
            <a:endParaRPr lang="en-US" sz="2800" dirty="0"/>
          </a:p>
        </p:txBody>
      </p:sp>
      <p:sp>
        <p:nvSpPr>
          <p:cNvPr id="3" name="Content Placeholder 2"/>
          <p:cNvSpPr>
            <a:spLocks noGrp="1"/>
          </p:cNvSpPr>
          <p:nvPr>
            <p:ph idx="1"/>
          </p:nvPr>
        </p:nvSpPr>
        <p:spPr>
          <a:xfrm>
            <a:off x="274320" y="1463040"/>
            <a:ext cx="8720824" cy="4351338"/>
          </a:xfrm>
        </p:spPr>
        <p:txBody>
          <a:bodyPr/>
          <a:lstStyle/>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solidFill>
                  <a:schemeClr val="tx1"/>
                </a:solidFill>
              </a:rPr>
              <a:t>New </a:t>
            </a:r>
            <a:r>
              <a:rPr lang="en-US" dirty="0">
                <a:solidFill>
                  <a:schemeClr val="tx1"/>
                </a:solidFill>
              </a:rPr>
              <a:t>local district college board member – Dahl Gehle</a:t>
            </a:r>
          </a:p>
        </p:txBody>
      </p:sp>
    </p:spTree>
    <p:extLst>
      <p:ext uri="{BB962C8B-B14F-4D97-AF65-F5344CB8AC3E}">
        <p14:creationId xmlns:p14="http://schemas.microsoft.com/office/powerpoint/2010/main" val="10771839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a:t>Previous discussions follow up</a:t>
            </a:r>
            <a:endParaRPr lang="en-US" sz="2800" dirty="0"/>
          </a:p>
        </p:txBody>
      </p:sp>
      <p:sp>
        <p:nvSpPr>
          <p:cNvPr id="3" name="Content Placeholder 2"/>
          <p:cNvSpPr>
            <a:spLocks noGrp="1"/>
          </p:cNvSpPr>
          <p:nvPr>
            <p:ph idx="1"/>
          </p:nvPr>
        </p:nvSpPr>
        <p:spPr/>
        <p:txBody>
          <a:bodyPr/>
          <a:lstStyle/>
          <a:p>
            <a:pPr marL="342900" lvl="0" indent="-342900">
              <a:buFont typeface="Arial" panose="020B0604020202020204" pitchFamily="34" charset="0"/>
              <a:buChar char="•"/>
            </a:pPr>
            <a:endParaRPr lang="en-US" dirty="0" smtClean="0">
              <a:solidFill>
                <a:schemeClr val="tx1"/>
              </a:solidFill>
            </a:endParaRPr>
          </a:p>
          <a:p>
            <a:pPr marL="342900" lvl="0" indent="-342900">
              <a:buFont typeface="Arial" panose="020B0604020202020204" pitchFamily="34" charset="0"/>
              <a:buChar char="•"/>
            </a:pPr>
            <a:r>
              <a:rPr lang="en-US" dirty="0" smtClean="0">
                <a:solidFill>
                  <a:schemeClr val="tx1"/>
                </a:solidFill>
              </a:rPr>
              <a:t>Board </a:t>
            </a:r>
            <a:r>
              <a:rPr lang="en-US" dirty="0">
                <a:solidFill>
                  <a:schemeClr val="tx1"/>
                </a:solidFill>
              </a:rPr>
              <a:t>member discussion of ‘Next Steps’ section of 2017-18 Annual Report on Concurrent Enrollment</a:t>
            </a:r>
          </a:p>
          <a:p>
            <a:endParaRPr lang="en-US" dirty="0" smtClean="0">
              <a:solidFill>
                <a:schemeClr val="tx1"/>
              </a:solidFill>
            </a:endParaRPr>
          </a:p>
          <a:p>
            <a:endParaRPr lang="en-US" b="1" dirty="0" smtClean="0">
              <a:solidFill>
                <a:schemeClr val="tx1"/>
              </a:solidFill>
              <a:latin typeface="+mn-lt"/>
            </a:endParaRPr>
          </a:p>
        </p:txBody>
      </p:sp>
    </p:spTree>
    <p:extLst>
      <p:ext uri="{BB962C8B-B14F-4D97-AF65-F5344CB8AC3E}">
        <p14:creationId xmlns:p14="http://schemas.microsoft.com/office/powerpoint/2010/main" val="27029360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2700" b="1" dirty="0"/>
              <a:t>Suggestions for Improving Concurrent Enrollment </a:t>
            </a:r>
            <a:r>
              <a:rPr lang="en-US" dirty="0"/>
              <a:t/>
            </a:r>
            <a:br>
              <a:rPr lang="en-US" dirty="0"/>
            </a:br>
            <a:endParaRPr lang="en-US" dirty="0"/>
          </a:p>
        </p:txBody>
      </p:sp>
      <p:sp>
        <p:nvSpPr>
          <p:cNvPr id="3" name="Content Placeholder 2"/>
          <p:cNvSpPr>
            <a:spLocks noGrp="1"/>
          </p:cNvSpPr>
          <p:nvPr>
            <p:ph idx="1"/>
          </p:nvPr>
        </p:nvSpPr>
        <p:spPr>
          <a:xfrm>
            <a:off x="581025" y="1548764"/>
            <a:ext cx="7886700" cy="4890135"/>
          </a:xfrm>
        </p:spPr>
        <p:txBody>
          <a:bodyPr>
            <a:normAutofit fontScale="62500" lnSpcReduction="20000"/>
          </a:bodyPr>
          <a:lstStyle/>
          <a:p>
            <a:r>
              <a:rPr lang="en-US" sz="2900" b="1" dirty="0" smtClean="0">
                <a:solidFill>
                  <a:srgbClr val="3A3838"/>
                </a:solidFill>
                <a:latin typeface="Calibri" panose="020F0502020204030204" pitchFamily="34" charset="0"/>
              </a:rPr>
              <a:t>To </a:t>
            </a:r>
            <a:r>
              <a:rPr lang="en-US" sz="2900" b="1" dirty="0">
                <a:solidFill>
                  <a:srgbClr val="3A3838"/>
                </a:solidFill>
                <a:latin typeface="Calibri" panose="020F0502020204030204" pitchFamily="34" charset="0"/>
              </a:rPr>
              <a:t>achieve universal access to Concurrent Enrollment in the state and to maximize its impact, CDHE, CDE, institutions of higher education, and LEPs should:</a:t>
            </a:r>
            <a:r>
              <a:rPr lang="en-US" b="1" dirty="0">
                <a:solidFill>
                  <a:srgbClr val="3A3838"/>
                </a:solidFill>
                <a:latin typeface="Calibri" panose="020F0502020204030204" pitchFamily="34" charset="0"/>
              </a:rPr>
              <a:t> </a:t>
            </a:r>
            <a:endParaRPr lang="en-US" dirty="0">
              <a:solidFill>
                <a:srgbClr val="000000"/>
              </a:solidFill>
            </a:endParaRPr>
          </a:p>
          <a:p>
            <a:pPr marL="342900" indent="-342900">
              <a:buFont typeface="Arial" panose="020B0604020202020204" pitchFamily="34" charset="0"/>
              <a:buChar char="•"/>
            </a:pPr>
            <a:r>
              <a:rPr lang="en-US" dirty="0" smtClean="0">
                <a:solidFill>
                  <a:schemeClr val="tx1">
                    <a:lumMod val="75000"/>
                    <a:lumOff val="25000"/>
                  </a:schemeClr>
                </a:solidFill>
                <a:latin typeface="+mn-lt"/>
              </a:rPr>
              <a:t>Leverage </a:t>
            </a:r>
            <a:r>
              <a:rPr lang="en-US" dirty="0">
                <a:solidFill>
                  <a:schemeClr val="tx1">
                    <a:lumMod val="75000"/>
                    <a:lumOff val="25000"/>
                  </a:schemeClr>
                </a:solidFill>
                <a:latin typeface="+mn-lt"/>
              </a:rPr>
              <a:t>Open Education Resources and similar approaches to minimize costs to families; </a:t>
            </a:r>
          </a:p>
          <a:p>
            <a:pPr marL="342900" indent="-342900">
              <a:buFont typeface="Arial" panose="020B0604020202020204" pitchFamily="34" charset="0"/>
              <a:buChar char="•"/>
            </a:pPr>
            <a:r>
              <a:rPr lang="en-US" dirty="0" smtClean="0">
                <a:solidFill>
                  <a:schemeClr val="tx1">
                    <a:lumMod val="75000"/>
                    <a:lumOff val="25000"/>
                  </a:schemeClr>
                </a:solidFill>
                <a:latin typeface="+mn-lt"/>
              </a:rPr>
              <a:t>Streamline </a:t>
            </a:r>
            <a:r>
              <a:rPr lang="en-US" dirty="0">
                <a:solidFill>
                  <a:schemeClr val="tx1">
                    <a:lumMod val="75000"/>
                    <a:lumOff val="25000"/>
                  </a:schemeClr>
                </a:solidFill>
                <a:latin typeface="+mn-lt"/>
              </a:rPr>
              <a:t>the administrative processes for institutions and districts adopting Concurrent Enrollment; </a:t>
            </a:r>
          </a:p>
          <a:p>
            <a:pPr marL="342900" indent="-342900">
              <a:buFont typeface="Arial" panose="020B0604020202020204" pitchFamily="34" charset="0"/>
              <a:buChar char="•"/>
            </a:pPr>
            <a:r>
              <a:rPr lang="en-US" dirty="0" smtClean="0">
                <a:solidFill>
                  <a:schemeClr val="tx1">
                    <a:lumMod val="75000"/>
                    <a:lumOff val="25000"/>
                  </a:schemeClr>
                </a:solidFill>
                <a:latin typeface="+mn-lt"/>
              </a:rPr>
              <a:t>Provide </a:t>
            </a:r>
            <a:r>
              <a:rPr lang="en-US" dirty="0">
                <a:solidFill>
                  <a:schemeClr val="tx1">
                    <a:lumMod val="75000"/>
                    <a:lumOff val="25000"/>
                  </a:schemeClr>
                </a:solidFill>
                <a:latin typeface="+mn-lt"/>
              </a:rPr>
              <a:t>opportunities for high school teachers to earn the necessary qualifications to teach Concurrent Enrollment courses, particularly in rural areas; </a:t>
            </a:r>
          </a:p>
          <a:p>
            <a:pPr marL="342900" indent="-342900">
              <a:buFont typeface="Arial" panose="020B0604020202020204" pitchFamily="34" charset="0"/>
              <a:buChar char="•"/>
            </a:pPr>
            <a:r>
              <a:rPr lang="en-US" dirty="0" smtClean="0">
                <a:solidFill>
                  <a:schemeClr val="tx1">
                    <a:lumMod val="75000"/>
                    <a:lumOff val="25000"/>
                  </a:schemeClr>
                </a:solidFill>
                <a:latin typeface="+mn-lt"/>
              </a:rPr>
              <a:t>Create </a:t>
            </a:r>
            <a:r>
              <a:rPr lang="en-US" dirty="0">
                <a:solidFill>
                  <a:schemeClr val="tx1">
                    <a:lumMod val="75000"/>
                    <a:lumOff val="25000"/>
                  </a:schemeClr>
                </a:solidFill>
                <a:latin typeface="+mn-lt"/>
              </a:rPr>
              <a:t>greater access to Concurrent Enrollment via diverse delivery models; </a:t>
            </a:r>
          </a:p>
          <a:p>
            <a:pPr marL="342900" indent="-342900">
              <a:buFont typeface="Arial" panose="020B0604020202020204" pitchFamily="34" charset="0"/>
              <a:buChar char="•"/>
            </a:pPr>
            <a:r>
              <a:rPr lang="en-US" dirty="0" smtClean="0">
                <a:solidFill>
                  <a:schemeClr val="tx1">
                    <a:lumMod val="75000"/>
                    <a:lumOff val="25000"/>
                  </a:schemeClr>
                </a:solidFill>
                <a:latin typeface="+mn-lt"/>
              </a:rPr>
              <a:t>Communicate </a:t>
            </a:r>
            <a:r>
              <a:rPr lang="en-US" dirty="0">
                <a:solidFill>
                  <a:schemeClr val="tx1">
                    <a:lumMod val="75000"/>
                    <a:lumOff val="25000"/>
                  </a:schemeClr>
                </a:solidFill>
                <a:latin typeface="+mn-lt"/>
              </a:rPr>
              <a:t>clearly how Concurrent Enrollment impacts a student’s financial aid status; </a:t>
            </a:r>
          </a:p>
          <a:p>
            <a:pPr marL="342900" indent="-342900">
              <a:buFont typeface="Arial" panose="020B0604020202020204" pitchFamily="34" charset="0"/>
              <a:buChar char="•"/>
            </a:pPr>
            <a:r>
              <a:rPr lang="en-US" dirty="0" smtClean="0">
                <a:solidFill>
                  <a:schemeClr val="tx1">
                    <a:lumMod val="75000"/>
                    <a:lumOff val="25000"/>
                  </a:schemeClr>
                </a:solidFill>
                <a:latin typeface="+mn-lt"/>
              </a:rPr>
              <a:t>Provide </a:t>
            </a:r>
            <a:r>
              <a:rPr lang="en-US" dirty="0">
                <a:solidFill>
                  <a:schemeClr val="tx1">
                    <a:lumMod val="75000"/>
                    <a:lumOff val="25000"/>
                  </a:schemeClr>
                </a:solidFill>
                <a:latin typeface="+mn-lt"/>
              </a:rPr>
              <a:t>opportunities to receive stackable credentials in high school; </a:t>
            </a:r>
          </a:p>
          <a:p>
            <a:pPr marL="342900" indent="-342900">
              <a:buFont typeface="Arial" panose="020B0604020202020204" pitchFamily="34" charset="0"/>
              <a:buChar char="•"/>
            </a:pPr>
            <a:r>
              <a:rPr lang="en-US" dirty="0" smtClean="0">
                <a:solidFill>
                  <a:schemeClr val="tx1">
                    <a:lumMod val="75000"/>
                    <a:lumOff val="25000"/>
                  </a:schemeClr>
                </a:solidFill>
                <a:latin typeface="+mn-lt"/>
              </a:rPr>
              <a:t>Ensure </a:t>
            </a:r>
            <a:r>
              <a:rPr lang="en-US" dirty="0">
                <a:solidFill>
                  <a:schemeClr val="tx1">
                    <a:lumMod val="75000"/>
                    <a:lumOff val="25000"/>
                  </a:schemeClr>
                </a:solidFill>
                <a:latin typeface="+mn-lt"/>
              </a:rPr>
              <a:t>Concurrent Enrollment courses carry through to a postsecondary education by counting successful credits toward a program of study or approved CTE program; </a:t>
            </a:r>
          </a:p>
          <a:p>
            <a:pPr marL="342900" indent="-342900">
              <a:buFont typeface="Arial" panose="020B0604020202020204" pitchFamily="34" charset="0"/>
              <a:buChar char="•"/>
            </a:pPr>
            <a:r>
              <a:rPr lang="en-US" dirty="0" smtClean="0">
                <a:solidFill>
                  <a:schemeClr val="tx1">
                    <a:lumMod val="75000"/>
                    <a:lumOff val="25000"/>
                  </a:schemeClr>
                </a:solidFill>
                <a:latin typeface="+mn-lt"/>
              </a:rPr>
              <a:t>Explore </a:t>
            </a:r>
            <a:r>
              <a:rPr lang="en-US" dirty="0">
                <a:solidFill>
                  <a:schemeClr val="tx1">
                    <a:lumMod val="75000"/>
                    <a:lumOff val="25000"/>
                  </a:schemeClr>
                </a:solidFill>
                <a:latin typeface="+mn-lt"/>
              </a:rPr>
              <a:t>ways to improve access by first better understanding barriers for students to enroll; </a:t>
            </a:r>
          </a:p>
          <a:p>
            <a:pPr marL="342900" indent="-342900">
              <a:buFont typeface="Arial" panose="020B0604020202020204" pitchFamily="34" charset="0"/>
              <a:buChar char="•"/>
            </a:pPr>
            <a:r>
              <a:rPr lang="en-US" dirty="0" smtClean="0">
                <a:solidFill>
                  <a:schemeClr val="tx1">
                    <a:lumMod val="75000"/>
                    <a:lumOff val="25000"/>
                  </a:schemeClr>
                </a:solidFill>
                <a:latin typeface="+mn-lt"/>
              </a:rPr>
              <a:t>Improve </a:t>
            </a:r>
            <a:r>
              <a:rPr lang="en-US" dirty="0">
                <a:solidFill>
                  <a:schemeClr val="tx1">
                    <a:lumMod val="75000"/>
                    <a:lumOff val="25000"/>
                  </a:schemeClr>
                </a:solidFill>
                <a:latin typeface="+mn-lt"/>
              </a:rPr>
              <a:t>transparency for student and families through clear branding and public, statewide information about Concurrent Enrollment offerings, associated costs, transferability and applicability; and </a:t>
            </a:r>
          </a:p>
          <a:p>
            <a:pPr marL="342900" indent="-342900">
              <a:buFont typeface="Arial" panose="020B0604020202020204" pitchFamily="34" charset="0"/>
              <a:buChar char="•"/>
            </a:pPr>
            <a:r>
              <a:rPr lang="en-US" dirty="0" smtClean="0">
                <a:solidFill>
                  <a:schemeClr val="tx1">
                    <a:lumMod val="75000"/>
                    <a:lumOff val="25000"/>
                  </a:schemeClr>
                </a:solidFill>
                <a:latin typeface="+mn-lt"/>
              </a:rPr>
              <a:t>Offer </a:t>
            </a:r>
            <a:r>
              <a:rPr lang="en-US" dirty="0">
                <a:solidFill>
                  <a:schemeClr val="tx1">
                    <a:lumMod val="75000"/>
                    <a:lumOff val="25000"/>
                  </a:schemeClr>
                </a:solidFill>
                <a:latin typeface="+mn-lt"/>
              </a:rPr>
              <a:t>Supplemental Academic Instruction (corequisite remediation) opportunities through Concurrent Enrollment.</a:t>
            </a:r>
            <a:r>
              <a:rPr lang="en-US" dirty="0">
                <a:solidFill>
                  <a:srgbClr val="3A3838"/>
                </a:solidFill>
                <a:latin typeface="Calibri" panose="020F0502020204030204" pitchFamily="34" charset="0"/>
              </a:rPr>
              <a:t> </a:t>
            </a:r>
            <a:endParaRPr lang="en-US" dirty="0">
              <a:solidFill>
                <a:srgbClr val="000000"/>
              </a:solidFill>
            </a:endParaRPr>
          </a:p>
          <a:p>
            <a:endParaRPr lang="en-US" dirty="0"/>
          </a:p>
        </p:txBody>
      </p:sp>
    </p:spTree>
    <p:extLst>
      <p:ext uri="{BB962C8B-B14F-4D97-AF65-F5344CB8AC3E}">
        <p14:creationId xmlns:p14="http://schemas.microsoft.com/office/powerpoint/2010/main" val="42736960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a:t>Previous discussions follow up</a:t>
            </a:r>
            <a:endParaRPr lang="en-US" sz="2800" dirty="0"/>
          </a:p>
        </p:txBody>
      </p:sp>
      <p:sp>
        <p:nvSpPr>
          <p:cNvPr id="3" name="Content Placeholder 2"/>
          <p:cNvSpPr>
            <a:spLocks noGrp="1"/>
          </p:cNvSpPr>
          <p:nvPr>
            <p:ph idx="1"/>
          </p:nvPr>
        </p:nvSpPr>
        <p:spPr/>
        <p:txBody>
          <a:bodyPr/>
          <a:lstStyle/>
          <a:p>
            <a:pPr marL="342900" lvl="0" indent="-342900">
              <a:buFont typeface="Arial" panose="020B0604020202020204" pitchFamily="34" charset="0"/>
              <a:buChar char="•"/>
            </a:pPr>
            <a:endParaRPr lang="en-US" dirty="0" smtClean="0">
              <a:solidFill>
                <a:schemeClr val="tx1"/>
              </a:solidFill>
            </a:endParaRPr>
          </a:p>
          <a:p>
            <a:pPr marL="342900" indent="-342900">
              <a:buFont typeface="Arial" panose="020B0604020202020204" pitchFamily="34" charset="0"/>
              <a:buChar char="•"/>
            </a:pPr>
            <a:r>
              <a:rPr lang="en-US" dirty="0" smtClean="0">
                <a:solidFill>
                  <a:schemeClr val="tx1"/>
                </a:solidFill>
              </a:rPr>
              <a:t>CEAB </a:t>
            </a:r>
            <a:r>
              <a:rPr lang="en-US" dirty="0">
                <a:solidFill>
                  <a:schemeClr val="tx1"/>
                </a:solidFill>
              </a:rPr>
              <a:t>to meet during the summer to draft recommendations for future CE and ASCENT legislation</a:t>
            </a:r>
            <a:endParaRPr lang="en-US" b="1" dirty="0" smtClean="0">
              <a:solidFill>
                <a:schemeClr val="tx1"/>
              </a:solidFill>
              <a:latin typeface="+mn-lt"/>
            </a:endParaRPr>
          </a:p>
        </p:txBody>
      </p:sp>
    </p:spTree>
    <p:extLst>
      <p:ext uri="{BB962C8B-B14F-4D97-AF65-F5344CB8AC3E}">
        <p14:creationId xmlns:p14="http://schemas.microsoft.com/office/powerpoint/2010/main" val="42375660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767" y="368450"/>
            <a:ext cx="7886700" cy="710141"/>
          </a:xfrm>
        </p:spPr>
        <p:txBody>
          <a:bodyPr>
            <a:normAutofit/>
          </a:bodyPr>
          <a:lstStyle/>
          <a:p>
            <a:pPr algn="ctr"/>
            <a:endParaRPr lang="en-US" sz="2800" dirty="0"/>
          </a:p>
        </p:txBody>
      </p:sp>
      <p:sp>
        <p:nvSpPr>
          <p:cNvPr id="3" name="Content Placeholder 2"/>
          <p:cNvSpPr>
            <a:spLocks noGrp="1"/>
          </p:cNvSpPr>
          <p:nvPr>
            <p:ph idx="1"/>
          </p:nvPr>
        </p:nvSpPr>
        <p:spPr>
          <a:xfrm>
            <a:off x="615203" y="1409251"/>
            <a:ext cx="7886700" cy="4722607"/>
          </a:xfrm>
        </p:spPr>
        <p:txBody>
          <a:bodyPr>
            <a:normAutofit/>
          </a:bodyPr>
          <a:lstStyle/>
          <a:p>
            <a:endParaRPr lang="en-US" b="1" dirty="0"/>
          </a:p>
          <a:p>
            <a:pPr marL="342900" indent="-342900">
              <a:buFont typeface="Arial" panose="020B0604020202020204" pitchFamily="34" charset="0"/>
              <a:buChar char="•"/>
            </a:pPr>
            <a:r>
              <a:rPr lang="en-US" b="1" dirty="0">
                <a:latin typeface="+mn-lt"/>
              </a:rPr>
              <a:t>Public Input 								 </a:t>
            </a:r>
            <a:endParaRPr lang="en-US" dirty="0">
              <a:latin typeface="+mn-lt"/>
            </a:endParaRPr>
          </a:p>
          <a:p>
            <a:pPr marL="342900" indent="-342900">
              <a:buFont typeface="Arial" panose="020B0604020202020204" pitchFamily="34" charset="0"/>
              <a:buChar char="•"/>
            </a:pPr>
            <a:r>
              <a:rPr lang="en-US" b="1" dirty="0">
                <a:latin typeface="+mn-lt"/>
              </a:rPr>
              <a:t>Action Plan and Next Steps </a:t>
            </a:r>
            <a:endParaRPr lang="en-US" b="1" dirty="0" smtClean="0">
              <a:latin typeface="+mn-lt"/>
            </a:endParaRPr>
          </a:p>
          <a:p>
            <a:pPr marL="1028700" lvl="1" indent="-342900"/>
            <a:r>
              <a:rPr lang="en-US" b="1" dirty="0">
                <a:latin typeface="+mn-lt"/>
              </a:rPr>
              <a:t>							</a:t>
            </a:r>
            <a:r>
              <a:rPr lang="en-US" dirty="0">
                <a:latin typeface="+mn-lt"/>
              </a:rPr>
              <a:t> </a:t>
            </a:r>
          </a:p>
          <a:p>
            <a:pPr marL="342900" lvl="0" indent="-342900">
              <a:buFont typeface="Arial" panose="020B0604020202020204" pitchFamily="34" charset="0"/>
              <a:buChar char="•"/>
            </a:pPr>
            <a:r>
              <a:rPr lang="en-US" b="1" dirty="0">
                <a:latin typeface="+mn-lt"/>
              </a:rPr>
              <a:t>Next meeting: </a:t>
            </a:r>
          </a:p>
          <a:p>
            <a:pPr lvl="1"/>
            <a:r>
              <a:rPr lang="en-US" sz="2400" dirty="0">
                <a:solidFill>
                  <a:srgbClr val="5C6670"/>
                </a:solidFill>
              </a:rPr>
              <a:t>Date:</a:t>
            </a:r>
            <a:r>
              <a:rPr lang="en-US" sz="2400" b="1" dirty="0">
                <a:solidFill>
                  <a:srgbClr val="5C6670"/>
                </a:solidFill>
              </a:rPr>
              <a:t>   </a:t>
            </a:r>
            <a:r>
              <a:rPr lang="en-US" sz="2400" b="1" dirty="0" smtClean="0"/>
              <a:t>October 24, </a:t>
            </a:r>
            <a:r>
              <a:rPr lang="en-US" sz="2400" b="1" dirty="0"/>
              <a:t>2019</a:t>
            </a:r>
          </a:p>
          <a:p>
            <a:pPr lvl="1"/>
            <a:r>
              <a:rPr lang="en-US" sz="2400" dirty="0">
                <a:solidFill>
                  <a:srgbClr val="5C6670"/>
                </a:solidFill>
              </a:rPr>
              <a:t>Location</a:t>
            </a:r>
            <a:r>
              <a:rPr lang="en-US" sz="2400" b="1" dirty="0">
                <a:solidFill>
                  <a:srgbClr val="5C6670"/>
                </a:solidFill>
              </a:rPr>
              <a:t>  ______________</a:t>
            </a:r>
            <a:endParaRPr lang="en-US" sz="2400" dirty="0">
              <a:solidFill>
                <a:srgbClr val="5C6670"/>
              </a:solidFill>
            </a:endParaRP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b="1" dirty="0">
                <a:latin typeface="+mn-lt"/>
              </a:rPr>
              <a:t>Adjourn</a:t>
            </a:r>
          </a:p>
        </p:txBody>
      </p:sp>
    </p:spTree>
    <p:extLst>
      <p:ext uri="{BB962C8B-B14F-4D97-AF65-F5344CB8AC3E}">
        <p14:creationId xmlns:p14="http://schemas.microsoft.com/office/powerpoint/2010/main" val="30938250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a:t>AGENDA</a:t>
            </a:r>
          </a:p>
        </p:txBody>
      </p:sp>
      <p:pic>
        <p:nvPicPr>
          <p:cNvPr id="3" name="Picture 2"/>
          <p:cNvPicPr>
            <a:picLocks noChangeAspect="1"/>
          </p:cNvPicPr>
          <p:nvPr/>
        </p:nvPicPr>
        <p:blipFill>
          <a:blip r:embed="rId2"/>
          <a:stretch>
            <a:fillRect/>
          </a:stretch>
        </p:blipFill>
        <p:spPr>
          <a:xfrm>
            <a:off x="1447800" y="1766887"/>
            <a:ext cx="6019800" cy="4619625"/>
          </a:xfrm>
          <a:prstGeom prst="rect">
            <a:avLst/>
          </a:prstGeom>
        </p:spPr>
      </p:pic>
    </p:spTree>
    <p:extLst>
      <p:ext uri="{BB962C8B-B14F-4D97-AF65-F5344CB8AC3E}">
        <p14:creationId xmlns:p14="http://schemas.microsoft.com/office/powerpoint/2010/main" val="230757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a:t>AGENDA</a:t>
            </a:r>
            <a:endParaRPr lang="en-US" sz="2800" dirty="0"/>
          </a:p>
        </p:txBody>
      </p:sp>
      <p:pic>
        <p:nvPicPr>
          <p:cNvPr id="3" name="Content Placeholder 2"/>
          <p:cNvPicPr>
            <a:picLocks noGrp="1" noChangeAspect="1"/>
          </p:cNvPicPr>
          <p:nvPr>
            <p:ph idx="1"/>
          </p:nvPr>
        </p:nvPicPr>
        <p:blipFill>
          <a:blip r:embed="rId2"/>
          <a:stretch>
            <a:fillRect/>
          </a:stretch>
        </p:blipFill>
        <p:spPr>
          <a:xfrm>
            <a:off x="1533525" y="2062956"/>
            <a:ext cx="6134100" cy="2314575"/>
          </a:xfrm>
          <a:prstGeom prst="rect">
            <a:avLst/>
          </a:prstGeom>
        </p:spPr>
      </p:pic>
    </p:spTree>
    <p:extLst>
      <p:ext uri="{BB962C8B-B14F-4D97-AF65-F5344CB8AC3E}">
        <p14:creationId xmlns:p14="http://schemas.microsoft.com/office/powerpoint/2010/main" val="19969999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latin typeface="Calibri" panose="020F0502020204030204" pitchFamily="34" charset="0"/>
            </a:endParaRPr>
          </a:p>
          <a:p>
            <a:endParaRPr lang="en-US" dirty="0">
              <a:latin typeface="Calibri" panose="020F0502020204030204" pitchFamily="34" charset="0"/>
            </a:endParaRPr>
          </a:p>
          <a:p>
            <a:pPr marL="342900" indent="-342900">
              <a:buFont typeface="Arial" panose="020B0604020202020204" pitchFamily="34" charset="0"/>
              <a:buChar char="•"/>
            </a:pPr>
            <a:r>
              <a:rPr lang="en-US" dirty="0">
                <a:solidFill>
                  <a:schemeClr val="tx1"/>
                </a:solidFill>
                <a:latin typeface="Calibri" panose="020F0502020204030204" pitchFamily="34" charset="0"/>
              </a:rPr>
              <a:t>Welcome &amp; Minutes Approval - </a:t>
            </a:r>
            <a:r>
              <a:rPr lang="en-US" i="1" dirty="0">
                <a:solidFill>
                  <a:schemeClr val="tx1"/>
                </a:solidFill>
                <a:latin typeface="Calibri" panose="020F0502020204030204" pitchFamily="34" charset="0"/>
              </a:rPr>
              <a:t>Sarah Heath</a:t>
            </a:r>
            <a:endParaRPr lang="en-US" dirty="0">
              <a:solidFill>
                <a:schemeClr val="tx1"/>
              </a:solidFill>
              <a:latin typeface="Calibri" panose="020F0502020204030204" pitchFamily="34" charset="0"/>
            </a:endParaRPr>
          </a:p>
          <a:p>
            <a:endParaRPr lang="en-US" dirty="0">
              <a:latin typeface="Calibri" panose="020F0502020204030204" pitchFamily="34" charset="0"/>
            </a:endParaRPr>
          </a:p>
        </p:txBody>
      </p:sp>
    </p:spTree>
    <p:extLst>
      <p:ext uri="{BB962C8B-B14F-4D97-AF65-F5344CB8AC3E}">
        <p14:creationId xmlns:p14="http://schemas.microsoft.com/office/powerpoint/2010/main" val="28234463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smtClean="0"/>
              <a:t>CDE Update</a:t>
            </a:r>
            <a:endParaRPr lang="en-US" sz="2800" b="1" dirty="0"/>
          </a:p>
        </p:txBody>
      </p:sp>
      <p:sp>
        <p:nvSpPr>
          <p:cNvPr id="3" name="Content Placeholder 2"/>
          <p:cNvSpPr>
            <a:spLocks noGrp="1"/>
          </p:cNvSpPr>
          <p:nvPr>
            <p:ph idx="1"/>
          </p:nvPr>
        </p:nvSpPr>
        <p:spPr>
          <a:xfrm>
            <a:off x="628650" y="1463040"/>
            <a:ext cx="7886700" cy="4910464"/>
          </a:xfrm>
        </p:spPr>
        <p:txBody>
          <a:bodyPr>
            <a:normAutofit fontScale="92500"/>
          </a:bodyPr>
          <a:lstStyle/>
          <a:p>
            <a:pPr marL="342900" lvl="0" indent="-342900">
              <a:buFont typeface="Arial" panose="020B0604020202020204" pitchFamily="34" charset="0"/>
              <a:buChar char="•"/>
            </a:pPr>
            <a:r>
              <a:rPr lang="en-US" sz="2200" b="1" dirty="0">
                <a:solidFill>
                  <a:schemeClr val="tx1"/>
                </a:solidFill>
                <a:latin typeface="+mn-lt"/>
              </a:rPr>
              <a:t>SB18-225</a:t>
            </a:r>
            <a:r>
              <a:rPr lang="en-US" sz="2200" dirty="0">
                <a:solidFill>
                  <a:schemeClr val="tx1"/>
                </a:solidFill>
                <a:latin typeface="+mn-lt"/>
              </a:rPr>
              <a:t> – Definition of Early College High School – process </a:t>
            </a:r>
            <a:r>
              <a:rPr lang="en-US" sz="2200" dirty="0" smtClean="0">
                <a:solidFill>
                  <a:schemeClr val="tx1"/>
                </a:solidFill>
                <a:latin typeface="+mn-lt"/>
              </a:rPr>
              <a:t>update</a:t>
            </a:r>
          </a:p>
          <a:p>
            <a:pPr lvl="0"/>
            <a:endParaRPr lang="en-US" sz="2200" dirty="0">
              <a:solidFill>
                <a:schemeClr val="tx1"/>
              </a:solidFill>
              <a:latin typeface="+mn-lt"/>
            </a:endParaRPr>
          </a:p>
          <a:p>
            <a:pPr marL="342900" lvl="0" indent="-342900">
              <a:buFont typeface="Arial" panose="020B0604020202020204" pitchFamily="34" charset="0"/>
              <a:buChar char="•"/>
            </a:pPr>
            <a:r>
              <a:rPr lang="en-US" sz="2200" b="1" dirty="0">
                <a:solidFill>
                  <a:schemeClr val="tx1"/>
                </a:solidFill>
                <a:latin typeface="+mn-lt"/>
              </a:rPr>
              <a:t>SB 19-176</a:t>
            </a:r>
            <a:r>
              <a:rPr lang="en-US" sz="2200" dirty="0">
                <a:solidFill>
                  <a:schemeClr val="tx1"/>
                </a:solidFill>
                <a:latin typeface="+mn-lt"/>
              </a:rPr>
              <a:t> – Expanding CE </a:t>
            </a:r>
            <a:r>
              <a:rPr lang="en-US" sz="2200" dirty="0" smtClean="0">
                <a:solidFill>
                  <a:schemeClr val="tx1"/>
                </a:solidFill>
                <a:latin typeface="+mn-lt"/>
              </a:rPr>
              <a:t>Opportunities</a:t>
            </a:r>
          </a:p>
          <a:p>
            <a:pPr marL="1028700" lvl="1" indent="-342900"/>
            <a:r>
              <a:rPr lang="en-US" sz="2200" dirty="0"/>
              <a:t>requires that the State Board promulgate rules on the number of CE credit hours required for full time status</a:t>
            </a:r>
          </a:p>
          <a:p>
            <a:pPr lvl="0"/>
            <a:endParaRPr lang="en-US" sz="2200" dirty="0">
              <a:solidFill>
                <a:schemeClr val="tx1"/>
              </a:solidFill>
              <a:latin typeface="+mn-lt"/>
            </a:endParaRPr>
          </a:p>
          <a:p>
            <a:pPr marL="342900" lvl="0" indent="-342900">
              <a:buFont typeface="Arial" panose="020B0604020202020204" pitchFamily="34" charset="0"/>
              <a:buChar char="•"/>
            </a:pPr>
            <a:r>
              <a:rPr lang="en-US" sz="2200" b="1" dirty="0">
                <a:solidFill>
                  <a:schemeClr val="tx1"/>
                </a:solidFill>
                <a:latin typeface="+mn-lt"/>
              </a:rPr>
              <a:t>SB19-189</a:t>
            </a:r>
            <a:r>
              <a:rPr lang="en-US" sz="2200" dirty="0">
                <a:solidFill>
                  <a:schemeClr val="tx1"/>
                </a:solidFill>
                <a:latin typeface="+mn-lt"/>
              </a:rPr>
              <a:t> continuation of CEAB - passed/signed 6/3/19. Effective to 9/1/2024</a:t>
            </a:r>
            <a:r>
              <a:rPr lang="en-US" sz="2200" dirty="0" smtClean="0">
                <a:solidFill>
                  <a:schemeClr val="tx1"/>
                </a:solidFill>
                <a:latin typeface="+mn-lt"/>
              </a:rPr>
              <a:t>.</a:t>
            </a:r>
          </a:p>
          <a:p>
            <a:pPr lvl="0"/>
            <a:endParaRPr lang="en-US" sz="2200" dirty="0">
              <a:solidFill>
                <a:schemeClr val="tx1"/>
              </a:solidFill>
              <a:latin typeface="+mn-lt"/>
            </a:endParaRPr>
          </a:p>
          <a:p>
            <a:pPr marL="342900" indent="-342900">
              <a:buFont typeface="Arial" panose="020B0604020202020204" pitchFamily="34" charset="0"/>
              <a:buChar char="•"/>
            </a:pPr>
            <a:r>
              <a:rPr lang="en-US" sz="2200" b="1" dirty="0">
                <a:solidFill>
                  <a:schemeClr val="tx1"/>
                </a:solidFill>
                <a:latin typeface="+mn-lt"/>
              </a:rPr>
              <a:t>2019-20 ASCENT slot allocation</a:t>
            </a:r>
            <a:r>
              <a:rPr lang="en-US" sz="2200" dirty="0">
                <a:solidFill>
                  <a:schemeClr val="tx1"/>
                </a:solidFill>
                <a:latin typeface="+mn-lt"/>
              </a:rPr>
              <a:t> </a:t>
            </a:r>
            <a:r>
              <a:rPr lang="en-US" sz="2200" i="1" dirty="0">
                <a:solidFill>
                  <a:schemeClr val="tx1"/>
                </a:solidFill>
                <a:latin typeface="+mn-lt"/>
              </a:rPr>
              <a:t>– Mary Anne </a:t>
            </a:r>
            <a:r>
              <a:rPr lang="en-US" sz="2200" i="1" dirty="0" smtClean="0">
                <a:solidFill>
                  <a:schemeClr val="tx1"/>
                </a:solidFill>
                <a:latin typeface="+mn-lt"/>
              </a:rPr>
              <a:t>Hunter</a:t>
            </a:r>
          </a:p>
          <a:p>
            <a:pPr marL="342900" indent="-342900">
              <a:buFont typeface="Arial" panose="020B0604020202020204" pitchFamily="34" charset="0"/>
              <a:buChar char="•"/>
            </a:pPr>
            <a:endParaRPr lang="en-US" sz="2200" i="1" dirty="0" smtClean="0">
              <a:solidFill>
                <a:schemeClr val="tx1"/>
              </a:solidFill>
              <a:latin typeface="+mn-lt"/>
            </a:endParaRPr>
          </a:p>
          <a:p>
            <a:pPr marL="342900" indent="-342900">
              <a:buFont typeface="Arial" panose="020B0604020202020204" pitchFamily="34" charset="0"/>
              <a:buChar char="•"/>
            </a:pPr>
            <a:r>
              <a:rPr lang="en-US" sz="2200" b="1" dirty="0">
                <a:solidFill>
                  <a:schemeClr val="tx1"/>
                </a:solidFill>
                <a:latin typeface="+mn-lt"/>
              </a:rPr>
              <a:t>USDE Pell to dual/CE students initiative (2016)</a:t>
            </a:r>
            <a:r>
              <a:rPr lang="en-US" sz="2200" i="1" dirty="0">
                <a:solidFill>
                  <a:schemeClr val="tx1"/>
                </a:solidFill>
                <a:latin typeface="+mn-lt"/>
              </a:rPr>
              <a:t> – Mary Anne Hunter</a:t>
            </a:r>
            <a:r>
              <a:rPr lang="en-US" i="1" dirty="0"/>
              <a:t> </a:t>
            </a:r>
            <a:endParaRPr lang="en-US" dirty="0">
              <a:solidFill>
                <a:schemeClr val="tx1"/>
              </a:solidFill>
            </a:endParaRPr>
          </a:p>
        </p:txBody>
      </p:sp>
    </p:spTree>
    <p:extLst>
      <p:ext uri="{BB962C8B-B14F-4D97-AF65-F5344CB8AC3E}">
        <p14:creationId xmlns:p14="http://schemas.microsoft.com/office/powerpoint/2010/main" val="29861504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fontScale="90000"/>
          </a:bodyPr>
          <a:lstStyle/>
          <a:p>
            <a:pPr algn="ctr"/>
            <a:r>
              <a:rPr lang="en-US" sz="2800" b="1" dirty="0"/>
              <a:t>Funding/Documentation Requirements</a:t>
            </a:r>
          </a:p>
        </p:txBody>
      </p:sp>
      <p:sp>
        <p:nvSpPr>
          <p:cNvPr id="4" name="Slide Number Placeholder 3"/>
          <p:cNvSpPr>
            <a:spLocks noGrp="1"/>
          </p:cNvSpPr>
          <p:nvPr>
            <p:ph type="sldNum" sz="quarter" idx="12"/>
          </p:nvPr>
        </p:nvSpPr>
        <p:spPr/>
        <p:txBody>
          <a:bodyPr/>
          <a:lstStyle/>
          <a:p>
            <a:fld id="{C479D5F6-EDCB-402A-AC08-4943A1820E8F}" type="slidenum">
              <a:rPr lang="en-US" smtClean="0">
                <a:solidFill>
                  <a:prstClr val="white">
                    <a:lumMod val="50000"/>
                  </a:prstClr>
                </a:solidFill>
              </a:rPr>
              <a:pPr/>
              <a:t>6</a:t>
            </a:fld>
            <a:endParaRPr lang="en-US" dirty="0">
              <a:solidFill>
                <a:prstClr val="white">
                  <a:lumMod val="50000"/>
                </a:prstClr>
              </a:solidFill>
            </a:endParaRPr>
          </a:p>
        </p:txBody>
      </p:sp>
      <p:sp>
        <p:nvSpPr>
          <p:cNvPr id="5" name="Content Placeholder 1"/>
          <p:cNvSpPr txBox="1">
            <a:spLocks/>
          </p:cNvSpPr>
          <p:nvPr/>
        </p:nvSpPr>
        <p:spPr>
          <a:xfrm>
            <a:off x="380999" y="1356443"/>
            <a:ext cx="8407893" cy="5501557"/>
          </a:xfrm>
          <a:prstGeom prst="rect">
            <a:avLst/>
          </a:prstGeom>
        </p:spPr>
        <p:txBody>
          <a:bodyPr vert="horz" lIns="91440" tIns="45720" rIns="91440" bIns="45720" rtlCol="0">
            <a:noAutofit/>
          </a:bodyPr>
          <a:lstStyle>
            <a:lvl1pPr marL="274320" indent="-228600" algn="l" defTabSz="914400" rtl="0" eaLnBrk="1" latinLnBrk="0" hangingPunct="1">
              <a:spcBef>
                <a:spcPct val="20000"/>
              </a:spcBef>
              <a:buClr>
                <a:schemeClr val="accent1"/>
              </a:buClr>
              <a:buSzPct val="110000"/>
              <a:buFont typeface="Wingdings" charset="2"/>
              <a:buChar char="§"/>
              <a:defRPr sz="2400" b="1" kern="1200" spc="0" baseline="0">
                <a:solidFill>
                  <a:srgbClr val="5C6670"/>
                </a:solidFill>
                <a:latin typeface="+mn-lt"/>
                <a:ea typeface="+mn-ea"/>
                <a:cs typeface="+mn-cs"/>
              </a:defRPr>
            </a:lvl1pPr>
            <a:lvl2pPr marL="548640" indent="-182880" algn="l" defTabSz="914400" rtl="0" eaLnBrk="1" latinLnBrk="0" hangingPunct="1">
              <a:spcBef>
                <a:spcPct val="20000"/>
              </a:spcBef>
              <a:buClr>
                <a:schemeClr val="accent2"/>
              </a:buClr>
              <a:buSzPct val="110000"/>
              <a:buFont typeface="Wingdings" charset="2"/>
              <a:buChar char="§"/>
              <a:defRPr sz="2200" kern="1200" spc="0" baseline="0">
                <a:solidFill>
                  <a:srgbClr val="5C6670"/>
                </a:solidFill>
                <a:latin typeface="+mn-lt"/>
                <a:ea typeface="+mn-ea"/>
                <a:cs typeface="+mn-cs"/>
              </a:defRPr>
            </a:lvl2pPr>
            <a:lvl3pPr marL="822960" indent="-182880" algn="l" defTabSz="914400" rtl="0" eaLnBrk="1" latinLnBrk="0" hangingPunct="1">
              <a:spcBef>
                <a:spcPct val="20000"/>
              </a:spcBef>
              <a:buClr>
                <a:schemeClr val="accent3"/>
              </a:buClr>
              <a:buSzPct val="110000"/>
              <a:buFont typeface="Wingdings" charset="2"/>
              <a:buChar char="§"/>
              <a:defRPr sz="2000" kern="1200" spc="0" baseline="0">
                <a:solidFill>
                  <a:srgbClr val="5C6670"/>
                </a:solidFill>
                <a:latin typeface="+mn-lt"/>
                <a:ea typeface="+mn-ea"/>
                <a:cs typeface="+mn-cs"/>
              </a:defRPr>
            </a:lvl3pPr>
            <a:lvl4pPr marL="1097280" indent="-182880" algn="l" defTabSz="914400" rtl="0" eaLnBrk="1" latinLnBrk="0" hangingPunct="1">
              <a:spcBef>
                <a:spcPct val="20000"/>
              </a:spcBef>
              <a:buClr>
                <a:schemeClr val="accent4"/>
              </a:buClr>
              <a:buSzPct val="110000"/>
              <a:buFont typeface="Wingdings" charset="2"/>
              <a:buChar char="§"/>
              <a:defRPr sz="1800" kern="1200" spc="0">
                <a:solidFill>
                  <a:srgbClr val="5C6670"/>
                </a:solidFill>
                <a:latin typeface="+mn-lt"/>
                <a:ea typeface="+mn-ea"/>
                <a:cs typeface="+mn-cs"/>
              </a:defRPr>
            </a:lvl4pPr>
            <a:lvl5pPr marL="1280160" indent="-182880" algn="l" defTabSz="914400" rtl="0" eaLnBrk="1" latinLnBrk="0" hangingPunct="1">
              <a:spcBef>
                <a:spcPct val="20000"/>
              </a:spcBef>
              <a:buClr>
                <a:schemeClr val="accent6"/>
              </a:buClr>
              <a:buSzPct val="110000"/>
              <a:buFont typeface="Wingdings" charset="2"/>
              <a:buChar char="§"/>
              <a:defRPr sz="1600" kern="1200" spc="0" baseline="0">
                <a:solidFill>
                  <a:srgbClr val="5C6670"/>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a:buClr>
                <a:srgbClr val="488BC9"/>
              </a:buClr>
              <a:defRPr/>
            </a:pPr>
            <a:endParaRPr lang="en-US" sz="2000" dirty="0" smtClean="0">
              <a:solidFill>
                <a:srgbClr val="4472C4">
                  <a:lumMod val="50000"/>
                </a:srgbClr>
              </a:solidFill>
            </a:endParaRPr>
          </a:p>
          <a:p>
            <a:pPr>
              <a:buClr>
                <a:srgbClr val="488BC9"/>
              </a:buClr>
              <a:defRPr/>
            </a:pPr>
            <a:endParaRPr lang="en-US" sz="2000" dirty="0">
              <a:solidFill>
                <a:srgbClr val="4472C4">
                  <a:lumMod val="50000"/>
                </a:srgbClr>
              </a:solidFill>
            </a:endParaRPr>
          </a:p>
          <a:p>
            <a:pPr>
              <a:buClr>
                <a:srgbClr val="488BC9"/>
              </a:buClr>
              <a:defRPr/>
            </a:pPr>
            <a:r>
              <a:rPr lang="en-US" sz="2000" dirty="0" smtClean="0">
                <a:solidFill>
                  <a:srgbClr val="4472C4">
                    <a:lumMod val="50000"/>
                  </a:srgbClr>
                </a:solidFill>
              </a:rPr>
              <a:t>ASCENT Cooperative Agreement</a:t>
            </a:r>
          </a:p>
          <a:p>
            <a:pPr lvl="1">
              <a:buClr>
                <a:srgbClr val="FFC846"/>
              </a:buClr>
              <a:defRPr/>
            </a:pPr>
            <a:r>
              <a:rPr lang="en-US" sz="2000" dirty="0" smtClean="0">
                <a:solidFill>
                  <a:srgbClr val="4472C4">
                    <a:lumMod val="50000"/>
                  </a:srgbClr>
                </a:solidFill>
              </a:rPr>
              <a:t>For the corresponding school year between the district and the IHE</a:t>
            </a:r>
          </a:p>
          <a:p>
            <a:pPr marL="365760" lvl="1" indent="0">
              <a:buClr>
                <a:srgbClr val="FFC846"/>
              </a:buClr>
              <a:buFont typeface="Wingdings" charset="2"/>
              <a:buNone/>
              <a:defRPr/>
            </a:pPr>
            <a:endParaRPr lang="en-US" sz="2000" dirty="0" smtClean="0">
              <a:solidFill>
                <a:srgbClr val="4472C4">
                  <a:lumMod val="50000"/>
                </a:srgbClr>
              </a:solidFill>
            </a:endParaRPr>
          </a:p>
          <a:p>
            <a:pPr>
              <a:buClr>
                <a:srgbClr val="488BC9"/>
              </a:buClr>
              <a:defRPr/>
            </a:pPr>
            <a:r>
              <a:rPr lang="en-US" sz="2000" dirty="0" smtClean="0">
                <a:solidFill>
                  <a:srgbClr val="4472C4">
                    <a:lumMod val="50000"/>
                  </a:srgbClr>
                </a:solidFill>
              </a:rPr>
              <a:t>Enrollment</a:t>
            </a:r>
          </a:p>
          <a:p>
            <a:pPr lvl="1">
              <a:buClr>
                <a:srgbClr val="FFC000"/>
              </a:buClr>
              <a:defRPr/>
            </a:pPr>
            <a:r>
              <a:rPr lang="en-US" sz="2000" dirty="0" smtClean="0">
                <a:solidFill>
                  <a:srgbClr val="4472C4">
                    <a:lumMod val="50000"/>
                  </a:srgbClr>
                </a:solidFill>
              </a:rPr>
              <a:t>Student must be enrolled with the district as of the pupil enrollment count date</a:t>
            </a:r>
          </a:p>
        </p:txBody>
      </p:sp>
    </p:spTree>
    <p:extLst>
      <p:ext uri="{BB962C8B-B14F-4D97-AF65-F5344CB8AC3E}">
        <p14:creationId xmlns:p14="http://schemas.microsoft.com/office/powerpoint/2010/main" val="31778273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fontScale="90000"/>
          </a:bodyPr>
          <a:lstStyle/>
          <a:p>
            <a:pPr algn="ctr"/>
            <a:r>
              <a:rPr lang="en-US" sz="2800" b="1" dirty="0"/>
              <a:t>Funding/Documentation Requirements</a:t>
            </a:r>
          </a:p>
        </p:txBody>
      </p:sp>
      <p:sp>
        <p:nvSpPr>
          <p:cNvPr id="4" name="Slide Number Placeholder 3"/>
          <p:cNvSpPr>
            <a:spLocks noGrp="1"/>
          </p:cNvSpPr>
          <p:nvPr>
            <p:ph type="sldNum" sz="quarter" idx="12"/>
          </p:nvPr>
        </p:nvSpPr>
        <p:spPr/>
        <p:txBody>
          <a:bodyPr/>
          <a:lstStyle/>
          <a:p>
            <a:fld id="{C479D5F6-EDCB-402A-AC08-4943A1820E8F}" type="slidenum">
              <a:rPr lang="en-US" smtClean="0">
                <a:solidFill>
                  <a:prstClr val="white">
                    <a:lumMod val="50000"/>
                  </a:prstClr>
                </a:solidFill>
              </a:rPr>
              <a:pPr/>
              <a:t>7</a:t>
            </a:fld>
            <a:endParaRPr lang="en-US" dirty="0">
              <a:solidFill>
                <a:prstClr val="white">
                  <a:lumMod val="50000"/>
                </a:prstClr>
              </a:solidFill>
            </a:endParaRPr>
          </a:p>
        </p:txBody>
      </p:sp>
      <p:sp>
        <p:nvSpPr>
          <p:cNvPr id="5" name="Content Placeholder 1"/>
          <p:cNvSpPr>
            <a:spLocks noGrp="1"/>
          </p:cNvSpPr>
          <p:nvPr>
            <p:ph idx="1"/>
          </p:nvPr>
        </p:nvSpPr>
        <p:spPr>
          <a:xfrm>
            <a:off x="552450" y="1389965"/>
            <a:ext cx="7886700" cy="5402178"/>
          </a:xfrm>
        </p:spPr>
        <p:txBody>
          <a:bodyPr>
            <a:normAutofit fontScale="85000" lnSpcReduction="10000"/>
          </a:bodyPr>
          <a:lstStyle/>
          <a:p>
            <a:pPr lvl="0">
              <a:buClr>
                <a:srgbClr val="488BC9"/>
              </a:buClr>
              <a:defRPr/>
            </a:pPr>
            <a:r>
              <a:rPr lang="en-US" b="1" dirty="0">
                <a:solidFill>
                  <a:schemeClr val="accent5">
                    <a:lumMod val="50000"/>
                  </a:schemeClr>
                </a:solidFill>
                <a:latin typeface="Calibri"/>
              </a:rPr>
              <a:t>Attendance</a:t>
            </a:r>
          </a:p>
          <a:p>
            <a:pPr>
              <a:buClr>
                <a:srgbClr val="488BC9"/>
              </a:buClr>
              <a:buFont typeface="Wingdings" panose="05000000000000000000" pitchFamily="2" charset="2"/>
              <a:buChar char="Ø"/>
              <a:defRPr/>
            </a:pPr>
            <a:r>
              <a:rPr lang="en-US" sz="2100" b="1" dirty="0">
                <a:solidFill>
                  <a:schemeClr val="accent5">
                    <a:lumMod val="50000"/>
                  </a:schemeClr>
                </a:solidFill>
                <a:latin typeface="Calibri"/>
              </a:rPr>
              <a:t>Beginning w/2019-20 </a:t>
            </a:r>
            <a:r>
              <a:rPr lang="en-US" sz="2100" b="1" dirty="0" smtClean="0">
                <a:solidFill>
                  <a:schemeClr val="accent5">
                    <a:lumMod val="50000"/>
                  </a:schemeClr>
                </a:solidFill>
                <a:latin typeface="Calibri"/>
              </a:rPr>
              <a:t>districts/charter schools </a:t>
            </a:r>
            <a:r>
              <a:rPr lang="en-US" sz="2100" b="1" dirty="0">
                <a:solidFill>
                  <a:schemeClr val="accent5">
                    <a:lumMod val="50000"/>
                  </a:schemeClr>
                </a:solidFill>
                <a:latin typeface="Calibri"/>
              </a:rPr>
              <a:t>will </a:t>
            </a:r>
            <a:r>
              <a:rPr lang="en-US" sz="2100" b="1" u="sng" dirty="0">
                <a:solidFill>
                  <a:schemeClr val="accent5">
                    <a:lumMod val="50000"/>
                  </a:schemeClr>
                </a:solidFill>
                <a:latin typeface="Calibri"/>
              </a:rPr>
              <a:t>no longer be required </a:t>
            </a:r>
            <a:r>
              <a:rPr lang="en-US" sz="2100" b="1" dirty="0">
                <a:solidFill>
                  <a:schemeClr val="accent5">
                    <a:lumMod val="50000"/>
                  </a:schemeClr>
                </a:solidFill>
                <a:latin typeface="Calibri"/>
              </a:rPr>
              <a:t>to provide attendance verification for postsecondary courses taken off-site </a:t>
            </a:r>
            <a:r>
              <a:rPr lang="en-US" sz="2100" b="1" dirty="0" smtClean="0">
                <a:solidFill>
                  <a:schemeClr val="accent5">
                    <a:lumMod val="50000"/>
                  </a:schemeClr>
                </a:solidFill>
                <a:latin typeface="Calibri"/>
              </a:rPr>
              <a:t>at </a:t>
            </a:r>
            <a:r>
              <a:rPr lang="en-US" sz="2100" b="1" dirty="0">
                <a:solidFill>
                  <a:schemeClr val="accent5">
                    <a:lumMod val="50000"/>
                  </a:schemeClr>
                </a:solidFill>
                <a:latin typeface="Calibri"/>
              </a:rPr>
              <a:t>the </a:t>
            </a:r>
            <a:r>
              <a:rPr lang="en-US" sz="2100" b="1" dirty="0" smtClean="0">
                <a:solidFill>
                  <a:schemeClr val="accent5">
                    <a:lumMod val="50000"/>
                  </a:schemeClr>
                </a:solidFill>
                <a:latin typeface="Calibri"/>
              </a:rPr>
              <a:t>IHE </a:t>
            </a:r>
            <a:endParaRPr lang="en-US" sz="2100" b="1" dirty="0">
              <a:solidFill>
                <a:schemeClr val="accent5">
                  <a:lumMod val="50000"/>
                </a:schemeClr>
              </a:solidFill>
              <a:latin typeface="Calibri"/>
            </a:endParaRPr>
          </a:p>
          <a:p>
            <a:pPr lvl="1"/>
            <a:endParaRPr lang="en-US" sz="1600" dirty="0">
              <a:solidFill>
                <a:srgbClr val="EF7521"/>
              </a:solidFill>
              <a:latin typeface="+mn-lt"/>
            </a:endParaRPr>
          </a:p>
          <a:p>
            <a:pPr marL="365760" lvl="1" indent="0">
              <a:lnSpc>
                <a:spcPct val="110000"/>
              </a:lnSpc>
              <a:spcBef>
                <a:spcPct val="20000"/>
              </a:spcBef>
              <a:buClr>
                <a:srgbClr val="FFC846"/>
              </a:buClr>
              <a:buSzPct val="110000"/>
              <a:buNone/>
              <a:defRPr/>
            </a:pPr>
            <a:r>
              <a:rPr lang="en-US" u="sng" dirty="0">
                <a:solidFill>
                  <a:schemeClr val="accent5">
                    <a:lumMod val="50000"/>
                  </a:schemeClr>
                </a:solidFill>
                <a:latin typeface="Calibri"/>
              </a:rPr>
              <a:t>Section 22-54-103(10)(h) (as amended by SB 19 -176)</a:t>
            </a:r>
            <a:r>
              <a:rPr lang="en-US" dirty="0">
                <a:solidFill>
                  <a:schemeClr val="accent5">
                    <a:lumMod val="50000"/>
                  </a:schemeClr>
                </a:solidFill>
                <a:latin typeface="Calibri"/>
              </a:rPr>
              <a:t> </a:t>
            </a:r>
          </a:p>
          <a:p>
            <a:pPr marL="548640" lvl="1" indent="-182880">
              <a:lnSpc>
                <a:spcPct val="110000"/>
              </a:lnSpc>
              <a:spcBef>
                <a:spcPct val="20000"/>
              </a:spcBef>
              <a:buClr>
                <a:schemeClr val="accent2">
                  <a:lumMod val="75000"/>
                </a:schemeClr>
              </a:buClr>
              <a:buSzPct val="110000"/>
              <a:buFont typeface="Wingdings" charset="2"/>
              <a:buChar char="§"/>
              <a:defRPr/>
            </a:pPr>
            <a:r>
              <a:rPr lang="en-US" dirty="0">
                <a:solidFill>
                  <a:schemeClr val="accent5">
                    <a:lumMod val="50000"/>
                  </a:schemeClr>
                </a:solidFill>
                <a:latin typeface="Calibri"/>
              </a:rPr>
              <a:t>(I) For the 2019-20 budget year and each budget year thereafter, with regard to a pupil who is simultaneously enrolled in a district or institute charter school and in one or more postsecondary courses, a district or institute charter school must submit evidence of: </a:t>
            </a:r>
          </a:p>
          <a:p>
            <a:pPr marL="1165860" lvl="2" indent="-342900">
              <a:lnSpc>
                <a:spcPct val="110000"/>
              </a:lnSpc>
              <a:spcBef>
                <a:spcPct val="20000"/>
              </a:spcBef>
              <a:buClr>
                <a:schemeClr val="accent2">
                  <a:lumMod val="50000"/>
                </a:schemeClr>
              </a:buClr>
              <a:buSzPct val="110000"/>
              <a:buFont typeface="+mj-lt"/>
              <a:buAutoNum type="alphaUcPeriod"/>
              <a:defRPr/>
            </a:pPr>
            <a:r>
              <a:rPr lang="en-US" dirty="0" smtClean="0">
                <a:solidFill>
                  <a:schemeClr val="accent5">
                    <a:lumMod val="50000"/>
                  </a:schemeClr>
                </a:solidFill>
                <a:latin typeface="Calibri"/>
              </a:rPr>
              <a:t>Enrollment </a:t>
            </a:r>
            <a:r>
              <a:rPr lang="en-US" dirty="0">
                <a:solidFill>
                  <a:schemeClr val="accent5">
                    <a:lumMod val="50000"/>
                  </a:schemeClr>
                </a:solidFill>
                <a:latin typeface="Calibri"/>
              </a:rPr>
              <a:t>in the district or institute charter school and evidence, as provided in state board rule, of attendance for any secondary courses the pupil is enrolled in; </a:t>
            </a:r>
            <a:r>
              <a:rPr lang="en-US" u="sng" dirty="0">
                <a:solidFill>
                  <a:schemeClr val="accent5">
                    <a:lumMod val="50000"/>
                  </a:schemeClr>
                </a:solidFill>
                <a:latin typeface="Calibri"/>
              </a:rPr>
              <a:t>and</a:t>
            </a:r>
            <a:r>
              <a:rPr lang="en-US" dirty="0">
                <a:solidFill>
                  <a:schemeClr val="accent5">
                    <a:lumMod val="50000"/>
                  </a:schemeClr>
                </a:solidFill>
                <a:latin typeface="Calibri"/>
              </a:rPr>
              <a:t> </a:t>
            </a:r>
          </a:p>
          <a:p>
            <a:pPr marL="1165860" lvl="2" indent="-342900">
              <a:lnSpc>
                <a:spcPct val="110000"/>
              </a:lnSpc>
              <a:spcBef>
                <a:spcPct val="20000"/>
              </a:spcBef>
              <a:buClr>
                <a:schemeClr val="accent2">
                  <a:lumMod val="50000"/>
                </a:schemeClr>
              </a:buClr>
              <a:buSzPct val="110000"/>
              <a:buFont typeface="+mj-lt"/>
              <a:buAutoNum type="alphaUcPeriod"/>
              <a:defRPr/>
            </a:pPr>
            <a:r>
              <a:rPr lang="en-US" dirty="0" smtClean="0">
                <a:solidFill>
                  <a:schemeClr val="accent5">
                    <a:lumMod val="50000"/>
                  </a:schemeClr>
                </a:solidFill>
                <a:latin typeface="Calibri"/>
              </a:rPr>
              <a:t>Enrollment </a:t>
            </a:r>
            <a:r>
              <a:rPr lang="en-US" dirty="0">
                <a:solidFill>
                  <a:schemeClr val="accent5">
                    <a:lumMod val="50000"/>
                  </a:schemeClr>
                </a:solidFill>
                <a:latin typeface="Calibri"/>
              </a:rPr>
              <a:t>in one or more postsecondary courses, by submitting evidence, as described in state board rule, only of the district’s or institute charter school’s nonrefundable obligation to pay the student share of tuition for the postsecondary course on behalf of the pupil. </a:t>
            </a:r>
          </a:p>
          <a:p>
            <a:pPr marL="1165860" lvl="2" indent="-342900">
              <a:lnSpc>
                <a:spcPct val="110000"/>
              </a:lnSpc>
              <a:spcBef>
                <a:spcPct val="20000"/>
              </a:spcBef>
              <a:buClr>
                <a:srgbClr val="FFC846"/>
              </a:buClr>
              <a:buSzPct val="110000"/>
              <a:buFont typeface="+mj-lt"/>
              <a:buAutoNum type="alphaUcPeriod"/>
              <a:defRPr/>
            </a:pPr>
            <a:endParaRPr lang="en-US" dirty="0">
              <a:solidFill>
                <a:schemeClr val="accent5">
                  <a:lumMod val="50000"/>
                </a:schemeClr>
              </a:solidFill>
              <a:latin typeface="Calibri"/>
            </a:endParaRPr>
          </a:p>
          <a:p>
            <a:pPr marL="822960" lvl="2" indent="0">
              <a:lnSpc>
                <a:spcPct val="110000"/>
              </a:lnSpc>
              <a:spcBef>
                <a:spcPct val="20000"/>
              </a:spcBef>
              <a:buClr>
                <a:srgbClr val="FFC846"/>
              </a:buClr>
              <a:buSzPct val="110000"/>
              <a:buNone/>
              <a:defRPr/>
            </a:pPr>
            <a:r>
              <a:rPr lang="en-US" dirty="0">
                <a:solidFill>
                  <a:schemeClr val="accent5">
                    <a:lumMod val="50000"/>
                  </a:schemeClr>
                </a:solidFill>
                <a:latin typeface="Calibri"/>
              </a:rPr>
              <a:t>(II) The state board by rule shall specify the number of secondary and postsecondary course credit hours that constitute full-time and part-time membership. </a:t>
            </a:r>
          </a:p>
          <a:p>
            <a:endParaRPr lang="en-US" dirty="0"/>
          </a:p>
        </p:txBody>
      </p:sp>
    </p:spTree>
    <p:extLst>
      <p:ext uri="{BB962C8B-B14F-4D97-AF65-F5344CB8AC3E}">
        <p14:creationId xmlns:p14="http://schemas.microsoft.com/office/powerpoint/2010/main" val="1540140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ctr"/>
            <a:r>
              <a:rPr lang="en-US" sz="2800" b="1" dirty="0" smtClean="0"/>
              <a:t>Attendance Verification</a:t>
            </a:r>
            <a:endParaRPr lang="en-US" sz="2800" b="1" dirty="0"/>
          </a:p>
        </p:txBody>
      </p:sp>
      <p:sp>
        <p:nvSpPr>
          <p:cNvPr id="3" name="Content Placeholder 2"/>
          <p:cNvSpPr>
            <a:spLocks noGrp="1"/>
          </p:cNvSpPr>
          <p:nvPr>
            <p:ph idx="1"/>
          </p:nvPr>
        </p:nvSpPr>
        <p:spPr/>
        <p:txBody>
          <a:bodyPr>
            <a:normAutofit lnSpcReduction="10000"/>
          </a:bodyPr>
          <a:lstStyle/>
          <a:p>
            <a:pPr marL="0" indent="0">
              <a:buNone/>
            </a:pPr>
            <a:endParaRPr lang="en-US" sz="2000" dirty="0" smtClean="0"/>
          </a:p>
          <a:p>
            <a:pPr marL="0" indent="0">
              <a:buNone/>
            </a:pPr>
            <a:r>
              <a:rPr lang="en-US" sz="2000" dirty="0" smtClean="0"/>
              <a:t>Starting </a:t>
            </a:r>
            <a:r>
              <a:rPr lang="en-US" sz="2000" dirty="0"/>
              <a:t>with 19/20, IHE attendance is no longer required for postsecondary courses.  In these cases, the district will need to show that:</a:t>
            </a:r>
          </a:p>
          <a:p>
            <a:r>
              <a:rPr lang="en-US" sz="2000" b="1" dirty="0" smtClean="0"/>
              <a:t>The </a:t>
            </a:r>
            <a:r>
              <a:rPr lang="en-US" sz="2000" b="1" dirty="0"/>
              <a:t>student was enrolled with the district as of the pupil enrollment count date</a:t>
            </a:r>
          </a:p>
          <a:p>
            <a:r>
              <a:rPr lang="en-US" sz="2000" b="1" dirty="0" smtClean="0"/>
              <a:t>The </a:t>
            </a:r>
            <a:r>
              <a:rPr lang="en-US" sz="2000" b="1" dirty="0"/>
              <a:t>student had a schedule as of the pupil enrollment count date that lists the </a:t>
            </a:r>
            <a:r>
              <a:rPr lang="en-US" sz="2000" b="1" dirty="0" smtClean="0"/>
              <a:t>courses the </a:t>
            </a:r>
            <a:r>
              <a:rPr lang="en-US" sz="2000" b="1" dirty="0"/>
              <a:t>student was scheduled to take and complete during the semester of the pupil enrollment count date</a:t>
            </a:r>
          </a:p>
          <a:p>
            <a:r>
              <a:rPr lang="en-US" sz="2000" b="1" dirty="0" smtClean="0"/>
              <a:t>The </a:t>
            </a:r>
            <a:r>
              <a:rPr lang="en-US" sz="2000" b="1" dirty="0"/>
              <a:t>District paid </a:t>
            </a:r>
            <a:r>
              <a:rPr lang="en-US" sz="2000" b="1" dirty="0" smtClean="0"/>
              <a:t>its nonrefundable obligation of the student share of tuition directly to the IHE</a:t>
            </a:r>
          </a:p>
          <a:p>
            <a:pPr lvl="1"/>
            <a:r>
              <a:rPr lang="en-US" sz="1600" b="1" dirty="0" smtClean="0"/>
              <a:t>Verification as to the number of credits for which the district paid (to determine funding level eligibility)</a:t>
            </a:r>
          </a:p>
          <a:p>
            <a:pPr lvl="2"/>
            <a:r>
              <a:rPr lang="en-US" sz="1400" b="1" dirty="0" smtClean="0"/>
              <a:t>3-11 credits = part-time</a:t>
            </a:r>
          </a:p>
          <a:p>
            <a:pPr lvl="2"/>
            <a:r>
              <a:rPr lang="en-US" sz="1400" b="1" dirty="0" smtClean="0"/>
              <a:t>12+ credits = full-time</a:t>
            </a:r>
            <a:endParaRPr lang="en-US" sz="1400" b="1" dirty="0"/>
          </a:p>
          <a:p>
            <a:r>
              <a:rPr lang="en-US" sz="2000" b="1" dirty="0" smtClean="0"/>
              <a:t>The </a:t>
            </a:r>
            <a:r>
              <a:rPr lang="en-US" sz="2000" b="1" dirty="0"/>
              <a:t>District had a cooperative agreement with the IHE</a:t>
            </a:r>
          </a:p>
        </p:txBody>
      </p:sp>
      <p:sp>
        <p:nvSpPr>
          <p:cNvPr id="4" name="Slide Number Placeholder 3"/>
          <p:cNvSpPr>
            <a:spLocks noGrp="1"/>
          </p:cNvSpPr>
          <p:nvPr>
            <p:ph type="sldNum" sz="quarter" idx="12"/>
          </p:nvPr>
        </p:nvSpPr>
        <p:spPr/>
        <p:txBody>
          <a:bodyPr/>
          <a:lstStyle/>
          <a:p>
            <a:fld id="{C479D5F6-EDCB-402A-AC08-4943A1820E8F}" type="slidenum">
              <a:rPr lang="en-US" smtClean="0">
                <a:solidFill>
                  <a:prstClr val="white">
                    <a:lumMod val="50000"/>
                  </a:prstClr>
                </a:solidFill>
              </a:rPr>
              <a:pPr/>
              <a:t>8</a:t>
            </a:fld>
            <a:endParaRPr lang="en-US" dirty="0">
              <a:solidFill>
                <a:prstClr val="white">
                  <a:lumMod val="50000"/>
                </a:prstClr>
              </a:solidFill>
            </a:endParaRPr>
          </a:p>
        </p:txBody>
      </p:sp>
    </p:spTree>
    <p:extLst>
      <p:ext uri="{BB962C8B-B14F-4D97-AF65-F5344CB8AC3E}">
        <p14:creationId xmlns:p14="http://schemas.microsoft.com/office/powerpoint/2010/main" val="1715894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ctr"/>
            <a:r>
              <a:rPr lang="en-US" sz="2800" b="1" dirty="0"/>
              <a:t>Question from the Field</a:t>
            </a:r>
          </a:p>
        </p:txBody>
      </p:sp>
      <p:sp>
        <p:nvSpPr>
          <p:cNvPr id="4" name="Slide Number Placeholder 3"/>
          <p:cNvSpPr>
            <a:spLocks noGrp="1"/>
          </p:cNvSpPr>
          <p:nvPr>
            <p:ph type="sldNum" sz="quarter" idx="12"/>
          </p:nvPr>
        </p:nvSpPr>
        <p:spPr/>
        <p:txBody>
          <a:bodyPr/>
          <a:lstStyle/>
          <a:p>
            <a:fld id="{C479D5F6-EDCB-402A-AC08-4943A1820E8F}" type="slidenum">
              <a:rPr lang="en-US" smtClean="0">
                <a:solidFill>
                  <a:prstClr val="white">
                    <a:lumMod val="50000"/>
                  </a:prstClr>
                </a:solidFill>
              </a:rPr>
              <a:pPr/>
              <a:t>9</a:t>
            </a:fld>
            <a:endParaRPr lang="en-US" dirty="0">
              <a:solidFill>
                <a:prstClr val="white">
                  <a:lumMod val="50000"/>
                </a:prstClr>
              </a:solidFill>
            </a:endParaRPr>
          </a:p>
        </p:txBody>
      </p:sp>
      <p:sp>
        <p:nvSpPr>
          <p:cNvPr id="5" name="Content Placeholder 1"/>
          <p:cNvSpPr>
            <a:spLocks noGrp="1"/>
          </p:cNvSpPr>
          <p:nvPr>
            <p:ph idx="4294967295"/>
          </p:nvPr>
        </p:nvSpPr>
        <p:spPr>
          <a:xfrm>
            <a:off x="628650" y="1572555"/>
            <a:ext cx="7886700" cy="5037025"/>
          </a:xfrm>
          <a:prstGeom prst="rect">
            <a:avLst/>
          </a:prstGeom>
        </p:spPr>
        <p:txBody>
          <a:bodyPr/>
          <a:lstStyle/>
          <a:p>
            <a:r>
              <a:rPr lang="en-US" sz="2000" dirty="0" smtClean="0">
                <a:solidFill>
                  <a:schemeClr val="accent5">
                    <a:lumMod val="50000"/>
                  </a:schemeClr>
                </a:solidFill>
                <a:latin typeface="+mn-lt"/>
              </a:rPr>
              <a:t>What if an instructor cancels class during the 11 day count period?</a:t>
            </a:r>
          </a:p>
          <a:p>
            <a:pPr marL="0" indent="0">
              <a:buNone/>
            </a:pPr>
            <a:endParaRPr lang="en-US" sz="2000" dirty="0">
              <a:solidFill>
                <a:schemeClr val="accent5">
                  <a:lumMod val="50000"/>
                </a:schemeClr>
              </a:solidFill>
              <a:latin typeface="+mn-lt"/>
            </a:endParaRPr>
          </a:p>
          <a:p>
            <a:r>
              <a:rPr lang="en-US" sz="2000" dirty="0" smtClean="0">
                <a:solidFill>
                  <a:schemeClr val="accent5">
                    <a:lumMod val="50000"/>
                  </a:schemeClr>
                </a:solidFill>
                <a:latin typeface="+mn-lt"/>
              </a:rPr>
              <a:t>What if an instructor does not take daily attendance?</a:t>
            </a:r>
          </a:p>
          <a:p>
            <a:pPr marL="0" indent="0">
              <a:buNone/>
            </a:pPr>
            <a:endParaRPr lang="en-US" sz="2000" dirty="0">
              <a:solidFill>
                <a:schemeClr val="accent5">
                  <a:lumMod val="50000"/>
                </a:schemeClr>
              </a:solidFill>
              <a:latin typeface="+mn-lt"/>
            </a:endParaRPr>
          </a:p>
          <a:p>
            <a:r>
              <a:rPr lang="en-US" sz="2000" dirty="0" smtClean="0">
                <a:solidFill>
                  <a:schemeClr val="accent5">
                    <a:lumMod val="50000"/>
                  </a:schemeClr>
                </a:solidFill>
                <a:latin typeface="+mn-lt"/>
              </a:rPr>
              <a:t>What if our student does not get completed attendance forms submitted to the district shortly after the 11 day count period?</a:t>
            </a:r>
            <a:endParaRPr lang="en-US" sz="2000" dirty="0">
              <a:solidFill>
                <a:schemeClr val="accent5">
                  <a:lumMod val="50000"/>
                </a:schemeClr>
              </a:solidFill>
              <a:latin typeface="+mn-lt"/>
            </a:endParaRPr>
          </a:p>
          <a:p>
            <a:pPr marL="0" indent="0">
              <a:buNone/>
            </a:pPr>
            <a:r>
              <a:rPr lang="en-US" dirty="0" smtClean="0"/>
              <a:t>			</a:t>
            </a:r>
          </a:p>
          <a:p>
            <a:r>
              <a:rPr lang="en-US" b="1" dirty="0" smtClean="0">
                <a:solidFill>
                  <a:schemeClr val="accent5">
                    <a:lumMod val="50000"/>
                  </a:schemeClr>
                </a:solidFill>
                <a:latin typeface="+mn-lt"/>
              </a:rPr>
              <a:t>No longe</a:t>
            </a:r>
            <a:r>
              <a:rPr lang="en-US" b="1" dirty="0" smtClean="0">
                <a:solidFill>
                  <a:schemeClr val="accent5">
                    <a:lumMod val="50000"/>
                  </a:schemeClr>
                </a:solidFill>
              </a:rPr>
              <a:t>r relevant as </a:t>
            </a:r>
            <a:r>
              <a:rPr lang="en-US" b="1" dirty="0" smtClean="0">
                <a:solidFill>
                  <a:schemeClr val="accent5">
                    <a:lumMod val="50000"/>
                  </a:schemeClr>
                </a:solidFill>
                <a:latin typeface="+mn-lt"/>
              </a:rPr>
              <a:t>attendance </a:t>
            </a:r>
            <a:r>
              <a:rPr lang="en-US" b="1" dirty="0">
                <a:solidFill>
                  <a:schemeClr val="accent5">
                    <a:lumMod val="50000"/>
                  </a:schemeClr>
                </a:solidFill>
                <a:latin typeface="+mn-lt"/>
              </a:rPr>
              <a:t>verification is </a:t>
            </a:r>
            <a:r>
              <a:rPr lang="en-US" b="1" dirty="0" smtClean="0">
                <a:solidFill>
                  <a:schemeClr val="accent5">
                    <a:lumMod val="50000"/>
                  </a:schemeClr>
                </a:solidFill>
                <a:latin typeface="+mn-lt"/>
              </a:rPr>
              <a:t>not required for postsecondary courses taken off-site at the IHE.</a:t>
            </a:r>
            <a:endParaRPr lang="en-US" b="1" dirty="0">
              <a:solidFill>
                <a:schemeClr val="accent5">
                  <a:lumMod val="50000"/>
                </a:schemeClr>
              </a:solidFill>
              <a:latin typeface="+mn-lt"/>
            </a:endParaRPr>
          </a:p>
          <a:p>
            <a:pPr marL="0" indent="0">
              <a:buNone/>
            </a:pPr>
            <a:endParaRPr lang="en-US" dirty="0">
              <a:solidFill>
                <a:srgbClr val="FF0000"/>
              </a:solidFill>
            </a:endParaRPr>
          </a:p>
          <a:p>
            <a:pPr marL="0" indent="0">
              <a:buNone/>
            </a:pPr>
            <a:endParaRPr lang="en-US" dirty="0" smtClean="0">
              <a:solidFill>
                <a:srgbClr val="FF0000"/>
              </a:solidFill>
            </a:endParaRPr>
          </a:p>
          <a:p>
            <a:pPr marL="0" indent="0">
              <a:buNone/>
            </a:pPr>
            <a:endParaRPr lang="en-US" dirty="0">
              <a:solidFill>
                <a:srgbClr val="FF0000"/>
              </a:solidFill>
            </a:endParaRPr>
          </a:p>
        </p:txBody>
      </p:sp>
    </p:spTree>
    <p:extLst>
      <p:ext uri="{BB962C8B-B14F-4D97-AF65-F5344CB8AC3E}">
        <p14:creationId xmlns:p14="http://schemas.microsoft.com/office/powerpoint/2010/main" val="3611982105"/>
      </p:ext>
    </p:extLst>
  </p:cSld>
  <p:clrMapOvr>
    <a:masterClrMapping/>
  </p:clrMapOvr>
  <p:timing>
    <p:tnLst>
      <p:par>
        <p:cTn id="1" dur="indefinite" restart="never" nodeType="tmRoot"/>
      </p:par>
    </p:tnLst>
  </p:timing>
</p:sld>
</file>

<file path=ppt/theme/theme1.xml><?xml version="1.0" encoding="utf-8"?>
<a:theme xmlns:a="http://schemas.openxmlformats.org/drawingml/2006/main" name="Light Blue to Green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2183</TotalTime>
  <Words>742</Words>
  <Application>Microsoft Office PowerPoint</Application>
  <PresentationFormat>On-screen Show (4:3)</PresentationFormat>
  <Paragraphs>150</Paragraphs>
  <Slides>15</Slides>
  <Notes>0</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15</vt:i4>
      </vt:variant>
    </vt:vector>
  </HeadingPairs>
  <TitlesOfParts>
    <vt:vector size="26" baseType="lpstr">
      <vt:lpstr>Arial</vt:lpstr>
      <vt:lpstr>Calibri</vt:lpstr>
      <vt:lpstr>Calibri Light</vt:lpstr>
      <vt:lpstr>Museo Slab 500</vt:lpstr>
      <vt:lpstr>Trebuchet MS</vt:lpstr>
      <vt:lpstr>Wingdings</vt:lpstr>
      <vt:lpstr>Light Blue to Green Theme</vt:lpstr>
      <vt:lpstr>Office Theme</vt:lpstr>
      <vt:lpstr>1_Office Theme</vt:lpstr>
      <vt:lpstr>2_Office Theme</vt:lpstr>
      <vt:lpstr>3_Office Theme</vt:lpstr>
      <vt:lpstr>Concurrent Enrollment Advisory Board Meeting</vt:lpstr>
      <vt:lpstr>AGENDA</vt:lpstr>
      <vt:lpstr>AGENDA</vt:lpstr>
      <vt:lpstr>PowerPoint Presentation</vt:lpstr>
      <vt:lpstr>CDE Update</vt:lpstr>
      <vt:lpstr>Funding/Documentation Requirements</vt:lpstr>
      <vt:lpstr>Funding/Documentation Requirements</vt:lpstr>
      <vt:lpstr>Attendance Verification</vt:lpstr>
      <vt:lpstr>Question from the Field</vt:lpstr>
      <vt:lpstr>2019-20 ASCENT slot allocation data</vt:lpstr>
      <vt:lpstr>DHE UPDATE</vt:lpstr>
      <vt:lpstr>Previous discussions follow up</vt:lpstr>
      <vt:lpstr>Suggestions for Improving Concurrent Enrollment  </vt:lpstr>
      <vt:lpstr>Previous discussions follow up</vt:lpstr>
      <vt:lpstr>PowerPoint Presentation</vt:lpstr>
    </vt:vector>
  </TitlesOfParts>
  <Company>Colorado Department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Hunter, Mary Anne</cp:lastModifiedBy>
  <cp:revision>324</cp:revision>
  <dcterms:created xsi:type="dcterms:W3CDTF">2018-01-08T21:58:16Z</dcterms:created>
  <dcterms:modified xsi:type="dcterms:W3CDTF">2019-08-01T15:17:43Z</dcterms:modified>
</cp:coreProperties>
</file>