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8288000" cy="10287000"/>
  <p:notesSz cx="6858000" cy="9144000"/>
  <p:embeddedFontLst>
    <p:embeddedFont>
      <p:font typeface="Calibri" panose="020F0502020204030204" pitchFamily="34" charset="0"/>
      <p:regular r:id="rId27"/>
      <p:bold r:id="rId28"/>
      <p:italic r:id="rId29"/>
      <p:boldItalic r:id="rId30"/>
    </p:embeddedFont>
    <p:embeddedFont>
      <p:font typeface="Catseye" panose="020B0604020202020204" charset="0"/>
      <p:regular r:id="rId31"/>
    </p:embeddedFont>
    <p:embeddedFont>
      <p:font typeface="Catseye Bold" panose="02000506060000020004" pitchFamily="50" charset="0"/>
      <p:regular r:id="rId32"/>
    </p:embeddedFont>
    <p:embeddedFont>
      <p:font typeface="Museo Slab" panose="020B0604020202020204" charset="0"/>
      <p:regular r:id="rId3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5" autoAdjust="0"/>
    <p:restoredTop sz="86525" autoAdjust="0"/>
  </p:normalViewPr>
  <p:slideViewPr>
    <p:cSldViewPr>
      <p:cViewPr varScale="1">
        <p:scale>
          <a:sx n="32" d="100"/>
          <a:sy n="32" d="100"/>
        </p:scale>
        <p:origin x="108" y="7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9" d="100"/>
          <a:sy n="69" d="100"/>
        </p:scale>
        <p:origin x="228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15.02.2023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Mention recording of the video</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Have panelists introduce themselves. </a:t>
            </a:r>
          </a:p>
          <a:p>
            <a:endParaRPr lang="en-US"/>
          </a:p>
          <a:p>
            <a:endParaRPr lang="en-US"/>
          </a:p>
          <a:p>
            <a:r>
              <a:rPr lang="en-US"/>
              <a:t>Brief Description of your district: size, region, rural/urban, is CEP district-wide or only at a few schools, and how long have you been implementing CEP?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Have these questions come in one by one. Have each panelist answer for each question. </a:t>
            </a:r>
          </a:p>
          <a:p>
            <a:endParaRPr lang="en-US"/>
          </a:p>
          <a:p>
            <a:r>
              <a:rPr lang="en-US"/>
              <a:t>Estimate 15 min for this slide?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a:p>
          <a:p>
            <a:endParaRPr/>
          </a:p>
          <a:p>
            <a:r>
              <a:rPr lang="en-US"/>
              <a:t>We will save all questions until end</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a:p>
          <a:p>
            <a:endParaRPr/>
          </a:p>
          <a:p>
            <a:r>
              <a:rPr lang="en-US"/>
              <a:t>We include the nondiscrimination statement in our trainings as a reminder of our responsibilities to ensure all eligible people may participate in our child nutrition programs. As equal opportunity providers, we prohibit discrimination in our programs and provide fair and equitable treatment to every participant.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Colorado received U.S. Department of Agriculture approval to participate in the Direct Certification - Medicaid Demonstration Project, in partnership with the Department of Health Care Policy and Financing, beginning in the 2023-24 school year. </a:t>
            </a:r>
          </a:p>
          <a:p>
            <a:endParaRPr lang="en-US"/>
          </a:p>
          <a:p>
            <a:r>
              <a:rPr lang="en-US"/>
              <a:t>This project will allow districts to use Medicaid data, in addition to Supplemental Nutrition Assistance Program , Temporary Assistance for Needy Families and migrant data, to match students through the direct certification module in the Colorado Nutrition Portal and offer free or reduced-price meal benefits to identified students.</a:t>
            </a:r>
          </a:p>
          <a:p>
            <a:endParaRPr lang="en-US"/>
          </a:p>
          <a:p>
            <a:r>
              <a:rPr lang="en-US"/>
              <a:t> An increase in direct certification matches is estimated to</a:t>
            </a:r>
          </a:p>
          <a:p>
            <a:r>
              <a:rPr lang="en-US"/>
              <a:t>increase Community Eligibility Provision (CEP) eligible sites for SY 24-25 which would increase federal reimbursement and reduce the state funding needed to provide free school meals to all</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The State Board of Education approved a notice of rulemaking for the Rules for Healthy School Meals for All Program</a:t>
            </a:r>
          </a:p>
          <a:p>
            <a:endParaRPr lang="en-US"/>
          </a:p>
          <a:p>
            <a:r>
              <a:rPr lang="en-US"/>
              <a:t>The rules include annual notification, maximizing federal funding, the local food program and the wages and stipends program</a:t>
            </a:r>
          </a:p>
          <a:p>
            <a:endParaRPr lang="en-US"/>
          </a:p>
          <a:p>
            <a:r>
              <a:rPr lang="en-US"/>
              <a:t>We encourage you or members of your staff to attend the rule making hearings on March 8 to provide oral testimony or provide written comments on the rules. The recommended deadline for written comments is Wednesday, March 1, 2023</a:t>
            </a:r>
          </a:p>
          <a:p>
            <a:endParaRPr lang="en-US"/>
          </a:p>
          <a:p>
            <a:r>
              <a:rPr lang="en-US"/>
              <a:t>The proposed rules can be found on the Code of Colorado Regulations eDocket - and linked in this presentation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If a school food authority serves eligible preschool or pre-K programs under the School Breakfast</a:t>
            </a:r>
          </a:p>
          <a:p>
            <a:r>
              <a:rPr lang="en-US"/>
              <a:t>(SBP) and National School Lunch Programs (NSLP) they would be included in the Healthy School Meals</a:t>
            </a:r>
          </a:p>
          <a:p>
            <a:r>
              <a:rPr lang="en-US"/>
              <a:t>for All Program and all meals would be free for those students.</a:t>
            </a:r>
          </a:p>
          <a:p>
            <a:endParaRPr lang="en-US"/>
          </a:p>
          <a:p>
            <a:r>
              <a:rPr lang="en-US"/>
              <a:t>Preschools or pre-K programs eligible to provide meals under the SBP and NSLP are those that are</a:t>
            </a:r>
          </a:p>
          <a:p>
            <a:r>
              <a:rPr lang="en-US"/>
              <a:t>income-based programs, like Head Start, or ones that offer instructional time through the state</a:t>
            </a:r>
          </a:p>
          <a:p>
            <a:r>
              <a:rPr lang="en-US"/>
              <a:t>sponsored preschool program or soon to be universal preschool program starting school year 2023-24.</a:t>
            </a:r>
          </a:p>
          <a:p>
            <a:endParaRPr lang="en-US"/>
          </a:p>
          <a:p>
            <a:endParaRPr lang="en-US"/>
          </a:p>
          <a:p>
            <a:r>
              <a:rPr lang="en-US"/>
              <a:t>With the new universal preschool program going in to effect in school year 23-24, we know there have been an influx of questions and options for serving those students. For questions, check out our FAQ or contact me. Also be on the look out for resources from our office and CDPHE on serving options for these students in a February DISH.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House Bill 22-1202 created a new At-Risk Measure for the School Finance formula</a:t>
            </a:r>
          </a:p>
          <a:p>
            <a:endParaRPr lang="en-US"/>
          </a:p>
          <a:p>
            <a:r>
              <a:rPr lang="en-US"/>
              <a:t>What we know...</a:t>
            </a:r>
          </a:p>
          <a:p>
            <a:r>
              <a:rPr lang="en-US"/>
              <a:t>A work group committee submitted their recommendations to the legislators and we are awaiting guidance</a:t>
            </a:r>
          </a:p>
          <a:p>
            <a:r>
              <a:rPr lang="en-US"/>
              <a:t>SY 2023-24 may see changes to how at-risk students are counted</a:t>
            </a:r>
          </a:p>
          <a:p>
            <a:r>
              <a:rPr lang="en-US"/>
              <a:t>Non-CEP schools will continue to collect FRL applcations; CEP schools will not collect applications</a:t>
            </a:r>
          </a:p>
          <a:p>
            <a:r>
              <a:rPr lang="en-US"/>
              <a:t>Free lunch eligible students will likely increase because of the inclusion of Medicaid eligible students</a:t>
            </a:r>
          </a:p>
          <a:p>
            <a:endParaRPr lang="en-US"/>
          </a:p>
          <a:p>
            <a:r>
              <a:rPr lang="en-US"/>
              <a:t>We understand that a concern at non-CEP schools is that it will be even more challenging to get the families to complete an application. You should continue marketing your application as is. We are working with USDA on possible flexibilities on how to market this moving forward and will provide additional guidance as soon as we can.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Title I: In the absence of NSLP household applications in a Community Eligibility Provision (CEP) school, an LEA may use:</a:t>
            </a:r>
          </a:p>
          <a:p>
            <a:r>
              <a:rPr lang="en-US"/>
              <a:t>• Direct certification counts adjusted by 1.6 in CEP schools or in CEP and non-CEP schools</a:t>
            </a:r>
          </a:p>
          <a:p>
            <a:r>
              <a:rPr lang="en-US"/>
              <a:t>• Direct certification counts adjusted by 1.6 in CEP schools and direct certification counts plus counts from household applications in non-CEP schools</a:t>
            </a:r>
          </a:p>
          <a:p>
            <a:endParaRPr lang="en-US"/>
          </a:p>
          <a:p>
            <a:r>
              <a:rPr lang="en-US"/>
              <a:t>For more information visit our FAQ which includes links to USDA’s Title 1 Guidance Memo for CEP and CEP and Title 1 Guidance</a:t>
            </a:r>
          </a:p>
          <a:p>
            <a:r>
              <a:rPr lang="en-US"/>
              <a:t>resources, as well as CDE’s Title I page which are all linked in our FAQ.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KL add notes</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state.co.us/nutrition/healthymealsforallguide"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e.state.co.us/nutrition/communications"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mealscount.com"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fraccep.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www.cde.state.co.us/nutrition/professionalstandardstrainingtrack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usda.gov/sites/default/files/documents/USDA-OASCR%20P-Complaint-Form-0508-0002-508-11-28-17Fax2Mail.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program.intake@usda.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cde.state.co.us/nutrition/schoolmealeligibility#direct"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os.state.co.us/CCR/eDocketDetails.do?trackingNum=2023-00030"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state.co.us/nutrition/healthymealsforallguide"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cde.state.co.us/nutrition/healthymealsforallguide"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4972624" y="1157151"/>
            <a:ext cx="8073648" cy="390906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ts val="9720"/>
              </a:lnSpc>
              <a:spcBef>
                <a:spcPts val="0"/>
              </a:spcBef>
              <a:spcAft>
                <a:spcPts val="0"/>
              </a:spcAft>
              <a:buClrTx/>
              <a:buSzTx/>
              <a:buFontTx/>
              <a:buNone/>
              <a:tabLst/>
              <a:defRPr/>
            </a:pPr>
            <a:r>
              <a:rPr kumimoji="0" lang="en-US" sz="9000" b="0" i="0" u="none" strike="noStrike" kern="1200" cap="none" spc="0" normalizeH="0" baseline="0" noProof="0" dirty="0">
                <a:ln>
                  <a:noFill/>
                </a:ln>
                <a:solidFill>
                  <a:srgbClr val="000000"/>
                </a:solidFill>
                <a:effectLst/>
                <a:uLnTx/>
                <a:uFillTx/>
                <a:latin typeface="Catseye"/>
                <a:ea typeface="+mn-ea"/>
                <a:cs typeface="+mn-cs"/>
              </a:rPr>
              <a:t>Community Eligibility Provision</a:t>
            </a:r>
          </a:p>
        </p:txBody>
      </p:sp>
      <p:sp>
        <p:nvSpPr>
          <p:cNvPr id="3" name="TextBox 3"/>
          <p:cNvSpPr txBox="1"/>
          <p:nvPr/>
        </p:nvSpPr>
        <p:spPr>
          <a:xfrm>
            <a:off x="4668886" y="5575516"/>
            <a:ext cx="8950226" cy="1193800"/>
          </a:xfrm>
          <a:prstGeom prst="rect">
            <a:avLst/>
          </a:prstGeom>
        </p:spPr>
        <p:txBody>
          <a:bodyPr lIns="0" tIns="0" rIns="0" bIns="0" rtlCol="0" anchor="t">
            <a:spAutoFit/>
          </a:bodyPr>
          <a:lstStyle/>
          <a:p>
            <a:pPr algn="ctr">
              <a:lnSpc>
                <a:spcPts val="9799"/>
              </a:lnSpc>
            </a:pPr>
            <a:r>
              <a:rPr lang="en-US" sz="6999">
                <a:solidFill>
                  <a:srgbClr val="000000"/>
                </a:solidFill>
                <a:latin typeface="Museo Slab"/>
              </a:rPr>
              <a:t>Learning from Peers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388618" y="10517"/>
            <a:ext cx="18288000" cy="1539874"/>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Frequently Asked Questions - Title I</a:t>
            </a:r>
          </a:p>
        </p:txBody>
      </p:sp>
      <p:sp>
        <p:nvSpPr>
          <p:cNvPr id="3" name="TextBox 3"/>
          <p:cNvSpPr txBox="1"/>
          <p:nvPr/>
        </p:nvSpPr>
        <p:spPr>
          <a:xfrm>
            <a:off x="388618" y="1921466"/>
            <a:ext cx="16694869" cy="6669692"/>
          </a:xfrm>
          <a:prstGeom prst="rect">
            <a:avLst/>
          </a:prstGeom>
        </p:spPr>
        <p:txBody>
          <a:bodyPr lIns="0" tIns="0" rIns="0" bIns="0" rtlCol="0" anchor="t">
            <a:spAutoFit/>
          </a:bodyPr>
          <a:lstStyle/>
          <a:p>
            <a:pPr>
              <a:lnSpc>
                <a:spcPts val="4079"/>
              </a:lnSpc>
            </a:pPr>
            <a:endParaRPr/>
          </a:p>
          <a:p>
            <a:pPr marL="629069" lvl="1" indent="-314534">
              <a:lnSpc>
                <a:spcPts val="4079"/>
              </a:lnSpc>
              <a:buFont typeface="Arial"/>
              <a:buChar char="•"/>
            </a:pPr>
            <a:r>
              <a:rPr lang="en-US" sz="2913">
                <a:solidFill>
                  <a:srgbClr val="000000"/>
                </a:solidFill>
                <a:latin typeface="Museo Slab"/>
              </a:rPr>
              <a:t>In the absence of NSLP household applications in a Community Eligibility Provision (CEP) school, an LEA may use:</a:t>
            </a:r>
          </a:p>
          <a:p>
            <a:pPr marL="1258138" lvl="2" indent="-419379">
              <a:lnSpc>
                <a:spcPts val="4079"/>
              </a:lnSpc>
              <a:buFont typeface="Arial"/>
              <a:buChar char="⚬"/>
            </a:pPr>
            <a:r>
              <a:rPr lang="en-US" sz="2913">
                <a:solidFill>
                  <a:srgbClr val="000000"/>
                </a:solidFill>
                <a:latin typeface="Museo Slab"/>
              </a:rPr>
              <a:t>Direct certification counts adjusted by 1.6 in CEP schools or in CEP and non-CEP schools</a:t>
            </a:r>
          </a:p>
          <a:p>
            <a:pPr marL="1258138" lvl="2" indent="-419379">
              <a:lnSpc>
                <a:spcPts val="4079"/>
              </a:lnSpc>
              <a:buFont typeface="Arial"/>
              <a:buChar char="⚬"/>
            </a:pPr>
            <a:r>
              <a:rPr lang="en-US" sz="2913">
                <a:solidFill>
                  <a:srgbClr val="000000"/>
                </a:solidFill>
                <a:latin typeface="Museo Slab"/>
              </a:rPr>
              <a:t>Direct certification counts adjusted by 1.6 in CEP schools and direct certification counts plus counts from household applications in non-CEP schools</a:t>
            </a:r>
          </a:p>
          <a:p>
            <a:pPr marL="1258138" lvl="2" indent="-419379">
              <a:lnSpc>
                <a:spcPts val="4079"/>
              </a:lnSpc>
              <a:buFont typeface="Arial"/>
              <a:buChar char="⚬"/>
            </a:pPr>
            <a:r>
              <a:rPr lang="en-US" sz="2913">
                <a:solidFill>
                  <a:srgbClr val="000000"/>
                </a:solidFill>
                <a:latin typeface="Museo Slab"/>
              </a:rPr>
              <a:t>May use other indicators of poverty other than FRL (e.g., federal census data or average per-capita income) </a:t>
            </a:r>
          </a:p>
          <a:p>
            <a:pPr>
              <a:lnSpc>
                <a:spcPts val="4079"/>
              </a:lnSpc>
            </a:pPr>
            <a:endParaRPr lang="en-US" sz="2913">
              <a:solidFill>
                <a:srgbClr val="000000"/>
              </a:solidFill>
              <a:latin typeface="Museo Slab"/>
            </a:endParaRPr>
          </a:p>
          <a:p>
            <a:pPr>
              <a:lnSpc>
                <a:spcPts val="4079"/>
              </a:lnSpc>
            </a:pPr>
            <a:r>
              <a:rPr lang="en-US" sz="2913" u="sng">
                <a:solidFill>
                  <a:srgbClr val="000000"/>
                </a:solidFill>
                <a:latin typeface="Museo Slab"/>
                <a:hlinkClick r:id="rId3" tooltip="https://www.cde.state.co.us/nutrition/healthymealsforallguide"/>
              </a:rPr>
              <a:t>Reference the Healthy School Meals for All Frequently Asked Questions guide for more information about the program</a:t>
            </a:r>
            <a:r>
              <a:rPr lang="en-US" sz="2913">
                <a:solidFill>
                  <a:srgbClr val="000000"/>
                </a:solidFill>
                <a:latin typeface="Museo Slab"/>
              </a:rPr>
              <a:t>.</a:t>
            </a:r>
          </a:p>
          <a:p>
            <a:pPr>
              <a:lnSpc>
                <a:spcPts val="4079"/>
              </a:lnSpc>
            </a:pPr>
            <a:endParaRPr lang="en-US" sz="2913">
              <a:solidFill>
                <a:srgbClr val="000000"/>
              </a:solidFill>
              <a:latin typeface="Museo Slab"/>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a:spLocks noGrp="1"/>
          </p:cNvSpPr>
          <p:nvPr>
            <p:ph type="title" idx="4294967295"/>
          </p:nvPr>
        </p:nvSpPr>
        <p:spPr>
          <a:xfrm>
            <a:off x="388618" y="10517"/>
            <a:ext cx="18288000" cy="1539874"/>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Next Steps</a:t>
            </a:r>
          </a:p>
        </p:txBody>
      </p:sp>
      <p:sp>
        <p:nvSpPr>
          <p:cNvPr id="2" name="TextBox 2"/>
          <p:cNvSpPr txBox="1"/>
          <p:nvPr/>
        </p:nvSpPr>
        <p:spPr>
          <a:xfrm>
            <a:off x="388618" y="1831230"/>
            <a:ext cx="16984982" cy="5730543"/>
          </a:xfrm>
          <a:prstGeom prst="rect">
            <a:avLst/>
          </a:prstGeom>
        </p:spPr>
        <p:txBody>
          <a:bodyPr wrap="square" lIns="0" tIns="0" rIns="0" bIns="0" rtlCol="0" anchor="t">
            <a:spAutoFit/>
          </a:bodyPr>
          <a:lstStyle/>
          <a:p>
            <a:pPr marL="777240" lvl="1" indent="-388620">
              <a:lnSpc>
                <a:spcPts val="5040"/>
              </a:lnSpc>
              <a:buFont typeface="Arial"/>
              <a:buChar char="•"/>
            </a:pPr>
            <a:r>
              <a:rPr lang="en-US" sz="3600" dirty="0">
                <a:solidFill>
                  <a:srgbClr val="000000"/>
                </a:solidFill>
                <a:latin typeface="Museo Slab"/>
              </a:rPr>
              <a:t>Talk with administration about the program and next steps</a:t>
            </a:r>
          </a:p>
          <a:p>
            <a:pPr marL="1554480" lvl="2" indent="-518160">
              <a:lnSpc>
                <a:spcPts val="5040"/>
              </a:lnSpc>
              <a:buFont typeface="Arial"/>
              <a:buChar char="⚬"/>
            </a:pPr>
            <a:r>
              <a:rPr lang="en-US" sz="3600" dirty="0">
                <a:solidFill>
                  <a:srgbClr val="000000"/>
                </a:solidFill>
                <a:latin typeface="Museo Slab"/>
              </a:rPr>
              <a:t>Resources for communication with administration and families is available on our </a:t>
            </a:r>
            <a:r>
              <a:rPr lang="en-US" sz="3600" u="sng" dirty="0">
                <a:solidFill>
                  <a:srgbClr val="000000"/>
                </a:solidFill>
                <a:latin typeface="Museo Slab"/>
                <a:hlinkClick r:id="rId3" tooltip="https://www.cde.state.co.us/nutrition/communications"/>
              </a:rPr>
              <a:t>website</a:t>
            </a:r>
          </a:p>
          <a:p>
            <a:pPr marL="777240" lvl="1" indent="-388620">
              <a:lnSpc>
                <a:spcPts val="5040"/>
              </a:lnSpc>
              <a:buFont typeface="Arial"/>
              <a:buChar char="•"/>
            </a:pPr>
            <a:r>
              <a:rPr lang="en-US" sz="3600" dirty="0">
                <a:solidFill>
                  <a:srgbClr val="000000"/>
                </a:solidFill>
                <a:latin typeface="Museo Slab"/>
              </a:rPr>
              <a:t>Continue to get familiar with CEP, if applicable, for your district</a:t>
            </a:r>
          </a:p>
          <a:p>
            <a:pPr marL="777240" lvl="1" indent="-388620">
              <a:lnSpc>
                <a:spcPts val="5040"/>
              </a:lnSpc>
              <a:buFont typeface="Arial"/>
              <a:buChar char="•"/>
            </a:pPr>
            <a:r>
              <a:rPr lang="en-US" sz="3600" dirty="0">
                <a:solidFill>
                  <a:srgbClr val="000000"/>
                </a:solidFill>
                <a:latin typeface="Museo Slab"/>
              </a:rPr>
              <a:t>Utilize CDE trainings and resources via our website and the DISH</a:t>
            </a:r>
          </a:p>
          <a:p>
            <a:pPr marL="777240" lvl="1" indent="-388620">
              <a:lnSpc>
                <a:spcPts val="5040"/>
              </a:lnSpc>
              <a:buFont typeface="Arial"/>
              <a:buChar char="•"/>
            </a:pPr>
            <a:r>
              <a:rPr lang="en-US" sz="3600" dirty="0">
                <a:solidFill>
                  <a:srgbClr val="000000"/>
                </a:solidFill>
                <a:latin typeface="Museo Slab"/>
              </a:rPr>
              <a:t>Opting in to serve reimbursable meals at no cost to all students begins school year 2023-24</a:t>
            </a:r>
          </a:p>
          <a:p>
            <a:pPr marL="777240" lvl="1" indent="-388620">
              <a:lnSpc>
                <a:spcPts val="5040"/>
              </a:lnSpc>
              <a:buFont typeface="Arial"/>
              <a:buChar char="•"/>
            </a:pPr>
            <a:r>
              <a:rPr lang="en-US" sz="3600" dirty="0">
                <a:solidFill>
                  <a:srgbClr val="000000"/>
                </a:solidFill>
                <a:latin typeface="Museo Slab"/>
              </a:rPr>
              <a:t>Other portions of the program will begin school year 2024-25</a:t>
            </a:r>
          </a:p>
          <a:p>
            <a:pPr>
              <a:lnSpc>
                <a:spcPts val="5040"/>
              </a:lnSpc>
            </a:pPr>
            <a:endParaRPr lang="en-US" sz="3600" dirty="0">
              <a:solidFill>
                <a:srgbClr val="000000"/>
              </a:solidFill>
              <a:latin typeface="Museo Slab"/>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1301521" y="2400300"/>
            <a:ext cx="15684958" cy="424270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Overview of</a:t>
            </a:r>
          </a:p>
          <a:p>
            <a:pPr marL="0" marR="0" lvl="0" indent="0" algn="ctr"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Community Eligibility Provision</a:t>
            </a:r>
          </a:p>
          <a:p>
            <a:pPr marL="0" marR="0" lvl="0" indent="0" algn="ctr"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(CEP)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451942" y="-41801"/>
            <a:ext cx="17384117" cy="1539874"/>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Application/Combo form overview</a:t>
            </a:r>
          </a:p>
        </p:txBody>
      </p:sp>
      <p:sp>
        <p:nvSpPr>
          <p:cNvPr id="3" name="TextBox 3"/>
          <p:cNvSpPr txBox="1"/>
          <p:nvPr/>
        </p:nvSpPr>
        <p:spPr>
          <a:xfrm>
            <a:off x="1028700" y="2397081"/>
            <a:ext cx="15878975" cy="7102118"/>
          </a:xfrm>
          <a:prstGeom prst="rect">
            <a:avLst/>
          </a:prstGeom>
        </p:spPr>
        <p:txBody>
          <a:bodyPr lIns="0" tIns="0" rIns="0" bIns="0" rtlCol="0" anchor="t">
            <a:spAutoFit/>
          </a:bodyPr>
          <a:lstStyle/>
          <a:p>
            <a:pPr>
              <a:lnSpc>
                <a:spcPts val="5619"/>
              </a:lnSpc>
            </a:pPr>
            <a:r>
              <a:rPr lang="en-US" sz="4013">
                <a:solidFill>
                  <a:srgbClr val="000000"/>
                </a:solidFill>
                <a:latin typeface="Museo Slab"/>
              </a:rPr>
              <a:t>At CEP schools, no meal applications are allowed to be distributed, however the information gathered on Applications is frequently used for other purposes. </a:t>
            </a:r>
          </a:p>
          <a:p>
            <a:pPr>
              <a:lnSpc>
                <a:spcPts val="5619"/>
              </a:lnSpc>
            </a:pPr>
            <a:endParaRPr lang="en-US" sz="4013">
              <a:solidFill>
                <a:srgbClr val="000000"/>
              </a:solidFill>
              <a:latin typeface="Museo Slab"/>
            </a:endParaRPr>
          </a:p>
          <a:p>
            <a:pPr>
              <a:lnSpc>
                <a:spcPts val="5619"/>
              </a:lnSpc>
            </a:pPr>
            <a:r>
              <a:rPr lang="en-US" sz="4013">
                <a:solidFill>
                  <a:srgbClr val="000000"/>
                </a:solidFill>
                <a:latin typeface="Museo Slab"/>
              </a:rPr>
              <a:t>Alternate forms may be used, but School Nutrition funds may not be used for processing the forms for non-nutrition purposes. </a:t>
            </a:r>
          </a:p>
          <a:p>
            <a:pPr>
              <a:lnSpc>
                <a:spcPts val="5619"/>
              </a:lnSpc>
            </a:pPr>
            <a:endParaRPr lang="en-US" sz="4013">
              <a:solidFill>
                <a:srgbClr val="000000"/>
              </a:solidFill>
              <a:latin typeface="Museo Slab"/>
            </a:endParaRPr>
          </a:p>
          <a:p>
            <a:pPr>
              <a:lnSpc>
                <a:spcPts val="5619"/>
              </a:lnSpc>
            </a:pPr>
            <a:endParaRPr lang="en-US" sz="4013">
              <a:solidFill>
                <a:srgbClr val="000000"/>
              </a:solidFill>
              <a:latin typeface="Museo Slab"/>
            </a:endParaRPr>
          </a:p>
          <a:p>
            <a:pPr>
              <a:lnSpc>
                <a:spcPts val="5619"/>
              </a:lnSpc>
            </a:pPr>
            <a:endParaRPr lang="en-US" sz="4013">
              <a:solidFill>
                <a:srgbClr val="000000"/>
              </a:solidFill>
              <a:latin typeface="Museo Slab"/>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451942" y="-41801"/>
            <a:ext cx="17384117" cy="2806409"/>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Application/Combo form overview, cont.</a:t>
            </a:r>
          </a:p>
        </p:txBody>
      </p:sp>
      <p:sp>
        <p:nvSpPr>
          <p:cNvPr id="4" name="TextBox 4"/>
          <p:cNvSpPr txBox="1"/>
          <p:nvPr/>
        </p:nvSpPr>
        <p:spPr>
          <a:xfrm>
            <a:off x="824442" y="3854873"/>
            <a:ext cx="13958358" cy="1008609"/>
          </a:xfrm>
          <a:prstGeom prst="rect">
            <a:avLst/>
          </a:prstGeom>
        </p:spPr>
        <p:txBody>
          <a:bodyPr wrap="square" lIns="0" tIns="0" rIns="0" bIns="0" rtlCol="0" anchor="t">
            <a:spAutoFit/>
          </a:bodyPr>
          <a:lstStyle/>
          <a:p>
            <a:pPr>
              <a:lnSpc>
                <a:spcPts val="3920"/>
              </a:lnSpc>
              <a:spcBef>
                <a:spcPct val="0"/>
              </a:spcBef>
            </a:pPr>
            <a:r>
              <a:rPr lang="en-US" sz="4000" dirty="0">
                <a:solidFill>
                  <a:srgbClr val="000000"/>
                </a:solidFill>
                <a:latin typeface="Museo Slab"/>
              </a:rPr>
              <a:t>Family Economic Data Survey (FEDS) form - for CEP only districts</a:t>
            </a:r>
          </a:p>
        </p:txBody>
      </p:sp>
      <p:sp>
        <p:nvSpPr>
          <p:cNvPr id="5" name="TextBox 5"/>
          <p:cNvSpPr txBox="1"/>
          <p:nvPr/>
        </p:nvSpPr>
        <p:spPr>
          <a:xfrm>
            <a:off x="775139" y="5696162"/>
            <a:ext cx="14845861" cy="1008609"/>
          </a:xfrm>
          <a:prstGeom prst="rect">
            <a:avLst/>
          </a:prstGeom>
        </p:spPr>
        <p:txBody>
          <a:bodyPr wrap="square" lIns="0" tIns="0" rIns="0" bIns="0" rtlCol="0" anchor="t">
            <a:spAutoFit/>
          </a:bodyPr>
          <a:lstStyle/>
          <a:p>
            <a:pPr>
              <a:lnSpc>
                <a:spcPts val="3920"/>
              </a:lnSpc>
              <a:spcBef>
                <a:spcPct val="0"/>
              </a:spcBef>
            </a:pPr>
            <a:r>
              <a:rPr lang="en-US" sz="4000" dirty="0">
                <a:solidFill>
                  <a:srgbClr val="000000"/>
                </a:solidFill>
                <a:latin typeface="Museo Slab"/>
              </a:rPr>
              <a:t>FEDS &amp; Application (Combo) form - for districts with both CEP and non-CEP schools. </a:t>
            </a:r>
          </a:p>
        </p:txBody>
      </p:sp>
      <p:sp>
        <p:nvSpPr>
          <p:cNvPr id="6" name="TextBox 6"/>
          <p:cNvSpPr txBox="1"/>
          <p:nvPr/>
        </p:nvSpPr>
        <p:spPr>
          <a:xfrm>
            <a:off x="793962" y="7167020"/>
            <a:ext cx="16795726" cy="672428"/>
          </a:xfrm>
          <a:prstGeom prst="rect">
            <a:avLst/>
          </a:prstGeom>
        </p:spPr>
        <p:txBody>
          <a:bodyPr lIns="0" tIns="0" rIns="0" bIns="0" rtlCol="0" anchor="t">
            <a:spAutoFit/>
          </a:bodyPr>
          <a:lstStyle/>
          <a:p>
            <a:pPr>
              <a:lnSpc>
                <a:spcPts val="5619"/>
              </a:lnSpc>
            </a:pPr>
            <a:r>
              <a:rPr lang="en-US" sz="4013" dirty="0">
                <a:solidFill>
                  <a:srgbClr val="000000"/>
                </a:solidFill>
                <a:latin typeface="Museo Slab"/>
              </a:rPr>
              <a:t>More information is available on </a:t>
            </a:r>
            <a:r>
              <a:rPr lang="en-US" sz="4013" dirty="0" err="1">
                <a:solidFill>
                  <a:srgbClr val="000000"/>
                </a:solidFill>
                <a:latin typeface="Museo Slab"/>
              </a:rPr>
              <a:t>pg</a:t>
            </a:r>
            <a:r>
              <a:rPr lang="en-US" sz="4013" dirty="0">
                <a:solidFill>
                  <a:srgbClr val="000000"/>
                </a:solidFill>
                <a:latin typeface="Museo Slab"/>
              </a:rPr>
              <a:t> 33-34 of the CEP Manual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2648766" y="2954338"/>
            <a:ext cx="12990467" cy="4378324"/>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Q &amp; A</a:t>
            </a:r>
          </a:p>
          <a:p>
            <a:pPr marL="0" marR="0" lvl="0" indent="0" algn="ctr"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With</a:t>
            </a:r>
          </a:p>
          <a:p>
            <a:pPr marL="0" marR="0" lvl="0" indent="0" algn="ctr"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Panelists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632701" y="246271"/>
            <a:ext cx="17312739" cy="129349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864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Bold"/>
                <a:ea typeface="+mn-ea"/>
                <a:cs typeface="+mn-cs"/>
              </a:rPr>
              <a:t>Meet Our Panelists</a:t>
            </a:r>
          </a:p>
        </p:txBody>
      </p:sp>
      <p:sp>
        <p:nvSpPr>
          <p:cNvPr id="3" name="TextBox 3"/>
          <p:cNvSpPr txBox="1"/>
          <p:nvPr/>
        </p:nvSpPr>
        <p:spPr>
          <a:xfrm>
            <a:off x="723599" y="2501515"/>
            <a:ext cx="3748196" cy="2803525"/>
          </a:xfrm>
          <a:prstGeom prst="rect">
            <a:avLst/>
          </a:prstGeom>
        </p:spPr>
        <p:txBody>
          <a:bodyPr lIns="0" tIns="0" rIns="0" bIns="0" rtlCol="0" anchor="t">
            <a:spAutoFit/>
          </a:bodyPr>
          <a:lstStyle/>
          <a:p>
            <a:pPr algn="ctr">
              <a:lnSpc>
                <a:spcPts val="5599"/>
              </a:lnSpc>
            </a:pPr>
            <a:r>
              <a:rPr lang="en-US" sz="3999">
                <a:solidFill>
                  <a:srgbClr val="000000"/>
                </a:solidFill>
                <a:latin typeface="Catseye"/>
              </a:rPr>
              <a:t>Dana Elkins-Greene</a:t>
            </a:r>
          </a:p>
          <a:p>
            <a:pPr algn="ctr">
              <a:lnSpc>
                <a:spcPts val="3499"/>
              </a:lnSpc>
            </a:pPr>
            <a:r>
              <a:rPr lang="en-US" sz="2499">
                <a:solidFill>
                  <a:srgbClr val="000000"/>
                </a:solidFill>
                <a:latin typeface="Museo Slab"/>
              </a:rPr>
              <a:t>Director of</a:t>
            </a:r>
          </a:p>
          <a:p>
            <a:pPr algn="ctr">
              <a:lnSpc>
                <a:spcPts val="3499"/>
              </a:lnSpc>
            </a:pPr>
            <a:r>
              <a:rPr lang="en-US" sz="2499">
                <a:solidFill>
                  <a:srgbClr val="000000"/>
                </a:solidFill>
                <a:latin typeface="Museo Slab"/>
              </a:rPr>
              <a:t>Nutrition Services</a:t>
            </a:r>
          </a:p>
          <a:p>
            <a:pPr algn="ctr">
              <a:lnSpc>
                <a:spcPts val="3499"/>
              </a:lnSpc>
            </a:pPr>
            <a:r>
              <a:rPr lang="en-US" sz="2499">
                <a:solidFill>
                  <a:srgbClr val="000000"/>
                </a:solidFill>
                <a:latin typeface="Museo Slab"/>
              </a:rPr>
              <a:t>Pueblo SD 60</a:t>
            </a:r>
          </a:p>
        </p:txBody>
      </p:sp>
      <p:sp>
        <p:nvSpPr>
          <p:cNvPr id="4" name="TextBox 4"/>
          <p:cNvSpPr txBox="1"/>
          <p:nvPr/>
        </p:nvSpPr>
        <p:spPr>
          <a:xfrm>
            <a:off x="7269902" y="3097514"/>
            <a:ext cx="3748196" cy="1660525"/>
          </a:xfrm>
          <a:prstGeom prst="rect">
            <a:avLst/>
          </a:prstGeom>
        </p:spPr>
        <p:txBody>
          <a:bodyPr lIns="0" tIns="0" rIns="0" bIns="0" rtlCol="0" anchor="t">
            <a:spAutoFit/>
          </a:bodyPr>
          <a:lstStyle/>
          <a:p>
            <a:pPr algn="ctr">
              <a:lnSpc>
                <a:spcPts val="5599"/>
              </a:lnSpc>
            </a:pPr>
            <a:r>
              <a:rPr lang="en-US" sz="3999">
                <a:solidFill>
                  <a:srgbClr val="000000"/>
                </a:solidFill>
                <a:latin typeface="Catseye"/>
              </a:rPr>
              <a:t>Tara Burke</a:t>
            </a:r>
          </a:p>
          <a:p>
            <a:pPr algn="ctr">
              <a:lnSpc>
                <a:spcPts val="3499"/>
              </a:lnSpc>
            </a:pPr>
            <a:r>
              <a:rPr lang="en-US" sz="2499">
                <a:solidFill>
                  <a:srgbClr val="000000"/>
                </a:solidFill>
                <a:latin typeface="Museo Slab"/>
              </a:rPr>
              <a:t>Food Service Director Huerfano SD RE-1</a:t>
            </a:r>
          </a:p>
        </p:txBody>
      </p:sp>
      <p:sp>
        <p:nvSpPr>
          <p:cNvPr id="5" name="TextBox 5"/>
          <p:cNvSpPr txBox="1"/>
          <p:nvPr/>
        </p:nvSpPr>
        <p:spPr>
          <a:xfrm>
            <a:off x="13816206" y="3097514"/>
            <a:ext cx="3748196" cy="1660525"/>
          </a:xfrm>
          <a:prstGeom prst="rect">
            <a:avLst/>
          </a:prstGeom>
        </p:spPr>
        <p:txBody>
          <a:bodyPr lIns="0" tIns="0" rIns="0" bIns="0" rtlCol="0" anchor="t">
            <a:spAutoFit/>
          </a:bodyPr>
          <a:lstStyle/>
          <a:p>
            <a:pPr algn="ctr">
              <a:lnSpc>
                <a:spcPts val="5599"/>
              </a:lnSpc>
            </a:pPr>
            <a:r>
              <a:rPr lang="en-US" sz="3999">
                <a:solidFill>
                  <a:srgbClr val="000000"/>
                </a:solidFill>
                <a:latin typeface="Catseye"/>
              </a:rPr>
              <a:t>Kathy Vigil</a:t>
            </a:r>
          </a:p>
          <a:p>
            <a:pPr algn="ctr">
              <a:lnSpc>
                <a:spcPts val="3499"/>
              </a:lnSpc>
            </a:pPr>
            <a:r>
              <a:rPr lang="en-US" sz="2499">
                <a:solidFill>
                  <a:srgbClr val="000000"/>
                </a:solidFill>
                <a:latin typeface="Museo Slab"/>
              </a:rPr>
              <a:t>Food Service Director</a:t>
            </a:r>
          </a:p>
          <a:p>
            <a:pPr algn="ctr">
              <a:lnSpc>
                <a:spcPts val="3499"/>
              </a:lnSpc>
            </a:pPr>
            <a:r>
              <a:rPr lang="en-US" sz="2499">
                <a:solidFill>
                  <a:srgbClr val="000000"/>
                </a:solidFill>
                <a:latin typeface="Museo Slab"/>
              </a:rPr>
              <a:t>Trinidad SD Number 1</a:t>
            </a:r>
          </a:p>
        </p:txBody>
      </p:sp>
      <p:sp>
        <p:nvSpPr>
          <p:cNvPr id="6" name="TextBox 6"/>
          <p:cNvSpPr txBox="1"/>
          <p:nvPr/>
        </p:nvSpPr>
        <p:spPr>
          <a:xfrm>
            <a:off x="4025819" y="6840569"/>
            <a:ext cx="3748196" cy="2098675"/>
          </a:xfrm>
          <a:prstGeom prst="rect">
            <a:avLst/>
          </a:prstGeom>
        </p:spPr>
        <p:txBody>
          <a:bodyPr lIns="0" tIns="0" rIns="0" bIns="0" rtlCol="0" anchor="t">
            <a:spAutoFit/>
          </a:bodyPr>
          <a:lstStyle/>
          <a:p>
            <a:pPr algn="ctr">
              <a:lnSpc>
                <a:spcPts val="5599"/>
              </a:lnSpc>
            </a:pPr>
            <a:r>
              <a:rPr lang="en-US" sz="3999">
                <a:solidFill>
                  <a:srgbClr val="000000"/>
                </a:solidFill>
                <a:latin typeface="Catseye"/>
              </a:rPr>
              <a:t>Kerri Link</a:t>
            </a:r>
          </a:p>
          <a:p>
            <a:pPr algn="ctr">
              <a:lnSpc>
                <a:spcPts val="3499"/>
              </a:lnSpc>
            </a:pPr>
            <a:r>
              <a:rPr lang="en-US" sz="2499">
                <a:solidFill>
                  <a:srgbClr val="000000"/>
                </a:solidFill>
                <a:latin typeface="Museo Slab"/>
              </a:rPr>
              <a:t>Supervisor, Policy &amp; Programs</a:t>
            </a:r>
          </a:p>
          <a:p>
            <a:pPr algn="ctr">
              <a:lnSpc>
                <a:spcPts val="3499"/>
              </a:lnSpc>
            </a:pPr>
            <a:r>
              <a:rPr lang="en-US" sz="2499">
                <a:solidFill>
                  <a:srgbClr val="000000"/>
                </a:solidFill>
                <a:latin typeface="Museo Slab"/>
              </a:rPr>
              <a:t>CDE School Nutrition</a:t>
            </a:r>
          </a:p>
        </p:txBody>
      </p:sp>
      <p:sp>
        <p:nvSpPr>
          <p:cNvPr id="7" name="TextBox 7"/>
          <p:cNvSpPr txBox="1"/>
          <p:nvPr/>
        </p:nvSpPr>
        <p:spPr>
          <a:xfrm>
            <a:off x="10578202" y="7082411"/>
            <a:ext cx="3748196" cy="1660525"/>
          </a:xfrm>
          <a:prstGeom prst="rect">
            <a:avLst/>
          </a:prstGeom>
        </p:spPr>
        <p:txBody>
          <a:bodyPr lIns="0" tIns="0" rIns="0" bIns="0" rtlCol="0" anchor="t">
            <a:spAutoFit/>
          </a:bodyPr>
          <a:lstStyle/>
          <a:p>
            <a:pPr algn="ctr">
              <a:lnSpc>
                <a:spcPts val="5599"/>
              </a:lnSpc>
            </a:pPr>
            <a:r>
              <a:rPr lang="en-US" sz="3999">
                <a:solidFill>
                  <a:srgbClr val="000000"/>
                </a:solidFill>
                <a:latin typeface="Catseye"/>
              </a:rPr>
              <a:t>Nell Dochez</a:t>
            </a:r>
          </a:p>
          <a:p>
            <a:pPr algn="ctr">
              <a:lnSpc>
                <a:spcPts val="3499"/>
              </a:lnSpc>
            </a:pPr>
            <a:r>
              <a:rPr lang="en-US" sz="2499">
                <a:solidFill>
                  <a:srgbClr val="000000"/>
                </a:solidFill>
                <a:latin typeface="Museo Slab"/>
              </a:rPr>
              <a:t>Senior Consultant</a:t>
            </a:r>
          </a:p>
          <a:p>
            <a:pPr algn="ctr">
              <a:lnSpc>
                <a:spcPts val="3499"/>
              </a:lnSpc>
            </a:pPr>
            <a:r>
              <a:rPr lang="en-US" sz="2499">
                <a:solidFill>
                  <a:srgbClr val="000000"/>
                </a:solidFill>
                <a:latin typeface="Museo Slab"/>
              </a:rPr>
              <a:t>CDE School Nutrition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422849" y="382815"/>
            <a:ext cx="17442302" cy="235203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8960"/>
              </a:lnSpc>
              <a:spcBef>
                <a:spcPts val="0"/>
              </a:spcBef>
              <a:spcAft>
                <a:spcPts val="0"/>
              </a:spcAft>
              <a:buClrTx/>
              <a:buSzTx/>
              <a:buFontTx/>
              <a:buNone/>
              <a:tabLst/>
              <a:defRPr/>
            </a:pPr>
            <a:r>
              <a:rPr kumimoji="0" lang="en-US" sz="6400" b="0" i="0" u="none" strike="noStrike" kern="1200" cap="none" spc="0" normalizeH="0" baseline="0" noProof="0" dirty="0">
                <a:ln>
                  <a:noFill/>
                </a:ln>
                <a:solidFill>
                  <a:srgbClr val="000000"/>
                </a:solidFill>
                <a:effectLst/>
                <a:uLnTx/>
                <a:uFillTx/>
                <a:latin typeface="Catseye"/>
                <a:ea typeface="+mn-ea"/>
                <a:cs typeface="+mn-cs"/>
              </a:rPr>
              <a:t>How did your district prepare for implementation of CEP? </a:t>
            </a:r>
          </a:p>
        </p:txBody>
      </p:sp>
      <p:sp>
        <p:nvSpPr>
          <p:cNvPr id="3" name="TextBox 3"/>
          <p:cNvSpPr txBox="1"/>
          <p:nvPr/>
        </p:nvSpPr>
        <p:spPr>
          <a:xfrm>
            <a:off x="399402" y="3771900"/>
            <a:ext cx="17442301" cy="4262321"/>
          </a:xfrm>
          <a:prstGeom prst="rect">
            <a:avLst/>
          </a:prstGeom>
        </p:spPr>
        <p:txBody>
          <a:bodyPr wrap="square" lIns="0" tIns="0" rIns="0" bIns="0" rtlCol="0" anchor="t">
            <a:spAutoFit/>
          </a:bodyPr>
          <a:lstStyle/>
          <a:p>
            <a:pPr marL="861253" lvl="1" indent="-430627">
              <a:lnSpc>
                <a:spcPts val="5584"/>
              </a:lnSpc>
              <a:buFont typeface="Arial"/>
              <a:buChar char="•"/>
            </a:pPr>
            <a:r>
              <a:rPr lang="en-US" sz="3989" dirty="0">
                <a:solidFill>
                  <a:srgbClr val="000000"/>
                </a:solidFill>
                <a:latin typeface="Museo Slab"/>
              </a:rPr>
              <a:t>What considerations did you take into account for your budget? How did you project meal counts and food costs with so many unknowns?</a:t>
            </a:r>
          </a:p>
          <a:p>
            <a:pPr marL="861253" lvl="1" indent="-430627">
              <a:lnSpc>
                <a:spcPts val="5584"/>
              </a:lnSpc>
              <a:buFont typeface="Arial"/>
              <a:buChar char="•"/>
            </a:pPr>
            <a:r>
              <a:rPr lang="en-US" sz="3989" dirty="0">
                <a:solidFill>
                  <a:srgbClr val="000000"/>
                </a:solidFill>
                <a:latin typeface="Museo Slab"/>
              </a:rPr>
              <a:t>How did you plan for staffing? </a:t>
            </a:r>
          </a:p>
          <a:p>
            <a:pPr marL="861253" lvl="1" indent="-430627">
              <a:lnSpc>
                <a:spcPts val="5584"/>
              </a:lnSpc>
              <a:buFont typeface="Arial"/>
              <a:buChar char="•"/>
            </a:pPr>
            <a:r>
              <a:rPr lang="en-US" sz="3989" dirty="0">
                <a:solidFill>
                  <a:srgbClr val="000000"/>
                </a:solidFill>
                <a:latin typeface="Museo Slab"/>
              </a:rPr>
              <a:t>How did you communicate the changes with your families?</a:t>
            </a:r>
          </a:p>
          <a:p>
            <a:pPr>
              <a:lnSpc>
                <a:spcPts val="5584"/>
              </a:lnSpc>
            </a:pPr>
            <a:endParaRPr lang="en-US" sz="3989" dirty="0">
              <a:solidFill>
                <a:srgbClr val="000000"/>
              </a:solidFill>
              <a:latin typeface="Museo Slab"/>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388618" y="151141"/>
            <a:ext cx="18288000" cy="2468241"/>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9380"/>
              </a:lnSpc>
              <a:spcBef>
                <a:spcPts val="0"/>
              </a:spcBef>
              <a:spcAft>
                <a:spcPts val="0"/>
              </a:spcAft>
              <a:buClrTx/>
              <a:buSzTx/>
              <a:buFontTx/>
              <a:buNone/>
              <a:tabLst/>
              <a:defRPr/>
            </a:pPr>
            <a:r>
              <a:rPr kumimoji="0" lang="en-US" sz="6700" b="0" i="0" u="none" strike="noStrike" kern="1200" cap="none" spc="0" normalizeH="0" baseline="0" noProof="0" dirty="0">
                <a:ln>
                  <a:noFill/>
                </a:ln>
                <a:solidFill>
                  <a:srgbClr val="000000"/>
                </a:solidFill>
                <a:effectLst/>
                <a:uLnTx/>
                <a:uFillTx/>
                <a:latin typeface="Catseye"/>
                <a:ea typeface="+mn-ea"/>
                <a:cs typeface="+mn-cs"/>
              </a:rPr>
              <a:t>How do you handle income applications, FEDS forms, and/or the combo form?</a:t>
            </a:r>
          </a:p>
        </p:txBody>
      </p:sp>
      <p:sp>
        <p:nvSpPr>
          <p:cNvPr id="3" name="TextBox 3"/>
          <p:cNvSpPr txBox="1"/>
          <p:nvPr/>
        </p:nvSpPr>
        <p:spPr>
          <a:xfrm>
            <a:off x="388618" y="3508787"/>
            <a:ext cx="17224298" cy="6021227"/>
          </a:xfrm>
          <a:prstGeom prst="rect">
            <a:avLst/>
          </a:prstGeom>
        </p:spPr>
        <p:txBody>
          <a:bodyPr lIns="0" tIns="0" rIns="0" bIns="0" rtlCol="0" anchor="t">
            <a:spAutoFit/>
          </a:bodyPr>
          <a:lstStyle/>
          <a:p>
            <a:pPr marL="878456" lvl="1" indent="-439228" algn="just">
              <a:lnSpc>
                <a:spcPts val="5696"/>
              </a:lnSpc>
              <a:buFont typeface="Arial"/>
              <a:buChar char="•"/>
            </a:pPr>
            <a:r>
              <a:rPr lang="en-US" sz="4068" dirty="0">
                <a:solidFill>
                  <a:srgbClr val="000000"/>
                </a:solidFill>
                <a:latin typeface="Museo Slab"/>
              </a:rPr>
              <a:t>Who processes the applications? If it is someone in nutrition services, who pays for their time?</a:t>
            </a:r>
          </a:p>
          <a:p>
            <a:pPr marL="878456" lvl="1" indent="-439228" algn="just">
              <a:lnSpc>
                <a:spcPts val="5696"/>
              </a:lnSpc>
              <a:buFont typeface="Arial"/>
              <a:buChar char="•"/>
            </a:pPr>
            <a:r>
              <a:rPr lang="en-US" sz="4068" dirty="0">
                <a:solidFill>
                  <a:srgbClr val="000000"/>
                </a:solidFill>
                <a:latin typeface="Museo Slab"/>
              </a:rPr>
              <a:t>How did you communicate the form(s) to families?</a:t>
            </a:r>
          </a:p>
          <a:p>
            <a:pPr algn="just">
              <a:lnSpc>
                <a:spcPts val="5696"/>
              </a:lnSpc>
            </a:pPr>
            <a:endParaRPr lang="en-US" sz="4068" dirty="0">
              <a:solidFill>
                <a:srgbClr val="000000"/>
              </a:solidFill>
              <a:latin typeface="Museo Slab"/>
            </a:endParaRPr>
          </a:p>
          <a:p>
            <a:pPr algn="just">
              <a:lnSpc>
                <a:spcPts val="5136"/>
              </a:lnSpc>
            </a:pPr>
            <a:endParaRPr lang="en-US" sz="4068" dirty="0">
              <a:solidFill>
                <a:srgbClr val="000000"/>
              </a:solidFill>
              <a:latin typeface="Museo Slab"/>
            </a:endParaRPr>
          </a:p>
          <a:p>
            <a:pPr algn="just">
              <a:lnSpc>
                <a:spcPts val="4856"/>
              </a:lnSpc>
            </a:pPr>
            <a:r>
              <a:rPr lang="en-US" sz="3468" dirty="0">
                <a:solidFill>
                  <a:srgbClr val="000000"/>
                </a:solidFill>
                <a:latin typeface="Museo Slab"/>
              </a:rPr>
              <a:t>*Reminder - CEP schools do not distribute applications </a:t>
            </a:r>
          </a:p>
          <a:p>
            <a:pPr algn="just">
              <a:lnSpc>
                <a:spcPts val="4856"/>
              </a:lnSpc>
            </a:pPr>
            <a:r>
              <a:rPr lang="en-US" sz="3468" dirty="0">
                <a:solidFill>
                  <a:srgbClr val="000000"/>
                </a:solidFill>
                <a:latin typeface="Museo Slab"/>
              </a:rPr>
              <a:t>and may not use nutrition funds to process alternate </a:t>
            </a:r>
          </a:p>
          <a:p>
            <a:pPr algn="just">
              <a:lnSpc>
                <a:spcPts val="4856"/>
              </a:lnSpc>
            </a:pPr>
            <a:r>
              <a:rPr lang="en-US" sz="3468" dirty="0">
                <a:solidFill>
                  <a:srgbClr val="000000"/>
                </a:solidFill>
                <a:latin typeface="Museo Slab"/>
              </a:rPr>
              <a:t>forms that gather income info for other purposes.</a:t>
            </a:r>
          </a:p>
          <a:p>
            <a:pPr algn="just">
              <a:lnSpc>
                <a:spcPts val="5696"/>
              </a:lnSpc>
            </a:pPr>
            <a:endParaRPr lang="en-US" sz="3468" dirty="0">
              <a:solidFill>
                <a:srgbClr val="000000"/>
              </a:solidFill>
              <a:latin typeface="Museo Slab"/>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215680" y="99863"/>
            <a:ext cx="18288000" cy="223583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8540"/>
              </a:lnSpc>
              <a:spcBef>
                <a:spcPts val="0"/>
              </a:spcBef>
              <a:spcAft>
                <a:spcPts val="0"/>
              </a:spcAft>
              <a:buClrTx/>
              <a:buSzTx/>
              <a:buFontTx/>
              <a:buNone/>
              <a:tabLst/>
              <a:defRPr/>
            </a:pPr>
            <a:r>
              <a:rPr kumimoji="0" lang="en-US" sz="6100" b="0" i="0" u="none" strike="noStrike" kern="1200" cap="none" spc="0" normalizeH="0" baseline="0" noProof="0" dirty="0">
                <a:ln>
                  <a:noFill/>
                </a:ln>
                <a:solidFill>
                  <a:srgbClr val="000000"/>
                </a:solidFill>
                <a:effectLst/>
                <a:uLnTx/>
                <a:uFillTx/>
                <a:latin typeface="Catseye"/>
                <a:ea typeface="+mn-ea"/>
                <a:cs typeface="+mn-cs"/>
              </a:rPr>
              <a:t>How did you determine your groupings, </a:t>
            </a:r>
          </a:p>
          <a:p>
            <a:pPr marL="0" marR="0" lvl="0" indent="0" algn="l" defTabSz="914400" rtl="0" eaLnBrk="1" fontAlgn="auto" latinLnBrk="0" hangingPunct="1">
              <a:lnSpc>
                <a:spcPts val="8540"/>
              </a:lnSpc>
              <a:spcBef>
                <a:spcPts val="0"/>
              </a:spcBef>
              <a:spcAft>
                <a:spcPts val="0"/>
              </a:spcAft>
              <a:buClrTx/>
              <a:buSzTx/>
              <a:buFontTx/>
              <a:buNone/>
              <a:tabLst/>
              <a:defRPr/>
            </a:pPr>
            <a:r>
              <a:rPr kumimoji="0" lang="en-US" sz="6100" b="0" i="0" u="none" strike="noStrike" kern="1200" cap="none" spc="0" normalizeH="0" baseline="0" noProof="0" dirty="0">
                <a:ln>
                  <a:noFill/>
                </a:ln>
                <a:solidFill>
                  <a:srgbClr val="000000"/>
                </a:solidFill>
                <a:effectLst/>
                <a:uLnTx/>
                <a:uFillTx/>
                <a:latin typeface="Catseye"/>
                <a:ea typeface="+mn-ea"/>
                <a:cs typeface="+mn-cs"/>
              </a:rPr>
              <a:t>if you use them?</a:t>
            </a:r>
          </a:p>
        </p:txBody>
      </p:sp>
      <p:sp>
        <p:nvSpPr>
          <p:cNvPr id="3" name="TextBox 3"/>
          <p:cNvSpPr txBox="1"/>
          <p:nvPr/>
        </p:nvSpPr>
        <p:spPr>
          <a:xfrm>
            <a:off x="402181" y="2952811"/>
            <a:ext cx="16628519" cy="5613676"/>
          </a:xfrm>
          <a:prstGeom prst="rect">
            <a:avLst/>
          </a:prstGeom>
        </p:spPr>
        <p:txBody>
          <a:bodyPr lIns="0" tIns="0" rIns="0" bIns="0" rtlCol="0" anchor="t">
            <a:spAutoFit/>
          </a:bodyPr>
          <a:lstStyle/>
          <a:p>
            <a:pPr marL="861253" lvl="1" indent="-430627">
              <a:lnSpc>
                <a:spcPts val="5584"/>
              </a:lnSpc>
              <a:buFont typeface="Arial"/>
              <a:buChar char="•"/>
            </a:pPr>
            <a:r>
              <a:rPr lang="en-US" sz="3989">
                <a:solidFill>
                  <a:srgbClr val="000000"/>
                </a:solidFill>
                <a:latin typeface="Museo Slab"/>
              </a:rPr>
              <a:t>CDE is currently working to identify the best procedure to determine groupings. </a:t>
            </a:r>
          </a:p>
          <a:p>
            <a:pPr>
              <a:lnSpc>
                <a:spcPts val="5584"/>
              </a:lnSpc>
            </a:pPr>
            <a:endParaRPr lang="en-US" sz="3989">
              <a:solidFill>
                <a:srgbClr val="000000"/>
              </a:solidFill>
              <a:latin typeface="Museo Slab"/>
            </a:endParaRPr>
          </a:p>
          <a:p>
            <a:pPr marL="861253" lvl="1" indent="-430627">
              <a:lnSpc>
                <a:spcPts val="5584"/>
              </a:lnSpc>
              <a:buFont typeface="Arial"/>
              <a:buChar char="•"/>
            </a:pPr>
            <a:r>
              <a:rPr lang="en-US" sz="3989">
                <a:solidFill>
                  <a:srgbClr val="000000"/>
                </a:solidFill>
                <a:latin typeface="Museo Slab"/>
              </a:rPr>
              <a:t>For planning purposes now, some tools exist: </a:t>
            </a:r>
          </a:p>
          <a:p>
            <a:pPr>
              <a:lnSpc>
                <a:spcPts val="5584"/>
              </a:lnSpc>
            </a:pPr>
            <a:endParaRPr lang="en-US" sz="3989">
              <a:solidFill>
                <a:srgbClr val="000000"/>
              </a:solidFill>
              <a:latin typeface="Museo Slab"/>
            </a:endParaRPr>
          </a:p>
          <a:p>
            <a:pPr algn="ctr">
              <a:lnSpc>
                <a:spcPts val="5584"/>
              </a:lnSpc>
            </a:pPr>
            <a:r>
              <a:rPr lang="en-US" sz="3989" u="sng">
                <a:solidFill>
                  <a:srgbClr val="000000"/>
                </a:solidFill>
                <a:latin typeface="Museo Slab"/>
                <a:hlinkClick r:id="rId3" tooltip="https://www.mealscount.com"/>
              </a:rPr>
              <a:t>Mealscount.com</a:t>
            </a:r>
          </a:p>
          <a:p>
            <a:pPr algn="ctr">
              <a:lnSpc>
                <a:spcPts val="5584"/>
              </a:lnSpc>
            </a:pPr>
            <a:r>
              <a:rPr lang="en-US" sz="3989">
                <a:solidFill>
                  <a:srgbClr val="000000"/>
                </a:solidFill>
                <a:latin typeface="Museo Slab"/>
              </a:rPr>
              <a:t>OR </a:t>
            </a:r>
          </a:p>
          <a:p>
            <a:pPr algn="ctr">
              <a:lnSpc>
                <a:spcPts val="5584"/>
              </a:lnSpc>
            </a:pPr>
            <a:r>
              <a:rPr lang="en-US" sz="3989" u="sng">
                <a:solidFill>
                  <a:srgbClr val="000000"/>
                </a:solidFill>
                <a:latin typeface="Museo Slab"/>
                <a:hlinkClick r:id="rId4" tooltip="https://fraccep.org"/>
              </a:rPr>
              <a:t>FRACcep.org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568502" y="317316"/>
            <a:ext cx="8442573" cy="1539874"/>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Learning Objectives</a:t>
            </a:r>
          </a:p>
        </p:txBody>
      </p:sp>
      <p:sp>
        <p:nvSpPr>
          <p:cNvPr id="3" name="TextBox 3"/>
          <p:cNvSpPr txBox="1"/>
          <p:nvPr/>
        </p:nvSpPr>
        <p:spPr>
          <a:xfrm>
            <a:off x="511363" y="2538730"/>
            <a:ext cx="13896854" cy="6157595"/>
          </a:xfrm>
          <a:prstGeom prst="rect">
            <a:avLst/>
          </a:prstGeom>
        </p:spPr>
        <p:txBody>
          <a:bodyPr lIns="0" tIns="0" rIns="0" bIns="0" rtlCol="0" anchor="t">
            <a:spAutoFit/>
          </a:bodyPr>
          <a:lstStyle/>
          <a:p>
            <a:pPr>
              <a:lnSpc>
                <a:spcPts val="4479"/>
              </a:lnSpc>
            </a:pPr>
            <a:r>
              <a:rPr lang="en-US" sz="3199">
                <a:solidFill>
                  <a:srgbClr val="000000"/>
                </a:solidFill>
                <a:latin typeface="Museo Slab"/>
              </a:rPr>
              <a:t>Clarify the Healthy School Meals for All Program requirements </a:t>
            </a:r>
          </a:p>
          <a:p>
            <a:pPr>
              <a:lnSpc>
                <a:spcPts val="4479"/>
              </a:lnSpc>
            </a:pPr>
            <a:endParaRPr lang="en-US" sz="3199">
              <a:solidFill>
                <a:srgbClr val="000000"/>
              </a:solidFill>
              <a:latin typeface="Museo Slab"/>
            </a:endParaRPr>
          </a:p>
          <a:p>
            <a:pPr>
              <a:lnSpc>
                <a:spcPts val="4479"/>
              </a:lnSpc>
            </a:pPr>
            <a:r>
              <a:rPr lang="en-US" sz="3199">
                <a:solidFill>
                  <a:srgbClr val="000000"/>
                </a:solidFill>
                <a:latin typeface="Museo Slab"/>
              </a:rPr>
              <a:t>Identify next steps for Healthy School Meals for All</a:t>
            </a:r>
          </a:p>
          <a:p>
            <a:pPr>
              <a:lnSpc>
                <a:spcPts val="4479"/>
              </a:lnSpc>
            </a:pPr>
            <a:endParaRPr lang="en-US" sz="3199">
              <a:solidFill>
                <a:srgbClr val="000000"/>
              </a:solidFill>
              <a:latin typeface="Museo Slab"/>
            </a:endParaRPr>
          </a:p>
          <a:p>
            <a:pPr>
              <a:lnSpc>
                <a:spcPts val="4479"/>
              </a:lnSpc>
            </a:pPr>
            <a:r>
              <a:rPr lang="en-US" sz="3199">
                <a:solidFill>
                  <a:srgbClr val="000000"/>
                </a:solidFill>
                <a:latin typeface="Museo Slab"/>
              </a:rPr>
              <a:t>Determine processes, best practices and lessons learned from Colorado directors with experience implementing CEP </a:t>
            </a:r>
          </a:p>
          <a:p>
            <a:pPr>
              <a:lnSpc>
                <a:spcPts val="4479"/>
              </a:lnSpc>
            </a:pPr>
            <a:endParaRPr lang="en-US" sz="3199">
              <a:solidFill>
                <a:srgbClr val="000000"/>
              </a:solidFill>
              <a:latin typeface="Museo Slab"/>
            </a:endParaRPr>
          </a:p>
          <a:p>
            <a:pPr>
              <a:lnSpc>
                <a:spcPts val="4479"/>
              </a:lnSpc>
            </a:pPr>
            <a:endParaRPr lang="en-US" sz="3199">
              <a:solidFill>
                <a:srgbClr val="000000"/>
              </a:solidFill>
              <a:latin typeface="Museo Slab"/>
            </a:endParaRPr>
          </a:p>
          <a:p>
            <a:pPr>
              <a:lnSpc>
                <a:spcPts val="4479"/>
              </a:lnSpc>
            </a:pPr>
            <a:endParaRPr lang="en-US" sz="3199">
              <a:solidFill>
                <a:srgbClr val="000000"/>
              </a:solidFill>
              <a:latin typeface="Museo Slab"/>
            </a:endParaRPr>
          </a:p>
          <a:p>
            <a:pPr>
              <a:lnSpc>
                <a:spcPts val="4479"/>
              </a:lnSpc>
            </a:pPr>
            <a:endParaRPr lang="en-US" sz="3199">
              <a:solidFill>
                <a:srgbClr val="000000"/>
              </a:solidFill>
              <a:latin typeface="Museo Slab"/>
            </a:endParaRPr>
          </a:p>
          <a:p>
            <a:pPr>
              <a:lnSpc>
                <a:spcPts val="4479"/>
              </a:lnSpc>
            </a:pPr>
            <a:endParaRPr lang="en-US" sz="3199">
              <a:solidFill>
                <a:srgbClr val="000000"/>
              </a:solidFill>
              <a:latin typeface="Museo Slab"/>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914400" y="3487422"/>
            <a:ext cx="18288000" cy="331215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8540"/>
              </a:lnSpc>
              <a:spcBef>
                <a:spcPts val="0"/>
              </a:spcBef>
              <a:spcAft>
                <a:spcPts val="0"/>
              </a:spcAft>
              <a:buClrTx/>
              <a:buSzTx/>
              <a:buFontTx/>
              <a:buNone/>
              <a:tabLst/>
              <a:defRPr/>
            </a:pPr>
            <a:r>
              <a:rPr kumimoji="0" lang="en-US" sz="6100" b="0" i="0" u="none" strike="noStrike" kern="1200" cap="none" spc="0" normalizeH="0" baseline="0" noProof="0" dirty="0">
                <a:ln>
                  <a:noFill/>
                </a:ln>
                <a:solidFill>
                  <a:srgbClr val="000000"/>
                </a:solidFill>
                <a:effectLst/>
                <a:uLnTx/>
                <a:uFillTx/>
                <a:latin typeface="Catseye"/>
                <a:ea typeface="+mn-ea"/>
                <a:cs typeface="+mn-cs"/>
              </a:rPr>
              <a:t>Two lessons learned or best practices about CEP planning, implementation, etc. that would be most beneficial for this group.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990600" y="4010372"/>
            <a:ext cx="18288000" cy="115950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8540"/>
              </a:lnSpc>
              <a:spcBef>
                <a:spcPts val="0"/>
              </a:spcBef>
              <a:spcAft>
                <a:spcPts val="0"/>
              </a:spcAft>
              <a:buClrTx/>
              <a:buSzTx/>
              <a:buFontTx/>
              <a:buNone/>
              <a:tabLst/>
              <a:defRPr/>
            </a:pPr>
            <a:r>
              <a:rPr kumimoji="0" lang="en-US" sz="6100" b="0" i="0" u="none" strike="noStrike" kern="1200" cap="none" spc="0" normalizeH="0" baseline="0" noProof="0" dirty="0">
                <a:ln>
                  <a:noFill/>
                </a:ln>
                <a:solidFill>
                  <a:srgbClr val="000000"/>
                </a:solidFill>
                <a:effectLst/>
                <a:uLnTx/>
                <a:uFillTx/>
                <a:latin typeface="Catseye"/>
                <a:ea typeface="+mn-ea"/>
                <a:cs typeface="+mn-cs"/>
              </a:rPr>
              <a:t>What successes have you had implementing CEP?</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6096000" y="2400300"/>
            <a:ext cx="6459582" cy="348424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ts val="864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What Questions Do You Have?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a:spLocks noGrp="1"/>
          </p:cNvSpPr>
          <p:nvPr>
            <p:ph type="title" idx="4294967295"/>
          </p:nvPr>
        </p:nvSpPr>
        <p:spPr>
          <a:xfrm>
            <a:off x="669875" y="106436"/>
            <a:ext cx="8115300" cy="147637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9900"/>
              </a:lnSpc>
              <a:spcBef>
                <a:spcPts val="0"/>
              </a:spcBef>
              <a:spcAft>
                <a:spcPts val="0"/>
              </a:spcAft>
              <a:buClrTx/>
              <a:buSzTx/>
              <a:buFontTx/>
              <a:buNone/>
              <a:tabLst/>
              <a:defRPr/>
            </a:pPr>
            <a:r>
              <a:rPr kumimoji="0" lang="en-US" sz="9000" b="0" i="0" u="none" strike="noStrike" kern="1200" cap="none" spc="0" normalizeH="0" baseline="0" noProof="0" dirty="0">
                <a:ln>
                  <a:noFill/>
                </a:ln>
                <a:solidFill>
                  <a:srgbClr val="000000"/>
                </a:solidFill>
                <a:effectLst/>
                <a:uLnTx/>
                <a:uFillTx/>
                <a:latin typeface="Catseye Bold"/>
                <a:ea typeface="+mn-ea"/>
                <a:cs typeface="+mn-cs"/>
              </a:rPr>
              <a:t>Coming Soon!</a:t>
            </a:r>
          </a:p>
        </p:txBody>
      </p:sp>
      <p:sp>
        <p:nvSpPr>
          <p:cNvPr id="2" name="TextBox 2"/>
          <p:cNvSpPr txBox="1"/>
          <p:nvPr/>
        </p:nvSpPr>
        <p:spPr>
          <a:xfrm>
            <a:off x="669874" y="1856408"/>
            <a:ext cx="13350925" cy="6924636"/>
          </a:xfrm>
          <a:prstGeom prst="rect">
            <a:avLst/>
          </a:prstGeom>
        </p:spPr>
        <p:txBody>
          <a:bodyPr wrap="square" lIns="0" tIns="0" rIns="0" bIns="0" rtlCol="0" anchor="t">
            <a:spAutoFit/>
          </a:bodyPr>
          <a:lstStyle/>
          <a:p>
            <a:pPr marL="648029" lvl="1" indent="-324014">
              <a:lnSpc>
                <a:spcPts val="4202"/>
              </a:lnSpc>
              <a:buFont typeface="Arial"/>
              <a:buChar char="•"/>
            </a:pPr>
            <a:r>
              <a:rPr lang="en-US" sz="3001" dirty="0">
                <a:solidFill>
                  <a:srgbClr val="000000"/>
                </a:solidFill>
                <a:latin typeface="Museo Slab"/>
              </a:rPr>
              <a:t>Healthy School Meals for All -  Implementation</a:t>
            </a:r>
          </a:p>
          <a:p>
            <a:pPr marL="1296057" lvl="2" indent="-432019">
              <a:lnSpc>
                <a:spcPts val="4202"/>
              </a:lnSpc>
              <a:buFont typeface="Arial"/>
              <a:buChar char="⚬"/>
            </a:pPr>
            <a:r>
              <a:rPr lang="en-US" sz="3001" dirty="0">
                <a:solidFill>
                  <a:srgbClr val="000000"/>
                </a:solidFill>
                <a:latin typeface="Museo Slab"/>
              </a:rPr>
              <a:t>Calculating ISP</a:t>
            </a:r>
          </a:p>
          <a:p>
            <a:pPr marL="1296057" lvl="2" indent="-432019">
              <a:lnSpc>
                <a:spcPts val="4202"/>
              </a:lnSpc>
              <a:buFont typeface="Arial"/>
              <a:buChar char="⚬"/>
            </a:pPr>
            <a:r>
              <a:rPr lang="en-US" sz="3001" dirty="0">
                <a:solidFill>
                  <a:srgbClr val="000000"/>
                </a:solidFill>
                <a:latin typeface="Museo Slab"/>
              </a:rPr>
              <a:t>Counting &amp; Claiming</a:t>
            </a:r>
          </a:p>
          <a:p>
            <a:pPr marL="1296057" lvl="2" indent="-432019">
              <a:lnSpc>
                <a:spcPts val="4202"/>
              </a:lnSpc>
              <a:buFont typeface="Arial"/>
              <a:buChar char="⚬"/>
            </a:pPr>
            <a:r>
              <a:rPr lang="en-US" sz="3001" dirty="0">
                <a:solidFill>
                  <a:srgbClr val="000000"/>
                </a:solidFill>
                <a:latin typeface="Museo Slab"/>
              </a:rPr>
              <a:t>Resources, Timeline, Deadlines</a:t>
            </a:r>
          </a:p>
          <a:p>
            <a:pPr>
              <a:lnSpc>
                <a:spcPts val="4202"/>
              </a:lnSpc>
            </a:pPr>
            <a:endParaRPr lang="en-US" sz="3001" dirty="0">
              <a:solidFill>
                <a:srgbClr val="000000"/>
              </a:solidFill>
              <a:latin typeface="Museo Slab"/>
            </a:endParaRPr>
          </a:p>
          <a:p>
            <a:pPr marL="648029" lvl="1" indent="-324014">
              <a:lnSpc>
                <a:spcPts val="4202"/>
              </a:lnSpc>
              <a:buFont typeface="Arial"/>
              <a:buChar char="•"/>
            </a:pPr>
            <a:r>
              <a:rPr lang="en-US" sz="3001" dirty="0">
                <a:solidFill>
                  <a:srgbClr val="000000"/>
                </a:solidFill>
                <a:latin typeface="Museo Slab"/>
              </a:rPr>
              <a:t>Healthy School Meals for All</a:t>
            </a:r>
          </a:p>
          <a:p>
            <a:pPr marL="1296057" lvl="2" indent="-432019">
              <a:lnSpc>
                <a:spcPts val="4202"/>
              </a:lnSpc>
              <a:buFont typeface="Arial"/>
              <a:buChar char="⚬"/>
            </a:pPr>
            <a:r>
              <a:rPr lang="en-US" sz="3001" dirty="0">
                <a:solidFill>
                  <a:srgbClr val="000000"/>
                </a:solidFill>
                <a:latin typeface="Museo Slab"/>
              </a:rPr>
              <a:t>Rules, Regulations, Guidance</a:t>
            </a:r>
          </a:p>
          <a:p>
            <a:pPr marL="1296057" lvl="2" indent="-432019">
              <a:lnSpc>
                <a:spcPts val="4202"/>
              </a:lnSpc>
              <a:buFont typeface="Arial"/>
              <a:buChar char="⚬"/>
            </a:pPr>
            <a:r>
              <a:rPr lang="en-US" sz="3001" dirty="0">
                <a:solidFill>
                  <a:srgbClr val="000000"/>
                </a:solidFill>
                <a:latin typeface="Museo Slab"/>
              </a:rPr>
              <a:t>Applications</a:t>
            </a:r>
          </a:p>
          <a:p>
            <a:pPr marL="1296057" lvl="2" indent="-432019">
              <a:lnSpc>
                <a:spcPts val="4202"/>
              </a:lnSpc>
              <a:buFont typeface="Arial"/>
              <a:buChar char="⚬"/>
            </a:pPr>
            <a:r>
              <a:rPr lang="en-US" sz="3001" dirty="0">
                <a:solidFill>
                  <a:srgbClr val="000000"/>
                </a:solidFill>
                <a:latin typeface="Museo Slab"/>
              </a:rPr>
              <a:t>At Risk House Bill Recommendations</a:t>
            </a:r>
          </a:p>
          <a:p>
            <a:pPr marL="1296057" lvl="2" indent="-432019">
              <a:lnSpc>
                <a:spcPts val="4202"/>
              </a:lnSpc>
              <a:buFont typeface="Arial"/>
              <a:buChar char="⚬"/>
            </a:pPr>
            <a:r>
              <a:rPr lang="en-US" sz="3001" dirty="0">
                <a:solidFill>
                  <a:srgbClr val="000000"/>
                </a:solidFill>
                <a:latin typeface="Museo Slab"/>
              </a:rPr>
              <a:t>Best Practices</a:t>
            </a:r>
          </a:p>
          <a:p>
            <a:pPr>
              <a:lnSpc>
                <a:spcPts val="4202"/>
              </a:lnSpc>
            </a:pPr>
            <a:endParaRPr lang="en-US" sz="3001" dirty="0">
              <a:solidFill>
                <a:srgbClr val="000000"/>
              </a:solidFill>
              <a:latin typeface="Museo Slab"/>
            </a:endParaRPr>
          </a:p>
          <a:p>
            <a:pPr marL="648029" lvl="1" indent="-324014">
              <a:lnSpc>
                <a:spcPts val="4202"/>
              </a:lnSpc>
              <a:buFont typeface="Arial"/>
              <a:buChar char="•"/>
            </a:pPr>
            <a:r>
              <a:rPr lang="en-US" sz="3001" dirty="0">
                <a:solidFill>
                  <a:srgbClr val="000000"/>
                </a:solidFill>
                <a:latin typeface="Museo Slab"/>
              </a:rPr>
              <a:t>CEP Training for those that qualify</a:t>
            </a:r>
          </a:p>
          <a:p>
            <a:pPr>
              <a:lnSpc>
                <a:spcPts val="4202"/>
              </a:lnSpc>
            </a:pPr>
            <a:endParaRPr lang="en-US" sz="3001" dirty="0">
              <a:solidFill>
                <a:srgbClr val="000000"/>
              </a:solidFill>
              <a:latin typeface="Museo Slab"/>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a:spLocks noGrp="1"/>
          </p:cNvSpPr>
          <p:nvPr>
            <p:ph type="title" idx="4294967295"/>
          </p:nvPr>
        </p:nvSpPr>
        <p:spPr>
          <a:xfrm>
            <a:off x="4425335" y="5676900"/>
            <a:ext cx="9484179" cy="227075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ts val="448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Museo Slab"/>
                <a:ea typeface="+mn-ea"/>
                <a:cs typeface="+mn-cs"/>
              </a:rPr>
              <a:t>Professional Standards: 3000</a:t>
            </a:r>
          </a:p>
          <a:p>
            <a:pPr marL="0" marR="0" lvl="0" indent="0" algn="ctr" defTabSz="914400" rtl="0" eaLnBrk="1" fontAlgn="auto" latinLnBrk="0" hangingPunct="1">
              <a:lnSpc>
                <a:spcPts val="448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0000"/>
              </a:solidFill>
              <a:effectLst/>
              <a:uLnTx/>
              <a:uFillTx/>
              <a:latin typeface="Museo Slab"/>
              <a:ea typeface="+mn-ea"/>
              <a:cs typeface="+mn-cs"/>
            </a:endParaRPr>
          </a:p>
          <a:p>
            <a:pPr marL="0" marR="0" lvl="0" indent="0" algn="ctr" defTabSz="914400" rtl="0" eaLnBrk="1" fontAlgn="auto" latinLnBrk="0" hangingPunct="1">
              <a:lnSpc>
                <a:spcPts val="448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Museo Slab"/>
                <a:ea typeface="+mn-ea"/>
                <a:cs typeface="+mn-cs"/>
              </a:rPr>
              <a:t>Utilize </a:t>
            </a:r>
            <a:r>
              <a:rPr kumimoji="0" lang="en-US" sz="3200" b="0" i="0" u="sng" strike="noStrike" kern="1200" cap="none" spc="0" normalizeH="0" baseline="0" noProof="0" dirty="0">
                <a:ln>
                  <a:noFill/>
                </a:ln>
                <a:solidFill>
                  <a:srgbClr val="000000"/>
                </a:solidFill>
                <a:effectLst/>
                <a:uLnTx/>
                <a:uFillTx/>
                <a:latin typeface="Museo Slab"/>
                <a:ea typeface="+mn-ea"/>
                <a:cs typeface="+mn-cs"/>
                <a:hlinkClick r:id="rId2" tooltip="https://www.cde.state.co.us/nutrition/professionalstandardstrainingtracker"/>
              </a:rPr>
              <a:t>CDE Training Tracker</a:t>
            </a:r>
            <a:r>
              <a:rPr kumimoji="0" lang="en-US" sz="3200" b="0" i="0" u="none" strike="noStrike" kern="1200" cap="none" spc="0" normalizeH="0" baseline="0" noProof="0" dirty="0">
                <a:ln>
                  <a:noFill/>
                </a:ln>
                <a:solidFill>
                  <a:srgbClr val="000000"/>
                </a:solidFill>
                <a:effectLst/>
                <a:uLnTx/>
                <a:uFillTx/>
                <a:latin typeface="Museo Slab"/>
                <a:ea typeface="+mn-ea"/>
                <a:cs typeface="+mn-cs"/>
              </a:rPr>
              <a:t> to document your training house</a:t>
            </a:r>
          </a:p>
        </p:txBody>
      </p:sp>
      <p:sp>
        <p:nvSpPr>
          <p:cNvPr id="2" name="TextBox 2"/>
          <p:cNvSpPr txBox="1"/>
          <p:nvPr/>
        </p:nvSpPr>
        <p:spPr>
          <a:xfrm>
            <a:off x="5334000" y="2181225"/>
            <a:ext cx="6459582" cy="2962275"/>
          </a:xfrm>
          <a:prstGeom prst="rect">
            <a:avLst/>
          </a:prstGeom>
        </p:spPr>
        <p:txBody>
          <a:bodyPr lIns="0" tIns="0" rIns="0" bIns="0" rtlCol="0" anchor="t">
            <a:spAutoFit/>
          </a:bodyPr>
          <a:lstStyle/>
          <a:p>
            <a:pPr algn="ctr">
              <a:lnSpc>
                <a:spcPts val="10799"/>
              </a:lnSpc>
            </a:pPr>
            <a:r>
              <a:rPr lang="en-US" sz="9999" dirty="0">
                <a:solidFill>
                  <a:srgbClr val="000000"/>
                </a:solidFill>
                <a:latin typeface="Catseye"/>
              </a:rPr>
              <a:t>Thank </a:t>
            </a:r>
          </a:p>
          <a:p>
            <a:pPr algn="ctr">
              <a:lnSpc>
                <a:spcPts val="10799"/>
              </a:lnSpc>
            </a:pPr>
            <a:r>
              <a:rPr lang="en-US" sz="9999" dirty="0">
                <a:solidFill>
                  <a:srgbClr val="000000"/>
                </a:solidFill>
                <a:latin typeface="Catseye"/>
              </a:rPr>
              <a:t>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517126" y="9411"/>
            <a:ext cx="15103873" cy="137005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11199"/>
              </a:lnSpc>
              <a:spcBef>
                <a:spcPts val="0"/>
              </a:spcBef>
              <a:spcAft>
                <a:spcPts val="0"/>
              </a:spcAft>
              <a:buClrTx/>
              <a:buSzTx/>
              <a:buFontTx/>
              <a:buNone/>
              <a:tabLst/>
              <a:defRPr/>
            </a:pPr>
            <a:r>
              <a:rPr kumimoji="0" lang="en-US" sz="7999" b="0" i="0" u="none" strike="noStrike" kern="1200" cap="none" spc="0" normalizeH="0" baseline="0" noProof="0" dirty="0">
                <a:ln>
                  <a:noFill/>
                </a:ln>
                <a:solidFill>
                  <a:srgbClr val="000000"/>
                </a:solidFill>
                <a:effectLst/>
                <a:uLnTx/>
                <a:uFillTx/>
                <a:latin typeface="Catseye"/>
                <a:ea typeface="+mn-ea"/>
                <a:cs typeface="+mn-cs"/>
              </a:rPr>
              <a:t>Non-Discrimination Statement</a:t>
            </a:r>
          </a:p>
        </p:txBody>
      </p:sp>
      <p:sp>
        <p:nvSpPr>
          <p:cNvPr id="3" name="TextBox 3"/>
          <p:cNvSpPr txBox="1"/>
          <p:nvPr/>
        </p:nvSpPr>
        <p:spPr>
          <a:xfrm>
            <a:off x="517127" y="2067668"/>
            <a:ext cx="17049950" cy="7455407"/>
          </a:xfrm>
          <a:prstGeom prst="rect">
            <a:avLst/>
          </a:prstGeom>
        </p:spPr>
        <p:txBody>
          <a:bodyPr lIns="0" tIns="0" rIns="0" bIns="0" rtlCol="0" anchor="t">
            <a:spAutoFit/>
          </a:bodyPr>
          <a:lstStyle/>
          <a:p>
            <a:pPr algn="l">
              <a:lnSpc>
                <a:spcPts val="2015"/>
              </a:lnSpc>
            </a:pPr>
            <a:r>
              <a:rPr lang="en-US" sz="2099" dirty="0">
                <a:solidFill>
                  <a:srgbClr val="000000"/>
                </a:solidFill>
                <a:latin typeface="Museo Slab"/>
              </a:rPr>
              <a:t>In accordance with federal civil rights law and U.S. Department of Agriculture (USDA) civil rights regulations and policies, this institution is prohibited from discriminating on the basis of race, color, national origin, sex (including gender identity and sexual orientation), disability, age, or reprisal or retaliation for prior civil rights activity.</a:t>
            </a:r>
          </a:p>
          <a:p>
            <a:pPr algn="l">
              <a:lnSpc>
                <a:spcPts val="2015"/>
              </a:lnSpc>
            </a:pPr>
            <a:r>
              <a:rPr lang="en-US" sz="2099" dirty="0">
                <a:solidFill>
                  <a:srgbClr val="000000"/>
                </a:solidFill>
                <a:latin typeface="Museo Slab"/>
              </a:rPr>
              <a:t> </a:t>
            </a:r>
          </a:p>
          <a:p>
            <a:pPr algn="l">
              <a:lnSpc>
                <a:spcPts val="2015"/>
              </a:lnSpc>
            </a:pPr>
            <a:r>
              <a:rPr lang="en-US" sz="2099" dirty="0">
                <a:solidFill>
                  <a:srgbClr val="000000"/>
                </a:solidFill>
                <a:latin typeface="Museo Slab"/>
              </a:rPr>
              <a:t>Program information may be made available in languages other than English. Persons with disabilities who require alternative means of communication to obtain program information (e.g., Braille, large print, audiotape, American Sign Language), should contact the responsible state or local agency that administers the program or USDA’s TARGET Center at (202) 720-2600 (voice and TTY) or contact USDA through the Federal Relay Service at (800) 877-8339.</a:t>
            </a:r>
          </a:p>
          <a:p>
            <a:pPr algn="l">
              <a:lnSpc>
                <a:spcPts val="2015"/>
              </a:lnSpc>
            </a:pPr>
            <a:endParaRPr lang="en-US" sz="2099" dirty="0">
              <a:solidFill>
                <a:srgbClr val="000000"/>
              </a:solidFill>
              <a:latin typeface="Museo Slab"/>
            </a:endParaRPr>
          </a:p>
          <a:p>
            <a:pPr algn="l">
              <a:lnSpc>
                <a:spcPts val="2015"/>
              </a:lnSpc>
            </a:pPr>
            <a:r>
              <a:rPr lang="en-US" sz="2099" dirty="0">
                <a:solidFill>
                  <a:srgbClr val="000000"/>
                </a:solidFill>
                <a:latin typeface="Museo Slab"/>
              </a:rPr>
              <a:t>To file a program discrimination complaint, a Complainant should complete a Form AD-3027, USDA Program Discrimination Complaint Form which can be obtained online at: </a:t>
            </a:r>
            <a:r>
              <a:rPr lang="en-US" sz="2099" u="sng" dirty="0">
                <a:solidFill>
                  <a:srgbClr val="8F8F8F"/>
                </a:solidFill>
                <a:latin typeface="Museo Slab"/>
                <a:hlinkClick r:id="rId3" tooltip="https://www.usda.gov/sites/default/files/documents/USDA-OASCR%20P-Complaint-Form-0508-0002-508-11-28-17Fax2Mail.pdf"/>
              </a:rPr>
              <a:t>https://www.usda.gov/sites/default/files/documents/USDA-OASCR%20P-Complaint-Form-0508-0002-508-11-28-17Fax2Mail.pdf</a:t>
            </a:r>
            <a:r>
              <a:rPr lang="en-US" sz="2099" dirty="0">
                <a:solidFill>
                  <a:srgbClr val="000000"/>
                </a:solidFill>
                <a:latin typeface="Museo Slab"/>
              </a:rPr>
              <a:t>, from any USDA office, by calling (866) 632-9992, or by writing a letter addressed to USDA. The letter must contain the complainant’s name, address, telephone number, and a written description of the alleged discriminatory action in sufficient detail to inform the Assistant Secretary for Civil Rights (ASCR) about the nature and date of an alleged civil rights violation. The completed AD-3027 form or letter must be submitted to USDA by:</a:t>
            </a:r>
          </a:p>
          <a:p>
            <a:pPr algn="l">
              <a:lnSpc>
                <a:spcPts val="2015"/>
              </a:lnSpc>
            </a:pPr>
            <a:endParaRPr lang="en-US" sz="2099" dirty="0">
              <a:solidFill>
                <a:srgbClr val="000000"/>
              </a:solidFill>
              <a:latin typeface="Museo Slab"/>
            </a:endParaRPr>
          </a:p>
          <a:p>
            <a:pPr algn="l">
              <a:lnSpc>
                <a:spcPts val="2015"/>
              </a:lnSpc>
            </a:pPr>
            <a:r>
              <a:rPr lang="en-US" sz="2099" dirty="0">
                <a:solidFill>
                  <a:srgbClr val="000000"/>
                </a:solidFill>
                <a:latin typeface="Museo Slab"/>
              </a:rPr>
              <a:t>1. </a:t>
            </a:r>
            <a:r>
              <a:rPr lang="en-US" sz="2099" dirty="0">
                <a:solidFill>
                  <a:srgbClr val="000000"/>
                </a:solidFill>
                <a:latin typeface="Museo Slab Bold"/>
              </a:rPr>
              <a:t>mail:</a:t>
            </a:r>
          </a:p>
          <a:p>
            <a:pPr algn="l">
              <a:lnSpc>
                <a:spcPts val="2015"/>
              </a:lnSpc>
            </a:pPr>
            <a:r>
              <a:rPr lang="en-US" sz="2099" dirty="0">
                <a:solidFill>
                  <a:srgbClr val="000000"/>
                </a:solidFill>
                <a:latin typeface="Museo Slab"/>
              </a:rPr>
              <a:t>U.S. Department of Agriculture </a:t>
            </a:r>
          </a:p>
          <a:p>
            <a:pPr algn="l">
              <a:lnSpc>
                <a:spcPts val="2015"/>
              </a:lnSpc>
            </a:pPr>
            <a:r>
              <a:rPr lang="en-US" sz="2099" dirty="0">
                <a:solidFill>
                  <a:srgbClr val="000000"/>
                </a:solidFill>
                <a:latin typeface="Museo Slab"/>
              </a:rPr>
              <a:t>Office of the Assistant Secretary for Civil Rights</a:t>
            </a:r>
          </a:p>
          <a:p>
            <a:pPr algn="l">
              <a:lnSpc>
                <a:spcPts val="2015"/>
              </a:lnSpc>
            </a:pPr>
            <a:r>
              <a:rPr lang="en-US" sz="2099" dirty="0">
                <a:solidFill>
                  <a:srgbClr val="000000"/>
                </a:solidFill>
                <a:latin typeface="Museo Slab"/>
              </a:rPr>
              <a:t>1400 Independence Avenue, SW </a:t>
            </a:r>
          </a:p>
          <a:p>
            <a:pPr algn="l">
              <a:lnSpc>
                <a:spcPts val="2015"/>
              </a:lnSpc>
            </a:pPr>
            <a:r>
              <a:rPr lang="en-US" sz="2099" dirty="0">
                <a:solidFill>
                  <a:srgbClr val="000000"/>
                </a:solidFill>
                <a:latin typeface="Museo Slab"/>
              </a:rPr>
              <a:t>Washington, D.C. 20250-9410; or</a:t>
            </a:r>
          </a:p>
          <a:p>
            <a:pPr algn="l">
              <a:lnSpc>
                <a:spcPts val="2015"/>
              </a:lnSpc>
            </a:pPr>
            <a:endParaRPr lang="en-US" sz="2099" dirty="0">
              <a:solidFill>
                <a:srgbClr val="000000"/>
              </a:solidFill>
              <a:latin typeface="Museo Slab"/>
            </a:endParaRPr>
          </a:p>
          <a:p>
            <a:pPr algn="l">
              <a:lnSpc>
                <a:spcPts val="2015"/>
              </a:lnSpc>
            </a:pPr>
            <a:r>
              <a:rPr lang="en-US" sz="2099" dirty="0">
                <a:solidFill>
                  <a:srgbClr val="000000"/>
                </a:solidFill>
                <a:latin typeface="Museo Slab"/>
              </a:rPr>
              <a:t>2. </a:t>
            </a:r>
            <a:r>
              <a:rPr lang="en-US" sz="2099" dirty="0">
                <a:solidFill>
                  <a:srgbClr val="000000"/>
                </a:solidFill>
                <a:latin typeface="Museo Slab Bold"/>
              </a:rPr>
              <a:t>fax:</a:t>
            </a:r>
            <a:r>
              <a:rPr lang="en-US" sz="2099" dirty="0">
                <a:solidFill>
                  <a:srgbClr val="000000"/>
                </a:solidFill>
                <a:latin typeface="Museo Slab"/>
              </a:rPr>
              <a:t> </a:t>
            </a:r>
          </a:p>
          <a:p>
            <a:pPr algn="l">
              <a:lnSpc>
                <a:spcPts val="2015"/>
              </a:lnSpc>
            </a:pPr>
            <a:r>
              <a:rPr lang="en-US" sz="2099" dirty="0">
                <a:solidFill>
                  <a:srgbClr val="000000"/>
                </a:solidFill>
                <a:latin typeface="Museo Slab"/>
              </a:rPr>
              <a:t>(833) 256-1655 or (202) 690-7442; or</a:t>
            </a:r>
          </a:p>
          <a:p>
            <a:pPr algn="l">
              <a:lnSpc>
                <a:spcPts val="2015"/>
              </a:lnSpc>
            </a:pPr>
            <a:endParaRPr lang="en-US" sz="2099" dirty="0">
              <a:solidFill>
                <a:srgbClr val="000000"/>
              </a:solidFill>
              <a:latin typeface="Museo Slab"/>
            </a:endParaRPr>
          </a:p>
          <a:p>
            <a:pPr algn="l">
              <a:lnSpc>
                <a:spcPts val="2015"/>
              </a:lnSpc>
            </a:pPr>
            <a:r>
              <a:rPr lang="en-US" sz="2099" dirty="0">
                <a:solidFill>
                  <a:srgbClr val="000000"/>
                </a:solidFill>
                <a:latin typeface="Museo Slab"/>
              </a:rPr>
              <a:t>3. </a:t>
            </a:r>
            <a:r>
              <a:rPr lang="en-US" sz="2099" dirty="0">
                <a:solidFill>
                  <a:srgbClr val="000000"/>
                </a:solidFill>
                <a:latin typeface="Museo Slab Bold"/>
              </a:rPr>
              <a:t>email: </a:t>
            </a:r>
          </a:p>
          <a:p>
            <a:pPr algn="l">
              <a:lnSpc>
                <a:spcPts val="2015"/>
              </a:lnSpc>
            </a:pPr>
            <a:r>
              <a:rPr lang="en-US" sz="2099" u="sng" dirty="0">
                <a:solidFill>
                  <a:srgbClr val="8F8F8F"/>
                </a:solidFill>
                <a:latin typeface="Museo Slab"/>
                <a:hlinkClick r:id="rId4" tooltip="mailto:program.intake@usda.gov"/>
              </a:rPr>
              <a:t>program.intake@usda.gov</a:t>
            </a:r>
            <a:r>
              <a:rPr lang="en-US" sz="2099" dirty="0">
                <a:solidFill>
                  <a:srgbClr val="000000"/>
                </a:solidFill>
                <a:latin typeface="Museo Slab"/>
              </a:rPr>
              <a:t>.</a:t>
            </a:r>
          </a:p>
          <a:p>
            <a:pPr algn="l">
              <a:lnSpc>
                <a:spcPts val="2015"/>
              </a:lnSpc>
            </a:pPr>
            <a:endParaRPr lang="en-US" sz="2099" dirty="0">
              <a:solidFill>
                <a:srgbClr val="000000"/>
              </a:solidFill>
              <a:latin typeface="Museo Slab"/>
            </a:endParaRPr>
          </a:p>
          <a:p>
            <a:pPr algn="l">
              <a:lnSpc>
                <a:spcPts val="2015"/>
              </a:lnSpc>
            </a:pPr>
            <a:endParaRPr lang="en-US" sz="2099" dirty="0">
              <a:solidFill>
                <a:srgbClr val="000000"/>
              </a:solidFill>
              <a:latin typeface="Museo Slab"/>
            </a:endParaRPr>
          </a:p>
          <a:p>
            <a:pPr algn="l">
              <a:lnSpc>
                <a:spcPts val="2015"/>
              </a:lnSpc>
            </a:pPr>
            <a:r>
              <a:rPr lang="en-US" sz="2099" dirty="0">
                <a:solidFill>
                  <a:srgbClr val="000000"/>
                </a:solidFill>
                <a:latin typeface="Museo Slab"/>
              </a:rPr>
              <a:t>This institution is an equal opportunity provider.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a:spLocks noGrp="1"/>
          </p:cNvSpPr>
          <p:nvPr>
            <p:ph type="title" idx="4294967295"/>
          </p:nvPr>
        </p:nvSpPr>
        <p:spPr>
          <a:xfrm>
            <a:off x="3324002" y="647700"/>
            <a:ext cx="11639996" cy="136525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ts val="9350"/>
              </a:lnSpc>
              <a:spcBef>
                <a:spcPct val="0"/>
              </a:spcBef>
              <a:spcAft>
                <a:spcPts val="0"/>
              </a:spcAft>
              <a:buClrTx/>
              <a:buSzTx/>
              <a:buFontTx/>
              <a:buNone/>
              <a:tabLst/>
              <a:defRPr/>
            </a:pPr>
            <a:r>
              <a:rPr kumimoji="0" lang="en-US" sz="8500" b="0" i="0" u="none" strike="noStrike" kern="1200" cap="none" spc="0" normalizeH="0" baseline="0" noProof="0" dirty="0">
                <a:ln>
                  <a:noFill/>
                </a:ln>
                <a:solidFill>
                  <a:srgbClr val="000000"/>
                </a:solidFill>
                <a:effectLst/>
                <a:uLnTx/>
                <a:uFillTx/>
                <a:latin typeface="Catseye Bold"/>
                <a:ea typeface="+mn-ea"/>
                <a:cs typeface="+mn-cs"/>
              </a:rPr>
              <a:t>CDE School Nutrition Unit</a:t>
            </a:r>
          </a:p>
        </p:txBody>
      </p:sp>
      <p:sp>
        <p:nvSpPr>
          <p:cNvPr id="4" name="TextBox 4"/>
          <p:cNvSpPr txBox="1"/>
          <p:nvPr/>
        </p:nvSpPr>
        <p:spPr>
          <a:xfrm>
            <a:off x="8006581" y="2384425"/>
            <a:ext cx="2274838" cy="1162049"/>
          </a:xfrm>
          <a:prstGeom prst="rect">
            <a:avLst/>
          </a:prstGeom>
        </p:spPr>
        <p:txBody>
          <a:bodyPr lIns="0" tIns="0" rIns="0" bIns="0" rtlCol="0" anchor="t">
            <a:spAutoFit/>
          </a:bodyPr>
          <a:lstStyle/>
          <a:p>
            <a:pPr algn="ctr">
              <a:lnSpc>
                <a:spcPts val="8400"/>
              </a:lnSpc>
            </a:pPr>
            <a:r>
              <a:rPr lang="en-US" sz="6000" dirty="0">
                <a:solidFill>
                  <a:srgbClr val="000000"/>
                </a:solidFill>
                <a:latin typeface="Catseye"/>
              </a:rPr>
              <a:t>VISION</a:t>
            </a:r>
          </a:p>
        </p:txBody>
      </p:sp>
      <p:sp>
        <p:nvSpPr>
          <p:cNvPr id="2" name="TextBox 2"/>
          <p:cNvSpPr txBox="1"/>
          <p:nvPr/>
        </p:nvSpPr>
        <p:spPr>
          <a:xfrm>
            <a:off x="4985866" y="3932682"/>
            <a:ext cx="8630096" cy="1117600"/>
          </a:xfrm>
          <a:prstGeom prst="rect">
            <a:avLst/>
          </a:prstGeom>
        </p:spPr>
        <p:txBody>
          <a:bodyPr lIns="0" tIns="0" rIns="0" bIns="0" rtlCol="0" anchor="t">
            <a:spAutoFit/>
          </a:bodyPr>
          <a:lstStyle/>
          <a:p>
            <a:pPr algn="ctr">
              <a:lnSpc>
                <a:spcPts val="4399"/>
              </a:lnSpc>
              <a:spcBef>
                <a:spcPct val="0"/>
              </a:spcBef>
            </a:pPr>
            <a:r>
              <a:rPr lang="en-US" sz="3999" dirty="0">
                <a:solidFill>
                  <a:srgbClr val="000000"/>
                </a:solidFill>
                <a:latin typeface="Museo Slab Bold"/>
              </a:rPr>
              <a:t>Nourish young bodies and minds. </a:t>
            </a:r>
          </a:p>
          <a:p>
            <a:pPr algn="ctr">
              <a:lnSpc>
                <a:spcPts val="4399"/>
              </a:lnSpc>
              <a:spcBef>
                <a:spcPct val="0"/>
              </a:spcBef>
            </a:pPr>
            <a:r>
              <a:rPr lang="en-US" sz="3999" dirty="0">
                <a:solidFill>
                  <a:srgbClr val="000000"/>
                </a:solidFill>
                <a:latin typeface="Museo Slab Bold"/>
              </a:rPr>
              <a:t>End childhood hunger.</a:t>
            </a:r>
          </a:p>
        </p:txBody>
      </p:sp>
      <p:sp>
        <p:nvSpPr>
          <p:cNvPr id="3" name="TextBox 3"/>
          <p:cNvSpPr txBox="1"/>
          <p:nvPr/>
        </p:nvSpPr>
        <p:spPr>
          <a:xfrm>
            <a:off x="7888386" y="5835269"/>
            <a:ext cx="2825055" cy="990600"/>
          </a:xfrm>
          <a:prstGeom prst="rect">
            <a:avLst/>
          </a:prstGeom>
        </p:spPr>
        <p:txBody>
          <a:bodyPr lIns="0" tIns="0" rIns="0" bIns="0" rtlCol="0" anchor="t">
            <a:spAutoFit/>
          </a:bodyPr>
          <a:lstStyle/>
          <a:p>
            <a:pPr algn="ctr">
              <a:lnSpc>
                <a:spcPts val="6600"/>
              </a:lnSpc>
              <a:spcBef>
                <a:spcPct val="0"/>
              </a:spcBef>
            </a:pPr>
            <a:r>
              <a:rPr lang="en-US" sz="6000" dirty="0">
                <a:solidFill>
                  <a:srgbClr val="000000"/>
                </a:solidFill>
                <a:latin typeface="Catseye Bold"/>
              </a:rPr>
              <a:t>MISSION</a:t>
            </a:r>
          </a:p>
        </p:txBody>
      </p:sp>
      <p:sp>
        <p:nvSpPr>
          <p:cNvPr id="6" name="TextBox 6"/>
          <p:cNvSpPr txBox="1"/>
          <p:nvPr/>
        </p:nvSpPr>
        <p:spPr>
          <a:xfrm>
            <a:off x="4281336" y="7046859"/>
            <a:ext cx="10799893" cy="2222500"/>
          </a:xfrm>
          <a:prstGeom prst="rect">
            <a:avLst/>
          </a:prstGeom>
        </p:spPr>
        <p:txBody>
          <a:bodyPr lIns="0" tIns="0" rIns="0" bIns="0" rtlCol="0" anchor="t">
            <a:spAutoFit/>
          </a:bodyPr>
          <a:lstStyle/>
          <a:p>
            <a:pPr algn="ctr">
              <a:lnSpc>
                <a:spcPts val="4399"/>
              </a:lnSpc>
              <a:spcBef>
                <a:spcPct val="0"/>
              </a:spcBef>
            </a:pPr>
            <a:r>
              <a:rPr lang="en-US" sz="3999" dirty="0">
                <a:solidFill>
                  <a:srgbClr val="000000"/>
                </a:solidFill>
                <a:latin typeface="Museo Slab Bold"/>
              </a:rPr>
              <a:t>We support the child nutrition community through innovation, training, and partnerships to ensure all youth have access to healthy meals.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1425375" y="2434399"/>
            <a:ext cx="14881425" cy="2222916"/>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ts val="864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Updates on</a:t>
            </a:r>
          </a:p>
          <a:p>
            <a:pPr marL="0" marR="0" lvl="0" indent="0" algn="ctr" defTabSz="914400" rtl="0" eaLnBrk="1" fontAlgn="auto" latinLnBrk="0" hangingPunct="1">
              <a:lnSpc>
                <a:spcPts val="864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Healthy School Meals for All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a:spLocks noGrp="1"/>
          </p:cNvSpPr>
          <p:nvPr>
            <p:ph type="title" idx="4294967295"/>
          </p:nvPr>
        </p:nvSpPr>
        <p:spPr>
          <a:xfrm>
            <a:off x="388618" y="10517"/>
            <a:ext cx="18288000" cy="1539874"/>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Direct Certification-Medicaid Project</a:t>
            </a:r>
          </a:p>
        </p:txBody>
      </p:sp>
      <p:sp>
        <p:nvSpPr>
          <p:cNvPr id="2" name="TextBox 2"/>
          <p:cNvSpPr txBox="1"/>
          <p:nvPr/>
        </p:nvSpPr>
        <p:spPr>
          <a:xfrm>
            <a:off x="1204512" y="1892891"/>
            <a:ext cx="15878975" cy="7737128"/>
          </a:xfrm>
          <a:prstGeom prst="rect">
            <a:avLst/>
          </a:prstGeom>
        </p:spPr>
        <p:txBody>
          <a:bodyPr lIns="0" tIns="0" rIns="0" bIns="0" rtlCol="0" anchor="t">
            <a:spAutoFit/>
          </a:bodyPr>
          <a:lstStyle/>
          <a:p>
            <a:pPr marL="866553" lvl="1" indent="-433276">
              <a:lnSpc>
                <a:spcPts val="5619"/>
              </a:lnSpc>
              <a:buFont typeface="Arial"/>
              <a:buChar char="•"/>
            </a:pPr>
            <a:r>
              <a:rPr lang="en-US" sz="4013">
                <a:solidFill>
                  <a:srgbClr val="000000"/>
                </a:solidFill>
                <a:latin typeface="Museo Slab"/>
              </a:rPr>
              <a:t>Approved! </a:t>
            </a:r>
          </a:p>
          <a:p>
            <a:pPr>
              <a:lnSpc>
                <a:spcPts val="5619"/>
              </a:lnSpc>
            </a:pPr>
            <a:endParaRPr lang="en-US" sz="4013">
              <a:solidFill>
                <a:srgbClr val="000000"/>
              </a:solidFill>
              <a:latin typeface="Museo Slab"/>
            </a:endParaRPr>
          </a:p>
          <a:p>
            <a:pPr marL="866553" lvl="1" indent="-433276">
              <a:lnSpc>
                <a:spcPts val="5619"/>
              </a:lnSpc>
              <a:buFont typeface="Arial"/>
              <a:buChar char="•"/>
            </a:pPr>
            <a:r>
              <a:rPr lang="en-US" sz="4013">
                <a:solidFill>
                  <a:srgbClr val="000000"/>
                </a:solidFill>
                <a:latin typeface="Museo Slab"/>
              </a:rPr>
              <a:t>Will allow districts to use Medicaid data to match students through the direct certification module in the Child Nutrition Portal starting in school year 2023-24</a:t>
            </a:r>
          </a:p>
          <a:p>
            <a:pPr>
              <a:lnSpc>
                <a:spcPts val="5619"/>
              </a:lnSpc>
            </a:pPr>
            <a:endParaRPr lang="en-US" sz="4013">
              <a:solidFill>
                <a:srgbClr val="000000"/>
              </a:solidFill>
              <a:latin typeface="Museo Slab"/>
            </a:endParaRPr>
          </a:p>
          <a:p>
            <a:pPr marL="866553" lvl="1" indent="-433276">
              <a:lnSpc>
                <a:spcPts val="5619"/>
              </a:lnSpc>
              <a:buFont typeface="Arial"/>
              <a:buChar char="•"/>
            </a:pPr>
            <a:r>
              <a:rPr lang="en-US" sz="4013">
                <a:solidFill>
                  <a:srgbClr val="000000"/>
                </a:solidFill>
                <a:latin typeface="Museo Slab"/>
              </a:rPr>
              <a:t>Upcoming training and other updates will be announced in the DISH</a:t>
            </a:r>
          </a:p>
          <a:p>
            <a:pPr>
              <a:lnSpc>
                <a:spcPts val="5619"/>
              </a:lnSpc>
            </a:pPr>
            <a:endParaRPr lang="en-US" sz="4013">
              <a:solidFill>
                <a:srgbClr val="000000"/>
              </a:solidFill>
              <a:latin typeface="Museo Slab"/>
            </a:endParaRPr>
          </a:p>
          <a:p>
            <a:pPr>
              <a:lnSpc>
                <a:spcPts val="5619"/>
              </a:lnSpc>
            </a:pPr>
            <a:r>
              <a:rPr lang="en-US" sz="4013">
                <a:solidFill>
                  <a:srgbClr val="000000"/>
                </a:solidFill>
                <a:latin typeface="Museo Slab"/>
                <a:hlinkClick r:id="rId3" tooltip="https://www.cde.state.co.us/nutrition/schoolmealeligibility#direct"/>
              </a:rPr>
              <a:t>M</a:t>
            </a:r>
            <a:r>
              <a:rPr lang="en-US" sz="4013">
                <a:solidFill>
                  <a:srgbClr val="000000"/>
                </a:solidFill>
                <a:latin typeface="Museo Slab"/>
              </a:rPr>
              <a:t>ore information about direct certification is available on the </a:t>
            </a:r>
            <a:r>
              <a:rPr lang="en-US" sz="4013" u="sng">
                <a:solidFill>
                  <a:srgbClr val="000000"/>
                </a:solidFill>
                <a:latin typeface="Museo Slab"/>
                <a:hlinkClick r:id="rId3" tooltip="https://www.cde.state.co.us/nutrition/schoolmealeligibility#direct"/>
              </a:rPr>
              <a:t>school meal eligibility webpage</a:t>
            </a:r>
            <a:r>
              <a:rPr lang="en-US" sz="4013">
                <a:solidFill>
                  <a:srgbClr val="000000"/>
                </a:solidFill>
                <a:latin typeface="Museo Slab"/>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581526" y="134938"/>
            <a:ext cx="17967158" cy="1346196"/>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9800"/>
              </a:lnSpc>
              <a:spcBef>
                <a:spcPts val="0"/>
              </a:spcBef>
              <a:spcAft>
                <a:spcPts val="0"/>
              </a:spcAft>
              <a:buClrTx/>
              <a:buSzTx/>
              <a:buFontTx/>
              <a:buNone/>
              <a:tabLst/>
              <a:defRPr/>
            </a:pPr>
            <a:r>
              <a:rPr kumimoji="0" lang="en-US" sz="7000" b="0" i="0" u="none" strike="noStrike" kern="1200" cap="none" spc="0" normalizeH="0" baseline="0" noProof="0" dirty="0">
                <a:ln>
                  <a:noFill/>
                </a:ln>
                <a:solidFill>
                  <a:srgbClr val="000000"/>
                </a:solidFill>
                <a:effectLst/>
                <a:uLnTx/>
                <a:uFillTx/>
                <a:latin typeface="Catseye"/>
                <a:ea typeface="+mn-ea"/>
                <a:cs typeface="+mn-cs"/>
              </a:rPr>
              <a:t>State Board of Education Rulemaking Process</a:t>
            </a:r>
          </a:p>
        </p:txBody>
      </p:sp>
      <p:sp>
        <p:nvSpPr>
          <p:cNvPr id="4" name="TextBox 4"/>
          <p:cNvSpPr txBox="1"/>
          <p:nvPr/>
        </p:nvSpPr>
        <p:spPr>
          <a:xfrm>
            <a:off x="990600" y="2171700"/>
            <a:ext cx="16611600" cy="5435462"/>
          </a:xfrm>
          <a:prstGeom prst="rect">
            <a:avLst/>
          </a:prstGeom>
        </p:spPr>
        <p:txBody>
          <a:bodyPr wrap="square" lIns="0" tIns="0" rIns="0" bIns="0" rtlCol="0" anchor="t">
            <a:spAutoFit/>
          </a:bodyPr>
          <a:lstStyle/>
          <a:p>
            <a:pPr marL="755651" lvl="1" indent="-377825">
              <a:lnSpc>
                <a:spcPts val="4900"/>
              </a:lnSpc>
              <a:buFont typeface="Arial"/>
              <a:buChar char="•"/>
            </a:pPr>
            <a:r>
              <a:rPr lang="en-US" sz="3500" dirty="0">
                <a:solidFill>
                  <a:srgbClr val="000000"/>
                </a:solidFill>
                <a:latin typeface="Museo Slab"/>
              </a:rPr>
              <a:t>The rulemaking hearing is scheduled for </a:t>
            </a:r>
            <a:r>
              <a:rPr lang="en-US" sz="3500" dirty="0">
                <a:solidFill>
                  <a:srgbClr val="000000"/>
                </a:solidFill>
                <a:latin typeface="Museo Slab Bold"/>
              </a:rPr>
              <a:t>Wednesday, March 8</a:t>
            </a:r>
          </a:p>
          <a:p>
            <a:pPr>
              <a:lnSpc>
                <a:spcPts val="2800"/>
              </a:lnSpc>
            </a:pPr>
            <a:endParaRPr lang="en-US" sz="3500" dirty="0">
              <a:solidFill>
                <a:srgbClr val="000000"/>
              </a:solidFill>
              <a:latin typeface="Museo Slab Bold"/>
            </a:endParaRPr>
          </a:p>
          <a:p>
            <a:pPr marL="755651" lvl="1" indent="-377825">
              <a:lnSpc>
                <a:spcPts val="4900"/>
              </a:lnSpc>
              <a:buFont typeface="Arial"/>
              <a:buChar char="•"/>
            </a:pPr>
            <a:r>
              <a:rPr lang="en-US" sz="3500" dirty="0">
                <a:solidFill>
                  <a:srgbClr val="000000"/>
                </a:solidFill>
                <a:latin typeface="Museo Slab"/>
              </a:rPr>
              <a:t>Rules include: annual notification, maximizing federal funding, the local food program and the wages and stipends program</a:t>
            </a:r>
          </a:p>
          <a:p>
            <a:pPr>
              <a:lnSpc>
                <a:spcPts val="2800"/>
              </a:lnSpc>
            </a:pPr>
            <a:endParaRPr lang="en-US" sz="3500" dirty="0">
              <a:solidFill>
                <a:srgbClr val="000000"/>
              </a:solidFill>
              <a:latin typeface="Museo Slab"/>
            </a:endParaRPr>
          </a:p>
          <a:p>
            <a:pPr marL="755651" lvl="1" indent="-377825">
              <a:lnSpc>
                <a:spcPts val="4900"/>
              </a:lnSpc>
              <a:buFont typeface="Arial"/>
              <a:buChar char="•"/>
            </a:pPr>
            <a:r>
              <a:rPr lang="en-US" sz="3500" dirty="0">
                <a:solidFill>
                  <a:srgbClr val="000000"/>
                </a:solidFill>
                <a:latin typeface="Museo Slab Bold"/>
              </a:rPr>
              <a:t>You may provide an oral testimony on March 8 or written comments on the rules to state.board@cde.state.co.us by March 1</a:t>
            </a:r>
          </a:p>
          <a:p>
            <a:pPr>
              <a:lnSpc>
                <a:spcPts val="2800"/>
              </a:lnSpc>
            </a:pPr>
            <a:endParaRPr lang="en-US" sz="3500" dirty="0">
              <a:solidFill>
                <a:srgbClr val="000000"/>
              </a:solidFill>
              <a:latin typeface="Museo Slab Bold"/>
            </a:endParaRPr>
          </a:p>
          <a:p>
            <a:pPr marL="755651" lvl="1" indent="-377825">
              <a:lnSpc>
                <a:spcPts val="4900"/>
              </a:lnSpc>
              <a:buFont typeface="Arial"/>
              <a:buChar char="•"/>
            </a:pPr>
            <a:r>
              <a:rPr lang="en-US" sz="3500" dirty="0">
                <a:solidFill>
                  <a:srgbClr val="000000"/>
                </a:solidFill>
                <a:latin typeface="Museo Slab"/>
              </a:rPr>
              <a:t>T</a:t>
            </a:r>
            <a:r>
              <a:rPr lang="en-US" sz="3500" dirty="0">
                <a:solidFill>
                  <a:srgbClr val="000000"/>
                </a:solidFill>
                <a:latin typeface="Museo Slab Bold"/>
                <a:hlinkClick r:id="rId3" tooltip="https://www.sos.state.co.us/CCR/eDocketDetails.do?trackingNum=2023-00030"/>
              </a:rPr>
              <a:t>he proposed rules can be found on the </a:t>
            </a:r>
            <a:r>
              <a:rPr lang="en-US" sz="3500" u="sng" dirty="0">
                <a:solidFill>
                  <a:srgbClr val="000000"/>
                </a:solidFill>
                <a:latin typeface="Museo Slab Bold"/>
                <a:hlinkClick r:id="rId3" tooltip="https://www.sos.state.co.us/CCR/eDocketDetails.do?trackingNum=2023-00030"/>
              </a:rPr>
              <a:t>Code of Colorado Regulations eDocket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a:spLocks noGrp="1"/>
          </p:cNvSpPr>
          <p:nvPr>
            <p:ph type="title" idx="4294967295"/>
          </p:nvPr>
        </p:nvSpPr>
        <p:spPr>
          <a:xfrm>
            <a:off x="388618" y="48617"/>
            <a:ext cx="18288000" cy="1395726"/>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10220"/>
              </a:lnSpc>
              <a:spcBef>
                <a:spcPts val="0"/>
              </a:spcBef>
              <a:spcAft>
                <a:spcPts val="0"/>
              </a:spcAft>
              <a:buClrTx/>
              <a:buSzTx/>
              <a:buFontTx/>
              <a:buNone/>
              <a:tabLst/>
              <a:defRPr/>
            </a:pPr>
            <a:r>
              <a:rPr kumimoji="0" lang="en-US" sz="7300" b="0" i="0" u="none" strike="noStrike" kern="1200" cap="none" spc="0" normalizeH="0" baseline="0" noProof="0" dirty="0">
                <a:ln>
                  <a:noFill/>
                </a:ln>
                <a:solidFill>
                  <a:srgbClr val="000000"/>
                </a:solidFill>
                <a:effectLst/>
                <a:uLnTx/>
                <a:uFillTx/>
                <a:latin typeface="Catseye"/>
                <a:ea typeface="+mn-ea"/>
                <a:cs typeface="+mn-cs"/>
              </a:rPr>
              <a:t>Frequently Asked Questions: Pre-K students</a:t>
            </a:r>
          </a:p>
        </p:txBody>
      </p:sp>
      <p:sp>
        <p:nvSpPr>
          <p:cNvPr id="2" name="TextBox 2"/>
          <p:cNvSpPr txBox="1"/>
          <p:nvPr/>
        </p:nvSpPr>
        <p:spPr>
          <a:xfrm>
            <a:off x="371493" y="1921076"/>
            <a:ext cx="17154507" cy="6153608"/>
          </a:xfrm>
          <a:prstGeom prst="rect">
            <a:avLst/>
          </a:prstGeom>
        </p:spPr>
        <p:txBody>
          <a:bodyPr wrap="square" lIns="0" tIns="0" rIns="0" bIns="0" rtlCol="0" anchor="t">
            <a:spAutoFit/>
          </a:bodyPr>
          <a:lstStyle/>
          <a:p>
            <a:pPr marL="866553" lvl="1" indent="-433276">
              <a:lnSpc>
                <a:spcPts val="5619"/>
              </a:lnSpc>
              <a:buFont typeface="Arial"/>
              <a:buChar char="•"/>
            </a:pPr>
            <a:r>
              <a:rPr lang="en-US" sz="4013" dirty="0">
                <a:solidFill>
                  <a:srgbClr val="000000"/>
                </a:solidFill>
                <a:latin typeface="Museo Slab"/>
              </a:rPr>
              <a:t>Eligible preschool or pre-K programs under the School Breakfast (SBP) and National School Lunch Programs (NSLP) would be included in the Healthy School Meals for All Program and all meals would be free for those students.</a:t>
            </a:r>
          </a:p>
          <a:p>
            <a:pPr marL="866553" lvl="1" indent="-433276">
              <a:lnSpc>
                <a:spcPts val="5619"/>
              </a:lnSpc>
              <a:buFont typeface="Arial"/>
              <a:buChar char="•"/>
            </a:pPr>
            <a:r>
              <a:rPr lang="en-US" sz="4013" dirty="0">
                <a:solidFill>
                  <a:srgbClr val="000000"/>
                </a:solidFill>
                <a:latin typeface="Museo Slab"/>
              </a:rPr>
              <a:t>More information and resources coming soon! </a:t>
            </a:r>
          </a:p>
          <a:p>
            <a:pPr>
              <a:lnSpc>
                <a:spcPts val="5619"/>
              </a:lnSpc>
            </a:pPr>
            <a:endParaRPr lang="en-US" sz="4013" dirty="0">
              <a:solidFill>
                <a:srgbClr val="000000"/>
              </a:solidFill>
              <a:latin typeface="Museo Slab"/>
            </a:endParaRPr>
          </a:p>
          <a:p>
            <a:pPr>
              <a:lnSpc>
                <a:spcPts val="4900"/>
              </a:lnSpc>
            </a:pPr>
            <a:r>
              <a:rPr lang="en-US" sz="3500" u="sng" dirty="0">
                <a:solidFill>
                  <a:srgbClr val="000000"/>
                </a:solidFill>
                <a:latin typeface="Museo Slab"/>
                <a:hlinkClick r:id="rId3" tooltip="https://www.cde.state.co.us/nutrition/healthymealsforallguide"/>
              </a:rPr>
              <a:t>Reference the Healthy School Meals for All Frequently Asked Questions guide for more information about the program.</a:t>
            </a:r>
          </a:p>
          <a:p>
            <a:pPr>
              <a:lnSpc>
                <a:spcPts val="4900"/>
              </a:lnSpc>
            </a:pPr>
            <a:endParaRPr lang="en-US" sz="3500" u="sng" dirty="0">
              <a:solidFill>
                <a:srgbClr val="000000"/>
              </a:solidFill>
              <a:latin typeface="Museo Slab"/>
              <a:hlinkClick r:id="rId3" tooltip="https://www.cde.state.co.us/nutrition/healthymealsforallguid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Grp="1"/>
          </p:cNvSpPr>
          <p:nvPr>
            <p:ph type="title" idx="4294967295"/>
          </p:nvPr>
        </p:nvSpPr>
        <p:spPr>
          <a:xfrm>
            <a:off x="388618" y="10517"/>
            <a:ext cx="18288000" cy="1539874"/>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ts val="11200"/>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000000"/>
                </a:solidFill>
                <a:effectLst/>
                <a:uLnTx/>
                <a:uFillTx/>
                <a:latin typeface="Catseye"/>
                <a:ea typeface="+mn-ea"/>
                <a:cs typeface="+mn-cs"/>
              </a:rPr>
              <a:t>Frequently Asked Questions - At Risk</a:t>
            </a:r>
          </a:p>
        </p:txBody>
      </p:sp>
      <p:sp>
        <p:nvSpPr>
          <p:cNvPr id="3" name="TextBox 3"/>
          <p:cNvSpPr txBox="1"/>
          <p:nvPr/>
        </p:nvSpPr>
        <p:spPr>
          <a:xfrm>
            <a:off x="388618" y="1911941"/>
            <a:ext cx="16694869" cy="7552977"/>
          </a:xfrm>
          <a:prstGeom prst="rect">
            <a:avLst/>
          </a:prstGeom>
        </p:spPr>
        <p:txBody>
          <a:bodyPr lIns="0" tIns="0" rIns="0" bIns="0" rtlCol="0" anchor="t">
            <a:spAutoFit/>
          </a:bodyPr>
          <a:lstStyle/>
          <a:p>
            <a:pPr marL="650658" lvl="1" indent="-325329">
              <a:lnSpc>
                <a:spcPts val="4219"/>
              </a:lnSpc>
              <a:buFont typeface="Arial"/>
              <a:buChar char="•"/>
            </a:pPr>
            <a:r>
              <a:rPr lang="en-US" sz="3013">
                <a:solidFill>
                  <a:srgbClr val="000000"/>
                </a:solidFill>
                <a:latin typeface="Museo Slab"/>
              </a:rPr>
              <a:t>House Bill 22-1202 created a new At-Risk Measure for the School Finance formula</a:t>
            </a:r>
          </a:p>
          <a:p>
            <a:pPr>
              <a:lnSpc>
                <a:spcPts val="4219"/>
              </a:lnSpc>
            </a:pPr>
            <a:endParaRPr lang="en-US" sz="3013">
              <a:solidFill>
                <a:srgbClr val="000000"/>
              </a:solidFill>
              <a:latin typeface="Museo Slab"/>
            </a:endParaRPr>
          </a:p>
          <a:p>
            <a:pPr marL="650658" lvl="1" indent="-325329">
              <a:lnSpc>
                <a:spcPts val="4219"/>
              </a:lnSpc>
              <a:buFont typeface="Arial"/>
              <a:buChar char="•"/>
            </a:pPr>
            <a:r>
              <a:rPr lang="en-US" sz="3013">
                <a:solidFill>
                  <a:srgbClr val="000000"/>
                </a:solidFill>
                <a:latin typeface="Museo Slab"/>
              </a:rPr>
              <a:t>What we know...</a:t>
            </a:r>
          </a:p>
          <a:p>
            <a:pPr marL="1301317" lvl="2" indent="-433772">
              <a:lnSpc>
                <a:spcPts val="4219"/>
              </a:lnSpc>
              <a:buFont typeface="Arial"/>
              <a:buChar char="⚬"/>
            </a:pPr>
            <a:r>
              <a:rPr lang="en-US" sz="3013">
                <a:solidFill>
                  <a:srgbClr val="000000"/>
                </a:solidFill>
                <a:latin typeface="Museo Slab"/>
              </a:rPr>
              <a:t>A work group committee should be submitting recommendations for the new at-risk measure to legislators by January 31</a:t>
            </a:r>
          </a:p>
          <a:p>
            <a:pPr marL="1301317" lvl="2" indent="-433772">
              <a:lnSpc>
                <a:spcPts val="4219"/>
              </a:lnSpc>
              <a:buFont typeface="Arial"/>
              <a:buChar char="⚬"/>
            </a:pPr>
            <a:r>
              <a:rPr lang="en-US" sz="3013">
                <a:solidFill>
                  <a:srgbClr val="000000"/>
                </a:solidFill>
                <a:latin typeface="Museo Slab"/>
              </a:rPr>
              <a:t>SY 2023-24 may see changes to how at-risk students are counted</a:t>
            </a:r>
          </a:p>
          <a:p>
            <a:pPr marL="1301317" lvl="2" indent="-433772">
              <a:lnSpc>
                <a:spcPts val="4219"/>
              </a:lnSpc>
              <a:buFont typeface="Arial"/>
              <a:buChar char="⚬"/>
            </a:pPr>
            <a:r>
              <a:rPr lang="en-US" sz="3013">
                <a:solidFill>
                  <a:srgbClr val="000000"/>
                </a:solidFill>
                <a:latin typeface="Museo Slab"/>
              </a:rPr>
              <a:t>Non-CEP schools will continue to collect FRL applcations; CEP schools will not collect applications</a:t>
            </a:r>
          </a:p>
          <a:p>
            <a:pPr marL="1301317" lvl="2" indent="-433772">
              <a:lnSpc>
                <a:spcPts val="4219"/>
              </a:lnSpc>
              <a:buFont typeface="Arial"/>
              <a:buChar char="⚬"/>
            </a:pPr>
            <a:r>
              <a:rPr lang="en-US" sz="3013">
                <a:solidFill>
                  <a:srgbClr val="000000"/>
                </a:solidFill>
                <a:latin typeface="Museo Slab"/>
              </a:rPr>
              <a:t>Free lunch eligible students will likely increase because of the inclusion of Medicaid eligible students</a:t>
            </a:r>
          </a:p>
          <a:p>
            <a:pPr>
              <a:lnSpc>
                <a:spcPts val="4219"/>
              </a:lnSpc>
            </a:pPr>
            <a:endParaRPr lang="en-US" sz="3013">
              <a:solidFill>
                <a:srgbClr val="000000"/>
              </a:solidFill>
              <a:latin typeface="Museo Slab"/>
            </a:endParaRPr>
          </a:p>
          <a:p>
            <a:pPr>
              <a:lnSpc>
                <a:spcPts val="4219"/>
              </a:lnSpc>
            </a:pPr>
            <a:r>
              <a:rPr lang="en-US" sz="3013" u="sng">
                <a:solidFill>
                  <a:srgbClr val="000000"/>
                </a:solidFill>
                <a:latin typeface="Museo Slab"/>
                <a:hlinkClick r:id="rId3" tooltip="https://www.cde.state.co.us/nutrition/healthymealsforallguide"/>
              </a:rPr>
              <a:t>Reference the Healthy School Meals for All Frequently Asked Questions guide for more information about the program</a:t>
            </a:r>
            <a:r>
              <a:rPr lang="en-US" sz="3013">
                <a:solidFill>
                  <a:srgbClr val="000000"/>
                </a:solidFill>
                <a:latin typeface="Museo Slab"/>
              </a:rPr>
              <a:t>.</a:t>
            </a:r>
          </a:p>
          <a:p>
            <a:pPr>
              <a:lnSpc>
                <a:spcPts val="4219"/>
              </a:lnSpc>
            </a:pPr>
            <a:endParaRPr lang="en-US" sz="3013">
              <a:solidFill>
                <a:srgbClr val="000000"/>
              </a:solidFill>
              <a:latin typeface="Museo Slab"/>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2132</Words>
  <Application>Microsoft Office PowerPoint</Application>
  <PresentationFormat>Custom</PresentationFormat>
  <Paragraphs>246</Paragraphs>
  <Slides>24</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Catseye</vt:lpstr>
      <vt:lpstr>Catseye Bold</vt:lpstr>
      <vt:lpstr>Museo Slab</vt:lpstr>
      <vt:lpstr>Calibri</vt:lpstr>
      <vt:lpstr>Museo Slab Bold</vt:lpstr>
      <vt:lpstr>Arial</vt:lpstr>
      <vt:lpstr>Office Theme</vt:lpstr>
      <vt:lpstr>Community Eligibility Provision</vt:lpstr>
      <vt:lpstr>Learning Objectives</vt:lpstr>
      <vt:lpstr>Non-Discrimination Statement</vt:lpstr>
      <vt:lpstr>CDE School Nutrition Unit</vt:lpstr>
      <vt:lpstr>Updates on Healthy School Meals for All</vt:lpstr>
      <vt:lpstr>Direct Certification-Medicaid Project</vt:lpstr>
      <vt:lpstr>State Board of Education Rulemaking Process</vt:lpstr>
      <vt:lpstr>Frequently Asked Questions: Pre-K students</vt:lpstr>
      <vt:lpstr>Frequently Asked Questions - At Risk</vt:lpstr>
      <vt:lpstr>Frequently Asked Questions - Title I</vt:lpstr>
      <vt:lpstr>Next Steps</vt:lpstr>
      <vt:lpstr>Overview of Community Eligibility Provision (CEP)</vt:lpstr>
      <vt:lpstr>Application/Combo form overview</vt:lpstr>
      <vt:lpstr>Application/Combo form overview, cont.</vt:lpstr>
      <vt:lpstr>Q &amp; A With Panelists</vt:lpstr>
      <vt:lpstr>Meet Our Panelists</vt:lpstr>
      <vt:lpstr>How did your district prepare for implementation of CEP? </vt:lpstr>
      <vt:lpstr>How do you handle income applications, FEDS forms, and/or the combo form?</vt:lpstr>
      <vt:lpstr>How did you determine your groupings,  if you use them?</vt:lpstr>
      <vt:lpstr>Two lessons learned or best practices about CEP planning, implementation, etc. that would be most beneficial for this group. </vt:lpstr>
      <vt:lpstr>What successes have you had implementing CEP?</vt:lpstr>
      <vt:lpstr>What Questions Do You Have?</vt:lpstr>
      <vt:lpstr>Coming Soon!</vt:lpstr>
      <vt:lpstr>Professional Standards: 3000  Utilize CDE Training Tracker to document your training house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CEP Panel: Learning from Peers_Jan2023 OTM_Access</dc:title>
  <dc:creator>Murray, Sharon</dc:creator>
  <cp:lastModifiedBy>Murray, Sharon</cp:lastModifiedBy>
  <cp:revision>3</cp:revision>
  <dcterms:created xsi:type="dcterms:W3CDTF">2006-08-16T00:00:00Z</dcterms:created>
  <dcterms:modified xsi:type="dcterms:W3CDTF">2023-02-16T00:06:39Z</dcterms:modified>
  <dc:identifier>DAFaruqdv5w</dc:identifier>
</cp:coreProperties>
</file>