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jpg&amp;ehk=iYOg6Ssjpj9JRCtnXRXPN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32" r:id="rId3"/>
    <p:sldMasterId id="2147483745" r:id="rId4"/>
  </p:sldMasterIdLst>
  <p:notesMasterIdLst>
    <p:notesMasterId r:id="rId49"/>
  </p:notesMasterIdLst>
  <p:handoutMasterIdLst>
    <p:handoutMasterId r:id="rId50"/>
  </p:handoutMasterIdLst>
  <p:sldIdLst>
    <p:sldId id="589" r:id="rId5"/>
    <p:sldId id="736" r:id="rId6"/>
    <p:sldId id="607" r:id="rId7"/>
    <p:sldId id="726" r:id="rId8"/>
    <p:sldId id="717" r:id="rId9"/>
    <p:sldId id="724" r:id="rId10"/>
    <p:sldId id="723" r:id="rId11"/>
    <p:sldId id="722" r:id="rId12"/>
    <p:sldId id="764" r:id="rId13"/>
    <p:sldId id="719" r:id="rId14"/>
    <p:sldId id="695" r:id="rId15"/>
    <p:sldId id="696" r:id="rId16"/>
    <p:sldId id="697" r:id="rId17"/>
    <p:sldId id="698" r:id="rId18"/>
    <p:sldId id="708" r:id="rId19"/>
    <p:sldId id="709" r:id="rId20"/>
    <p:sldId id="711" r:id="rId21"/>
    <p:sldId id="712" r:id="rId22"/>
    <p:sldId id="713" r:id="rId23"/>
    <p:sldId id="714" r:id="rId24"/>
    <p:sldId id="715" r:id="rId25"/>
    <p:sldId id="716" r:id="rId26"/>
    <p:sldId id="686" r:id="rId27"/>
    <p:sldId id="718" r:id="rId28"/>
    <p:sldId id="745" r:id="rId29"/>
    <p:sldId id="747" r:id="rId30"/>
    <p:sldId id="763" r:id="rId31"/>
    <p:sldId id="765" r:id="rId32"/>
    <p:sldId id="766" r:id="rId33"/>
    <p:sldId id="744" r:id="rId34"/>
    <p:sldId id="755" r:id="rId35"/>
    <p:sldId id="768" r:id="rId36"/>
    <p:sldId id="769" r:id="rId37"/>
    <p:sldId id="752" r:id="rId38"/>
    <p:sldId id="760" r:id="rId39"/>
    <p:sldId id="759" r:id="rId40"/>
    <p:sldId id="761" r:id="rId41"/>
    <p:sldId id="753" r:id="rId42"/>
    <p:sldId id="742" r:id="rId43"/>
    <p:sldId id="739" r:id="rId44"/>
    <p:sldId id="762" r:id="rId45"/>
    <p:sldId id="767" r:id="rId46"/>
    <p:sldId id="280" r:id="rId47"/>
    <p:sldId id="651" r:id="rId4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Ross, Scott" initials="RS" lastIdx="2" clrIdx="1">
    <p:extLst/>
  </p:cmAuthor>
  <p:cmAuthor id="2" name="Sean Taylor" initials="ST" lastIdx="4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FC846"/>
    <a:srgbClr val="9D9D9D"/>
    <a:srgbClr val="9DC3E6"/>
    <a:srgbClr val="3333CC"/>
    <a:srgbClr val="009999"/>
    <a:srgbClr val="86BE40"/>
    <a:srgbClr val="993366"/>
    <a:srgbClr val="101E8E"/>
    <a:srgbClr val="46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437" autoAdjust="0"/>
    <p:restoredTop sz="69805" autoAdjust="0"/>
  </p:normalViewPr>
  <p:slideViewPr>
    <p:cSldViewPr snapToGrid="0" showGuides="1">
      <p:cViewPr varScale="1">
        <p:scale>
          <a:sx n="46" d="100"/>
          <a:sy n="46" d="100"/>
        </p:scale>
        <p:origin x="-175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3326"/>
    </p:cViewPr>
  </p:sorterViewPr>
  <p:notesViewPr>
    <p:cSldViewPr snapToGrid="0">
      <p:cViewPr varScale="1">
        <p:scale>
          <a:sx n="52" d="100"/>
          <a:sy n="52" d="100"/>
        </p:scale>
        <p:origin x="-286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9/24/2017</a:t>
            </a:fld>
            <a:endParaRPr lang="en-US" dirty="0"/>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dirty="0"/>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9/24/2017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dirty="0"/>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28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Key Points: </a:t>
            </a:r>
          </a:p>
          <a:p>
            <a:pPr marL="173284" indent="-173284">
              <a:buFont typeface="Arial"/>
              <a:buChar char="•"/>
            </a:pPr>
            <a:r>
              <a:rPr lang="en-US" dirty="0"/>
              <a:t>This slide notes the funding source for this work. </a:t>
            </a:r>
          </a:p>
        </p:txBody>
      </p:sp>
    </p:spTree>
    <p:extLst>
      <p:ext uri="{BB962C8B-B14F-4D97-AF65-F5344CB8AC3E}">
        <p14:creationId xmlns:p14="http://schemas.microsoft.com/office/powerpoint/2010/main" val="254518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Click each to animate: These are some</a:t>
            </a:r>
            <a:r>
              <a:rPr lang="en-US" baseline="0" dirty="0"/>
              <a:t> expectations for our day (some examples for others, perhaps)…we can agree each category could be adapted somewhat, but hopefully, these feel reasonable for major actions of the day. </a:t>
            </a:r>
          </a:p>
          <a:p>
            <a:endParaRPr lang="en-US" baseline="0" dirty="0"/>
          </a:p>
          <a:p>
            <a:r>
              <a:rPr lang="en-US" baseline="0" dirty="0"/>
              <a:t>When in your MLTs, you have defined norms/agreements that have been guiding you (outside of these). But basically (overall), we are seeking: Communication, Collaboration, and Respect.</a:t>
            </a:r>
            <a:endParaRPr lang="en-US" dirty="0"/>
          </a:p>
        </p:txBody>
      </p:sp>
    </p:spTree>
    <p:extLst>
      <p:ext uri="{BB962C8B-B14F-4D97-AF65-F5344CB8AC3E}">
        <p14:creationId xmlns:p14="http://schemas.microsoft.com/office/powerpoint/2010/main" val="409251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564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Highlighted</a:t>
            </a:r>
            <a:r>
              <a:rPr lang="en-US" baseline="0" dirty="0"/>
              <a:t> districts are here today! When your team is called out, please self-identify (shout out…or stand up…or wave).</a:t>
            </a:r>
            <a:endParaRPr lang="en-US" dirty="0"/>
          </a:p>
        </p:txBody>
      </p:sp>
    </p:spTree>
    <p:extLst>
      <p:ext uri="{BB962C8B-B14F-4D97-AF65-F5344CB8AC3E}">
        <p14:creationId xmlns:p14="http://schemas.microsoft.com/office/powerpoint/2010/main" val="307132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28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125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03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62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53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3933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1000"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1000"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1000" y="5995127"/>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8"/>
            <a:ext cx="5825528" cy="1261751"/>
          </a:xfrm>
          <a:prstGeom prst="rect">
            <a:avLst/>
          </a:prstGeom>
        </p:spPr>
      </p:pic>
    </p:spTree>
    <p:extLst>
      <p:ext uri="{BB962C8B-B14F-4D97-AF65-F5344CB8AC3E}">
        <p14:creationId xmlns:p14="http://schemas.microsoft.com/office/powerpoint/2010/main" val="569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8"/>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289497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Title 11"/>
          <p:cNvSpPr>
            <a:spLocks noGrp="1"/>
          </p:cNvSpPr>
          <p:nvPr>
            <p:ph type="title"/>
          </p:nvPr>
        </p:nvSpPr>
        <p:spPr>
          <a:xfrm>
            <a:off x="381000" y="1740195"/>
            <a:ext cx="8341851" cy="1645920"/>
          </a:xfrm>
        </p:spPr>
        <p:txBody>
          <a:bodyPr/>
          <a:lstStyle>
            <a:lvl1pPr algn="ctr">
              <a:defRPr sz="4200" spc="150" baseline="0">
                <a:solidFill>
                  <a:srgbClr val="FFFFFF"/>
                </a:solidFill>
              </a:defRPr>
            </a:lvl1pPr>
          </a:lstStyle>
          <a:p>
            <a:r>
              <a:rPr lang="en-US" dirty="0"/>
              <a:t>Click to edit Master title style</a:t>
            </a:r>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69107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411055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320683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1" y="355850"/>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3111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1" y="355850"/>
            <a:ext cx="8381260" cy="782073"/>
          </a:xfrm>
        </p:spPr>
        <p:txBody>
          <a:bodyPr/>
          <a:lstStyle/>
          <a:p>
            <a:r>
              <a:rPr lang="en-US" dirty="0"/>
              <a:t>Click to edit Master title style</a:t>
            </a:r>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Tree>
    <p:extLst>
      <p:ext uri="{BB962C8B-B14F-4D97-AF65-F5344CB8AC3E}">
        <p14:creationId xmlns:p14="http://schemas.microsoft.com/office/powerpoint/2010/main" val="111100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90466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188721"/>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3"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a:solidFill>
                <a:srgbClr val="EF7521">
                  <a:lumMod val="50000"/>
                </a:srgbClr>
              </a:solidFill>
            </a:endParaRPr>
          </a:p>
        </p:txBody>
      </p:sp>
      <p:sp>
        <p:nvSpPr>
          <p:cNvPr id="10" name="Text Placeholder 2"/>
          <p:cNvSpPr>
            <a:spLocks noGrp="1"/>
          </p:cNvSpPr>
          <p:nvPr>
            <p:ph type="body" idx="10"/>
          </p:nvPr>
        </p:nvSpPr>
        <p:spPr>
          <a:xfrm>
            <a:off x="381001"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4983720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1"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460248"/>
            <a:ext cx="6172203"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Text Placeholder 3"/>
          <p:cNvSpPr>
            <a:spLocks noGrp="1"/>
          </p:cNvSpPr>
          <p:nvPr>
            <p:ph type="body" sz="half" idx="2"/>
          </p:nvPr>
        </p:nvSpPr>
        <p:spPr>
          <a:xfrm>
            <a:off x="704014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3"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33687054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21"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199642" y="1036323"/>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1"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3"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35009116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21"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60221"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3"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4096060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5" y="304800"/>
            <a:ext cx="6625915"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53109"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123419662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9144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latin typeface="Lucida Sans" panose="020B0602030504020204" pitchFamily="34" charset="0"/>
            </a:endParaRPr>
          </a:p>
        </p:txBody>
      </p:sp>
      <p:sp>
        <p:nvSpPr>
          <p:cNvPr id="39" name="Text Placeholder 32"/>
          <p:cNvSpPr>
            <a:spLocks noGrp="1"/>
          </p:cNvSpPr>
          <p:nvPr>
            <p:ph type="body" sz="quarter" idx="14" hasCustomPrompt="1"/>
          </p:nvPr>
        </p:nvSpPr>
        <p:spPr>
          <a:xfrm>
            <a:off x="122637" y="192036"/>
            <a:ext cx="8920627" cy="576820"/>
          </a:xfrm>
          <a:prstGeom prst="rect">
            <a:avLst/>
          </a:prstGeom>
        </p:spPr>
        <p:txBody>
          <a:bodyPr/>
          <a:lstStyle>
            <a:lvl1pPr marL="0" indent="0">
              <a:buNone/>
              <a:defRPr sz="27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342900" indent="0">
              <a:buNone/>
              <a:defRPr sz="1350" b="0" i="0">
                <a:latin typeface="Segoe UI" charset="0"/>
                <a:ea typeface="Segoe UI" charset="0"/>
                <a:cs typeface="Segoe UI" charset="0"/>
              </a:defRPr>
            </a:lvl2pPr>
            <a:lvl3pPr marL="685800" indent="0">
              <a:buNone/>
              <a:defRPr sz="1200" b="0" i="0">
                <a:latin typeface="Segoe UI" charset="0"/>
                <a:ea typeface="Segoe UI" charset="0"/>
                <a:cs typeface="Segoe UI" charset="0"/>
              </a:defRPr>
            </a:lvl3pPr>
            <a:lvl4pPr marL="1028700" indent="0">
              <a:buNone/>
              <a:defRPr sz="1050" b="0" i="0">
                <a:latin typeface="Segoe UI" charset="0"/>
                <a:ea typeface="Segoe UI" charset="0"/>
                <a:cs typeface="Segoe UI" charset="0"/>
              </a:defRPr>
            </a:lvl4pPr>
            <a:lvl5pPr marL="1371600" indent="0">
              <a:buNone/>
              <a:defRPr sz="1050" b="0" i="0">
                <a:latin typeface="Segoe UI" charset="0"/>
                <a:ea typeface="Segoe UI" charset="0"/>
                <a:cs typeface="Segoe UI" charset="0"/>
              </a:defRPr>
            </a:lvl5pPr>
          </a:lstStyle>
          <a:p>
            <a:pPr lvl="0"/>
            <a:r>
              <a:rPr lang="en-US" dirty="0"/>
              <a:t>This is a slide Title</a:t>
            </a:r>
          </a:p>
        </p:txBody>
      </p:sp>
      <p:sp>
        <p:nvSpPr>
          <p:cNvPr id="44" name="Rectangle 43"/>
          <p:cNvSpPr/>
          <p:nvPr userDrawn="1"/>
        </p:nvSpPr>
        <p:spPr>
          <a:xfrm>
            <a:off x="1" y="6219825"/>
            <a:ext cx="914400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3" name="Text Placeholder 2"/>
          <p:cNvSpPr>
            <a:spLocks noGrp="1"/>
          </p:cNvSpPr>
          <p:nvPr>
            <p:ph type="body" sz="quarter" idx="15"/>
          </p:nvPr>
        </p:nvSpPr>
        <p:spPr>
          <a:xfrm>
            <a:off x="122637" y="1247779"/>
            <a:ext cx="8920163" cy="51530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r="36053"/>
          <a:stretch/>
        </p:blipFill>
        <p:spPr>
          <a:xfrm>
            <a:off x="8070281" y="6311265"/>
            <a:ext cx="972519" cy="457200"/>
          </a:xfrm>
          <a:prstGeom prst="rect">
            <a:avLst/>
          </a:prstGeom>
        </p:spPr>
      </p:pic>
      <p:pic>
        <p:nvPicPr>
          <p:cNvPr id="7" name="Picture 17" descr="logo-sisep.png"/>
          <p:cNvPicPr>
            <a:picLocks noChangeAspect="1"/>
          </p:cNvPicPr>
          <p:nvPr userDrawn="1"/>
        </p:nvPicPr>
        <p:blipFill>
          <a:blip r:embed="rId3">
            <a:alphaModFix amt="51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 y="6219829"/>
            <a:ext cx="1638300" cy="638175"/>
          </a:xfrm>
          <a:prstGeom prst="rect">
            <a:avLst/>
          </a:prstGeom>
          <a:noFill/>
          <a:ln w="9525">
            <a:noFill/>
            <a:miter lim="800000"/>
            <a:headEnd/>
            <a:tailEnd/>
          </a:ln>
        </p:spPr>
      </p:pic>
    </p:spTree>
    <p:extLst>
      <p:ext uri="{BB962C8B-B14F-4D97-AF65-F5344CB8AC3E}">
        <p14:creationId xmlns:p14="http://schemas.microsoft.com/office/powerpoint/2010/main" val="1038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0455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99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20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9389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043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8" y="2669752"/>
            <a:ext cx="2700533" cy="3681991"/>
          </a:xfrm>
          <a:prstGeom prst="rect">
            <a:avLst/>
          </a:prstGeom>
        </p:spPr>
      </p:pic>
      <p:sp>
        <p:nvSpPr>
          <p:cNvPr id="9" name="Content Placeholder 2"/>
          <p:cNvSpPr>
            <a:spLocks noGrp="1"/>
          </p:cNvSpPr>
          <p:nvPr>
            <p:ph idx="1"/>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3"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105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218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958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7"/>
            <a:ext cx="462915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25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825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5AF14-DC5B-4EF1-9A48-931938B6AF03}"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B82A02-0F5D-4934-AE4A-E46C1F10E8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280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789212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1695781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3028951"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9/24/2017</a:t>
            </a:fld>
            <a:endParaRPr lang="en-US" dirty="0">
              <a:solidFill>
                <a:prstClr val="black">
                  <a:tint val="75000"/>
                </a:prstClr>
              </a:solidFill>
            </a:endParaRPr>
          </a:p>
        </p:txBody>
      </p:sp>
      <p:sp>
        <p:nvSpPr>
          <p:cNvPr id="13" name="Rectangle 12"/>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Rectangle 14"/>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18"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79563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9" y="2669754"/>
            <a:ext cx="2700533" cy="3681991"/>
          </a:xfrm>
          <a:prstGeom prst="rect">
            <a:avLst/>
          </a:prstGeom>
        </p:spPr>
      </p:pic>
      <p:sp>
        <p:nvSpPr>
          <p:cNvPr id="9" name="Content Placeholder 2"/>
          <p:cNvSpPr>
            <a:spLocks noGrp="1"/>
          </p:cNvSpPr>
          <p:nvPr>
            <p:ph idx="1"/>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3028951"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9/24/2017</a:t>
            </a:fld>
            <a:endParaRPr lang="en-US" dirty="0">
              <a:solidFill>
                <a:prstClr val="black">
                  <a:tint val="75000"/>
                </a:prstClr>
              </a:solidFill>
            </a:endParaRPr>
          </a:p>
        </p:txBody>
      </p:sp>
      <p:sp>
        <p:nvSpPr>
          <p:cNvPr id="12" name="Rectangle 1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1"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739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1" y="1202403"/>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910844"/>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1" y="1202405"/>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10844"/>
            <a:ext cx="6108204" cy="3965456"/>
          </a:xfrm>
          <a:prstGeom prst="rect">
            <a:avLst/>
          </a:prstGeom>
        </p:spPr>
      </p:pic>
      <p:sp>
        <p:nvSpPr>
          <p:cNvPr id="15" name="Footer Placeholder 4"/>
          <p:cNvSpPr>
            <a:spLocks noGrp="1"/>
          </p:cNvSpPr>
          <p:nvPr>
            <p:ph type="ftr" sz="quarter" idx="11"/>
          </p:nvPr>
        </p:nvSpPr>
        <p:spPr>
          <a:xfrm>
            <a:off x="3028951"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9/24/2017</a:t>
            </a:fld>
            <a:endParaRPr lang="en-US" dirty="0">
              <a:solidFill>
                <a:prstClr val="black">
                  <a:tint val="75000"/>
                </a:prstClr>
              </a:solidFill>
            </a:endParaRPr>
          </a:p>
        </p:txBody>
      </p:sp>
      <p:sp>
        <p:nvSpPr>
          <p:cNvPr id="17" name="Rectangle 16"/>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Rectangle 18"/>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2"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08870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1"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p:nvSpPr>
        <p:spPr>
          <a:xfrm>
            <a:off x="628651"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9/24/2017</a:t>
            </a:fld>
            <a:endParaRPr lang="en-US" dirty="0">
              <a:solidFill>
                <a:prstClr val="black">
                  <a:tint val="75000"/>
                </a:prstClr>
              </a:solidFill>
            </a:endParaRPr>
          </a:p>
        </p:txBody>
      </p:sp>
      <p:sp>
        <p:nvSpPr>
          <p:cNvPr id="22" name="Rectangle 21"/>
          <p:cNvSpPr/>
          <p:nvPr/>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Rectangle 22"/>
          <p:cNvSpPr/>
          <p:nvPr/>
        </p:nvSpPr>
        <p:spPr>
          <a:xfrm>
            <a:off x="0" y="78738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p:nvSpPr>
        <p:spPr>
          <a:xfrm>
            <a:off x="0" y="680623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
        <p:nvSpPr>
          <p:cNvPr id="27" name="Slide Number Placeholder 5"/>
          <p:cNvSpPr txBox="1">
            <a:spLocks/>
          </p:cNvSpPr>
          <p:nvPr/>
        </p:nvSpPr>
        <p:spPr>
          <a:xfrm>
            <a:off x="6457951" y="6508800"/>
            <a:ext cx="1257675"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4"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3"/>
          </p:nvPr>
        </p:nvSpPr>
        <p:spPr>
          <a:xfrm>
            <a:off x="4644842"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6551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Rectangle 8"/>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9A3A3E60-6E35-4995-8646-94D8F831745A}" type="datetimeFigureOut">
              <a:rPr lang="en-US" smtClean="0">
                <a:solidFill>
                  <a:prstClr val="white">
                    <a:lumMod val="85000"/>
                  </a:prstClr>
                </a:solidFill>
              </a:rPr>
              <a:pPr/>
              <a:t>9/24/2017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6F15E2E7-FE99-4DE6-9948-18DC02755A04}"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454305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Rectangle 5"/>
          <p:cNvSpPr/>
          <p:nvPr/>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Rectangle 6"/>
          <p:cNvSpPr/>
          <p:nvPr/>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3" y="6369865"/>
            <a:ext cx="742988" cy="415946"/>
          </a:xfrm>
          <a:prstGeom prst="rect">
            <a:avLst/>
          </a:prstGeom>
        </p:spPr>
      </p:pic>
      <p:sp>
        <p:nvSpPr>
          <p:cNvPr id="13" name="Date Placeholder 2"/>
          <p:cNvSpPr>
            <a:spLocks noGrp="1"/>
          </p:cNvSpPr>
          <p:nvPr>
            <p:ph type="dt" sz="half" idx="10"/>
          </p:nvPr>
        </p:nvSpPr>
        <p:spPr>
          <a:xfrm>
            <a:off x="628651" y="6537600"/>
            <a:ext cx="2057400" cy="183876"/>
          </a:xfrm>
        </p:spPr>
        <p:txBody>
          <a:bodyPr/>
          <a:lstStyle>
            <a:lvl1pPr>
              <a:defRPr>
                <a:solidFill>
                  <a:schemeClr val="bg1">
                    <a:lumMod val="85000"/>
                  </a:schemeClr>
                </a:solidFill>
              </a:defRPr>
            </a:lvl1pPr>
          </a:lstStyle>
          <a:p>
            <a:fld id="{9A3A3E60-6E35-4995-8646-94D8F831745A}" type="datetimeFigureOut">
              <a:rPr lang="en-US" smtClean="0">
                <a:solidFill>
                  <a:prstClr val="white">
                    <a:lumMod val="85000"/>
                  </a:prstClr>
                </a:solidFill>
              </a:rPr>
              <a:pPr/>
              <a:t>9/24/2017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1"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5" cy="183876"/>
          </a:xfrm>
        </p:spPr>
        <p:txBody>
          <a:bodyPr/>
          <a:lstStyle>
            <a:lvl1pPr>
              <a:defRPr>
                <a:solidFill>
                  <a:schemeClr val="bg1">
                    <a:lumMod val="85000"/>
                  </a:schemeClr>
                </a:solidFill>
              </a:defRPr>
            </a:lvl1pPr>
          </a:lstStyle>
          <a:p>
            <a:fld id="{6F15E2E7-FE99-4DE6-9948-18DC02755A04}"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1"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2218861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3A3E60-6E35-4995-8646-94D8F831745A}" type="datetimeFigureOut">
              <a:rPr lang="en-US" smtClean="0">
                <a:solidFill>
                  <a:prstClr val="black">
                    <a:tint val="75000"/>
                  </a:prstClr>
                </a:solidFill>
              </a:rPr>
              <a:pPr/>
              <a:t>9/24/2017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15E2E7-FE99-4DE6-9948-18DC02755A04}"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2" y="6418098"/>
            <a:ext cx="626171" cy="322362"/>
          </a:xfrm>
          <a:prstGeom prst="rect">
            <a:avLst/>
          </a:prstGeom>
        </p:spPr>
      </p:pic>
    </p:spTree>
    <p:extLst>
      <p:ext uri="{BB962C8B-B14F-4D97-AF65-F5344CB8AC3E}">
        <p14:creationId xmlns:p14="http://schemas.microsoft.com/office/powerpoint/2010/main" val="3797037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28651"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886631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A3E60-6E35-4995-8646-94D8F831745A}" type="datetimeFigureOut">
              <a:rPr lang="en-US" smtClean="0">
                <a:solidFill>
                  <a:prstClr val="black">
                    <a:tint val="75000"/>
                  </a:prstClr>
                </a:solidFill>
              </a:rPr>
              <a:pPr/>
              <a:t>9/24/2017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15E2E7-FE99-4DE6-9948-18DC02755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09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1"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0" name="Content Placeholder 2"/>
          <p:cNvSpPr>
            <a:spLocks noGrp="1"/>
          </p:cNvSpPr>
          <p:nvPr>
            <p:ph idx="1"/>
          </p:nvPr>
        </p:nvSpPr>
        <p:spPr>
          <a:xfrm>
            <a:off x="628653"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41"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785908"/>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9/24/2017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785908"/>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13" name="Date Placeholder 2"/>
          <p:cNvSpPr>
            <a:spLocks noGrp="1"/>
          </p:cNvSpPr>
          <p:nvPr>
            <p:ph type="dt" sz="half" idx="10"/>
          </p:nvPr>
        </p:nvSpPr>
        <p:spPr>
          <a:xfrm>
            <a:off x="628651"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9/24/2017</a:t>
            </a:fld>
            <a:endParaRPr lang="en-US" dirty="0"/>
          </a:p>
        </p:txBody>
      </p:sp>
      <p:sp>
        <p:nvSpPr>
          <p:cNvPr id="14" name="Footer Placeholder 3"/>
          <p:cNvSpPr>
            <a:spLocks noGrp="1"/>
          </p:cNvSpPr>
          <p:nvPr>
            <p:ph type="ftr" sz="quarter" idx="11"/>
          </p:nvPr>
        </p:nvSpPr>
        <p:spPr>
          <a:xfrm>
            <a:off x="3028951"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5"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1"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7.emf"/><Relationship Id="rId2" Type="http://schemas.openxmlformats.org/officeDocument/2006/relationships/slideLayout" Target="../slideLayouts/slideLayout12.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9/24/2017</a:t>
            </a:fld>
            <a:endParaRPr lang="en-US" dirty="0"/>
          </a:p>
        </p:txBody>
      </p:sp>
      <p:sp>
        <p:nvSpPr>
          <p:cNvPr id="5" name="Footer Placeholder 4"/>
          <p:cNvSpPr>
            <a:spLocks noGrp="1"/>
          </p:cNvSpPr>
          <p:nvPr>
            <p:ph type="ftr" sz="quarter" idx="3"/>
          </p:nvPr>
        </p:nvSpPr>
        <p:spPr>
          <a:xfrm>
            <a:off x="3028951"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5"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55848"/>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719071"/>
            <a:ext cx="8407893" cy="440740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380999" y="6265548"/>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a:p>
        </p:txBody>
      </p:sp>
      <p:pic>
        <p:nvPicPr>
          <p:cNvPr id="6" name="Picture 5" descr="co_cde_shield_rgb.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26532" y="6078535"/>
            <a:ext cx="1161161" cy="682117"/>
          </a:xfrm>
          <a:prstGeom prst="rect">
            <a:avLst/>
          </a:prstGeom>
        </p:spPr>
      </p:pic>
    </p:spTree>
    <p:extLst>
      <p:ext uri="{BB962C8B-B14F-4D97-AF65-F5344CB8AC3E}">
        <p14:creationId xmlns:p14="http://schemas.microsoft.com/office/powerpoint/2010/main" val="23295824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8E5AF14-DC5B-4EF1-9A48-931938B6AF03}" type="datetimeFigureOut">
              <a:rPr lang="en-US" smtClean="0">
                <a:solidFill>
                  <a:prstClr val="black">
                    <a:tint val="75000"/>
                  </a:prstClr>
                </a:solidFill>
              </a:rPr>
              <a:pPr defTabSz="914400"/>
              <a:t>9/24/2017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BB82A02-0F5D-4934-AE4A-E46C1F10E86A}"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770949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5" y="192024"/>
            <a:ext cx="7886700" cy="5212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a:fld id="{9A3A3E60-6E35-4995-8646-94D8F831745A}" type="datetimeFigureOut">
              <a:rPr lang="en-US" smtClean="0">
                <a:solidFill>
                  <a:prstClr val="black">
                    <a:tint val="75000"/>
                  </a:prstClr>
                </a:solidFill>
              </a:rPr>
              <a:pPr defTabSz="914400"/>
              <a:t>9/24/2017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1"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5" cy="183876"/>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15E2E7-FE99-4DE6-9948-18DC02755A04}"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0196708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iles.eric.ed.gov/fulltext/ED565253.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5D11e424M_Q"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mtss/co-spdg-cohort1y2-fall2017kickof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mtss/co-mtss-spdg-grante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mtss/co-mtss-spdg-grantees"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yA5Qpt1JRE4"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mommasview.wordpress.com/2015/08/03/anniversary-comming-up-party-with-me/" TargetMode="External"/><Relationship Id="rId2" Type="http://schemas.openxmlformats.org/officeDocument/2006/relationships/image" Target="../media/image27.jpg&amp;ehk=iYOg6Ssjpj9JRCtnXRXPNA&amp;r=0&amp;pid=OfficeInsert"/><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4000" b="1" dirty="0"/>
              <a:t>Cohort 1 - Year 2 Kickoff</a:t>
            </a:r>
          </a:p>
          <a:p>
            <a:r>
              <a:rPr lang="en-US" dirty="0"/>
              <a:t>Office of Learning Supports</a:t>
            </a:r>
          </a:p>
          <a:p>
            <a:r>
              <a:rPr lang="en-US" sz="3200" dirty="0"/>
              <a:t>September 2017</a:t>
            </a:r>
          </a:p>
        </p:txBody>
      </p:sp>
    </p:spTree>
    <p:extLst>
      <p:ext uri="{BB962C8B-B14F-4D97-AF65-F5344CB8AC3E}">
        <p14:creationId xmlns:p14="http://schemas.microsoft.com/office/powerpoint/2010/main" val="360079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31077" y="961698"/>
            <a:ext cx="8592207" cy="5277730"/>
          </a:xfrm>
        </p:spPr>
        <p:txBody>
          <a:bodyPr>
            <a:noAutofit/>
          </a:bodyPr>
          <a:lstStyle/>
          <a:p>
            <a:pPr marL="914400" lvl="1" indent="-457200">
              <a:lnSpc>
                <a:spcPct val="200000"/>
              </a:lnSpc>
              <a:buFont typeface="+mj-lt"/>
              <a:buAutoNum type="arabicPeriod"/>
            </a:pPr>
            <a:r>
              <a:rPr lang="en-US" sz="2600" dirty="0">
                <a:solidFill>
                  <a:srgbClr val="EF7521"/>
                </a:solidFill>
              </a:rPr>
              <a:t>Narrated recording: </a:t>
            </a:r>
            <a:r>
              <a:rPr lang="en-US" sz="2600" dirty="0"/>
              <a:t>Focus on capacity development (including Implementation Science)</a:t>
            </a:r>
          </a:p>
          <a:p>
            <a:pPr marL="914400" lvl="1" indent="-457200">
              <a:lnSpc>
                <a:spcPct val="200000"/>
              </a:lnSpc>
              <a:buFont typeface="+mj-lt"/>
              <a:buAutoNum type="arabicPeriod"/>
            </a:pPr>
            <a:r>
              <a:rPr lang="en-US" sz="2600" dirty="0">
                <a:solidFill>
                  <a:srgbClr val="EF7521"/>
                </a:solidFill>
              </a:rPr>
              <a:t>Tool: </a:t>
            </a:r>
            <a:r>
              <a:rPr lang="en-US" sz="2600" dirty="0"/>
              <a:t>Colorado Evidence-Based Personnel Development Rubric </a:t>
            </a:r>
          </a:p>
          <a:p>
            <a:pPr marL="914400" lvl="1" indent="-457200">
              <a:lnSpc>
                <a:spcPct val="200000"/>
              </a:lnSpc>
              <a:buFont typeface="+mj-lt"/>
              <a:buAutoNum type="arabicPeriod"/>
            </a:pPr>
            <a:r>
              <a:rPr lang="en-US" sz="2600" dirty="0"/>
              <a:t>Self-Analysis of LEA status on MLT Self-Assessment…</a:t>
            </a:r>
            <a:r>
              <a:rPr lang="en-US" sz="2600" b="1" i="1" dirty="0">
                <a:solidFill>
                  <a:srgbClr val="EF7521"/>
                </a:solidFill>
              </a:rPr>
              <a:t>THANKS</a:t>
            </a:r>
            <a:r>
              <a:rPr lang="en-US" sz="2600" dirty="0"/>
              <a:t> to all completed!</a:t>
            </a:r>
          </a:p>
        </p:txBody>
      </p:sp>
      <p:sp>
        <p:nvSpPr>
          <p:cNvPr id="3" name="Title 2"/>
          <p:cNvSpPr>
            <a:spLocks noGrp="1"/>
          </p:cNvSpPr>
          <p:nvPr>
            <p:ph type="title"/>
          </p:nvPr>
        </p:nvSpPr>
        <p:spPr/>
        <p:txBody>
          <a:bodyPr/>
          <a:lstStyle/>
          <a:p>
            <a:r>
              <a:rPr lang="en-US" dirty="0"/>
              <a:t>Pre-Learning </a:t>
            </a:r>
          </a:p>
        </p:txBody>
      </p:sp>
      <p:sp>
        <p:nvSpPr>
          <p:cNvPr id="4" name="Rectangle 3"/>
          <p:cNvSpPr/>
          <p:nvPr/>
        </p:nvSpPr>
        <p:spPr>
          <a:xfrm>
            <a:off x="1883836" y="6101834"/>
            <a:ext cx="5945795" cy="461665"/>
          </a:xfrm>
          <a:prstGeom prst="rect">
            <a:avLst/>
          </a:prstGeom>
        </p:spPr>
        <p:txBody>
          <a:bodyPr wrap="none">
            <a:spAutoFit/>
          </a:bodyPr>
          <a:lstStyle/>
          <a:p>
            <a:r>
              <a:rPr lang="en-US" sz="2400" dirty="0">
                <a:hlinkClick r:id="rId3"/>
              </a:rPr>
              <a:t>http://files.eric.ed.gov/fulltext/ED565253.pdf</a:t>
            </a:r>
            <a:r>
              <a:rPr lang="en-US" sz="2400" dirty="0"/>
              <a:t> </a:t>
            </a:r>
          </a:p>
        </p:txBody>
      </p:sp>
    </p:spTree>
    <p:extLst>
      <p:ext uri="{BB962C8B-B14F-4D97-AF65-F5344CB8AC3E}">
        <p14:creationId xmlns:p14="http://schemas.microsoft.com/office/powerpoint/2010/main" val="192985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1" y="157728"/>
            <a:ext cx="8381260" cy="1054394"/>
          </a:xfrm>
          <a:effectLst>
            <a:outerShdw blurRad="50800" dist="38100" dir="2700000" algn="tl" rotWithShape="0">
              <a:prstClr val="black">
                <a:alpha val="40000"/>
              </a:prstClr>
            </a:outerShdw>
          </a:effectLst>
        </p:spPr>
        <p:txBody>
          <a:bodyPr/>
          <a:lstStyle/>
          <a:p>
            <a:r>
              <a:rPr lang="en-US" sz="2800" dirty="0"/>
              <a:t>CO-MTSS State Personnel </a:t>
            </a:r>
            <a:br>
              <a:rPr lang="en-US" sz="2800" dirty="0"/>
            </a:br>
            <a:r>
              <a:rPr lang="en-US" sz="2800" dirty="0"/>
              <a:t>Development Grant (SPDG)</a:t>
            </a:r>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a:p>
        </p:txBody>
      </p:sp>
      <p:sp>
        <p:nvSpPr>
          <p:cNvPr id="5" name="Text Box 2"/>
          <p:cNvSpPr txBox="1">
            <a:spLocks noChangeArrowheads="1"/>
          </p:cNvSpPr>
          <p:nvPr/>
        </p:nvSpPr>
        <p:spPr bwMode="auto">
          <a:xfrm>
            <a:off x="102977" y="1212122"/>
            <a:ext cx="8892321" cy="1228750"/>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B35E25"/>
                </a:solidFill>
                <a:latin typeface="Cambria" panose="02040503050406030204" pitchFamily="18" charset="0"/>
              </a:rPr>
              <a:t>Goal 1</a:t>
            </a:r>
          </a:p>
          <a:p>
            <a:pPr defTabSz="914400" eaLnBrk="0" fontAlgn="base" hangingPunct="0">
              <a:spcBef>
                <a:spcPct val="0"/>
              </a:spcBef>
              <a:spcAft>
                <a:spcPct val="0"/>
              </a:spcAft>
            </a:pPr>
            <a:r>
              <a:rPr lang="en-US" altLang="en-US" dirty="0">
                <a:solidFill>
                  <a:srgbClr val="000000"/>
                </a:solidFill>
              </a:rPr>
              <a:t>Increase state leadership capacity for CO-MTSS by improving the professional learning, technical assistance, data-based problem solving, initiative alignment, capacity building, funding, visibility, political support, and policy  of CDE.</a:t>
            </a:r>
          </a:p>
          <a:p>
            <a:pPr defTabSz="914400" eaLnBrk="0" fontAlgn="base" hangingPunct="0">
              <a:spcBef>
                <a:spcPct val="0"/>
              </a:spcBef>
              <a:spcAft>
                <a:spcPct val="0"/>
              </a:spcAft>
            </a:pPr>
            <a:r>
              <a:rPr lang="en-US" altLang="en-US" sz="2000" b="1" dirty="0">
                <a:solidFill>
                  <a:srgbClr val="000000"/>
                </a:solidFill>
                <a:latin typeface="Cambria" panose="02040503050406030204" pitchFamily="18" charset="0"/>
              </a:rPr>
              <a:t> </a:t>
            </a:r>
            <a:endParaRPr lang="en-US" altLang="en-US" sz="2000" dirty="0">
              <a:solidFill>
                <a:srgbClr val="5C6670"/>
              </a:solidFill>
              <a:latin typeface="Arial" panose="020B0604020202020204" pitchFamily="34" charset="0"/>
            </a:endParaRPr>
          </a:p>
        </p:txBody>
      </p:sp>
      <p:sp>
        <p:nvSpPr>
          <p:cNvPr id="6" name="Text Box 3"/>
          <p:cNvSpPr txBox="1">
            <a:spLocks noChangeArrowheads="1"/>
          </p:cNvSpPr>
          <p:nvPr/>
        </p:nvSpPr>
        <p:spPr bwMode="auto">
          <a:xfrm>
            <a:off x="102976" y="2523421"/>
            <a:ext cx="8892321" cy="941364"/>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B35E25"/>
                </a:solidFill>
                <a:latin typeface="Cambria" panose="02040503050406030204" pitchFamily="18" charset="0"/>
              </a:rPr>
              <a:t>Goal 2</a:t>
            </a:r>
          </a:p>
          <a:p>
            <a:pPr defTabSz="914400" eaLnBrk="0" fontAlgn="base" hangingPunct="0">
              <a:spcBef>
                <a:spcPct val="0"/>
              </a:spcBef>
              <a:spcAft>
                <a:spcPct val="0"/>
              </a:spcAft>
            </a:pPr>
            <a:r>
              <a:rPr lang="en-US" altLang="en-US" dirty="0">
                <a:solidFill>
                  <a:srgbClr val="000000"/>
                </a:solidFill>
              </a:rPr>
              <a:t>Increase regional and district capacity for CO-MTSS through effective leadership, planning, and the provision of professional development and technical assistance.</a:t>
            </a:r>
          </a:p>
          <a:p>
            <a:pPr defTabSz="914400" eaLnBrk="0" fontAlgn="base" hangingPunct="0">
              <a:spcBef>
                <a:spcPct val="0"/>
              </a:spcBef>
              <a:spcAft>
                <a:spcPct val="0"/>
              </a:spcAft>
            </a:pPr>
            <a:r>
              <a:rPr lang="en-US" altLang="en-US" sz="1200" b="1" dirty="0">
                <a:solidFill>
                  <a:srgbClr val="000000"/>
                </a:solidFill>
                <a:latin typeface="Cambria" panose="02040503050406030204" pitchFamily="18" charset="0"/>
              </a:rPr>
              <a:t> </a:t>
            </a:r>
            <a:endParaRPr lang="en-US" altLang="en-US" dirty="0">
              <a:solidFill>
                <a:srgbClr val="5C6670"/>
              </a:solidFill>
              <a:latin typeface="Arial" panose="020B0604020202020204" pitchFamily="34" charset="0"/>
            </a:endParaRPr>
          </a:p>
        </p:txBody>
      </p:sp>
      <p:sp>
        <p:nvSpPr>
          <p:cNvPr id="7" name="Text Box 4"/>
          <p:cNvSpPr txBox="1">
            <a:spLocks noChangeArrowheads="1"/>
          </p:cNvSpPr>
          <p:nvPr/>
        </p:nvSpPr>
        <p:spPr bwMode="auto">
          <a:xfrm>
            <a:off x="114521" y="3562578"/>
            <a:ext cx="8892321" cy="1160947"/>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B35E25"/>
                </a:solidFill>
                <a:latin typeface="Cambria" panose="02040503050406030204" pitchFamily="18" charset="0"/>
              </a:rPr>
              <a:t>Goal 3</a:t>
            </a:r>
          </a:p>
          <a:p>
            <a:pPr defTabSz="914400" eaLnBrk="0" fontAlgn="base" hangingPunct="0">
              <a:spcBef>
                <a:spcPct val="0"/>
              </a:spcBef>
              <a:spcAft>
                <a:spcPct val="0"/>
              </a:spcAft>
            </a:pPr>
            <a:r>
              <a:rPr lang="en-US" altLang="en-US" dirty="0">
                <a:solidFill>
                  <a:srgbClr val="000000"/>
                </a:solidFill>
              </a:rPr>
              <a:t>Increase preschool-12, school-level capacity for CO-MTSS through team-driven shared leadership, data-based problem solving, family school, and community partnering, and a layered continuum of evidence-based practices. </a:t>
            </a:r>
          </a:p>
          <a:p>
            <a:pPr defTabSz="914400" eaLnBrk="0" fontAlgn="base" hangingPunct="0">
              <a:spcBef>
                <a:spcPct val="0"/>
              </a:spcBef>
              <a:spcAft>
                <a:spcPct val="0"/>
              </a:spcAft>
            </a:pPr>
            <a:r>
              <a:rPr lang="en-US" altLang="en-US" sz="1200" b="1" dirty="0">
                <a:solidFill>
                  <a:srgbClr val="000000"/>
                </a:solidFill>
                <a:latin typeface="Cambria" panose="02040503050406030204" pitchFamily="18" charset="0"/>
              </a:rPr>
              <a:t> </a:t>
            </a:r>
            <a:endParaRPr lang="en-US" altLang="en-US" dirty="0">
              <a:solidFill>
                <a:srgbClr val="5C6670"/>
              </a:solidFill>
              <a:latin typeface="Arial" panose="020B0604020202020204" pitchFamily="34" charset="0"/>
            </a:endParaRPr>
          </a:p>
        </p:txBody>
      </p:sp>
      <p:sp>
        <p:nvSpPr>
          <p:cNvPr id="8" name="Text Box 5"/>
          <p:cNvSpPr txBox="1">
            <a:spLocks noChangeArrowheads="1"/>
          </p:cNvSpPr>
          <p:nvPr/>
        </p:nvSpPr>
        <p:spPr bwMode="auto">
          <a:xfrm>
            <a:off x="114520" y="4831911"/>
            <a:ext cx="8880776" cy="940024"/>
          </a:xfrm>
          <a:prstGeom prst="rect">
            <a:avLst/>
          </a:prstGeom>
          <a:solidFill>
            <a:schemeClr val="bg1"/>
          </a:solidFill>
          <a:ln w="12700" algn="ctr">
            <a:solidFill>
              <a:schemeClr val="accent1"/>
            </a:solidFill>
            <a:miter lim="800000"/>
            <a:headEnd/>
            <a:tailEnd/>
          </a:ln>
          <a:effectLst>
            <a:outerShdw blurRad="50800" dist="35921" dir="2700000" algn="ctr" rotWithShape="0">
              <a:srgbClr val="000000">
                <a:alpha val="40000"/>
              </a:srgb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B35E25"/>
                </a:solidFill>
                <a:latin typeface="Cambria" panose="02040503050406030204" pitchFamily="18" charset="0"/>
              </a:rPr>
              <a:t>Goal 4</a:t>
            </a:r>
          </a:p>
          <a:p>
            <a:pPr defTabSz="914400" eaLnBrk="0" fontAlgn="base" hangingPunct="0">
              <a:spcBef>
                <a:spcPct val="0"/>
              </a:spcBef>
              <a:spcAft>
                <a:spcPct val="0"/>
              </a:spcAft>
            </a:pPr>
            <a:r>
              <a:rPr lang="en-US" altLang="en-US" dirty="0">
                <a:solidFill>
                  <a:srgbClr val="000000"/>
                </a:solidFill>
              </a:rPr>
              <a:t>Support teacher effectiveness through district and regional systems of professional development and technical assistance.</a:t>
            </a:r>
          </a:p>
          <a:p>
            <a:pPr defTabSz="914400" eaLnBrk="0" fontAlgn="base" hangingPunct="0">
              <a:spcBef>
                <a:spcPct val="0"/>
              </a:spcBef>
              <a:spcAft>
                <a:spcPct val="0"/>
              </a:spcAft>
            </a:pPr>
            <a:r>
              <a:rPr lang="en-US" altLang="en-US" sz="1200" b="1" dirty="0">
                <a:solidFill>
                  <a:srgbClr val="000000"/>
                </a:solidFill>
                <a:latin typeface="Cambria" panose="02040503050406030204" pitchFamily="18" charset="0"/>
              </a:rPr>
              <a:t> </a:t>
            </a:r>
            <a:endParaRPr lang="en-US" altLang="en-US" dirty="0">
              <a:solidFill>
                <a:srgbClr val="5C6670"/>
              </a:solidFill>
              <a:latin typeface="Arial" panose="020B0604020202020204" pitchFamily="34" charset="0"/>
            </a:endParaRPr>
          </a:p>
        </p:txBody>
      </p:sp>
      <p:sp>
        <p:nvSpPr>
          <p:cNvPr id="9" name="Text Box 6"/>
          <p:cNvSpPr txBox="1">
            <a:spLocks noChangeArrowheads="1"/>
          </p:cNvSpPr>
          <p:nvPr/>
        </p:nvSpPr>
        <p:spPr bwMode="auto">
          <a:xfrm>
            <a:off x="115888" y="5867928"/>
            <a:ext cx="8879409" cy="913874"/>
          </a:xfrm>
          <a:prstGeom prst="rect">
            <a:avLst/>
          </a:prstGeom>
          <a:solidFill>
            <a:schemeClr val="bg1"/>
          </a:solidFill>
          <a:ln w="12700">
            <a:solidFill>
              <a:schemeClr val="accent1"/>
            </a:solidFill>
          </a:ln>
          <a:effectLst>
            <a:outerShdw blurRad="50800" dist="35921" dir="2700000" algn="ctr" rotWithShape="0">
              <a:srgbClr val="000000">
                <a:alpha val="40000"/>
              </a:srgbClr>
            </a:outerShdw>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B35E25"/>
                </a:solidFill>
                <a:latin typeface="Cambria" panose="02040503050406030204" pitchFamily="18" charset="0"/>
              </a:rPr>
              <a:t>Goal 5</a:t>
            </a:r>
          </a:p>
          <a:p>
            <a:pPr defTabSz="914400" eaLnBrk="0" fontAlgn="base" hangingPunct="0">
              <a:spcBef>
                <a:spcPct val="0"/>
              </a:spcBef>
              <a:spcAft>
                <a:spcPct val="0"/>
              </a:spcAft>
            </a:pPr>
            <a:r>
              <a:rPr lang="en-US" altLang="en-US" dirty="0">
                <a:solidFill>
                  <a:srgbClr val="000000"/>
                </a:solidFill>
              </a:rPr>
              <a:t>Increase family, school, and community partnering around CO-MTSS through specific </a:t>
            </a:r>
          </a:p>
          <a:p>
            <a:pPr defTabSz="914400" eaLnBrk="0" fontAlgn="base" hangingPunct="0">
              <a:spcBef>
                <a:spcPct val="0"/>
              </a:spcBef>
              <a:spcAft>
                <a:spcPct val="0"/>
              </a:spcAft>
            </a:pPr>
            <a:r>
              <a:rPr lang="en-US" altLang="en-US" dirty="0">
                <a:solidFill>
                  <a:srgbClr val="000000"/>
                </a:solidFill>
              </a:rPr>
              <a:t>activities and engagement.</a:t>
            </a:r>
            <a:r>
              <a:rPr lang="en-US" altLang="en-US" b="1" dirty="0">
                <a:solidFill>
                  <a:srgbClr val="000000"/>
                </a:solidFill>
                <a:latin typeface="Cambria" panose="02040503050406030204" pitchFamily="18" charset="0"/>
              </a:rPr>
              <a:t> </a:t>
            </a:r>
            <a:endParaRPr lang="en-US" altLang="en-US" dirty="0">
              <a:solidFill>
                <a:srgbClr val="5C6670"/>
              </a:solidFill>
              <a:latin typeface="Arial" panose="020B0604020202020204" pitchFamily="34" charset="0"/>
            </a:endParaRPr>
          </a:p>
        </p:txBody>
      </p:sp>
    </p:spTree>
    <p:extLst>
      <p:ext uri="{BB962C8B-B14F-4D97-AF65-F5344CB8AC3E}">
        <p14:creationId xmlns:p14="http://schemas.microsoft.com/office/powerpoint/2010/main" val="5934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CO-MTSS</a:t>
            </a:r>
            <a:br>
              <a:rPr lang="en-US" dirty="0"/>
            </a:br>
            <a:r>
              <a:rPr lang="en-US" dirty="0"/>
              <a:t>Project Activities &amp; Timeline</a:t>
            </a:r>
          </a:p>
        </p:txBody>
      </p:sp>
      <p:cxnSp>
        <p:nvCxnSpPr>
          <p:cNvPr id="6" name="Straight Arrow Connector 5"/>
          <p:cNvCxnSpPr/>
          <p:nvPr/>
        </p:nvCxnSpPr>
        <p:spPr>
          <a:xfrm>
            <a:off x="1" y="6006870"/>
            <a:ext cx="9465276" cy="0"/>
          </a:xfrm>
          <a:prstGeom prst="straightConnector1">
            <a:avLst/>
          </a:prstGeom>
          <a:ln w="698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799"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31676" y="5684109"/>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90519" y="5679417"/>
            <a:ext cx="0" cy="654908"/>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71" y="1050323"/>
            <a:ext cx="9144000" cy="2622690"/>
          </a:xfrm>
          <a:prstGeom prst="rightArrow">
            <a:avLst>
              <a:gd name="adj1" fmla="val 50000"/>
              <a:gd name="adj2" fmla="val 26605"/>
            </a:avLst>
          </a:prstGeom>
          <a:solidFill>
            <a:schemeClr val="tx2">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en-US" b="1" dirty="0">
                <a:solidFill>
                  <a:srgbClr val="000000"/>
                </a:solidFill>
              </a:rPr>
              <a:t>Goal 2:  Regional and District Capacity, Implementation Science</a:t>
            </a:r>
          </a:p>
          <a:p>
            <a:pPr algn="ctr" defTabSz="914400"/>
            <a:r>
              <a:rPr lang="en-US" dirty="0">
                <a:solidFill>
                  <a:srgbClr val="000000"/>
                </a:solidFill>
              </a:rPr>
              <a:t>MLT Self Assessment, Initiative Inventory, PD Planning, Communication Planning, Action Planning, P-3 within CO-MTSS, FSCP, content based PD and TA</a:t>
            </a:r>
          </a:p>
          <a:p>
            <a:pPr algn="ctr" defTabSz="914400"/>
            <a:endParaRPr lang="en-US" dirty="0">
              <a:solidFill>
                <a:srgbClr val="000000"/>
              </a:solidFill>
            </a:endParaRPr>
          </a:p>
        </p:txBody>
      </p:sp>
      <p:sp>
        <p:nvSpPr>
          <p:cNvPr id="15" name="Right Arrow 14"/>
          <p:cNvSpPr/>
          <p:nvPr/>
        </p:nvSpPr>
        <p:spPr>
          <a:xfrm>
            <a:off x="1828801" y="3828449"/>
            <a:ext cx="7314831" cy="2330799"/>
          </a:xfrm>
          <a:prstGeom prst="rightArrow">
            <a:avLst>
              <a:gd name="adj1" fmla="val 50000"/>
              <a:gd name="adj2" fmla="val 30316"/>
            </a:avLst>
          </a:prstGeom>
          <a:solidFill>
            <a:schemeClr val="accent3">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en-US" b="1" dirty="0">
                <a:solidFill>
                  <a:srgbClr val="000000"/>
                </a:solidFill>
              </a:rPr>
              <a:t>Goal 3:  School Capacity and High Quality Personnel Development</a:t>
            </a:r>
          </a:p>
          <a:p>
            <a:pPr algn="ctr" defTabSz="914400"/>
            <a:r>
              <a:rPr lang="en-US" dirty="0">
                <a:solidFill>
                  <a:srgbClr val="000000"/>
                </a:solidFill>
              </a:rPr>
              <a:t>BLT Self Assessment, Short Cycle Action Planning, content based PD &amp; TA</a:t>
            </a:r>
          </a:p>
          <a:p>
            <a:pPr algn="ctr" defTabSz="914400"/>
            <a:endParaRPr lang="en-US" dirty="0">
              <a:solidFill>
                <a:srgbClr val="000000"/>
              </a:solidFill>
            </a:endParaRPr>
          </a:p>
        </p:txBody>
      </p:sp>
      <p:sp>
        <p:nvSpPr>
          <p:cNvPr id="17" name="TextBox 16"/>
          <p:cNvSpPr txBox="1"/>
          <p:nvPr/>
        </p:nvSpPr>
        <p:spPr>
          <a:xfrm>
            <a:off x="541510" y="6075684"/>
            <a:ext cx="832600" cy="400110"/>
          </a:xfrm>
          <a:prstGeom prst="rect">
            <a:avLst/>
          </a:prstGeom>
          <a:noFill/>
        </p:spPr>
        <p:txBody>
          <a:bodyPr wrap="none" rtlCol="0">
            <a:spAutoFit/>
          </a:bodyPr>
          <a:lstStyle/>
          <a:p>
            <a:pPr defTabSz="914400"/>
            <a:r>
              <a:rPr lang="en-US" sz="2000" b="1" dirty="0">
                <a:solidFill>
                  <a:srgbClr val="000000"/>
                </a:solidFill>
              </a:rPr>
              <a:t>Year 1</a:t>
            </a:r>
          </a:p>
        </p:txBody>
      </p:sp>
      <p:sp>
        <p:nvSpPr>
          <p:cNvPr id="18" name="TextBox 17"/>
          <p:cNvSpPr txBox="1"/>
          <p:nvPr/>
        </p:nvSpPr>
        <p:spPr>
          <a:xfrm>
            <a:off x="2404583" y="6065490"/>
            <a:ext cx="832600" cy="400110"/>
          </a:xfrm>
          <a:prstGeom prst="rect">
            <a:avLst/>
          </a:prstGeom>
          <a:noFill/>
        </p:spPr>
        <p:txBody>
          <a:bodyPr wrap="none" rtlCol="0">
            <a:spAutoFit/>
          </a:bodyPr>
          <a:lstStyle/>
          <a:p>
            <a:pPr defTabSz="914400"/>
            <a:r>
              <a:rPr lang="en-US" sz="2000" b="1" dirty="0">
                <a:solidFill>
                  <a:srgbClr val="000000"/>
                </a:solidFill>
              </a:rPr>
              <a:t>Year 2</a:t>
            </a:r>
          </a:p>
        </p:txBody>
      </p:sp>
      <p:sp>
        <p:nvSpPr>
          <p:cNvPr id="19" name="TextBox 18"/>
          <p:cNvSpPr txBox="1"/>
          <p:nvPr/>
        </p:nvSpPr>
        <p:spPr>
          <a:xfrm>
            <a:off x="4215584" y="6055132"/>
            <a:ext cx="832600" cy="400110"/>
          </a:xfrm>
          <a:prstGeom prst="rect">
            <a:avLst/>
          </a:prstGeom>
          <a:noFill/>
        </p:spPr>
        <p:txBody>
          <a:bodyPr wrap="none" rtlCol="0">
            <a:spAutoFit/>
          </a:bodyPr>
          <a:lstStyle/>
          <a:p>
            <a:pPr defTabSz="914400"/>
            <a:r>
              <a:rPr lang="en-US" sz="2000" b="1" dirty="0">
                <a:solidFill>
                  <a:srgbClr val="000000"/>
                </a:solidFill>
              </a:rPr>
              <a:t>Year 3</a:t>
            </a:r>
          </a:p>
        </p:txBody>
      </p:sp>
      <p:sp>
        <p:nvSpPr>
          <p:cNvPr id="20" name="TextBox 19"/>
          <p:cNvSpPr txBox="1"/>
          <p:nvPr/>
        </p:nvSpPr>
        <p:spPr>
          <a:xfrm>
            <a:off x="6048503" y="6072938"/>
            <a:ext cx="832600" cy="400110"/>
          </a:xfrm>
          <a:prstGeom prst="rect">
            <a:avLst/>
          </a:prstGeom>
          <a:noFill/>
        </p:spPr>
        <p:txBody>
          <a:bodyPr wrap="none" rtlCol="0">
            <a:spAutoFit/>
          </a:bodyPr>
          <a:lstStyle/>
          <a:p>
            <a:pPr defTabSz="914400"/>
            <a:r>
              <a:rPr lang="en-US" sz="2000" b="1" dirty="0">
                <a:solidFill>
                  <a:srgbClr val="000000"/>
                </a:solidFill>
              </a:rPr>
              <a:t>Year 4</a:t>
            </a:r>
          </a:p>
        </p:txBody>
      </p:sp>
    </p:spTree>
    <p:extLst>
      <p:ext uri="{BB962C8B-B14F-4D97-AF65-F5344CB8AC3E}">
        <p14:creationId xmlns:p14="http://schemas.microsoft.com/office/powerpoint/2010/main" val="13743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7673"/>
            <a:ext cx="9144000" cy="1054394"/>
          </a:xfrm>
          <a:effectLst>
            <a:outerShdw blurRad="50800" dist="38100" dir="2700000" algn="tl" rotWithShape="0">
              <a:prstClr val="black">
                <a:alpha val="40000"/>
              </a:prstClr>
            </a:outerShdw>
          </a:effectLst>
        </p:spPr>
        <p:txBody>
          <a:bodyPr/>
          <a:lstStyle/>
          <a:p>
            <a:r>
              <a:rPr lang="en-US" dirty="0">
                <a:solidFill>
                  <a:schemeClr val="accent1">
                    <a:lumMod val="50000"/>
                  </a:schemeClr>
                </a:solidFill>
              </a:rPr>
              <a:t>MLT Implementation</a:t>
            </a:r>
          </a:p>
        </p:txBody>
      </p:sp>
      <p:sp>
        <p:nvSpPr>
          <p:cNvPr id="6" name="TextBox 5"/>
          <p:cNvSpPr txBox="1"/>
          <p:nvPr/>
        </p:nvSpPr>
        <p:spPr>
          <a:xfrm>
            <a:off x="4481272" y="4139524"/>
            <a:ext cx="2239973" cy="1200329"/>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Family, School, </a:t>
            </a:r>
          </a:p>
          <a:p>
            <a:pPr algn="ctr" defTabSz="914400"/>
            <a:r>
              <a:rPr lang="en-US" sz="2400" dirty="0">
                <a:solidFill>
                  <a:srgbClr val="488BC9">
                    <a:lumMod val="50000"/>
                  </a:srgbClr>
                </a:solidFill>
              </a:rPr>
              <a:t>and Community Partnering</a:t>
            </a:r>
          </a:p>
        </p:txBody>
      </p:sp>
      <p:sp>
        <p:nvSpPr>
          <p:cNvPr id="7" name="TextBox 6"/>
          <p:cNvSpPr txBox="1"/>
          <p:nvPr/>
        </p:nvSpPr>
        <p:spPr>
          <a:xfrm>
            <a:off x="2682667" y="1388813"/>
            <a:ext cx="1533447"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Initiative </a:t>
            </a:r>
          </a:p>
          <a:p>
            <a:pPr algn="ctr" defTabSz="914400"/>
            <a:r>
              <a:rPr lang="en-US" sz="2400" dirty="0">
                <a:solidFill>
                  <a:srgbClr val="488BC9">
                    <a:lumMod val="50000"/>
                  </a:srgbClr>
                </a:solidFill>
              </a:rPr>
              <a:t>Inventory</a:t>
            </a:r>
          </a:p>
        </p:txBody>
      </p:sp>
      <p:sp>
        <p:nvSpPr>
          <p:cNvPr id="8" name="TextBox 7"/>
          <p:cNvSpPr txBox="1"/>
          <p:nvPr/>
        </p:nvSpPr>
        <p:spPr>
          <a:xfrm>
            <a:off x="6721244" y="1719062"/>
            <a:ext cx="2362949"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Communication Planning</a:t>
            </a:r>
          </a:p>
        </p:txBody>
      </p:sp>
      <p:sp>
        <p:nvSpPr>
          <p:cNvPr id="9" name="TextBox 8"/>
          <p:cNvSpPr txBox="1"/>
          <p:nvPr/>
        </p:nvSpPr>
        <p:spPr>
          <a:xfrm>
            <a:off x="47035" y="1621244"/>
            <a:ext cx="1750224"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MLT Self </a:t>
            </a:r>
          </a:p>
          <a:p>
            <a:pPr algn="ctr" defTabSz="914400"/>
            <a:r>
              <a:rPr lang="en-US" sz="2400" dirty="0">
                <a:solidFill>
                  <a:srgbClr val="488BC9">
                    <a:lumMod val="50000"/>
                  </a:srgbClr>
                </a:solidFill>
              </a:rPr>
              <a:t>Assessment</a:t>
            </a:r>
          </a:p>
        </p:txBody>
      </p:sp>
      <p:sp>
        <p:nvSpPr>
          <p:cNvPr id="10" name="TextBox 9"/>
          <p:cNvSpPr txBox="1"/>
          <p:nvPr/>
        </p:nvSpPr>
        <p:spPr>
          <a:xfrm>
            <a:off x="5101522" y="1028077"/>
            <a:ext cx="1434173"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Action Planning</a:t>
            </a:r>
          </a:p>
        </p:txBody>
      </p:sp>
      <p:sp>
        <p:nvSpPr>
          <p:cNvPr id="11" name="TextBox 10"/>
          <p:cNvSpPr txBox="1"/>
          <p:nvPr/>
        </p:nvSpPr>
        <p:spPr>
          <a:xfrm>
            <a:off x="7479807" y="4638452"/>
            <a:ext cx="1537851" cy="830997"/>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P-3 within CO-MTSS</a:t>
            </a:r>
          </a:p>
        </p:txBody>
      </p:sp>
      <p:sp>
        <p:nvSpPr>
          <p:cNvPr id="12" name="TextBox 11"/>
          <p:cNvSpPr txBox="1"/>
          <p:nvPr/>
        </p:nvSpPr>
        <p:spPr>
          <a:xfrm>
            <a:off x="2226771" y="4829223"/>
            <a:ext cx="2046816" cy="1200329"/>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Personnel Development </a:t>
            </a:r>
          </a:p>
          <a:p>
            <a:pPr algn="ctr" defTabSz="914400"/>
            <a:r>
              <a:rPr lang="en-US" sz="2400" dirty="0">
                <a:solidFill>
                  <a:srgbClr val="488BC9">
                    <a:lumMod val="50000"/>
                  </a:srgbClr>
                </a:solidFill>
              </a:rPr>
              <a:t>Planning</a:t>
            </a:r>
          </a:p>
        </p:txBody>
      </p:sp>
      <p:sp>
        <p:nvSpPr>
          <p:cNvPr id="13" name="TextBox 12"/>
          <p:cNvSpPr txBox="1"/>
          <p:nvPr/>
        </p:nvSpPr>
        <p:spPr>
          <a:xfrm>
            <a:off x="153221" y="4008450"/>
            <a:ext cx="1537851" cy="461665"/>
          </a:xfrm>
          <a:prstGeom prst="rect">
            <a:avLst/>
          </a:prstGeom>
          <a:noFill/>
          <a:ln w="88900">
            <a:noFill/>
          </a:ln>
          <a:effectLst>
            <a:outerShdw blurRad="50800" dist="38100" dir="2700000" algn="tl" rotWithShape="0">
              <a:prstClr val="black">
                <a:alpha val="40000"/>
              </a:prstClr>
            </a:outerShdw>
          </a:effectLst>
        </p:spPr>
        <p:txBody>
          <a:bodyPr wrap="square" rtlCol="0">
            <a:spAutoFit/>
          </a:bodyPr>
          <a:lstStyle/>
          <a:p>
            <a:pPr algn="ctr" defTabSz="914400"/>
            <a:r>
              <a:rPr lang="en-US" sz="2400" dirty="0">
                <a:solidFill>
                  <a:srgbClr val="488BC9">
                    <a:lumMod val="50000"/>
                  </a:srgbClr>
                </a:solidFill>
              </a:rPr>
              <a:t>Selection</a:t>
            </a:r>
          </a:p>
        </p:txBody>
      </p:sp>
    </p:spTree>
    <p:extLst>
      <p:ext uri="{BB962C8B-B14F-4D97-AF65-F5344CB8AC3E}">
        <p14:creationId xmlns:p14="http://schemas.microsoft.com/office/powerpoint/2010/main" val="16288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a:xfrm>
            <a:off x="294087" y="2000251"/>
            <a:ext cx="8621315" cy="2483150"/>
          </a:xfrm>
          <a:prstGeom prst="bentConnector3">
            <a:avLst/>
          </a:prstGeom>
          <a:ln w="889000">
            <a:solidFill>
              <a:schemeClr val="accent6">
                <a:lumMod val="60000"/>
                <a:lumOff val="40000"/>
                <a:alpha val="93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4"/>
          </p:nvPr>
        </p:nvSpPr>
        <p:spPr/>
        <p:txBody>
          <a:bodyPr>
            <a:normAutofit/>
          </a:bodyPr>
          <a:lstStyle/>
          <a:p>
            <a:r>
              <a:rPr lang="en-US" dirty="0"/>
              <a:t>Active Implementation Stages  </a:t>
            </a:r>
          </a:p>
        </p:txBody>
      </p:sp>
      <p:sp>
        <p:nvSpPr>
          <p:cNvPr id="5" name="TextBox 4"/>
          <p:cNvSpPr txBox="1"/>
          <p:nvPr/>
        </p:nvSpPr>
        <p:spPr>
          <a:xfrm>
            <a:off x="1251124" y="3860155"/>
            <a:ext cx="1434929" cy="646331"/>
          </a:xfrm>
          <a:prstGeom prst="rect">
            <a:avLst/>
          </a:prstGeom>
          <a:noFill/>
        </p:spPr>
        <p:txBody>
          <a:bodyPr wrap="square" rtlCol="0">
            <a:spAutoFit/>
          </a:bodyPr>
          <a:lstStyle/>
          <a:p>
            <a:pPr algn="ctr" defTabSz="914400"/>
            <a:r>
              <a:rPr lang="en-US" sz="1200" b="1" dirty="0">
                <a:solidFill>
                  <a:srgbClr val="242C3C"/>
                </a:solidFill>
                <a:latin typeface="Arial"/>
              </a:rPr>
              <a:t>Assess need;</a:t>
            </a:r>
          </a:p>
          <a:p>
            <a:pPr algn="ctr" defTabSz="914400"/>
            <a:r>
              <a:rPr lang="en-US" sz="1200" b="1" dirty="0">
                <a:solidFill>
                  <a:srgbClr val="242C3C"/>
                </a:solidFill>
                <a:latin typeface="Arial"/>
              </a:rPr>
              <a:t>Examine fit and feasibility</a:t>
            </a:r>
          </a:p>
        </p:txBody>
      </p:sp>
      <p:sp>
        <p:nvSpPr>
          <p:cNvPr id="6" name="Oval 5"/>
          <p:cNvSpPr>
            <a:spLocks noChangeAspect="1"/>
          </p:cNvSpPr>
          <p:nvPr/>
        </p:nvSpPr>
        <p:spPr>
          <a:xfrm>
            <a:off x="1091742" y="2130571"/>
            <a:ext cx="1877775" cy="1680159"/>
          </a:xfrm>
          <a:prstGeom prst="ellipse">
            <a:avLst/>
          </a:prstGeom>
          <a:solidFill>
            <a:srgbClr val="A6CDE2"/>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Exploration</a:t>
            </a:r>
          </a:p>
          <a:p>
            <a:pPr algn="ctr" defTabSz="914400"/>
            <a:endParaRPr lang="en-US" sz="1200" b="1" dirty="0">
              <a:solidFill>
                <a:srgbClr val="242C3C">
                  <a:lumMod val="75000"/>
                  <a:lumOff val="25000"/>
                </a:srgbClr>
              </a:solidFill>
            </a:endParaRPr>
          </a:p>
        </p:txBody>
      </p:sp>
      <p:sp>
        <p:nvSpPr>
          <p:cNvPr id="7" name="Oval 6"/>
          <p:cNvSpPr>
            <a:spLocks noChangeAspect="1"/>
          </p:cNvSpPr>
          <p:nvPr/>
        </p:nvSpPr>
        <p:spPr>
          <a:xfrm>
            <a:off x="2686052" y="2143843"/>
            <a:ext cx="1781763" cy="1680159"/>
          </a:xfrm>
          <a:prstGeom prst="ellipse">
            <a:avLst/>
          </a:prstGeom>
          <a:solidFill>
            <a:srgbClr val="FFFDE2"/>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Installation</a:t>
            </a:r>
          </a:p>
          <a:p>
            <a:pPr algn="ctr" defTabSz="914400"/>
            <a:endParaRPr lang="en-US" sz="1200" b="1" dirty="0">
              <a:solidFill>
                <a:srgbClr val="242C3C">
                  <a:lumMod val="75000"/>
                  <a:lumOff val="25000"/>
                </a:srgbClr>
              </a:solidFill>
            </a:endParaRPr>
          </a:p>
        </p:txBody>
      </p:sp>
      <p:sp>
        <p:nvSpPr>
          <p:cNvPr id="8" name="Oval 7"/>
          <p:cNvSpPr>
            <a:spLocks noChangeAspect="1"/>
          </p:cNvSpPr>
          <p:nvPr/>
        </p:nvSpPr>
        <p:spPr>
          <a:xfrm>
            <a:off x="4351576" y="2115704"/>
            <a:ext cx="1845771" cy="1680159"/>
          </a:xfrm>
          <a:prstGeom prst="ellipse">
            <a:avLst/>
          </a:prstGeom>
          <a:solidFill>
            <a:srgbClr val="EDFDDD"/>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Initial Implementation</a:t>
            </a:r>
          </a:p>
          <a:p>
            <a:pPr algn="ctr" defTabSz="914400"/>
            <a:endParaRPr lang="en-US" sz="1200" b="1" dirty="0">
              <a:solidFill>
                <a:srgbClr val="242C3C">
                  <a:lumMod val="75000"/>
                  <a:lumOff val="25000"/>
                </a:srgbClr>
              </a:solidFill>
            </a:endParaRPr>
          </a:p>
        </p:txBody>
      </p:sp>
      <p:sp>
        <p:nvSpPr>
          <p:cNvPr id="9" name="Oval 8"/>
          <p:cNvSpPr>
            <a:spLocks noChangeAspect="1"/>
          </p:cNvSpPr>
          <p:nvPr/>
        </p:nvSpPr>
        <p:spPr>
          <a:xfrm>
            <a:off x="5979209" y="2114554"/>
            <a:ext cx="1891491" cy="1680159"/>
          </a:xfrm>
          <a:prstGeom prst="ellipse">
            <a:avLst/>
          </a:prstGeom>
          <a:solidFill>
            <a:srgbClr val="E4D5EE"/>
          </a:solidFill>
          <a:ln w="3175">
            <a:noFill/>
          </a:ln>
          <a:effectLst>
            <a:outerShdw blurRad="50800" dist="38100" dir="5400000" algn="t" rotWithShape="0">
              <a:prstClr val="black">
                <a:alpha val="40000"/>
              </a:prstClr>
            </a:outerShdw>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defTabSz="914400"/>
            <a:r>
              <a:rPr lang="en-US" sz="1200" b="1" dirty="0">
                <a:solidFill>
                  <a:srgbClr val="242C3C">
                    <a:lumMod val="75000"/>
                    <a:lumOff val="25000"/>
                  </a:srgbClr>
                </a:solidFill>
              </a:rPr>
              <a:t>Full Implementation</a:t>
            </a:r>
          </a:p>
          <a:p>
            <a:pPr algn="ctr" defTabSz="914400"/>
            <a:endParaRPr lang="en-US" sz="1200" b="1" dirty="0">
              <a:solidFill>
                <a:srgbClr val="242C3C">
                  <a:lumMod val="75000"/>
                  <a:lumOff val="25000"/>
                </a:srgbClr>
              </a:solidFill>
            </a:endParaRPr>
          </a:p>
        </p:txBody>
      </p:sp>
      <p:sp>
        <p:nvSpPr>
          <p:cNvPr id="10" name="TextBox 9"/>
          <p:cNvSpPr txBox="1"/>
          <p:nvPr/>
        </p:nvSpPr>
        <p:spPr>
          <a:xfrm>
            <a:off x="2974987" y="3848565"/>
            <a:ext cx="1531188" cy="461665"/>
          </a:xfrm>
          <a:prstGeom prst="rect">
            <a:avLst/>
          </a:prstGeom>
          <a:noFill/>
        </p:spPr>
        <p:txBody>
          <a:bodyPr wrap="none" rtlCol="0">
            <a:spAutoFit/>
          </a:bodyPr>
          <a:lstStyle/>
          <a:p>
            <a:pPr algn="ctr" defTabSz="914400"/>
            <a:r>
              <a:rPr lang="en-US" sz="1200" b="1" dirty="0">
                <a:solidFill>
                  <a:srgbClr val="242C3C"/>
                </a:solidFill>
                <a:latin typeface="Arial"/>
              </a:rPr>
              <a:t>Assure resources;</a:t>
            </a:r>
          </a:p>
          <a:p>
            <a:pPr algn="ctr" defTabSz="914400"/>
            <a:r>
              <a:rPr lang="en-US" sz="1200" b="1" dirty="0">
                <a:solidFill>
                  <a:srgbClr val="242C3C"/>
                </a:solidFill>
                <a:latin typeface="Arial"/>
              </a:rPr>
              <a:t>Develop supports</a:t>
            </a:r>
          </a:p>
        </p:txBody>
      </p:sp>
      <p:sp>
        <p:nvSpPr>
          <p:cNvPr id="11" name="TextBox 10"/>
          <p:cNvSpPr txBox="1"/>
          <p:nvPr/>
        </p:nvSpPr>
        <p:spPr>
          <a:xfrm>
            <a:off x="4636297" y="3848565"/>
            <a:ext cx="1342913" cy="830997"/>
          </a:xfrm>
          <a:prstGeom prst="rect">
            <a:avLst/>
          </a:prstGeom>
          <a:noFill/>
        </p:spPr>
        <p:txBody>
          <a:bodyPr wrap="square" rtlCol="0">
            <a:spAutoFit/>
          </a:bodyPr>
          <a:lstStyle/>
          <a:p>
            <a:pPr algn="ctr" defTabSz="914400"/>
            <a:r>
              <a:rPr lang="en-US" sz="1200" b="1" dirty="0">
                <a:solidFill>
                  <a:srgbClr val="242C3C"/>
                </a:solidFill>
                <a:latin typeface="Arial"/>
              </a:rPr>
              <a:t>Initiate practice; use data to improve supports</a:t>
            </a:r>
          </a:p>
        </p:txBody>
      </p:sp>
      <p:sp>
        <p:nvSpPr>
          <p:cNvPr id="12" name="TextBox 11"/>
          <p:cNvSpPr txBox="1"/>
          <p:nvPr/>
        </p:nvSpPr>
        <p:spPr>
          <a:xfrm>
            <a:off x="6357940" y="3860155"/>
            <a:ext cx="1512761" cy="830997"/>
          </a:xfrm>
          <a:prstGeom prst="rect">
            <a:avLst/>
          </a:prstGeom>
          <a:noFill/>
        </p:spPr>
        <p:txBody>
          <a:bodyPr wrap="square" rtlCol="0">
            <a:spAutoFit/>
          </a:bodyPr>
          <a:lstStyle/>
          <a:p>
            <a:pPr algn="ctr" defTabSz="914400"/>
            <a:r>
              <a:rPr lang="en-US" sz="1200" b="1" dirty="0">
                <a:solidFill>
                  <a:srgbClr val="242C3C"/>
                </a:solidFill>
                <a:latin typeface="Arial"/>
              </a:rPr>
              <a:t>Practice is consistent; positive outcomes</a:t>
            </a:r>
          </a:p>
        </p:txBody>
      </p:sp>
      <p:sp>
        <p:nvSpPr>
          <p:cNvPr id="3" name="Left-Right Arrow 2"/>
          <p:cNvSpPr/>
          <p:nvPr/>
        </p:nvSpPr>
        <p:spPr>
          <a:xfrm>
            <a:off x="2401853" y="2539175"/>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13" name="Left-Right Arrow 12"/>
          <p:cNvSpPr/>
          <p:nvPr/>
        </p:nvSpPr>
        <p:spPr>
          <a:xfrm>
            <a:off x="4095369" y="2539175"/>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endParaRPr>
          </a:p>
        </p:txBody>
      </p:sp>
      <p:pic>
        <p:nvPicPr>
          <p:cNvPr id="2050" name="Picture 2" descr="C:\Users\Leah Bartley\Dropbox\NCDTL\Products\Images\Illustrations\Icons\Analzying1-200x2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7234" y="3237209"/>
            <a:ext cx="586791" cy="5867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ah Bartley\Dropbox\NCDTL\Products\Images\Illustrations\Icons\Teaming1-200x200.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3771" y="3217677"/>
            <a:ext cx="606323" cy="606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eah Bartley\Dropbox\NCDTL\Products\Images\Illustrations\Icons\Data1-200x200.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17864" y="3224951"/>
            <a:ext cx="579777" cy="5797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eah Bartley\Dropbox\NCDTL\Products\Images\Illustrations\Icons\Yes1-200x200.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86202" y="3236951"/>
            <a:ext cx="567777" cy="567777"/>
          </a:xfrm>
          <a:prstGeom prst="rect">
            <a:avLst/>
          </a:prstGeom>
          <a:noFill/>
          <a:extLst>
            <a:ext uri="{909E8E84-426E-40DD-AFC4-6F175D3DCCD1}">
              <a14:hiddenFill xmlns:a14="http://schemas.microsoft.com/office/drawing/2010/main">
                <a:solidFill>
                  <a:srgbClr val="FFFFFF"/>
                </a:solidFill>
              </a14:hiddenFill>
            </a:ext>
          </a:extLst>
        </p:spPr>
      </p:pic>
      <p:sp>
        <p:nvSpPr>
          <p:cNvPr id="18" name="Left-Right Arrow 17"/>
          <p:cNvSpPr/>
          <p:nvPr/>
        </p:nvSpPr>
        <p:spPr>
          <a:xfrm>
            <a:off x="5741289" y="2523487"/>
            <a:ext cx="912115" cy="363474"/>
          </a:xfrm>
          <a:prstGeom prst="lef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srgbClr val="FFFFFF"/>
              </a:solidFill>
            </a:endParaRPr>
          </a:p>
        </p:txBody>
      </p:sp>
      <p:sp>
        <p:nvSpPr>
          <p:cNvPr id="20" name="Rounded Rectangle 19"/>
          <p:cNvSpPr/>
          <p:nvPr/>
        </p:nvSpPr>
        <p:spPr>
          <a:xfrm>
            <a:off x="1174657" y="1850612"/>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Identify</a:t>
            </a:r>
          </a:p>
        </p:txBody>
      </p:sp>
      <p:sp>
        <p:nvSpPr>
          <p:cNvPr id="21" name="Rounded Rectangle 20"/>
          <p:cNvSpPr/>
          <p:nvPr/>
        </p:nvSpPr>
        <p:spPr>
          <a:xfrm>
            <a:off x="2815481" y="1844560"/>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Plan</a:t>
            </a:r>
          </a:p>
        </p:txBody>
      </p:sp>
      <p:sp>
        <p:nvSpPr>
          <p:cNvPr id="22" name="Rounded Rectangle 21"/>
          <p:cNvSpPr/>
          <p:nvPr/>
        </p:nvSpPr>
        <p:spPr>
          <a:xfrm>
            <a:off x="4490177" y="1849568"/>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Get Started</a:t>
            </a:r>
          </a:p>
        </p:txBody>
      </p:sp>
      <p:sp>
        <p:nvSpPr>
          <p:cNvPr id="23" name="Rounded Rectangle 22"/>
          <p:cNvSpPr/>
          <p:nvPr/>
        </p:nvSpPr>
        <p:spPr>
          <a:xfrm>
            <a:off x="6169616" y="1864982"/>
            <a:ext cx="1721035" cy="299283"/>
          </a:xfrm>
          <a:prstGeom prst="roundRect">
            <a:avLst/>
          </a:prstGeom>
          <a:solidFill>
            <a:srgbClr val="3182B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350" dirty="0">
                <a:solidFill>
                  <a:srgbClr val="FFFFFF"/>
                </a:solidFill>
              </a:rPr>
              <a:t>Get Better</a:t>
            </a:r>
          </a:p>
        </p:txBody>
      </p:sp>
    </p:spTree>
    <p:extLst>
      <p:ext uri="{BB962C8B-B14F-4D97-AF65-F5344CB8AC3E}">
        <p14:creationId xmlns:p14="http://schemas.microsoft.com/office/powerpoint/2010/main" val="2511309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dissolve">
                                      <p:cBhvr>
                                        <p:cTn id="28" dur="500"/>
                                        <p:tgtEl>
                                          <p:spTgt spid="20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dissolve">
                                      <p:cBhvr>
                                        <p:cTn id="42" dur="500"/>
                                        <p:tgtEl>
                                          <p:spTgt spid="205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par>
                                <p:cTn id="54" presetID="9" presetClass="entr" presetSubtype="0" fill="hold" nodeType="withEffect">
                                  <p:stCondLst>
                                    <p:cond delay="0"/>
                                  </p:stCondLst>
                                  <p:childTnLst>
                                    <p:set>
                                      <p:cBhvr>
                                        <p:cTn id="55" dur="1" fill="hold">
                                          <p:stCondLst>
                                            <p:cond delay="0"/>
                                          </p:stCondLst>
                                        </p:cTn>
                                        <p:tgtEl>
                                          <p:spTgt spid="2053"/>
                                        </p:tgtEl>
                                        <p:attrNameLst>
                                          <p:attrName>style.visibility</p:attrName>
                                        </p:attrNameLst>
                                      </p:cBhvr>
                                      <p:to>
                                        <p:strVal val="visible"/>
                                      </p:to>
                                    </p:set>
                                    <p:animEffect transition="in" filter="dissolve">
                                      <p:cBhvr>
                                        <p:cTn id="56" dur="500"/>
                                        <p:tgtEl>
                                          <p:spTgt spid="205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circle(out)">
                                      <p:cBhvr>
                                        <p:cTn id="64" dur="750"/>
                                        <p:tgtEl>
                                          <p:spTgt spid="3"/>
                                        </p:tgtEl>
                                      </p:cBhvr>
                                    </p:animEffect>
                                  </p:childTnLst>
                                </p:cTn>
                              </p:par>
                              <p:par>
                                <p:cTn id="65" presetID="6" presetClass="entr" presetSubtype="32"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out)">
                                      <p:cBhvr>
                                        <p:cTn id="67" dur="750"/>
                                        <p:tgtEl>
                                          <p:spTgt spid="13"/>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ircle(out)">
                                      <p:cBhvr>
                                        <p:cTn id="70"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3" grpId="0" animBg="1"/>
      <p:bldP spid="13" grpId="0" animBg="1"/>
      <p:bldP spid="18"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Using MLT Dashboards</a:t>
            </a:r>
          </a:p>
          <a:p>
            <a:r>
              <a:rPr lang="en-US" dirty="0"/>
              <a:t>Andrew Schaper</a:t>
            </a:r>
          </a:p>
        </p:txBody>
      </p:sp>
    </p:spTree>
    <p:extLst>
      <p:ext uri="{BB962C8B-B14F-4D97-AF65-F5344CB8AC3E}">
        <p14:creationId xmlns:p14="http://schemas.microsoft.com/office/powerpoint/2010/main" val="250409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b="1" i="1" dirty="0"/>
              <a:t>Learning Objective: </a:t>
            </a:r>
            <a:r>
              <a:rPr lang="en-US" sz="2800" dirty="0"/>
              <a:t>Learn how to access and navigate dashboard, as well as where to enter data</a:t>
            </a:r>
          </a:p>
          <a:p>
            <a:endParaRPr lang="en-US" sz="2800" dirty="0"/>
          </a:p>
          <a:p>
            <a:r>
              <a:rPr lang="en-US" sz="2800" b="1" i="1" dirty="0"/>
              <a:t>Overview:</a:t>
            </a:r>
          </a:p>
          <a:p>
            <a:pPr lvl="1"/>
            <a:r>
              <a:rPr lang="en-US" sz="2800" dirty="0"/>
              <a:t>The dashboard &amp; its fit within an implementation framework</a:t>
            </a:r>
          </a:p>
          <a:p>
            <a:pPr lvl="1"/>
            <a:r>
              <a:rPr lang="en-US" sz="2800" dirty="0"/>
              <a:t>Access</a:t>
            </a:r>
          </a:p>
          <a:p>
            <a:pPr lvl="1"/>
            <a:r>
              <a:rPr lang="en-US" sz="2800" dirty="0"/>
              <a:t>Navigation</a:t>
            </a:r>
          </a:p>
          <a:p>
            <a:pPr lvl="1"/>
            <a:r>
              <a:rPr lang="en-US" sz="2800" dirty="0"/>
              <a:t>Basic layout of dashboard worksheet</a:t>
            </a:r>
          </a:p>
          <a:p>
            <a:pPr lvl="1"/>
            <a:r>
              <a:rPr lang="en-US" sz="2800" dirty="0"/>
              <a:t>Basic layout of measure worksheets</a:t>
            </a:r>
          </a:p>
          <a:p>
            <a:pPr lvl="1"/>
            <a:r>
              <a:rPr lang="en-US" sz="2800" dirty="0"/>
              <a:t>That annoying feature about hyperlinks…</a:t>
            </a:r>
          </a:p>
          <a:p>
            <a:pPr lvl="1"/>
            <a:r>
              <a:rPr lang="en-US" sz="2800" dirty="0"/>
              <a:t>Where to enter MLT Self-Assessment data</a:t>
            </a:r>
          </a:p>
          <a:p>
            <a:endParaRPr lang="en-US" sz="2800" dirty="0"/>
          </a:p>
          <a:p>
            <a:pPr lvl="1"/>
            <a:endParaRPr lang="en-US" sz="2800" dirty="0"/>
          </a:p>
        </p:txBody>
      </p:sp>
      <p:sp>
        <p:nvSpPr>
          <p:cNvPr id="3" name="Title 2"/>
          <p:cNvSpPr>
            <a:spLocks noGrp="1"/>
          </p:cNvSpPr>
          <p:nvPr>
            <p:ph type="title"/>
          </p:nvPr>
        </p:nvSpPr>
        <p:spPr/>
        <p:txBody>
          <a:bodyPr/>
          <a:lstStyle/>
          <a:p>
            <a:r>
              <a:rPr lang="en-US" dirty="0"/>
              <a:t>Section Overview &amp; Objection</a:t>
            </a:r>
          </a:p>
        </p:txBody>
      </p:sp>
    </p:spTree>
    <p:extLst>
      <p:ext uri="{BB962C8B-B14F-4D97-AF65-F5344CB8AC3E}">
        <p14:creationId xmlns:p14="http://schemas.microsoft.com/office/powerpoint/2010/main" val="81883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a:t>In the main folder of your MLT Google Folder (named Dashboard_LEANAME)</a:t>
            </a:r>
          </a:p>
          <a:p>
            <a:endParaRPr lang="en-US" sz="3600" dirty="0"/>
          </a:p>
          <a:p>
            <a:r>
              <a:rPr lang="en-US" sz="3600" dirty="0"/>
              <a:t>Only MLT Lead(s) and TA Providers have access at this point</a:t>
            </a:r>
          </a:p>
          <a:p>
            <a:pPr lvl="1"/>
            <a:r>
              <a:rPr lang="en-US" sz="3600" dirty="0"/>
              <a:t>Others can gain access – work with TA providers and email Andrew Schaper (schaper_a@cde.state.co.us)</a:t>
            </a:r>
          </a:p>
        </p:txBody>
      </p:sp>
      <p:sp>
        <p:nvSpPr>
          <p:cNvPr id="3" name="Title 2"/>
          <p:cNvSpPr>
            <a:spLocks noGrp="1"/>
          </p:cNvSpPr>
          <p:nvPr>
            <p:ph type="title"/>
          </p:nvPr>
        </p:nvSpPr>
        <p:spPr/>
        <p:txBody>
          <a:bodyPr/>
          <a:lstStyle/>
          <a:p>
            <a:r>
              <a:rPr lang="en-US" dirty="0"/>
              <a:t>Dashboard Access</a:t>
            </a:r>
          </a:p>
        </p:txBody>
      </p:sp>
    </p:spTree>
    <p:extLst>
      <p:ext uri="{BB962C8B-B14F-4D97-AF65-F5344CB8AC3E}">
        <p14:creationId xmlns:p14="http://schemas.microsoft.com/office/powerpoint/2010/main" val="287827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Dashboard Navigation</a:t>
            </a:r>
          </a:p>
        </p:txBody>
      </p:sp>
      <p:pic>
        <p:nvPicPr>
          <p:cNvPr id="4" name="Picture 3"/>
          <p:cNvPicPr>
            <a:picLocks noChangeAspect="1"/>
          </p:cNvPicPr>
          <p:nvPr/>
        </p:nvPicPr>
        <p:blipFill>
          <a:blip r:embed="rId2"/>
          <a:stretch>
            <a:fillRect/>
          </a:stretch>
        </p:blipFill>
        <p:spPr>
          <a:xfrm>
            <a:off x="247456" y="2643665"/>
            <a:ext cx="8721197" cy="1143117"/>
          </a:xfrm>
          <a:prstGeom prst="rect">
            <a:avLst/>
          </a:prstGeom>
        </p:spPr>
      </p:pic>
    </p:spTree>
    <p:extLst>
      <p:ext uri="{BB962C8B-B14F-4D97-AF65-F5344CB8AC3E}">
        <p14:creationId xmlns:p14="http://schemas.microsoft.com/office/powerpoint/2010/main" val="417433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Basic Layout of the Dashboard Worksheet</a:t>
            </a:r>
          </a:p>
        </p:txBody>
      </p:sp>
      <p:pic>
        <p:nvPicPr>
          <p:cNvPr id="4" name="Picture 3"/>
          <p:cNvPicPr>
            <a:picLocks noChangeAspect="1"/>
          </p:cNvPicPr>
          <p:nvPr/>
        </p:nvPicPr>
        <p:blipFill>
          <a:blip r:embed="rId2"/>
          <a:stretch>
            <a:fillRect/>
          </a:stretch>
        </p:blipFill>
        <p:spPr>
          <a:xfrm>
            <a:off x="127041" y="1118681"/>
            <a:ext cx="8912539" cy="5159611"/>
          </a:xfrm>
          <a:prstGeom prst="rect">
            <a:avLst/>
          </a:prstGeom>
        </p:spPr>
      </p:pic>
    </p:spTree>
    <p:extLst>
      <p:ext uri="{BB962C8B-B14F-4D97-AF65-F5344CB8AC3E}">
        <p14:creationId xmlns:p14="http://schemas.microsoft.com/office/powerpoint/2010/main" val="312927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a:t>Be Like Mike</a:t>
            </a:r>
          </a:p>
          <a:p>
            <a:pPr marL="0" indent="0" algn="ctr">
              <a:buNone/>
            </a:pPr>
            <a:r>
              <a:rPr lang="en-US" u="sng" dirty="0">
                <a:hlinkClick r:id="rId2"/>
              </a:rPr>
              <a:t>https://www.youtube.com/watch?v=5D11e424M_Q</a:t>
            </a:r>
            <a:r>
              <a:rPr lang="en-US" dirty="0"/>
              <a:t> </a:t>
            </a:r>
          </a:p>
          <a:p>
            <a:pPr marL="0" indent="0">
              <a:buNone/>
            </a:pPr>
            <a:r>
              <a:rPr lang="en-US" dirty="0"/>
              <a:t> </a:t>
            </a:r>
          </a:p>
        </p:txBody>
      </p:sp>
      <p:sp>
        <p:nvSpPr>
          <p:cNvPr id="3" name="Title 2"/>
          <p:cNvSpPr>
            <a:spLocks noGrp="1"/>
          </p:cNvSpPr>
          <p:nvPr>
            <p:ph type="title"/>
          </p:nvPr>
        </p:nvSpPr>
        <p:spPr/>
        <p:txBody>
          <a:bodyPr/>
          <a:lstStyle/>
          <a:p>
            <a:r>
              <a:rPr lang="en-US" dirty="0"/>
              <a:t>Video (transition)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2481944"/>
            <a:ext cx="2324100" cy="2743200"/>
          </a:xfrm>
          <a:prstGeom prst="rect">
            <a:avLst/>
          </a:prstGeom>
        </p:spPr>
      </p:pic>
      <p:sp>
        <p:nvSpPr>
          <p:cNvPr id="5" name="Content Placeholder 1"/>
          <p:cNvSpPr txBox="1">
            <a:spLocks/>
          </p:cNvSpPr>
          <p:nvPr/>
        </p:nvSpPr>
        <p:spPr>
          <a:xfrm>
            <a:off x="1466849" y="5429251"/>
            <a:ext cx="6419851" cy="118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Monday morning…here we go…</a:t>
            </a:r>
          </a:p>
        </p:txBody>
      </p:sp>
    </p:spTree>
    <p:extLst>
      <p:ext uri="{BB962C8B-B14F-4D97-AF65-F5344CB8AC3E}">
        <p14:creationId xmlns:p14="http://schemas.microsoft.com/office/powerpoint/2010/main" val="16262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Measure Worksheet Layout</a:t>
            </a:r>
          </a:p>
        </p:txBody>
      </p:sp>
      <p:grpSp>
        <p:nvGrpSpPr>
          <p:cNvPr id="7" name="Group 6"/>
          <p:cNvGrpSpPr/>
          <p:nvPr/>
        </p:nvGrpSpPr>
        <p:grpSpPr>
          <a:xfrm>
            <a:off x="254527" y="993976"/>
            <a:ext cx="8721197" cy="1143117"/>
            <a:chOff x="339364" y="993970"/>
            <a:chExt cx="11628263" cy="1143117"/>
          </a:xfrm>
        </p:grpSpPr>
        <p:pic>
          <p:nvPicPr>
            <p:cNvPr id="4" name="Picture 3"/>
            <p:cNvPicPr>
              <a:picLocks noChangeAspect="1"/>
            </p:cNvPicPr>
            <p:nvPr/>
          </p:nvPicPr>
          <p:blipFill>
            <a:blip r:embed="rId3"/>
            <a:stretch>
              <a:fillRect/>
            </a:stretch>
          </p:blipFill>
          <p:spPr>
            <a:xfrm>
              <a:off x="339364" y="993970"/>
              <a:ext cx="11628263" cy="1143117"/>
            </a:xfrm>
            <a:prstGeom prst="rect">
              <a:avLst/>
            </a:prstGeom>
          </p:spPr>
        </p:pic>
        <p:sp>
          <p:nvSpPr>
            <p:cNvPr id="5" name="Oval 4"/>
            <p:cNvSpPr/>
            <p:nvPr/>
          </p:nvSpPr>
          <p:spPr>
            <a:xfrm>
              <a:off x="2535810" y="1090711"/>
              <a:ext cx="9431817" cy="1046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pic>
        <p:nvPicPr>
          <p:cNvPr id="6" name="Picture 5"/>
          <p:cNvPicPr>
            <a:picLocks noChangeAspect="1"/>
          </p:cNvPicPr>
          <p:nvPr/>
        </p:nvPicPr>
        <p:blipFill>
          <a:blip r:embed="rId4"/>
          <a:stretch>
            <a:fillRect/>
          </a:stretch>
        </p:blipFill>
        <p:spPr>
          <a:xfrm>
            <a:off x="1543501" y="886121"/>
            <a:ext cx="5739999" cy="5849332"/>
          </a:xfrm>
          <a:prstGeom prst="rect">
            <a:avLst/>
          </a:prstGeom>
        </p:spPr>
      </p:pic>
    </p:spTree>
    <p:extLst>
      <p:ext uri="{BB962C8B-B14F-4D97-AF65-F5344CB8AC3E}">
        <p14:creationId xmlns:p14="http://schemas.microsoft.com/office/powerpoint/2010/main" val="11605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That annoying thing about hyperlinks…</a:t>
            </a:r>
          </a:p>
        </p:txBody>
      </p:sp>
      <p:pic>
        <p:nvPicPr>
          <p:cNvPr id="6" name="Picture 5"/>
          <p:cNvPicPr>
            <a:picLocks noChangeAspect="1"/>
          </p:cNvPicPr>
          <p:nvPr/>
        </p:nvPicPr>
        <p:blipFill>
          <a:blip r:embed="rId2"/>
          <a:stretch>
            <a:fillRect/>
          </a:stretch>
        </p:blipFill>
        <p:spPr>
          <a:xfrm>
            <a:off x="974827" y="1018896"/>
            <a:ext cx="7268492" cy="5209086"/>
          </a:xfrm>
          <a:prstGeom prst="rect">
            <a:avLst/>
          </a:prstGeom>
        </p:spPr>
      </p:pic>
    </p:spTree>
    <p:extLst>
      <p:ext uri="{BB962C8B-B14F-4D97-AF65-F5344CB8AC3E}">
        <p14:creationId xmlns:p14="http://schemas.microsoft.com/office/powerpoint/2010/main" val="1786348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Where to enter MLT Self-Assessment Data</a:t>
            </a:r>
          </a:p>
        </p:txBody>
      </p:sp>
      <p:grpSp>
        <p:nvGrpSpPr>
          <p:cNvPr id="4" name="Group 3"/>
          <p:cNvGrpSpPr/>
          <p:nvPr/>
        </p:nvGrpSpPr>
        <p:grpSpPr>
          <a:xfrm>
            <a:off x="282807" y="2568251"/>
            <a:ext cx="8721197" cy="1143117"/>
            <a:chOff x="339364" y="993970"/>
            <a:chExt cx="11628263" cy="1143117"/>
          </a:xfrm>
        </p:grpSpPr>
        <p:pic>
          <p:nvPicPr>
            <p:cNvPr id="5" name="Picture 4"/>
            <p:cNvPicPr>
              <a:picLocks noChangeAspect="1"/>
            </p:cNvPicPr>
            <p:nvPr/>
          </p:nvPicPr>
          <p:blipFill>
            <a:blip r:embed="rId2"/>
            <a:stretch>
              <a:fillRect/>
            </a:stretch>
          </p:blipFill>
          <p:spPr>
            <a:xfrm>
              <a:off x="339364" y="993970"/>
              <a:ext cx="11628263" cy="1143117"/>
            </a:xfrm>
            <a:prstGeom prst="rect">
              <a:avLst/>
            </a:prstGeom>
          </p:spPr>
        </p:pic>
        <p:sp>
          <p:nvSpPr>
            <p:cNvPr id="6" name="Oval 5"/>
            <p:cNvSpPr/>
            <p:nvPr/>
          </p:nvSpPr>
          <p:spPr>
            <a:xfrm>
              <a:off x="7086575" y="1090711"/>
              <a:ext cx="2954216" cy="1046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grpSp>
        <p:nvGrpSpPr>
          <p:cNvPr id="9" name="Group 8"/>
          <p:cNvGrpSpPr/>
          <p:nvPr/>
        </p:nvGrpSpPr>
        <p:grpSpPr>
          <a:xfrm>
            <a:off x="572757" y="856547"/>
            <a:ext cx="7966936" cy="5709637"/>
            <a:chOff x="763674" y="856544"/>
            <a:chExt cx="10622581" cy="5709637"/>
          </a:xfrm>
        </p:grpSpPr>
        <p:pic>
          <p:nvPicPr>
            <p:cNvPr id="7" name="Picture 6"/>
            <p:cNvPicPr>
              <a:picLocks noChangeAspect="1"/>
            </p:cNvPicPr>
            <p:nvPr/>
          </p:nvPicPr>
          <p:blipFill>
            <a:blip r:embed="rId3"/>
            <a:stretch>
              <a:fillRect/>
            </a:stretch>
          </p:blipFill>
          <p:spPr>
            <a:xfrm>
              <a:off x="763674" y="856544"/>
              <a:ext cx="10622581" cy="5709637"/>
            </a:xfrm>
            <a:prstGeom prst="rect">
              <a:avLst/>
            </a:prstGeom>
          </p:spPr>
        </p:pic>
        <p:sp>
          <p:nvSpPr>
            <p:cNvPr id="8" name="Oval 7"/>
            <p:cNvSpPr/>
            <p:nvPr/>
          </p:nvSpPr>
          <p:spPr>
            <a:xfrm>
              <a:off x="1507253" y="3938954"/>
              <a:ext cx="1386672" cy="602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Tree>
    <p:extLst>
      <p:ext uri="{BB962C8B-B14F-4D97-AF65-F5344CB8AC3E}">
        <p14:creationId xmlns:p14="http://schemas.microsoft.com/office/powerpoint/2010/main" val="11175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Yearly MLT-SA Review</a:t>
            </a:r>
          </a:p>
        </p:txBody>
      </p:sp>
    </p:spTree>
    <p:extLst>
      <p:ext uri="{BB962C8B-B14F-4D97-AF65-F5344CB8AC3E}">
        <p14:creationId xmlns:p14="http://schemas.microsoft.com/office/powerpoint/2010/main" val="23101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5058" y="1047126"/>
            <a:ext cx="8540151" cy="5457190"/>
          </a:xfrm>
        </p:spPr>
        <p:txBody>
          <a:bodyPr>
            <a:normAutofit/>
          </a:bodyPr>
          <a:lstStyle/>
          <a:p>
            <a:pPr marL="465138" indent="-465138">
              <a:buFont typeface="+mj-lt"/>
              <a:buAutoNum type="arabicPeriod"/>
            </a:pPr>
            <a:r>
              <a:rPr lang="en-US" sz="2600" dirty="0"/>
              <a:t>Ensure roles are secured (e.g., Facilitator, </a:t>
            </a:r>
            <a:br>
              <a:rPr lang="en-US" sz="2600" dirty="0"/>
            </a:br>
            <a:r>
              <a:rPr lang="en-US" sz="2600" dirty="0"/>
              <a:t>Note-Taker) and Norms are clarified (e.g., set-aside rule if significant deliberation on a single item).</a:t>
            </a:r>
          </a:p>
          <a:p>
            <a:pPr marL="465138" indent="-465138">
              <a:buFont typeface="+mj-lt"/>
              <a:buAutoNum type="arabicPeriod"/>
            </a:pPr>
            <a:r>
              <a:rPr lang="en-US" sz="2600" dirty="0"/>
              <a:t>Consider your personal scores across all items.</a:t>
            </a:r>
          </a:p>
          <a:p>
            <a:pPr marL="465138" indent="-465138">
              <a:buFont typeface="+mj-lt"/>
              <a:buAutoNum type="arabicPeriod"/>
            </a:pPr>
            <a:r>
              <a:rPr lang="en-US" sz="2600" dirty="0"/>
              <a:t>As an MLT, proceed through 5 Components to come to Consensus as a team for each of the 35 items.</a:t>
            </a:r>
          </a:p>
          <a:p>
            <a:pPr lvl="1"/>
            <a:r>
              <a:rPr lang="en-US" sz="2500" i="1" dirty="0"/>
              <a:t>Use MLT-initiated decision rules; if dissension exists, discuss to resolve for score entry.</a:t>
            </a:r>
          </a:p>
          <a:p>
            <a:pPr lvl="1"/>
            <a:r>
              <a:rPr lang="en-US" sz="2500" i="1" dirty="0"/>
              <a:t>Capture evidence &amp; supports (documentation) and comments or notes – as available and as needed.</a:t>
            </a:r>
          </a:p>
          <a:p>
            <a:pPr marL="465138" indent="-465138">
              <a:buFont typeface="+mj-lt"/>
              <a:buAutoNum type="arabicPeriod"/>
            </a:pPr>
            <a:r>
              <a:rPr lang="en-US" sz="2600" dirty="0"/>
              <a:t>Enter agreed upon scores within the Dashboard.</a:t>
            </a:r>
          </a:p>
          <a:p>
            <a:pPr marL="465138" indent="-465138">
              <a:buFont typeface="+mj-lt"/>
              <a:buAutoNum type="arabicPeriod"/>
            </a:pPr>
            <a:r>
              <a:rPr lang="en-US" sz="2600" dirty="0"/>
              <a:t>Time-Permitting: Compare/analyze against initial score (winter 2017). Consider possible priorities.</a:t>
            </a:r>
          </a:p>
          <a:p>
            <a:endParaRPr lang="en-US" dirty="0"/>
          </a:p>
          <a:p>
            <a:endParaRPr lang="en-US" dirty="0"/>
          </a:p>
        </p:txBody>
      </p:sp>
      <p:sp>
        <p:nvSpPr>
          <p:cNvPr id="3" name="Title 2"/>
          <p:cNvSpPr>
            <a:spLocks noGrp="1"/>
          </p:cNvSpPr>
          <p:nvPr>
            <p:ph type="title"/>
          </p:nvPr>
        </p:nvSpPr>
        <p:spPr/>
        <p:txBody>
          <a:bodyPr>
            <a:normAutofit/>
          </a:bodyPr>
          <a:lstStyle/>
          <a:p>
            <a:r>
              <a:rPr lang="en-US" dirty="0"/>
              <a:t>MLT Self-Assessment Completion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3695" y="578070"/>
            <a:ext cx="605837" cy="605837"/>
          </a:xfrm>
          <a:prstGeom prst="rect">
            <a:avLst/>
          </a:prstGeom>
        </p:spPr>
      </p:pic>
    </p:spTree>
    <p:extLst>
      <p:ext uri="{BB962C8B-B14F-4D97-AF65-F5344CB8AC3E}">
        <p14:creationId xmlns:p14="http://schemas.microsoft.com/office/powerpoint/2010/main" val="226511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Integrated Learning and Networking (round tables)</a:t>
            </a:r>
          </a:p>
        </p:txBody>
      </p:sp>
    </p:spTree>
    <p:extLst>
      <p:ext uri="{BB962C8B-B14F-4D97-AF65-F5344CB8AC3E}">
        <p14:creationId xmlns:p14="http://schemas.microsoft.com/office/powerpoint/2010/main" val="270086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04900"/>
            <a:ext cx="8496300" cy="5372099"/>
          </a:xfrm>
        </p:spPr>
        <p:txBody>
          <a:bodyPr>
            <a:normAutofit fontScale="92500" lnSpcReduction="20000"/>
          </a:bodyPr>
          <a:lstStyle/>
          <a:p>
            <a:pPr marL="0" indent="0">
              <a:buNone/>
            </a:pPr>
            <a:r>
              <a:rPr lang="en-US" sz="2600" dirty="0">
                <a:solidFill>
                  <a:srgbClr val="EF7521"/>
                </a:solidFill>
              </a:rPr>
              <a:t>Handout 1: (small slip of paper, 1 per person)</a:t>
            </a:r>
          </a:p>
          <a:p>
            <a:pPr marL="0" indent="0">
              <a:buNone/>
            </a:pPr>
            <a:r>
              <a:rPr lang="en-US" sz="2600" dirty="0"/>
              <a:t>Guiding questions and sentence starters are included below. If helpful, chart paper will be available. Also, a CDE staffer will be nearby, for support, and will give a 5-minute remaining time check, at which time, he/she will </a:t>
            </a:r>
            <a:r>
              <a:rPr lang="en-US" sz="2600" dirty="0">
                <a:solidFill>
                  <a:schemeClr val="accent2">
                    <a:lumMod val="75000"/>
                  </a:schemeClr>
                </a:solidFill>
              </a:rPr>
              <a:t>collect</a:t>
            </a:r>
            <a:r>
              <a:rPr lang="en-US" sz="2600" dirty="0"/>
              <a:t> major takeaways and questions for CDE.</a:t>
            </a:r>
          </a:p>
          <a:p>
            <a:pPr lvl="1"/>
            <a:r>
              <a:rPr lang="en-US" sz="2600" dirty="0"/>
              <a:t>Why is this an area of interest for you? </a:t>
            </a:r>
            <a:br>
              <a:rPr lang="en-US" sz="2600" dirty="0"/>
            </a:br>
            <a:r>
              <a:rPr lang="en-US" sz="2600" dirty="0"/>
              <a:t>What do you hope to learn from others?</a:t>
            </a:r>
          </a:p>
          <a:p>
            <a:pPr lvl="1"/>
            <a:r>
              <a:rPr lang="en-US" sz="2600" dirty="0"/>
              <a:t>How could your MLT </a:t>
            </a:r>
            <a:r>
              <a:rPr lang="en-US" sz="2600" i="1" dirty="0"/>
              <a:t>explore/investigate/</a:t>
            </a:r>
            <a:br>
              <a:rPr lang="en-US" sz="2600" i="1" dirty="0"/>
            </a:br>
            <a:r>
              <a:rPr lang="en-US" sz="2600" i="1" dirty="0"/>
              <a:t>implement</a:t>
            </a:r>
            <a:r>
              <a:rPr lang="en-US" sz="2600" dirty="0"/>
              <a:t> this area?</a:t>
            </a:r>
          </a:p>
          <a:p>
            <a:pPr lvl="1"/>
            <a:r>
              <a:rPr lang="en-US" sz="2600" dirty="0"/>
              <a:t>What are your primary </a:t>
            </a:r>
            <a:r>
              <a:rPr lang="en-US" sz="2600" i="1" dirty="0"/>
              <a:t>celebrations/considerations/concerns</a:t>
            </a:r>
            <a:r>
              <a:rPr lang="en-US" sz="2600" dirty="0"/>
              <a:t> related to this area?</a:t>
            </a:r>
          </a:p>
          <a:p>
            <a:pPr lvl="1"/>
            <a:r>
              <a:rPr lang="en-US" sz="2600" dirty="0"/>
              <a:t>What support(s) do you think you need?</a:t>
            </a:r>
          </a:p>
          <a:p>
            <a:pPr lvl="1"/>
            <a:r>
              <a:rPr lang="en-US" sz="2600" dirty="0"/>
              <a:t>What questions do you have?</a:t>
            </a:r>
          </a:p>
          <a:p>
            <a:pPr lvl="1"/>
            <a:r>
              <a:rPr lang="en-US" sz="2600" dirty="0"/>
              <a:t>Other inquiries?</a:t>
            </a:r>
          </a:p>
          <a:p>
            <a:pPr marL="0" indent="0">
              <a:buNone/>
            </a:pPr>
            <a:r>
              <a:rPr lang="en-US" sz="2600" dirty="0">
                <a:solidFill>
                  <a:srgbClr val="EF7521"/>
                </a:solidFill>
              </a:rPr>
              <a:t>Handout: 3-2-1 Personal Reflection (1 per person)</a:t>
            </a:r>
            <a:endParaRPr lang="en-US" sz="2600" dirty="0"/>
          </a:p>
          <a:p>
            <a:endParaRPr lang="en-US" dirty="0"/>
          </a:p>
        </p:txBody>
      </p:sp>
      <p:sp>
        <p:nvSpPr>
          <p:cNvPr id="3" name="Title 2"/>
          <p:cNvSpPr>
            <a:spLocks noGrp="1"/>
          </p:cNvSpPr>
          <p:nvPr>
            <p:ph type="title"/>
          </p:nvPr>
        </p:nvSpPr>
        <p:spPr/>
        <p:txBody>
          <a:bodyPr>
            <a:normAutofit fontScale="90000"/>
          </a:bodyPr>
          <a:lstStyle/>
          <a:p>
            <a:r>
              <a:rPr lang="en-US" b="1" dirty="0"/>
              <a:t>Integrated Learning and Networking: Special Topics (round table conversations)</a:t>
            </a:r>
            <a:endParaRPr lang="en-US" dirty="0"/>
          </a:p>
        </p:txBody>
      </p:sp>
      <p:sp>
        <p:nvSpPr>
          <p:cNvPr id="4" name="TextBox 3"/>
          <p:cNvSpPr txBox="1"/>
          <p:nvPr/>
        </p:nvSpPr>
        <p:spPr>
          <a:xfrm rot="19307288">
            <a:off x="7464468" y="3135868"/>
            <a:ext cx="1681101" cy="461665"/>
          </a:xfrm>
          <a:prstGeom prst="rect">
            <a:avLst/>
          </a:prstGeom>
          <a:solidFill>
            <a:schemeClr val="accent4">
              <a:lumMod val="60000"/>
              <a:lumOff val="40000"/>
            </a:schemeClr>
          </a:solidFill>
        </p:spPr>
        <p:txBody>
          <a:bodyPr wrap="none" rtlCol="0">
            <a:spAutoFit/>
          </a:bodyPr>
          <a:lstStyle/>
          <a:p>
            <a:r>
              <a:rPr lang="en-US" sz="2400" dirty="0"/>
              <a:t>Write Down</a:t>
            </a:r>
          </a:p>
        </p:txBody>
      </p:sp>
      <p:cxnSp>
        <p:nvCxnSpPr>
          <p:cNvPr id="6" name="Straight Arrow Connector 5"/>
          <p:cNvCxnSpPr/>
          <p:nvPr/>
        </p:nvCxnSpPr>
        <p:spPr>
          <a:xfrm flipV="1">
            <a:off x="8020050" y="2533650"/>
            <a:ext cx="0" cy="694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4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3" y="1207008"/>
            <a:ext cx="3859679" cy="5442270"/>
          </a:xfrm>
        </p:spPr>
        <p:txBody>
          <a:bodyPr>
            <a:normAutofit fontScale="92500"/>
          </a:bodyPr>
          <a:lstStyle/>
          <a:p>
            <a:pPr marL="0" indent="0" algn="ctr">
              <a:buNone/>
            </a:pPr>
            <a:r>
              <a:rPr lang="en-US" b="1" dirty="0">
                <a:solidFill>
                  <a:srgbClr val="EF7521"/>
                </a:solidFill>
              </a:rPr>
              <a:t>Massard Room</a:t>
            </a:r>
          </a:p>
          <a:p>
            <a:pPr marL="0" indent="0" algn="ctr">
              <a:buNone/>
            </a:pPr>
            <a:r>
              <a:rPr lang="en-US" sz="1900" b="1" dirty="0">
                <a:solidFill>
                  <a:srgbClr val="EF7521"/>
                </a:solidFill>
              </a:rPr>
              <a:t>(this room)</a:t>
            </a:r>
            <a:endParaRPr lang="en-US" sz="1900" dirty="0"/>
          </a:p>
          <a:p>
            <a:r>
              <a:rPr lang="en-US" dirty="0"/>
              <a:t>Communication Planning</a:t>
            </a:r>
          </a:p>
          <a:p>
            <a:pPr marL="0" indent="0">
              <a:buNone/>
            </a:pPr>
            <a:endParaRPr lang="en-US" dirty="0"/>
          </a:p>
          <a:p>
            <a:r>
              <a:rPr lang="en-US" dirty="0"/>
              <a:t>Preschool – Third (P3)</a:t>
            </a:r>
          </a:p>
          <a:p>
            <a:pPr marL="0" indent="0">
              <a:buNone/>
            </a:pPr>
            <a:endParaRPr lang="en-US" dirty="0"/>
          </a:p>
          <a:p>
            <a:r>
              <a:rPr lang="en-US" dirty="0"/>
              <a:t>Data-Based Problem-Solving &amp; Decision-Making</a:t>
            </a:r>
          </a:p>
          <a:p>
            <a:pPr marL="0" indent="0">
              <a:buNone/>
            </a:pPr>
            <a:endParaRPr lang="en-US" dirty="0"/>
          </a:p>
          <a:p>
            <a:r>
              <a:rPr lang="en-US" dirty="0"/>
              <a:t>Adult learning/PD planning</a:t>
            </a:r>
          </a:p>
          <a:p>
            <a:pPr marL="0" indent="0">
              <a:buNone/>
            </a:pPr>
            <a:endParaRPr lang="en-US" dirty="0"/>
          </a:p>
          <a:p>
            <a:r>
              <a:rPr lang="en-US" dirty="0"/>
              <a:t>Layered Continuum of Supports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Content Placeholder 3"/>
          <p:cNvSpPr>
            <a:spLocks noGrp="1"/>
          </p:cNvSpPr>
          <p:nvPr>
            <p:ph idx="13"/>
          </p:nvPr>
        </p:nvSpPr>
        <p:spPr/>
        <p:txBody>
          <a:bodyPr>
            <a:normAutofit/>
          </a:bodyPr>
          <a:lstStyle/>
          <a:p>
            <a:pPr marL="0" indent="0" algn="ctr">
              <a:buNone/>
            </a:pPr>
            <a:r>
              <a:rPr lang="en-US" b="1" dirty="0">
                <a:solidFill>
                  <a:srgbClr val="EF7521"/>
                </a:solidFill>
              </a:rPr>
              <a:t>San Juan Room</a:t>
            </a:r>
          </a:p>
          <a:p>
            <a:pPr marL="0" indent="0" algn="ctr">
              <a:buNone/>
            </a:pPr>
            <a:r>
              <a:rPr lang="en-US" sz="1800" b="1" dirty="0">
                <a:solidFill>
                  <a:srgbClr val="EF7521"/>
                </a:solidFill>
              </a:rPr>
              <a:t>(next door)</a:t>
            </a:r>
          </a:p>
          <a:p>
            <a:r>
              <a:rPr lang="en-US" sz="2200" dirty="0"/>
              <a:t>Team-Driven Shared Leadership</a:t>
            </a:r>
          </a:p>
          <a:p>
            <a:pPr marL="0" indent="0">
              <a:buNone/>
            </a:pPr>
            <a:endParaRPr lang="en-US" sz="2200" dirty="0"/>
          </a:p>
          <a:p>
            <a:r>
              <a:rPr lang="en-US" sz="2200" dirty="0"/>
              <a:t>Evidence-Based Practices</a:t>
            </a:r>
          </a:p>
          <a:p>
            <a:pPr marL="0" indent="0">
              <a:buNone/>
            </a:pPr>
            <a:endParaRPr lang="en-US" sz="2200" dirty="0"/>
          </a:p>
          <a:p>
            <a:r>
              <a:rPr lang="en-US" sz="2200" dirty="0"/>
              <a:t>Action Planning</a:t>
            </a:r>
          </a:p>
        </p:txBody>
      </p:sp>
      <p:sp>
        <p:nvSpPr>
          <p:cNvPr id="3" name="Title 2"/>
          <p:cNvSpPr>
            <a:spLocks noGrp="1"/>
          </p:cNvSpPr>
          <p:nvPr>
            <p:ph type="title"/>
          </p:nvPr>
        </p:nvSpPr>
        <p:spPr/>
        <p:txBody>
          <a:bodyPr/>
          <a:lstStyle/>
          <a:p>
            <a:r>
              <a:rPr lang="en-US" dirty="0"/>
              <a:t>Integrated Learning &amp; Networking: Topics</a:t>
            </a:r>
          </a:p>
        </p:txBody>
      </p:sp>
    </p:spTree>
    <p:extLst>
      <p:ext uri="{BB962C8B-B14F-4D97-AF65-F5344CB8AC3E}">
        <p14:creationId xmlns:p14="http://schemas.microsoft.com/office/powerpoint/2010/main" val="117802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ctr">
              <a:buNone/>
            </a:pPr>
            <a:r>
              <a:rPr lang="en-US" dirty="0"/>
              <a:t>Return Time – 12:30</a:t>
            </a:r>
          </a:p>
          <a:p>
            <a:pPr marL="0" indent="0" algn="ctr">
              <a:buNone/>
            </a:pPr>
            <a:endParaRPr lang="en-US" dirty="0"/>
          </a:p>
          <a:p>
            <a:pPr marL="0" indent="0" algn="ctr">
              <a:buNone/>
            </a:pPr>
            <a:r>
              <a:rPr lang="en-US" b="1" u="sng" dirty="0"/>
              <a:t>Breakout Sessions:</a:t>
            </a:r>
          </a:p>
          <a:p>
            <a:endParaRPr lang="en-US" b="1" dirty="0"/>
          </a:p>
          <a:p>
            <a:r>
              <a:rPr lang="en-US" sz="2000" dirty="0"/>
              <a:t>P-3   Early Childhood Representative:  San Juan Room</a:t>
            </a:r>
          </a:p>
          <a:p>
            <a:r>
              <a:rPr lang="en-US" sz="2000" dirty="0"/>
              <a:t>FSCP  Family/Community Representative: San Juan Room</a:t>
            </a:r>
          </a:p>
          <a:p>
            <a:r>
              <a:rPr lang="en-US" sz="2000" dirty="0"/>
              <a:t>Evidence-Based Approaches &amp; Layered Supports</a:t>
            </a:r>
            <a:br>
              <a:rPr lang="en-US" sz="2000" dirty="0"/>
            </a:br>
            <a:r>
              <a:rPr lang="en-US" sz="2000" dirty="0"/>
              <a:t>for Social Emotional and Behavioral Health – Massard Room</a:t>
            </a:r>
          </a:p>
          <a:p>
            <a:endParaRPr lang="en-US" sz="2000" dirty="0"/>
          </a:p>
          <a:p>
            <a:pPr marL="0" indent="0">
              <a:buNone/>
            </a:pPr>
            <a:r>
              <a:rPr lang="en-US" sz="2000" dirty="0"/>
              <a:t>PLEASE go to your respective break-out when you return.</a:t>
            </a:r>
          </a:p>
        </p:txBody>
      </p:sp>
      <p:pic>
        <p:nvPicPr>
          <p:cNvPr id="5" name="Content Placeholder 4"/>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026819" y="2187575"/>
            <a:ext cx="3095625" cy="3095625"/>
          </a:xfrm>
        </p:spPr>
      </p:pic>
      <p:sp>
        <p:nvSpPr>
          <p:cNvPr id="4" name="Title 3"/>
          <p:cNvSpPr>
            <a:spLocks noGrp="1"/>
          </p:cNvSpPr>
          <p:nvPr>
            <p:ph type="title"/>
          </p:nvPr>
        </p:nvSpPr>
        <p:spPr/>
        <p:txBody>
          <a:bodyPr/>
          <a:lstStyle/>
          <a:p>
            <a:pPr algn="ctr"/>
            <a:r>
              <a:rPr lang="en-US" dirty="0"/>
              <a:t>Lunch Break</a:t>
            </a:r>
          </a:p>
        </p:txBody>
      </p:sp>
    </p:spTree>
    <p:extLst>
      <p:ext uri="{BB962C8B-B14F-4D97-AF65-F5344CB8AC3E}">
        <p14:creationId xmlns:p14="http://schemas.microsoft.com/office/powerpoint/2010/main" val="361137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Adam Collins - Evidence-Based Approaches &amp; Layered Supports</a:t>
            </a:r>
            <a:br>
              <a:rPr lang="en-US" dirty="0"/>
            </a:br>
            <a:r>
              <a:rPr lang="en-US" dirty="0"/>
              <a:t>for Social Emotional and Behavioral Health – Massard Room</a:t>
            </a:r>
          </a:p>
          <a:p>
            <a:endParaRPr lang="en-US" dirty="0"/>
          </a:p>
          <a:p>
            <a:r>
              <a:rPr lang="en-US" dirty="0"/>
              <a:t>Emily Kielmayer – P-3</a:t>
            </a:r>
          </a:p>
          <a:p>
            <a:endParaRPr lang="en-US" dirty="0"/>
          </a:p>
          <a:p>
            <a:r>
              <a:rPr lang="en-US" dirty="0"/>
              <a:t>Carole Pandorf – Family School Community Partnering</a:t>
            </a:r>
          </a:p>
        </p:txBody>
      </p:sp>
      <p:sp>
        <p:nvSpPr>
          <p:cNvPr id="4" name="Title 3"/>
          <p:cNvSpPr>
            <a:spLocks noGrp="1"/>
          </p:cNvSpPr>
          <p:nvPr>
            <p:ph type="title"/>
          </p:nvPr>
        </p:nvSpPr>
        <p:spPr/>
        <p:txBody>
          <a:bodyPr/>
          <a:lstStyle/>
          <a:p>
            <a:pPr algn="ctr"/>
            <a:r>
              <a:rPr lang="en-US" dirty="0"/>
              <a:t>Breakouts</a:t>
            </a:r>
          </a:p>
        </p:txBody>
      </p:sp>
      <p:pic>
        <p:nvPicPr>
          <p:cNvPr id="7" name="Content Placeholder 6"/>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bwMode="auto">
          <a:xfrm>
            <a:off x="4645025" y="1925845"/>
            <a:ext cx="3859213" cy="361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842" y="1040525"/>
            <a:ext cx="8435209" cy="5198903"/>
          </a:xfrm>
        </p:spPr>
        <p:txBody>
          <a:bodyPr>
            <a:normAutofit/>
          </a:bodyPr>
          <a:lstStyle/>
          <a:p>
            <a:pPr marL="342900" lvl="1">
              <a:lnSpc>
                <a:spcPct val="150000"/>
              </a:lnSpc>
              <a:spcBef>
                <a:spcPts val="0"/>
              </a:spcBef>
              <a:buFont typeface="+mj-lt"/>
              <a:buAutoNum type="arabicPeriod"/>
            </a:pPr>
            <a:r>
              <a:rPr lang="en-US" sz="2800" dirty="0"/>
              <a:t>Cultivate common language from CDE regarding MTSS implementation.</a:t>
            </a:r>
          </a:p>
          <a:p>
            <a:pPr marL="342900" lvl="1">
              <a:lnSpc>
                <a:spcPct val="150000"/>
              </a:lnSpc>
              <a:spcBef>
                <a:spcPts val="0"/>
              </a:spcBef>
              <a:buFont typeface="+mj-lt"/>
              <a:buAutoNum type="arabicPeriod"/>
            </a:pPr>
            <a:r>
              <a:rPr lang="en-US" sz="2800" dirty="0"/>
              <a:t>Contribute to collegial conversations &amp; build individual &amp; collective capacity.</a:t>
            </a:r>
          </a:p>
          <a:p>
            <a:pPr marL="342900" lvl="1">
              <a:lnSpc>
                <a:spcPct val="150000"/>
              </a:lnSpc>
              <a:spcBef>
                <a:spcPts val="0"/>
              </a:spcBef>
              <a:buFont typeface="+mj-lt"/>
              <a:buAutoNum type="arabicPeriod"/>
            </a:pPr>
            <a:r>
              <a:rPr lang="en-US" sz="2800" dirty="0"/>
              <a:t>Identify opportunities and action planning for 2017-2018.</a:t>
            </a:r>
            <a:endParaRPr lang="en-US" sz="2800" dirty="0">
              <a:solidFill>
                <a:srgbClr val="EF7521"/>
              </a:solidFill>
            </a:endParaRPr>
          </a:p>
        </p:txBody>
      </p:sp>
      <p:sp>
        <p:nvSpPr>
          <p:cNvPr id="3" name="Title 2"/>
          <p:cNvSpPr>
            <a:spLocks noGrp="1"/>
          </p:cNvSpPr>
          <p:nvPr>
            <p:ph type="title"/>
          </p:nvPr>
        </p:nvSpPr>
        <p:spPr/>
        <p:txBody>
          <a:bodyPr/>
          <a:lstStyle/>
          <a:p>
            <a:r>
              <a:rPr lang="en-US" dirty="0"/>
              <a:t>Objectives (on agenda)</a:t>
            </a:r>
          </a:p>
        </p:txBody>
      </p:sp>
      <p:sp>
        <p:nvSpPr>
          <p:cNvPr id="4" name="Rectangle 3"/>
          <p:cNvSpPr/>
          <p:nvPr/>
        </p:nvSpPr>
        <p:spPr>
          <a:xfrm>
            <a:off x="1" y="5195897"/>
            <a:ext cx="9144000" cy="1015663"/>
          </a:xfrm>
          <a:prstGeom prst="rect">
            <a:avLst/>
          </a:prstGeom>
          <a:solidFill>
            <a:srgbClr val="FFFF00"/>
          </a:solidFill>
        </p:spPr>
        <p:txBody>
          <a:bodyPr wrap="square">
            <a:spAutoFit/>
          </a:bodyPr>
          <a:lstStyle/>
          <a:p>
            <a:pPr algn="ctr"/>
            <a:r>
              <a:rPr lang="en-US" sz="3000" dirty="0">
                <a:hlinkClick r:id="rId3"/>
              </a:rPr>
              <a:t>http://www.cde.state.co.us/mtss/</a:t>
            </a:r>
            <a:br>
              <a:rPr lang="en-US" sz="3000" dirty="0">
                <a:hlinkClick r:id="rId3"/>
              </a:rPr>
            </a:br>
            <a:r>
              <a:rPr lang="en-US" sz="3000" dirty="0">
                <a:hlinkClick r:id="rId3"/>
              </a:rPr>
              <a:t>co-spdg-cohort1y2-fall2017kickoff</a:t>
            </a:r>
            <a:r>
              <a:rPr lang="en-US" sz="3000" dirty="0"/>
              <a:t> </a:t>
            </a:r>
          </a:p>
        </p:txBody>
      </p:sp>
    </p:spTree>
    <p:extLst>
      <p:ext uri="{BB962C8B-B14F-4D97-AF65-F5344CB8AC3E}">
        <p14:creationId xmlns:p14="http://schemas.microsoft.com/office/powerpoint/2010/main" val="945499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MLT to the BLT and </a:t>
            </a:r>
          </a:p>
          <a:p>
            <a:r>
              <a:rPr lang="en-US" sz="4000" dirty="0"/>
              <a:t>Colorado Evidence-Based Personnel Development</a:t>
            </a:r>
          </a:p>
          <a:p>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669" y="4444467"/>
            <a:ext cx="3476531" cy="1828800"/>
          </a:xfrm>
          <a:prstGeom prst="rect">
            <a:avLst/>
          </a:prstGeom>
        </p:spPr>
      </p:pic>
    </p:spTree>
    <p:extLst>
      <p:ext uri="{BB962C8B-B14F-4D97-AF65-F5344CB8AC3E}">
        <p14:creationId xmlns:p14="http://schemas.microsoft.com/office/powerpoint/2010/main" val="20009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Predictions &amp; Implications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81"/>
          <a:stretch/>
        </p:blipFill>
        <p:spPr bwMode="auto">
          <a:xfrm>
            <a:off x="0" y="990603"/>
            <a:ext cx="9144000" cy="52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 y="6332563"/>
            <a:ext cx="6632812" cy="307777"/>
          </a:xfrm>
          <a:prstGeom prst="rect">
            <a:avLst/>
          </a:prstGeom>
        </p:spPr>
        <p:txBody>
          <a:bodyPr wrap="square">
            <a:spAutoFit/>
          </a:bodyPr>
          <a:lstStyle/>
          <a:p>
            <a:r>
              <a:rPr lang="en-US" sz="1400" dirty="0">
                <a:solidFill>
                  <a:srgbClr val="5C6670"/>
                </a:solidFill>
              </a:rPr>
              <a:t>“Just Do It…” (FrameWorks Institute, 2015)</a:t>
            </a:r>
          </a:p>
        </p:txBody>
      </p:sp>
      <p:cxnSp>
        <p:nvCxnSpPr>
          <p:cNvPr id="6" name="Straight Connector 5"/>
          <p:cNvCxnSpPr/>
          <p:nvPr/>
        </p:nvCxnSpPr>
        <p:spPr>
          <a:xfrm>
            <a:off x="423337" y="1896533"/>
            <a:ext cx="14901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271" y="4775199"/>
            <a:ext cx="36745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9469" y="2523066"/>
            <a:ext cx="1913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9473" y="3645958"/>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44537" y="1913466"/>
            <a:ext cx="27093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78405" y="3911600"/>
            <a:ext cx="18118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44537" y="3014130"/>
            <a:ext cx="13546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1741" y="5644091"/>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57200"/>
            <a:ext cx="8077200" cy="6096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j-ea"/>
                <a:cs typeface="+mj-cs"/>
              </a:rPr>
              <a:t>Research Synthesis of Adult Learning </a:t>
            </a:r>
            <a:r>
              <a:rPr kumimoji="0" lang="en-US" sz="3200" b="1" i="0" u="none" strike="noStrike" kern="1200" cap="none" spc="0" normalizeH="0" baseline="0" noProof="0" dirty="0" err="1">
                <a:ln>
                  <a:noFill/>
                </a:ln>
                <a:solidFill>
                  <a:schemeClr val="accent1"/>
                </a:solidFill>
                <a:effectLst/>
                <a:uLnTx/>
                <a:uFillTx/>
                <a:latin typeface="+mj-lt"/>
                <a:ea typeface="+mj-ea"/>
                <a:cs typeface="+mj-cs"/>
              </a:rPr>
              <a:t>Studies</a:t>
            </a:r>
            <a:r>
              <a:rPr kumimoji="0" lang="en-US" sz="3200" b="1" i="0" u="none" strike="noStrike" kern="1200" cap="none" spc="0" normalizeH="0" baseline="30000" noProof="0" dirty="0" err="1">
                <a:ln>
                  <a:noFill/>
                </a:ln>
                <a:solidFill>
                  <a:schemeClr val="accent1"/>
                </a:solidFill>
                <a:effectLst/>
                <a:uLnTx/>
                <a:uFillTx/>
                <a:latin typeface="+mj-lt"/>
                <a:ea typeface="+mj-ea"/>
                <a:cs typeface="+mj-cs"/>
              </a:rPr>
              <a:t>a</a:t>
            </a:r>
            <a:endParaRPr kumimoji="0" lang="en-US" sz="32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2"/>
          <p:cNvSpPr txBox="1">
            <a:spLocks/>
          </p:cNvSpPr>
          <p:nvPr/>
        </p:nvSpPr>
        <p:spPr>
          <a:xfrm>
            <a:off x="609600" y="1066800"/>
            <a:ext cx="8001000" cy="4724400"/>
          </a:xfrm>
          <a:prstGeom prst="rect">
            <a:avLst/>
          </a:prstGeom>
        </p:spPr>
        <p:txBody>
          <a:bodyPr>
            <a:normAutofit/>
          </a:bodyPr>
          <a:lstStyle/>
          <a:p>
            <a:pPr marL="320040" marR="0" lvl="0" indent="-320040" algn="l" defTabSz="914400" rtl="0" eaLnBrk="1" fontAlgn="auto" latinLnBrk="0" hangingPunct="1">
              <a:lnSpc>
                <a:spcPct val="100000"/>
              </a:lnSpc>
              <a:spcBef>
                <a:spcPts val="7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Research synthesis of studies of accelerated learning, coaching, guided design, and just-in-time training</a:t>
            </a:r>
          </a:p>
          <a:p>
            <a:pPr marL="320040" marR="0" lvl="0" indent="-320040" algn="l" defTabSz="914400" rtl="0" eaLnBrk="1" fontAlgn="auto" latinLnBrk="0" hangingPunct="1">
              <a:lnSpc>
                <a:spcPct val="100000"/>
              </a:lnSpc>
              <a:spcBef>
                <a:spcPts val="12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58 randomized control design studies</a:t>
            </a:r>
          </a:p>
          <a:p>
            <a:pPr marL="320040" marR="0" lvl="0" indent="-320040" algn="l" defTabSz="914400" rtl="0" eaLnBrk="1" fontAlgn="auto" latinLnBrk="0" hangingPunct="1">
              <a:lnSpc>
                <a:spcPct val="100000"/>
              </a:lnSpc>
              <a:spcBef>
                <a:spcPts val="12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2,095 experimental group participants and 2,213 control or comparison group participants</a:t>
            </a:r>
          </a:p>
          <a:p>
            <a:pPr marL="320040" marR="0" lvl="0" indent="-320040" algn="l" defTabSz="914400" rtl="0" eaLnBrk="1" fontAlgn="auto" latinLnBrk="0" hangingPunct="1">
              <a:lnSpc>
                <a:spcPct val="100000"/>
              </a:lnSpc>
              <a:spcBef>
                <a:spcPts val="12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Combination of studies in university and non-university settings </a:t>
            </a:r>
          </a:p>
          <a:p>
            <a:pPr marL="320040" marR="0" lvl="0" indent="-320040" algn="l" defTabSz="914400" rtl="0" eaLnBrk="1" fontAlgn="auto" latinLnBrk="0" hangingPunct="1">
              <a:lnSpc>
                <a:spcPct val="100000"/>
              </a:lnSpc>
              <a:spcBef>
                <a:spcPts val="12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Learner outcomes included learner knowledge, skills, attitudes, and self-efficacy beliefs</a:t>
            </a:r>
          </a:p>
          <a:p>
            <a:pPr marL="320040" marR="0" lvl="0" indent="-320040" algn="l" defTabSz="914400" rtl="0" eaLnBrk="1" fontAlgn="auto" latinLnBrk="0" hangingPunct="1">
              <a:lnSpc>
                <a:spcPct val="100000"/>
              </a:lnSpc>
              <a:spcBef>
                <a:spcPts val="1200"/>
              </a:spcBef>
              <a:spcAft>
                <a:spcPts val="0"/>
              </a:spcAft>
              <a:buClr>
                <a:schemeClr val="accent1"/>
              </a:buClr>
              <a:buSzPct val="100000"/>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The influence of the adult learning methods on the learner outcomes was estimated by weighted Cohen’s d effect sizes for the differences on the post test scores for the intervention vs. nonintervention group participants</a:t>
            </a:r>
          </a:p>
        </p:txBody>
      </p:sp>
      <p:sp>
        <p:nvSpPr>
          <p:cNvPr id="5" name="TextBox 4"/>
          <p:cNvSpPr txBox="1"/>
          <p:nvPr/>
        </p:nvSpPr>
        <p:spPr>
          <a:xfrm>
            <a:off x="685800" y="6019800"/>
            <a:ext cx="8077200" cy="461665"/>
          </a:xfrm>
          <a:prstGeom prst="rect">
            <a:avLst/>
          </a:prstGeom>
          <a:noFill/>
        </p:spPr>
        <p:txBody>
          <a:bodyPr wrap="square" rtlCol="0">
            <a:spAutoFit/>
          </a:bodyPr>
          <a:lstStyle/>
          <a:p>
            <a:pPr indent="347663"/>
            <a:r>
              <a:rPr lang="en-US" sz="1200" baseline="30000" dirty="0"/>
              <a:t>a</a:t>
            </a:r>
            <a:r>
              <a:rPr lang="en-US" sz="1200" dirty="0"/>
              <a:t> Dunst, C.J., Trivette, C.M., &amp; Hamby, D.W. (2010). Meta-analysis of the effectiveness of four adult learning methods and strategies. </a:t>
            </a:r>
            <a:r>
              <a:rPr lang="en-US" sz="1200" i="1" dirty="0"/>
              <a:t>International Journal of Continuing Education and Lifelong Learning</a:t>
            </a:r>
            <a:r>
              <a:rPr lang="en-US" sz="1200" dirty="0"/>
              <a:t>, 3(1), 91-112.</a:t>
            </a:r>
          </a:p>
        </p:txBody>
      </p:sp>
      <p:cxnSp>
        <p:nvCxnSpPr>
          <p:cNvPr id="6" name="Straight Connector 5"/>
          <p:cNvCxnSpPr/>
          <p:nvPr/>
        </p:nvCxnSpPr>
        <p:spPr>
          <a:xfrm>
            <a:off x="685800" y="5943600"/>
            <a:ext cx="1676400"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872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9144000" cy="655638"/>
          </a:xfrm>
          <a:prstGeom prst="rect">
            <a:avLst/>
          </a:prstGeom>
        </p:spPr>
        <p:txBody>
          <a:bodyPr>
            <a:noAutofit/>
          </a:bodyPr>
          <a:lstStyle/>
          <a:p>
            <a:pPr algn="ctr"/>
            <a:r>
              <a:rPr lang="en-US" sz="2800" b="1" dirty="0">
                <a:solidFill>
                  <a:schemeClr val="accent1"/>
                </a:solidFill>
              </a:rPr>
              <a:t>Most Effective Adult Learning Method Practices</a:t>
            </a:r>
          </a:p>
        </p:txBody>
      </p:sp>
      <p:graphicFrame>
        <p:nvGraphicFramePr>
          <p:cNvPr id="4" name="Content Placeholder 3"/>
          <p:cNvGraphicFramePr>
            <a:graphicFrameLocks noGrp="1"/>
          </p:cNvGraphicFramePr>
          <p:nvPr>
            <p:ph idx="4294967295"/>
          </p:nvPr>
        </p:nvGraphicFramePr>
        <p:xfrm>
          <a:off x="685800" y="1295400"/>
          <a:ext cx="7848600" cy="4450080"/>
        </p:xfrm>
        <a:graphic>
          <a:graphicData uri="http://schemas.openxmlformats.org/drawingml/2006/table">
            <a:tbl>
              <a:tblPr firstRow="1" bandRow="1">
                <a:tableStyleId>{2D5ABB26-0587-4C30-8999-92F81FD0307C}</a:tableStyleId>
              </a:tblPr>
              <a:tblGrid>
                <a:gridCol w="1524000">
                  <a:extLst>
                    <a:ext uri="{9D8B030D-6E8A-4147-A177-3AD203B41FA5}">
                      <a16:colId xmlns="" xmlns:a16="http://schemas.microsoft.com/office/drawing/2014/main" val="20000"/>
                    </a:ext>
                  </a:extLst>
                </a:gridCol>
                <a:gridCol w="4495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tblGrid>
              <a:tr h="370840">
                <a:tc>
                  <a:txBody>
                    <a:bodyPr/>
                    <a:lstStyle/>
                    <a:p>
                      <a:r>
                        <a:rPr lang="en-US" dirty="0"/>
                        <a:t>Characteristic</a:t>
                      </a:r>
                    </a:p>
                  </a:txBody>
                  <a:tcPr>
                    <a:lnL>
                      <a:noFill/>
                    </a:lnL>
                    <a:lnR>
                      <a:noFill/>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Practice</a:t>
                      </a:r>
                    </a:p>
                  </a:txBody>
                  <a:tcPr>
                    <a:lnL>
                      <a:noFill/>
                    </a:lnL>
                    <a:lnR>
                      <a:noFill/>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Mean Effect Size</a:t>
                      </a:r>
                    </a:p>
                  </a:txBody>
                  <a:tcPr>
                    <a:lnL>
                      <a:noFill/>
                    </a:lnL>
                    <a:lnR>
                      <a:noFill/>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n-US" i="1" dirty="0"/>
                        <a:t>Introduction</a:t>
                      </a:r>
                    </a:p>
                  </a:txBody>
                  <a:tcPr>
                    <a:lnT w="28575" cap="flat" cmpd="sng" algn="ctr">
                      <a:solidFill>
                        <a:schemeClr val="accent1">
                          <a:lumMod val="60000"/>
                          <a:lumOff val="40000"/>
                        </a:schemeClr>
                      </a:solidFill>
                      <a:prstDash val="solid"/>
                      <a:round/>
                      <a:headEnd type="none" w="med" len="med"/>
                      <a:tailEnd type="none" w="med" len="med"/>
                    </a:lnT>
                  </a:tcPr>
                </a:tc>
                <a:tc>
                  <a:txBody>
                    <a:bodyPr/>
                    <a:lstStyle/>
                    <a:p>
                      <a:r>
                        <a:rPr lang="en-US" dirty="0"/>
                        <a:t>Out-of-class learner</a:t>
                      </a:r>
                      <a:r>
                        <a:rPr lang="en-US" baseline="0" dirty="0"/>
                        <a:t> activities/self-instruction</a:t>
                      </a:r>
                      <a:endParaRPr lang="en-US" dirty="0"/>
                    </a:p>
                  </a:txBody>
                  <a:tcPr>
                    <a:lnT w="28575" cap="flat" cmpd="sng" algn="ctr">
                      <a:solidFill>
                        <a:schemeClr val="accent1">
                          <a:lumMod val="60000"/>
                          <a:lumOff val="40000"/>
                        </a:schemeClr>
                      </a:solidFill>
                      <a:prstDash val="solid"/>
                      <a:round/>
                      <a:headEnd type="none" w="med" len="med"/>
                      <a:tailEnd type="none" w="med" len="med"/>
                    </a:lnT>
                  </a:tcPr>
                </a:tc>
                <a:tc>
                  <a:txBody>
                    <a:bodyPr/>
                    <a:lstStyle/>
                    <a:p>
                      <a:pPr algn="ctr"/>
                      <a:r>
                        <a:rPr lang="en-US" dirty="0"/>
                        <a:t>0.64</a:t>
                      </a:r>
                    </a:p>
                  </a:txBody>
                  <a:tcPr>
                    <a:lnT w="28575" cap="flat" cmpd="sng" algn="ctr">
                      <a:solidFill>
                        <a:schemeClr val="accent1">
                          <a:lumMod val="60000"/>
                          <a:lumOff val="40000"/>
                        </a:schemeClr>
                      </a:solidFill>
                      <a:prstDash val="solid"/>
                      <a:round/>
                      <a:headEnd type="none" w="med" len="med"/>
                      <a:tailEnd type="none" w="med" len="med"/>
                    </a:lnT>
                  </a:tcPr>
                </a:tc>
                <a:extLst>
                  <a:ext uri="{0D108BD9-81ED-4DB2-BD59-A6C34878D82A}">
                    <a16:rowId xmlns="" xmlns:a16="http://schemas.microsoft.com/office/drawing/2014/main" val="10001"/>
                  </a:ext>
                </a:extLst>
              </a:tr>
              <a:tr h="370840">
                <a:tc>
                  <a:txBody>
                    <a:bodyPr/>
                    <a:lstStyle/>
                    <a:p>
                      <a:endParaRPr lang="en-US" i="1" dirty="0"/>
                    </a:p>
                  </a:txBody>
                  <a:tcPr/>
                </a:tc>
                <a:tc>
                  <a:txBody>
                    <a:bodyPr/>
                    <a:lstStyle/>
                    <a:p>
                      <a:r>
                        <a:rPr lang="en-US" dirty="0"/>
                        <a:t>Classroom/workshop presentations</a:t>
                      </a:r>
                    </a:p>
                  </a:txBody>
                  <a:tcPr/>
                </a:tc>
                <a:tc>
                  <a:txBody>
                    <a:bodyPr/>
                    <a:lstStyle/>
                    <a:p>
                      <a:pPr algn="ctr"/>
                      <a:r>
                        <a:rPr lang="en-US" dirty="0"/>
                        <a:t>0.63</a:t>
                      </a:r>
                    </a:p>
                  </a:txBody>
                  <a:tcPr/>
                </a:tc>
                <a:extLst>
                  <a:ext uri="{0D108BD9-81ED-4DB2-BD59-A6C34878D82A}">
                    <a16:rowId xmlns="" xmlns:a16="http://schemas.microsoft.com/office/drawing/2014/main" val="10002"/>
                  </a:ext>
                </a:extLst>
              </a:tr>
              <a:tr h="370840">
                <a:tc>
                  <a:txBody>
                    <a:bodyPr/>
                    <a:lstStyle/>
                    <a:p>
                      <a:endParaRPr lang="en-US" i="1" dirty="0"/>
                    </a:p>
                  </a:txBody>
                  <a:tcPr/>
                </a:tc>
                <a:tc>
                  <a:txBody>
                    <a:bodyPr/>
                    <a:lstStyle/>
                    <a:p>
                      <a:r>
                        <a:rPr lang="en-US" dirty="0"/>
                        <a:t>Pre-class learner exercises</a:t>
                      </a:r>
                    </a:p>
                  </a:txBody>
                  <a:tcPr/>
                </a:tc>
                <a:tc>
                  <a:txBody>
                    <a:bodyPr/>
                    <a:lstStyle/>
                    <a:p>
                      <a:pPr algn="ctr"/>
                      <a:r>
                        <a:rPr lang="en-US" dirty="0"/>
                        <a:t>0.54</a:t>
                      </a:r>
                    </a:p>
                  </a:txBody>
                  <a:tcPr/>
                </a:tc>
                <a:extLst>
                  <a:ext uri="{0D108BD9-81ED-4DB2-BD59-A6C34878D82A}">
                    <a16:rowId xmlns="" xmlns:a16="http://schemas.microsoft.com/office/drawing/2014/main" val="10003"/>
                  </a:ext>
                </a:extLst>
              </a:tr>
              <a:tr h="370840">
                <a:tc>
                  <a:txBody>
                    <a:bodyPr/>
                    <a:lstStyle/>
                    <a:p>
                      <a:r>
                        <a:rPr lang="en-US" i="1" dirty="0"/>
                        <a:t>Illustration</a:t>
                      </a:r>
                    </a:p>
                  </a:txBody>
                  <a:tcPr/>
                </a:tc>
                <a:tc>
                  <a:txBody>
                    <a:bodyPr/>
                    <a:lstStyle/>
                    <a:p>
                      <a:r>
                        <a:rPr lang="en-US" dirty="0"/>
                        <a:t>Trainer role playing/simulations</a:t>
                      </a:r>
                    </a:p>
                  </a:txBody>
                  <a:tcPr/>
                </a:tc>
                <a:tc>
                  <a:txBody>
                    <a:bodyPr/>
                    <a:lstStyle/>
                    <a:p>
                      <a:pPr algn="ctr"/>
                      <a:r>
                        <a:rPr lang="en-US" dirty="0"/>
                        <a:t>0.55</a:t>
                      </a:r>
                    </a:p>
                  </a:txBody>
                  <a:tcPr/>
                </a:tc>
                <a:extLst>
                  <a:ext uri="{0D108BD9-81ED-4DB2-BD59-A6C34878D82A}">
                    <a16:rowId xmlns="" xmlns:a16="http://schemas.microsoft.com/office/drawing/2014/main" val="10004"/>
                  </a:ext>
                </a:extLst>
              </a:tr>
              <a:tr h="370840">
                <a:tc>
                  <a:txBody>
                    <a:bodyPr/>
                    <a:lstStyle/>
                    <a:p>
                      <a:endParaRPr lang="en-US" i="1" dirty="0"/>
                    </a:p>
                  </a:txBody>
                  <a:tcPr/>
                </a:tc>
                <a:tc>
                  <a:txBody>
                    <a:bodyPr/>
                    <a:lstStyle/>
                    <a:p>
                      <a:r>
                        <a:rPr lang="en-US" dirty="0"/>
                        <a:t>Learner-informed input</a:t>
                      </a:r>
                    </a:p>
                  </a:txBody>
                  <a:tcPr/>
                </a:tc>
                <a:tc>
                  <a:txBody>
                    <a:bodyPr/>
                    <a:lstStyle/>
                    <a:p>
                      <a:pPr algn="ctr"/>
                      <a:r>
                        <a:rPr lang="en-US" dirty="0"/>
                        <a:t>0.53</a:t>
                      </a:r>
                    </a:p>
                  </a:txBody>
                  <a:tcPr/>
                </a:tc>
                <a:extLst>
                  <a:ext uri="{0D108BD9-81ED-4DB2-BD59-A6C34878D82A}">
                    <a16:rowId xmlns="" xmlns:a16="http://schemas.microsoft.com/office/drawing/2014/main" val="10005"/>
                  </a:ext>
                </a:extLst>
              </a:tr>
              <a:tr h="370840">
                <a:tc>
                  <a:txBody>
                    <a:bodyPr/>
                    <a:lstStyle/>
                    <a:p>
                      <a:r>
                        <a:rPr lang="en-US" i="1" dirty="0"/>
                        <a:t>Practicing</a:t>
                      </a:r>
                    </a:p>
                  </a:txBody>
                  <a:tcPr/>
                </a:tc>
                <a:tc>
                  <a:txBody>
                    <a:bodyPr/>
                    <a:lstStyle/>
                    <a:p>
                      <a:r>
                        <a:rPr lang="en-US" dirty="0"/>
                        <a:t>Real-life learner application</a:t>
                      </a:r>
                    </a:p>
                  </a:txBody>
                  <a:tcPr/>
                </a:tc>
                <a:tc>
                  <a:txBody>
                    <a:bodyPr/>
                    <a:lstStyle/>
                    <a:p>
                      <a:pPr algn="ctr"/>
                      <a:r>
                        <a:rPr lang="en-US" dirty="0"/>
                        <a:t>0.94</a:t>
                      </a:r>
                    </a:p>
                  </a:txBody>
                  <a:tcPr/>
                </a:tc>
                <a:extLst>
                  <a:ext uri="{0D108BD9-81ED-4DB2-BD59-A6C34878D82A}">
                    <a16:rowId xmlns="" xmlns:a16="http://schemas.microsoft.com/office/drawing/2014/main" val="10006"/>
                  </a:ext>
                </a:extLst>
              </a:tr>
              <a:tr h="370840">
                <a:tc>
                  <a:txBody>
                    <a:bodyPr/>
                    <a:lstStyle/>
                    <a:p>
                      <a:endParaRPr lang="en-US" i="1" dirty="0"/>
                    </a:p>
                  </a:txBody>
                  <a:tcPr/>
                </a:tc>
                <a:tc>
                  <a:txBody>
                    <a:bodyPr/>
                    <a:lstStyle/>
                    <a:p>
                      <a:r>
                        <a:rPr lang="en-US" dirty="0"/>
                        <a:t>Real-life learner application/role playing</a:t>
                      </a:r>
                    </a:p>
                  </a:txBody>
                  <a:tcPr/>
                </a:tc>
                <a:tc>
                  <a:txBody>
                    <a:bodyPr/>
                    <a:lstStyle/>
                    <a:p>
                      <a:pPr algn="ctr"/>
                      <a:r>
                        <a:rPr lang="en-US" dirty="0"/>
                        <a:t>0.86</a:t>
                      </a:r>
                    </a:p>
                  </a:txBody>
                  <a:tcPr/>
                </a:tc>
                <a:extLst>
                  <a:ext uri="{0D108BD9-81ED-4DB2-BD59-A6C34878D82A}">
                    <a16:rowId xmlns="" xmlns:a16="http://schemas.microsoft.com/office/drawing/2014/main" val="10007"/>
                  </a:ext>
                </a:extLst>
              </a:tr>
              <a:tr h="370840">
                <a:tc>
                  <a:txBody>
                    <a:bodyPr/>
                    <a:lstStyle/>
                    <a:p>
                      <a:r>
                        <a:rPr lang="en-US" i="1" dirty="0"/>
                        <a:t>Evaluation</a:t>
                      </a:r>
                    </a:p>
                  </a:txBody>
                  <a:tcPr/>
                </a:tc>
                <a:tc>
                  <a:txBody>
                    <a:bodyPr/>
                    <a:lstStyle/>
                    <a:p>
                      <a:r>
                        <a:rPr lang="en-US" dirty="0"/>
                        <a:t>Self assessment of strengths/weaknesses</a:t>
                      </a:r>
                    </a:p>
                  </a:txBody>
                  <a:tcPr/>
                </a:tc>
                <a:tc>
                  <a:txBody>
                    <a:bodyPr/>
                    <a:lstStyle/>
                    <a:p>
                      <a:pPr algn="ctr"/>
                      <a:r>
                        <a:rPr lang="en-US" dirty="0"/>
                        <a:t>0.94</a:t>
                      </a:r>
                    </a:p>
                  </a:txBody>
                  <a:tcPr/>
                </a:tc>
                <a:extLst>
                  <a:ext uri="{0D108BD9-81ED-4DB2-BD59-A6C34878D82A}">
                    <a16:rowId xmlns="" xmlns:a16="http://schemas.microsoft.com/office/drawing/2014/main" val="10008"/>
                  </a:ext>
                </a:extLst>
              </a:tr>
              <a:tr h="370840">
                <a:tc>
                  <a:txBody>
                    <a:bodyPr/>
                    <a:lstStyle/>
                    <a:p>
                      <a:r>
                        <a:rPr lang="en-US" i="1" dirty="0"/>
                        <a:t>Reflection</a:t>
                      </a:r>
                    </a:p>
                  </a:txBody>
                  <a:tcPr/>
                </a:tc>
                <a:tc>
                  <a:txBody>
                    <a:bodyPr/>
                    <a:lstStyle/>
                    <a:p>
                      <a:r>
                        <a:rPr lang="en-US" dirty="0"/>
                        <a:t>Identify performance improvement goals</a:t>
                      </a:r>
                    </a:p>
                  </a:txBody>
                  <a:tcPr/>
                </a:tc>
                <a:tc>
                  <a:txBody>
                    <a:bodyPr/>
                    <a:lstStyle/>
                    <a:p>
                      <a:pPr algn="ctr"/>
                      <a:r>
                        <a:rPr lang="en-US" dirty="0"/>
                        <a:t>1.27</a:t>
                      </a:r>
                    </a:p>
                  </a:txBody>
                  <a:tcPr/>
                </a:tc>
                <a:extLst>
                  <a:ext uri="{0D108BD9-81ED-4DB2-BD59-A6C34878D82A}">
                    <a16:rowId xmlns="" xmlns:a16="http://schemas.microsoft.com/office/drawing/2014/main" val="10009"/>
                  </a:ext>
                </a:extLst>
              </a:tr>
              <a:tr h="370840">
                <a:tc>
                  <a:txBody>
                    <a:bodyPr/>
                    <a:lstStyle/>
                    <a:p>
                      <a:endParaRPr lang="en-US" i="1" dirty="0"/>
                    </a:p>
                  </a:txBody>
                  <a:tcPr/>
                </a:tc>
                <a:tc>
                  <a:txBody>
                    <a:bodyPr/>
                    <a:lstStyle/>
                    <a:p>
                      <a:r>
                        <a:rPr lang="en-US" dirty="0"/>
                        <a:t>Journaling/behavior suggestions</a:t>
                      </a:r>
                    </a:p>
                  </a:txBody>
                  <a:tcPr/>
                </a:tc>
                <a:tc>
                  <a:txBody>
                    <a:bodyPr/>
                    <a:lstStyle/>
                    <a:p>
                      <a:pPr algn="ctr"/>
                      <a:r>
                        <a:rPr lang="en-US" dirty="0"/>
                        <a:t>0.82</a:t>
                      </a:r>
                    </a:p>
                  </a:txBody>
                  <a:tcPr/>
                </a:tc>
                <a:extLst>
                  <a:ext uri="{0D108BD9-81ED-4DB2-BD59-A6C34878D82A}">
                    <a16:rowId xmlns="" xmlns:a16="http://schemas.microsoft.com/office/drawing/2014/main" val="10010"/>
                  </a:ext>
                </a:extLst>
              </a:tr>
              <a:tr h="370840">
                <a:tc>
                  <a:txBody>
                    <a:bodyPr/>
                    <a:lstStyle/>
                    <a:p>
                      <a:r>
                        <a:rPr lang="en-US" i="1" dirty="0"/>
                        <a:t>Mastery</a:t>
                      </a:r>
                    </a:p>
                  </a:txBody>
                  <a:tcPr>
                    <a:lnB w="28575" cap="flat" cmpd="sng" algn="ctr">
                      <a:solidFill>
                        <a:schemeClr val="accent1">
                          <a:lumMod val="60000"/>
                          <a:lumOff val="40000"/>
                        </a:schemeClr>
                      </a:solidFill>
                      <a:prstDash val="solid"/>
                      <a:round/>
                      <a:headEnd type="none" w="med" len="med"/>
                      <a:tailEnd type="none" w="med" len="med"/>
                    </a:lnB>
                  </a:tcPr>
                </a:tc>
                <a:tc>
                  <a:txBody>
                    <a:bodyPr/>
                    <a:lstStyle/>
                    <a:p>
                      <a:r>
                        <a:rPr lang="en-US" dirty="0"/>
                        <a:t>Standards-based assessment</a:t>
                      </a:r>
                    </a:p>
                  </a:txBody>
                  <a:tcPr>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en-US" dirty="0"/>
                        <a:t>0.86</a:t>
                      </a:r>
                    </a:p>
                  </a:txBody>
                  <a:tcPr>
                    <a:lnB w="28575" cap="flat" cmpd="sng" algn="ctr">
                      <a:solidFill>
                        <a:schemeClr val="accent1">
                          <a:lumMod val="60000"/>
                          <a:lumOff val="40000"/>
                        </a:schemeClr>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21933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3324"/>
          <a:stretch/>
        </p:blipFill>
        <p:spPr>
          <a:xfrm>
            <a:off x="0" y="0"/>
            <a:ext cx="9181066" cy="6858000"/>
          </a:xfrm>
        </p:spPr>
      </p:pic>
    </p:spTree>
    <p:extLst>
      <p:ext uri="{BB962C8B-B14F-4D97-AF65-F5344CB8AC3E}">
        <p14:creationId xmlns:p14="http://schemas.microsoft.com/office/powerpoint/2010/main" val="1405348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09"/>
            <a:ext cx="9144000" cy="7065818"/>
          </a:xfrm>
          <a:prstGeom prst="rect">
            <a:avLst/>
          </a:prstGeom>
        </p:spPr>
      </p:pic>
    </p:spTree>
    <p:extLst>
      <p:ext uri="{BB962C8B-B14F-4D97-AF65-F5344CB8AC3E}">
        <p14:creationId xmlns:p14="http://schemas.microsoft.com/office/powerpoint/2010/main" val="989362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829"/>
            <a:ext cx="9143999" cy="7065817"/>
          </a:xfrm>
          <a:prstGeom prst="rect">
            <a:avLst/>
          </a:prstGeom>
        </p:spPr>
      </p:pic>
    </p:spTree>
    <p:extLst>
      <p:ext uri="{BB962C8B-B14F-4D97-AF65-F5344CB8AC3E}">
        <p14:creationId xmlns:p14="http://schemas.microsoft.com/office/powerpoint/2010/main" val="3375364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909"/>
            <a:ext cx="9144000" cy="7065818"/>
          </a:xfrm>
          <a:prstGeom prst="rect">
            <a:avLst/>
          </a:prstGeom>
        </p:spPr>
      </p:pic>
    </p:spTree>
    <p:extLst>
      <p:ext uri="{BB962C8B-B14F-4D97-AF65-F5344CB8AC3E}">
        <p14:creationId xmlns:p14="http://schemas.microsoft.com/office/powerpoint/2010/main" val="1929571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06217" y="1130807"/>
            <a:ext cx="8385358" cy="5336667"/>
          </a:xfrm>
        </p:spPr>
        <p:txBody>
          <a:bodyPr>
            <a:normAutofit/>
          </a:bodyPr>
          <a:lstStyle/>
          <a:p>
            <a:pPr marL="0" indent="0">
              <a:buNone/>
            </a:pPr>
            <a:r>
              <a:rPr lang="en-US" sz="2800" dirty="0"/>
              <a:t>Activity:</a:t>
            </a:r>
          </a:p>
          <a:p>
            <a:r>
              <a:rPr lang="en-US" sz="2800" dirty="0"/>
              <a:t>Review the PD Rubric with teammates</a:t>
            </a:r>
          </a:p>
          <a:p>
            <a:r>
              <a:rPr lang="en-US" sz="2800" dirty="0"/>
              <a:t>Consider current PD your district/BOCES provides and how you might score that PD with the Rubric</a:t>
            </a:r>
          </a:p>
          <a:p>
            <a:r>
              <a:rPr lang="en-US" sz="2800" dirty="0"/>
              <a:t>Now consider PD through CO-MTSS. Who needs CO-MTSS training/TA? What should they know? When?</a:t>
            </a:r>
          </a:p>
        </p:txBody>
      </p:sp>
      <p:sp>
        <p:nvSpPr>
          <p:cNvPr id="4" name="Title 3"/>
          <p:cNvSpPr>
            <a:spLocks noGrp="1"/>
          </p:cNvSpPr>
          <p:nvPr>
            <p:ph type="title"/>
          </p:nvPr>
        </p:nvSpPr>
        <p:spPr/>
        <p:txBody>
          <a:bodyPr/>
          <a:lstStyle/>
          <a:p>
            <a:r>
              <a:rPr lang="en-US" dirty="0"/>
              <a:t>Personnel Development</a:t>
            </a:r>
          </a:p>
        </p:txBody>
      </p:sp>
    </p:spTree>
    <p:extLst>
      <p:ext uri="{BB962C8B-B14F-4D97-AF65-F5344CB8AC3E}">
        <p14:creationId xmlns:p14="http://schemas.microsoft.com/office/powerpoint/2010/main" val="41671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Action Planning</a:t>
            </a:r>
          </a:p>
        </p:txBody>
      </p:sp>
    </p:spTree>
    <p:extLst>
      <p:ext uri="{BB962C8B-B14F-4D97-AF65-F5344CB8AC3E}">
        <p14:creationId xmlns:p14="http://schemas.microsoft.com/office/powerpoint/2010/main" val="362893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4294967295"/>
          </p:nvPr>
        </p:nvPicPr>
        <p:blipFill rotWithShape="1">
          <a:blip r:embed="rId3" cstate="print">
            <a:extLst>
              <a:ext uri="{28A0092B-C50C-407E-A947-70E740481C1C}">
                <a14:useLocalDpi xmlns:a14="http://schemas.microsoft.com/office/drawing/2010/main" val="0"/>
              </a:ext>
            </a:extLst>
          </a:blip>
          <a:srcRect l="-1" r="-1221" b="60116"/>
          <a:stretch/>
        </p:blipFill>
        <p:spPr>
          <a:xfrm>
            <a:off x="1976622" y="552451"/>
            <a:ext cx="5402263" cy="2659063"/>
          </a:xfrm>
          <a:prstGeom prst="rect">
            <a:avLst/>
          </a:prstGeom>
          <a:ln>
            <a:solidFill>
              <a:schemeClr val="tx1"/>
            </a:solidFill>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3518" t="2502" r="5402" b="59187"/>
          <a:stretch/>
        </p:blipFill>
        <p:spPr>
          <a:xfrm>
            <a:off x="114301" y="3409951"/>
            <a:ext cx="4439303" cy="2334129"/>
          </a:xfrm>
          <a:prstGeom prst="rect">
            <a:avLst/>
          </a:prstGeom>
          <a:ln>
            <a:solidFill>
              <a:schemeClr val="tx1"/>
            </a:solidFill>
          </a:ln>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l="6497" t="2708" r="3537" b="57367"/>
          <a:stretch/>
        </p:blipFill>
        <p:spPr>
          <a:xfrm>
            <a:off x="4677754" y="3867150"/>
            <a:ext cx="4361799" cy="2419351"/>
          </a:xfrm>
          <a:prstGeom prst="rect">
            <a:avLst/>
          </a:prstGeom>
          <a:ln>
            <a:solidFill>
              <a:schemeClr val="tx1"/>
            </a:solidFill>
          </a:ln>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3014663" y="1672908"/>
            <a:ext cx="2809875" cy="3512185"/>
          </a:xfrm>
          <a:prstGeom prst="rect">
            <a:avLst/>
          </a:prstGeom>
          <a:ln>
            <a:solidFill>
              <a:schemeClr val="tx1"/>
            </a:solidFill>
          </a:ln>
        </p:spPr>
      </p:pic>
      <p:sp>
        <p:nvSpPr>
          <p:cNvPr id="12" name="Title 3"/>
          <p:cNvSpPr txBox="1">
            <a:spLocks/>
          </p:cNvSpPr>
          <p:nvPr/>
        </p:nvSpPr>
        <p:spPr>
          <a:xfrm>
            <a:off x="58675" y="77724"/>
            <a:ext cx="7886700" cy="521208"/>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a:lstStyle>
          <a:p>
            <a:r>
              <a:rPr lang="en-US" dirty="0"/>
              <a:t>Expectations</a:t>
            </a:r>
          </a:p>
        </p:txBody>
      </p:sp>
    </p:spTree>
    <p:extLst>
      <p:ext uri="{BB962C8B-B14F-4D97-AF65-F5344CB8AC3E}">
        <p14:creationId xmlns:p14="http://schemas.microsoft.com/office/powerpoint/2010/main" val="1880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89"/>
          <a:stretch/>
        </p:blipFill>
        <p:spPr bwMode="auto">
          <a:xfrm>
            <a:off x="0" y="400050"/>
            <a:ext cx="859155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0034"/>
          <a:stretch/>
        </p:blipFill>
        <p:spPr bwMode="auto">
          <a:xfrm>
            <a:off x="876300" y="1790700"/>
            <a:ext cx="447675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66"/>
          <a:stretch/>
        </p:blipFill>
        <p:spPr bwMode="auto">
          <a:xfrm>
            <a:off x="876300" y="4400550"/>
            <a:ext cx="6724650" cy="245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1"/>
          <p:cNvSpPr txBox="1">
            <a:spLocks/>
          </p:cNvSpPr>
          <p:nvPr/>
        </p:nvSpPr>
        <p:spPr>
          <a:xfrm>
            <a:off x="0" y="2253"/>
            <a:ext cx="9296400" cy="503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chemeClr val="accent2">
                    <a:lumMod val="75000"/>
                  </a:schemeClr>
                </a:solidFill>
              </a:rPr>
              <a:t>Action Planning Tool</a:t>
            </a:r>
            <a:endParaRPr lang="en-US" sz="2600" dirty="0"/>
          </a:p>
        </p:txBody>
      </p:sp>
    </p:spTree>
    <p:extLst>
      <p:ext uri="{BB962C8B-B14F-4D97-AF65-F5344CB8AC3E}">
        <p14:creationId xmlns:p14="http://schemas.microsoft.com/office/powerpoint/2010/main" val="42102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arn(inVertical)">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5" y="1639957"/>
            <a:ext cx="8435209" cy="4472608"/>
          </a:xfrm>
        </p:spPr>
        <p:txBody>
          <a:bodyPr>
            <a:normAutofit/>
          </a:bodyPr>
          <a:lstStyle/>
          <a:p>
            <a:pPr marL="342900" lvl="1">
              <a:lnSpc>
                <a:spcPct val="150000"/>
              </a:lnSpc>
              <a:spcBef>
                <a:spcPts val="0"/>
              </a:spcBef>
              <a:buFont typeface="+mj-lt"/>
              <a:buAutoNum type="arabicPeriod"/>
            </a:pPr>
            <a:r>
              <a:rPr lang="en-US" sz="2800" dirty="0"/>
              <a:t>Cultivate common language from CDE regarding MTSS implementation.</a:t>
            </a:r>
          </a:p>
          <a:p>
            <a:pPr marL="342900" lvl="1">
              <a:lnSpc>
                <a:spcPct val="150000"/>
              </a:lnSpc>
              <a:spcBef>
                <a:spcPts val="0"/>
              </a:spcBef>
              <a:buFont typeface="+mj-lt"/>
              <a:buAutoNum type="arabicPeriod"/>
            </a:pPr>
            <a:r>
              <a:rPr lang="en-US" sz="2800" dirty="0"/>
              <a:t>Contribute to collegial conversations &amp; build individual &amp; collective capacity.</a:t>
            </a:r>
          </a:p>
          <a:p>
            <a:pPr marL="342900" lvl="1">
              <a:lnSpc>
                <a:spcPct val="150000"/>
              </a:lnSpc>
              <a:spcBef>
                <a:spcPts val="0"/>
              </a:spcBef>
              <a:buFont typeface="+mj-lt"/>
              <a:buAutoNum type="arabicPeriod"/>
            </a:pPr>
            <a:r>
              <a:rPr lang="en-US" sz="2800" dirty="0"/>
              <a:t>Identify opportunities and action planning for 2017-2018.</a:t>
            </a:r>
            <a:endParaRPr lang="en-US" sz="2800" dirty="0">
              <a:solidFill>
                <a:srgbClr val="EF7521"/>
              </a:solidFill>
            </a:endParaRPr>
          </a:p>
        </p:txBody>
      </p:sp>
      <p:sp>
        <p:nvSpPr>
          <p:cNvPr id="3" name="Title 2"/>
          <p:cNvSpPr>
            <a:spLocks noGrp="1"/>
          </p:cNvSpPr>
          <p:nvPr>
            <p:ph type="title"/>
          </p:nvPr>
        </p:nvSpPr>
        <p:spPr/>
        <p:txBody>
          <a:bodyPr/>
          <a:lstStyle/>
          <a:p>
            <a:r>
              <a:rPr lang="en-US" dirty="0"/>
              <a:t>Objectives Review – Fist to Five</a:t>
            </a:r>
          </a:p>
        </p:txBody>
      </p:sp>
    </p:spTree>
    <p:extLst>
      <p:ext uri="{BB962C8B-B14F-4D97-AF65-F5344CB8AC3E}">
        <p14:creationId xmlns:p14="http://schemas.microsoft.com/office/powerpoint/2010/main" val="95116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080" y="480786"/>
            <a:ext cx="3976031" cy="4250872"/>
          </a:xfrm>
          <a:prstGeom prst="rect">
            <a:avLst/>
          </a:prstGeom>
        </p:spPr>
      </p:pic>
      <p:sp>
        <p:nvSpPr>
          <p:cNvPr id="6" name="TextBox 5"/>
          <p:cNvSpPr txBox="1"/>
          <p:nvPr/>
        </p:nvSpPr>
        <p:spPr>
          <a:xfrm>
            <a:off x="293858" y="5280345"/>
            <a:ext cx="8520474" cy="461665"/>
          </a:xfrm>
          <a:prstGeom prst="rect">
            <a:avLst/>
          </a:prstGeom>
          <a:noFill/>
        </p:spPr>
        <p:txBody>
          <a:bodyPr wrap="none" rtlCol="0">
            <a:spAutoFit/>
          </a:bodyPr>
          <a:lstStyle/>
          <a:p>
            <a:r>
              <a:rPr lang="en-US" sz="2400" dirty="0">
                <a:solidFill>
                  <a:schemeClr val="accent2">
                    <a:lumMod val="40000"/>
                    <a:lumOff val="60000"/>
                  </a:schemeClr>
                </a:solidFill>
              </a:rPr>
              <a:t>FOR ALL YOU DO. </a:t>
            </a:r>
            <a:r>
              <a:rPr lang="en-US" sz="2400" b="1" dirty="0">
                <a:solidFill>
                  <a:srgbClr val="86BE40"/>
                </a:solidFill>
              </a:rPr>
              <a:t>YOU</a:t>
            </a:r>
            <a:r>
              <a:rPr lang="en-US" sz="2400" dirty="0">
                <a:solidFill>
                  <a:schemeClr val="accent2">
                    <a:lumMod val="40000"/>
                    <a:lumOff val="60000"/>
                  </a:schemeClr>
                </a:solidFill>
              </a:rPr>
              <a:t> are the ones that are getting this work done.</a:t>
            </a:r>
          </a:p>
        </p:txBody>
      </p:sp>
    </p:spTree>
    <p:extLst>
      <p:ext uri="{BB962C8B-B14F-4D97-AF65-F5344CB8AC3E}">
        <p14:creationId xmlns:p14="http://schemas.microsoft.com/office/powerpoint/2010/main" val="2508747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 y="2100264"/>
            <a:ext cx="8342313" cy="1987550"/>
          </a:xfrm>
        </p:spPr>
        <p:txBody>
          <a:bodyPr/>
          <a:lstStyle/>
          <a:p>
            <a:r>
              <a:rPr lang="en-US" sz="3200" dirty="0"/>
              <a:t> </a:t>
            </a:r>
          </a:p>
        </p:txBody>
      </p:sp>
      <p:sp>
        <p:nvSpPr>
          <p:cNvPr id="2" name="Rectangle 1"/>
          <p:cNvSpPr/>
          <p:nvPr/>
        </p:nvSpPr>
        <p:spPr>
          <a:xfrm>
            <a:off x="214313" y="146325"/>
            <a:ext cx="8601075" cy="5724644"/>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Local Education Agencies (LEAs) and Administrative Units (AUs) may have developed their own policies or procedures that differ from those described herein. Be sure to refer to your local AU’s policies and procedures through local leadership (e.g., Directors of Special Education, Title I Coordinators, superintendents). If you are seeking legal advice, please contact your legal counsel.</a:t>
            </a:r>
          </a:p>
          <a:p>
            <a:r>
              <a:rPr lang="en-US" sz="1200" dirty="0"/>
              <a:t> </a:t>
            </a:r>
          </a:p>
          <a:p>
            <a:r>
              <a:rPr lang="en-US" sz="2400" dirty="0"/>
              <a:t>Note that the contents of this presentation and corresponding handouts 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3"/>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975"/>
            <a:ext cx="9144000" cy="3822192"/>
          </a:xfrm>
          <a:prstGeom prst="rect">
            <a:avLst/>
          </a:prstGeom>
        </p:spPr>
      </p:pic>
    </p:spTree>
    <p:extLst>
      <p:ext uri="{BB962C8B-B14F-4D97-AF65-F5344CB8AC3E}">
        <p14:creationId xmlns:p14="http://schemas.microsoft.com/office/powerpoint/2010/main" val="50536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271" y="1338944"/>
            <a:ext cx="4342476" cy="5551713"/>
          </a:xfrm>
        </p:spPr>
        <p:txBody>
          <a:bodyPr>
            <a:normAutofit/>
          </a:bodyPr>
          <a:lstStyle/>
          <a:p>
            <a:pPr marL="0" indent="0" algn="ctr">
              <a:buNone/>
            </a:pPr>
            <a:r>
              <a:rPr lang="en-US" b="1" dirty="0">
                <a:solidFill>
                  <a:srgbClr val="EF7521"/>
                </a:solidFill>
              </a:rPr>
              <a:t>Specialists</a:t>
            </a:r>
          </a:p>
          <a:p>
            <a:pPr marL="0" indent="0" algn="ctr">
              <a:buNone/>
            </a:pPr>
            <a:r>
              <a:rPr lang="en-US" dirty="0"/>
              <a:t>Lynne DeSousa</a:t>
            </a:r>
          </a:p>
          <a:p>
            <a:pPr marL="0" indent="0" algn="ctr">
              <a:buNone/>
            </a:pPr>
            <a:r>
              <a:rPr lang="en-US" dirty="0"/>
              <a:t>Jason Harlacher</a:t>
            </a:r>
          </a:p>
          <a:p>
            <a:pPr marL="0" indent="0" algn="ctr">
              <a:buNone/>
            </a:pPr>
            <a:r>
              <a:rPr lang="en-US" dirty="0"/>
              <a:t>Andrew Schaper</a:t>
            </a:r>
          </a:p>
          <a:p>
            <a:pPr marL="0" indent="0" algn="ctr">
              <a:buNone/>
            </a:pPr>
            <a:r>
              <a:rPr lang="en-US" dirty="0"/>
              <a:t>Sam Swauger</a:t>
            </a:r>
          </a:p>
          <a:p>
            <a:pPr marL="0" indent="0" algn="ctr">
              <a:buNone/>
            </a:pPr>
            <a:r>
              <a:rPr lang="en-US" dirty="0"/>
              <a:t>Adam Collins</a:t>
            </a:r>
          </a:p>
          <a:p>
            <a:pPr marL="0" indent="0" algn="ctr">
              <a:buNone/>
            </a:pPr>
            <a:r>
              <a:rPr lang="en-US" dirty="0"/>
              <a:t>Carole Pandorf</a:t>
            </a:r>
          </a:p>
          <a:p>
            <a:pPr marL="0" indent="0" algn="ctr">
              <a:buNone/>
            </a:pPr>
            <a:r>
              <a:rPr lang="en-US" dirty="0"/>
              <a:t>Sean Taylor</a:t>
            </a:r>
          </a:p>
          <a:p>
            <a:pPr marL="0" indent="0" algn="ctr">
              <a:buNone/>
            </a:pPr>
            <a:r>
              <a:rPr lang="en-US" dirty="0"/>
              <a:t>Kim Watchorn</a:t>
            </a:r>
          </a:p>
          <a:p>
            <a:pPr marL="0" indent="0" algn="ctr">
              <a:buNone/>
            </a:pPr>
            <a:endParaRPr lang="en-US" sz="600" dirty="0"/>
          </a:p>
          <a:p>
            <a:pPr marL="0" indent="0" algn="ctr">
              <a:buNone/>
            </a:pPr>
            <a:r>
              <a:rPr lang="en-US" dirty="0"/>
              <a:t>Diane Barranco, </a:t>
            </a:r>
            <a:br>
              <a:rPr lang="en-US" dirty="0"/>
            </a:br>
            <a:r>
              <a:rPr lang="en-US" i="1" dirty="0">
                <a:solidFill>
                  <a:srgbClr val="EF7521"/>
                </a:solidFill>
              </a:rPr>
              <a:t>Program Assistant</a:t>
            </a:r>
          </a:p>
        </p:txBody>
      </p:sp>
      <p:sp>
        <p:nvSpPr>
          <p:cNvPr id="3" name="Content Placeholder 2"/>
          <p:cNvSpPr>
            <a:spLocks noGrp="1"/>
          </p:cNvSpPr>
          <p:nvPr>
            <p:ph idx="13"/>
          </p:nvPr>
        </p:nvSpPr>
        <p:spPr>
          <a:xfrm>
            <a:off x="4506686" y="1355274"/>
            <a:ext cx="4500217" cy="5337902"/>
          </a:xfrm>
        </p:spPr>
        <p:txBody>
          <a:bodyPr>
            <a:normAutofit lnSpcReduction="10000"/>
          </a:bodyPr>
          <a:lstStyle/>
          <a:p>
            <a:pPr marL="0" indent="0" algn="ctr">
              <a:buNone/>
            </a:pPr>
            <a:r>
              <a:rPr lang="en-US" b="1" dirty="0">
                <a:solidFill>
                  <a:srgbClr val="EF7521"/>
                </a:solidFill>
              </a:rPr>
              <a:t>Implementation Consultants</a:t>
            </a:r>
          </a:p>
          <a:p>
            <a:pPr marL="0" indent="0" algn="ctr">
              <a:buNone/>
            </a:pPr>
            <a:r>
              <a:rPr lang="en-US" dirty="0"/>
              <a:t>Katy Goebel</a:t>
            </a:r>
          </a:p>
          <a:p>
            <a:pPr marL="0" indent="0" algn="ctr">
              <a:buNone/>
            </a:pPr>
            <a:r>
              <a:rPr lang="en-US" dirty="0"/>
              <a:t>Rebecca Knighton</a:t>
            </a:r>
          </a:p>
          <a:p>
            <a:pPr marL="0" indent="0" algn="ctr">
              <a:buNone/>
            </a:pPr>
            <a:r>
              <a:rPr lang="en-US" dirty="0"/>
              <a:t>Sheree Wheeler</a:t>
            </a:r>
          </a:p>
          <a:p>
            <a:pPr marL="0" indent="0" algn="ctr">
              <a:buNone/>
            </a:pPr>
            <a:r>
              <a:rPr lang="en-US" dirty="0"/>
              <a:t>Megan Rogers</a:t>
            </a:r>
          </a:p>
          <a:p>
            <a:pPr marL="0" indent="0" algn="ctr">
              <a:buNone/>
            </a:pPr>
            <a:r>
              <a:rPr lang="en-US" dirty="0"/>
              <a:t>Sara Widiger</a:t>
            </a:r>
          </a:p>
          <a:p>
            <a:pPr marL="0" indent="0" algn="ctr">
              <a:buNone/>
            </a:pPr>
            <a:r>
              <a:rPr lang="en-US" dirty="0"/>
              <a:t>Jill Youngren</a:t>
            </a:r>
          </a:p>
          <a:p>
            <a:pPr marL="0" indent="0" algn="ctr">
              <a:buNone/>
            </a:pPr>
            <a:r>
              <a:rPr lang="en-US" dirty="0"/>
              <a:t>Milcah Hawk</a:t>
            </a:r>
          </a:p>
          <a:p>
            <a:pPr marL="0" indent="0" algn="ctr">
              <a:buNone/>
            </a:pPr>
            <a:r>
              <a:rPr lang="en-US" dirty="0"/>
              <a:t>Matt Klausmeier</a:t>
            </a:r>
          </a:p>
          <a:p>
            <a:pPr marL="0" indent="0" algn="ctr">
              <a:buNone/>
            </a:pPr>
            <a:r>
              <a:rPr lang="en-US" dirty="0"/>
              <a:t>Kelly Ratliff</a:t>
            </a:r>
          </a:p>
          <a:p>
            <a:pPr marL="0" indent="0" algn="ctr">
              <a:buNone/>
            </a:pPr>
            <a:r>
              <a:rPr lang="en-US" dirty="0"/>
              <a:t>Robyn Shank</a:t>
            </a:r>
          </a:p>
          <a:p>
            <a:pPr marL="0" indent="0" algn="ctr">
              <a:buNone/>
            </a:pPr>
            <a:r>
              <a:rPr lang="en-US" dirty="0"/>
              <a:t>Erin Ax</a:t>
            </a:r>
          </a:p>
        </p:txBody>
      </p:sp>
      <p:sp>
        <p:nvSpPr>
          <p:cNvPr id="4" name="Title 3"/>
          <p:cNvSpPr>
            <a:spLocks noGrp="1"/>
          </p:cNvSpPr>
          <p:nvPr>
            <p:ph type="title"/>
          </p:nvPr>
        </p:nvSpPr>
        <p:spPr/>
        <p:txBody>
          <a:bodyPr/>
          <a:lstStyle/>
          <a:p>
            <a:r>
              <a:rPr lang="en-US" dirty="0"/>
              <a:t>CDE OLS Staff</a:t>
            </a:r>
          </a:p>
        </p:txBody>
      </p:sp>
      <p:sp>
        <p:nvSpPr>
          <p:cNvPr id="6" name="Rectangle 5"/>
          <p:cNvSpPr/>
          <p:nvPr/>
        </p:nvSpPr>
        <p:spPr>
          <a:xfrm>
            <a:off x="3026106" y="682620"/>
            <a:ext cx="3047501" cy="461665"/>
          </a:xfrm>
          <a:prstGeom prst="rect">
            <a:avLst/>
          </a:prstGeom>
          <a:solidFill>
            <a:schemeClr val="accent4">
              <a:lumMod val="60000"/>
              <a:lumOff val="40000"/>
            </a:schemeClr>
          </a:solidFill>
        </p:spPr>
        <p:txBody>
          <a:bodyPr wrap="none">
            <a:spAutoFit/>
          </a:bodyPr>
          <a:lstStyle/>
          <a:p>
            <a:pPr algn="ctr"/>
            <a:r>
              <a:rPr lang="en-US" sz="2400" dirty="0">
                <a:latin typeface="Museo Slab 500" pitchFamily="50" charset="0"/>
              </a:rPr>
              <a:t>Director Scott Ross</a:t>
            </a:r>
          </a:p>
        </p:txBody>
      </p:sp>
    </p:spTree>
    <p:extLst>
      <p:ext uri="{BB962C8B-B14F-4D97-AF65-F5344CB8AC3E}">
        <p14:creationId xmlns:p14="http://schemas.microsoft.com/office/powerpoint/2010/main" val="9497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8694232"/>
              </p:ext>
            </p:extLst>
          </p:nvPr>
        </p:nvGraphicFramePr>
        <p:xfrm>
          <a:off x="408213" y="1201740"/>
          <a:ext cx="8299179" cy="5051868"/>
        </p:xfrm>
        <a:graphic>
          <a:graphicData uri="http://schemas.openxmlformats.org/drawingml/2006/table">
            <a:tbl>
              <a:tblPr/>
              <a:tblGrid>
                <a:gridCol w="2766393">
                  <a:extLst>
                    <a:ext uri="{9D8B030D-6E8A-4147-A177-3AD203B41FA5}">
                      <a16:colId xmlns="" xmlns:a16="http://schemas.microsoft.com/office/drawing/2014/main" val="20000"/>
                    </a:ext>
                  </a:extLst>
                </a:gridCol>
                <a:gridCol w="2766393">
                  <a:extLst>
                    <a:ext uri="{9D8B030D-6E8A-4147-A177-3AD203B41FA5}">
                      <a16:colId xmlns="" xmlns:a16="http://schemas.microsoft.com/office/drawing/2014/main" val="20001"/>
                    </a:ext>
                  </a:extLst>
                </a:gridCol>
                <a:gridCol w="2766393">
                  <a:extLst>
                    <a:ext uri="{9D8B030D-6E8A-4147-A177-3AD203B41FA5}">
                      <a16:colId xmlns="" xmlns:a16="http://schemas.microsoft.com/office/drawing/2014/main" val="20002"/>
                    </a:ext>
                  </a:extLst>
                </a:gridCol>
              </a:tblGrid>
              <a:tr h="1069512">
                <a:tc>
                  <a:txBody>
                    <a:bodyPr/>
                    <a:lstStyle/>
                    <a:p>
                      <a:pPr algn="ctr"/>
                      <a:r>
                        <a:rPr lang="en-US" sz="1700" dirty="0">
                          <a:effectLst/>
                        </a:rPr>
                        <a:t>Adams 14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Adams Arapahoe 27J</a:t>
                      </a:r>
                      <a:br>
                        <a:rPr lang="en-US" sz="1700" dirty="0">
                          <a:effectLst/>
                        </a:rPr>
                      </a:br>
                      <a:r>
                        <a:rPr lang="en-US" sz="1700" dirty="0">
                          <a:effectLst/>
                        </a:rPr>
                        <a:t>School District (APS)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Bayfield 10 JT-R</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746670">
                <a:tc>
                  <a:txBody>
                    <a:bodyPr/>
                    <a:lstStyle/>
                    <a:p>
                      <a:pPr algn="ctr"/>
                      <a:r>
                        <a:rPr lang="en-US" sz="1700" dirty="0">
                          <a:effectLst/>
                        </a:rPr>
                        <a:t>Charter School Institute (CSI)</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Colorado Springs District 11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Delta County</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560251">
                <a:tc>
                  <a:txBody>
                    <a:bodyPr/>
                    <a:lstStyle/>
                    <a:p>
                      <a:pPr algn="ctr"/>
                      <a:r>
                        <a:rPr lang="en-US" sz="1700" dirty="0">
                          <a:effectLst/>
                        </a:rPr>
                        <a:t>Douglas County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Durango School District 9-R</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Englewood Schools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806622">
                <a:tc>
                  <a:txBody>
                    <a:bodyPr/>
                    <a:lstStyle/>
                    <a:p>
                      <a:pPr algn="ctr"/>
                      <a:r>
                        <a:rPr lang="en-US" sz="1700" dirty="0">
                          <a:effectLst/>
                        </a:rPr>
                        <a:t>Gunnison Watershed</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Hinsdale County School</a:t>
                      </a:r>
                      <a:br>
                        <a:rPr lang="en-US" sz="1700" dirty="0">
                          <a:effectLst/>
                        </a:rPr>
                      </a:br>
                      <a:r>
                        <a:rPr lang="en-US" sz="1700" dirty="0">
                          <a:effectLst/>
                        </a:rPr>
                        <a:t>District RE-1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Mesa 51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r h="560251">
                <a:tc>
                  <a:txBody>
                    <a:bodyPr/>
                    <a:lstStyle/>
                    <a:p>
                      <a:pPr algn="ctr"/>
                      <a:r>
                        <a:rPr lang="en-US" sz="1700" dirty="0">
                          <a:effectLst/>
                        </a:rPr>
                        <a:t>Norwood R2-J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Ouray School District R-1</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Ridgway R-1</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4"/>
                  </a:ext>
                </a:extLst>
              </a:tr>
              <a:tr h="748311">
                <a:tc>
                  <a:txBody>
                    <a:bodyPr/>
                    <a:lstStyle/>
                    <a:p>
                      <a:pPr algn="ctr"/>
                      <a:r>
                        <a:rPr lang="en-US" sz="1700" dirty="0">
                          <a:effectLst/>
                        </a:rPr>
                        <a:t>San Juan BOCES</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700" dirty="0">
                          <a:effectLst/>
                        </a:rPr>
                        <a:t>South Routt RE-3</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Thompson R2-J</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560251">
                <a:tc>
                  <a:txBody>
                    <a:bodyPr/>
                    <a:lstStyle/>
                    <a:p>
                      <a:pPr algn="ctr"/>
                      <a:r>
                        <a:rPr lang="en-US" sz="1700" dirty="0">
                          <a:effectLst/>
                        </a:rPr>
                        <a:t>Weld RE-3J 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Widefield School District 3</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dirty="0">
                          <a:effectLst/>
                        </a:rPr>
                        <a:t>Wray RD-2</a:t>
                      </a:r>
                      <a:br>
                        <a:rPr lang="en-US" sz="1700" dirty="0">
                          <a:effectLst/>
                        </a:rPr>
                      </a:br>
                      <a:r>
                        <a:rPr lang="en-US" sz="1700" dirty="0">
                          <a:effectLst/>
                        </a:rPr>
                        <a:t>School District</a:t>
                      </a:r>
                    </a:p>
                  </a:txBody>
                  <a:tcPr marL="8831" marR="8831" marT="8976" marB="8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Self-Identify by Team</a:t>
            </a:r>
          </a:p>
        </p:txBody>
      </p:sp>
      <p:sp>
        <p:nvSpPr>
          <p:cNvPr id="6" name="Rectangle 5"/>
          <p:cNvSpPr/>
          <p:nvPr/>
        </p:nvSpPr>
        <p:spPr>
          <a:xfrm>
            <a:off x="1680721" y="6385054"/>
            <a:ext cx="5675587" cy="307777"/>
          </a:xfrm>
          <a:prstGeom prst="rect">
            <a:avLst/>
          </a:prstGeom>
        </p:spPr>
        <p:txBody>
          <a:bodyPr wrap="square">
            <a:spAutoFit/>
          </a:bodyPr>
          <a:lstStyle/>
          <a:p>
            <a:pPr algn="ctr"/>
            <a:r>
              <a:rPr lang="en-US" sz="1400" dirty="0">
                <a:hlinkClick r:id="rId3"/>
              </a:rPr>
              <a:t>http://www.cde.state.co.us/mtss/co-mtss-spdg-grantees</a:t>
            </a:r>
            <a:r>
              <a:rPr lang="en-US" sz="1400" dirty="0"/>
              <a:t> </a:t>
            </a:r>
          </a:p>
        </p:txBody>
      </p:sp>
    </p:spTree>
    <p:extLst>
      <p:ext uri="{BB962C8B-B14F-4D97-AF65-F5344CB8AC3E}">
        <p14:creationId xmlns:p14="http://schemas.microsoft.com/office/powerpoint/2010/main" val="230609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28" t="3061" r="2273" b="2040"/>
          <a:stretch/>
        </p:blipFill>
        <p:spPr>
          <a:xfrm>
            <a:off x="1" y="1"/>
            <a:ext cx="8229601" cy="6641135"/>
          </a:xfrm>
          <a:prstGeom prst="rect">
            <a:avLst/>
          </a:prstGeom>
        </p:spPr>
      </p:pic>
      <p:sp>
        <p:nvSpPr>
          <p:cNvPr id="3" name="Rectangle 2"/>
          <p:cNvSpPr/>
          <p:nvPr/>
        </p:nvSpPr>
        <p:spPr>
          <a:xfrm>
            <a:off x="1680721" y="6499357"/>
            <a:ext cx="5675587" cy="307777"/>
          </a:xfrm>
          <a:prstGeom prst="rect">
            <a:avLst/>
          </a:prstGeom>
        </p:spPr>
        <p:txBody>
          <a:bodyPr wrap="square">
            <a:spAutoFit/>
          </a:bodyPr>
          <a:lstStyle/>
          <a:p>
            <a:pPr algn="ctr"/>
            <a:r>
              <a:rPr lang="en-US" sz="1400" dirty="0">
                <a:hlinkClick r:id="rId3"/>
              </a:rPr>
              <a:t>http://www.cde.state.co.us/mtss/co-mtss-spdg-grantees</a:t>
            </a:r>
            <a:r>
              <a:rPr lang="en-US" sz="1400" dirty="0"/>
              <a:t> </a:t>
            </a:r>
          </a:p>
        </p:txBody>
      </p:sp>
    </p:spTree>
    <p:extLst>
      <p:ext uri="{BB962C8B-B14F-4D97-AF65-F5344CB8AC3E}">
        <p14:creationId xmlns:p14="http://schemas.microsoft.com/office/powerpoint/2010/main" val="316305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1" y="1485901"/>
            <a:ext cx="7886700" cy="3935186"/>
          </a:xfrm>
        </p:spPr>
        <p:txBody>
          <a:bodyPr/>
          <a:lstStyle/>
          <a:p>
            <a:pPr marL="0" indent="0" algn="ctr">
              <a:buNone/>
            </a:pPr>
            <a:r>
              <a:rPr lang="en-US" dirty="0"/>
              <a:t>25 Reasons to be Thankful</a:t>
            </a:r>
          </a:p>
          <a:p>
            <a:pPr marL="0" indent="0" algn="ctr">
              <a:buNone/>
            </a:pPr>
            <a:r>
              <a:rPr lang="en-US" u="sng" dirty="0">
                <a:hlinkClick r:id="rId2"/>
              </a:rPr>
              <a:t>https://www.youtube.com/watch?v=yA5Qpt1JRE4</a:t>
            </a:r>
            <a:endParaRPr lang="en-US" dirty="0"/>
          </a:p>
          <a:p>
            <a:pPr marL="0" indent="0">
              <a:buNone/>
            </a:pPr>
            <a:endParaRPr lang="en-US" dirty="0"/>
          </a:p>
        </p:txBody>
      </p:sp>
      <p:sp>
        <p:nvSpPr>
          <p:cNvPr id="3" name="Title 2"/>
          <p:cNvSpPr>
            <a:spLocks noGrp="1"/>
          </p:cNvSpPr>
          <p:nvPr>
            <p:ph type="title"/>
          </p:nvPr>
        </p:nvSpPr>
        <p:spPr/>
        <p:txBody>
          <a:bodyPr/>
          <a:lstStyle/>
          <a:p>
            <a:r>
              <a:rPr lang="en-US" dirty="0"/>
              <a:t>Video (welcome)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762" y="2481944"/>
            <a:ext cx="2324100" cy="2743200"/>
          </a:xfrm>
          <a:prstGeom prst="rect">
            <a:avLst/>
          </a:prstGeom>
        </p:spPr>
      </p:pic>
      <p:sp>
        <p:nvSpPr>
          <p:cNvPr id="5" name="Content Placeholder 1"/>
          <p:cNvSpPr txBox="1">
            <a:spLocks/>
          </p:cNvSpPr>
          <p:nvPr/>
        </p:nvSpPr>
        <p:spPr>
          <a:xfrm>
            <a:off x="1466849" y="5429251"/>
            <a:ext cx="6419851" cy="118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And we are thankful for all of you…</a:t>
            </a:r>
          </a:p>
          <a:p>
            <a:pPr marL="0" indent="0" algn="ctr">
              <a:buFont typeface="Arial" panose="020B0604020202020204" pitchFamily="34" charset="0"/>
              <a:buNone/>
            </a:pPr>
            <a:r>
              <a:rPr lang="en-US" dirty="0"/>
              <a:t>What are you thankful for today?</a:t>
            </a:r>
          </a:p>
        </p:txBody>
      </p:sp>
    </p:spTree>
    <p:extLst>
      <p:ext uri="{BB962C8B-B14F-4D97-AF65-F5344CB8AC3E}">
        <p14:creationId xmlns:p14="http://schemas.microsoft.com/office/powerpoint/2010/main" val="1447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9C30A2D-2C4A-405C-8948-E4C856A00D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347029" y="912015"/>
            <a:ext cx="3796972" cy="2711038"/>
          </a:xfrm>
          <a:prstGeom prst="rect">
            <a:avLst/>
          </a:prstGeom>
        </p:spPr>
      </p:pic>
      <p:sp>
        <p:nvSpPr>
          <p:cNvPr id="2" name="Content Placeholder 1"/>
          <p:cNvSpPr>
            <a:spLocks noGrp="1"/>
          </p:cNvSpPr>
          <p:nvPr>
            <p:ph idx="10"/>
          </p:nvPr>
        </p:nvSpPr>
        <p:spPr>
          <a:xfrm>
            <a:off x="82694" y="1304851"/>
            <a:ext cx="5903843" cy="2318202"/>
          </a:xfrm>
        </p:spPr>
        <p:txBody>
          <a:bodyPr>
            <a:normAutofit lnSpcReduction="10000"/>
          </a:bodyPr>
          <a:lstStyle/>
          <a:p>
            <a:r>
              <a:rPr lang="en-US" sz="2600" dirty="0"/>
              <a:t>Consider the successes within your district…</a:t>
            </a:r>
          </a:p>
          <a:p>
            <a:pPr marL="0" indent="0">
              <a:buNone/>
            </a:pPr>
            <a:endParaRPr lang="en-US" sz="2600" dirty="0"/>
          </a:p>
          <a:p>
            <a:r>
              <a:rPr lang="en-US" sz="2600" dirty="0">
                <a:solidFill>
                  <a:srgbClr val="EF7521"/>
                </a:solidFill>
              </a:rPr>
              <a:t>What are you proud of? What has worked or is working? What would you like to share? </a:t>
            </a:r>
            <a:endParaRPr lang="en-US" dirty="0"/>
          </a:p>
          <a:p>
            <a:pPr marL="0" indent="0">
              <a:buNone/>
            </a:pPr>
            <a:endParaRPr lang="en-US" dirty="0"/>
          </a:p>
        </p:txBody>
      </p:sp>
      <p:sp>
        <p:nvSpPr>
          <p:cNvPr id="4" name="Title 3"/>
          <p:cNvSpPr>
            <a:spLocks noGrp="1"/>
          </p:cNvSpPr>
          <p:nvPr>
            <p:ph type="title"/>
          </p:nvPr>
        </p:nvSpPr>
        <p:spPr/>
        <p:txBody>
          <a:bodyPr/>
          <a:lstStyle/>
          <a:p>
            <a:r>
              <a:rPr lang="en-US" dirty="0"/>
              <a:t>Celebrations</a:t>
            </a:r>
          </a:p>
        </p:txBody>
      </p:sp>
      <p:sp>
        <p:nvSpPr>
          <p:cNvPr id="7" name="TextBox 6">
            <a:extLst>
              <a:ext uri="{FF2B5EF4-FFF2-40B4-BE49-F238E27FC236}">
                <a16:creationId xmlns="" xmlns:a16="http://schemas.microsoft.com/office/drawing/2014/main" id="{28771EC5-455A-4FEA-A652-550C89D1F475}"/>
              </a:ext>
            </a:extLst>
          </p:cNvPr>
          <p:cNvSpPr txBox="1"/>
          <p:nvPr/>
        </p:nvSpPr>
        <p:spPr>
          <a:xfrm>
            <a:off x="82694" y="4129949"/>
            <a:ext cx="8842645" cy="2149306"/>
          </a:xfrm>
          <a:prstGeom prst="rect">
            <a:avLst/>
          </a:prstGeom>
          <a:noFill/>
        </p:spPr>
        <p:txBody>
          <a:bodyPr wrap="square" rtlCol="0">
            <a:spAutoFit/>
          </a:bodyPr>
          <a:lstStyle/>
          <a:p>
            <a:pPr marL="228600" lvl="0" indent="-228600" defTabSz="914400">
              <a:lnSpc>
                <a:spcPct val="90000"/>
              </a:lnSpc>
              <a:spcBef>
                <a:spcPts val="1000"/>
              </a:spcBef>
              <a:buClr>
                <a:srgbClr val="0D1E8E"/>
              </a:buClr>
              <a:buFont typeface="Arial" panose="020B0604020202020204" pitchFamily="34" charset="0"/>
              <a:buChar char="•"/>
            </a:pPr>
            <a:r>
              <a:rPr lang="en-US" sz="2600" dirty="0">
                <a:solidFill>
                  <a:prstClr val="black"/>
                </a:solidFill>
                <a:latin typeface="Trebuchet MS" panose="020B0603020202020204" pitchFamily="34" charset="0"/>
              </a:rPr>
              <a:t>Dialogue as a team, and identify at least 1-3 shareable “Celebrations” related to you &amp; MTSS.</a:t>
            </a:r>
          </a:p>
          <a:p>
            <a:pPr lvl="0" defTabSz="914400">
              <a:lnSpc>
                <a:spcPct val="90000"/>
              </a:lnSpc>
              <a:spcBef>
                <a:spcPts val="1000"/>
              </a:spcBef>
              <a:buClr>
                <a:srgbClr val="0D1E8E"/>
              </a:buClr>
            </a:pPr>
            <a:endParaRPr lang="en-US" sz="2600" dirty="0">
              <a:solidFill>
                <a:prstClr val="black"/>
              </a:solidFill>
              <a:latin typeface="Trebuchet MS" panose="020B0603020202020204" pitchFamily="34" charset="0"/>
            </a:endParaRPr>
          </a:p>
          <a:p>
            <a:pPr marL="228600" lvl="0" indent="-228600" defTabSz="914400">
              <a:lnSpc>
                <a:spcPct val="90000"/>
              </a:lnSpc>
              <a:spcBef>
                <a:spcPts val="1000"/>
              </a:spcBef>
              <a:buClr>
                <a:srgbClr val="0D1E8E"/>
              </a:buClr>
              <a:buFont typeface="Arial" panose="020B0604020202020204" pitchFamily="34" charset="0"/>
              <a:buChar char="•"/>
            </a:pPr>
            <a:r>
              <a:rPr lang="en-US" sz="2600" dirty="0">
                <a:solidFill>
                  <a:prstClr val="black"/>
                </a:solidFill>
                <a:latin typeface="Trebuchet MS" panose="020B0603020202020204" pitchFamily="34" charset="0"/>
              </a:rPr>
              <a:t>Create a </a:t>
            </a:r>
            <a:r>
              <a:rPr lang="en-US" sz="2600" dirty="0">
                <a:solidFill>
                  <a:srgbClr val="EF7521"/>
                </a:solidFill>
                <a:latin typeface="Trebuchet MS" panose="020B0603020202020204" pitchFamily="34" charset="0"/>
              </a:rPr>
              <a:t>poster</a:t>
            </a:r>
            <a:r>
              <a:rPr lang="en-US" sz="2600" dirty="0">
                <a:solidFill>
                  <a:prstClr val="black"/>
                </a:solidFill>
                <a:latin typeface="Trebuchet MS" panose="020B0603020202020204" pitchFamily="34" charset="0"/>
              </a:rPr>
              <a:t> by capturing ideas on chart paper using only pictures (no words). </a:t>
            </a:r>
          </a:p>
        </p:txBody>
      </p:sp>
    </p:spTree>
    <p:extLst>
      <p:ext uri="{BB962C8B-B14F-4D97-AF65-F5344CB8AC3E}">
        <p14:creationId xmlns:p14="http://schemas.microsoft.com/office/powerpoint/2010/main" val="16087979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17 CDE PowerPoint Templat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7 CDE PowerPoint Template (1).pptx" id="{DE588F59-2CC7-4E90-8B49-4FCA10234BFA}" vid="{AADF9AB5-388D-4394-8FF5-BE68B3F93CE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4633</TotalTime>
  <Words>1451</Words>
  <Application>Microsoft Office PowerPoint</Application>
  <PresentationFormat>On-screen Show (4:3)</PresentationFormat>
  <Paragraphs>283</Paragraphs>
  <Slides>44</Slides>
  <Notes>10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CDE THEME</vt:lpstr>
      <vt:lpstr>1_Office Theme</vt:lpstr>
      <vt:lpstr>2017 CDE PowerPoint Template (1)</vt:lpstr>
      <vt:lpstr>PowerPoint Presentation</vt:lpstr>
      <vt:lpstr>Video (transition)</vt:lpstr>
      <vt:lpstr>Objectives (on agenda)</vt:lpstr>
      <vt:lpstr>PowerPoint Presentation</vt:lpstr>
      <vt:lpstr>CDE OLS Staff</vt:lpstr>
      <vt:lpstr>Self-Identify by Team</vt:lpstr>
      <vt:lpstr>PowerPoint Presentation</vt:lpstr>
      <vt:lpstr>Video (welcome)</vt:lpstr>
      <vt:lpstr>Celebrations</vt:lpstr>
      <vt:lpstr>Pre-Learning </vt:lpstr>
      <vt:lpstr>CO-MTSS State Personnel  Development Grant (SPDG)</vt:lpstr>
      <vt:lpstr>CO-MTSS Project Activities &amp; Timeline</vt:lpstr>
      <vt:lpstr>MLT Implementation</vt:lpstr>
      <vt:lpstr>PowerPoint Presentation</vt:lpstr>
      <vt:lpstr>PowerPoint Presentation</vt:lpstr>
      <vt:lpstr>Section Overview &amp; Objection</vt:lpstr>
      <vt:lpstr>Dashboard Access</vt:lpstr>
      <vt:lpstr>Dashboard Navigation</vt:lpstr>
      <vt:lpstr>Basic Layout of the Dashboard Worksheet</vt:lpstr>
      <vt:lpstr>Measure Worksheet Layout</vt:lpstr>
      <vt:lpstr>That annoying thing about hyperlinks…</vt:lpstr>
      <vt:lpstr>Where to enter MLT Self-Assessment Data</vt:lpstr>
      <vt:lpstr>PowerPoint Presentation</vt:lpstr>
      <vt:lpstr>MLT Self-Assessment Completion</vt:lpstr>
      <vt:lpstr>PowerPoint Presentation</vt:lpstr>
      <vt:lpstr>Integrated Learning and Networking: Special Topics (round table conversations)</vt:lpstr>
      <vt:lpstr>Integrated Learning &amp; Networking: Topics</vt:lpstr>
      <vt:lpstr>Lunch Break</vt:lpstr>
      <vt:lpstr>Breakouts</vt:lpstr>
      <vt:lpstr>PowerPoint Presentation</vt:lpstr>
      <vt:lpstr>Predictions &amp; Implications</vt:lpstr>
      <vt:lpstr>PowerPoint Presentation</vt:lpstr>
      <vt:lpstr>Most Effective Adult Learning Method Practices</vt:lpstr>
      <vt:lpstr>PowerPoint Presentation</vt:lpstr>
      <vt:lpstr>PowerPoint Presentation</vt:lpstr>
      <vt:lpstr>PowerPoint Presentation</vt:lpstr>
      <vt:lpstr>PowerPoint Presentation</vt:lpstr>
      <vt:lpstr>Personnel Development</vt:lpstr>
      <vt:lpstr>PowerPoint Presentation</vt:lpstr>
      <vt:lpstr>PowerPoint Presentation</vt:lpstr>
      <vt:lpstr>Objectives Review – Fist to Five</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219</cp:revision>
  <cp:lastPrinted>2017-08-17T13:12:45Z</cp:lastPrinted>
  <dcterms:created xsi:type="dcterms:W3CDTF">2016-08-31T23:11:11Z</dcterms:created>
  <dcterms:modified xsi:type="dcterms:W3CDTF">2017-09-25T03:33:28Z</dcterms:modified>
</cp:coreProperties>
</file>