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68" r:id="rId2"/>
    <p:sldId id="280" r:id="rId3"/>
    <p:sldId id="279" r:id="rId4"/>
    <p:sldId id="299" r:id="rId5"/>
    <p:sldId id="612" r:id="rId6"/>
    <p:sldId id="613" r:id="rId7"/>
    <p:sldId id="611" r:id="rId8"/>
    <p:sldId id="615" r:id="rId9"/>
    <p:sldId id="618" r:id="rId10"/>
    <p:sldId id="621" r:id="rId11"/>
    <p:sldId id="622" r:id="rId12"/>
    <p:sldId id="620" r:id="rId13"/>
    <p:sldId id="614" r:id="rId14"/>
    <p:sldId id="619" r:id="rId15"/>
    <p:sldId id="623" r:id="rId16"/>
    <p:sldId id="642" r:id="rId17"/>
    <p:sldId id="599" r:id="rId18"/>
    <p:sldId id="601" r:id="rId19"/>
    <p:sldId id="603" r:id="rId20"/>
    <p:sldId id="636" r:id="rId21"/>
    <p:sldId id="600" r:id="rId22"/>
    <p:sldId id="609" r:id="rId23"/>
    <p:sldId id="626" r:id="rId24"/>
    <p:sldId id="596" r:id="rId25"/>
    <p:sldId id="597" r:id="rId26"/>
    <p:sldId id="598" r:id="rId27"/>
    <p:sldId id="602" r:id="rId28"/>
    <p:sldId id="604" r:id="rId29"/>
    <p:sldId id="631" r:id="rId30"/>
    <p:sldId id="637" r:id="rId31"/>
    <p:sldId id="635" r:id="rId32"/>
    <p:sldId id="605" r:id="rId33"/>
    <p:sldId id="607" r:id="rId34"/>
    <p:sldId id="634" r:id="rId35"/>
    <p:sldId id="606" r:id="rId36"/>
    <p:sldId id="638" r:id="rId37"/>
    <p:sldId id="627" r:id="rId38"/>
    <p:sldId id="641" r:id="rId39"/>
    <p:sldId id="639" r:id="rId40"/>
    <p:sldId id="608" r:id="rId41"/>
    <p:sldId id="640" r:id="rId42"/>
    <p:sldId id="617" r:id="rId43"/>
    <p:sldId id="630" r:id="rId44"/>
    <p:sldId id="593" r:id="rId4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9D9D9D"/>
    <a:srgbClr val="9DC3E6"/>
    <a:srgbClr val="009999"/>
    <a:srgbClr val="86BE40"/>
    <a:srgbClr val="993366"/>
    <a:srgbClr val="101E8E"/>
    <a:srgbClr val="EF7521"/>
    <a:srgbClr val="46797A"/>
    <a:srgbClr val="FFC8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58" autoAdjust="0"/>
    <p:restoredTop sz="88810" autoAdjust="0"/>
  </p:normalViewPr>
  <p:slideViewPr>
    <p:cSldViewPr snapToGrid="0" showGuides="1">
      <p:cViewPr>
        <p:scale>
          <a:sx n="60" d="100"/>
          <a:sy n="60" d="100"/>
        </p:scale>
        <p:origin x="-134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35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4" y="2"/>
            <a:ext cx="3043343" cy="465455"/>
          </a:xfrm>
          <a:prstGeom prst="rect">
            <a:avLst/>
          </a:prstGeom>
        </p:spPr>
        <p:txBody>
          <a:bodyPr vert="horz" lIns="92446" tIns="46223" rIns="92446" bIns="46223" rtlCol="0"/>
          <a:lstStyle>
            <a:lvl1pPr algn="r">
              <a:defRPr sz="1200"/>
            </a:lvl1pPr>
          </a:lstStyle>
          <a:p>
            <a:fld id="{F13C7712-8FC7-4A68-B57E-F15352F07DD2}" type="datetimeFigureOut">
              <a:rPr lang="en-US" smtClean="0"/>
              <a:t>10/5/2017</a:t>
            </a:fld>
            <a:endParaRPr lang="en-US"/>
          </a:p>
        </p:txBody>
      </p:sp>
      <p:sp>
        <p:nvSpPr>
          <p:cNvPr id="4" name="Footer Placeholder 3"/>
          <p:cNvSpPr>
            <a:spLocks noGrp="1"/>
          </p:cNvSpPr>
          <p:nvPr>
            <p:ph type="ftr" sz="quarter" idx="2"/>
          </p:nvPr>
        </p:nvSpPr>
        <p:spPr>
          <a:xfrm>
            <a:off x="2" y="8842033"/>
            <a:ext cx="3043343" cy="46545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2446" tIns="46223" rIns="92446" bIns="46223" rtlCol="0" anchor="b"/>
          <a:lstStyle>
            <a:lvl1pPr algn="r">
              <a:defRPr sz="1200"/>
            </a:lvl1pPr>
          </a:lstStyle>
          <a:p>
            <a:fld id="{42C0E175-55A0-403D-A208-431EB039E7EC}" type="slidenum">
              <a:rPr lang="en-US" smtClean="0"/>
              <a:t>‹#›</a:t>
            </a:fld>
            <a:endParaRPr lang="en-US"/>
          </a:p>
        </p:txBody>
      </p:sp>
    </p:spTree>
    <p:extLst>
      <p:ext uri="{BB962C8B-B14F-4D97-AF65-F5344CB8AC3E}">
        <p14:creationId xmlns:p14="http://schemas.microsoft.com/office/powerpoint/2010/main" val="199999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4" y="2"/>
            <a:ext cx="3043343" cy="465455"/>
          </a:xfrm>
          <a:prstGeom prst="rect">
            <a:avLst/>
          </a:prstGeom>
        </p:spPr>
        <p:txBody>
          <a:bodyPr vert="horz" lIns="92446" tIns="46223" rIns="92446" bIns="46223" rtlCol="0"/>
          <a:lstStyle>
            <a:lvl1pPr algn="r">
              <a:defRPr sz="1200"/>
            </a:lvl1pPr>
          </a:lstStyle>
          <a:p>
            <a:fld id="{1E68FDDF-4F05-43AA-A352-D3BC014618CA}" type="datetimeFigureOut">
              <a:rPr lang="en-US" smtClean="0"/>
              <a:t>10/5/2017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3"/>
            <a:ext cx="3043343" cy="46545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3"/>
            <a:ext cx="3043343" cy="465455"/>
          </a:xfrm>
          <a:prstGeom prst="rect">
            <a:avLst/>
          </a:prstGeom>
        </p:spPr>
        <p:txBody>
          <a:bodyPr vert="horz" lIns="92446" tIns="46223" rIns="92446" bIns="46223"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a:p>
        </p:txBody>
      </p:sp>
    </p:spTree>
    <p:extLst>
      <p:ext uri="{BB962C8B-B14F-4D97-AF65-F5344CB8AC3E}">
        <p14:creationId xmlns:p14="http://schemas.microsoft.com/office/powerpoint/2010/main" val="248863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Note</a:t>
            </a:r>
            <a:r>
              <a:rPr lang="en-US" baseline="0" dirty="0" smtClean="0">
                <a:latin typeface="Calibri" charset="0"/>
              </a:rPr>
              <a:t> the “s” usage here. (what is plural &amp; what isn’t, notable for CO)</a:t>
            </a:r>
          </a:p>
          <a:p>
            <a:pPr eaLnBrk="1" hangingPunct="1">
              <a:spcBef>
                <a:spcPct val="0"/>
              </a:spcBef>
            </a:pPr>
            <a:endParaRPr lang="en-US" baseline="0" dirty="0" smtClean="0">
              <a:latin typeface="Calibri" charset="0"/>
            </a:endParaRPr>
          </a:p>
          <a:p>
            <a:pPr eaLnBrk="1" hangingPunct="1">
              <a:spcBef>
                <a:spcPct val="0"/>
              </a:spcBef>
            </a:pPr>
            <a:r>
              <a:rPr lang="en-US" dirty="0" smtClean="0">
                <a:latin typeface="Calibri" charset="0"/>
              </a:rPr>
              <a:t>Systems thinking – MTSS</a:t>
            </a:r>
            <a:r>
              <a:rPr lang="en-US" baseline="0" dirty="0" smtClean="0">
                <a:latin typeface="Calibri" charset="0"/>
              </a:rPr>
              <a:t> is “one system” - it</a:t>
            </a:r>
            <a:r>
              <a:rPr lang="en-US" dirty="0" smtClean="0">
                <a:latin typeface="Calibri" charset="0"/>
              </a:rPr>
              <a:t> is</a:t>
            </a:r>
            <a:r>
              <a:rPr lang="en-US" baseline="0" dirty="0" smtClean="0">
                <a:latin typeface="Calibri" charset="0"/>
              </a:rPr>
              <a:t> </a:t>
            </a:r>
            <a:r>
              <a:rPr lang="en-US" dirty="0" smtClean="0">
                <a:latin typeface="Calibri" charset="0"/>
              </a:rPr>
              <a:t>about </a:t>
            </a:r>
            <a:r>
              <a:rPr lang="en-US" baseline="0" dirty="0" smtClean="0">
                <a:latin typeface="Calibri" charset="0"/>
              </a:rPr>
              <a:t>symbiotic relationships. We’re thinking about how individual elements contribute to the whole and compose that larger entity. We’re also thinking about how that whole system supports each of its disparate parts. For the organization to improve, the focus cannot be either one or the other. How might that concept translate or compare to other systems you have seen (small or large) that are successful or that have faltered? </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Analogy: The human body is one system with many “systems” within it (skeletal, circulatory, etc.); so, too, MTSS focuses on the “one system” with multiple systems – and Essential Components – that lead to its effective functioning.</a:t>
            </a:r>
            <a:endParaRPr lang="en-US" dirty="0" smtClean="0">
              <a:latin typeface="Calibri" charset="0"/>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10/5/2017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11</a:t>
            </a:fld>
            <a:endParaRPr lang="en-US" dirty="0"/>
          </a:p>
        </p:txBody>
      </p:sp>
    </p:spTree>
    <p:extLst>
      <p:ext uri="{BB962C8B-B14F-4D97-AF65-F5344CB8AC3E}">
        <p14:creationId xmlns:p14="http://schemas.microsoft.com/office/powerpoint/2010/main" val="168393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baseline="0" dirty="0" smtClean="0">
                <a:latin typeface="Calibri" charset="0"/>
              </a:rPr>
              <a:t>PREVENTION Reinforcement: IN Schools…sometimes, we try to “case by case”, and if we have MANY cases and only address one student per week…will we ever manage every case. We learned we need to attend to the system first…it’s more efficient AND more effective. And we reach more people. Students…with supports – and ADULTS with capacity-building, every stakeholder gaining confidence and COMPETENCE to do their roles well! </a:t>
            </a:r>
          </a:p>
          <a:p>
            <a:pPr eaLnBrk="1" hangingPunct="1"/>
            <a:endParaRPr lang="en-US" b="1" baseline="0" dirty="0" smtClean="0">
              <a:latin typeface="Calibri" charset="0"/>
            </a:endParaRPr>
          </a:p>
          <a:p>
            <a:pPr eaLnBrk="1" hangingPunct="1"/>
            <a:r>
              <a:rPr lang="en-US" u="sng" baseline="0" dirty="0" smtClean="0">
                <a:latin typeface="Calibri" charset="0"/>
              </a:rPr>
              <a:t>Slide notes:</a:t>
            </a:r>
          </a:p>
          <a:p>
            <a:pPr eaLnBrk="1" hangingPunct="1"/>
            <a:r>
              <a:rPr lang="en-US" baseline="0" dirty="0" smtClean="0">
                <a:latin typeface="Calibri" charset="0"/>
              </a:rPr>
              <a:t>This quotation from Dave Tilly summarizes what we have been highlighting. </a:t>
            </a:r>
          </a:p>
          <a:p>
            <a:pPr eaLnBrk="1" hangingPunct="1"/>
            <a:endParaRPr lang="en-US" baseline="0" dirty="0" smtClean="0">
              <a:latin typeface="Calibri" charset="0"/>
            </a:endParaRPr>
          </a:p>
          <a:p>
            <a:pPr eaLnBrk="1" hangingPunct="1"/>
            <a:r>
              <a:rPr lang="en-US" baseline="0" dirty="0" smtClean="0">
                <a:latin typeface="Calibri" charset="0"/>
              </a:rPr>
              <a:t>It is most efficient and effective to be thinking about how we support the system and then can provide additional supports. Focus first on the universal. We say “every” (each and every student) to ensure we don’t mean “most.” Sometimes, when people say “all,” they imply “most” – not attending fully to the needs of ‘every’.</a:t>
            </a:r>
          </a:p>
          <a:p>
            <a:pPr eaLnBrk="1" hangingPunct="1"/>
            <a:endParaRPr lang="en-US" baseline="0" dirty="0" smtClean="0">
              <a:latin typeface="Calibri" charset="0"/>
            </a:endParaRPr>
          </a:p>
          <a:p>
            <a:pPr eaLnBrk="1" hangingPunct="1"/>
            <a:r>
              <a:rPr lang="en-US" baseline="0" dirty="0" smtClean="0">
                <a:latin typeface="Calibri" charset="0"/>
              </a:rPr>
              <a:t>If we are intentional and develop an organized way of addressing every students’ needs, we are more likely to impact more students positively and improve student outcomes.</a:t>
            </a:r>
          </a:p>
          <a:p>
            <a:pPr eaLnBrk="1" hangingPunct="1"/>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CDE MTSS Webinar</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Fall 2014</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24790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2147" rtl="0" eaLnBrk="1" fontAlgn="auto" latinLnBrk="0" hangingPunct="1">
              <a:lnSpc>
                <a:spcPct val="100000"/>
              </a:lnSpc>
              <a:spcBef>
                <a:spcPts val="0"/>
              </a:spcBef>
              <a:spcAft>
                <a:spcPts val="0"/>
              </a:spcAft>
              <a:buClrTx/>
              <a:buSzTx/>
              <a:buFontTx/>
              <a:buNone/>
              <a:tabLst/>
              <a:defRPr/>
            </a:pPr>
            <a:r>
              <a:rPr lang="en-US" baseline="0" dirty="0" smtClean="0"/>
              <a:t>EMPHASIZE PREVENTION INITIAL: </a:t>
            </a:r>
            <a:r>
              <a:rPr lang="en-US" sz="1200" dirty="0" smtClean="0"/>
              <a:t>(e.g. diet/exercise IS primary action</a:t>
            </a:r>
            <a:r>
              <a:rPr lang="en-US" sz="1200" baseline="0" dirty="0" smtClean="0"/>
              <a:t> for everyone all…UNIVERSAL EVIDENCE-BASED PRACTICE</a:t>
            </a:r>
            <a:r>
              <a:rPr lang="en-US" sz="1200" dirty="0" smtClean="0"/>
              <a:t>); </a:t>
            </a:r>
            <a:r>
              <a:rPr lang="en-US" dirty="0" smtClean="0"/>
              <a:t>“prevention” = preventing from not reaching “potential”; preventing obstacles impeding student/stakeholder progress</a:t>
            </a:r>
          </a:p>
          <a:p>
            <a:pPr marL="0" marR="0" indent="0" algn="l" defTabSz="462147"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62147" rtl="0" eaLnBrk="1" fontAlgn="auto" latinLnBrk="0" hangingPunct="1">
              <a:lnSpc>
                <a:spcPct val="100000"/>
              </a:lnSpc>
              <a:spcBef>
                <a:spcPts val="0"/>
              </a:spcBef>
              <a:spcAft>
                <a:spcPts val="0"/>
              </a:spcAft>
              <a:buClrTx/>
              <a:buSzTx/>
              <a:buFontTx/>
              <a:buNone/>
              <a:tabLst/>
              <a:defRPr/>
            </a:pPr>
            <a:r>
              <a:rPr lang="en-US" dirty="0" smtClean="0"/>
              <a:t>Click for</a:t>
            </a:r>
            <a:r>
              <a:rPr lang="en-US" baseline="0" dirty="0" smtClean="0"/>
              <a:t> animation:</a:t>
            </a:r>
            <a:endParaRPr lang="en-US" dirty="0" smtClean="0"/>
          </a:p>
          <a:p>
            <a:endParaRPr lang="en-US" dirty="0" smtClean="0"/>
          </a:p>
          <a:p>
            <a:r>
              <a:rPr lang="en-US" dirty="0" smtClean="0"/>
              <a:t>Note:</a:t>
            </a:r>
            <a:r>
              <a:rPr lang="en-US" baseline="0" dirty="0" smtClean="0"/>
              <a:t> Also…Prevention “across the tiers”, not universal alone; thus, the bulleted points and layered graphic. Describe Tiered Logic here, if desired. (reference connection to everyone gets, some may need &amp; get, a few need more…maybe include “blanket analogy”, if helpful)</a:t>
            </a:r>
          </a:p>
          <a:p>
            <a:endParaRPr lang="en-US" baseline="0" dirty="0" smtClean="0"/>
          </a:p>
          <a:p>
            <a:r>
              <a:rPr lang="en-US" b="1" baseline="0" dirty="0" smtClean="0"/>
              <a:t>We also believe </a:t>
            </a:r>
            <a:r>
              <a:rPr lang="en-US" baseline="0" dirty="0" smtClean="0"/>
              <a:t>in “asset” or “strengths” based thinking across the tiers and application levels (of problem solving and decision-making)</a:t>
            </a:r>
          </a:p>
          <a:p>
            <a:endParaRPr lang="en-US" baseline="0" dirty="0" smtClean="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10/5/2017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a:p>
        </p:txBody>
      </p:sp>
    </p:spTree>
    <p:extLst>
      <p:ext uri="{BB962C8B-B14F-4D97-AF65-F5344CB8AC3E}">
        <p14:creationId xmlns:p14="http://schemas.microsoft.com/office/powerpoint/2010/main" val="225114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a:t>
            </a:r>
            <a:r>
              <a:rPr lang="en-US" baseline="0" dirty="0" smtClean="0"/>
              <a:t> of connecting the dots…</a:t>
            </a:r>
          </a:p>
          <a:p>
            <a:endParaRPr lang="en-US" baseline="0" dirty="0" smtClean="0"/>
          </a:p>
          <a:p>
            <a:r>
              <a:rPr lang="en-US" baseline="0" dirty="0" smtClean="0"/>
              <a:t>It’s not that MTSS is another thing “on the plate”…maybe, instead, it is the plate. (not another ‘thing on the plate’)</a:t>
            </a:r>
          </a:p>
          <a:p>
            <a:endParaRPr lang="en-US" baseline="0" dirty="0" smtClean="0"/>
          </a:p>
          <a:p>
            <a:r>
              <a:rPr lang="en-US" baseline="0" dirty="0" smtClean="0"/>
              <a:t>It is the “work” – if a well-articulated, well-designed MTSS is in place, you will have a system that is efficient, effective, durable, and sustainable. You will have the capacity to implement legislative priorities and additional initiatives.</a:t>
            </a:r>
          </a:p>
          <a:p>
            <a:endParaRPr lang="en-US" baseline="0" dirty="0" smtClean="0"/>
          </a:p>
          <a:p>
            <a:r>
              <a:rPr lang="en-US" baseline="0" dirty="0" smtClean="0"/>
              <a:t>It truly is a ‘framework’ that holds all those elements in as the “big picture.”  Another analogy to consider is to think of MTSS as “a frame” (holding in all the legislative priorities and efforts we need to include).</a:t>
            </a:r>
            <a:endParaRPr lang="en-US" dirty="0"/>
          </a:p>
        </p:txBody>
      </p:sp>
      <p:sp>
        <p:nvSpPr>
          <p:cNvPr id="4" name="Slide Number Placeholder 3"/>
          <p:cNvSpPr>
            <a:spLocks noGrp="1"/>
          </p:cNvSpPr>
          <p:nvPr>
            <p:ph type="sldNum" sz="quarter" idx="10"/>
          </p:nvPr>
        </p:nvSpPr>
        <p:spPr/>
        <p:txBody>
          <a:bodyPr/>
          <a:lstStyle/>
          <a:p>
            <a:pPr>
              <a:defRPr/>
            </a:pPr>
            <a:fld id="{9F16C9A8-0157-489B-B755-9E596ACDB690}" type="slidenum">
              <a:rPr lang="en-US" smtClean="0"/>
              <a:pPr>
                <a:defRPr/>
              </a:pPr>
              <a:t>14</a:t>
            </a:fld>
            <a:endParaRPr lang="en-US"/>
          </a:p>
        </p:txBody>
      </p:sp>
    </p:spTree>
    <p:extLst>
      <p:ext uri="{BB962C8B-B14F-4D97-AF65-F5344CB8AC3E}">
        <p14:creationId xmlns:p14="http://schemas.microsoft.com/office/powerpoint/2010/main" val="189787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a:t>
            </a:r>
            <a:r>
              <a:rPr lang="en-US" baseline="0" dirty="0" smtClean="0"/>
              <a:t> ACTIVITY</a:t>
            </a:r>
          </a:p>
          <a:p>
            <a:endParaRPr lang="en-US" baseline="0" dirty="0" smtClean="0"/>
          </a:p>
          <a:p>
            <a:r>
              <a:rPr lang="en-US" baseline="0" dirty="0" smtClean="0"/>
              <a:t>Mention resource: Initiative Inventory (2 page handout) – Technical Guide file in TOOLKIT</a:t>
            </a:r>
            <a:endParaRPr lang="en-US" dirty="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10/5/2017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23374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xfrm>
            <a:off x="1143000" y="685800"/>
            <a:ext cx="4572000" cy="3429000"/>
          </a:xfrm>
          <a:ln/>
        </p:spPr>
      </p:sp>
      <p:sp>
        <p:nvSpPr>
          <p:cNvPr id="242691" name="Notes Placeholder 2"/>
          <p:cNvSpPr>
            <a:spLocks noGrp="1"/>
          </p:cNvSpPr>
          <p:nvPr>
            <p:ph type="body" idx="1"/>
          </p:nvPr>
        </p:nvSpPr>
        <p:spPr>
          <a:xfrm>
            <a:off x="670891" y="4272201"/>
            <a:ext cx="5485158" cy="4114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“WHERE”: Supportive</a:t>
            </a:r>
            <a:r>
              <a:rPr lang="en-US" altLang="en-US" baseline="0" dirty="0" smtClean="0"/>
              <a:t> infrastructure …also all people on the same page, so the culture feels positive. </a:t>
            </a:r>
            <a:endParaRPr lang="en-US" altLang="en-US" dirty="0" smtClean="0"/>
          </a:p>
        </p:txBody>
      </p:sp>
      <p:sp>
        <p:nvSpPr>
          <p:cNvPr id="2" name="Date Placeholder 1"/>
          <p:cNvSpPr>
            <a:spLocks noGrp="1"/>
          </p:cNvSpPr>
          <p:nvPr>
            <p:ph type="dt" idx="10"/>
          </p:nvPr>
        </p:nvSpPr>
        <p:spPr>
          <a:xfrm>
            <a:off x="3884753" y="0"/>
            <a:ext cx="2971697" cy="456889"/>
          </a:xfrm>
          <a:prstGeom prst="rect">
            <a:avLst/>
          </a:prstGeom>
        </p:spPr>
        <p:txBody>
          <a:bodyPr lIns="89584" tIns="44792" rIns="89584" bIns="44792"/>
          <a:lstStyle/>
          <a:p>
            <a:r>
              <a:rPr lang="en-US" smtClean="0">
                <a:solidFill>
                  <a:prstClr val="black"/>
                </a:solidFill>
              </a:rPr>
              <a:t>August 2015</a:t>
            </a:r>
            <a:endParaRPr lang="en-US">
              <a:solidFill>
                <a:prstClr val="black"/>
              </a:solidFill>
            </a:endParaRPr>
          </a:p>
        </p:txBody>
      </p:sp>
      <p:sp>
        <p:nvSpPr>
          <p:cNvPr id="3" name="Header Placeholder 2"/>
          <p:cNvSpPr>
            <a:spLocks noGrp="1"/>
          </p:cNvSpPr>
          <p:nvPr>
            <p:ph type="hdr" sz="quarter" idx="11"/>
          </p:nvPr>
        </p:nvSpPr>
        <p:spPr>
          <a:xfrm>
            <a:off x="0" y="0"/>
            <a:ext cx="2971697" cy="456889"/>
          </a:xfrm>
          <a:prstGeom prst="rect">
            <a:avLst/>
          </a:prstGeom>
        </p:spPr>
        <p:txBody>
          <a:bodyPr lIns="89584" tIns="44792" rIns="89584" bIns="44792"/>
          <a:lstStyle/>
          <a:p>
            <a:r>
              <a:rPr lang="en-US" smtClean="0">
                <a:solidFill>
                  <a:prstClr val="black"/>
                </a:solidFill>
              </a:rPr>
              <a:t>CDE OLS MTSS Implementation Workshop</a:t>
            </a:r>
            <a:endParaRPr lang="en-US">
              <a:solidFill>
                <a:prstClr val="black"/>
              </a:solidFill>
            </a:endParaRPr>
          </a:p>
        </p:txBody>
      </p:sp>
    </p:spTree>
    <p:extLst>
      <p:ext uri="{BB962C8B-B14F-4D97-AF65-F5344CB8AC3E}">
        <p14:creationId xmlns:p14="http://schemas.microsoft.com/office/powerpoint/2010/main" val="2830560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Here’s the Problem Solving Process – with each step defined.</a:t>
            </a:r>
            <a:r>
              <a:rPr lang="en-US" baseline="0" dirty="0" smtClean="0">
                <a:latin typeface="Calibri" charset="0"/>
              </a:rPr>
              <a:t> </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Question prompts may be useful as people are reflecting. (provide the prompts for people to consider their engagement)</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We say it’s a 4-step process, but “step 0” is having effective teaming in place and having Data to define the problem.</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We advise that deliberation in steps 1-2 will help make sure that you have come up with the “right” (likely to eliminate) strategy in steps 3.</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Don’t forget to EVALUATE both fidelity (‘did we say we’d do what we intended’) and outcomes (performance/results). </a:t>
            </a:r>
          </a:p>
        </p:txBody>
      </p:sp>
      <p:sp>
        <p:nvSpPr>
          <p:cNvPr id="4" name="Header Placeholder 3"/>
          <p:cNvSpPr>
            <a:spLocks noGrp="1"/>
          </p:cNvSpPr>
          <p:nvPr>
            <p:ph type="hdr" sz="quarter" idx="10"/>
          </p:nvPr>
        </p:nvSpPr>
        <p:spPr/>
        <p:txBody>
          <a:bodyPr/>
          <a:lstStyle/>
          <a:p>
            <a:r>
              <a:rPr lang="en-US" smtClean="0">
                <a:solidFill>
                  <a:prstClr val="black"/>
                </a:solidFill>
              </a:rPr>
              <a:t>CDE Office of Learning Supports</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Sept. 2015</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24790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ea typeface="ＭＳ Ｐゴシック" pitchFamily="34" charset="-128"/>
              </a:rPr>
              <a:t>This could be the biggest ‘takeaway’ slide for PS.</a:t>
            </a:r>
          </a:p>
          <a:p>
            <a:pPr eaLnBrk="1" hangingPunct="1">
              <a:spcBef>
                <a:spcPct val="0"/>
              </a:spcBef>
            </a:pPr>
            <a:endParaRPr lang="en-US" altLang="en-US" dirty="0" smtClean="0">
              <a:latin typeface="Arial" pitchFamily="34" charset="0"/>
              <a:ea typeface="ＭＳ Ｐゴシック" pitchFamily="34" charset="-128"/>
            </a:endParaRPr>
          </a:p>
          <a:p>
            <a:pPr eaLnBrk="1" hangingPunct="1">
              <a:spcBef>
                <a:spcPct val="0"/>
              </a:spcBef>
            </a:pPr>
            <a:r>
              <a:rPr lang="en-US" altLang="en-US" dirty="0" smtClean="0">
                <a:latin typeface="Arial" pitchFamily="34" charset="0"/>
                <a:ea typeface="ＭＳ Ｐゴシック" pitchFamily="34" charset="-128"/>
              </a:rPr>
              <a:t>To use data for progress monitoring and for decision making we need to engage in problem solving that provides access to the right type of current data, a system/process for using those data, and strategies for using those during the problem solving process.</a:t>
            </a:r>
          </a:p>
          <a:p>
            <a:pPr eaLnBrk="1" hangingPunct="1">
              <a:spcBef>
                <a:spcPct val="0"/>
              </a:spcBef>
            </a:pPr>
            <a:endParaRPr lang="en-US" altLang="en-US" dirty="0" smtClean="0">
              <a:latin typeface="Arial" pitchFamily="34" charset="0"/>
              <a:ea typeface="ＭＳ Ｐゴシック" pitchFamily="34" charset="-128"/>
            </a:endParaRPr>
          </a:p>
          <a:p>
            <a:pPr eaLnBrk="1" hangingPunct="1">
              <a:spcBef>
                <a:spcPct val="0"/>
              </a:spcBef>
            </a:pPr>
            <a:r>
              <a:rPr lang="en-US" altLang="en-US" dirty="0" smtClean="0">
                <a:latin typeface="Arial" pitchFamily="34" charset="0"/>
                <a:ea typeface="ＭＳ Ｐゴシック" pitchFamily="34" charset="-128"/>
              </a:rPr>
              <a:t>Middle bullet: If</a:t>
            </a:r>
            <a:r>
              <a:rPr lang="en-US" altLang="en-US" baseline="0" dirty="0" smtClean="0">
                <a:latin typeface="Arial" pitchFamily="34" charset="0"/>
                <a:ea typeface="ＭＳ Ｐゴシック" pitchFamily="34" charset="-128"/>
              </a:rPr>
              <a:t> we are in a conversation, are we sure we have what we need to begin. </a:t>
            </a:r>
            <a:br>
              <a:rPr lang="en-US" altLang="en-US" baseline="0" dirty="0" smtClean="0">
                <a:latin typeface="Arial" pitchFamily="34" charset="0"/>
                <a:ea typeface="ＭＳ Ｐゴシック" pitchFamily="34" charset="-128"/>
              </a:rPr>
            </a:br>
            <a:endParaRPr lang="en-US" altLang="en-US" dirty="0" smtClean="0">
              <a:latin typeface="Arial" pitchFamily="34" charset="0"/>
              <a:ea typeface="ＭＳ Ｐゴシック" pitchFamily="34" charset="-128"/>
            </a:endParaRPr>
          </a:p>
        </p:txBody>
      </p:sp>
      <p:sp>
        <p:nvSpPr>
          <p:cNvPr id="37891"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0708" indent="-288733" eaLnBrk="0" hangingPunct="0">
              <a:defRPr sz="2400">
                <a:solidFill>
                  <a:schemeClr val="tx1"/>
                </a:solidFill>
                <a:latin typeface="Arial" pitchFamily="34" charset="0"/>
                <a:ea typeface="ＭＳ Ｐゴシック" pitchFamily="34" charset="-128"/>
              </a:defRPr>
            </a:lvl2pPr>
            <a:lvl3pPr marL="1154937" indent="-230987" eaLnBrk="0" hangingPunct="0">
              <a:defRPr sz="2400">
                <a:solidFill>
                  <a:schemeClr val="tx1"/>
                </a:solidFill>
                <a:latin typeface="Arial" pitchFamily="34" charset="0"/>
                <a:ea typeface="ＭＳ Ｐゴシック" pitchFamily="34" charset="-128"/>
              </a:defRPr>
            </a:lvl3pPr>
            <a:lvl4pPr marL="1616912" indent="-230987" eaLnBrk="0" hangingPunct="0">
              <a:defRPr sz="2400">
                <a:solidFill>
                  <a:schemeClr val="tx1"/>
                </a:solidFill>
                <a:latin typeface="Arial" pitchFamily="34" charset="0"/>
                <a:ea typeface="ＭＳ Ｐゴシック" pitchFamily="34" charset="-128"/>
              </a:defRPr>
            </a:lvl4pPr>
            <a:lvl5pPr marL="2078883" indent="-230987" eaLnBrk="0" hangingPunct="0">
              <a:defRPr sz="2400">
                <a:solidFill>
                  <a:schemeClr val="tx1"/>
                </a:solidFill>
                <a:latin typeface="Arial" pitchFamily="34" charset="0"/>
                <a:ea typeface="ＭＳ Ｐゴシック" pitchFamily="34" charset="-128"/>
              </a:defRPr>
            </a:lvl5pPr>
            <a:lvl6pPr marL="2540859" indent="-230987" defTabSz="46197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2836" indent="-230987" defTabSz="4619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4809" indent="-230987" defTabSz="46197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6785" indent="-230987" defTabSz="46197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solidFill>
                  <a:srgbClr val="000000"/>
                </a:solidFill>
              </a:rPr>
              <a:t>Sept. 2015</a:t>
            </a:r>
          </a:p>
        </p:txBody>
      </p:sp>
      <p:sp>
        <p:nvSpPr>
          <p:cNvPr id="3789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50708" indent="-288733" eaLnBrk="0" hangingPunct="0">
              <a:defRPr sz="2400">
                <a:solidFill>
                  <a:schemeClr val="tx1"/>
                </a:solidFill>
                <a:latin typeface="Arial" pitchFamily="34" charset="0"/>
                <a:ea typeface="ＭＳ Ｐゴシック" pitchFamily="34" charset="-128"/>
              </a:defRPr>
            </a:lvl2pPr>
            <a:lvl3pPr marL="1154937" indent="-230987" eaLnBrk="0" hangingPunct="0">
              <a:defRPr sz="2400">
                <a:solidFill>
                  <a:schemeClr val="tx1"/>
                </a:solidFill>
                <a:latin typeface="Arial" pitchFamily="34" charset="0"/>
                <a:ea typeface="ＭＳ Ｐゴシック" pitchFamily="34" charset="-128"/>
              </a:defRPr>
            </a:lvl3pPr>
            <a:lvl4pPr marL="1616912" indent="-230987" eaLnBrk="0" hangingPunct="0">
              <a:defRPr sz="2400">
                <a:solidFill>
                  <a:schemeClr val="tx1"/>
                </a:solidFill>
                <a:latin typeface="Arial" pitchFamily="34" charset="0"/>
                <a:ea typeface="ＭＳ Ｐゴシック" pitchFamily="34" charset="-128"/>
              </a:defRPr>
            </a:lvl4pPr>
            <a:lvl5pPr marL="2078883" indent="-230987" eaLnBrk="0" hangingPunct="0">
              <a:defRPr sz="2400">
                <a:solidFill>
                  <a:schemeClr val="tx1"/>
                </a:solidFill>
                <a:latin typeface="Arial" pitchFamily="34" charset="0"/>
                <a:ea typeface="ＭＳ Ｐゴシック" pitchFamily="34" charset="-128"/>
              </a:defRPr>
            </a:lvl5pPr>
            <a:lvl6pPr marL="2540859" indent="-230987" defTabSz="46197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2836" indent="-230987" defTabSz="4619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4809" indent="-230987" defTabSz="46197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6785" indent="-230987" defTabSz="46197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200">
                <a:solidFill>
                  <a:srgbClr val="000000"/>
                </a:solidFill>
              </a:rPr>
              <a:t>Newton, J. S., Todd, A. W., Algozzine, K., Horner, R. H., &amp; Algozzine, B.  2008</a:t>
            </a:r>
          </a:p>
        </p:txBody>
      </p:sp>
      <p:sp>
        <p:nvSpPr>
          <p:cNvPr id="37893"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0708" indent="-288733" eaLnBrk="0" hangingPunct="0">
              <a:defRPr sz="2400">
                <a:solidFill>
                  <a:schemeClr val="tx1"/>
                </a:solidFill>
                <a:latin typeface="Arial" pitchFamily="34" charset="0"/>
                <a:ea typeface="ＭＳ Ｐゴシック" pitchFamily="34" charset="-128"/>
              </a:defRPr>
            </a:lvl2pPr>
            <a:lvl3pPr marL="1154937" indent="-230987" eaLnBrk="0" hangingPunct="0">
              <a:defRPr sz="2400">
                <a:solidFill>
                  <a:schemeClr val="tx1"/>
                </a:solidFill>
                <a:latin typeface="Arial" pitchFamily="34" charset="0"/>
                <a:ea typeface="ＭＳ Ｐゴシック" pitchFamily="34" charset="-128"/>
              </a:defRPr>
            </a:lvl3pPr>
            <a:lvl4pPr marL="1616912" indent="-230987" eaLnBrk="0" hangingPunct="0">
              <a:defRPr sz="2400">
                <a:solidFill>
                  <a:schemeClr val="tx1"/>
                </a:solidFill>
                <a:latin typeface="Arial" pitchFamily="34" charset="0"/>
                <a:ea typeface="ＭＳ Ｐゴシック" pitchFamily="34" charset="-128"/>
              </a:defRPr>
            </a:lvl4pPr>
            <a:lvl5pPr marL="2078883" indent="-230987" eaLnBrk="0" hangingPunct="0">
              <a:defRPr sz="2400">
                <a:solidFill>
                  <a:schemeClr val="tx1"/>
                </a:solidFill>
                <a:latin typeface="Arial" pitchFamily="34" charset="0"/>
                <a:ea typeface="ＭＳ Ｐゴシック" pitchFamily="34" charset="-128"/>
              </a:defRPr>
            </a:lvl5pPr>
            <a:lvl6pPr marL="2540859" indent="-230987" defTabSz="46197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2836" indent="-230987" defTabSz="4619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4809" indent="-230987" defTabSz="46197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6785" indent="-230987" defTabSz="46197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8793FB4-D4F7-412D-B426-62EB709A1FE6}" type="slidenum">
              <a:rPr lang="en-US" altLang="en-US" sz="1200">
                <a:solidFill>
                  <a:srgbClr val="000000"/>
                </a:solidFill>
              </a:rPr>
              <a:pPr eaLnBrk="1" hangingPunct="1"/>
              <a:t>18</a:t>
            </a:fld>
            <a:endParaRPr lang="en-US"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147">
              <a:defRPr/>
            </a:pPr>
            <a:r>
              <a:rPr lang="en-US" dirty="0" smtClean="0"/>
              <a:t>“data-driven” = data drive the decisions within the framework,</a:t>
            </a:r>
            <a:r>
              <a:rPr lang="en-US" baseline="0" dirty="0" smtClean="0"/>
              <a:t> </a:t>
            </a:r>
            <a:r>
              <a:rPr lang="en-US" dirty="0" smtClean="0"/>
              <a:t>according to processes and protocols; </a:t>
            </a:r>
          </a:p>
          <a:p>
            <a:pPr defTabSz="462147">
              <a:defRPr/>
            </a:pPr>
            <a:r>
              <a:rPr lang="en-US" dirty="0" smtClean="0"/>
              <a:t>data do not “drive” the personnel; that’s why we</a:t>
            </a:r>
            <a:r>
              <a:rPr lang="en-US" baseline="0" dirty="0" smtClean="0"/>
              <a:t> say, “data-based”, the people are informed by data, </a:t>
            </a:r>
          </a:p>
          <a:p>
            <a:pPr defTabSz="462147">
              <a:defRPr/>
            </a:pPr>
            <a:r>
              <a:rPr lang="en-US" baseline="0" dirty="0" smtClean="0"/>
              <a:t>but the TEAM makes the decision (‘drives’ what will be done)</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10/5/2017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2641003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Self-identify … do you have the foundational</a:t>
            </a:r>
            <a:r>
              <a:rPr lang="en-US" baseline="0" dirty="0" smtClean="0"/>
              <a:t> elements of teaming in place; where would you attribute your school’s implementation of effective teaming?</a:t>
            </a:r>
          </a:p>
          <a:p>
            <a:endParaRPr lang="en-US" baseline="0" dirty="0" smtClean="0"/>
          </a:p>
          <a:p>
            <a:r>
              <a:rPr lang="en-US" baseline="0" dirty="0" smtClean="0"/>
              <a:t>Possible way to deliver: Do this as “dot voting” on big chart paper on the wall.</a:t>
            </a:r>
            <a:endParaRPr lang="en-US" dirty="0"/>
          </a:p>
        </p:txBody>
      </p:sp>
      <p:sp>
        <p:nvSpPr>
          <p:cNvPr id="4" name="Slide Number Placeholder 3"/>
          <p:cNvSpPr>
            <a:spLocks noGrp="1"/>
          </p:cNvSpPr>
          <p:nvPr>
            <p:ph type="sldNum" sz="quarter" idx="10"/>
          </p:nvPr>
        </p:nvSpPr>
        <p:spPr/>
        <p:txBody>
          <a:bodyPr/>
          <a:lstStyle/>
          <a:p>
            <a:pPr>
              <a:defRPr/>
            </a:pPr>
            <a:fld id="{9F16C9A8-0157-489B-B755-9E596ACDB690}" type="slidenum">
              <a:rPr lang="en-US" smtClean="0">
                <a:solidFill>
                  <a:prstClr val="black"/>
                </a:solidFill>
              </a:rPr>
              <a:pPr>
                <a:defRPr/>
              </a:pPr>
              <a:t>21</a:t>
            </a:fld>
            <a:endParaRPr lang="en-US">
              <a:solidFill>
                <a:prstClr val="black"/>
              </a:solidFill>
            </a:endParaRPr>
          </a:p>
        </p:txBody>
      </p:sp>
      <p:sp>
        <p:nvSpPr>
          <p:cNvPr id="5" name="Date Placeholder 4"/>
          <p:cNvSpPr>
            <a:spLocks noGrp="1"/>
          </p:cNvSpPr>
          <p:nvPr>
            <p:ph type="dt" idx="11"/>
          </p:nvPr>
        </p:nvSpPr>
        <p:spPr/>
        <p:txBody>
          <a:bodyPr/>
          <a:lstStyle/>
          <a:p>
            <a:r>
              <a:rPr lang="en-US" smtClean="0"/>
              <a:t>Sept. 2015</a:t>
            </a:r>
            <a:endParaRPr lang="en-US"/>
          </a:p>
        </p:txBody>
      </p:sp>
      <p:sp>
        <p:nvSpPr>
          <p:cNvPr id="6" name="Header Placeholder 5"/>
          <p:cNvSpPr>
            <a:spLocks noGrp="1"/>
          </p:cNvSpPr>
          <p:nvPr>
            <p:ph type="hdr" sz="quarter" idx="12"/>
          </p:nvPr>
        </p:nvSpPr>
        <p:spPr/>
        <p:txBody>
          <a:bodyPr/>
          <a:lstStyle/>
          <a:p>
            <a:r>
              <a:rPr lang="en-US" smtClean="0"/>
              <a:t>CDE Office of Learning Supports</a:t>
            </a:r>
            <a:endParaRPr lang="en-US"/>
          </a:p>
        </p:txBody>
      </p:sp>
    </p:spTree>
    <p:extLst>
      <p:ext uri="{BB962C8B-B14F-4D97-AF65-F5344CB8AC3E}">
        <p14:creationId xmlns:p14="http://schemas.microsoft.com/office/powerpoint/2010/main" val="119930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a:t>
            </a:r>
          </a:p>
          <a:p>
            <a:pPr marL="173284" indent="-173284">
              <a:buFont typeface="Arial"/>
              <a:buChar char="•"/>
            </a:pPr>
            <a:r>
              <a:rPr lang="en-US" dirty="0" smtClean="0"/>
              <a:t>This slide notes the funding source for this work. </a:t>
            </a:r>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a:p>
        </p:txBody>
      </p:sp>
    </p:spTree>
    <p:extLst>
      <p:ext uri="{BB962C8B-B14F-4D97-AF65-F5344CB8AC3E}">
        <p14:creationId xmlns:p14="http://schemas.microsoft.com/office/powerpoint/2010/main" val="254518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UIP</a:t>
            </a:r>
            <a:r>
              <a:rPr lang="en-US" baseline="0" dirty="0" smtClean="0"/>
              <a:t> = continuous improvement</a:t>
            </a:r>
          </a:p>
          <a:p>
            <a:endParaRPr lang="en-US" dirty="0" smtClean="0"/>
          </a:p>
          <a:p>
            <a:r>
              <a:rPr lang="en-US" dirty="0" smtClean="0"/>
              <a:t>Note the alignment between PSP &amp; UIP</a:t>
            </a:r>
          </a:p>
          <a:p>
            <a:pPr marL="273018">
              <a:spcAft>
                <a:spcPts val="600"/>
              </a:spcAft>
              <a:buFont typeface="Wingdings" pitchFamily="2" charset="2"/>
              <a:buChar char="§"/>
            </a:pPr>
            <a:r>
              <a:rPr lang="en-US" altLang="en-US" dirty="0">
                <a:solidFill>
                  <a:schemeClr val="accent2">
                    <a:lumMod val="75000"/>
                  </a:schemeClr>
                </a:solidFill>
              </a:rPr>
              <a:t>Use a systematic, problem solving process</a:t>
            </a:r>
          </a:p>
          <a:p>
            <a:pPr marL="273018">
              <a:spcAft>
                <a:spcPts val="600"/>
              </a:spcAft>
              <a:buFont typeface="Wingdings" pitchFamily="2" charset="2"/>
              <a:buChar char="§"/>
            </a:pPr>
            <a:r>
              <a:rPr lang="en-US" altLang="en-US" dirty="0">
                <a:solidFill>
                  <a:schemeClr val="accent2">
                    <a:lumMod val="75000"/>
                  </a:schemeClr>
                </a:solidFill>
              </a:rPr>
              <a:t>Identify gaps in system-wide processes in need of improvement</a:t>
            </a:r>
          </a:p>
          <a:p>
            <a:pPr marL="273018">
              <a:spcAft>
                <a:spcPts val="600"/>
              </a:spcAft>
              <a:buFont typeface="Wingdings" pitchFamily="2" charset="2"/>
              <a:buChar char="§"/>
            </a:pPr>
            <a:r>
              <a:rPr lang="en-US" altLang="en-US" dirty="0">
                <a:solidFill>
                  <a:schemeClr val="accent2">
                    <a:lumMod val="75000"/>
                  </a:schemeClr>
                </a:solidFill>
              </a:rPr>
              <a:t>Monitor progress toward system-wide </a:t>
            </a:r>
            <a:r>
              <a:rPr lang="en-US" altLang="en-US" dirty="0" smtClean="0">
                <a:solidFill>
                  <a:schemeClr val="accent2">
                    <a:lumMod val="75000"/>
                  </a:schemeClr>
                </a:solidFill>
              </a:rPr>
              <a:t>goals (i.e.,</a:t>
            </a:r>
            <a:r>
              <a:rPr lang="en-US" altLang="en-US" baseline="0" dirty="0" smtClean="0">
                <a:solidFill>
                  <a:schemeClr val="accent2">
                    <a:lumMod val="75000"/>
                  </a:schemeClr>
                </a:solidFill>
              </a:rPr>
              <a:t> implementation benchmarks)</a:t>
            </a:r>
            <a:endParaRPr lang="en-US" altLang="en-US" dirty="0">
              <a:solidFill>
                <a:schemeClr val="accent2">
                  <a:lumMod val="75000"/>
                </a:schemeClr>
              </a:solidFill>
            </a:endParaRPr>
          </a:p>
          <a:p>
            <a:pPr marL="285716" indent="-285716">
              <a:buFont typeface="Arial" panose="020B0604020202020204" pitchFamily="34" charset="0"/>
              <a:buChar char="•"/>
            </a:pPr>
            <a:endParaRPr lang="en-US" dirty="0"/>
          </a:p>
          <a:p>
            <a:endParaRPr lang="en-US" dirty="0" smtClean="0"/>
          </a:p>
        </p:txBody>
      </p:sp>
      <p:sp>
        <p:nvSpPr>
          <p:cNvPr id="4" name="Header Placeholder 3"/>
          <p:cNvSpPr>
            <a:spLocks noGrp="1"/>
          </p:cNvSpPr>
          <p:nvPr>
            <p:ph type="hdr" sz="quarter" idx="10"/>
          </p:nvPr>
        </p:nvSpPr>
        <p:spPr/>
        <p:txBody>
          <a:bodyPr/>
          <a:lstStyle/>
          <a:p>
            <a:r>
              <a:rPr lang="en-US" smtClean="0">
                <a:solidFill>
                  <a:prstClr val="black"/>
                </a:solidFill>
              </a:rPr>
              <a:t>CDE MTSS Webinar</a:t>
            </a:r>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10/5/2017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146422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consider systems and student along with implementation and impact, it creates a matrix. Questions that you ask/data to gather for each cell.</a:t>
            </a:r>
            <a:endParaRPr lang="en-US" dirty="0"/>
          </a:p>
        </p:txBody>
      </p:sp>
      <p:sp>
        <p:nvSpPr>
          <p:cNvPr id="4" name="Slide Number Placeholder 3"/>
          <p:cNvSpPr>
            <a:spLocks noGrp="1"/>
          </p:cNvSpPr>
          <p:nvPr>
            <p:ph type="sldNum" sz="quarter" idx="10"/>
          </p:nvPr>
        </p:nvSpPr>
        <p:spPr/>
        <p:txBody>
          <a:bodyPr/>
          <a:lstStyle/>
          <a:p>
            <a:pPr>
              <a:defRPr/>
            </a:pPr>
            <a:fld id="{3515C521-62BE-C747-B2CB-0AF6D845BB79}" type="slidenum">
              <a:rPr lang="en-US" smtClean="0"/>
              <a:pPr>
                <a:defRPr/>
              </a:pPr>
              <a:t>23</a:t>
            </a:fld>
            <a:endParaRPr lang="en-US"/>
          </a:p>
        </p:txBody>
      </p:sp>
    </p:spTree>
    <p:extLst>
      <p:ext uri="{BB962C8B-B14F-4D97-AF65-F5344CB8AC3E}">
        <p14:creationId xmlns:p14="http://schemas.microsoft.com/office/powerpoint/2010/main" val="1195816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Data-Based Problem</a:t>
            </a:r>
            <a:r>
              <a:rPr lang="en-US" baseline="0" dirty="0" smtClean="0"/>
              <a:t> Solving and Decision-Making (DBPSDM) component</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24</a:t>
            </a:fld>
            <a:endParaRPr lang="en-US"/>
          </a:p>
        </p:txBody>
      </p:sp>
    </p:spTree>
    <p:extLst>
      <p:ext uri="{BB962C8B-B14F-4D97-AF65-F5344CB8AC3E}">
        <p14:creationId xmlns:p14="http://schemas.microsoft.com/office/powerpoint/2010/main" val="2877123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It’s not just “problem &gt; solution” track.</a:t>
            </a:r>
          </a:p>
          <a:p>
            <a:pPr eaLnBrk="1" hangingPunct="1"/>
            <a:endParaRPr lang="en-US" altLang="en-US" dirty="0" smtClean="0"/>
          </a:p>
          <a:p>
            <a:pPr eaLnBrk="1" hangingPunct="1"/>
            <a:r>
              <a:rPr lang="en-US" altLang="en-US" dirty="0" smtClean="0"/>
              <a:t>We need “problem solving” to begin. </a:t>
            </a:r>
          </a:p>
          <a:p>
            <a:pPr eaLnBrk="1" hangingPunct="1"/>
            <a:endParaRPr lang="en-US" altLang="en-US" dirty="0" smtClean="0"/>
          </a:p>
          <a:p>
            <a:pPr eaLnBrk="1" hangingPunct="1"/>
            <a:r>
              <a:rPr lang="en-US" altLang="en-US" dirty="0" smtClean="0"/>
              <a:t>It is a ‘recursive’ process, as we note data</a:t>
            </a:r>
            <a:r>
              <a:rPr lang="en-US" altLang="en-US" baseline="0" dirty="0" smtClean="0"/>
              <a:t> and how to respond.</a:t>
            </a: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6950" indent="-283442" eaLnBrk="0" hangingPunct="0">
              <a:defRPr>
                <a:solidFill>
                  <a:schemeClr val="tx1"/>
                </a:solidFill>
                <a:latin typeface="Arial" charset="0"/>
              </a:defRPr>
            </a:lvl2pPr>
            <a:lvl3pPr marL="1133772" indent="-226754" eaLnBrk="0" hangingPunct="0">
              <a:defRPr>
                <a:solidFill>
                  <a:schemeClr val="tx1"/>
                </a:solidFill>
                <a:latin typeface="Arial" charset="0"/>
              </a:defRPr>
            </a:lvl3pPr>
            <a:lvl4pPr marL="1587279" indent="-226754" eaLnBrk="0" hangingPunct="0">
              <a:defRPr>
                <a:solidFill>
                  <a:schemeClr val="tx1"/>
                </a:solidFill>
                <a:latin typeface="Arial" charset="0"/>
              </a:defRPr>
            </a:lvl4pPr>
            <a:lvl5pPr marL="2040787" indent="-226754" eaLnBrk="0" hangingPunct="0">
              <a:defRPr>
                <a:solidFill>
                  <a:schemeClr val="tx1"/>
                </a:solidFill>
                <a:latin typeface="Arial" charset="0"/>
              </a:defRPr>
            </a:lvl5pPr>
            <a:lvl6pPr marL="2494297" indent="-226754" eaLnBrk="0" fontAlgn="base" hangingPunct="0">
              <a:spcBef>
                <a:spcPct val="0"/>
              </a:spcBef>
              <a:spcAft>
                <a:spcPct val="0"/>
              </a:spcAft>
              <a:defRPr>
                <a:solidFill>
                  <a:schemeClr val="tx1"/>
                </a:solidFill>
                <a:latin typeface="Arial" charset="0"/>
              </a:defRPr>
            </a:lvl6pPr>
            <a:lvl7pPr marL="2947805" indent="-226754" eaLnBrk="0" fontAlgn="base" hangingPunct="0">
              <a:spcBef>
                <a:spcPct val="0"/>
              </a:spcBef>
              <a:spcAft>
                <a:spcPct val="0"/>
              </a:spcAft>
              <a:defRPr>
                <a:solidFill>
                  <a:schemeClr val="tx1"/>
                </a:solidFill>
                <a:latin typeface="Arial" charset="0"/>
              </a:defRPr>
            </a:lvl7pPr>
            <a:lvl8pPr marL="3401313" indent="-226754" eaLnBrk="0" fontAlgn="base" hangingPunct="0">
              <a:spcBef>
                <a:spcPct val="0"/>
              </a:spcBef>
              <a:spcAft>
                <a:spcPct val="0"/>
              </a:spcAft>
              <a:defRPr>
                <a:solidFill>
                  <a:schemeClr val="tx1"/>
                </a:solidFill>
                <a:latin typeface="Arial" charset="0"/>
              </a:defRPr>
            </a:lvl8pPr>
            <a:lvl9pPr marL="3854821" indent="-226754" eaLnBrk="0" fontAlgn="base" hangingPunct="0">
              <a:spcBef>
                <a:spcPct val="0"/>
              </a:spcBef>
              <a:spcAft>
                <a:spcPct val="0"/>
              </a:spcAft>
              <a:defRPr>
                <a:solidFill>
                  <a:schemeClr val="tx1"/>
                </a:solidFill>
                <a:latin typeface="Arial" charset="0"/>
              </a:defRPr>
            </a:lvl9pPr>
          </a:lstStyle>
          <a:p>
            <a:pPr eaLnBrk="1" hangingPunct="1"/>
            <a:fld id="{FF5062B0-90A3-4191-BE5E-D7FE783073DD}" type="slidenum">
              <a:rPr lang="en-US" altLang="en-US" smtClean="0">
                <a:solidFill>
                  <a:prstClr val="black"/>
                </a:solidFill>
              </a:rPr>
              <a:pPr eaLnBrk="1" hangingPunct="1"/>
              <a:t>25</a:t>
            </a:fld>
            <a:endParaRPr lang="en-US" altLang="en-US"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328">
              <a:spcBef>
                <a:spcPct val="0"/>
              </a:spcBef>
              <a:defRPr/>
            </a:pPr>
            <a:r>
              <a:rPr lang="en-US" baseline="0" dirty="0" smtClean="0">
                <a:ea typeface="ＭＳ Ｐゴシック" pitchFamily="34" charset="-128"/>
              </a:rPr>
              <a:t>These are </a:t>
            </a:r>
            <a:r>
              <a:rPr lang="en-US" dirty="0" smtClean="0">
                <a:ea typeface="ＭＳ Ｐゴシック" pitchFamily="34" charset="-128"/>
              </a:rPr>
              <a:t>Levels at which Problem Solving can occur and is also a good reminder that Problem Solving is not just for individual students.</a:t>
            </a:r>
          </a:p>
          <a:p>
            <a:pPr defTabSz="905346" fontAlgn="base">
              <a:spcBef>
                <a:spcPct val="0"/>
              </a:spcBef>
              <a:spcAft>
                <a:spcPct val="0"/>
              </a:spcAft>
              <a:defRPr/>
            </a:pPr>
            <a:r>
              <a:rPr lang="en-US" dirty="0" smtClean="0">
                <a:latin typeface="Calibri" charset="0"/>
              </a:rPr>
              <a:t>Prompt: I</a:t>
            </a:r>
            <a:r>
              <a:rPr lang="en-US" dirty="0" smtClean="0">
                <a:ea typeface="ＭＳ Ｐゴシック" pitchFamily="34" charset="-128"/>
              </a:rPr>
              <a:t>f you have teams who are doing</a:t>
            </a:r>
            <a:r>
              <a:rPr lang="en-US" baseline="0" dirty="0" smtClean="0">
                <a:ea typeface="ＭＳ Ｐゴシック" pitchFamily="34" charset="-128"/>
              </a:rPr>
              <a:t> PS, think about “what are the levels of application” that your teams are doing for PS.</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LEVEL of implementation</a:t>
            </a:r>
            <a:r>
              <a:rPr lang="en-US" baseline="0" dirty="0" smtClean="0">
                <a:latin typeface="Calibri" charset="0"/>
              </a:rPr>
              <a:t> does NOT equal “level” as in Tier 1, 2, or 3;</a:t>
            </a:r>
          </a:p>
          <a:p>
            <a:pPr eaLnBrk="1" hangingPunct="1">
              <a:spcBef>
                <a:spcPct val="0"/>
              </a:spcBef>
            </a:pPr>
            <a:r>
              <a:rPr lang="en-US" baseline="0" dirty="0" smtClean="0">
                <a:latin typeface="Calibri" charset="0"/>
              </a:rPr>
              <a:t>These multiple LEVELs of application allow us to see how we can be thinking of this conversation in contexts that aren’t reserved for Individualized Student discussions.</a:t>
            </a:r>
          </a:p>
          <a:p>
            <a:pPr eaLnBrk="1" hangingPunct="1">
              <a:spcBef>
                <a:spcPct val="0"/>
              </a:spcBef>
            </a:pPr>
            <a:endParaRPr lang="en-US" baseline="0" dirty="0" smtClean="0">
              <a:latin typeface="Calibri" charset="0"/>
            </a:endParaRPr>
          </a:p>
          <a:p>
            <a:pPr defTabSz="905328">
              <a:spcBef>
                <a:spcPct val="0"/>
              </a:spcBef>
              <a:defRPr/>
            </a:pPr>
            <a:endParaRPr lang="en-US" dirty="0">
              <a:latin typeface="Calibri" charset="0"/>
            </a:endParaRPr>
          </a:p>
        </p:txBody>
      </p:sp>
      <p:sp>
        <p:nvSpPr>
          <p:cNvPr id="4" name="Header Placeholder 3"/>
          <p:cNvSpPr>
            <a:spLocks noGrp="1"/>
          </p:cNvSpPr>
          <p:nvPr>
            <p:ph type="hdr" sz="quarter" idx="10"/>
          </p:nvPr>
        </p:nvSpPr>
        <p:spPr/>
        <p:txBody>
          <a:bodyPr/>
          <a:lstStyle/>
          <a:p>
            <a:r>
              <a:rPr lang="en-US" smtClean="0">
                <a:solidFill>
                  <a:prstClr val="black"/>
                </a:solidFill>
              </a:rPr>
              <a:t>CDE MTSS Overview Slides</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Fall 2014</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24790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Intentionally creating the stage to conduct problem solving can lead to effective decision making which in turn can facilitate positive student outcomes.</a:t>
            </a:r>
          </a:p>
          <a:p>
            <a:pPr eaLnBrk="1" hangingPunct="1">
              <a:spcBef>
                <a:spcPct val="0"/>
              </a:spcBef>
            </a:pPr>
            <a:r>
              <a:rPr lang="en-US" altLang="en-US" dirty="0" smtClean="0"/>
              <a:t>So, paying attention to team membership or ‘having the right people at the table’ to discuss the issue, people understanding their role and function in the specific setting for effective problem solving to occur, having formalized processes to conduct the work and framing the business of the work within acceptable norms (or how we treat each other when we work together are all critical to the success of effective problem solving.</a:t>
            </a:r>
          </a:p>
          <a:p>
            <a:pPr eaLnBrk="1" hangingPunct="1">
              <a:spcBef>
                <a:spcPct val="0"/>
              </a:spcBef>
            </a:pPr>
            <a:endParaRPr lang="en-US" altLang="en-US" dirty="0" smtClean="0"/>
          </a:p>
          <a:p>
            <a:r>
              <a:rPr lang="en-US" baseline="0" dirty="0" smtClean="0"/>
              <a:t>Can you recognize these practices within your setting? If not, why not? </a:t>
            </a:r>
          </a:p>
          <a:p>
            <a:r>
              <a:rPr lang="en-US" baseline="0" dirty="0" smtClean="0"/>
              <a:t>Remember that these effective practices, implemented well, lead to EFFICIENCY…and time is always a commodity to preserve.</a:t>
            </a:r>
          </a:p>
          <a:p>
            <a:endParaRPr lang="en-US" baseline="0" dirty="0" smtClean="0"/>
          </a:p>
          <a:p>
            <a:pPr eaLnBrk="1" hangingPunct="1"/>
            <a:r>
              <a:rPr lang="en-US" altLang="en-US" sz="2800" dirty="0"/>
              <a:t>Examples of decisions based on data:</a:t>
            </a:r>
          </a:p>
          <a:p>
            <a:pPr lvl="1"/>
            <a:r>
              <a:rPr lang="en-US" altLang="en-US" sz="2400" dirty="0"/>
              <a:t>Use data from universal screening to prevent problems from starting or getting worse</a:t>
            </a:r>
          </a:p>
          <a:p>
            <a:pPr lvl="1"/>
            <a:r>
              <a:rPr lang="en-US" altLang="en-US" sz="2400" dirty="0"/>
              <a:t>Use data from progress monitoring to guide daily instruction</a:t>
            </a:r>
          </a:p>
          <a:p>
            <a:pPr eaLnBrk="1" hangingPunct="1">
              <a:spcBef>
                <a:spcPct val="0"/>
              </a:spcBef>
            </a:pPr>
            <a:endParaRPr lang="en-US" altLang="en-US" dirty="0" smtClean="0"/>
          </a:p>
        </p:txBody>
      </p:sp>
      <p:sp>
        <p:nvSpPr>
          <p:cNvPr id="84996"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877" indent="-291493">
              <a:defRPr>
                <a:solidFill>
                  <a:schemeClr val="tx1"/>
                </a:solidFill>
                <a:latin typeface="Calibri" pitchFamily="34" charset="0"/>
              </a:defRPr>
            </a:lvl2pPr>
            <a:lvl3pPr marL="1165967" indent="-233194">
              <a:defRPr>
                <a:solidFill>
                  <a:schemeClr val="tx1"/>
                </a:solidFill>
                <a:latin typeface="Calibri" pitchFamily="34" charset="0"/>
              </a:defRPr>
            </a:lvl3pPr>
            <a:lvl4pPr marL="1632354" indent="-233194">
              <a:defRPr>
                <a:solidFill>
                  <a:schemeClr val="tx1"/>
                </a:solidFill>
                <a:latin typeface="Calibri" pitchFamily="34" charset="0"/>
              </a:defRPr>
            </a:lvl4pPr>
            <a:lvl5pPr marL="2098740" indent="-233194">
              <a:defRPr>
                <a:solidFill>
                  <a:schemeClr val="tx1"/>
                </a:solidFill>
                <a:latin typeface="Calibri" pitchFamily="34" charset="0"/>
              </a:defRPr>
            </a:lvl5pPr>
            <a:lvl6pPr marL="2565125" indent="-233194" fontAlgn="base">
              <a:spcBef>
                <a:spcPct val="0"/>
              </a:spcBef>
              <a:spcAft>
                <a:spcPct val="0"/>
              </a:spcAft>
              <a:defRPr>
                <a:solidFill>
                  <a:schemeClr val="tx1"/>
                </a:solidFill>
                <a:latin typeface="Calibri" pitchFamily="34" charset="0"/>
              </a:defRPr>
            </a:lvl6pPr>
            <a:lvl7pPr marL="3031513" indent="-233194" fontAlgn="base">
              <a:spcBef>
                <a:spcPct val="0"/>
              </a:spcBef>
              <a:spcAft>
                <a:spcPct val="0"/>
              </a:spcAft>
              <a:defRPr>
                <a:solidFill>
                  <a:schemeClr val="tx1"/>
                </a:solidFill>
                <a:latin typeface="Calibri" pitchFamily="34" charset="0"/>
              </a:defRPr>
            </a:lvl7pPr>
            <a:lvl8pPr marL="3497898" indent="-233194" fontAlgn="base">
              <a:spcBef>
                <a:spcPct val="0"/>
              </a:spcBef>
              <a:spcAft>
                <a:spcPct val="0"/>
              </a:spcAft>
              <a:defRPr>
                <a:solidFill>
                  <a:schemeClr val="tx1"/>
                </a:solidFill>
                <a:latin typeface="Calibri" pitchFamily="34" charset="0"/>
              </a:defRPr>
            </a:lvl8pPr>
            <a:lvl9pPr marL="3964285" indent="-23319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solidFill>
                  <a:prstClr val="black"/>
                </a:solidFill>
              </a:rPr>
              <a:t>CDE Office of Learning Supports</a:t>
            </a:r>
          </a:p>
        </p:txBody>
      </p:sp>
      <p:sp>
        <p:nvSpPr>
          <p:cNvPr id="8499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877" indent="-291493">
              <a:defRPr>
                <a:solidFill>
                  <a:schemeClr val="tx1"/>
                </a:solidFill>
                <a:latin typeface="Calibri" pitchFamily="34" charset="0"/>
              </a:defRPr>
            </a:lvl2pPr>
            <a:lvl3pPr marL="1165967" indent="-233194">
              <a:defRPr>
                <a:solidFill>
                  <a:schemeClr val="tx1"/>
                </a:solidFill>
                <a:latin typeface="Calibri" pitchFamily="34" charset="0"/>
              </a:defRPr>
            </a:lvl3pPr>
            <a:lvl4pPr marL="1632354" indent="-233194">
              <a:defRPr>
                <a:solidFill>
                  <a:schemeClr val="tx1"/>
                </a:solidFill>
                <a:latin typeface="Calibri" pitchFamily="34" charset="0"/>
              </a:defRPr>
            </a:lvl4pPr>
            <a:lvl5pPr marL="2098740" indent="-233194">
              <a:defRPr>
                <a:solidFill>
                  <a:schemeClr val="tx1"/>
                </a:solidFill>
                <a:latin typeface="Calibri" pitchFamily="34" charset="0"/>
              </a:defRPr>
            </a:lvl5pPr>
            <a:lvl6pPr marL="2565125" indent="-233194" fontAlgn="base">
              <a:spcBef>
                <a:spcPct val="0"/>
              </a:spcBef>
              <a:spcAft>
                <a:spcPct val="0"/>
              </a:spcAft>
              <a:defRPr>
                <a:solidFill>
                  <a:schemeClr val="tx1"/>
                </a:solidFill>
                <a:latin typeface="Calibri" pitchFamily="34" charset="0"/>
              </a:defRPr>
            </a:lvl6pPr>
            <a:lvl7pPr marL="3031513" indent="-233194" fontAlgn="base">
              <a:spcBef>
                <a:spcPct val="0"/>
              </a:spcBef>
              <a:spcAft>
                <a:spcPct val="0"/>
              </a:spcAft>
              <a:defRPr>
                <a:solidFill>
                  <a:schemeClr val="tx1"/>
                </a:solidFill>
                <a:latin typeface="Calibri" pitchFamily="34" charset="0"/>
              </a:defRPr>
            </a:lvl7pPr>
            <a:lvl8pPr marL="3497898" indent="-233194" fontAlgn="base">
              <a:spcBef>
                <a:spcPct val="0"/>
              </a:spcBef>
              <a:spcAft>
                <a:spcPct val="0"/>
              </a:spcAft>
              <a:defRPr>
                <a:solidFill>
                  <a:schemeClr val="tx1"/>
                </a:solidFill>
                <a:latin typeface="Calibri" pitchFamily="34" charset="0"/>
              </a:defRPr>
            </a:lvl8pPr>
            <a:lvl9pPr marL="3964285" indent="-23319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solidFill>
                  <a:prstClr val="black"/>
                </a:solidFill>
              </a:rPr>
              <a:t>Sept. 2015</a:t>
            </a:r>
          </a:p>
        </p:txBody>
      </p:sp>
      <p:sp>
        <p:nvSpPr>
          <p:cNvPr id="84998"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877" indent="-291493">
              <a:defRPr>
                <a:solidFill>
                  <a:schemeClr val="tx1"/>
                </a:solidFill>
                <a:latin typeface="Calibri" pitchFamily="34" charset="0"/>
              </a:defRPr>
            </a:lvl2pPr>
            <a:lvl3pPr marL="1165967" indent="-233194">
              <a:defRPr>
                <a:solidFill>
                  <a:schemeClr val="tx1"/>
                </a:solidFill>
                <a:latin typeface="Calibri" pitchFamily="34" charset="0"/>
              </a:defRPr>
            </a:lvl3pPr>
            <a:lvl4pPr marL="1632354" indent="-233194">
              <a:defRPr>
                <a:solidFill>
                  <a:schemeClr val="tx1"/>
                </a:solidFill>
                <a:latin typeface="Calibri" pitchFamily="34" charset="0"/>
              </a:defRPr>
            </a:lvl4pPr>
            <a:lvl5pPr marL="2098740" indent="-233194">
              <a:defRPr>
                <a:solidFill>
                  <a:schemeClr val="tx1"/>
                </a:solidFill>
                <a:latin typeface="Calibri" pitchFamily="34" charset="0"/>
              </a:defRPr>
            </a:lvl5pPr>
            <a:lvl6pPr marL="2565125" indent="-233194" fontAlgn="base">
              <a:spcBef>
                <a:spcPct val="0"/>
              </a:spcBef>
              <a:spcAft>
                <a:spcPct val="0"/>
              </a:spcAft>
              <a:defRPr>
                <a:solidFill>
                  <a:schemeClr val="tx1"/>
                </a:solidFill>
                <a:latin typeface="Calibri" pitchFamily="34" charset="0"/>
              </a:defRPr>
            </a:lvl6pPr>
            <a:lvl7pPr marL="3031513" indent="-233194" fontAlgn="base">
              <a:spcBef>
                <a:spcPct val="0"/>
              </a:spcBef>
              <a:spcAft>
                <a:spcPct val="0"/>
              </a:spcAft>
              <a:defRPr>
                <a:solidFill>
                  <a:schemeClr val="tx1"/>
                </a:solidFill>
                <a:latin typeface="Calibri" pitchFamily="34" charset="0"/>
              </a:defRPr>
            </a:lvl7pPr>
            <a:lvl8pPr marL="3497898" indent="-233194" fontAlgn="base">
              <a:spcBef>
                <a:spcPct val="0"/>
              </a:spcBef>
              <a:spcAft>
                <a:spcPct val="0"/>
              </a:spcAft>
              <a:defRPr>
                <a:solidFill>
                  <a:schemeClr val="tx1"/>
                </a:solidFill>
                <a:latin typeface="Calibri" pitchFamily="34" charset="0"/>
              </a:defRPr>
            </a:lvl8pPr>
            <a:lvl9pPr marL="3964285" indent="-23319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solidFill>
                <a:prstClr val="black"/>
              </a:solidFill>
            </a:endParaRPr>
          </a:p>
        </p:txBody>
      </p:sp>
      <p:sp>
        <p:nvSpPr>
          <p:cNvPr id="84999"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877" indent="-291493">
              <a:defRPr>
                <a:solidFill>
                  <a:schemeClr val="tx1"/>
                </a:solidFill>
                <a:latin typeface="Calibri" pitchFamily="34" charset="0"/>
              </a:defRPr>
            </a:lvl2pPr>
            <a:lvl3pPr marL="1165967" indent="-233194">
              <a:defRPr>
                <a:solidFill>
                  <a:schemeClr val="tx1"/>
                </a:solidFill>
                <a:latin typeface="Calibri" pitchFamily="34" charset="0"/>
              </a:defRPr>
            </a:lvl3pPr>
            <a:lvl4pPr marL="1632354" indent="-233194">
              <a:defRPr>
                <a:solidFill>
                  <a:schemeClr val="tx1"/>
                </a:solidFill>
                <a:latin typeface="Calibri" pitchFamily="34" charset="0"/>
              </a:defRPr>
            </a:lvl4pPr>
            <a:lvl5pPr marL="2098740" indent="-233194">
              <a:defRPr>
                <a:solidFill>
                  <a:schemeClr val="tx1"/>
                </a:solidFill>
                <a:latin typeface="Calibri" pitchFamily="34" charset="0"/>
              </a:defRPr>
            </a:lvl5pPr>
            <a:lvl6pPr marL="2565125" indent="-233194" fontAlgn="base">
              <a:spcBef>
                <a:spcPct val="0"/>
              </a:spcBef>
              <a:spcAft>
                <a:spcPct val="0"/>
              </a:spcAft>
              <a:defRPr>
                <a:solidFill>
                  <a:schemeClr val="tx1"/>
                </a:solidFill>
                <a:latin typeface="Calibri" pitchFamily="34" charset="0"/>
              </a:defRPr>
            </a:lvl6pPr>
            <a:lvl7pPr marL="3031513" indent="-233194" fontAlgn="base">
              <a:spcBef>
                <a:spcPct val="0"/>
              </a:spcBef>
              <a:spcAft>
                <a:spcPct val="0"/>
              </a:spcAft>
              <a:defRPr>
                <a:solidFill>
                  <a:schemeClr val="tx1"/>
                </a:solidFill>
                <a:latin typeface="Calibri" pitchFamily="34" charset="0"/>
              </a:defRPr>
            </a:lvl7pPr>
            <a:lvl8pPr marL="3497898" indent="-233194" fontAlgn="base">
              <a:spcBef>
                <a:spcPct val="0"/>
              </a:spcBef>
              <a:spcAft>
                <a:spcPct val="0"/>
              </a:spcAft>
              <a:defRPr>
                <a:solidFill>
                  <a:schemeClr val="tx1"/>
                </a:solidFill>
                <a:latin typeface="Calibri" pitchFamily="34" charset="0"/>
              </a:defRPr>
            </a:lvl8pPr>
            <a:lvl9pPr marL="3964285" indent="-23319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799274B-2018-4052-9D2D-A261D7570ABA}" type="slidenum">
              <a:rPr lang="en-US" altLang="en-US" smtClean="0">
                <a:solidFill>
                  <a:prstClr val="black"/>
                </a:solidFill>
              </a:rPr>
              <a:pPr fontAlgn="base">
                <a:spcBef>
                  <a:spcPct val="0"/>
                </a:spcBef>
                <a:spcAft>
                  <a:spcPct val="0"/>
                </a:spcAft>
                <a:defRPr/>
              </a:pPr>
              <a:t>27</a:t>
            </a:fld>
            <a:endParaRPr lang="en-US" altLang="en-US"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possible</a:t>
            </a:r>
            <a:r>
              <a:rPr lang="en-US" baseline="0" dirty="0" smtClean="0"/>
              <a:t> questions to consider. If not these, which/what??? How are you making sure you know intent of data collected/analyzed?</a:t>
            </a:r>
          </a:p>
          <a:p>
            <a:endParaRPr lang="en-US" baseline="0" dirty="0" smtClean="0"/>
          </a:p>
          <a:p>
            <a:r>
              <a:rPr lang="en-US" baseline="0" dirty="0" smtClean="0"/>
              <a:t>Also, in a bigger sense, what “counts” as “data”? Has that been operationalized? (qualitative/quantitative measures, etc.) Just tools? Experiences?</a:t>
            </a:r>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10/5/2017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3197986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31</a:t>
            </a:fld>
            <a:endParaRPr lang="en-US"/>
          </a:p>
        </p:txBody>
      </p:sp>
    </p:spTree>
    <p:extLst>
      <p:ext uri="{BB962C8B-B14F-4D97-AF65-F5344CB8AC3E}">
        <p14:creationId xmlns:p14="http://schemas.microsoft.com/office/powerpoint/2010/main" val="683313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ea typeface="ＭＳ Ｐゴシック" pitchFamily="34" charset="-128"/>
              </a:rPr>
              <a:t>A major conceptual shift. This puts the problem in the context of alterable variables and moves it outside of the student. When the focus of team meetings is on the discovery of instructional changes that will enable learning, the content of the meeting is quite different from one focused on the discovery of a disability.</a:t>
            </a:r>
          </a:p>
          <a:p>
            <a:pPr>
              <a:spcBef>
                <a:spcPct val="0"/>
              </a:spcBef>
            </a:pPr>
            <a:r>
              <a:rPr lang="en-US" dirty="0" smtClean="0">
                <a:ea typeface="ＭＳ Ｐゴシック" pitchFamily="34" charset="-128"/>
              </a:rPr>
              <a:t>Allowing time for discussion of this slide can bring about significant “</a:t>
            </a:r>
            <a:r>
              <a:rPr lang="en-US" dirty="0" err="1" smtClean="0">
                <a:ea typeface="ＭＳ Ｐゴシック" pitchFamily="34" charset="-128"/>
              </a:rPr>
              <a:t>aha”s</a:t>
            </a:r>
            <a:r>
              <a:rPr lang="en-US" dirty="0" smtClean="0">
                <a:ea typeface="ＭＳ Ｐゴシック" pitchFamily="34" charset="-128"/>
              </a:rPr>
              <a:t>. </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*Remember our MTSS</a:t>
            </a:r>
            <a:r>
              <a:rPr lang="en-US" baseline="0" dirty="0" smtClean="0">
                <a:ea typeface="ＭＳ Ｐゴシック" pitchFamily="34" charset="-128"/>
              </a:rPr>
              <a:t> approach where we are focusing on what we can do or what supports (i.e. instructional changes) we can put in place (</a:t>
            </a:r>
            <a:r>
              <a:rPr lang="en-US" baseline="0" dirty="0" err="1" smtClean="0">
                <a:ea typeface="ＭＳ Ｐゴシック" pitchFamily="34" charset="-128"/>
              </a:rPr>
              <a:t>RtI</a:t>
            </a:r>
            <a:r>
              <a:rPr lang="en-US" baseline="0" dirty="0" smtClean="0">
                <a:ea typeface="ＭＳ Ｐゴシック" pitchFamily="34" charset="-128"/>
              </a:rPr>
              <a:t> triangle) to help the student be successful.  This is a</a:t>
            </a:r>
            <a:r>
              <a:rPr lang="en-US" dirty="0" smtClean="0">
                <a:ea typeface="ＭＳ Ｐゴシック" pitchFamily="34" charset="-128"/>
              </a:rPr>
              <a:t> major conceptual shift</a:t>
            </a:r>
            <a:r>
              <a:rPr lang="en-US" b="1" dirty="0" smtClean="0">
                <a:ea typeface="ＭＳ Ｐゴシック" pitchFamily="34" charset="-128"/>
              </a:rPr>
              <a:t>. This puts the problem in the context of alterable variables and moves it outside of the student</a:t>
            </a:r>
          </a:p>
          <a:p>
            <a:pPr>
              <a:spcBef>
                <a:spcPct val="0"/>
              </a:spcBef>
            </a:pPr>
            <a:endParaRPr lang="en-US" b="1" dirty="0" smtClean="0">
              <a:ea typeface="ＭＳ Ｐゴシック" pitchFamily="34" charset="-128"/>
            </a:endParaRPr>
          </a:p>
          <a:p>
            <a:pPr eaLnBrk="1" hangingPunct="1">
              <a:spcBef>
                <a:spcPct val="0"/>
              </a:spcBef>
            </a:pPr>
            <a:r>
              <a:rPr lang="en-US" dirty="0" smtClean="0">
                <a:latin typeface="Calibri" charset="0"/>
              </a:rPr>
              <a:t>FSCP Ideas:</a:t>
            </a:r>
          </a:p>
          <a:p>
            <a:pPr eaLnBrk="1" hangingPunct="1">
              <a:spcBef>
                <a:spcPct val="0"/>
              </a:spcBef>
            </a:pPr>
            <a:r>
              <a:rPr lang="en-US" dirty="0" smtClean="0">
                <a:latin typeface="Calibri" charset="0"/>
              </a:rPr>
              <a:t>Use of out-of-school time is considered a major factor in the achievement gap; and can be altered with family and community partnering; coordinated before and after-school</a:t>
            </a:r>
            <a:r>
              <a:rPr lang="en-US" baseline="0" dirty="0" smtClean="0">
                <a:latin typeface="Calibri" charset="0"/>
              </a:rPr>
              <a:t> programs, summer learning, homework support, technology access – and their interaction with the other variables can be influential</a:t>
            </a:r>
            <a:endParaRPr lang="en-US" dirty="0">
              <a:latin typeface="Calibri" charset="0"/>
            </a:endParaRPr>
          </a:p>
        </p:txBody>
      </p:sp>
      <p:sp>
        <p:nvSpPr>
          <p:cNvPr id="4" name="Header Placeholder 3"/>
          <p:cNvSpPr>
            <a:spLocks noGrp="1"/>
          </p:cNvSpPr>
          <p:nvPr>
            <p:ph type="hdr" sz="quarter" idx="10"/>
          </p:nvPr>
        </p:nvSpPr>
        <p:spPr/>
        <p:txBody>
          <a:bodyPr/>
          <a:lstStyle/>
          <a:p>
            <a:r>
              <a:rPr lang="en-US" smtClean="0">
                <a:solidFill>
                  <a:prstClr val="black"/>
                </a:solidFill>
              </a:rPr>
              <a:t>CDE Office of Learning Supports</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Sept. 2015</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724790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DA3C7B-07BC-4127-BA7A-174105CD5C3A}" type="slidenum">
              <a:rPr lang="en-US"/>
              <a:pPr fontAlgn="base">
                <a:spcBef>
                  <a:spcPct val="0"/>
                </a:spcBef>
                <a:spcAft>
                  <a:spcPct val="0"/>
                </a:spcAft>
                <a:defRPr/>
              </a:pPr>
              <a:t>33</a:t>
            </a:fld>
            <a:endParaRPr lang="en-US"/>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These</a:t>
            </a:r>
            <a:r>
              <a:rPr lang="en-US" baseline="0" dirty="0" smtClean="0"/>
              <a:t> are the most common functions of behavior.  All functions of behavior can be put under two specific categories – either Get or Avoid.</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0" dirty="0" smtClean="0">
                <a:latin typeface="Calibri" charset="0"/>
              </a:rPr>
              <a:t>We like to acknowledge all of those who have contributed to our thinking and this work.</a:t>
            </a:r>
          </a:p>
          <a:p>
            <a:pPr eaLnBrk="1" hangingPunct="1">
              <a:spcBef>
                <a:spcPct val="0"/>
              </a:spcBef>
            </a:pPr>
            <a:endParaRPr lang="en-US" b="0" dirty="0" smtClean="0">
              <a:latin typeface="Calibri" charset="0"/>
            </a:endParaRPr>
          </a:p>
          <a:p>
            <a:pPr eaLnBrk="1" hangingPunct="1">
              <a:spcBef>
                <a:spcPct val="0"/>
              </a:spcBef>
            </a:pPr>
            <a:r>
              <a:rPr lang="en-US" b="0" dirty="0" smtClean="0">
                <a:latin typeface="Calibri" charset="0"/>
              </a:rPr>
              <a:t>Our information has a strong research base with expertise</a:t>
            </a:r>
            <a:r>
              <a:rPr lang="en-US" b="0" baseline="0" dirty="0" smtClean="0">
                <a:latin typeface="Calibri" charset="0"/>
              </a:rPr>
              <a:t> from varied national partners.</a:t>
            </a:r>
          </a:p>
          <a:p>
            <a:pPr eaLnBrk="1" hangingPunct="1">
              <a:spcBef>
                <a:spcPct val="0"/>
              </a:spcBef>
            </a:pPr>
            <a:endParaRPr lang="en-US" b="0" baseline="0" dirty="0" smtClean="0">
              <a:latin typeface="Calibri" charset="0"/>
            </a:endParaRPr>
          </a:p>
          <a:p>
            <a:pPr eaLnBrk="1" hangingPunct="1">
              <a:spcBef>
                <a:spcPct val="0"/>
              </a:spcBef>
            </a:pPr>
            <a:r>
              <a:rPr lang="en-US" dirty="0" smtClean="0">
                <a:latin typeface="Calibri" charset="0"/>
              </a:rPr>
              <a:t>This</a:t>
            </a:r>
            <a:r>
              <a:rPr lang="en-US" baseline="0" dirty="0" smtClean="0">
                <a:latin typeface="Calibri" charset="0"/>
              </a:rPr>
              <a:t> is a list of many researchers and contributors to our work.  Our work has greatly benefitted from their contributions.</a:t>
            </a:r>
            <a:endParaRPr lang="en-US" dirty="0" smtClean="0">
              <a:latin typeface="Calibri" charset="0"/>
            </a:endParaRPr>
          </a:p>
          <a:p>
            <a:pPr eaLnBrk="1" hangingPunct="1">
              <a:spcBef>
                <a:spcPct val="0"/>
              </a:spcBef>
            </a:pPr>
            <a:endParaRPr lang="en-US" b="0" dirty="0">
              <a:latin typeface="Calibri" charset="0"/>
            </a:endParaRPr>
          </a:p>
        </p:txBody>
      </p:sp>
      <p:sp>
        <p:nvSpPr>
          <p:cNvPr id="4" name="Header Placeholder 3"/>
          <p:cNvSpPr>
            <a:spLocks noGrp="1"/>
          </p:cNvSpPr>
          <p:nvPr>
            <p:ph type="hdr" sz="quarter" idx="10"/>
          </p:nvPr>
        </p:nvSpPr>
        <p:spPr/>
        <p:txBody>
          <a:bodyPr/>
          <a:lstStyle/>
          <a:p>
            <a:r>
              <a:rPr lang="en-US" smtClean="0">
                <a:solidFill>
                  <a:prstClr val="black"/>
                </a:solidFill>
              </a:rPr>
              <a:t>CDE MTSS Webinar</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Sept. 2015</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724790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Trauma Informed Care is in the recognition, understanding, and responsiveness to trauma with explicit efforts made in restoring emotional safety, building healthy relationships, and creating positive opportunities where students can practice self-regulation strategies and prosocial skills. </a:t>
            </a:r>
          </a:p>
        </p:txBody>
      </p:sp>
      <p:sp>
        <p:nvSpPr>
          <p:cNvPr id="4" name="Slide Number Placeholder 3"/>
          <p:cNvSpPr>
            <a:spLocks noGrp="1"/>
          </p:cNvSpPr>
          <p:nvPr>
            <p:ph type="sldNum" sz="quarter" idx="10"/>
          </p:nvPr>
        </p:nvSpPr>
        <p:spPr/>
        <p:txBody>
          <a:bodyPr/>
          <a:lstStyle/>
          <a:p>
            <a:fld id="{E858D72E-DA22-43B5-9646-FB9B2B0AD8EC}" type="slidenum">
              <a:rPr lang="en-US" smtClean="0"/>
              <a:t>34</a:t>
            </a:fld>
            <a:endParaRPr lang="en-US"/>
          </a:p>
        </p:txBody>
      </p:sp>
    </p:spTree>
    <p:extLst>
      <p:ext uri="{BB962C8B-B14F-4D97-AF65-F5344CB8AC3E}">
        <p14:creationId xmlns:p14="http://schemas.microsoft.com/office/powerpoint/2010/main" val="3054701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“alterable variables”.</a:t>
            </a:r>
          </a:p>
          <a:p>
            <a:endParaRPr lang="en-US" dirty="0" smtClean="0"/>
          </a:p>
          <a:p>
            <a:r>
              <a:rPr lang="en-US" dirty="0" smtClean="0"/>
              <a:t>Remember</a:t>
            </a:r>
            <a:r>
              <a:rPr lang="en-US" baseline="0" dirty="0" smtClean="0"/>
              <a:t> that we can apply these to our learning experiences for adults and for children. (all learners)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35</a:t>
            </a:fld>
            <a:endParaRPr lang="en-US"/>
          </a:p>
        </p:txBody>
      </p:sp>
    </p:spTree>
    <p:extLst>
      <p:ext uri="{BB962C8B-B14F-4D97-AF65-F5344CB8AC3E}">
        <p14:creationId xmlns:p14="http://schemas.microsoft.com/office/powerpoint/2010/main" val="3617678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features are </a:t>
            </a:r>
            <a:r>
              <a:rPr lang="en-US" b="1" baseline="0" dirty="0" smtClean="0"/>
              <a:t>the salient things </a:t>
            </a:r>
            <a:r>
              <a:rPr lang="en-US" baseline="0" dirty="0" smtClean="0"/>
              <a:t>you’d see ... What does it look like? </a:t>
            </a:r>
            <a:endParaRPr lang="en-US" dirty="0"/>
          </a:p>
        </p:txBody>
      </p:sp>
      <p:sp>
        <p:nvSpPr>
          <p:cNvPr id="4" name="Slide Number Placeholder 3"/>
          <p:cNvSpPr>
            <a:spLocks noGrp="1"/>
          </p:cNvSpPr>
          <p:nvPr>
            <p:ph type="sldNum" sz="quarter" idx="10"/>
          </p:nvPr>
        </p:nvSpPr>
        <p:spPr/>
        <p:txBody>
          <a:bodyPr/>
          <a:lstStyle/>
          <a:p>
            <a:fld id="{48ED05C0-9DFA-4D78-BE2D-E72D06BEB45A}" type="slidenum">
              <a:rPr lang="en-US" smtClean="0"/>
              <a:t>37</a:t>
            </a:fld>
            <a:endParaRPr lang="en-US"/>
          </a:p>
        </p:txBody>
      </p:sp>
    </p:spTree>
    <p:extLst>
      <p:ext uri="{BB962C8B-B14F-4D97-AF65-F5344CB8AC3E}">
        <p14:creationId xmlns:p14="http://schemas.microsoft.com/office/powerpoint/2010/main" val="3120383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potential options for you.</a:t>
            </a:r>
          </a:p>
          <a:p>
            <a:endParaRPr lang="en-US" baseline="0" dirty="0" smtClean="0"/>
          </a:p>
          <a:p>
            <a:r>
              <a:rPr lang="en-US" baseline="0" dirty="0" smtClean="0"/>
              <a:t>Listed here are 4 responses to data. It is important to look at both fidelity and outcomes. </a:t>
            </a:r>
          </a:p>
          <a:p>
            <a:endParaRPr lang="en-US" baseline="0" dirty="0" smtClean="0"/>
          </a:p>
        </p:txBody>
      </p:sp>
      <p:sp>
        <p:nvSpPr>
          <p:cNvPr id="4" name="Header Placeholder 3"/>
          <p:cNvSpPr>
            <a:spLocks noGrp="1"/>
          </p:cNvSpPr>
          <p:nvPr>
            <p:ph type="hdr" sz="quarter" idx="10"/>
          </p:nvPr>
        </p:nvSpPr>
        <p:spPr/>
        <p:txBody>
          <a:bodyPr/>
          <a:lstStyle/>
          <a:p>
            <a:r>
              <a:rPr lang="en-US" smtClean="0"/>
              <a:t>CDE MTSS Overview Webinar</a:t>
            </a:r>
            <a:endParaRPr lang="en-US"/>
          </a:p>
        </p:txBody>
      </p:sp>
      <p:sp>
        <p:nvSpPr>
          <p:cNvPr id="5" name="Date Placeholder 4"/>
          <p:cNvSpPr>
            <a:spLocks noGrp="1"/>
          </p:cNvSpPr>
          <p:nvPr>
            <p:ph type="dt" idx="11"/>
          </p:nvPr>
        </p:nvSpPr>
        <p:spPr/>
        <p:txBody>
          <a:bodyPr/>
          <a:lstStyle/>
          <a:p>
            <a:r>
              <a:rPr lang="en-US" smtClean="0"/>
              <a:t>Sept. 2015</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a:p>
        </p:txBody>
      </p:sp>
    </p:spTree>
    <p:extLst>
      <p:ext uri="{BB962C8B-B14F-4D97-AF65-F5344CB8AC3E}">
        <p14:creationId xmlns:p14="http://schemas.microsoft.com/office/powerpoint/2010/main" val="1028699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how there are “essentials” (every bike has a seat, handlebars, tires) &gt; those</a:t>
            </a:r>
            <a:r>
              <a:rPr lang="en-US" baseline="0" dirty="0" smtClean="0"/>
              <a:t> are the “components” needed (just as in our framework)</a:t>
            </a:r>
            <a:r>
              <a:rPr lang="en-US" dirty="0" smtClean="0"/>
              <a:t>,</a:t>
            </a:r>
            <a:r>
              <a:rPr lang="en-US" baseline="0" dirty="0" smtClean="0"/>
              <a:t> but each can be “customized” for need/fit/context.</a:t>
            </a:r>
          </a:p>
          <a:p>
            <a:endParaRPr lang="en-US" baseline="0" dirty="0" smtClean="0"/>
          </a:p>
          <a:p>
            <a:pPr defTabSz="452766">
              <a:defRPr/>
            </a:pPr>
            <a:r>
              <a:rPr lang="en-US" baseline="0" dirty="0" smtClean="0"/>
              <a:t>*This framework consideration originated from discussion on FSCP, but you can see the same needs within MTSS implementation.</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CDE MTSS Overview Webinar</a:t>
            </a:r>
            <a:endParaRPr lang="en-US"/>
          </a:p>
        </p:txBody>
      </p:sp>
      <p:sp>
        <p:nvSpPr>
          <p:cNvPr id="5" name="Date Placeholder 4"/>
          <p:cNvSpPr>
            <a:spLocks noGrp="1"/>
          </p:cNvSpPr>
          <p:nvPr>
            <p:ph type="dt" idx="11"/>
          </p:nvPr>
        </p:nvSpPr>
        <p:spPr/>
        <p:txBody>
          <a:bodyPr/>
          <a:lstStyle/>
          <a:p>
            <a:r>
              <a:rPr lang="en-US" smtClean="0"/>
              <a:t>Sept. 2015</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a:p>
        </p:txBody>
      </p:sp>
    </p:spTree>
    <p:extLst>
      <p:ext uri="{BB962C8B-B14F-4D97-AF65-F5344CB8AC3E}">
        <p14:creationId xmlns:p14="http://schemas.microsoft.com/office/powerpoint/2010/main" val="3548039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(variation</a:t>
            </a:r>
            <a:r>
              <a:rPr lang="en-US" baseline="0" dirty="0" smtClean="0"/>
              <a:t> as handout)</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43</a:t>
            </a:fld>
            <a:endParaRPr lang="en-US"/>
          </a:p>
        </p:txBody>
      </p:sp>
    </p:spTree>
    <p:extLst>
      <p:ext uri="{BB962C8B-B14F-4D97-AF65-F5344CB8AC3E}">
        <p14:creationId xmlns:p14="http://schemas.microsoft.com/office/powerpoint/2010/main" val="401847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“every”. We aren’t saying “all” here, as we want</a:t>
            </a:r>
            <a:r>
              <a:rPr lang="en-US" baseline="0" dirty="0" smtClean="0"/>
              <a:t> to ensure every means “each and every” – so that we measurably support every student – sometimes, the generalization of “all” diminishes the focus on “every.”</a:t>
            </a:r>
            <a:endParaRPr lang="en-US" dirty="0" smtClean="0"/>
          </a:p>
          <a:p>
            <a:endParaRPr lang="en-US" dirty="0" smtClean="0"/>
          </a:p>
          <a:p>
            <a:r>
              <a:rPr lang="en-US" dirty="0" smtClean="0">
                <a:latin typeface="Calibri" charset="0"/>
              </a:rPr>
              <a:t>Then</a:t>
            </a:r>
            <a:r>
              <a:rPr lang="en-US" baseline="0" dirty="0" smtClean="0">
                <a:latin typeface="Calibri" charset="0"/>
              </a:rPr>
              <a:t> there was also the notion that if a student didn’t meet the criteria of a program and didn’t fit into a specific category or group, then the student didn’t receive supports (to be successful)</a:t>
            </a:r>
          </a:p>
          <a:p>
            <a:endParaRPr lang="en-US" baseline="0" dirty="0" smtClean="0">
              <a:latin typeface="Calibri" charset="0"/>
            </a:endParaRPr>
          </a:p>
          <a:p>
            <a:r>
              <a:rPr lang="en-US" dirty="0" smtClean="0">
                <a:solidFill>
                  <a:schemeClr val="accent2">
                    <a:lumMod val="75000"/>
                  </a:schemeClr>
                </a:solidFill>
              </a:rPr>
              <a:t>It’s every student…Not, every student except….</a:t>
            </a:r>
            <a:r>
              <a:rPr lang="en-US" baseline="0" dirty="0" smtClean="0">
                <a:solidFill>
                  <a:schemeClr val="accent2">
                    <a:lumMod val="75000"/>
                  </a:schemeClr>
                </a:solidFill>
              </a:rPr>
              <a:t> “students with disabilities”, “students who are English Learners,” “students in large schools or small schools or urban schools or rural schools or facilities schools”, students of every race and socioeconomic level.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a:t>
            </a:fld>
            <a:endParaRPr lang="en-US"/>
          </a:p>
        </p:txBody>
      </p:sp>
    </p:spTree>
    <p:extLst>
      <p:ext uri="{BB962C8B-B14F-4D97-AF65-F5344CB8AC3E}">
        <p14:creationId xmlns:p14="http://schemas.microsoft.com/office/powerpoint/2010/main" val="411695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Language alone is not enough; we need to have Common</a:t>
            </a:r>
            <a:r>
              <a:rPr lang="en-US" baseline="0" dirty="0" smtClean="0"/>
              <a:t> Understanding.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a:t>
            </a:fld>
            <a:endParaRPr lang="en-US"/>
          </a:p>
        </p:txBody>
      </p:sp>
    </p:spTree>
    <p:extLst>
      <p:ext uri="{BB962C8B-B14F-4D97-AF65-F5344CB8AC3E}">
        <p14:creationId xmlns:p14="http://schemas.microsoft.com/office/powerpoint/2010/main" val="251353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outerShdw blurRad="38100" dist="38100" dir="2700000" algn="tl">
                    <a:srgbClr val="000000">
                      <a:alpha val="43137"/>
                    </a:srgbClr>
                  </a:outerShdw>
                </a:effectLst>
              </a:rPr>
              <a:t>CO-MTSS is a prevention-based framework of </a:t>
            </a:r>
            <a:r>
              <a:rPr lang="en-US" i="1" u="sng" dirty="0">
                <a:solidFill>
                  <a:srgbClr val="FFFF00"/>
                </a:solidFill>
                <a:effectLst>
                  <a:outerShdw blurRad="38100" dist="38100" dir="2700000" algn="tl">
                    <a:srgbClr val="000000">
                      <a:alpha val="43137"/>
                    </a:srgbClr>
                  </a:outerShdw>
                </a:effectLst>
              </a:rPr>
              <a:t>team-driven,</a:t>
            </a:r>
            <a:r>
              <a:rPr lang="en-US" i="1" dirty="0">
                <a:effectLst>
                  <a:outerShdw blurRad="38100" dist="38100" dir="2700000" algn="tl">
                    <a:srgbClr val="000000">
                      <a:alpha val="43137"/>
                    </a:srgbClr>
                  </a:outerShdw>
                </a:effectLst>
              </a:rPr>
              <a:t> </a:t>
            </a:r>
            <a:r>
              <a:rPr lang="en-US" i="1" u="sng" dirty="0">
                <a:solidFill>
                  <a:srgbClr val="FFFF00"/>
                </a:solidFill>
                <a:effectLst>
                  <a:outerShdw blurRad="38100" dist="38100" dir="2700000" algn="tl">
                    <a:srgbClr val="000000">
                      <a:alpha val="43137"/>
                    </a:srgbClr>
                  </a:outerShdw>
                </a:effectLst>
              </a:rPr>
              <a:t>data-based problem solving </a:t>
            </a:r>
            <a:r>
              <a:rPr lang="en-US" i="1" dirty="0">
                <a:effectLst>
                  <a:outerShdw blurRad="38100" dist="38100" dir="2700000" algn="tl">
                    <a:srgbClr val="000000">
                      <a:alpha val="43137"/>
                    </a:srgbClr>
                  </a:outerShdw>
                </a:effectLst>
              </a:rPr>
              <a:t>for improving the outcomes of every student through </a:t>
            </a:r>
            <a:r>
              <a:rPr lang="en-US" i="1" u="sng" dirty="0">
                <a:solidFill>
                  <a:srgbClr val="FFFF00"/>
                </a:solidFill>
                <a:effectLst>
                  <a:outerShdw blurRad="38100" dist="38100" dir="2700000" algn="tl">
                    <a:srgbClr val="000000">
                      <a:alpha val="43137"/>
                    </a:srgbClr>
                  </a:outerShdw>
                </a:effectLst>
              </a:rPr>
              <a:t>family, school, and community partnering</a:t>
            </a:r>
            <a:r>
              <a:rPr lang="en-US" i="1" dirty="0">
                <a:effectLst>
                  <a:outerShdw blurRad="38100" dist="38100" dir="2700000" algn="tl">
                    <a:srgbClr val="000000">
                      <a:alpha val="43137"/>
                    </a:srgbClr>
                  </a:outerShdw>
                </a:effectLst>
              </a:rPr>
              <a:t> and a </a:t>
            </a:r>
            <a:r>
              <a:rPr lang="en-US" i="1" u="sng" dirty="0">
                <a:solidFill>
                  <a:srgbClr val="FFFF00"/>
                </a:solidFill>
                <a:effectLst>
                  <a:outerShdw blurRad="38100" dist="38100" dir="2700000" algn="tl">
                    <a:srgbClr val="000000">
                      <a:alpha val="43137"/>
                    </a:srgbClr>
                  </a:outerShdw>
                </a:effectLst>
              </a:rPr>
              <a:t>layered continuum </a:t>
            </a:r>
            <a:r>
              <a:rPr lang="en-US" i="1" dirty="0">
                <a:effectLst>
                  <a:outerShdw blurRad="38100" dist="38100" dir="2700000" algn="tl">
                    <a:srgbClr val="000000">
                      <a:alpha val="43137"/>
                    </a:srgbClr>
                  </a:outerShdw>
                </a:effectLst>
              </a:rPr>
              <a:t>of </a:t>
            </a:r>
            <a:r>
              <a:rPr lang="en-US" i="1" u="sng" dirty="0">
                <a:solidFill>
                  <a:srgbClr val="FFFF00"/>
                </a:solidFill>
                <a:effectLst>
                  <a:outerShdw blurRad="38100" dist="38100" dir="2700000" algn="tl">
                    <a:srgbClr val="000000">
                      <a:alpha val="43137"/>
                    </a:srgbClr>
                  </a:outerShdw>
                </a:effectLst>
              </a:rPr>
              <a:t>evidence-based practices </a:t>
            </a:r>
            <a:r>
              <a:rPr lang="en-US" i="1" dirty="0">
                <a:effectLst>
                  <a:outerShdw blurRad="38100" dist="38100" dir="2700000" algn="tl">
                    <a:srgbClr val="000000">
                      <a:alpha val="43137"/>
                    </a:srgbClr>
                  </a:outerShdw>
                </a:effectLst>
              </a:rPr>
              <a:t>applied at the classroom, school, district, region, and state level</a:t>
            </a:r>
            <a:r>
              <a:rPr lang="en-US" i="1" dirty="0" smtClean="0">
                <a:effectLst>
                  <a:outerShdw blurRad="38100" dist="38100" dir="2700000" algn="tl">
                    <a:srgbClr val="000000">
                      <a:alpha val="43137"/>
                    </a:srgbClr>
                  </a:outerShdw>
                </a:effectLst>
              </a:rPr>
              <a:t>.</a:t>
            </a:r>
          </a:p>
          <a:p>
            <a:endParaRPr lang="en-US" i="1" dirty="0" smtClean="0">
              <a:effectLst>
                <a:outerShdw blurRad="38100" dist="38100" dir="2700000" algn="tl">
                  <a:srgbClr val="000000">
                    <a:alpha val="43137"/>
                  </a:srgbClr>
                </a:outerShdw>
              </a:effectLst>
            </a:endParaRPr>
          </a:p>
          <a:p>
            <a:endParaRPr lang="en-US" i="0" dirty="0" smtClean="0">
              <a:effectLst>
                <a:outerShdw blurRad="38100" dist="38100" dir="2700000" algn="tl">
                  <a:srgbClr val="000000">
                    <a:alpha val="43137"/>
                  </a:srgbClr>
                </a:outerShdw>
              </a:effectLst>
            </a:endParaRPr>
          </a:p>
          <a:p>
            <a:r>
              <a:rPr lang="en-US" i="0" dirty="0" smtClean="0">
                <a:effectLst>
                  <a:outerShdw blurRad="38100" dist="38100" dir="2700000" algn="tl">
                    <a:srgbClr val="000000">
                      <a:alpha val="43137"/>
                    </a:srgbClr>
                  </a:outerShdw>
                </a:effectLst>
              </a:rPr>
              <a:t>The Mountain</a:t>
            </a:r>
            <a:r>
              <a:rPr lang="en-US" i="0" baseline="0" dirty="0" smtClean="0">
                <a:effectLst>
                  <a:outerShdw blurRad="38100" dist="38100" dir="2700000" algn="tl">
                    <a:srgbClr val="000000">
                      <a:alpha val="43137"/>
                    </a:srgbClr>
                  </a:outerShdw>
                </a:effectLst>
              </a:rPr>
              <a:t> graphic = note the dynamic nature and the ‘blurred lines’, not finite division between the colors (fluidity is represented).</a:t>
            </a:r>
          </a:p>
          <a:p>
            <a:endParaRPr lang="en-US" i="0" baseline="0" dirty="0" smtClean="0">
              <a:effectLst>
                <a:outerShdw blurRad="38100" dist="38100" dir="2700000" algn="tl">
                  <a:srgbClr val="000000">
                    <a:alpha val="43137"/>
                  </a:srgbClr>
                </a:outerShdw>
              </a:effectLst>
            </a:endParaRPr>
          </a:p>
          <a:p>
            <a:r>
              <a:rPr lang="en-US" i="0" baseline="0" dirty="0" smtClean="0">
                <a:effectLst>
                  <a:outerShdw blurRad="38100" dist="38100" dir="2700000" algn="tl">
                    <a:srgbClr val="000000">
                      <a:alpha val="43137"/>
                    </a:srgbClr>
                  </a:outerShdw>
                </a:effectLst>
              </a:rPr>
              <a:t>You’ll notice the color-coded icons throughout the content (correlating different Components with connected content).</a:t>
            </a:r>
          </a:p>
          <a:p>
            <a:endParaRPr lang="en-US" i="0" baseline="0" dirty="0" smtClean="0">
              <a:effectLst>
                <a:outerShdw blurRad="38100" dist="38100" dir="2700000" algn="tl">
                  <a:srgbClr val="000000">
                    <a:alpha val="43137"/>
                  </a:srgbClr>
                </a:outerShdw>
              </a:effectLst>
            </a:endParaRPr>
          </a:p>
          <a:p>
            <a:r>
              <a:rPr lang="en-US" i="0" baseline="0" dirty="0" smtClean="0">
                <a:effectLst>
                  <a:outerShdw blurRad="38100" dist="38100" dir="2700000" algn="tl">
                    <a:srgbClr val="000000">
                      <a:alpha val="43137"/>
                    </a:srgbClr>
                  </a:outerShdw>
                </a:effectLst>
              </a:rPr>
              <a:t>Kim has said, we often “start at 12 o’clock”, or the “Team-Driven Shared Leadership” component.</a:t>
            </a:r>
            <a:endParaRPr lang="en-US" i="0" dirty="0"/>
          </a:p>
        </p:txBody>
      </p:sp>
      <p:sp>
        <p:nvSpPr>
          <p:cNvPr id="4" name="Header Placeholder 3"/>
          <p:cNvSpPr>
            <a:spLocks noGrp="1"/>
          </p:cNvSpPr>
          <p:nvPr>
            <p:ph type="hdr" sz="quarter" idx="10"/>
          </p:nvPr>
        </p:nvSpPr>
        <p:spPr/>
        <p:txBody>
          <a:bodyPr/>
          <a:lstStyle/>
          <a:p>
            <a:r>
              <a:rPr lang="en-US" smtClean="0">
                <a:solidFill>
                  <a:prstClr val="black"/>
                </a:solidFill>
              </a:rPr>
              <a:t>CDE MTSS Overview Slides</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Fall 2014</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733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also visualize</a:t>
            </a:r>
            <a:r>
              <a:rPr lang="en-US" baseline="0" dirty="0" smtClean="0"/>
              <a:t> this “MTSS system” idea in an overarching umbrella. Within the overall system, MTSS consists of six components including shared leadership, family, school, community partnering, data based problem solving and decision making, universal screening and progress monitoring, evidence based instruction, intervention and assessment practices and a layered continuum. Academic, behavior and any other supports are all housed under this one system or umbrella.</a:t>
            </a:r>
          </a:p>
          <a:p>
            <a:endParaRPr lang="en-US" baseline="0" dirty="0"/>
          </a:p>
          <a:p>
            <a:r>
              <a:rPr lang="en-US" baseline="0" dirty="0" smtClean="0"/>
              <a:t>Language of “every </a:t>
            </a:r>
            <a:r>
              <a:rPr lang="en-US" baseline="0" dirty="0" err="1" smtClean="0"/>
              <a:t>ed</a:t>
            </a:r>
            <a:r>
              <a:rPr lang="en-US" baseline="0" dirty="0" smtClean="0"/>
              <a:t>” has been used across systems framework literature for many years. (author reference: Judy Elliott)</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10/5/2017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8</a:t>
            </a:fld>
            <a:endParaRPr lang="en-US" dirty="0"/>
          </a:p>
        </p:txBody>
      </p:sp>
    </p:spTree>
    <p:extLst>
      <p:ext uri="{BB962C8B-B14F-4D97-AF65-F5344CB8AC3E}">
        <p14:creationId xmlns:p14="http://schemas.microsoft.com/office/powerpoint/2010/main" val="1683939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how it is “both/and”; we are not forgetting</a:t>
            </a:r>
            <a:r>
              <a:rPr lang="en-US" baseline="0" dirty="0" smtClean="0"/>
              <a:t> individual systems when we speak school-wide;</a:t>
            </a:r>
          </a:p>
          <a:p>
            <a:r>
              <a:rPr lang="en-US" baseline="0" dirty="0" smtClean="0"/>
              <a:t>We do attend to school-wide, to have biggest impact first.</a:t>
            </a:r>
          </a:p>
          <a:p>
            <a:endParaRPr lang="en-US" baseline="0" dirty="0" smtClean="0"/>
          </a:p>
          <a:p>
            <a:r>
              <a:rPr lang="en-US" baseline="0" dirty="0" smtClean="0"/>
              <a:t>Connect to what’s worked; don’t disregard historical success. This is not “something new,” excluding what has been of benefit.</a:t>
            </a:r>
          </a:p>
          <a:p>
            <a:r>
              <a:rPr lang="en-US" baseline="0" dirty="0" smtClean="0"/>
              <a:t>Reminder: Value add…if something isn’t bringing value to your system, why are you adopting/integrating it?</a:t>
            </a:r>
            <a:endParaRPr lang="en-US" dirty="0" smtClean="0"/>
          </a:p>
          <a:p>
            <a:endParaRPr lang="en-US" dirty="0" smtClean="0"/>
          </a:p>
          <a:p>
            <a:r>
              <a:rPr lang="en-US" dirty="0" smtClean="0"/>
              <a:t>Speak</a:t>
            </a:r>
            <a:r>
              <a:rPr lang="en-US" baseline="0" dirty="0" smtClean="0"/>
              <a:t> to the “Circles” specifically…we need these integrated/overlapping to contribute to those outcomes, the outer circle, which is our constant vision/focus; </a:t>
            </a:r>
          </a:p>
          <a:p>
            <a:r>
              <a:rPr lang="en-US" baseline="0" dirty="0" smtClean="0"/>
              <a:t>note the circles have origin in the PBIS TA Center (as “integrated elements”)</a:t>
            </a:r>
            <a:endParaRPr lang="en-US" dirty="0"/>
          </a:p>
        </p:txBody>
      </p:sp>
      <p:sp>
        <p:nvSpPr>
          <p:cNvPr id="4" name="Slide Number Placeholder 3"/>
          <p:cNvSpPr>
            <a:spLocks noGrp="1"/>
          </p:cNvSpPr>
          <p:nvPr>
            <p:ph type="sldNum" sz="quarter" idx="10"/>
          </p:nvPr>
        </p:nvSpPr>
        <p:spPr/>
        <p:txBody>
          <a:bodyPr/>
          <a:lstStyle/>
          <a:p>
            <a:fld id="{FD741045-E546-479D-AAA9-85FEACDE854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3455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We start with Systems thinking. It’s about the whole &amp; parts. (“the global</a:t>
            </a:r>
            <a:r>
              <a:rPr lang="en-US" baseline="0" dirty="0" smtClean="0">
                <a:latin typeface="Calibri" charset="0"/>
              </a:rPr>
              <a:t> &amp; the granular”)</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(integrity of </a:t>
            </a:r>
            <a:r>
              <a:rPr lang="en-US" i="1" dirty="0" smtClean="0">
                <a:latin typeface="Calibri" charset="0"/>
              </a:rPr>
              <a:t>both</a:t>
            </a:r>
            <a:r>
              <a:rPr lang="en-US" dirty="0" smtClean="0">
                <a:latin typeface="Calibri" charset="0"/>
              </a:rPr>
              <a:t>, each sub-system</a:t>
            </a:r>
            <a:r>
              <a:rPr lang="en-US" baseline="0" dirty="0" smtClean="0">
                <a:latin typeface="Calibri" charset="0"/>
              </a:rPr>
              <a:t> &amp; the entire system, and how they relate)</a:t>
            </a:r>
          </a:p>
          <a:p>
            <a:pPr eaLnBrk="1" hangingPunct="1">
              <a:spcBef>
                <a:spcPct val="0"/>
              </a:spcBef>
            </a:pPr>
            <a:endParaRPr lang="en-US" baseline="0" dirty="0" smtClean="0">
              <a:latin typeface="Calibri" charset="0"/>
            </a:endParaRPr>
          </a:p>
          <a:p>
            <a:pPr eaLnBrk="1" hangingPunct="1">
              <a:spcBef>
                <a:spcPct val="0"/>
              </a:spcBef>
            </a:pPr>
            <a:endParaRPr lang="en-US" baseline="0" dirty="0" smtClean="0">
              <a:latin typeface="Calibri"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smtClean="0"/>
              <a:t>Example analogy (revisited): Jobs (roles/tasks) expected in a RESTAURANT (which has systems that function), what different jobs people do (anticipate ‘water is needed on the table’ = preventative approach)</a:t>
            </a:r>
          </a:p>
          <a:p>
            <a:pPr eaLnBrk="1" hangingPunct="1">
              <a:spcBef>
                <a:spcPct val="0"/>
              </a:spcBef>
            </a:pPr>
            <a:endParaRPr lang="en-US" baseline="0" dirty="0" smtClean="0">
              <a:latin typeface="Calibri" charset="0"/>
            </a:endParaRPr>
          </a:p>
        </p:txBody>
      </p:sp>
      <p:sp>
        <p:nvSpPr>
          <p:cNvPr id="4" name="Header Placeholder 3"/>
          <p:cNvSpPr>
            <a:spLocks noGrp="1"/>
          </p:cNvSpPr>
          <p:nvPr>
            <p:ph type="hdr" sz="quarter" idx="10"/>
          </p:nvPr>
        </p:nvSpPr>
        <p:spPr/>
        <p:txBody>
          <a:bodyPr/>
          <a:lstStyle/>
          <a:p>
            <a:r>
              <a:rPr lang="en-US" smtClean="0">
                <a:solidFill>
                  <a:prstClr val="black"/>
                </a:solidFill>
              </a:rPr>
              <a:t>CDE MTSS Webinar</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Fall 2014</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24790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39332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10/5/2017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10/5/2017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24870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10/5/2017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86" r:id="rId9"/>
    <p:sldLayoutId id="2147483687" r:id="rId10"/>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7.gif"/><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7.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hyperlink" Target="http://www.cde.state.co.us/cdesped/iep_resources" TargetMode="External"/><Relationship Id="rId1" Type="http://schemas.openxmlformats.org/officeDocument/2006/relationships/slideLayout" Target="../slideLayouts/slideLayout3.xml"/><Relationship Id="rId4" Type="http://schemas.openxmlformats.org/officeDocument/2006/relationships/hyperlink" Target="https://www.samhsa.gov/nrepp"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de.state.co.us/mtss" TargetMode="External"/><Relationship Id="rId2" Type="http://schemas.openxmlformats.org/officeDocument/2006/relationships/image" Target="../media/image45.jpg"/><Relationship Id="rId1" Type="http://schemas.openxmlformats.org/officeDocument/2006/relationships/slideLayout" Target="../slideLayouts/slideLayout8.xml"/><Relationship Id="rId4" Type="http://schemas.openxmlformats.org/officeDocument/2006/relationships/hyperlink" Target="http://www.cde.state.co.us/mtss/adultlearningopportunit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3246" y="3778633"/>
            <a:ext cx="7886700" cy="2795590"/>
          </a:xfrm>
        </p:spPr>
        <p:txBody>
          <a:bodyPr>
            <a:normAutofit fontScale="55000" lnSpcReduction="20000"/>
          </a:bodyPr>
          <a:lstStyle/>
          <a:p>
            <a:pPr>
              <a:lnSpc>
                <a:spcPct val="120000"/>
              </a:lnSpc>
              <a:spcAft>
                <a:spcPts val="1200"/>
              </a:spcAft>
            </a:pPr>
            <a:r>
              <a:rPr lang="en-US" sz="5100" dirty="0"/>
              <a:t>Supporting Students through Intentional Decision-Making Practices</a:t>
            </a:r>
            <a:endParaRPr lang="en-US" sz="5100" dirty="0" smtClean="0"/>
          </a:p>
          <a:p>
            <a:r>
              <a:rPr lang="en-US" sz="4400" dirty="0" smtClean="0">
                <a:latin typeface="Trebuchet MS" panose="020B0603020202020204" pitchFamily="34" charset="0"/>
              </a:rPr>
              <a:t>Oct. 3, 2017</a:t>
            </a:r>
          </a:p>
          <a:p>
            <a:pPr>
              <a:lnSpc>
                <a:spcPct val="120000"/>
              </a:lnSpc>
            </a:pPr>
            <a:endParaRPr lang="en-US" sz="2200" dirty="0" smtClean="0">
              <a:latin typeface="Trebuchet MS" panose="020B0603020202020204" pitchFamily="34" charset="0"/>
            </a:endParaRPr>
          </a:p>
          <a:p>
            <a:pPr>
              <a:lnSpc>
                <a:spcPct val="120000"/>
              </a:lnSpc>
              <a:spcBef>
                <a:spcPts val="0"/>
              </a:spcBef>
            </a:pPr>
            <a:r>
              <a:rPr lang="en-US" sz="4400" b="1" u="sng" dirty="0" smtClean="0">
                <a:latin typeface="Trebuchet MS" panose="020B0603020202020204" pitchFamily="34" charset="0"/>
              </a:rPr>
              <a:t>Office </a:t>
            </a:r>
            <a:r>
              <a:rPr lang="en-US" sz="4400" b="1" u="sng" dirty="0">
                <a:latin typeface="Trebuchet MS" panose="020B0603020202020204" pitchFamily="34" charset="0"/>
              </a:rPr>
              <a:t>of Learning </a:t>
            </a:r>
            <a:r>
              <a:rPr lang="en-US" sz="4400" b="1" u="sng" dirty="0" smtClean="0">
                <a:latin typeface="Trebuchet MS" panose="020B0603020202020204" pitchFamily="34" charset="0"/>
              </a:rPr>
              <a:t>Supports</a:t>
            </a:r>
            <a:r>
              <a:rPr lang="en-US" sz="4400" dirty="0" smtClean="0">
                <a:latin typeface="Trebuchet MS" panose="020B0603020202020204" pitchFamily="34" charset="0"/>
              </a:rPr>
              <a:t/>
            </a:r>
            <a:br>
              <a:rPr lang="en-US" sz="4400" dirty="0" smtClean="0">
                <a:latin typeface="Trebuchet MS" panose="020B0603020202020204" pitchFamily="34" charset="0"/>
              </a:rPr>
            </a:br>
            <a:r>
              <a:rPr lang="en-US" sz="4400" dirty="0" smtClean="0">
                <a:latin typeface="Trebuchet MS" panose="020B0603020202020204" pitchFamily="34" charset="0"/>
              </a:rPr>
              <a:t>Kim </a:t>
            </a:r>
            <a:r>
              <a:rPr lang="en-US" sz="4400" dirty="0">
                <a:latin typeface="Trebuchet MS" panose="020B0603020202020204" pitchFamily="34" charset="0"/>
              </a:rPr>
              <a:t>Watchorn: watchorn_k@cde.state.co.us</a:t>
            </a:r>
            <a:endParaRPr lang="en-US" sz="4400" dirty="0"/>
          </a:p>
        </p:txBody>
      </p:sp>
    </p:spTree>
    <p:extLst>
      <p:ext uri="{BB962C8B-B14F-4D97-AF65-F5344CB8AC3E}">
        <p14:creationId xmlns:p14="http://schemas.microsoft.com/office/powerpoint/2010/main" val="386358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bwMode="auto">
          <a:xfrm>
            <a:off x="146178" y="142874"/>
            <a:ext cx="8229600" cy="1000125"/>
          </a:xfrm>
          <a:noFill/>
          <a:ln>
            <a:miter lim="800000"/>
            <a:headEnd/>
            <a:tailEnd/>
          </a:ln>
        </p:spPr>
        <p:txBody>
          <a:bodyPr vert="horz" wrap="square" lIns="64291" tIns="32146" rIns="64291" bIns="32146" numCol="1" anchor="t" anchorCtr="0" compatLnSpc="1">
            <a:prstTxWarp prst="textNoShape">
              <a:avLst/>
            </a:prstTxWarp>
          </a:bodyPr>
          <a:lstStyle/>
          <a:p>
            <a:r>
              <a:rPr lang="en-US" sz="3600" dirty="0" smtClean="0"/>
              <a:t>Systems Thinking</a:t>
            </a:r>
          </a:p>
        </p:txBody>
      </p:sp>
      <p:grpSp>
        <p:nvGrpSpPr>
          <p:cNvPr id="5" name="Group 2"/>
          <p:cNvGrpSpPr>
            <a:grpSpLocks/>
          </p:cNvGrpSpPr>
          <p:nvPr/>
        </p:nvGrpSpPr>
        <p:grpSpPr bwMode="auto">
          <a:xfrm>
            <a:off x="4838185" y="1040147"/>
            <a:ext cx="3637609" cy="2706809"/>
            <a:chOff x="1824" y="633"/>
            <a:chExt cx="2834" cy="2849"/>
          </a:xfrm>
        </p:grpSpPr>
        <p:sp>
          <p:nvSpPr>
            <p:cNvPr id="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TextBox 9"/>
          <p:cNvSpPr txBox="1"/>
          <p:nvPr/>
        </p:nvSpPr>
        <p:spPr>
          <a:xfrm>
            <a:off x="7620000" y="3746956"/>
            <a:ext cx="2501816" cy="184666"/>
          </a:xfrm>
          <a:prstGeom prst="rect">
            <a:avLst/>
          </a:prstGeom>
          <a:noFill/>
        </p:spPr>
        <p:txBody>
          <a:bodyPr wrap="square" rtlCol="0">
            <a:spAutoFit/>
          </a:bodyPr>
          <a:lstStyle/>
          <a:p>
            <a:r>
              <a:rPr lang="en-US" sz="600" dirty="0" smtClean="0"/>
              <a:t>Image: MS ClipArt</a:t>
            </a:r>
            <a:endParaRPr lang="en-US" sz="600" dirty="0"/>
          </a:p>
        </p:txBody>
      </p:sp>
      <p:sp>
        <p:nvSpPr>
          <p:cNvPr id="12" name="Content Placeholder 4"/>
          <p:cNvSpPr>
            <a:spLocks noGrp="1"/>
          </p:cNvSpPr>
          <p:nvPr>
            <p:ph idx="1"/>
          </p:nvPr>
        </p:nvSpPr>
        <p:spPr>
          <a:xfrm>
            <a:off x="219075" y="1475289"/>
            <a:ext cx="8534400" cy="4336822"/>
          </a:xfrm>
          <a:noFill/>
        </p:spPr>
        <p:txBody>
          <a:bodyPr lIns="64291" tIns="32146" rIns="64291" bIns="32146">
            <a:noAutofit/>
          </a:bodyPr>
          <a:lstStyle/>
          <a:p>
            <a:pPr marL="45720" indent="0">
              <a:lnSpc>
                <a:spcPts val="5000"/>
              </a:lnSpc>
              <a:spcBef>
                <a:spcPts val="600"/>
              </a:spcBef>
              <a:spcAft>
                <a:spcPts val="1200"/>
              </a:spcAft>
              <a:buNone/>
              <a:defRPr/>
            </a:pPr>
            <a:r>
              <a:rPr lang="en-US" sz="3200" b="1" i="1" dirty="0" smtClean="0">
                <a:latin typeface="Calibri" pitchFamily="34" charset="0"/>
                <a:cs typeface="Calibri" pitchFamily="34" charset="0"/>
              </a:rPr>
              <a:t>Systems thinking</a:t>
            </a:r>
            <a:r>
              <a:rPr lang="en-US" sz="3200" dirty="0" smtClean="0">
                <a:latin typeface="Calibri" pitchFamily="34" charset="0"/>
                <a:cs typeface="Calibri" pitchFamily="34" charset="0"/>
              </a:rPr>
              <a:t>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is an approach to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organizational</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improvement based on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awareness of </a:t>
            </a:r>
            <a:r>
              <a:rPr lang="en-US" sz="3200" dirty="0" smtClean="0">
                <a:solidFill>
                  <a:srgbClr val="FAAB67"/>
                </a:solidFill>
                <a:latin typeface="Calibri" pitchFamily="34" charset="0"/>
                <a:cs typeface="Calibri" pitchFamily="34" charset="0"/>
              </a:rPr>
              <a:t>the whole</a:t>
            </a:r>
            <a:r>
              <a:rPr lang="en-US" sz="3200" dirty="0" smtClean="0">
                <a:latin typeface="Calibri" pitchFamily="34" charset="0"/>
                <a:cs typeface="Calibri" pitchFamily="34" charset="0"/>
              </a:rPr>
              <a:t>, </a:t>
            </a:r>
            <a:r>
              <a:rPr lang="en-US" sz="3200" dirty="0" smtClean="0">
                <a:solidFill>
                  <a:srgbClr val="FAAB67"/>
                </a:solidFill>
                <a:latin typeface="Calibri" pitchFamily="34" charset="0"/>
                <a:cs typeface="Calibri" pitchFamily="34" charset="0"/>
              </a:rPr>
              <a:t>the part</a:t>
            </a:r>
            <a:r>
              <a:rPr lang="en-US" sz="3200" dirty="0" smtClean="0">
                <a:latin typeface="Calibri" pitchFamily="34" charset="0"/>
                <a:cs typeface="Calibri" pitchFamily="34" charset="0"/>
              </a:rPr>
              <a:t>,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and the </a:t>
            </a:r>
            <a:r>
              <a:rPr lang="en-US" sz="3200" dirty="0" smtClean="0">
                <a:solidFill>
                  <a:srgbClr val="FAAB67"/>
                </a:solidFill>
                <a:latin typeface="Calibri" pitchFamily="34" charset="0"/>
                <a:cs typeface="Calibri" pitchFamily="34" charset="0"/>
              </a:rPr>
              <a:t>interactions between the two</a:t>
            </a:r>
            <a:r>
              <a:rPr lang="en-US" sz="3200" dirty="0" smtClean="0">
                <a:latin typeface="Calibri" pitchFamily="34" charset="0"/>
                <a:cs typeface="Calibri" pitchFamily="34" charset="0"/>
              </a:rPr>
              <a:t>.</a:t>
            </a:r>
          </a:p>
        </p:txBody>
      </p:sp>
      <p:sp>
        <p:nvSpPr>
          <p:cNvPr id="11" name="Footer Placeholder 3"/>
          <p:cNvSpPr>
            <a:spLocks noGrp="1"/>
          </p:cNvSpPr>
          <p:nvPr>
            <p:ph type="ftr" sz="quarter" idx="4294967295"/>
          </p:nvPr>
        </p:nvSpPr>
        <p:spPr>
          <a:xfrm>
            <a:off x="380999" y="6103917"/>
            <a:ext cx="4177380" cy="526753"/>
          </a:xfrm>
          <a:prstGeom prst="rect">
            <a:avLst/>
          </a:prstGeom>
        </p:spPr>
        <p:txBody>
          <a:bodyPr/>
          <a:lstStyle/>
          <a:p>
            <a:r>
              <a:rPr lang="en-US" sz="1200" i="1" dirty="0" smtClean="0">
                <a:solidFill>
                  <a:srgbClr val="000000">
                    <a:tint val="75000"/>
                  </a:srgbClr>
                </a:solidFill>
                <a:latin typeface="+mn-lt"/>
                <a:cs typeface="Arial" pitchFamily="34" charset="0"/>
              </a:rPr>
              <a:t>Adaptation of ideas expressed in </a:t>
            </a:r>
            <a:r>
              <a:rPr lang="en-US" sz="1200" i="1" dirty="0" err="1" smtClean="0">
                <a:solidFill>
                  <a:srgbClr val="000000">
                    <a:tint val="75000"/>
                  </a:srgbClr>
                </a:solidFill>
                <a:latin typeface="+mn-lt"/>
                <a:cs typeface="Arial" pitchFamily="34" charset="0"/>
              </a:rPr>
              <a:t>Asayesh</a:t>
            </a:r>
            <a:r>
              <a:rPr lang="en-US" sz="1200" i="1" dirty="0" smtClean="0">
                <a:solidFill>
                  <a:srgbClr val="000000">
                    <a:tint val="75000"/>
                  </a:srgbClr>
                </a:solidFill>
                <a:latin typeface="+mn-lt"/>
                <a:cs typeface="Arial" pitchFamily="34" charset="0"/>
              </a:rPr>
              <a:t>, G (1993, Fall).  Using systems thinking to change systems.  Journal of Staff Development, 14(4) 8-12.</a:t>
            </a:r>
          </a:p>
        </p:txBody>
      </p:sp>
    </p:spTree>
    <p:extLst>
      <p:ext uri="{BB962C8B-B14F-4D97-AF65-F5344CB8AC3E}">
        <p14:creationId xmlns:p14="http://schemas.microsoft.com/office/powerpoint/2010/main" val="3912977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94118" y="1869246"/>
            <a:ext cx="4874670" cy="4874670"/>
          </a:xfrm>
          <a:prstGeom prst="rect">
            <a:avLst/>
          </a:prstGeom>
          <a:ln>
            <a:solidFill>
              <a:srgbClr val="CC99FF"/>
            </a:solidFill>
          </a:ln>
        </p:spPr>
      </p:pic>
      <p:sp>
        <p:nvSpPr>
          <p:cNvPr id="18" name="Rectangle 17"/>
          <p:cNvSpPr/>
          <p:nvPr/>
        </p:nvSpPr>
        <p:spPr>
          <a:xfrm>
            <a:off x="118220" y="128598"/>
            <a:ext cx="8907567"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bg1">
                    <a:lumMod val="50000"/>
                  </a:schemeClr>
                </a:solidFill>
                <a:effectLst/>
                <a:latin typeface="Museo Slab 500" pitchFamily="50" charset="0"/>
              </a:rPr>
              <a:t>One System…</a:t>
            </a:r>
          </a:p>
          <a:p>
            <a:pPr algn="ctr"/>
            <a:r>
              <a:rPr lang="en-US" sz="5400" b="1" dirty="0" smtClean="0">
                <a:ln/>
                <a:solidFill>
                  <a:schemeClr val="bg1">
                    <a:lumMod val="50000"/>
                  </a:schemeClr>
                </a:solidFill>
              </a:rPr>
              <a:t>(</a:t>
            </a:r>
            <a:r>
              <a:rPr lang="en-US" sz="5400" dirty="0" smtClean="0">
                <a:ln/>
                <a:solidFill>
                  <a:schemeClr val="bg1">
                    <a:lumMod val="50000"/>
                  </a:schemeClr>
                </a:solidFill>
              </a:rPr>
              <a:t>with sub-system</a:t>
            </a:r>
            <a:r>
              <a:rPr lang="en-US" sz="5400" b="1" dirty="0" smtClean="0">
                <a:ln/>
                <a:solidFill>
                  <a:schemeClr val="accent2">
                    <a:lumMod val="75000"/>
                  </a:schemeClr>
                </a:solidFill>
              </a:rPr>
              <a:t>s</a:t>
            </a:r>
            <a:r>
              <a:rPr lang="en-US" sz="5400" dirty="0" smtClean="0">
                <a:ln/>
                <a:solidFill>
                  <a:schemeClr val="bg1">
                    <a:lumMod val="50000"/>
                  </a:schemeClr>
                </a:solidFill>
              </a:rPr>
              <a:t> &amp; support</a:t>
            </a:r>
            <a:r>
              <a:rPr lang="en-US" sz="5400" b="1" dirty="0" smtClean="0">
                <a:ln/>
                <a:solidFill>
                  <a:schemeClr val="accent2">
                    <a:lumMod val="75000"/>
                  </a:schemeClr>
                </a:solidFill>
              </a:rPr>
              <a:t>s</a:t>
            </a:r>
            <a:r>
              <a:rPr lang="en-US" sz="5400" b="1" dirty="0" smtClean="0">
                <a:ln/>
                <a:solidFill>
                  <a:schemeClr val="bg1">
                    <a:lumMod val="50000"/>
                  </a:schemeClr>
                </a:solidFill>
              </a:rPr>
              <a:t>)</a:t>
            </a:r>
            <a:endParaRPr lang="en-US" sz="5400" b="1" cap="none" spc="0" dirty="0">
              <a:ln/>
              <a:solidFill>
                <a:schemeClr val="bg1">
                  <a:lumMod val="50000"/>
                </a:schemeClr>
              </a:solidFill>
              <a:effectLst/>
            </a:endParaRPr>
          </a:p>
        </p:txBody>
      </p:sp>
    </p:spTree>
    <p:extLst>
      <p:ext uri="{BB962C8B-B14F-4D97-AF65-F5344CB8AC3E}">
        <p14:creationId xmlns:p14="http://schemas.microsoft.com/office/powerpoint/2010/main" val="2878346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bwMode="auto">
          <a:xfrm>
            <a:off x="323849" y="1285875"/>
            <a:ext cx="8407893" cy="4369116"/>
          </a:xfrm>
          <a:noFill/>
          <a:ln>
            <a:miter lim="800000"/>
            <a:headEnd/>
            <a:tailEnd/>
          </a:ln>
        </p:spPr>
        <p:txBody>
          <a:bodyPr vert="horz" wrap="square" lIns="91440" tIns="45720" rIns="91440" bIns="45720" numCol="1" anchor="t" anchorCtr="0" compatLnSpc="1">
            <a:prstTxWarp prst="textNoShape">
              <a:avLst/>
            </a:prstTxWarp>
            <a:noAutofit/>
          </a:bodyPr>
          <a:lstStyle/>
          <a:p>
            <a:pPr algn="ctr">
              <a:spcBef>
                <a:spcPts val="1200"/>
              </a:spcBef>
              <a:buFontTx/>
              <a:buNone/>
            </a:pPr>
            <a:r>
              <a:rPr lang="en-US" sz="4200" b="0" dirty="0" smtClean="0">
                <a:latin typeface="Calibri" pitchFamily="34" charset="0"/>
              </a:rPr>
              <a:t>To get to “</a:t>
            </a:r>
            <a:r>
              <a:rPr lang="en-US" sz="4200" b="0" i="1" u="sng" dirty="0" smtClean="0">
                <a:solidFill>
                  <a:schemeClr val="accent2"/>
                </a:solidFill>
                <a:latin typeface="Calibri" pitchFamily="34" charset="0"/>
              </a:rPr>
              <a:t>all</a:t>
            </a:r>
            <a:r>
              <a:rPr lang="en-US" sz="4200" b="0" dirty="0" smtClean="0">
                <a:latin typeface="Calibri" pitchFamily="34" charset="0"/>
              </a:rPr>
              <a:t>”, </a:t>
            </a:r>
            <a:br>
              <a:rPr lang="en-US" sz="4200" b="0" dirty="0" smtClean="0">
                <a:latin typeface="Calibri" pitchFamily="34" charset="0"/>
              </a:rPr>
            </a:br>
            <a:r>
              <a:rPr lang="en-US" sz="4200" b="0" dirty="0" smtClean="0">
                <a:latin typeface="Calibri" pitchFamily="34" charset="0"/>
              </a:rPr>
              <a:t>we must pay attention to “</a:t>
            </a:r>
            <a:r>
              <a:rPr lang="en-US" sz="4200" b="0" i="1" u="sng" dirty="0" smtClean="0">
                <a:solidFill>
                  <a:schemeClr val="accent2"/>
                </a:solidFill>
                <a:latin typeface="Calibri" pitchFamily="34" charset="0"/>
              </a:rPr>
              <a:t>every</a:t>
            </a:r>
            <a:r>
              <a:rPr lang="en-US" sz="4200" b="0" dirty="0" smtClean="0">
                <a:latin typeface="Calibri" pitchFamily="34" charset="0"/>
              </a:rPr>
              <a:t>”. </a:t>
            </a:r>
            <a:br>
              <a:rPr lang="en-US" sz="4200" b="0" dirty="0" smtClean="0">
                <a:latin typeface="Calibri" pitchFamily="34" charset="0"/>
              </a:rPr>
            </a:br>
            <a:r>
              <a:rPr lang="en-US" sz="4200" b="0" dirty="0" smtClean="0">
                <a:latin typeface="Calibri" pitchFamily="34" charset="0"/>
              </a:rPr>
              <a:t> </a:t>
            </a:r>
            <a:br>
              <a:rPr lang="en-US" sz="4200" b="0" dirty="0" smtClean="0">
                <a:latin typeface="Calibri" pitchFamily="34" charset="0"/>
              </a:rPr>
            </a:br>
            <a:r>
              <a:rPr lang="en-US" sz="4200" b="0" dirty="0" smtClean="0">
                <a:latin typeface="Calibri" pitchFamily="34" charset="0"/>
              </a:rPr>
              <a:t>We must pay attention </a:t>
            </a:r>
            <a:br>
              <a:rPr lang="en-US" sz="4200" b="0" dirty="0" smtClean="0">
                <a:latin typeface="Calibri" pitchFamily="34" charset="0"/>
              </a:rPr>
            </a:br>
            <a:r>
              <a:rPr lang="en-US" sz="4200" b="0" dirty="0" smtClean="0">
                <a:latin typeface="Calibri" pitchFamily="34" charset="0"/>
              </a:rPr>
              <a:t>to the “</a:t>
            </a:r>
            <a:r>
              <a:rPr lang="en-US" sz="4200" b="0" i="1" u="sng" dirty="0" smtClean="0">
                <a:solidFill>
                  <a:schemeClr val="accent2"/>
                </a:solidFill>
                <a:latin typeface="Calibri" pitchFamily="34" charset="0"/>
              </a:rPr>
              <a:t>system</a:t>
            </a:r>
            <a:r>
              <a:rPr lang="en-US" sz="4200" b="0" dirty="0" smtClean="0">
                <a:latin typeface="Calibri" pitchFamily="34" charset="0"/>
              </a:rPr>
              <a:t>” first, and </a:t>
            </a:r>
            <a:r>
              <a:rPr lang="en-US" sz="4200" b="0" i="1" dirty="0" smtClean="0">
                <a:latin typeface="Calibri" pitchFamily="34" charset="0"/>
              </a:rPr>
              <a:t>then</a:t>
            </a:r>
            <a:r>
              <a:rPr lang="en-US" sz="4200" b="0" dirty="0" smtClean="0">
                <a:latin typeface="Calibri" pitchFamily="34" charset="0"/>
              </a:rPr>
              <a:t>, </a:t>
            </a:r>
            <a:br>
              <a:rPr lang="en-US" sz="4200" b="0" dirty="0" smtClean="0">
                <a:latin typeface="Calibri" pitchFamily="34" charset="0"/>
              </a:rPr>
            </a:br>
            <a:r>
              <a:rPr lang="en-US" sz="4200" b="0" dirty="0" smtClean="0">
                <a:latin typeface="Calibri" pitchFamily="34" charset="0"/>
              </a:rPr>
              <a:t>we move to small groups and individuals. </a:t>
            </a:r>
          </a:p>
          <a:p>
            <a:pPr>
              <a:buFontTx/>
              <a:buNone/>
            </a:pPr>
            <a:r>
              <a:rPr lang="en-US" sz="4200" b="0" dirty="0">
                <a:latin typeface="Calibri" pitchFamily="34" charset="0"/>
              </a:rPr>
              <a:t>	</a:t>
            </a:r>
            <a:r>
              <a:rPr lang="en-US" sz="4200" b="0" dirty="0" smtClean="0">
                <a:latin typeface="Calibri" pitchFamily="34" charset="0"/>
              </a:rPr>
              <a:t>						</a:t>
            </a:r>
            <a:r>
              <a:rPr lang="en-US" b="0" dirty="0">
                <a:latin typeface="Calibri" pitchFamily="34" charset="0"/>
              </a:rPr>
              <a:t>	</a:t>
            </a:r>
            <a:r>
              <a:rPr lang="en-US" b="0" dirty="0" smtClean="0">
                <a:latin typeface="Calibri" pitchFamily="34" charset="0"/>
              </a:rPr>
              <a:t>-Dave Tilly </a:t>
            </a:r>
          </a:p>
        </p:txBody>
      </p:sp>
      <p:sp>
        <p:nvSpPr>
          <p:cNvPr id="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600" dirty="0" smtClean="0"/>
              <a:t>Focus on the System</a:t>
            </a:r>
          </a:p>
        </p:txBody>
      </p:sp>
    </p:spTree>
    <p:extLst>
      <p:ext uri="{BB962C8B-B14F-4D97-AF65-F5344CB8AC3E}">
        <p14:creationId xmlns:p14="http://schemas.microsoft.com/office/powerpoint/2010/main" val="2981541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59527" y="142875"/>
            <a:ext cx="8555836" cy="61436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pPr algn="l"/>
            <a:r>
              <a:rPr lang="en-US" sz="2400" b="1" dirty="0" smtClean="0">
                <a:solidFill>
                  <a:srgbClr val="FFFF00"/>
                </a:solidFill>
              </a:rPr>
              <a:t>Prevention-Based: </a:t>
            </a:r>
            <a:r>
              <a:rPr lang="en-US" sz="2400" dirty="0" smtClean="0"/>
              <a:t>The Aim is to eliminate Barriers BEFORE they are shaped</a:t>
            </a:r>
            <a:endParaRPr lang="en-US" sz="2400" dirty="0"/>
          </a:p>
        </p:txBody>
      </p:sp>
      <p:sp>
        <p:nvSpPr>
          <p:cNvPr id="6" name="Content Placeholder 4"/>
          <p:cNvSpPr txBox="1">
            <a:spLocks/>
          </p:cNvSpPr>
          <p:nvPr/>
        </p:nvSpPr>
        <p:spPr>
          <a:xfrm>
            <a:off x="268327" y="1143001"/>
            <a:ext cx="7183351" cy="4792410"/>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spcBef>
                <a:spcPts val="800"/>
              </a:spcBef>
              <a:buNone/>
            </a:pPr>
            <a:r>
              <a:rPr lang="en-US" sz="2800" i="1" dirty="0" smtClean="0"/>
              <a:t>Preventative approach applied across all tiers</a:t>
            </a:r>
            <a:endParaRPr lang="en-US" sz="2800" i="1" dirty="0"/>
          </a:p>
          <a:p>
            <a:pPr>
              <a:spcBef>
                <a:spcPts val="800"/>
              </a:spcBef>
            </a:pPr>
            <a:r>
              <a:rPr lang="en-US" sz="2600" b="0" dirty="0" smtClean="0">
                <a:solidFill>
                  <a:schemeClr val="accent2">
                    <a:lumMod val="75000"/>
                  </a:schemeClr>
                </a:solidFill>
              </a:rPr>
              <a:t>Identify</a:t>
            </a:r>
            <a:r>
              <a:rPr lang="en-US" sz="2600" b="0" dirty="0" smtClean="0"/>
              <a:t> who needs </a:t>
            </a:r>
            <a:r>
              <a:rPr lang="en-US" sz="2600" b="0" dirty="0"/>
              <a:t>support </a:t>
            </a:r>
            <a:r>
              <a:rPr lang="en-US" sz="2600" b="0" dirty="0" smtClean="0"/>
              <a:t>as early as</a:t>
            </a:r>
            <a:br>
              <a:rPr lang="en-US" sz="2600" b="0" dirty="0" smtClean="0"/>
            </a:br>
            <a:r>
              <a:rPr lang="en-US" sz="2600" b="0" dirty="0" smtClean="0"/>
              <a:t>possible; </a:t>
            </a:r>
            <a:r>
              <a:rPr lang="en-US" sz="2600" b="0" dirty="0" smtClean="0">
                <a:solidFill>
                  <a:schemeClr val="accent2">
                    <a:lumMod val="75000"/>
                  </a:schemeClr>
                </a:solidFill>
              </a:rPr>
              <a:t>Implement</a:t>
            </a:r>
            <a:r>
              <a:rPr lang="en-US" sz="2600" b="0" dirty="0" smtClean="0"/>
              <a:t> supports </a:t>
            </a:r>
            <a:br>
              <a:rPr lang="en-US" sz="2600" b="0" dirty="0" smtClean="0"/>
            </a:br>
            <a:r>
              <a:rPr lang="en-US" sz="2600" b="0" dirty="0" smtClean="0"/>
              <a:t>when needed</a:t>
            </a:r>
            <a:r>
              <a:rPr lang="en-US" sz="2600" b="0" dirty="0"/>
              <a:t>;  </a:t>
            </a:r>
            <a:r>
              <a:rPr lang="en-US" sz="2600" b="0" dirty="0" smtClean="0"/>
              <a:t>and  </a:t>
            </a:r>
            <a:r>
              <a:rPr lang="en-US" sz="2600" b="0" dirty="0" smtClean="0">
                <a:solidFill>
                  <a:schemeClr val="accent2">
                    <a:lumMod val="75000"/>
                  </a:schemeClr>
                </a:solidFill>
              </a:rPr>
              <a:t>Determine</a:t>
            </a:r>
            <a:r>
              <a:rPr lang="en-US" sz="2600" b="0" dirty="0" smtClean="0"/>
              <a:t> if</a:t>
            </a:r>
            <a:br>
              <a:rPr lang="en-US" sz="2600" b="0" dirty="0" smtClean="0"/>
            </a:br>
            <a:r>
              <a:rPr lang="en-US" sz="2600" b="0" dirty="0" smtClean="0"/>
              <a:t>those </a:t>
            </a:r>
            <a:r>
              <a:rPr lang="en-US" sz="2600" b="0" dirty="0"/>
              <a:t>supports are effective</a:t>
            </a:r>
          </a:p>
          <a:p>
            <a:pPr>
              <a:spcBef>
                <a:spcPts val="800"/>
              </a:spcBef>
            </a:pPr>
            <a:r>
              <a:rPr lang="en-US" sz="2600" b="0" dirty="0" smtClean="0"/>
              <a:t>Prevent development of </a:t>
            </a:r>
            <a:br>
              <a:rPr lang="en-US" sz="2600" b="0" dirty="0" smtClean="0"/>
            </a:br>
            <a:r>
              <a:rPr lang="en-US" sz="2600" b="0" dirty="0" smtClean="0"/>
              <a:t>new problems</a:t>
            </a:r>
          </a:p>
          <a:p>
            <a:pPr>
              <a:spcBef>
                <a:spcPts val="800"/>
              </a:spcBef>
            </a:pPr>
            <a:r>
              <a:rPr lang="en-US" sz="2600" b="0" dirty="0" smtClean="0"/>
              <a:t>Reduce the number of </a:t>
            </a:r>
            <a:br>
              <a:rPr lang="en-US" sz="2600" b="0" dirty="0" smtClean="0"/>
            </a:br>
            <a:r>
              <a:rPr lang="en-US" sz="2600" b="0" dirty="0" smtClean="0"/>
              <a:t>existing challenges</a:t>
            </a:r>
          </a:p>
          <a:p>
            <a:pPr>
              <a:spcBef>
                <a:spcPts val="800"/>
              </a:spcBef>
            </a:pPr>
            <a:r>
              <a:rPr lang="en-US" sz="2600" b="0" dirty="0" smtClean="0"/>
              <a:t>Reduce the intensity</a:t>
            </a:r>
            <a:br>
              <a:rPr lang="en-US" sz="2600" b="0" dirty="0" smtClean="0"/>
            </a:br>
            <a:r>
              <a:rPr lang="en-US" sz="2600" b="0" dirty="0" smtClean="0"/>
              <a:t>and complexity</a:t>
            </a:r>
            <a:br>
              <a:rPr lang="en-US" sz="2600" b="0" dirty="0" smtClean="0"/>
            </a:br>
            <a:r>
              <a:rPr lang="en-US" sz="2600" b="0" dirty="0" smtClean="0"/>
              <a:t>of needed supports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21417" y="2070369"/>
            <a:ext cx="2511229" cy="1660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0002" y="4325342"/>
            <a:ext cx="4402647" cy="2305847"/>
          </a:xfrm>
          <a:prstGeom prst="rect">
            <a:avLst/>
          </a:prstGeom>
        </p:spPr>
      </p:pic>
    </p:spTree>
    <p:extLst>
      <p:ext uri="{BB962C8B-B14F-4D97-AF65-F5344CB8AC3E}">
        <p14:creationId xmlns:p14="http://schemas.microsoft.com/office/powerpoint/2010/main" val="3470194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MTSS Makes it Possible</a:t>
            </a:r>
            <a:endParaRPr lang="en-US" sz="3600" dirty="0"/>
          </a:p>
        </p:txBody>
      </p:sp>
      <p:pic>
        <p:nvPicPr>
          <p:cNvPr id="43" name="Picture 4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3753" y="1971071"/>
            <a:ext cx="6035040" cy="4039361"/>
          </a:xfrm>
          <a:prstGeom prst="rect">
            <a:avLst/>
          </a:prstGeom>
        </p:spPr>
      </p:pic>
      <p:grpSp>
        <p:nvGrpSpPr>
          <p:cNvPr id="10" name="Group 9"/>
          <p:cNvGrpSpPr/>
          <p:nvPr/>
        </p:nvGrpSpPr>
        <p:grpSpPr>
          <a:xfrm>
            <a:off x="2437495" y="3657163"/>
            <a:ext cx="914400" cy="615366"/>
            <a:chOff x="2538419" y="3449256"/>
            <a:chExt cx="914400" cy="615366"/>
          </a:xfrm>
        </p:grpSpPr>
        <p:sp>
          <p:nvSpPr>
            <p:cNvPr id="29" name="Oval 28"/>
            <p:cNvSpPr/>
            <p:nvPr/>
          </p:nvSpPr>
          <p:spPr>
            <a:xfrm>
              <a:off x="2538419" y="3449256"/>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762250" y="3555640"/>
              <a:ext cx="548676" cy="461665"/>
            </a:xfrm>
            <a:prstGeom prst="rect">
              <a:avLst/>
            </a:prstGeom>
            <a:noFill/>
          </p:spPr>
          <p:txBody>
            <a:bodyPr wrap="square" rtlCol="0">
              <a:spAutoFit/>
            </a:bodyPr>
            <a:lstStyle/>
            <a:p>
              <a:r>
                <a:rPr lang="en-US" sz="2400" dirty="0" smtClean="0">
                  <a:solidFill>
                    <a:schemeClr val="bg1"/>
                  </a:solidFill>
                </a:rPr>
                <a:t>ILP</a:t>
              </a:r>
              <a:endParaRPr lang="en-US" sz="2400" dirty="0">
                <a:solidFill>
                  <a:schemeClr val="bg1"/>
                </a:solidFill>
              </a:endParaRPr>
            </a:p>
          </p:txBody>
        </p:sp>
      </p:grpSp>
      <p:grpSp>
        <p:nvGrpSpPr>
          <p:cNvPr id="9" name="Group 8"/>
          <p:cNvGrpSpPr/>
          <p:nvPr/>
        </p:nvGrpSpPr>
        <p:grpSpPr>
          <a:xfrm>
            <a:off x="4616552" y="2371462"/>
            <a:ext cx="914400" cy="615366"/>
            <a:chOff x="3531561" y="2538597"/>
            <a:chExt cx="914400" cy="615366"/>
          </a:xfrm>
        </p:grpSpPr>
        <p:sp>
          <p:nvSpPr>
            <p:cNvPr id="51" name="Oval 50"/>
            <p:cNvSpPr/>
            <p:nvPr/>
          </p:nvSpPr>
          <p:spPr>
            <a:xfrm>
              <a:off x="3531561" y="2538597"/>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689215" y="2644981"/>
              <a:ext cx="662151" cy="461665"/>
            </a:xfrm>
            <a:prstGeom prst="rect">
              <a:avLst/>
            </a:prstGeom>
            <a:noFill/>
          </p:spPr>
          <p:txBody>
            <a:bodyPr wrap="square" rtlCol="0">
              <a:spAutoFit/>
            </a:bodyPr>
            <a:lstStyle/>
            <a:p>
              <a:r>
                <a:rPr lang="en-US" sz="2400" dirty="0" smtClean="0">
                  <a:solidFill>
                    <a:schemeClr val="bg1"/>
                  </a:solidFill>
                </a:rPr>
                <a:t>UIP</a:t>
              </a:r>
              <a:endParaRPr lang="en-US" sz="2400" dirty="0">
                <a:solidFill>
                  <a:schemeClr val="bg1"/>
                </a:solidFill>
              </a:endParaRPr>
            </a:p>
          </p:txBody>
        </p:sp>
      </p:grpSp>
      <p:grpSp>
        <p:nvGrpSpPr>
          <p:cNvPr id="7" name="Group 6"/>
          <p:cNvGrpSpPr/>
          <p:nvPr/>
        </p:nvGrpSpPr>
        <p:grpSpPr>
          <a:xfrm>
            <a:off x="5489842" y="2646999"/>
            <a:ext cx="1069636" cy="773955"/>
            <a:chOff x="5772601" y="3449255"/>
            <a:chExt cx="1069636" cy="773955"/>
          </a:xfrm>
        </p:grpSpPr>
        <p:sp>
          <p:nvSpPr>
            <p:cNvPr id="54" name="Oval 53"/>
            <p:cNvSpPr/>
            <p:nvPr/>
          </p:nvSpPr>
          <p:spPr>
            <a:xfrm>
              <a:off x="5772601" y="3449255"/>
              <a:ext cx="975039" cy="773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867198" y="3635337"/>
              <a:ext cx="975039" cy="461665"/>
            </a:xfrm>
            <a:prstGeom prst="rect">
              <a:avLst/>
            </a:prstGeom>
            <a:noFill/>
          </p:spPr>
          <p:txBody>
            <a:bodyPr wrap="square" rtlCol="0">
              <a:spAutoFit/>
            </a:bodyPr>
            <a:lstStyle/>
            <a:p>
              <a:r>
                <a:rPr lang="en-US" sz="2400" dirty="0" smtClean="0">
                  <a:solidFill>
                    <a:schemeClr val="bg1"/>
                  </a:solidFill>
                </a:rPr>
                <a:t>READ</a:t>
              </a:r>
              <a:endParaRPr lang="en-US" sz="2400" dirty="0">
                <a:solidFill>
                  <a:schemeClr val="bg1"/>
                </a:solidFill>
              </a:endParaRPr>
            </a:p>
          </p:txBody>
        </p:sp>
      </p:grpSp>
      <p:grpSp>
        <p:nvGrpSpPr>
          <p:cNvPr id="4" name="Group 3"/>
          <p:cNvGrpSpPr/>
          <p:nvPr/>
        </p:nvGrpSpPr>
        <p:grpSpPr>
          <a:xfrm>
            <a:off x="6111943" y="3360555"/>
            <a:ext cx="914400" cy="615366"/>
            <a:chOff x="2995619" y="4381800"/>
            <a:chExt cx="914400" cy="615366"/>
          </a:xfrm>
        </p:grpSpPr>
        <p:sp>
          <p:nvSpPr>
            <p:cNvPr id="57" name="Oval 56"/>
            <p:cNvSpPr/>
            <p:nvPr/>
          </p:nvSpPr>
          <p:spPr>
            <a:xfrm>
              <a:off x="2995619" y="4381800"/>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042917" y="4526864"/>
              <a:ext cx="851337" cy="461665"/>
            </a:xfrm>
            <a:prstGeom prst="rect">
              <a:avLst/>
            </a:prstGeom>
            <a:noFill/>
          </p:spPr>
          <p:txBody>
            <a:bodyPr wrap="square" rtlCol="0">
              <a:spAutoFit/>
            </a:bodyPr>
            <a:lstStyle/>
            <a:p>
              <a:r>
                <a:rPr lang="en-US" sz="2400" dirty="0" smtClean="0">
                  <a:solidFill>
                    <a:schemeClr val="bg1"/>
                  </a:solidFill>
                </a:rPr>
                <a:t>ICAP</a:t>
              </a:r>
              <a:endParaRPr lang="en-US" sz="2400" dirty="0">
                <a:solidFill>
                  <a:schemeClr val="bg1"/>
                </a:solidFill>
              </a:endParaRPr>
            </a:p>
          </p:txBody>
        </p:sp>
      </p:grpSp>
      <p:grpSp>
        <p:nvGrpSpPr>
          <p:cNvPr id="5" name="Group 4"/>
          <p:cNvGrpSpPr/>
          <p:nvPr/>
        </p:nvGrpSpPr>
        <p:grpSpPr>
          <a:xfrm>
            <a:off x="3736512" y="3110338"/>
            <a:ext cx="1828800" cy="1374145"/>
            <a:chOff x="3736512" y="3110338"/>
            <a:chExt cx="1828800" cy="1374145"/>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6512" y="3110338"/>
              <a:ext cx="1828800" cy="137414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6773" y="4064622"/>
              <a:ext cx="914400" cy="317178"/>
            </a:xfrm>
            <a:prstGeom prst="rect">
              <a:avLst/>
            </a:prstGeom>
          </p:spPr>
        </p:pic>
      </p:grpSp>
      <p:grpSp>
        <p:nvGrpSpPr>
          <p:cNvPr id="8" name="Group 7"/>
          <p:cNvGrpSpPr/>
          <p:nvPr/>
        </p:nvGrpSpPr>
        <p:grpSpPr>
          <a:xfrm>
            <a:off x="4778036" y="4624441"/>
            <a:ext cx="1039315" cy="615366"/>
            <a:chOff x="5315402" y="4484483"/>
            <a:chExt cx="1039315" cy="615366"/>
          </a:xfrm>
        </p:grpSpPr>
        <p:sp>
          <p:nvSpPr>
            <p:cNvPr id="20" name="Oval 19"/>
            <p:cNvSpPr/>
            <p:nvPr/>
          </p:nvSpPr>
          <p:spPr>
            <a:xfrm>
              <a:off x="5315402" y="4484483"/>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315402" y="4526865"/>
              <a:ext cx="1039315" cy="461665"/>
            </a:xfrm>
            <a:prstGeom prst="rect">
              <a:avLst/>
            </a:prstGeom>
            <a:noFill/>
          </p:spPr>
          <p:txBody>
            <a:bodyPr wrap="square" rtlCol="0">
              <a:spAutoFit/>
            </a:bodyPr>
            <a:lstStyle/>
            <a:p>
              <a:r>
                <a:rPr lang="en-US" sz="2400" dirty="0" smtClean="0">
                  <a:solidFill>
                    <a:schemeClr val="bg1"/>
                  </a:solidFill>
                </a:rPr>
                <a:t>ELDGs</a:t>
              </a:r>
              <a:endParaRPr lang="en-US" sz="2400" dirty="0">
                <a:solidFill>
                  <a:schemeClr val="bg1"/>
                </a:solidFill>
              </a:endParaRPr>
            </a:p>
          </p:txBody>
        </p:sp>
      </p:grpSp>
      <p:grpSp>
        <p:nvGrpSpPr>
          <p:cNvPr id="30" name="Group 29"/>
          <p:cNvGrpSpPr/>
          <p:nvPr/>
        </p:nvGrpSpPr>
        <p:grpSpPr>
          <a:xfrm>
            <a:off x="2822112" y="4276805"/>
            <a:ext cx="914400" cy="615366"/>
            <a:chOff x="2538419" y="3449256"/>
            <a:chExt cx="914400" cy="615366"/>
          </a:xfrm>
        </p:grpSpPr>
        <p:sp>
          <p:nvSpPr>
            <p:cNvPr id="31" name="Oval 30"/>
            <p:cNvSpPr/>
            <p:nvPr/>
          </p:nvSpPr>
          <p:spPr>
            <a:xfrm>
              <a:off x="2538419" y="3449256"/>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721638" y="3555640"/>
              <a:ext cx="589289" cy="461665"/>
            </a:xfrm>
            <a:prstGeom prst="rect">
              <a:avLst/>
            </a:prstGeom>
            <a:noFill/>
          </p:spPr>
          <p:txBody>
            <a:bodyPr wrap="square" rtlCol="0">
              <a:spAutoFit/>
            </a:bodyPr>
            <a:lstStyle/>
            <a:p>
              <a:r>
                <a:rPr lang="en-US" sz="2400" dirty="0" smtClean="0">
                  <a:solidFill>
                    <a:schemeClr val="bg1"/>
                  </a:solidFill>
                </a:rPr>
                <a:t>SR</a:t>
              </a:r>
              <a:endParaRPr lang="en-US" sz="2400" dirty="0">
                <a:solidFill>
                  <a:schemeClr val="bg1"/>
                </a:solidFill>
              </a:endParaRPr>
            </a:p>
          </p:txBody>
        </p:sp>
      </p:grpSp>
      <p:grpSp>
        <p:nvGrpSpPr>
          <p:cNvPr id="33" name="Group 32"/>
          <p:cNvGrpSpPr/>
          <p:nvPr/>
        </p:nvGrpSpPr>
        <p:grpSpPr>
          <a:xfrm>
            <a:off x="2744334" y="2943267"/>
            <a:ext cx="914400" cy="615366"/>
            <a:chOff x="2538419" y="3449256"/>
            <a:chExt cx="914400" cy="615366"/>
          </a:xfrm>
        </p:grpSpPr>
        <p:sp>
          <p:nvSpPr>
            <p:cNvPr id="34" name="Oval 33"/>
            <p:cNvSpPr/>
            <p:nvPr/>
          </p:nvSpPr>
          <p:spPr>
            <a:xfrm>
              <a:off x="2538419" y="3449256"/>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648775" y="3555640"/>
              <a:ext cx="662151" cy="461665"/>
            </a:xfrm>
            <a:prstGeom prst="rect">
              <a:avLst/>
            </a:prstGeom>
            <a:noFill/>
          </p:spPr>
          <p:txBody>
            <a:bodyPr wrap="square" rtlCol="0">
              <a:spAutoFit/>
            </a:bodyPr>
            <a:lstStyle/>
            <a:p>
              <a:r>
                <a:rPr lang="en-US" sz="2400" dirty="0" smtClean="0">
                  <a:solidFill>
                    <a:schemeClr val="bg1"/>
                  </a:solidFill>
                </a:rPr>
                <a:t>IEP</a:t>
              </a:r>
              <a:endParaRPr lang="en-US" sz="2400" dirty="0">
                <a:solidFill>
                  <a:schemeClr val="bg1"/>
                </a:solidFill>
              </a:endParaRPr>
            </a:p>
          </p:txBody>
        </p:sp>
      </p:grpSp>
      <p:grpSp>
        <p:nvGrpSpPr>
          <p:cNvPr id="36" name="Group 35"/>
          <p:cNvGrpSpPr/>
          <p:nvPr/>
        </p:nvGrpSpPr>
        <p:grpSpPr>
          <a:xfrm>
            <a:off x="5706995" y="4117405"/>
            <a:ext cx="914400" cy="615366"/>
            <a:chOff x="2538419" y="3449256"/>
            <a:chExt cx="914400" cy="615366"/>
          </a:xfrm>
        </p:grpSpPr>
        <p:sp>
          <p:nvSpPr>
            <p:cNvPr id="38" name="Oval 37"/>
            <p:cNvSpPr/>
            <p:nvPr/>
          </p:nvSpPr>
          <p:spPr>
            <a:xfrm>
              <a:off x="2538419" y="3449256"/>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648775" y="3555640"/>
              <a:ext cx="662151" cy="461665"/>
            </a:xfrm>
            <a:prstGeom prst="rect">
              <a:avLst/>
            </a:prstGeom>
            <a:noFill/>
          </p:spPr>
          <p:txBody>
            <a:bodyPr wrap="square" rtlCol="0">
              <a:spAutoFit/>
            </a:bodyPr>
            <a:lstStyle/>
            <a:p>
              <a:r>
                <a:rPr lang="en-US" sz="2400" dirty="0" smtClean="0">
                  <a:solidFill>
                    <a:schemeClr val="bg1"/>
                  </a:solidFill>
                </a:rPr>
                <a:t>CAS</a:t>
              </a:r>
              <a:endParaRPr lang="en-US" sz="2400" dirty="0">
                <a:solidFill>
                  <a:schemeClr val="bg1"/>
                </a:solidFill>
              </a:endParaRPr>
            </a:p>
          </p:txBody>
        </p:sp>
      </p:grpSp>
      <p:grpSp>
        <p:nvGrpSpPr>
          <p:cNvPr id="40" name="Group 39"/>
          <p:cNvGrpSpPr/>
          <p:nvPr/>
        </p:nvGrpSpPr>
        <p:grpSpPr>
          <a:xfrm>
            <a:off x="3788571" y="4624441"/>
            <a:ext cx="914400" cy="615366"/>
            <a:chOff x="2538419" y="3449256"/>
            <a:chExt cx="914400" cy="615366"/>
          </a:xfrm>
        </p:grpSpPr>
        <p:sp>
          <p:nvSpPr>
            <p:cNvPr id="41" name="Oval 40"/>
            <p:cNvSpPr/>
            <p:nvPr/>
          </p:nvSpPr>
          <p:spPr>
            <a:xfrm>
              <a:off x="2538419" y="3449256"/>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721638" y="3555640"/>
              <a:ext cx="589289" cy="461665"/>
            </a:xfrm>
            <a:prstGeom prst="rect">
              <a:avLst/>
            </a:prstGeom>
            <a:noFill/>
          </p:spPr>
          <p:txBody>
            <a:bodyPr wrap="square" rtlCol="0">
              <a:spAutoFit/>
            </a:bodyPr>
            <a:lstStyle/>
            <a:p>
              <a:r>
                <a:rPr lang="en-US" sz="2400" dirty="0" smtClean="0">
                  <a:solidFill>
                    <a:schemeClr val="bg1"/>
                  </a:solidFill>
                </a:rPr>
                <a:t>HS</a:t>
              </a:r>
              <a:endParaRPr lang="en-US" sz="2400" dirty="0">
                <a:solidFill>
                  <a:schemeClr val="bg1"/>
                </a:solidFill>
              </a:endParaRPr>
            </a:p>
          </p:txBody>
        </p:sp>
      </p:grpSp>
      <p:grpSp>
        <p:nvGrpSpPr>
          <p:cNvPr id="44" name="Group 43"/>
          <p:cNvGrpSpPr/>
          <p:nvPr/>
        </p:nvGrpSpPr>
        <p:grpSpPr>
          <a:xfrm>
            <a:off x="3453384" y="2371463"/>
            <a:ext cx="1107695" cy="1049491"/>
            <a:chOff x="2538419" y="3449256"/>
            <a:chExt cx="914400" cy="937381"/>
          </a:xfrm>
        </p:grpSpPr>
        <p:sp>
          <p:nvSpPr>
            <p:cNvPr id="45" name="Oval 44"/>
            <p:cNvSpPr/>
            <p:nvPr/>
          </p:nvSpPr>
          <p:spPr>
            <a:xfrm>
              <a:off x="2538419" y="3449256"/>
              <a:ext cx="914400" cy="615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762250" y="3555640"/>
              <a:ext cx="548676" cy="830997"/>
            </a:xfrm>
            <a:prstGeom prst="rect">
              <a:avLst/>
            </a:prstGeom>
            <a:noFill/>
          </p:spPr>
          <p:txBody>
            <a:bodyPr wrap="square" rtlCol="0">
              <a:spAutoFit/>
            </a:bodyPr>
            <a:lstStyle/>
            <a:p>
              <a:r>
                <a:rPr lang="en-US" sz="2400" dirty="0" smtClean="0">
                  <a:solidFill>
                    <a:schemeClr val="bg1"/>
                  </a:solidFill>
                </a:rPr>
                <a:t>ALP</a:t>
              </a:r>
              <a:endParaRPr lang="en-US" sz="2400" dirty="0">
                <a:solidFill>
                  <a:schemeClr val="bg1"/>
                </a:solidFill>
              </a:endParaRPr>
            </a:p>
          </p:txBody>
        </p:sp>
      </p:grpSp>
    </p:spTree>
    <p:extLst>
      <p:ext uri="{BB962C8B-B14F-4D97-AF65-F5344CB8AC3E}">
        <p14:creationId xmlns:p14="http://schemas.microsoft.com/office/powerpoint/2010/main" val="217419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Turn and Talk</a:t>
            </a:r>
            <a:endParaRPr lang="en-US" dirty="0"/>
          </a:p>
        </p:txBody>
      </p:sp>
      <p:sp>
        <p:nvSpPr>
          <p:cNvPr id="5" name="Content Placeholder 1"/>
          <p:cNvSpPr txBox="1">
            <a:spLocks/>
          </p:cNvSpPr>
          <p:nvPr/>
        </p:nvSpPr>
        <p:spPr>
          <a:xfrm>
            <a:off x="2857500" y="1428750"/>
            <a:ext cx="5597732" cy="4697729"/>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spcBef>
                <a:spcPts val="1800"/>
              </a:spcBef>
              <a:buFont typeface="Wingdings" charset="2"/>
              <a:buNone/>
            </a:pPr>
            <a:r>
              <a:rPr lang="en-US" sz="2800" dirty="0" smtClean="0">
                <a:solidFill>
                  <a:schemeClr val="accent2">
                    <a:lumMod val="75000"/>
                  </a:schemeClr>
                </a:solidFill>
              </a:rPr>
              <a:t>Now</a:t>
            </a:r>
            <a:r>
              <a:rPr lang="en-US" sz="2800" dirty="0" smtClean="0"/>
              <a:t>…</a:t>
            </a:r>
          </a:p>
          <a:p>
            <a:pPr lvl="1">
              <a:spcBef>
                <a:spcPts val="1800"/>
              </a:spcBef>
            </a:pPr>
            <a:r>
              <a:rPr lang="en-US" sz="2800" dirty="0" smtClean="0"/>
              <a:t>How could you contribute to systems conversations…What are your assets/strengths?</a:t>
            </a:r>
          </a:p>
          <a:p>
            <a:pPr lvl="1">
              <a:spcBef>
                <a:spcPts val="1800"/>
              </a:spcBef>
            </a:pPr>
            <a:r>
              <a:rPr lang="en-US" sz="2800" dirty="0" smtClean="0"/>
              <a:t>Are there any differences between what is perceived as MTSS (how it’s been shared here) and what you have seen/heard?</a:t>
            </a:r>
          </a:p>
        </p:txBody>
      </p:sp>
      <p:sp>
        <p:nvSpPr>
          <p:cNvPr id="3" name="Rectangle 2"/>
          <p:cNvSpPr/>
          <p:nvPr/>
        </p:nvSpPr>
        <p:spPr>
          <a:xfrm rot="19800000">
            <a:off x="696648" y="1309276"/>
            <a:ext cx="1370388"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9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9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41451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424123" y="1151490"/>
            <a:ext cx="2350570" cy="322283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p:nvSpPr>
        <p:spPr>
          <a:xfrm>
            <a:off x="6627001" y="1154613"/>
            <a:ext cx="2350570" cy="322283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extBox 1"/>
          <p:cNvSpPr txBox="1"/>
          <p:nvPr/>
        </p:nvSpPr>
        <p:spPr>
          <a:xfrm>
            <a:off x="161181" y="3207896"/>
            <a:ext cx="2431300" cy="1015663"/>
          </a:xfrm>
          <a:prstGeom prst="rect">
            <a:avLst/>
          </a:prstGeom>
          <a:noFill/>
        </p:spPr>
        <p:txBody>
          <a:bodyPr wrap="square" rtlCol="0">
            <a:spAutoFit/>
          </a:bodyPr>
          <a:lstStyle/>
          <a:p>
            <a:pPr algn="ctr" defTabSz="457200"/>
            <a:r>
              <a:rPr lang="en-US" sz="2000" dirty="0" smtClean="0">
                <a:solidFill>
                  <a:srgbClr val="4472C4">
                    <a:lumMod val="50000"/>
                  </a:srgbClr>
                </a:solidFill>
              </a:rPr>
              <a:t>EBPs (Academic, Behavior, </a:t>
            </a:r>
          </a:p>
          <a:p>
            <a:pPr algn="ctr" defTabSz="457200"/>
            <a:r>
              <a:rPr lang="en-US" sz="2000" dirty="0" smtClean="0">
                <a:solidFill>
                  <a:srgbClr val="4472C4">
                    <a:lumMod val="50000"/>
                  </a:srgbClr>
                </a:solidFill>
              </a:rPr>
              <a:t>FSCP Supports) </a:t>
            </a:r>
          </a:p>
        </p:txBody>
      </p:sp>
      <p:sp>
        <p:nvSpPr>
          <p:cNvPr id="8" name="TextBox 7"/>
          <p:cNvSpPr txBox="1"/>
          <p:nvPr/>
        </p:nvSpPr>
        <p:spPr>
          <a:xfrm>
            <a:off x="158184" y="1936764"/>
            <a:ext cx="2431300" cy="954107"/>
          </a:xfrm>
          <a:prstGeom prst="rect">
            <a:avLst/>
          </a:prstGeom>
          <a:noFill/>
        </p:spPr>
        <p:txBody>
          <a:bodyPr wrap="square" rtlCol="0">
            <a:spAutoFit/>
          </a:bodyPr>
          <a:lstStyle/>
          <a:p>
            <a:pPr algn="ctr" defTabSz="457200"/>
            <a:r>
              <a:rPr lang="en-US" sz="2800" b="1" dirty="0" smtClean="0">
                <a:solidFill>
                  <a:schemeClr val="accent1">
                    <a:lumMod val="75000"/>
                  </a:schemeClr>
                </a:solidFill>
              </a:rPr>
              <a:t>Effective Interventions</a:t>
            </a:r>
          </a:p>
        </p:txBody>
      </p:sp>
      <p:grpSp>
        <p:nvGrpSpPr>
          <p:cNvPr id="28" name="Group 27"/>
          <p:cNvGrpSpPr/>
          <p:nvPr/>
        </p:nvGrpSpPr>
        <p:grpSpPr>
          <a:xfrm>
            <a:off x="132025" y="1158624"/>
            <a:ext cx="2431300" cy="3218823"/>
            <a:chOff x="132025" y="1158624"/>
            <a:chExt cx="2431300" cy="3218823"/>
          </a:xfrm>
        </p:grpSpPr>
        <p:sp>
          <p:nvSpPr>
            <p:cNvPr id="3" name="Rectangle 2"/>
            <p:cNvSpPr/>
            <p:nvPr/>
          </p:nvSpPr>
          <p:spPr>
            <a:xfrm>
              <a:off x="161181"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TextBox 8"/>
            <p:cNvSpPr txBox="1"/>
            <p:nvPr/>
          </p:nvSpPr>
          <p:spPr>
            <a:xfrm>
              <a:off x="132025" y="1286084"/>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What</a:t>
              </a:r>
            </a:p>
          </p:txBody>
        </p:sp>
      </p:grpSp>
      <p:sp>
        <p:nvSpPr>
          <p:cNvPr id="15" name="TextBox 14"/>
          <p:cNvSpPr txBox="1"/>
          <p:nvPr/>
        </p:nvSpPr>
        <p:spPr>
          <a:xfrm>
            <a:off x="3409268" y="3265973"/>
            <a:ext cx="2431300" cy="707886"/>
          </a:xfrm>
          <a:prstGeom prst="rect">
            <a:avLst/>
          </a:prstGeom>
          <a:noFill/>
        </p:spPr>
        <p:txBody>
          <a:bodyPr wrap="square" rtlCol="0">
            <a:spAutoFit/>
          </a:bodyPr>
          <a:lstStyle/>
          <a:p>
            <a:pPr algn="ctr" defTabSz="457200"/>
            <a:r>
              <a:rPr lang="en-US" sz="2000" dirty="0" smtClean="0">
                <a:solidFill>
                  <a:srgbClr val="4472C4">
                    <a:lumMod val="50000"/>
                  </a:srgbClr>
                </a:solidFill>
              </a:rPr>
              <a:t>Systems, protocols, teams</a:t>
            </a:r>
          </a:p>
        </p:txBody>
      </p:sp>
      <p:sp>
        <p:nvSpPr>
          <p:cNvPr id="17" name="TextBox 16"/>
          <p:cNvSpPr txBox="1"/>
          <p:nvPr/>
        </p:nvSpPr>
        <p:spPr>
          <a:xfrm>
            <a:off x="3406271" y="1936764"/>
            <a:ext cx="2431300" cy="1200329"/>
          </a:xfrm>
          <a:prstGeom prst="rect">
            <a:avLst/>
          </a:prstGeom>
          <a:noFill/>
        </p:spPr>
        <p:txBody>
          <a:bodyPr wrap="square" rtlCol="0">
            <a:spAutoFit/>
          </a:bodyPr>
          <a:lstStyle/>
          <a:p>
            <a:pPr algn="ctr" defTabSz="457200"/>
            <a:r>
              <a:rPr lang="en-US" sz="2400" b="1" dirty="0" smtClean="0">
                <a:solidFill>
                  <a:schemeClr val="accent1">
                    <a:lumMod val="75000"/>
                  </a:schemeClr>
                </a:solidFill>
              </a:rPr>
              <a:t>Effective Implementation Methods</a:t>
            </a:r>
          </a:p>
        </p:txBody>
      </p:sp>
      <p:grpSp>
        <p:nvGrpSpPr>
          <p:cNvPr id="31" name="Group 30"/>
          <p:cNvGrpSpPr/>
          <p:nvPr/>
        </p:nvGrpSpPr>
        <p:grpSpPr>
          <a:xfrm>
            <a:off x="3380112" y="1158624"/>
            <a:ext cx="2431300" cy="3218823"/>
            <a:chOff x="3380112" y="1158624"/>
            <a:chExt cx="2431300" cy="3218823"/>
          </a:xfrm>
        </p:grpSpPr>
        <p:sp>
          <p:nvSpPr>
            <p:cNvPr id="16" name="Rectangle 15"/>
            <p:cNvSpPr/>
            <p:nvPr/>
          </p:nvSpPr>
          <p:spPr>
            <a:xfrm>
              <a:off x="3409268"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TextBox 17"/>
            <p:cNvSpPr txBox="1"/>
            <p:nvPr/>
          </p:nvSpPr>
          <p:spPr>
            <a:xfrm>
              <a:off x="3380112" y="1286084"/>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How</a:t>
              </a:r>
            </a:p>
          </p:txBody>
        </p:sp>
      </p:grpSp>
      <p:sp>
        <p:nvSpPr>
          <p:cNvPr id="19" name="TextBox 18"/>
          <p:cNvSpPr txBox="1"/>
          <p:nvPr/>
        </p:nvSpPr>
        <p:spPr>
          <a:xfrm>
            <a:off x="6599044" y="3207896"/>
            <a:ext cx="2431300" cy="1015663"/>
          </a:xfrm>
          <a:prstGeom prst="rect">
            <a:avLst/>
          </a:prstGeom>
          <a:noFill/>
        </p:spPr>
        <p:txBody>
          <a:bodyPr wrap="square" rtlCol="0">
            <a:spAutoFit/>
          </a:bodyPr>
          <a:lstStyle/>
          <a:p>
            <a:pPr algn="ctr" defTabSz="457200"/>
            <a:r>
              <a:rPr lang="en-US" sz="2000" dirty="0" smtClean="0">
                <a:solidFill>
                  <a:srgbClr val="4472C4">
                    <a:lumMod val="50000"/>
                  </a:srgbClr>
                </a:solidFill>
              </a:rPr>
              <a:t>Supportive Infrastructure</a:t>
            </a:r>
            <a:br>
              <a:rPr lang="en-US" sz="2000" dirty="0" smtClean="0">
                <a:solidFill>
                  <a:srgbClr val="4472C4">
                    <a:lumMod val="50000"/>
                  </a:srgbClr>
                </a:solidFill>
              </a:rPr>
            </a:br>
            <a:r>
              <a:rPr lang="en-US" sz="2000" dirty="0" smtClean="0">
                <a:solidFill>
                  <a:srgbClr val="4472C4">
                    <a:lumMod val="50000"/>
                  </a:srgbClr>
                </a:solidFill>
              </a:rPr>
              <a:t>&amp; Culture</a:t>
            </a:r>
          </a:p>
        </p:txBody>
      </p:sp>
      <p:sp>
        <p:nvSpPr>
          <p:cNvPr id="21" name="TextBox 20"/>
          <p:cNvSpPr txBox="1"/>
          <p:nvPr/>
        </p:nvSpPr>
        <p:spPr>
          <a:xfrm>
            <a:off x="6654358" y="2058228"/>
            <a:ext cx="2431300" cy="954107"/>
          </a:xfrm>
          <a:prstGeom prst="rect">
            <a:avLst/>
          </a:prstGeom>
          <a:noFill/>
        </p:spPr>
        <p:txBody>
          <a:bodyPr wrap="square" rtlCol="0">
            <a:spAutoFit/>
          </a:bodyPr>
          <a:lstStyle/>
          <a:p>
            <a:pPr algn="ctr" defTabSz="457200"/>
            <a:r>
              <a:rPr lang="en-US" sz="2800" b="1" dirty="0" smtClean="0">
                <a:solidFill>
                  <a:schemeClr val="accent1">
                    <a:lumMod val="75000"/>
                  </a:schemeClr>
                </a:solidFill>
              </a:rPr>
              <a:t>Enabling Contexts</a:t>
            </a:r>
          </a:p>
        </p:txBody>
      </p:sp>
      <p:grpSp>
        <p:nvGrpSpPr>
          <p:cNvPr id="4096" name="Group 4095"/>
          <p:cNvGrpSpPr/>
          <p:nvPr/>
        </p:nvGrpSpPr>
        <p:grpSpPr>
          <a:xfrm>
            <a:off x="6599044" y="1158624"/>
            <a:ext cx="2431300" cy="3218823"/>
            <a:chOff x="6599044" y="1158624"/>
            <a:chExt cx="2431300" cy="3218823"/>
          </a:xfrm>
        </p:grpSpPr>
        <p:sp>
          <p:nvSpPr>
            <p:cNvPr id="20" name="Rectangle 19"/>
            <p:cNvSpPr/>
            <p:nvPr/>
          </p:nvSpPr>
          <p:spPr>
            <a:xfrm>
              <a:off x="6628200"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 name="TextBox 21"/>
            <p:cNvSpPr txBox="1"/>
            <p:nvPr/>
          </p:nvSpPr>
          <p:spPr>
            <a:xfrm>
              <a:off x="6599044" y="1286084"/>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Where</a:t>
              </a:r>
            </a:p>
          </p:txBody>
        </p:sp>
      </p:grpSp>
      <p:sp>
        <p:nvSpPr>
          <p:cNvPr id="25" name="TextBox 24"/>
          <p:cNvSpPr txBox="1"/>
          <p:nvPr/>
        </p:nvSpPr>
        <p:spPr>
          <a:xfrm>
            <a:off x="3406271" y="5216859"/>
            <a:ext cx="2431300" cy="954107"/>
          </a:xfrm>
          <a:prstGeom prst="rect">
            <a:avLst/>
          </a:prstGeom>
          <a:noFill/>
        </p:spPr>
        <p:txBody>
          <a:bodyPr wrap="square" rtlCol="0">
            <a:spAutoFit/>
          </a:bodyPr>
          <a:lstStyle/>
          <a:p>
            <a:pPr algn="ctr" defTabSz="457200"/>
            <a:r>
              <a:rPr lang="en-US" sz="2800" b="1" dirty="0" smtClean="0">
                <a:solidFill>
                  <a:schemeClr val="accent1">
                    <a:lumMod val="75000"/>
                  </a:schemeClr>
                </a:solidFill>
              </a:rPr>
              <a:t>Desired</a:t>
            </a:r>
          </a:p>
          <a:p>
            <a:pPr algn="ctr" defTabSz="457200"/>
            <a:r>
              <a:rPr lang="en-US" sz="2800" b="1" dirty="0" smtClean="0">
                <a:solidFill>
                  <a:schemeClr val="accent1">
                    <a:lumMod val="75000"/>
                  </a:schemeClr>
                </a:solidFill>
              </a:rPr>
              <a:t>Outcomes</a:t>
            </a:r>
          </a:p>
        </p:txBody>
      </p:sp>
      <p:grpSp>
        <p:nvGrpSpPr>
          <p:cNvPr id="30" name="Group 29"/>
          <p:cNvGrpSpPr/>
          <p:nvPr/>
        </p:nvGrpSpPr>
        <p:grpSpPr>
          <a:xfrm>
            <a:off x="3380112" y="4560022"/>
            <a:ext cx="2431300" cy="2163135"/>
            <a:chOff x="3380112" y="4560022"/>
            <a:chExt cx="2431300" cy="2163135"/>
          </a:xfrm>
        </p:grpSpPr>
        <p:sp>
          <p:nvSpPr>
            <p:cNvPr id="24" name="Rectangle 23"/>
            <p:cNvSpPr/>
            <p:nvPr/>
          </p:nvSpPr>
          <p:spPr>
            <a:xfrm>
              <a:off x="3409268" y="4560022"/>
              <a:ext cx="2372989" cy="2163135"/>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TextBox 25"/>
            <p:cNvSpPr txBox="1"/>
            <p:nvPr/>
          </p:nvSpPr>
          <p:spPr>
            <a:xfrm>
              <a:off x="3380112" y="4687482"/>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Why</a:t>
              </a:r>
            </a:p>
          </p:txBody>
        </p:sp>
      </p:grpSp>
      <p:sp>
        <p:nvSpPr>
          <p:cNvPr id="4" name="Multiply 3"/>
          <p:cNvSpPr/>
          <p:nvPr/>
        </p:nvSpPr>
        <p:spPr>
          <a:xfrm>
            <a:off x="2191450" y="2146112"/>
            <a:ext cx="1502228" cy="1384995"/>
          </a:xfrm>
          <a:prstGeom prst="mathMultiply">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white"/>
              </a:solidFill>
            </a:endParaRPr>
          </a:p>
        </p:txBody>
      </p:sp>
      <p:sp>
        <p:nvSpPr>
          <p:cNvPr id="27" name="Multiply 26"/>
          <p:cNvSpPr/>
          <p:nvPr/>
        </p:nvSpPr>
        <p:spPr>
          <a:xfrm>
            <a:off x="5454115" y="2144493"/>
            <a:ext cx="1502228" cy="1384995"/>
          </a:xfrm>
          <a:prstGeom prst="mathMultiply">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white"/>
              </a:solidFill>
            </a:endParaRPr>
          </a:p>
        </p:txBody>
      </p:sp>
      <p:sp>
        <p:nvSpPr>
          <p:cNvPr id="7" name="Equal 6"/>
          <p:cNvSpPr/>
          <p:nvPr/>
        </p:nvSpPr>
        <p:spPr>
          <a:xfrm>
            <a:off x="2166879" y="5052974"/>
            <a:ext cx="1306285" cy="1073021"/>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black"/>
              </a:solidFill>
            </a:endParaRPr>
          </a:p>
        </p:txBody>
      </p:sp>
      <p:sp>
        <p:nvSpPr>
          <p:cNvPr id="29" name="TextBox 28"/>
          <p:cNvSpPr txBox="1"/>
          <p:nvPr/>
        </p:nvSpPr>
        <p:spPr>
          <a:xfrm>
            <a:off x="0" y="6248918"/>
            <a:ext cx="3255250" cy="461665"/>
          </a:xfrm>
          <a:prstGeom prst="rect">
            <a:avLst/>
          </a:prstGeom>
          <a:noFill/>
        </p:spPr>
        <p:txBody>
          <a:bodyPr wrap="none" rtlCol="0">
            <a:spAutoFit/>
          </a:bodyPr>
          <a:lstStyle/>
          <a:p>
            <a:pPr defTabSz="457200"/>
            <a:r>
              <a:rPr lang="en-US" sz="1200" dirty="0" smtClean="0">
                <a:solidFill>
                  <a:prstClr val="black"/>
                </a:solidFill>
              </a:rPr>
              <a:t>Adapted from 2012 Dean </a:t>
            </a:r>
            <a:r>
              <a:rPr lang="en-US" sz="1200" dirty="0" err="1" smtClean="0">
                <a:solidFill>
                  <a:prstClr val="black"/>
                </a:solidFill>
              </a:rPr>
              <a:t>Fixsen</a:t>
            </a:r>
            <a:r>
              <a:rPr lang="en-US" sz="1200" dirty="0" smtClean="0">
                <a:solidFill>
                  <a:prstClr val="black"/>
                </a:solidFill>
              </a:rPr>
              <a:t> and Karen </a:t>
            </a:r>
            <a:r>
              <a:rPr lang="en-US" sz="1200" dirty="0" err="1" smtClean="0">
                <a:solidFill>
                  <a:prstClr val="black"/>
                </a:solidFill>
              </a:rPr>
              <a:t>Blase</a:t>
            </a:r>
            <a:r>
              <a:rPr lang="en-US" sz="1200" dirty="0" smtClean="0">
                <a:solidFill>
                  <a:prstClr val="black"/>
                </a:solidFill>
              </a:rPr>
              <a:t>,</a:t>
            </a:r>
            <a:br>
              <a:rPr lang="en-US" sz="1200" dirty="0" smtClean="0">
                <a:solidFill>
                  <a:prstClr val="black"/>
                </a:solidFill>
              </a:rPr>
            </a:br>
            <a:r>
              <a:rPr lang="en-US" sz="1200" dirty="0" smtClean="0">
                <a:solidFill>
                  <a:prstClr val="black"/>
                </a:solidFill>
              </a:rPr>
              <a:t>National Implementation Research Network</a:t>
            </a:r>
            <a:endParaRPr lang="en-US" sz="1200" dirty="0">
              <a:solidFill>
                <a:prstClr val="black"/>
              </a:solidFill>
            </a:endParaRPr>
          </a:p>
        </p:txBody>
      </p:sp>
      <p:sp>
        <p:nvSpPr>
          <p:cNvPr id="10" name="Title 9"/>
          <p:cNvSpPr>
            <a:spLocks noGrp="1"/>
          </p:cNvSpPr>
          <p:nvPr>
            <p:ph type="title"/>
          </p:nvPr>
        </p:nvSpPr>
        <p:spPr/>
        <p:txBody>
          <a:bodyPr/>
          <a:lstStyle/>
          <a:p>
            <a:r>
              <a:rPr lang="en-US" dirty="0" smtClean="0"/>
              <a:t>Formula for Success</a:t>
            </a:r>
            <a:endParaRPr lang="en-US" dirty="0"/>
          </a:p>
        </p:txBody>
      </p:sp>
    </p:spTree>
    <p:extLst>
      <p:ext uri="{BB962C8B-B14F-4D97-AF65-F5344CB8AC3E}">
        <p14:creationId xmlns:p14="http://schemas.microsoft.com/office/powerpoint/2010/main" val="3379060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par>
                                <p:cTn id="30" presetID="22" presetClass="entr" presetSubtype="8"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nodeType="withEffect">
                                  <p:stCondLst>
                                    <p:cond delay="0"/>
                                  </p:stCondLst>
                                  <p:childTnLst>
                                    <p:set>
                                      <p:cBhvr>
                                        <p:cTn id="45" dur="1" fill="hold">
                                          <p:stCondLst>
                                            <p:cond delay="0"/>
                                          </p:stCondLst>
                                        </p:cTn>
                                        <p:tgtEl>
                                          <p:spTgt spid="4096"/>
                                        </p:tgtEl>
                                        <p:attrNameLst>
                                          <p:attrName>style.visibility</p:attrName>
                                        </p:attrNameLst>
                                      </p:cBhvr>
                                      <p:to>
                                        <p:strVal val="visible"/>
                                      </p:to>
                                    </p:set>
                                    <p:animEffect transition="in" filter="wipe(left)">
                                      <p:cBhvr>
                                        <p:cTn id="46" dur="500"/>
                                        <p:tgtEl>
                                          <p:spTgt spid="409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animBg="1"/>
      <p:bldP spid="2" grpId="0"/>
      <p:bldP spid="8" grpId="0"/>
      <p:bldP spid="15" grpId="0"/>
      <p:bldP spid="17" grpId="0"/>
      <p:bldP spid="19" grpId="0"/>
      <p:bldP spid="21" grpId="0"/>
      <p:bldP spid="25" grpId="0"/>
      <p:bldP spid="4" grpId="0" animBg="1"/>
      <p:bldP spid="27"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bwMode="auto">
          <a:xfrm>
            <a:off x="26987" y="128592"/>
            <a:ext cx="8686800" cy="11430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smtClean="0"/>
              <a:t>Colorado MTSS </a:t>
            </a:r>
            <a:r>
              <a:rPr lang="en-US" b="1" dirty="0" smtClean="0"/>
              <a:t>PROBLEM SOLVING PROCESS</a:t>
            </a:r>
          </a:p>
        </p:txBody>
      </p:sp>
      <p:pic>
        <p:nvPicPr>
          <p:cNvPr id="3" name="Picture 2" descr="PS Wheel"/>
          <p:cNvPicPr>
            <a:picLocks noChangeAspect="1" noChangeArrowheads="1"/>
          </p:cNvPicPr>
          <p:nvPr/>
        </p:nvPicPr>
        <p:blipFill>
          <a:blip r:embed="rId3" cstate="print"/>
          <a:srcRect/>
          <a:stretch>
            <a:fillRect/>
          </a:stretch>
        </p:blipFill>
        <p:spPr bwMode="auto">
          <a:xfrm>
            <a:off x="1465263" y="1474776"/>
            <a:ext cx="5867400" cy="4159170"/>
          </a:xfrm>
          <a:prstGeom prst="rect">
            <a:avLst/>
          </a:prstGeom>
          <a:noFill/>
          <a:ln w="9525">
            <a:noFill/>
            <a:miter lim="800000"/>
            <a:headEnd/>
            <a:tailEnd/>
          </a:ln>
        </p:spPr>
      </p:pic>
      <p:sp>
        <p:nvSpPr>
          <p:cNvPr id="4" name="TextBox 5"/>
          <p:cNvSpPr txBox="1">
            <a:spLocks noChangeArrowheads="1"/>
          </p:cNvSpPr>
          <p:nvPr/>
        </p:nvSpPr>
        <p:spPr bwMode="auto">
          <a:xfrm>
            <a:off x="3214688" y="1474776"/>
            <a:ext cx="2514600" cy="368300"/>
          </a:xfrm>
          <a:prstGeom prst="rect">
            <a:avLst/>
          </a:prstGeom>
          <a:noFill/>
          <a:ln w="9525">
            <a:noFill/>
            <a:miter lim="800000"/>
            <a:headEnd/>
            <a:tailEnd/>
          </a:ln>
        </p:spPr>
        <p:txBody>
          <a:bodyPr>
            <a:spAutoFit/>
          </a:bodyPr>
          <a:lstStyle/>
          <a:p>
            <a:endParaRPr lang="en-US">
              <a:solidFill>
                <a:srgbClr val="000000"/>
              </a:solidFill>
            </a:endParaRPr>
          </a:p>
        </p:txBody>
      </p:sp>
      <p:sp>
        <p:nvSpPr>
          <p:cNvPr id="5" name="TextBox 4"/>
          <p:cNvSpPr txBox="1"/>
          <p:nvPr/>
        </p:nvSpPr>
        <p:spPr>
          <a:xfrm>
            <a:off x="2414588" y="1120833"/>
            <a:ext cx="3314700" cy="707886"/>
          </a:xfrm>
          <a:prstGeom prst="rect">
            <a:avLst/>
          </a:prstGeom>
          <a:noFill/>
        </p:spPr>
        <p:txBody>
          <a:bodyPr wrap="square">
            <a:spAutoFit/>
          </a:bodyPr>
          <a:lstStyle/>
          <a:p>
            <a:pPr>
              <a:defRPr/>
            </a:pPr>
            <a:r>
              <a:rPr lang="en-US" sz="2000" b="1" dirty="0">
                <a:solidFill>
                  <a:srgbClr val="95B6D2">
                    <a:lumMod val="50000"/>
                  </a:srgbClr>
                </a:solidFill>
                <a:latin typeface="Calibri"/>
              </a:rPr>
              <a:t>Step 1—Define the problem</a:t>
            </a:r>
          </a:p>
          <a:p>
            <a:pPr>
              <a:defRPr/>
            </a:pPr>
            <a:r>
              <a:rPr lang="en-US" sz="2000" dirty="0">
                <a:solidFill>
                  <a:srgbClr val="000000"/>
                </a:solidFill>
                <a:latin typeface="Calibri"/>
              </a:rPr>
              <a:t>What is the problem?</a:t>
            </a:r>
          </a:p>
        </p:txBody>
      </p:sp>
      <p:sp>
        <p:nvSpPr>
          <p:cNvPr id="6" name="TextBox 5"/>
          <p:cNvSpPr txBox="1"/>
          <p:nvPr/>
        </p:nvSpPr>
        <p:spPr>
          <a:xfrm>
            <a:off x="6643688" y="2857488"/>
            <a:ext cx="2514600" cy="1015663"/>
          </a:xfrm>
          <a:prstGeom prst="rect">
            <a:avLst/>
          </a:prstGeom>
          <a:noFill/>
        </p:spPr>
        <p:txBody>
          <a:bodyPr>
            <a:spAutoFit/>
          </a:bodyPr>
          <a:lstStyle/>
          <a:p>
            <a:pPr>
              <a:defRPr/>
            </a:pPr>
            <a:r>
              <a:rPr lang="en-US" sz="2000" b="1" dirty="0">
                <a:solidFill>
                  <a:srgbClr val="95B6D2">
                    <a:lumMod val="50000"/>
                  </a:srgbClr>
                </a:solidFill>
                <a:latin typeface="Calibri"/>
              </a:rPr>
              <a:t>Step 2—Problem Analysis</a:t>
            </a:r>
          </a:p>
          <a:p>
            <a:pPr>
              <a:defRPr/>
            </a:pPr>
            <a:r>
              <a:rPr lang="en-US" sz="2000" dirty="0">
                <a:solidFill>
                  <a:srgbClr val="000000"/>
                </a:solidFill>
                <a:latin typeface="Calibri"/>
              </a:rPr>
              <a:t>Why is it occurring?</a:t>
            </a:r>
          </a:p>
        </p:txBody>
      </p:sp>
      <p:sp>
        <p:nvSpPr>
          <p:cNvPr id="7" name="TextBox 6"/>
          <p:cNvSpPr txBox="1"/>
          <p:nvPr/>
        </p:nvSpPr>
        <p:spPr>
          <a:xfrm>
            <a:off x="2757488" y="5210566"/>
            <a:ext cx="3886200" cy="707886"/>
          </a:xfrm>
          <a:prstGeom prst="rect">
            <a:avLst/>
          </a:prstGeom>
          <a:noFill/>
        </p:spPr>
        <p:txBody>
          <a:bodyPr>
            <a:spAutoFit/>
          </a:bodyPr>
          <a:lstStyle/>
          <a:p>
            <a:pPr>
              <a:defRPr/>
            </a:pPr>
            <a:r>
              <a:rPr lang="en-US" sz="2000" b="1" dirty="0">
                <a:solidFill>
                  <a:srgbClr val="95B6D2">
                    <a:lumMod val="50000"/>
                  </a:srgbClr>
                </a:solidFill>
                <a:latin typeface="Calibri"/>
              </a:rPr>
              <a:t>Step 3—Plan Implementation</a:t>
            </a:r>
          </a:p>
          <a:p>
            <a:pPr>
              <a:defRPr/>
            </a:pPr>
            <a:r>
              <a:rPr lang="en-US" sz="2000" dirty="0">
                <a:solidFill>
                  <a:srgbClr val="000000"/>
                </a:solidFill>
                <a:latin typeface="Calibri"/>
              </a:rPr>
              <a:t>What are we going to do about it?</a:t>
            </a:r>
          </a:p>
        </p:txBody>
      </p:sp>
      <p:sp>
        <p:nvSpPr>
          <p:cNvPr id="8" name="TextBox 7"/>
          <p:cNvSpPr txBox="1"/>
          <p:nvPr/>
        </p:nvSpPr>
        <p:spPr>
          <a:xfrm>
            <a:off x="142875" y="2891024"/>
            <a:ext cx="2438400" cy="707886"/>
          </a:xfrm>
          <a:prstGeom prst="rect">
            <a:avLst/>
          </a:prstGeom>
          <a:noFill/>
        </p:spPr>
        <p:txBody>
          <a:bodyPr>
            <a:spAutoFit/>
          </a:bodyPr>
          <a:lstStyle/>
          <a:p>
            <a:pPr>
              <a:defRPr/>
            </a:pPr>
            <a:r>
              <a:rPr lang="en-US" sz="2000" b="1" dirty="0">
                <a:solidFill>
                  <a:srgbClr val="95B6D2">
                    <a:lumMod val="50000"/>
                  </a:srgbClr>
                </a:solidFill>
                <a:latin typeface="Calibri"/>
              </a:rPr>
              <a:t>Step 4—Evaluate </a:t>
            </a:r>
          </a:p>
          <a:p>
            <a:pPr>
              <a:defRPr/>
            </a:pPr>
            <a:r>
              <a:rPr lang="en-US" sz="2000" dirty="0" smtClean="0">
                <a:solidFill>
                  <a:srgbClr val="000000"/>
                </a:solidFill>
                <a:latin typeface="Calibri"/>
              </a:rPr>
              <a:t>Is </a:t>
            </a:r>
            <a:r>
              <a:rPr lang="en-US" sz="2000" dirty="0">
                <a:solidFill>
                  <a:srgbClr val="000000"/>
                </a:solidFill>
                <a:latin typeface="Calibri"/>
              </a:rPr>
              <a:t>it working?</a:t>
            </a:r>
          </a:p>
        </p:txBody>
      </p:sp>
      <p:sp>
        <p:nvSpPr>
          <p:cNvPr id="10" name="TextBox 9"/>
          <p:cNvSpPr txBox="1"/>
          <p:nvPr/>
        </p:nvSpPr>
        <p:spPr>
          <a:xfrm>
            <a:off x="-440580" y="-3529"/>
            <a:ext cx="10145716" cy="830997"/>
          </a:xfrm>
          <a:prstGeom prst="rect">
            <a:avLst/>
          </a:prstGeom>
          <a:solidFill>
            <a:schemeClr val="accent2">
              <a:lumMod val="75000"/>
            </a:schemeClr>
          </a:solidFill>
        </p:spPr>
        <p:txBody>
          <a:bodyPr wrap="square" rtlCol="0">
            <a:spAutoFit/>
          </a:bodyPr>
          <a:lstStyle/>
          <a:p>
            <a:pPr algn="ctr"/>
            <a:r>
              <a:rPr lang="en-US" sz="2400" b="1" dirty="0" smtClean="0">
                <a:solidFill>
                  <a:schemeClr val="bg1"/>
                </a:solidFill>
              </a:rPr>
              <a:t>Reflect on your process.</a:t>
            </a:r>
            <a:r>
              <a:rPr lang="en-US" sz="2400" dirty="0">
                <a:solidFill>
                  <a:schemeClr val="bg1"/>
                </a:solidFill>
              </a:rPr>
              <a:t/>
            </a:r>
            <a:br>
              <a:rPr lang="en-US" sz="2400" dirty="0">
                <a:solidFill>
                  <a:schemeClr val="bg1"/>
                </a:solidFill>
              </a:rPr>
            </a:br>
            <a:r>
              <a:rPr lang="en-US" sz="2400" dirty="0" smtClean="0">
                <a:solidFill>
                  <a:schemeClr val="bg1"/>
                </a:solidFill>
              </a:rPr>
              <a:t>Where are your strengths? Where are your challenges?</a:t>
            </a:r>
            <a:endParaRPr lang="en-US" sz="2400" dirty="0">
              <a:solidFill>
                <a:schemeClr val="bg1"/>
              </a:solidFill>
            </a:endParaRPr>
          </a:p>
        </p:txBody>
      </p:sp>
      <p:sp>
        <p:nvSpPr>
          <p:cNvPr id="11" name="TextBox 10"/>
          <p:cNvSpPr txBox="1"/>
          <p:nvPr/>
        </p:nvSpPr>
        <p:spPr>
          <a:xfrm>
            <a:off x="-124030" y="6077614"/>
            <a:ext cx="9418320" cy="830997"/>
          </a:xfrm>
          <a:prstGeom prst="rect">
            <a:avLst/>
          </a:prstGeom>
          <a:solidFill>
            <a:schemeClr val="accent2">
              <a:lumMod val="75000"/>
            </a:schemeClr>
          </a:solidFill>
        </p:spPr>
        <p:txBody>
          <a:bodyPr wrap="square" rtlCol="0">
            <a:spAutoFit/>
          </a:bodyPr>
          <a:lstStyle/>
          <a:p>
            <a:pPr algn="ctr"/>
            <a:r>
              <a:rPr lang="en-US" sz="2400" b="1" dirty="0" smtClean="0">
                <a:solidFill>
                  <a:schemeClr val="bg1"/>
                </a:solidFill>
              </a:rPr>
              <a:t>Reflect on your process. </a:t>
            </a:r>
            <a:r>
              <a:rPr lang="en-US" sz="2400" dirty="0" smtClean="0">
                <a:solidFill>
                  <a:schemeClr val="bg1"/>
                </a:solidFill>
              </a:rPr>
              <a:t>Where (within the process) do you </a:t>
            </a:r>
            <a:br>
              <a:rPr lang="en-US" sz="2400" dirty="0" smtClean="0">
                <a:solidFill>
                  <a:schemeClr val="bg1"/>
                </a:solidFill>
              </a:rPr>
            </a:br>
            <a:r>
              <a:rPr lang="en-US" sz="2400" dirty="0" smtClean="0">
                <a:solidFill>
                  <a:schemeClr val="bg1"/>
                </a:solidFill>
              </a:rPr>
              <a:t>spend most of your time? For whom is this process applied?</a:t>
            </a:r>
            <a:endParaRPr lang="en-US" sz="2400" dirty="0">
              <a:solidFill>
                <a:schemeClr val="bg1"/>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9100" y="1089883"/>
            <a:ext cx="914400" cy="911955"/>
          </a:xfrm>
          <a:prstGeom prst="rect">
            <a:avLst/>
          </a:prstGeom>
        </p:spPr>
      </p:pic>
    </p:spTree>
    <p:extLst>
      <p:ext uri="{BB962C8B-B14F-4D97-AF65-F5344CB8AC3E}">
        <p14:creationId xmlns:p14="http://schemas.microsoft.com/office/powerpoint/2010/main" val="1714682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pPr eaLnBrk="1" fontAlgn="auto" hangingPunct="1">
              <a:spcAft>
                <a:spcPts val="0"/>
              </a:spcAft>
              <a:defRPr/>
            </a:pPr>
            <a:r>
              <a:rPr lang="en-US" sz="3600" dirty="0" smtClean="0">
                <a:cs typeface="+mj-cs"/>
              </a:rPr>
              <a:t>What do we need?</a:t>
            </a:r>
          </a:p>
        </p:txBody>
      </p:sp>
      <p:sp>
        <p:nvSpPr>
          <p:cNvPr id="36866" name="Content Placeholder 2"/>
          <p:cNvSpPr>
            <a:spLocks noGrp="1"/>
          </p:cNvSpPr>
          <p:nvPr>
            <p:ph idx="1"/>
          </p:nvPr>
        </p:nvSpPr>
        <p:spPr/>
        <p:txBody>
          <a:bodyPr/>
          <a:lstStyle/>
          <a:p>
            <a:pPr eaLnBrk="1" hangingPunct="1">
              <a:spcBef>
                <a:spcPts val="1200"/>
              </a:spcBef>
              <a:spcAft>
                <a:spcPts val="1200"/>
              </a:spcAft>
            </a:pPr>
            <a:r>
              <a:rPr lang="en-US" altLang="en-US" sz="2800" b="0" dirty="0" smtClean="0">
                <a:ea typeface="ＭＳ Ｐゴシック" pitchFamily="34" charset="-128"/>
              </a:rPr>
              <a:t>A </a:t>
            </a:r>
            <a:r>
              <a:rPr lang="en-US" altLang="en-US" sz="2800" b="0" dirty="0" smtClean="0">
                <a:solidFill>
                  <a:srgbClr val="FFC000"/>
                </a:solidFill>
                <a:ea typeface="ＭＳ Ｐゴシック" pitchFamily="34" charset="-128"/>
              </a:rPr>
              <a:t>clear model with steps </a:t>
            </a:r>
            <a:r>
              <a:rPr lang="en-US" altLang="en-US" sz="2800" b="0" dirty="0" smtClean="0">
                <a:ea typeface="ＭＳ Ｐゴシック" pitchFamily="34" charset="-128"/>
              </a:rPr>
              <a:t>for </a:t>
            </a:r>
            <a:br>
              <a:rPr lang="en-US" altLang="en-US" sz="2800" b="0" dirty="0" smtClean="0">
                <a:ea typeface="ＭＳ Ｐゴシック" pitchFamily="34" charset="-128"/>
              </a:rPr>
            </a:br>
            <a:r>
              <a:rPr lang="en-US" altLang="en-US" sz="2800" b="0" dirty="0" smtClean="0">
                <a:ea typeface="ＭＳ Ｐゴシック" pitchFamily="34" charset="-128"/>
              </a:rPr>
              <a:t>problem solving routine</a:t>
            </a:r>
          </a:p>
          <a:p>
            <a:pPr eaLnBrk="1" hangingPunct="1">
              <a:spcBef>
                <a:spcPts val="1200"/>
              </a:spcBef>
              <a:spcAft>
                <a:spcPts val="1200"/>
              </a:spcAft>
            </a:pPr>
            <a:r>
              <a:rPr lang="en-US" altLang="en-US" sz="2800" b="0" dirty="0" smtClean="0">
                <a:ea typeface="ＭＳ Ｐゴシック" pitchFamily="34" charset="-128"/>
              </a:rPr>
              <a:t>Access to the </a:t>
            </a:r>
            <a:r>
              <a:rPr lang="en-US" altLang="en-US" sz="2800" b="0" dirty="0" smtClean="0">
                <a:solidFill>
                  <a:srgbClr val="FFC000"/>
                </a:solidFill>
                <a:ea typeface="ＭＳ Ｐゴシック" pitchFamily="34" charset="-128"/>
              </a:rPr>
              <a:t>right information </a:t>
            </a:r>
            <a:r>
              <a:rPr lang="en-US" altLang="en-US" sz="2800" b="0" dirty="0" smtClean="0">
                <a:solidFill>
                  <a:srgbClr val="FF0000"/>
                </a:solidFill>
                <a:ea typeface="ＭＳ Ｐゴシック" pitchFamily="34" charset="-128"/>
              </a:rPr>
              <a:t/>
            </a:r>
            <a:br>
              <a:rPr lang="en-US" altLang="en-US" sz="2800" b="0" dirty="0" smtClean="0">
                <a:solidFill>
                  <a:srgbClr val="FF0000"/>
                </a:solidFill>
                <a:ea typeface="ＭＳ Ｐゴシック" pitchFamily="34" charset="-128"/>
              </a:rPr>
            </a:br>
            <a:r>
              <a:rPr lang="en-US" altLang="en-US" sz="2800" b="0" dirty="0" smtClean="0">
                <a:ea typeface="ＭＳ Ｐゴシック" pitchFamily="34" charset="-128"/>
              </a:rPr>
              <a:t>at the </a:t>
            </a:r>
            <a:r>
              <a:rPr lang="en-US" altLang="en-US" sz="2800" b="0" dirty="0" smtClean="0">
                <a:solidFill>
                  <a:srgbClr val="FFC000"/>
                </a:solidFill>
                <a:ea typeface="ＭＳ Ｐゴシック" pitchFamily="34" charset="-128"/>
              </a:rPr>
              <a:t>right time</a:t>
            </a:r>
            <a:br>
              <a:rPr lang="en-US" altLang="en-US" sz="2800" b="0" dirty="0" smtClean="0">
                <a:solidFill>
                  <a:srgbClr val="FFC000"/>
                </a:solidFill>
                <a:ea typeface="ＭＳ Ｐゴシック" pitchFamily="34" charset="-128"/>
              </a:rPr>
            </a:br>
            <a:r>
              <a:rPr lang="en-US" altLang="en-US" sz="2800" b="0" dirty="0" smtClean="0">
                <a:ea typeface="ＭＳ Ｐゴシック" pitchFamily="34" charset="-128"/>
              </a:rPr>
              <a:t>in the </a:t>
            </a:r>
            <a:r>
              <a:rPr lang="en-US" altLang="en-US" sz="2800" b="0" dirty="0" smtClean="0">
                <a:solidFill>
                  <a:srgbClr val="FFC000"/>
                </a:solidFill>
                <a:ea typeface="ＭＳ Ｐゴシック" pitchFamily="34" charset="-128"/>
              </a:rPr>
              <a:t>right format</a:t>
            </a:r>
          </a:p>
          <a:p>
            <a:pPr eaLnBrk="1" hangingPunct="1">
              <a:spcBef>
                <a:spcPts val="1200"/>
              </a:spcBef>
              <a:spcAft>
                <a:spcPts val="1200"/>
              </a:spcAft>
            </a:pPr>
            <a:r>
              <a:rPr lang="en-US" altLang="en-US" sz="2800" b="0" dirty="0" smtClean="0">
                <a:ea typeface="ＭＳ Ｐゴシック" pitchFamily="34" charset="-128"/>
              </a:rPr>
              <a:t>A </a:t>
            </a:r>
            <a:r>
              <a:rPr lang="en-US" altLang="en-US" sz="2800" b="0" dirty="0" smtClean="0">
                <a:solidFill>
                  <a:srgbClr val="FFC000"/>
                </a:solidFill>
                <a:ea typeface="ＭＳ Ｐゴシック" pitchFamily="34" charset="-128"/>
              </a:rPr>
              <a:t>formal/predictable process</a:t>
            </a:r>
            <a:br>
              <a:rPr lang="en-US" altLang="en-US" sz="2800" b="0" dirty="0" smtClean="0">
                <a:solidFill>
                  <a:srgbClr val="FFC000"/>
                </a:solidFill>
                <a:ea typeface="ＭＳ Ｐゴシック" pitchFamily="34" charset="-128"/>
              </a:rPr>
            </a:br>
            <a:r>
              <a:rPr lang="en-US" altLang="en-US" sz="2800" b="0" dirty="0" smtClean="0">
                <a:ea typeface="ＭＳ Ｐゴシック" pitchFamily="34" charset="-128"/>
              </a:rPr>
              <a:t>that a group of people</a:t>
            </a:r>
            <a:br>
              <a:rPr lang="en-US" altLang="en-US" sz="2800" b="0" dirty="0" smtClean="0">
                <a:ea typeface="ＭＳ Ｐゴシック" pitchFamily="34" charset="-128"/>
              </a:rPr>
            </a:br>
            <a:r>
              <a:rPr lang="en-US" altLang="en-US" sz="2800" b="0" dirty="0" smtClean="0">
                <a:ea typeface="ＭＳ Ｐゴシック" pitchFamily="34" charset="-128"/>
              </a:rPr>
              <a:t>can use to build and </a:t>
            </a:r>
            <a:br>
              <a:rPr lang="en-US" altLang="en-US" sz="2800" b="0" dirty="0" smtClean="0">
                <a:ea typeface="ＭＳ Ｐゴシック" pitchFamily="34" charset="-128"/>
              </a:rPr>
            </a:br>
            <a:r>
              <a:rPr lang="en-US" altLang="en-US" sz="2800" b="0" dirty="0" smtClean="0">
                <a:ea typeface="ＭＳ Ｐゴシック" pitchFamily="34" charset="-128"/>
              </a:rPr>
              <a:t>implement solutions</a:t>
            </a:r>
          </a:p>
        </p:txBody>
      </p:sp>
      <p:sp>
        <p:nvSpPr>
          <p:cNvPr id="36867" name="Footer Placeholder 4"/>
          <p:cNvSpPr>
            <a:spLocks noGrp="1"/>
          </p:cNvSpPr>
          <p:nvPr>
            <p:ph type="ftr" sz="quarter" idx="4294967295"/>
          </p:nvPr>
        </p:nvSpPr>
        <p:spPr bwMode="auto">
          <a:xfrm>
            <a:off x="247650" y="6049961"/>
            <a:ext cx="7559603" cy="6661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400" dirty="0" smtClean="0">
                <a:latin typeface="Times New Roman" pitchFamily="18" charset="0"/>
              </a:rPr>
              <a:t>Newton, J. S., Todd, A. W., </a:t>
            </a:r>
            <a:r>
              <a:rPr lang="en-US" altLang="en-US" sz="1400" dirty="0" err="1" smtClean="0">
                <a:latin typeface="Times New Roman" pitchFamily="18" charset="0"/>
              </a:rPr>
              <a:t>Algozzine</a:t>
            </a:r>
            <a:r>
              <a:rPr lang="en-US" altLang="en-US" sz="1400" dirty="0" smtClean="0">
                <a:latin typeface="Times New Roman" pitchFamily="18" charset="0"/>
              </a:rPr>
              <a:t>, K., Horner, R. H., &amp; </a:t>
            </a:r>
            <a:r>
              <a:rPr lang="en-US" altLang="en-US" sz="1400" dirty="0" err="1" smtClean="0">
                <a:latin typeface="Times New Roman" pitchFamily="18" charset="0"/>
              </a:rPr>
              <a:t>Algozzine</a:t>
            </a:r>
            <a:r>
              <a:rPr lang="en-US" altLang="en-US" sz="1400" dirty="0" smtClean="0">
                <a:latin typeface="Times New Roman" pitchFamily="18" charset="0"/>
              </a:rPr>
              <a:t>, B.</a:t>
            </a:r>
            <a:endParaRPr lang="en-US" altLang="en-US" sz="1400" dirty="0">
              <a:latin typeface="Times New Roman" pitchFamily="18" charset="0"/>
            </a:endParaRPr>
          </a:p>
          <a:p>
            <a:pPr algn="l" eaLnBrk="1" hangingPunct="1"/>
            <a:r>
              <a:rPr lang="en-US" altLang="en-US" sz="1400" dirty="0" smtClean="0">
                <a:latin typeface="Times New Roman" pitchFamily="18" charset="0"/>
              </a:rPr>
              <a:t>Team Initiated Problem Solving (TIPS)</a:t>
            </a:r>
          </a:p>
        </p:txBody>
      </p:sp>
      <p:pic>
        <p:nvPicPr>
          <p:cNvPr id="1028" name="Picture 4" descr="C:\Users\watchorn_k\AppData\Local\Microsoft\Windows\Temporary Internet Files\Content.IE5\AH4L3RGJ\MP900406774[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58861" y="1719071"/>
            <a:ext cx="2330428" cy="2913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4889" y="204754"/>
            <a:ext cx="914400" cy="911955"/>
          </a:xfrm>
          <a:prstGeom prst="rect">
            <a:avLst/>
          </a:prstGeom>
        </p:spPr>
      </p:pic>
    </p:spTree>
    <p:extLst>
      <p:ext uri="{BB962C8B-B14F-4D97-AF65-F5344CB8AC3E}">
        <p14:creationId xmlns:p14="http://schemas.microsoft.com/office/powerpoint/2010/main" val="110471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285750" indent="-285750">
              <a:buFont typeface="Arial" panose="020B0604020202020204" pitchFamily="34" charset="0"/>
              <a:buChar char="•"/>
            </a:pPr>
            <a:r>
              <a:rPr lang="en-US" sz="2600" dirty="0"/>
              <a:t>Efficient collection and use of </a:t>
            </a:r>
            <a:r>
              <a:rPr lang="en-US" sz="2600" dirty="0" smtClean="0"/>
              <a:t>data (all</a:t>
            </a:r>
            <a:br>
              <a:rPr lang="en-US" sz="2600" dirty="0" smtClean="0"/>
            </a:br>
            <a:r>
              <a:rPr lang="en-US" sz="2600" dirty="0" smtClean="0"/>
              <a:t>domains; all levels).</a:t>
            </a:r>
            <a:endParaRPr lang="en-US" sz="2600" dirty="0"/>
          </a:p>
          <a:p>
            <a:pPr marL="285750" indent="-285750">
              <a:buFont typeface="Arial" panose="020B0604020202020204" pitchFamily="34" charset="0"/>
              <a:buChar char="•"/>
            </a:pPr>
            <a:r>
              <a:rPr lang="en-US" sz="2600" dirty="0" smtClean="0"/>
              <a:t>Teams are </a:t>
            </a:r>
            <a:r>
              <a:rPr lang="en-US" sz="2600" dirty="0"/>
              <a:t>informed by </a:t>
            </a:r>
            <a:r>
              <a:rPr lang="en-US" sz="2600" dirty="0" smtClean="0"/>
              <a:t>data and make decisions based on available information.     </a:t>
            </a:r>
          </a:p>
          <a:p>
            <a:pPr marL="285750" indent="-285750">
              <a:buFont typeface="Arial" panose="020B0604020202020204" pitchFamily="34" charset="0"/>
              <a:buChar char="•"/>
            </a:pPr>
            <a:r>
              <a:rPr lang="en-US" sz="2600" dirty="0" smtClean="0"/>
              <a:t>Protocol(s) for effective analysis of data is/are established.  </a:t>
            </a:r>
            <a:endParaRPr lang="en-US" sz="2600" dirty="0"/>
          </a:p>
          <a:p>
            <a:endParaRPr lang="en-US" dirty="0"/>
          </a:p>
        </p:txBody>
      </p:sp>
      <p:sp>
        <p:nvSpPr>
          <p:cNvPr id="2" name="Title 1"/>
          <p:cNvSpPr>
            <a:spLocks noGrp="1"/>
          </p:cNvSpPr>
          <p:nvPr>
            <p:ph type="title"/>
          </p:nvPr>
        </p:nvSpPr>
        <p:spPr/>
        <p:txBody>
          <a:bodyPr/>
          <a:lstStyle/>
          <a:p>
            <a:r>
              <a:rPr lang="en-US" dirty="0" smtClean="0"/>
              <a:t>Data-Based</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65812" y="3589363"/>
            <a:ext cx="3931920" cy="2948940"/>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6552" y="355847"/>
            <a:ext cx="914400" cy="911955"/>
          </a:xfrm>
          <a:prstGeom prst="rect">
            <a:avLst/>
          </a:prstGeom>
        </p:spPr>
      </p:pic>
    </p:spTree>
    <p:extLst>
      <p:ext uri="{BB962C8B-B14F-4D97-AF65-F5344CB8AC3E}">
        <p14:creationId xmlns:p14="http://schemas.microsoft.com/office/powerpoint/2010/main" val="2746613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100263"/>
            <a:ext cx="8342313" cy="1987550"/>
          </a:xfrm>
        </p:spPr>
        <p:txBody>
          <a:bodyPr/>
          <a:lstStyle/>
          <a:p>
            <a:r>
              <a:rPr lang="en-US" sz="3200" dirty="0" smtClean="0"/>
              <a:t> </a:t>
            </a:r>
            <a:endParaRPr lang="en-US" sz="3200" dirty="0"/>
          </a:p>
        </p:txBody>
      </p:sp>
      <p:sp>
        <p:nvSpPr>
          <p:cNvPr id="2" name="Rectangle 1"/>
          <p:cNvSpPr/>
          <p:nvPr/>
        </p:nvSpPr>
        <p:spPr>
          <a:xfrm>
            <a:off x="214313" y="146324"/>
            <a:ext cx="8601075" cy="5909310"/>
          </a:xfrm>
          <a:prstGeom prst="rect">
            <a:avLst/>
          </a:prstGeom>
        </p:spPr>
        <p:txBody>
          <a:bodyPr wrap="square">
            <a:spAutoFit/>
          </a:bodyPr>
          <a:lstStyle/>
          <a:p>
            <a:r>
              <a:rPr lang="en-US" sz="2400" dirty="0"/>
              <a:t>This CDE guidance document is meant for clarification, is not legally binding, and is not to be confused with legal advice. This guidance reflects CDE’s recommendations, but </a:t>
            </a:r>
            <a:r>
              <a:rPr lang="en-US" sz="2400" dirty="0" smtClean="0"/>
              <a:t>Local Education Agencies (LEAs) and Administrative </a:t>
            </a:r>
            <a:r>
              <a:rPr lang="en-US" sz="2400" dirty="0"/>
              <a:t>Units (AUs) may have developed their own policies or procedures that differ from those described herein. Be sure to refer to your local AU’s policies and procedures through </a:t>
            </a:r>
            <a:r>
              <a:rPr lang="en-US" sz="2400" dirty="0" smtClean="0"/>
              <a:t>local leadership (e.g., Directors of Special Education, Title I Coordinators, superintendents). </a:t>
            </a:r>
            <a:r>
              <a:rPr lang="en-US" sz="2400" dirty="0"/>
              <a:t>If you are seeking legal advice, please contact your legal counsel.</a:t>
            </a:r>
          </a:p>
          <a:p>
            <a:r>
              <a:rPr lang="en-US" sz="1200" dirty="0"/>
              <a:t> </a:t>
            </a:r>
          </a:p>
          <a:p>
            <a:r>
              <a:rPr lang="en-US" sz="2400" dirty="0" smtClean="0"/>
              <a:t>Note that the </a:t>
            </a:r>
            <a:r>
              <a:rPr lang="en-US" sz="2400" dirty="0"/>
              <a:t>contents of this </a:t>
            </a:r>
            <a:r>
              <a:rPr lang="en-US" sz="2400" dirty="0" smtClean="0"/>
              <a:t>presentation and corresponding handouts </a:t>
            </a:r>
            <a:r>
              <a:rPr lang="en-US" sz="2400" dirty="0"/>
              <a:t>were developed under a grant from the U.S. Department of Education. However, the content does not necessarily represent the policy of the U.S. Department of Education, and you should not assume endorsement by the federal government. </a:t>
            </a:r>
          </a:p>
          <a:p>
            <a:r>
              <a:rPr lang="en-US" dirty="0"/>
              <a:t> </a:t>
            </a:r>
          </a:p>
        </p:txBody>
      </p:sp>
      <p:pic>
        <p:nvPicPr>
          <p:cNvPr id="7" name="Picture 2" descr="Ideas_logofinalJ"/>
          <p:cNvPicPr>
            <a:picLocks noChangeAspect="1" noChangeArrowheads="1"/>
          </p:cNvPicPr>
          <p:nvPr/>
        </p:nvPicPr>
        <p:blipFill>
          <a:blip r:embed="rId3" cstate="print"/>
          <a:srcRect/>
          <a:stretch>
            <a:fillRect/>
          </a:stretch>
        </p:blipFill>
        <p:spPr bwMode="auto">
          <a:xfrm>
            <a:off x="3467597" y="5623490"/>
            <a:ext cx="1554480" cy="1038793"/>
          </a:xfrm>
          <a:prstGeom prst="rect">
            <a:avLst/>
          </a:prstGeom>
          <a:noFill/>
          <a:ln w="9525">
            <a:noFill/>
            <a:miter lim="800000"/>
            <a:headEnd/>
            <a:tailEnd/>
          </a:ln>
        </p:spPr>
      </p:pic>
    </p:spTree>
    <p:extLst>
      <p:ext uri="{BB962C8B-B14F-4D97-AF65-F5344CB8AC3E}">
        <p14:creationId xmlns:p14="http://schemas.microsoft.com/office/powerpoint/2010/main" val="3100702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0" y="971550"/>
            <a:ext cx="8229600" cy="5467350"/>
          </a:xfrm>
        </p:spPr>
        <p:txBody>
          <a:bodyPr>
            <a:noAutofit/>
          </a:bodyPr>
          <a:lstStyle/>
          <a:p>
            <a:r>
              <a:rPr lang="en-US" dirty="0" smtClean="0"/>
              <a:t>The ongoing </a:t>
            </a:r>
            <a:r>
              <a:rPr lang="en-US" dirty="0"/>
              <a:t>investigation into how to continuously improve student learning for more and more students, guided by the following simple questions:</a:t>
            </a:r>
          </a:p>
          <a:p>
            <a:pPr lvl="1"/>
            <a:r>
              <a:rPr lang="en-US" sz="2400" dirty="0" smtClean="0"/>
              <a:t>How </a:t>
            </a:r>
            <a:r>
              <a:rPr lang="en-US" sz="2400" dirty="0"/>
              <a:t>are we doing?</a:t>
            </a:r>
          </a:p>
          <a:p>
            <a:pPr lvl="1"/>
            <a:r>
              <a:rPr lang="en-US" sz="2400" dirty="0" smtClean="0"/>
              <a:t>What </a:t>
            </a:r>
            <a:r>
              <a:rPr lang="en-US" sz="2400" dirty="0"/>
              <a:t>are we doing well? How can we amplify our successes?</a:t>
            </a:r>
          </a:p>
          <a:p>
            <a:pPr lvl="1"/>
            <a:r>
              <a:rPr lang="en-US" sz="2400" dirty="0" smtClean="0"/>
              <a:t>Who </a:t>
            </a:r>
            <a:r>
              <a:rPr lang="en-US" sz="2400" dirty="0"/>
              <a:t>isn’t learning? Who aren’t we serving? What aren’t they learning?</a:t>
            </a:r>
          </a:p>
          <a:p>
            <a:pPr lvl="1"/>
            <a:r>
              <a:rPr lang="en-US" sz="2400" dirty="0" smtClean="0"/>
              <a:t>What </a:t>
            </a:r>
            <a:r>
              <a:rPr lang="en-US" sz="2400" dirty="0"/>
              <a:t>can we do to improve? To deepen our knowledge of our content and how to teach it?</a:t>
            </a:r>
          </a:p>
          <a:p>
            <a:pPr lvl="1"/>
            <a:r>
              <a:rPr lang="en-US" sz="2400" dirty="0" smtClean="0"/>
              <a:t>How </a:t>
            </a:r>
            <a:r>
              <a:rPr lang="en-US" sz="2400" dirty="0"/>
              <a:t>do we know if it works?</a:t>
            </a:r>
          </a:p>
          <a:p>
            <a:pPr lvl="1"/>
            <a:r>
              <a:rPr lang="en-US" sz="2400" dirty="0" smtClean="0"/>
              <a:t>What </a:t>
            </a:r>
            <a:r>
              <a:rPr lang="en-US" sz="2400" dirty="0"/>
              <a:t>do we do if they don’t learn</a:t>
            </a:r>
            <a:r>
              <a:rPr lang="en-US" sz="2400" dirty="0" smtClean="0"/>
              <a:t>?</a:t>
            </a:r>
          </a:p>
          <a:p>
            <a:pPr marL="0" indent="0" algn="r">
              <a:buNone/>
            </a:pPr>
            <a:r>
              <a:rPr lang="en-US" sz="2000" dirty="0"/>
              <a:t>From Nancy Love: </a:t>
            </a:r>
            <a:r>
              <a:rPr lang="en-US" sz="2000" i="1" dirty="0"/>
              <a:t>Using Data to </a:t>
            </a:r>
            <a:r>
              <a:rPr lang="en-US" sz="2000" i="1" dirty="0" smtClean="0"/>
              <a:t>Improve</a:t>
            </a:r>
            <a:br>
              <a:rPr lang="en-US" sz="2000" i="1" dirty="0" smtClean="0"/>
            </a:br>
            <a:r>
              <a:rPr lang="en-US" sz="2000" i="1" dirty="0" smtClean="0"/>
              <a:t>Learning </a:t>
            </a:r>
            <a:r>
              <a:rPr lang="en-US" sz="2000" i="1" dirty="0"/>
              <a:t>for All: A </a:t>
            </a:r>
            <a:r>
              <a:rPr lang="en-US" sz="2000" i="1" dirty="0" smtClean="0"/>
              <a:t>Collaborative Inquiry Approach</a:t>
            </a:r>
            <a:br>
              <a:rPr lang="en-US" sz="2000" i="1" dirty="0" smtClean="0"/>
            </a:br>
            <a:r>
              <a:rPr lang="en-US" sz="2000" dirty="0" smtClean="0"/>
              <a:t>(</a:t>
            </a:r>
            <a:r>
              <a:rPr lang="en-US" sz="2000" dirty="0" err="1" smtClean="0"/>
              <a:t>ch</a:t>
            </a:r>
            <a:r>
              <a:rPr lang="en-US" sz="2000" dirty="0" err="1"/>
              <a:t>.</a:t>
            </a:r>
            <a:r>
              <a:rPr lang="en-US" sz="2000" dirty="0"/>
              <a:t> 1 “Building a High-Performing Data Culture”, p. 3</a:t>
            </a:r>
            <a:r>
              <a:rPr lang="en-US" sz="2000" dirty="0" smtClean="0"/>
              <a:t>)</a:t>
            </a:r>
            <a:endParaRPr lang="en-US" sz="2000" dirty="0"/>
          </a:p>
        </p:txBody>
      </p:sp>
      <p:sp>
        <p:nvSpPr>
          <p:cNvPr id="3" name="Title 2"/>
          <p:cNvSpPr>
            <a:spLocks noGrp="1"/>
          </p:cNvSpPr>
          <p:nvPr>
            <p:ph type="title"/>
          </p:nvPr>
        </p:nvSpPr>
        <p:spPr/>
        <p:txBody>
          <a:bodyPr/>
          <a:lstStyle/>
          <a:p>
            <a:r>
              <a:rPr lang="en-US" dirty="0" smtClean="0"/>
              <a:t>Collaborative Inquiry</a:t>
            </a:r>
            <a:endParaRPr lang="en-US" dirty="0"/>
          </a:p>
        </p:txBody>
      </p:sp>
      <p:sp>
        <p:nvSpPr>
          <p:cNvPr id="4" name="Rectangle 3"/>
          <p:cNvSpPr/>
          <p:nvPr/>
        </p:nvSpPr>
        <p:spPr>
          <a:xfrm>
            <a:off x="666750" y="2000250"/>
            <a:ext cx="7410450" cy="3409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6552" y="355847"/>
            <a:ext cx="914400" cy="911955"/>
          </a:xfrm>
          <a:prstGeom prst="rect">
            <a:avLst/>
          </a:prstGeom>
        </p:spPr>
      </p:pic>
    </p:spTree>
    <p:extLst>
      <p:ext uri="{BB962C8B-B14F-4D97-AF65-F5344CB8AC3E}">
        <p14:creationId xmlns:p14="http://schemas.microsoft.com/office/powerpoint/2010/main" val="460823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2"/>
          <p:cNvSpPr>
            <a:spLocks noGrp="1"/>
          </p:cNvSpPr>
          <p:nvPr>
            <p:ph sz="half" idx="4294967295"/>
          </p:nvPr>
        </p:nvSpPr>
        <p:spPr>
          <a:xfrm>
            <a:off x="0" y="934976"/>
            <a:ext cx="2286000" cy="4864100"/>
          </a:xfrm>
        </p:spPr>
        <p:txBody>
          <a:bodyPr>
            <a:noAutofit/>
          </a:bodyPr>
          <a:lstStyle/>
          <a:p>
            <a:pPr marL="233363" indent="-115888">
              <a:spcBef>
                <a:spcPts val="0"/>
              </a:spcBef>
              <a:buSzPct val="90000"/>
              <a:tabLst>
                <a:tab pos="233363" algn="l"/>
              </a:tabLst>
            </a:pPr>
            <a:r>
              <a:rPr lang="en-US" sz="2000" b="0" dirty="0" smtClean="0"/>
              <a:t>Teaming is ineffective. </a:t>
            </a:r>
          </a:p>
          <a:p>
            <a:pPr marL="233363" indent="-115888">
              <a:spcBef>
                <a:spcPts val="0"/>
              </a:spcBef>
              <a:buSzPct val="90000"/>
              <a:tabLst>
                <a:tab pos="233363" algn="l"/>
              </a:tabLst>
            </a:pPr>
            <a:r>
              <a:rPr lang="en-US" sz="2000" b="0" dirty="0" smtClean="0"/>
              <a:t>A process for Problem Solving is not in place. </a:t>
            </a:r>
          </a:p>
          <a:p>
            <a:pPr marL="233363" indent="-115888">
              <a:spcBef>
                <a:spcPts val="0"/>
              </a:spcBef>
              <a:buSzPct val="90000"/>
              <a:tabLst>
                <a:tab pos="233363" algn="l"/>
              </a:tabLst>
            </a:pPr>
            <a:r>
              <a:rPr lang="en-US" sz="2000" b="0" dirty="0" smtClean="0"/>
              <a:t>Meetings are </a:t>
            </a:r>
            <a:br>
              <a:rPr lang="en-US" sz="2000" b="0" dirty="0" smtClean="0"/>
            </a:br>
            <a:r>
              <a:rPr lang="en-US" sz="2000" b="0" dirty="0" smtClean="0"/>
              <a:t>not regularly-scheduled.</a:t>
            </a:r>
          </a:p>
          <a:p>
            <a:pPr marL="233363" indent="-115888">
              <a:spcBef>
                <a:spcPts val="0"/>
              </a:spcBef>
              <a:buSzPct val="90000"/>
              <a:tabLst>
                <a:tab pos="233363" algn="l"/>
              </a:tabLst>
            </a:pPr>
            <a:r>
              <a:rPr lang="en-US" sz="2000" b="0" dirty="0" smtClean="0"/>
              <a:t>Meeting flow and progression are determined at meeting time.</a:t>
            </a:r>
          </a:p>
          <a:p>
            <a:pPr marL="233363" indent="-115888">
              <a:spcBef>
                <a:spcPts val="0"/>
              </a:spcBef>
              <a:buSzPct val="90000"/>
              <a:tabLst>
                <a:tab pos="233363" algn="l"/>
              </a:tabLst>
            </a:pPr>
            <a:r>
              <a:rPr lang="en-US" sz="2000" b="0" dirty="0" smtClean="0"/>
              <a:t>Decisions and discussions are owned by (a) certain individual(s).</a:t>
            </a:r>
          </a:p>
          <a:p>
            <a:pPr marL="233363" indent="-115888">
              <a:spcBef>
                <a:spcPts val="0"/>
              </a:spcBef>
              <a:buSzPct val="90000"/>
              <a:tabLst>
                <a:tab pos="233363" algn="l"/>
              </a:tabLst>
            </a:pPr>
            <a:r>
              <a:rPr lang="en-US" sz="2000" b="0" dirty="0" smtClean="0"/>
              <a:t>Documentation is inconsistent if present.</a:t>
            </a:r>
            <a:endParaRPr lang="en-US" sz="2000" b="0" dirty="0"/>
          </a:p>
        </p:txBody>
      </p:sp>
      <p:sp>
        <p:nvSpPr>
          <p:cNvPr id="3" name="Content Placeholder 2"/>
          <p:cNvSpPr>
            <a:spLocks noGrp="1"/>
          </p:cNvSpPr>
          <p:nvPr>
            <p:ph sz="half" idx="4294967295"/>
          </p:nvPr>
        </p:nvSpPr>
        <p:spPr>
          <a:xfrm>
            <a:off x="6553200" y="922276"/>
            <a:ext cx="2590800" cy="4940300"/>
          </a:xfrm>
        </p:spPr>
        <p:txBody>
          <a:bodyPr>
            <a:noAutofit/>
          </a:bodyPr>
          <a:lstStyle/>
          <a:p>
            <a:pPr marL="171450" indent="-127000"/>
            <a:r>
              <a:rPr lang="en-US" sz="2000" b="0" dirty="0" smtClean="0"/>
              <a:t>Effective teaming practices and the Problem Solving Process are used across tiers.  </a:t>
            </a:r>
          </a:p>
          <a:p>
            <a:pPr marL="171450" indent="-127000"/>
            <a:r>
              <a:rPr lang="en-US" sz="2000" b="0" dirty="0" smtClean="0"/>
              <a:t>Fully-developed meeting structures are known by all stakeholders. </a:t>
            </a:r>
          </a:p>
          <a:p>
            <a:pPr marL="171450" indent="-127000"/>
            <a:r>
              <a:rPr lang="en-US" sz="2000" b="0" dirty="0" smtClean="0"/>
              <a:t>Responsibilities and roles are clear.</a:t>
            </a:r>
          </a:p>
          <a:p>
            <a:pPr marL="171450" indent="-127000"/>
            <a:r>
              <a:rPr lang="en-US" sz="2000" b="0" dirty="0" smtClean="0"/>
              <a:t>Agreements are followed; protocols exist for dissension and consensus.</a:t>
            </a:r>
          </a:p>
          <a:p>
            <a:pPr marL="171450" indent="-127000"/>
            <a:r>
              <a:rPr lang="en-US" sz="2000" b="0" dirty="0" smtClean="0"/>
              <a:t>Documentation is efficient and accurate.</a:t>
            </a:r>
          </a:p>
          <a:p>
            <a:pPr marL="233363" indent="-188913"/>
            <a:endParaRPr lang="en-US" sz="2000" dirty="0"/>
          </a:p>
        </p:txBody>
      </p:sp>
      <p:sp>
        <p:nvSpPr>
          <p:cNvPr id="4" name="Title 3"/>
          <p:cNvSpPr>
            <a:spLocks noGrp="1"/>
          </p:cNvSpPr>
          <p:nvPr>
            <p:ph type="title" idx="4294967295"/>
          </p:nvPr>
        </p:nvSpPr>
        <p:spPr>
          <a:xfrm>
            <a:off x="0" y="0"/>
            <a:ext cx="9144000" cy="1138238"/>
          </a:xfrm>
        </p:spPr>
        <p:txBody>
          <a:bodyPr>
            <a:normAutofit/>
          </a:bodyPr>
          <a:lstStyle/>
          <a:p>
            <a:pPr algn="ctr"/>
            <a:r>
              <a:rPr lang="en-US" dirty="0" smtClean="0"/>
              <a:t>Continuum of Teaming Implementation for Problem Solving</a:t>
            </a:r>
            <a:endParaRPr lang="en-US" dirty="0"/>
          </a:p>
        </p:txBody>
      </p:sp>
      <p:sp>
        <p:nvSpPr>
          <p:cNvPr id="36" name="TextBox 35"/>
          <p:cNvSpPr txBox="1"/>
          <p:nvPr/>
        </p:nvSpPr>
        <p:spPr>
          <a:xfrm>
            <a:off x="3001602" y="1427400"/>
            <a:ext cx="3108960" cy="1569660"/>
          </a:xfrm>
          <a:prstGeom prst="rect">
            <a:avLst/>
          </a:prstGeom>
          <a:solidFill>
            <a:schemeClr val="accent3">
              <a:lumMod val="60000"/>
              <a:lumOff val="40000"/>
            </a:schemeClr>
          </a:solidFill>
          <a:ln w="6350">
            <a:solidFill>
              <a:schemeClr val="tx1"/>
            </a:solidFill>
          </a:ln>
        </p:spPr>
        <p:txBody>
          <a:bodyPr wrap="square" rtlCol="0">
            <a:spAutoFit/>
          </a:bodyPr>
          <a:lstStyle/>
          <a:p>
            <a:pPr algn="ctr"/>
            <a:r>
              <a:rPr lang="en-US" sz="2400" dirty="0">
                <a:solidFill>
                  <a:srgbClr val="5C6670"/>
                </a:solidFill>
              </a:rPr>
              <a:t>Select a Percentage that represents your level of implementation</a:t>
            </a:r>
          </a:p>
        </p:txBody>
      </p:sp>
      <p:grpSp>
        <p:nvGrpSpPr>
          <p:cNvPr id="6" name="Group 5"/>
          <p:cNvGrpSpPr/>
          <p:nvPr/>
        </p:nvGrpSpPr>
        <p:grpSpPr>
          <a:xfrm>
            <a:off x="2234047" y="3205260"/>
            <a:ext cx="4495799" cy="2260740"/>
            <a:chOff x="1790918" y="2514600"/>
            <a:chExt cx="5613300" cy="2822681"/>
          </a:xfrm>
        </p:grpSpPr>
        <p:sp>
          <p:nvSpPr>
            <p:cNvPr id="9" name="Left-Right Arrow 8"/>
            <p:cNvSpPr/>
            <p:nvPr/>
          </p:nvSpPr>
          <p:spPr>
            <a:xfrm>
              <a:off x="2514600" y="3700046"/>
              <a:ext cx="42672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6858000" y="2896898"/>
              <a:ext cx="0" cy="19110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62200" y="2898240"/>
              <a:ext cx="0" cy="1911096"/>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981199" y="2514600"/>
              <a:ext cx="5423016" cy="384281"/>
              <a:chOff x="1981199" y="2514600"/>
              <a:chExt cx="5423016" cy="384281"/>
            </a:xfrm>
          </p:grpSpPr>
          <p:grpSp>
            <p:nvGrpSpPr>
              <p:cNvPr id="29" name="Group 28"/>
              <p:cNvGrpSpPr/>
              <p:nvPr/>
            </p:nvGrpSpPr>
            <p:grpSpPr>
              <a:xfrm>
                <a:off x="2362200" y="2514600"/>
                <a:ext cx="4361597" cy="384281"/>
                <a:chOff x="2406555" y="4766846"/>
                <a:chExt cx="4361597" cy="384281"/>
              </a:xfrm>
            </p:grpSpPr>
            <p:sp>
              <p:nvSpPr>
                <p:cNvPr id="30" name="TextBox 29"/>
                <p:cNvSpPr txBox="1"/>
                <p:nvPr/>
              </p:nvSpPr>
              <p:spPr>
                <a:xfrm>
                  <a:off x="2406555" y="4766846"/>
                  <a:ext cx="717645" cy="307777"/>
                </a:xfrm>
                <a:prstGeom prst="rect">
                  <a:avLst/>
                </a:prstGeom>
                <a:noFill/>
              </p:spPr>
              <p:txBody>
                <a:bodyPr wrap="square" rtlCol="0">
                  <a:spAutoFit/>
                </a:bodyPr>
                <a:lstStyle/>
                <a:p>
                  <a:pPr algn="ctr"/>
                  <a:r>
                    <a:rPr lang="en-US" sz="1400" dirty="0">
                      <a:solidFill>
                        <a:srgbClr val="5C6670"/>
                      </a:solidFill>
                    </a:rPr>
                    <a:t>10%</a:t>
                  </a:r>
                </a:p>
              </p:txBody>
            </p:sp>
            <p:sp>
              <p:nvSpPr>
                <p:cNvPr id="31" name="TextBox 30"/>
                <p:cNvSpPr txBox="1"/>
                <p:nvPr/>
              </p:nvSpPr>
              <p:spPr>
                <a:xfrm>
                  <a:off x="3320955" y="4766846"/>
                  <a:ext cx="717645" cy="307777"/>
                </a:xfrm>
                <a:prstGeom prst="rect">
                  <a:avLst/>
                </a:prstGeom>
                <a:noFill/>
              </p:spPr>
              <p:txBody>
                <a:bodyPr wrap="square" rtlCol="0">
                  <a:spAutoFit/>
                </a:bodyPr>
                <a:lstStyle/>
                <a:p>
                  <a:pPr algn="ctr"/>
                  <a:r>
                    <a:rPr lang="en-US" sz="1400" dirty="0">
                      <a:solidFill>
                        <a:srgbClr val="5C6670"/>
                      </a:solidFill>
                    </a:rPr>
                    <a:t>30%</a:t>
                  </a:r>
                </a:p>
              </p:txBody>
            </p:sp>
            <p:sp>
              <p:nvSpPr>
                <p:cNvPr id="32" name="TextBox 31"/>
                <p:cNvSpPr txBox="1"/>
                <p:nvPr/>
              </p:nvSpPr>
              <p:spPr>
                <a:xfrm>
                  <a:off x="4181332" y="4766846"/>
                  <a:ext cx="717645" cy="384281"/>
                </a:xfrm>
                <a:prstGeom prst="rect">
                  <a:avLst/>
                </a:prstGeom>
                <a:noFill/>
              </p:spPr>
              <p:txBody>
                <a:bodyPr wrap="square" rtlCol="0">
                  <a:spAutoFit/>
                </a:bodyPr>
                <a:lstStyle/>
                <a:p>
                  <a:pPr algn="ctr"/>
                  <a:r>
                    <a:rPr lang="en-US" sz="1400" dirty="0" smtClean="0">
                      <a:solidFill>
                        <a:srgbClr val="5C6670"/>
                      </a:solidFill>
                    </a:rPr>
                    <a:t> 50</a:t>
                  </a:r>
                  <a:r>
                    <a:rPr lang="en-US" sz="1400" dirty="0">
                      <a:solidFill>
                        <a:srgbClr val="5C6670"/>
                      </a:solidFill>
                    </a:rPr>
                    <a:t>%</a:t>
                  </a:r>
                </a:p>
              </p:txBody>
            </p:sp>
            <p:sp>
              <p:nvSpPr>
                <p:cNvPr id="33" name="TextBox 32"/>
                <p:cNvSpPr txBox="1"/>
                <p:nvPr/>
              </p:nvSpPr>
              <p:spPr>
                <a:xfrm>
                  <a:off x="5149755" y="4766846"/>
                  <a:ext cx="717645" cy="307777"/>
                </a:xfrm>
                <a:prstGeom prst="rect">
                  <a:avLst/>
                </a:prstGeom>
                <a:noFill/>
              </p:spPr>
              <p:txBody>
                <a:bodyPr wrap="square" rtlCol="0">
                  <a:spAutoFit/>
                </a:bodyPr>
                <a:lstStyle/>
                <a:p>
                  <a:pPr algn="ctr"/>
                  <a:r>
                    <a:rPr lang="en-US" sz="1400" dirty="0">
                      <a:solidFill>
                        <a:srgbClr val="5C6670"/>
                      </a:solidFill>
                    </a:rPr>
                    <a:t>70%</a:t>
                  </a:r>
                </a:p>
              </p:txBody>
            </p:sp>
            <p:sp>
              <p:nvSpPr>
                <p:cNvPr id="34" name="TextBox 33"/>
                <p:cNvSpPr txBox="1"/>
                <p:nvPr/>
              </p:nvSpPr>
              <p:spPr>
                <a:xfrm>
                  <a:off x="6050507" y="4766846"/>
                  <a:ext cx="717645" cy="307777"/>
                </a:xfrm>
                <a:prstGeom prst="rect">
                  <a:avLst/>
                </a:prstGeom>
                <a:noFill/>
              </p:spPr>
              <p:txBody>
                <a:bodyPr wrap="square" rtlCol="0">
                  <a:spAutoFit/>
                </a:bodyPr>
                <a:lstStyle/>
                <a:p>
                  <a:pPr algn="ctr"/>
                  <a:r>
                    <a:rPr lang="en-US" sz="1400" dirty="0">
                      <a:solidFill>
                        <a:srgbClr val="5C6670"/>
                      </a:solidFill>
                    </a:rPr>
                    <a:t>90%</a:t>
                  </a:r>
                </a:p>
              </p:txBody>
            </p:sp>
          </p:grpSp>
          <p:grpSp>
            <p:nvGrpSpPr>
              <p:cNvPr id="44" name="Group 43"/>
              <p:cNvGrpSpPr/>
              <p:nvPr/>
            </p:nvGrpSpPr>
            <p:grpSpPr>
              <a:xfrm>
                <a:off x="2759121" y="2514600"/>
                <a:ext cx="4645094" cy="384280"/>
                <a:chOff x="2422268" y="4766846"/>
                <a:chExt cx="4584133" cy="384280"/>
              </a:xfrm>
            </p:grpSpPr>
            <p:sp>
              <p:nvSpPr>
                <p:cNvPr id="45" name="TextBox 44"/>
                <p:cNvSpPr txBox="1"/>
                <p:nvPr/>
              </p:nvSpPr>
              <p:spPr>
                <a:xfrm>
                  <a:off x="2422268" y="4766846"/>
                  <a:ext cx="794959" cy="384280"/>
                </a:xfrm>
                <a:prstGeom prst="rect">
                  <a:avLst/>
                </a:prstGeom>
                <a:noFill/>
              </p:spPr>
              <p:txBody>
                <a:bodyPr wrap="square" rtlCol="0">
                  <a:spAutoFit/>
                </a:bodyPr>
                <a:lstStyle/>
                <a:p>
                  <a:pPr algn="ctr"/>
                  <a:r>
                    <a:rPr lang="en-US" sz="1400" dirty="0" smtClean="0">
                      <a:solidFill>
                        <a:srgbClr val="5C6670"/>
                      </a:solidFill>
                    </a:rPr>
                    <a:t>  20%</a:t>
                  </a:r>
                  <a:endParaRPr lang="en-US" sz="1400" dirty="0">
                    <a:solidFill>
                      <a:srgbClr val="5C6670"/>
                    </a:solidFill>
                  </a:endParaRPr>
                </a:p>
              </p:txBody>
            </p:sp>
            <p:sp>
              <p:nvSpPr>
                <p:cNvPr id="46" name="TextBox 45"/>
                <p:cNvSpPr txBox="1"/>
                <p:nvPr/>
              </p:nvSpPr>
              <p:spPr>
                <a:xfrm>
                  <a:off x="3320955" y="4766846"/>
                  <a:ext cx="717645" cy="307777"/>
                </a:xfrm>
                <a:prstGeom prst="rect">
                  <a:avLst/>
                </a:prstGeom>
                <a:noFill/>
              </p:spPr>
              <p:txBody>
                <a:bodyPr wrap="square" rtlCol="0">
                  <a:spAutoFit/>
                </a:bodyPr>
                <a:lstStyle/>
                <a:p>
                  <a:pPr algn="ctr"/>
                  <a:r>
                    <a:rPr lang="en-US" sz="1400" dirty="0" smtClean="0">
                      <a:solidFill>
                        <a:srgbClr val="5C6670"/>
                      </a:solidFill>
                    </a:rPr>
                    <a:t> 40</a:t>
                  </a:r>
                  <a:r>
                    <a:rPr lang="en-US" sz="1400" dirty="0">
                      <a:solidFill>
                        <a:srgbClr val="5C6670"/>
                      </a:solidFill>
                    </a:rPr>
                    <a:t>%</a:t>
                  </a:r>
                </a:p>
              </p:txBody>
            </p:sp>
            <p:sp>
              <p:nvSpPr>
                <p:cNvPr id="47" name="TextBox 46"/>
                <p:cNvSpPr txBox="1"/>
                <p:nvPr/>
              </p:nvSpPr>
              <p:spPr>
                <a:xfrm>
                  <a:off x="4181331" y="4766846"/>
                  <a:ext cx="759447" cy="384278"/>
                </a:xfrm>
                <a:prstGeom prst="rect">
                  <a:avLst/>
                </a:prstGeom>
                <a:noFill/>
              </p:spPr>
              <p:txBody>
                <a:bodyPr wrap="square" rtlCol="0">
                  <a:spAutoFit/>
                </a:bodyPr>
                <a:lstStyle/>
                <a:p>
                  <a:pPr algn="ctr"/>
                  <a:r>
                    <a:rPr lang="en-US" sz="1400" dirty="0" smtClean="0">
                      <a:solidFill>
                        <a:srgbClr val="5C6670"/>
                      </a:solidFill>
                    </a:rPr>
                    <a:t>  60</a:t>
                  </a:r>
                  <a:r>
                    <a:rPr lang="en-US" sz="1400" dirty="0">
                      <a:solidFill>
                        <a:srgbClr val="5C6670"/>
                      </a:solidFill>
                    </a:rPr>
                    <a:t>%</a:t>
                  </a:r>
                </a:p>
              </p:txBody>
            </p:sp>
            <p:sp>
              <p:nvSpPr>
                <p:cNvPr id="48" name="TextBox 47"/>
                <p:cNvSpPr txBox="1"/>
                <p:nvPr/>
              </p:nvSpPr>
              <p:spPr>
                <a:xfrm>
                  <a:off x="5149755" y="4766846"/>
                  <a:ext cx="717645" cy="307777"/>
                </a:xfrm>
                <a:prstGeom prst="rect">
                  <a:avLst/>
                </a:prstGeom>
                <a:noFill/>
              </p:spPr>
              <p:txBody>
                <a:bodyPr wrap="square" rtlCol="0">
                  <a:spAutoFit/>
                </a:bodyPr>
                <a:lstStyle/>
                <a:p>
                  <a:pPr algn="ctr"/>
                  <a:r>
                    <a:rPr lang="en-US" sz="1400" dirty="0" smtClean="0">
                      <a:solidFill>
                        <a:srgbClr val="5C6670"/>
                      </a:solidFill>
                    </a:rPr>
                    <a:t> 80</a:t>
                  </a:r>
                  <a:r>
                    <a:rPr lang="en-US" sz="1400" dirty="0">
                      <a:solidFill>
                        <a:srgbClr val="5C6670"/>
                      </a:solidFill>
                    </a:rPr>
                    <a:t>%</a:t>
                  </a:r>
                </a:p>
              </p:txBody>
            </p:sp>
            <p:sp>
              <p:nvSpPr>
                <p:cNvPr id="49" name="TextBox 48"/>
                <p:cNvSpPr txBox="1"/>
                <p:nvPr/>
              </p:nvSpPr>
              <p:spPr>
                <a:xfrm>
                  <a:off x="6255265" y="4766846"/>
                  <a:ext cx="751136" cy="384279"/>
                </a:xfrm>
                <a:prstGeom prst="rect">
                  <a:avLst/>
                </a:prstGeom>
                <a:noFill/>
              </p:spPr>
              <p:txBody>
                <a:bodyPr wrap="square" rtlCol="0">
                  <a:spAutoFit/>
                </a:bodyPr>
                <a:lstStyle/>
                <a:p>
                  <a:pPr algn="ctr"/>
                  <a:r>
                    <a:rPr lang="en-US" sz="1400" dirty="0" smtClean="0">
                      <a:solidFill>
                        <a:srgbClr val="5C6670"/>
                      </a:solidFill>
                    </a:rPr>
                    <a:t>100</a:t>
                  </a:r>
                  <a:r>
                    <a:rPr lang="en-US" sz="1400" dirty="0">
                      <a:solidFill>
                        <a:srgbClr val="5C6670"/>
                      </a:solidFill>
                    </a:rPr>
                    <a:t>%</a:t>
                  </a:r>
                </a:p>
              </p:txBody>
            </p:sp>
          </p:grpSp>
          <p:sp>
            <p:nvSpPr>
              <p:cNvPr id="50" name="TextBox 49"/>
              <p:cNvSpPr txBox="1"/>
              <p:nvPr/>
            </p:nvSpPr>
            <p:spPr>
              <a:xfrm>
                <a:off x="1981199" y="2514600"/>
                <a:ext cx="665985" cy="384280"/>
              </a:xfrm>
              <a:prstGeom prst="rect">
                <a:avLst/>
              </a:prstGeom>
              <a:noFill/>
            </p:spPr>
            <p:txBody>
              <a:bodyPr wrap="square" rtlCol="0">
                <a:spAutoFit/>
              </a:bodyPr>
              <a:lstStyle/>
              <a:p>
                <a:pPr algn="ctr"/>
                <a:r>
                  <a:rPr lang="en-US" sz="1400" dirty="0" smtClean="0">
                    <a:solidFill>
                      <a:srgbClr val="5C6670"/>
                    </a:solidFill>
                  </a:rPr>
                  <a:t>0%</a:t>
                </a:r>
                <a:endParaRPr lang="en-US" sz="1400" dirty="0">
                  <a:solidFill>
                    <a:srgbClr val="5C6670"/>
                  </a:solidFill>
                </a:endParaRPr>
              </a:p>
            </p:txBody>
          </p:sp>
        </p:grpSp>
        <p:grpSp>
          <p:nvGrpSpPr>
            <p:cNvPr id="64" name="Group 63"/>
            <p:cNvGrpSpPr/>
            <p:nvPr/>
          </p:nvGrpSpPr>
          <p:grpSpPr>
            <a:xfrm>
              <a:off x="1790918" y="4953000"/>
              <a:ext cx="5613300" cy="384281"/>
              <a:chOff x="1714718" y="2514600"/>
              <a:chExt cx="5613300" cy="384281"/>
            </a:xfrm>
          </p:grpSpPr>
          <p:grpSp>
            <p:nvGrpSpPr>
              <p:cNvPr id="65" name="Group 64"/>
              <p:cNvGrpSpPr/>
              <p:nvPr/>
            </p:nvGrpSpPr>
            <p:grpSpPr>
              <a:xfrm>
                <a:off x="2286001" y="2514600"/>
                <a:ext cx="4437796" cy="384281"/>
                <a:chOff x="2330356" y="4766846"/>
                <a:chExt cx="4437796" cy="384281"/>
              </a:xfrm>
            </p:grpSpPr>
            <p:sp>
              <p:nvSpPr>
                <p:cNvPr id="73" name="TextBox 72"/>
                <p:cNvSpPr txBox="1"/>
                <p:nvPr/>
              </p:nvSpPr>
              <p:spPr>
                <a:xfrm>
                  <a:off x="2330356" y="4766846"/>
                  <a:ext cx="793844" cy="384280"/>
                </a:xfrm>
                <a:prstGeom prst="rect">
                  <a:avLst/>
                </a:prstGeom>
                <a:noFill/>
              </p:spPr>
              <p:txBody>
                <a:bodyPr wrap="square" rtlCol="0">
                  <a:spAutoFit/>
                </a:bodyPr>
                <a:lstStyle/>
                <a:p>
                  <a:pPr algn="ctr"/>
                  <a:r>
                    <a:rPr lang="en-US" sz="1400" dirty="0">
                      <a:solidFill>
                        <a:srgbClr val="5C6670"/>
                      </a:solidFill>
                    </a:rPr>
                    <a:t>10%</a:t>
                  </a:r>
                </a:p>
              </p:txBody>
            </p:sp>
            <p:sp>
              <p:nvSpPr>
                <p:cNvPr id="74" name="TextBox 73"/>
                <p:cNvSpPr txBox="1"/>
                <p:nvPr/>
              </p:nvSpPr>
              <p:spPr>
                <a:xfrm>
                  <a:off x="3320955" y="4766846"/>
                  <a:ext cx="717645" cy="307777"/>
                </a:xfrm>
                <a:prstGeom prst="rect">
                  <a:avLst/>
                </a:prstGeom>
                <a:noFill/>
              </p:spPr>
              <p:txBody>
                <a:bodyPr wrap="square" rtlCol="0">
                  <a:spAutoFit/>
                </a:bodyPr>
                <a:lstStyle/>
                <a:p>
                  <a:pPr algn="ctr"/>
                  <a:r>
                    <a:rPr lang="en-US" sz="1400" dirty="0">
                      <a:solidFill>
                        <a:srgbClr val="5C6670"/>
                      </a:solidFill>
                    </a:rPr>
                    <a:t>30%</a:t>
                  </a:r>
                </a:p>
              </p:txBody>
            </p:sp>
            <p:sp>
              <p:nvSpPr>
                <p:cNvPr id="75" name="TextBox 74"/>
                <p:cNvSpPr txBox="1"/>
                <p:nvPr/>
              </p:nvSpPr>
              <p:spPr>
                <a:xfrm>
                  <a:off x="4181332" y="4766846"/>
                  <a:ext cx="717645" cy="384281"/>
                </a:xfrm>
                <a:prstGeom prst="rect">
                  <a:avLst/>
                </a:prstGeom>
                <a:noFill/>
              </p:spPr>
              <p:txBody>
                <a:bodyPr wrap="square" rtlCol="0">
                  <a:spAutoFit/>
                </a:bodyPr>
                <a:lstStyle/>
                <a:p>
                  <a:pPr algn="ctr"/>
                  <a:r>
                    <a:rPr lang="en-US" sz="1400" dirty="0" smtClean="0">
                      <a:solidFill>
                        <a:srgbClr val="5C6670"/>
                      </a:solidFill>
                    </a:rPr>
                    <a:t> 50</a:t>
                  </a:r>
                  <a:r>
                    <a:rPr lang="en-US" sz="1400" dirty="0">
                      <a:solidFill>
                        <a:srgbClr val="5C6670"/>
                      </a:solidFill>
                    </a:rPr>
                    <a:t>%</a:t>
                  </a:r>
                </a:p>
              </p:txBody>
            </p:sp>
            <p:sp>
              <p:nvSpPr>
                <p:cNvPr id="76" name="TextBox 75"/>
                <p:cNvSpPr txBox="1"/>
                <p:nvPr/>
              </p:nvSpPr>
              <p:spPr>
                <a:xfrm>
                  <a:off x="5149755" y="4766846"/>
                  <a:ext cx="717645" cy="307777"/>
                </a:xfrm>
                <a:prstGeom prst="rect">
                  <a:avLst/>
                </a:prstGeom>
                <a:noFill/>
              </p:spPr>
              <p:txBody>
                <a:bodyPr wrap="square" rtlCol="0">
                  <a:spAutoFit/>
                </a:bodyPr>
                <a:lstStyle/>
                <a:p>
                  <a:pPr algn="ctr"/>
                  <a:r>
                    <a:rPr lang="en-US" sz="1400" dirty="0">
                      <a:solidFill>
                        <a:srgbClr val="5C6670"/>
                      </a:solidFill>
                    </a:rPr>
                    <a:t>70%</a:t>
                  </a:r>
                </a:p>
              </p:txBody>
            </p:sp>
            <p:sp>
              <p:nvSpPr>
                <p:cNvPr id="77" name="TextBox 76"/>
                <p:cNvSpPr txBox="1"/>
                <p:nvPr/>
              </p:nvSpPr>
              <p:spPr>
                <a:xfrm>
                  <a:off x="6050507" y="4766846"/>
                  <a:ext cx="717645" cy="307777"/>
                </a:xfrm>
                <a:prstGeom prst="rect">
                  <a:avLst/>
                </a:prstGeom>
                <a:noFill/>
              </p:spPr>
              <p:txBody>
                <a:bodyPr wrap="square" rtlCol="0">
                  <a:spAutoFit/>
                </a:bodyPr>
                <a:lstStyle/>
                <a:p>
                  <a:pPr algn="ctr"/>
                  <a:r>
                    <a:rPr lang="en-US" sz="1400" dirty="0">
                      <a:solidFill>
                        <a:srgbClr val="5C6670"/>
                      </a:solidFill>
                    </a:rPr>
                    <a:t>90%</a:t>
                  </a:r>
                </a:p>
              </p:txBody>
            </p:sp>
          </p:grpSp>
          <p:grpSp>
            <p:nvGrpSpPr>
              <p:cNvPr id="66" name="Group 65"/>
              <p:cNvGrpSpPr/>
              <p:nvPr/>
            </p:nvGrpSpPr>
            <p:grpSpPr>
              <a:xfrm>
                <a:off x="2743200" y="2514600"/>
                <a:ext cx="4584818" cy="384279"/>
                <a:chOff x="2406555" y="4766846"/>
                <a:chExt cx="4524647" cy="384279"/>
              </a:xfrm>
            </p:grpSpPr>
            <p:sp>
              <p:nvSpPr>
                <p:cNvPr id="68" name="TextBox 67"/>
                <p:cNvSpPr txBox="1"/>
                <p:nvPr/>
              </p:nvSpPr>
              <p:spPr>
                <a:xfrm>
                  <a:off x="2406555" y="4766846"/>
                  <a:ext cx="717644" cy="384279"/>
                </a:xfrm>
                <a:prstGeom prst="rect">
                  <a:avLst/>
                </a:prstGeom>
                <a:noFill/>
              </p:spPr>
              <p:txBody>
                <a:bodyPr wrap="square" rtlCol="0">
                  <a:spAutoFit/>
                </a:bodyPr>
                <a:lstStyle/>
                <a:p>
                  <a:pPr algn="ctr"/>
                  <a:r>
                    <a:rPr lang="en-US" sz="1400" dirty="0" smtClean="0">
                      <a:solidFill>
                        <a:srgbClr val="5C6670"/>
                      </a:solidFill>
                    </a:rPr>
                    <a:t>  20%</a:t>
                  </a:r>
                  <a:endParaRPr lang="en-US" sz="1400" dirty="0">
                    <a:solidFill>
                      <a:srgbClr val="5C6670"/>
                    </a:solidFill>
                  </a:endParaRPr>
                </a:p>
              </p:txBody>
            </p:sp>
            <p:sp>
              <p:nvSpPr>
                <p:cNvPr id="69" name="TextBox 68"/>
                <p:cNvSpPr txBox="1"/>
                <p:nvPr/>
              </p:nvSpPr>
              <p:spPr>
                <a:xfrm>
                  <a:off x="3320955" y="4766846"/>
                  <a:ext cx="717645" cy="307777"/>
                </a:xfrm>
                <a:prstGeom prst="rect">
                  <a:avLst/>
                </a:prstGeom>
                <a:noFill/>
              </p:spPr>
              <p:txBody>
                <a:bodyPr wrap="square" rtlCol="0">
                  <a:spAutoFit/>
                </a:bodyPr>
                <a:lstStyle/>
                <a:p>
                  <a:pPr algn="ctr"/>
                  <a:r>
                    <a:rPr lang="en-US" sz="1400" dirty="0" smtClean="0">
                      <a:solidFill>
                        <a:srgbClr val="5C6670"/>
                      </a:solidFill>
                    </a:rPr>
                    <a:t> 40</a:t>
                  </a:r>
                  <a:r>
                    <a:rPr lang="en-US" sz="1400" dirty="0">
                      <a:solidFill>
                        <a:srgbClr val="5C6670"/>
                      </a:solidFill>
                    </a:rPr>
                    <a:t>%</a:t>
                  </a:r>
                </a:p>
              </p:txBody>
            </p:sp>
            <p:sp>
              <p:nvSpPr>
                <p:cNvPr id="70" name="TextBox 69"/>
                <p:cNvSpPr txBox="1"/>
                <p:nvPr/>
              </p:nvSpPr>
              <p:spPr>
                <a:xfrm>
                  <a:off x="4181331" y="4766846"/>
                  <a:ext cx="835336" cy="384277"/>
                </a:xfrm>
                <a:prstGeom prst="rect">
                  <a:avLst/>
                </a:prstGeom>
                <a:noFill/>
              </p:spPr>
              <p:txBody>
                <a:bodyPr wrap="square" rtlCol="0">
                  <a:spAutoFit/>
                </a:bodyPr>
                <a:lstStyle/>
                <a:p>
                  <a:pPr algn="ctr"/>
                  <a:r>
                    <a:rPr lang="en-US" sz="1400" dirty="0" smtClean="0">
                      <a:solidFill>
                        <a:srgbClr val="5C6670"/>
                      </a:solidFill>
                    </a:rPr>
                    <a:t>  60</a:t>
                  </a:r>
                  <a:r>
                    <a:rPr lang="en-US" sz="1400" dirty="0">
                      <a:solidFill>
                        <a:srgbClr val="5C6670"/>
                      </a:solidFill>
                    </a:rPr>
                    <a:t>%</a:t>
                  </a:r>
                </a:p>
              </p:txBody>
            </p:sp>
            <p:sp>
              <p:nvSpPr>
                <p:cNvPr id="71" name="TextBox 70"/>
                <p:cNvSpPr txBox="1"/>
                <p:nvPr/>
              </p:nvSpPr>
              <p:spPr>
                <a:xfrm>
                  <a:off x="5149755" y="4766846"/>
                  <a:ext cx="717645" cy="307777"/>
                </a:xfrm>
                <a:prstGeom prst="rect">
                  <a:avLst/>
                </a:prstGeom>
                <a:noFill/>
              </p:spPr>
              <p:txBody>
                <a:bodyPr wrap="square" rtlCol="0">
                  <a:spAutoFit/>
                </a:bodyPr>
                <a:lstStyle/>
                <a:p>
                  <a:pPr algn="ctr"/>
                  <a:r>
                    <a:rPr lang="en-US" sz="1400" dirty="0" smtClean="0">
                      <a:solidFill>
                        <a:srgbClr val="5C6670"/>
                      </a:solidFill>
                    </a:rPr>
                    <a:t> 80</a:t>
                  </a:r>
                  <a:r>
                    <a:rPr lang="en-US" sz="1400" dirty="0">
                      <a:solidFill>
                        <a:srgbClr val="5C6670"/>
                      </a:solidFill>
                    </a:rPr>
                    <a:t>%</a:t>
                  </a:r>
                </a:p>
              </p:txBody>
            </p:sp>
            <p:sp>
              <p:nvSpPr>
                <p:cNvPr id="72" name="TextBox 71"/>
                <p:cNvSpPr txBox="1"/>
                <p:nvPr/>
              </p:nvSpPr>
              <p:spPr>
                <a:xfrm>
                  <a:off x="6180066" y="4766846"/>
                  <a:ext cx="751136" cy="384279"/>
                </a:xfrm>
                <a:prstGeom prst="rect">
                  <a:avLst/>
                </a:prstGeom>
                <a:noFill/>
              </p:spPr>
              <p:txBody>
                <a:bodyPr wrap="square" rtlCol="0">
                  <a:spAutoFit/>
                </a:bodyPr>
                <a:lstStyle/>
                <a:p>
                  <a:pPr algn="ctr"/>
                  <a:r>
                    <a:rPr lang="en-US" sz="1400" dirty="0" smtClean="0">
                      <a:solidFill>
                        <a:srgbClr val="5C6670"/>
                      </a:solidFill>
                    </a:rPr>
                    <a:t>100</a:t>
                  </a:r>
                  <a:r>
                    <a:rPr lang="en-US" sz="1400" dirty="0">
                      <a:solidFill>
                        <a:srgbClr val="5C6670"/>
                      </a:solidFill>
                    </a:rPr>
                    <a:t>%</a:t>
                  </a:r>
                </a:p>
              </p:txBody>
            </p:sp>
          </p:grpSp>
          <p:sp>
            <p:nvSpPr>
              <p:cNvPr id="67" name="TextBox 66"/>
              <p:cNvSpPr txBox="1"/>
              <p:nvPr/>
            </p:nvSpPr>
            <p:spPr>
              <a:xfrm>
                <a:off x="1714718" y="2514600"/>
                <a:ext cx="993671" cy="384280"/>
              </a:xfrm>
              <a:prstGeom prst="rect">
                <a:avLst/>
              </a:prstGeom>
              <a:noFill/>
            </p:spPr>
            <p:txBody>
              <a:bodyPr wrap="square" rtlCol="0">
                <a:spAutoFit/>
              </a:bodyPr>
              <a:lstStyle/>
              <a:p>
                <a:pPr algn="ctr"/>
                <a:r>
                  <a:rPr lang="en-US" sz="1400" dirty="0" smtClean="0">
                    <a:solidFill>
                      <a:srgbClr val="5C6670"/>
                    </a:solidFill>
                  </a:rPr>
                  <a:t>0%</a:t>
                </a:r>
                <a:endParaRPr lang="en-US" sz="1400" dirty="0">
                  <a:solidFill>
                    <a:srgbClr val="5C6670"/>
                  </a:solidFill>
                </a:endParaRPr>
              </a:p>
            </p:txBody>
          </p:sp>
        </p:grpSp>
      </p:grpSp>
    </p:spTree>
    <p:extLst>
      <p:ext uri="{BB962C8B-B14F-4D97-AF65-F5344CB8AC3E}">
        <p14:creationId xmlns:p14="http://schemas.microsoft.com/office/powerpoint/2010/main" val="2941646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CO MTSS Problem Solving Process (systems)</a:t>
            </a:r>
            <a:endParaRPr lang="en-US" sz="2800" dirty="0"/>
          </a:p>
        </p:txBody>
      </p:sp>
      <p:sp>
        <p:nvSpPr>
          <p:cNvPr id="3" name="Rectangle 2"/>
          <p:cNvSpPr/>
          <p:nvPr/>
        </p:nvSpPr>
        <p:spPr>
          <a:xfrm>
            <a:off x="6199424" y="1368518"/>
            <a:ext cx="2803063" cy="4893647"/>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A5A5A5">
                    <a:lumMod val="50000"/>
                  </a:srgbClr>
                </a:solidFill>
              </a:rPr>
              <a:t>Teams </a:t>
            </a:r>
            <a:r>
              <a:rPr lang="en-US" sz="2400" dirty="0">
                <a:solidFill>
                  <a:srgbClr val="A5A5A5">
                    <a:lumMod val="50000"/>
                  </a:srgbClr>
                </a:solidFill>
              </a:rPr>
              <a:t>represent the educational </a:t>
            </a:r>
            <a:r>
              <a:rPr lang="en-US" sz="2400" dirty="0" smtClean="0">
                <a:solidFill>
                  <a:srgbClr val="A5A5A5">
                    <a:lumMod val="50000"/>
                  </a:srgbClr>
                </a:solidFill>
              </a:rPr>
              <a:t>setting;  families </a:t>
            </a:r>
            <a:r>
              <a:rPr lang="en-US" sz="2400" dirty="0">
                <a:solidFill>
                  <a:srgbClr val="A5A5A5">
                    <a:lumMod val="50000"/>
                  </a:srgbClr>
                </a:solidFill>
              </a:rPr>
              <a:t>are partners at </a:t>
            </a:r>
            <a:r>
              <a:rPr lang="en-US" sz="2400" i="1" dirty="0">
                <a:solidFill>
                  <a:srgbClr val="A5A5A5">
                    <a:lumMod val="50000"/>
                  </a:srgbClr>
                </a:solidFill>
              </a:rPr>
              <a:t>all levels</a:t>
            </a:r>
            <a:r>
              <a:rPr lang="en-US" sz="2400" dirty="0">
                <a:solidFill>
                  <a:srgbClr val="A5A5A5">
                    <a:lumMod val="50000"/>
                  </a:srgbClr>
                </a:solidFill>
              </a:rPr>
              <a:t> </a:t>
            </a:r>
            <a:r>
              <a:rPr lang="en-US" sz="2400" dirty="0" smtClean="0">
                <a:solidFill>
                  <a:srgbClr val="A5A5A5">
                    <a:lumMod val="50000"/>
                  </a:srgbClr>
                </a:solidFill>
              </a:rPr>
              <a:t>of problem solving. </a:t>
            </a:r>
          </a:p>
          <a:p>
            <a:pPr marL="285750" indent="-285750">
              <a:buFont typeface="Arial" panose="020B0604020202020204" pitchFamily="34" charset="0"/>
              <a:buChar char="•"/>
            </a:pPr>
            <a:r>
              <a:rPr lang="en-US" altLang="en-US" sz="2400" dirty="0">
                <a:solidFill>
                  <a:srgbClr val="A5A5A5">
                    <a:lumMod val="50000"/>
                  </a:srgbClr>
                </a:solidFill>
              </a:rPr>
              <a:t>Identify gaps in system-wide processes in need of </a:t>
            </a:r>
            <a:r>
              <a:rPr lang="en-US" altLang="en-US" sz="2400" dirty="0" smtClean="0">
                <a:solidFill>
                  <a:srgbClr val="A5A5A5">
                    <a:lumMod val="50000"/>
                  </a:srgbClr>
                </a:solidFill>
              </a:rPr>
              <a:t>improvement</a:t>
            </a:r>
            <a:r>
              <a:rPr lang="en-US" altLang="en-US" sz="2400" dirty="0">
                <a:solidFill>
                  <a:srgbClr val="A5A5A5">
                    <a:lumMod val="50000"/>
                  </a:srgbClr>
                </a:solidFill>
              </a:rPr>
              <a:t> </a:t>
            </a:r>
            <a:r>
              <a:rPr lang="en-US" altLang="en-US" sz="2400" dirty="0" smtClean="0">
                <a:solidFill>
                  <a:srgbClr val="A5A5A5">
                    <a:lumMod val="50000"/>
                  </a:srgbClr>
                </a:solidFill>
              </a:rPr>
              <a:t>and monitor progress toward system-wide goals.</a:t>
            </a:r>
            <a:endParaRPr lang="en-US" altLang="en-US" sz="2400" dirty="0">
              <a:solidFill>
                <a:srgbClr val="A5A5A5">
                  <a:lumMod val="50000"/>
                </a:srgbClr>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346" y="1719327"/>
            <a:ext cx="5945078" cy="4192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347403" y="1700984"/>
            <a:ext cx="3268139" cy="3774529"/>
            <a:chOff x="1390947" y="1700985"/>
            <a:chExt cx="3052607" cy="3149078"/>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90947" y="1700985"/>
              <a:ext cx="3052607" cy="314907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4" name="TextBox 3"/>
            <p:cNvSpPr txBox="1"/>
            <p:nvPr/>
          </p:nvSpPr>
          <p:spPr>
            <a:xfrm rot="19800000">
              <a:off x="1555846" y="1819546"/>
              <a:ext cx="573206" cy="369332"/>
            </a:xfrm>
            <a:prstGeom prst="rect">
              <a:avLst/>
            </a:prstGeom>
            <a:noFill/>
          </p:spPr>
          <p:txBody>
            <a:bodyPr wrap="square" rtlCol="0">
              <a:spAutoFit/>
            </a:bodyPr>
            <a:lstStyle/>
            <a:p>
              <a:r>
                <a:rPr lang="en-US" dirty="0" smtClean="0">
                  <a:solidFill>
                    <a:prstClr val="black"/>
                  </a:solidFill>
                </a:rPr>
                <a:t>UIP</a:t>
              </a:r>
              <a:endParaRPr lang="en-US" dirty="0">
                <a:solidFill>
                  <a:prstClr val="black"/>
                </a:solidFill>
              </a:endParaRPr>
            </a:p>
          </p:txBody>
        </p:sp>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7860" y="202563"/>
            <a:ext cx="914400" cy="911955"/>
          </a:xfrm>
          <a:prstGeom prst="rect">
            <a:avLst/>
          </a:prstGeom>
        </p:spPr>
      </p:pic>
      <p:pic>
        <p:nvPicPr>
          <p:cNvPr id="10"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3675" y="1534751"/>
            <a:ext cx="5095593" cy="410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85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8913"/>
            <a:ext cx="8610600" cy="577800"/>
          </a:xfrm>
        </p:spPr>
        <p:txBody>
          <a:bodyPr>
            <a:normAutofit/>
          </a:bodyPr>
          <a:lstStyle/>
          <a:p>
            <a:r>
              <a:rPr lang="en-US" dirty="0" smtClean="0"/>
              <a:t>Questions Teams Asks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58991850"/>
              </p:ext>
            </p:extLst>
          </p:nvPr>
        </p:nvGraphicFramePr>
        <p:xfrm>
          <a:off x="140913" y="1024227"/>
          <a:ext cx="8861196" cy="5366583"/>
        </p:xfrm>
        <a:graphic>
          <a:graphicData uri="http://schemas.openxmlformats.org/drawingml/2006/table">
            <a:tbl>
              <a:tblPr firstRow="1" bandRow="1">
                <a:tableStyleId>{5940675A-B579-460E-94D1-54222C63F5DA}</a:tableStyleId>
              </a:tblPr>
              <a:tblGrid>
                <a:gridCol w="1241196"/>
                <a:gridCol w="4025463"/>
                <a:gridCol w="3594537"/>
              </a:tblGrid>
              <a:tr h="381313">
                <a:tc>
                  <a:txBody>
                    <a:bodyPr/>
                    <a:lstStyle/>
                    <a:p>
                      <a:endParaRPr lang="en-US" dirty="0"/>
                    </a:p>
                  </a:txBody>
                  <a:tcPr/>
                </a:tc>
                <a:tc>
                  <a:txBody>
                    <a:bodyPr/>
                    <a:lstStyle/>
                    <a:p>
                      <a:pPr algn="ctr"/>
                      <a:r>
                        <a:rPr lang="en-US" b="1" dirty="0" err="1" smtClean="0"/>
                        <a:t>Schoolwide</a:t>
                      </a:r>
                      <a:endParaRPr lang="en-US" b="1" dirty="0"/>
                    </a:p>
                  </a:txBody>
                  <a:tcPr/>
                </a:tc>
                <a:tc>
                  <a:txBody>
                    <a:bodyPr/>
                    <a:lstStyle/>
                    <a:p>
                      <a:pPr algn="ctr"/>
                      <a:r>
                        <a:rPr lang="en-US" b="1" dirty="0" smtClean="0"/>
                        <a:t>Student</a:t>
                      </a:r>
                      <a:endParaRPr lang="en-US" b="1" dirty="0"/>
                    </a:p>
                  </a:txBody>
                  <a:tcPr/>
                </a:tc>
              </a:tr>
              <a:tr h="2424950">
                <a:tc>
                  <a:txBody>
                    <a:bodyPr/>
                    <a:lstStyle/>
                    <a:p>
                      <a:r>
                        <a:rPr lang="en-US" b="1" dirty="0" err="1" smtClean="0"/>
                        <a:t>Imple</a:t>
                      </a:r>
                      <a:r>
                        <a:rPr lang="en-US" b="1" dirty="0" smtClean="0"/>
                        <a:t>-mentation</a:t>
                      </a:r>
                      <a:endParaRPr lang="en-US" b="1" dirty="0"/>
                    </a:p>
                  </a:txBody>
                  <a:tcPr anchor="ctr"/>
                </a:tc>
                <a:tc>
                  <a:txBody>
                    <a:bodyPr/>
                    <a:lstStyle/>
                    <a:p>
                      <a:r>
                        <a:rPr lang="en-US" b="1" dirty="0" smtClean="0"/>
                        <a:t>Systems-Implementation:</a:t>
                      </a:r>
                    </a:p>
                    <a:p>
                      <a:pPr marL="285750" indent="-285750">
                        <a:buFont typeface="Arial" panose="020B0604020202020204" pitchFamily="34" charset="0"/>
                        <a:buChar char="•"/>
                      </a:pPr>
                      <a:r>
                        <a:rPr lang="en-US" dirty="0" smtClean="0"/>
                        <a:t>Who</a:t>
                      </a:r>
                      <a:r>
                        <a:rPr lang="en-US" baseline="0" dirty="0" smtClean="0"/>
                        <a:t> is on each team? When/where do the teams meet?</a:t>
                      </a:r>
                    </a:p>
                    <a:p>
                      <a:pPr marL="285750" indent="-285750">
                        <a:buFont typeface="Arial" panose="020B0604020202020204" pitchFamily="34" charset="0"/>
                        <a:buChar char="•"/>
                      </a:pPr>
                      <a:r>
                        <a:rPr lang="en-US" baseline="0" dirty="0" smtClean="0"/>
                        <a:t>What supports and interventions are available? </a:t>
                      </a:r>
                    </a:p>
                    <a:p>
                      <a:pPr marL="285750" indent="-285750">
                        <a:buFont typeface="Arial" panose="020B0604020202020204" pitchFamily="34" charset="0"/>
                        <a:buChar char="•"/>
                      </a:pPr>
                      <a:r>
                        <a:rPr lang="en-US" baseline="0" dirty="0" smtClean="0"/>
                        <a:t>What personnel development is provided (to individuals; to teams)?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Is fidelity of use at least 90%?</a:t>
                      </a:r>
                      <a:endParaRPr lang="en-US" dirty="0" smtClean="0"/>
                    </a:p>
                  </a:txBody>
                  <a:tcPr/>
                </a:tc>
                <a:tc>
                  <a:txBody>
                    <a:bodyPr/>
                    <a:lstStyle/>
                    <a:p>
                      <a:r>
                        <a:rPr lang="en-US" b="1" dirty="0" smtClean="0"/>
                        <a:t>Student-Implementation:</a:t>
                      </a:r>
                    </a:p>
                    <a:p>
                      <a:pPr marL="285750" indent="-285750">
                        <a:buFont typeface="Arial" panose="020B0604020202020204" pitchFamily="34" charset="0"/>
                        <a:buChar char="•"/>
                      </a:pPr>
                      <a:r>
                        <a:rPr lang="en-US" dirty="0" smtClean="0"/>
                        <a:t>What determines</a:t>
                      </a:r>
                      <a:r>
                        <a:rPr lang="en-US" baseline="0" dirty="0" smtClean="0"/>
                        <a:t> if a student should receive Tier 2 or 3 supports? </a:t>
                      </a:r>
                    </a:p>
                    <a:p>
                      <a:pPr marL="285750" indent="-285750">
                        <a:buFont typeface="Arial" panose="020B0604020202020204" pitchFamily="34" charset="0"/>
                        <a:buChar char="•"/>
                      </a:pPr>
                      <a:r>
                        <a:rPr lang="en-US" baseline="0" dirty="0" smtClean="0"/>
                        <a:t>What is the process? </a:t>
                      </a:r>
                    </a:p>
                    <a:p>
                      <a:pPr marL="285750" indent="-285750">
                        <a:buFont typeface="Arial" panose="020B0604020202020204" pitchFamily="34" charset="0"/>
                        <a:buChar char="•"/>
                      </a:pPr>
                      <a:r>
                        <a:rPr lang="en-US" baseline="0" dirty="0" smtClean="0"/>
                        <a:t>What documentation is needed?</a:t>
                      </a:r>
                    </a:p>
                    <a:p>
                      <a:pPr marL="742950" lvl="1" indent="-285750">
                        <a:buFont typeface="Arial" panose="020B0604020202020204" pitchFamily="34" charset="0"/>
                        <a:buChar char="•"/>
                      </a:pPr>
                      <a:r>
                        <a:rPr lang="en-US" baseline="0" dirty="0" smtClean="0"/>
                        <a:t>Who is responsible? </a:t>
                      </a:r>
                      <a:endParaRPr lang="en-US" dirty="0"/>
                    </a:p>
                  </a:txBody>
                  <a:tcPr/>
                </a:tc>
              </a:tr>
              <a:tr h="2215881">
                <a:tc>
                  <a:txBody>
                    <a:bodyPr/>
                    <a:lstStyle/>
                    <a:p>
                      <a:r>
                        <a:rPr lang="en-US" b="1" dirty="0" smtClean="0"/>
                        <a:t>Impact</a:t>
                      </a:r>
                      <a:endParaRPr lang="en-US" b="1" dirty="0"/>
                    </a:p>
                  </a:txBody>
                  <a:tcPr anchor="ctr"/>
                </a:tc>
                <a:tc>
                  <a:txBody>
                    <a:bodyPr/>
                    <a:lstStyle/>
                    <a:p>
                      <a:r>
                        <a:rPr lang="en-US" b="1" dirty="0" smtClean="0"/>
                        <a:t>Systems-Impact: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Are at least 80% of students successful with Tier 1 supports alone?</a:t>
                      </a:r>
                      <a:endParaRPr lang="en-US" dirty="0" smtClean="0"/>
                    </a:p>
                    <a:p>
                      <a:pPr marL="285750" indent="-285750">
                        <a:buFont typeface="Arial" panose="020B0604020202020204" pitchFamily="34" charset="0"/>
                        <a:buChar char="•"/>
                      </a:pPr>
                      <a:r>
                        <a:rPr lang="en-US" dirty="0" smtClean="0"/>
                        <a:t>Is</a:t>
                      </a:r>
                      <a:r>
                        <a:rPr lang="en-US" baseline="0" dirty="0" smtClean="0"/>
                        <a:t> there a</a:t>
                      </a:r>
                      <a:r>
                        <a:rPr lang="en-US" dirty="0" smtClean="0"/>
                        <a:t> maximum of 10-15%</a:t>
                      </a:r>
                      <a:r>
                        <a:rPr lang="en-US" baseline="0" dirty="0" smtClean="0"/>
                        <a:t> of the student population who need Tier 2 or 3 supports?</a:t>
                      </a:r>
                    </a:p>
                    <a:p>
                      <a:pPr marL="285750" indent="-285750">
                        <a:buFont typeface="Arial" panose="020B0604020202020204" pitchFamily="34" charset="0"/>
                        <a:buChar char="•"/>
                      </a:pPr>
                      <a:r>
                        <a:rPr lang="en-US" baseline="0" dirty="0" smtClean="0"/>
                        <a:t>Are at least 80% of students receiving Tier 2 and 3 supports successful?</a:t>
                      </a:r>
                    </a:p>
                  </a:txBody>
                  <a:tcPr/>
                </a:tc>
                <a:tc>
                  <a:txBody>
                    <a:bodyPr/>
                    <a:lstStyle/>
                    <a:p>
                      <a:r>
                        <a:rPr lang="en-US" b="1" dirty="0" smtClean="0"/>
                        <a:t>Student-Impact: </a:t>
                      </a:r>
                    </a:p>
                    <a:p>
                      <a:pPr marL="285750" indent="-285750">
                        <a:buFont typeface="Arial" panose="020B0604020202020204" pitchFamily="34" charset="0"/>
                        <a:buChar char="•"/>
                      </a:pPr>
                      <a:r>
                        <a:rPr lang="en-US" dirty="0" smtClean="0"/>
                        <a:t>Which students need additional supports</a:t>
                      </a:r>
                      <a:r>
                        <a:rPr lang="en-US" baseline="0" dirty="0" smtClean="0"/>
                        <a:t> or </a:t>
                      </a:r>
                      <a:r>
                        <a:rPr lang="en-US" dirty="0" smtClean="0"/>
                        <a:t>interventions?</a:t>
                      </a:r>
                      <a:r>
                        <a:rPr lang="en-US" baseline="0" dirty="0" smtClean="0"/>
                        <a:t> </a:t>
                      </a:r>
                    </a:p>
                    <a:p>
                      <a:pPr marL="285750" indent="-285750">
                        <a:buFont typeface="Arial" panose="020B0604020202020204" pitchFamily="34" charset="0"/>
                        <a:buChar char="•"/>
                      </a:pPr>
                      <a:r>
                        <a:rPr lang="en-US" dirty="0" smtClean="0"/>
                        <a:t>What support or intervention does the</a:t>
                      </a:r>
                      <a:r>
                        <a:rPr lang="en-US" baseline="0" dirty="0" smtClean="0"/>
                        <a:t> </a:t>
                      </a:r>
                      <a:r>
                        <a:rPr lang="en-US" dirty="0" smtClean="0"/>
                        <a:t>student need? </a:t>
                      </a:r>
                    </a:p>
                    <a:p>
                      <a:pPr marL="285750" indent="-285750">
                        <a:buFont typeface="Arial" panose="020B0604020202020204" pitchFamily="34" charset="0"/>
                        <a:buChar char="•"/>
                      </a:pPr>
                      <a:r>
                        <a:rPr lang="en-US" dirty="0" smtClean="0"/>
                        <a:t>What progress is</a:t>
                      </a:r>
                      <a:r>
                        <a:rPr lang="en-US" baseline="0" dirty="0" smtClean="0"/>
                        <a:t> the student making?</a:t>
                      </a:r>
                    </a:p>
                    <a:p>
                      <a:pPr marL="285750" indent="-285750">
                        <a:buFont typeface="Arial" panose="020B0604020202020204" pitchFamily="34" charset="0"/>
                        <a:buChar char="•"/>
                      </a:pPr>
                      <a:r>
                        <a:rPr lang="en-US" baseline="0" dirty="0" smtClean="0"/>
                        <a:t>What is the success of students with this level of support?</a:t>
                      </a:r>
                      <a:endParaRPr lang="en-US" dirty="0"/>
                    </a:p>
                  </a:txBody>
                  <a:tcPr/>
                </a:tc>
              </a:tr>
            </a:tbl>
          </a:graphicData>
        </a:graphic>
      </p:graphicFrame>
      <p:sp>
        <p:nvSpPr>
          <p:cNvPr id="12" name="Right Arrow 11"/>
          <p:cNvSpPr/>
          <p:nvPr/>
        </p:nvSpPr>
        <p:spPr>
          <a:xfrm>
            <a:off x="504660" y="4953168"/>
            <a:ext cx="4972440" cy="1904832"/>
          </a:xfrm>
          <a:prstGeom prst="rightArrow">
            <a:avLst/>
          </a:prstGeom>
          <a:solidFill>
            <a:srgbClr val="FFFF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Attention-seeking here…You can’t just live here. Must do all...</a:t>
            </a:r>
            <a:endParaRPr lang="en-US" sz="2400" dirty="0">
              <a:solidFill>
                <a:sysClr val="windowText" lastClr="000000"/>
              </a:solidFill>
            </a:endParaRPr>
          </a:p>
        </p:txBody>
      </p:sp>
    </p:spTree>
    <p:extLst>
      <p:ext uri="{BB962C8B-B14F-4D97-AF65-F5344CB8AC3E}">
        <p14:creationId xmlns:p14="http://schemas.microsoft.com/office/powerpoint/2010/main" val="197667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69" y="0"/>
            <a:ext cx="8872462" cy="6858000"/>
          </a:xfrm>
          <a:prstGeom prst="rect">
            <a:avLst/>
          </a:prstGeom>
        </p:spPr>
      </p:pic>
    </p:spTree>
    <p:extLst>
      <p:ext uri="{BB962C8B-B14F-4D97-AF65-F5344CB8AC3E}">
        <p14:creationId xmlns:p14="http://schemas.microsoft.com/office/powerpoint/2010/main" val="1864480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2233612"/>
            <a:ext cx="1447800" cy="1295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white"/>
                </a:solidFill>
              </a:rPr>
              <a:t>Solution</a:t>
            </a:r>
          </a:p>
        </p:txBody>
      </p:sp>
      <p:sp>
        <p:nvSpPr>
          <p:cNvPr id="12" name="Pentagon 11"/>
          <p:cNvSpPr/>
          <p:nvPr/>
        </p:nvSpPr>
        <p:spPr>
          <a:xfrm>
            <a:off x="228600" y="2233612"/>
            <a:ext cx="4267200" cy="1295400"/>
          </a:xfrm>
          <a:prstGeom prst="homePlate">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800" b="1" dirty="0">
                <a:solidFill>
                  <a:prstClr val="white"/>
                </a:solidFill>
              </a:rPr>
              <a:t>Problem</a:t>
            </a:r>
          </a:p>
        </p:txBody>
      </p:sp>
      <p:sp>
        <p:nvSpPr>
          <p:cNvPr id="5" name="Pentagon 4"/>
          <p:cNvSpPr/>
          <p:nvPr/>
        </p:nvSpPr>
        <p:spPr>
          <a:xfrm>
            <a:off x="228600" y="2233612"/>
            <a:ext cx="1981200" cy="1295400"/>
          </a:xfrm>
          <a:prstGeom prst="homePlate">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800" b="1" dirty="0">
                <a:solidFill>
                  <a:prstClr val="white"/>
                </a:solidFill>
              </a:rPr>
              <a:t>Problem</a:t>
            </a:r>
          </a:p>
        </p:txBody>
      </p:sp>
      <p:sp>
        <p:nvSpPr>
          <p:cNvPr id="6" name="Pentagon 5"/>
          <p:cNvSpPr/>
          <p:nvPr/>
        </p:nvSpPr>
        <p:spPr>
          <a:xfrm>
            <a:off x="2362200" y="2233612"/>
            <a:ext cx="1981200" cy="1295400"/>
          </a:xfrm>
          <a:prstGeom prst="homePlate">
            <a:avLst/>
          </a:prstGeom>
          <a:solidFill>
            <a:srgbClr val="FF3399"/>
          </a:solidFill>
          <a:ln>
            <a:solidFill>
              <a:schemeClr val="accent1">
                <a:lumMod val="9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800" b="1" dirty="0">
                <a:solidFill>
                  <a:prstClr val="white"/>
                </a:solidFill>
              </a:rPr>
              <a:t>Problem</a:t>
            </a:r>
          </a:p>
          <a:p>
            <a:pPr algn="ctr">
              <a:defRPr/>
            </a:pPr>
            <a:r>
              <a:rPr lang="en-US" sz="2800" b="1" dirty="0">
                <a:solidFill>
                  <a:prstClr val="white"/>
                </a:solidFill>
              </a:rPr>
              <a:t>Solving</a:t>
            </a:r>
          </a:p>
        </p:txBody>
      </p:sp>
      <p:sp>
        <p:nvSpPr>
          <p:cNvPr id="7" name="Pentagon 6"/>
          <p:cNvSpPr/>
          <p:nvPr/>
        </p:nvSpPr>
        <p:spPr>
          <a:xfrm>
            <a:off x="4572000" y="2233612"/>
            <a:ext cx="1905000" cy="129540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white"/>
                </a:solidFill>
              </a:rPr>
              <a:t>Solution</a:t>
            </a:r>
          </a:p>
        </p:txBody>
      </p:sp>
      <p:sp>
        <p:nvSpPr>
          <p:cNvPr id="8" name="Rounded Rectangle 7"/>
          <p:cNvSpPr/>
          <p:nvPr/>
        </p:nvSpPr>
        <p:spPr>
          <a:xfrm>
            <a:off x="6629400" y="2233612"/>
            <a:ext cx="2286000"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dirty="0">
                <a:solidFill>
                  <a:prstClr val="black"/>
                </a:solidFill>
              </a:rPr>
              <a:t>Action Planning &amp; Evaluation</a:t>
            </a:r>
          </a:p>
        </p:txBody>
      </p:sp>
      <p:sp>
        <p:nvSpPr>
          <p:cNvPr id="10" name="Curved Up Arrow 9"/>
          <p:cNvSpPr/>
          <p:nvPr/>
        </p:nvSpPr>
        <p:spPr>
          <a:xfrm flipH="1">
            <a:off x="1066800" y="3833812"/>
            <a:ext cx="6553200" cy="1066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3" name="Up Arrow Callout 12"/>
          <p:cNvSpPr/>
          <p:nvPr/>
        </p:nvSpPr>
        <p:spPr>
          <a:xfrm>
            <a:off x="2362200" y="3529012"/>
            <a:ext cx="1752600" cy="838200"/>
          </a:xfrm>
          <a:prstGeom prst="upArrowCallout">
            <a:avLst/>
          </a:prstGeom>
          <a:solidFill>
            <a:srgbClr val="FF3399"/>
          </a:solidFill>
          <a:ln>
            <a:solidFill>
              <a:srgbClr val="FF3399"/>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solidFill>
                  <a:prstClr val="white"/>
                </a:solidFill>
              </a:rPr>
              <a:t>Information &amp; Data</a:t>
            </a:r>
          </a:p>
        </p:txBody>
      </p:sp>
      <p:sp>
        <p:nvSpPr>
          <p:cNvPr id="9227" name="TextBox 13"/>
          <p:cNvSpPr txBox="1">
            <a:spLocks noChangeArrowheads="1"/>
          </p:cNvSpPr>
          <p:nvPr/>
        </p:nvSpPr>
        <p:spPr bwMode="auto">
          <a:xfrm>
            <a:off x="304800" y="5330516"/>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accent4">
                    <a:lumMod val="75000"/>
                  </a:schemeClr>
                </a:solidFill>
                <a:latin typeface="+mj-lt"/>
              </a:rPr>
              <a:t>Adapted from Rob Horner</a:t>
            </a:r>
          </a:p>
        </p:txBody>
      </p:sp>
      <p:sp>
        <p:nvSpPr>
          <p:cNvPr id="2" name="Title 1"/>
          <p:cNvSpPr>
            <a:spLocks noGrp="1"/>
          </p:cNvSpPr>
          <p:nvPr>
            <p:ph type="title"/>
          </p:nvPr>
        </p:nvSpPr>
        <p:spPr/>
        <p:txBody>
          <a:bodyPr>
            <a:normAutofit fontScale="90000"/>
          </a:bodyPr>
          <a:lstStyle/>
          <a:p>
            <a:r>
              <a:rPr lang="en-US" dirty="0"/>
              <a:t>Improving </a:t>
            </a:r>
            <a:r>
              <a:rPr lang="en-US" dirty="0" smtClean="0"/>
              <a:t>Decision-Making via </a:t>
            </a:r>
            <a:r>
              <a:rPr lang="en-US" dirty="0"/>
              <a:t>Problem </a:t>
            </a:r>
            <a:r>
              <a:rPr lang="en-US" dirty="0" smtClean="0"/>
              <a:t>Solving</a:t>
            </a:r>
            <a:endParaRPr lang="en-US" dirty="0"/>
          </a:p>
        </p:txBody>
      </p:sp>
    </p:spTree>
    <p:extLst>
      <p:ext uri="{BB962C8B-B14F-4D97-AF65-F5344CB8AC3E}">
        <p14:creationId xmlns:p14="http://schemas.microsoft.com/office/powerpoint/2010/main" val="2354154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P spid="6" grpId="0" animBg="1"/>
      <p:bldP spid="7" grpId="0" animBg="1"/>
      <p:bldP spid="8" grpId="0" animBg="1"/>
      <p:bldP spid="10"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457200" y="1114426"/>
            <a:ext cx="8229600" cy="5087938"/>
          </a:xfrm>
        </p:spPr>
        <p:txBody>
          <a:bodyPr>
            <a:normAutofit lnSpcReduction="10000"/>
          </a:bodyPr>
          <a:lstStyle/>
          <a:p>
            <a:pPr marL="45720" indent="0">
              <a:spcAft>
                <a:spcPts val="600"/>
              </a:spcAft>
              <a:buNone/>
              <a:defRPr/>
            </a:pPr>
            <a:r>
              <a:rPr lang="en-US" sz="2800" dirty="0" smtClean="0">
                <a:latin typeface="Calibri" pitchFamily="34" charset="0"/>
                <a:cs typeface="Calibri" pitchFamily="34" charset="0"/>
              </a:rPr>
              <a:t>Problem solving can be applied to the student, classroom, building, district, and system levels, such as:</a:t>
            </a:r>
          </a:p>
          <a:p>
            <a:pPr lvl="1">
              <a:spcBef>
                <a:spcPts val="1200"/>
              </a:spcBef>
              <a:spcAft>
                <a:spcPts val="1200"/>
              </a:spcAft>
              <a:defRPr/>
            </a:pPr>
            <a:r>
              <a:rPr lang="en-US" sz="2600" b="1" dirty="0" smtClean="0">
                <a:solidFill>
                  <a:schemeClr val="accent4"/>
                </a:solidFill>
                <a:latin typeface="Calibri" pitchFamily="34" charset="0"/>
                <a:cs typeface="Calibri" pitchFamily="34" charset="0"/>
              </a:rPr>
              <a:t>Student</a:t>
            </a:r>
            <a:r>
              <a:rPr lang="en-US" sz="2600" dirty="0" smtClean="0">
                <a:solidFill>
                  <a:schemeClr val="accent4"/>
                </a:solidFill>
                <a:latin typeface="Calibri" pitchFamily="34" charset="0"/>
                <a:cs typeface="Calibri" pitchFamily="34" charset="0"/>
              </a:rPr>
              <a:t>:	</a:t>
            </a:r>
            <a:r>
              <a:rPr lang="en-US" sz="2600" dirty="0" smtClean="0">
                <a:latin typeface="Calibri" pitchFamily="34" charset="0"/>
                <a:cs typeface="Calibri" pitchFamily="34" charset="0"/>
              </a:rPr>
              <a:t>academic and/or behavior issues</a:t>
            </a:r>
          </a:p>
          <a:p>
            <a:pPr lvl="1">
              <a:spcBef>
                <a:spcPts val="1200"/>
              </a:spcBef>
              <a:spcAft>
                <a:spcPts val="1200"/>
              </a:spcAft>
              <a:defRPr/>
            </a:pPr>
            <a:r>
              <a:rPr lang="en-US" sz="2600" b="1" dirty="0" smtClean="0">
                <a:solidFill>
                  <a:schemeClr val="accent4"/>
                </a:solidFill>
                <a:latin typeface="Calibri" pitchFamily="34" charset="0"/>
                <a:cs typeface="Calibri" pitchFamily="34" charset="0"/>
              </a:rPr>
              <a:t>Classroom</a:t>
            </a:r>
            <a:r>
              <a:rPr lang="en-US" sz="2600" dirty="0" smtClean="0">
                <a:solidFill>
                  <a:schemeClr val="accent4"/>
                </a:solidFill>
                <a:latin typeface="Calibri" pitchFamily="34" charset="0"/>
                <a:cs typeface="Calibri" pitchFamily="34" charset="0"/>
              </a:rPr>
              <a:t>:	</a:t>
            </a:r>
            <a:r>
              <a:rPr lang="en-US" sz="2600" dirty="0" smtClean="0">
                <a:latin typeface="Calibri" pitchFamily="34" charset="0"/>
                <a:cs typeface="Calibri" pitchFamily="34" charset="0"/>
              </a:rPr>
              <a:t>discipline, returning homework</a:t>
            </a:r>
          </a:p>
          <a:p>
            <a:pPr lvl="1">
              <a:spcBef>
                <a:spcPts val="1200"/>
              </a:spcBef>
              <a:spcAft>
                <a:spcPts val="1200"/>
              </a:spcAft>
              <a:defRPr/>
            </a:pPr>
            <a:r>
              <a:rPr lang="en-US" sz="2600" b="1" dirty="0" smtClean="0">
                <a:solidFill>
                  <a:schemeClr val="accent4"/>
                </a:solidFill>
                <a:latin typeface="Calibri" pitchFamily="34" charset="0"/>
                <a:cs typeface="Calibri" pitchFamily="34" charset="0"/>
              </a:rPr>
              <a:t>Grade Level</a:t>
            </a:r>
            <a:r>
              <a:rPr lang="en-US" sz="2600" dirty="0" smtClean="0">
                <a:solidFill>
                  <a:schemeClr val="accent4"/>
                </a:solidFill>
                <a:latin typeface="Calibri" pitchFamily="34" charset="0"/>
                <a:cs typeface="Calibri" pitchFamily="34" charset="0"/>
              </a:rPr>
              <a:t>:	</a:t>
            </a:r>
            <a:r>
              <a:rPr lang="en-US" sz="2600" dirty="0" smtClean="0">
                <a:latin typeface="Calibri" pitchFamily="34" charset="0"/>
                <a:cs typeface="Calibri" pitchFamily="34" charset="0"/>
              </a:rPr>
              <a:t>low academic skill performance</a:t>
            </a:r>
          </a:p>
          <a:p>
            <a:pPr lvl="1">
              <a:spcBef>
                <a:spcPts val="1200"/>
              </a:spcBef>
              <a:spcAft>
                <a:spcPts val="1200"/>
              </a:spcAft>
              <a:defRPr/>
            </a:pPr>
            <a:r>
              <a:rPr lang="en-US" sz="2600" b="1" dirty="0" smtClean="0">
                <a:solidFill>
                  <a:schemeClr val="accent4"/>
                </a:solidFill>
                <a:latin typeface="Calibri" pitchFamily="34" charset="0"/>
                <a:cs typeface="Calibri" pitchFamily="34" charset="0"/>
              </a:rPr>
              <a:t>Building:	</a:t>
            </a:r>
            <a:r>
              <a:rPr lang="en-US" sz="2600" dirty="0" smtClean="0">
                <a:latin typeface="Calibri" pitchFamily="34" charset="0"/>
                <a:cs typeface="Calibri" pitchFamily="34" charset="0"/>
              </a:rPr>
              <a:t>bullying, attendance</a:t>
            </a:r>
          </a:p>
          <a:p>
            <a:pPr lvl="1">
              <a:spcBef>
                <a:spcPts val="1200"/>
              </a:spcBef>
              <a:spcAft>
                <a:spcPts val="1200"/>
              </a:spcAft>
              <a:defRPr/>
            </a:pPr>
            <a:r>
              <a:rPr lang="en-US" sz="2600" b="1" dirty="0" smtClean="0">
                <a:solidFill>
                  <a:schemeClr val="accent4"/>
                </a:solidFill>
                <a:latin typeface="Calibri" pitchFamily="34" charset="0"/>
                <a:cs typeface="Calibri" pitchFamily="34" charset="0"/>
              </a:rPr>
              <a:t>District:		</a:t>
            </a:r>
            <a:r>
              <a:rPr lang="en-US" sz="2600" dirty="0" smtClean="0">
                <a:latin typeface="Calibri" pitchFamily="34" charset="0"/>
                <a:cs typeface="Calibri" pitchFamily="34" charset="0"/>
              </a:rPr>
              <a:t>over-/under-representation</a:t>
            </a:r>
          </a:p>
          <a:p>
            <a:pPr lvl="1">
              <a:spcBef>
                <a:spcPts val="1200"/>
              </a:spcBef>
              <a:spcAft>
                <a:spcPts val="1200"/>
              </a:spcAft>
              <a:defRPr/>
            </a:pPr>
            <a:r>
              <a:rPr lang="en-US" sz="2600" b="1" dirty="0" smtClean="0">
                <a:solidFill>
                  <a:schemeClr val="accent4"/>
                </a:solidFill>
                <a:effectLst>
                  <a:outerShdw blurRad="38100" dist="38100" dir="2700000" algn="tl">
                    <a:srgbClr val="000000">
                      <a:alpha val="43137"/>
                    </a:srgbClr>
                  </a:outerShdw>
                </a:effectLst>
                <a:latin typeface="Calibri" pitchFamily="34" charset="0"/>
                <a:cs typeface="Calibri" pitchFamily="34" charset="0"/>
              </a:rPr>
              <a:t>SYSTEM:	 </a:t>
            </a:r>
            <a:r>
              <a:rPr lang="en-US" sz="2600" i="1" dirty="0" smtClean="0">
                <a:latin typeface="Calibri" pitchFamily="34" charset="0"/>
                <a:cs typeface="Calibri" pitchFamily="34" charset="0"/>
              </a:rPr>
              <a:t>problem common to students</a:t>
            </a:r>
            <a:r>
              <a:rPr lang="en-US" sz="2600" i="1" dirty="0">
                <a:latin typeface="Calibri" pitchFamily="34" charset="0"/>
                <a:cs typeface="Calibri" pitchFamily="34" charset="0"/>
              </a:rPr>
              <a:t> </a:t>
            </a:r>
            <a:r>
              <a:rPr lang="en-US" sz="2600" i="1" dirty="0" smtClean="0">
                <a:latin typeface="Calibri" pitchFamily="34" charset="0"/>
                <a:cs typeface="Calibri" pitchFamily="34" charset="0"/>
              </a:rPr>
              <a:t/>
            </a:r>
            <a:br>
              <a:rPr lang="en-US" sz="2600" i="1" dirty="0" smtClean="0">
                <a:latin typeface="Calibri" pitchFamily="34" charset="0"/>
                <a:cs typeface="Calibri" pitchFamily="34" charset="0"/>
              </a:rPr>
            </a:br>
            <a:r>
              <a:rPr lang="en-US" sz="2600" i="1" dirty="0" smtClean="0">
                <a:latin typeface="Calibri" pitchFamily="34" charset="0"/>
                <a:cs typeface="Calibri" pitchFamily="34" charset="0"/>
              </a:rPr>
              <a:t>			in building/program </a:t>
            </a:r>
          </a:p>
        </p:txBody>
      </p:sp>
      <p:sp>
        <p:nvSpPr>
          <p:cNvPr id="3" name="Rectangle 2"/>
          <p:cNvSpPr>
            <a:spLocks noGrp="1" noChangeArrowheads="1"/>
          </p:cNvSpPr>
          <p:nvPr>
            <p:ph type="title"/>
          </p:nvPr>
        </p:nvSpPr>
        <p:spPr bwMode="auto">
          <a:xfrm>
            <a:off x="381000" y="152400"/>
            <a:ext cx="8381260" cy="7620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3200" dirty="0" smtClean="0"/>
              <a:t>Problem Solving: </a:t>
            </a:r>
            <a:r>
              <a:rPr lang="en-US" sz="3200" i="1" dirty="0" smtClean="0">
                <a:solidFill>
                  <a:schemeClr val="accent2">
                    <a:lumMod val="60000"/>
                    <a:lumOff val="40000"/>
                  </a:schemeClr>
                </a:solidFill>
                <a:latin typeface="Trebuchet MS" pitchFamily="34" charset="0"/>
              </a:rPr>
              <a:t>Levels of Application</a:t>
            </a:r>
          </a:p>
        </p:txBody>
      </p:sp>
    </p:spTree>
    <p:extLst>
      <p:ext uri="{BB962C8B-B14F-4D97-AF65-F5344CB8AC3E}">
        <p14:creationId xmlns:p14="http://schemas.microsoft.com/office/powerpoint/2010/main" val="1932312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9013"/>
            <a:ext cx="4114800" cy="793853"/>
          </a:xfrm>
        </p:spPr>
        <p:txBody>
          <a:bodyPr>
            <a:normAutofit/>
          </a:bodyPr>
          <a:lstStyle/>
          <a:p>
            <a:pPr eaLnBrk="1" fontAlgn="auto" hangingPunct="1">
              <a:spcAft>
                <a:spcPts val="0"/>
              </a:spcAft>
              <a:defRPr/>
            </a:pPr>
            <a:r>
              <a:rPr lang="en-US" dirty="0" smtClean="0">
                <a:ea typeface="+mj-ea"/>
              </a:rPr>
              <a:t>Practices for Teams</a:t>
            </a:r>
            <a:endParaRPr lang="en-US" dirty="0">
              <a:ea typeface="+mj-ea"/>
            </a:endParaRPr>
          </a:p>
        </p:txBody>
      </p:sp>
      <p:sp>
        <p:nvSpPr>
          <p:cNvPr id="40963" name="Content Placeholder 3"/>
          <p:cNvSpPr>
            <a:spLocks noGrp="1"/>
          </p:cNvSpPr>
          <p:nvPr>
            <p:ph sz="quarter" idx="1"/>
          </p:nvPr>
        </p:nvSpPr>
        <p:spPr bwMode="auto">
          <a:xfrm>
            <a:off x="91281" y="1802524"/>
            <a:ext cx="8504238" cy="4318000"/>
          </a:xfrm>
        </p:spPr>
        <p:txBody>
          <a:bodyPr wrap="square" numCol="1" anchor="t" anchorCtr="0" compatLnSpc="1">
            <a:prstTxWarp prst="textNoShape">
              <a:avLst/>
            </a:prstTxWarp>
            <a:normAutofit fontScale="77500" lnSpcReduction="20000"/>
          </a:bodyPr>
          <a:lstStyle/>
          <a:p>
            <a:pPr marL="273050">
              <a:spcBef>
                <a:spcPts val="0"/>
              </a:spcBef>
              <a:spcAft>
                <a:spcPts val="1200"/>
              </a:spcAft>
              <a:buFont typeface="Wingdings" pitchFamily="2" charset="2"/>
              <a:buChar char="§"/>
            </a:pPr>
            <a:r>
              <a:rPr lang="en-US" altLang="en-US" sz="2800" b="0" dirty="0" smtClean="0"/>
              <a:t>Schedules, Agendas,&amp; Norms</a:t>
            </a:r>
            <a:endParaRPr lang="en-US" altLang="en-US" sz="2800" b="0" dirty="0"/>
          </a:p>
          <a:p>
            <a:pPr marL="273050">
              <a:spcBef>
                <a:spcPts val="0"/>
              </a:spcBef>
              <a:spcAft>
                <a:spcPts val="1200"/>
              </a:spcAft>
              <a:buFont typeface="Wingdings" pitchFamily="2" charset="2"/>
              <a:buChar char="§"/>
            </a:pPr>
            <a:r>
              <a:rPr lang="en-US" altLang="en-US" sz="2800" b="0" dirty="0"/>
              <a:t>Function/Purpose</a:t>
            </a:r>
          </a:p>
          <a:p>
            <a:pPr marL="273050">
              <a:spcBef>
                <a:spcPts val="0"/>
              </a:spcBef>
              <a:spcAft>
                <a:spcPts val="1200"/>
              </a:spcAft>
              <a:buFont typeface="Wingdings" pitchFamily="2" charset="2"/>
              <a:buChar char="§"/>
            </a:pPr>
            <a:r>
              <a:rPr lang="en-US" altLang="en-US" sz="2800" b="0" dirty="0"/>
              <a:t>Roles/Responsibilities </a:t>
            </a:r>
          </a:p>
          <a:p>
            <a:pPr marL="273050">
              <a:spcBef>
                <a:spcPts val="0"/>
              </a:spcBef>
              <a:spcAft>
                <a:spcPts val="1200"/>
              </a:spcAft>
              <a:buFont typeface="Wingdings" pitchFamily="2" charset="2"/>
              <a:buChar char="§"/>
            </a:pPr>
            <a:r>
              <a:rPr lang="en-US" altLang="en-US" sz="2800" b="0" dirty="0" smtClean="0"/>
              <a:t>Membership: Invest </a:t>
            </a:r>
            <a:r>
              <a:rPr lang="en-US" altLang="en-US" sz="2800" b="0" dirty="0"/>
              <a:t>in Shared </a:t>
            </a:r>
            <a:r>
              <a:rPr lang="en-US" altLang="en-US" sz="2800" b="0" dirty="0" smtClean="0"/>
              <a:t>Leadership </a:t>
            </a:r>
          </a:p>
          <a:p>
            <a:pPr marL="273050" eaLnBrk="1" hangingPunct="1">
              <a:spcBef>
                <a:spcPts val="0"/>
              </a:spcBef>
              <a:spcAft>
                <a:spcPts val="1200"/>
              </a:spcAft>
              <a:buFont typeface="Wingdings" pitchFamily="2" charset="2"/>
              <a:buChar char="§"/>
            </a:pPr>
            <a:r>
              <a:rPr lang="en-US" altLang="en-US" sz="2800" b="0" dirty="0" smtClean="0"/>
              <a:t>Meeting Protocols (e.g., Meeting Minutes; </a:t>
            </a:r>
            <a:br>
              <a:rPr lang="en-US" altLang="en-US" sz="2800" b="0" dirty="0" smtClean="0"/>
            </a:br>
            <a:r>
              <a:rPr lang="en-US" altLang="en-US" sz="2800" b="0" dirty="0" smtClean="0"/>
              <a:t>Consensus and Dissension; Evaluation)</a:t>
            </a:r>
          </a:p>
          <a:p>
            <a:pPr marL="273050">
              <a:spcBef>
                <a:spcPts val="0"/>
              </a:spcBef>
              <a:spcAft>
                <a:spcPts val="1200"/>
              </a:spcAft>
              <a:buFont typeface="Wingdings" pitchFamily="2" charset="2"/>
              <a:buChar char="§"/>
            </a:pPr>
            <a:r>
              <a:rPr lang="en-US" altLang="en-US" sz="2800" b="0" dirty="0">
                <a:solidFill>
                  <a:schemeClr val="accent2">
                    <a:lumMod val="75000"/>
                  </a:schemeClr>
                </a:solidFill>
              </a:rPr>
              <a:t>Use a systematic, problem solving process</a:t>
            </a:r>
          </a:p>
          <a:p>
            <a:pPr marL="273050">
              <a:spcBef>
                <a:spcPts val="0"/>
              </a:spcBef>
              <a:spcAft>
                <a:spcPts val="1200"/>
              </a:spcAft>
              <a:buFont typeface="Wingdings" pitchFamily="2" charset="2"/>
              <a:buChar char="§"/>
            </a:pPr>
            <a:r>
              <a:rPr lang="en-US" altLang="en-US" sz="2800" b="0" dirty="0">
                <a:solidFill>
                  <a:schemeClr val="accent2">
                    <a:lumMod val="75000"/>
                  </a:schemeClr>
                </a:solidFill>
              </a:rPr>
              <a:t>Identify gaps in </a:t>
            </a:r>
            <a:r>
              <a:rPr lang="en-US" altLang="en-US" sz="2800" b="0" dirty="0" smtClean="0">
                <a:solidFill>
                  <a:schemeClr val="accent2">
                    <a:lumMod val="75000"/>
                  </a:schemeClr>
                </a:solidFill>
              </a:rPr>
              <a:t>system-wide processes </a:t>
            </a:r>
            <a:r>
              <a:rPr lang="en-US" altLang="en-US" sz="2800" b="0" dirty="0">
                <a:solidFill>
                  <a:schemeClr val="accent2">
                    <a:lumMod val="75000"/>
                  </a:schemeClr>
                </a:solidFill>
              </a:rPr>
              <a:t>in need of improvement</a:t>
            </a:r>
          </a:p>
          <a:p>
            <a:pPr marL="273050">
              <a:spcBef>
                <a:spcPts val="0"/>
              </a:spcBef>
              <a:spcAft>
                <a:spcPts val="1200"/>
              </a:spcAft>
              <a:buFont typeface="Wingdings" pitchFamily="2" charset="2"/>
              <a:buChar char="§"/>
            </a:pPr>
            <a:r>
              <a:rPr lang="en-US" altLang="en-US" sz="2800" b="0" dirty="0">
                <a:solidFill>
                  <a:schemeClr val="accent2">
                    <a:lumMod val="75000"/>
                  </a:schemeClr>
                </a:solidFill>
              </a:rPr>
              <a:t>Use data-based decision making</a:t>
            </a:r>
          </a:p>
          <a:p>
            <a:pPr marL="273050">
              <a:spcBef>
                <a:spcPts val="0"/>
              </a:spcBef>
              <a:spcAft>
                <a:spcPts val="1200"/>
              </a:spcAft>
              <a:buFont typeface="Wingdings" pitchFamily="2" charset="2"/>
              <a:buChar char="§"/>
            </a:pPr>
            <a:r>
              <a:rPr lang="en-US" altLang="en-US" sz="2800" b="0" dirty="0">
                <a:solidFill>
                  <a:schemeClr val="accent2">
                    <a:lumMod val="75000"/>
                  </a:schemeClr>
                </a:solidFill>
              </a:rPr>
              <a:t>Monitor progress toward </a:t>
            </a:r>
            <a:r>
              <a:rPr lang="en-US" altLang="en-US" sz="2800" b="0" dirty="0" smtClean="0">
                <a:solidFill>
                  <a:schemeClr val="accent2">
                    <a:lumMod val="75000"/>
                  </a:schemeClr>
                </a:solidFill>
              </a:rPr>
              <a:t>system-wide goals</a:t>
            </a:r>
            <a:endParaRPr lang="en-US" altLang="en-US" sz="2800" b="0" dirty="0">
              <a:solidFill>
                <a:schemeClr val="accent2">
                  <a:lumMod val="75000"/>
                </a:schemeClr>
              </a:solidFill>
            </a:endParaRPr>
          </a:p>
          <a:p>
            <a:pPr marL="273050">
              <a:spcBef>
                <a:spcPts val="0"/>
              </a:spcBef>
              <a:spcAft>
                <a:spcPts val="1200"/>
              </a:spcAft>
              <a:buFont typeface="Wingdings" pitchFamily="2" charset="2"/>
              <a:buChar char="§"/>
            </a:pPr>
            <a:r>
              <a:rPr lang="en-US" altLang="en-US" sz="2800" b="0" dirty="0">
                <a:solidFill>
                  <a:schemeClr val="accent2">
                    <a:lumMod val="75000"/>
                  </a:schemeClr>
                </a:solidFill>
              </a:rPr>
              <a:t>Implement </a:t>
            </a:r>
            <a:r>
              <a:rPr lang="en-US" altLang="en-US" sz="2800" b="0" dirty="0" smtClean="0">
                <a:solidFill>
                  <a:schemeClr val="accent2">
                    <a:lumMod val="75000"/>
                  </a:schemeClr>
                </a:solidFill>
              </a:rPr>
              <a:t>evidence-based </a:t>
            </a:r>
            <a:r>
              <a:rPr lang="en-US" altLang="en-US" sz="2800" b="0" dirty="0">
                <a:solidFill>
                  <a:schemeClr val="accent2">
                    <a:lumMod val="75000"/>
                  </a:schemeClr>
                </a:solidFill>
              </a:rPr>
              <a:t>instruction and </a:t>
            </a:r>
            <a:r>
              <a:rPr lang="en-US" altLang="en-US" sz="2800" b="0" dirty="0" smtClean="0">
                <a:solidFill>
                  <a:schemeClr val="accent2">
                    <a:lumMod val="75000"/>
                  </a:schemeClr>
                </a:solidFill>
              </a:rPr>
              <a:t>intervention</a:t>
            </a:r>
            <a:endParaRPr lang="en-US" altLang="en-US" sz="2800" b="0" dirty="0">
              <a:solidFill>
                <a:schemeClr val="accent2">
                  <a:lumMod val="75000"/>
                </a:schemeClr>
              </a:solidFill>
            </a:endParaRPr>
          </a:p>
          <a:p>
            <a:pPr marL="273050" eaLnBrk="1" hangingPunct="1">
              <a:spcBef>
                <a:spcPts val="0"/>
              </a:spcBef>
              <a:spcAft>
                <a:spcPts val="1200"/>
              </a:spcAft>
              <a:buFont typeface="Wingdings" pitchFamily="2" charset="2"/>
              <a:buChar char="§"/>
            </a:pPr>
            <a:endParaRPr lang="en-US" altLang="en-US" b="0" dirty="0" smtClean="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9524" y="115614"/>
            <a:ext cx="4563389" cy="238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flipV="1">
            <a:off x="3733800" y="1143000"/>
            <a:ext cx="609600" cy="609600"/>
          </a:xfrm>
          <a:prstGeom prst="straightConnector1">
            <a:avLst/>
          </a:prstGeom>
          <a:ln w="571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124" name="Picture 4" descr="http://publicdomainvectors.org/photos/thumb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55307" y="2895197"/>
            <a:ext cx="1920240" cy="138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31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24759"/>
            <a:ext cx="8368862" cy="5644055"/>
          </a:xfrm>
        </p:spPr>
        <p:txBody>
          <a:bodyPr>
            <a:normAutofit lnSpcReduction="10000"/>
          </a:bodyPr>
          <a:lstStyle/>
          <a:p>
            <a:pPr>
              <a:spcBef>
                <a:spcPts val="200"/>
              </a:spcBef>
              <a:spcAft>
                <a:spcPts val="2100"/>
              </a:spcAft>
            </a:pPr>
            <a:r>
              <a:rPr lang="en-US" sz="2600" i="1" dirty="0" smtClean="0">
                <a:solidFill>
                  <a:srgbClr val="C00000"/>
                </a:solidFill>
              </a:rPr>
              <a:t>Purposes: </a:t>
            </a:r>
            <a:r>
              <a:rPr lang="en-US" sz="2600" dirty="0" smtClean="0">
                <a:latin typeface="+mn-lt"/>
              </a:rPr>
              <a:t>What is the assessment intended to measure? </a:t>
            </a:r>
            <a:br>
              <a:rPr lang="en-US" sz="2600" dirty="0" smtClean="0">
                <a:latin typeface="+mn-lt"/>
              </a:rPr>
            </a:br>
            <a:r>
              <a:rPr lang="en-US" sz="2600" dirty="0" smtClean="0">
                <a:latin typeface="+mn-lt"/>
              </a:rPr>
              <a:t>What does it “do” or measure?</a:t>
            </a:r>
          </a:p>
          <a:p>
            <a:pPr>
              <a:spcBef>
                <a:spcPts val="200"/>
              </a:spcBef>
              <a:spcAft>
                <a:spcPts val="2100"/>
              </a:spcAft>
            </a:pPr>
            <a:r>
              <a:rPr lang="en-US" sz="2600" i="1" dirty="0" smtClean="0">
                <a:solidFill>
                  <a:srgbClr val="C00000"/>
                </a:solidFill>
              </a:rPr>
              <a:t>Uses:</a:t>
            </a:r>
            <a:r>
              <a:rPr lang="en-US" sz="2600" dirty="0" smtClean="0">
                <a:solidFill>
                  <a:srgbClr val="C00000"/>
                </a:solidFill>
              </a:rPr>
              <a:t> </a:t>
            </a:r>
            <a:r>
              <a:rPr lang="en-US" sz="2600" dirty="0">
                <a:latin typeface="+mn-lt"/>
              </a:rPr>
              <a:t>How </a:t>
            </a:r>
            <a:r>
              <a:rPr lang="en-US" sz="2600" dirty="0" smtClean="0">
                <a:latin typeface="+mn-lt"/>
              </a:rPr>
              <a:t>do educators use the instrument? Are “groups” determined as a result? May it lead to further diagnostics?</a:t>
            </a:r>
          </a:p>
          <a:p>
            <a:pPr>
              <a:spcBef>
                <a:spcPts val="200"/>
              </a:spcBef>
              <a:spcAft>
                <a:spcPts val="2100"/>
              </a:spcAft>
            </a:pPr>
            <a:r>
              <a:rPr lang="en-US" sz="2600" i="1" dirty="0" smtClean="0">
                <a:solidFill>
                  <a:srgbClr val="C00000"/>
                </a:solidFill>
              </a:rPr>
              <a:t>Methods: </a:t>
            </a:r>
            <a:r>
              <a:rPr lang="en-US" sz="2600" dirty="0" smtClean="0">
                <a:latin typeface="+mn-lt"/>
              </a:rPr>
              <a:t>How are scores collected and reported? What are the “metrics” (i.e. scale score, percentage), and what are the increments of difference? “Is this a comparison against a criterion or in comparison to peers?” What does administration look like? What is the frequency?</a:t>
            </a:r>
          </a:p>
          <a:p>
            <a:pPr>
              <a:spcBef>
                <a:spcPts val="200"/>
              </a:spcBef>
              <a:spcAft>
                <a:spcPts val="2100"/>
              </a:spcAft>
            </a:pPr>
            <a:r>
              <a:rPr lang="en-US" sz="2600" i="1" dirty="0" smtClean="0">
                <a:solidFill>
                  <a:srgbClr val="C00000"/>
                </a:solidFill>
              </a:rPr>
              <a:t>Targets: </a:t>
            </a:r>
            <a:r>
              <a:rPr lang="en-US" sz="2600" dirty="0" smtClean="0">
                <a:latin typeface="+mn-lt"/>
              </a:rPr>
              <a:t>What are the “best hopes”? What are the expectations? Are there “benchmarks”?</a:t>
            </a:r>
          </a:p>
          <a:p>
            <a:pPr>
              <a:spcBef>
                <a:spcPts val="200"/>
              </a:spcBef>
              <a:spcAft>
                <a:spcPts val="2100"/>
              </a:spcAft>
            </a:pPr>
            <a:r>
              <a:rPr lang="en-US" sz="2600" i="1" dirty="0" smtClean="0">
                <a:solidFill>
                  <a:srgbClr val="C00000"/>
                </a:solidFill>
              </a:rPr>
              <a:t>Implications:</a:t>
            </a:r>
            <a:r>
              <a:rPr lang="en-US" sz="2600" dirty="0" smtClean="0">
                <a:solidFill>
                  <a:srgbClr val="C00000"/>
                </a:solidFill>
              </a:rPr>
              <a:t> </a:t>
            </a:r>
            <a:r>
              <a:rPr lang="en-US" sz="2600" dirty="0" smtClean="0">
                <a:latin typeface="+mn-lt"/>
              </a:rPr>
              <a:t>What decisions or changes may be made to </a:t>
            </a:r>
            <a:r>
              <a:rPr lang="en-US" sz="2600" i="1" dirty="0" smtClean="0">
                <a:latin typeface="+mn-lt"/>
              </a:rPr>
              <a:t>Curriculum, Instruction, or Environmen</a:t>
            </a:r>
            <a:r>
              <a:rPr lang="en-US" sz="2600" dirty="0" smtClean="0">
                <a:latin typeface="+mn-lt"/>
              </a:rPr>
              <a:t>t?</a:t>
            </a:r>
            <a:endParaRPr lang="en-US" sz="2400" dirty="0">
              <a:latin typeface="+mn-lt"/>
            </a:endParaRPr>
          </a:p>
        </p:txBody>
      </p:sp>
      <p:sp>
        <p:nvSpPr>
          <p:cNvPr id="3" name="Title 2"/>
          <p:cNvSpPr>
            <a:spLocks noGrp="1"/>
          </p:cNvSpPr>
          <p:nvPr>
            <p:ph type="title"/>
          </p:nvPr>
        </p:nvSpPr>
        <p:spPr>
          <a:xfrm>
            <a:off x="192024" y="192024"/>
            <a:ext cx="8226762" cy="521208"/>
          </a:xfrm>
        </p:spPr>
        <p:txBody>
          <a:bodyPr>
            <a:normAutofit/>
          </a:bodyPr>
          <a:lstStyle/>
          <a:p>
            <a:r>
              <a:rPr lang="en-US" dirty="0" smtClean="0"/>
              <a:t>Considerations when looking at (school) data</a:t>
            </a:r>
            <a:endParaRPr lang="en-US" dirty="0"/>
          </a:p>
        </p:txBody>
      </p:sp>
    </p:spTree>
    <p:extLst>
      <p:ext uri="{BB962C8B-B14F-4D97-AF65-F5344CB8AC3E}">
        <p14:creationId xmlns:p14="http://schemas.microsoft.com/office/powerpoint/2010/main" val="317856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37" t="12936" r="2368" b="5030"/>
          <a:stretch/>
        </p:blipFill>
        <p:spPr>
          <a:xfrm>
            <a:off x="63064" y="914400"/>
            <a:ext cx="8339957" cy="5472948"/>
          </a:xfrm>
          <a:ln>
            <a:noFill/>
          </a:ln>
        </p:spPr>
      </p:pic>
      <p:sp>
        <p:nvSpPr>
          <p:cNvPr id="3" name="Title 2"/>
          <p:cNvSpPr>
            <a:spLocks noGrp="1"/>
          </p:cNvSpPr>
          <p:nvPr>
            <p:ph type="title"/>
          </p:nvPr>
        </p:nvSpPr>
        <p:spPr/>
        <p:txBody>
          <a:bodyPr/>
          <a:lstStyle/>
          <a:p>
            <a:r>
              <a:rPr lang="en-US" dirty="0" smtClean="0"/>
              <a:t>Practice Profile</a:t>
            </a:r>
            <a:endParaRPr lang="en-US" dirty="0"/>
          </a:p>
        </p:txBody>
      </p:sp>
    </p:spTree>
    <p:extLst>
      <p:ext uri="{BB962C8B-B14F-4D97-AF65-F5344CB8AC3E}">
        <p14:creationId xmlns:p14="http://schemas.microsoft.com/office/powerpoint/2010/main" val="146170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96189"/>
            <a:ext cx="9144000" cy="5147436"/>
          </a:xfrm>
          <a:solidFill>
            <a:schemeClr val="accent3">
              <a:lumMod val="40000"/>
              <a:lumOff val="60000"/>
            </a:schemeClr>
          </a:solidFill>
        </p:spPr>
        <p:txBody>
          <a:bodyPr>
            <a:noAutofit/>
          </a:bodyPr>
          <a:lstStyle/>
          <a:p>
            <a:pPr>
              <a:spcBef>
                <a:spcPts val="0"/>
              </a:spcBef>
            </a:pPr>
            <a:r>
              <a:rPr lang="en-US" sz="2200" b="0" dirty="0" smtClean="0"/>
              <a:t>Multiple offices/units within the Colorado Department of Education  (CDE)</a:t>
            </a:r>
          </a:p>
          <a:p>
            <a:pPr>
              <a:spcBef>
                <a:spcPts val="0"/>
              </a:spcBef>
            </a:pPr>
            <a:r>
              <a:rPr lang="en-US" sz="2200" b="0" dirty="0" smtClean="0"/>
              <a:t>Frank Porter Graham Child Development Institute, Mary Ruth Coleman</a:t>
            </a:r>
          </a:p>
          <a:p>
            <a:pPr>
              <a:spcBef>
                <a:spcPts val="0"/>
              </a:spcBef>
            </a:pPr>
            <a:r>
              <a:rPr lang="en-US" sz="2200" b="0" dirty="0" smtClean="0"/>
              <a:t>Iowa Department of Education, David Tilly</a:t>
            </a:r>
          </a:p>
          <a:p>
            <a:pPr>
              <a:spcBef>
                <a:spcPts val="0"/>
              </a:spcBef>
            </a:pPr>
            <a:r>
              <a:rPr lang="en-US" sz="2200" b="0" dirty="0" smtClean="0"/>
              <a:t>Michigan’s Integrated Behavior and Learning Supports Initiative (</a:t>
            </a:r>
            <a:r>
              <a:rPr lang="en-US" sz="2200" b="0" dirty="0" err="1" smtClean="0"/>
              <a:t>MiBLSi</a:t>
            </a:r>
            <a:r>
              <a:rPr lang="en-US" sz="2200" b="0" dirty="0" smtClean="0"/>
              <a:t>), Steve Goodman</a:t>
            </a:r>
          </a:p>
          <a:p>
            <a:pPr>
              <a:spcBef>
                <a:spcPts val="0"/>
              </a:spcBef>
            </a:pPr>
            <a:r>
              <a:rPr lang="en-US" sz="2200" b="0" dirty="0" smtClean="0"/>
              <a:t>National Association of School Psychologists (NASP), Stacy Skalski</a:t>
            </a:r>
          </a:p>
          <a:p>
            <a:pPr>
              <a:spcBef>
                <a:spcPts val="0"/>
              </a:spcBef>
            </a:pPr>
            <a:r>
              <a:rPr lang="en-US" sz="2200" b="0" dirty="0" smtClean="0"/>
              <a:t>National Implementation Research Network (NIRN), Caryn Ward</a:t>
            </a:r>
          </a:p>
          <a:p>
            <a:pPr>
              <a:spcBef>
                <a:spcPts val="0"/>
              </a:spcBef>
            </a:pPr>
            <a:r>
              <a:rPr lang="en-US" sz="2200" b="0" dirty="0" smtClean="0"/>
              <a:t>National Technical Assistance Center on PBIS (OSEP), Rob Horner </a:t>
            </a:r>
            <a:br>
              <a:rPr lang="en-US" sz="2200" b="0" dirty="0" smtClean="0"/>
            </a:br>
            <a:r>
              <a:rPr lang="en-US" sz="2200" b="0" dirty="0" smtClean="0"/>
              <a:t>and George </a:t>
            </a:r>
            <a:r>
              <a:rPr lang="en-US" sz="2200" b="0" dirty="0" err="1" smtClean="0"/>
              <a:t>Sugai</a:t>
            </a:r>
            <a:endParaRPr lang="en-US" sz="2200" b="0" dirty="0" smtClean="0"/>
          </a:p>
          <a:p>
            <a:pPr>
              <a:spcBef>
                <a:spcPts val="0"/>
              </a:spcBef>
            </a:pPr>
            <a:r>
              <a:rPr lang="en-US" sz="2200" b="0" dirty="0" err="1" smtClean="0"/>
              <a:t>RtI</a:t>
            </a:r>
            <a:r>
              <a:rPr lang="en-US" sz="2200" b="0" dirty="0" smtClean="0"/>
              <a:t> Action Network</a:t>
            </a:r>
          </a:p>
          <a:p>
            <a:pPr>
              <a:spcBef>
                <a:spcPts val="0"/>
              </a:spcBef>
            </a:pPr>
            <a:r>
              <a:rPr lang="en-US" sz="2200" b="0" dirty="0" err="1" smtClean="0"/>
              <a:t>RtI</a:t>
            </a:r>
            <a:r>
              <a:rPr lang="en-US" sz="2200" b="0" dirty="0" smtClean="0"/>
              <a:t> Innovations (Annual Conference)</a:t>
            </a:r>
          </a:p>
          <a:p>
            <a:pPr>
              <a:spcBef>
                <a:spcPts val="0"/>
              </a:spcBef>
            </a:pPr>
            <a:r>
              <a:rPr lang="en-US" sz="2200" b="0" dirty="0" smtClean="0"/>
              <a:t>State Implementation Scaling up Evidence-Based Practices Center (SISEP), Karen </a:t>
            </a:r>
            <a:r>
              <a:rPr lang="en-US" sz="2200" b="0" dirty="0" err="1" smtClean="0"/>
              <a:t>Blase</a:t>
            </a:r>
            <a:r>
              <a:rPr lang="en-US" sz="2200" b="0" dirty="0" smtClean="0"/>
              <a:t> &amp; Dean </a:t>
            </a:r>
            <a:r>
              <a:rPr lang="en-US" sz="2200" b="0" dirty="0" err="1" smtClean="0"/>
              <a:t>Fixsen</a:t>
            </a:r>
            <a:endParaRPr lang="en-US" sz="2200" b="0" dirty="0" smtClean="0"/>
          </a:p>
          <a:p>
            <a:pPr>
              <a:spcBef>
                <a:spcPts val="0"/>
              </a:spcBef>
            </a:pPr>
            <a:r>
              <a:rPr lang="en-US" sz="2200" b="0" dirty="0" smtClean="0"/>
              <a:t>University of South Florida, George </a:t>
            </a:r>
            <a:r>
              <a:rPr lang="en-US" sz="2200" b="0" dirty="0" err="1" smtClean="0"/>
              <a:t>Batsche</a:t>
            </a:r>
            <a:endParaRPr lang="en-US" sz="2200" b="0" dirty="0" smtClean="0"/>
          </a:p>
          <a:p>
            <a:pPr>
              <a:spcBef>
                <a:spcPts val="0"/>
              </a:spcBef>
            </a:pPr>
            <a:r>
              <a:rPr lang="en-US" sz="2200" b="0" dirty="0" smtClean="0"/>
              <a:t>University of North Carolina at Charlotte, Bob </a:t>
            </a:r>
            <a:r>
              <a:rPr lang="en-US" sz="2200" b="0" dirty="0" err="1" smtClean="0"/>
              <a:t>Algozzine</a:t>
            </a:r>
            <a:r>
              <a:rPr lang="en-US" sz="2200" b="0" dirty="0" smtClean="0"/>
              <a:t> &amp; Kate </a:t>
            </a:r>
            <a:r>
              <a:rPr lang="en-US" sz="2200" b="0" dirty="0" err="1" smtClean="0"/>
              <a:t>Algozzine</a:t>
            </a:r>
            <a:endParaRPr lang="en-US" sz="2200" b="0" dirty="0" smtClean="0"/>
          </a:p>
          <a:p>
            <a:pPr>
              <a:spcBef>
                <a:spcPts val="0"/>
              </a:spcBef>
            </a:pPr>
            <a:r>
              <a:rPr lang="en-US" sz="2200" b="0" dirty="0" smtClean="0"/>
              <a:t>University of Oregon, Kent McIntosh, Steve Newton, &amp; Anne Todd</a:t>
            </a:r>
          </a:p>
          <a:p>
            <a:pPr>
              <a:spcBef>
                <a:spcPts val="0"/>
              </a:spcBef>
            </a:pPr>
            <a:r>
              <a:rPr lang="en-US" sz="2200" b="0" dirty="0" smtClean="0"/>
              <a:t>Utah Multi-Tiered System of Supports (UMTSS)</a:t>
            </a:r>
          </a:p>
        </p:txBody>
      </p:sp>
      <p:sp>
        <p:nvSpPr>
          <p:cNvPr id="6" name="Title 5"/>
          <p:cNvSpPr>
            <a:spLocks noGrp="1"/>
          </p:cNvSpPr>
          <p:nvPr>
            <p:ph type="title" idx="4294967295"/>
          </p:nvPr>
        </p:nvSpPr>
        <p:spPr>
          <a:xfrm>
            <a:off x="0" y="0"/>
            <a:ext cx="9144000" cy="1138238"/>
          </a:xfrm>
        </p:spPr>
        <p:txBody>
          <a:bodyPr/>
          <a:lstStyle/>
          <a:p>
            <a:r>
              <a:rPr lang="en-US" dirty="0" smtClean="0">
                <a:solidFill>
                  <a:schemeClr val="bg1">
                    <a:lumMod val="50000"/>
                  </a:schemeClr>
                </a:solidFill>
              </a:rPr>
              <a:t>Acknowledgements</a:t>
            </a:r>
            <a:endParaRPr lang="en-US" dirty="0">
              <a:solidFill>
                <a:schemeClr val="bg1">
                  <a:lumMod val="50000"/>
                </a:schemeClr>
              </a:solidFill>
            </a:endParaRPr>
          </a:p>
        </p:txBody>
      </p:sp>
    </p:spTree>
    <p:extLst>
      <p:ext uri="{BB962C8B-B14F-4D97-AF65-F5344CB8AC3E}">
        <p14:creationId xmlns:p14="http://schemas.microsoft.com/office/powerpoint/2010/main" val="1324390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2335481"/>
              </p:ext>
            </p:extLst>
          </p:nvPr>
        </p:nvGraphicFramePr>
        <p:xfrm>
          <a:off x="232010" y="105885"/>
          <a:ext cx="8722804" cy="6725920"/>
        </p:xfrm>
        <a:graphic>
          <a:graphicData uri="http://schemas.openxmlformats.org/drawingml/2006/table">
            <a:tbl>
              <a:tblPr/>
              <a:tblGrid>
                <a:gridCol w="1044997"/>
                <a:gridCol w="7677807"/>
              </a:tblGrid>
              <a:tr h="700592">
                <a:tc>
                  <a:txBody>
                    <a:bodyPr/>
                    <a:lstStyle/>
                    <a:p>
                      <a:pPr rtl="0" fontAlgn="t">
                        <a:spcBef>
                          <a:spcPts val="0"/>
                        </a:spcBef>
                        <a:spcAft>
                          <a:spcPts val="0"/>
                        </a:spcAft>
                      </a:pPr>
                      <a:r>
                        <a:rPr lang="en-US" sz="2400" b="0" i="0" u="none" strike="noStrike" dirty="0">
                          <a:solidFill>
                            <a:srgbClr val="000000"/>
                          </a:solidFill>
                          <a:effectLst/>
                          <a:latin typeface="+mn-lt"/>
                        </a:rPr>
                        <a:t>Why?</a:t>
                      </a:r>
                      <a:endParaRPr lang="en-US" sz="2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rtl="0" fontAlgn="t">
                        <a:spcBef>
                          <a:spcPts val="0"/>
                        </a:spcBef>
                        <a:spcAft>
                          <a:spcPts val="0"/>
                        </a:spcAft>
                      </a:pPr>
                      <a:r>
                        <a:rPr lang="en-US" sz="2400" b="0" i="0" u="none" strike="noStrike" dirty="0">
                          <a:solidFill>
                            <a:srgbClr val="000000"/>
                          </a:solidFill>
                          <a:effectLst/>
                          <a:latin typeface="+mn-lt"/>
                        </a:rPr>
                        <a:t>Define the problem with Data (ensure: </a:t>
                      </a:r>
                      <a:r>
                        <a:rPr lang="en-US" sz="2400" b="0" i="1" u="none" strike="noStrike" dirty="0">
                          <a:solidFill>
                            <a:srgbClr val="000000"/>
                          </a:solidFill>
                          <a:effectLst/>
                          <a:latin typeface="+mn-lt"/>
                        </a:rPr>
                        <a:t>right time, right information, right format</a:t>
                      </a:r>
                      <a:r>
                        <a:rPr lang="en-US" sz="2400" b="0" i="0" u="none" strike="noStrike" dirty="0">
                          <a:solidFill>
                            <a:srgbClr val="000000"/>
                          </a:solidFill>
                          <a:effectLst/>
                          <a:latin typeface="+mn-lt"/>
                        </a:rPr>
                        <a:t>) and Analyze to the Root Cause</a:t>
                      </a:r>
                      <a:endParaRPr lang="en-US" sz="2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393">
                <a:tc>
                  <a:txBody>
                    <a:bodyPr/>
                    <a:lstStyle/>
                    <a:p>
                      <a:pPr rtl="0" fontAlgn="t">
                        <a:spcBef>
                          <a:spcPts val="0"/>
                        </a:spcBef>
                        <a:spcAft>
                          <a:spcPts val="0"/>
                        </a:spcAft>
                      </a:pPr>
                      <a:r>
                        <a:rPr lang="en-US" sz="2400" b="0" i="0" u="none" strike="noStrike">
                          <a:solidFill>
                            <a:srgbClr val="000000"/>
                          </a:solidFill>
                          <a:effectLst/>
                          <a:latin typeface="+mn-lt"/>
                        </a:rPr>
                        <a:t>Try!</a:t>
                      </a:r>
                      <a:endParaRPr lang="en-US" sz="24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rtl="0" fontAlgn="t">
                        <a:spcBef>
                          <a:spcPts val="0"/>
                        </a:spcBef>
                        <a:spcAft>
                          <a:spcPts val="0"/>
                        </a:spcAft>
                      </a:pPr>
                      <a:r>
                        <a:rPr lang="en-US" sz="2400" b="0" i="0" u="none" strike="noStrike" dirty="0">
                          <a:solidFill>
                            <a:srgbClr val="000000"/>
                          </a:solidFill>
                          <a:effectLst/>
                          <a:latin typeface="+mn-lt"/>
                        </a:rPr>
                        <a:t>Implement: Identify plan elements - e.g., who’s responsible, timeline, resources, set short/long- term targets and desired outcomes and “just do it” (</a:t>
                      </a:r>
                      <a:r>
                        <a:rPr lang="en-US" sz="2400" b="0" i="1" u="none" strike="noStrike" dirty="0">
                          <a:solidFill>
                            <a:srgbClr val="000000"/>
                          </a:solidFill>
                          <a:effectLst/>
                          <a:latin typeface="+mn-lt"/>
                        </a:rPr>
                        <a:t>work the plan </a:t>
                      </a:r>
                      <a:r>
                        <a:rPr lang="en-US" sz="2400" b="0" i="0" u="none" strike="noStrike" dirty="0">
                          <a:solidFill>
                            <a:srgbClr val="000000"/>
                          </a:solidFill>
                          <a:effectLst/>
                          <a:latin typeface="+mn-lt"/>
                        </a:rPr>
                        <a:t>according to defined elements)</a:t>
                      </a:r>
                      <a:endParaRPr lang="en-US" sz="2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592">
                <a:tc>
                  <a:txBody>
                    <a:bodyPr/>
                    <a:lstStyle/>
                    <a:p>
                      <a:pPr rtl="0" fontAlgn="t">
                        <a:spcBef>
                          <a:spcPts val="0"/>
                        </a:spcBef>
                        <a:spcAft>
                          <a:spcPts val="0"/>
                        </a:spcAft>
                      </a:pPr>
                      <a:r>
                        <a:rPr lang="en-US" sz="2400" b="0" i="0" u="none" strike="noStrike">
                          <a:solidFill>
                            <a:srgbClr val="000000"/>
                          </a:solidFill>
                          <a:effectLst/>
                          <a:latin typeface="+mn-lt"/>
                        </a:rPr>
                        <a:t>Track...</a:t>
                      </a:r>
                      <a:endParaRPr lang="en-US" sz="24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rtl="0" fontAlgn="t">
                        <a:spcBef>
                          <a:spcPts val="0"/>
                        </a:spcBef>
                        <a:spcAft>
                          <a:spcPts val="0"/>
                        </a:spcAft>
                      </a:pPr>
                      <a:r>
                        <a:rPr lang="en-US" sz="2400" b="0" i="0" u="none" strike="noStrike" dirty="0">
                          <a:solidFill>
                            <a:srgbClr val="000000"/>
                          </a:solidFill>
                          <a:effectLst/>
                          <a:latin typeface="+mn-lt"/>
                        </a:rPr>
                        <a:t>Evaluate the change in “real time”</a:t>
                      </a:r>
                      <a:endParaRPr lang="en-US" sz="2400" dirty="0">
                        <a:effectLst/>
                        <a:latin typeface="+mn-lt"/>
                      </a:endParaRPr>
                    </a:p>
                    <a:p>
                      <a:pPr rtl="0" fontAlgn="base">
                        <a:spcBef>
                          <a:spcPts val="0"/>
                        </a:spcBef>
                        <a:spcAft>
                          <a:spcPts val="0"/>
                        </a:spcAft>
                        <a:buFont typeface="Arial"/>
                        <a:buChar char="•"/>
                      </a:pPr>
                      <a:r>
                        <a:rPr lang="en-US" sz="2400" b="0" i="0" u="none" strike="noStrike" dirty="0">
                          <a:solidFill>
                            <a:srgbClr val="000000"/>
                          </a:solidFill>
                          <a:effectLst/>
                          <a:latin typeface="+mn-lt"/>
                        </a:rPr>
                        <a:t>Progress Monitor - How will you know “as you go”?</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3879">
                <a:tc>
                  <a:txBody>
                    <a:bodyPr/>
                    <a:lstStyle/>
                    <a:p>
                      <a:pPr rtl="0" fontAlgn="t">
                        <a:spcBef>
                          <a:spcPts val="0"/>
                        </a:spcBef>
                        <a:spcAft>
                          <a:spcPts val="0"/>
                        </a:spcAft>
                      </a:pPr>
                      <a:r>
                        <a:rPr lang="en-US" sz="2400" b="0" i="0" u="none" strike="noStrike" dirty="0">
                          <a:solidFill>
                            <a:srgbClr val="000000"/>
                          </a:solidFill>
                          <a:effectLst/>
                          <a:latin typeface="+mn-lt"/>
                        </a:rPr>
                        <a:t>Check +/-</a:t>
                      </a:r>
                      <a:endParaRPr lang="en-US" sz="2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rtl="0" fontAlgn="t">
                        <a:spcBef>
                          <a:spcPts val="0"/>
                        </a:spcBef>
                        <a:spcAft>
                          <a:spcPts val="0"/>
                        </a:spcAft>
                      </a:pPr>
                      <a:r>
                        <a:rPr lang="en-US" sz="2400" b="0" i="0" u="none" strike="noStrike" dirty="0">
                          <a:solidFill>
                            <a:srgbClr val="000000"/>
                          </a:solidFill>
                          <a:effectLst/>
                          <a:latin typeface="+mn-lt"/>
                        </a:rPr>
                        <a:t>Evaluate the change after plan completion for Impact</a:t>
                      </a:r>
                      <a:endParaRPr lang="en-US" sz="2400" dirty="0">
                        <a:effectLst/>
                        <a:latin typeface="+mn-lt"/>
                      </a:endParaRPr>
                    </a:p>
                    <a:p>
                      <a:pPr rtl="0" fontAlgn="base">
                        <a:spcBef>
                          <a:spcPts val="0"/>
                        </a:spcBef>
                        <a:spcAft>
                          <a:spcPts val="0"/>
                        </a:spcAft>
                        <a:buFont typeface="Arial"/>
                        <a:buChar char="•"/>
                      </a:pPr>
                      <a:r>
                        <a:rPr lang="en-US" sz="2400" b="0" i="0" u="none" strike="noStrike" dirty="0">
                          <a:solidFill>
                            <a:srgbClr val="000000"/>
                          </a:solidFill>
                          <a:effectLst/>
                          <a:latin typeface="+mn-lt"/>
                        </a:rPr>
                        <a:t>Performance: Did we get the results we wanted? (yes/no)</a:t>
                      </a:r>
                    </a:p>
                    <a:p>
                      <a:pPr marL="742950" lvl="1" indent="-285750" rtl="0" fontAlgn="base">
                        <a:spcBef>
                          <a:spcPts val="0"/>
                        </a:spcBef>
                        <a:spcAft>
                          <a:spcPts val="0"/>
                        </a:spcAft>
                        <a:buFont typeface="Arial"/>
                        <a:buChar char="•"/>
                      </a:pPr>
                      <a:r>
                        <a:rPr lang="en-US" sz="2400" b="0" i="0" u="none" strike="noStrike" dirty="0">
                          <a:solidFill>
                            <a:srgbClr val="000000"/>
                          </a:solidFill>
                          <a:effectLst/>
                          <a:latin typeface="+mn-lt"/>
                        </a:rPr>
                        <a:t>If no, do we need to consider fidelity? Do we need to consider re-entering problem solving or another intervention?</a:t>
                      </a:r>
                    </a:p>
                    <a:p>
                      <a:pPr rtl="0" fontAlgn="base">
                        <a:spcBef>
                          <a:spcPts val="0"/>
                        </a:spcBef>
                        <a:spcAft>
                          <a:spcPts val="0"/>
                        </a:spcAft>
                        <a:buFont typeface="Arial"/>
                        <a:buChar char="•"/>
                      </a:pPr>
                      <a:r>
                        <a:rPr lang="en-US" sz="2400" b="0" i="0" u="none" strike="noStrike" dirty="0">
                          <a:solidFill>
                            <a:srgbClr val="000000"/>
                          </a:solidFill>
                          <a:effectLst/>
                          <a:latin typeface="+mn-lt"/>
                        </a:rPr>
                        <a:t>Process: Did we do the plan as intended? Fidelity? (yes/no)</a:t>
                      </a:r>
                    </a:p>
                    <a:p>
                      <a:pPr marL="742950" lvl="1" indent="-285750" rtl="0" fontAlgn="base">
                        <a:spcBef>
                          <a:spcPts val="0"/>
                        </a:spcBef>
                        <a:spcAft>
                          <a:spcPts val="0"/>
                        </a:spcAft>
                        <a:buFont typeface="Arial"/>
                        <a:buChar char="•"/>
                      </a:pPr>
                      <a:r>
                        <a:rPr lang="en-US" sz="2400" b="0" i="0" u="none" strike="noStrike" dirty="0">
                          <a:solidFill>
                            <a:srgbClr val="000000"/>
                          </a:solidFill>
                          <a:effectLst/>
                          <a:latin typeface="+mn-lt"/>
                        </a:rPr>
                        <a:t>If no, consider which variations caused the results (good/bad) and determine if to re-enter problem solving.</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600200" y="1954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78510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prec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48737"/>
            <a:ext cx="3814846" cy="28611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Step </a:t>
            </a:r>
            <a:r>
              <a:rPr lang="en-US" dirty="0" smtClean="0"/>
              <a:t>1 for Implementation</a:t>
            </a:r>
            <a:endParaRPr lang="en-US" dirty="0"/>
          </a:p>
        </p:txBody>
      </p:sp>
      <p:pic>
        <p:nvPicPr>
          <p:cNvPr id="4" name="Picture 3" descr="02-CO-MTSS-data-based.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0115" y="253359"/>
            <a:ext cx="945279" cy="942753"/>
          </a:xfrm>
          <a:prstGeom prst="rect">
            <a:avLst/>
          </a:prstGeom>
        </p:spPr>
      </p:pic>
      <p:sp>
        <p:nvSpPr>
          <p:cNvPr id="8" name="Rectangle 7"/>
          <p:cNvSpPr/>
          <p:nvPr/>
        </p:nvSpPr>
        <p:spPr>
          <a:xfrm>
            <a:off x="3448266" y="3694481"/>
            <a:ext cx="5614443" cy="2523768"/>
          </a:xfrm>
          <a:prstGeom prst="rect">
            <a:avLst/>
          </a:prstGeom>
          <a:solidFill>
            <a:srgbClr val="FFFF66"/>
          </a:solidFill>
          <a:ln>
            <a:noFill/>
          </a:ln>
          <a:effectLst/>
        </p:spPr>
        <p:txBody>
          <a:bodyPr wrap="square">
            <a:spAutoFit/>
          </a:bodyPr>
          <a:lstStyle/>
          <a:p>
            <a:pPr marL="60325" lvl="1"/>
            <a:r>
              <a:rPr lang="en-US" sz="2400" dirty="0"/>
              <a:t>Precise statements include specification information on:</a:t>
            </a:r>
          </a:p>
          <a:p>
            <a:pPr marL="273844" lvl="1"/>
            <a:r>
              <a:rPr lang="en-US" altLang="en-US" sz="2200" b="1" dirty="0" smtClean="0">
                <a:solidFill>
                  <a:schemeClr val="tx1">
                    <a:lumMod val="50000"/>
                  </a:schemeClr>
                </a:solidFill>
              </a:rPr>
              <a:t>-What </a:t>
            </a:r>
            <a:r>
              <a:rPr lang="en-US" altLang="en-US" sz="2200" dirty="0">
                <a:solidFill>
                  <a:schemeClr val="tx1">
                    <a:lumMod val="50000"/>
                  </a:schemeClr>
                </a:solidFill>
              </a:rPr>
              <a:t>is the </a:t>
            </a:r>
            <a:r>
              <a:rPr lang="en-US" altLang="en-US" sz="2200" dirty="0" smtClean="0">
                <a:solidFill>
                  <a:schemeClr val="tx1">
                    <a:lumMod val="50000"/>
                  </a:schemeClr>
                </a:solidFill>
              </a:rPr>
              <a:t>problem?</a:t>
            </a:r>
            <a:endParaRPr lang="en-US" altLang="en-US" sz="2200" dirty="0">
              <a:solidFill>
                <a:schemeClr val="tx1">
                  <a:lumMod val="50000"/>
                </a:schemeClr>
              </a:solidFill>
            </a:endParaRPr>
          </a:p>
          <a:p>
            <a:pPr marL="273844" lvl="1"/>
            <a:r>
              <a:rPr lang="en-US" altLang="en-US" sz="2200" b="1" dirty="0" smtClean="0">
                <a:solidFill>
                  <a:schemeClr val="tx1">
                    <a:lumMod val="50000"/>
                  </a:schemeClr>
                </a:solidFill>
              </a:rPr>
              <a:t>-How </a:t>
            </a:r>
            <a:r>
              <a:rPr lang="en-US" altLang="en-US" sz="2200" b="1" dirty="0">
                <a:solidFill>
                  <a:schemeClr val="tx1">
                    <a:lumMod val="50000"/>
                  </a:schemeClr>
                </a:solidFill>
              </a:rPr>
              <a:t>often </a:t>
            </a:r>
            <a:r>
              <a:rPr lang="en-US" altLang="en-US" sz="2200" dirty="0">
                <a:solidFill>
                  <a:schemeClr val="tx1">
                    <a:lumMod val="50000"/>
                  </a:schemeClr>
                </a:solidFill>
              </a:rPr>
              <a:t>is the problem </a:t>
            </a:r>
            <a:r>
              <a:rPr lang="en-US" altLang="en-US" sz="2200" dirty="0" smtClean="0">
                <a:solidFill>
                  <a:schemeClr val="tx1">
                    <a:lumMod val="50000"/>
                  </a:schemeClr>
                </a:solidFill>
              </a:rPr>
              <a:t>happening</a:t>
            </a:r>
            <a:r>
              <a:rPr lang="en-US" altLang="en-US" sz="2200" dirty="0">
                <a:solidFill>
                  <a:schemeClr val="tx1">
                    <a:lumMod val="50000"/>
                  </a:schemeClr>
                </a:solidFill>
              </a:rPr>
              <a:t>?</a:t>
            </a:r>
          </a:p>
          <a:p>
            <a:pPr marL="273844" lvl="1"/>
            <a:r>
              <a:rPr lang="en-US" altLang="en-US" sz="2200" b="1" dirty="0" smtClean="0">
                <a:solidFill>
                  <a:schemeClr val="tx1">
                    <a:lumMod val="50000"/>
                  </a:schemeClr>
                </a:solidFill>
              </a:rPr>
              <a:t>-Where </a:t>
            </a:r>
            <a:r>
              <a:rPr lang="en-US" altLang="en-US" sz="2200" dirty="0">
                <a:solidFill>
                  <a:schemeClr val="tx1">
                    <a:lumMod val="50000"/>
                  </a:schemeClr>
                </a:solidFill>
              </a:rPr>
              <a:t>is the </a:t>
            </a:r>
            <a:r>
              <a:rPr lang="en-US" altLang="en-US" sz="2200" dirty="0" smtClean="0">
                <a:solidFill>
                  <a:schemeClr val="tx1">
                    <a:lumMod val="50000"/>
                  </a:schemeClr>
                </a:solidFill>
              </a:rPr>
              <a:t>problem happening</a:t>
            </a:r>
            <a:r>
              <a:rPr lang="en-US" altLang="en-US" sz="2200" dirty="0">
                <a:solidFill>
                  <a:schemeClr val="tx1">
                    <a:lumMod val="50000"/>
                  </a:schemeClr>
                </a:solidFill>
              </a:rPr>
              <a:t>?</a:t>
            </a:r>
          </a:p>
          <a:p>
            <a:pPr marL="273844" lvl="1"/>
            <a:r>
              <a:rPr lang="en-US" altLang="en-US" sz="2200" b="1" dirty="0" smtClean="0">
                <a:solidFill>
                  <a:schemeClr val="tx1">
                    <a:lumMod val="50000"/>
                  </a:schemeClr>
                </a:solidFill>
              </a:rPr>
              <a:t>-Who </a:t>
            </a:r>
            <a:r>
              <a:rPr lang="en-US" altLang="en-US" sz="2200" dirty="0">
                <a:solidFill>
                  <a:schemeClr val="tx1">
                    <a:lumMod val="50000"/>
                  </a:schemeClr>
                </a:solidFill>
              </a:rPr>
              <a:t>is engaged in the </a:t>
            </a:r>
            <a:r>
              <a:rPr lang="en-US" altLang="en-US" sz="2200" dirty="0" smtClean="0">
                <a:solidFill>
                  <a:schemeClr val="tx1">
                    <a:lumMod val="50000"/>
                  </a:schemeClr>
                </a:solidFill>
              </a:rPr>
              <a:t>problem?</a:t>
            </a:r>
            <a:endParaRPr lang="en-US" altLang="en-US" sz="2200" dirty="0">
              <a:solidFill>
                <a:schemeClr val="tx1">
                  <a:lumMod val="50000"/>
                </a:schemeClr>
              </a:solidFill>
            </a:endParaRPr>
          </a:p>
          <a:p>
            <a:pPr marL="273844" lvl="1"/>
            <a:r>
              <a:rPr lang="en-US" altLang="en-US" sz="2200" b="1" dirty="0" smtClean="0">
                <a:solidFill>
                  <a:schemeClr val="tx1">
                    <a:lumMod val="50000"/>
                  </a:schemeClr>
                </a:solidFill>
              </a:rPr>
              <a:t>-When </a:t>
            </a:r>
            <a:r>
              <a:rPr lang="en-US" altLang="en-US" sz="2200" dirty="0">
                <a:solidFill>
                  <a:schemeClr val="tx1">
                    <a:lumMod val="50000"/>
                  </a:schemeClr>
                </a:solidFill>
              </a:rPr>
              <a:t>is the problem </a:t>
            </a:r>
            <a:r>
              <a:rPr lang="en-US" altLang="en-US" sz="2200" dirty="0" smtClean="0">
                <a:solidFill>
                  <a:schemeClr val="tx1">
                    <a:lumMod val="50000"/>
                  </a:schemeClr>
                </a:solidFill>
              </a:rPr>
              <a:t>most likely </a:t>
            </a:r>
            <a:r>
              <a:rPr lang="en-US" altLang="en-US" sz="2200" dirty="0">
                <a:solidFill>
                  <a:schemeClr val="tx1">
                    <a:lumMod val="50000"/>
                  </a:schemeClr>
                </a:solidFill>
              </a:rPr>
              <a:t>to occur</a:t>
            </a:r>
            <a:r>
              <a:rPr lang="en-US" altLang="en-US" sz="2200" dirty="0" smtClean="0">
                <a:solidFill>
                  <a:schemeClr val="tx1">
                    <a:lumMod val="50000"/>
                  </a:schemeClr>
                </a:solidFill>
              </a:rPr>
              <a:t>?</a:t>
            </a:r>
          </a:p>
        </p:txBody>
      </p:sp>
      <p:sp>
        <p:nvSpPr>
          <p:cNvPr id="10" name="Rectangle 9"/>
          <p:cNvSpPr/>
          <p:nvPr/>
        </p:nvSpPr>
        <p:spPr>
          <a:xfrm>
            <a:off x="3814846" y="1066821"/>
            <a:ext cx="4335926" cy="111202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What is the Gap between Desired Outcome and Actual Performance?</a:t>
            </a:r>
            <a:endParaRPr lang="en-US" sz="2400" b="1" dirty="0">
              <a:solidFill>
                <a:schemeClr val="bg1"/>
              </a:solidFill>
            </a:endParaRPr>
          </a:p>
        </p:txBody>
      </p:sp>
      <p:sp>
        <p:nvSpPr>
          <p:cNvPr id="11" name="Right Arrow 10"/>
          <p:cNvSpPr/>
          <p:nvPr/>
        </p:nvSpPr>
        <p:spPr>
          <a:xfrm>
            <a:off x="2401519" y="1792753"/>
            <a:ext cx="1046747" cy="397042"/>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852" y="1058907"/>
            <a:ext cx="1980010" cy="2090114"/>
          </a:xfrm>
          <a:prstGeom prst="rect">
            <a:avLst/>
          </a:prstGeom>
        </p:spPr>
      </p:pic>
      <p:sp>
        <p:nvSpPr>
          <p:cNvPr id="9" name="Rectangle 8"/>
          <p:cNvSpPr/>
          <p:nvPr/>
        </p:nvSpPr>
        <p:spPr>
          <a:xfrm>
            <a:off x="4677296" y="2340447"/>
            <a:ext cx="4012461" cy="11120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Precise Problem Statement</a:t>
            </a:r>
            <a:endParaRPr lang="en-US" sz="2400" dirty="0">
              <a:solidFill>
                <a:schemeClr val="bg1"/>
              </a:solidFill>
            </a:endParaRPr>
          </a:p>
        </p:txBody>
      </p:sp>
    </p:spTree>
    <p:extLst>
      <p:ext uri="{BB962C8B-B14F-4D97-AF65-F5344CB8AC3E}">
        <p14:creationId xmlns:p14="http://schemas.microsoft.com/office/powerpoint/2010/main" val="197317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ctagon 1"/>
          <p:cNvSpPr/>
          <p:nvPr/>
        </p:nvSpPr>
        <p:spPr>
          <a:xfrm>
            <a:off x="685800" y="2209800"/>
            <a:ext cx="3124200" cy="3048000"/>
          </a:xfrm>
          <a:prstGeom prst="octagon">
            <a:avLst/>
          </a:prstGeom>
          <a:solidFill>
            <a:srgbClr val="DC5A38"/>
          </a:solidFill>
          <a:ln>
            <a:solidFill>
              <a:srgbClr val="DC5A38"/>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800" dirty="0">
                <a:solidFill>
                  <a:prstClr val="white"/>
                </a:solidFill>
              </a:rPr>
              <a:t>What about the student is causing a problem?</a:t>
            </a:r>
          </a:p>
        </p:txBody>
      </p:sp>
      <p:sp>
        <p:nvSpPr>
          <p:cNvPr id="5" name="Flowchart: Alternate Process 4"/>
          <p:cNvSpPr/>
          <p:nvPr/>
        </p:nvSpPr>
        <p:spPr>
          <a:xfrm>
            <a:off x="5638800" y="1371600"/>
            <a:ext cx="3124200" cy="4800600"/>
          </a:xfrm>
          <a:prstGeom prst="flowChartAlternateProcess">
            <a:avLst/>
          </a:prstGeom>
          <a:solidFill>
            <a:srgbClr val="003876"/>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800" dirty="0">
                <a:solidFill>
                  <a:prstClr val="white"/>
                </a:solidFill>
              </a:rPr>
              <a:t>What about the interaction of the </a:t>
            </a:r>
            <a:r>
              <a:rPr lang="en-US" sz="2800" b="1" i="1" dirty="0">
                <a:solidFill>
                  <a:srgbClr val="FFFF00"/>
                </a:solidFill>
              </a:rPr>
              <a:t>curriculum</a:t>
            </a:r>
            <a:r>
              <a:rPr lang="en-US" sz="2800" dirty="0">
                <a:solidFill>
                  <a:srgbClr val="FFFF00"/>
                </a:solidFill>
              </a:rPr>
              <a:t>, </a:t>
            </a:r>
            <a:r>
              <a:rPr lang="en-US" sz="2800" b="1" i="1" dirty="0">
                <a:solidFill>
                  <a:srgbClr val="FFFF00"/>
                </a:solidFill>
              </a:rPr>
              <a:t>instruction</a:t>
            </a:r>
            <a:r>
              <a:rPr lang="en-US" sz="2800" dirty="0">
                <a:solidFill>
                  <a:srgbClr val="FFFF00"/>
                </a:solidFill>
              </a:rPr>
              <a:t>, </a:t>
            </a:r>
            <a:r>
              <a:rPr lang="en-US" sz="2800" b="1" i="1" dirty="0">
                <a:solidFill>
                  <a:srgbClr val="FFFF00"/>
                </a:solidFill>
              </a:rPr>
              <a:t>learners,</a:t>
            </a:r>
            <a:r>
              <a:rPr lang="en-US" sz="2800" dirty="0">
                <a:solidFill>
                  <a:srgbClr val="FFFF00"/>
                </a:solidFill>
              </a:rPr>
              <a:t> and </a:t>
            </a:r>
            <a:r>
              <a:rPr lang="en-US" sz="2800" b="1" i="1" dirty="0">
                <a:solidFill>
                  <a:srgbClr val="FFFF00"/>
                </a:solidFill>
              </a:rPr>
              <a:t>learning environment </a:t>
            </a:r>
            <a:r>
              <a:rPr lang="en-US" sz="2800" dirty="0">
                <a:solidFill>
                  <a:prstClr val="white"/>
                </a:solidFill>
              </a:rPr>
              <a:t>should be</a:t>
            </a:r>
            <a:r>
              <a:rPr lang="en-US" sz="2800" dirty="0">
                <a:solidFill>
                  <a:srgbClr val="FFFF00"/>
                </a:solidFill>
              </a:rPr>
              <a:t> </a:t>
            </a:r>
            <a:r>
              <a:rPr lang="en-US" sz="2800" dirty="0">
                <a:solidFill>
                  <a:prstClr val="white"/>
                </a:solidFill>
              </a:rPr>
              <a:t>altered so that the student(s) will learn?</a:t>
            </a:r>
          </a:p>
        </p:txBody>
      </p:sp>
      <p:sp>
        <p:nvSpPr>
          <p:cNvPr id="6" name="TextBox 5"/>
          <p:cNvSpPr txBox="1"/>
          <p:nvPr/>
        </p:nvSpPr>
        <p:spPr>
          <a:xfrm>
            <a:off x="457200" y="5562600"/>
            <a:ext cx="5029200" cy="461963"/>
          </a:xfrm>
          <a:prstGeom prst="rect">
            <a:avLst/>
          </a:prstGeom>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defRPr/>
            </a:pPr>
            <a:r>
              <a:rPr lang="en-US" dirty="0" smtClean="0">
                <a:solidFill>
                  <a:srgbClr val="000000"/>
                </a:solidFill>
                <a:latin typeface="Calibri"/>
              </a:rPr>
              <a:t>This shift alters everything else!</a:t>
            </a:r>
            <a:endParaRPr lang="en-US" sz="1600" dirty="0" smtClean="0">
              <a:solidFill>
                <a:srgbClr val="000000"/>
              </a:solidFill>
              <a:latin typeface="Calibri"/>
            </a:endParaRPr>
          </a:p>
        </p:txBody>
      </p:sp>
      <p:sp>
        <p:nvSpPr>
          <p:cNvPr id="7" name="Rectangle 8"/>
          <p:cNvSpPr>
            <a:spLocks noChangeArrowheads="1"/>
          </p:cNvSpPr>
          <p:nvPr/>
        </p:nvSpPr>
        <p:spPr bwMode="auto">
          <a:xfrm>
            <a:off x="73025" y="6459379"/>
            <a:ext cx="5358326" cy="338554"/>
          </a:xfrm>
          <a:prstGeom prst="rect">
            <a:avLst/>
          </a:prstGeom>
          <a:noFill/>
          <a:ln w="9525">
            <a:noFill/>
            <a:miter lim="800000"/>
            <a:headEnd/>
            <a:tailEnd/>
          </a:ln>
        </p:spPr>
        <p:txBody>
          <a:bodyPr wrap="none">
            <a:spAutoFit/>
          </a:bodyPr>
          <a:lstStyle/>
          <a:p>
            <a:r>
              <a:rPr lang="en-US" sz="1600" dirty="0">
                <a:solidFill>
                  <a:srgbClr val="5C6670">
                    <a:lumMod val="50000"/>
                    <a:lumOff val="50000"/>
                  </a:srgbClr>
                </a:solidFill>
                <a:cs typeface="Arial" pitchFamily="34" charset="0"/>
              </a:rPr>
              <a:t>Adapted from </a:t>
            </a:r>
            <a:r>
              <a:rPr lang="en-US" sz="1600" dirty="0" err="1">
                <a:solidFill>
                  <a:srgbClr val="5C6670">
                    <a:lumMod val="50000"/>
                    <a:lumOff val="50000"/>
                  </a:srgbClr>
                </a:solidFill>
                <a:cs typeface="Arial" pitchFamily="34" charset="0"/>
              </a:rPr>
              <a:t>Batsche</a:t>
            </a:r>
            <a:r>
              <a:rPr lang="en-US" sz="1600" dirty="0">
                <a:solidFill>
                  <a:srgbClr val="5C6670">
                    <a:lumMod val="50000"/>
                    <a:lumOff val="50000"/>
                  </a:srgbClr>
                </a:solidFill>
                <a:cs typeface="Arial" pitchFamily="34" charset="0"/>
              </a:rPr>
              <a:t> and Elliott materials (citing Ken Howell)</a:t>
            </a:r>
          </a:p>
        </p:txBody>
      </p:sp>
      <p:grpSp>
        <p:nvGrpSpPr>
          <p:cNvPr id="8" name="Group 10"/>
          <p:cNvGrpSpPr>
            <a:grpSpLocks/>
          </p:cNvGrpSpPr>
          <p:nvPr/>
        </p:nvGrpSpPr>
        <p:grpSpPr bwMode="auto">
          <a:xfrm>
            <a:off x="4038600" y="2971800"/>
            <a:ext cx="1447800" cy="1219200"/>
            <a:chOff x="4038600" y="2971800"/>
            <a:chExt cx="1447800" cy="1219200"/>
          </a:xfrm>
        </p:grpSpPr>
        <p:sp>
          <p:nvSpPr>
            <p:cNvPr id="9" name="Right Arrow 8"/>
            <p:cNvSpPr/>
            <p:nvPr/>
          </p:nvSpPr>
          <p:spPr>
            <a:xfrm>
              <a:off x="4038600" y="2971800"/>
              <a:ext cx="1447800" cy="1219200"/>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solidFill>
                  <a:prstClr val="white"/>
                </a:solidFill>
              </a:endParaRPr>
            </a:p>
          </p:txBody>
        </p:sp>
        <p:sp>
          <p:nvSpPr>
            <p:cNvPr id="10" name="TextBox 9"/>
            <p:cNvSpPr txBox="1">
              <a:spLocks noChangeArrowheads="1"/>
            </p:cNvSpPr>
            <p:nvPr/>
          </p:nvSpPr>
          <p:spPr bwMode="auto">
            <a:xfrm>
              <a:off x="4114800" y="3352800"/>
              <a:ext cx="1143000" cy="400110"/>
            </a:xfrm>
            <a:prstGeom prst="rect">
              <a:avLst/>
            </a:prstGeom>
            <a:noFill/>
            <a:ln w="9525">
              <a:noFill/>
              <a:miter lim="800000"/>
              <a:headEnd/>
              <a:tailEnd/>
            </a:ln>
          </p:spPr>
          <p:txBody>
            <a:bodyPr>
              <a:spAutoFit/>
            </a:bodyPr>
            <a:lstStyle/>
            <a:p>
              <a:pPr algn="ctr"/>
              <a:r>
                <a:rPr lang="en-US" sz="2000" dirty="0">
                  <a:solidFill>
                    <a:prstClr val="white"/>
                  </a:solidFill>
                </a:rPr>
                <a:t>Instead</a:t>
              </a:r>
            </a:p>
          </p:txBody>
        </p:sp>
      </p:grpSp>
      <p:sp>
        <p:nvSpPr>
          <p:cNvPr id="11" name="Title 10"/>
          <p:cNvSpPr>
            <a:spLocks noGrp="1"/>
          </p:cNvSpPr>
          <p:nvPr>
            <p:ph type="title"/>
          </p:nvPr>
        </p:nvSpPr>
        <p:spPr/>
        <p:txBody>
          <a:bodyPr>
            <a:normAutofit fontScale="90000"/>
          </a:bodyPr>
          <a:lstStyle/>
          <a:p>
            <a:r>
              <a:rPr lang="en-US" sz="4000" dirty="0" smtClean="0"/>
              <a:t>Step 2: A Shift in Thinking</a:t>
            </a:r>
            <a:endParaRPr lang="en-US" sz="4000" dirty="0"/>
          </a:p>
        </p:txBody>
      </p:sp>
      <p:sp>
        <p:nvSpPr>
          <p:cNvPr id="12" name="Octagon 11"/>
          <p:cNvSpPr/>
          <p:nvPr/>
        </p:nvSpPr>
        <p:spPr>
          <a:xfrm>
            <a:off x="685800" y="2247900"/>
            <a:ext cx="3124200" cy="3048000"/>
          </a:xfrm>
          <a:prstGeom prst="octagon">
            <a:avLst/>
          </a:prstGeom>
          <a:solidFill>
            <a:srgbClr val="DC5A38"/>
          </a:solidFill>
          <a:ln>
            <a:solidFill>
              <a:srgbClr val="DC5A38"/>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800" dirty="0" smtClean="0">
                <a:solidFill>
                  <a:prstClr val="white"/>
                </a:solidFill>
              </a:rPr>
              <a:t>STOP</a:t>
            </a:r>
            <a:endParaRPr lang="en-US" sz="2800" dirty="0">
              <a:solidFill>
                <a:prstClr val="white"/>
              </a:solidFill>
            </a:endParaRPr>
          </a:p>
        </p:txBody>
      </p:sp>
    </p:spTree>
    <p:extLst>
      <p:ext uri="{BB962C8B-B14F-4D97-AF65-F5344CB8AC3E}">
        <p14:creationId xmlns:p14="http://schemas.microsoft.com/office/powerpoint/2010/main" val="323799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ppt_x"/>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ppt_x</p:attrName>
                                        </p:attrNameLst>
                                      </p:cBhvr>
                                      <p:tavLst>
                                        <p:tav tm="0">
                                          <p:val>
                                            <p:strVal val="#ppt_x"/>
                                          </p:val>
                                        </p:tav>
                                        <p:tav tm="100000">
                                          <p:val>
                                            <p:strVal val="#ppt_x"/>
                                          </p:val>
                                        </p:tav>
                                      </p:tavLst>
                                    </p:anim>
                                    <p:anim calcmode="lin" valueType="num">
                                      <p:cBhvr>
                                        <p:cTn id="23" dur="1800" decel="100000" fill="hold"/>
                                        <p:tgtEl>
                                          <p:spTgt spid="5"/>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normAutofit/>
          </a:bodyPr>
          <a:lstStyle/>
          <a:p>
            <a:pPr>
              <a:lnSpc>
                <a:spcPct val="90000"/>
              </a:lnSpc>
              <a:buClr>
                <a:schemeClr val="tx1"/>
              </a:buClr>
              <a:buFont typeface="Wingdings" pitchFamily="2" charset="2"/>
              <a:buNone/>
            </a:pPr>
            <a:r>
              <a:rPr lang="en-US" u="sng" dirty="0" smtClean="0">
                <a:solidFill>
                  <a:schemeClr val="bg1">
                    <a:lumMod val="50000"/>
                  </a:schemeClr>
                </a:solidFill>
              </a:rPr>
              <a:t>To Obtain/ Get </a:t>
            </a:r>
            <a:r>
              <a:rPr lang="en-US" dirty="0" smtClean="0">
                <a:solidFill>
                  <a:schemeClr val="bg1">
                    <a:lumMod val="50000"/>
                  </a:schemeClr>
                </a:solidFill>
              </a:rPr>
              <a:t>:</a:t>
            </a:r>
          </a:p>
          <a:p>
            <a:pPr>
              <a:lnSpc>
                <a:spcPct val="140000"/>
              </a:lnSpc>
              <a:buFont typeface="Symbol" pitchFamily="18" charset="2"/>
              <a:buChar char="·"/>
            </a:pPr>
            <a:r>
              <a:rPr lang="en-US" sz="2400" b="0" dirty="0" smtClean="0">
                <a:solidFill>
                  <a:schemeClr val="bg1">
                    <a:lumMod val="50000"/>
                  </a:schemeClr>
                </a:solidFill>
              </a:rPr>
              <a:t>Peer attention</a:t>
            </a:r>
          </a:p>
          <a:p>
            <a:pPr>
              <a:lnSpc>
                <a:spcPct val="140000"/>
              </a:lnSpc>
              <a:buFont typeface="Symbol" pitchFamily="18" charset="2"/>
              <a:buChar char="·"/>
            </a:pPr>
            <a:r>
              <a:rPr lang="en-US" sz="2400" b="0" dirty="0" smtClean="0">
                <a:solidFill>
                  <a:schemeClr val="bg1">
                    <a:lumMod val="50000"/>
                  </a:schemeClr>
                </a:solidFill>
              </a:rPr>
              <a:t>Adult attention</a:t>
            </a:r>
          </a:p>
          <a:p>
            <a:pPr>
              <a:lnSpc>
                <a:spcPct val="140000"/>
              </a:lnSpc>
              <a:buFont typeface="Symbol" pitchFamily="18" charset="2"/>
              <a:buChar char="·"/>
            </a:pPr>
            <a:r>
              <a:rPr lang="en-US" sz="2400" b="0" dirty="0" smtClean="0">
                <a:solidFill>
                  <a:schemeClr val="bg1">
                    <a:lumMod val="50000"/>
                  </a:schemeClr>
                </a:solidFill>
              </a:rPr>
              <a:t>Desired activity</a:t>
            </a:r>
          </a:p>
          <a:p>
            <a:pPr>
              <a:lnSpc>
                <a:spcPct val="140000"/>
              </a:lnSpc>
              <a:buFont typeface="Symbol" pitchFamily="18" charset="2"/>
              <a:buChar char="·"/>
            </a:pPr>
            <a:r>
              <a:rPr lang="en-US" sz="2400" b="0" dirty="0" smtClean="0">
                <a:solidFill>
                  <a:schemeClr val="bg1">
                    <a:lumMod val="50000"/>
                  </a:schemeClr>
                </a:solidFill>
              </a:rPr>
              <a:t>Desired object/ items</a:t>
            </a:r>
          </a:p>
          <a:p>
            <a:pPr>
              <a:lnSpc>
                <a:spcPct val="140000"/>
              </a:lnSpc>
              <a:buFont typeface="Symbol" pitchFamily="18" charset="2"/>
              <a:buChar char="·"/>
            </a:pPr>
            <a:r>
              <a:rPr lang="en-US" sz="2400" b="0" dirty="0" smtClean="0">
                <a:solidFill>
                  <a:schemeClr val="bg1">
                    <a:lumMod val="50000"/>
                  </a:schemeClr>
                </a:solidFill>
              </a:rPr>
              <a:t>Sensory stimulation: auditory, tactile, etc.</a:t>
            </a:r>
          </a:p>
        </p:txBody>
      </p:sp>
      <p:sp>
        <p:nvSpPr>
          <p:cNvPr id="47108" name="Rectangle 4"/>
          <p:cNvSpPr>
            <a:spLocks noGrp="1" noChangeArrowheads="1"/>
          </p:cNvSpPr>
          <p:nvPr>
            <p:ph idx="13"/>
          </p:nvPr>
        </p:nvSpPr>
        <p:spPr/>
        <p:txBody>
          <a:bodyPr/>
          <a:lstStyle/>
          <a:p>
            <a:pPr>
              <a:lnSpc>
                <a:spcPct val="90000"/>
              </a:lnSpc>
              <a:spcBef>
                <a:spcPts val="0"/>
              </a:spcBef>
              <a:buClr>
                <a:schemeClr val="tx1"/>
              </a:buClr>
              <a:buFont typeface="Wingdings" pitchFamily="2" charset="2"/>
              <a:buNone/>
            </a:pPr>
            <a:r>
              <a:rPr lang="en-US" u="sng" dirty="0" smtClean="0">
                <a:solidFill>
                  <a:schemeClr val="bg1">
                    <a:lumMod val="50000"/>
                  </a:schemeClr>
                </a:solidFill>
              </a:rPr>
              <a:t>To Avoid/ Escape:</a:t>
            </a:r>
          </a:p>
          <a:p>
            <a:pPr>
              <a:lnSpc>
                <a:spcPct val="140000"/>
              </a:lnSpc>
              <a:spcBef>
                <a:spcPts val="0"/>
              </a:spcBef>
              <a:buFont typeface="Symbol" pitchFamily="18" charset="2"/>
              <a:buChar char="·"/>
            </a:pPr>
            <a:r>
              <a:rPr lang="en-US" b="0" dirty="0" smtClean="0">
                <a:solidFill>
                  <a:schemeClr val="bg1">
                    <a:lumMod val="50000"/>
                  </a:schemeClr>
                </a:solidFill>
              </a:rPr>
              <a:t>Difficult Task</a:t>
            </a:r>
          </a:p>
          <a:p>
            <a:pPr>
              <a:lnSpc>
                <a:spcPct val="140000"/>
              </a:lnSpc>
              <a:spcBef>
                <a:spcPts val="0"/>
              </a:spcBef>
              <a:buFont typeface="Symbol" pitchFamily="18" charset="2"/>
              <a:buChar char="·"/>
            </a:pPr>
            <a:r>
              <a:rPr lang="en-US" b="0" dirty="0" smtClean="0">
                <a:solidFill>
                  <a:schemeClr val="bg1">
                    <a:lumMod val="50000"/>
                  </a:schemeClr>
                </a:solidFill>
              </a:rPr>
              <a:t>Boring Task</a:t>
            </a:r>
          </a:p>
          <a:p>
            <a:pPr>
              <a:lnSpc>
                <a:spcPct val="140000"/>
              </a:lnSpc>
              <a:spcBef>
                <a:spcPts val="0"/>
              </a:spcBef>
              <a:buFont typeface="Symbol" pitchFamily="18" charset="2"/>
              <a:buChar char="·"/>
            </a:pPr>
            <a:r>
              <a:rPr lang="en-US" b="0" dirty="0" smtClean="0">
                <a:solidFill>
                  <a:schemeClr val="bg1">
                    <a:lumMod val="50000"/>
                  </a:schemeClr>
                </a:solidFill>
              </a:rPr>
              <a:t>Easy Task</a:t>
            </a:r>
          </a:p>
          <a:p>
            <a:pPr>
              <a:lnSpc>
                <a:spcPct val="140000"/>
              </a:lnSpc>
              <a:spcBef>
                <a:spcPts val="0"/>
              </a:spcBef>
              <a:buFont typeface="Symbol" pitchFamily="18" charset="2"/>
              <a:buChar char="·"/>
            </a:pPr>
            <a:r>
              <a:rPr lang="en-US" b="0" dirty="0" smtClean="0">
                <a:solidFill>
                  <a:schemeClr val="bg1">
                    <a:lumMod val="50000"/>
                  </a:schemeClr>
                </a:solidFill>
              </a:rPr>
              <a:t>Physical demand</a:t>
            </a:r>
          </a:p>
          <a:p>
            <a:pPr>
              <a:lnSpc>
                <a:spcPct val="140000"/>
              </a:lnSpc>
              <a:spcBef>
                <a:spcPts val="0"/>
              </a:spcBef>
              <a:buFont typeface="Symbol" pitchFamily="18" charset="2"/>
              <a:buChar char="·"/>
            </a:pPr>
            <a:r>
              <a:rPr lang="en-US" b="0" dirty="0" smtClean="0">
                <a:solidFill>
                  <a:schemeClr val="bg1">
                    <a:lumMod val="50000"/>
                  </a:schemeClr>
                </a:solidFill>
              </a:rPr>
              <a:t>Non-preferred activity</a:t>
            </a:r>
          </a:p>
          <a:p>
            <a:pPr>
              <a:lnSpc>
                <a:spcPct val="140000"/>
              </a:lnSpc>
              <a:spcBef>
                <a:spcPts val="0"/>
              </a:spcBef>
              <a:buFont typeface="Symbol" pitchFamily="18" charset="2"/>
              <a:buChar char="·"/>
            </a:pPr>
            <a:r>
              <a:rPr lang="en-US" b="0" dirty="0" smtClean="0">
                <a:solidFill>
                  <a:schemeClr val="bg1">
                    <a:lumMod val="50000"/>
                  </a:schemeClr>
                </a:solidFill>
              </a:rPr>
              <a:t>Peer</a:t>
            </a:r>
          </a:p>
          <a:p>
            <a:pPr>
              <a:lnSpc>
                <a:spcPct val="140000"/>
              </a:lnSpc>
              <a:spcBef>
                <a:spcPts val="0"/>
              </a:spcBef>
              <a:buFont typeface="Symbol" pitchFamily="18" charset="2"/>
              <a:buChar char="·"/>
            </a:pPr>
            <a:r>
              <a:rPr lang="en-US" b="0" dirty="0" smtClean="0">
                <a:solidFill>
                  <a:schemeClr val="bg1">
                    <a:lumMod val="50000"/>
                  </a:schemeClr>
                </a:solidFill>
              </a:rPr>
              <a:t>Staff</a:t>
            </a:r>
          </a:p>
          <a:p>
            <a:pPr>
              <a:lnSpc>
                <a:spcPct val="140000"/>
              </a:lnSpc>
              <a:spcBef>
                <a:spcPts val="0"/>
              </a:spcBef>
              <a:buFont typeface="Symbol" pitchFamily="18" charset="2"/>
              <a:buChar char="·"/>
            </a:pPr>
            <a:r>
              <a:rPr lang="en-US" b="0" dirty="0" smtClean="0">
                <a:solidFill>
                  <a:schemeClr val="bg1">
                    <a:lumMod val="50000"/>
                  </a:schemeClr>
                </a:solidFill>
              </a:rPr>
              <a:t>Reprimands</a:t>
            </a:r>
          </a:p>
          <a:p>
            <a:pPr>
              <a:lnSpc>
                <a:spcPct val="90000"/>
              </a:lnSpc>
              <a:buClr>
                <a:schemeClr val="tx1"/>
              </a:buClr>
              <a:buFont typeface="Wingdings" pitchFamily="2" charset="2"/>
              <a:buNone/>
            </a:pPr>
            <a:endParaRPr lang="en-US" sz="2000" dirty="0" smtClean="0"/>
          </a:p>
        </p:txBody>
      </p:sp>
      <p:sp>
        <p:nvSpPr>
          <p:cNvPr id="135170" name="Rectangle 2"/>
          <p:cNvSpPr>
            <a:spLocks noGrp="1" noChangeArrowheads="1"/>
          </p:cNvSpPr>
          <p:nvPr>
            <p:ph type="title"/>
          </p:nvPr>
        </p:nvSpPr>
        <p:spPr/>
        <p:txBody>
          <a:bodyPr rtlCol="0">
            <a:noAutofit/>
          </a:bodyPr>
          <a:lstStyle/>
          <a:p>
            <a:pPr fontAlgn="auto">
              <a:spcAft>
                <a:spcPts val="0"/>
              </a:spcAft>
              <a:defRPr/>
            </a:pPr>
            <a:r>
              <a:rPr lang="en-US" b="1" dirty="0" smtClean="0"/>
              <a:t>Most Common Functions of Behavior</a:t>
            </a:r>
          </a:p>
        </p:txBody>
      </p:sp>
      <p:sp>
        <p:nvSpPr>
          <p:cNvPr id="5" name="TextBox 4"/>
          <p:cNvSpPr txBox="1"/>
          <p:nvPr/>
        </p:nvSpPr>
        <p:spPr>
          <a:xfrm>
            <a:off x="457200" y="6324881"/>
            <a:ext cx="5880538" cy="338554"/>
          </a:xfrm>
          <a:prstGeom prst="rect">
            <a:avLst/>
          </a:prstGeom>
          <a:noFill/>
        </p:spPr>
        <p:txBody>
          <a:bodyPr wrap="square" rtlCol="0">
            <a:spAutoFit/>
          </a:bodyPr>
          <a:lstStyle/>
          <a:p>
            <a:r>
              <a:rPr lang="en-US" sz="1600" dirty="0" smtClean="0">
                <a:solidFill>
                  <a:schemeClr val="bg1">
                    <a:lumMod val="50000"/>
                  </a:schemeClr>
                </a:solidFill>
              </a:rPr>
              <a:t>Adapted from Sheldon Loman and Chris </a:t>
            </a:r>
            <a:r>
              <a:rPr lang="en-US" sz="1600" dirty="0" err="1" smtClean="0">
                <a:solidFill>
                  <a:schemeClr val="bg1">
                    <a:lumMod val="50000"/>
                  </a:schemeClr>
                </a:solidFill>
              </a:rPr>
              <a:t>Borgmeier</a:t>
            </a:r>
            <a:r>
              <a:rPr lang="en-US" sz="1600" dirty="0" smtClean="0">
                <a:solidFill>
                  <a:schemeClr val="bg1">
                    <a:lumMod val="50000"/>
                  </a:schemeClr>
                </a:solidFill>
              </a:rPr>
              <a:t> “Practical FBA”</a:t>
            </a:r>
            <a:endParaRPr lang="en-US" sz="1600" dirty="0">
              <a:solidFill>
                <a:schemeClr val="bg1">
                  <a:lumMod val="50000"/>
                </a:schemeClr>
              </a:solidFill>
            </a:endParaRPr>
          </a:p>
        </p:txBody>
      </p:sp>
    </p:spTree>
    <p:extLst>
      <p:ext uri="{BB962C8B-B14F-4D97-AF65-F5344CB8AC3E}">
        <p14:creationId xmlns:p14="http://schemas.microsoft.com/office/powerpoint/2010/main" val="73179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202400"/>
            <a:ext cx="7886700" cy="5292993"/>
          </a:xfrm>
        </p:spPr>
        <p:txBody>
          <a:bodyPr/>
          <a:lstStyle/>
          <a:p>
            <a:pPr>
              <a:lnSpc>
                <a:spcPct val="100000"/>
              </a:lnSpc>
            </a:pPr>
            <a:r>
              <a:rPr lang="en-US" dirty="0" smtClean="0"/>
              <a:t>All </a:t>
            </a:r>
            <a:r>
              <a:rPr lang="en-US" dirty="0"/>
              <a:t>staff understand the prevalence and impact of trauma of their students and themselves.</a:t>
            </a:r>
          </a:p>
          <a:p>
            <a:pPr>
              <a:lnSpc>
                <a:spcPct val="100000"/>
              </a:lnSpc>
            </a:pPr>
            <a:r>
              <a:rPr lang="en-US" dirty="0"/>
              <a:t>School strives for physical, emotional, social, academic safety for all.</a:t>
            </a:r>
          </a:p>
          <a:p>
            <a:pPr>
              <a:lnSpc>
                <a:spcPct val="100000"/>
              </a:lnSpc>
            </a:pPr>
            <a:r>
              <a:rPr lang="en-US" dirty="0"/>
              <a:t>The school addresses holistic student needs.</a:t>
            </a:r>
          </a:p>
          <a:p>
            <a:pPr>
              <a:lnSpc>
                <a:spcPct val="100000"/>
              </a:lnSpc>
            </a:pPr>
            <a:r>
              <a:rPr lang="en-US" dirty="0"/>
              <a:t>The school is inclusive and connects students to the community instead of excluding them.</a:t>
            </a:r>
          </a:p>
          <a:p>
            <a:pPr>
              <a:lnSpc>
                <a:spcPct val="100000"/>
              </a:lnSpc>
            </a:pPr>
            <a:r>
              <a:rPr lang="en-US" dirty="0"/>
              <a:t>The school staff work collaboratively to support students.</a:t>
            </a:r>
          </a:p>
          <a:p>
            <a:pPr>
              <a:lnSpc>
                <a:spcPct val="100000"/>
              </a:lnSpc>
            </a:pPr>
            <a:r>
              <a:rPr lang="en-US" dirty="0"/>
              <a:t>School leaders adapt services and supports based on contemporary needs of students. </a:t>
            </a:r>
          </a:p>
          <a:p>
            <a:endParaRPr lang="en-US" dirty="0"/>
          </a:p>
          <a:p>
            <a:endParaRPr lang="en-US" dirty="0"/>
          </a:p>
          <a:p>
            <a:endParaRPr lang="en-US" dirty="0"/>
          </a:p>
        </p:txBody>
      </p:sp>
      <p:sp>
        <p:nvSpPr>
          <p:cNvPr id="4" name="Title 3"/>
          <p:cNvSpPr>
            <a:spLocks noGrp="1"/>
          </p:cNvSpPr>
          <p:nvPr>
            <p:ph type="title"/>
          </p:nvPr>
        </p:nvSpPr>
        <p:spPr/>
        <p:txBody>
          <a:bodyPr>
            <a:normAutofit/>
          </a:bodyPr>
          <a:lstStyle/>
          <a:p>
            <a:r>
              <a:rPr lang="en-US" dirty="0"/>
              <a:t>What exactly </a:t>
            </a:r>
            <a:r>
              <a:rPr lang="en-US" i="1" dirty="0"/>
              <a:t>IS</a:t>
            </a:r>
            <a:r>
              <a:rPr lang="en-US" dirty="0"/>
              <a:t> a trauma-sensitive school</a:t>
            </a:r>
            <a:r>
              <a:rPr lang="en-US" dirty="0" smtClean="0"/>
              <a:t>?</a:t>
            </a:r>
            <a:endParaRPr lang="en-US" dirty="0"/>
          </a:p>
        </p:txBody>
      </p:sp>
    </p:spTree>
    <p:extLst>
      <p:ext uri="{BB962C8B-B14F-4D97-AF65-F5344CB8AC3E}">
        <p14:creationId xmlns:p14="http://schemas.microsoft.com/office/powerpoint/2010/main" val="2864717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can you “alter” within your system? What is </a:t>
            </a:r>
            <a:r>
              <a:rPr lang="en-US" dirty="0" smtClean="0"/>
              <a:t>within </a:t>
            </a:r>
            <a:r>
              <a:rPr lang="en-US" dirty="0"/>
              <a:t>your control? (consider: adult/child)</a:t>
            </a:r>
          </a:p>
        </p:txBody>
      </p:sp>
      <p:sp>
        <p:nvSpPr>
          <p:cNvPr id="4" name="Content Placeholder 2"/>
          <p:cNvSpPr>
            <a:spLocks noGrp="1"/>
          </p:cNvSpPr>
          <p:nvPr>
            <p:ph sz="half" idx="4294967295"/>
          </p:nvPr>
        </p:nvSpPr>
        <p:spPr>
          <a:xfrm>
            <a:off x="138910" y="1792012"/>
            <a:ext cx="2834640" cy="3725919"/>
          </a:xfrm>
          <a:prstGeom prst="rect">
            <a:avLst/>
          </a:prstGeom>
          <a:ln>
            <a:solidFill>
              <a:schemeClr val="bg1">
                <a:lumMod val="65000"/>
              </a:schemeClr>
            </a:solidFill>
          </a:ln>
        </p:spPr>
        <p:txBody>
          <a:bodyPr/>
          <a:lstStyle/>
          <a:p>
            <a:r>
              <a:rPr lang="en-US" dirty="0" smtClean="0"/>
              <a:t>Curriculum</a:t>
            </a:r>
            <a:endParaRPr lang="en-US" dirty="0"/>
          </a:p>
        </p:txBody>
      </p:sp>
      <p:sp>
        <p:nvSpPr>
          <p:cNvPr id="5" name="Content Placeholder 4"/>
          <p:cNvSpPr>
            <a:spLocks noGrp="1"/>
          </p:cNvSpPr>
          <p:nvPr>
            <p:ph sz="quarter" idx="4294967295"/>
          </p:nvPr>
        </p:nvSpPr>
        <p:spPr>
          <a:xfrm>
            <a:off x="3128167" y="2438399"/>
            <a:ext cx="2834640" cy="3804746"/>
          </a:xfrm>
          <a:prstGeom prst="rect">
            <a:avLst/>
          </a:prstGeom>
          <a:ln>
            <a:solidFill>
              <a:srgbClr val="79C7AF"/>
            </a:solidFill>
          </a:ln>
        </p:spPr>
        <p:txBody>
          <a:bodyPr/>
          <a:lstStyle/>
          <a:p>
            <a:r>
              <a:rPr lang="en-US" dirty="0" smtClean="0"/>
              <a:t>Instruction</a:t>
            </a:r>
            <a:endParaRPr lang="en-US" dirty="0"/>
          </a:p>
        </p:txBody>
      </p:sp>
      <p:sp>
        <p:nvSpPr>
          <p:cNvPr id="6" name="Content Placeholder 2"/>
          <p:cNvSpPr txBox="1">
            <a:spLocks/>
          </p:cNvSpPr>
          <p:nvPr/>
        </p:nvSpPr>
        <p:spPr>
          <a:xfrm>
            <a:off x="6162205" y="1792012"/>
            <a:ext cx="2834640" cy="3930871"/>
          </a:xfrm>
          <a:prstGeom prst="rect">
            <a:avLst/>
          </a:prstGeom>
          <a:ln>
            <a:solidFill>
              <a:schemeClr val="bg2">
                <a:lumMod val="75000"/>
              </a:schemeClr>
            </a:solidFill>
          </a:ln>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0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18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6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6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6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6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600" kern="1200">
                <a:solidFill>
                  <a:schemeClr val="tx2"/>
                </a:solidFill>
                <a:latin typeface="+mn-lt"/>
                <a:ea typeface="+mn-ea"/>
                <a:cs typeface="+mn-cs"/>
              </a:defRPr>
            </a:lvl9pPr>
          </a:lstStyle>
          <a:p>
            <a:r>
              <a:rPr lang="en-US" dirty="0" smtClean="0"/>
              <a:t>Environment</a:t>
            </a:r>
            <a:endParaRPr lang="en-US" dirty="0"/>
          </a:p>
        </p:txBody>
      </p:sp>
    </p:spTree>
    <p:extLst>
      <p:ext uri="{BB962C8B-B14F-4D97-AF65-F5344CB8AC3E}">
        <p14:creationId xmlns:p14="http://schemas.microsoft.com/office/powerpoint/2010/main" val="3235612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401"/>
            <a:ext cx="2524453" cy="4993447"/>
          </a:xfrm>
        </p:spPr>
        <p:txBody>
          <a:bodyPr>
            <a:normAutofit/>
          </a:bodyPr>
          <a:lstStyle/>
          <a:p>
            <a:pPr marL="0" indent="0" algn="ctr">
              <a:buNone/>
            </a:pPr>
            <a:r>
              <a:rPr lang="en-US" sz="2800" dirty="0">
                <a:solidFill>
                  <a:srgbClr val="000000"/>
                </a:solidFill>
                <a:latin typeface="+mn-lt"/>
              </a:rPr>
              <a:t>What is the simplest thing that can be done that has the greatest impact</a:t>
            </a:r>
            <a:r>
              <a:rPr lang="en-US" sz="2800" dirty="0" smtClean="0">
                <a:solidFill>
                  <a:srgbClr val="000000"/>
                </a:solidFill>
                <a:latin typeface="+mn-lt"/>
              </a:rPr>
              <a:t>?</a:t>
            </a:r>
            <a:br>
              <a:rPr lang="en-US" sz="2800" dirty="0" smtClean="0">
                <a:solidFill>
                  <a:srgbClr val="000000"/>
                </a:solidFill>
                <a:latin typeface="+mn-lt"/>
              </a:rPr>
            </a:br>
            <a:r>
              <a:rPr lang="en-US" sz="2800" dirty="0" smtClean="0">
                <a:solidFill>
                  <a:srgbClr val="000000"/>
                </a:solidFill>
                <a:latin typeface="+mn-lt"/>
              </a:rPr>
              <a:t> </a:t>
            </a:r>
            <a:endParaRPr lang="en-US" sz="2800" dirty="0">
              <a:solidFill>
                <a:srgbClr val="000000"/>
              </a:solidFill>
              <a:latin typeface="+mn-lt"/>
            </a:endParaRPr>
          </a:p>
          <a:p>
            <a:pPr marL="0" indent="0" algn="ctr">
              <a:buNone/>
            </a:pPr>
            <a:r>
              <a:rPr lang="en-US" sz="3200" b="1" dirty="0" smtClean="0">
                <a:solidFill>
                  <a:schemeClr val="accent2">
                    <a:lumMod val="75000"/>
                  </a:schemeClr>
                </a:solidFill>
                <a:latin typeface="+mn-lt"/>
              </a:rPr>
              <a:t>Always matching support to need!</a:t>
            </a:r>
          </a:p>
          <a:p>
            <a:pPr marL="0" indent="0">
              <a:buNone/>
            </a:pPr>
            <a:endParaRPr lang="en-US" sz="2800" dirty="0">
              <a:solidFill>
                <a:srgbClr val="000000"/>
              </a:solidFill>
              <a:latin typeface="+mn-lt"/>
            </a:endParaRPr>
          </a:p>
        </p:txBody>
      </p:sp>
      <p:sp>
        <p:nvSpPr>
          <p:cNvPr id="3" name="Title 2"/>
          <p:cNvSpPr>
            <a:spLocks noGrp="1"/>
          </p:cNvSpPr>
          <p:nvPr>
            <p:ph type="title"/>
          </p:nvPr>
        </p:nvSpPr>
        <p:spPr/>
        <p:txBody>
          <a:bodyPr/>
          <a:lstStyle/>
          <a:p>
            <a:r>
              <a:rPr lang="en-US" dirty="0" smtClean="0"/>
              <a:t>Step 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94239413"/>
              </p:ext>
            </p:extLst>
          </p:nvPr>
        </p:nvGraphicFramePr>
        <p:xfrm>
          <a:off x="3771337" y="472964"/>
          <a:ext cx="4960202" cy="5897224"/>
        </p:xfrm>
        <a:graphic>
          <a:graphicData uri="http://schemas.openxmlformats.org/drawingml/2006/table">
            <a:tbl>
              <a:tblPr firstRow="1" firstCol="1" bandRow="1"/>
              <a:tblGrid>
                <a:gridCol w="4960202"/>
              </a:tblGrid>
              <a:tr h="769057">
                <a:tc>
                  <a:txBody>
                    <a:bodyPr/>
                    <a:lstStyle/>
                    <a:p>
                      <a:pPr marL="0" marR="0" algn="ctr">
                        <a:lnSpc>
                          <a:spcPct val="115000"/>
                        </a:lnSpc>
                        <a:spcBef>
                          <a:spcPts val="0"/>
                        </a:spcBef>
                        <a:spcAft>
                          <a:spcPts val="0"/>
                        </a:spcAft>
                      </a:pPr>
                      <a:r>
                        <a:rPr lang="en-US" sz="2200" b="1" u="sng" dirty="0">
                          <a:effectLst/>
                          <a:latin typeface="Calibri"/>
                          <a:ea typeface="Calibri"/>
                          <a:cs typeface="Times New Roman"/>
                        </a:rPr>
                        <a:t>Core Features</a:t>
                      </a:r>
                      <a:endParaRPr lang="en-US" sz="2200" u="sng" dirty="0">
                        <a:effectLst/>
                        <a:latin typeface="Calibri"/>
                        <a:ea typeface="Calibri"/>
                        <a:cs typeface="Times New Roman"/>
                      </a:endParaRPr>
                    </a:p>
                    <a:p>
                      <a:pPr marL="0" marR="0" algn="ctr">
                        <a:lnSpc>
                          <a:spcPct val="115000"/>
                        </a:lnSpc>
                        <a:spcBef>
                          <a:spcPts val="0"/>
                        </a:spcBef>
                        <a:spcAft>
                          <a:spcPts val="0"/>
                        </a:spcAft>
                      </a:pPr>
                      <a:r>
                        <a:rPr lang="en-US" sz="2200" i="1" dirty="0">
                          <a:effectLst/>
                          <a:latin typeface="Calibri"/>
                          <a:ea typeface="Calibri"/>
                          <a:cs typeface="Times New Roman"/>
                        </a:rPr>
                        <a:t>(If you were to walk into a school, can you determine if the practice is in place?)</a:t>
                      </a:r>
                      <a:endParaRPr lang="en-US" sz="2200" dirty="0">
                        <a:effectLst/>
                        <a:latin typeface="Calibri"/>
                        <a:ea typeface="Calibri"/>
                        <a:cs typeface="Times New Roman"/>
                      </a:endParaRPr>
                    </a:p>
                  </a:txBody>
                  <a:tcPr marL="58068" marR="58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362630">
                <a:tc>
                  <a:txBody>
                    <a:bodyPr/>
                    <a:lstStyle/>
                    <a:p>
                      <a:pPr marL="0" marR="0" algn="ctr">
                        <a:lnSpc>
                          <a:spcPct val="115000"/>
                        </a:lnSpc>
                        <a:spcBef>
                          <a:spcPts val="0"/>
                        </a:spcBef>
                        <a:spcAft>
                          <a:spcPts val="0"/>
                        </a:spcAft>
                      </a:pPr>
                      <a:r>
                        <a:rPr lang="en-US" sz="2200" b="1" dirty="0">
                          <a:effectLst/>
                          <a:latin typeface="Calibri"/>
                          <a:ea typeface="Calibri"/>
                          <a:cs typeface="Times New Roman"/>
                        </a:rPr>
                        <a:t>For whom is the practice intended?</a:t>
                      </a:r>
                      <a:endParaRPr lang="en-US" sz="2200" dirty="0">
                        <a:effectLst/>
                        <a:latin typeface="Calibri"/>
                        <a:ea typeface="Calibri"/>
                        <a:cs typeface="Times New Roman"/>
                      </a:endParaRPr>
                    </a:p>
                  </a:txBody>
                  <a:tcPr marL="58068" marR="58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355440">
                <a:tc>
                  <a:txBody>
                    <a:bodyPr/>
                    <a:lstStyle/>
                    <a:p>
                      <a:pPr marL="0" marR="0" algn="ctr">
                        <a:lnSpc>
                          <a:spcPct val="115000"/>
                        </a:lnSpc>
                        <a:spcBef>
                          <a:spcPts val="0"/>
                        </a:spcBef>
                        <a:spcAft>
                          <a:spcPts val="0"/>
                        </a:spcAft>
                      </a:pPr>
                      <a:r>
                        <a:rPr lang="en-US" sz="2200" b="1">
                          <a:effectLst/>
                          <a:latin typeface="Calibri"/>
                          <a:ea typeface="Calibri"/>
                          <a:cs typeface="Times New Roman"/>
                        </a:rPr>
                        <a:t>Who should use the practice?</a:t>
                      </a:r>
                      <a:endParaRPr lang="en-US" sz="2200">
                        <a:effectLst/>
                        <a:latin typeface="Calibri"/>
                        <a:ea typeface="Calibri"/>
                        <a:cs typeface="Times New Roman"/>
                      </a:endParaRPr>
                    </a:p>
                  </a:txBody>
                  <a:tcPr marL="58068" marR="58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499216">
                <a:tc>
                  <a:txBody>
                    <a:bodyPr/>
                    <a:lstStyle/>
                    <a:p>
                      <a:pPr marL="0" marR="0" algn="ctr">
                        <a:lnSpc>
                          <a:spcPct val="115000"/>
                        </a:lnSpc>
                        <a:spcBef>
                          <a:spcPts val="0"/>
                        </a:spcBef>
                        <a:spcAft>
                          <a:spcPts val="0"/>
                        </a:spcAft>
                      </a:pPr>
                      <a:r>
                        <a:rPr lang="en-US" sz="2200" b="1">
                          <a:effectLst/>
                          <a:latin typeface="Calibri"/>
                          <a:ea typeface="Calibri"/>
                          <a:cs typeface="Times New Roman"/>
                        </a:rPr>
                        <a:t>How is it to be delivered?</a:t>
                      </a:r>
                      <a:endParaRPr lang="en-US" sz="2200">
                        <a:effectLst/>
                        <a:latin typeface="Calibri"/>
                        <a:ea typeface="Calibri"/>
                        <a:cs typeface="Times New Roman"/>
                      </a:endParaRPr>
                    </a:p>
                  </a:txBody>
                  <a:tcPr marL="58068" marR="58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319497">
                <a:tc>
                  <a:txBody>
                    <a:bodyPr/>
                    <a:lstStyle/>
                    <a:p>
                      <a:pPr marL="0" marR="0" algn="ctr">
                        <a:lnSpc>
                          <a:spcPct val="115000"/>
                        </a:lnSpc>
                        <a:spcBef>
                          <a:spcPts val="0"/>
                        </a:spcBef>
                        <a:spcAft>
                          <a:spcPts val="0"/>
                        </a:spcAft>
                      </a:pPr>
                      <a:r>
                        <a:rPr lang="en-US" sz="2200" b="1">
                          <a:effectLst/>
                          <a:latin typeface="Calibri"/>
                          <a:ea typeface="Calibri"/>
                          <a:cs typeface="Times New Roman"/>
                        </a:rPr>
                        <a:t>What are the expected outcomes?</a:t>
                      </a:r>
                      <a:endParaRPr lang="en-US" sz="2200">
                        <a:effectLst/>
                        <a:latin typeface="Calibri"/>
                        <a:ea typeface="Calibri"/>
                        <a:cs typeface="Times New Roman"/>
                      </a:endParaRPr>
                    </a:p>
                  </a:txBody>
                  <a:tcPr marL="58068" marR="58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828215">
                <a:tc>
                  <a:txBody>
                    <a:bodyPr/>
                    <a:lstStyle/>
                    <a:p>
                      <a:pPr marL="0" marR="0" algn="ctr">
                        <a:lnSpc>
                          <a:spcPct val="115000"/>
                        </a:lnSpc>
                        <a:spcBef>
                          <a:spcPts val="0"/>
                        </a:spcBef>
                        <a:spcAft>
                          <a:spcPts val="0"/>
                        </a:spcAft>
                      </a:pPr>
                      <a:r>
                        <a:rPr lang="en-US" sz="2200" b="1">
                          <a:effectLst/>
                          <a:latin typeface="Calibri"/>
                          <a:ea typeface="Calibri"/>
                          <a:cs typeface="Times New Roman"/>
                        </a:rPr>
                        <a:t>Is there peer-reviewed research supporting the effectiveness of the practice?  How convincing?</a:t>
                      </a:r>
                      <a:endParaRPr lang="en-US" sz="2200">
                        <a:effectLst/>
                        <a:latin typeface="Calibri"/>
                        <a:ea typeface="Calibri"/>
                        <a:cs typeface="Times New Roman"/>
                      </a:endParaRPr>
                    </a:p>
                    <a:p>
                      <a:pPr marL="0" marR="0" algn="ctr">
                        <a:lnSpc>
                          <a:spcPct val="115000"/>
                        </a:lnSpc>
                        <a:spcBef>
                          <a:spcPts val="0"/>
                        </a:spcBef>
                        <a:spcAft>
                          <a:spcPts val="0"/>
                        </a:spcAft>
                      </a:pPr>
                      <a:r>
                        <a:rPr lang="en-US" sz="2200" i="1">
                          <a:effectLst/>
                          <a:latin typeface="Calibri"/>
                          <a:ea typeface="Calibri"/>
                          <a:cs typeface="Times New Roman"/>
                        </a:rPr>
                        <a:t>(Provide references)</a:t>
                      </a:r>
                      <a:endParaRPr lang="en-US" sz="2200">
                        <a:effectLst/>
                        <a:latin typeface="Calibri"/>
                        <a:ea typeface="Calibri"/>
                        <a:cs typeface="Times New Roman"/>
                      </a:endParaRPr>
                    </a:p>
                  </a:txBody>
                  <a:tcPr marL="58068" marR="58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532424">
                <a:tc>
                  <a:txBody>
                    <a:bodyPr/>
                    <a:lstStyle/>
                    <a:p>
                      <a:pPr marL="0" marR="0" algn="ctr">
                        <a:lnSpc>
                          <a:spcPct val="115000"/>
                        </a:lnSpc>
                        <a:spcBef>
                          <a:spcPts val="0"/>
                        </a:spcBef>
                        <a:spcAft>
                          <a:spcPts val="0"/>
                        </a:spcAft>
                      </a:pPr>
                      <a:r>
                        <a:rPr lang="en-US" sz="2200" b="1">
                          <a:effectLst/>
                          <a:latin typeface="Calibri"/>
                          <a:ea typeface="Calibri"/>
                          <a:cs typeface="Times New Roman"/>
                        </a:rPr>
                        <a:t>How is fidelity measured?</a:t>
                      </a:r>
                      <a:endParaRPr lang="en-US" sz="2200">
                        <a:effectLst/>
                        <a:latin typeface="Calibri"/>
                        <a:ea typeface="Calibri"/>
                        <a:cs typeface="Times New Roman"/>
                      </a:endParaRPr>
                    </a:p>
                    <a:p>
                      <a:pPr marL="0" marR="0" algn="ctr">
                        <a:lnSpc>
                          <a:spcPct val="115000"/>
                        </a:lnSpc>
                        <a:spcBef>
                          <a:spcPts val="0"/>
                        </a:spcBef>
                        <a:spcAft>
                          <a:spcPts val="0"/>
                        </a:spcAft>
                      </a:pPr>
                      <a:r>
                        <a:rPr lang="en-US" sz="2200" i="1">
                          <a:effectLst/>
                          <a:latin typeface="Calibri"/>
                          <a:ea typeface="Calibri"/>
                          <a:cs typeface="Times New Roman"/>
                        </a:rPr>
                        <a:t>(Data source, method and frequency)</a:t>
                      </a:r>
                      <a:endParaRPr lang="en-US" sz="2200">
                        <a:effectLst/>
                        <a:latin typeface="Calibri"/>
                        <a:ea typeface="Calibri"/>
                        <a:cs typeface="Times New Roman"/>
                      </a:endParaRPr>
                    </a:p>
                  </a:txBody>
                  <a:tcPr marL="58068" marR="58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532424">
                <a:tc>
                  <a:txBody>
                    <a:bodyPr/>
                    <a:lstStyle/>
                    <a:p>
                      <a:pPr marL="0" marR="0" algn="ctr">
                        <a:lnSpc>
                          <a:spcPct val="115000"/>
                        </a:lnSpc>
                        <a:spcBef>
                          <a:spcPts val="0"/>
                        </a:spcBef>
                        <a:spcAft>
                          <a:spcPts val="0"/>
                        </a:spcAft>
                      </a:pPr>
                      <a:r>
                        <a:rPr lang="en-US" sz="2200" b="1" dirty="0">
                          <a:effectLst/>
                          <a:latin typeface="Calibri"/>
                          <a:ea typeface="Calibri"/>
                          <a:cs typeface="Times New Roman"/>
                        </a:rPr>
                        <a:t>How is impact measured?</a:t>
                      </a:r>
                      <a:endParaRPr lang="en-US" sz="2200" dirty="0">
                        <a:effectLst/>
                        <a:latin typeface="Calibri"/>
                        <a:ea typeface="Calibri"/>
                        <a:cs typeface="Times New Roman"/>
                      </a:endParaRPr>
                    </a:p>
                    <a:p>
                      <a:pPr marL="0" marR="0" algn="ctr">
                        <a:lnSpc>
                          <a:spcPct val="115000"/>
                        </a:lnSpc>
                        <a:spcBef>
                          <a:spcPts val="0"/>
                        </a:spcBef>
                        <a:spcAft>
                          <a:spcPts val="0"/>
                        </a:spcAft>
                      </a:pPr>
                      <a:r>
                        <a:rPr lang="en-US" sz="2200" i="1" dirty="0">
                          <a:effectLst/>
                          <a:latin typeface="Calibri"/>
                          <a:ea typeface="Calibri"/>
                          <a:cs typeface="Times New Roman"/>
                        </a:rPr>
                        <a:t>(Data source, method and frequency)</a:t>
                      </a:r>
                      <a:endParaRPr lang="en-US" sz="2200" dirty="0">
                        <a:effectLst/>
                        <a:latin typeface="Calibri"/>
                        <a:ea typeface="Calibri"/>
                        <a:cs typeface="Times New Roman"/>
                      </a:endParaRPr>
                    </a:p>
                  </a:txBody>
                  <a:tcPr marL="58068" marR="58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433818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63106864"/>
              </p:ext>
            </p:extLst>
          </p:nvPr>
        </p:nvGraphicFramePr>
        <p:xfrm>
          <a:off x="120982" y="83078"/>
          <a:ext cx="8833832" cy="6311416"/>
        </p:xfrm>
        <a:graphic>
          <a:graphicData uri="http://schemas.openxmlformats.org/drawingml/2006/table">
            <a:tbl>
              <a:tblPr firstRow="1" firstCol="1" bandRow="1">
                <a:tableStyleId>{5940675A-B579-460E-94D1-54222C63F5DA}</a:tableStyleId>
              </a:tblPr>
              <a:tblGrid>
                <a:gridCol w="2070424"/>
                <a:gridCol w="6763408"/>
              </a:tblGrid>
              <a:tr h="394466">
                <a:tc>
                  <a:txBody>
                    <a:bodyPr/>
                    <a:lstStyle/>
                    <a:p>
                      <a:pPr marL="0" marR="0" algn="ctr">
                        <a:spcBef>
                          <a:spcPts val="600"/>
                        </a:spcBef>
                        <a:spcAft>
                          <a:spcPts val="600"/>
                        </a:spcAft>
                      </a:pPr>
                      <a:r>
                        <a:rPr lang="en-US" sz="2200" b="1" dirty="0">
                          <a:solidFill>
                            <a:schemeClr val="bg1"/>
                          </a:solidFill>
                          <a:effectLst/>
                        </a:rPr>
                        <a:t>Feature</a:t>
                      </a:r>
                      <a:endParaRPr lang="en-US" sz="2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solidFill>
                      <a:schemeClr val="tx1"/>
                    </a:solidFill>
                  </a:tcPr>
                </a:tc>
                <a:tc>
                  <a:txBody>
                    <a:bodyPr/>
                    <a:lstStyle/>
                    <a:p>
                      <a:pPr marL="0" marR="0" algn="ctr">
                        <a:spcBef>
                          <a:spcPts val="600"/>
                        </a:spcBef>
                        <a:spcAft>
                          <a:spcPts val="600"/>
                        </a:spcAft>
                      </a:pPr>
                      <a:r>
                        <a:rPr lang="en-US" sz="2200" b="1" dirty="0">
                          <a:solidFill>
                            <a:schemeClr val="bg1"/>
                          </a:solidFill>
                          <a:effectLst/>
                        </a:rPr>
                        <a:t>Description</a:t>
                      </a:r>
                      <a:endParaRPr lang="en-US" sz="2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solidFill>
                      <a:schemeClr val="tx1"/>
                    </a:solidFill>
                  </a:tcPr>
                </a:tc>
              </a:tr>
              <a:tr h="0">
                <a:tc>
                  <a:txBody>
                    <a:bodyPr/>
                    <a:lstStyle/>
                    <a:p>
                      <a:pPr marL="0" marR="0">
                        <a:spcBef>
                          <a:spcPts val="300"/>
                        </a:spcBef>
                        <a:spcAft>
                          <a:spcPts val="300"/>
                        </a:spcAft>
                      </a:pPr>
                      <a:r>
                        <a:rPr lang="en-US" sz="1800" b="1" dirty="0">
                          <a:effectLst/>
                        </a:rPr>
                        <a:t>Explicit instruction of expectations/skills</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Teach the student exactly what is expected using examples and non-examples to illustrate </a:t>
                      </a:r>
                      <a:r>
                        <a:rPr lang="en-US" sz="1800" dirty="0" smtClean="0">
                          <a:effectLst/>
                        </a:rPr>
                        <a:t>desired behaviors (consider</a:t>
                      </a:r>
                      <a:r>
                        <a:rPr lang="en-US" sz="1800" baseline="0" dirty="0" smtClean="0">
                          <a:effectLst/>
                        </a:rPr>
                        <a:t> avoidance of </a:t>
                      </a:r>
                      <a:r>
                        <a:rPr lang="en-US" sz="1800" dirty="0" smtClean="0">
                          <a:effectLst/>
                        </a:rPr>
                        <a:t>“appropriateness”). Typically:</a:t>
                      </a:r>
                      <a:r>
                        <a:rPr lang="en-US" sz="1800" baseline="0" dirty="0" smtClean="0">
                          <a:effectLst/>
                        </a:rPr>
                        <a:t> </a:t>
                      </a:r>
                      <a:r>
                        <a:rPr lang="en-US" sz="1800" dirty="0" smtClean="0">
                          <a:effectLst/>
                        </a:rPr>
                        <a:t>Define </a:t>
                      </a:r>
                      <a:r>
                        <a:rPr lang="en-US" sz="1800" dirty="0">
                          <a:effectLst/>
                        </a:rPr>
                        <a:t>behaviors, role </a:t>
                      </a:r>
                      <a:r>
                        <a:rPr lang="en-US" sz="1800" dirty="0" smtClean="0">
                          <a:effectLst/>
                        </a:rPr>
                        <a:t>play, </a:t>
                      </a:r>
                      <a:r>
                        <a:rPr lang="en-US" sz="1800" dirty="0">
                          <a:effectLst/>
                        </a:rPr>
                        <a:t>and </a:t>
                      </a:r>
                      <a:r>
                        <a:rPr lang="en-US" sz="1800" dirty="0" smtClean="0">
                          <a:effectLst/>
                        </a:rPr>
                        <a:t>cite feedback for initial and ongoing implementation.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704870">
                <a:tc>
                  <a:txBody>
                    <a:bodyPr/>
                    <a:lstStyle/>
                    <a:p>
                      <a:pPr marL="0" marR="0">
                        <a:spcBef>
                          <a:spcPts val="300"/>
                        </a:spcBef>
                        <a:spcAft>
                          <a:spcPts val="300"/>
                        </a:spcAft>
                      </a:pPr>
                      <a:r>
                        <a:rPr lang="en-US" sz="1800" b="1" dirty="0">
                          <a:effectLst/>
                        </a:rPr>
                        <a:t>Structured prompts for </a:t>
                      </a:r>
                      <a:r>
                        <a:rPr lang="en-US" sz="1800" b="1" dirty="0" smtClean="0">
                          <a:effectLst/>
                        </a:rPr>
                        <a:t>behaviors</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This might include reminders of expected </a:t>
                      </a:r>
                      <a:r>
                        <a:rPr lang="en-US" sz="1800" dirty="0" smtClean="0">
                          <a:effectLst/>
                        </a:rPr>
                        <a:t>behaviors, visuals, </a:t>
                      </a:r>
                      <a:r>
                        <a:rPr lang="en-US" sz="1800" dirty="0">
                          <a:effectLst/>
                        </a:rPr>
                        <a:t>or cues on a point card.</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0">
                <a:tc>
                  <a:txBody>
                    <a:bodyPr/>
                    <a:lstStyle/>
                    <a:p>
                      <a:pPr marL="0" marR="0">
                        <a:spcBef>
                          <a:spcPts val="300"/>
                        </a:spcBef>
                        <a:spcAft>
                          <a:spcPts val="300"/>
                        </a:spcAft>
                      </a:pPr>
                      <a:r>
                        <a:rPr lang="en-US" sz="1800" b="1" dirty="0">
                          <a:effectLst/>
                        </a:rPr>
                        <a:t>Opportunities to practice the skills</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Skill practice should be embedded throughout the school day and across </a:t>
                      </a:r>
                      <a:r>
                        <a:rPr lang="en-US" sz="1800" dirty="0" smtClean="0">
                          <a:effectLst/>
                        </a:rPr>
                        <a:t>[relevant] </a:t>
                      </a:r>
                      <a:r>
                        <a:rPr lang="en-US" sz="1800" dirty="0">
                          <a:effectLst/>
                        </a:rPr>
                        <a:t>environments (and not just in an isolated instructional/skills group setting).</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0">
                <a:tc>
                  <a:txBody>
                    <a:bodyPr/>
                    <a:lstStyle/>
                    <a:p>
                      <a:pPr marL="0" marR="0">
                        <a:spcBef>
                          <a:spcPts val="300"/>
                        </a:spcBef>
                        <a:spcAft>
                          <a:spcPts val="300"/>
                        </a:spcAft>
                      </a:pPr>
                      <a:r>
                        <a:rPr lang="en-US" sz="1800" b="1" dirty="0">
                          <a:effectLst/>
                        </a:rPr>
                        <a:t>Frequent feedback to the student</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Students should receive positive and corrective feedback at regular intervals throughout the school day on the expectations or skills being targeted (usually at least once per period or subject area). Feedback should be </a:t>
                      </a:r>
                      <a:r>
                        <a:rPr lang="en-US" sz="1800" dirty="0" smtClean="0">
                          <a:effectLst/>
                        </a:rPr>
                        <a:t>consistent</a:t>
                      </a:r>
                      <a:r>
                        <a:rPr lang="en-US" sz="1800" baseline="0" dirty="0" smtClean="0">
                          <a:effectLst/>
                        </a:rPr>
                        <a:t> </a:t>
                      </a:r>
                      <a:r>
                        <a:rPr lang="en-US" sz="1800" dirty="0" smtClean="0">
                          <a:effectLst/>
                        </a:rPr>
                        <a:t>and </a:t>
                      </a:r>
                      <a:r>
                        <a:rPr lang="en-US" sz="1800" dirty="0">
                          <a:effectLst/>
                        </a:rPr>
                        <a:t>specific and focus on positive interactions.</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0">
                <a:tc>
                  <a:txBody>
                    <a:bodyPr/>
                    <a:lstStyle/>
                    <a:p>
                      <a:pPr marL="0" marR="0">
                        <a:spcBef>
                          <a:spcPts val="300"/>
                        </a:spcBef>
                        <a:spcAft>
                          <a:spcPts val="300"/>
                        </a:spcAft>
                      </a:pPr>
                      <a:r>
                        <a:rPr lang="en-US" sz="1800" b="1" dirty="0">
                          <a:effectLst/>
                        </a:rPr>
                        <a:t>Mechanism to fade support</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spcBef>
                          <a:spcPts val="300"/>
                        </a:spcBef>
                        <a:spcAft>
                          <a:spcPts val="300"/>
                        </a:spcAft>
                      </a:pPr>
                      <a:r>
                        <a:rPr lang="en-US" sz="1800" dirty="0">
                          <a:effectLst/>
                        </a:rPr>
                        <a:t>This often involves reducing the number of times the student is prompted or receives feedback about a skill. It can also involve increasing the interval between delivery of acknowledgements </a:t>
                      </a:r>
                      <a:r>
                        <a:rPr lang="en-US" sz="1800" dirty="0" smtClean="0">
                          <a:effectLst/>
                        </a:rPr>
                        <a:t>(“positive</a:t>
                      </a:r>
                      <a:r>
                        <a:rPr lang="en-US" sz="1800" baseline="0" dirty="0" smtClean="0">
                          <a:effectLst/>
                        </a:rPr>
                        <a:t> referrals”)</a:t>
                      </a:r>
                      <a:r>
                        <a:rPr lang="en-US" sz="1800" dirty="0" smtClean="0">
                          <a:effectLst/>
                        </a:rPr>
                        <a:t> </a:t>
                      </a:r>
                      <a:r>
                        <a:rPr lang="en-US" sz="1800" dirty="0">
                          <a:effectLst/>
                        </a:rPr>
                        <a:t>associated with success.</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928109">
                <a:tc>
                  <a:txBody>
                    <a:bodyPr/>
                    <a:lstStyle/>
                    <a:p>
                      <a:pPr marL="0" marR="0">
                        <a:spcBef>
                          <a:spcPts val="300"/>
                        </a:spcBef>
                        <a:spcAft>
                          <a:spcPts val="300"/>
                        </a:spcAft>
                      </a:pPr>
                      <a:r>
                        <a:rPr lang="en-US" sz="1800" b="1" dirty="0">
                          <a:effectLst/>
                        </a:rPr>
                        <a:t>Communication with students’ </a:t>
                      </a:r>
                      <a:r>
                        <a:rPr lang="en-US" sz="1800" b="1" dirty="0" smtClean="0">
                          <a:effectLst/>
                        </a:rPr>
                        <a:t>families</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solidFill>
                      <a:schemeClr val="bg1"/>
                    </a:solidFill>
                  </a:tcPr>
                </a:tc>
                <a:tc>
                  <a:txBody>
                    <a:bodyPr/>
                    <a:lstStyle/>
                    <a:p>
                      <a:pPr marL="0" marR="0">
                        <a:spcBef>
                          <a:spcPts val="300"/>
                        </a:spcBef>
                        <a:spcAft>
                          <a:spcPts val="300"/>
                        </a:spcAft>
                      </a:pPr>
                      <a:r>
                        <a:rPr lang="en-US" sz="1800" dirty="0" smtClean="0">
                          <a:effectLst/>
                        </a:rPr>
                        <a:t>Outreach to parents/families (e.g.,</a:t>
                      </a:r>
                      <a:r>
                        <a:rPr lang="en-US" sz="1800" baseline="0" dirty="0" smtClean="0">
                          <a:effectLst/>
                        </a:rPr>
                        <a:t> </a:t>
                      </a:r>
                      <a:r>
                        <a:rPr lang="en-US" sz="1800" dirty="0" smtClean="0">
                          <a:effectLst/>
                        </a:rPr>
                        <a:t>brief </a:t>
                      </a:r>
                      <a:r>
                        <a:rPr lang="en-US" sz="1800" dirty="0">
                          <a:effectLst/>
                        </a:rPr>
                        <a:t>notes home </a:t>
                      </a:r>
                      <a:r>
                        <a:rPr lang="en-US" sz="1800" dirty="0" smtClean="0">
                          <a:effectLst/>
                        </a:rPr>
                        <a:t>,</a:t>
                      </a:r>
                      <a:r>
                        <a:rPr lang="en-US" sz="1800" baseline="0" dirty="0" smtClean="0">
                          <a:effectLst/>
                        </a:rPr>
                        <a:t> </a:t>
                      </a:r>
                      <a:r>
                        <a:rPr lang="en-US" sz="1800" dirty="0" smtClean="0">
                          <a:effectLst/>
                        </a:rPr>
                        <a:t>daily </a:t>
                      </a:r>
                      <a:r>
                        <a:rPr lang="en-US" sz="1800" dirty="0">
                          <a:effectLst/>
                        </a:rPr>
                        <a:t>or weekly </a:t>
                      </a:r>
                      <a:r>
                        <a:rPr lang="en-US" sz="1800" dirty="0" smtClean="0">
                          <a:effectLst/>
                        </a:rPr>
                        <a:t>; </a:t>
                      </a:r>
                      <a:r>
                        <a:rPr lang="en-US" sz="1800" dirty="0">
                          <a:effectLst/>
                        </a:rPr>
                        <a:t>phone calls, emails, </a:t>
                      </a:r>
                      <a:r>
                        <a:rPr lang="en-US" sz="1800" dirty="0" smtClean="0">
                          <a:effectLst/>
                        </a:rPr>
                        <a:t>post </a:t>
                      </a:r>
                      <a:r>
                        <a:rPr lang="en-US" sz="1800" dirty="0">
                          <a:effectLst/>
                        </a:rPr>
                        <a:t>card mailers </a:t>
                      </a:r>
                      <a:r>
                        <a:rPr lang="en-US" sz="1800" dirty="0" smtClean="0">
                          <a:effectLst/>
                        </a:rPr>
                        <a:t>or </a:t>
                      </a:r>
                      <a:r>
                        <a:rPr lang="en-US" sz="1800" dirty="0">
                          <a:effectLst/>
                        </a:rPr>
                        <a:t>other quick, </a:t>
                      </a:r>
                      <a:r>
                        <a:rPr lang="en-US" sz="1800" dirty="0" smtClean="0">
                          <a:effectLst/>
                        </a:rPr>
                        <a:t>culturally-relevant </a:t>
                      </a:r>
                      <a:r>
                        <a:rPr lang="en-US" sz="1800" dirty="0">
                          <a:effectLst/>
                        </a:rPr>
                        <a:t>communication </a:t>
                      </a:r>
                      <a:r>
                        <a:rPr lang="en-US" sz="1800" dirty="0" smtClean="0">
                          <a:effectLst/>
                        </a:rPr>
                        <a:t>forms).</a:t>
                      </a:r>
                      <a:r>
                        <a:rPr lang="en-US" sz="1800" baseline="0" dirty="0" smtClean="0">
                          <a:effectLst/>
                        </a:rPr>
                        <a:t> </a:t>
                      </a:r>
                      <a:r>
                        <a:rPr lang="en-US" sz="1800" i="1" dirty="0" smtClean="0">
                          <a:effectLst/>
                        </a:rPr>
                        <a:t>Considerations:</a:t>
                      </a:r>
                      <a:r>
                        <a:rPr lang="en-US" sz="1800" i="1" baseline="0" dirty="0" smtClean="0">
                          <a:effectLst/>
                        </a:rPr>
                        <a:t> </a:t>
                      </a:r>
                      <a:r>
                        <a:rPr lang="en-US" sz="1800" baseline="0" dirty="0" smtClean="0">
                          <a:effectLst/>
                        </a:rPr>
                        <a:t>Content &amp; C</a:t>
                      </a:r>
                      <a:r>
                        <a:rPr lang="en-US" sz="1800" dirty="0" smtClean="0">
                          <a:effectLst/>
                        </a:rPr>
                        <a:t>onfidentiality</a:t>
                      </a:r>
                      <a:r>
                        <a:rPr lang="en-US" sz="1800" baseline="0" dirty="0" smtClean="0">
                          <a:effectLst/>
                        </a:rPr>
                        <a:t> &amp; Two-way options</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solidFill>
                      <a:schemeClr val="bg1"/>
                    </a:solidFill>
                  </a:tcPr>
                </a:tc>
              </a:tr>
            </a:tbl>
          </a:graphicData>
        </a:graphic>
      </p:graphicFrame>
      <p:sp>
        <p:nvSpPr>
          <p:cNvPr id="3" name="TextBox 13"/>
          <p:cNvSpPr txBox="1">
            <a:spLocks noChangeArrowheads="1"/>
          </p:cNvSpPr>
          <p:nvPr/>
        </p:nvSpPr>
        <p:spPr bwMode="auto">
          <a:xfrm>
            <a:off x="47298" y="6465633"/>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solidFill>
                  <a:schemeClr val="bg1">
                    <a:lumMod val="65000"/>
                  </a:schemeClr>
                </a:solidFill>
                <a:latin typeface="+mj-lt"/>
              </a:rPr>
              <a:t>Adapted from CDE PBIS presentations</a:t>
            </a:r>
            <a:endParaRPr lang="en-US" altLang="en-US" dirty="0">
              <a:solidFill>
                <a:schemeClr val="bg1">
                  <a:lumMod val="65000"/>
                </a:schemeClr>
              </a:solidFill>
              <a:latin typeface="+mj-lt"/>
            </a:endParaRPr>
          </a:p>
        </p:txBody>
      </p:sp>
    </p:spTree>
    <p:extLst>
      <p:ext uri="{BB962C8B-B14F-4D97-AF65-F5344CB8AC3E}">
        <p14:creationId xmlns:p14="http://schemas.microsoft.com/office/powerpoint/2010/main" val="3336273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96" y="94596"/>
            <a:ext cx="8153438" cy="6403279"/>
          </a:xfrm>
          <a:prstGeom prst="rect">
            <a:avLst/>
          </a:prstGeom>
          <a:noFill/>
          <a:ln w="9525">
            <a:solidFill>
              <a:schemeClr val="accent3">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5240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solidFill>
                  <a:srgbClr val="000000"/>
                </a:solidFill>
                <a:latin typeface="+mn-lt"/>
              </a:rPr>
              <a:t>Was </a:t>
            </a:r>
            <a:r>
              <a:rPr lang="en-US" sz="2800" dirty="0">
                <a:solidFill>
                  <a:srgbClr val="000000"/>
                </a:solidFill>
                <a:latin typeface="+mn-lt"/>
              </a:rPr>
              <a:t>the system support or intervention successful? </a:t>
            </a:r>
          </a:p>
          <a:p>
            <a:r>
              <a:rPr lang="en-US" sz="2800" dirty="0">
                <a:solidFill>
                  <a:srgbClr val="000000"/>
                </a:solidFill>
                <a:latin typeface="+mn-lt"/>
              </a:rPr>
              <a:t>Does the plan require more time and monitoring or modification? </a:t>
            </a:r>
          </a:p>
          <a:p>
            <a:r>
              <a:rPr lang="en-US" sz="2800" dirty="0">
                <a:solidFill>
                  <a:srgbClr val="000000"/>
                </a:solidFill>
                <a:latin typeface="+mn-lt"/>
              </a:rPr>
              <a:t>Was the system support or intervention implemented with fidelity? </a:t>
            </a:r>
          </a:p>
          <a:p>
            <a:r>
              <a:rPr lang="en-US" sz="2800" dirty="0">
                <a:solidFill>
                  <a:srgbClr val="000000"/>
                </a:solidFill>
                <a:latin typeface="+mn-lt"/>
              </a:rPr>
              <a:t>Was the outcome met according to set criteria? </a:t>
            </a:r>
          </a:p>
          <a:p>
            <a:r>
              <a:rPr lang="en-US" sz="2800" dirty="0">
                <a:solidFill>
                  <a:srgbClr val="000000"/>
                </a:solidFill>
                <a:latin typeface="+mn-lt"/>
              </a:rPr>
              <a:t>Do we have the resources to sustain these supports? </a:t>
            </a:r>
          </a:p>
          <a:p>
            <a:r>
              <a:rPr lang="en-US" sz="2800" dirty="0">
                <a:solidFill>
                  <a:srgbClr val="000000"/>
                </a:solidFill>
                <a:latin typeface="+mn-lt"/>
              </a:rPr>
              <a:t>Do we need to go back to previous steps? </a:t>
            </a:r>
          </a:p>
          <a:p>
            <a:r>
              <a:rPr lang="en-US" sz="2800" dirty="0">
                <a:solidFill>
                  <a:srgbClr val="000000"/>
                </a:solidFill>
                <a:latin typeface="+mn-lt"/>
              </a:rPr>
              <a:t>Celebrate progress!</a:t>
            </a:r>
          </a:p>
          <a:p>
            <a:endParaRPr lang="en-US" dirty="0"/>
          </a:p>
        </p:txBody>
      </p:sp>
      <p:sp>
        <p:nvSpPr>
          <p:cNvPr id="3" name="Title 2"/>
          <p:cNvSpPr>
            <a:spLocks noGrp="1"/>
          </p:cNvSpPr>
          <p:nvPr>
            <p:ph type="title"/>
          </p:nvPr>
        </p:nvSpPr>
        <p:spPr/>
        <p:txBody>
          <a:bodyPr/>
          <a:lstStyle/>
          <a:p>
            <a:r>
              <a:rPr lang="en-US" dirty="0" smtClean="0"/>
              <a:t>Step 4: Guiding Questions</a:t>
            </a:r>
            <a:endParaRPr lang="en-US" dirty="0"/>
          </a:p>
        </p:txBody>
      </p:sp>
    </p:spTree>
    <p:extLst>
      <p:ext uri="{BB962C8B-B14F-4D97-AF65-F5344CB8AC3E}">
        <p14:creationId xmlns:p14="http://schemas.microsoft.com/office/powerpoint/2010/main" val="179810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spcBef>
                <a:spcPts val="1800"/>
              </a:spcBef>
              <a:buNone/>
            </a:pPr>
            <a:r>
              <a:rPr lang="en-US" sz="3200" dirty="0">
                <a:solidFill>
                  <a:schemeClr val="accent6">
                    <a:lumMod val="75000"/>
                  </a:schemeClr>
                </a:solidFill>
              </a:rPr>
              <a:t>Participants will…</a:t>
            </a:r>
          </a:p>
          <a:p>
            <a:pPr>
              <a:spcBef>
                <a:spcPts val="1800"/>
              </a:spcBef>
            </a:pPr>
            <a:r>
              <a:rPr lang="en-US" sz="3200" dirty="0"/>
              <a:t>Reflect on the </a:t>
            </a:r>
            <a:r>
              <a:rPr lang="en-US" sz="3200" dirty="0" smtClean="0"/>
              <a:t>Multi-Tiered System of Supports (</a:t>
            </a:r>
            <a:r>
              <a:rPr lang="en-US" sz="3200" dirty="0" smtClean="0">
                <a:solidFill>
                  <a:schemeClr val="accent2">
                    <a:lumMod val="75000"/>
                  </a:schemeClr>
                </a:solidFill>
              </a:rPr>
              <a:t>MTSS</a:t>
            </a:r>
            <a:r>
              <a:rPr lang="en-US" sz="3200" dirty="0" smtClean="0"/>
              <a:t>) </a:t>
            </a:r>
            <a:r>
              <a:rPr lang="en-US" sz="3200" dirty="0"/>
              <a:t>framework</a:t>
            </a:r>
          </a:p>
          <a:p>
            <a:pPr>
              <a:spcBef>
                <a:spcPts val="1800"/>
              </a:spcBef>
            </a:pPr>
            <a:r>
              <a:rPr lang="en-US" sz="3200" dirty="0"/>
              <a:t>Focus on </a:t>
            </a:r>
            <a:r>
              <a:rPr lang="en-US" sz="3200" i="1" dirty="0" smtClean="0"/>
              <a:t>one</a:t>
            </a:r>
            <a:r>
              <a:rPr lang="en-US" sz="3200" dirty="0" smtClean="0"/>
              <a:t> of the five MTSS </a:t>
            </a:r>
            <a:r>
              <a:rPr lang="en-US" sz="3200" dirty="0"/>
              <a:t>Essential </a:t>
            </a:r>
            <a:r>
              <a:rPr lang="en-US" sz="3200" dirty="0" smtClean="0"/>
              <a:t>Components: </a:t>
            </a:r>
            <a:r>
              <a:rPr lang="en-US" sz="3200" dirty="0" smtClean="0">
                <a:solidFill>
                  <a:schemeClr val="accent2">
                    <a:lumMod val="75000"/>
                  </a:schemeClr>
                </a:solidFill>
              </a:rPr>
              <a:t>DBPSDM </a:t>
            </a:r>
            <a:r>
              <a:rPr lang="en-US" sz="2600" dirty="0" smtClean="0">
                <a:solidFill>
                  <a:schemeClr val="accent2">
                    <a:lumMod val="75000"/>
                  </a:schemeClr>
                </a:solidFill>
              </a:rPr>
              <a:t>(including problem solving across tiers)</a:t>
            </a:r>
            <a:endParaRPr lang="en-US" sz="2600" dirty="0">
              <a:solidFill>
                <a:schemeClr val="accent2">
                  <a:lumMod val="75000"/>
                </a:schemeClr>
              </a:solidFill>
            </a:endParaRPr>
          </a:p>
          <a:p>
            <a:pPr>
              <a:spcBef>
                <a:spcPts val="1800"/>
              </a:spcBef>
            </a:pPr>
            <a:r>
              <a:rPr lang="en-US" sz="3200" dirty="0" smtClean="0"/>
              <a:t>Consider  </a:t>
            </a:r>
            <a:r>
              <a:rPr lang="en-US" sz="3200" dirty="0"/>
              <a:t>acceptable variations, adaptations to concepts, and potential (personal/system) </a:t>
            </a:r>
            <a:r>
              <a:rPr lang="en-US" sz="3200" dirty="0" smtClean="0">
                <a:solidFill>
                  <a:schemeClr val="accent2">
                    <a:lumMod val="75000"/>
                  </a:schemeClr>
                </a:solidFill>
              </a:rPr>
              <a:t>applications</a:t>
            </a:r>
          </a:p>
          <a:p>
            <a:pPr>
              <a:spcBef>
                <a:spcPts val="1800"/>
              </a:spcBef>
            </a:pPr>
            <a:endParaRPr lang="en-US" sz="3200" dirty="0">
              <a:solidFill>
                <a:schemeClr val="accent2">
                  <a:lumMod val="75000"/>
                </a:schemeClr>
              </a:solidFill>
            </a:endParaRPr>
          </a:p>
          <a:p>
            <a:pPr marL="0" indent="0">
              <a:buNone/>
            </a:pPr>
            <a:endParaRPr lang="en-US" dirty="0"/>
          </a:p>
        </p:txBody>
      </p:sp>
      <p:sp>
        <p:nvSpPr>
          <p:cNvPr id="3" name="Title 2"/>
          <p:cNvSpPr>
            <a:spLocks noGrp="1"/>
          </p:cNvSpPr>
          <p:nvPr>
            <p:ph type="title"/>
          </p:nvPr>
        </p:nvSpPr>
        <p:spPr/>
        <p:txBody>
          <a:bodyPr/>
          <a:lstStyle/>
          <a:p>
            <a:r>
              <a:rPr lang="en-US" dirty="0" smtClean="0"/>
              <a:t>Learning Session Outcomes</a:t>
            </a:r>
            <a:endParaRPr lang="en-US" dirty="0"/>
          </a:p>
        </p:txBody>
      </p:sp>
    </p:spTree>
    <p:extLst>
      <p:ext uri="{BB962C8B-B14F-4D97-AF65-F5344CB8AC3E}">
        <p14:creationId xmlns:p14="http://schemas.microsoft.com/office/powerpoint/2010/main" val="4254227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4056" y="1076274"/>
            <a:ext cx="7886700" cy="5037025"/>
          </a:xfrm>
        </p:spPr>
        <p:txBody>
          <a:bodyPr>
            <a:noAutofit/>
          </a:bodyPr>
          <a:lstStyle/>
          <a:p>
            <a:pPr>
              <a:spcAft>
                <a:spcPts val="600"/>
              </a:spcAft>
            </a:pPr>
            <a:r>
              <a:rPr lang="en-US" sz="2500" b="0" dirty="0" smtClean="0">
                <a:solidFill>
                  <a:srgbClr val="FF0000"/>
                </a:solidFill>
              </a:rPr>
              <a:t>Done without fidelity and no growth:</a:t>
            </a:r>
            <a:r>
              <a:rPr lang="en-US" sz="2500" b="0" dirty="0" smtClean="0"/>
              <a:t> </a:t>
            </a:r>
            <a:br>
              <a:rPr lang="en-US" sz="2500" b="0" dirty="0" smtClean="0"/>
            </a:br>
            <a:r>
              <a:rPr lang="en-US" sz="2500" b="0" dirty="0" smtClean="0"/>
              <a:t>restart/enter with implementation as it was planned; consider barriers to implementing [Ask: </a:t>
            </a:r>
            <a:r>
              <a:rPr lang="en-US" sz="2500" b="0" i="1" dirty="0" smtClean="0"/>
              <a:t>How can we reduce, eliminate, navigate barriers?</a:t>
            </a:r>
            <a:r>
              <a:rPr lang="en-US" sz="2500" b="0" dirty="0" smtClean="0"/>
              <a:t>]</a:t>
            </a:r>
          </a:p>
          <a:p>
            <a:pPr>
              <a:spcAft>
                <a:spcPts val="600"/>
              </a:spcAft>
            </a:pPr>
            <a:r>
              <a:rPr lang="en-US" sz="2500" b="0" dirty="0" smtClean="0">
                <a:solidFill>
                  <a:srgbClr val="FF0000"/>
                </a:solidFill>
              </a:rPr>
              <a:t>Done </a:t>
            </a:r>
            <a:r>
              <a:rPr lang="en-US" sz="2500" b="0" dirty="0">
                <a:solidFill>
                  <a:srgbClr val="FF0000"/>
                </a:solidFill>
              </a:rPr>
              <a:t>without fidelity </a:t>
            </a:r>
            <a:r>
              <a:rPr lang="en-US" sz="2500" b="0" dirty="0" smtClean="0">
                <a:solidFill>
                  <a:srgbClr val="FF0000"/>
                </a:solidFill>
              </a:rPr>
              <a:t>and </a:t>
            </a:r>
            <a:r>
              <a:rPr lang="en-US" sz="2500" b="0" dirty="0">
                <a:solidFill>
                  <a:srgbClr val="FF0000"/>
                </a:solidFill>
              </a:rPr>
              <a:t>growth:</a:t>
            </a:r>
            <a:r>
              <a:rPr lang="en-US" sz="2500" b="0" dirty="0"/>
              <a:t> change </a:t>
            </a:r>
            <a:r>
              <a:rPr lang="en-US" sz="2500" b="0" dirty="0" smtClean="0"/>
              <a:t>the plan/document </a:t>
            </a:r>
            <a:r>
              <a:rPr lang="en-US" sz="2500" b="0" dirty="0"/>
              <a:t>to reflect “what is done and </a:t>
            </a:r>
            <a:r>
              <a:rPr lang="en-US" sz="2500" b="0" dirty="0" smtClean="0"/>
              <a:t/>
            </a:r>
            <a:br>
              <a:rPr lang="en-US" sz="2500" b="0" dirty="0" smtClean="0"/>
            </a:br>
            <a:r>
              <a:rPr lang="en-US" sz="2500" b="0" dirty="0" smtClean="0"/>
              <a:t>working</a:t>
            </a:r>
            <a:r>
              <a:rPr lang="en-US" sz="2500" b="0" dirty="0"/>
              <a:t>” = assess variables; “what </a:t>
            </a:r>
            <a:r>
              <a:rPr lang="en-US" sz="2500" b="0" i="1" dirty="0"/>
              <a:t>variations</a:t>
            </a:r>
            <a:r>
              <a:rPr lang="en-US" sz="2500" b="0" dirty="0"/>
              <a:t> are </a:t>
            </a:r>
            <a:r>
              <a:rPr lang="en-US" sz="2500" b="0" dirty="0" smtClean="0"/>
              <a:t/>
            </a:r>
            <a:br>
              <a:rPr lang="en-US" sz="2500" b="0" dirty="0" smtClean="0"/>
            </a:br>
            <a:r>
              <a:rPr lang="en-US" sz="2500" b="0" dirty="0" smtClean="0"/>
              <a:t>occurring </a:t>
            </a:r>
            <a:r>
              <a:rPr lang="en-US" sz="2500" b="0" dirty="0"/>
              <a:t>that are resulting in gains</a:t>
            </a:r>
            <a:r>
              <a:rPr lang="en-US" sz="2500" b="0" dirty="0" smtClean="0"/>
              <a:t>”</a:t>
            </a:r>
            <a:endParaRPr lang="en-US" sz="2500" b="0" dirty="0"/>
          </a:p>
          <a:p>
            <a:pPr>
              <a:spcAft>
                <a:spcPts val="600"/>
              </a:spcAft>
            </a:pPr>
            <a:r>
              <a:rPr lang="en-US" sz="2500" b="0" dirty="0">
                <a:solidFill>
                  <a:srgbClr val="FF0000"/>
                </a:solidFill>
              </a:rPr>
              <a:t>Done with fidelity </a:t>
            </a:r>
            <a:r>
              <a:rPr lang="en-US" sz="2500" b="0" dirty="0" smtClean="0">
                <a:solidFill>
                  <a:srgbClr val="FF0000"/>
                </a:solidFill>
              </a:rPr>
              <a:t>and </a:t>
            </a:r>
            <a:r>
              <a:rPr lang="en-US" sz="2500" b="0" dirty="0">
                <a:solidFill>
                  <a:srgbClr val="FF0000"/>
                </a:solidFill>
              </a:rPr>
              <a:t>no/low growth:</a:t>
            </a:r>
            <a:r>
              <a:rPr lang="en-US" sz="2500" b="0" dirty="0"/>
              <a:t> re-enter </a:t>
            </a:r>
            <a:r>
              <a:rPr lang="en-US" sz="2500" b="0" dirty="0" smtClean="0"/>
              <a:t>problem solving &amp;/or </a:t>
            </a:r>
            <a:r>
              <a:rPr lang="en-US" sz="2500" b="0" dirty="0"/>
              <a:t>change intervention </a:t>
            </a:r>
            <a:r>
              <a:rPr lang="en-US" sz="2500" b="0" dirty="0" smtClean="0"/>
              <a:t>(consider changes in intensity level)</a:t>
            </a:r>
            <a:endParaRPr lang="en-US" sz="2500" b="0" dirty="0"/>
          </a:p>
          <a:p>
            <a:pPr>
              <a:spcAft>
                <a:spcPts val="600"/>
              </a:spcAft>
            </a:pPr>
            <a:r>
              <a:rPr lang="en-US" sz="2500" b="0" dirty="0" smtClean="0">
                <a:solidFill>
                  <a:srgbClr val="FF0000"/>
                </a:solidFill>
              </a:rPr>
              <a:t>Done </a:t>
            </a:r>
            <a:r>
              <a:rPr lang="en-US" sz="2500" b="0" dirty="0">
                <a:solidFill>
                  <a:srgbClr val="FF0000"/>
                </a:solidFill>
              </a:rPr>
              <a:t>with fidelity and growth:</a:t>
            </a:r>
            <a:r>
              <a:rPr lang="en-US" sz="2500" b="0" dirty="0"/>
              <a:t> continue support and/or plan to “fade</a:t>
            </a:r>
            <a:r>
              <a:rPr lang="en-US" sz="2500" b="0" dirty="0" smtClean="0"/>
              <a:t>” or “graduate” (celebrate progress/exit)</a:t>
            </a:r>
            <a:endParaRPr lang="en-US" sz="2500" b="0" dirty="0"/>
          </a:p>
        </p:txBody>
      </p:sp>
      <p:sp>
        <p:nvSpPr>
          <p:cNvPr id="3" name="Title 2"/>
          <p:cNvSpPr>
            <a:spLocks noGrp="1"/>
          </p:cNvSpPr>
          <p:nvPr>
            <p:ph type="title"/>
          </p:nvPr>
        </p:nvSpPr>
        <p:spPr/>
        <p:txBody>
          <a:bodyPr>
            <a:noAutofit/>
          </a:bodyPr>
          <a:lstStyle/>
          <a:p>
            <a:r>
              <a:rPr lang="en-US" dirty="0" smtClean="0"/>
              <a:t>Responses to Data: </a:t>
            </a:r>
            <a:r>
              <a:rPr lang="en-US" i="1" dirty="0" smtClean="0"/>
              <a:t>What is the impact?</a:t>
            </a:r>
            <a:r>
              <a:rPr lang="en-US" dirty="0" smtClean="0"/>
              <a:t/>
            </a:r>
            <a:br>
              <a:rPr lang="en-US" dirty="0" smtClean="0"/>
            </a:br>
            <a:r>
              <a:rPr lang="en-US" sz="2600" dirty="0" smtClean="0"/>
              <a:t>(Consider fidelity &amp; outcomes)</a:t>
            </a:r>
            <a:endParaRPr lang="en-US"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300" y="379112"/>
            <a:ext cx="914400" cy="911955"/>
          </a:xfrm>
          <a:prstGeom prst="rect">
            <a:avLst/>
          </a:prstGeom>
        </p:spPr>
      </p:pic>
    </p:spTree>
    <p:extLst>
      <p:ext uri="{BB962C8B-B14F-4D97-AF65-F5344CB8AC3E}">
        <p14:creationId xmlns:p14="http://schemas.microsoft.com/office/powerpoint/2010/main" val="229219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202400"/>
            <a:ext cx="6747641" cy="5037025"/>
          </a:xfrm>
        </p:spPr>
        <p:txBody>
          <a:bodyPr>
            <a:normAutofit/>
          </a:bodyPr>
          <a:lstStyle/>
          <a:p>
            <a:r>
              <a:rPr lang="en-US" sz="2800" dirty="0" smtClean="0">
                <a:solidFill>
                  <a:srgbClr val="000000"/>
                </a:solidFill>
                <a:latin typeface="+mn-lt"/>
              </a:rPr>
              <a:t>CDE ESSU: IEP Resources: </a:t>
            </a:r>
            <a:r>
              <a:rPr lang="en-US" sz="2800" dirty="0">
                <a:solidFill>
                  <a:srgbClr val="000000"/>
                </a:solidFill>
                <a:latin typeface="+mn-lt"/>
                <a:hlinkClick r:id="rId2"/>
              </a:rPr>
              <a:t>http://</a:t>
            </a:r>
            <a:r>
              <a:rPr lang="en-US" sz="2800" dirty="0" smtClean="0">
                <a:solidFill>
                  <a:srgbClr val="000000"/>
                </a:solidFill>
                <a:latin typeface="+mn-lt"/>
                <a:hlinkClick r:id="rId2"/>
              </a:rPr>
              <a:t>www.cde.state.co.us/cdesped/</a:t>
            </a:r>
            <a:br>
              <a:rPr lang="en-US" sz="2800" dirty="0" smtClean="0">
                <a:solidFill>
                  <a:srgbClr val="000000"/>
                </a:solidFill>
                <a:latin typeface="+mn-lt"/>
                <a:hlinkClick r:id="rId2"/>
              </a:rPr>
            </a:br>
            <a:r>
              <a:rPr lang="en-US" sz="2800" dirty="0" err="1" smtClean="0">
                <a:solidFill>
                  <a:srgbClr val="000000"/>
                </a:solidFill>
                <a:latin typeface="+mn-lt"/>
                <a:hlinkClick r:id="rId2"/>
              </a:rPr>
              <a:t>iep_resources</a:t>
            </a:r>
            <a:r>
              <a:rPr lang="en-US" sz="2800" dirty="0" smtClean="0">
                <a:solidFill>
                  <a:srgbClr val="000000"/>
                </a:solidFill>
                <a:latin typeface="+mn-lt"/>
              </a:rPr>
              <a:t> </a:t>
            </a:r>
          </a:p>
          <a:p>
            <a:r>
              <a:rPr lang="en-US" sz="2800" dirty="0" smtClean="0">
                <a:solidFill>
                  <a:srgbClr val="000000"/>
                </a:solidFill>
                <a:latin typeface="+mn-lt"/>
              </a:rPr>
              <a:t>National Center on Intensive Interventions (</a:t>
            </a:r>
            <a:r>
              <a:rPr lang="en-US" sz="2800" dirty="0">
                <a:solidFill>
                  <a:srgbClr val="000000"/>
                </a:solidFill>
                <a:latin typeface="+mn-lt"/>
              </a:rPr>
              <a:t>NCII): </a:t>
            </a:r>
            <a:r>
              <a:rPr lang="en-US" sz="2800" dirty="0">
                <a:solidFill>
                  <a:srgbClr val="000000"/>
                </a:solidFill>
                <a:latin typeface="+mn-lt"/>
                <a:hlinkClick r:id="rId3"/>
              </a:rPr>
              <a:t>http://www.intensiveintervention.org</a:t>
            </a:r>
            <a:r>
              <a:rPr lang="en-US" sz="2800" dirty="0" smtClean="0">
                <a:solidFill>
                  <a:srgbClr val="000000"/>
                </a:solidFill>
                <a:latin typeface="+mn-lt"/>
                <a:hlinkClick r:id="rId3"/>
              </a:rPr>
              <a:t>/</a:t>
            </a:r>
            <a:r>
              <a:rPr lang="en-US" sz="2800" dirty="0" smtClean="0">
                <a:solidFill>
                  <a:srgbClr val="000000"/>
                </a:solidFill>
                <a:latin typeface="+mn-lt"/>
              </a:rPr>
              <a:t> </a:t>
            </a:r>
          </a:p>
          <a:p>
            <a:r>
              <a:rPr lang="en-US" sz="2800" dirty="0" smtClean="0">
                <a:solidFill>
                  <a:srgbClr val="000000"/>
                </a:solidFill>
                <a:latin typeface="+mn-lt"/>
              </a:rPr>
              <a:t>Substance Abuse and Mental Health Services Administration (SAMHSA), National Registry of Evidence-Based Programs and Practices (NREPP</a:t>
            </a:r>
            <a:r>
              <a:rPr lang="en-US" sz="2800" dirty="0">
                <a:solidFill>
                  <a:srgbClr val="000000"/>
                </a:solidFill>
                <a:latin typeface="+mn-lt"/>
              </a:rPr>
              <a:t>): </a:t>
            </a:r>
            <a:r>
              <a:rPr lang="en-US" sz="2800" dirty="0">
                <a:solidFill>
                  <a:srgbClr val="000000"/>
                </a:solidFill>
                <a:latin typeface="+mn-lt"/>
                <a:hlinkClick r:id="rId4"/>
              </a:rPr>
              <a:t>https://</a:t>
            </a:r>
            <a:r>
              <a:rPr lang="en-US" sz="2800" dirty="0" smtClean="0">
                <a:solidFill>
                  <a:srgbClr val="000000"/>
                </a:solidFill>
                <a:latin typeface="+mn-lt"/>
                <a:hlinkClick r:id="rId4"/>
              </a:rPr>
              <a:t>www.samhsa.gov/nrepp</a:t>
            </a:r>
            <a:r>
              <a:rPr lang="en-US" sz="2800" dirty="0" smtClean="0">
                <a:solidFill>
                  <a:srgbClr val="000000"/>
                </a:solidFill>
                <a:latin typeface="+mn-lt"/>
              </a:rPr>
              <a:t> </a:t>
            </a:r>
          </a:p>
          <a:p>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886358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p:cNvSpPr>
          <p:nvPr/>
        </p:nvSpPr>
        <p:spPr>
          <a:xfrm>
            <a:off x="-1" y="6492875"/>
            <a:ext cx="67283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dirty="0" smtClean="0"/>
              <a:t>Adapted from original slide from: U.S. Department of Education (Family Engagement)</a:t>
            </a:r>
            <a:endParaRPr lang="en-US" sz="1400"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334" y="1631818"/>
            <a:ext cx="1842117" cy="180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1787" y="1716095"/>
            <a:ext cx="2402241" cy="201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diana.huffman\AppData\Local\Microsoft\Windows\Temporary Internet Files\Content.IE5\ZPQ5GHRQ\3oBxL[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3698231"/>
            <a:ext cx="2205961" cy="22059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iana.huffman\AppData\Local\Microsoft\Windows\Temporary Internet Files\Content.IE5\AAELUO9U\chanel-bicycle[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21571" y="3964169"/>
            <a:ext cx="2483785" cy="16740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diana.huffman\AppData\Local\Microsoft\Windows\Temporary Internet Files\Content.IE5\ZPQ5GHRQ\breezer[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886626" y="4122903"/>
            <a:ext cx="2517775" cy="15648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15984" y="1683777"/>
            <a:ext cx="3519852" cy="208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r>
              <a:rPr lang="en-US" dirty="0" smtClean="0"/>
              <a:t>Which Bike do you Like?</a:t>
            </a:r>
            <a:endParaRPr lang="en-US" dirty="0"/>
          </a:p>
        </p:txBody>
      </p:sp>
    </p:spTree>
    <p:extLst>
      <p:ext uri="{BB962C8B-B14F-4D97-AF65-F5344CB8AC3E}">
        <p14:creationId xmlns:p14="http://schemas.microsoft.com/office/powerpoint/2010/main" val="170595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951976" cy="521208"/>
          </a:xfrm>
        </p:spPr>
        <p:txBody>
          <a:bodyPr>
            <a:normAutofit/>
          </a:bodyPr>
          <a:lstStyle/>
          <a:p>
            <a:r>
              <a:rPr lang="en-US" dirty="0" smtClean="0"/>
              <a:t>What are you personally “</a:t>
            </a:r>
            <a:r>
              <a:rPr lang="en-US" dirty="0" smtClean="0">
                <a:solidFill>
                  <a:srgbClr val="FFFF00"/>
                </a:solidFill>
              </a:rPr>
              <a:t>planning</a:t>
            </a:r>
            <a:r>
              <a:rPr lang="en-US" dirty="0" smtClean="0"/>
              <a:t>” to impact? </a:t>
            </a:r>
            <a:endParaRPr lang="en-US" dirty="0"/>
          </a:p>
        </p:txBody>
      </p:sp>
      <p:sp>
        <p:nvSpPr>
          <p:cNvPr id="4" name="Content Placeholder 2"/>
          <p:cNvSpPr>
            <a:spLocks noGrp="1"/>
          </p:cNvSpPr>
          <p:nvPr>
            <p:ph sz="half" idx="4294967295"/>
          </p:nvPr>
        </p:nvSpPr>
        <p:spPr>
          <a:xfrm>
            <a:off x="196060" y="2001562"/>
            <a:ext cx="2743200" cy="3657600"/>
          </a:xfrm>
          <a:prstGeom prst="rect">
            <a:avLst/>
          </a:prstGeom>
          <a:ln>
            <a:solidFill>
              <a:schemeClr val="bg1">
                <a:lumMod val="65000"/>
              </a:schemeClr>
            </a:solidFill>
          </a:ln>
        </p:spPr>
        <p:txBody>
          <a:bodyPr/>
          <a:lstStyle/>
          <a:p>
            <a:r>
              <a:rPr lang="en-US" u="sng" dirty="0" smtClean="0"/>
              <a:t>30 Days</a:t>
            </a:r>
            <a:endParaRPr lang="en-US" u="sng" dirty="0"/>
          </a:p>
        </p:txBody>
      </p:sp>
      <p:sp>
        <p:nvSpPr>
          <p:cNvPr id="5" name="Content Placeholder 4"/>
          <p:cNvSpPr>
            <a:spLocks noGrp="1"/>
          </p:cNvSpPr>
          <p:nvPr>
            <p:ph sz="quarter" idx="4294967295"/>
          </p:nvPr>
        </p:nvSpPr>
        <p:spPr>
          <a:xfrm>
            <a:off x="3185317" y="2000249"/>
            <a:ext cx="2743200" cy="3657600"/>
          </a:xfrm>
          <a:prstGeom prst="rect">
            <a:avLst/>
          </a:prstGeom>
          <a:ln>
            <a:solidFill>
              <a:srgbClr val="79C7AF"/>
            </a:solidFill>
          </a:ln>
        </p:spPr>
        <p:txBody>
          <a:bodyPr/>
          <a:lstStyle/>
          <a:p>
            <a:r>
              <a:rPr lang="en-US" u="sng" dirty="0" smtClean="0"/>
              <a:t>60 Days</a:t>
            </a:r>
            <a:endParaRPr lang="en-US" u="sng" dirty="0"/>
          </a:p>
        </p:txBody>
      </p:sp>
      <p:sp>
        <p:nvSpPr>
          <p:cNvPr id="9" name="Content Placeholder 4"/>
          <p:cNvSpPr>
            <a:spLocks noGrp="1"/>
          </p:cNvSpPr>
          <p:nvPr>
            <p:ph sz="quarter" idx="4294967295"/>
          </p:nvPr>
        </p:nvSpPr>
        <p:spPr>
          <a:xfrm>
            <a:off x="6176010" y="2000249"/>
            <a:ext cx="2743200" cy="3657600"/>
          </a:xfrm>
          <a:prstGeom prst="rect">
            <a:avLst/>
          </a:prstGeom>
          <a:ln>
            <a:solidFill>
              <a:srgbClr val="79C7AF"/>
            </a:solidFill>
          </a:ln>
        </p:spPr>
        <p:txBody>
          <a:bodyPr/>
          <a:lstStyle/>
          <a:p>
            <a:r>
              <a:rPr lang="en-US" u="sng" dirty="0" smtClean="0"/>
              <a:t>90 Days</a:t>
            </a:r>
            <a:endParaRPr lang="en-US" u="sng" dirty="0"/>
          </a:p>
        </p:txBody>
      </p:sp>
      <p:sp>
        <p:nvSpPr>
          <p:cNvPr id="6" name="TextBox 5"/>
          <p:cNvSpPr txBox="1"/>
          <p:nvPr/>
        </p:nvSpPr>
        <p:spPr>
          <a:xfrm>
            <a:off x="0" y="1007417"/>
            <a:ext cx="9144000" cy="830997"/>
          </a:xfrm>
          <a:prstGeom prst="rect">
            <a:avLst/>
          </a:prstGeom>
          <a:noFill/>
        </p:spPr>
        <p:txBody>
          <a:bodyPr wrap="square" rtlCol="0">
            <a:spAutoFit/>
          </a:bodyPr>
          <a:lstStyle/>
          <a:p>
            <a:pPr algn="ctr"/>
            <a:r>
              <a:rPr lang="en-US" sz="2400" dirty="0" smtClean="0">
                <a:solidFill>
                  <a:schemeClr val="accent2">
                    <a:lumMod val="75000"/>
                  </a:schemeClr>
                </a:solidFill>
              </a:rPr>
              <a:t>See </a:t>
            </a:r>
            <a:r>
              <a:rPr lang="en-US" sz="2400" i="1" dirty="0" smtClean="0">
                <a:solidFill>
                  <a:schemeClr val="accent2">
                    <a:lumMod val="75000"/>
                  </a:schemeClr>
                </a:solidFill>
              </a:rPr>
              <a:t>Action Planning Handout</a:t>
            </a:r>
            <a:r>
              <a:rPr lang="en-US" sz="2400" dirty="0" smtClean="0">
                <a:solidFill>
                  <a:schemeClr val="accent2">
                    <a:lumMod val="75000"/>
                  </a:schemeClr>
                </a:solidFill>
              </a:rPr>
              <a:t>:</a:t>
            </a:r>
          </a:p>
          <a:p>
            <a:pPr algn="ctr"/>
            <a:r>
              <a:rPr lang="en-US" sz="2400" dirty="0" smtClean="0">
                <a:solidFill>
                  <a:schemeClr val="accent2">
                    <a:lumMod val="75000"/>
                  </a:schemeClr>
                </a:solidFill>
              </a:rPr>
              <a:t>What would you like to see “in place”? (Pick any duration)</a:t>
            </a:r>
          </a:p>
        </p:txBody>
      </p:sp>
    </p:spTree>
    <p:extLst>
      <p:ext uri="{BB962C8B-B14F-4D97-AF65-F5344CB8AC3E}">
        <p14:creationId xmlns:p14="http://schemas.microsoft.com/office/powerpoint/2010/main" val="188148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975"/>
            <a:ext cx="9144000" cy="3822192"/>
          </a:xfrm>
          <a:prstGeom prst="rect">
            <a:avLst/>
          </a:prstGeom>
        </p:spPr>
      </p:pic>
      <p:sp>
        <p:nvSpPr>
          <p:cNvPr id="3" name="Rectangle 2"/>
          <p:cNvSpPr/>
          <p:nvPr/>
        </p:nvSpPr>
        <p:spPr>
          <a:xfrm>
            <a:off x="1122852" y="5419975"/>
            <a:ext cx="6898299" cy="1384995"/>
          </a:xfrm>
          <a:prstGeom prst="rect">
            <a:avLst/>
          </a:prstGeom>
        </p:spPr>
        <p:txBody>
          <a:bodyPr wrap="none">
            <a:spAutoFit/>
          </a:bodyPr>
          <a:lstStyle/>
          <a:p>
            <a:pPr algn="ctr"/>
            <a:r>
              <a:rPr lang="en-US" sz="2100" dirty="0" smtClean="0"/>
              <a:t>For more information:</a:t>
            </a:r>
          </a:p>
          <a:p>
            <a:pPr algn="ctr"/>
            <a:r>
              <a:rPr lang="en-US" sz="2100" dirty="0" smtClean="0">
                <a:hlinkClick r:id="rId3"/>
              </a:rPr>
              <a:t>http</a:t>
            </a:r>
            <a:r>
              <a:rPr lang="en-US" sz="2100" dirty="0">
                <a:hlinkClick r:id="rId3"/>
              </a:rPr>
              <a:t>://</a:t>
            </a:r>
            <a:r>
              <a:rPr lang="en-US" sz="2100" dirty="0" smtClean="0">
                <a:hlinkClick r:id="rId3"/>
              </a:rPr>
              <a:t>www.cde.state.co.us/mtss</a:t>
            </a:r>
            <a:r>
              <a:rPr lang="en-US" sz="2100" dirty="0" smtClean="0"/>
              <a:t> </a:t>
            </a:r>
          </a:p>
          <a:p>
            <a:pPr algn="ctr"/>
            <a:r>
              <a:rPr lang="en-US" sz="2100" dirty="0" smtClean="0"/>
              <a:t>Materials online:</a:t>
            </a:r>
          </a:p>
          <a:p>
            <a:pPr algn="ctr"/>
            <a:r>
              <a:rPr lang="en-US" sz="2100" dirty="0" smtClean="0">
                <a:hlinkClick r:id="rId4"/>
              </a:rPr>
              <a:t>http://www.cde.state.co.us/mtss/adultlearningopportunities</a:t>
            </a:r>
            <a:r>
              <a:rPr lang="en-US" sz="2100" dirty="0" smtClean="0"/>
              <a:t> </a:t>
            </a:r>
            <a:endParaRPr lang="en-US" sz="2100" dirty="0"/>
          </a:p>
        </p:txBody>
      </p:sp>
    </p:spTree>
    <p:extLst>
      <p:ext uri="{BB962C8B-B14F-4D97-AF65-F5344CB8AC3E}">
        <p14:creationId xmlns:p14="http://schemas.microsoft.com/office/powerpoint/2010/main" val="4141024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5438" y="392113"/>
            <a:ext cx="8493125" cy="607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932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nSpc>
                <a:spcPct val="150000"/>
              </a:lnSpc>
              <a:buNone/>
            </a:pPr>
            <a:r>
              <a:rPr lang="en-US" sz="3200" i="1" dirty="0" smtClean="0">
                <a:solidFill>
                  <a:schemeClr val="accent2">
                    <a:lumMod val="75000"/>
                  </a:schemeClr>
                </a:solidFill>
              </a:rPr>
              <a:t>Language</a:t>
            </a:r>
            <a:r>
              <a:rPr lang="en-US" sz="3200" dirty="0" smtClean="0"/>
              <a:t> </a:t>
            </a:r>
            <a:r>
              <a:rPr lang="en-US" sz="3200" dirty="0"/>
              <a:t>reveals belief; </a:t>
            </a:r>
            <a:endParaRPr lang="en-US" sz="3200" dirty="0" smtClean="0"/>
          </a:p>
          <a:p>
            <a:pPr marL="45720" indent="0">
              <a:lnSpc>
                <a:spcPct val="150000"/>
              </a:lnSpc>
              <a:buNone/>
            </a:pPr>
            <a:r>
              <a:rPr lang="en-US" sz="3200" i="1" dirty="0" smtClean="0">
                <a:solidFill>
                  <a:schemeClr val="accent2">
                    <a:lumMod val="75000"/>
                  </a:schemeClr>
                </a:solidFill>
              </a:rPr>
              <a:t>belief</a:t>
            </a:r>
            <a:r>
              <a:rPr lang="en-US" sz="3200" dirty="0" smtClean="0"/>
              <a:t> </a:t>
            </a:r>
            <a:r>
              <a:rPr lang="en-US" sz="3200" dirty="0"/>
              <a:t>informs action; </a:t>
            </a:r>
            <a:endParaRPr lang="en-US" sz="3200" dirty="0" smtClean="0"/>
          </a:p>
          <a:p>
            <a:pPr marL="45720" indent="0">
              <a:lnSpc>
                <a:spcPct val="150000"/>
              </a:lnSpc>
              <a:buNone/>
            </a:pPr>
            <a:r>
              <a:rPr lang="en-US" sz="3200" i="1" dirty="0" smtClean="0">
                <a:solidFill>
                  <a:schemeClr val="accent2">
                    <a:lumMod val="75000"/>
                  </a:schemeClr>
                </a:solidFill>
              </a:rPr>
              <a:t>action</a:t>
            </a:r>
            <a:r>
              <a:rPr lang="en-US" sz="3200" dirty="0" smtClean="0"/>
              <a:t> </a:t>
            </a:r>
            <a:r>
              <a:rPr lang="en-US" sz="3200" dirty="0"/>
              <a:t>is visible in the </a:t>
            </a:r>
            <a:r>
              <a:rPr lang="en-US" sz="3200" u="sng" dirty="0"/>
              <a:t>behavior of </a:t>
            </a:r>
            <a:r>
              <a:rPr lang="en-US" sz="3200" u="sng" dirty="0" smtClean="0"/>
              <a:t>adults</a:t>
            </a:r>
          </a:p>
          <a:p>
            <a:pPr marL="45720" indent="0" algn="r">
              <a:lnSpc>
                <a:spcPct val="150000"/>
              </a:lnSpc>
              <a:buNone/>
            </a:pPr>
            <a:r>
              <a:rPr lang="en-US" sz="3200" dirty="0" smtClean="0"/>
              <a:t>…which </a:t>
            </a:r>
            <a:r>
              <a:rPr lang="en-US" sz="3200" dirty="0"/>
              <a:t>is what we are trying </a:t>
            </a:r>
            <a:r>
              <a:rPr lang="en-US" sz="3200" dirty="0" smtClean="0"/>
              <a:t>to</a:t>
            </a:r>
            <a:br>
              <a:rPr lang="en-US" sz="3200" dirty="0" smtClean="0"/>
            </a:br>
            <a:r>
              <a:rPr lang="en-US" sz="3200" i="1" u="sng" dirty="0" smtClean="0"/>
              <a:t>change </a:t>
            </a:r>
            <a:r>
              <a:rPr lang="en-US" sz="3200" i="1" u="sng" dirty="0"/>
              <a:t>or shape</a:t>
            </a:r>
            <a:r>
              <a:rPr lang="en-US" sz="3200" dirty="0"/>
              <a:t> to </a:t>
            </a:r>
            <a:r>
              <a:rPr lang="en-US" sz="3200" i="1" dirty="0" smtClean="0">
                <a:solidFill>
                  <a:schemeClr val="accent2">
                    <a:lumMod val="75000"/>
                  </a:schemeClr>
                </a:solidFill>
              </a:rPr>
              <a:t>support students</a:t>
            </a:r>
            <a:r>
              <a:rPr lang="en-US" sz="3200" dirty="0" smtClean="0"/>
              <a:t>.</a:t>
            </a:r>
            <a:endParaRPr lang="en-US" sz="3200" dirty="0"/>
          </a:p>
          <a:p>
            <a:endParaRPr lang="en-US" sz="3200" dirty="0"/>
          </a:p>
        </p:txBody>
      </p:sp>
      <p:sp>
        <p:nvSpPr>
          <p:cNvPr id="3" name="Title 2"/>
          <p:cNvSpPr>
            <a:spLocks noGrp="1"/>
          </p:cNvSpPr>
          <p:nvPr>
            <p:ph type="title"/>
          </p:nvPr>
        </p:nvSpPr>
        <p:spPr>
          <a:xfrm>
            <a:off x="0" y="192024"/>
            <a:ext cx="9144000" cy="521208"/>
          </a:xfrm>
        </p:spPr>
        <p:txBody>
          <a:bodyPr>
            <a:noAutofit/>
          </a:bodyPr>
          <a:lstStyle/>
          <a:p>
            <a:r>
              <a:rPr lang="en-US" dirty="0" smtClean="0"/>
              <a:t>Common Language and Common Understanding</a:t>
            </a:r>
            <a:endParaRPr lang="en-US" dirty="0"/>
          </a:p>
        </p:txBody>
      </p:sp>
    </p:spTree>
    <p:extLst>
      <p:ext uri="{BB962C8B-B14F-4D97-AF65-F5344CB8AC3E}">
        <p14:creationId xmlns:p14="http://schemas.microsoft.com/office/powerpoint/2010/main" val="3165427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2209798" y="1921762"/>
            <a:ext cx="4347882" cy="4142434"/>
          </a:xfrm>
          <a:prstGeom prst="ellipse">
            <a:avLst/>
          </a:prstGeom>
          <a:noFill/>
          <a:ln>
            <a:solidFill>
              <a:schemeClr val="accent1">
                <a:shade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0233" y="2634017"/>
            <a:ext cx="7064187" cy="3653512"/>
          </a:xfrm>
          <a:prstGeom prst="rect">
            <a:avLst/>
          </a:prstGeom>
        </p:spPr>
      </p:pic>
      <p:grpSp>
        <p:nvGrpSpPr>
          <p:cNvPr id="4" name="Group 3"/>
          <p:cNvGrpSpPr/>
          <p:nvPr/>
        </p:nvGrpSpPr>
        <p:grpSpPr>
          <a:xfrm>
            <a:off x="303711" y="1556504"/>
            <a:ext cx="8598367" cy="3196656"/>
            <a:chOff x="303711" y="1556504"/>
            <a:chExt cx="8598367" cy="3196656"/>
          </a:xfrm>
        </p:grpSpPr>
        <p:sp>
          <p:nvSpPr>
            <p:cNvPr id="14" name="TextBox 13"/>
            <p:cNvSpPr txBox="1"/>
            <p:nvPr/>
          </p:nvSpPr>
          <p:spPr>
            <a:xfrm>
              <a:off x="4985261" y="1556504"/>
              <a:ext cx="2817631" cy="338554"/>
            </a:xfrm>
            <a:prstGeom prst="rect">
              <a:avLst/>
            </a:prstGeom>
            <a:noFill/>
          </p:spPr>
          <p:txBody>
            <a:bodyPr wrap="none" rtlCol="0">
              <a:spAutoFit/>
            </a:bodyPr>
            <a:lstStyle/>
            <a:p>
              <a:r>
                <a:rPr lang="en-US" sz="1600" dirty="0" smtClean="0">
                  <a:solidFill>
                    <a:srgbClr val="000000"/>
                  </a:solidFill>
                </a:rPr>
                <a:t>Team-Driven Shared </a:t>
              </a:r>
              <a:r>
                <a:rPr lang="en-US" sz="1600" dirty="0">
                  <a:solidFill>
                    <a:srgbClr val="000000"/>
                  </a:solidFill>
                </a:rPr>
                <a:t>Leadership</a:t>
              </a:r>
            </a:p>
          </p:txBody>
        </p:sp>
        <p:sp>
          <p:nvSpPr>
            <p:cNvPr id="15" name="TextBox 14"/>
            <p:cNvSpPr txBox="1"/>
            <p:nvPr/>
          </p:nvSpPr>
          <p:spPr>
            <a:xfrm>
              <a:off x="6595536" y="2440576"/>
              <a:ext cx="1886927" cy="830997"/>
            </a:xfrm>
            <a:prstGeom prst="rect">
              <a:avLst/>
            </a:prstGeom>
            <a:noFill/>
          </p:spPr>
          <p:txBody>
            <a:bodyPr wrap="none" rtlCol="0">
              <a:spAutoFit/>
            </a:bodyPr>
            <a:lstStyle/>
            <a:p>
              <a:r>
                <a:rPr lang="en-US" sz="1600" dirty="0">
                  <a:solidFill>
                    <a:srgbClr val="000000"/>
                  </a:solidFill>
                </a:rPr>
                <a:t>Data-Based </a:t>
              </a:r>
            </a:p>
            <a:p>
              <a:r>
                <a:rPr lang="en-US" sz="1600" dirty="0">
                  <a:solidFill>
                    <a:srgbClr val="000000"/>
                  </a:solidFill>
                </a:rPr>
                <a:t>Problem Solving and</a:t>
              </a:r>
              <a:br>
                <a:rPr lang="en-US" sz="1600" dirty="0">
                  <a:solidFill>
                    <a:srgbClr val="000000"/>
                  </a:solidFill>
                </a:rPr>
              </a:br>
              <a:r>
                <a:rPr lang="en-US" sz="1600" dirty="0">
                  <a:solidFill>
                    <a:srgbClr val="000000"/>
                  </a:solidFill>
                </a:rPr>
                <a:t>Decision-Making</a:t>
              </a:r>
            </a:p>
          </p:txBody>
        </p:sp>
        <p:sp>
          <p:nvSpPr>
            <p:cNvPr id="16" name="TextBox 15"/>
            <p:cNvSpPr txBox="1"/>
            <p:nvPr/>
          </p:nvSpPr>
          <p:spPr>
            <a:xfrm>
              <a:off x="308520" y="2437239"/>
              <a:ext cx="2071786" cy="584775"/>
            </a:xfrm>
            <a:prstGeom prst="rect">
              <a:avLst/>
            </a:prstGeom>
            <a:noFill/>
          </p:spPr>
          <p:txBody>
            <a:bodyPr wrap="none" rtlCol="0">
              <a:spAutoFit/>
            </a:bodyPr>
            <a:lstStyle/>
            <a:p>
              <a:pPr algn="r"/>
              <a:r>
                <a:rPr lang="en-US" sz="1600" dirty="0">
                  <a:solidFill>
                    <a:srgbClr val="000000"/>
                  </a:solidFill>
                </a:rPr>
                <a:t>Family, School, and </a:t>
              </a:r>
            </a:p>
            <a:p>
              <a:pPr algn="r"/>
              <a:r>
                <a:rPr lang="en-US" sz="1600" dirty="0">
                  <a:solidFill>
                    <a:srgbClr val="000000"/>
                  </a:solidFill>
                </a:rPr>
                <a:t>Community Partnering</a:t>
              </a:r>
            </a:p>
          </p:txBody>
        </p:sp>
        <p:sp>
          <p:nvSpPr>
            <p:cNvPr id="17" name="TextBox 16"/>
            <p:cNvSpPr txBox="1"/>
            <p:nvPr/>
          </p:nvSpPr>
          <p:spPr>
            <a:xfrm>
              <a:off x="7046762" y="4003270"/>
              <a:ext cx="1855316" cy="584775"/>
            </a:xfrm>
            <a:prstGeom prst="rect">
              <a:avLst/>
            </a:prstGeom>
            <a:noFill/>
          </p:spPr>
          <p:txBody>
            <a:bodyPr wrap="none" rtlCol="0">
              <a:spAutoFit/>
            </a:bodyPr>
            <a:lstStyle/>
            <a:p>
              <a:r>
                <a:rPr lang="en-US" sz="1600" dirty="0">
                  <a:solidFill>
                    <a:srgbClr val="000000"/>
                  </a:solidFill>
                </a:rPr>
                <a:t>Layered Continuum </a:t>
              </a:r>
            </a:p>
            <a:p>
              <a:r>
                <a:rPr lang="en-US" sz="1600" dirty="0">
                  <a:solidFill>
                    <a:srgbClr val="000000"/>
                  </a:solidFill>
                </a:rPr>
                <a:t>of Supports</a:t>
              </a:r>
            </a:p>
          </p:txBody>
        </p:sp>
        <p:sp>
          <p:nvSpPr>
            <p:cNvPr id="18" name="TextBox 17"/>
            <p:cNvSpPr txBox="1"/>
            <p:nvPr/>
          </p:nvSpPr>
          <p:spPr>
            <a:xfrm>
              <a:off x="303711" y="4168385"/>
              <a:ext cx="1535997" cy="584775"/>
            </a:xfrm>
            <a:prstGeom prst="rect">
              <a:avLst/>
            </a:prstGeom>
            <a:noFill/>
          </p:spPr>
          <p:txBody>
            <a:bodyPr wrap="none" rtlCol="0">
              <a:spAutoFit/>
            </a:bodyPr>
            <a:lstStyle/>
            <a:p>
              <a:pPr algn="r"/>
              <a:r>
                <a:rPr lang="en-US" sz="1600" dirty="0">
                  <a:solidFill>
                    <a:srgbClr val="000000"/>
                  </a:solidFill>
                </a:rPr>
                <a:t>Evidence-Based </a:t>
              </a:r>
            </a:p>
            <a:p>
              <a:pPr algn="r"/>
              <a:r>
                <a:rPr lang="en-US" sz="1600" dirty="0">
                  <a:solidFill>
                    <a:srgbClr val="000000"/>
                  </a:solidFill>
                </a:rPr>
                <a:t>Practices</a:t>
              </a:r>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95361" y="1400108"/>
            <a:ext cx="989901" cy="98990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52600" y="3816225"/>
            <a:ext cx="984375" cy="984375"/>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04472" y="3804593"/>
            <a:ext cx="982128" cy="98212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67397" y="2220851"/>
            <a:ext cx="1157545" cy="1050722"/>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456191" y="2220851"/>
            <a:ext cx="1017549" cy="1017549"/>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303500" y="5797992"/>
            <a:ext cx="2406145" cy="823044"/>
          </a:xfrm>
          <a:prstGeom prst="rect">
            <a:avLst/>
          </a:prstGeom>
        </p:spPr>
      </p:pic>
      <p:sp>
        <p:nvSpPr>
          <p:cNvPr id="2" name="Title 1"/>
          <p:cNvSpPr>
            <a:spLocks noGrp="1"/>
          </p:cNvSpPr>
          <p:nvPr>
            <p:ph type="title" idx="4294967295"/>
          </p:nvPr>
        </p:nvSpPr>
        <p:spPr>
          <a:xfrm>
            <a:off x="0" y="301625"/>
            <a:ext cx="9144000" cy="782638"/>
          </a:xfrm>
        </p:spPr>
        <p:txBody>
          <a:bodyPr>
            <a:normAutofit/>
          </a:bodyPr>
          <a:lstStyle/>
          <a:p>
            <a:pPr algn="ctr"/>
            <a:r>
              <a:rPr lang="en-US" sz="3600" b="1" dirty="0" smtClean="0">
                <a:solidFill>
                  <a:srgbClr val="00B050"/>
                </a:solidFill>
              </a:rPr>
              <a:t>MTSS and Essential Components</a:t>
            </a:r>
            <a:endParaRPr lang="en-US" sz="3600" b="1" dirty="0">
              <a:solidFill>
                <a:srgbClr val="00B050"/>
              </a:solidFill>
            </a:endParaRPr>
          </a:p>
        </p:txBody>
      </p:sp>
    </p:spTree>
    <p:extLst>
      <p:ext uri="{BB962C8B-B14F-4D97-AF65-F5344CB8AC3E}">
        <p14:creationId xmlns:p14="http://schemas.microsoft.com/office/powerpoint/2010/main" val="2216788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0000">
            <a:off x="837926" y="137484"/>
            <a:ext cx="7454696" cy="5951334"/>
          </a:xfrm>
          <a:prstGeom prst="rect">
            <a:avLst/>
          </a:prstGeom>
        </p:spPr>
      </p:pic>
      <p:grpSp>
        <p:nvGrpSpPr>
          <p:cNvPr id="3" name="Group 2"/>
          <p:cNvGrpSpPr/>
          <p:nvPr/>
        </p:nvGrpSpPr>
        <p:grpSpPr>
          <a:xfrm>
            <a:off x="2118286" y="540298"/>
            <a:ext cx="4851694" cy="2399376"/>
            <a:chOff x="2162978" y="555464"/>
            <a:chExt cx="4851694" cy="2399376"/>
          </a:xfrm>
        </p:grpSpPr>
        <p:grpSp>
          <p:nvGrpSpPr>
            <p:cNvPr id="4" name="Group 3"/>
            <p:cNvGrpSpPr/>
            <p:nvPr/>
          </p:nvGrpSpPr>
          <p:grpSpPr>
            <a:xfrm>
              <a:off x="3971436" y="555464"/>
              <a:ext cx="1425937" cy="815218"/>
              <a:chOff x="3834188" y="598973"/>
              <a:chExt cx="1475630" cy="959159"/>
            </a:xfrm>
          </p:grpSpPr>
          <p:sp>
            <p:nvSpPr>
              <p:cNvPr id="5" name="Rounded Rectangle 4"/>
              <p:cNvSpPr/>
              <p:nvPr/>
            </p:nvSpPr>
            <p:spPr>
              <a:xfrm>
                <a:off x="3834188" y="598973"/>
                <a:ext cx="1475630" cy="959159"/>
              </a:xfrm>
              <a:prstGeom prst="roundRect">
                <a:avLst/>
              </a:prstGeom>
              <a:solidFill>
                <a:schemeClr val="bg2">
                  <a:lumMod val="50000"/>
                </a:schemeClr>
              </a:solidFill>
              <a:ln>
                <a:solidFill>
                  <a:schemeClr val="bg2">
                    <a:lumMod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Rounded Rectangle 4"/>
              <p:cNvSpPr/>
              <p:nvPr/>
            </p:nvSpPr>
            <p:spPr>
              <a:xfrm>
                <a:off x="3912334" y="673742"/>
                <a:ext cx="1381986" cy="86551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400" b="1" kern="1200" dirty="0" smtClean="0"/>
                  <a:t>Team-</a:t>
                </a:r>
                <a:r>
                  <a:rPr lang="en-US" sz="1400" b="1" dirty="0" smtClean="0"/>
                  <a:t>b</a:t>
                </a:r>
                <a:r>
                  <a:rPr lang="en-US" sz="1400" b="1" kern="1200" dirty="0" smtClean="0"/>
                  <a:t>ased Shared Leadership</a:t>
                </a:r>
                <a:endParaRPr lang="en-US" sz="1400" b="1" kern="1200" dirty="0"/>
              </a:p>
            </p:txBody>
          </p:sp>
        </p:grpSp>
        <p:grpSp>
          <p:nvGrpSpPr>
            <p:cNvPr id="7" name="Group 6"/>
            <p:cNvGrpSpPr/>
            <p:nvPr/>
          </p:nvGrpSpPr>
          <p:grpSpPr>
            <a:xfrm>
              <a:off x="5539042" y="824114"/>
              <a:ext cx="1475630" cy="914400"/>
              <a:chOff x="6153544" y="1079953"/>
              <a:chExt cx="1475630" cy="959160"/>
            </a:xfrm>
          </p:grpSpPr>
          <p:sp>
            <p:nvSpPr>
              <p:cNvPr id="8" name="Rounded Rectangle 7"/>
              <p:cNvSpPr/>
              <p:nvPr/>
            </p:nvSpPr>
            <p:spPr>
              <a:xfrm>
                <a:off x="6153544" y="1079953"/>
                <a:ext cx="1475630" cy="959160"/>
              </a:xfrm>
              <a:prstGeom prst="roundRect">
                <a:avLst/>
              </a:prstGeom>
              <a:solidFill>
                <a:schemeClr val="accent2"/>
              </a:solidFill>
              <a:ln>
                <a:solidFill>
                  <a:schemeClr val="accent2"/>
                </a:solidFill>
              </a:ln>
            </p:spPr>
            <p:style>
              <a:lnRef idx="2">
                <a:schemeClr val="lt1">
                  <a:hueOff val="0"/>
                  <a:satOff val="0"/>
                  <a:lumOff val="0"/>
                  <a:alphaOff val="0"/>
                </a:schemeClr>
              </a:lnRef>
              <a:fillRef idx="1">
                <a:schemeClr val="accent3">
                  <a:hueOff val="1861202"/>
                  <a:satOff val="-3745"/>
                  <a:lumOff val="-1686"/>
                  <a:alphaOff val="0"/>
                </a:schemeClr>
              </a:fillRef>
              <a:effectRef idx="0">
                <a:schemeClr val="accent3">
                  <a:hueOff val="1861202"/>
                  <a:satOff val="-3745"/>
                  <a:lumOff val="-1686"/>
                  <a:alphaOff val="0"/>
                </a:schemeClr>
              </a:effectRef>
              <a:fontRef idx="minor">
                <a:schemeClr val="lt1"/>
              </a:fontRef>
            </p:style>
          </p:sp>
          <p:sp>
            <p:nvSpPr>
              <p:cNvPr id="9" name="Rounded Rectangle 4"/>
              <p:cNvSpPr/>
              <p:nvPr/>
            </p:nvSpPr>
            <p:spPr>
              <a:xfrm>
                <a:off x="6204816" y="1110575"/>
                <a:ext cx="1381986" cy="86551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Data-Based Problem Solving</a:t>
                </a:r>
                <a:endParaRPr lang="en-US" sz="1400" b="1" kern="1200" dirty="0"/>
              </a:p>
            </p:txBody>
          </p:sp>
        </p:grpSp>
        <p:grpSp>
          <p:nvGrpSpPr>
            <p:cNvPr id="10" name="Group 9"/>
            <p:cNvGrpSpPr/>
            <p:nvPr/>
          </p:nvGrpSpPr>
          <p:grpSpPr>
            <a:xfrm>
              <a:off x="4906177" y="1896734"/>
              <a:ext cx="1516366" cy="921426"/>
              <a:chOff x="4451797" y="3390270"/>
              <a:chExt cx="1475630" cy="959160"/>
            </a:xfrm>
          </p:grpSpPr>
          <p:sp>
            <p:nvSpPr>
              <p:cNvPr id="11" name="Rounded Rectangle 10"/>
              <p:cNvSpPr/>
              <p:nvPr/>
            </p:nvSpPr>
            <p:spPr>
              <a:xfrm>
                <a:off x="4451797" y="3390270"/>
                <a:ext cx="1475630" cy="959160"/>
              </a:xfrm>
              <a:prstGeom prst="roundRect">
                <a:avLst/>
              </a:prstGeom>
              <a:solidFill>
                <a:schemeClr val="accent1"/>
              </a:solidFill>
              <a:ln>
                <a:solidFill>
                  <a:schemeClr val="accent1"/>
                </a:solidFill>
              </a:ln>
            </p:spPr>
            <p:style>
              <a:lnRef idx="2">
                <a:schemeClr val="lt1">
                  <a:hueOff val="0"/>
                  <a:satOff val="0"/>
                  <a:lumOff val="0"/>
                  <a:alphaOff val="0"/>
                </a:schemeClr>
              </a:lnRef>
              <a:fillRef idx="1">
                <a:schemeClr val="accent3">
                  <a:hueOff val="3722403"/>
                  <a:satOff val="-7489"/>
                  <a:lumOff val="-3373"/>
                  <a:alphaOff val="0"/>
                </a:schemeClr>
              </a:fillRef>
              <a:effectRef idx="0">
                <a:schemeClr val="accent3">
                  <a:hueOff val="3722403"/>
                  <a:satOff val="-7489"/>
                  <a:lumOff val="-3373"/>
                  <a:alphaOff val="0"/>
                </a:schemeClr>
              </a:effectRef>
              <a:fontRef idx="minor">
                <a:schemeClr val="lt1"/>
              </a:fontRef>
            </p:style>
          </p:sp>
          <p:sp>
            <p:nvSpPr>
              <p:cNvPr id="12" name="Rounded Rectangle 4"/>
              <p:cNvSpPr/>
              <p:nvPr/>
            </p:nvSpPr>
            <p:spPr>
              <a:xfrm>
                <a:off x="4525951" y="3467550"/>
                <a:ext cx="1381986" cy="86551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400" b="1" kern="1200" dirty="0" smtClean="0"/>
                  <a:t>Layered Continuum of Supports</a:t>
                </a:r>
                <a:endParaRPr lang="en-US" sz="1400" b="1" kern="1200" dirty="0"/>
              </a:p>
            </p:txBody>
          </p:sp>
        </p:grpSp>
        <p:grpSp>
          <p:nvGrpSpPr>
            <p:cNvPr id="13" name="Group 12"/>
            <p:cNvGrpSpPr/>
            <p:nvPr/>
          </p:nvGrpSpPr>
          <p:grpSpPr>
            <a:xfrm>
              <a:off x="2696378" y="2040440"/>
              <a:ext cx="1554480" cy="914400"/>
              <a:chOff x="2745822" y="4736973"/>
              <a:chExt cx="1475629" cy="959160"/>
            </a:xfrm>
          </p:grpSpPr>
          <p:sp>
            <p:nvSpPr>
              <p:cNvPr id="14" name="Rounded Rectangle 13"/>
              <p:cNvSpPr/>
              <p:nvPr/>
            </p:nvSpPr>
            <p:spPr>
              <a:xfrm>
                <a:off x="2745822" y="4736973"/>
                <a:ext cx="1475629" cy="959160"/>
              </a:xfrm>
              <a:prstGeom prst="roundRect">
                <a:avLst/>
              </a:prstGeom>
              <a:solidFill>
                <a:schemeClr val="accent5"/>
              </a:solidFill>
              <a:ln>
                <a:solidFill>
                  <a:schemeClr val="accent5"/>
                </a:solidFill>
              </a:ln>
            </p:spPr>
            <p:style>
              <a:lnRef idx="2">
                <a:schemeClr val="lt1">
                  <a:hueOff val="0"/>
                  <a:satOff val="0"/>
                  <a:lumOff val="0"/>
                  <a:alphaOff val="0"/>
                </a:schemeClr>
              </a:lnRef>
              <a:fillRef idx="1">
                <a:schemeClr val="accent3">
                  <a:hueOff val="5583605"/>
                  <a:satOff val="-11234"/>
                  <a:lumOff val="-5059"/>
                  <a:alphaOff val="0"/>
                </a:schemeClr>
              </a:fillRef>
              <a:effectRef idx="0">
                <a:schemeClr val="accent3">
                  <a:hueOff val="5583605"/>
                  <a:satOff val="-11234"/>
                  <a:lumOff val="-5059"/>
                  <a:alphaOff val="0"/>
                </a:schemeClr>
              </a:effectRef>
              <a:fontRef idx="minor">
                <a:schemeClr val="lt1"/>
              </a:fontRef>
            </p:style>
          </p:sp>
          <p:sp>
            <p:nvSpPr>
              <p:cNvPr id="15" name="Rounded Rectangle 4"/>
              <p:cNvSpPr/>
              <p:nvPr/>
            </p:nvSpPr>
            <p:spPr>
              <a:xfrm>
                <a:off x="2818158" y="4736973"/>
                <a:ext cx="1381986" cy="86551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Evidence-based Practices</a:t>
                </a:r>
                <a:endParaRPr lang="en-US" sz="1200" b="1" kern="1200" dirty="0"/>
              </a:p>
            </p:txBody>
          </p:sp>
        </p:grpSp>
        <p:grpSp>
          <p:nvGrpSpPr>
            <p:cNvPr id="19" name="Group 18"/>
            <p:cNvGrpSpPr/>
            <p:nvPr/>
          </p:nvGrpSpPr>
          <p:grpSpPr>
            <a:xfrm>
              <a:off x="2162978" y="973637"/>
              <a:ext cx="1475630" cy="914403"/>
              <a:chOff x="1406667" y="1247002"/>
              <a:chExt cx="1475630" cy="959164"/>
            </a:xfrm>
          </p:grpSpPr>
          <p:sp>
            <p:nvSpPr>
              <p:cNvPr id="20" name="Rounded Rectangle 19"/>
              <p:cNvSpPr/>
              <p:nvPr/>
            </p:nvSpPr>
            <p:spPr>
              <a:xfrm>
                <a:off x="1406667" y="1247002"/>
                <a:ext cx="1475630" cy="959164"/>
              </a:xfrm>
              <a:prstGeom prst="roundRect">
                <a:avLst/>
              </a:prstGeom>
              <a:ln>
                <a:solidFill>
                  <a:srgbClr val="99CC00"/>
                </a:solidFill>
              </a:ln>
            </p:spPr>
            <p:style>
              <a:lnRef idx="2">
                <a:schemeClr val="accent4">
                  <a:shade val="50000"/>
                </a:schemeClr>
              </a:lnRef>
              <a:fillRef idx="1">
                <a:schemeClr val="accent4"/>
              </a:fillRef>
              <a:effectRef idx="0">
                <a:schemeClr val="accent4"/>
              </a:effectRef>
              <a:fontRef idx="minor">
                <a:schemeClr val="lt1"/>
              </a:fontRef>
            </p:style>
          </p:sp>
          <p:sp>
            <p:nvSpPr>
              <p:cNvPr id="21" name="Rounded Rectangle 4"/>
              <p:cNvSpPr/>
              <p:nvPr/>
            </p:nvSpPr>
            <p:spPr>
              <a:xfrm>
                <a:off x="1472481" y="1260722"/>
                <a:ext cx="1381986" cy="865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400" b="1" kern="1200" dirty="0" smtClean="0"/>
                  <a:t>Family, School, and Community Partnering</a:t>
                </a:r>
                <a:endParaRPr lang="en-US" sz="1400" b="1" kern="1200" dirty="0"/>
              </a:p>
            </p:txBody>
          </p:sp>
        </p:grpSp>
      </p:grpSp>
      <p:sp>
        <p:nvSpPr>
          <p:cNvPr id="43" name="TextBox 42"/>
          <p:cNvSpPr txBox="1"/>
          <p:nvPr/>
        </p:nvSpPr>
        <p:spPr>
          <a:xfrm>
            <a:off x="4059635" y="1286421"/>
            <a:ext cx="1350423" cy="584776"/>
          </a:xfrm>
          <a:prstGeom prst="rect">
            <a:avLst/>
          </a:prstGeom>
          <a:noFill/>
        </p:spPr>
        <p:txBody>
          <a:bodyPr wrap="square" rtlCol="0">
            <a:spAutoFit/>
          </a:bodyPr>
          <a:lstStyle/>
          <a:p>
            <a:r>
              <a:rPr lang="en-US" sz="3200" b="1" dirty="0" smtClean="0"/>
              <a:t>MTSS</a:t>
            </a:r>
            <a:endParaRPr lang="en-US" sz="3200" b="1" dirty="0"/>
          </a:p>
        </p:txBody>
      </p:sp>
      <p:sp>
        <p:nvSpPr>
          <p:cNvPr id="22" name="TextBox 21"/>
          <p:cNvSpPr txBox="1"/>
          <p:nvPr/>
        </p:nvSpPr>
        <p:spPr>
          <a:xfrm rot="16200000" flipH="1">
            <a:off x="3342474" y="4892708"/>
            <a:ext cx="2403607" cy="307777"/>
          </a:xfrm>
          <a:prstGeom prst="rect">
            <a:avLst/>
          </a:prstGeom>
          <a:noFill/>
        </p:spPr>
        <p:txBody>
          <a:bodyPr wrap="none" rtlCol="0">
            <a:spAutoFit/>
          </a:bodyPr>
          <a:lstStyle/>
          <a:p>
            <a:r>
              <a:rPr lang="en-US" sz="1400" dirty="0" smtClean="0"/>
              <a:t>academic &amp; behavior supports</a:t>
            </a:r>
            <a:endParaRPr lang="en-US" sz="1400" dirty="0"/>
          </a:p>
        </p:txBody>
      </p:sp>
      <p:sp>
        <p:nvSpPr>
          <p:cNvPr id="97" name="Rectangle 96"/>
          <p:cNvSpPr/>
          <p:nvPr/>
        </p:nvSpPr>
        <p:spPr>
          <a:xfrm>
            <a:off x="-6090" y="3528552"/>
            <a:ext cx="9128587" cy="3162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50000"/>
                    <a:lumOff val="50000"/>
                  </a:schemeClr>
                </a:solidFill>
              </a:rPr>
              <a:t>Every student, every staff member…                        and every family and every school setting</a:t>
            </a:r>
            <a:endParaRPr lang="en-US" b="1" dirty="0">
              <a:solidFill>
                <a:schemeClr val="tx1">
                  <a:lumMod val="50000"/>
                  <a:lumOff val="50000"/>
                </a:schemeClr>
              </a:solidFill>
            </a:endParaRPr>
          </a:p>
        </p:txBody>
      </p:sp>
      <p:sp>
        <p:nvSpPr>
          <p:cNvPr id="98" name="Rectangle 97"/>
          <p:cNvSpPr/>
          <p:nvPr/>
        </p:nvSpPr>
        <p:spPr>
          <a:xfrm>
            <a:off x="-27111" y="6488440"/>
            <a:ext cx="9128587" cy="3162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50000"/>
                    <a:lumOff val="50000"/>
                  </a:schemeClr>
                </a:solidFill>
              </a:rPr>
              <a:t>“Every Ed” – Gen. Ed., Spec. Ed., Gifted Ed., CLD, ESEA</a:t>
            </a:r>
            <a:endParaRPr lang="en-US" b="1" dirty="0">
              <a:solidFill>
                <a:schemeClr val="tx1">
                  <a:lumMod val="50000"/>
                  <a:lumOff val="50000"/>
                </a:schemeClr>
              </a:solidFill>
            </a:endParaRPr>
          </a:p>
        </p:txBody>
      </p:sp>
      <p:sp>
        <p:nvSpPr>
          <p:cNvPr id="18" name="TextBox 17"/>
          <p:cNvSpPr txBox="1"/>
          <p:nvPr/>
        </p:nvSpPr>
        <p:spPr>
          <a:xfrm rot="17897538">
            <a:off x="5012003" y="5893995"/>
            <a:ext cx="973343" cy="369332"/>
          </a:xfrm>
          <a:prstGeom prst="rect">
            <a:avLst/>
          </a:prstGeom>
          <a:noFill/>
        </p:spPr>
        <p:txBody>
          <a:bodyPr wrap="none" rtlCol="0">
            <a:spAutoFit/>
          </a:bodyPr>
          <a:lstStyle/>
          <a:p>
            <a:r>
              <a:rPr lang="en-US" dirty="0" smtClean="0"/>
              <a:t>Imp. Sci.</a:t>
            </a:r>
            <a:endParaRPr lang="en-US" dirty="0"/>
          </a:p>
        </p:txBody>
      </p:sp>
    </p:spTree>
    <p:extLst>
      <p:ext uri="{BB962C8B-B14F-4D97-AF65-F5344CB8AC3E}">
        <p14:creationId xmlns:p14="http://schemas.microsoft.com/office/powerpoint/2010/main" val="32265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fill="hold"/>
                                        <p:tgtEl>
                                          <p:spTgt spid="97"/>
                                        </p:tgtEl>
                                        <p:attrNameLst>
                                          <p:attrName>ppt_x</p:attrName>
                                        </p:attrNameLst>
                                      </p:cBhvr>
                                      <p:tavLst>
                                        <p:tav tm="0">
                                          <p:val>
                                            <p:strVal val="#ppt_x"/>
                                          </p:val>
                                        </p:tav>
                                        <p:tav tm="100000">
                                          <p:val>
                                            <p:strVal val="#ppt_x"/>
                                          </p:val>
                                        </p:tav>
                                      </p:tavLst>
                                    </p:anim>
                                    <p:anim calcmode="lin" valueType="num">
                                      <p:cBhvr additive="base">
                                        <p:cTn id="13" dur="500" fill="hold"/>
                                        <p:tgtEl>
                                          <p:spTgt spid="9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 calcmode="lin" valueType="num">
                                      <p:cBhvr additive="base">
                                        <p:cTn id="16" dur="500" fill="hold"/>
                                        <p:tgtEl>
                                          <p:spTgt spid="98"/>
                                        </p:tgtEl>
                                        <p:attrNameLst>
                                          <p:attrName>ppt_x</p:attrName>
                                        </p:attrNameLst>
                                      </p:cBhvr>
                                      <p:tavLst>
                                        <p:tav tm="0">
                                          <p:val>
                                            <p:strVal val="#ppt_x"/>
                                          </p:val>
                                        </p:tav>
                                        <p:tav tm="100000">
                                          <p:val>
                                            <p:strVal val="#ppt_x"/>
                                          </p:val>
                                        </p:tav>
                                      </p:tavLst>
                                    </p:anim>
                                    <p:anim calcmode="lin" valueType="num">
                                      <p:cBhvr additive="base">
                                        <p:cTn id="17"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7" grpId="0" animBg="1"/>
      <p:bldP spid="98"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457200" y="1202400"/>
            <a:ext cx="8058150" cy="5037025"/>
          </a:xfrm>
        </p:spPr>
        <p:txBody>
          <a:bodyPr>
            <a:normAutofit/>
          </a:bodyPr>
          <a:lstStyle/>
          <a:p>
            <a:pPr marL="342900" indent="-342900">
              <a:spcBef>
                <a:spcPts val="1200"/>
              </a:spcBef>
              <a:buFont typeface="Arial" panose="020B0604020202020204" pitchFamily="34" charset="0"/>
              <a:buChar char="•"/>
            </a:pPr>
            <a:r>
              <a:rPr lang="en-US" sz="2400" b="0" dirty="0" smtClean="0"/>
              <a:t>General Education </a:t>
            </a:r>
            <a:br>
              <a:rPr lang="en-US" sz="2400" b="0" dirty="0" smtClean="0"/>
            </a:br>
            <a:r>
              <a:rPr lang="en-US" sz="2400" b="0" dirty="0" smtClean="0"/>
              <a:t>+ Special Education</a:t>
            </a:r>
            <a:br>
              <a:rPr lang="en-US" sz="2400" b="0" dirty="0" smtClean="0"/>
            </a:br>
            <a:r>
              <a:rPr lang="en-US" sz="2400" b="0" i="1" dirty="0" smtClean="0"/>
              <a:t>[it really is “every </a:t>
            </a:r>
            <a:r>
              <a:rPr lang="en-US" sz="2400" b="0" i="1" dirty="0" err="1" smtClean="0"/>
              <a:t>ed</a:t>
            </a:r>
            <a:r>
              <a:rPr lang="en-US" sz="2400" b="0" i="1" dirty="0" smtClean="0"/>
              <a:t>”…]</a:t>
            </a:r>
          </a:p>
          <a:p>
            <a:pPr marL="342900" indent="-342900">
              <a:spcBef>
                <a:spcPts val="1200"/>
              </a:spcBef>
              <a:buFont typeface="Arial" panose="020B0604020202020204" pitchFamily="34" charset="0"/>
              <a:buChar char="•"/>
            </a:pPr>
            <a:r>
              <a:rPr lang="en-US" sz="2400" b="0" dirty="0" smtClean="0"/>
              <a:t>Academic + Behavioral Supports</a:t>
            </a:r>
          </a:p>
          <a:p>
            <a:pPr marL="342900" indent="-342900">
              <a:spcBef>
                <a:spcPts val="1200"/>
              </a:spcBef>
              <a:buFont typeface="Arial" panose="020B0604020202020204" pitchFamily="34" charset="0"/>
              <a:buChar char="•"/>
            </a:pPr>
            <a:r>
              <a:rPr lang="en-US" sz="2400" b="0" dirty="0" smtClean="0"/>
              <a:t>Response to  Intervention (</a:t>
            </a:r>
            <a:r>
              <a:rPr lang="en-US" sz="2400" b="0" dirty="0" err="1" smtClean="0"/>
              <a:t>RtI</a:t>
            </a:r>
            <a:r>
              <a:rPr lang="en-US" sz="2400" b="0" dirty="0" smtClean="0"/>
              <a:t>)</a:t>
            </a:r>
            <a:br>
              <a:rPr lang="en-US" sz="2400" b="0" dirty="0" smtClean="0"/>
            </a:br>
            <a:r>
              <a:rPr lang="en-US" sz="2400" b="0" dirty="0" smtClean="0"/>
              <a:t>+ Positive Behavioral</a:t>
            </a:r>
            <a:br>
              <a:rPr lang="en-US" sz="2400" b="0" dirty="0" smtClean="0"/>
            </a:br>
            <a:r>
              <a:rPr lang="en-US" sz="2400" b="0" dirty="0" smtClean="0"/>
              <a:t>Interventions and Supports (PBIS)</a:t>
            </a:r>
          </a:p>
          <a:p>
            <a:pPr marL="342900" indent="-342900">
              <a:spcBef>
                <a:spcPts val="1200"/>
              </a:spcBef>
              <a:buFont typeface="Arial" panose="020B0604020202020204" pitchFamily="34" charset="0"/>
              <a:buChar char="•"/>
            </a:pPr>
            <a:r>
              <a:rPr lang="en-US" sz="2400" b="0" dirty="0" smtClean="0"/>
              <a:t>School-wide Systems </a:t>
            </a:r>
            <a:br>
              <a:rPr lang="en-US" sz="2400" b="0" dirty="0" smtClean="0"/>
            </a:br>
            <a:r>
              <a:rPr lang="en-US" sz="2400" b="0" dirty="0" smtClean="0"/>
              <a:t>+ Individual Systems</a:t>
            </a:r>
          </a:p>
          <a:p>
            <a:pPr marL="342900" indent="-342900">
              <a:spcBef>
                <a:spcPts val="1200"/>
              </a:spcBef>
              <a:buFont typeface="Arial" panose="020B0604020202020204" pitchFamily="34" charset="0"/>
              <a:buChar char="•"/>
            </a:pPr>
            <a:r>
              <a:rPr lang="en-US" b="0" dirty="0"/>
              <a:t>Multiple Funding S</a:t>
            </a:r>
            <a:r>
              <a:rPr lang="en-US" b="0" dirty="0" smtClean="0"/>
              <a:t>treams</a:t>
            </a:r>
            <a:endParaRPr lang="en-US" sz="2400" b="0" dirty="0" smtClean="0"/>
          </a:p>
          <a:p>
            <a:pPr marL="342900" indent="-342900">
              <a:spcBef>
                <a:spcPts val="1200"/>
              </a:spcBef>
              <a:buFont typeface="Arial" panose="020B0604020202020204" pitchFamily="34" charset="0"/>
              <a:buChar char="•"/>
            </a:pPr>
            <a:r>
              <a:rPr lang="en-US" sz="2400" b="0" dirty="0" smtClean="0"/>
              <a:t>Merging Data, Practices, </a:t>
            </a:r>
            <a:br>
              <a:rPr lang="en-US" sz="2400" b="0" dirty="0" smtClean="0"/>
            </a:br>
            <a:r>
              <a:rPr lang="en-US" sz="2400" b="0" i="1" dirty="0" smtClean="0"/>
              <a:t>and</a:t>
            </a:r>
            <a:r>
              <a:rPr lang="en-US" sz="2400" b="0" dirty="0" smtClean="0"/>
              <a:t> Systems</a:t>
            </a:r>
            <a:endParaRPr lang="en-US" sz="2400" b="0" dirty="0"/>
          </a:p>
        </p:txBody>
      </p:sp>
      <p:sp>
        <p:nvSpPr>
          <p:cNvPr id="2" name="Title 1"/>
          <p:cNvSpPr>
            <a:spLocks noGrp="1"/>
          </p:cNvSpPr>
          <p:nvPr>
            <p:ph type="title"/>
          </p:nvPr>
        </p:nvSpPr>
        <p:spPr/>
        <p:txBody>
          <a:bodyPr>
            <a:normAutofit fontScale="90000"/>
          </a:bodyPr>
          <a:lstStyle/>
          <a:p>
            <a:r>
              <a:rPr lang="en-US" sz="3200" b="0" dirty="0" smtClean="0"/>
              <a:t>MTSS</a:t>
            </a:r>
            <a:r>
              <a:rPr lang="en-US" sz="3200" dirty="0" smtClean="0"/>
              <a:t> = </a:t>
            </a:r>
            <a:r>
              <a:rPr lang="en-US" sz="3200" b="0" dirty="0" smtClean="0"/>
              <a:t>Organizational </a:t>
            </a:r>
            <a:r>
              <a:rPr lang="en-US" sz="3200" dirty="0"/>
              <a:t>F</a:t>
            </a:r>
            <a:r>
              <a:rPr lang="en-US" sz="3200" b="0" dirty="0" smtClean="0"/>
              <a:t>ramework</a:t>
            </a:r>
            <a:endParaRPr lang="en-US" sz="3200" b="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00539" y="1932039"/>
            <a:ext cx="3778425" cy="304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587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4843</TotalTime>
  <Words>4688</Words>
  <Application>Microsoft Office PowerPoint</Application>
  <PresentationFormat>On-screen Show (4:3)</PresentationFormat>
  <Paragraphs>565</Paragraphs>
  <Slides>44</Slides>
  <Notes>35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 </vt:lpstr>
      <vt:lpstr>Acknowledgements</vt:lpstr>
      <vt:lpstr>Learning Session Outcomes</vt:lpstr>
      <vt:lpstr>PowerPoint Presentation</vt:lpstr>
      <vt:lpstr>Common Language and Common Understanding</vt:lpstr>
      <vt:lpstr>MTSS and Essential Components</vt:lpstr>
      <vt:lpstr>PowerPoint Presentation</vt:lpstr>
      <vt:lpstr>MTSS = Organizational Framework</vt:lpstr>
      <vt:lpstr>Systems Thinking</vt:lpstr>
      <vt:lpstr>PowerPoint Presentation</vt:lpstr>
      <vt:lpstr>Focus on the System</vt:lpstr>
      <vt:lpstr>PowerPoint Presentation</vt:lpstr>
      <vt:lpstr>MTSS Makes it Possible</vt:lpstr>
      <vt:lpstr>Discussion: Turn and Talk</vt:lpstr>
      <vt:lpstr>Formula for Success</vt:lpstr>
      <vt:lpstr>Colorado MTSS PROBLEM SOLVING PROCESS</vt:lpstr>
      <vt:lpstr>What do we need?</vt:lpstr>
      <vt:lpstr>Data-Based</vt:lpstr>
      <vt:lpstr>Collaborative Inquiry</vt:lpstr>
      <vt:lpstr>Continuum of Teaming Implementation for Problem Solving</vt:lpstr>
      <vt:lpstr>CO MTSS Problem Solving Process (systems)</vt:lpstr>
      <vt:lpstr>Questions Teams Asks</vt:lpstr>
      <vt:lpstr>PowerPoint Presentation</vt:lpstr>
      <vt:lpstr>Improving Decision-Making via Problem Solving</vt:lpstr>
      <vt:lpstr>Problem Solving: Levels of Application</vt:lpstr>
      <vt:lpstr>Practices for Teams</vt:lpstr>
      <vt:lpstr>Considerations when looking at (school) data</vt:lpstr>
      <vt:lpstr>Practice Profile</vt:lpstr>
      <vt:lpstr>PowerPoint Presentation</vt:lpstr>
      <vt:lpstr>Step 1 for Implementation</vt:lpstr>
      <vt:lpstr>Step 2: A Shift in Thinking</vt:lpstr>
      <vt:lpstr>Most Common Functions of Behavior</vt:lpstr>
      <vt:lpstr>What exactly IS a trauma-sensitive school?</vt:lpstr>
      <vt:lpstr>What can you “alter” within your system? What is within your control? (consider: adult/child)</vt:lpstr>
      <vt:lpstr>Step 3</vt:lpstr>
      <vt:lpstr>PowerPoint Presentation</vt:lpstr>
      <vt:lpstr>PowerPoint Presentation</vt:lpstr>
      <vt:lpstr>Step 4: Guiding Questions</vt:lpstr>
      <vt:lpstr>Responses to Data: What is the impact? (Consider fidelity &amp; outcomes)</vt:lpstr>
      <vt:lpstr>Resources</vt:lpstr>
      <vt:lpstr>Which Bike do you Like?</vt:lpstr>
      <vt:lpstr>What are you personally “planning” to impact?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Watchorn, Kim</cp:lastModifiedBy>
  <cp:revision>166</cp:revision>
  <cp:lastPrinted>2017-08-02T18:43:49Z</cp:lastPrinted>
  <dcterms:created xsi:type="dcterms:W3CDTF">2016-08-31T23:11:11Z</dcterms:created>
  <dcterms:modified xsi:type="dcterms:W3CDTF">2017-10-05T09:39:33Z</dcterms:modified>
</cp:coreProperties>
</file>