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2.xml" ContentType="application/vnd.openxmlformats-officedocument.themeOverride+xml"/>
  <Override PartName="/ppt/notesSlides/notesSlide53.xml" ContentType="application/vnd.openxmlformats-officedocument.presentationml.notesSlide+xml"/>
  <Override PartName="/ppt/theme/themeOverride3.xml" ContentType="application/vnd.openxmlformats-officedocument.themeOverride+xml"/>
  <Override PartName="/ppt/notesSlides/notesSlide54.xml" ContentType="application/vnd.openxmlformats-officedocument.presentationml.notesSlide+xml"/>
  <Override PartName="/ppt/theme/themeOverride4.xml" ContentType="application/vnd.openxmlformats-officedocument.themeOverride+xml"/>
  <Override PartName="/ppt/notesSlides/notesSlide55.xml" ContentType="application/vnd.openxmlformats-officedocument.presentationml.notesSlide+xml"/>
  <Override PartName="/ppt/theme/themeOverride5.xml" ContentType="application/vnd.openxmlformats-officedocument.themeOverride+xml"/>
  <Override PartName="/ppt/notesSlides/notesSlide56.xml" ContentType="application/vnd.openxmlformats-officedocument.presentationml.notesSlide+xml"/>
  <Override PartName="/ppt/theme/themeOverride6.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8"/>
  </p:notesMasterIdLst>
  <p:sldIdLst>
    <p:sldId id="258" r:id="rId2"/>
    <p:sldId id="273" r:id="rId3"/>
    <p:sldId id="271" r:id="rId4"/>
    <p:sldId id="537" r:id="rId5"/>
    <p:sldId id="538" r:id="rId6"/>
    <p:sldId id="276" r:id="rId7"/>
    <p:sldId id="519" r:id="rId8"/>
    <p:sldId id="520" r:id="rId9"/>
    <p:sldId id="521" r:id="rId10"/>
    <p:sldId id="522" r:id="rId11"/>
    <p:sldId id="523" r:id="rId12"/>
    <p:sldId id="524" r:id="rId13"/>
    <p:sldId id="525" r:id="rId14"/>
    <p:sldId id="526" r:id="rId15"/>
    <p:sldId id="527" r:id="rId16"/>
    <p:sldId id="528" r:id="rId17"/>
    <p:sldId id="529" r:id="rId18"/>
    <p:sldId id="518" r:id="rId19"/>
    <p:sldId id="288" r:id="rId20"/>
    <p:sldId id="278" r:id="rId21"/>
    <p:sldId id="530" r:id="rId22"/>
    <p:sldId id="531" r:id="rId23"/>
    <p:sldId id="532" r:id="rId24"/>
    <p:sldId id="533" r:id="rId25"/>
    <p:sldId id="534" r:id="rId26"/>
    <p:sldId id="291" r:id="rId27"/>
    <p:sldId id="292" r:id="rId28"/>
    <p:sldId id="293" r:id="rId29"/>
    <p:sldId id="295" r:id="rId30"/>
    <p:sldId id="297" r:id="rId31"/>
    <p:sldId id="426" r:id="rId32"/>
    <p:sldId id="505" r:id="rId33"/>
    <p:sldId id="431" r:id="rId34"/>
    <p:sldId id="448" r:id="rId35"/>
    <p:sldId id="433" r:id="rId36"/>
    <p:sldId id="455" r:id="rId37"/>
    <p:sldId id="454" r:id="rId38"/>
    <p:sldId id="306" r:id="rId39"/>
    <p:sldId id="417" r:id="rId40"/>
    <p:sldId id="480" r:id="rId41"/>
    <p:sldId id="535" r:id="rId42"/>
    <p:sldId id="481" r:id="rId43"/>
    <p:sldId id="308" r:id="rId44"/>
    <p:sldId id="456" r:id="rId45"/>
    <p:sldId id="457" r:id="rId46"/>
    <p:sldId id="445" r:id="rId47"/>
    <p:sldId id="467" r:id="rId48"/>
    <p:sldId id="466" r:id="rId49"/>
    <p:sldId id="464" r:id="rId50"/>
    <p:sldId id="465" r:id="rId51"/>
    <p:sldId id="395" r:id="rId52"/>
    <p:sldId id="443" r:id="rId53"/>
    <p:sldId id="341" r:id="rId54"/>
    <p:sldId id="482" r:id="rId55"/>
    <p:sldId id="421" r:id="rId56"/>
    <p:sldId id="422" r:id="rId57"/>
    <p:sldId id="423" r:id="rId58"/>
    <p:sldId id="415" r:id="rId59"/>
    <p:sldId id="486" r:id="rId60"/>
    <p:sldId id="487" r:id="rId61"/>
    <p:sldId id="483" r:id="rId62"/>
    <p:sldId id="369" r:id="rId63"/>
    <p:sldId id="414" r:id="rId64"/>
    <p:sldId id="516" r:id="rId65"/>
    <p:sldId id="397" r:id="rId66"/>
    <p:sldId id="517" r:id="rId67"/>
    <p:sldId id="484" r:id="rId68"/>
    <p:sldId id="386" r:id="rId69"/>
    <p:sldId id="503" r:id="rId70"/>
    <p:sldId id="504" r:id="rId71"/>
    <p:sldId id="485" r:id="rId72"/>
    <p:sldId id="438" r:id="rId73"/>
    <p:sldId id="403" r:id="rId74"/>
    <p:sldId id="491" r:id="rId75"/>
    <p:sldId id="494" r:id="rId76"/>
    <p:sldId id="381" r:id="rId77"/>
    <p:sldId id="477" r:id="rId78"/>
    <p:sldId id="478" r:id="rId79"/>
    <p:sldId id="513" r:id="rId80"/>
    <p:sldId id="476" r:id="rId81"/>
    <p:sldId id="479" r:id="rId82"/>
    <p:sldId id="495" r:id="rId83"/>
    <p:sldId id="497" r:id="rId84"/>
    <p:sldId id="499" r:id="rId85"/>
    <p:sldId id="501" r:id="rId86"/>
    <p:sldId id="502"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4747"/>
    <a:srgbClr val="F155A7"/>
    <a:srgbClr val="FFC846"/>
    <a:srgbClr val="86BE40"/>
    <a:srgbClr val="101E8E"/>
    <a:srgbClr val="EF7521"/>
    <a:srgbClr val="46797A"/>
    <a:srgbClr val="5C6670"/>
    <a:srgbClr val="488BC9"/>
    <a:srgbClr val="827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1226" autoAdjust="0"/>
  </p:normalViewPr>
  <p:slideViewPr>
    <p:cSldViewPr snapToGrid="0" showGuides="1">
      <p:cViewPr varScale="1">
        <p:scale>
          <a:sx n="94" d="100"/>
          <a:sy n="94" d="100"/>
        </p:scale>
        <p:origin x="19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llins_a\Syncplicity%20Folders\OLS%20Current%20Projects%20(Scott%20Ross)\Bullying%20Prevention%20and%20Education%20Grant%20Program\Presentations\National%20Crime%20Victimization%20Study%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ollins_a\Syncplicity%20Folders\OLS%20Current%20Projects%20(Scott%20Ross)\Bullying%20Prevention%20and%20Education%20Grant%20Program\Presentations\National%20Crime%20Victimization%20Study%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ollins_a\Syncplicity%20Folders\OLS%20Current%20Projects%20(Scott%20Ross)\Bullying%20Prevention%20and%20Education%20Grant%20Program\Presentations\National%20Crime%20Victimization%20Study%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ollins_a\Syncplicity%20Folders\OLS%20Current%20Projects%20(Scott%20Ross)\Bullying%20Prevention%20and%20Education%20Grant%20Program\Presentations\National%20Crime%20Victimization%20Study%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National Bullying </a:t>
            </a:r>
            <a:r>
              <a:rPr lang="en-US" sz="1200" baseline="0"/>
              <a:t> Rates</a:t>
            </a:r>
          </a:p>
        </c:rich>
      </c:tx>
      <c:overlay val="0"/>
    </c:title>
    <c:autoTitleDeleted val="0"/>
    <c:plotArea>
      <c:layout/>
      <c:pieChart>
        <c:varyColors val="1"/>
        <c:ser>
          <c:idx val="0"/>
          <c:order val="0"/>
          <c:dPt>
            <c:idx val="0"/>
            <c:bubble3D val="0"/>
          </c:dPt>
          <c:dPt>
            <c:idx val="2"/>
            <c:bubble3D val="0"/>
          </c:dPt>
          <c:dPt>
            <c:idx val="3"/>
            <c:bubble3D val="0"/>
          </c:dPt>
          <c:dLbls>
            <c:numFmt formatCode="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Data!$A$18:$A$19</c:f>
              <c:strCache>
                <c:ptCount val="2"/>
                <c:pt idx="0">
                  <c:v>Not Bullied</c:v>
                </c:pt>
                <c:pt idx="1">
                  <c:v>Bullied</c:v>
                </c:pt>
              </c:strCache>
            </c:strRef>
          </c:cat>
          <c:val>
            <c:numRef>
              <c:f>Data!$B$18:$B$19</c:f>
              <c:numCache>
                <c:formatCode>0.0%</c:formatCode>
                <c:ptCount val="2"/>
                <c:pt idx="0">
                  <c:v>0.79200000000000004</c:v>
                </c:pt>
                <c:pt idx="1">
                  <c:v>0.20800000000000002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bg1"/>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National Bullying Rates by Gender</a:t>
            </a:r>
          </a:p>
        </c:rich>
      </c:tx>
      <c:layout>
        <c:manualLayout>
          <c:xMode val="edge"/>
          <c:yMode val="edge"/>
          <c:x val="0.28173818272484608"/>
          <c:y val="3.9025455531969205E-2"/>
        </c:manualLayout>
      </c:layout>
      <c:overlay val="0"/>
    </c:title>
    <c:autoTitleDeleted val="0"/>
    <c:plotArea>
      <c:layout>
        <c:manualLayout>
          <c:layoutTarget val="inner"/>
          <c:xMode val="edge"/>
          <c:yMode val="edge"/>
          <c:x val="0.14113591471169196"/>
          <c:y val="0.17931240989242542"/>
          <c:w val="0.80660746480172407"/>
          <c:h val="0.66128029536946042"/>
        </c:manualLayout>
      </c:layout>
      <c:barChart>
        <c:barDir val="col"/>
        <c:grouping val="clustered"/>
        <c:varyColors val="0"/>
        <c:ser>
          <c:idx val="0"/>
          <c:order val="0"/>
          <c:invertIfNegative val="0"/>
          <c:dPt>
            <c:idx val="3"/>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Data!$A$20:$A$21</c:f>
              <c:strCache>
                <c:ptCount val="2"/>
                <c:pt idx="0">
                  <c:v>Female</c:v>
                </c:pt>
                <c:pt idx="1">
                  <c:v>Male</c:v>
                </c:pt>
              </c:strCache>
            </c:strRef>
          </c:cat>
          <c:val>
            <c:numRef>
              <c:f>Data!$B$20:$B$21</c:f>
              <c:numCache>
                <c:formatCode>0.0%</c:formatCode>
                <c:ptCount val="2"/>
                <c:pt idx="0">
                  <c:v>0.22800000000000001</c:v>
                </c:pt>
                <c:pt idx="1">
                  <c:v>0.188</c:v>
                </c:pt>
              </c:numCache>
            </c:numRef>
          </c:val>
        </c:ser>
        <c:dLbls>
          <c:showLegendKey val="0"/>
          <c:showVal val="0"/>
          <c:showCatName val="0"/>
          <c:showSerName val="0"/>
          <c:showPercent val="0"/>
          <c:showBubbleSize val="0"/>
        </c:dLbls>
        <c:gapWidth val="150"/>
        <c:axId val="227486680"/>
        <c:axId val="228152992"/>
      </c:barChart>
      <c:catAx>
        <c:axId val="227486680"/>
        <c:scaling>
          <c:orientation val="minMax"/>
        </c:scaling>
        <c:delete val="0"/>
        <c:axPos val="b"/>
        <c:numFmt formatCode="General" sourceLinked="0"/>
        <c:majorTickMark val="out"/>
        <c:minorTickMark val="none"/>
        <c:tickLblPos val="nextTo"/>
        <c:crossAx val="228152992"/>
        <c:crosses val="autoZero"/>
        <c:auto val="1"/>
        <c:lblAlgn val="ctr"/>
        <c:lblOffset val="100"/>
        <c:noMultiLvlLbl val="0"/>
      </c:catAx>
      <c:valAx>
        <c:axId val="228152992"/>
        <c:scaling>
          <c:orientation val="minMax"/>
          <c:max val="0.35000000000000003"/>
        </c:scaling>
        <c:delete val="0"/>
        <c:axPos val="l"/>
        <c:numFmt formatCode="0.0%" sourceLinked="1"/>
        <c:majorTickMark val="out"/>
        <c:minorTickMark val="none"/>
        <c:tickLblPos val="nextTo"/>
        <c:crossAx val="227486680"/>
        <c:crosses val="autoZero"/>
        <c:crossBetween val="between"/>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dirty="0">
                <a:latin typeface="+mn-lt"/>
              </a:rPr>
              <a:t>National Bullying Rates by Type</a:t>
            </a:r>
          </a:p>
        </c:rich>
      </c:tx>
      <c:layout>
        <c:manualLayout>
          <c:xMode val="edge"/>
          <c:yMode val="edge"/>
          <c:x val="0.2391742125984252"/>
          <c:y val="5.9241324001166523E-2"/>
        </c:manualLayout>
      </c:layout>
      <c:overlay val="1"/>
    </c:title>
    <c:autoTitleDeleted val="0"/>
    <c:plotArea>
      <c:layout>
        <c:manualLayout>
          <c:layoutTarget val="inner"/>
          <c:xMode val="edge"/>
          <c:yMode val="edge"/>
          <c:x val="9.3649278215223092E-2"/>
          <c:y val="0.13102070574511521"/>
          <c:w val="0.88741874453193337"/>
          <c:h val="0.73036337124526096"/>
        </c:manualLayout>
      </c:layout>
      <c:barChart>
        <c:barDir val="col"/>
        <c:grouping val="clustered"/>
        <c:varyColors val="0"/>
        <c:ser>
          <c:idx val="0"/>
          <c:order val="0"/>
          <c:invertIfNegative val="0"/>
          <c:dPt>
            <c:idx val="0"/>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Data!$A$10:$A$16</c:f>
              <c:strCache>
                <c:ptCount val="7"/>
                <c:pt idx="0">
                  <c:v>Made fun of, called names, or insulted</c:v>
                </c:pt>
                <c:pt idx="1">
                  <c:v>Subject of rumors</c:v>
                </c:pt>
                <c:pt idx="2">
                  <c:v>Pushed, shoved, tripped, or spit on</c:v>
                </c:pt>
                <c:pt idx="3">
                  <c:v>Excluded from activities on purpose</c:v>
                </c:pt>
                <c:pt idx="4">
                  <c:v>Threatened with harm</c:v>
                </c:pt>
                <c:pt idx="5">
                  <c:v>Tried to make do things they did not want to do</c:v>
                </c:pt>
                <c:pt idx="6">
                  <c:v>Property destroyed on purpose</c:v>
                </c:pt>
              </c:strCache>
            </c:strRef>
          </c:cat>
          <c:val>
            <c:numRef>
              <c:f>Data!$B$10:$B$16</c:f>
              <c:numCache>
                <c:formatCode>0.0%</c:formatCode>
                <c:ptCount val="7"/>
                <c:pt idx="0">
                  <c:v>0.13300000000000001</c:v>
                </c:pt>
                <c:pt idx="1">
                  <c:v>0.122</c:v>
                </c:pt>
                <c:pt idx="2">
                  <c:v>5.0999999999999997E-2</c:v>
                </c:pt>
                <c:pt idx="3">
                  <c:v>0.05</c:v>
                </c:pt>
                <c:pt idx="4">
                  <c:v>3.9E-2</c:v>
                </c:pt>
                <c:pt idx="5">
                  <c:v>2.5000000000000001E-2</c:v>
                </c:pt>
                <c:pt idx="6">
                  <c:v>1.8000000000000002E-2</c:v>
                </c:pt>
              </c:numCache>
            </c:numRef>
          </c:val>
        </c:ser>
        <c:dLbls>
          <c:showLegendKey val="0"/>
          <c:showVal val="0"/>
          <c:showCatName val="0"/>
          <c:showSerName val="0"/>
          <c:showPercent val="0"/>
          <c:showBubbleSize val="0"/>
        </c:dLbls>
        <c:gapWidth val="150"/>
        <c:axId val="228155344"/>
        <c:axId val="269367840"/>
      </c:barChart>
      <c:catAx>
        <c:axId val="228155344"/>
        <c:scaling>
          <c:orientation val="minMax"/>
        </c:scaling>
        <c:delete val="0"/>
        <c:axPos val="b"/>
        <c:numFmt formatCode="General" sourceLinked="0"/>
        <c:majorTickMark val="out"/>
        <c:minorTickMark val="none"/>
        <c:tickLblPos val="nextTo"/>
        <c:crossAx val="269367840"/>
        <c:crosses val="autoZero"/>
        <c:auto val="1"/>
        <c:lblAlgn val="ctr"/>
        <c:lblOffset val="100"/>
        <c:noMultiLvlLbl val="0"/>
      </c:catAx>
      <c:valAx>
        <c:axId val="269367840"/>
        <c:scaling>
          <c:orientation val="minMax"/>
          <c:max val="0.14000000000000001"/>
        </c:scaling>
        <c:delete val="0"/>
        <c:axPos val="l"/>
        <c:numFmt formatCode="0.0%" sourceLinked="1"/>
        <c:majorTickMark val="out"/>
        <c:minorTickMark val="none"/>
        <c:tickLblPos val="nextTo"/>
        <c:crossAx val="228155344"/>
        <c:crosses val="autoZero"/>
        <c:crossBetween val="between"/>
        <c:majorUnit val="2.0000000000000004E-2"/>
      </c:valAx>
    </c:plotArea>
    <c:plotVisOnly val="1"/>
    <c:dispBlanksAs val="gap"/>
    <c:showDLblsOverMax val="0"/>
  </c:chart>
  <c:spPr>
    <a:solidFill>
      <a:schemeClr val="bg1"/>
    </a:solidFill>
    <a:ln>
      <a:solidFill>
        <a:schemeClr val="tx1"/>
      </a:solidFill>
    </a:ln>
  </c:spPr>
  <c:txPr>
    <a:bodyPr/>
    <a:lstStyle/>
    <a:p>
      <a:pPr>
        <a:defRPr lang="en-US" sz="1000" kern="1200" spc="0" baseline="0">
          <a:solidFill>
            <a:schemeClr val="tx1"/>
          </a:solidFill>
          <a:latin typeface="Trebuchet MS" panose="020B0603020202020204" pitchFamily="34" charset="0"/>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3200" dirty="0"/>
              <a:t>National Bullying Rates by Location</a:t>
            </a:r>
          </a:p>
        </c:rich>
      </c:tx>
      <c:layout>
        <c:manualLayout>
          <c:xMode val="edge"/>
          <c:yMode val="edge"/>
          <c:x val="0.23966469816272967"/>
          <c:y val="3.9131233595800528E-2"/>
        </c:manualLayout>
      </c:layout>
      <c:overlay val="1"/>
    </c:title>
    <c:autoTitleDeleted val="0"/>
    <c:plotArea>
      <c:layout>
        <c:manualLayout>
          <c:layoutTarget val="inner"/>
          <c:xMode val="edge"/>
          <c:yMode val="edge"/>
          <c:x val="0.12837147692986975"/>
          <c:y val="9.3983673440068138E-2"/>
          <c:w val="0.81380761615324404"/>
          <c:h val="0.6692522737809331"/>
        </c:manualLayout>
      </c:layout>
      <c:barChart>
        <c:barDir val="col"/>
        <c:grouping val="clustered"/>
        <c:varyColors val="0"/>
        <c:ser>
          <c:idx val="0"/>
          <c:order val="0"/>
          <c:invertIfNegative val="0"/>
          <c:dPt>
            <c:idx val="0"/>
            <c:invertIfNegative val="0"/>
            <c:bubble3D val="0"/>
            <c:spPr>
              <a:solidFill>
                <a:schemeClr val="accent1"/>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Data!$A$23:$A$29</c:f>
              <c:strCache>
                <c:ptCount val="7"/>
                <c:pt idx="0">
                  <c:v>In a hallway or stairwell</c:v>
                </c:pt>
                <c:pt idx="1">
                  <c:v>In a classroom</c:v>
                </c:pt>
                <c:pt idx="2">
                  <c:v>Cafeteria at school</c:v>
                </c:pt>
                <c:pt idx="3">
                  <c:v>Outside on school grounds</c:v>
                </c:pt>
                <c:pt idx="4">
                  <c:v>Online or by text</c:v>
                </c:pt>
                <c:pt idx="5">
                  <c:v>School bus</c:v>
                </c:pt>
                <c:pt idx="6">
                  <c:v>In a bathroom/locker room</c:v>
                </c:pt>
              </c:strCache>
            </c:strRef>
          </c:cat>
          <c:val>
            <c:numRef>
              <c:f>Data!$B$23:$B$29</c:f>
              <c:numCache>
                <c:formatCode>0.0%</c:formatCode>
                <c:ptCount val="7"/>
                <c:pt idx="0">
                  <c:v>0.41700000000000004</c:v>
                </c:pt>
                <c:pt idx="1">
                  <c:v>0.33600000000000002</c:v>
                </c:pt>
                <c:pt idx="2">
                  <c:v>0.222</c:v>
                </c:pt>
                <c:pt idx="3">
                  <c:v>0.193</c:v>
                </c:pt>
                <c:pt idx="4">
                  <c:v>0.115</c:v>
                </c:pt>
                <c:pt idx="5">
                  <c:v>0.1</c:v>
                </c:pt>
                <c:pt idx="6">
                  <c:v>9.4E-2</c:v>
                </c:pt>
              </c:numCache>
            </c:numRef>
          </c:val>
        </c:ser>
        <c:dLbls>
          <c:showLegendKey val="0"/>
          <c:showVal val="0"/>
          <c:showCatName val="0"/>
          <c:showSerName val="0"/>
          <c:showPercent val="0"/>
          <c:showBubbleSize val="0"/>
        </c:dLbls>
        <c:gapWidth val="150"/>
        <c:axId val="269368624"/>
        <c:axId val="269369016"/>
      </c:barChart>
      <c:catAx>
        <c:axId val="269368624"/>
        <c:scaling>
          <c:orientation val="minMax"/>
        </c:scaling>
        <c:delete val="0"/>
        <c:axPos val="b"/>
        <c:numFmt formatCode="General" sourceLinked="0"/>
        <c:majorTickMark val="out"/>
        <c:minorTickMark val="none"/>
        <c:tickLblPos val="nextTo"/>
        <c:txPr>
          <a:bodyPr rot="-2400000"/>
          <a:lstStyle/>
          <a:p>
            <a:pPr>
              <a:defRPr/>
            </a:pPr>
            <a:endParaRPr lang="en-US"/>
          </a:p>
        </c:txPr>
        <c:crossAx val="269369016"/>
        <c:crosses val="autoZero"/>
        <c:auto val="1"/>
        <c:lblAlgn val="ctr"/>
        <c:lblOffset val="100"/>
        <c:noMultiLvlLbl val="0"/>
      </c:catAx>
      <c:valAx>
        <c:axId val="269369016"/>
        <c:scaling>
          <c:orientation val="minMax"/>
          <c:max val="0.5"/>
        </c:scaling>
        <c:delete val="0"/>
        <c:axPos val="l"/>
        <c:numFmt formatCode="0.0%" sourceLinked="1"/>
        <c:majorTickMark val="out"/>
        <c:minorTickMark val="none"/>
        <c:tickLblPos val="nextTo"/>
        <c:crossAx val="269368624"/>
        <c:crosses val="autoZero"/>
        <c:crossBetween val="between"/>
        <c:majorUnit val="0.1"/>
      </c:valAx>
    </c:plotArea>
    <c:plotVisOnly val="1"/>
    <c:dispBlanksAs val="gap"/>
    <c:showDLblsOverMax val="0"/>
  </c:chart>
  <c:spPr>
    <a:solidFill>
      <a:schemeClr val="bg1"/>
    </a:solidFill>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125195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a:p>
        </p:txBody>
      </p:sp>
    </p:spTree>
    <p:extLst>
      <p:ext uri="{BB962C8B-B14F-4D97-AF65-F5344CB8AC3E}">
        <p14:creationId xmlns:p14="http://schemas.microsoft.com/office/powerpoint/2010/main" val="409218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191155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191155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a:p>
        </p:txBody>
      </p:sp>
    </p:spTree>
    <p:extLst>
      <p:ext uri="{BB962C8B-B14F-4D97-AF65-F5344CB8AC3E}">
        <p14:creationId xmlns:p14="http://schemas.microsoft.com/office/powerpoint/2010/main" val="1911557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256668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987266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2204013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1249555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316841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9248B-FB41-46A9-AA20-AA5C14220156}" type="slidenum">
              <a:rPr lang="en-US" smtClean="0"/>
              <a:t>2</a:t>
            </a:fld>
            <a:endParaRPr lang="en-US"/>
          </a:p>
        </p:txBody>
      </p:sp>
    </p:spTree>
    <p:extLst>
      <p:ext uri="{BB962C8B-B14F-4D97-AF65-F5344CB8AC3E}">
        <p14:creationId xmlns:p14="http://schemas.microsoft.com/office/powerpoint/2010/main" val="1843331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566358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3168411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3168411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a:p>
        </p:txBody>
      </p:sp>
    </p:spTree>
    <p:extLst>
      <p:ext uri="{BB962C8B-B14F-4D97-AF65-F5344CB8AC3E}">
        <p14:creationId xmlns:p14="http://schemas.microsoft.com/office/powerpoint/2010/main" val="3168411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3168411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3168411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3369527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3369527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3369527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336952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3168411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254081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051652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051652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F42CE8E-731A-4275-AD2E-6269B7D5DC99}" type="slidenum">
              <a:rPr lang="en-US" altLang="en-US" smtClean="0">
                <a:solidFill>
                  <a:prstClr val="black"/>
                </a:solidFill>
              </a:rPr>
              <a:pPr>
                <a:spcBef>
                  <a:spcPct val="0"/>
                </a:spcBef>
              </a:pPr>
              <a:t>33</a:t>
            </a:fld>
            <a:endParaRPr lang="en-US" altLang="en-US" smtClean="0">
              <a:solidFill>
                <a:prstClr val="black"/>
              </a:solidFill>
            </a:endParaRPr>
          </a:p>
        </p:txBody>
      </p:sp>
      <p:sp>
        <p:nvSpPr>
          <p:cNvPr id="52227" name="Rectangle 2"/>
          <p:cNvSpPr>
            <a:spLocks noGrp="1" noRot="1" noChangeAspect="1" noChangeArrowheads="1" noTextEdit="1"/>
          </p:cNvSpPr>
          <p:nvPr>
            <p:ph type="sldImg"/>
          </p:nvPr>
        </p:nvSpPr>
        <p:spPr>
          <a:xfrm>
            <a:off x="1143000" y="687388"/>
            <a:ext cx="4573588" cy="3429000"/>
          </a:xfrm>
          <a:ln/>
        </p:spPr>
      </p:sp>
      <p:sp>
        <p:nvSpPr>
          <p:cNvPr id="52228" name="Rectangle 3"/>
          <p:cNvSpPr>
            <a:spLocks noGrp="1" noChangeArrowheads="1"/>
          </p:cNvSpPr>
          <p:nvPr>
            <p:ph type="body" idx="1"/>
          </p:nvPr>
        </p:nvSpPr>
        <p:spPr>
          <a:xfrm>
            <a:off x="685800" y="4344025"/>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45649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34</a:t>
            </a:fld>
            <a:endParaRPr lang="en-US"/>
          </a:p>
        </p:txBody>
      </p:sp>
    </p:spTree>
    <p:extLst>
      <p:ext uri="{BB962C8B-B14F-4D97-AF65-F5344CB8AC3E}">
        <p14:creationId xmlns:p14="http://schemas.microsoft.com/office/powerpoint/2010/main" val="53799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1280559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1280559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1280559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57623-3EDB-435B-8E3B-8DE92E669F70}" type="slidenum">
              <a:rPr lang="en-US" smtClean="0"/>
              <a:t>38</a:t>
            </a:fld>
            <a:endParaRPr lang="en-US"/>
          </a:p>
        </p:txBody>
      </p:sp>
    </p:spTree>
    <p:extLst>
      <p:ext uri="{BB962C8B-B14F-4D97-AF65-F5344CB8AC3E}">
        <p14:creationId xmlns:p14="http://schemas.microsoft.com/office/powerpoint/2010/main" val="2326709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3168411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40</a:t>
            </a:fld>
            <a:endParaRPr lang="en-US"/>
          </a:p>
        </p:txBody>
      </p:sp>
    </p:spTree>
    <p:extLst>
      <p:ext uri="{BB962C8B-B14F-4D97-AF65-F5344CB8AC3E}">
        <p14:creationId xmlns:p14="http://schemas.microsoft.com/office/powerpoint/2010/main" val="2632525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41</a:t>
            </a:fld>
            <a:endParaRPr lang="en-US"/>
          </a:p>
        </p:txBody>
      </p:sp>
    </p:spTree>
    <p:extLst>
      <p:ext uri="{BB962C8B-B14F-4D97-AF65-F5344CB8AC3E}">
        <p14:creationId xmlns:p14="http://schemas.microsoft.com/office/powerpoint/2010/main" val="2632525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6D4CE-C76E-41EE-9819-78CA741CA60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80109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051652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aseline="0"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8973" indent="-280374" eaLnBrk="0" hangingPunct="0">
              <a:defRPr>
                <a:solidFill>
                  <a:schemeClr val="tx1"/>
                </a:solidFill>
                <a:latin typeface="Arial" charset="0"/>
              </a:defRPr>
            </a:lvl2pPr>
            <a:lvl3pPr marL="1121498" indent="-224299" eaLnBrk="0" hangingPunct="0">
              <a:defRPr>
                <a:solidFill>
                  <a:schemeClr val="tx1"/>
                </a:solidFill>
                <a:latin typeface="Arial" charset="0"/>
              </a:defRPr>
            </a:lvl3pPr>
            <a:lvl4pPr marL="1570096" indent="-224299" eaLnBrk="0" hangingPunct="0">
              <a:defRPr>
                <a:solidFill>
                  <a:schemeClr val="tx1"/>
                </a:solidFill>
                <a:latin typeface="Arial" charset="0"/>
              </a:defRPr>
            </a:lvl4pPr>
            <a:lvl5pPr marL="2018695" indent="-224299" eaLnBrk="0" hangingPunct="0">
              <a:defRPr>
                <a:solidFill>
                  <a:schemeClr val="tx1"/>
                </a:solidFill>
                <a:latin typeface="Arial" charset="0"/>
              </a:defRPr>
            </a:lvl5pPr>
            <a:lvl6pPr marL="2467294" indent="-224299" eaLnBrk="0" fontAlgn="base" hangingPunct="0">
              <a:spcBef>
                <a:spcPct val="0"/>
              </a:spcBef>
              <a:spcAft>
                <a:spcPct val="0"/>
              </a:spcAft>
              <a:defRPr>
                <a:solidFill>
                  <a:schemeClr val="tx1"/>
                </a:solidFill>
                <a:latin typeface="Arial" charset="0"/>
              </a:defRPr>
            </a:lvl6pPr>
            <a:lvl7pPr marL="2915893" indent="-224299" eaLnBrk="0" fontAlgn="base" hangingPunct="0">
              <a:spcBef>
                <a:spcPct val="0"/>
              </a:spcBef>
              <a:spcAft>
                <a:spcPct val="0"/>
              </a:spcAft>
              <a:defRPr>
                <a:solidFill>
                  <a:schemeClr val="tx1"/>
                </a:solidFill>
                <a:latin typeface="Arial" charset="0"/>
              </a:defRPr>
            </a:lvl7pPr>
            <a:lvl8pPr marL="3364492" indent="-224299" eaLnBrk="0" fontAlgn="base" hangingPunct="0">
              <a:spcBef>
                <a:spcPct val="0"/>
              </a:spcBef>
              <a:spcAft>
                <a:spcPct val="0"/>
              </a:spcAft>
              <a:defRPr>
                <a:solidFill>
                  <a:schemeClr val="tx1"/>
                </a:solidFill>
                <a:latin typeface="Arial" charset="0"/>
              </a:defRPr>
            </a:lvl8pPr>
            <a:lvl9pPr marL="3813090" indent="-224299" eaLnBrk="0" fontAlgn="base" hangingPunct="0">
              <a:spcBef>
                <a:spcPct val="0"/>
              </a:spcBef>
              <a:spcAft>
                <a:spcPct val="0"/>
              </a:spcAft>
              <a:defRPr>
                <a:solidFill>
                  <a:schemeClr val="tx1"/>
                </a:solidFill>
                <a:latin typeface="Arial" charset="0"/>
              </a:defRPr>
            </a:lvl9pPr>
          </a:lstStyle>
          <a:p>
            <a:pPr eaLnBrk="1" hangingPunct="1"/>
            <a:fld id="{FF5062B0-90A3-4191-BE5E-D7FE783073DD}" type="slidenum">
              <a:rPr lang="en-US" altLang="en-US" smtClean="0">
                <a:solidFill>
                  <a:prstClr val="black"/>
                </a:solidFill>
              </a:rPr>
              <a:pPr eaLnBrk="1" hangingPunct="1"/>
              <a:t>44</a:t>
            </a:fld>
            <a:endParaRPr lang="en-US" altLang="en-US" smtClean="0">
              <a:solidFill>
                <a:prstClr val="black"/>
              </a:solidFill>
            </a:endParaRPr>
          </a:p>
        </p:txBody>
      </p:sp>
    </p:spTree>
    <p:extLst>
      <p:ext uri="{BB962C8B-B14F-4D97-AF65-F5344CB8AC3E}">
        <p14:creationId xmlns:p14="http://schemas.microsoft.com/office/powerpoint/2010/main" val="88575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547813" y="1222375"/>
            <a:ext cx="4395787"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2762">
              <a:spcBef>
                <a:spcPct val="0"/>
              </a:spcBef>
            </a:pPr>
            <a:endParaRPr lang="en-US" altLang="en-US" dirty="0"/>
          </a:p>
        </p:txBody>
      </p:sp>
      <p:sp>
        <p:nvSpPr>
          <p:cNvPr id="76804"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801491" indent="-308266">
              <a:defRPr>
                <a:solidFill>
                  <a:schemeClr val="tx1"/>
                </a:solidFill>
                <a:latin typeface="Calibri" pitchFamily="34" charset="0"/>
              </a:defRPr>
            </a:lvl2pPr>
            <a:lvl3pPr marL="1233064" indent="-246612">
              <a:defRPr>
                <a:solidFill>
                  <a:schemeClr val="tx1"/>
                </a:solidFill>
                <a:latin typeface="Calibri" pitchFamily="34" charset="0"/>
              </a:defRPr>
            </a:lvl3pPr>
            <a:lvl4pPr marL="1726290" indent="-246612">
              <a:defRPr>
                <a:solidFill>
                  <a:schemeClr val="tx1"/>
                </a:solidFill>
                <a:latin typeface="Calibri" pitchFamily="34" charset="0"/>
              </a:defRPr>
            </a:lvl4pPr>
            <a:lvl5pPr marL="2219516" indent="-246612">
              <a:defRPr>
                <a:solidFill>
                  <a:schemeClr val="tx1"/>
                </a:solidFill>
                <a:latin typeface="Calibri" pitchFamily="34" charset="0"/>
              </a:defRPr>
            </a:lvl5pPr>
            <a:lvl6pPr marL="2712741" indent="-246612" fontAlgn="base">
              <a:spcBef>
                <a:spcPct val="0"/>
              </a:spcBef>
              <a:spcAft>
                <a:spcPct val="0"/>
              </a:spcAft>
              <a:defRPr>
                <a:solidFill>
                  <a:schemeClr val="tx1"/>
                </a:solidFill>
                <a:latin typeface="Calibri" pitchFamily="34" charset="0"/>
              </a:defRPr>
            </a:lvl6pPr>
            <a:lvl7pPr marL="3205967" indent="-246612" fontAlgn="base">
              <a:spcBef>
                <a:spcPct val="0"/>
              </a:spcBef>
              <a:spcAft>
                <a:spcPct val="0"/>
              </a:spcAft>
              <a:defRPr>
                <a:solidFill>
                  <a:schemeClr val="tx1"/>
                </a:solidFill>
                <a:latin typeface="Calibri" pitchFamily="34" charset="0"/>
              </a:defRPr>
            </a:lvl7pPr>
            <a:lvl8pPr marL="3699193" indent="-246612" fontAlgn="base">
              <a:spcBef>
                <a:spcPct val="0"/>
              </a:spcBef>
              <a:spcAft>
                <a:spcPct val="0"/>
              </a:spcAft>
              <a:defRPr>
                <a:solidFill>
                  <a:schemeClr val="tx1"/>
                </a:solidFill>
                <a:latin typeface="Calibri" pitchFamily="34" charset="0"/>
              </a:defRPr>
            </a:lvl8pPr>
            <a:lvl9pPr marL="4192418" indent="-2466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smtClean="0">
              <a:solidFill>
                <a:srgbClr val="000000"/>
              </a:solidFill>
            </a:endParaRPr>
          </a:p>
        </p:txBody>
      </p:sp>
      <p:sp>
        <p:nvSpPr>
          <p:cNvPr id="768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801491" indent="-308266">
              <a:defRPr>
                <a:solidFill>
                  <a:schemeClr val="tx1"/>
                </a:solidFill>
                <a:latin typeface="Calibri" pitchFamily="34" charset="0"/>
              </a:defRPr>
            </a:lvl2pPr>
            <a:lvl3pPr marL="1233064" indent="-246612">
              <a:defRPr>
                <a:solidFill>
                  <a:schemeClr val="tx1"/>
                </a:solidFill>
                <a:latin typeface="Calibri" pitchFamily="34" charset="0"/>
              </a:defRPr>
            </a:lvl3pPr>
            <a:lvl4pPr marL="1726290" indent="-246612">
              <a:defRPr>
                <a:solidFill>
                  <a:schemeClr val="tx1"/>
                </a:solidFill>
                <a:latin typeface="Calibri" pitchFamily="34" charset="0"/>
              </a:defRPr>
            </a:lvl4pPr>
            <a:lvl5pPr marL="2219516" indent="-246612">
              <a:defRPr>
                <a:solidFill>
                  <a:schemeClr val="tx1"/>
                </a:solidFill>
                <a:latin typeface="Calibri" pitchFamily="34" charset="0"/>
              </a:defRPr>
            </a:lvl5pPr>
            <a:lvl6pPr marL="2712741" indent="-246612" fontAlgn="base">
              <a:spcBef>
                <a:spcPct val="0"/>
              </a:spcBef>
              <a:spcAft>
                <a:spcPct val="0"/>
              </a:spcAft>
              <a:defRPr>
                <a:solidFill>
                  <a:schemeClr val="tx1"/>
                </a:solidFill>
                <a:latin typeface="Calibri" pitchFamily="34" charset="0"/>
              </a:defRPr>
            </a:lvl6pPr>
            <a:lvl7pPr marL="3205967" indent="-246612" fontAlgn="base">
              <a:spcBef>
                <a:spcPct val="0"/>
              </a:spcBef>
              <a:spcAft>
                <a:spcPct val="0"/>
              </a:spcAft>
              <a:defRPr>
                <a:solidFill>
                  <a:schemeClr val="tx1"/>
                </a:solidFill>
                <a:latin typeface="Calibri" pitchFamily="34" charset="0"/>
              </a:defRPr>
            </a:lvl7pPr>
            <a:lvl8pPr marL="3699193" indent="-246612" fontAlgn="base">
              <a:spcBef>
                <a:spcPct val="0"/>
              </a:spcBef>
              <a:spcAft>
                <a:spcPct val="0"/>
              </a:spcAft>
              <a:defRPr>
                <a:solidFill>
                  <a:schemeClr val="tx1"/>
                </a:solidFill>
                <a:latin typeface="Calibri" pitchFamily="34" charset="0"/>
              </a:defRPr>
            </a:lvl8pPr>
            <a:lvl9pPr marL="4192418" indent="-2466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777E90F-79BF-4469-8E90-0FB53A55A5E7}" type="datetime1">
              <a:rPr lang="en-US" altLang="en-US" smtClean="0">
                <a:solidFill>
                  <a:srgbClr val="000000"/>
                </a:solidFill>
              </a:rPr>
              <a:pPr fontAlgn="base">
                <a:spcBef>
                  <a:spcPct val="0"/>
                </a:spcBef>
                <a:spcAft>
                  <a:spcPct val="0"/>
                </a:spcAft>
                <a:defRPr/>
              </a:pPr>
              <a:t>1/8/2018</a:t>
            </a:fld>
            <a:endParaRPr lang="en-US" altLang="en-US" smtClean="0">
              <a:solidFill>
                <a:srgbClr val="000000"/>
              </a:solidFill>
            </a:endParaRPr>
          </a:p>
        </p:txBody>
      </p:sp>
      <p:sp>
        <p:nvSpPr>
          <p:cNvPr id="76806"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1491" indent="-308266">
              <a:defRPr>
                <a:solidFill>
                  <a:schemeClr val="tx1"/>
                </a:solidFill>
                <a:latin typeface="Calibri" pitchFamily="34" charset="0"/>
              </a:defRPr>
            </a:lvl2pPr>
            <a:lvl3pPr marL="1233064" indent="-246612">
              <a:defRPr>
                <a:solidFill>
                  <a:schemeClr val="tx1"/>
                </a:solidFill>
                <a:latin typeface="Calibri" pitchFamily="34" charset="0"/>
              </a:defRPr>
            </a:lvl3pPr>
            <a:lvl4pPr marL="1726290" indent="-246612">
              <a:defRPr>
                <a:solidFill>
                  <a:schemeClr val="tx1"/>
                </a:solidFill>
                <a:latin typeface="Calibri" pitchFamily="34" charset="0"/>
              </a:defRPr>
            </a:lvl4pPr>
            <a:lvl5pPr marL="2219516" indent="-246612">
              <a:defRPr>
                <a:solidFill>
                  <a:schemeClr val="tx1"/>
                </a:solidFill>
                <a:latin typeface="Calibri" pitchFamily="34" charset="0"/>
              </a:defRPr>
            </a:lvl5pPr>
            <a:lvl6pPr marL="2712741" indent="-246612" fontAlgn="base">
              <a:spcBef>
                <a:spcPct val="0"/>
              </a:spcBef>
              <a:spcAft>
                <a:spcPct val="0"/>
              </a:spcAft>
              <a:defRPr>
                <a:solidFill>
                  <a:schemeClr val="tx1"/>
                </a:solidFill>
                <a:latin typeface="Calibri" pitchFamily="34" charset="0"/>
              </a:defRPr>
            </a:lvl6pPr>
            <a:lvl7pPr marL="3205967" indent="-246612" fontAlgn="base">
              <a:spcBef>
                <a:spcPct val="0"/>
              </a:spcBef>
              <a:spcAft>
                <a:spcPct val="0"/>
              </a:spcAft>
              <a:defRPr>
                <a:solidFill>
                  <a:schemeClr val="tx1"/>
                </a:solidFill>
                <a:latin typeface="Calibri" pitchFamily="34" charset="0"/>
              </a:defRPr>
            </a:lvl7pPr>
            <a:lvl8pPr marL="3699193" indent="-246612" fontAlgn="base">
              <a:spcBef>
                <a:spcPct val="0"/>
              </a:spcBef>
              <a:spcAft>
                <a:spcPct val="0"/>
              </a:spcAft>
              <a:defRPr>
                <a:solidFill>
                  <a:schemeClr val="tx1"/>
                </a:solidFill>
                <a:latin typeface="Calibri" pitchFamily="34" charset="0"/>
              </a:defRPr>
            </a:lvl8pPr>
            <a:lvl9pPr marL="4192418" indent="-2466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smtClean="0">
              <a:solidFill>
                <a:srgbClr val="000000"/>
              </a:solidFill>
            </a:endParaRPr>
          </a:p>
        </p:txBody>
      </p:sp>
      <p:sp>
        <p:nvSpPr>
          <p:cNvPr id="491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01491" indent="-308266">
              <a:spcBef>
                <a:spcPct val="30000"/>
              </a:spcBef>
              <a:defRPr sz="1400">
                <a:solidFill>
                  <a:schemeClr val="tx1"/>
                </a:solidFill>
                <a:latin typeface="Calibri" panose="020F0502020204030204" pitchFamily="34" charset="0"/>
              </a:defRPr>
            </a:lvl2pPr>
            <a:lvl3pPr marL="1233064" indent="-246612">
              <a:spcBef>
                <a:spcPct val="30000"/>
              </a:spcBef>
              <a:defRPr sz="1400">
                <a:solidFill>
                  <a:schemeClr val="tx1"/>
                </a:solidFill>
                <a:latin typeface="Calibri" panose="020F0502020204030204" pitchFamily="34" charset="0"/>
              </a:defRPr>
            </a:lvl3pPr>
            <a:lvl4pPr marL="1726290" indent="-246612">
              <a:spcBef>
                <a:spcPct val="30000"/>
              </a:spcBef>
              <a:defRPr sz="1400">
                <a:solidFill>
                  <a:schemeClr val="tx1"/>
                </a:solidFill>
                <a:latin typeface="Calibri" panose="020F0502020204030204" pitchFamily="34" charset="0"/>
              </a:defRPr>
            </a:lvl4pPr>
            <a:lvl5pPr marL="2219516" indent="-246612">
              <a:spcBef>
                <a:spcPct val="30000"/>
              </a:spcBef>
              <a:defRPr sz="1400">
                <a:solidFill>
                  <a:schemeClr val="tx1"/>
                </a:solidFill>
                <a:latin typeface="Calibri" panose="020F0502020204030204" pitchFamily="34" charset="0"/>
              </a:defRPr>
            </a:lvl5pPr>
            <a:lvl6pPr marL="2712741" indent="-246612" eaLnBrk="0" fontAlgn="base" hangingPunct="0">
              <a:spcBef>
                <a:spcPct val="30000"/>
              </a:spcBef>
              <a:spcAft>
                <a:spcPct val="0"/>
              </a:spcAft>
              <a:defRPr sz="1400">
                <a:solidFill>
                  <a:schemeClr val="tx1"/>
                </a:solidFill>
                <a:latin typeface="Calibri" panose="020F0502020204030204" pitchFamily="34" charset="0"/>
              </a:defRPr>
            </a:lvl6pPr>
            <a:lvl7pPr marL="3205967" indent="-246612" eaLnBrk="0" fontAlgn="base" hangingPunct="0">
              <a:spcBef>
                <a:spcPct val="30000"/>
              </a:spcBef>
              <a:spcAft>
                <a:spcPct val="0"/>
              </a:spcAft>
              <a:defRPr sz="1400">
                <a:solidFill>
                  <a:schemeClr val="tx1"/>
                </a:solidFill>
                <a:latin typeface="Calibri" panose="020F0502020204030204" pitchFamily="34" charset="0"/>
              </a:defRPr>
            </a:lvl7pPr>
            <a:lvl8pPr marL="3699193" indent="-246612" eaLnBrk="0" fontAlgn="base" hangingPunct="0">
              <a:spcBef>
                <a:spcPct val="30000"/>
              </a:spcBef>
              <a:spcAft>
                <a:spcPct val="0"/>
              </a:spcAft>
              <a:defRPr sz="1400">
                <a:solidFill>
                  <a:schemeClr val="tx1"/>
                </a:solidFill>
                <a:latin typeface="Calibri" panose="020F0502020204030204" pitchFamily="34" charset="0"/>
              </a:defRPr>
            </a:lvl8pPr>
            <a:lvl9pPr marL="4192418" indent="-246612"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6960EDFE-68F4-43A2-9625-06EF2156076F}" type="slidenum">
              <a:rPr lang="en-US" altLang="en-US" smtClean="0">
                <a:solidFill>
                  <a:srgbClr val="000000"/>
                </a:solidFill>
              </a:rPr>
              <a:pPr>
                <a:spcBef>
                  <a:spcPct val="0"/>
                </a:spcBef>
              </a:pPr>
              <a:t>45</a:t>
            </a:fld>
            <a:endParaRPr lang="en-US" altLang="en-US" smtClean="0">
              <a:solidFill>
                <a:srgbClr val="000000"/>
              </a:solidFill>
            </a:endParaRPr>
          </a:p>
        </p:txBody>
      </p:sp>
    </p:spTree>
    <p:extLst>
      <p:ext uri="{BB962C8B-B14F-4D97-AF65-F5344CB8AC3E}">
        <p14:creationId xmlns:p14="http://schemas.microsoft.com/office/powerpoint/2010/main" val="2017775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46</a:t>
            </a:fld>
            <a:endParaRPr lang="en-US"/>
          </a:p>
        </p:txBody>
      </p:sp>
    </p:spTree>
    <p:extLst>
      <p:ext uri="{BB962C8B-B14F-4D97-AF65-F5344CB8AC3E}">
        <p14:creationId xmlns:p14="http://schemas.microsoft.com/office/powerpoint/2010/main" val="3190958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47</a:t>
            </a:fld>
            <a:endParaRPr lang="en-US"/>
          </a:p>
        </p:txBody>
      </p:sp>
    </p:spTree>
    <p:extLst>
      <p:ext uri="{BB962C8B-B14F-4D97-AF65-F5344CB8AC3E}">
        <p14:creationId xmlns:p14="http://schemas.microsoft.com/office/powerpoint/2010/main" val="3190958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48</a:t>
            </a:fld>
            <a:endParaRPr lang="en-US"/>
          </a:p>
        </p:txBody>
      </p:sp>
    </p:spTree>
    <p:extLst>
      <p:ext uri="{BB962C8B-B14F-4D97-AF65-F5344CB8AC3E}">
        <p14:creationId xmlns:p14="http://schemas.microsoft.com/office/powerpoint/2010/main" val="3190958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349A14-E914-4B2F-A973-873B1B11F67C}" type="slidenum">
              <a:rPr lang="en-US" smtClean="0"/>
              <a:t>49</a:t>
            </a:fld>
            <a:endParaRPr lang="en-US"/>
          </a:p>
        </p:txBody>
      </p:sp>
    </p:spTree>
    <p:extLst>
      <p:ext uri="{BB962C8B-B14F-4D97-AF65-F5344CB8AC3E}">
        <p14:creationId xmlns:p14="http://schemas.microsoft.com/office/powerpoint/2010/main" val="32398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31684113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50</a:t>
            </a:fld>
            <a:endParaRPr lang="en-US"/>
          </a:p>
        </p:txBody>
      </p:sp>
    </p:spTree>
    <p:extLst>
      <p:ext uri="{BB962C8B-B14F-4D97-AF65-F5344CB8AC3E}">
        <p14:creationId xmlns:p14="http://schemas.microsoft.com/office/powerpoint/2010/main" val="4251809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51</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52</a:t>
            </a:fld>
            <a:endParaRPr lang="en-US"/>
          </a:p>
        </p:txBody>
      </p:sp>
    </p:spTree>
    <p:extLst>
      <p:ext uri="{BB962C8B-B14F-4D97-AF65-F5344CB8AC3E}">
        <p14:creationId xmlns:p14="http://schemas.microsoft.com/office/powerpoint/2010/main" val="5663588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53</a:t>
            </a:fld>
            <a:endParaRPr lang="en-US"/>
          </a:p>
        </p:txBody>
      </p:sp>
    </p:spTree>
    <p:extLst>
      <p:ext uri="{BB962C8B-B14F-4D97-AF65-F5344CB8AC3E}">
        <p14:creationId xmlns:p14="http://schemas.microsoft.com/office/powerpoint/2010/main" val="5663588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679016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55</a:t>
            </a:fld>
            <a:endParaRPr lang="en-US"/>
          </a:p>
        </p:txBody>
      </p:sp>
    </p:spTree>
    <p:extLst>
      <p:ext uri="{BB962C8B-B14F-4D97-AF65-F5344CB8AC3E}">
        <p14:creationId xmlns:p14="http://schemas.microsoft.com/office/powerpoint/2010/main" val="5663588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4EDCC-769F-4E04-805F-8A9CEC73E937}" type="slidenum">
              <a:rPr lang="en-US" smtClean="0"/>
              <a:t>56</a:t>
            </a:fld>
            <a:endParaRPr lang="en-US"/>
          </a:p>
        </p:txBody>
      </p:sp>
    </p:spTree>
    <p:extLst>
      <p:ext uri="{BB962C8B-B14F-4D97-AF65-F5344CB8AC3E}">
        <p14:creationId xmlns:p14="http://schemas.microsoft.com/office/powerpoint/2010/main" val="2110300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84EDCC-769F-4E04-805F-8A9CEC73E937}" type="slidenum">
              <a:rPr lang="en-US" smtClean="0"/>
              <a:t>57</a:t>
            </a:fld>
            <a:endParaRPr lang="en-US"/>
          </a:p>
        </p:txBody>
      </p:sp>
    </p:spTree>
    <p:extLst>
      <p:ext uri="{BB962C8B-B14F-4D97-AF65-F5344CB8AC3E}">
        <p14:creationId xmlns:p14="http://schemas.microsoft.com/office/powerpoint/2010/main" val="39250035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58</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59</a:t>
            </a:fld>
            <a:endParaRPr lang="en-US"/>
          </a:p>
        </p:txBody>
      </p:sp>
    </p:spTree>
    <p:extLst>
      <p:ext uri="{BB962C8B-B14F-4D97-AF65-F5344CB8AC3E}">
        <p14:creationId xmlns:p14="http://schemas.microsoft.com/office/powerpoint/2010/main" val="168198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60</a:t>
            </a:fld>
            <a:endParaRPr lang="en-US"/>
          </a:p>
        </p:txBody>
      </p:sp>
    </p:spTree>
    <p:extLst>
      <p:ext uri="{BB962C8B-B14F-4D97-AF65-F5344CB8AC3E}">
        <p14:creationId xmlns:p14="http://schemas.microsoft.com/office/powerpoint/2010/main" val="953804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4070671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57623-3EDB-435B-8E3B-8DE92E669F70}" type="slidenum">
              <a:rPr lang="en-US" smtClean="0"/>
              <a:t>62</a:t>
            </a:fld>
            <a:endParaRPr lang="en-US"/>
          </a:p>
        </p:txBody>
      </p:sp>
    </p:spTree>
    <p:extLst>
      <p:ext uri="{BB962C8B-B14F-4D97-AF65-F5344CB8AC3E}">
        <p14:creationId xmlns:p14="http://schemas.microsoft.com/office/powerpoint/2010/main" val="23267092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63</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64</a:t>
            </a:fld>
            <a:endParaRPr lang="en-US"/>
          </a:p>
        </p:txBody>
      </p:sp>
    </p:spTree>
    <p:extLst>
      <p:ext uri="{BB962C8B-B14F-4D97-AF65-F5344CB8AC3E}">
        <p14:creationId xmlns:p14="http://schemas.microsoft.com/office/powerpoint/2010/main" val="2130898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65</a:t>
            </a:fld>
            <a:endParaRPr lang="en-US"/>
          </a:p>
        </p:txBody>
      </p:sp>
    </p:spTree>
    <p:extLst>
      <p:ext uri="{BB962C8B-B14F-4D97-AF65-F5344CB8AC3E}">
        <p14:creationId xmlns:p14="http://schemas.microsoft.com/office/powerpoint/2010/main" val="2130898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66</a:t>
            </a:fld>
            <a:endParaRPr lang="en-US"/>
          </a:p>
        </p:txBody>
      </p:sp>
    </p:spTree>
    <p:extLst>
      <p:ext uri="{BB962C8B-B14F-4D97-AF65-F5344CB8AC3E}">
        <p14:creationId xmlns:p14="http://schemas.microsoft.com/office/powerpoint/2010/main" val="2130898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5087688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68</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06395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7284559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400056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72</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73</a:t>
            </a:fld>
            <a:endParaRPr lang="en-US"/>
          </a:p>
        </p:txBody>
      </p:sp>
    </p:spTree>
    <p:extLst>
      <p:ext uri="{BB962C8B-B14F-4D97-AF65-F5344CB8AC3E}">
        <p14:creationId xmlns:p14="http://schemas.microsoft.com/office/powerpoint/2010/main" val="2130898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C173FDB-3162-403D-8CFE-EA745951DD83}" type="slidenum">
              <a:rPr lang="en-US" altLang="en-US" smtClean="0"/>
              <a:pPr>
                <a:spcBef>
                  <a:spcPct val="0"/>
                </a:spcBef>
              </a:pPr>
              <a:t>74</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11667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5850494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76</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0516524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40516524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405165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40770430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40516524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40516524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1/8/2018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0073494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83</a:t>
            </a:fld>
            <a:endParaRPr lang="en-US"/>
          </a:p>
        </p:txBody>
      </p:sp>
    </p:spTree>
    <p:extLst>
      <p:ext uri="{BB962C8B-B14F-4D97-AF65-F5344CB8AC3E}">
        <p14:creationId xmlns:p14="http://schemas.microsoft.com/office/powerpoint/2010/main" val="24142019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84</a:t>
            </a:fld>
            <a:endParaRPr lang="en-US"/>
          </a:p>
        </p:txBody>
      </p:sp>
    </p:spTree>
    <p:extLst>
      <p:ext uri="{BB962C8B-B14F-4D97-AF65-F5344CB8AC3E}">
        <p14:creationId xmlns:p14="http://schemas.microsoft.com/office/powerpoint/2010/main" val="314214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85</a:t>
            </a:fld>
            <a:endParaRPr lang="en-US"/>
          </a:p>
        </p:txBody>
      </p:sp>
    </p:spTree>
    <p:extLst>
      <p:ext uri="{BB962C8B-B14F-4D97-AF65-F5344CB8AC3E}">
        <p14:creationId xmlns:p14="http://schemas.microsoft.com/office/powerpoint/2010/main" val="24219601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86</a:t>
            </a:fld>
            <a:endParaRPr lang="en-US"/>
          </a:p>
        </p:txBody>
      </p:sp>
    </p:spTree>
    <p:extLst>
      <p:ext uri="{BB962C8B-B14F-4D97-AF65-F5344CB8AC3E}">
        <p14:creationId xmlns:p14="http://schemas.microsoft.com/office/powerpoint/2010/main" val="46756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1/8/2018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1751418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pPr>
              <a:defRPr/>
            </a:pPr>
            <a:fld id="{2350F18C-A6E8-4301-B41D-A9D07B3E4CCF}" type="slidenum">
              <a:rPr lang="en-US" altLang="en-US">
                <a:solidFill>
                  <a:prstClr val="black">
                    <a:tint val="75000"/>
                  </a:prstClr>
                </a:solidFill>
              </a:rPr>
              <a:pPr>
                <a:defRPr/>
              </a:pPr>
              <a:t>‹#›</a:t>
            </a:fld>
            <a:endParaRPr lang="en-US" altLang="en-US">
              <a:solidFill>
                <a:prstClr val="black">
                  <a:tint val="75000"/>
                </a:prstClr>
              </a:solidFill>
            </a:endParaRPr>
          </a:p>
        </p:txBody>
      </p:sp>
      <p:sp>
        <p:nvSpPr>
          <p:cNvPr id="6" name="Date Placeholder 5"/>
          <p:cNvSpPr>
            <a:spLocks noGrp="1"/>
          </p:cNvSpPr>
          <p:nvPr>
            <p:ph type="dt" sz="half" idx="12"/>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32641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8192599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1/8/2018</a:t>
            </a:fld>
            <a:endParaRPr lang="en-US"/>
          </a:p>
        </p:txBody>
      </p:sp>
      <p:sp>
        <p:nvSpPr>
          <p:cNvPr id="13" name="Rectangle 12"/>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1/8/2018</a:t>
            </a:fld>
            <a:endParaRPr lang="en-US"/>
          </a:p>
        </p:txBody>
      </p:sp>
      <p:sp>
        <p:nvSpPr>
          <p:cNvPr id="12" name="Rectangle 11"/>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1/8/2018</a:t>
            </a:fld>
            <a:endParaRPr lang="en-US"/>
          </a:p>
        </p:txBody>
      </p:sp>
      <p:sp>
        <p:nvSpPr>
          <p:cNvPr id="17" name="Rectangle 16"/>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1/8/2018</a:t>
            </a:fld>
            <a:endParaRPr lang="en-US"/>
          </a:p>
        </p:txBody>
      </p:sp>
      <p:sp>
        <p:nvSpPr>
          <p:cNvPr id="22" name="Rectangle 21"/>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Rectangle 5"/>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1/8/2018</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0" name="Rectangle 9"/>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1/8/2018</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13862-BD0A-4127-A483-7723EF250869}" type="datetimeFigureOut">
              <a:rPr lang="en-US" smtClean="0"/>
              <a:t>1/8/2018</a:t>
            </a:fld>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a:t>
            </a:fld>
            <a:endParaRPr lang="en-US" dirty="0" smtClean="0"/>
          </a:p>
        </p:txBody>
      </p:sp>
      <p:sp>
        <p:nvSpPr>
          <p:cNvPr id="4" name="Slide Number Placeholder 3"/>
          <p:cNvSpPr>
            <a:spLocks noGrp="1"/>
          </p:cNvSpPr>
          <p:nvPr>
            <p:ph type="sldNum" sz="quarter" idx="12"/>
          </p:nvPr>
        </p:nvSpPr>
        <p:spPr/>
        <p:txBody>
          <a:bodyPr/>
          <a:lstStyle/>
          <a:p>
            <a:fld id="{E22754B9-5F15-4AA1-98B7-1BB17A418FAB}" type="slidenum">
              <a:rPr lang="en-US" smtClean="0"/>
              <a:t>‹#›</a:t>
            </a:fld>
            <a:endParaRPr lang="en-US"/>
          </a:p>
        </p:txBody>
      </p:sp>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0479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1/8/2018</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4" r:id="rId10"/>
    <p:sldLayoutId id="2147483700" r:id="rId11"/>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leadinganswers.typepad.com/photos/uncategorized/thumbs_up_or_down_1.jpg" TargetMode="External"/><Relationship Id="rId7" Type="http://schemas.openxmlformats.org/officeDocument/2006/relationships/hyperlink" Target="http://leadinganswers.typepad.com/photos/uncategorized/vote.jpg"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hyperlink" Target="http://leadinganswers.typepad.com/photos/uncategorized/fist_of_five.jpg" TargetMode="External"/><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7.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9.xml"/><Relationship Id="rId1" Type="http://schemas.openxmlformats.org/officeDocument/2006/relationships/themeOverride" Target="../theme/themeOverride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8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https://www.cde.state.co.us/mtss/bullying"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4000800"/>
            <a:ext cx="7886700" cy="2080800"/>
          </a:xfrm>
        </p:spPr>
        <p:txBody>
          <a:bodyPr/>
          <a:lstStyle/>
          <a:p>
            <a:r>
              <a:rPr lang="en-US" dirty="0" smtClean="0"/>
              <a:t>Bullying Prevention Committee Kickoff</a:t>
            </a:r>
          </a:p>
          <a:p>
            <a:pPr algn="l"/>
            <a:r>
              <a:rPr lang="en-US" sz="1400" dirty="0" smtClean="0"/>
              <a:t>Adam Collins, Ph.D.</a:t>
            </a:r>
          </a:p>
          <a:p>
            <a:pPr algn="l"/>
            <a:r>
              <a:rPr lang="en-US" sz="1400" dirty="0" smtClean="0"/>
              <a:t>Scott Ross, PhD</a:t>
            </a:r>
          </a:p>
          <a:p>
            <a:pPr algn="l"/>
            <a:r>
              <a:rPr lang="en-US" sz="1400" dirty="0" smtClean="0"/>
              <a:t>March 10, 2017</a:t>
            </a:r>
          </a:p>
        </p:txBody>
      </p:sp>
      <p:sp>
        <p:nvSpPr>
          <p:cNvPr id="3" name="Content Placeholder 1"/>
          <p:cNvSpPr txBox="1">
            <a:spLocks/>
          </p:cNvSpPr>
          <p:nvPr/>
        </p:nvSpPr>
        <p:spPr>
          <a:xfrm>
            <a:off x="0" y="0"/>
            <a:ext cx="9144000" cy="808074"/>
          </a:xfrm>
          <a:prstGeom prst="rect">
            <a:avLst/>
          </a:prstGeom>
          <a:solidFill>
            <a:schemeClr val="accent6">
              <a:lumMod val="60000"/>
              <a:lumOff val="40000"/>
            </a:schemeClr>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useo Slab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a:endParaRPr lang="en-US" sz="1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4804" y="4879996"/>
            <a:ext cx="1882870" cy="1921296"/>
          </a:xfrm>
          <a:prstGeom prst="rect">
            <a:avLst/>
          </a:prstGeom>
        </p:spPr>
      </p:pic>
    </p:spTree>
    <p:extLst>
      <p:ext uri="{BB962C8B-B14F-4D97-AF65-F5344CB8AC3E}">
        <p14:creationId xmlns:p14="http://schemas.microsoft.com/office/powerpoint/2010/main" val="3413481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0999" y="1719071"/>
            <a:ext cx="8407893" cy="490729"/>
          </a:xfrm>
        </p:spPr>
        <p:txBody>
          <a:bodyPr>
            <a:normAutofit fontScale="85000" lnSpcReduction="10000"/>
          </a:bodyPr>
          <a:lstStyle/>
          <a:p>
            <a:r>
              <a:rPr lang="en-US" dirty="0" smtClean="0"/>
              <a:t>The </a:t>
            </a:r>
            <a:r>
              <a:rPr lang="en-US" dirty="0"/>
              <a:t>cost of the evidence-based bullying prevention best </a:t>
            </a:r>
            <a:r>
              <a:rPr lang="en-US" dirty="0" smtClean="0"/>
              <a:t>practices</a:t>
            </a:r>
            <a:endParaRPr lang="en-US" sz="1800" dirty="0" smtClean="0"/>
          </a:p>
        </p:txBody>
      </p:sp>
      <p:sp>
        <p:nvSpPr>
          <p:cNvPr id="3" name="Title 2"/>
          <p:cNvSpPr>
            <a:spLocks noGrp="1"/>
          </p:cNvSpPr>
          <p:nvPr>
            <p:ph type="title"/>
          </p:nvPr>
        </p:nvSpPr>
        <p:spPr/>
        <p:txBody>
          <a:bodyPr/>
          <a:lstStyle/>
          <a:p>
            <a:r>
              <a:rPr lang="en-US" smtClean="0"/>
              <a:t>Allowable Use of Funds</a:t>
            </a:r>
            <a:endParaRPr lang="en-US" dirty="0"/>
          </a:p>
        </p:txBody>
      </p:sp>
      <p:sp>
        <p:nvSpPr>
          <p:cNvPr id="20" name="Content Placeholder 6"/>
          <p:cNvSpPr txBox="1">
            <a:spLocks/>
          </p:cNvSpPr>
          <p:nvPr/>
        </p:nvSpPr>
        <p:spPr>
          <a:xfrm>
            <a:off x="419098" y="4567045"/>
            <a:ext cx="8407893" cy="1538479"/>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chemeClr val="accent1"/>
              </a:buClr>
              <a:buSzPct val="110000"/>
              <a:buFont typeface="Wingdings" charset="2"/>
              <a:buChar char="§"/>
              <a:defRPr sz="1800" b="1" kern="1200" spc="0" baseline="0">
                <a:solidFill>
                  <a:srgbClr val="5C6670"/>
                </a:solidFill>
                <a:latin typeface="+mn-lt"/>
                <a:ea typeface="+mn-ea"/>
                <a:cs typeface="+mn-cs"/>
              </a:defRPr>
            </a:lvl1pPr>
            <a:lvl2pPr marL="404813" indent="-176213" algn="l" defTabSz="914400" rtl="0" eaLnBrk="1" latinLnBrk="0" hangingPunct="1">
              <a:spcBef>
                <a:spcPct val="20000"/>
              </a:spcBef>
              <a:buClr>
                <a:schemeClr val="accent2"/>
              </a:buClr>
              <a:buSzPct val="110000"/>
              <a:buFont typeface="Wingdings" charset="2"/>
              <a:buChar char="§"/>
              <a:defRPr sz="1600" kern="1200" spc="0" baseline="0">
                <a:solidFill>
                  <a:srgbClr val="5C6670"/>
                </a:solidFill>
                <a:latin typeface="+mn-lt"/>
                <a:ea typeface="+mn-ea"/>
                <a:cs typeface="+mn-cs"/>
              </a:defRPr>
            </a:lvl2pPr>
            <a:lvl3pPr marL="571500" indent="-166688" algn="l" defTabSz="914400" rtl="0" eaLnBrk="1" latinLnBrk="0" hangingPunct="1">
              <a:spcBef>
                <a:spcPct val="20000"/>
              </a:spcBef>
              <a:buClr>
                <a:schemeClr val="accent3"/>
              </a:buClr>
              <a:buSzPct val="110000"/>
              <a:buFont typeface="Wingdings" charset="2"/>
              <a:buChar char="§"/>
              <a:defRPr sz="1400" kern="1200" spc="0" baseline="0">
                <a:solidFill>
                  <a:srgbClr val="5C6670"/>
                </a:solidFill>
                <a:latin typeface="+mn-lt"/>
                <a:ea typeface="+mn-ea"/>
                <a:cs typeface="+mn-cs"/>
              </a:defRPr>
            </a:lvl3pPr>
            <a:lvl4pPr marL="747713" indent="-176213" algn="l" defTabSz="914400" rtl="0" eaLnBrk="1" latinLnBrk="0" hangingPunct="1">
              <a:spcBef>
                <a:spcPct val="20000"/>
              </a:spcBef>
              <a:buClr>
                <a:schemeClr val="accent4"/>
              </a:buClr>
              <a:buSzPct val="110000"/>
              <a:buFont typeface="Wingdings" charset="2"/>
              <a:buChar char="§"/>
              <a:defRPr sz="1200" kern="1200" spc="0">
                <a:solidFill>
                  <a:srgbClr val="5C6670"/>
                </a:solidFill>
                <a:latin typeface="+mn-lt"/>
                <a:ea typeface="+mn-ea"/>
                <a:cs typeface="+mn-cs"/>
              </a:defRPr>
            </a:lvl4pPr>
            <a:lvl5pPr marL="914400" indent="-166688" algn="l" defTabSz="914400" rtl="0" eaLnBrk="1" latinLnBrk="0" hangingPunct="1">
              <a:spcBef>
                <a:spcPct val="20000"/>
              </a:spcBef>
              <a:buClr>
                <a:schemeClr val="accent6"/>
              </a:buClr>
              <a:buSzPct val="110000"/>
              <a:buFont typeface="Wingdings" charset="2"/>
              <a:buChar char="§"/>
              <a:defRPr sz="1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Other bullying prevention programs can be used; however:</a:t>
            </a:r>
          </a:p>
          <a:p>
            <a:pPr lvl="1"/>
            <a:r>
              <a:rPr lang="en-US" dirty="0" smtClean="0"/>
              <a:t>They must be evidence based</a:t>
            </a:r>
          </a:p>
          <a:p>
            <a:pPr lvl="1"/>
            <a:r>
              <a:rPr lang="en-US" sz="1600" dirty="0" smtClean="0"/>
              <a:t>The evidence must be provided as part of the application</a:t>
            </a:r>
          </a:p>
          <a:p>
            <a:pPr lvl="1"/>
            <a:r>
              <a:rPr lang="en-US" dirty="0" smtClean="0"/>
              <a:t>Grant funds can only be used to </a:t>
            </a:r>
            <a:r>
              <a:rPr lang="en-US" b="1" dirty="0" smtClean="0"/>
              <a:t>supplement not supplant</a:t>
            </a:r>
            <a:r>
              <a:rPr lang="en-US" dirty="0" smtClean="0"/>
              <a:t> bullying prevention efforts already in place</a:t>
            </a:r>
            <a:endParaRPr lang="en-US" sz="1800" dirty="0" smtClean="0"/>
          </a:p>
        </p:txBody>
      </p:sp>
    </p:spTree>
    <p:extLst>
      <p:ext uri="{BB962C8B-B14F-4D97-AF65-F5344CB8AC3E}">
        <p14:creationId xmlns:p14="http://schemas.microsoft.com/office/powerpoint/2010/main" val="1953874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Educating </a:t>
            </a:r>
            <a:r>
              <a:rPr lang="en-US" dirty="0"/>
              <a:t>students’ parents and legal guardians </a:t>
            </a:r>
            <a:r>
              <a:rPr lang="en-US" dirty="0" smtClean="0"/>
              <a:t>regarding</a:t>
            </a:r>
          </a:p>
          <a:p>
            <a:pPr marL="800100" lvl="3" indent="-228600">
              <a:buClr>
                <a:schemeClr val="tx1"/>
              </a:buClr>
              <a:buSzPct val="90000"/>
              <a:buFont typeface="+mj-lt"/>
              <a:buAutoNum type="arabicParenR"/>
            </a:pPr>
            <a:r>
              <a:rPr lang="en-US" sz="1800" dirty="0"/>
              <a:t>The policies concerning bullying prevention and education</a:t>
            </a:r>
          </a:p>
          <a:p>
            <a:pPr marL="800100" lvl="3" indent="-228600">
              <a:buClr>
                <a:schemeClr val="tx1"/>
              </a:buClr>
              <a:buSzPct val="90000"/>
              <a:buFont typeface="+mj-lt"/>
              <a:buAutoNum type="arabicParenR"/>
            </a:pPr>
            <a:r>
              <a:rPr lang="en-US" sz="1800" dirty="0"/>
              <a:t>Ongoing efforts to reduce the frequency and intensity of bullying incidents </a:t>
            </a:r>
          </a:p>
          <a:p>
            <a:pPr marL="800100" lvl="3" indent="-228600">
              <a:buClr>
                <a:schemeClr val="tx1"/>
              </a:buClr>
              <a:buSzPct val="90000"/>
              <a:buFont typeface="+mj-lt"/>
              <a:buAutoNum type="arabicParenR"/>
            </a:pPr>
            <a:r>
              <a:rPr lang="en-US" sz="1800" dirty="0"/>
              <a:t>Strategies for involving families and the community in school bullying prevention</a:t>
            </a:r>
          </a:p>
          <a:p>
            <a:pPr marL="0" indent="0">
              <a:buNone/>
            </a:pPr>
            <a:endParaRPr lang="en-US" dirty="0" smtClean="0"/>
          </a:p>
          <a:p>
            <a:pPr marL="176213" lvl="3">
              <a:buClr>
                <a:schemeClr val="accent1"/>
              </a:buClr>
            </a:pPr>
            <a:r>
              <a:rPr lang="en-US" sz="1800" b="1" dirty="0" smtClean="0"/>
              <a:t>Developing </a:t>
            </a:r>
            <a:r>
              <a:rPr lang="en-US" sz="1800" b="1" dirty="0"/>
              <a:t>student leadership and voice in the creation and implementation of bullying prevention strategies.</a:t>
            </a:r>
          </a:p>
          <a:p>
            <a:pPr marL="0" indent="0">
              <a:buClr>
                <a:schemeClr val="tx1"/>
              </a:buClr>
              <a:buSzPct val="90000"/>
              <a:buNone/>
            </a:pPr>
            <a:endParaRPr lang="en-US" sz="2400" dirty="0"/>
          </a:p>
        </p:txBody>
      </p:sp>
      <p:sp>
        <p:nvSpPr>
          <p:cNvPr id="3" name="Title 2"/>
          <p:cNvSpPr>
            <a:spLocks noGrp="1"/>
          </p:cNvSpPr>
          <p:nvPr>
            <p:ph type="title"/>
          </p:nvPr>
        </p:nvSpPr>
        <p:spPr/>
        <p:txBody>
          <a:bodyPr/>
          <a:lstStyle/>
          <a:p>
            <a:r>
              <a:rPr lang="en-US" smtClean="0"/>
              <a:t>Allowable Use of Funds</a:t>
            </a:r>
            <a:endParaRPr lang="en-US" dirty="0"/>
          </a:p>
        </p:txBody>
      </p:sp>
    </p:spTree>
    <p:extLst>
      <p:ext uri="{BB962C8B-B14F-4D97-AF65-F5344CB8AC3E}">
        <p14:creationId xmlns:p14="http://schemas.microsoft.com/office/powerpoint/2010/main" val="2146858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Monitoring and execution of:</a:t>
            </a:r>
          </a:p>
          <a:p>
            <a:pPr marL="800100" lvl="3" indent="-228600">
              <a:buClr>
                <a:schemeClr val="tx1"/>
              </a:buClr>
              <a:buSzPct val="90000"/>
              <a:buFont typeface="+mj-lt"/>
              <a:buAutoNum type="arabicParenR"/>
            </a:pPr>
            <a:r>
              <a:rPr lang="en-US" sz="1800" dirty="0" smtClean="0"/>
              <a:t>The processes for surveying students about bullying;</a:t>
            </a:r>
          </a:p>
          <a:p>
            <a:pPr marL="800100" lvl="3" indent="-228600">
              <a:buClr>
                <a:schemeClr val="tx1"/>
              </a:buClr>
              <a:buSzPct val="90000"/>
              <a:buFont typeface="+mj-lt"/>
              <a:buAutoNum type="arabicParenR"/>
            </a:pPr>
            <a:r>
              <a:rPr lang="en-US" sz="1800" dirty="0" smtClean="0"/>
              <a:t>The processes for implementing the evidence-based </a:t>
            </a:r>
            <a:br>
              <a:rPr lang="en-US" sz="1800" dirty="0" smtClean="0"/>
            </a:br>
            <a:r>
              <a:rPr lang="en-US" sz="1800" dirty="0" smtClean="0"/>
              <a:t>bullying </a:t>
            </a:r>
            <a:r>
              <a:rPr lang="en-US" sz="1800" dirty="0"/>
              <a:t>prevention best </a:t>
            </a:r>
            <a:r>
              <a:rPr lang="en-US" sz="1800" dirty="0" smtClean="0"/>
              <a:t>practices with fidelity; and</a:t>
            </a:r>
            <a:endParaRPr lang="en-US" sz="1800" dirty="0"/>
          </a:p>
          <a:p>
            <a:pPr marL="800100" lvl="3" indent="-228600">
              <a:buClr>
                <a:schemeClr val="tx1"/>
              </a:buClr>
              <a:buSzPct val="90000"/>
              <a:buFont typeface="+mj-lt"/>
              <a:buAutoNum type="arabicParenR"/>
            </a:pPr>
            <a:r>
              <a:rPr lang="en-US" sz="1800" dirty="0" smtClean="0"/>
              <a:t>Procedures </a:t>
            </a:r>
            <a:r>
              <a:rPr lang="en-US" sz="1800" dirty="0"/>
              <a:t>that ensure the confidentiality of each </a:t>
            </a:r>
            <a:r>
              <a:rPr lang="en-US" sz="1800" dirty="0" smtClean="0"/>
              <a:t/>
            </a:r>
            <a:br>
              <a:rPr lang="en-US" sz="1800" dirty="0" smtClean="0"/>
            </a:br>
            <a:r>
              <a:rPr lang="en-US" sz="1800" dirty="0" smtClean="0"/>
              <a:t>student’s </a:t>
            </a:r>
            <a:r>
              <a:rPr lang="en-US" sz="1800" dirty="0"/>
              <a:t>answers to the </a:t>
            </a:r>
            <a:r>
              <a:rPr lang="en-US" sz="1800" dirty="0" smtClean="0"/>
              <a:t>annual survey.</a:t>
            </a:r>
          </a:p>
          <a:p>
            <a:pPr marL="0" indent="0">
              <a:buNone/>
            </a:pPr>
            <a:endParaRPr lang="en-US" dirty="0" smtClean="0"/>
          </a:p>
          <a:p>
            <a:pPr marL="176213" lvl="3">
              <a:buClr>
                <a:schemeClr val="accent1"/>
              </a:buClr>
            </a:pPr>
            <a:r>
              <a:rPr lang="en-US" sz="1800" b="1" dirty="0"/>
              <a:t>Hiring or designating an Implementation Coach that will be qualified to provide support, ongoing progress monitoring, data analysis, and reporting to CDE at a minimum of 0.2 FTE.</a:t>
            </a:r>
          </a:p>
          <a:p>
            <a:pPr marL="176213" lvl="3">
              <a:buClr>
                <a:schemeClr val="accent1"/>
              </a:buClr>
            </a:pPr>
            <a:endParaRPr lang="en-US" sz="1800" b="1" dirty="0"/>
          </a:p>
          <a:p>
            <a:pPr marL="176213" lvl="3">
              <a:buClr>
                <a:schemeClr val="accent1"/>
              </a:buClr>
            </a:pPr>
            <a:r>
              <a:rPr lang="en-US" sz="1800" b="1" dirty="0"/>
              <a:t>A maximum of 5% of awarded funds may be used for administrative costs.</a:t>
            </a:r>
          </a:p>
          <a:p>
            <a:pPr marL="0" indent="0">
              <a:buClr>
                <a:schemeClr val="tx1"/>
              </a:buClr>
              <a:buSzPct val="90000"/>
              <a:buNone/>
            </a:pPr>
            <a:endParaRPr lang="en-US" sz="2400" dirty="0"/>
          </a:p>
        </p:txBody>
      </p:sp>
      <p:sp>
        <p:nvSpPr>
          <p:cNvPr id="3" name="Title 2"/>
          <p:cNvSpPr>
            <a:spLocks noGrp="1"/>
          </p:cNvSpPr>
          <p:nvPr>
            <p:ph type="title"/>
          </p:nvPr>
        </p:nvSpPr>
        <p:spPr/>
        <p:txBody>
          <a:bodyPr/>
          <a:lstStyle/>
          <a:p>
            <a:r>
              <a:rPr lang="en-US" smtClean="0"/>
              <a:t>Allowable Use of Funds</a:t>
            </a:r>
            <a:endParaRPr lang="en-US" dirty="0"/>
          </a:p>
        </p:txBody>
      </p:sp>
    </p:spTree>
    <p:extLst>
      <p:ext uri="{BB962C8B-B14F-4D97-AF65-F5344CB8AC3E}">
        <p14:creationId xmlns:p14="http://schemas.microsoft.com/office/powerpoint/2010/main" val="2235153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3795904"/>
          </a:xfrm>
        </p:spPr>
        <p:txBody>
          <a:bodyPr/>
          <a:lstStyle/>
          <a:p>
            <a:r>
              <a:rPr lang="en-US" sz="2400" dirty="0" smtClean="0"/>
              <a:t>Evidence-Based bullying prevention program</a:t>
            </a:r>
          </a:p>
          <a:p>
            <a:r>
              <a:rPr lang="en-US" sz="2400" dirty="0" smtClean="0"/>
              <a:t>Educating parents and legal guardians about bullying prevention efforts</a:t>
            </a:r>
          </a:p>
          <a:p>
            <a:r>
              <a:rPr lang="en-US" sz="2400" dirty="0" smtClean="0"/>
              <a:t>Developing student leadership and voice in bullying prevention efforts</a:t>
            </a:r>
          </a:p>
          <a:p>
            <a:r>
              <a:rPr lang="en-US" sz="2400" dirty="0" smtClean="0"/>
              <a:t>All aspects of measuring the impact of bullying prevention efforts</a:t>
            </a:r>
          </a:p>
          <a:p>
            <a:r>
              <a:rPr lang="en-US" sz="2400" dirty="0" smtClean="0"/>
              <a:t>Hiring an Implementation Coach</a:t>
            </a:r>
          </a:p>
          <a:p>
            <a:r>
              <a:rPr lang="en-US" sz="2400" dirty="0" smtClean="0"/>
              <a:t>Maximum of 5% for administrative costs</a:t>
            </a:r>
          </a:p>
          <a:p>
            <a:endParaRPr lang="en-US" sz="2800" dirty="0" smtClean="0"/>
          </a:p>
          <a:p>
            <a:pPr marL="0" indent="0">
              <a:buNone/>
            </a:pPr>
            <a:endParaRPr lang="en-US" sz="2800" dirty="0" smtClean="0"/>
          </a:p>
          <a:p>
            <a:endParaRPr lang="en-US" sz="2800" dirty="0" smtClean="0"/>
          </a:p>
          <a:p>
            <a:endParaRPr lang="en-US" sz="2800" dirty="0" smtClean="0"/>
          </a:p>
          <a:p>
            <a:endParaRPr lang="en-US" sz="2800" dirty="0"/>
          </a:p>
        </p:txBody>
      </p:sp>
      <p:sp>
        <p:nvSpPr>
          <p:cNvPr id="3" name="Title 2"/>
          <p:cNvSpPr>
            <a:spLocks noGrp="1"/>
          </p:cNvSpPr>
          <p:nvPr>
            <p:ph type="title"/>
          </p:nvPr>
        </p:nvSpPr>
        <p:spPr/>
        <p:txBody>
          <a:bodyPr/>
          <a:lstStyle/>
          <a:p>
            <a:r>
              <a:rPr lang="en-US" dirty="0" smtClean="0"/>
              <a:t>Allowable Use of Funds Review</a:t>
            </a:r>
            <a:endParaRPr lang="en-US" dirty="0"/>
          </a:p>
        </p:txBody>
      </p:sp>
      <p:sp>
        <p:nvSpPr>
          <p:cNvPr id="6" name="TextBox 5"/>
          <p:cNvSpPr txBox="1"/>
          <p:nvPr/>
        </p:nvSpPr>
        <p:spPr>
          <a:xfrm>
            <a:off x="604615" y="5534602"/>
            <a:ext cx="7805960" cy="461665"/>
          </a:xfrm>
          <a:prstGeom prst="rect">
            <a:avLst/>
          </a:prstGeom>
          <a:noFill/>
        </p:spPr>
        <p:txBody>
          <a:bodyPr wrap="square" rtlCol="0">
            <a:spAutoFit/>
          </a:bodyPr>
          <a:lstStyle/>
          <a:p>
            <a:r>
              <a:rPr lang="en-US" sz="1200" dirty="0" smtClean="0"/>
              <a:t>Note: Funds must </a:t>
            </a:r>
            <a:r>
              <a:rPr lang="en-US" sz="1200" dirty="0"/>
              <a:t>be expended by June 30, 2017. There will be no carryover of funds. Unobligated funds at the end of the fiscal year will be returned to the Colorado Department of Education.</a:t>
            </a:r>
          </a:p>
        </p:txBody>
      </p:sp>
    </p:spTree>
    <p:extLst>
      <p:ext uri="{BB962C8B-B14F-4D97-AF65-F5344CB8AC3E}">
        <p14:creationId xmlns:p14="http://schemas.microsoft.com/office/powerpoint/2010/main" val="3397733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1450" indent="-171450">
              <a:buFont typeface="Arial" panose="020B0604020202020204" pitchFamily="34" charset="0"/>
              <a:buChar char="•"/>
            </a:pPr>
            <a:r>
              <a:rPr lang="en-US" dirty="0"/>
              <a:t>The website provides guidance on the required survey questions: </a:t>
            </a:r>
            <a:endParaRPr lang="en-US" dirty="0" smtClean="0"/>
          </a:p>
          <a:p>
            <a:pPr marL="400050" lvl="1" indent="-171450">
              <a:buFont typeface="Arial" panose="020B0604020202020204" pitchFamily="34" charset="0"/>
              <a:buChar char="•"/>
            </a:pPr>
            <a:r>
              <a:rPr lang="en-US" dirty="0"/>
              <a:t>H</a:t>
            </a:r>
            <a:r>
              <a:rPr lang="en-US" dirty="0" smtClean="0"/>
              <a:t>ow </a:t>
            </a:r>
            <a:r>
              <a:rPr lang="en-US" dirty="0"/>
              <a:t>frequently do students witness </a:t>
            </a:r>
            <a:r>
              <a:rPr lang="en-US" dirty="0" smtClean="0"/>
              <a:t>bullying</a:t>
            </a:r>
          </a:p>
          <a:p>
            <a:pPr marL="400050" lvl="1" indent="-171450">
              <a:buFont typeface="Arial" panose="020B0604020202020204" pitchFamily="34" charset="0"/>
              <a:buChar char="•"/>
            </a:pPr>
            <a:r>
              <a:rPr lang="en-US" dirty="0" smtClean="0"/>
              <a:t>How </a:t>
            </a:r>
            <a:r>
              <a:rPr lang="en-US" dirty="0"/>
              <a:t>frequently do students perceive themselves to be a victim of bullying. </a:t>
            </a:r>
            <a:endParaRPr lang="en-US" dirty="0" smtClean="0"/>
          </a:p>
          <a:p>
            <a:pPr marL="171450" indent="-171450">
              <a:buFont typeface="Arial" panose="020B0604020202020204" pitchFamily="34" charset="0"/>
              <a:buChar char="•"/>
            </a:pPr>
            <a:r>
              <a:rPr lang="en-US" dirty="0" smtClean="0"/>
              <a:t>There </a:t>
            </a:r>
            <a:r>
              <a:rPr lang="en-US" dirty="0"/>
              <a:t>are four different surveys that can be used to evaluate bullying behaviors in schools:</a:t>
            </a:r>
          </a:p>
          <a:p>
            <a:pPr marL="571500" lvl="1" indent="-342900">
              <a:buClr>
                <a:schemeClr val="tx1"/>
              </a:buClr>
              <a:buSzPct val="90000"/>
              <a:buFont typeface="+mj-lt"/>
              <a:buAutoNum type="arabicParenR"/>
            </a:pPr>
            <a:r>
              <a:rPr lang="en-US" sz="1800" u="sng" dirty="0"/>
              <a:t>Snapshot Survey</a:t>
            </a:r>
            <a:r>
              <a:rPr lang="en-US" sz="1800" dirty="0"/>
              <a:t> </a:t>
            </a:r>
          </a:p>
          <a:p>
            <a:pPr marL="571500" lvl="1" indent="-342900">
              <a:buClr>
                <a:schemeClr val="tx1"/>
              </a:buClr>
              <a:buSzPct val="90000"/>
              <a:buFont typeface="+mj-lt"/>
              <a:buAutoNum type="arabicParenR"/>
            </a:pPr>
            <a:r>
              <a:rPr lang="en-US" sz="1800" u="sng" dirty="0" smtClean="0"/>
              <a:t>Peer </a:t>
            </a:r>
            <a:r>
              <a:rPr lang="en-US" sz="1800" u="sng" dirty="0"/>
              <a:t>Relations </a:t>
            </a:r>
            <a:r>
              <a:rPr lang="en-US" sz="1800" u="sng" dirty="0" smtClean="0"/>
              <a:t>Survey</a:t>
            </a:r>
          </a:p>
          <a:p>
            <a:pPr marL="571500" lvl="1" indent="-342900">
              <a:buClr>
                <a:schemeClr val="tx1"/>
              </a:buClr>
              <a:buSzPct val="90000"/>
              <a:buFont typeface="+mj-lt"/>
              <a:buAutoNum type="arabicParenR"/>
            </a:pPr>
            <a:r>
              <a:rPr lang="en-US" sz="1800" u="sng" dirty="0" smtClean="0"/>
              <a:t>Two-Item Survey</a:t>
            </a:r>
          </a:p>
          <a:p>
            <a:pPr marL="571500" lvl="1" indent="-342900">
              <a:buClr>
                <a:schemeClr val="tx1"/>
              </a:buClr>
              <a:buSzPct val="90000"/>
              <a:buFont typeface="+mj-lt"/>
              <a:buAutoNum type="arabicParenR"/>
            </a:pPr>
            <a:r>
              <a:rPr lang="en-US" sz="1800" u="sng" dirty="0" smtClean="0"/>
              <a:t>Other Survey</a:t>
            </a:r>
            <a:endParaRPr lang="en-US" sz="1800" dirty="0"/>
          </a:p>
        </p:txBody>
      </p:sp>
      <p:sp>
        <p:nvSpPr>
          <p:cNvPr id="3" name="Title 2"/>
          <p:cNvSpPr>
            <a:spLocks noGrp="1"/>
          </p:cNvSpPr>
          <p:nvPr>
            <p:ph type="title"/>
          </p:nvPr>
        </p:nvSpPr>
        <p:spPr/>
        <p:txBody>
          <a:bodyPr/>
          <a:lstStyle/>
          <a:p>
            <a:r>
              <a:rPr lang="en-US" dirty="0" smtClean="0"/>
              <a:t>Data Requirement</a:t>
            </a:r>
            <a:endParaRPr lang="en-US" dirty="0"/>
          </a:p>
        </p:txBody>
      </p:sp>
    </p:spTree>
    <p:extLst>
      <p:ext uri="{BB962C8B-B14F-4D97-AF65-F5344CB8AC3E}">
        <p14:creationId xmlns:p14="http://schemas.microsoft.com/office/powerpoint/2010/main" val="2241501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Timeline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64691312"/>
              </p:ext>
            </p:extLst>
          </p:nvPr>
        </p:nvGraphicFramePr>
        <p:xfrm>
          <a:off x="191814" y="1479708"/>
          <a:ext cx="8747234" cy="4245108"/>
        </p:xfrm>
        <a:graphic>
          <a:graphicData uri="http://schemas.openxmlformats.org/drawingml/2006/table">
            <a:tbl>
              <a:tblPr bandRow="1">
                <a:tableStyleId>{BDBED569-4797-4DF1-A0F4-6AAB3CD982D8}</a:tableStyleId>
              </a:tblPr>
              <a:tblGrid>
                <a:gridCol w="312682"/>
                <a:gridCol w="8434552"/>
              </a:tblGrid>
              <a:tr h="707518">
                <a:tc>
                  <a:txBody>
                    <a:bodyPr/>
                    <a:lstStyle/>
                    <a:p>
                      <a:pPr marL="0" marR="0" indent="0">
                        <a:lnSpc>
                          <a:spcPct val="107000"/>
                        </a:lnSpc>
                        <a:spcBef>
                          <a:spcPts val="0"/>
                        </a:spcBef>
                        <a:spcAft>
                          <a:spcPts val="0"/>
                        </a:spcAft>
                        <a:buFont typeface="+mj-lt"/>
                        <a:buNone/>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smtClean="0">
                          <a:effectLst/>
                        </a:rPr>
                        <a:t>BPC formed and Implementation Coach hired by district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07518">
                <a:tc>
                  <a:txBody>
                    <a:bodyPr/>
                    <a:lstStyle/>
                    <a:p>
                      <a:pPr marL="0" marR="0" indent="0">
                        <a:lnSpc>
                          <a:spcPct val="107000"/>
                        </a:lnSpc>
                        <a:spcBef>
                          <a:spcPts val="0"/>
                        </a:spcBef>
                        <a:spcAft>
                          <a:spcPts val="0"/>
                        </a:spcAft>
                        <a:buFont typeface="+mj-lt"/>
                        <a:buNone/>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smtClean="0">
                          <a:effectLst/>
                        </a:rPr>
                        <a:t>60%</a:t>
                      </a:r>
                      <a:r>
                        <a:rPr lang="en-US" sz="1600" baseline="0" dirty="0" smtClean="0">
                          <a:effectLst/>
                        </a:rPr>
                        <a:t> of families (grade 3+) have signed permission form for their children to take annual survey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07518">
                <a:tc>
                  <a:txBody>
                    <a:bodyPr/>
                    <a:lstStyle/>
                    <a:p>
                      <a:pPr marL="0" marR="0" indent="0">
                        <a:lnSpc>
                          <a:spcPct val="107000"/>
                        </a:lnSpc>
                        <a:spcBef>
                          <a:spcPts val="0"/>
                        </a:spcBef>
                        <a:spcAft>
                          <a:spcPts val="0"/>
                        </a:spcAft>
                        <a:buFont typeface="+mj-lt"/>
                        <a:buNone/>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smtClean="0">
                          <a:effectLst/>
                        </a:rPr>
                        <a:t>60% of students</a:t>
                      </a:r>
                      <a:r>
                        <a:rPr lang="en-US" sz="1600" baseline="0" dirty="0" smtClean="0">
                          <a:effectLst/>
                        </a:rPr>
                        <a:t> (grade 3+) have taken the annual survey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07518">
                <a:tc>
                  <a:txBody>
                    <a:bodyPr/>
                    <a:lstStyle/>
                    <a:p>
                      <a:pPr marL="0" marR="0" indent="0">
                        <a:lnSpc>
                          <a:spcPct val="107000"/>
                        </a:lnSpc>
                        <a:spcBef>
                          <a:spcPts val="0"/>
                        </a:spcBef>
                        <a:spcAft>
                          <a:spcPts val="0"/>
                        </a:spcAft>
                        <a:buFont typeface="+mj-lt"/>
                        <a:buNone/>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smtClean="0">
                          <a:effectLst/>
                          <a:latin typeface="+mn-lt"/>
                          <a:ea typeface="+mn-ea"/>
                          <a:cs typeface="+mn-cs"/>
                        </a:rPr>
                        <a:t>All</a:t>
                      </a:r>
                      <a:r>
                        <a:rPr lang="en-US" sz="1600" baseline="0" dirty="0" smtClean="0">
                          <a:effectLst/>
                          <a:latin typeface="+mn-lt"/>
                          <a:ea typeface="+mn-ea"/>
                          <a:cs typeface="+mn-cs"/>
                        </a:rPr>
                        <a:t> staff have been trained on the curriculum to be used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07518">
                <a:tc>
                  <a:txBody>
                    <a:bodyPr/>
                    <a:lstStyle/>
                    <a:p>
                      <a:pPr marL="0" marR="0" indent="0">
                        <a:lnSpc>
                          <a:spcPct val="107000"/>
                        </a:lnSpc>
                        <a:spcBef>
                          <a:spcPts val="0"/>
                        </a:spcBef>
                        <a:spcAft>
                          <a:spcPts val="0"/>
                        </a:spcAft>
                        <a:buFont typeface="+mj-lt"/>
                        <a:buNone/>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smtClean="0">
                          <a:effectLst/>
                        </a:rPr>
                        <a:t>Bullying prevention efforts have been informed by students through focus groups and/or leadership groups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07518">
                <a:tc>
                  <a:txBody>
                    <a:bodyPr/>
                    <a:lstStyle/>
                    <a:p>
                      <a:pPr marL="0" marR="0" indent="0">
                        <a:lnSpc>
                          <a:spcPct val="107000"/>
                        </a:lnSpc>
                        <a:spcBef>
                          <a:spcPts val="0"/>
                        </a:spcBef>
                        <a:spcAft>
                          <a:spcPts val="0"/>
                        </a:spcAft>
                        <a:buFont typeface="+mj-lt"/>
                        <a:buNone/>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smtClean="0">
                          <a:effectLst/>
                        </a:rPr>
                        <a:t>At start of next school year, staff are prepared to implement lessons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098331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010514"/>
          </a:xfrm>
        </p:spPr>
        <p:txBody>
          <a:bodyPr>
            <a:normAutofit lnSpcReduction="10000"/>
          </a:bodyPr>
          <a:lstStyle/>
          <a:p>
            <a:r>
              <a:rPr lang="en-US" dirty="0" smtClean="0"/>
              <a:t>Grants will be awarded for a three-year term beginning in the 2016-2017 school year. </a:t>
            </a:r>
          </a:p>
          <a:p>
            <a:endParaRPr lang="en-US" dirty="0"/>
          </a:p>
          <a:p>
            <a:r>
              <a:rPr lang="en-US" dirty="0" smtClean="0"/>
              <a:t>Funded applicants will be eligible for continued funding in the second and third years of the grant cycle after successfully demonstrating the following:</a:t>
            </a:r>
          </a:p>
          <a:p>
            <a:pPr lvl="1"/>
            <a:r>
              <a:rPr lang="en-US" sz="1800" dirty="0" smtClean="0"/>
              <a:t>Submission of all required evaluation materials;</a:t>
            </a:r>
          </a:p>
          <a:p>
            <a:pPr lvl="1"/>
            <a:r>
              <a:rPr lang="en-US" sz="1800" dirty="0" smtClean="0"/>
              <a:t>Adequate progress toward successfully meeting annual objectives;</a:t>
            </a:r>
          </a:p>
          <a:p>
            <a:pPr lvl="1"/>
            <a:r>
              <a:rPr lang="en-US" sz="1800" dirty="0" smtClean="0"/>
              <a:t>Completed program development report after the first year to demonstrate fidelity to proceed with years two and three; and</a:t>
            </a:r>
          </a:p>
          <a:p>
            <a:pPr lvl="1"/>
            <a:r>
              <a:rPr lang="en-US" sz="1800" dirty="0" smtClean="0"/>
              <a:t>Completed budgets and funding amounts for years two and three following the first year.</a:t>
            </a:r>
            <a:endParaRPr lang="en-US" sz="1800" dirty="0"/>
          </a:p>
        </p:txBody>
      </p:sp>
      <p:sp>
        <p:nvSpPr>
          <p:cNvPr id="3" name="Title 2"/>
          <p:cNvSpPr>
            <a:spLocks noGrp="1"/>
          </p:cNvSpPr>
          <p:nvPr>
            <p:ph type="title"/>
          </p:nvPr>
        </p:nvSpPr>
        <p:spPr/>
        <p:txBody>
          <a:bodyPr/>
          <a:lstStyle/>
          <a:p>
            <a:r>
              <a:rPr lang="en-US" smtClean="0"/>
              <a:t>Duration of Grants</a:t>
            </a:r>
            <a:endParaRPr lang="en-US" dirty="0"/>
          </a:p>
        </p:txBody>
      </p:sp>
      <p:sp>
        <p:nvSpPr>
          <p:cNvPr id="5" name="Rectangle 4"/>
          <p:cNvSpPr/>
          <p:nvPr/>
        </p:nvSpPr>
        <p:spPr>
          <a:xfrm>
            <a:off x="495300" y="5729585"/>
            <a:ext cx="8020050" cy="276999"/>
          </a:xfrm>
          <a:prstGeom prst="rect">
            <a:avLst/>
          </a:prstGeom>
        </p:spPr>
        <p:txBody>
          <a:bodyPr wrap="square">
            <a:spAutoFit/>
          </a:bodyPr>
          <a:lstStyle/>
          <a:p>
            <a:r>
              <a:rPr lang="en-US" sz="1200" i="1" dirty="0" smtClean="0"/>
              <a:t>Note: </a:t>
            </a:r>
            <a:r>
              <a:rPr lang="en-US" sz="1200" i="1" dirty="0"/>
              <a:t>Each year of grant funding is contingent upon annual appropriations by the State Legislature. </a:t>
            </a:r>
          </a:p>
        </p:txBody>
      </p:sp>
    </p:spTree>
    <p:extLst>
      <p:ext uri="{BB962C8B-B14F-4D97-AF65-F5344CB8AC3E}">
        <p14:creationId xmlns:p14="http://schemas.microsoft.com/office/powerpoint/2010/main" val="3265502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3767329"/>
          </a:xfrm>
        </p:spPr>
        <p:txBody>
          <a:bodyPr>
            <a:normAutofit fontScale="85000" lnSpcReduction="20000"/>
          </a:bodyPr>
          <a:lstStyle/>
          <a:p>
            <a:r>
              <a:rPr lang="en-US" dirty="0" smtClean="0"/>
              <a:t>An </a:t>
            </a:r>
            <a:r>
              <a:rPr lang="en-US" dirty="0"/>
              <a:t>evaluation report (see Attachment D) that </a:t>
            </a:r>
            <a:r>
              <a:rPr lang="en-US" dirty="0" smtClean="0"/>
              <a:t>includes:</a:t>
            </a:r>
          </a:p>
          <a:p>
            <a:pPr marL="458788" lvl="1">
              <a:buSzPct val="90000"/>
            </a:pPr>
            <a:r>
              <a:rPr lang="en-US" sz="1400" dirty="0" smtClean="0"/>
              <a:t>The </a:t>
            </a:r>
            <a:r>
              <a:rPr lang="en-US" sz="1400" dirty="0"/>
              <a:t>evidence-based best practices in bullying prevention that the applicant(s) implemented using the grant moneys;</a:t>
            </a:r>
          </a:p>
          <a:p>
            <a:pPr marL="458788" lvl="1">
              <a:buSzPct val="90000"/>
            </a:pPr>
            <a:r>
              <a:rPr lang="en-US" sz="1400" dirty="0"/>
              <a:t>The number and grade levels of students who participated in each of the bullying prevention practices or services provided;</a:t>
            </a:r>
          </a:p>
          <a:p>
            <a:pPr marL="458788" lvl="1">
              <a:buSzPct val="90000"/>
            </a:pPr>
            <a:r>
              <a:rPr lang="en-US" sz="1400" dirty="0"/>
              <a:t>The progress made in including families and communities in school bullying prevention strategies; </a:t>
            </a:r>
          </a:p>
          <a:p>
            <a:pPr marL="458788" lvl="1">
              <a:buSzPct val="90000"/>
            </a:pPr>
            <a:r>
              <a:rPr lang="en-US" sz="1400" dirty="0"/>
              <a:t>The progress made in adopting specific policies concerning bullying education and prevention;</a:t>
            </a:r>
          </a:p>
          <a:p>
            <a:pPr marL="458788" lvl="1">
              <a:buSzPct val="90000"/>
            </a:pPr>
            <a:r>
              <a:rPr lang="en-US" sz="1400" dirty="0"/>
              <a:t>The progress made in implementing the evidence-based best practices in bullying prevention with fidelity; and</a:t>
            </a:r>
          </a:p>
          <a:p>
            <a:pPr marL="458788" lvl="1">
              <a:buSzPct val="90000"/>
            </a:pPr>
            <a:r>
              <a:rPr lang="en-US" sz="1400" dirty="0"/>
              <a:t>The progress made in reducing the frequency of bullying as indicated by school surveys and other relevant </a:t>
            </a:r>
            <a:r>
              <a:rPr lang="en-US" sz="1400" dirty="0" smtClean="0"/>
              <a:t>measures.</a:t>
            </a:r>
          </a:p>
          <a:p>
            <a:r>
              <a:rPr lang="en-US" dirty="0"/>
              <a:t>An annual financial report </a:t>
            </a:r>
            <a:endParaRPr lang="en-US" dirty="0" smtClean="0"/>
          </a:p>
          <a:p>
            <a:r>
              <a:rPr lang="en-US" dirty="0"/>
              <a:t>If continuation funds are appropriated by the state legislature, submission of a continuation application with a continuation budget will be required.</a:t>
            </a:r>
          </a:p>
          <a:p>
            <a:pPr marL="0" indent="0">
              <a:buNone/>
            </a:pP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Evaluation and Reporting</a:t>
            </a:r>
            <a:endParaRPr lang="en-US" dirty="0"/>
          </a:p>
        </p:txBody>
      </p:sp>
      <p:sp>
        <p:nvSpPr>
          <p:cNvPr id="5" name="TextBox 4"/>
          <p:cNvSpPr txBox="1"/>
          <p:nvPr/>
        </p:nvSpPr>
        <p:spPr>
          <a:xfrm>
            <a:off x="476250" y="5619780"/>
            <a:ext cx="8286010" cy="400110"/>
          </a:xfrm>
          <a:prstGeom prst="rect">
            <a:avLst/>
          </a:prstGeom>
          <a:noFill/>
        </p:spPr>
        <p:txBody>
          <a:bodyPr wrap="square" rtlCol="0">
            <a:spAutoFit/>
          </a:bodyPr>
          <a:lstStyle/>
          <a:p>
            <a:r>
              <a:rPr lang="en-US" sz="1000" dirty="0" smtClean="0"/>
              <a:t>*Note: Sites </a:t>
            </a:r>
            <a:r>
              <a:rPr lang="en-US" sz="1000" dirty="0"/>
              <a:t>receiving a grant through the Bullying Prevention and Education Grant Program may be selected for a site visit by CDE program staff during the 2016-2017 school year</a:t>
            </a:r>
            <a:r>
              <a:rPr lang="en-US" sz="1000" dirty="0" smtClean="0"/>
              <a:t>.</a:t>
            </a:r>
            <a:endParaRPr lang="en-US" sz="1000" dirty="0"/>
          </a:p>
        </p:txBody>
      </p:sp>
    </p:spTree>
    <p:extLst>
      <p:ext uri="{BB962C8B-B14F-4D97-AF65-F5344CB8AC3E}">
        <p14:creationId xmlns:p14="http://schemas.microsoft.com/office/powerpoint/2010/main" val="2024815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5400" dirty="0" smtClean="0"/>
              <a:t>Bullying</a:t>
            </a:r>
            <a:endParaRPr lang="en-US" sz="5400" dirty="0"/>
          </a:p>
        </p:txBody>
      </p:sp>
    </p:spTree>
    <p:extLst>
      <p:ext uri="{BB962C8B-B14F-4D97-AF65-F5344CB8AC3E}">
        <p14:creationId xmlns:p14="http://schemas.microsoft.com/office/powerpoint/2010/main" val="2272318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0" dirty="0"/>
              <a:t> In </a:t>
            </a:r>
            <a:r>
              <a:rPr lang="en-US" sz="3200" b="0" dirty="0" smtClean="0"/>
              <a:t>Colorado/CDE:</a:t>
            </a:r>
            <a:endParaRPr lang="en-US" sz="3200" b="0" dirty="0"/>
          </a:p>
          <a:p>
            <a:pPr lvl="1"/>
            <a:r>
              <a:rPr lang="en-US" sz="2800" dirty="0"/>
              <a:t>"Bullying" means any </a:t>
            </a:r>
            <a:r>
              <a:rPr lang="en-US" sz="2800" dirty="0">
                <a:solidFill>
                  <a:srgbClr val="FF0000"/>
                </a:solidFill>
              </a:rPr>
              <a:t>written</a:t>
            </a:r>
            <a:r>
              <a:rPr lang="en-US" sz="2800" dirty="0"/>
              <a:t> or </a:t>
            </a:r>
            <a:r>
              <a:rPr lang="en-US" sz="2800" dirty="0">
                <a:solidFill>
                  <a:srgbClr val="FF0000"/>
                </a:solidFill>
              </a:rPr>
              <a:t>verbal expression</a:t>
            </a:r>
            <a:r>
              <a:rPr lang="en-US" sz="2800" dirty="0"/>
              <a:t>, or </a:t>
            </a:r>
            <a:r>
              <a:rPr lang="en-US" sz="2800" dirty="0">
                <a:solidFill>
                  <a:srgbClr val="FF0000"/>
                </a:solidFill>
              </a:rPr>
              <a:t>physical</a:t>
            </a:r>
            <a:r>
              <a:rPr lang="en-US" sz="2800" dirty="0"/>
              <a:t> or </a:t>
            </a:r>
            <a:r>
              <a:rPr lang="en-US" sz="2800" dirty="0">
                <a:solidFill>
                  <a:srgbClr val="FF0000"/>
                </a:solidFill>
              </a:rPr>
              <a:t>electronic</a:t>
            </a:r>
            <a:r>
              <a:rPr lang="en-US" sz="2800" dirty="0"/>
              <a:t> </a:t>
            </a:r>
            <a:r>
              <a:rPr lang="en-US" sz="2800" dirty="0">
                <a:solidFill>
                  <a:srgbClr val="00B0F0"/>
                </a:solidFill>
              </a:rPr>
              <a:t>act or gesture</a:t>
            </a:r>
            <a:r>
              <a:rPr lang="en-US" sz="2800" dirty="0"/>
              <a:t>, or </a:t>
            </a:r>
            <a:r>
              <a:rPr lang="en-US" sz="2800" dirty="0">
                <a:solidFill>
                  <a:srgbClr val="00B050"/>
                </a:solidFill>
              </a:rPr>
              <a:t>pattern</a:t>
            </a:r>
            <a:r>
              <a:rPr lang="en-US" sz="2800" dirty="0"/>
              <a:t> thereof, that is </a:t>
            </a:r>
            <a:r>
              <a:rPr lang="en-US" sz="2800" dirty="0">
                <a:solidFill>
                  <a:srgbClr val="00B050"/>
                </a:solidFill>
              </a:rPr>
              <a:t>intended</a:t>
            </a:r>
            <a:r>
              <a:rPr lang="en-US" sz="2800" dirty="0"/>
              <a:t> to coerce, intimidate, or cause any </a:t>
            </a:r>
            <a:r>
              <a:rPr lang="en-US" sz="2800" dirty="0">
                <a:solidFill>
                  <a:srgbClr val="00B050"/>
                </a:solidFill>
              </a:rPr>
              <a:t>physical, mental, or emotional harm </a:t>
            </a:r>
            <a:r>
              <a:rPr lang="en-US" sz="2800" dirty="0"/>
              <a:t>to any student. </a:t>
            </a:r>
            <a:endParaRPr lang="en-US" dirty="0"/>
          </a:p>
        </p:txBody>
      </p:sp>
      <p:sp>
        <p:nvSpPr>
          <p:cNvPr id="3" name="Title 2"/>
          <p:cNvSpPr>
            <a:spLocks noGrp="1"/>
          </p:cNvSpPr>
          <p:nvPr>
            <p:ph type="title"/>
          </p:nvPr>
        </p:nvSpPr>
        <p:spPr/>
        <p:txBody>
          <a:bodyPr/>
          <a:lstStyle/>
          <a:p>
            <a:r>
              <a:rPr lang="en-US" dirty="0" smtClean="0"/>
              <a:t>What is Bullying</a:t>
            </a:r>
            <a:endParaRPr lang="en-US" dirty="0"/>
          </a:p>
        </p:txBody>
      </p:sp>
    </p:spTree>
    <p:extLst>
      <p:ext uri="{BB962C8B-B14F-4D97-AF65-F5344CB8AC3E}">
        <p14:creationId xmlns:p14="http://schemas.microsoft.com/office/powerpoint/2010/main" val="3690989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50000"/>
                  </a:schemeClr>
                </a:solidFill>
              </a:rPr>
              <a:t>Housekeeping</a:t>
            </a:r>
            <a:endParaRPr lang="en-US" dirty="0">
              <a:solidFill>
                <a:schemeClr val="tx1">
                  <a:lumMod val="50000"/>
                </a:schemeClr>
              </a:solidFill>
            </a:endParaRPr>
          </a:p>
        </p:txBody>
      </p:sp>
      <p:sp>
        <p:nvSpPr>
          <p:cNvPr id="6" name="Content Placeholder 5"/>
          <p:cNvSpPr>
            <a:spLocks noGrp="1"/>
          </p:cNvSpPr>
          <p:nvPr>
            <p:ph sz="half" idx="4294967295"/>
          </p:nvPr>
        </p:nvSpPr>
        <p:spPr>
          <a:xfrm>
            <a:off x="457200" y="1600200"/>
            <a:ext cx="8229600" cy="4525963"/>
          </a:xfrm>
          <a:prstGeom prst="rect">
            <a:avLst/>
          </a:prstGeom>
        </p:spPr>
        <p:txBody>
          <a:bodyPr>
            <a:noAutofit/>
          </a:bodyPr>
          <a:lstStyle/>
          <a:p>
            <a:r>
              <a:rPr lang="en-US" sz="3200" dirty="0" smtClean="0">
                <a:cs typeface="Calibri"/>
              </a:rPr>
              <a:t>PowerPoint &amp; supplemental packet</a:t>
            </a:r>
            <a:endParaRPr lang="en-US" sz="3200" dirty="0">
              <a:cs typeface="Calibri"/>
            </a:endParaRPr>
          </a:p>
          <a:p>
            <a:r>
              <a:rPr lang="en-US" sz="3200" dirty="0">
                <a:cs typeface="Calibri"/>
              </a:rPr>
              <a:t>Parking lot</a:t>
            </a:r>
          </a:p>
          <a:p>
            <a:r>
              <a:rPr lang="en-US" sz="3200" dirty="0">
                <a:cs typeface="Calibri"/>
              </a:rPr>
              <a:t>Coffee/Tea/Water</a:t>
            </a:r>
          </a:p>
          <a:p>
            <a:r>
              <a:rPr lang="en-US" sz="3200" dirty="0">
                <a:cs typeface="Calibri"/>
              </a:rPr>
              <a:t>Restrooms</a:t>
            </a:r>
          </a:p>
          <a:p>
            <a:r>
              <a:rPr lang="en-US" sz="3200" dirty="0">
                <a:cs typeface="Calibri"/>
              </a:rPr>
              <a:t>Take care of your needs</a:t>
            </a:r>
          </a:p>
          <a:p>
            <a:r>
              <a:rPr lang="en-US" sz="3200" dirty="0" smtClean="0">
                <a:cs typeface="Calibri"/>
              </a:rPr>
              <a:t>Signal</a:t>
            </a:r>
          </a:p>
          <a:p>
            <a:r>
              <a:rPr lang="en-US" sz="3200" dirty="0" smtClean="0">
                <a:cs typeface="Calibri"/>
              </a:rPr>
              <a:t>Limit side conversations</a:t>
            </a:r>
          </a:p>
          <a:p>
            <a:r>
              <a:rPr lang="en-US" sz="3200" dirty="0" smtClean="0">
                <a:cs typeface="Calibri"/>
              </a:rPr>
              <a:t>Silence cell phone</a:t>
            </a:r>
            <a:endParaRPr lang="en-US" sz="3200" dirty="0">
              <a:cs typeface="Calibri"/>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lgn="r">
              <a:defRPr/>
            </a:pPr>
            <a:fld id="{DB7F3039-0AF5-6E4B-B969-D168AC4E4208}" type="slidenum">
              <a:rPr lang="en-US" sz="1400" smtClean="0"/>
              <a:pPr algn="r">
                <a:defRPr/>
              </a:pPr>
              <a:t>2</a:t>
            </a:fld>
            <a:endParaRPr lang="en-US" sz="1400" dirty="0">
              <a:latin typeface="Arial" charset="0"/>
            </a:endParaRPr>
          </a:p>
        </p:txBody>
      </p:sp>
    </p:spTree>
    <p:extLst>
      <p:ext uri="{BB962C8B-B14F-4D97-AF65-F5344CB8AC3E}">
        <p14:creationId xmlns:p14="http://schemas.microsoft.com/office/powerpoint/2010/main" val="1438124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Bullying?</a:t>
            </a:r>
            <a:endParaRPr lang="en-US" dirty="0"/>
          </a:p>
        </p:txBody>
      </p:sp>
      <p:sp>
        <p:nvSpPr>
          <p:cNvPr id="7" name="Content Placeholder 1"/>
          <p:cNvSpPr txBox="1">
            <a:spLocks/>
          </p:cNvSpPr>
          <p:nvPr/>
        </p:nvSpPr>
        <p:spPr>
          <a:xfrm>
            <a:off x="354367" y="1351240"/>
            <a:ext cx="8407893" cy="4953718"/>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chemeClr val="accent1"/>
              </a:buClr>
              <a:buSzPct val="110000"/>
              <a:buFont typeface="Wingdings" charset="2"/>
              <a:buChar char="§"/>
              <a:defRPr sz="1800" b="1" kern="1200" spc="0" baseline="0">
                <a:solidFill>
                  <a:srgbClr val="5C6670"/>
                </a:solidFill>
                <a:latin typeface="+mn-lt"/>
                <a:ea typeface="+mn-ea"/>
                <a:cs typeface="+mn-cs"/>
              </a:defRPr>
            </a:lvl1pPr>
            <a:lvl2pPr marL="404813" indent="-176213" algn="l" defTabSz="914400" rtl="0" eaLnBrk="1" latinLnBrk="0" hangingPunct="1">
              <a:spcBef>
                <a:spcPct val="20000"/>
              </a:spcBef>
              <a:buClr>
                <a:schemeClr val="accent2"/>
              </a:buClr>
              <a:buSzPct val="110000"/>
              <a:buFont typeface="Wingdings" charset="2"/>
              <a:buChar char="§"/>
              <a:defRPr sz="1600" kern="1200" spc="0" baseline="0">
                <a:solidFill>
                  <a:srgbClr val="5C6670"/>
                </a:solidFill>
                <a:latin typeface="+mn-lt"/>
                <a:ea typeface="+mn-ea"/>
                <a:cs typeface="+mn-cs"/>
              </a:defRPr>
            </a:lvl2pPr>
            <a:lvl3pPr marL="571500" indent="-166688" algn="l" defTabSz="914400" rtl="0" eaLnBrk="1" latinLnBrk="0" hangingPunct="1">
              <a:spcBef>
                <a:spcPct val="20000"/>
              </a:spcBef>
              <a:buClr>
                <a:schemeClr val="accent3"/>
              </a:buClr>
              <a:buSzPct val="110000"/>
              <a:buFont typeface="Wingdings" charset="2"/>
              <a:buChar char="§"/>
              <a:defRPr sz="1400" kern="1200" spc="0" baseline="0">
                <a:solidFill>
                  <a:srgbClr val="5C6670"/>
                </a:solidFill>
                <a:latin typeface="+mn-lt"/>
                <a:ea typeface="+mn-ea"/>
                <a:cs typeface="+mn-cs"/>
              </a:defRPr>
            </a:lvl3pPr>
            <a:lvl4pPr marL="747713" indent="-176213" algn="l" defTabSz="914400" rtl="0" eaLnBrk="1" latinLnBrk="0" hangingPunct="1">
              <a:spcBef>
                <a:spcPct val="20000"/>
              </a:spcBef>
              <a:buClr>
                <a:schemeClr val="accent4"/>
              </a:buClr>
              <a:buSzPct val="110000"/>
              <a:buFont typeface="Wingdings" charset="2"/>
              <a:buChar char="§"/>
              <a:defRPr sz="1200" kern="1200" spc="0">
                <a:solidFill>
                  <a:srgbClr val="5C6670"/>
                </a:solidFill>
                <a:latin typeface="+mn-lt"/>
                <a:ea typeface="+mn-ea"/>
                <a:cs typeface="+mn-cs"/>
              </a:defRPr>
            </a:lvl4pPr>
            <a:lvl5pPr marL="914400" indent="-166688" algn="l" defTabSz="914400" rtl="0" eaLnBrk="1" latinLnBrk="0" hangingPunct="1">
              <a:spcBef>
                <a:spcPct val="20000"/>
              </a:spcBef>
              <a:buClr>
                <a:schemeClr val="accent6"/>
              </a:buClr>
              <a:buSzPct val="110000"/>
              <a:buFont typeface="Wingdings" charset="2"/>
              <a:buChar char="§"/>
              <a:defRPr sz="1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400" dirty="0" smtClean="0">
                <a:solidFill>
                  <a:srgbClr val="00B050"/>
                </a:solidFill>
              </a:rPr>
              <a:t>Three</a:t>
            </a:r>
            <a:r>
              <a:rPr lang="en-US" sz="2000" dirty="0" smtClean="0"/>
              <a:t> components that define bullying</a:t>
            </a:r>
          </a:p>
          <a:p>
            <a:pPr lvl="1"/>
            <a:r>
              <a:rPr lang="en-US" sz="1800" dirty="0" smtClean="0"/>
              <a:t>Intent to harm</a:t>
            </a:r>
          </a:p>
          <a:p>
            <a:pPr lvl="1"/>
            <a:r>
              <a:rPr lang="en-US" sz="1800" dirty="0" smtClean="0"/>
              <a:t>Behavior is repeated or likely to be repeated</a:t>
            </a:r>
          </a:p>
          <a:p>
            <a:pPr lvl="1"/>
            <a:r>
              <a:rPr lang="en-US" sz="1800" dirty="0" smtClean="0"/>
              <a:t>Imbalance of power</a:t>
            </a:r>
            <a:r>
              <a:rPr lang="en-US" dirty="0" smtClean="0"/>
              <a:t/>
            </a:r>
            <a:br>
              <a:rPr lang="en-US" dirty="0" smtClean="0"/>
            </a:br>
            <a:endParaRPr lang="en-US" dirty="0" smtClean="0"/>
          </a:p>
          <a:p>
            <a:r>
              <a:rPr lang="en-US" sz="2400" dirty="0">
                <a:solidFill>
                  <a:srgbClr val="FF0000"/>
                </a:solidFill>
              </a:rPr>
              <a:t>Four</a:t>
            </a:r>
            <a:r>
              <a:rPr lang="en-US" dirty="0">
                <a:solidFill>
                  <a:srgbClr val="FF0000"/>
                </a:solidFill>
              </a:rPr>
              <a:t> </a:t>
            </a:r>
            <a:r>
              <a:rPr lang="en-US" sz="2000" dirty="0"/>
              <a:t>types of bullying</a:t>
            </a:r>
          </a:p>
          <a:p>
            <a:pPr lvl="1"/>
            <a:r>
              <a:rPr lang="en-US" sz="1800" dirty="0"/>
              <a:t>Physical</a:t>
            </a:r>
          </a:p>
          <a:p>
            <a:pPr lvl="1"/>
            <a:r>
              <a:rPr lang="en-US" sz="1800" dirty="0"/>
              <a:t>Verbal</a:t>
            </a:r>
          </a:p>
          <a:p>
            <a:pPr lvl="1"/>
            <a:r>
              <a:rPr lang="en-US" sz="1800" dirty="0"/>
              <a:t>Relational</a:t>
            </a:r>
          </a:p>
          <a:p>
            <a:pPr lvl="1"/>
            <a:r>
              <a:rPr lang="en-US" sz="1800" dirty="0"/>
              <a:t>Damage to property </a:t>
            </a:r>
            <a:r>
              <a:rPr lang="en-US" dirty="0" smtClean="0"/>
              <a:t/>
            </a:r>
            <a:br>
              <a:rPr lang="en-US" dirty="0" smtClean="0"/>
            </a:br>
            <a:endParaRPr lang="en-US" dirty="0" smtClean="0"/>
          </a:p>
          <a:p>
            <a:r>
              <a:rPr lang="en-US" sz="2600" dirty="0" smtClean="0">
                <a:solidFill>
                  <a:srgbClr val="00B0F0"/>
                </a:solidFill>
              </a:rPr>
              <a:t>Two</a:t>
            </a:r>
            <a:r>
              <a:rPr lang="en-US" sz="2600" dirty="0" smtClean="0">
                <a:solidFill>
                  <a:srgbClr val="00B050"/>
                </a:solidFill>
              </a:rPr>
              <a:t> </a:t>
            </a:r>
            <a:r>
              <a:rPr lang="en-US" sz="2200" dirty="0" smtClean="0"/>
              <a:t>modes of bullying</a:t>
            </a:r>
          </a:p>
          <a:p>
            <a:pPr lvl="1"/>
            <a:r>
              <a:rPr lang="en-US" sz="1800" dirty="0" smtClean="0"/>
              <a:t>Direct</a:t>
            </a:r>
          </a:p>
          <a:p>
            <a:pPr lvl="1"/>
            <a:r>
              <a:rPr lang="en-US" sz="1800" dirty="0" smtClean="0"/>
              <a:t>Indirect</a:t>
            </a:r>
            <a:r>
              <a:rPr lang="en-US" dirty="0" smtClean="0"/>
              <a:t/>
            </a:r>
            <a:br>
              <a:rPr lang="en-US" dirty="0" smtClean="0"/>
            </a:br>
            <a:endParaRPr lang="en-US" dirty="0" smtClean="0"/>
          </a:p>
          <a:p>
            <a:pPr marL="0" indent="0">
              <a:buNone/>
            </a:pPr>
            <a:r>
              <a:rPr lang="en-US" dirty="0" smtClean="0"/>
              <a:t/>
            </a:r>
            <a:br>
              <a:rPr lang="en-US" dirty="0" smtClean="0"/>
            </a:br>
            <a:endParaRPr lang="en-US" dirty="0" smtClean="0"/>
          </a:p>
        </p:txBody>
      </p:sp>
      <p:sp>
        <p:nvSpPr>
          <p:cNvPr id="2" name="Rectangle 1"/>
          <p:cNvSpPr/>
          <p:nvPr/>
        </p:nvSpPr>
        <p:spPr>
          <a:xfrm>
            <a:off x="-13687" y="6551179"/>
            <a:ext cx="9143999" cy="246221"/>
          </a:xfrm>
          <a:prstGeom prst="rect">
            <a:avLst/>
          </a:prstGeom>
        </p:spPr>
        <p:txBody>
          <a:bodyPr wrap="square">
            <a:spAutoFit/>
          </a:bodyPr>
          <a:lstStyle/>
          <a:p>
            <a:pPr lvl="1" algn="ctr"/>
            <a:r>
              <a:rPr lang="en-US" sz="1000" dirty="0" smtClean="0"/>
              <a:t>(See Gladden et al., 2014)</a:t>
            </a:r>
            <a:endParaRPr lang="en-US" sz="1000" dirty="0"/>
          </a:p>
        </p:txBody>
      </p:sp>
      <p:sp>
        <p:nvSpPr>
          <p:cNvPr id="9" name="Content Placeholder 1"/>
          <p:cNvSpPr txBox="1">
            <a:spLocks/>
          </p:cNvSpPr>
          <p:nvPr/>
        </p:nvSpPr>
        <p:spPr>
          <a:xfrm>
            <a:off x="5083760" y="2914439"/>
            <a:ext cx="3678499" cy="2212390"/>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chemeClr val="accent1"/>
              </a:buClr>
              <a:buSzPct val="110000"/>
              <a:buFont typeface="Wingdings" charset="2"/>
              <a:buChar char="§"/>
              <a:defRPr sz="1800" b="1" kern="1200" spc="0" baseline="0">
                <a:solidFill>
                  <a:srgbClr val="5C6670"/>
                </a:solidFill>
                <a:latin typeface="+mn-lt"/>
                <a:ea typeface="+mn-ea"/>
                <a:cs typeface="+mn-cs"/>
              </a:defRPr>
            </a:lvl1pPr>
            <a:lvl2pPr marL="404813" indent="-176213" algn="l" defTabSz="914400" rtl="0" eaLnBrk="1" latinLnBrk="0" hangingPunct="1">
              <a:spcBef>
                <a:spcPct val="20000"/>
              </a:spcBef>
              <a:buClr>
                <a:schemeClr val="accent2"/>
              </a:buClr>
              <a:buSzPct val="110000"/>
              <a:buFont typeface="Wingdings" charset="2"/>
              <a:buChar char="§"/>
              <a:defRPr sz="1600" kern="1200" spc="0" baseline="0">
                <a:solidFill>
                  <a:srgbClr val="5C6670"/>
                </a:solidFill>
                <a:latin typeface="+mn-lt"/>
                <a:ea typeface="+mn-ea"/>
                <a:cs typeface="+mn-cs"/>
              </a:defRPr>
            </a:lvl2pPr>
            <a:lvl3pPr marL="571500" indent="-166688" algn="l" defTabSz="914400" rtl="0" eaLnBrk="1" latinLnBrk="0" hangingPunct="1">
              <a:spcBef>
                <a:spcPct val="20000"/>
              </a:spcBef>
              <a:buClr>
                <a:schemeClr val="accent3"/>
              </a:buClr>
              <a:buSzPct val="110000"/>
              <a:buFont typeface="Wingdings" charset="2"/>
              <a:buChar char="§"/>
              <a:defRPr sz="1400" kern="1200" spc="0" baseline="0">
                <a:solidFill>
                  <a:srgbClr val="5C6670"/>
                </a:solidFill>
                <a:latin typeface="+mn-lt"/>
                <a:ea typeface="+mn-ea"/>
                <a:cs typeface="+mn-cs"/>
              </a:defRPr>
            </a:lvl3pPr>
            <a:lvl4pPr marL="747713" indent="-176213" algn="l" defTabSz="914400" rtl="0" eaLnBrk="1" latinLnBrk="0" hangingPunct="1">
              <a:spcBef>
                <a:spcPct val="20000"/>
              </a:spcBef>
              <a:buClr>
                <a:schemeClr val="accent4"/>
              </a:buClr>
              <a:buSzPct val="110000"/>
              <a:buFont typeface="Wingdings" charset="2"/>
              <a:buChar char="§"/>
              <a:defRPr sz="1200" kern="1200" spc="0">
                <a:solidFill>
                  <a:srgbClr val="5C6670"/>
                </a:solidFill>
                <a:latin typeface="+mn-lt"/>
                <a:ea typeface="+mn-ea"/>
                <a:cs typeface="+mn-cs"/>
              </a:defRPr>
            </a:lvl4pPr>
            <a:lvl5pPr marL="914400" indent="-166688" algn="l" defTabSz="914400" rtl="0" eaLnBrk="1" latinLnBrk="0" hangingPunct="1">
              <a:spcBef>
                <a:spcPct val="20000"/>
              </a:spcBef>
              <a:buClr>
                <a:schemeClr val="accent6"/>
              </a:buClr>
              <a:buSzPct val="110000"/>
              <a:buFont typeface="Wingdings" charset="2"/>
              <a:buChar char="§"/>
              <a:defRPr sz="1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400" dirty="0" smtClean="0"/>
              <a:t>Four </a:t>
            </a:r>
            <a:r>
              <a:rPr lang="en-US" sz="2000" dirty="0" smtClean="0"/>
              <a:t>roles in bullying</a:t>
            </a:r>
          </a:p>
          <a:p>
            <a:pPr lvl="1"/>
            <a:r>
              <a:rPr lang="en-US" sz="1800" dirty="0" smtClean="0">
                <a:solidFill>
                  <a:schemeClr val="tx1"/>
                </a:solidFill>
              </a:rPr>
              <a:t>Perpetrator</a:t>
            </a:r>
          </a:p>
          <a:p>
            <a:pPr lvl="1"/>
            <a:r>
              <a:rPr lang="en-US" sz="1800" dirty="0" smtClean="0">
                <a:solidFill>
                  <a:schemeClr val="tx1"/>
                </a:solidFill>
              </a:rPr>
              <a:t>Victim</a:t>
            </a:r>
          </a:p>
          <a:p>
            <a:pPr lvl="1"/>
            <a:r>
              <a:rPr lang="en-US" sz="1800" dirty="0" smtClean="0">
                <a:solidFill>
                  <a:schemeClr val="tx1"/>
                </a:solidFill>
              </a:rPr>
              <a:t>Bully-Victim</a:t>
            </a:r>
          </a:p>
          <a:p>
            <a:pPr lvl="1"/>
            <a:r>
              <a:rPr lang="en-US" sz="1800" dirty="0" smtClean="0">
                <a:solidFill>
                  <a:schemeClr val="tx1"/>
                </a:solidFill>
              </a:rPr>
              <a:t>Bystander </a:t>
            </a:r>
          </a:p>
        </p:txBody>
      </p:sp>
    </p:spTree>
    <p:extLst>
      <p:ext uri="{BB962C8B-B14F-4D97-AF65-F5344CB8AC3E}">
        <p14:creationId xmlns:p14="http://schemas.microsoft.com/office/powerpoint/2010/main" val="3639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Components</a:t>
            </a:r>
            <a:endParaRPr lang="en-US" dirty="0"/>
          </a:p>
        </p:txBody>
      </p:sp>
      <p:sp>
        <p:nvSpPr>
          <p:cNvPr id="5" name="Content Placeholder 4"/>
          <p:cNvSpPr>
            <a:spLocks noGrp="1"/>
          </p:cNvSpPr>
          <p:nvPr>
            <p:ph idx="1"/>
          </p:nvPr>
        </p:nvSpPr>
        <p:spPr/>
        <p:txBody>
          <a:bodyPr>
            <a:normAutofit/>
          </a:bodyPr>
          <a:lstStyle/>
          <a:p>
            <a:r>
              <a:rPr lang="en-US" sz="3600" dirty="0" smtClean="0"/>
              <a:t>Intent to harm</a:t>
            </a:r>
          </a:p>
          <a:p>
            <a:r>
              <a:rPr lang="en-US" sz="3600" dirty="0" smtClean="0"/>
              <a:t>Repeated or likely to be repeated</a:t>
            </a:r>
          </a:p>
          <a:p>
            <a:r>
              <a:rPr lang="en-US" sz="3600" dirty="0" smtClean="0"/>
              <a:t>Imbalance of power</a:t>
            </a:r>
          </a:p>
        </p:txBody>
      </p:sp>
    </p:spTree>
    <p:extLst>
      <p:ext uri="{BB962C8B-B14F-4D97-AF65-F5344CB8AC3E}">
        <p14:creationId xmlns:p14="http://schemas.microsoft.com/office/powerpoint/2010/main" val="3629206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a:t>
            </a:r>
            <a:endParaRPr lang="en-US" dirty="0"/>
          </a:p>
        </p:txBody>
      </p:sp>
      <p:sp>
        <p:nvSpPr>
          <p:cNvPr id="5" name="Content Placeholder 4"/>
          <p:cNvSpPr>
            <a:spLocks noGrp="1"/>
          </p:cNvSpPr>
          <p:nvPr>
            <p:ph idx="1"/>
          </p:nvPr>
        </p:nvSpPr>
        <p:spPr/>
        <p:txBody>
          <a:bodyPr>
            <a:normAutofit/>
          </a:bodyPr>
          <a:lstStyle/>
          <a:p>
            <a:endParaRPr lang="en-US" sz="3600" dirty="0" smtClean="0"/>
          </a:p>
          <a:p>
            <a:r>
              <a:rPr lang="en-US" sz="3600" dirty="0" smtClean="0"/>
              <a:t>Physical</a:t>
            </a:r>
          </a:p>
          <a:p>
            <a:r>
              <a:rPr lang="en-US" sz="3600" dirty="0" smtClean="0"/>
              <a:t>Verbal</a:t>
            </a:r>
          </a:p>
          <a:p>
            <a:r>
              <a:rPr lang="en-US" sz="3600" dirty="0" smtClean="0"/>
              <a:t>Relational</a:t>
            </a:r>
          </a:p>
          <a:p>
            <a:r>
              <a:rPr lang="en-US" sz="3600" dirty="0" smtClean="0"/>
              <a:t>Destruction</a:t>
            </a:r>
            <a:br>
              <a:rPr lang="en-US" sz="3600" dirty="0" smtClean="0"/>
            </a:br>
            <a:r>
              <a:rPr lang="en-US" sz="3600" dirty="0" smtClean="0"/>
              <a:t>of property</a:t>
            </a:r>
            <a:endParaRPr lang="en-US" sz="3600" dirty="0"/>
          </a:p>
        </p:txBody>
      </p:sp>
    </p:spTree>
    <p:extLst>
      <p:ext uri="{BB962C8B-B14F-4D97-AF65-F5344CB8AC3E}">
        <p14:creationId xmlns:p14="http://schemas.microsoft.com/office/powerpoint/2010/main" val="3184130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about Cyberbullying?</a:t>
            </a:r>
            <a:endParaRPr lang="en-US" dirty="0"/>
          </a:p>
        </p:txBody>
      </p:sp>
      <p:sp>
        <p:nvSpPr>
          <p:cNvPr id="5" name="Content Placeholder 4"/>
          <p:cNvSpPr>
            <a:spLocks noGrp="1"/>
          </p:cNvSpPr>
          <p:nvPr>
            <p:ph idx="1"/>
          </p:nvPr>
        </p:nvSpPr>
        <p:spPr/>
        <p:txBody>
          <a:bodyPr/>
          <a:lstStyle/>
          <a:p>
            <a:r>
              <a:rPr lang="en-US" sz="3600" dirty="0" smtClean="0"/>
              <a:t>NOT a type of bullying</a:t>
            </a:r>
            <a:endParaRPr lang="en-US" sz="1800" dirty="0" smtClean="0"/>
          </a:p>
          <a:p>
            <a:r>
              <a:rPr lang="en-US" sz="3600" dirty="0" smtClean="0"/>
              <a:t>Spans across the other types of bullying</a:t>
            </a:r>
          </a:p>
          <a:p>
            <a:r>
              <a:rPr lang="en-US" sz="3600" dirty="0" smtClean="0"/>
              <a:t>CDC considers cyberbullying a context or location</a:t>
            </a:r>
          </a:p>
          <a:p>
            <a:endParaRPr lang="en-US" dirty="0"/>
          </a:p>
        </p:txBody>
      </p:sp>
    </p:spTree>
    <p:extLst>
      <p:ext uri="{BB962C8B-B14F-4D97-AF65-F5344CB8AC3E}">
        <p14:creationId xmlns:p14="http://schemas.microsoft.com/office/powerpoint/2010/main" val="3830747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Modes</a:t>
            </a:r>
            <a:endParaRPr lang="en-US" dirty="0"/>
          </a:p>
        </p:txBody>
      </p:sp>
      <p:sp>
        <p:nvSpPr>
          <p:cNvPr id="5" name="Content Placeholder 4"/>
          <p:cNvSpPr>
            <a:spLocks noGrp="1"/>
          </p:cNvSpPr>
          <p:nvPr>
            <p:ph idx="1"/>
          </p:nvPr>
        </p:nvSpPr>
        <p:spPr/>
        <p:txBody>
          <a:bodyPr/>
          <a:lstStyle/>
          <a:p>
            <a:r>
              <a:rPr lang="en-US" dirty="0" smtClean="0"/>
              <a:t>Direct</a:t>
            </a:r>
          </a:p>
          <a:p>
            <a:pPr lvl="1"/>
            <a:r>
              <a:rPr lang="en-US" dirty="0" smtClean="0"/>
              <a:t>The target of the bullying is present</a:t>
            </a:r>
          </a:p>
          <a:p>
            <a:r>
              <a:rPr lang="en-US" dirty="0" smtClean="0"/>
              <a:t>Indirect</a:t>
            </a:r>
          </a:p>
          <a:p>
            <a:pPr lvl="1"/>
            <a:r>
              <a:rPr lang="en-US" dirty="0" smtClean="0"/>
              <a:t>The target of the bullying is not present</a:t>
            </a:r>
            <a:endParaRPr lang="en-US" dirty="0"/>
          </a:p>
        </p:txBody>
      </p:sp>
    </p:spTree>
    <p:extLst>
      <p:ext uri="{BB962C8B-B14F-4D97-AF65-F5344CB8AC3E}">
        <p14:creationId xmlns:p14="http://schemas.microsoft.com/office/powerpoint/2010/main" val="435087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Roles</a:t>
            </a:r>
            <a:endParaRPr lang="en-US" dirty="0"/>
          </a:p>
        </p:txBody>
      </p:sp>
      <p:sp>
        <p:nvSpPr>
          <p:cNvPr id="5" name="Content Placeholder 4"/>
          <p:cNvSpPr>
            <a:spLocks noGrp="1"/>
          </p:cNvSpPr>
          <p:nvPr>
            <p:ph idx="1"/>
          </p:nvPr>
        </p:nvSpPr>
        <p:spPr/>
        <p:txBody>
          <a:bodyPr/>
          <a:lstStyle/>
          <a:p>
            <a:pPr marL="0" indent="0">
              <a:buNone/>
            </a:pPr>
            <a:endParaRPr lang="en-US" sz="3600" dirty="0" smtClean="0"/>
          </a:p>
          <a:p>
            <a:pPr marL="0" indent="0">
              <a:buNone/>
            </a:pPr>
            <a:endParaRPr lang="en-US" sz="3600" dirty="0" smtClean="0"/>
          </a:p>
          <a:p>
            <a:r>
              <a:rPr lang="en-US" sz="3600" dirty="0" smtClean="0"/>
              <a:t>Perpetrator</a:t>
            </a:r>
          </a:p>
          <a:p>
            <a:r>
              <a:rPr lang="en-US" sz="3600" dirty="0" smtClean="0"/>
              <a:t>Victim</a:t>
            </a:r>
          </a:p>
          <a:p>
            <a:r>
              <a:rPr lang="en-US" sz="3600" dirty="0" smtClean="0"/>
              <a:t>Bully-Victim</a:t>
            </a:r>
          </a:p>
          <a:p>
            <a:r>
              <a:rPr lang="en-US" sz="3600" dirty="0" smtClean="0"/>
              <a:t>Bystander</a:t>
            </a:r>
          </a:p>
          <a:p>
            <a:endParaRPr lang="en-US" dirty="0"/>
          </a:p>
        </p:txBody>
      </p:sp>
    </p:spTree>
    <p:extLst>
      <p:ext uri="{BB962C8B-B14F-4D97-AF65-F5344CB8AC3E}">
        <p14:creationId xmlns:p14="http://schemas.microsoft.com/office/powerpoint/2010/main" val="2127253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Who Gets Bullied?</a:t>
            </a:r>
            <a:endParaRPr lang="en-US" dirty="0"/>
          </a:p>
        </p:txBody>
      </p:sp>
      <p:sp>
        <p:nvSpPr>
          <p:cNvPr id="11" name="Content Placeholder 10"/>
          <p:cNvSpPr>
            <a:spLocks noGrp="1"/>
          </p:cNvSpPr>
          <p:nvPr>
            <p:ph idx="1"/>
          </p:nvPr>
        </p:nvSpPr>
        <p:spPr>
          <a:xfrm>
            <a:off x="380999" y="1458034"/>
            <a:ext cx="8407893" cy="662179"/>
          </a:xfrm>
        </p:spPr>
        <p:txBody>
          <a:bodyPr>
            <a:noAutofit/>
          </a:bodyPr>
          <a:lstStyle/>
          <a:p>
            <a:r>
              <a:rPr lang="en-US" sz="1800" dirty="0"/>
              <a:t>Bullying affects thousands of students each year. </a:t>
            </a:r>
            <a:r>
              <a:rPr lang="en-US" sz="1800" dirty="0" smtClean="0"/>
              <a:t>About 15% - 30</a:t>
            </a:r>
            <a:r>
              <a:rPr lang="en-US" sz="1800" dirty="0"/>
              <a:t>% of students report being a part of bullying as either a victim or </a:t>
            </a:r>
            <a:r>
              <a:rPr lang="en-US" sz="1800" dirty="0" smtClean="0"/>
              <a:t>perpetrator </a:t>
            </a:r>
            <a:r>
              <a:rPr lang="en-US" sz="800" dirty="0" smtClean="0"/>
              <a:t>(see </a:t>
            </a:r>
            <a:r>
              <a:rPr lang="en-US" sz="800" dirty="0" err="1" smtClean="0"/>
              <a:t>Rivara</a:t>
            </a:r>
            <a:r>
              <a:rPr lang="en-US" sz="800" dirty="0" smtClean="0"/>
              <a:t> &amp; Le </a:t>
            </a:r>
            <a:r>
              <a:rPr lang="en-US" sz="800" dirty="0" err="1" smtClean="0"/>
              <a:t>Menestrel</a:t>
            </a:r>
            <a:r>
              <a:rPr lang="en-US" sz="800" dirty="0" smtClean="0"/>
              <a:t>, 2016)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marL="0" indent="0">
              <a:buNone/>
            </a:pPr>
            <a:r>
              <a:rPr lang="en-US" sz="1800" dirty="0" smtClean="0"/>
              <a:t/>
            </a:r>
            <a:br>
              <a:rPr lang="en-US" sz="1800" dirty="0" smtClean="0"/>
            </a:br>
            <a:r>
              <a:rPr lang="en-US" sz="1800" dirty="0" smtClean="0"/>
              <a:t/>
            </a:r>
            <a:br>
              <a:rPr lang="en-US" sz="1800" dirty="0" smtClean="0"/>
            </a:br>
            <a:endParaRPr lang="en-US" sz="1800" dirty="0" smtClean="0"/>
          </a:p>
          <a:p>
            <a:endParaRPr lang="en-US" sz="1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32" y="2663095"/>
            <a:ext cx="3963321" cy="334484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3811" y="2663096"/>
            <a:ext cx="3963321" cy="3344841"/>
          </a:xfrm>
          <a:prstGeom prst="rect">
            <a:avLst/>
          </a:prstGeom>
        </p:spPr>
      </p:pic>
      <p:sp>
        <p:nvSpPr>
          <p:cNvPr id="12" name="Content Placeholder 6"/>
          <p:cNvSpPr txBox="1">
            <a:spLocks/>
          </p:cNvSpPr>
          <p:nvPr/>
        </p:nvSpPr>
        <p:spPr>
          <a:xfrm>
            <a:off x="514051" y="2287535"/>
            <a:ext cx="7826868" cy="375561"/>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chemeClr val="accent1"/>
              </a:buClr>
              <a:buSzPct val="110000"/>
              <a:buFont typeface="Wingdings" charset="2"/>
              <a:buChar char="§"/>
              <a:defRPr sz="1800" b="1" kern="1200" spc="0" baseline="0">
                <a:solidFill>
                  <a:srgbClr val="5C6670"/>
                </a:solidFill>
                <a:latin typeface="+mn-lt"/>
                <a:ea typeface="+mn-ea"/>
                <a:cs typeface="+mn-cs"/>
              </a:defRPr>
            </a:lvl1pPr>
            <a:lvl2pPr marL="404813" indent="-176213" algn="l" defTabSz="914400" rtl="0" eaLnBrk="1" latinLnBrk="0" hangingPunct="1">
              <a:spcBef>
                <a:spcPct val="20000"/>
              </a:spcBef>
              <a:buClr>
                <a:schemeClr val="accent2"/>
              </a:buClr>
              <a:buSzPct val="110000"/>
              <a:buFont typeface="Wingdings" charset="2"/>
              <a:buChar char="§"/>
              <a:defRPr sz="1600" kern="1200" spc="0" baseline="0">
                <a:solidFill>
                  <a:srgbClr val="5C6670"/>
                </a:solidFill>
                <a:latin typeface="+mn-lt"/>
                <a:ea typeface="+mn-ea"/>
                <a:cs typeface="+mn-cs"/>
              </a:defRPr>
            </a:lvl2pPr>
            <a:lvl3pPr marL="571500" indent="-166688" algn="l" defTabSz="914400" rtl="0" eaLnBrk="1" latinLnBrk="0" hangingPunct="1">
              <a:spcBef>
                <a:spcPct val="20000"/>
              </a:spcBef>
              <a:buClr>
                <a:schemeClr val="accent3"/>
              </a:buClr>
              <a:buSzPct val="110000"/>
              <a:buFont typeface="Wingdings" charset="2"/>
              <a:buChar char="§"/>
              <a:defRPr sz="1400" kern="1200" spc="0" baseline="0">
                <a:solidFill>
                  <a:srgbClr val="5C6670"/>
                </a:solidFill>
                <a:latin typeface="+mn-lt"/>
                <a:ea typeface="+mn-ea"/>
                <a:cs typeface="+mn-cs"/>
              </a:defRPr>
            </a:lvl3pPr>
            <a:lvl4pPr marL="747713" indent="-176213" algn="l" defTabSz="914400" rtl="0" eaLnBrk="1" latinLnBrk="0" hangingPunct="1">
              <a:spcBef>
                <a:spcPct val="20000"/>
              </a:spcBef>
              <a:buClr>
                <a:schemeClr val="accent4"/>
              </a:buClr>
              <a:buSzPct val="110000"/>
              <a:buFont typeface="Wingdings" charset="2"/>
              <a:buChar char="§"/>
              <a:defRPr sz="1200" kern="1200" spc="0">
                <a:solidFill>
                  <a:srgbClr val="5C6670"/>
                </a:solidFill>
                <a:latin typeface="+mn-lt"/>
                <a:ea typeface="+mn-ea"/>
                <a:cs typeface="+mn-cs"/>
              </a:defRPr>
            </a:lvl4pPr>
            <a:lvl5pPr marL="914400" indent="-166688" algn="l" defTabSz="914400" rtl="0" eaLnBrk="1" latinLnBrk="0" hangingPunct="1">
              <a:spcBef>
                <a:spcPct val="20000"/>
              </a:spcBef>
              <a:buClr>
                <a:schemeClr val="accent6"/>
              </a:buClr>
              <a:buSzPct val="110000"/>
              <a:buFont typeface="Wingdings" charset="2"/>
              <a:buChar char="§"/>
              <a:defRPr sz="1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lvl="1"/>
            <a:r>
              <a:rPr lang="en-US" dirty="0">
                <a:solidFill>
                  <a:schemeClr val="tx1"/>
                </a:solidFill>
              </a:rPr>
              <a:t>In Colorado</a:t>
            </a:r>
            <a:r>
              <a:rPr lang="en-US" sz="1200" dirty="0">
                <a:solidFill>
                  <a:schemeClr val="tx1"/>
                </a:solidFill>
              </a:rPr>
              <a:t> </a:t>
            </a:r>
            <a:r>
              <a:rPr lang="en-US" sz="800" dirty="0">
                <a:solidFill>
                  <a:schemeClr val="tx1"/>
                </a:solidFill>
              </a:rPr>
              <a:t>(Healthy Kids Colorado Survey, 2015)</a:t>
            </a:r>
          </a:p>
        </p:txBody>
      </p:sp>
    </p:spTree>
    <p:extLst>
      <p:ext uri="{BB962C8B-B14F-4D97-AF65-F5344CB8AC3E}">
        <p14:creationId xmlns:p14="http://schemas.microsoft.com/office/powerpoint/2010/main" val="17658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Who Gets Bullied?</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843995068"/>
              </p:ext>
            </p:extLst>
          </p:nvPr>
        </p:nvGraphicFramePr>
        <p:xfrm>
          <a:off x="275099" y="2225473"/>
          <a:ext cx="3515505" cy="2961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447090218"/>
              </p:ext>
            </p:extLst>
          </p:nvPr>
        </p:nvGraphicFramePr>
        <p:xfrm>
          <a:off x="4123113" y="1966277"/>
          <a:ext cx="4668462" cy="3553373"/>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6"/>
          <p:cNvSpPr txBox="1">
            <a:spLocks/>
          </p:cNvSpPr>
          <p:nvPr/>
        </p:nvSpPr>
        <p:spPr>
          <a:xfrm>
            <a:off x="0" y="6491819"/>
            <a:ext cx="9144000" cy="289982"/>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chemeClr val="accent1"/>
              </a:buClr>
              <a:buSzPct val="110000"/>
              <a:buFont typeface="Wingdings" charset="2"/>
              <a:buChar char="§"/>
              <a:defRPr sz="1800" b="1" kern="1200" spc="0" baseline="0">
                <a:solidFill>
                  <a:srgbClr val="5C6670"/>
                </a:solidFill>
                <a:latin typeface="+mn-lt"/>
                <a:ea typeface="+mn-ea"/>
                <a:cs typeface="+mn-cs"/>
              </a:defRPr>
            </a:lvl1pPr>
            <a:lvl2pPr marL="404813" indent="-176213" algn="l" defTabSz="914400" rtl="0" eaLnBrk="1" latinLnBrk="0" hangingPunct="1">
              <a:spcBef>
                <a:spcPct val="20000"/>
              </a:spcBef>
              <a:buClr>
                <a:schemeClr val="accent2"/>
              </a:buClr>
              <a:buSzPct val="110000"/>
              <a:buFont typeface="Wingdings" charset="2"/>
              <a:buChar char="§"/>
              <a:defRPr sz="1600" kern="1200" spc="0" baseline="0">
                <a:solidFill>
                  <a:srgbClr val="5C6670"/>
                </a:solidFill>
                <a:latin typeface="+mn-lt"/>
                <a:ea typeface="+mn-ea"/>
                <a:cs typeface="+mn-cs"/>
              </a:defRPr>
            </a:lvl2pPr>
            <a:lvl3pPr marL="571500" indent="-166688" algn="l" defTabSz="914400" rtl="0" eaLnBrk="1" latinLnBrk="0" hangingPunct="1">
              <a:spcBef>
                <a:spcPct val="20000"/>
              </a:spcBef>
              <a:buClr>
                <a:schemeClr val="accent3"/>
              </a:buClr>
              <a:buSzPct val="110000"/>
              <a:buFont typeface="Wingdings" charset="2"/>
              <a:buChar char="§"/>
              <a:defRPr sz="1400" kern="1200" spc="0" baseline="0">
                <a:solidFill>
                  <a:srgbClr val="5C6670"/>
                </a:solidFill>
                <a:latin typeface="+mn-lt"/>
                <a:ea typeface="+mn-ea"/>
                <a:cs typeface="+mn-cs"/>
              </a:defRPr>
            </a:lvl3pPr>
            <a:lvl4pPr marL="747713" indent="-176213" algn="l" defTabSz="914400" rtl="0" eaLnBrk="1" latinLnBrk="0" hangingPunct="1">
              <a:spcBef>
                <a:spcPct val="20000"/>
              </a:spcBef>
              <a:buClr>
                <a:schemeClr val="accent4"/>
              </a:buClr>
              <a:buSzPct val="110000"/>
              <a:buFont typeface="Wingdings" charset="2"/>
              <a:buChar char="§"/>
              <a:defRPr sz="1200" kern="1200" spc="0">
                <a:solidFill>
                  <a:srgbClr val="5C6670"/>
                </a:solidFill>
                <a:latin typeface="+mn-lt"/>
                <a:ea typeface="+mn-ea"/>
                <a:cs typeface="+mn-cs"/>
              </a:defRPr>
            </a:lvl4pPr>
            <a:lvl5pPr marL="914400" indent="-166688" algn="l" defTabSz="914400" rtl="0" eaLnBrk="1" latinLnBrk="0" hangingPunct="1">
              <a:spcBef>
                <a:spcPct val="20000"/>
              </a:spcBef>
              <a:buClr>
                <a:schemeClr val="accent6"/>
              </a:buClr>
              <a:buSzPct val="110000"/>
              <a:buFont typeface="Wingdings" charset="2"/>
              <a:buChar char="§"/>
              <a:defRPr sz="1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28600" lvl="1" indent="0" algn="ctr">
              <a:buNone/>
            </a:pPr>
            <a:r>
              <a:rPr lang="en-US" sz="1000" dirty="0" smtClean="0">
                <a:solidFill>
                  <a:schemeClr val="tx1"/>
                </a:solidFill>
                <a:latin typeface="Trebuchet MS" panose="020B0603020202020204" pitchFamily="34" charset="0"/>
              </a:rPr>
              <a:t>(National Crime Victimization Survey)</a:t>
            </a:r>
            <a:endParaRPr lang="en-US" sz="10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540568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Who Gets Bullied?</a:t>
            </a:r>
            <a:endParaRPr lang="en-US" dirty="0"/>
          </a:p>
        </p:txBody>
      </p:sp>
      <p:sp>
        <p:nvSpPr>
          <p:cNvPr id="4" name="Footer Placeholder 3"/>
          <p:cNvSpPr>
            <a:spLocks noGrp="1"/>
          </p:cNvSpPr>
          <p:nvPr>
            <p:ph type="ftr" sz="quarter" idx="11"/>
          </p:nvPr>
        </p:nvSpPr>
        <p:spPr/>
        <p:txBody>
          <a:bodyPr/>
          <a:lstStyle/>
          <a:p>
            <a:fld id="{757A2F4E-5D54-B04B-91BD-7E78EE1FE9FD}" type="slidenum">
              <a:rPr lang="en-US" smtClean="0"/>
              <a:pPr/>
              <a:t>28</a:t>
            </a:fld>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45397492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6"/>
          <p:cNvSpPr txBox="1">
            <a:spLocks/>
          </p:cNvSpPr>
          <p:nvPr/>
        </p:nvSpPr>
        <p:spPr>
          <a:xfrm>
            <a:off x="0" y="6558455"/>
            <a:ext cx="9144000" cy="269490"/>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chemeClr val="accent1"/>
              </a:buClr>
              <a:buSzPct val="110000"/>
              <a:buFont typeface="Wingdings" charset="2"/>
              <a:buChar char="§"/>
              <a:defRPr sz="1800" b="1" kern="1200" spc="0" baseline="0">
                <a:solidFill>
                  <a:srgbClr val="5C6670"/>
                </a:solidFill>
                <a:latin typeface="+mn-lt"/>
                <a:ea typeface="+mn-ea"/>
                <a:cs typeface="+mn-cs"/>
              </a:defRPr>
            </a:lvl1pPr>
            <a:lvl2pPr marL="404813" indent="-176213" algn="l" defTabSz="914400" rtl="0" eaLnBrk="1" latinLnBrk="0" hangingPunct="1">
              <a:spcBef>
                <a:spcPct val="20000"/>
              </a:spcBef>
              <a:buClr>
                <a:schemeClr val="accent2"/>
              </a:buClr>
              <a:buSzPct val="110000"/>
              <a:buFont typeface="Wingdings" charset="2"/>
              <a:buChar char="§"/>
              <a:defRPr sz="1600" kern="1200" spc="0" baseline="0">
                <a:solidFill>
                  <a:srgbClr val="5C6670"/>
                </a:solidFill>
                <a:latin typeface="+mn-lt"/>
                <a:ea typeface="+mn-ea"/>
                <a:cs typeface="+mn-cs"/>
              </a:defRPr>
            </a:lvl2pPr>
            <a:lvl3pPr marL="571500" indent="-166688" algn="l" defTabSz="914400" rtl="0" eaLnBrk="1" latinLnBrk="0" hangingPunct="1">
              <a:spcBef>
                <a:spcPct val="20000"/>
              </a:spcBef>
              <a:buClr>
                <a:schemeClr val="accent3"/>
              </a:buClr>
              <a:buSzPct val="110000"/>
              <a:buFont typeface="Wingdings" charset="2"/>
              <a:buChar char="§"/>
              <a:defRPr sz="1400" kern="1200" spc="0" baseline="0">
                <a:solidFill>
                  <a:srgbClr val="5C6670"/>
                </a:solidFill>
                <a:latin typeface="+mn-lt"/>
                <a:ea typeface="+mn-ea"/>
                <a:cs typeface="+mn-cs"/>
              </a:defRPr>
            </a:lvl3pPr>
            <a:lvl4pPr marL="747713" indent="-176213" algn="l" defTabSz="914400" rtl="0" eaLnBrk="1" latinLnBrk="0" hangingPunct="1">
              <a:spcBef>
                <a:spcPct val="20000"/>
              </a:spcBef>
              <a:buClr>
                <a:schemeClr val="accent4"/>
              </a:buClr>
              <a:buSzPct val="110000"/>
              <a:buFont typeface="Wingdings" charset="2"/>
              <a:buChar char="§"/>
              <a:defRPr sz="1200" kern="1200" spc="0">
                <a:solidFill>
                  <a:srgbClr val="5C6670"/>
                </a:solidFill>
                <a:latin typeface="+mn-lt"/>
                <a:ea typeface="+mn-ea"/>
                <a:cs typeface="+mn-cs"/>
              </a:defRPr>
            </a:lvl4pPr>
            <a:lvl5pPr marL="914400" indent="-166688" algn="l" defTabSz="914400" rtl="0" eaLnBrk="1" latinLnBrk="0" hangingPunct="1">
              <a:spcBef>
                <a:spcPct val="20000"/>
              </a:spcBef>
              <a:buClr>
                <a:schemeClr val="accent6"/>
              </a:buClr>
              <a:buSzPct val="110000"/>
              <a:buFont typeface="Wingdings" charset="2"/>
              <a:buChar char="§"/>
              <a:defRPr sz="1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28600" lvl="1" indent="0" algn="ctr">
              <a:buNone/>
            </a:pPr>
            <a:r>
              <a:rPr lang="en-US" sz="1000" dirty="0">
                <a:solidFill>
                  <a:schemeClr val="tx1"/>
                </a:solidFill>
                <a:latin typeface="Trebuchet MS" panose="020B0603020202020204" pitchFamily="34" charset="0"/>
              </a:rPr>
              <a:t>(National Crime Victimization Survey)</a:t>
            </a:r>
          </a:p>
        </p:txBody>
      </p:sp>
    </p:spTree>
    <p:extLst>
      <p:ext uri="{BB962C8B-B14F-4D97-AF65-F5344CB8AC3E}">
        <p14:creationId xmlns:p14="http://schemas.microsoft.com/office/powerpoint/2010/main" val="2528814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Who Gets Bullied?</a:t>
            </a:r>
            <a:endParaRPr lang="en-US" dirty="0"/>
          </a:p>
        </p:txBody>
      </p:sp>
      <p:sp>
        <p:nvSpPr>
          <p:cNvPr id="4" name="Footer Placeholder 3"/>
          <p:cNvSpPr>
            <a:spLocks noGrp="1"/>
          </p:cNvSpPr>
          <p:nvPr>
            <p:ph type="ftr" sz="quarter" idx="11"/>
          </p:nvPr>
        </p:nvSpPr>
        <p:spPr/>
        <p:txBody>
          <a:bodyPr/>
          <a:lstStyle/>
          <a:p>
            <a:fld id="{757A2F4E-5D54-B04B-91BD-7E78EE1FE9FD}" type="slidenum">
              <a:rPr lang="en-US" smtClean="0"/>
              <a:pPr/>
              <a:t>29</a:t>
            </a:fld>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242118533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6"/>
          <p:cNvSpPr txBox="1">
            <a:spLocks/>
          </p:cNvSpPr>
          <p:nvPr/>
        </p:nvSpPr>
        <p:spPr>
          <a:xfrm>
            <a:off x="0" y="6558455"/>
            <a:ext cx="9144000" cy="269490"/>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chemeClr val="accent1"/>
              </a:buClr>
              <a:buSzPct val="110000"/>
              <a:buFont typeface="Wingdings" charset="2"/>
              <a:buChar char="§"/>
              <a:defRPr sz="1800" b="1" kern="1200" spc="0" baseline="0">
                <a:solidFill>
                  <a:srgbClr val="5C6670"/>
                </a:solidFill>
                <a:latin typeface="+mn-lt"/>
                <a:ea typeface="+mn-ea"/>
                <a:cs typeface="+mn-cs"/>
              </a:defRPr>
            </a:lvl1pPr>
            <a:lvl2pPr marL="404813" indent="-176213" algn="l" defTabSz="914400" rtl="0" eaLnBrk="1" latinLnBrk="0" hangingPunct="1">
              <a:spcBef>
                <a:spcPct val="20000"/>
              </a:spcBef>
              <a:buClr>
                <a:schemeClr val="accent2"/>
              </a:buClr>
              <a:buSzPct val="110000"/>
              <a:buFont typeface="Wingdings" charset="2"/>
              <a:buChar char="§"/>
              <a:defRPr sz="1600" kern="1200" spc="0" baseline="0">
                <a:solidFill>
                  <a:srgbClr val="5C6670"/>
                </a:solidFill>
                <a:latin typeface="+mn-lt"/>
                <a:ea typeface="+mn-ea"/>
                <a:cs typeface="+mn-cs"/>
              </a:defRPr>
            </a:lvl2pPr>
            <a:lvl3pPr marL="571500" indent="-166688" algn="l" defTabSz="914400" rtl="0" eaLnBrk="1" latinLnBrk="0" hangingPunct="1">
              <a:spcBef>
                <a:spcPct val="20000"/>
              </a:spcBef>
              <a:buClr>
                <a:schemeClr val="accent3"/>
              </a:buClr>
              <a:buSzPct val="110000"/>
              <a:buFont typeface="Wingdings" charset="2"/>
              <a:buChar char="§"/>
              <a:defRPr sz="1400" kern="1200" spc="0" baseline="0">
                <a:solidFill>
                  <a:srgbClr val="5C6670"/>
                </a:solidFill>
                <a:latin typeface="+mn-lt"/>
                <a:ea typeface="+mn-ea"/>
                <a:cs typeface="+mn-cs"/>
              </a:defRPr>
            </a:lvl3pPr>
            <a:lvl4pPr marL="747713" indent="-176213" algn="l" defTabSz="914400" rtl="0" eaLnBrk="1" latinLnBrk="0" hangingPunct="1">
              <a:spcBef>
                <a:spcPct val="20000"/>
              </a:spcBef>
              <a:buClr>
                <a:schemeClr val="accent4"/>
              </a:buClr>
              <a:buSzPct val="110000"/>
              <a:buFont typeface="Wingdings" charset="2"/>
              <a:buChar char="§"/>
              <a:defRPr sz="1200" kern="1200" spc="0">
                <a:solidFill>
                  <a:srgbClr val="5C6670"/>
                </a:solidFill>
                <a:latin typeface="+mn-lt"/>
                <a:ea typeface="+mn-ea"/>
                <a:cs typeface="+mn-cs"/>
              </a:defRPr>
            </a:lvl4pPr>
            <a:lvl5pPr marL="914400" indent="-166688" algn="l" defTabSz="914400" rtl="0" eaLnBrk="1" latinLnBrk="0" hangingPunct="1">
              <a:spcBef>
                <a:spcPct val="20000"/>
              </a:spcBef>
              <a:buClr>
                <a:schemeClr val="accent6"/>
              </a:buClr>
              <a:buSzPct val="110000"/>
              <a:buFont typeface="Wingdings" charset="2"/>
              <a:buChar char="§"/>
              <a:defRPr sz="1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28600" lvl="1" indent="0" algn="ctr">
              <a:buNone/>
            </a:pPr>
            <a:r>
              <a:rPr lang="en-US" sz="1000" dirty="0">
                <a:solidFill>
                  <a:schemeClr val="tx1"/>
                </a:solidFill>
                <a:latin typeface="Trebuchet MS" panose="020B0603020202020204" pitchFamily="34" charset="0"/>
              </a:rPr>
              <a:t>(National Crime Victimization Survey)</a:t>
            </a:r>
          </a:p>
        </p:txBody>
      </p:sp>
    </p:spTree>
    <p:extLst>
      <p:ext uri="{BB962C8B-B14F-4D97-AF65-F5344CB8AC3E}">
        <p14:creationId xmlns:p14="http://schemas.microsoft.com/office/powerpoint/2010/main" val="3764567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Establish a system of bullying prevention that will effectively and efficiently reduce bullying in your school</a:t>
            </a:r>
          </a:p>
          <a:p>
            <a:pPr lvl="1"/>
            <a:r>
              <a:rPr lang="en-US" sz="2400" b="1" dirty="0" smtClean="0">
                <a:solidFill>
                  <a:srgbClr val="00B0F0"/>
                </a:solidFill>
              </a:rPr>
              <a:t>Objective 1: </a:t>
            </a:r>
            <a:r>
              <a:rPr lang="en-US" sz="2400" dirty="0" smtClean="0"/>
              <a:t>Understand the grant and work of the BPC</a:t>
            </a:r>
          </a:p>
          <a:p>
            <a:pPr lvl="1"/>
            <a:r>
              <a:rPr lang="en-US" sz="2400" b="1" dirty="0">
                <a:solidFill>
                  <a:srgbClr val="00B0F0"/>
                </a:solidFill>
              </a:rPr>
              <a:t>Objective 2:</a:t>
            </a:r>
            <a:r>
              <a:rPr lang="en-US" sz="2400" dirty="0" smtClean="0"/>
              <a:t> Understand the foundations and need for bullying prevention</a:t>
            </a:r>
          </a:p>
          <a:p>
            <a:pPr lvl="1"/>
            <a:r>
              <a:rPr lang="en-US" sz="2400" b="1" dirty="0" smtClean="0">
                <a:solidFill>
                  <a:srgbClr val="00B0F0"/>
                </a:solidFill>
              </a:rPr>
              <a:t>Objective 3: </a:t>
            </a:r>
            <a:r>
              <a:rPr lang="en-US" sz="2400" dirty="0" smtClean="0"/>
              <a:t>Know universal approaches to developing a positive school climate</a:t>
            </a:r>
          </a:p>
          <a:p>
            <a:pPr lvl="1"/>
            <a:r>
              <a:rPr lang="en-US" sz="2400" b="1" dirty="0">
                <a:solidFill>
                  <a:srgbClr val="00B0F0"/>
                </a:solidFill>
              </a:rPr>
              <a:t>Objective 4</a:t>
            </a:r>
            <a:r>
              <a:rPr lang="en-US" sz="2400" b="1" dirty="0" smtClean="0">
                <a:solidFill>
                  <a:srgbClr val="00B0F0"/>
                </a:solidFill>
              </a:rPr>
              <a:t>: </a:t>
            </a:r>
            <a:r>
              <a:rPr lang="en-US" sz="2400" dirty="0" smtClean="0"/>
              <a:t>Get started on Bullying Prevention Grant Procedures</a:t>
            </a:r>
          </a:p>
        </p:txBody>
      </p:sp>
      <p:sp>
        <p:nvSpPr>
          <p:cNvPr id="3" name="Title 2"/>
          <p:cNvSpPr>
            <a:spLocks noGrp="1"/>
          </p:cNvSpPr>
          <p:nvPr>
            <p:ph type="title"/>
          </p:nvPr>
        </p:nvSpPr>
        <p:spPr/>
        <p:txBody>
          <a:bodyPr/>
          <a:lstStyle/>
          <a:p>
            <a:r>
              <a:rPr lang="en-US" dirty="0" smtClean="0"/>
              <a:t>Outcomes for the Day</a:t>
            </a:r>
            <a:endParaRPr lang="en-US" dirty="0"/>
          </a:p>
        </p:txBody>
      </p:sp>
    </p:spTree>
    <p:extLst>
      <p:ext uri="{BB962C8B-B14F-4D97-AF65-F5344CB8AC3E}">
        <p14:creationId xmlns:p14="http://schemas.microsoft.com/office/powerpoint/2010/main" val="3291588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Somatic symptoms </a:t>
            </a:r>
            <a:r>
              <a:rPr lang="en-US" sz="1100" dirty="0"/>
              <a:t>(Gini &amp; </a:t>
            </a:r>
            <a:r>
              <a:rPr lang="en-US" sz="1100" dirty="0" err="1"/>
              <a:t>Pozzoli</a:t>
            </a:r>
            <a:r>
              <a:rPr lang="en-US" sz="1100" dirty="0"/>
              <a:t>, 2013; Hunter et al., 2014)</a:t>
            </a:r>
          </a:p>
          <a:p>
            <a:r>
              <a:rPr lang="en-US" dirty="0" smtClean="0"/>
              <a:t>Symptoms of depression </a:t>
            </a:r>
            <a:r>
              <a:rPr lang="en-US" sz="1100" dirty="0"/>
              <a:t>(see </a:t>
            </a:r>
            <a:r>
              <a:rPr lang="en-US" sz="1100" dirty="0" err="1"/>
              <a:t>Ttofi</a:t>
            </a:r>
            <a:r>
              <a:rPr lang="en-US" sz="1100" dirty="0"/>
              <a:t> et al., 2011)</a:t>
            </a:r>
          </a:p>
          <a:p>
            <a:r>
              <a:rPr lang="en-US" dirty="0" smtClean="0"/>
              <a:t>Anxiety and self-harming behavior </a:t>
            </a:r>
            <a:r>
              <a:rPr lang="en-US" sz="1100" dirty="0"/>
              <a:t>(</a:t>
            </a:r>
            <a:r>
              <a:rPr lang="en-US" sz="1100" dirty="0" err="1"/>
              <a:t>Kidger</a:t>
            </a:r>
            <a:r>
              <a:rPr lang="en-US" sz="1100" dirty="0"/>
              <a:t> et al., 2015; </a:t>
            </a:r>
            <a:r>
              <a:rPr lang="en-US" sz="1100" dirty="0" err="1"/>
              <a:t>Klomek</a:t>
            </a:r>
            <a:r>
              <a:rPr lang="en-US" sz="1100" dirty="0"/>
              <a:t> et al., 2009; 2015)</a:t>
            </a:r>
          </a:p>
          <a:p>
            <a:r>
              <a:rPr lang="en-US" dirty="0" smtClean="0"/>
              <a:t>Suicidal ideation </a:t>
            </a:r>
            <a:r>
              <a:rPr lang="en-US" sz="1100" dirty="0"/>
              <a:t>(</a:t>
            </a:r>
            <a:r>
              <a:rPr lang="en-US" sz="1100" dirty="0" err="1"/>
              <a:t>Patchin</a:t>
            </a:r>
            <a:r>
              <a:rPr lang="en-US" sz="1100" dirty="0"/>
              <a:t>, 2006; Ybarra et al., 2006)</a:t>
            </a:r>
          </a:p>
          <a:p>
            <a:r>
              <a:rPr lang="en-US" dirty="0" smtClean="0"/>
              <a:t>Alcohol and drug abuse </a:t>
            </a:r>
            <a:r>
              <a:rPr lang="en-US" sz="1100" dirty="0"/>
              <a:t>(</a:t>
            </a:r>
            <a:r>
              <a:rPr lang="en-US" sz="1100" dirty="0" err="1"/>
              <a:t>Radliff</a:t>
            </a:r>
            <a:r>
              <a:rPr lang="en-US" sz="1100" dirty="0"/>
              <a:t> et al., 2012)</a:t>
            </a:r>
          </a:p>
          <a:p>
            <a:r>
              <a:rPr lang="en-US" dirty="0" smtClean="0"/>
              <a:t>Aggression </a:t>
            </a:r>
            <a:r>
              <a:rPr lang="en-US" sz="1100" dirty="0"/>
              <a:t>(Reijntjes et al., 2011)</a:t>
            </a:r>
          </a:p>
          <a:p>
            <a:r>
              <a:rPr lang="en-US" dirty="0" smtClean="0"/>
              <a:t>Truancy and delinquency </a:t>
            </a:r>
            <a:r>
              <a:rPr lang="en-US" sz="1100" dirty="0"/>
              <a:t>(Reijntjes et al., 2011)</a:t>
            </a:r>
          </a:p>
          <a:p>
            <a:r>
              <a:rPr lang="en-US" dirty="0" smtClean="0"/>
              <a:t>Lower grades and standardized test scores </a:t>
            </a:r>
            <a:r>
              <a:rPr lang="en-US" sz="1100" dirty="0"/>
              <a:t>(Espelage et al., 2013; Nakamoto &amp; Schwartz, 2010)</a:t>
            </a:r>
          </a:p>
          <a:p>
            <a:endParaRPr lang="en-US" dirty="0"/>
          </a:p>
          <a:p>
            <a:r>
              <a:rPr lang="en-US" dirty="0" smtClean="0"/>
              <a:t>These symptoms can last for years </a:t>
            </a:r>
            <a:r>
              <a:rPr lang="en-US" sz="1100" dirty="0"/>
              <a:t>(Bowes et al., 2015)</a:t>
            </a:r>
          </a:p>
          <a:p>
            <a:r>
              <a:rPr lang="en-US" dirty="0" smtClean="0"/>
              <a:t>Most severe consequences are often for students who are bully-victims </a:t>
            </a:r>
            <a:r>
              <a:rPr lang="en-US" sz="1100" dirty="0"/>
              <a:t>(</a:t>
            </a:r>
            <a:r>
              <a:rPr lang="en-US" sz="1100" dirty="0" err="1"/>
              <a:t>Arseneault</a:t>
            </a:r>
            <a:r>
              <a:rPr lang="en-US" sz="1100" dirty="0"/>
              <a:t> et al., 2006)</a:t>
            </a:r>
          </a:p>
          <a:p>
            <a:endParaRPr lang="en-US" dirty="0"/>
          </a:p>
          <a:p>
            <a:endParaRPr lang="en-US" dirty="0"/>
          </a:p>
        </p:txBody>
      </p:sp>
      <p:sp>
        <p:nvSpPr>
          <p:cNvPr id="3" name="Title 2"/>
          <p:cNvSpPr>
            <a:spLocks noGrp="1"/>
          </p:cNvSpPr>
          <p:nvPr>
            <p:ph type="title"/>
          </p:nvPr>
        </p:nvSpPr>
        <p:spPr/>
        <p:txBody>
          <a:bodyPr/>
          <a:lstStyle/>
          <a:p>
            <a:r>
              <a:rPr lang="en-US" dirty="0" smtClean="0"/>
              <a:t>Impact of Bullying</a:t>
            </a:r>
            <a:endParaRPr lang="en-US" dirty="0"/>
          </a:p>
        </p:txBody>
      </p:sp>
    </p:spTree>
    <p:extLst>
      <p:ext uri="{BB962C8B-B14F-4D97-AF65-F5344CB8AC3E}">
        <p14:creationId xmlns:p14="http://schemas.microsoft.com/office/powerpoint/2010/main" val="37236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Bullying behavior typically involves student-student interactions</a:t>
            </a:r>
          </a:p>
          <a:p>
            <a:pPr lvl="1"/>
            <a:r>
              <a:rPr lang="en-US" dirty="0" smtClean="0"/>
              <a:t>Bullying seldom occurs without other students around</a:t>
            </a:r>
            <a:br>
              <a:rPr lang="en-US" dirty="0" smtClean="0"/>
            </a:br>
            <a:endParaRPr lang="en-US" dirty="0" smtClean="0"/>
          </a:p>
          <a:p>
            <a:r>
              <a:rPr lang="en-US" dirty="0" smtClean="0"/>
              <a:t>What rewards bullying behavior?</a:t>
            </a:r>
          </a:p>
          <a:p>
            <a:pPr lvl="1"/>
            <a:r>
              <a:rPr lang="en-US" dirty="0" smtClean="0"/>
              <a:t>At the most basic level</a:t>
            </a:r>
          </a:p>
          <a:p>
            <a:pPr lvl="2"/>
            <a:r>
              <a:rPr lang="en-US" dirty="0" smtClean="0"/>
              <a:t>Attention from bystanders</a:t>
            </a:r>
          </a:p>
          <a:p>
            <a:pPr lvl="2"/>
            <a:r>
              <a:rPr lang="en-US" dirty="0" smtClean="0"/>
              <a:t>Attention and reaction of victim</a:t>
            </a:r>
            <a:br>
              <a:rPr lang="en-US" dirty="0" smtClean="0"/>
            </a:br>
            <a:endParaRPr lang="en-US" dirty="0" smtClean="0"/>
          </a:p>
          <a:p>
            <a:pPr marL="457200" lvl="1" indent="0">
              <a:buNone/>
            </a:pPr>
            <a:r>
              <a:rPr lang="en-US" dirty="0" smtClean="0"/>
              <a:t/>
            </a:r>
            <a:br>
              <a:rPr lang="en-US" dirty="0" smtClean="0"/>
            </a:br>
            <a:endParaRPr lang="en-US" dirty="0" smtClean="0"/>
          </a:p>
        </p:txBody>
      </p:sp>
      <p:sp>
        <p:nvSpPr>
          <p:cNvPr id="3" name="Title 2"/>
          <p:cNvSpPr>
            <a:spLocks noGrp="1"/>
          </p:cNvSpPr>
          <p:nvPr>
            <p:ph type="title"/>
          </p:nvPr>
        </p:nvSpPr>
        <p:spPr/>
        <p:txBody>
          <a:bodyPr/>
          <a:lstStyle/>
          <a:p>
            <a:r>
              <a:rPr lang="en-US" dirty="0"/>
              <a:t>Why Do Students </a:t>
            </a:r>
            <a:r>
              <a:rPr lang="en-US" dirty="0" smtClean="0"/>
              <a:t>Bully?</a:t>
            </a:r>
            <a:endParaRPr lang="en-US" dirty="0"/>
          </a:p>
        </p:txBody>
      </p:sp>
    </p:spTree>
    <p:extLst>
      <p:ext uri="{BB962C8B-B14F-4D97-AF65-F5344CB8AC3E}">
        <p14:creationId xmlns:p14="http://schemas.microsoft.com/office/powerpoint/2010/main" val="474392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Get the ABC table from your packet</a:t>
            </a:r>
          </a:p>
          <a:p>
            <a:r>
              <a:rPr lang="en-US" dirty="0" smtClean="0"/>
              <a:t>Watch the following video clip</a:t>
            </a:r>
          </a:p>
          <a:p>
            <a:pPr lvl="1"/>
            <a:r>
              <a:rPr lang="en-US" dirty="0" smtClean="0"/>
              <a:t>Complete </a:t>
            </a:r>
            <a:r>
              <a:rPr lang="en-US" dirty="0"/>
              <a:t>the ABC table after the video ends</a:t>
            </a:r>
          </a:p>
          <a:p>
            <a:pPr marL="457200" lvl="1" indent="0">
              <a:buNone/>
            </a:pPr>
            <a:r>
              <a:rPr lang="en-US" dirty="0" smtClean="0"/>
              <a:t/>
            </a:r>
            <a:br>
              <a:rPr lang="en-US" dirty="0" smtClean="0"/>
            </a:br>
            <a:endParaRPr lang="en-US" dirty="0" smtClean="0"/>
          </a:p>
        </p:txBody>
      </p:sp>
      <p:sp>
        <p:nvSpPr>
          <p:cNvPr id="3" name="Title 2"/>
          <p:cNvSpPr>
            <a:spLocks noGrp="1"/>
          </p:cNvSpPr>
          <p:nvPr>
            <p:ph type="title"/>
          </p:nvPr>
        </p:nvSpPr>
        <p:spPr/>
        <p:txBody>
          <a:bodyPr/>
          <a:lstStyle/>
          <a:p>
            <a:r>
              <a:rPr lang="en-US" dirty="0"/>
              <a:t>Why Do Students </a:t>
            </a:r>
            <a:r>
              <a:rPr lang="en-US" dirty="0" smtClean="0"/>
              <a:t>Bully?</a:t>
            </a:r>
            <a:endParaRPr lang="en-US" dirty="0"/>
          </a:p>
        </p:txBody>
      </p:sp>
      <p:graphicFrame>
        <p:nvGraphicFramePr>
          <p:cNvPr id="4" name="Group 3"/>
          <p:cNvGraphicFramePr>
            <a:graphicFrameLocks/>
          </p:cNvGraphicFramePr>
          <p:nvPr>
            <p:extLst>
              <p:ext uri="{D42A27DB-BD31-4B8C-83A1-F6EECF244321}">
                <p14:modId xmlns:p14="http://schemas.microsoft.com/office/powerpoint/2010/main" val="148432340"/>
              </p:ext>
            </p:extLst>
          </p:nvPr>
        </p:nvGraphicFramePr>
        <p:xfrm>
          <a:off x="330200" y="3516321"/>
          <a:ext cx="8382000" cy="2743200"/>
        </p:xfrm>
        <a:graphic>
          <a:graphicData uri="http://schemas.openxmlformats.org/drawingml/2006/table">
            <a:tbl>
              <a:tblPr/>
              <a:tblGrid>
                <a:gridCol w="2438400"/>
                <a:gridCol w="2590800"/>
                <a:gridCol w="3352800"/>
              </a:tblGrid>
              <a:tr h="5667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r>
                        <a:rPr kumimoji="0" lang="en-US" sz="2800" b="1" i="0" u="none" strike="noStrike" cap="none" normalizeH="0" baseline="0" dirty="0">
                          <a:ln>
                            <a:noFill/>
                          </a:ln>
                          <a:solidFill>
                            <a:schemeClr val="tx1"/>
                          </a:solidFill>
                          <a:effectLst/>
                          <a:latin typeface="Arial" pitchFamily="-110"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r>
                        <a:rPr kumimoji="0" lang="en-US" sz="2800" b="1" i="0" u="none" strike="noStrike" cap="none" normalizeH="0" baseline="0" dirty="0">
                          <a:ln>
                            <a:noFill/>
                          </a:ln>
                          <a:solidFill>
                            <a:schemeClr val="tx1"/>
                          </a:solidFill>
                          <a:effectLst/>
                          <a:latin typeface="Arial" pitchFamily="-110"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r>
                        <a:rPr kumimoji="0" lang="en-US" sz="2800" b="1" i="0" u="none" strike="noStrike" cap="none" normalizeH="0" baseline="0">
                          <a:ln>
                            <a:noFill/>
                          </a:ln>
                          <a:solidFill>
                            <a:schemeClr val="tx1"/>
                          </a:solidFill>
                          <a:effectLst/>
                          <a:latin typeface="Arial" pitchFamily="-110"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7646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endParaRPr kumimoji="0" lang="en-US" sz="2400" b="0" i="0" u="none" strike="noStrike" cap="none" normalizeH="0" baseline="0" dirty="0">
                        <a:ln>
                          <a:noFill/>
                        </a:ln>
                        <a:solidFill>
                          <a:schemeClr val="tx1"/>
                        </a:solidFill>
                        <a:effectLst/>
                        <a:latin typeface="Arial" pitchFamily="-110"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endParaRPr kumimoji="0" lang="en-US" sz="2400" b="0" i="0" u="none" strike="noStrike" cap="none" normalizeH="0" baseline="0" dirty="0">
                        <a:ln>
                          <a:noFill/>
                        </a:ln>
                        <a:solidFill>
                          <a:srgbClr val="E80600"/>
                        </a:solidFill>
                        <a:effectLst/>
                        <a:latin typeface="Arial" pitchFamily="-110"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233810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806" name="Group 30"/>
          <p:cNvGraphicFramePr>
            <a:graphicFrameLocks noGrp="1"/>
          </p:cNvGraphicFramePr>
          <p:nvPr>
            <p:ph idx="1"/>
            <p:extLst>
              <p:ext uri="{D42A27DB-BD31-4B8C-83A1-F6EECF244321}">
                <p14:modId xmlns:p14="http://schemas.microsoft.com/office/powerpoint/2010/main" val="3609951750"/>
              </p:ext>
            </p:extLst>
          </p:nvPr>
        </p:nvGraphicFramePr>
        <p:xfrm>
          <a:off x="360721" y="973393"/>
          <a:ext cx="8249879" cy="5340347"/>
        </p:xfrm>
        <a:graphic>
          <a:graphicData uri="http://schemas.openxmlformats.org/drawingml/2006/table">
            <a:tbl>
              <a:tblPr/>
              <a:tblGrid>
                <a:gridCol w="2399965"/>
                <a:gridCol w="2549962"/>
                <a:gridCol w="3299952"/>
              </a:tblGrid>
              <a:tr h="44455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r>
                        <a:rPr kumimoji="0" lang="en-US" sz="2800" b="1" i="0" u="none" strike="noStrike" cap="none" normalizeH="0" baseline="0" dirty="0">
                          <a:ln>
                            <a:noFill/>
                          </a:ln>
                          <a:solidFill>
                            <a:schemeClr val="tx1"/>
                          </a:solidFill>
                          <a:effectLst/>
                          <a:latin typeface="Arial" pitchFamily="-110" charset="0"/>
                        </a:rPr>
                        <a:t>A</a:t>
                      </a:r>
                    </a:p>
                  </a:txBody>
                  <a:tcPr marL="86037" marR="86037"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r>
                        <a:rPr kumimoji="0" lang="en-US" sz="2800" b="1" i="0" u="none" strike="noStrike" cap="none" normalizeH="0" baseline="0">
                          <a:ln>
                            <a:noFill/>
                          </a:ln>
                          <a:solidFill>
                            <a:schemeClr val="tx1"/>
                          </a:solidFill>
                          <a:effectLst/>
                          <a:latin typeface="Arial" pitchFamily="-110" charset="0"/>
                        </a:rPr>
                        <a:t>B</a:t>
                      </a:r>
                    </a:p>
                  </a:txBody>
                  <a:tcPr marL="86037" marR="86037"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r>
                        <a:rPr kumimoji="0" lang="en-US" sz="2800" b="1" i="0" u="none" strike="noStrike" cap="none" normalizeH="0" baseline="0" dirty="0">
                          <a:ln>
                            <a:noFill/>
                          </a:ln>
                          <a:solidFill>
                            <a:schemeClr val="tx1"/>
                          </a:solidFill>
                          <a:effectLst/>
                          <a:latin typeface="Arial" pitchFamily="-110" charset="0"/>
                        </a:rPr>
                        <a:t>C</a:t>
                      </a:r>
                    </a:p>
                  </a:txBody>
                  <a:tcPr marL="86037" marR="86037"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341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r>
                        <a:rPr kumimoji="0" lang="en-US" sz="2400" b="0" i="0" u="none" strike="noStrike" cap="none" normalizeH="0" baseline="0" dirty="0" smtClean="0">
                          <a:ln>
                            <a:noFill/>
                          </a:ln>
                          <a:solidFill>
                            <a:schemeClr val="tx1"/>
                          </a:solidFill>
                          <a:effectLst/>
                          <a:latin typeface="Arial" pitchFamily="-110" charset="0"/>
                        </a:rPr>
                        <a:t> </a:t>
                      </a:r>
                      <a:endParaRPr kumimoji="0" lang="en-US" sz="2400" b="0" i="0" u="none" strike="noStrike" cap="none" normalizeH="0" baseline="0" dirty="0">
                        <a:ln>
                          <a:noFill/>
                        </a:ln>
                        <a:solidFill>
                          <a:schemeClr val="tx1"/>
                        </a:solidFill>
                        <a:effectLst/>
                        <a:latin typeface="Arial" pitchFamily="-110" charset="0"/>
                      </a:endParaRPr>
                    </a:p>
                  </a:txBody>
                  <a:tcPr marL="86037" marR="86037"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fontAlgn="base">
                        <a:spcBef>
                          <a:spcPct val="20000"/>
                        </a:spcBef>
                        <a:spcAft>
                          <a:spcPct val="0"/>
                        </a:spcAft>
                        <a:buClr>
                          <a:schemeClr val="bg2"/>
                        </a:buClr>
                        <a:buSzPct val="75000"/>
                      </a:pPr>
                      <a:endParaRPr lang="en-US" sz="2400" dirty="0">
                        <a:latin typeface="Arial" charset="0"/>
                        <a:ea typeface="ＭＳ Ｐゴシック" charset="0"/>
                        <a:cs typeface="ＭＳ Ｐゴシック" charset="0"/>
                      </a:endParaRPr>
                    </a:p>
                  </a:txBody>
                  <a:tcPr marL="86037" marR="86037"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endParaRPr kumimoji="0" lang="en-US" sz="2400" b="1" i="0" u="none" strike="noStrike" cap="none" normalizeH="0" baseline="0" dirty="0">
                        <a:ln>
                          <a:noFill/>
                        </a:ln>
                        <a:solidFill>
                          <a:srgbClr val="E80600"/>
                        </a:solidFill>
                        <a:effectLst/>
                        <a:latin typeface="Arial" pitchFamily="-110" charset="0"/>
                      </a:endParaRPr>
                    </a:p>
                  </a:txBody>
                  <a:tcPr marL="86037" marR="86037"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280">
                <a:tc gridSpan="3">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endParaRPr kumimoji="0" lang="en-US" sz="800" b="0" i="0" u="none" strike="noStrike" cap="none" normalizeH="0" baseline="0" dirty="0">
                        <a:ln>
                          <a:noFill/>
                        </a:ln>
                        <a:solidFill>
                          <a:schemeClr val="tx1"/>
                        </a:solidFill>
                        <a:effectLst/>
                        <a:latin typeface="Arial" pitchFamily="-110"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r>
                        <a:rPr kumimoji="0" lang="en-US" sz="2400" b="1" i="0" u="none" strike="noStrike" cap="none" normalizeH="0" baseline="0" dirty="0">
                          <a:ln>
                            <a:noFill/>
                          </a:ln>
                          <a:solidFill>
                            <a:schemeClr val="tx1"/>
                          </a:solidFill>
                          <a:effectLst/>
                          <a:latin typeface="Arial" pitchFamily="-110" charset="0"/>
                        </a:rPr>
                        <a:t>NEXT </a:t>
                      </a:r>
                      <a:r>
                        <a:rPr kumimoji="0" lang="en-US" sz="2400" b="1" i="0" u="none" strike="noStrike" cap="none" normalizeH="0" baseline="0" dirty="0" smtClean="0">
                          <a:ln>
                            <a:noFill/>
                          </a:ln>
                          <a:solidFill>
                            <a:schemeClr val="tx1"/>
                          </a:solidFill>
                          <a:effectLst/>
                          <a:latin typeface="Arial" pitchFamily="-110" charset="0"/>
                        </a:rPr>
                        <a:t>OPPORTUNITY</a:t>
                      </a:r>
                      <a:endParaRPr kumimoji="0" lang="en-US" sz="2400" b="1" i="0" u="none" strike="noStrike" cap="none" normalizeH="0" baseline="0" dirty="0">
                        <a:ln>
                          <a:noFill/>
                        </a:ln>
                        <a:solidFill>
                          <a:schemeClr val="tx1"/>
                        </a:solidFill>
                        <a:effectLst/>
                        <a:latin typeface="Arial" pitchFamily="-110" charset="0"/>
                      </a:endParaRPr>
                    </a:p>
                  </a:txBody>
                  <a:tcPr marL="86037" marR="86037"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764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endParaRPr kumimoji="0" lang="en-US" sz="2400" b="0" i="0" u="none" strike="noStrike" cap="none" normalizeH="0" baseline="0" dirty="0">
                        <a:ln>
                          <a:noFill/>
                        </a:ln>
                        <a:solidFill>
                          <a:schemeClr val="tx1"/>
                        </a:solidFill>
                        <a:effectLst/>
                        <a:latin typeface="Arial" pitchFamily="-110" charset="0"/>
                      </a:endParaRPr>
                    </a:p>
                  </a:txBody>
                  <a:tcPr marL="86037" marR="86037"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endParaRPr kumimoji="0" lang="en-US" sz="3600" b="0" i="0" u="none" strike="noStrike" cap="none" normalizeH="0" baseline="0" dirty="0">
                        <a:ln>
                          <a:noFill/>
                        </a:ln>
                        <a:solidFill>
                          <a:srgbClr val="0000FF"/>
                        </a:solidFill>
                        <a:effectLst/>
                        <a:latin typeface="Arial" pitchFamily="-110" charset="0"/>
                      </a:endParaRPr>
                    </a:p>
                  </a:txBody>
                  <a:tcPr marL="86037" marR="86037"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110" charset="2"/>
                        <a:buNone/>
                        <a:tabLst/>
                      </a:pPr>
                      <a:endParaRPr kumimoji="0" lang="en-US" sz="2400" b="0" i="0" u="none" strike="noStrike" cap="none" normalizeH="0" baseline="0" dirty="0">
                        <a:ln>
                          <a:noFill/>
                        </a:ln>
                        <a:solidFill>
                          <a:schemeClr val="tx1"/>
                        </a:solidFill>
                        <a:effectLst/>
                        <a:latin typeface="Arial" pitchFamily="-110" charset="0"/>
                      </a:endParaRPr>
                    </a:p>
                  </a:txBody>
                  <a:tcPr marL="86037" marR="86037"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2730912" y="1481959"/>
            <a:ext cx="2509567" cy="1846659"/>
          </a:xfrm>
          <a:prstGeom prst="rect">
            <a:avLst/>
          </a:prstGeom>
          <a:noFill/>
        </p:spPr>
        <p:txBody>
          <a:bodyPr wrap="square" rtlCol="0">
            <a:spAutoFit/>
          </a:bodyPr>
          <a:lstStyle/>
          <a:p>
            <a:pPr lvl="0"/>
            <a:r>
              <a:rPr lang="en-US" sz="2400" dirty="0">
                <a:latin typeface="Arial" charset="0"/>
                <a:ea typeface="ＭＳ Ｐゴシック" charset="0"/>
                <a:cs typeface="ＭＳ Ｐゴシック" charset="0"/>
              </a:rPr>
              <a:t>Pro-social behavior: saying hello, trying to share etc.</a:t>
            </a:r>
          </a:p>
          <a:p>
            <a:endParaRPr lang="en-US" dirty="0"/>
          </a:p>
        </p:txBody>
      </p:sp>
      <p:sp>
        <p:nvSpPr>
          <p:cNvPr id="8" name="Title 2"/>
          <p:cNvSpPr>
            <a:spLocks noGrp="1"/>
          </p:cNvSpPr>
          <p:nvPr>
            <p:ph type="title"/>
          </p:nvPr>
        </p:nvSpPr>
        <p:spPr/>
        <p:txBody>
          <a:bodyPr/>
          <a:lstStyle/>
          <a:p>
            <a:r>
              <a:rPr lang="en-US" dirty="0" smtClean="0"/>
              <a:t>Learning to Bully</a:t>
            </a:r>
            <a:endParaRPr lang="en-US" dirty="0"/>
          </a:p>
        </p:txBody>
      </p:sp>
      <p:sp>
        <p:nvSpPr>
          <p:cNvPr id="75802" name="Text Box 26"/>
          <p:cNvSpPr txBox="1">
            <a:spLocks noChangeArrowheads="1"/>
          </p:cNvSpPr>
          <p:nvPr/>
        </p:nvSpPr>
        <p:spPr bwMode="auto">
          <a:xfrm>
            <a:off x="2809742" y="4186534"/>
            <a:ext cx="2394045" cy="1384995"/>
          </a:xfrm>
          <a:prstGeom prst="rect">
            <a:avLst/>
          </a:prstGeom>
          <a:solidFill>
            <a:schemeClr val="bg1"/>
          </a:solidFill>
          <a:ln>
            <a:noFill/>
          </a:ln>
          <a:extLst/>
        </p:spPr>
        <p:txBody>
          <a:bodyPr wrap="square">
            <a:spAutoFit/>
          </a:bodyPr>
          <a:lstStyle>
            <a:lvl1pPr marL="342900" indent="-34290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MS PGothic" panose="020B0600070205080204" pitchFamily="34" charset="-128"/>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MS PGothic" panose="020B0600070205080204" pitchFamily="34" charset="-128"/>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MS PGothic" panose="020B0600070205080204" pitchFamily="34" charset="-128"/>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ea typeface="MS PGothic" panose="020B0600070205080204" pitchFamily="34" charset="-128"/>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9pPr>
          </a:lstStyle>
          <a:p>
            <a:pPr>
              <a:spcBef>
                <a:spcPct val="50000"/>
              </a:spcBef>
              <a:buClrTx/>
              <a:buSzTx/>
              <a:buFontTx/>
              <a:buNone/>
            </a:pPr>
            <a:r>
              <a:rPr lang="en-US" altLang="en-US" sz="2800" dirty="0" smtClean="0">
                <a:solidFill>
                  <a:prstClr val="black"/>
                </a:solidFill>
                <a:latin typeface="Arial" panose="020B0604020202020204" pitchFamily="34" charset="0"/>
              </a:rPr>
              <a:t>Tracy:              </a:t>
            </a:r>
            <a:r>
              <a:rPr lang="en-US" altLang="en-US" sz="2800" dirty="0">
                <a:solidFill>
                  <a:prstClr val="black"/>
                </a:solidFill>
                <a:latin typeface="Arial" panose="020B0604020202020204" pitchFamily="34" charset="0"/>
              </a:rPr>
              <a:t>Teases or “bullies”</a:t>
            </a:r>
          </a:p>
        </p:txBody>
      </p:sp>
      <p:sp>
        <p:nvSpPr>
          <p:cNvPr id="75803" name="Text Box 27"/>
          <p:cNvSpPr txBox="1">
            <a:spLocks noChangeArrowheads="1"/>
          </p:cNvSpPr>
          <p:nvPr/>
        </p:nvSpPr>
        <p:spPr bwMode="auto">
          <a:xfrm>
            <a:off x="5319797" y="4223386"/>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MS PGothic" panose="020B0600070205080204" pitchFamily="34" charset="-128"/>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MS PGothic" panose="020B0600070205080204" pitchFamily="34" charset="-128"/>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MS PGothic" panose="020B0600070205080204" pitchFamily="34" charset="-128"/>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ea typeface="MS PGothic" panose="020B0600070205080204" pitchFamily="34" charset="-128"/>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9pPr>
          </a:lstStyle>
          <a:p>
            <a:pPr>
              <a:spcBef>
                <a:spcPct val="50000"/>
              </a:spcBef>
              <a:buClrTx/>
              <a:buSzTx/>
              <a:buFontTx/>
              <a:buNone/>
            </a:pPr>
            <a:r>
              <a:rPr lang="en-US" altLang="en-US" sz="2400" dirty="0">
                <a:solidFill>
                  <a:prstClr val="black"/>
                </a:solidFill>
                <a:latin typeface="Arial" panose="020B0604020202020204" pitchFamily="34" charset="0"/>
              </a:rPr>
              <a:t>Popular peers </a:t>
            </a:r>
            <a:r>
              <a:rPr lang="en-US" altLang="en-US" sz="2400" dirty="0" smtClean="0">
                <a:solidFill>
                  <a:prstClr val="black"/>
                </a:solidFill>
                <a:latin typeface="Arial" panose="020B0604020202020204" pitchFamily="34" charset="0"/>
              </a:rPr>
              <a:t>laugh</a:t>
            </a:r>
            <a:endParaRPr lang="en-US" altLang="en-US" sz="2400" dirty="0">
              <a:solidFill>
                <a:prstClr val="black"/>
              </a:solidFill>
              <a:latin typeface="Arial" panose="020B0604020202020204" pitchFamily="34" charset="0"/>
            </a:endParaRPr>
          </a:p>
        </p:txBody>
      </p:sp>
      <p:sp>
        <p:nvSpPr>
          <p:cNvPr id="75801" name="AutoShape 25"/>
          <p:cNvSpPr>
            <a:spLocks noChangeArrowheads="1"/>
          </p:cNvSpPr>
          <p:nvPr/>
        </p:nvSpPr>
        <p:spPr bwMode="auto">
          <a:xfrm>
            <a:off x="2863764" y="1481958"/>
            <a:ext cx="2286000" cy="1828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solidFill>
                <a:prstClr val="black"/>
              </a:solidFill>
            </a:endParaRPr>
          </a:p>
        </p:txBody>
      </p:sp>
      <p:sp>
        <p:nvSpPr>
          <p:cNvPr id="2" name="Explosion 2 1"/>
          <p:cNvSpPr/>
          <p:nvPr/>
        </p:nvSpPr>
        <p:spPr>
          <a:xfrm rot="20393305">
            <a:off x="4675677" y="3739231"/>
            <a:ext cx="4488639" cy="2420867"/>
          </a:xfrm>
          <a:prstGeom prst="irregularSeal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b="1" dirty="0" smtClean="0">
                <a:solidFill>
                  <a:srgbClr val="C00000"/>
                </a:solidFill>
              </a:rPr>
              <a:t>Reinforcement</a:t>
            </a:r>
          </a:p>
          <a:p>
            <a:pPr algn="ctr"/>
            <a:r>
              <a:rPr lang="en-US" sz="2200" b="1" dirty="0" smtClean="0">
                <a:solidFill>
                  <a:srgbClr val="C00000"/>
                </a:solidFill>
              </a:rPr>
              <a:t>Achieved!!!</a:t>
            </a:r>
            <a:endParaRPr lang="en-US" sz="2200" b="1" dirty="0">
              <a:solidFill>
                <a:srgbClr val="C00000"/>
              </a:solidFill>
            </a:endParaRPr>
          </a:p>
        </p:txBody>
      </p:sp>
      <p:sp>
        <p:nvSpPr>
          <p:cNvPr id="3" name="TextBox 2"/>
          <p:cNvSpPr txBox="1"/>
          <p:nvPr/>
        </p:nvSpPr>
        <p:spPr>
          <a:xfrm>
            <a:off x="371117" y="4210248"/>
            <a:ext cx="2359795" cy="2012859"/>
          </a:xfrm>
          <a:prstGeom prst="rect">
            <a:avLst/>
          </a:prstGeom>
          <a:noFill/>
        </p:spPr>
        <p:txBody>
          <a:bodyPr wrap="square" rtlCol="0">
            <a:spAutoFit/>
          </a:bodyPr>
          <a:lstStyle/>
          <a:p>
            <a:pPr lvl="0" fontAlgn="base">
              <a:spcBef>
                <a:spcPct val="20000"/>
              </a:spcBef>
              <a:spcAft>
                <a:spcPct val="0"/>
              </a:spcAft>
              <a:buClr>
                <a:schemeClr val="bg2"/>
              </a:buClr>
              <a:buSzPct val="75000"/>
            </a:pPr>
            <a:r>
              <a:rPr lang="en-US" sz="2400" dirty="0" smtClean="0">
                <a:latin typeface="Arial" pitchFamily="-110" charset="0"/>
              </a:rPr>
              <a:t>Tracy was just ignored.</a:t>
            </a:r>
          </a:p>
          <a:p>
            <a:pPr lvl="0" fontAlgn="base">
              <a:spcBef>
                <a:spcPct val="20000"/>
              </a:spcBef>
              <a:spcAft>
                <a:spcPct val="0"/>
              </a:spcAft>
              <a:buClr>
                <a:schemeClr val="bg2"/>
              </a:buClr>
              <a:buSzPct val="75000"/>
            </a:pPr>
            <a:r>
              <a:rPr lang="en-US" sz="2400" dirty="0" smtClean="0">
                <a:latin typeface="Arial" pitchFamily="-110" charset="0"/>
              </a:rPr>
              <a:t>Another </a:t>
            </a:r>
            <a:r>
              <a:rPr lang="en-US" sz="2400" dirty="0">
                <a:latin typeface="Arial" pitchFamily="-110" charset="0"/>
              </a:rPr>
              <a:t>Unpopular Peer Sits Down</a:t>
            </a:r>
          </a:p>
        </p:txBody>
      </p:sp>
      <p:sp>
        <p:nvSpPr>
          <p:cNvPr id="5" name="TextBox 4"/>
          <p:cNvSpPr txBox="1"/>
          <p:nvPr/>
        </p:nvSpPr>
        <p:spPr>
          <a:xfrm>
            <a:off x="371117" y="1481959"/>
            <a:ext cx="2359795" cy="2554545"/>
          </a:xfrm>
          <a:prstGeom prst="rect">
            <a:avLst/>
          </a:prstGeom>
          <a:noFill/>
        </p:spPr>
        <p:txBody>
          <a:bodyPr wrap="square" rtlCol="0">
            <a:spAutoFit/>
          </a:bodyPr>
          <a:lstStyle/>
          <a:p>
            <a:pPr lvl="0"/>
            <a:r>
              <a:rPr lang="en-US" sz="3200" dirty="0">
                <a:latin typeface="Arial" pitchFamily="-110" charset="0"/>
              </a:rPr>
              <a:t>Tracy sits with popular peers</a:t>
            </a:r>
          </a:p>
          <a:p>
            <a:endParaRPr lang="en-US" sz="3200" dirty="0"/>
          </a:p>
        </p:txBody>
      </p:sp>
      <p:sp>
        <p:nvSpPr>
          <p:cNvPr id="7" name="TextBox 6"/>
          <p:cNvSpPr txBox="1"/>
          <p:nvPr/>
        </p:nvSpPr>
        <p:spPr>
          <a:xfrm>
            <a:off x="5272010" y="1481958"/>
            <a:ext cx="3338589" cy="1107996"/>
          </a:xfrm>
          <a:prstGeom prst="rect">
            <a:avLst/>
          </a:prstGeom>
          <a:noFill/>
        </p:spPr>
        <p:txBody>
          <a:bodyPr wrap="square" rtlCol="0">
            <a:spAutoFit/>
          </a:bodyPr>
          <a:lstStyle/>
          <a:p>
            <a:pPr lvl="0"/>
            <a:r>
              <a:rPr lang="en-US" sz="2400" dirty="0">
                <a:latin typeface="Arial" charset="0"/>
                <a:ea typeface="ＭＳ Ｐゴシック" charset="0"/>
                <a:cs typeface="ＭＳ Ｐゴシック" charset="0"/>
              </a:rPr>
              <a:t>Peers roll eyes and ignore the student</a:t>
            </a:r>
            <a:endParaRPr lang="en-US" sz="2400" b="1" dirty="0">
              <a:solidFill>
                <a:srgbClr val="E80600"/>
              </a:solidFill>
              <a:latin typeface="Arial" charset="0"/>
              <a:ea typeface="ＭＳ Ｐゴシック" charset="0"/>
              <a:cs typeface="ＭＳ Ｐゴシック" charset="0"/>
            </a:endParaRPr>
          </a:p>
          <a:p>
            <a:endParaRPr lang="en-US" dirty="0"/>
          </a:p>
        </p:txBody>
      </p:sp>
      <p:sp>
        <p:nvSpPr>
          <p:cNvPr id="13" name="Text Box 19"/>
          <p:cNvSpPr txBox="1">
            <a:spLocks noChangeArrowheads="1"/>
          </p:cNvSpPr>
          <p:nvPr/>
        </p:nvSpPr>
        <p:spPr bwMode="auto">
          <a:xfrm>
            <a:off x="5319797" y="2405288"/>
            <a:ext cx="33812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MS PGothic" panose="020B0600070205080204" pitchFamily="34" charset="-128"/>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MS PGothic" panose="020B0600070205080204" pitchFamily="34" charset="-128"/>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MS PGothic" panose="020B0600070205080204" pitchFamily="34" charset="-128"/>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ea typeface="MS PGothic" panose="020B0600070205080204" pitchFamily="34" charset="-128"/>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MS PGothic" panose="020B0600070205080204" pitchFamily="34" charset="-128"/>
              </a:defRPr>
            </a:lvl9pPr>
          </a:lstStyle>
          <a:p>
            <a:pPr algn="ctr">
              <a:spcBef>
                <a:spcPct val="50000"/>
              </a:spcBef>
              <a:buClrTx/>
              <a:buSzTx/>
              <a:buFontTx/>
              <a:buNone/>
            </a:pPr>
            <a:r>
              <a:rPr lang="en-US" altLang="en-US" sz="2400" b="1" dirty="0" smtClean="0">
                <a:solidFill>
                  <a:srgbClr val="E80600"/>
                </a:solidFill>
                <a:latin typeface="Arial" panose="020B0604020202020204" pitchFamily="34" charset="0"/>
              </a:rPr>
              <a:t>Punishing Consequence</a:t>
            </a:r>
            <a:endParaRPr lang="en-US" altLang="en-US" sz="2400" b="1" dirty="0">
              <a:solidFill>
                <a:srgbClr val="E80600"/>
              </a:solidFill>
              <a:latin typeface="Arial" panose="020B0604020202020204" pitchFamily="34" charset="0"/>
            </a:endParaRPr>
          </a:p>
        </p:txBody>
      </p:sp>
      <p:sp>
        <p:nvSpPr>
          <p:cNvPr id="9" name="TextBox 8"/>
          <p:cNvSpPr txBox="1"/>
          <p:nvPr/>
        </p:nvSpPr>
        <p:spPr>
          <a:xfrm>
            <a:off x="2790994" y="4167588"/>
            <a:ext cx="2528804" cy="1754326"/>
          </a:xfrm>
          <a:prstGeom prst="rect">
            <a:avLst/>
          </a:prstGeom>
          <a:noFill/>
        </p:spPr>
        <p:txBody>
          <a:bodyPr wrap="square" rtlCol="0">
            <a:spAutoFit/>
          </a:bodyPr>
          <a:lstStyle/>
          <a:p>
            <a:pPr lvl="0"/>
            <a:r>
              <a:rPr lang="en-US" sz="3600" b="1" dirty="0">
                <a:solidFill>
                  <a:srgbClr val="0000FF"/>
                </a:solidFill>
                <a:latin typeface="Arial" pitchFamily="-110" charset="0"/>
              </a:rPr>
              <a:t>What happens?</a:t>
            </a:r>
          </a:p>
          <a:p>
            <a:endParaRPr lang="en-US" sz="3600" b="1" dirty="0"/>
          </a:p>
        </p:txBody>
      </p:sp>
    </p:spTree>
    <p:extLst>
      <p:ext uri="{BB962C8B-B14F-4D97-AF65-F5344CB8AC3E}">
        <p14:creationId xmlns:p14="http://schemas.microsoft.com/office/powerpoint/2010/main" val="39054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5801"/>
                                        </p:tgtEl>
                                        <p:attrNameLst>
                                          <p:attrName>style.visibility</p:attrName>
                                        </p:attrNameLst>
                                      </p:cBhvr>
                                      <p:to>
                                        <p:strVal val="visible"/>
                                      </p:to>
                                    </p:set>
                                    <p:animEffect transition="in" filter="fade">
                                      <p:cBhvr>
                                        <p:cTn id="32" dur="500"/>
                                        <p:tgtEl>
                                          <p:spTgt spid="7580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802"/>
                                        </p:tgtEl>
                                        <p:attrNameLst>
                                          <p:attrName>style.visibility</p:attrName>
                                        </p:attrNameLst>
                                      </p:cBhvr>
                                      <p:to>
                                        <p:strVal val="visible"/>
                                      </p:to>
                                    </p:set>
                                    <p:animEffect transition="in" filter="fade">
                                      <p:cBhvr>
                                        <p:cTn id="37" dur="500"/>
                                        <p:tgtEl>
                                          <p:spTgt spid="758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5803"/>
                                        </p:tgtEl>
                                        <p:attrNameLst>
                                          <p:attrName>style.visibility</p:attrName>
                                        </p:attrNameLst>
                                      </p:cBhvr>
                                      <p:to>
                                        <p:strVal val="visible"/>
                                      </p:to>
                                    </p:set>
                                    <p:animEffect transition="in" filter="fade">
                                      <p:cBhvr>
                                        <p:cTn id="47" dur="500"/>
                                        <p:tgtEl>
                                          <p:spTgt spid="7580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5802" grpId="0" animBg="1"/>
      <p:bldP spid="75803" grpId="0"/>
      <p:bldP spid="75801" grpId="0" animBg="1"/>
      <p:bldP spid="2" grpId="0" animBg="1"/>
      <p:bldP spid="3" grpId="0"/>
      <p:bldP spid="5" grpId="0"/>
      <p:bldP spid="7" grpId="0"/>
      <p:bldP spid="13"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smtClean="0">
                <a:effectLst>
                  <a:outerShdw blurRad="38100" dist="38100" dir="2700000" algn="tl">
                    <a:srgbClr val="C0C0C0"/>
                  </a:outerShdw>
                </a:effectLst>
              </a:rPr>
              <a:t>Your own Example</a:t>
            </a:r>
          </a:p>
        </p:txBody>
      </p:sp>
      <p:sp>
        <p:nvSpPr>
          <p:cNvPr id="3" name="Content Placeholder 2"/>
          <p:cNvSpPr>
            <a:spLocks noGrp="1"/>
          </p:cNvSpPr>
          <p:nvPr>
            <p:ph sz="quarter" idx="1"/>
          </p:nvPr>
        </p:nvSpPr>
        <p:spPr>
          <a:xfrm>
            <a:off x="457200" y="1219200"/>
            <a:ext cx="8229600" cy="2133600"/>
          </a:xfrm>
        </p:spPr>
        <p:txBody>
          <a:bodyPr/>
          <a:lstStyle/>
          <a:p>
            <a:pPr marL="514350" indent="-514350">
              <a:buFont typeface="Bookman Old Style" panose="02050604050505020204" pitchFamily="18" charset="0"/>
              <a:buAutoNum type="arabicPeriod"/>
            </a:pPr>
            <a:r>
              <a:rPr lang="en-US" altLang="en-US" sz="2400" smtClean="0"/>
              <a:t>Identify an example of bullying you have encountered</a:t>
            </a:r>
          </a:p>
          <a:p>
            <a:pPr marL="514350" indent="-514350">
              <a:buFont typeface="Bookman Old Style" panose="02050604050505020204" pitchFamily="18" charset="0"/>
              <a:buAutoNum type="arabicPeriod"/>
            </a:pPr>
            <a:r>
              <a:rPr lang="en-US" altLang="en-US" sz="2400" smtClean="0"/>
              <a:t>Consider the function of the behavior</a:t>
            </a:r>
          </a:p>
          <a:p>
            <a:pPr marL="514350" indent="-514350">
              <a:buFont typeface="Bookman Old Style" panose="02050604050505020204" pitchFamily="18" charset="0"/>
              <a:buAutoNum type="arabicPeriod"/>
            </a:pPr>
            <a:r>
              <a:rPr lang="en-US" altLang="en-US" sz="2400" smtClean="0"/>
              <a:t>Fill in the three boxes</a:t>
            </a:r>
          </a:p>
          <a:p>
            <a:pPr marL="514350" indent="-514350">
              <a:buFont typeface="Bookman Old Style" panose="02050604050505020204" pitchFamily="18" charset="0"/>
              <a:buAutoNum type="arabicPeriod"/>
            </a:pPr>
            <a:endParaRPr lang="en-US" altLang="en-US" sz="2400" smtClean="0"/>
          </a:p>
          <a:p>
            <a:pPr marL="514350" indent="-514350">
              <a:buFont typeface="Bookman Old Style" panose="02050604050505020204" pitchFamily="18" charset="0"/>
              <a:buAutoNum type="arabicPeriod"/>
            </a:pPr>
            <a:endParaRPr lang="en-US" altLang="en-US" sz="2400" smtClean="0"/>
          </a:p>
          <a:p>
            <a:pPr marL="514350" indent="-514350">
              <a:buFont typeface="Bookman Old Style" panose="02050604050505020204" pitchFamily="18" charset="0"/>
              <a:buAutoNum type="arabicPeriod"/>
            </a:pPr>
            <a:endParaRPr lang="en-US" altLang="en-US" sz="2400" smtClean="0"/>
          </a:p>
          <a:p>
            <a:pPr marL="514350" indent="-514350">
              <a:buFont typeface="Bookman Old Style" panose="02050604050505020204" pitchFamily="18" charset="0"/>
              <a:buAutoNum type="arabicPeriod"/>
            </a:pPr>
            <a:endParaRPr lang="en-US" altLang="en-US" sz="2400" smtClean="0"/>
          </a:p>
          <a:p>
            <a:pPr marL="514350" indent="-514350">
              <a:buFont typeface="Bookman Old Style" panose="02050604050505020204" pitchFamily="18" charset="0"/>
              <a:buAutoNum type="arabicPeriod"/>
            </a:pPr>
            <a:endParaRPr lang="en-US" altLang="en-US" sz="2400" smtClean="0"/>
          </a:p>
          <a:p>
            <a:pPr marL="514350" indent="-514350">
              <a:buFont typeface="Wingdings 3" panose="05040102010807070707" pitchFamily="18" charset="2"/>
              <a:buNone/>
            </a:pPr>
            <a:endParaRPr lang="en-US" altLang="en-US" sz="3200" smtClean="0"/>
          </a:p>
          <a:p>
            <a:pPr marL="514350" indent="-514350">
              <a:buFont typeface="Wingdings 3" panose="05040102010807070707" pitchFamily="18" charset="2"/>
              <a:buNone/>
            </a:pPr>
            <a:endParaRPr lang="en-US" altLang="en-US" sz="2400" smtClean="0"/>
          </a:p>
          <a:p>
            <a:pPr marL="514350" indent="-514350">
              <a:buFont typeface="Bookman Old Style" panose="02050604050505020204" pitchFamily="18" charset="0"/>
              <a:buAutoNum type="arabicPeriod"/>
            </a:pPr>
            <a:endParaRPr lang="en-US" altLang="en-US" sz="2400" smtClean="0"/>
          </a:p>
          <a:p>
            <a:pPr marL="514350" indent="-514350">
              <a:buFont typeface="Wingdings 3" panose="05040102010807070707" pitchFamily="18" charset="2"/>
              <a:buNone/>
            </a:pPr>
            <a:endParaRPr lang="en-US" altLang="en-US" sz="2400" smtClean="0"/>
          </a:p>
          <a:p>
            <a:pPr marL="514350" indent="-514350"/>
            <a:endParaRPr lang="en-US" altLang="en-US" smtClean="0"/>
          </a:p>
          <a:p>
            <a:pPr marL="514350" indent="-514350">
              <a:buFont typeface="Wingdings 3" panose="05040102010807070707" pitchFamily="18" charset="2"/>
              <a:buNone/>
            </a:pPr>
            <a:endParaRPr lang="en-US" altLang="en-US" smtClean="0"/>
          </a:p>
          <a:p>
            <a:pPr lvl="3"/>
            <a:endParaRPr lang="en-US" altLang="en-US" sz="1600" smtClean="0"/>
          </a:p>
          <a:p>
            <a:pPr marL="514350" indent="-514350"/>
            <a:endParaRPr lang="en-US" altLang="en-US" sz="2400" smtClean="0">
              <a:sym typeface="Wingdings" panose="05000000000000000000" pitchFamily="2" charset="2"/>
            </a:endParaRPr>
          </a:p>
          <a:p>
            <a:pPr marL="514350" indent="-514350">
              <a:buFont typeface="Wingdings 3" panose="05040102010807070707" pitchFamily="18" charset="2"/>
              <a:buNone/>
            </a:pPr>
            <a:endParaRPr lang="en-US" altLang="en-US" sz="2400" smtClean="0">
              <a:sym typeface="Wingdings" panose="05000000000000000000" pitchFamily="2" charset="2"/>
            </a:endParaRPr>
          </a:p>
        </p:txBody>
      </p:sp>
      <p:grpSp>
        <p:nvGrpSpPr>
          <p:cNvPr id="4" name="Group 19"/>
          <p:cNvGrpSpPr>
            <a:grpSpLocks/>
          </p:cNvGrpSpPr>
          <p:nvPr/>
        </p:nvGrpSpPr>
        <p:grpSpPr bwMode="auto">
          <a:xfrm>
            <a:off x="228600" y="2895600"/>
            <a:ext cx="2895600" cy="3048000"/>
            <a:chOff x="228600" y="2895600"/>
            <a:chExt cx="2895600" cy="2133600"/>
          </a:xfrm>
        </p:grpSpPr>
        <p:sp>
          <p:nvSpPr>
            <p:cNvPr id="7" name="Rectangle 6"/>
            <p:cNvSpPr/>
            <p:nvPr/>
          </p:nvSpPr>
          <p:spPr>
            <a:xfrm>
              <a:off x="228600" y="3276600"/>
              <a:ext cx="2438400" cy="17526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9" name="TextBox 8"/>
            <p:cNvSpPr txBox="1"/>
            <p:nvPr/>
          </p:nvSpPr>
          <p:spPr>
            <a:xfrm>
              <a:off x="228600" y="2895600"/>
              <a:ext cx="2590800" cy="400050"/>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smtClean="0">
                  <a:solidFill>
                    <a:srgbClr val="0000FF"/>
                  </a:solidFill>
                  <a:effectLst>
                    <a:outerShdw blurRad="38100" dist="38100" dir="2700000" algn="tl">
                      <a:srgbClr val="C0C0C0"/>
                    </a:outerShdw>
                  </a:effectLst>
                </a:rPr>
                <a:t>Trigger/Antecedent</a:t>
              </a:r>
            </a:p>
          </p:txBody>
        </p:sp>
        <p:sp>
          <p:nvSpPr>
            <p:cNvPr id="12" name="Right Arrow 11"/>
            <p:cNvSpPr/>
            <p:nvPr/>
          </p:nvSpPr>
          <p:spPr>
            <a:xfrm>
              <a:off x="2743200" y="3962400"/>
              <a:ext cx="381000" cy="304800"/>
            </a:xfrm>
            <a:prstGeom prst="right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20"/>
          <p:cNvGrpSpPr>
            <a:grpSpLocks/>
          </p:cNvGrpSpPr>
          <p:nvPr/>
        </p:nvGrpSpPr>
        <p:grpSpPr bwMode="auto">
          <a:xfrm>
            <a:off x="3200400" y="2895600"/>
            <a:ext cx="2438400" cy="3048000"/>
            <a:chOff x="3200400" y="2895600"/>
            <a:chExt cx="2438400" cy="2133600"/>
          </a:xfrm>
        </p:grpSpPr>
        <p:sp>
          <p:nvSpPr>
            <p:cNvPr id="14" name="Rectangle 13"/>
            <p:cNvSpPr/>
            <p:nvPr/>
          </p:nvSpPr>
          <p:spPr>
            <a:xfrm>
              <a:off x="3200400" y="3276600"/>
              <a:ext cx="2438400" cy="17526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6" name="TextBox 15"/>
            <p:cNvSpPr txBox="1"/>
            <p:nvPr/>
          </p:nvSpPr>
          <p:spPr>
            <a:xfrm>
              <a:off x="3200400" y="2895600"/>
              <a:ext cx="2438400" cy="400050"/>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smtClean="0">
                  <a:solidFill>
                    <a:srgbClr val="0000FF"/>
                  </a:solidFill>
                  <a:effectLst>
                    <a:outerShdw blurRad="38100" dist="38100" dir="2700000" algn="tl">
                      <a:srgbClr val="C0C0C0"/>
                    </a:outerShdw>
                  </a:effectLst>
                </a:rPr>
                <a:t>Bullying Behavior</a:t>
              </a:r>
            </a:p>
          </p:txBody>
        </p:sp>
      </p:grpSp>
      <p:grpSp>
        <p:nvGrpSpPr>
          <p:cNvPr id="6" name="Group 21"/>
          <p:cNvGrpSpPr>
            <a:grpSpLocks/>
          </p:cNvGrpSpPr>
          <p:nvPr/>
        </p:nvGrpSpPr>
        <p:grpSpPr bwMode="auto">
          <a:xfrm>
            <a:off x="5715000" y="2590800"/>
            <a:ext cx="2895600" cy="3352800"/>
            <a:chOff x="5715000" y="2590800"/>
            <a:chExt cx="2895600" cy="2438400"/>
          </a:xfrm>
        </p:grpSpPr>
        <p:sp>
          <p:nvSpPr>
            <p:cNvPr id="13" name="Right Arrow 12"/>
            <p:cNvSpPr/>
            <p:nvPr/>
          </p:nvSpPr>
          <p:spPr>
            <a:xfrm>
              <a:off x="5715000" y="3962400"/>
              <a:ext cx="381000" cy="304800"/>
            </a:xfrm>
            <a:prstGeom prst="right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a:off x="6172200" y="3276600"/>
              <a:ext cx="2438400" cy="17526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17" name="TextBox 16"/>
            <p:cNvSpPr txBox="1"/>
            <p:nvPr/>
          </p:nvSpPr>
          <p:spPr>
            <a:xfrm>
              <a:off x="6172200" y="2590800"/>
              <a:ext cx="2438400" cy="707737"/>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smtClean="0">
                  <a:solidFill>
                    <a:srgbClr val="0000FF"/>
                  </a:solidFill>
                  <a:effectLst>
                    <a:outerShdw blurRad="38100" dist="38100" dir="2700000" algn="tl">
                      <a:srgbClr val="C0C0C0"/>
                    </a:outerShdw>
                  </a:effectLst>
                </a:rPr>
                <a:t>Rewarding </a:t>
              </a:r>
            </a:p>
            <a:p>
              <a:pPr algn="ctr" eaLnBrk="1" hangingPunct="1">
                <a:defRPr/>
              </a:pPr>
              <a:r>
                <a:rPr lang="en-US" altLang="en-US" sz="2000" b="1" smtClean="0">
                  <a:solidFill>
                    <a:srgbClr val="0000FF"/>
                  </a:solidFill>
                  <a:effectLst>
                    <a:outerShdw blurRad="38100" dist="38100" dir="2700000" algn="tl">
                      <a:srgbClr val="C0C0C0"/>
                    </a:outerShdw>
                  </a:effectLst>
                </a:rPr>
                <a:t>Consequence</a:t>
              </a:r>
            </a:p>
          </p:txBody>
        </p:sp>
      </p:grpSp>
    </p:spTree>
    <p:extLst>
      <p:ext uri="{BB962C8B-B14F-4D97-AF65-F5344CB8AC3E}">
        <p14:creationId xmlns:p14="http://schemas.microsoft.com/office/powerpoint/2010/main" val="2607377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2" presetClass="entr" presetSubtype="8" accel="50000" de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397522" y="214322"/>
            <a:ext cx="8422105" cy="6376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38069" y="232610"/>
            <a:ext cx="1467856" cy="369332"/>
          </a:xfrm>
          <a:prstGeom prst="rect">
            <a:avLst/>
          </a:prstGeom>
          <a:noFill/>
        </p:spPr>
        <p:txBody>
          <a:bodyPr wrap="square" rtlCol="0">
            <a:spAutoFit/>
          </a:bodyPr>
          <a:lstStyle/>
          <a:p>
            <a:pPr algn="ctr"/>
            <a:r>
              <a:rPr lang="en-US" b="1" dirty="0" smtClean="0"/>
              <a:t>Macrosystem</a:t>
            </a:r>
            <a:endParaRPr lang="en-US" b="1" dirty="0"/>
          </a:p>
        </p:txBody>
      </p:sp>
      <p:sp>
        <p:nvSpPr>
          <p:cNvPr id="57" name="TextBox 56"/>
          <p:cNvSpPr txBox="1"/>
          <p:nvPr/>
        </p:nvSpPr>
        <p:spPr>
          <a:xfrm>
            <a:off x="1938332" y="5812037"/>
            <a:ext cx="1072901" cy="276999"/>
          </a:xfrm>
          <a:prstGeom prst="rect">
            <a:avLst/>
          </a:prstGeom>
          <a:noFill/>
        </p:spPr>
        <p:txBody>
          <a:bodyPr wrap="square" rtlCol="0">
            <a:spAutoFit/>
          </a:bodyPr>
          <a:lstStyle/>
          <a:p>
            <a:pPr algn="ctr"/>
            <a:r>
              <a:rPr lang="en-US" sz="1200" dirty="0" smtClean="0"/>
              <a:t>Laws</a:t>
            </a:r>
            <a:endParaRPr lang="en-US" sz="1200" dirty="0"/>
          </a:p>
        </p:txBody>
      </p:sp>
      <p:sp>
        <p:nvSpPr>
          <p:cNvPr id="58" name="TextBox 57"/>
          <p:cNvSpPr txBox="1"/>
          <p:nvPr/>
        </p:nvSpPr>
        <p:spPr>
          <a:xfrm>
            <a:off x="7857924" y="2358467"/>
            <a:ext cx="1072901" cy="276999"/>
          </a:xfrm>
          <a:prstGeom prst="rect">
            <a:avLst/>
          </a:prstGeom>
          <a:noFill/>
        </p:spPr>
        <p:txBody>
          <a:bodyPr wrap="square" rtlCol="0">
            <a:spAutoFit/>
          </a:bodyPr>
          <a:lstStyle/>
          <a:p>
            <a:pPr algn="ctr"/>
            <a:r>
              <a:rPr lang="en-US" sz="1200" dirty="0" smtClean="0"/>
              <a:t>Values</a:t>
            </a:r>
            <a:endParaRPr lang="en-US" sz="1200" dirty="0"/>
          </a:p>
        </p:txBody>
      </p:sp>
      <p:sp>
        <p:nvSpPr>
          <p:cNvPr id="8" name="Oval 7"/>
          <p:cNvSpPr/>
          <p:nvPr/>
        </p:nvSpPr>
        <p:spPr>
          <a:xfrm>
            <a:off x="942734" y="628080"/>
            <a:ext cx="7411184" cy="561132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48615" y="728536"/>
            <a:ext cx="1467856" cy="369332"/>
          </a:xfrm>
          <a:prstGeom prst="rect">
            <a:avLst/>
          </a:prstGeom>
          <a:noFill/>
        </p:spPr>
        <p:txBody>
          <a:bodyPr wrap="square" rtlCol="0">
            <a:spAutoFit/>
          </a:bodyPr>
          <a:lstStyle/>
          <a:p>
            <a:pPr algn="ctr"/>
            <a:r>
              <a:rPr lang="en-US" b="1" dirty="0" smtClean="0"/>
              <a:t>Exosystem</a:t>
            </a:r>
            <a:endParaRPr lang="en-US" b="1" dirty="0"/>
          </a:p>
        </p:txBody>
      </p:sp>
      <p:sp>
        <p:nvSpPr>
          <p:cNvPr id="55" name="TextBox 54"/>
          <p:cNvSpPr txBox="1"/>
          <p:nvPr/>
        </p:nvSpPr>
        <p:spPr>
          <a:xfrm>
            <a:off x="989063" y="4030243"/>
            <a:ext cx="1072901" cy="830997"/>
          </a:xfrm>
          <a:prstGeom prst="rect">
            <a:avLst/>
          </a:prstGeom>
          <a:noFill/>
        </p:spPr>
        <p:txBody>
          <a:bodyPr wrap="square" rtlCol="0">
            <a:spAutoFit/>
          </a:bodyPr>
          <a:lstStyle/>
          <a:p>
            <a:pPr algn="ctr"/>
            <a:r>
              <a:rPr lang="en-US" sz="1200" dirty="0" smtClean="0"/>
              <a:t>Community</a:t>
            </a:r>
          </a:p>
          <a:p>
            <a:pPr algn="ctr"/>
            <a:r>
              <a:rPr lang="en-US" sz="1200" dirty="0" smtClean="0"/>
              <a:t>Services</a:t>
            </a:r>
          </a:p>
          <a:p>
            <a:pPr algn="ctr"/>
            <a:endParaRPr lang="en-US" sz="1200" dirty="0" smtClean="0"/>
          </a:p>
          <a:p>
            <a:pPr algn="ctr"/>
            <a:endParaRPr lang="en-US" sz="1200" dirty="0"/>
          </a:p>
        </p:txBody>
      </p:sp>
      <p:sp>
        <p:nvSpPr>
          <p:cNvPr id="56" name="TextBox 55"/>
          <p:cNvSpPr txBox="1"/>
          <p:nvPr/>
        </p:nvSpPr>
        <p:spPr>
          <a:xfrm>
            <a:off x="4140684" y="5820071"/>
            <a:ext cx="1072901" cy="276999"/>
          </a:xfrm>
          <a:prstGeom prst="rect">
            <a:avLst/>
          </a:prstGeom>
          <a:noFill/>
        </p:spPr>
        <p:txBody>
          <a:bodyPr wrap="square" rtlCol="0">
            <a:spAutoFit/>
          </a:bodyPr>
          <a:lstStyle/>
          <a:p>
            <a:pPr algn="ctr"/>
            <a:r>
              <a:rPr lang="en-US" sz="1200" dirty="0" smtClean="0"/>
              <a:t>Workplace</a:t>
            </a:r>
            <a:endParaRPr lang="en-US" sz="1200" dirty="0"/>
          </a:p>
        </p:txBody>
      </p:sp>
      <p:sp>
        <p:nvSpPr>
          <p:cNvPr id="59" name="TextBox 58"/>
          <p:cNvSpPr txBox="1"/>
          <p:nvPr/>
        </p:nvSpPr>
        <p:spPr>
          <a:xfrm>
            <a:off x="7284250" y="4105182"/>
            <a:ext cx="1072901" cy="461665"/>
          </a:xfrm>
          <a:prstGeom prst="rect">
            <a:avLst/>
          </a:prstGeom>
          <a:noFill/>
        </p:spPr>
        <p:txBody>
          <a:bodyPr wrap="square" rtlCol="0">
            <a:spAutoFit/>
          </a:bodyPr>
          <a:lstStyle/>
          <a:p>
            <a:pPr algn="ctr"/>
            <a:r>
              <a:rPr lang="en-US" sz="1200" dirty="0" smtClean="0"/>
              <a:t>Mass </a:t>
            </a:r>
            <a:br>
              <a:rPr lang="en-US" sz="1200" dirty="0" smtClean="0"/>
            </a:br>
            <a:r>
              <a:rPr lang="en-US" sz="1200" dirty="0" smtClean="0"/>
              <a:t>Media</a:t>
            </a:r>
            <a:endParaRPr lang="en-US" sz="1200" dirty="0"/>
          </a:p>
        </p:txBody>
      </p:sp>
      <p:sp>
        <p:nvSpPr>
          <p:cNvPr id="63" name="TextBox 62"/>
          <p:cNvSpPr txBox="1"/>
          <p:nvPr/>
        </p:nvSpPr>
        <p:spPr>
          <a:xfrm>
            <a:off x="6523955" y="1637349"/>
            <a:ext cx="1072901" cy="276999"/>
          </a:xfrm>
          <a:prstGeom prst="rect">
            <a:avLst/>
          </a:prstGeom>
          <a:noFill/>
        </p:spPr>
        <p:txBody>
          <a:bodyPr wrap="square" rtlCol="0">
            <a:spAutoFit/>
          </a:bodyPr>
          <a:lstStyle/>
          <a:p>
            <a:pPr algn="ctr"/>
            <a:r>
              <a:rPr lang="en-US" sz="1200" dirty="0" smtClean="0"/>
              <a:t>Friends</a:t>
            </a:r>
            <a:endParaRPr lang="en-US" sz="1200" dirty="0"/>
          </a:p>
        </p:txBody>
      </p:sp>
      <p:sp>
        <p:nvSpPr>
          <p:cNvPr id="64" name="TextBox 63"/>
          <p:cNvSpPr txBox="1"/>
          <p:nvPr/>
        </p:nvSpPr>
        <p:spPr>
          <a:xfrm>
            <a:off x="1698376" y="1693975"/>
            <a:ext cx="1072901" cy="276999"/>
          </a:xfrm>
          <a:prstGeom prst="rect">
            <a:avLst/>
          </a:prstGeom>
          <a:noFill/>
        </p:spPr>
        <p:txBody>
          <a:bodyPr wrap="square" rtlCol="0">
            <a:spAutoFit/>
          </a:bodyPr>
          <a:lstStyle/>
          <a:p>
            <a:pPr algn="ctr"/>
            <a:r>
              <a:rPr lang="en-US" sz="1200" dirty="0" smtClean="0"/>
              <a:t>Neighbors</a:t>
            </a:r>
            <a:endParaRPr lang="en-US" sz="1200" dirty="0"/>
          </a:p>
        </p:txBody>
      </p:sp>
      <p:sp>
        <p:nvSpPr>
          <p:cNvPr id="10" name="Oval 9"/>
          <p:cNvSpPr/>
          <p:nvPr/>
        </p:nvSpPr>
        <p:spPr>
          <a:xfrm>
            <a:off x="1851268" y="1279261"/>
            <a:ext cx="5695628" cy="4312406"/>
          </a:xfrm>
          <a:prstGeom prst="ellipse">
            <a:avLst/>
          </a:prstGeom>
          <a:solidFill>
            <a:srgbClr val="FFC8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4271" y="1394326"/>
            <a:ext cx="1467856" cy="369332"/>
          </a:xfrm>
          <a:prstGeom prst="rect">
            <a:avLst/>
          </a:prstGeom>
          <a:noFill/>
        </p:spPr>
        <p:txBody>
          <a:bodyPr wrap="square" rtlCol="0">
            <a:spAutoFit/>
          </a:bodyPr>
          <a:lstStyle/>
          <a:p>
            <a:pPr algn="ctr"/>
            <a:r>
              <a:rPr lang="en-US" b="1" dirty="0" smtClean="0"/>
              <a:t>Microsystem</a:t>
            </a:r>
            <a:endParaRPr lang="en-US" b="1" dirty="0"/>
          </a:p>
        </p:txBody>
      </p:sp>
      <p:sp>
        <p:nvSpPr>
          <p:cNvPr id="25" name="TextBox 24"/>
          <p:cNvSpPr txBox="1"/>
          <p:nvPr/>
        </p:nvSpPr>
        <p:spPr>
          <a:xfrm>
            <a:off x="5951664" y="2941315"/>
            <a:ext cx="883394" cy="646331"/>
          </a:xfrm>
          <a:prstGeom prst="rect">
            <a:avLst/>
          </a:prstGeom>
          <a:noFill/>
        </p:spPr>
        <p:txBody>
          <a:bodyPr wrap="square" rtlCol="0">
            <a:spAutoFit/>
          </a:bodyPr>
          <a:lstStyle/>
          <a:p>
            <a:pPr algn="ctr"/>
            <a:r>
              <a:rPr lang="en-US" sz="1200" dirty="0" smtClean="0"/>
              <a:t>School</a:t>
            </a:r>
          </a:p>
          <a:p>
            <a:pPr algn="ctr"/>
            <a:endParaRPr lang="en-US" sz="1200" dirty="0" smtClean="0"/>
          </a:p>
          <a:p>
            <a:pPr algn="ctr"/>
            <a:endParaRPr lang="en-US" sz="1200" dirty="0"/>
          </a:p>
        </p:txBody>
      </p:sp>
      <p:sp>
        <p:nvSpPr>
          <p:cNvPr id="28" name="TextBox 27"/>
          <p:cNvSpPr txBox="1"/>
          <p:nvPr/>
        </p:nvSpPr>
        <p:spPr>
          <a:xfrm>
            <a:off x="3972615" y="5133057"/>
            <a:ext cx="1301352" cy="830997"/>
          </a:xfrm>
          <a:prstGeom prst="rect">
            <a:avLst/>
          </a:prstGeom>
          <a:noFill/>
        </p:spPr>
        <p:txBody>
          <a:bodyPr wrap="square" rtlCol="0">
            <a:spAutoFit/>
          </a:bodyPr>
          <a:lstStyle/>
          <a:p>
            <a:pPr algn="ctr"/>
            <a:r>
              <a:rPr lang="en-US" sz="1200" dirty="0" smtClean="0"/>
              <a:t>Neighborhood</a:t>
            </a:r>
          </a:p>
          <a:p>
            <a:pPr algn="ctr"/>
            <a:r>
              <a:rPr lang="en-US" sz="1200" dirty="0" smtClean="0"/>
              <a:t>Play Area</a:t>
            </a:r>
          </a:p>
          <a:p>
            <a:pPr algn="ctr"/>
            <a:endParaRPr lang="en-US" sz="1200" dirty="0" smtClean="0"/>
          </a:p>
          <a:p>
            <a:pPr algn="ctr"/>
            <a:endParaRPr lang="en-US" sz="1200" dirty="0"/>
          </a:p>
        </p:txBody>
      </p:sp>
      <p:sp>
        <p:nvSpPr>
          <p:cNvPr id="31" name="TextBox 30"/>
          <p:cNvSpPr txBox="1"/>
          <p:nvPr/>
        </p:nvSpPr>
        <p:spPr>
          <a:xfrm>
            <a:off x="2663435" y="2982640"/>
            <a:ext cx="883394" cy="830997"/>
          </a:xfrm>
          <a:prstGeom prst="rect">
            <a:avLst/>
          </a:prstGeom>
          <a:noFill/>
        </p:spPr>
        <p:txBody>
          <a:bodyPr wrap="square" rtlCol="0">
            <a:spAutoFit/>
          </a:bodyPr>
          <a:lstStyle/>
          <a:p>
            <a:pPr algn="ctr"/>
            <a:r>
              <a:rPr lang="en-US" sz="1200" dirty="0" smtClean="0"/>
              <a:t>Immediate</a:t>
            </a:r>
          </a:p>
          <a:p>
            <a:pPr algn="ctr"/>
            <a:r>
              <a:rPr lang="en-US" sz="1200" dirty="0" smtClean="0"/>
              <a:t>Family</a:t>
            </a:r>
          </a:p>
          <a:p>
            <a:pPr algn="ctr"/>
            <a:endParaRPr lang="en-US" sz="1200" dirty="0" smtClean="0"/>
          </a:p>
          <a:p>
            <a:pPr algn="ctr"/>
            <a:endParaRPr lang="en-US" sz="1200" dirty="0"/>
          </a:p>
        </p:txBody>
      </p:sp>
      <p:sp>
        <p:nvSpPr>
          <p:cNvPr id="11" name="Oval 10"/>
          <p:cNvSpPr/>
          <p:nvPr/>
        </p:nvSpPr>
        <p:spPr>
          <a:xfrm>
            <a:off x="3610024" y="2612091"/>
            <a:ext cx="2076350" cy="1572094"/>
          </a:xfrm>
          <a:prstGeom prst="ellipse">
            <a:avLst/>
          </a:prstGeom>
          <a:solidFill>
            <a:srgbClr val="F155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99178" y="2850729"/>
            <a:ext cx="1315452" cy="369332"/>
          </a:xfrm>
          <a:prstGeom prst="rect">
            <a:avLst/>
          </a:prstGeom>
          <a:noFill/>
        </p:spPr>
        <p:txBody>
          <a:bodyPr wrap="square" rtlCol="0">
            <a:spAutoFit/>
          </a:bodyPr>
          <a:lstStyle/>
          <a:p>
            <a:pPr algn="ctr"/>
            <a:r>
              <a:rPr lang="en-US" b="1" dirty="0" smtClean="0"/>
              <a:t>Individual</a:t>
            </a:r>
            <a:endParaRPr lang="en-US" b="1" dirty="0"/>
          </a:p>
        </p:txBody>
      </p:sp>
      <p:sp>
        <p:nvSpPr>
          <p:cNvPr id="24" name="TextBox 23"/>
          <p:cNvSpPr txBox="1"/>
          <p:nvPr/>
        </p:nvSpPr>
        <p:spPr>
          <a:xfrm>
            <a:off x="4751435" y="3119311"/>
            <a:ext cx="883394" cy="830997"/>
          </a:xfrm>
          <a:prstGeom prst="rect">
            <a:avLst/>
          </a:prstGeom>
          <a:noFill/>
        </p:spPr>
        <p:txBody>
          <a:bodyPr wrap="square" rtlCol="0">
            <a:spAutoFit/>
          </a:bodyPr>
          <a:lstStyle/>
          <a:p>
            <a:r>
              <a:rPr lang="en-US" sz="1200" dirty="0" smtClean="0"/>
              <a:t>Disability</a:t>
            </a:r>
          </a:p>
          <a:p>
            <a:r>
              <a:rPr lang="en-US" sz="1200" dirty="0" smtClean="0"/>
              <a:t>Gender</a:t>
            </a:r>
          </a:p>
          <a:p>
            <a:r>
              <a:rPr lang="en-US" sz="1200" dirty="0" smtClean="0"/>
              <a:t>Race</a:t>
            </a:r>
          </a:p>
          <a:p>
            <a:r>
              <a:rPr lang="en-US" sz="1200" dirty="0" smtClean="0"/>
              <a:t>Age</a:t>
            </a:r>
            <a:endParaRPr lang="en-US" sz="1200" dirty="0"/>
          </a:p>
        </p:txBody>
      </p:sp>
      <p:grpSp>
        <p:nvGrpSpPr>
          <p:cNvPr id="4" name="Group 3"/>
          <p:cNvGrpSpPr/>
          <p:nvPr/>
        </p:nvGrpSpPr>
        <p:grpSpPr>
          <a:xfrm>
            <a:off x="3137147" y="2064774"/>
            <a:ext cx="3101421" cy="3023963"/>
            <a:chOff x="3137147" y="2064774"/>
            <a:chExt cx="3101421" cy="3023963"/>
          </a:xfrm>
        </p:grpSpPr>
        <p:sp>
          <p:nvSpPr>
            <p:cNvPr id="14" name="TextBox 13"/>
            <p:cNvSpPr txBox="1"/>
            <p:nvPr/>
          </p:nvSpPr>
          <p:spPr>
            <a:xfrm>
              <a:off x="3994742" y="2106237"/>
              <a:ext cx="1379870" cy="307777"/>
            </a:xfrm>
            <a:prstGeom prst="rect">
              <a:avLst/>
            </a:prstGeom>
            <a:noFill/>
          </p:spPr>
          <p:txBody>
            <a:bodyPr wrap="square" rtlCol="0">
              <a:spAutoFit/>
            </a:bodyPr>
            <a:lstStyle/>
            <a:p>
              <a:pPr algn="ctr"/>
              <a:r>
                <a:rPr lang="en-US" sz="1400" b="1" dirty="0" smtClean="0"/>
                <a:t>Mesosystem</a:t>
              </a:r>
              <a:endParaRPr lang="en-US" sz="1400" b="1" dirty="0"/>
            </a:p>
          </p:txBody>
        </p:sp>
        <p:cxnSp>
          <p:nvCxnSpPr>
            <p:cNvPr id="45" name="Straight Arrow Connector 44"/>
            <p:cNvCxnSpPr/>
            <p:nvPr/>
          </p:nvCxnSpPr>
          <p:spPr>
            <a:xfrm>
              <a:off x="3617169" y="2064774"/>
              <a:ext cx="211873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193132" y="3352968"/>
              <a:ext cx="1045436" cy="133701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18438367">
              <a:off x="5217736" y="4082127"/>
              <a:ext cx="1467856" cy="307777"/>
            </a:xfrm>
            <a:prstGeom prst="rect">
              <a:avLst/>
            </a:prstGeom>
            <a:noFill/>
          </p:spPr>
          <p:txBody>
            <a:bodyPr wrap="square" rtlCol="0">
              <a:spAutoFit/>
            </a:bodyPr>
            <a:lstStyle/>
            <a:p>
              <a:pPr algn="ctr"/>
              <a:r>
                <a:rPr lang="en-US" sz="1400" b="1" dirty="0" smtClean="0"/>
                <a:t>Mesosystem</a:t>
              </a:r>
              <a:endParaRPr lang="en-US" sz="1400" b="1" dirty="0"/>
            </a:p>
          </p:txBody>
        </p:sp>
        <p:cxnSp>
          <p:nvCxnSpPr>
            <p:cNvPr id="51" name="Straight Arrow Connector 50"/>
            <p:cNvCxnSpPr/>
            <p:nvPr/>
          </p:nvCxnSpPr>
          <p:spPr>
            <a:xfrm flipH="1" flipV="1">
              <a:off x="3137147" y="3573827"/>
              <a:ext cx="879616" cy="109552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3191050">
              <a:off x="2597653" y="4200920"/>
              <a:ext cx="1467856" cy="307777"/>
            </a:xfrm>
            <a:prstGeom prst="rect">
              <a:avLst/>
            </a:prstGeom>
            <a:noFill/>
          </p:spPr>
          <p:txBody>
            <a:bodyPr wrap="square" rtlCol="0">
              <a:spAutoFit/>
            </a:bodyPr>
            <a:lstStyle/>
            <a:p>
              <a:pPr algn="ctr"/>
              <a:r>
                <a:rPr lang="en-US" sz="1400" b="1" dirty="0" smtClean="0"/>
                <a:t>Mesosystem</a:t>
              </a:r>
              <a:endParaRPr lang="en-US" sz="1400" b="1" dirty="0"/>
            </a:p>
          </p:txBody>
        </p:sp>
      </p:grpSp>
      <p:sp>
        <p:nvSpPr>
          <p:cNvPr id="17" name="TextBox 16"/>
          <p:cNvSpPr txBox="1"/>
          <p:nvPr/>
        </p:nvSpPr>
        <p:spPr>
          <a:xfrm>
            <a:off x="7292728" y="166137"/>
            <a:ext cx="1718790" cy="369332"/>
          </a:xfrm>
          <a:prstGeom prst="rect">
            <a:avLst/>
          </a:prstGeom>
          <a:noFill/>
        </p:spPr>
        <p:txBody>
          <a:bodyPr wrap="square" rtlCol="0">
            <a:spAutoFit/>
          </a:bodyPr>
          <a:lstStyle/>
          <a:p>
            <a:pPr algn="ctr"/>
            <a:r>
              <a:rPr lang="en-US" b="1" dirty="0" smtClean="0"/>
              <a:t>Chronosystem</a:t>
            </a:r>
            <a:endParaRPr lang="en-US" b="1" dirty="0"/>
          </a:p>
        </p:txBody>
      </p:sp>
      <p:sp>
        <p:nvSpPr>
          <p:cNvPr id="20" name="TextBox 19"/>
          <p:cNvSpPr txBox="1"/>
          <p:nvPr/>
        </p:nvSpPr>
        <p:spPr>
          <a:xfrm>
            <a:off x="132478" y="166137"/>
            <a:ext cx="1718790" cy="369332"/>
          </a:xfrm>
          <a:prstGeom prst="rect">
            <a:avLst/>
          </a:prstGeom>
          <a:noFill/>
        </p:spPr>
        <p:txBody>
          <a:bodyPr wrap="square" rtlCol="0">
            <a:spAutoFit/>
          </a:bodyPr>
          <a:lstStyle/>
          <a:p>
            <a:pPr algn="ctr"/>
            <a:r>
              <a:rPr lang="en-US" b="1" dirty="0" smtClean="0"/>
              <a:t>Chronosystem</a:t>
            </a:r>
            <a:endParaRPr lang="en-US" b="1" dirty="0"/>
          </a:p>
        </p:txBody>
      </p:sp>
      <p:sp>
        <p:nvSpPr>
          <p:cNvPr id="21" name="TextBox 20"/>
          <p:cNvSpPr txBox="1"/>
          <p:nvPr/>
        </p:nvSpPr>
        <p:spPr>
          <a:xfrm>
            <a:off x="7292728" y="6240016"/>
            <a:ext cx="1718790" cy="369332"/>
          </a:xfrm>
          <a:prstGeom prst="rect">
            <a:avLst/>
          </a:prstGeom>
          <a:noFill/>
        </p:spPr>
        <p:txBody>
          <a:bodyPr wrap="square" rtlCol="0">
            <a:spAutoFit/>
          </a:bodyPr>
          <a:lstStyle/>
          <a:p>
            <a:pPr algn="ctr"/>
            <a:r>
              <a:rPr lang="en-US" b="1" dirty="0" smtClean="0"/>
              <a:t>Chronosystem</a:t>
            </a:r>
            <a:endParaRPr lang="en-US" b="1" dirty="0"/>
          </a:p>
        </p:txBody>
      </p:sp>
      <p:sp>
        <p:nvSpPr>
          <p:cNvPr id="22" name="TextBox 21"/>
          <p:cNvSpPr txBox="1"/>
          <p:nvPr/>
        </p:nvSpPr>
        <p:spPr>
          <a:xfrm>
            <a:off x="132478" y="6240016"/>
            <a:ext cx="1718790" cy="369332"/>
          </a:xfrm>
          <a:prstGeom prst="rect">
            <a:avLst/>
          </a:prstGeom>
          <a:noFill/>
        </p:spPr>
        <p:txBody>
          <a:bodyPr wrap="square" rtlCol="0">
            <a:spAutoFit/>
          </a:bodyPr>
          <a:lstStyle/>
          <a:p>
            <a:pPr algn="ctr"/>
            <a:r>
              <a:rPr lang="en-US" b="1" dirty="0" smtClean="0"/>
              <a:t>Chronosystem</a:t>
            </a:r>
            <a:endParaRPr lang="en-US" b="1" dirty="0"/>
          </a:p>
        </p:txBody>
      </p:sp>
      <p:grpSp>
        <p:nvGrpSpPr>
          <p:cNvPr id="108" name="Group 107"/>
          <p:cNvGrpSpPr/>
          <p:nvPr/>
        </p:nvGrpSpPr>
        <p:grpSpPr>
          <a:xfrm>
            <a:off x="2605939" y="799981"/>
            <a:ext cx="4229119" cy="449810"/>
            <a:chOff x="2605939" y="799981"/>
            <a:chExt cx="4229119" cy="449810"/>
          </a:xfrm>
        </p:grpSpPr>
        <p:cxnSp>
          <p:nvCxnSpPr>
            <p:cNvPr id="74" name="Straight Arrow Connector 73"/>
            <p:cNvCxnSpPr/>
            <p:nvPr/>
          </p:nvCxnSpPr>
          <p:spPr>
            <a:xfrm flipH="1">
              <a:off x="6375450" y="799981"/>
              <a:ext cx="459608" cy="44981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605939" y="799981"/>
              <a:ext cx="368664" cy="42690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3036381" y="1335117"/>
            <a:ext cx="3259020" cy="560309"/>
            <a:chOff x="3036381" y="1335117"/>
            <a:chExt cx="3259020" cy="560309"/>
          </a:xfrm>
        </p:grpSpPr>
        <p:cxnSp>
          <p:nvCxnSpPr>
            <p:cNvPr id="76" name="Straight Arrow Connector 75"/>
            <p:cNvCxnSpPr/>
            <p:nvPr/>
          </p:nvCxnSpPr>
          <p:spPr>
            <a:xfrm flipH="1" flipV="1">
              <a:off x="3036381" y="1335117"/>
              <a:ext cx="418862" cy="41754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5951664" y="1396544"/>
              <a:ext cx="343737" cy="49888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4007785" y="2462857"/>
            <a:ext cx="1427097" cy="446240"/>
            <a:chOff x="4007785" y="2462857"/>
            <a:chExt cx="1427097" cy="446240"/>
          </a:xfrm>
        </p:grpSpPr>
        <p:cxnSp>
          <p:nvCxnSpPr>
            <p:cNvPr id="69" name="Straight Arrow Connector 68"/>
            <p:cNvCxnSpPr/>
            <p:nvPr/>
          </p:nvCxnSpPr>
          <p:spPr>
            <a:xfrm flipH="1">
              <a:off x="5094834" y="2494786"/>
              <a:ext cx="340048" cy="41431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007785" y="2462857"/>
              <a:ext cx="312403" cy="40879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61" name="Content Placeholder 6"/>
          <p:cNvSpPr txBox="1">
            <a:spLocks/>
          </p:cNvSpPr>
          <p:nvPr/>
        </p:nvSpPr>
        <p:spPr>
          <a:xfrm>
            <a:off x="0" y="6558455"/>
            <a:ext cx="9144000" cy="269490"/>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chemeClr val="accent1"/>
              </a:buClr>
              <a:buSzPct val="110000"/>
              <a:buFont typeface="Wingdings" charset="2"/>
              <a:buChar char="§"/>
              <a:defRPr sz="1800" b="1" kern="1200" spc="0" baseline="0">
                <a:solidFill>
                  <a:srgbClr val="5C6670"/>
                </a:solidFill>
                <a:latin typeface="+mn-lt"/>
                <a:ea typeface="+mn-ea"/>
                <a:cs typeface="+mn-cs"/>
              </a:defRPr>
            </a:lvl1pPr>
            <a:lvl2pPr marL="404813" indent="-176213" algn="l" defTabSz="914400" rtl="0" eaLnBrk="1" latinLnBrk="0" hangingPunct="1">
              <a:spcBef>
                <a:spcPct val="20000"/>
              </a:spcBef>
              <a:buClr>
                <a:schemeClr val="accent2"/>
              </a:buClr>
              <a:buSzPct val="110000"/>
              <a:buFont typeface="Wingdings" charset="2"/>
              <a:buChar char="§"/>
              <a:defRPr sz="1600" kern="1200" spc="0" baseline="0">
                <a:solidFill>
                  <a:srgbClr val="5C6670"/>
                </a:solidFill>
                <a:latin typeface="+mn-lt"/>
                <a:ea typeface="+mn-ea"/>
                <a:cs typeface="+mn-cs"/>
              </a:defRPr>
            </a:lvl2pPr>
            <a:lvl3pPr marL="571500" indent="-166688" algn="l" defTabSz="914400" rtl="0" eaLnBrk="1" latinLnBrk="0" hangingPunct="1">
              <a:spcBef>
                <a:spcPct val="20000"/>
              </a:spcBef>
              <a:buClr>
                <a:schemeClr val="accent3"/>
              </a:buClr>
              <a:buSzPct val="110000"/>
              <a:buFont typeface="Wingdings" charset="2"/>
              <a:buChar char="§"/>
              <a:defRPr sz="1400" kern="1200" spc="0" baseline="0">
                <a:solidFill>
                  <a:srgbClr val="5C6670"/>
                </a:solidFill>
                <a:latin typeface="+mn-lt"/>
                <a:ea typeface="+mn-ea"/>
                <a:cs typeface="+mn-cs"/>
              </a:defRPr>
            </a:lvl3pPr>
            <a:lvl4pPr marL="747713" indent="-176213" algn="l" defTabSz="914400" rtl="0" eaLnBrk="1" latinLnBrk="0" hangingPunct="1">
              <a:spcBef>
                <a:spcPct val="20000"/>
              </a:spcBef>
              <a:buClr>
                <a:schemeClr val="accent4"/>
              </a:buClr>
              <a:buSzPct val="110000"/>
              <a:buFont typeface="Wingdings" charset="2"/>
              <a:buChar char="§"/>
              <a:defRPr sz="1200" kern="1200" spc="0">
                <a:solidFill>
                  <a:srgbClr val="5C6670"/>
                </a:solidFill>
                <a:latin typeface="+mn-lt"/>
                <a:ea typeface="+mn-ea"/>
                <a:cs typeface="+mn-cs"/>
              </a:defRPr>
            </a:lvl4pPr>
            <a:lvl5pPr marL="914400" indent="-166688" algn="l" defTabSz="914400" rtl="0" eaLnBrk="1" latinLnBrk="0" hangingPunct="1">
              <a:spcBef>
                <a:spcPct val="20000"/>
              </a:spcBef>
              <a:buClr>
                <a:schemeClr val="accent6"/>
              </a:buClr>
              <a:buSzPct val="110000"/>
              <a:buFont typeface="Wingdings" charset="2"/>
              <a:buChar char="§"/>
              <a:defRPr sz="1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28600" lvl="1" indent="0" algn="ctr">
              <a:buNone/>
            </a:pPr>
            <a:r>
              <a:rPr lang="en-US" sz="1000" dirty="0" smtClean="0">
                <a:solidFill>
                  <a:schemeClr val="tx1"/>
                </a:solidFill>
                <a:latin typeface="Trebuchet MS" panose="020B0603020202020204" pitchFamily="34" charset="0"/>
              </a:rPr>
              <a:t>Bronfenbrenner (1979)</a:t>
            </a:r>
            <a:endParaRPr lang="en-US" sz="10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8373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 presetClass="entr" presetSubtype="1" fill="hold" nodeType="with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500" fill="hold"/>
                                        <p:tgtEl>
                                          <p:spTgt spid="105"/>
                                        </p:tgtEl>
                                        <p:attrNameLst>
                                          <p:attrName>ppt_x</p:attrName>
                                        </p:attrNameLst>
                                      </p:cBhvr>
                                      <p:tavLst>
                                        <p:tav tm="0">
                                          <p:val>
                                            <p:strVal val="#ppt_x"/>
                                          </p:val>
                                        </p:tav>
                                        <p:tav tm="100000">
                                          <p:val>
                                            <p:strVal val="#ppt_x"/>
                                          </p:val>
                                        </p:tav>
                                      </p:tavLst>
                                    </p:anim>
                                    <p:anim calcmode="lin" valueType="num">
                                      <p:cBhvr additive="base">
                                        <p:cTn id="17" dur="500" fill="hold"/>
                                        <p:tgtEl>
                                          <p:spTgt spid="105"/>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08"/>
                                        </p:tgtEl>
                                        <p:attrNameLst>
                                          <p:attrName>style.visibility</p:attrName>
                                        </p:attrNameLst>
                                      </p:cBhvr>
                                      <p:to>
                                        <p:strVal val="visible"/>
                                      </p:to>
                                    </p:set>
                                    <p:anim calcmode="lin" valueType="num">
                                      <p:cBhvr additive="base">
                                        <p:cTn id="20" dur="500" fill="hold"/>
                                        <p:tgtEl>
                                          <p:spTgt spid="108"/>
                                        </p:tgtEl>
                                        <p:attrNameLst>
                                          <p:attrName>ppt_x</p:attrName>
                                        </p:attrNameLst>
                                      </p:cBhvr>
                                      <p:tavLst>
                                        <p:tav tm="0">
                                          <p:val>
                                            <p:strVal val="#ppt_x"/>
                                          </p:val>
                                        </p:tav>
                                        <p:tav tm="100000">
                                          <p:val>
                                            <p:strVal val="#ppt_x"/>
                                          </p:val>
                                        </p:tav>
                                      </p:tavLst>
                                    </p:anim>
                                    <p:anim calcmode="lin" valueType="num">
                                      <p:cBhvr additive="base">
                                        <p:cTn id="21" dur="500" fill="hold"/>
                                        <p:tgtEl>
                                          <p:spTgt spid="1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397522" y="214322"/>
            <a:ext cx="8422105" cy="637673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38069" y="232610"/>
            <a:ext cx="1467856" cy="369332"/>
          </a:xfrm>
          <a:prstGeom prst="rect">
            <a:avLst/>
          </a:prstGeom>
          <a:noFill/>
        </p:spPr>
        <p:txBody>
          <a:bodyPr wrap="square" rtlCol="0">
            <a:spAutoFit/>
          </a:bodyPr>
          <a:lstStyle/>
          <a:p>
            <a:pPr algn="ctr"/>
            <a:r>
              <a:rPr lang="en-US" b="1" dirty="0" smtClean="0"/>
              <a:t>Macrosystem</a:t>
            </a:r>
            <a:endParaRPr lang="en-US" b="1" dirty="0"/>
          </a:p>
        </p:txBody>
      </p:sp>
      <p:sp>
        <p:nvSpPr>
          <p:cNvPr id="57" name="TextBox 56"/>
          <p:cNvSpPr txBox="1"/>
          <p:nvPr/>
        </p:nvSpPr>
        <p:spPr>
          <a:xfrm>
            <a:off x="2253114" y="5761910"/>
            <a:ext cx="3950621" cy="707886"/>
          </a:xfrm>
          <a:prstGeom prst="rect">
            <a:avLst/>
          </a:prstGeom>
          <a:noFill/>
        </p:spPr>
        <p:txBody>
          <a:bodyPr wrap="square" rtlCol="0">
            <a:spAutoFit/>
          </a:bodyPr>
          <a:lstStyle/>
          <a:p>
            <a:r>
              <a:rPr lang="en-US" sz="1000" dirty="0" smtClean="0"/>
              <a:t>Laws </a:t>
            </a:r>
            <a:br>
              <a:rPr lang="en-US" sz="1000" dirty="0" smtClean="0"/>
            </a:br>
            <a:r>
              <a:rPr lang="en-US" sz="1000" dirty="0" smtClean="0"/>
              <a:t>    Directly </a:t>
            </a:r>
            <a:br>
              <a:rPr lang="en-US" sz="1000" dirty="0" smtClean="0"/>
            </a:br>
            <a:r>
              <a:rPr lang="en-US" sz="1000" dirty="0" smtClean="0"/>
              <a:t>                Affecting </a:t>
            </a:r>
            <a:br>
              <a:rPr lang="en-US" sz="1000" dirty="0" smtClean="0"/>
            </a:br>
            <a:r>
              <a:rPr lang="en-US" sz="1000" dirty="0" smtClean="0"/>
              <a:t>                               Student: </a:t>
            </a:r>
            <a:r>
              <a:rPr lang="en-US" sz="1000" u="sng" dirty="0">
                <a:latin typeface="Comic Sans MS" panose="030F0702030302020204" pitchFamily="66" charset="0"/>
              </a:rPr>
              <a:t>Indicator 4</a:t>
            </a:r>
          </a:p>
        </p:txBody>
      </p:sp>
      <p:sp>
        <p:nvSpPr>
          <p:cNvPr id="58" name="TextBox 57"/>
          <p:cNvSpPr txBox="1"/>
          <p:nvPr/>
        </p:nvSpPr>
        <p:spPr>
          <a:xfrm>
            <a:off x="8077200" y="2358467"/>
            <a:ext cx="778702" cy="1015663"/>
          </a:xfrm>
          <a:prstGeom prst="rect">
            <a:avLst/>
          </a:prstGeom>
          <a:noFill/>
        </p:spPr>
        <p:txBody>
          <a:bodyPr wrap="square" rtlCol="0">
            <a:spAutoFit/>
          </a:bodyPr>
          <a:lstStyle/>
          <a:p>
            <a:r>
              <a:rPr lang="en-US" sz="1000" dirty="0" smtClean="0"/>
              <a:t>Cultural</a:t>
            </a:r>
            <a:br>
              <a:rPr lang="en-US" sz="1000" dirty="0" smtClean="0"/>
            </a:br>
            <a:r>
              <a:rPr lang="en-US" sz="1000" dirty="0" smtClean="0"/>
              <a:t>   Values</a:t>
            </a:r>
          </a:p>
          <a:p>
            <a:r>
              <a:rPr lang="en-US" sz="1000" dirty="0"/>
              <a:t> </a:t>
            </a:r>
            <a:r>
              <a:rPr lang="en-US" sz="1000" dirty="0" smtClean="0"/>
              <a:t>   Affecting</a:t>
            </a:r>
          </a:p>
          <a:p>
            <a:r>
              <a:rPr lang="en-US" sz="1000" dirty="0"/>
              <a:t> </a:t>
            </a:r>
            <a:r>
              <a:rPr lang="en-US" sz="1000" dirty="0" smtClean="0"/>
              <a:t>    Student:</a:t>
            </a:r>
          </a:p>
          <a:p>
            <a:endParaRPr lang="en-US" sz="1000" dirty="0"/>
          </a:p>
          <a:p>
            <a:r>
              <a:rPr lang="en-US" sz="1000" dirty="0" smtClean="0"/>
              <a:t>      </a:t>
            </a:r>
            <a:endParaRPr lang="en-US" sz="1000" dirty="0"/>
          </a:p>
        </p:txBody>
      </p:sp>
      <p:sp>
        <p:nvSpPr>
          <p:cNvPr id="8" name="Oval 7"/>
          <p:cNvSpPr/>
          <p:nvPr/>
        </p:nvSpPr>
        <p:spPr>
          <a:xfrm>
            <a:off x="942734" y="628080"/>
            <a:ext cx="7411184" cy="56113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48615" y="728536"/>
            <a:ext cx="1467856" cy="369332"/>
          </a:xfrm>
          <a:prstGeom prst="rect">
            <a:avLst/>
          </a:prstGeom>
          <a:noFill/>
        </p:spPr>
        <p:txBody>
          <a:bodyPr wrap="square" rtlCol="0">
            <a:spAutoFit/>
          </a:bodyPr>
          <a:lstStyle/>
          <a:p>
            <a:pPr algn="ctr"/>
            <a:r>
              <a:rPr lang="en-US" b="1" dirty="0" smtClean="0"/>
              <a:t>Exosystem</a:t>
            </a:r>
            <a:endParaRPr lang="en-US" b="1" dirty="0"/>
          </a:p>
        </p:txBody>
      </p:sp>
      <p:sp>
        <p:nvSpPr>
          <p:cNvPr id="55" name="TextBox 54"/>
          <p:cNvSpPr txBox="1"/>
          <p:nvPr/>
        </p:nvSpPr>
        <p:spPr>
          <a:xfrm>
            <a:off x="1214636" y="4030243"/>
            <a:ext cx="995164" cy="553998"/>
          </a:xfrm>
          <a:prstGeom prst="rect">
            <a:avLst/>
          </a:prstGeom>
          <a:noFill/>
        </p:spPr>
        <p:txBody>
          <a:bodyPr wrap="square" rtlCol="0">
            <a:spAutoFit/>
          </a:bodyPr>
          <a:lstStyle/>
          <a:p>
            <a:r>
              <a:rPr lang="en-US" sz="1000" dirty="0" smtClean="0"/>
              <a:t>In Youth Sports?:</a:t>
            </a:r>
          </a:p>
          <a:p>
            <a:r>
              <a:rPr lang="en-US" sz="1000" u="sng" dirty="0">
                <a:latin typeface="Comic Sans MS" panose="030F0702030302020204" pitchFamily="66" charset="0"/>
              </a:rPr>
              <a:t>No</a:t>
            </a:r>
          </a:p>
        </p:txBody>
      </p:sp>
      <p:sp>
        <p:nvSpPr>
          <p:cNvPr id="56" name="TextBox 55"/>
          <p:cNvSpPr txBox="1"/>
          <p:nvPr/>
        </p:nvSpPr>
        <p:spPr>
          <a:xfrm>
            <a:off x="3004803" y="5629175"/>
            <a:ext cx="3348672" cy="400110"/>
          </a:xfrm>
          <a:prstGeom prst="rect">
            <a:avLst/>
          </a:prstGeom>
          <a:noFill/>
        </p:spPr>
        <p:txBody>
          <a:bodyPr wrap="square" rtlCol="0">
            <a:spAutoFit/>
          </a:bodyPr>
          <a:lstStyle/>
          <a:p>
            <a:r>
              <a:rPr lang="en-US" sz="1000" dirty="0" smtClean="0"/>
              <a:t>Guardians’ Work Flexible w/ School Schedule?: </a:t>
            </a:r>
            <a:r>
              <a:rPr lang="en-US" sz="1000" u="sng" dirty="0">
                <a:latin typeface="Comic Sans MS" panose="030F0702030302020204" pitchFamily="66" charset="0"/>
              </a:rPr>
              <a:t>No; stated reprimands from work for leaving multiple times</a:t>
            </a:r>
          </a:p>
        </p:txBody>
      </p:sp>
      <p:sp>
        <p:nvSpPr>
          <p:cNvPr id="59" name="TextBox 58"/>
          <p:cNvSpPr txBox="1"/>
          <p:nvPr/>
        </p:nvSpPr>
        <p:spPr>
          <a:xfrm>
            <a:off x="7239000" y="4248090"/>
            <a:ext cx="1072901" cy="707886"/>
          </a:xfrm>
          <a:prstGeom prst="rect">
            <a:avLst/>
          </a:prstGeom>
          <a:noFill/>
        </p:spPr>
        <p:txBody>
          <a:bodyPr wrap="square" rtlCol="0">
            <a:spAutoFit/>
          </a:bodyPr>
          <a:lstStyle/>
          <a:p>
            <a:r>
              <a:rPr lang="en-US" sz="1000" dirty="0" smtClean="0"/>
              <a:t>Watch Violent Media?:</a:t>
            </a:r>
            <a:br>
              <a:rPr lang="en-US" sz="1000" dirty="0" smtClean="0"/>
            </a:br>
            <a:r>
              <a:rPr lang="en-US" sz="1000" u="sng" dirty="0">
                <a:latin typeface="Comic Sans MS" panose="030F0702030302020204" pitchFamily="66" charset="0"/>
              </a:rPr>
              <a:t>Yes; with father </a:t>
            </a:r>
          </a:p>
        </p:txBody>
      </p:sp>
      <p:sp>
        <p:nvSpPr>
          <p:cNvPr id="63" name="TextBox 62"/>
          <p:cNvSpPr txBox="1"/>
          <p:nvPr/>
        </p:nvSpPr>
        <p:spPr>
          <a:xfrm>
            <a:off x="6739453" y="1392437"/>
            <a:ext cx="956309" cy="707886"/>
          </a:xfrm>
          <a:prstGeom prst="rect">
            <a:avLst/>
          </a:prstGeom>
          <a:noFill/>
        </p:spPr>
        <p:txBody>
          <a:bodyPr wrap="square" rtlCol="0">
            <a:spAutoFit/>
          </a:bodyPr>
          <a:lstStyle/>
          <a:p>
            <a:r>
              <a:rPr lang="en-US" sz="1000" dirty="0" smtClean="0"/>
              <a:t>Friends Outside   </a:t>
            </a:r>
            <a:br>
              <a:rPr lang="en-US" sz="1000" dirty="0" smtClean="0"/>
            </a:br>
            <a:r>
              <a:rPr lang="en-US" sz="1000" dirty="0" smtClean="0"/>
              <a:t> of School?:      </a:t>
            </a:r>
            <a:br>
              <a:rPr lang="en-US" sz="1000" dirty="0" smtClean="0"/>
            </a:br>
            <a:r>
              <a:rPr lang="en-US" sz="1000" dirty="0" smtClean="0"/>
              <a:t>  </a:t>
            </a:r>
            <a:r>
              <a:rPr lang="en-US" sz="1000" u="sng" dirty="0">
                <a:latin typeface="Comic Sans MS" panose="030F0702030302020204" pitchFamily="66" charset="0"/>
              </a:rPr>
              <a:t>None</a:t>
            </a:r>
          </a:p>
        </p:txBody>
      </p:sp>
      <p:sp>
        <p:nvSpPr>
          <p:cNvPr id="64" name="TextBox 63"/>
          <p:cNvSpPr txBox="1"/>
          <p:nvPr/>
        </p:nvSpPr>
        <p:spPr>
          <a:xfrm>
            <a:off x="1670299" y="1600200"/>
            <a:ext cx="1072901" cy="1015663"/>
          </a:xfrm>
          <a:prstGeom prst="rect">
            <a:avLst/>
          </a:prstGeom>
          <a:noFill/>
        </p:spPr>
        <p:txBody>
          <a:bodyPr wrap="square" rtlCol="0">
            <a:spAutoFit/>
          </a:bodyPr>
          <a:lstStyle/>
          <a:p>
            <a:r>
              <a:rPr lang="en-US" sz="1000" dirty="0" smtClean="0"/>
              <a:t>+ Relationship w/ Neighbors?:</a:t>
            </a:r>
            <a:br>
              <a:rPr lang="en-US" sz="1000" dirty="0" smtClean="0"/>
            </a:br>
            <a:r>
              <a:rPr lang="en-US" sz="1000" u="sng" dirty="0">
                <a:latin typeface="Comic Sans MS" panose="030F0702030302020204" pitchFamily="66" charset="0"/>
              </a:rPr>
              <a:t>Neighbors complain </a:t>
            </a:r>
            <a:r>
              <a:rPr lang="en-US" sz="1000" u="sng" dirty="0" smtClean="0">
                <a:latin typeface="Comic Sans MS" panose="030F0702030302020204" pitchFamily="66" charset="0"/>
              </a:rPr>
              <a:t/>
            </a:r>
            <a:br>
              <a:rPr lang="en-US" sz="1000" u="sng" dirty="0" smtClean="0">
                <a:latin typeface="Comic Sans MS" panose="030F0702030302020204" pitchFamily="66" charset="0"/>
              </a:rPr>
            </a:br>
            <a:r>
              <a:rPr lang="en-US" sz="1000" u="sng" dirty="0" smtClean="0">
                <a:latin typeface="Comic Sans MS" panose="030F0702030302020204" pitchFamily="66" charset="0"/>
              </a:rPr>
              <a:t>about </a:t>
            </a:r>
            <a:br>
              <a:rPr lang="en-US" sz="1000" u="sng" dirty="0" smtClean="0">
                <a:latin typeface="Comic Sans MS" panose="030F0702030302020204" pitchFamily="66" charset="0"/>
              </a:rPr>
            </a:br>
            <a:r>
              <a:rPr lang="en-US" sz="1000" u="sng" dirty="0" smtClean="0">
                <a:latin typeface="Comic Sans MS" panose="030F0702030302020204" pitchFamily="66" charset="0"/>
              </a:rPr>
              <a:t>noise</a:t>
            </a:r>
            <a:endParaRPr lang="en-US" sz="1000" u="sng" dirty="0">
              <a:latin typeface="Comic Sans MS" panose="030F0702030302020204" pitchFamily="66" charset="0"/>
            </a:endParaRPr>
          </a:p>
        </p:txBody>
      </p:sp>
      <p:sp>
        <p:nvSpPr>
          <p:cNvPr id="10" name="Oval 9"/>
          <p:cNvSpPr/>
          <p:nvPr/>
        </p:nvSpPr>
        <p:spPr>
          <a:xfrm>
            <a:off x="1851268" y="1279261"/>
            <a:ext cx="5695628" cy="431240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4271" y="1394326"/>
            <a:ext cx="1467856" cy="369332"/>
          </a:xfrm>
          <a:prstGeom prst="rect">
            <a:avLst/>
          </a:prstGeom>
          <a:noFill/>
        </p:spPr>
        <p:txBody>
          <a:bodyPr wrap="square" rtlCol="0">
            <a:spAutoFit/>
          </a:bodyPr>
          <a:lstStyle/>
          <a:p>
            <a:pPr algn="ctr"/>
            <a:r>
              <a:rPr lang="en-US" b="1" dirty="0" smtClean="0"/>
              <a:t>Microsystem</a:t>
            </a:r>
            <a:endParaRPr lang="en-US" b="1" dirty="0"/>
          </a:p>
        </p:txBody>
      </p:sp>
      <p:sp>
        <p:nvSpPr>
          <p:cNvPr id="28" name="TextBox 27"/>
          <p:cNvSpPr txBox="1"/>
          <p:nvPr/>
        </p:nvSpPr>
        <p:spPr>
          <a:xfrm>
            <a:off x="3886200" y="4581394"/>
            <a:ext cx="2284144" cy="861774"/>
          </a:xfrm>
          <a:prstGeom prst="rect">
            <a:avLst/>
          </a:prstGeom>
          <a:noFill/>
        </p:spPr>
        <p:txBody>
          <a:bodyPr wrap="square" rtlCol="0">
            <a:spAutoFit/>
          </a:bodyPr>
          <a:lstStyle/>
          <a:p>
            <a:r>
              <a:rPr lang="en-US" sz="1000" dirty="0" smtClean="0"/>
              <a:t>Safety: </a:t>
            </a:r>
            <a:r>
              <a:rPr lang="en-US" sz="1000" u="sng" dirty="0">
                <a:latin typeface="Comic Sans MS" panose="030F0702030302020204" pitchFamily="66" charset="0"/>
              </a:rPr>
              <a:t>Relatively safe</a:t>
            </a:r>
            <a:br>
              <a:rPr lang="en-US" sz="1000" u="sng" dirty="0">
                <a:latin typeface="Comic Sans MS" panose="030F0702030302020204" pitchFamily="66" charset="0"/>
              </a:rPr>
            </a:br>
            <a:r>
              <a:rPr lang="en-US" sz="1000" dirty="0" smtClean="0"/>
              <a:t/>
            </a:r>
            <a:br>
              <a:rPr lang="en-US" sz="1000" dirty="0" smtClean="0"/>
            </a:br>
            <a:r>
              <a:rPr lang="en-US" sz="1000" dirty="0" smtClean="0"/>
              <a:t># of Playgrounds: </a:t>
            </a:r>
            <a:r>
              <a:rPr lang="en-US" sz="1000" u="sng" dirty="0">
                <a:latin typeface="Comic Sans MS" panose="030F0702030302020204" pitchFamily="66" charset="0"/>
              </a:rPr>
              <a:t>Just 1 or 2</a:t>
            </a:r>
            <a:br>
              <a:rPr lang="en-US" sz="1000" u="sng" dirty="0">
                <a:latin typeface="Comic Sans MS" panose="030F0702030302020204" pitchFamily="66" charset="0"/>
              </a:rPr>
            </a:br>
            <a:endParaRPr lang="en-US" sz="1000" u="sng" dirty="0">
              <a:latin typeface="Comic Sans MS" panose="030F0702030302020204" pitchFamily="66" charset="0"/>
            </a:endParaRPr>
          </a:p>
          <a:p>
            <a:r>
              <a:rPr lang="en-US" sz="1000" dirty="0" smtClean="0"/>
              <a:t>Playgrounds Close?: </a:t>
            </a:r>
            <a:r>
              <a:rPr lang="en-US" sz="1000" u="sng" dirty="0">
                <a:latin typeface="Comic Sans MS" panose="030F0702030302020204" pitchFamily="66" charset="0"/>
              </a:rPr>
              <a:t>Bike ride away</a:t>
            </a:r>
          </a:p>
        </p:txBody>
      </p:sp>
      <p:sp>
        <p:nvSpPr>
          <p:cNvPr id="31" name="TextBox 30"/>
          <p:cNvSpPr txBox="1"/>
          <p:nvPr/>
        </p:nvSpPr>
        <p:spPr>
          <a:xfrm>
            <a:off x="2173288" y="2325231"/>
            <a:ext cx="1789112" cy="2246769"/>
          </a:xfrm>
          <a:prstGeom prst="rect">
            <a:avLst/>
          </a:prstGeom>
          <a:noFill/>
        </p:spPr>
        <p:txBody>
          <a:bodyPr wrap="square" rtlCol="0">
            <a:spAutoFit/>
          </a:bodyPr>
          <a:lstStyle/>
          <a:p>
            <a:r>
              <a:rPr lang="en-US" sz="1000" dirty="0" err="1" smtClean="0"/>
              <a:t>SES:</a:t>
            </a:r>
            <a:r>
              <a:rPr lang="en-US" sz="1000" u="sng" dirty="0" err="1">
                <a:latin typeface="Comic Sans MS" panose="030F0702030302020204" pitchFamily="66" charset="0"/>
              </a:rPr>
              <a:t>Middle-Low</a:t>
            </a:r>
            <a:r>
              <a:rPr lang="en-US" sz="1000" dirty="0" smtClean="0"/>
              <a:t/>
            </a:r>
            <a:br>
              <a:rPr lang="en-US" sz="1000" dirty="0" smtClean="0"/>
            </a:br>
            <a:endParaRPr lang="en-US" sz="1000" dirty="0" smtClean="0"/>
          </a:p>
          <a:p>
            <a:r>
              <a:rPr lang="en-US" sz="1000" dirty="0" smtClean="0"/>
              <a:t>Size: </a:t>
            </a:r>
            <a:r>
              <a:rPr lang="en-US" sz="1000" u="sng" dirty="0">
                <a:latin typeface="Comic Sans MS" panose="030F0702030302020204" pitchFamily="66" charset="0"/>
              </a:rPr>
              <a:t>4; Mom, Dad, younger</a:t>
            </a:r>
            <a:br>
              <a:rPr lang="en-US" sz="1000" u="sng" dirty="0">
                <a:latin typeface="Comic Sans MS" panose="030F0702030302020204" pitchFamily="66" charset="0"/>
              </a:rPr>
            </a:br>
            <a:r>
              <a:rPr lang="en-US" sz="1000" u="sng" dirty="0">
                <a:latin typeface="Comic Sans MS" panose="030F0702030302020204" pitchFamily="66" charset="0"/>
              </a:rPr>
              <a:t>brother</a:t>
            </a:r>
            <a:r>
              <a:rPr lang="en-US" sz="1000" dirty="0" smtClean="0"/>
              <a:t/>
            </a:r>
            <a:br>
              <a:rPr lang="en-US" sz="1000" dirty="0" smtClean="0"/>
            </a:br>
            <a:endParaRPr lang="en-US" sz="1000" dirty="0" smtClean="0"/>
          </a:p>
          <a:p>
            <a:r>
              <a:rPr lang="en-US" sz="1000" dirty="0" smtClean="0"/>
              <a:t>Loss: </a:t>
            </a:r>
            <a:r>
              <a:rPr lang="en-US" sz="1000" u="sng" dirty="0">
                <a:latin typeface="Comic Sans MS" panose="030F0702030302020204" pitchFamily="66" charset="0"/>
              </a:rPr>
              <a:t>None significant</a:t>
            </a:r>
            <a:r>
              <a:rPr lang="en-US" sz="1000" dirty="0" smtClean="0"/>
              <a:t/>
            </a:r>
            <a:br>
              <a:rPr lang="en-US" sz="1000" dirty="0" smtClean="0"/>
            </a:br>
            <a:endParaRPr lang="en-US" sz="1000" dirty="0" smtClean="0"/>
          </a:p>
          <a:p>
            <a:r>
              <a:rPr lang="en-US" sz="1000" dirty="0" smtClean="0"/>
              <a:t>Education: </a:t>
            </a:r>
            <a:r>
              <a:rPr lang="en-US" sz="1000" u="sng" dirty="0">
                <a:latin typeface="Comic Sans MS" panose="030F0702030302020204" pitchFamily="66" charset="0"/>
              </a:rPr>
              <a:t>Mom HS </a:t>
            </a:r>
            <a:r>
              <a:rPr lang="en-US" sz="1000" u="sng" dirty="0" smtClean="0">
                <a:latin typeface="Comic Sans MS" panose="030F0702030302020204" pitchFamily="66" charset="0"/>
              </a:rPr>
              <a:t/>
            </a:r>
            <a:br>
              <a:rPr lang="en-US" sz="1000" u="sng" dirty="0" smtClean="0">
                <a:latin typeface="Comic Sans MS" panose="030F0702030302020204" pitchFamily="66" charset="0"/>
              </a:rPr>
            </a:br>
            <a:r>
              <a:rPr lang="en-US" sz="1000" u="sng" dirty="0" smtClean="0">
                <a:latin typeface="Comic Sans MS" panose="030F0702030302020204" pitchFamily="66" charset="0"/>
              </a:rPr>
              <a:t>grad; Dad </a:t>
            </a:r>
            <a:r>
              <a:rPr lang="en-US" sz="1000" u="sng" dirty="0">
                <a:latin typeface="Comic Sans MS" panose="030F0702030302020204" pitchFamily="66" charset="0"/>
              </a:rPr>
              <a:t>not; student held </a:t>
            </a:r>
            <a:r>
              <a:rPr lang="en-US" sz="1000" u="sng" dirty="0" smtClean="0">
                <a:latin typeface="Comic Sans MS" panose="030F0702030302020204" pitchFamily="66" charset="0"/>
              </a:rPr>
              <a:t>back 1 </a:t>
            </a:r>
            <a:r>
              <a:rPr lang="en-US" sz="1000" u="sng" dirty="0">
                <a:latin typeface="Comic Sans MS" panose="030F0702030302020204" pitchFamily="66" charset="0"/>
              </a:rPr>
              <a:t>year</a:t>
            </a:r>
          </a:p>
          <a:p>
            <a:endParaRPr lang="en-US" sz="1000" dirty="0"/>
          </a:p>
          <a:p>
            <a:r>
              <a:rPr lang="en-US" sz="1000" dirty="0" smtClean="0"/>
              <a:t>+ or – Relationships: </a:t>
            </a:r>
            <a:r>
              <a:rPr lang="en-US" sz="1000" u="sng" dirty="0">
                <a:latin typeface="Comic Sans MS" panose="030F0702030302020204" pitchFamily="66" charset="0"/>
              </a:rPr>
              <a:t>Strained relationship with all family members, especially dad</a:t>
            </a:r>
          </a:p>
        </p:txBody>
      </p:sp>
      <p:sp>
        <p:nvSpPr>
          <p:cNvPr id="11" name="Oval 10"/>
          <p:cNvSpPr/>
          <p:nvPr/>
        </p:nvSpPr>
        <p:spPr>
          <a:xfrm>
            <a:off x="3610024" y="2612091"/>
            <a:ext cx="2076350" cy="15720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99178" y="2850729"/>
            <a:ext cx="1315452" cy="369332"/>
          </a:xfrm>
          <a:prstGeom prst="rect">
            <a:avLst/>
          </a:prstGeom>
          <a:noFill/>
        </p:spPr>
        <p:txBody>
          <a:bodyPr wrap="square" rtlCol="0">
            <a:spAutoFit/>
          </a:bodyPr>
          <a:lstStyle/>
          <a:p>
            <a:pPr algn="ctr"/>
            <a:r>
              <a:rPr lang="en-US" b="1" dirty="0" smtClean="0"/>
              <a:t>Individual</a:t>
            </a:r>
            <a:endParaRPr lang="en-US" b="1" dirty="0"/>
          </a:p>
        </p:txBody>
      </p:sp>
      <p:sp>
        <p:nvSpPr>
          <p:cNvPr id="24" name="TextBox 23"/>
          <p:cNvSpPr txBox="1"/>
          <p:nvPr/>
        </p:nvSpPr>
        <p:spPr>
          <a:xfrm>
            <a:off x="3838069" y="3119311"/>
            <a:ext cx="1796760" cy="707886"/>
          </a:xfrm>
          <a:prstGeom prst="rect">
            <a:avLst/>
          </a:prstGeom>
          <a:noFill/>
        </p:spPr>
        <p:txBody>
          <a:bodyPr wrap="square" rtlCol="0">
            <a:spAutoFit/>
          </a:bodyPr>
          <a:lstStyle/>
          <a:p>
            <a:r>
              <a:rPr lang="en-US" sz="1000" dirty="0" smtClean="0"/>
              <a:t>Disability: </a:t>
            </a:r>
            <a:r>
              <a:rPr lang="en-US" sz="1000" u="sng" dirty="0" smtClean="0">
                <a:latin typeface="Comic Sans MS" panose="030F0702030302020204" pitchFamily="66" charset="0"/>
              </a:rPr>
              <a:t>SED</a:t>
            </a:r>
            <a:endParaRPr lang="en-US" sz="1000" dirty="0" smtClean="0"/>
          </a:p>
          <a:p>
            <a:r>
              <a:rPr lang="en-US" sz="1000" dirty="0" smtClean="0"/>
              <a:t>Gender:</a:t>
            </a:r>
            <a:r>
              <a:rPr lang="en-US" sz="1000" dirty="0" smtClean="0">
                <a:latin typeface="Comic Sans MS" panose="030F0702030302020204" pitchFamily="66" charset="0"/>
              </a:rPr>
              <a:t> </a:t>
            </a:r>
            <a:r>
              <a:rPr lang="en-US" sz="1000" u="sng" dirty="0" smtClean="0">
                <a:latin typeface="Comic Sans MS" panose="030F0702030302020204" pitchFamily="66" charset="0"/>
              </a:rPr>
              <a:t>Male</a:t>
            </a:r>
            <a:endParaRPr lang="en-US" sz="1000" dirty="0" smtClean="0"/>
          </a:p>
          <a:p>
            <a:r>
              <a:rPr lang="en-US" sz="1000" dirty="0" smtClean="0"/>
              <a:t>Race: </a:t>
            </a:r>
            <a:r>
              <a:rPr lang="en-US" sz="1000" u="sng" dirty="0" smtClean="0">
                <a:latin typeface="Comic Sans MS" panose="030F0702030302020204" pitchFamily="66" charset="0"/>
              </a:rPr>
              <a:t>White</a:t>
            </a:r>
            <a:endParaRPr lang="en-US" sz="1000" dirty="0" smtClean="0">
              <a:latin typeface="Comic Sans MS" panose="030F0702030302020204" pitchFamily="66" charset="0"/>
            </a:endParaRPr>
          </a:p>
          <a:p>
            <a:r>
              <a:rPr lang="en-US" sz="1000" dirty="0" smtClean="0"/>
              <a:t>Age: </a:t>
            </a:r>
            <a:r>
              <a:rPr lang="en-US" sz="1000" u="sng" dirty="0" smtClean="0">
                <a:latin typeface="Comic Sans MS" panose="030F0702030302020204" pitchFamily="66" charset="0"/>
              </a:rPr>
              <a:t>10</a:t>
            </a:r>
            <a:endParaRPr lang="en-US" sz="1000" dirty="0">
              <a:latin typeface="Comic Sans MS" panose="030F0702030302020204" pitchFamily="66" charset="0"/>
            </a:endParaRPr>
          </a:p>
        </p:txBody>
      </p:sp>
      <p:sp>
        <p:nvSpPr>
          <p:cNvPr id="14" name="TextBox 13"/>
          <p:cNvSpPr txBox="1"/>
          <p:nvPr/>
        </p:nvSpPr>
        <p:spPr>
          <a:xfrm>
            <a:off x="3994742" y="2106237"/>
            <a:ext cx="1379870" cy="307777"/>
          </a:xfrm>
          <a:prstGeom prst="rect">
            <a:avLst/>
          </a:prstGeom>
          <a:noFill/>
        </p:spPr>
        <p:txBody>
          <a:bodyPr wrap="square" rtlCol="0">
            <a:spAutoFit/>
          </a:bodyPr>
          <a:lstStyle/>
          <a:p>
            <a:pPr algn="ctr"/>
            <a:r>
              <a:rPr lang="en-US" sz="1400" b="1" dirty="0" smtClean="0"/>
              <a:t>Mesosystem</a:t>
            </a:r>
            <a:endParaRPr lang="en-US" sz="1400" b="1" dirty="0"/>
          </a:p>
        </p:txBody>
      </p:sp>
      <p:cxnSp>
        <p:nvCxnSpPr>
          <p:cNvPr id="45" name="Straight Arrow Connector 44"/>
          <p:cNvCxnSpPr/>
          <p:nvPr/>
        </p:nvCxnSpPr>
        <p:spPr>
          <a:xfrm>
            <a:off x="3617169" y="2064774"/>
            <a:ext cx="211873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3455243" y="4682805"/>
            <a:ext cx="286540" cy="35687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3191050">
            <a:off x="3034819" y="4879658"/>
            <a:ext cx="876448" cy="215444"/>
          </a:xfrm>
          <a:prstGeom prst="rect">
            <a:avLst/>
          </a:prstGeom>
          <a:noFill/>
        </p:spPr>
        <p:txBody>
          <a:bodyPr wrap="square" rtlCol="0">
            <a:spAutoFit/>
          </a:bodyPr>
          <a:lstStyle/>
          <a:p>
            <a:pPr algn="ctr"/>
            <a:r>
              <a:rPr lang="en-US" sz="800" b="1" dirty="0" smtClean="0"/>
              <a:t>Mesosystem</a:t>
            </a:r>
            <a:endParaRPr lang="en-US" sz="800" b="1" dirty="0"/>
          </a:p>
        </p:txBody>
      </p:sp>
      <p:sp>
        <p:nvSpPr>
          <p:cNvPr id="17" name="TextBox 16"/>
          <p:cNvSpPr txBox="1"/>
          <p:nvPr/>
        </p:nvSpPr>
        <p:spPr>
          <a:xfrm>
            <a:off x="7292728" y="166137"/>
            <a:ext cx="1718790" cy="369332"/>
          </a:xfrm>
          <a:prstGeom prst="rect">
            <a:avLst/>
          </a:prstGeom>
          <a:noFill/>
        </p:spPr>
        <p:txBody>
          <a:bodyPr wrap="square" rtlCol="0">
            <a:spAutoFit/>
          </a:bodyPr>
          <a:lstStyle/>
          <a:p>
            <a:pPr algn="ctr"/>
            <a:r>
              <a:rPr lang="en-US" b="1" dirty="0" smtClean="0"/>
              <a:t>Chronosystem</a:t>
            </a:r>
            <a:endParaRPr lang="en-US" b="1" dirty="0"/>
          </a:p>
        </p:txBody>
      </p:sp>
      <p:sp>
        <p:nvSpPr>
          <p:cNvPr id="20" name="TextBox 19"/>
          <p:cNvSpPr txBox="1"/>
          <p:nvPr/>
        </p:nvSpPr>
        <p:spPr>
          <a:xfrm>
            <a:off x="132478" y="166137"/>
            <a:ext cx="1718790" cy="369332"/>
          </a:xfrm>
          <a:prstGeom prst="rect">
            <a:avLst/>
          </a:prstGeom>
          <a:noFill/>
        </p:spPr>
        <p:txBody>
          <a:bodyPr wrap="square" rtlCol="0">
            <a:spAutoFit/>
          </a:bodyPr>
          <a:lstStyle/>
          <a:p>
            <a:pPr algn="ctr"/>
            <a:r>
              <a:rPr lang="en-US" b="1" dirty="0" smtClean="0"/>
              <a:t>Chronosystem</a:t>
            </a:r>
            <a:endParaRPr lang="en-US" b="1" dirty="0"/>
          </a:p>
        </p:txBody>
      </p:sp>
      <p:sp>
        <p:nvSpPr>
          <p:cNvPr id="21" name="TextBox 20"/>
          <p:cNvSpPr txBox="1"/>
          <p:nvPr/>
        </p:nvSpPr>
        <p:spPr>
          <a:xfrm>
            <a:off x="7292728" y="6240016"/>
            <a:ext cx="1718790" cy="369332"/>
          </a:xfrm>
          <a:prstGeom prst="rect">
            <a:avLst/>
          </a:prstGeom>
          <a:noFill/>
        </p:spPr>
        <p:txBody>
          <a:bodyPr wrap="square" rtlCol="0">
            <a:spAutoFit/>
          </a:bodyPr>
          <a:lstStyle/>
          <a:p>
            <a:pPr algn="ctr"/>
            <a:r>
              <a:rPr lang="en-US" b="1" dirty="0" smtClean="0"/>
              <a:t>Chronosystem</a:t>
            </a:r>
            <a:endParaRPr lang="en-US" b="1" dirty="0"/>
          </a:p>
        </p:txBody>
      </p:sp>
      <p:sp>
        <p:nvSpPr>
          <p:cNvPr id="22" name="TextBox 21"/>
          <p:cNvSpPr txBox="1"/>
          <p:nvPr/>
        </p:nvSpPr>
        <p:spPr>
          <a:xfrm>
            <a:off x="132478" y="6240016"/>
            <a:ext cx="1718790" cy="369332"/>
          </a:xfrm>
          <a:prstGeom prst="rect">
            <a:avLst/>
          </a:prstGeom>
          <a:noFill/>
        </p:spPr>
        <p:txBody>
          <a:bodyPr wrap="square" rtlCol="0">
            <a:spAutoFit/>
          </a:bodyPr>
          <a:lstStyle/>
          <a:p>
            <a:pPr algn="ctr"/>
            <a:r>
              <a:rPr lang="en-US" b="1" dirty="0" smtClean="0"/>
              <a:t>Chronosystem</a:t>
            </a:r>
            <a:endParaRPr lang="en-US" b="1" dirty="0"/>
          </a:p>
        </p:txBody>
      </p:sp>
      <p:grpSp>
        <p:nvGrpSpPr>
          <p:cNvPr id="108" name="Group 107"/>
          <p:cNvGrpSpPr/>
          <p:nvPr/>
        </p:nvGrpSpPr>
        <p:grpSpPr>
          <a:xfrm>
            <a:off x="2605939" y="799981"/>
            <a:ext cx="4229119" cy="449810"/>
            <a:chOff x="2605939" y="799981"/>
            <a:chExt cx="4229119" cy="449810"/>
          </a:xfrm>
        </p:grpSpPr>
        <p:cxnSp>
          <p:nvCxnSpPr>
            <p:cNvPr id="74" name="Straight Arrow Connector 73"/>
            <p:cNvCxnSpPr/>
            <p:nvPr/>
          </p:nvCxnSpPr>
          <p:spPr>
            <a:xfrm flipH="1">
              <a:off x="6375450" y="799981"/>
              <a:ext cx="459608" cy="44981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605939" y="799981"/>
              <a:ext cx="368664" cy="42690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3036381" y="1335117"/>
            <a:ext cx="3259020" cy="560309"/>
            <a:chOff x="3036381" y="1335117"/>
            <a:chExt cx="3259020" cy="560309"/>
          </a:xfrm>
        </p:grpSpPr>
        <p:cxnSp>
          <p:nvCxnSpPr>
            <p:cNvPr id="76" name="Straight Arrow Connector 75"/>
            <p:cNvCxnSpPr/>
            <p:nvPr/>
          </p:nvCxnSpPr>
          <p:spPr>
            <a:xfrm flipH="1" flipV="1">
              <a:off x="3036381" y="1335117"/>
              <a:ext cx="418862" cy="41754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5951664" y="1396544"/>
              <a:ext cx="343737" cy="49888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4007785" y="2462857"/>
            <a:ext cx="1427097" cy="446240"/>
            <a:chOff x="4007785" y="2462857"/>
            <a:chExt cx="1427097" cy="446240"/>
          </a:xfrm>
        </p:grpSpPr>
        <p:cxnSp>
          <p:nvCxnSpPr>
            <p:cNvPr id="69" name="Straight Arrow Connector 68"/>
            <p:cNvCxnSpPr/>
            <p:nvPr/>
          </p:nvCxnSpPr>
          <p:spPr>
            <a:xfrm flipH="1">
              <a:off x="5094834" y="2494786"/>
              <a:ext cx="340048" cy="41431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007785" y="2462857"/>
              <a:ext cx="312403" cy="40879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rot="18094277">
            <a:off x="6174761" y="4720316"/>
            <a:ext cx="876448" cy="215444"/>
          </a:xfrm>
          <a:prstGeom prst="rect">
            <a:avLst/>
          </a:prstGeom>
          <a:noFill/>
        </p:spPr>
        <p:txBody>
          <a:bodyPr wrap="square" rtlCol="0">
            <a:spAutoFit/>
          </a:bodyPr>
          <a:lstStyle/>
          <a:p>
            <a:pPr algn="ctr"/>
            <a:r>
              <a:rPr lang="en-US" sz="800" b="1" dirty="0" smtClean="0"/>
              <a:t>Mesosystem</a:t>
            </a:r>
            <a:endParaRPr lang="en-US" sz="800" b="1" dirty="0"/>
          </a:p>
        </p:txBody>
      </p:sp>
      <p:sp>
        <p:nvSpPr>
          <p:cNvPr id="71" name="TextBox 70"/>
          <p:cNvSpPr txBox="1"/>
          <p:nvPr/>
        </p:nvSpPr>
        <p:spPr>
          <a:xfrm>
            <a:off x="5630306" y="2414014"/>
            <a:ext cx="2218294" cy="2092881"/>
          </a:xfrm>
          <a:prstGeom prst="rect">
            <a:avLst/>
          </a:prstGeom>
          <a:noFill/>
        </p:spPr>
        <p:txBody>
          <a:bodyPr wrap="square" rtlCol="0">
            <a:spAutoFit/>
          </a:bodyPr>
          <a:lstStyle/>
          <a:p>
            <a:r>
              <a:rPr lang="en-US" sz="1000" dirty="0" smtClean="0"/>
              <a:t>Relationship w/ Teachers:</a:t>
            </a:r>
            <a:br>
              <a:rPr lang="en-US" sz="1000" dirty="0" smtClean="0"/>
            </a:br>
            <a:r>
              <a:rPr lang="en-US" sz="1000" dirty="0" smtClean="0"/>
              <a:t/>
            </a:r>
            <a:br>
              <a:rPr lang="en-US" sz="1000" dirty="0" smtClean="0"/>
            </a:br>
            <a:r>
              <a:rPr lang="en-US" sz="1000" u="sng" dirty="0" smtClean="0">
                <a:latin typeface="Comic Sans MS" panose="030F0702030302020204" pitchFamily="66" charset="0"/>
              </a:rPr>
              <a:t>Poor; disruptive behaviors</a:t>
            </a:r>
            <a:r>
              <a:rPr lang="en-US" sz="1000" dirty="0" smtClean="0"/>
              <a:t/>
            </a:r>
            <a:br>
              <a:rPr lang="en-US" sz="1000" dirty="0" smtClean="0"/>
            </a:br>
            <a:endParaRPr lang="en-US" sz="1000" dirty="0" smtClean="0"/>
          </a:p>
          <a:p>
            <a:r>
              <a:rPr lang="en-US" sz="1000" dirty="0" smtClean="0"/>
              <a:t>Relationship w/ Peers: </a:t>
            </a:r>
            <a:r>
              <a:rPr lang="en-US" sz="1000" u="sng" dirty="0" smtClean="0">
                <a:latin typeface="Comic Sans MS" panose="030F0702030302020204" pitchFamily="66" charset="0"/>
              </a:rPr>
              <a:t>Poor; physically &amp; verbally aggressive</a:t>
            </a:r>
            <a:r>
              <a:rPr lang="en-US" sz="1000" dirty="0" smtClean="0"/>
              <a:t/>
            </a:r>
            <a:br>
              <a:rPr lang="en-US" sz="1000" dirty="0" smtClean="0"/>
            </a:br>
            <a:r>
              <a:rPr lang="en-US" sz="1000" dirty="0" smtClean="0"/>
              <a:t/>
            </a:r>
            <a:br>
              <a:rPr lang="en-US" sz="1000" dirty="0" smtClean="0"/>
            </a:br>
            <a:r>
              <a:rPr lang="en-US" sz="1000" dirty="0" smtClean="0"/>
              <a:t>In Clubs?: </a:t>
            </a:r>
            <a:r>
              <a:rPr lang="en-US" sz="1000" u="sng" dirty="0">
                <a:latin typeface="Comic Sans MS" panose="030F0702030302020204" pitchFamily="66" charset="0"/>
              </a:rPr>
              <a:t>No</a:t>
            </a:r>
            <a:r>
              <a:rPr lang="en-US" sz="1000" dirty="0" smtClean="0"/>
              <a:t/>
            </a:r>
            <a:br>
              <a:rPr lang="en-US" sz="1000" dirty="0" smtClean="0"/>
            </a:br>
            <a:endParaRPr lang="en-US" sz="1000" dirty="0" smtClean="0"/>
          </a:p>
          <a:p>
            <a:r>
              <a:rPr lang="en-US" sz="1000" dirty="0" smtClean="0"/>
              <a:t>Guardians Involved?: </a:t>
            </a:r>
            <a:r>
              <a:rPr lang="en-US" sz="1000" u="sng" dirty="0">
                <a:latin typeface="Comic Sans MS" panose="030F0702030302020204" pitchFamily="66" charset="0"/>
              </a:rPr>
              <a:t>Mother but </a:t>
            </a:r>
            <a:br>
              <a:rPr lang="en-US" sz="1000" u="sng" dirty="0">
                <a:latin typeface="Comic Sans MS" panose="030F0702030302020204" pitchFamily="66" charset="0"/>
              </a:rPr>
            </a:br>
            <a:r>
              <a:rPr lang="en-US" sz="1000" u="sng" dirty="0">
                <a:latin typeface="Comic Sans MS" panose="030F0702030302020204" pitchFamily="66" charset="0"/>
              </a:rPr>
              <a:t>not father; only comes to </a:t>
            </a:r>
            <a:r>
              <a:rPr lang="en-US" sz="1000" u="sng" dirty="0" smtClean="0">
                <a:latin typeface="Comic Sans MS" panose="030F0702030302020204" pitchFamily="66" charset="0"/>
              </a:rPr>
              <a:t/>
            </a:r>
            <a:br>
              <a:rPr lang="en-US" sz="1000" u="sng" dirty="0" smtClean="0">
                <a:latin typeface="Comic Sans MS" panose="030F0702030302020204" pitchFamily="66" charset="0"/>
              </a:rPr>
            </a:br>
            <a:r>
              <a:rPr lang="en-US" sz="1000" u="sng" dirty="0" smtClean="0">
                <a:latin typeface="Comic Sans MS" panose="030F0702030302020204" pitchFamily="66" charset="0"/>
              </a:rPr>
              <a:t>school when </a:t>
            </a:r>
            <a:r>
              <a:rPr lang="en-US" sz="1000" u="sng" dirty="0">
                <a:latin typeface="Comic Sans MS" panose="030F0702030302020204" pitchFamily="66" charset="0"/>
              </a:rPr>
              <a:t>student in </a:t>
            </a:r>
            <a:r>
              <a:rPr lang="en-US" sz="1000" u="sng" dirty="0" smtClean="0">
                <a:latin typeface="Comic Sans MS" panose="030F0702030302020204" pitchFamily="66" charset="0"/>
              </a:rPr>
              <a:t/>
            </a:r>
            <a:br>
              <a:rPr lang="en-US" sz="1000" u="sng" dirty="0" smtClean="0">
                <a:latin typeface="Comic Sans MS" panose="030F0702030302020204" pitchFamily="66" charset="0"/>
              </a:rPr>
            </a:br>
            <a:r>
              <a:rPr lang="en-US" sz="1000" u="sng" dirty="0" smtClean="0">
                <a:latin typeface="Comic Sans MS" panose="030F0702030302020204" pitchFamily="66" charset="0"/>
              </a:rPr>
              <a:t>trouble</a:t>
            </a:r>
            <a:endParaRPr lang="en-US" sz="1000" u="sng" dirty="0">
              <a:latin typeface="Comic Sans MS" panose="030F0702030302020204" pitchFamily="66" charset="0"/>
            </a:endParaRPr>
          </a:p>
        </p:txBody>
      </p:sp>
      <p:cxnSp>
        <p:nvCxnSpPr>
          <p:cNvPr id="72" name="Straight Arrow Connector 71"/>
          <p:cNvCxnSpPr/>
          <p:nvPr/>
        </p:nvCxnSpPr>
        <p:spPr>
          <a:xfrm flipH="1">
            <a:off x="6309208" y="4559693"/>
            <a:ext cx="286540" cy="38430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547099" y="5010090"/>
            <a:ext cx="1072901" cy="400110"/>
          </a:xfrm>
          <a:prstGeom prst="rect">
            <a:avLst/>
          </a:prstGeom>
          <a:noFill/>
        </p:spPr>
        <p:txBody>
          <a:bodyPr wrap="square" rtlCol="0">
            <a:spAutoFit/>
          </a:bodyPr>
          <a:lstStyle/>
          <a:p>
            <a:r>
              <a:rPr lang="en-US" sz="1000" dirty="0" smtClean="0"/>
              <a:t>Play Violent Games?: </a:t>
            </a:r>
            <a:endParaRPr lang="en-US" sz="1000" u="sng" dirty="0">
              <a:latin typeface="Comic Sans MS" panose="030F0702030302020204" pitchFamily="66" charset="0"/>
            </a:endParaRPr>
          </a:p>
        </p:txBody>
      </p:sp>
      <p:sp>
        <p:nvSpPr>
          <p:cNvPr id="75" name="TextBox 74"/>
          <p:cNvSpPr txBox="1"/>
          <p:nvPr/>
        </p:nvSpPr>
        <p:spPr>
          <a:xfrm>
            <a:off x="1600200" y="4750319"/>
            <a:ext cx="995164" cy="400110"/>
          </a:xfrm>
          <a:prstGeom prst="rect">
            <a:avLst/>
          </a:prstGeom>
          <a:noFill/>
        </p:spPr>
        <p:txBody>
          <a:bodyPr wrap="square" rtlCol="0">
            <a:spAutoFit/>
          </a:bodyPr>
          <a:lstStyle/>
          <a:p>
            <a:r>
              <a:rPr lang="en-US" sz="1000" dirty="0" smtClean="0"/>
              <a:t>In After School Care?: </a:t>
            </a:r>
            <a:r>
              <a:rPr lang="en-US" sz="1000" u="sng" dirty="0">
                <a:latin typeface="Comic Sans MS" panose="030F0702030302020204" pitchFamily="66" charset="0"/>
              </a:rPr>
              <a:t>Yes</a:t>
            </a:r>
          </a:p>
        </p:txBody>
      </p:sp>
      <p:sp>
        <p:nvSpPr>
          <p:cNvPr id="77" name="TextBox 76"/>
          <p:cNvSpPr txBox="1"/>
          <p:nvPr/>
        </p:nvSpPr>
        <p:spPr>
          <a:xfrm>
            <a:off x="8289097" y="2971800"/>
            <a:ext cx="986493" cy="707886"/>
          </a:xfrm>
          <a:prstGeom prst="rect">
            <a:avLst/>
          </a:prstGeom>
          <a:noFill/>
        </p:spPr>
        <p:txBody>
          <a:bodyPr wrap="square" rtlCol="0">
            <a:spAutoFit/>
          </a:bodyPr>
          <a:lstStyle/>
          <a:p>
            <a:r>
              <a:rPr lang="en-US" sz="1000" u="sng" dirty="0">
                <a:latin typeface="Comic Sans MS" panose="030F0702030302020204" pitchFamily="66" charset="0"/>
              </a:rPr>
              <a:t>Student is </a:t>
            </a:r>
            <a:r>
              <a:rPr lang="en-US" sz="1000" u="sng" dirty="0" smtClean="0">
                <a:latin typeface="Comic Sans MS" panose="030F0702030302020204" pitchFamily="66" charset="0"/>
              </a:rPr>
              <a:t>overweight; target </a:t>
            </a:r>
            <a:r>
              <a:rPr lang="en-US" sz="1000" u="sng" dirty="0">
                <a:latin typeface="Comic Sans MS" panose="030F0702030302020204" pitchFamily="66" charset="0"/>
              </a:rPr>
              <a:t>is Muslim</a:t>
            </a:r>
          </a:p>
        </p:txBody>
      </p:sp>
      <p:sp>
        <p:nvSpPr>
          <p:cNvPr id="78" name="TextBox 77"/>
          <p:cNvSpPr txBox="1"/>
          <p:nvPr/>
        </p:nvSpPr>
        <p:spPr>
          <a:xfrm>
            <a:off x="7082821" y="5943600"/>
            <a:ext cx="2061179" cy="400110"/>
          </a:xfrm>
          <a:prstGeom prst="rect">
            <a:avLst/>
          </a:prstGeom>
          <a:noFill/>
        </p:spPr>
        <p:txBody>
          <a:bodyPr wrap="square" rtlCol="0">
            <a:spAutoFit/>
          </a:bodyPr>
          <a:lstStyle/>
          <a:p>
            <a:r>
              <a:rPr lang="en-US" sz="1000" dirty="0" smtClean="0"/>
              <a:t>Time Since Major Life Event: </a:t>
            </a:r>
            <a:r>
              <a:rPr lang="en-US" sz="1000" u="sng" dirty="0">
                <a:latin typeface="Comic Sans MS" panose="030F0702030302020204" pitchFamily="66" charset="0"/>
              </a:rPr>
              <a:t>Moved to new school 1 year ago</a:t>
            </a:r>
          </a:p>
        </p:txBody>
      </p:sp>
      <p:sp>
        <p:nvSpPr>
          <p:cNvPr id="79" name="TextBox 78"/>
          <p:cNvSpPr txBox="1"/>
          <p:nvPr/>
        </p:nvSpPr>
        <p:spPr>
          <a:xfrm>
            <a:off x="197746" y="535469"/>
            <a:ext cx="2901738" cy="400110"/>
          </a:xfrm>
          <a:prstGeom prst="rect">
            <a:avLst/>
          </a:prstGeom>
          <a:noFill/>
        </p:spPr>
        <p:txBody>
          <a:bodyPr wrap="square" rtlCol="0">
            <a:spAutoFit/>
          </a:bodyPr>
          <a:lstStyle/>
          <a:p>
            <a:r>
              <a:rPr lang="en-US" sz="1000" dirty="0" smtClean="0"/>
              <a:t>Societal Conditions: </a:t>
            </a:r>
            <a:r>
              <a:rPr lang="en-US" sz="1000" u="sng" dirty="0">
                <a:latin typeface="Comic Sans MS" panose="030F0702030302020204" pitchFamily="66" charset="0"/>
              </a:rPr>
              <a:t>Generally </a:t>
            </a:r>
            <a:br>
              <a:rPr lang="en-US" sz="1000" u="sng" dirty="0">
                <a:latin typeface="Comic Sans MS" panose="030F0702030302020204" pitchFamily="66" charset="0"/>
              </a:rPr>
            </a:br>
            <a:r>
              <a:rPr lang="en-US" sz="1000" u="sng" dirty="0">
                <a:latin typeface="Comic Sans MS" panose="030F0702030302020204" pitchFamily="66" charset="0"/>
              </a:rPr>
              <a:t>positive </a:t>
            </a:r>
          </a:p>
        </p:txBody>
      </p:sp>
      <p:sp>
        <p:nvSpPr>
          <p:cNvPr id="61" name="TextBox 60"/>
          <p:cNvSpPr txBox="1"/>
          <p:nvPr/>
        </p:nvSpPr>
        <p:spPr>
          <a:xfrm>
            <a:off x="6142827" y="5312873"/>
            <a:ext cx="1072901" cy="246221"/>
          </a:xfrm>
          <a:prstGeom prst="rect">
            <a:avLst/>
          </a:prstGeom>
          <a:noFill/>
        </p:spPr>
        <p:txBody>
          <a:bodyPr wrap="square" rtlCol="0">
            <a:spAutoFit/>
          </a:bodyPr>
          <a:lstStyle/>
          <a:p>
            <a:r>
              <a:rPr lang="en-US" sz="1000" u="sng" dirty="0">
                <a:latin typeface="Comic Sans MS" panose="030F0702030302020204" pitchFamily="66" charset="0"/>
              </a:rPr>
              <a:t>No; Minecraft</a:t>
            </a:r>
          </a:p>
        </p:txBody>
      </p:sp>
    </p:spTree>
    <p:extLst>
      <p:ext uri="{BB962C8B-B14F-4D97-AF65-F5344CB8AC3E}">
        <p14:creationId xmlns:p14="http://schemas.microsoft.com/office/powerpoint/2010/main" val="1627506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397522" y="214322"/>
            <a:ext cx="8422105" cy="6376738"/>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38069" y="232610"/>
            <a:ext cx="1467856" cy="369332"/>
          </a:xfrm>
          <a:prstGeom prst="rect">
            <a:avLst/>
          </a:prstGeom>
          <a:noFill/>
        </p:spPr>
        <p:txBody>
          <a:bodyPr wrap="square" rtlCol="0">
            <a:spAutoFit/>
          </a:bodyPr>
          <a:lstStyle/>
          <a:p>
            <a:pPr algn="ctr"/>
            <a:r>
              <a:rPr lang="en-US" b="1" dirty="0" smtClean="0"/>
              <a:t>Macrosystem</a:t>
            </a:r>
            <a:endParaRPr lang="en-US" b="1" dirty="0"/>
          </a:p>
        </p:txBody>
      </p:sp>
      <p:sp>
        <p:nvSpPr>
          <p:cNvPr id="57" name="TextBox 56"/>
          <p:cNvSpPr txBox="1"/>
          <p:nvPr/>
        </p:nvSpPr>
        <p:spPr>
          <a:xfrm>
            <a:off x="2253114" y="5761910"/>
            <a:ext cx="3950621" cy="707886"/>
          </a:xfrm>
          <a:prstGeom prst="rect">
            <a:avLst/>
          </a:prstGeom>
          <a:noFill/>
        </p:spPr>
        <p:txBody>
          <a:bodyPr wrap="square" rtlCol="0">
            <a:spAutoFit/>
          </a:bodyPr>
          <a:lstStyle/>
          <a:p>
            <a:r>
              <a:rPr lang="en-US" sz="1000" dirty="0" smtClean="0"/>
              <a:t>Laws </a:t>
            </a:r>
            <a:br>
              <a:rPr lang="en-US" sz="1000" dirty="0" smtClean="0"/>
            </a:br>
            <a:r>
              <a:rPr lang="en-US" sz="1000" dirty="0" smtClean="0"/>
              <a:t>    Directly </a:t>
            </a:r>
            <a:br>
              <a:rPr lang="en-US" sz="1000" dirty="0" smtClean="0"/>
            </a:br>
            <a:r>
              <a:rPr lang="en-US" sz="1000" dirty="0" smtClean="0"/>
              <a:t>                Affecting </a:t>
            </a:r>
            <a:br>
              <a:rPr lang="en-US" sz="1000" dirty="0" smtClean="0"/>
            </a:br>
            <a:r>
              <a:rPr lang="en-US" sz="1000" dirty="0" smtClean="0"/>
              <a:t>                               Student:____________________________________</a:t>
            </a:r>
            <a:endParaRPr lang="en-US" sz="1000" dirty="0"/>
          </a:p>
        </p:txBody>
      </p:sp>
      <p:sp>
        <p:nvSpPr>
          <p:cNvPr id="58" name="TextBox 57"/>
          <p:cNvSpPr txBox="1"/>
          <p:nvPr/>
        </p:nvSpPr>
        <p:spPr>
          <a:xfrm>
            <a:off x="8077200" y="2358467"/>
            <a:ext cx="778702" cy="1015663"/>
          </a:xfrm>
          <a:prstGeom prst="rect">
            <a:avLst/>
          </a:prstGeom>
          <a:noFill/>
        </p:spPr>
        <p:txBody>
          <a:bodyPr wrap="square" rtlCol="0">
            <a:spAutoFit/>
          </a:bodyPr>
          <a:lstStyle/>
          <a:p>
            <a:r>
              <a:rPr lang="en-US" sz="1000" dirty="0" smtClean="0"/>
              <a:t>Cultural</a:t>
            </a:r>
            <a:br>
              <a:rPr lang="en-US" sz="1000" dirty="0" smtClean="0"/>
            </a:br>
            <a:r>
              <a:rPr lang="en-US" sz="1000" dirty="0" smtClean="0"/>
              <a:t>   Values</a:t>
            </a:r>
          </a:p>
          <a:p>
            <a:r>
              <a:rPr lang="en-US" sz="1000" dirty="0"/>
              <a:t> </a:t>
            </a:r>
            <a:r>
              <a:rPr lang="en-US" sz="1000" dirty="0" smtClean="0"/>
              <a:t>   Affecting</a:t>
            </a:r>
          </a:p>
          <a:p>
            <a:r>
              <a:rPr lang="en-US" sz="1000" dirty="0"/>
              <a:t> </a:t>
            </a:r>
            <a:r>
              <a:rPr lang="en-US" sz="1000" dirty="0" smtClean="0"/>
              <a:t>    Student:</a:t>
            </a:r>
          </a:p>
          <a:p>
            <a:endParaRPr lang="en-US" sz="1000" dirty="0"/>
          </a:p>
          <a:p>
            <a:r>
              <a:rPr lang="en-US" sz="1000" dirty="0" smtClean="0"/>
              <a:t>      </a:t>
            </a:r>
            <a:endParaRPr lang="en-US" sz="1000" dirty="0"/>
          </a:p>
        </p:txBody>
      </p:sp>
      <p:sp>
        <p:nvSpPr>
          <p:cNvPr id="8" name="Oval 7"/>
          <p:cNvSpPr/>
          <p:nvPr/>
        </p:nvSpPr>
        <p:spPr>
          <a:xfrm>
            <a:off x="942734" y="628080"/>
            <a:ext cx="7411184" cy="56113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48615" y="728536"/>
            <a:ext cx="1467856" cy="369332"/>
          </a:xfrm>
          <a:prstGeom prst="rect">
            <a:avLst/>
          </a:prstGeom>
          <a:noFill/>
        </p:spPr>
        <p:txBody>
          <a:bodyPr wrap="square" rtlCol="0">
            <a:spAutoFit/>
          </a:bodyPr>
          <a:lstStyle/>
          <a:p>
            <a:pPr algn="ctr"/>
            <a:r>
              <a:rPr lang="en-US" b="1" dirty="0" smtClean="0"/>
              <a:t>Exosystem</a:t>
            </a:r>
            <a:endParaRPr lang="en-US" b="1" dirty="0"/>
          </a:p>
        </p:txBody>
      </p:sp>
      <p:sp>
        <p:nvSpPr>
          <p:cNvPr id="55" name="TextBox 54"/>
          <p:cNvSpPr txBox="1"/>
          <p:nvPr/>
        </p:nvSpPr>
        <p:spPr>
          <a:xfrm>
            <a:off x="1214636" y="4030243"/>
            <a:ext cx="995164" cy="553998"/>
          </a:xfrm>
          <a:prstGeom prst="rect">
            <a:avLst/>
          </a:prstGeom>
          <a:noFill/>
        </p:spPr>
        <p:txBody>
          <a:bodyPr wrap="square" rtlCol="0">
            <a:spAutoFit/>
          </a:bodyPr>
          <a:lstStyle/>
          <a:p>
            <a:r>
              <a:rPr lang="en-US" sz="1000" dirty="0" smtClean="0"/>
              <a:t>In Youth Sports?:</a:t>
            </a:r>
          </a:p>
          <a:p>
            <a:r>
              <a:rPr lang="en-US" sz="1000" dirty="0" smtClean="0"/>
              <a:t>____________</a:t>
            </a:r>
            <a:endParaRPr lang="en-US" sz="1000" dirty="0"/>
          </a:p>
        </p:txBody>
      </p:sp>
      <p:sp>
        <p:nvSpPr>
          <p:cNvPr id="56" name="TextBox 55"/>
          <p:cNvSpPr txBox="1"/>
          <p:nvPr/>
        </p:nvSpPr>
        <p:spPr>
          <a:xfrm>
            <a:off x="2975928" y="5638800"/>
            <a:ext cx="3348672" cy="246221"/>
          </a:xfrm>
          <a:prstGeom prst="rect">
            <a:avLst/>
          </a:prstGeom>
          <a:noFill/>
        </p:spPr>
        <p:txBody>
          <a:bodyPr wrap="square" rtlCol="0">
            <a:spAutoFit/>
          </a:bodyPr>
          <a:lstStyle/>
          <a:p>
            <a:r>
              <a:rPr lang="en-US" sz="1000" dirty="0" smtClean="0"/>
              <a:t>Guardians’ Work Flexible w/ School Schedule?:___________</a:t>
            </a:r>
            <a:endParaRPr lang="en-US" sz="1000" dirty="0"/>
          </a:p>
        </p:txBody>
      </p:sp>
      <p:sp>
        <p:nvSpPr>
          <p:cNvPr id="59" name="TextBox 58"/>
          <p:cNvSpPr txBox="1"/>
          <p:nvPr/>
        </p:nvSpPr>
        <p:spPr>
          <a:xfrm>
            <a:off x="7239000" y="4248090"/>
            <a:ext cx="1072901" cy="553998"/>
          </a:xfrm>
          <a:prstGeom prst="rect">
            <a:avLst/>
          </a:prstGeom>
          <a:noFill/>
        </p:spPr>
        <p:txBody>
          <a:bodyPr wrap="square" rtlCol="0">
            <a:spAutoFit/>
          </a:bodyPr>
          <a:lstStyle/>
          <a:p>
            <a:r>
              <a:rPr lang="en-US" sz="1000" dirty="0" smtClean="0"/>
              <a:t>Watch Violent Media?:</a:t>
            </a:r>
            <a:br>
              <a:rPr lang="en-US" sz="1000" dirty="0" smtClean="0"/>
            </a:br>
            <a:r>
              <a:rPr lang="en-US" sz="1000" dirty="0" smtClean="0"/>
              <a:t>________ </a:t>
            </a:r>
            <a:endParaRPr lang="en-US" sz="1000" dirty="0"/>
          </a:p>
        </p:txBody>
      </p:sp>
      <p:sp>
        <p:nvSpPr>
          <p:cNvPr id="63" name="TextBox 62"/>
          <p:cNvSpPr txBox="1"/>
          <p:nvPr/>
        </p:nvSpPr>
        <p:spPr>
          <a:xfrm>
            <a:off x="6739453" y="1392437"/>
            <a:ext cx="956309" cy="707886"/>
          </a:xfrm>
          <a:prstGeom prst="rect">
            <a:avLst/>
          </a:prstGeom>
          <a:noFill/>
        </p:spPr>
        <p:txBody>
          <a:bodyPr wrap="square" rtlCol="0">
            <a:spAutoFit/>
          </a:bodyPr>
          <a:lstStyle/>
          <a:p>
            <a:r>
              <a:rPr lang="en-US" sz="1000" dirty="0" smtClean="0"/>
              <a:t>Friends Outside   </a:t>
            </a:r>
            <a:br>
              <a:rPr lang="en-US" sz="1000" dirty="0" smtClean="0"/>
            </a:br>
            <a:r>
              <a:rPr lang="en-US" sz="1000" dirty="0" smtClean="0"/>
              <a:t> of School?:      </a:t>
            </a:r>
            <a:br>
              <a:rPr lang="en-US" sz="1000" dirty="0" smtClean="0"/>
            </a:br>
            <a:r>
              <a:rPr lang="en-US" sz="1000" dirty="0" smtClean="0"/>
              <a:t>   __________</a:t>
            </a:r>
            <a:endParaRPr lang="en-US" sz="1000" dirty="0"/>
          </a:p>
        </p:txBody>
      </p:sp>
      <p:sp>
        <p:nvSpPr>
          <p:cNvPr id="64" name="TextBox 63"/>
          <p:cNvSpPr txBox="1"/>
          <p:nvPr/>
        </p:nvSpPr>
        <p:spPr>
          <a:xfrm>
            <a:off x="1670299" y="1600200"/>
            <a:ext cx="1072901" cy="553998"/>
          </a:xfrm>
          <a:prstGeom prst="rect">
            <a:avLst/>
          </a:prstGeom>
          <a:noFill/>
        </p:spPr>
        <p:txBody>
          <a:bodyPr wrap="square" rtlCol="0">
            <a:spAutoFit/>
          </a:bodyPr>
          <a:lstStyle/>
          <a:p>
            <a:r>
              <a:rPr lang="en-US" sz="1000" dirty="0" smtClean="0"/>
              <a:t>+ Relationship w/ Neighbors?:</a:t>
            </a:r>
            <a:br>
              <a:rPr lang="en-US" sz="1000" dirty="0" smtClean="0"/>
            </a:br>
            <a:r>
              <a:rPr lang="en-US" sz="1000" dirty="0" smtClean="0"/>
              <a:t>__________</a:t>
            </a:r>
            <a:endParaRPr lang="en-US" sz="1000" dirty="0"/>
          </a:p>
        </p:txBody>
      </p:sp>
      <p:sp>
        <p:nvSpPr>
          <p:cNvPr id="10" name="Oval 9"/>
          <p:cNvSpPr/>
          <p:nvPr/>
        </p:nvSpPr>
        <p:spPr>
          <a:xfrm>
            <a:off x="1851268" y="1279261"/>
            <a:ext cx="5695628" cy="431240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4271" y="1394326"/>
            <a:ext cx="1467856" cy="369332"/>
          </a:xfrm>
          <a:prstGeom prst="rect">
            <a:avLst/>
          </a:prstGeom>
          <a:noFill/>
        </p:spPr>
        <p:txBody>
          <a:bodyPr wrap="square" rtlCol="0">
            <a:spAutoFit/>
          </a:bodyPr>
          <a:lstStyle/>
          <a:p>
            <a:pPr algn="ctr"/>
            <a:r>
              <a:rPr lang="en-US" b="1" dirty="0" smtClean="0"/>
              <a:t>Microsystem</a:t>
            </a:r>
            <a:endParaRPr lang="en-US" b="1" dirty="0"/>
          </a:p>
        </p:txBody>
      </p:sp>
      <p:sp>
        <p:nvSpPr>
          <p:cNvPr id="28" name="TextBox 27"/>
          <p:cNvSpPr txBox="1"/>
          <p:nvPr/>
        </p:nvSpPr>
        <p:spPr>
          <a:xfrm>
            <a:off x="3886200" y="4581394"/>
            <a:ext cx="2284144" cy="861774"/>
          </a:xfrm>
          <a:prstGeom prst="rect">
            <a:avLst/>
          </a:prstGeom>
          <a:noFill/>
        </p:spPr>
        <p:txBody>
          <a:bodyPr wrap="square" rtlCol="0">
            <a:spAutoFit/>
          </a:bodyPr>
          <a:lstStyle/>
          <a:p>
            <a:r>
              <a:rPr lang="en-US" sz="1000" dirty="0" smtClean="0"/>
              <a:t>Safety:___________________________</a:t>
            </a:r>
            <a:br>
              <a:rPr lang="en-US" sz="1000" dirty="0" smtClean="0"/>
            </a:br>
            <a:r>
              <a:rPr lang="en-US" sz="1000" dirty="0" smtClean="0"/>
              <a:t/>
            </a:r>
            <a:br>
              <a:rPr lang="en-US" sz="1000" dirty="0" smtClean="0"/>
            </a:br>
            <a:r>
              <a:rPr lang="en-US" sz="1000" dirty="0" smtClean="0"/>
              <a:t># of Playgrounds:___________________</a:t>
            </a:r>
            <a:br>
              <a:rPr lang="en-US" sz="1000" dirty="0" smtClean="0"/>
            </a:br>
            <a:endParaRPr lang="en-US" sz="1000" dirty="0" smtClean="0"/>
          </a:p>
          <a:p>
            <a:r>
              <a:rPr lang="en-US" sz="1000" dirty="0" smtClean="0"/>
              <a:t>Playgrounds Close?:________________</a:t>
            </a:r>
            <a:endParaRPr lang="en-US" sz="1000" dirty="0"/>
          </a:p>
        </p:txBody>
      </p:sp>
      <p:sp>
        <p:nvSpPr>
          <p:cNvPr id="31" name="TextBox 30"/>
          <p:cNvSpPr txBox="1"/>
          <p:nvPr/>
        </p:nvSpPr>
        <p:spPr>
          <a:xfrm>
            <a:off x="2173288" y="2325231"/>
            <a:ext cx="1789112" cy="2246769"/>
          </a:xfrm>
          <a:prstGeom prst="rect">
            <a:avLst/>
          </a:prstGeom>
          <a:noFill/>
        </p:spPr>
        <p:txBody>
          <a:bodyPr wrap="square" rtlCol="0">
            <a:spAutoFit/>
          </a:bodyPr>
          <a:lstStyle/>
          <a:p>
            <a:r>
              <a:rPr lang="en-US" sz="1000" dirty="0" smtClean="0"/>
              <a:t>SES:_____________________</a:t>
            </a:r>
            <a:br>
              <a:rPr lang="en-US" sz="1000" dirty="0" smtClean="0"/>
            </a:br>
            <a:endParaRPr lang="en-US" sz="1000" dirty="0" smtClean="0"/>
          </a:p>
          <a:p>
            <a:r>
              <a:rPr lang="en-US" sz="1000" dirty="0" smtClean="0"/>
              <a:t>Size:____________________</a:t>
            </a:r>
            <a:br>
              <a:rPr lang="en-US" sz="1000" dirty="0" smtClean="0"/>
            </a:br>
            <a:endParaRPr lang="en-US" sz="1000" dirty="0" smtClean="0"/>
          </a:p>
          <a:p>
            <a:r>
              <a:rPr lang="en-US" sz="1000" dirty="0" smtClean="0"/>
              <a:t>Loss:__________________</a:t>
            </a:r>
            <a:br>
              <a:rPr lang="en-US" sz="1000" dirty="0" smtClean="0"/>
            </a:br>
            <a:endParaRPr lang="en-US" sz="1000" dirty="0" smtClean="0"/>
          </a:p>
          <a:p>
            <a:r>
              <a:rPr lang="en-US" sz="1000" dirty="0" smtClean="0"/>
              <a:t>Education:____________</a:t>
            </a:r>
            <a:br>
              <a:rPr lang="en-US" sz="1000" dirty="0" smtClean="0"/>
            </a:br>
            <a:r>
              <a:rPr lang="en-US" sz="1000" dirty="0" smtClean="0"/>
              <a:t/>
            </a:r>
            <a:br>
              <a:rPr lang="en-US" sz="1000" dirty="0" smtClean="0"/>
            </a:br>
            <a:r>
              <a:rPr lang="en-US" sz="1000" dirty="0" smtClean="0"/>
              <a:t>______________________</a:t>
            </a:r>
          </a:p>
          <a:p>
            <a:endParaRPr lang="en-US" sz="1000" dirty="0"/>
          </a:p>
          <a:p>
            <a:r>
              <a:rPr lang="en-US" sz="1000" dirty="0" smtClean="0"/>
              <a:t>+ or – Relationships: _________________________</a:t>
            </a:r>
            <a:br>
              <a:rPr lang="en-US" sz="1000" dirty="0" smtClean="0"/>
            </a:br>
            <a:r>
              <a:rPr lang="en-US" sz="1000" dirty="0" smtClean="0"/>
              <a:t/>
            </a:r>
            <a:br>
              <a:rPr lang="en-US" sz="1000" dirty="0" smtClean="0"/>
            </a:br>
            <a:r>
              <a:rPr lang="en-US" sz="1000" dirty="0" smtClean="0"/>
              <a:t>_________________________</a:t>
            </a:r>
            <a:endParaRPr lang="en-US" sz="1000" dirty="0"/>
          </a:p>
        </p:txBody>
      </p:sp>
      <p:sp>
        <p:nvSpPr>
          <p:cNvPr id="11" name="Oval 10"/>
          <p:cNvSpPr/>
          <p:nvPr/>
        </p:nvSpPr>
        <p:spPr>
          <a:xfrm>
            <a:off x="3610024" y="2612091"/>
            <a:ext cx="2076350" cy="15720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99178" y="2850729"/>
            <a:ext cx="1315452" cy="369332"/>
          </a:xfrm>
          <a:prstGeom prst="rect">
            <a:avLst/>
          </a:prstGeom>
          <a:noFill/>
        </p:spPr>
        <p:txBody>
          <a:bodyPr wrap="square" rtlCol="0">
            <a:spAutoFit/>
          </a:bodyPr>
          <a:lstStyle/>
          <a:p>
            <a:pPr algn="ctr"/>
            <a:r>
              <a:rPr lang="en-US" b="1" dirty="0" smtClean="0"/>
              <a:t>Individual</a:t>
            </a:r>
            <a:endParaRPr lang="en-US" b="1" dirty="0"/>
          </a:p>
        </p:txBody>
      </p:sp>
      <p:sp>
        <p:nvSpPr>
          <p:cNvPr id="24" name="TextBox 23"/>
          <p:cNvSpPr txBox="1"/>
          <p:nvPr/>
        </p:nvSpPr>
        <p:spPr>
          <a:xfrm>
            <a:off x="3838069" y="3119311"/>
            <a:ext cx="1796760" cy="707886"/>
          </a:xfrm>
          <a:prstGeom prst="rect">
            <a:avLst/>
          </a:prstGeom>
          <a:noFill/>
        </p:spPr>
        <p:txBody>
          <a:bodyPr wrap="square" rtlCol="0">
            <a:spAutoFit/>
          </a:bodyPr>
          <a:lstStyle/>
          <a:p>
            <a:r>
              <a:rPr lang="en-US" sz="1000" dirty="0" smtClean="0"/>
              <a:t>Disability: ____________</a:t>
            </a:r>
          </a:p>
          <a:p>
            <a:r>
              <a:rPr lang="en-US" sz="1000" dirty="0" smtClean="0"/>
              <a:t>Gender:______________</a:t>
            </a:r>
          </a:p>
          <a:p>
            <a:r>
              <a:rPr lang="en-US" sz="1000" dirty="0" smtClean="0"/>
              <a:t>Race:________________</a:t>
            </a:r>
          </a:p>
          <a:p>
            <a:r>
              <a:rPr lang="en-US" sz="1000" dirty="0" smtClean="0"/>
              <a:t>Age:_______________</a:t>
            </a:r>
            <a:endParaRPr lang="en-US" sz="1000" dirty="0"/>
          </a:p>
        </p:txBody>
      </p:sp>
      <p:sp>
        <p:nvSpPr>
          <p:cNvPr id="14" name="TextBox 13"/>
          <p:cNvSpPr txBox="1"/>
          <p:nvPr/>
        </p:nvSpPr>
        <p:spPr>
          <a:xfrm>
            <a:off x="3994742" y="2106237"/>
            <a:ext cx="1379870" cy="307777"/>
          </a:xfrm>
          <a:prstGeom prst="rect">
            <a:avLst/>
          </a:prstGeom>
          <a:noFill/>
        </p:spPr>
        <p:txBody>
          <a:bodyPr wrap="square" rtlCol="0">
            <a:spAutoFit/>
          </a:bodyPr>
          <a:lstStyle/>
          <a:p>
            <a:pPr algn="ctr"/>
            <a:r>
              <a:rPr lang="en-US" sz="1400" b="1" dirty="0" smtClean="0"/>
              <a:t>Mesosystem</a:t>
            </a:r>
            <a:endParaRPr lang="en-US" sz="1400" b="1" dirty="0"/>
          </a:p>
        </p:txBody>
      </p:sp>
      <p:cxnSp>
        <p:nvCxnSpPr>
          <p:cNvPr id="45" name="Straight Arrow Connector 44"/>
          <p:cNvCxnSpPr/>
          <p:nvPr/>
        </p:nvCxnSpPr>
        <p:spPr>
          <a:xfrm>
            <a:off x="3617169" y="2064774"/>
            <a:ext cx="211873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3455243" y="4682805"/>
            <a:ext cx="286540" cy="35687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3191050">
            <a:off x="3034819" y="4879658"/>
            <a:ext cx="876448" cy="215444"/>
          </a:xfrm>
          <a:prstGeom prst="rect">
            <a:avLst/>
          </a:prstGeom>
          <a:noFill/>
        </p:spPr>
        <p:txBody>
          <a:bodyPr wrap="square" rtlCol="0">
            <a:spAutoFit/>
          </a:bodyPr>
          <a:lstStyle/>
          <a:p>
            <a:pPr algn="ctr"/>
            <a:r>
              <a:rPr lang="en-US" sz="800" b="1" dirty="0" smtClean="0"/>
              <a:t>Mesosystem</a:t>
            </a:r>
            <a:endParaRPr lang="en-US" sz="800" b="1" dirty="0"/>
          </a:p>
        </p:txBody>
      </p:sp>
      <p:sp>
        <p:nvSpPr>
          <p:cNvPr id="17" name="TextBox 16"/>
          <p:cNvSpPr txBox="1"/>
          <p:nvPr/>
        </p:nvSpPr>
        <p:spPr>
          <a:xfrm>
            <a:off x="7292728" y="166137"/>
            <a:ext cx="1718790" cy="369332"/>
          </a:xfrm>
          <a:prstGeom prst="rect">
            <a:avLst/>
          </a:prstGeom>
          <a:noFill/>
        </p:spPr>
        <p:txBody>
          <a:bodyPr wrap="square" rtlCol="0">
            <a:spAutoFit/>
          </a:bodyPr>
          <a:lstStyle/>
          <a:p>
            <a:pPr algn="ctr"/>
            <a:r>
              <a:rPr lang="en-US" b="1" dirty="0" smtClean="0"/>
              <a:t>Chronosystem</a:t>
            </a:r>
            <a:endParaRPr lang="en-US" b="1" dirty="0"/>
          </a:p>
        </p:txBody>
      </p:sp>
      <p:sp>
        <p:nvSpPr>
          <p:cNvPr id="20" name="TextBox 19"/>
          <p:cNvSpPr txBox="1"/>
          <p:nvPr/>
        </p:nvSpPr>
        <p:spPr>
          <a:xfrm>
            <a:off x="132478" y="166137"/>
            <a:ext cx="1718790" cy="369332"/>
          </a:xfrm>
          <a:prstGeom prst="rect">
            <a:avLst/>
          </a:prstGeom>
          <a:noFill/>
        </p:spPr>
        <p:txBody>
          <a:bodyPr wrap="square" rtlCol="0">
            <a:spAutoFit/>
          </a:bodyPr>
          <a:lstStyle/>
          <a:p>
            <a:pPr algn="ctr"/>
            <a:r>
              <a:rPr lang="en-US" b="1" dirty="0" smtClean="0"/>
              <a:t>Chronosystem</a:t>
            </a:r>
            <a:endParaRPr lang="en-US" b="1" dirty="0"/>
          </a:p>
        </p:txBody>
      </p:sp>
      <p:sp>
        <p:nvSpPr>
          <p:cNvPr id="21" name="TextBox 20"/>
          <p:cNvSpPr txBox="1"/>
          <p:nvPr/>
        </p:nvSpPr>
        <p:spPr>
          <a:xfrm>
            <a:off x="7292728" y="6240016"/>
            <a:ext cx="1718790" cy="369332"/>
          </a:xfrm>
          <a:prstGeom prst="rect">
            <a:avLst/>
          </a:prstGeom>
          <a:noFill/>
        </p:spPr>
        <p:txBody>
          <a:bodyPr wrap="square" rtlCol="0">
            <a:spAutoFit/>
          </a:bodyPr>
          <a:lstStyle/>
          <a:p>
            <a:pPr algn="ctr"/>
            <a:r>
              <a:rPr lang="en-US" b="1" dirty="0" smtClean="0"/>
              <a:t>Chronosystem</a:t>
            </a:r>
            <a:endParaRPr lang="en-US" b="1" dirty="0"/>
          </a:p>
        </p:txBody>
      </p:sp>
      <p:sp>
        <p:nvSpPr>
          <p:cNvPr id="22" name="TextBox 21"/>
          <p:cNvSpPr txBox="1"/>
          <p:nvPr/>
        </p:nvSpPr>
        <p:spPr>
          <a:xfrm>
            <a:off x="132478" y="6240016"/>
            <a:ext cx="1718790" cy="369332"/>
          </a:xfrm>
          <a:prstGeom prst="rect">
            <a:avLst/>
          </a:prstGeom>
          <a:noFill/>
        </p:spPr>
        <p:txBody>
          <a:bodyPr wrap="square" rtlCol="0">
            <a:spAutoFit/>
          </a:bodyPr>
          <a:lstStyle/>
          <a:p>
            <a:pPr algn="ctr"/>
            <a:r>
              <a:rPr lang="en-US" b="1" dirty="0" smtClean="0"/>
              <a:t>Chronosystem</a:t>
            </a:r>
            <a:endParaRPr lang="en-US" b="1" dirty="0"/>
          </a:p>
        </p:txBody>
      </p:sp>
      <p:grpSp>
        <p:nvGrpSpPr>
          <p:cNvPr id="108" name="Group 107"/>
          <p:cNvGrpSpPr/>
          <p:nvPr/>
        </p:nvGrpSpPr>
        <p:grpSpPr>
          <a:xfrm>
            <a:off x="2605939" y="799981"/>
            <a:ext cx="4229119" cy="449810"/>
            <a:chOff x="2605939" y="799981"/>
            <a:chExt cx="4229119" cy="449810"/>
          </a:xfrm>
        </p:grpSpPr>
        <p:cxnSp>
          <p:nvCxnSpPr>
            <p:cNvPr id="74" name="Straight Arrow Connector 73"/>
            <p:cNvCxnSpPr/>
            <p:nvPr/>
          </p:nvCxnSpPr>
          <p:spPr>
            <a:xfrm flipH="1">
              <a:off x="6375450" y="799981"/>
              <a:ext cx="459608" cy="44981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605939" y="799981"/>
              <a:ext cx="368664" cy="42690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3036381" y="1335117"/>
            <a:ext cx="3259020" cy="560309"/>
            <a:chOff x="3036381" y="1335117"/>
            <a:chExt cx="3259020" cy="560309"/>
          </a:xfrm>
        </p:grpSpPr>
        <p:cxnSp>
          <p:nvCxnSpPr>
            <p:cNvPr id="76" name="Straight Arrow Connector 75"/>
            <p:cNvCxnSpPr/>
            <p:nvPr/>
          </p:nvCxnSpPr>
          <p:spPr>
            <a:xfrm flipH="1" flipV="1">
              <a:off x="3036381" y="1335117"/>
              <a:ext cx="418862" cy="41754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5951664" y="1396544"/>
              <a:ext cx="343737" cy="49888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4007785" y="2462857"/>
            <a:ext cx="1427097" cy="446240"/>
            <a:chOff x="4007785" y="2462857"/>
            <a:chExt cx="1427097" cy="446240"/>
          </a:xfrm>
        </p:grpSpPr>
        <p:cxnSp>
          <p:nvCxnSpPr>
            <p:cNvPr id="69" name="Straight Arrow Connector 68"/>
            <p:cNvCxnSpPr/>
            <p:nvPr/>
          </p:nvCxnSpPr>
          <p:spPr>
            <a:xfrm flipH="1">
              <a:off x="5094834" y="2494786"/>
              <a:ext cx="340048" cy="41431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007785" y="2462857"/>
              <a:ext cx="312403" cy="40879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rot="18094277">
            <a:off x="6174761" y="4720316"/>
            <a:ext cx="876448" cy="215444"/>
          </a:xfrm>
          <a:prstGeom prst="rect">
            <a:avLst/>
          </a:prstGeom>
          <a:noFill/>
        </p:spPr>
        <p:txBody>
          <a:bodyPr wrap="square" rtlCol="0">
            <a:spAutoFit/>
          </a:bodyPr>
          <a:lstStyle/>
          <a:p>
            <a:pPr algn="ctr"/>
            <a:r>
              <a:rPr lang="en-US" sz="800" b="1" dirty="0" smtClean="0"/>
              <a:t>Mesosystem</a:t>
            </a:r>
            <a:endParaRPr lang="en-US" sz="800" b="1" dirty="0"/>
          </a:p>
        </p:txBody>
      </p:sp>
      <p:sp>
        <p:nvSpPr>
          <p:cNvPr id="71" name="TextBox 70"/>
          <p:cNvSpPr txBox="1"/>
          <p:nvPr/>
        </p:nvSpPr>
        <p:spPr>
          <a:xfrm>
            <a:off x="5630306" y="2414014"/>
            <a:ext cx="2218294" cy="2092881"/>
          </a:xfrm>
          <a:prstGeom prst="rect">
            <a:avLst/>
          </a:prstGeom>
          <a:noFill/>
        </p:spPr>
        <p:txBody>
          <a:bodyPr wrap="square" rtlCol="0">
            <a:spAutoFit/>
          </a:bodyPr>
          <a:lstStyle/>
          <a:p>
            <a:r>
              <a:rPr lang="en-US" sz="1000" dirty="0" smtClean="0"/>
              <a:t>Relationship w/ Teachers:</a:t>
            </a:r>
            <a:br>
              <a:rPr lang="en-US" sz="1000" dirty="0" smtClean="0"/>
            </a:br>
            <a:r>
              <a:rPr lang="en-US" sz="1000" dirty="0" smtClean="0"/>
              <a:t/>
            </a:r>
            <a:br>
              <a:rPr lang="en-US" sz="1000" dirty="0" smtClean="0"/>
            </a:br>
            <a:r>
              <a:rPr lang="en-US" sz="1000" dirty="0" smtClean="0"/>
              <a:t>__________________________</a:t>
            </a:r>
            <a:br>
              <a:rPr lang="en-US" sz="1000" dirty="0" smtClean="0"/>
            </a:br>
            <a:endParaRPr lang="en-US" sz="1000" dirty="0" smtClean="0"/>
          </a:p>
          <a:p>
            <a:r>
              <a:rPr lang="en-US" sz="1000" dirty="0" smtClean="0"/>
              <a:t>Relationship w/ Peers: _________</a:t>
            </a:r>
            <a:br>
              <a:rPr lang="en-US" sz="1000" dirty="0" smtClean="0"/>
            </a:br>
            <a:r>
              <a:rPr lang="en-US" sz="1000" dirty="0" smtClean="0"/>
              <a:t/>
            </a:r>
            <a:br>
              <a:rPr lang="en-US" sz="1000" dirty="0" smtClean="0"/>
            </a:br>
            <a:r>
              <a:rPr lang="en-US" sz="1000" dirty="0" smtClean="0"/>
              <a:t>____________________________</a:t>
            </a:r>
            <a:br>
              <a:rPr lang="en-US" sz="1000" dirty="0" smtClean="0"/>
            </a:br>
            <a:r>
              <a:rPr lang="en-US" sz="1000" dirty="0" smtClean="0"/>
              <a:t/>
            </a:r>
            <a:br>
              <a:rPr lang="en-US" sz="1000" dirty="0" smtClean="0"/>
            </a:br>
            <a:r>
              <a:rPr lang="en-US" sz="1000" dirty="0" smtClean="0"/>
              <a:t>In Clubs?:___________________</a:t>
            </a:r>
            <a:br>
              <a:rPr lang="en-US" sz="1000" dirty="0" smtClean="0"/>
            </a:br>
            <a:endParaRPr lang="en-US" sz="1000" dirty="0" smtClean="0"/>
          </a:p>
          <a:p>
            <a:r>
              <a:rPr lang="en-US" sz="1000" dirty="0" smtClean="0"/>
              <a:t>Guardians Involved?: ________</a:t>
            </a:r>
            <a:br>
              <a:rPr lang="en-US" sz="1000" dirty="0" smtClean="0"/>
            </a:br>
            <a:r>
              <a:rPr lang="en-US" sz="1000" dirty="0" smtClean="0"/>
              <a:t/>
            </a:r>
            <a:br>
              <a:rPr lang="en-US" sz="1000" dirty="0" smtClean="0"/>
            </a:br>
            <a:r>
              <a:rPr lang="en-US" sz="1000" dirty="0" smtClean="0"/>
              <a:t>________________________</a:t>
            </a:r>
            <a:endParaRPr lang="en-US" sz="1000" dirty="0"/>
          </a:p>
        </p:txBody>
      </p:sp>
      <p:cxnSp>
        <p:nvCxnSpPr>
          <p:cNvPr id="72" name="Straight Arrow Connector 71"/>
          <p:cNvCxnSpPr/>
          <p:nvPr/>
        </p:nvCxnSpPr>
        <p:spPr>
          <a:xfrm flipH="1">
            <a:off x="6309208" y="4559693"/>
            <a:ext cx="286540" cy="38430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547099" y="5010090"/>
            <a:ext cx="1072901" cy="553998"/>
          </a:xfrm>
          <a:prstGeom prst="rect">
            <a:avLst/>
          </a:prstGeom>
          <a:noFill/>
        </p:spPr>
        <p:txBody>
          <a:bodyPr wrap="square" rtlCol="0">
            <a:spAutoFit/>
          </a:bodyPr>
          <a:lstStyle/>
          <a:p>
            <a:r>
              <a:rPr lang="en-US" sz="1000" dirty="0" smtClean="0"/>
              <a:t>Play Violent Games?: </a:t>
            </a:r>
            <a:br>
              <a:rPr lang="en-US" sz="1000" dirty="0" smtClean="0"/>
            </a:br>
            <a:r>
              <a:rPr lang="en-US" sz="1000" dirty="0" smtClean="0"/>
              <a:t>_______</a:t>
            </a:r>
            <a:endParaRPr lang="en-US" sz="1000" dirty="0"/>
          </a:p>
        </p:txBody>
      </p:sp>
      <p:sp>
        <p:nvSpPr>
          <p:cNvPr id="75" name="TextBox 74"/>
          <p:cNvSpPr txBox="1"/>
          <p:nvPr/>
        </p:nvSpPr>
        <p:spPr>
          <a:xfrm>
            <a:off x="1600200" y="4750319"/>
            <a:ext cx="995164" cy="400110"/>
          </a:xfrm>
          <a:prstGeom prst="rect">
            <a:avLst/>
          </a:prstGeom>
          <a:noFill/>
        </p:spPr>
        <p:txBody>
          <a:bodyPr wrap="square" rtlCol="0">
            <a:spAutoFit/>
          </a:bodyPr>
          <a:lstStyle/>
          <a:p>
            <a:r>
              <a:rPr lang="en-US" sz="1000" dirty="0" smtClean="0"/>
              <a:t>In After School Care?:_______</a:t>
            </a:r>
            <a:endParaRPr lang="en-US" sz="1000" dirty="0"/>
          </a:p>
        </p:txBody>
      </p:sp>
      <p:sp>
        <p:nvSpPr>
          <p:cNvPr id="77" name="TextBox 76"/>
          <p:cNvSpPr txBox="1"/>
          <p:nvPr/>
        </p:nvSpPr>
        <p:spPr>
          <a:xfrm>
            <a:off x="8289098" y="2971800"/>
            <a:ext cx="778702" cy="861774"/>
          </a:xfrm>
          <a:prstGeom prst="rect">
            <a:avLst/>
          </a:prstGeom>
          <a:noFill/>
        </p:spPr>
        <p:txBody>
          <a:bodyPr wrap="square" rtlCol="0">
            <a:spAutoFit/>
          </a:bodyPr>
          <a:lstStyle/>
          <a:p>
            <a:r>
              <a:rPr lang="en-US" sz="1000" dirty="0" smtClean="0"/>
              <a:t>_______</a:t>
            </a:r>
            <a:br>
              <a:rPr lang="en-US" sz="1000" dirty="0" smtClean="0"/>
            </a:br>
            <a:r>
              <a:rPr lang="en-US" sz="1000" dirty="0" smtClean="0"/>
              <a:t/>
            </a:r>
            <a:br>
              <a:rPr lang="en-US" sz="1000" dirty="0" smtClean="0"/>
            </a:br>
            <a:r>
              <a:rPr lang="en-US" sz="1000" dirty="0" smtClean="0"/>
              <a:t>_______</a:t>
            </a:r>
            <a:br>
              <a:rPr lang="en-US" sz="1000" dirty="0" smtClean="0"/>
            </a:br>
            <a:endParaRPr lang="en-US" sz="1000" dirty="0" smtClean="0"/>
          </a:p>
          <a:p>
            <a:r>
              <a:rPr lang="en-US" sz="1000" dirty="0" smtClean="0"/>
              <a:t>______</a:t>
            </a:r>
            <a:endParaRPr lang="en-US" sz="1000" dirty="0"/>
          </a:p>
        </p:txBody>
      </p:sp>
      <p:sp>
        <p:nvSpPr>
          <p:cNvPr id="78" name="TextBox 77"/>
          <p:cNvSpPr txBox="1"/>
          <p:nvPr/>
        </p:nvSpPr>
        <p:spPr>
          <a:xfrm>
            <a:off x="7082821" y="5943600"/>
            <a:ext cx="2061179" cy="400110"/>
          </a:xfrm>
          <a:prstGeom prst="rect">
            <a:avLst/>
          </a:prstGeom>
          <a:noFill/>
        </p:spPr>
        <p:txBody>
          <a:bodyPr wrap="square" rtlCol="0">
            <a:spAutoFit/>
          </a:bodyPr>
          <a:lstStyle/>
          <a:p>
            <a:r>
              <a:rPr lang="en-US" sz="1000" dirty="0" smtClean="0"/>
              <a:t>Time Since Major Life Event: _____________________________</a:t>
            </a:r>
          </a:p>
        </p:txBody>
      </p:sp>
      <p:sp>
        <p:nvSpPr>
          <p:cNvPr id="79" name="TextBox 78"/>
          <p:cNvSpPr txBox="1"/>
          <p:nvPr/>
        </p:nvSpPr>
        <p:spPr>
          <a:xfrm>
            <a:off x="197746" y="535469"/>
            <a:ext cx="2901738" cy="553998"/>
          </a:xfrm>
          <a:prstGeom prst="rect">
            <a:avLst/>
          </a:prstGeom>
          <a:noFill/>
        </p:spPr>
        <p:txBody>
          <a:bodyPr wrap="square" rtlCol="0">
            <a:spAutoFit/>
          </a:bodyPr>
          <a:lstStyle/>
          <a:p>
            <a:r>
              <a:rPr lang="en-US" sz="1000" dirty="0" smtClean="0"/>
              <a:t>Societal Conditions:_____________</a:t>
            </a:r>
            <a:br>
              <a:rPr lang="en-US" sz="1000" dirty="0" smtClean="0"/>
            </a:br>
            <a:r>
              <a:rPr lang="en-US" sz="1000" dirty="0" smtClean="0"/>
              <a:t/>
            </a:r>
            <a:br>
              <a:rPr lang="en-US" sz="1000" dirty="0" smtClean="0"/>
            </a:br>
            <a:r>
              <a:rPr lang="en-US" sz="1000" dirty="0" smtClean="0"/>
              <a:t>______________________</a:t>
            </a:r>
          </a:p>
        </p:txBody>
      </p:sp>
      <p:sp>
        <p:nvSpPr>
          <p:cNvPr id="61" name="TextBox 60"/>
          <p:cNvSpPr txBox="1"/>
          <p:nvPr/>
        </p:nvSpPr>
        <p:spPr>
          <a:xfrm>
            <a:off x="78189" y="3842627"/>
            <a:ext cx="9008707" cy="1015663"/>
          </a:xfrm>
          <a:prstGeom prst="rect">
            <a:avLst/>
          </a:prstGeom>
          <a:solidFill>
            <a:srgbClr val="FFFF0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Consider the bullying incident you described in the previous activity (A-B-C). </a:t>
            </a:r>
          </a:p>
          <a:p>
            <a:pPr algn="ctr"/>
            <a:r>
              <a:rPr lang="en-US" sz="2000" dirty="0" smtClean="0"/>
              <a:t>Fill in at least 3 areas of the </a:t>
            </a:r>
            <a:r>
              <a:rPr lang="en-US" sz="2000" dirty="0" err="1" smtClean="0"/>
              <a:t>Meso</a:t>
            </a:r>
            <a:r>
              <a:rPr lang="en-US" sz="2000" dirty="0" smtClean="0"/>
              <a:t>-, Micro-, </a:t>
            </a:r>
            <a:r>
              <a:rPr lang="en-US" sz="2000" dirty="0" err="1" smtClean="0"/>
              <a:t>Exo</a:t>
            </a:r>
            <a:r>
              <a:rPr lang="en-US" sz="2000" dirty="0" smtClean="0"/>
              <a:t>-, Macro-, </a:t>
            </a:r>
            <a:r>
              <a:rPr lang="en-US" sz="2000" b="1" dirty="0" smtClean="0"/>
              <a:t>or </a:t>
            </a:r>
            <a:r>
              <a:rPr lang="en-US" sz="2000" dirty="0" err="1" smtClean="0"/>
              <a:t>Chronosystems</a:t>
            </a:r>
            <a:r>
              <a:rPr lang="en-US" sz="2000" dirty="0" smtClean="0"/>
              <a:t> you should keep in mind when strategizing.</a:t>
            </a:r>
            <a:endParaRPr lang="en-US" sz="2000" dirty="0"/>
          </a:p>
        </p:txBody>
      </p:sp>
    </p:spTree>
    <p:extLst>
      <p:ext uri="{BB962C8B-B14F-4D97-AF65-F5344CB8AC3E}">
        <p14:creationId xmlns:p14="http://schemas.microsoft.com/office/powerpoint/2010/main" val="30598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a:p>
        </p:txBody>
      </p:sp>
      <p:sp>
        <p:nvSpPr>
          <p:cNvPr id="4" name="Session Begins In"/>
          <p:cNvSpPr>
            <a:spLocks noGrp="1"/>
          </p:cNvSpPr>
          <p:nvPr>
            <p:ph type="title"/>
          </p:nvPr>
        </p:nvSpPr>
        <p:spPr/>
        <p:txBody>
          <a:bodyPr/>
          <a:lstStyle/>
          <a:p>
            <a:pPr algn="ctr"/>
            <a:r>
              <a:rPr lang="en-US" dirty="0" smtClean="0"/>
              <a:t>Return from Break in</a:t>
            </a:r>
            <a:endParaRPr lang="en-US" dirty="0"/>
          </a:p>
        </p:txBody>
      </p:sp>
      <p:sp>
        <p:nvSpPr>
          <p:cNvPr id="22" name="minute"/>
          <p:cNvSpPr txBox="1">
            <a:spLocks/>
          </p:cNvSpPr>
          <p:nvPr/>
        </p:nvSpPr>
        <p:spPr>
          <a:xfrm>
            <a:off x="613410" y="467152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t>
            </a:r>
            <a:r>
              <a:rPr lang="en-US" dirty="0" smtClean="0"/>
              <a:t>inute</a:t>
            </a:r>
            <a:endParaRPr lang="en-US" dirty="0"/>
          </a:p>
        </p:txBody>
      </p:sp>
      <p:sp>
        <p:nvSpPr>
          <p:cNvPr id="7" name="minutes"/>
          <p:cNvSpPr txBox="1">
            <a:spLocks/>
          </p:cNvSpPr>
          <p:nvPr/>
        </p:nvSpPr>
        <p:spPr>
          <a:xfrm>
            <a:off x="722168" y="467152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t>
            </a:r>
            <a:r>
              <a:rPr lang="en-US" dirty="0" smtClean="0"/>
              <a:t>inutes</a:t>
            </a:r>
            <a:endParaRPr lang="en-US" dirty="0"/>
          </a:p>
        </p:txBody>
      </p:sp>
      <p:sp>
        <p:nvSpPr>
          <p:cNvPr id="6" name="1"/>
          <p:cNvSpPr/>
          <p:nvPr/>
        </p:nvSpPr>
        <p:spPr>
          <a:xfrm>
            <a:off x="2795155" y="2299129"/>
            <a:ext cx="3740726" cy="2462647"/>
          </a:xfrm>
          <a:prstGeom prst="rect">
            <a:avLst/>
          </a:prstGeom>
          <a:solidFill>
            <a:schemeClr val="bg2">
              <a:lumMod val="50000"/>
            </a:schemeClr>
          </a:solidFill>
          <a:ln w="60325" cap="rnd">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1</a:t>
            </a:r>
            <a:endParaRPr lang="en-US" sz="2400" dirty="0"/>
          </a:p>
        </p:txBody>
      </p:sp>
      <p:sp>
        <p:nvSpPr>
          <p:cNvPr id="8" name="2"/>
          <p:cNvSpPr/>
          <p:nvPr/>
        </p:nvSpPr>
        <p:spPr>
          <a:xfrm>
            <a:off x="2795155" y="2299129"/>
            <a:ext cx="3740726" cy="2462647"/>
          </a:xfrm>
          <a:prstGeom prst="rect">
            <a:avLst/>
          </a:prstGeom>
          <a:solidFill>
            <a:schemeClr val="bg2">
              <a:lumMod val="50000"/>
            </a:schemeClr>
          </a:solidFill>
          <a:ln w="60325" cap="rnd">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2</a:t>
            </a:r>
            <a:endParaRPr lang="en-US" sz="2400" dirty="0"/>
          </a:p>
        </p:txBody>
      </p:sp>
      <p:sp>
        <p:nvSpPr>
          <p:cNvPr id="9" name="3"/>
          <p:cNvSpPr/>
          <p:nvPr/>
        </p:nvSpPr>
        <p:spPr>
          <a:xfrm>
            <a:off x="2795155" y="2293322"/>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3</a:t>
            </a:r>
            <a:endParaRPr lang="en-US" sz="2400" dirty="0"/>
          </a:p>
        </p:txBody>
      </p:sp>
      <p:sp>
        <p:nvSpPr>
          <p:cNvPr id="10" name="4"/>
          <p:cNvSpPr/>
          <p:nvPr/>
        </p:nvSpPr>
        <p:spPr>
          <a:xfrm>
            <a:off x="2795155" y="2293321"/>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4</a:t>
            </a:r>
            <a:endParaRPr lang="en-US" sz="2400" dirty="0"/>
          </a:p>
        </p:txBody>
      </p:sp>
      <p:sp>
        <p:nvSpPr>
          <p:cNvPr id="11" name="5"/>
          <p:cNvSpPr/>
          <p:nvPr/>
        </p:nvSpPr>
        <p:spPr>
          <a:xfrm>
            <a:off x="2795155" y="2293320"/>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5</a:t>
            </a:r>
            <a:endParaRPr lang="en-US" sz="2400" dirty="0"/>
          </a:p>
        </p:txBody>
      </p:sp>
      <p:sp>
        <p:nvSpPr>
          <p:cNvPr id="12" name="6"/>
          <p:cNvSpPr/>
          <p:nvPr/>
        </p:nvSpPr>
        <p:spPr>
          <a:xfrm>
            <a:off x="2795155" y="2293319"/>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6</a:t>
            </a:r>
            <a:endParaRPr lang="en-US" sz="2400" dirty="0"/>
          </a:p>
        </p:txBody>
      </p:sp>
      <p:sp>
        <p:nvSpPr>
          <p:cNvPr id="13" name="7"/>
          <p:cNvSpPr/>
          <p:nvPr/>
        </p:nvSpPr>
        <p:spPr>
          <a:xfrm>
            <a:off x="2795155" y="2299128"/>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7</a:t>
            </a:r>
            <a:endParaRPr lang="en-US" sz="2400" dirty="0"/>
          </a:p>
        </p:txBody>
      </p:sp>
      <p:sp>
        <p:nvSpPr>
          <p:cNvPr id="14" name="8"/>
          <p:cNvSpPr/>
          <p:nvPr/>
        </p:nvSpPr>
        <p:spPr>
          <a:xfrm>
            <a:off x="2795155" y="2293318"/>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8</a:t>
            </a:r>
            <a:endParaRPr lang="en-US" sz="2400" dirty="0"/>
          </a:p>
        </p:txBody>
      </p:sp>
      <p:sp>
        <p:nvSpPr>
          <p:cNvPr id="15" name="9"/>
          <p:cNvSpPr/>
          <p:nvPr/>
        </p:nvSpPr>
        <p:spPr>
          <a:xfrm>
            <a:off x="2795155" y="2299129"/>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9</a:t>
            </a:r>
            <a:endParaRPr lang="en-US" sz="2400" dirty="0"/>
          </a:p>
        </p:txBody>
      </p:sp>
      <p:sp>
        <p:nvSpPr>
          <p:cNvPr id="16" name="10"/>
          <p:cNvSpPr/>
          <p:nvPr/>
        </p:nvSpPr>
        <p:spPr>
          <a:xfrm>
            <a:off x="2795155" y="2293317"/>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10</a:t>
            </a:r>
            <a:endParaRPr lang="en-US" sz="2400" dirty="0"/>
          </a:p>
        </p:txBody>
      </p:sp>
    </p:spTree>
    <p:extLst>
      <p:ext uri="{BB962C8B-B14F-4D97-AF65-F5344CB8AC3E}">
        <p14:creationId xmlns:p14="http://schemas.microsoft.com/office/powerpoint/2010/main" val="336459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60000"/>
                                  </p:stCondLst>
                                  <p:childTnLst>
                                    <p:set>
                                      <p:cBhvr>
                                        <p:cTn id="6" dur="1" fill="hold">
                                          <p:stCondLst>
                                            <p:cond delay="9"/>
                                          </p:stCondLst>
                                        </p:cTn>
                                        <p:tgtEl>
                                          <p:spTgt spid="16"/>
                                        </p:tgtEl>
                                        <p:attrNameLst>
                                          <p:attrName>style.visibility</p:attrName>
                                        </p:attrNameLst>
                                      </p:cBhvr>
                                      <p:to>
                                        <p:strVal val="hidden"/>
                                      </p:to>
                                    </p:set>
                                  </p:childTnLst>
                                </p:cTn>
                              </p:par>
                            </p:childTnLst>
                          </p:cTn>
                        </p:par>
                        <p:par>
                          <p:cTn id="7" fill="hold">
                            <p:stCondLst>
                              <p:cond delay="60010"/>
                            </p:stCondLst>
                            <p:childTnLst>
                              <p:par>
                                <p:cTn id="8" presetID="1" presetClass="exit" presetSubtype="0" fill="hold" grpId="0" nodeType="afterEffect">
                                  <p:stCondLst>
                                    <p:cond delay="60000"/>
                                  </p:stCondLst>
                                  <p:childTnLst>
                                    <p:set>
                                      <p:cBhvr>
                                        <p:cTn id="9" dur="1" fill="hold">
                                          <p:stCondLst>
                                            <p:cond delay="9"/>
                                          </p:stCondLst>
                                        </p:cTn>
                                        <p:tgtEl>
                                          <p:spTgt spid="15"/>
                                        </p:tgtEl>
                                        <p:attrNameLst>
                                          <p:attrName>style.visibility</p:attrName>
                                        </p:attrNameLst>
                                      </p:cBhvr>
                                      <p:to>
                                        <p:strVal val="hidden"/>
                                      </p:to>
                                    </p:set>
                                  </p:childTnLst>
                                </p:cTn>
                              </p:par>
                            </p:childTnLst>
                          </p:cTn>
                        </p:par>
                        <p:par>
                          <p:cTn id="10" fill="hold">
                            <p:stCondLst>
                              <p:cond delay="120020"/>
                            </p:stCondLst>
                            <p:childTnLst>
                              <p:par>
                                <p:cTn id="11" presetID="1" presetClass="exit" presetSubtype="0" fill="hold" grpId="0" nodeType="afterEffect">
                                  <p:stCondLst>
                                    <p:cond delay="60000"/>
                                  </p:stCondLst>
                                  <p:childTnLst>
                                    <p:set>
                                      <p:cBhvr>
                                        <p:cTn id="12" dur="1" fill="hold">
                                          <p:stCondLst>
                                            <p:cond delay="9"/>
                                          </p:stCondLst>
                                        </p:cTn>
                                        <p:tgtEl>
                                          <p:spTgt spid="14"/>
                                        </p:tgtEl>
                                        <p:attrNameLst>
                                          <p:attrName>style.visibility</p:attrName>
                                        </p:attrNameLst>
                                      </p:cBhvr>
                                      <p:to>
                                        <p:strVal val="hidden"/>
                                      </p:to>
                                    </p:set>
                                  </p:childTnLst>
                                </p:cTn>
                              </p:par>
                            </p:childTnLst>
                          </p:cTn>
                        </p:par>
                        <p:par>
                          <p:cTn id="13" fill="hold">
                            <p:stCondLst>
                              <p:cond delay="180030"/>
                            </p:stCondLst>
                            <p:childTnLst>
                              <p:par>
                                <p:cTn id="14" presetID="1" presetClass="exit" presetSubtype="0" fill="hold" grpId="0" nodeType="afterEffect">
                                  <p:stCondLst>
                                    <p:cond delay="60000"/>
                                  </p:stCondLst>
                                  <p:childTnLst>
                                    <p:set>
                                      <p:cBhvr>
                                        <p:cTn id="15" dur="1" fill="hold">
                                          <p:stCondLst>
                                            <p:cond delay="9"/>
                                          </p:stCondLst>
                                        </p:cTn>
                                        <p:tgtEl>
                                          <p:spTgt spid="13"/>
                                        </p:tgtEl>
                                        <p:attrNameLst>
                                          <p:attrName>style.visibility</p:attrName>
                                        </p:attrNameLst>
                                      </p:cBhvr>
                                      <p:to>
                                        <p:strVal val="hidden"/>
                                      </p:to>
                                    </p:set>
                                  </p:childTnLst>
                                </p:cTn>
                              </p:par>
                            </p:childTnLst>
                          </p:cTn>
                        </p:par>
                        <p:par>
                          <p:cTn id="16" fill="hold">
                            <p:stCondLst>
                              <p:cond delay="240040"/>
                            </p:stCondLst>
                            <p:childTnLst>
                              <p:par>
                                <p:cTn id="17" presetID="1" presetClass="exit" presetSubtype="0" fill="hold" grpId="0" nodeType="afterEffect">
                                  <p:stCondLst>
                                    <p:cond delay="60000"/>
                                  </p:stCondLst>
                                  <p:childTnLst>
                                    <p:set>
                                      <p:cBhvr>
                                        <p:cTn id="18" dur="1" fill="hold">
                                          <p:stCondLst>
                                            <p:cond delay="9"/>
                                          </p:stCondLst>
                                        </p:cTn>
                                        <p:tgtEl>
                                          <p:spTgt spid="12"/>
                                        </p:tgtEl>
                                        <p:attrNameLst>
                                          <p:attrName>style.visibility</p:attrName>
                                        </p:attrNameLst>
                                      </p:cBhvr>
                                      <p:to>
                                        <p:strVal val="hidden"/>
                                      </p:to>
                                    </p:set>
                                  </p:childTnLst>
                                </p:cTn>
                              </p:par>
                            </p:childTnLst>
                          </p:cTn>
                        </p:par>
                        <p:par>
                          <p:cTn id="19" fill="hold">
                            <p:stCondLst>
                              <p:cond delay="300050"/>
                            </p:stCondLst>
                            <p:childTnLst>
                              <p:par>
                                <p:cTn id="20" presetID="1" presetClass="exit" presetSubtype="0" fill="hold" grpId="0" nodeType="afterEffect">
                                  <p:stCondLst>
                                    <p:cond delay="60000"/>
                                  </p:stCondLst>
                                  <p:childTnLst>
                                    <p:set>
                                      <p:cBhvr>
                                        <p:cTn id="21" dur="1" fill="hold">
                                          <p:stCondLst>
                                            <p:cond delay="9"/>
                                          </p:stCondLst>
                                        </p:cTn>
                                        <p:tgtEl>
                                          <p:spTgt spid="11"/>
                                        </p:tgtEl>
                                        <p:attrNameLst>
                                          <p:attrName>style.visibility</p:attrName>
                                        </p:attrNameLst>
                                      </p:cBhvr>
                                      <p:to>
                                        <p:strVal val="hidden"/>
                                      </p:to>
                                    </p:set>
                                  </p:childTnLst>
                                </p:cTn>
                              </p:par>
                            </p:childTnLst>
                          </p:cTn>
                        </p:par>
                        <p:par>
                          <p:cTn id="22" fill="hold">
                            <p:stCondLst>
                              <p:cond delay="360060"/>
                            </p:stCondLst>
                            <p:childTnLst>
                              <p:par>
                                <p:cTn id="23" presetID="1" presetClass="exit" presetSubtype="0" fill="hold" grpId="0" nodeType="afterEffect">
                                  <p:stCondLst>
                                    <p:cond delay="60000"/>
                                  </p:stCondLst>
                                  <p:childTnLst>
                                    <p:set>
                                      <p:cBhvr>
                                        <p:cTn id="24" dur="1" fill="hold">
                                          <p:stCondLst>
                                            <p:cond delay="9"/>
                                          </p:stCondLst>
                                        </p:cTn>
                                        <p:tgtEl>
                                          <p:spTgt spid="10"/>
                                        </p:tgtEl>
                                        <p:attrNameLst>
                                          <p:attrName>style.visibility</p:attrName>
                                        </p:attrNameLst>
                                      </p:cBhvr>
                                      <p:to>
                                        <p:strVal val="hidden"/>
                                      </p:to>
                                    </p:set>
                                  </p:childTnLst>
                                </p:cTn>
                              </p:par>
                            </p:childTnLst>
                          </p:cTn>
                        </p:par>
                        <p:par>
                          <p:cTn id="25" fill="hold">
                            <p:stCondLst>
                              <p:cond delay="420070"/>
                            </p:stCondLst>
                            <p:childTnLst>
                              <p:par>
                                <p:cTn id="26" presetID="1" presetClass="exit" presetSubtype="0" fill="hold" grpId="0" nodeType="afterEffect">
                                  <p:stCondLst>
                                    <p:cond delay="60000"/>
                                  </p:stCondLst>
                                  <p:childTnLst>
                                    <p:set>
                                      <p:cBhvr>
                                        <p:cTn id="27" dur="1" fill="hold">
                                          <p:stCondLst>
                                            <p:cond delay="9"/>
                                          </p:stCondLst>
                                        </p:cTn>
                                        <p:tgtEl>
                                          <p:spTgt spid="9"/>
                                        </p:tgtEl>
                                        <p:attrNameLst>
                                          <p:attrName>style.visibility</p:attrName>
                                        </p:attrNameLst>
                                      </p:cBhvr>
                                      <p:to>
                                        <p:strVal val="hidden"/>
                                      </p:to>
                                    </p:set>
                                  </p:childTnLst>
                                </p:cTn>
                              </p:par>
                            </p:childTnLst>
                          </p:cTn>
                        </p:par>
                        <p:par>
                          <p:cTn id="28" fill="hold">
                            <p:stCondLst>
                              <p:cond delay="480080"/>
                            </p:stCondLst>
                            <p:childTnLst>
                              <p:par>
                                <p:cTn id="29" presetID="1" presetClass="exit" presetSubtype="0" fill="hold" grpId="0" nodeType="afterEffect">
                                  <p:stCondLst>
                                    <p:cond delay="60000"/>
                                  </p:stCondLst>
                                  <p:childTnLst>
                                    <p:set>
                                      <p:cBhvr>
                                        <p:cTn id="30" dur="1" fill="hold">
                                          <p:stCondLst>
                                            <p:cond delay="9"/>
                                          </p:stCondLst>
                                        </p:cTn>
                                        <p:tgtEl>
                                          <p:spTgt spid="8"/>
                                        </p:tgtEl>
                                        <p:attrNameLst>
                                          <p:attrName>style.visibility</p:attrName>
                                        </p:attrNameLst>
                                      </p:cBhvr>
                                      <p:to>
                                        <p:strVal val="hidden"/>
                                      </p:to>
                                    </p:set>
                                  </p:childTnLst>
                                </p:cTn>
                              </p:par>
                            </p:childTnLst>
                          </p:cTn>
                        </p:par>
                        <p:par>
                          <p:cTn id="31" fill="hold">
                            <p:stCondLst>
                              <p:cond delay="540090"/>
                            </p:stCondLst>
                            <p:childTnLst>
                              <p:par>
                                <p:cTn id="32" presetID="1" presetClass="exit"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par>
                          <p:cTn id="34" fill="hold">
                            <p:stCondLst>
                              <p:cond delay="540090"/>
                            </p:stCondLst>
                            <p:childTnLst>
                              <p:par>
                                <p:cTn id="35" presetID="1" presetClass="exit" presetSubtype="0" fill="hold" grpId="0" nodeType="afterEffect">
                                  <p:stCondLst>
                                    <p:cond delay="60000"/>
                                  </p:stCondLst>
                                  <p:childTnLst>
                                    <p:set>
                                      <p:cBhvr>
                                        <p:cTn id="36" dur="1" fill="hold">
                                          <p:stCondLst>
                                            <p:cond delay="9"/>
                                          </p:stCondLst>
                                        </p:cTn>
                                        <p:tgtEl>
                                          <p:spTgt spid="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9"/>
                                          </p:stCondLst>
                                        </p:cTn>
                                        <p:tgtEl>
                                          <p:spTgt spid="22"/>
                                        </p:tgtEl>
                                        <p:attrNameLst>
                                          <p:attrName>style.visibility</p:attrName>
                                        </p:attrNameLst>
                                      </p:cBhvr>
                                      <p:to>
                                        <p:strVal val="visible"/>
                                      </p:to>
                                    </p:set>
                                  </p:childTnLst>
                                </p:cTn>
                              </p:par>
                            </p:childTnLst>
                          </p:cTn>
                        </p:par>
                        <p:par>
                          <p:cTn id="39" fill="hold">
                            <p:stCondLst>
                              <p:cond delay="600100"/>
                            </p:stCondLst>
                            <p:childTnLst>
                              <p:par>
                                <p:cTn id="40" presetID="1" presetClass="exit" presetSubtype="0" fill="hold" grpId="1" nodeType="afterEffect">
                                  <p:stCondLst>
                                    <p:cond delay="0"/>
                                  </p:stCondLst>
                                  <p:childTnLst>
                                    <p:set>
                                      <p:cBhvr>
                                        <p:cTn id="41" dur="1" fill="hold">
                                          <p:stCondLst>
                                            <p:cond delay="0"/>
                                          </p:stCondLst>
                                        </p:cTn>
                                        <p:tgtEl>
                                          <p:spTgt spid="6"/>
                                        </p:tgtEl>
                                        <p:attrNameLst>
                                          <p:attrName>style.visibility</p:attrName>
                                        </p:attrNameLst>
                                      </p:cBhvr>
                                      <p:to>
                                        <p:strVal val="hidden"/>
                                      </p:to>
                                    </p:set>
                                  </p:childTnLst>
                                </p:cTn>
                              </p:par>
                            </p:childTnLst>
                          </p:cTn>
                        </p:par>
                        <p:par>
                          <p:cTn id="42" fill="hold">
                            <p:stCondLst>
                              <p:cond delay="600100"/>
                            </p:stCondLst>
                            <p:childTnLst>
                              <p:par>
                                <p:cTn id="43" presetID="1" presetClass="exit" presetSubtype="0" fill="hold" grpId="1" nodeType="afterEffect">
                                  <p:stCondLst>
                                    <p:cond delay="0"/>
                                  </p:stCondLst>
                                  <p:childTnLst>
                                    <p:set>
                                      <p:cBhvr>
                                        <p:cTn id="44" dur="1" fill="hold">
                                          <p:stCondLst>
                                            <p:cond delay="0"/>
                                          </p:stCondLst>
                                        </p:cTn>
                                        <p:tgtEl>
                                          <p:spTgt spid="22"/>
                                        </p:tgtEl>
                                        <p:attrNameLst>
                                          <p:attrName>style.visibility</p:attrName>
                                        </p:attrNameLst>
                                      </p:cBhvr>
                                      <p:to>
                                        <p:strVal val="hidden"/>
                                      </p:to>
                                    </p:set>
                                  </p:childTnLst>
                                </p:cTn>
                              </p:par>
                            </p:childTnLst>
                          </p:cTn>
                        </p:par>
                        <p:par>
                          <p:cTn id="45" fill="hold">
                            <p:stCondLst>
                              <p:cond delay="600100"/>
                            </p:stCondLst>
                            <p:childTnLst>
                              <p:par>
                                <p:cTn id="46" presetID="1" presetClass="exit" presetSubtype="0" fill="hold" grpId="0" nodeType="afterEffect">
                                  <p:stCondLst>
                                    <p:cond delay="0"/>
                                  </p:stCondLst>
                                  <p:childTnLst>
                                    <p:set>
                                      <p:cBhvr>
                                        <p:cTn id="4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2" grpId="1"/>
      <p:bldP spid="7" grpId="0"/>
      <p:bldP spid="6" grpId="0" animBg="1"/>
      <p:bldP spid="6" grpId="1"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5400" dirty="0" smtClean="0"/>
              <a:t>Bullying Prevention Committee</a:t>
            </a:r>
            <a:endParaRPr lang="en-US" sz="5400" dirty="0"/>
          </a:p>
        </p:txBody>
      </p:sp>
    </p:spTree>
    <p:extLst>
      <p:ext uri="{BB962C8B-B14F-4D97-AF65-F5344CB8AC3E}">
        <p14:creationId xmlns:p14="http://schemas.microsoft.com/office/powerpoint/2010/main" val="3174284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1087821"/>
          </a:xfrm>
          <a:solidFill>
            <a:schemeClr val="accent1"/>
          </a:solidFill>
          <a:effectLst>
            <a:outerShdw blurRad="50800" dist="38100" dir="5400000" algn="t" rotWithShape="0">
              <a:prstClr val="black">
                <a:alpha val="40000"/>
              </a:prstClr>
            </a:outerShdw>
          </a:effectLst>
        </p:spPr>
        <p:txBody>
          <a:bodyPr anchor="ctr" anchorCtr="1">
            <a:normAutofit/>
          </a:bodyPr>
          <a:lstStyle/>
          <a:p>
            <a:pPr marL="0" indent="0" algn="ctr">
              <a:buNone/>
            </a:pPr>
            <a:r>
              <a:rPr lang="en-US" sz="2400" b="1" dirty="0" smtClean="0"/>
              <a:t>Icebreaker Part 1</a:t>
            </a:r>
          </a:p>
        </p:txBody>
      </p:sp>
      <p:sp>
        <p:nvSpPr>
          <p:cNvPr id="18" name="TextBox 17"/>
          <p:cNvSpPr txBox="1"/>
          <p:nvPr/>
        </p:nvSpPr>
        <p:spPr>
          <a:xfrm>
            <a:off x="723878" y="1486662"/>
            <a:ext cx="7821032" cy="1200329"/>
          </a:xfrm>
          <a:prstGeom prst="rect">
            <a:avLst/>
          </a:prstGeom>
          <a:ln>
            <a:noFill/>
          </a:ln>
          <a:effectLst>
            <a:reflection blurRad="6350" stA="50000" endA="300" endPos="55000" dir="5400000" sy="-100000" algn="bl" rotWithShape="0"/>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dirty="0" smtClean="0"/>
              <a:t>Think about the event today and write down the answer to this question:</a:t>
            </a:r>
            <a:endParaRPr lang="en-US" sz="3600" dirty="0"/>
          </a:p>
        </p:txBody>
      </p:sp>
      <p:sp>
        <p:nvSpPr>
          <p:cNvPr id="19" name="TextBox 18"/>
          <p:cNvSpPr txBox="1"/>
          <p:nvPr/>
        </p:nvSpPr>
        <p:spPr>
          <a:xfrm>
            <a:off x="394138" y="3996852"/>
            <a:ext cx="8450317" cy="1446550"/>
          </a:xfrm>
          <a:prstGeom prst="rec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smtClean="0"/>
              <a:t>What do I hope to learn or gain from this experience?</a:t>
            </a:r>
            <a:endParaRPr lang="en-US" sz="4400" dirty="0"/>
          </a:p>
        </p:txBody>
      </p:sp>
    </p:spTree>
    <p:extLst>
      <p:ext uri="{BB962C8B-B14F-4D97-AF65-F5344CB8AC3E}">
        <p14:creationId xmlns:p14="http://schemas.microsoft.com/office/powerpoint/2010/main" val="5997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7008"/>
            <a:ext cx="8105775" cy="5056992"/>
          </a:xfrm>
        </p:spPr>
        <p:txBody>
          <a:bodyPr/>
          <a:lstStyle/>
          <a:p>
            <a:r>
              <a:rPr lang="en-US" dirty="0" smtClean="0"/>
              <a:t>Implementation Coach</a:t>
            </a:r>
          </a:p>
          <a:p>
            <a:pPr lvl="1"/>
            <a:r>
              <a:rPr lang="en-US" dirty="0" smtClean="0"/>
              <a:t>Leads BPC</a:t>
            </a:r>
            <a:br>
              <a:rPr lang="en-US" dirty="0" smtClean="0"/>
            </a:br>
            <a:endParaRPr lang="en-US" dirty="0" smtClean="0"/>
          </a:p>
          <a:p>
            <a:r>
              <a:rPr lang="en-US" dirty="0" smtClean="0"/>
              <a:t>Teachers, Administrators, Families, Students, and Community Members</a:t>
            </a:r>
          </a:p>
          <a:p>
            <a:pPr lvl="1"/>
            <a:r>
              <a:rPr lang="en-US" dirty="0" smtClean="0"/>
              <a:t>Each member provides a unique insight into the school</a:t>
            </a:r>
            <a:br>
              <a:rPr lang="en-US" dirty="0" smtClean="0"/>
            </a:br>
            <a:endParaRPr lang="en-US" dirty="0" smtClean="0"/>
          </a:p>
          <a:p>
            <a:r>
              <a:rPr lang="en-US" dirty="0" smtClean="0"/>
              <a:t>Working together, the BPC guides the school work of the grant:</a:t>
            </a:r>
          </a:p>
          <a:p>
            <a:pPr lvl="1"/>
            <a:r>
              <a:rPr lang="en-US" dirty="0" smtClean="0"/>
              <a:t>Organizing selected curriculum and training</a:t>
            </a:r>
          </a:p>
          <a:p>
            <a:pPr lvl="1"/>
            <a:r>
              <a:rPr lang="en-US" dirty="0" smtClean="0"/>
              <a:t>Organizing and administering the annual survey</a:t>
            </a:r>
          </a:p>
          <a:p>
            <a:pPr lvl="1"/>
            <a:r>
              <a:rPr lang="en-US" dirty="0" smtClean="0"/>
              <a:t>All of the items laid out in the self-assessment</a:t>
            </a:r>
          </a:p>
          <a:p>
            <a:pPr lvl="1"/>
            <a:endParaRPr lang="en-US" dirty="0" smtClean="0"/>
          </a:p>
          <a:p>
            <a:pPr marL="0" indent="0">
              <a:buNone/>
            </a:pPr>
            <a:endParaRPr lang="en-US" dirty="0" smtClean="0"/>
          </a:p>
        </p:txBody>
      </p:sp>
      <p:sp>
        <p:nvSpPr>
          <p:cNvPr id="4" name="Title 3"/>
          <p:cNvSpPr>
            <a:spLocks noGrp="1"/>
          </p:cNvSpPr>
          <p:nvPr>
            <p:ph type="title"/>
          </p:nvPr>
        </p:nvSpPr>
        <p:spPr/>
        <p:txBody>
          <a:bodyPr/>
          <a:lstStyle/>
          <a:p>
            <a:r>
              <a:rPr lang="en-US" dirty="0" smtClean="0"/>
              <a:t>Roles and Responsibilities</a:t>
            </a:r>
            <a:endParaRPr lang="en-US" dirty="0"/>
          </a:p>
        </p:txBody>
      </p:sp>
    </p:spTree>
    <p:extLst>
      <p:ext uri="{BB962C8B-B14F-4D97-AF65-F5344CB8AC3E}">
        <p14:creationId xmlns:p14="http://schemas.microsoft.com/office/powerpoint/2010/main" val="390436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7008"/>
            <a:ext cx="8105775" cy="5056992"/>
          </a:xfrm>
        </p:spPr>
        <p:txBody>
          <a:bodyPr/>
          <a:lstStyle/>
          <a:p>
            <a:r>
              <a:rPr lang="en-US" dirty="0" smtClean="0"/>
              <a:t>Lets start by setting some roles and responsibilities for team work (you are welcome to rotate roles)</a:t>
            </a:r>
          </a:p>
          <a:p>
            <a:pPr lvl="1"/>
            <a:r>
              <a:rPr lang="en-US" dirty="0" smtClean="0"/>
              <a:t>Who is going to be the facilitator for discussions (make sure everyone gets a chance to talk, synthesize ideas, etc.)?</a:t>
            </a:r>
          </a:p>
          <a:p>
            <a:pPr lvl="1"/>
            <a:r>
              <a:rPr lang="en-US" dirty="0" smtClean="0"/>
              <a:t>Who is going to take notes and fill out the forms? </a:t>
            </a:r>
          </a:p>
          <a:p>
            <a:pPr lvl="1"/>
            <a:r>
              <a:rPr lang="en-US" dirty="0" smtClean="0"/>
              <a:t>Who is going to be the task master and keep everyone on task?</a:t>
            </a:r>
          </a:p>
        </p:txBody>
      </p:sp>
      <p:sp>
        <p:nvSpPr>
          <p:cNvPr id="4" name="Title 3"/>
          <p:cNvSpPr>
            <a:spLocks noGrp="1"/>
          </p:cNvSpPr>
          <p:nvPr>
            <p:ph type="title"/>
          </p:nvPr>
        </p:nvSpPr>
        <p:spPr/>
        <p:txBody>
          <a:bodyPr/>
          <a:lstStyle/>
          <a:p>
            <a:r>
              <a:rPr lang="en-US" dirty="0" smtClean="0"/>
              <a:t>Before we jump into our first activity…</a:t>
            </a:r>
            <a:endParaRPr lang="en-US" dirty="0"/>
          </a:p>
        </p:txBody>
      </p:sp>
    </p:spTree>
    <p:extLst>
      <p:ext uri="{BB962C8B-B14F-4D97-AF65-F5344CB8AC3E}">
        <p14:creationId xmlns:p14="http://schemas.microsoft.com/office/powerpoint/2010/main" val="202264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87" y="1121764"/>
            <a:ext cx="4366466" cy="3792744"/>
          </a:xfrm>
        </p:spPr>
        <p:txBody>
          <a:bodyPr>
            <a:noAutofit/>
          </a:bodyPr>
          <a:lstStyle/>
          <a:p>
            <a:pPr marL="0" indent="0">
              <a:buNone/>
            </a:pPr>
            <a:r>
              <a:rPr lang="en-US" sz="2800" b="1" i="1" dirty="0" smtClean="0"/>
              <a:t>Primary Decision Rule</a:t>
            </a: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endParaRPr lang="en-US" sz="2800" dirty="0"/>
          </a:p>
          <a:p>
            <a:pPr marL="0" indent="0">
              <a:buNone/>
            </a:pPr>
            <a:endParaRPr lang="en-US" sz="2800" dirty="0"/>
          </a:p>
        </p:txBody>
      </p:sp>
      <p:sp>
        <p:nvSpPr>
          <p:cNvPr id="11" name="Content Placeholder 10"/>
          <p:cNvSpPr>
            <a:spLocks noGrp="1"/>
          </p:cNvSpPr>
          <p:nvPr>
            <p:ph idx="13"/>
          </p:nvPr>
        </p:nvSpPr>
        <p:spPr>
          <a:xfrm>
            <a:off x="4491846" y="1130382"/>
            <a:ext cx="4498448" cy="5056992"/>
          </a:xfrm>
        </p:spPr>
        <p:txBody>
          <a:bodyPr>
            <a:noAutofit/>
          </a:bodyPr>
          <a:lstStyle/>
          <a:p>
            <a:pPr marL="0" indent="0">
              <a:buNone/>
            </a:pPr>
            <a:r>
              <a:rPr lang="en-US" sz="2800" b="1" i="1" dirty="0"/>
              <a:t>Secondary Decision Rule</a:t>
            </a:r>
          </a:p>
          <a:p>
            <a:r>
              <a:rPr lang="en-US" sz="2800" dirty="0"/>
              <a:t>If your vote is not 75% one way, what will you do to reach a </a:t>
            </a:r>
            <a:r>
              <a:rPr lang="en-US" sz="2800" dirty="0" smtClean="0"/>
              <a:t>consensus?</a:t>
            </a:r>
            <a:endParaRPr lang="en-US" sz="2800" dirty="0"/>
          </a:p>
          <a:p>
            <a:pPr marL="0" indent="0">
              <a:buNone/>
            </a:pPr>
            <a:endParaRPr lang="en-US" sz="2800" dirty="0" smtClean="0"/>
          </a:p>
          <a:p>
            <a:pPr marL="0" indent="0">
              <a:buNone/>
            </a:pPr>
            <a:r>
              <a:rPr lang="en-US" sz="2800" b="1" i="1" dirty="0" smtClean="0"/>
              <a:t>Set Aside </a:t>
            </a:r>
            <a:r>
              <a:rPr lang="en-US" sz="2800" b="1" i="1" dirty="0"/>
              <a:t>Rule </a:t>
            </a:r>
          </a:p>
          <a:p>
            <a:r>
              <a:rPr lang="en-US" sz="2800" dirty="0"/>
              <a:t>If you can’t come to consensus on an item in 2 minutes, put it </a:t>
            </a:r>
            <a:r>
              <a:rPr lang="en-US" sz="2800" dirty="0" smtClean="0"/>
              <a:t>aside </a:t>
            </a:r>
            <a:r>
              <a:rPr lang="en-US" sz="2800" dirty="0"/>
              <a:t>and return to it once you’ve finished the other </a:t>
            </a:r>
            <a:r>
              <a:rPr lang="en-US" sz="2800" dirty="0" smtClean="0"/>
              <a:t>items</a:t>
            </a:r>
            <a:endParaRPr lang="en-US" sz="2800" dirty="0"/>
          </a:p>
        </p:txBody>
      </p:sp>
      <p:sp>
        <p:nvSpPr>
          <p:cNvPr id="3" name="Title 2"/>
          <p:cNvSpPr>
            <a:spLocks noGrp="1"/>
          </p:cNvSpPr>
          <p:nvPr>
            <p:ph type="title"/>
          </p:nvPr>
        </p:nvSpPr>
        <p:spPr/>
        <p:txBody>
          <a:bodyPr>
            <a:normAutofit/>
          </a:bodyPr>
          <a:lstStyle/>
          <a:p>
            <a:r>
              <a:rPr lang="en-US" dirty="0" smtClean="0"/>
              <a:t>Building Consensus</a:t>
            </a:r>
            <a:endParaRPr lang="en-US" dirty="0"/>
          </a:p>
        </p:txBody>
      </p:sp>
      <p:graphicFrame>
        <p:nvGraphicFramePr>
          <p:cNvPr id="8" name="Table 7"/>
          <p:cNvGraphicFramePr>
            <a:graphicFrameLocks noGrp="1"/>
          </p:cNvGraphicFramePr>
          <p:nvPr>
            <p:extLst/>
          </p:nvPr>
        </p:nvGraphicFramePr>
        <p:xfrm>
          <a:off x="311412" y="1730808"/>
          <a:ext cx="4088994" cy="2984211"/>
        </p:xfrm>
        <a:graphic>
          <a:graphicData uri="http://schemas.openxmlformats.org/drawingml/2006/table">
            <a:tbl>
              <a:tblPr firstRow="1" bandRow="1">
                <a:tableStyleId>{D7AC3CCA-C797-4891-BE02-D94E43425B78}</a:tableStyleId>
              </a:tblPr>
              <a:tblGrid>
                <a:gridCol w="4088994"/>
              </a:tblGrid>
              <a:tr h="994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Simple Voting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L="68580" marR="68580" marT="34290" marB="34290"/>
                </a:tc>
              </a:tr>
              <a:tr h="994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Thumbs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Up/Down/Sideways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marL="68580" marR="68580" marT="34290" marB="34290"/>
                </a:tc>
              </a:tr>
              <a:tr h="994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Fist to Five</a:t>
                      </a:r>
                      <a:endParaRPr lang="en-US" sz="1800" dirty="0" smtClean="0"/>
                    </a:p>
                    <a:p>
                      <a:endParaRPr lang="en-US" sz="1800" dirty="0" smtClean="0"/>
                    </a:p>
                    <a:p>
                      <a:endParaRPr lang="en-US" sz="1800" dirty="0"/>
                    </a:p>
                  </a:txBody>
                  <a:tcPr marL="68580" marR="68580" marT="34290" marB="34290"/>
                </a:tc>
              </a:tr>
            </a:tbl>
          </a:graphicData>
        </a:graphic>
      </p:graphicFrame>
      <p:grpSp>
        <p:nvGrpSpPr>
          <p:cNvPr id="10" name="Group 9"/>
          <p:cNvGrpSpPr/>
          <p:nvPr/>
        </p:nvGrpSpPr>
        <p:grpSpPr>
          <a:xfrm>
            <a:off x="1407888" y="1768171"/>
            <a:ext cx="2888023" cy="2685545"/>
            <a:chOff x="2039143" y="1603580"/>
            <a:chExt cx="3284146" cy="2967263"/>
          </a:xfrm>
        </p:grpSpPr>
        <p:pic>
          <p:nvPicPr>
            <p:cNvPr id="6" name="Picture 5" descr="Thumbs_up_or_down_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474" y="2750399"/>
              <a:ext cx="2194814" cy="72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st_of_fiv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143" y="3862643"/>
              <a:ext cx="3284146" cy="7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Vot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5882" y="1603580"/>
              <a:ext cx="723901" cy="73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39121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Complete the Bullying Prevention Committee Self-Assessment (just the 1st section of the tool)</a:t>
            </a:r>
            <a:endParaRPr lang="en-US" dirty="0"/>
          </a:p>
          <a:p>
            <a:pPr lvl="1"/>
            <a:r>
              <a:rPr lang="en-US" dirty="0" smtClean="0"/>
              <a:t>Its ok to have low scores!</a:t>
            </a:r>
            <a:endParaRPr lang="en-US" dirty="0"/>
          </a:p>
          <a:p>
            <a:r>
              <a:rPr lang="en-US" dirty="0" smtClean="0"/>
              <a:t>First, complete the section on your own, scoring each item with a 0,1, or 2</a:t>
            </a:r>
          </a:p>
          <a:p>
            <a:r>
              <a:rPr lang="en-US" dirty="0" smtClean="0"/>
              <a:t>Next, as a team discuss your scores and come to consensus in one official document </a:t>
            </a:r>
            <a:br>
              <a:rPr lang="en-US" dirty="0" smtClean="0"/>
            </a:br>
            <a:endParaRPr lang="en-US" dirty="0" smtClean="0"/>
          </a:p>
        </p:txBody>
      </p:sp>
      <p:sp>
        <p:nvSpPr>
          <p:cNvPr id="3" name="Title 2"/>
          <p:cNvSpPr>
            <a:spLocks noGrp="1"/>
          </p:cNvSpPr>
          <p:nvPr>
            <p:ph type="title"/>
          </p:nvPr>
        </p:nvSpPr>
        <p:spPr/>
        <p:txBody>
          <a:bodyPr/>
          <a:lstStyle/>
          <a:p>
            <a:r>
              <a:rPr lang="en-US" dirty="0" smtClean="0"/>
              <a:t>Bullying Prevention Committee</a:t>
            </a:r>
            <a:endParaRPr lang="en-US" dirty="0"/>
          </a:p>
        </p:txBody>
      </p:sp>
    </p:spTree>
    <p:extLst>
      <p:ext uri="{BB962C8B-B14F-4D97-AF65-F5344CB8AC3E}">
        <p14:creationId xmlns:p14="http://schemas.microsoft.com/office/powerpoint/2010/main" val="13126513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H="1" flipV="1">
            <a:off x="7931888" y="4306186"/>
            <a:ext cx="31898" cy="112705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26706" y="2813745"/>
            <a:ext cx="1447800" cy="1295400"/>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2400" b="1" dirty="0">
                <a:solidFill>
                  <a:prstClr val="white"/>
                </a:solidFill>
              </a:rPr>
              <a:t>Solution</a:t>
            </a:r>
          </a:p>
        </p:txBody>
      </p:sp>
      <p:sp>
        <p:nvSpPr>
          <p:cNvPr id="5" name="Pentagon 4"/>
          <p:cNvSpPr/>
          <p:nvPr/>
        </p:nvSpPr>
        <p:spPr>
          <a:xfrm>
            <a:off x="304800" y="2813745"/>
            <a:ext cx="2137186" cy="1295400"/>
          </a:xfrm>
          <a:prstGeom prst="homePlat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400" b="1" dirty="0">
                <a:solidFill>
                  <a:prstClr val="white"/>
                </a:solidFill>
              </a:rPr>
              <a:t>Problem</a:t>
            </a:r>
          </a:p>
        </p:txBody>
      </p:sp>
      <p:sp>
        <p:nvSpPr>
          <p:cNvPr id="9" name="Title 1"/>
          <p:cNvSpPr txBox="1">
            <a:spLocks/>
          </p:cNvSpPr>
          <p:nvPr/>
        </p:nvSpPr>
        <p:spPr>
          <a:xfrm>
            <a:off x="218739" y="158961"/>
            <a:ext cx="8536193" cy="666186"/>
          </a:xfrm>
          <a:prstGeom prst="rect">
            <a:avLst/>
          </a:prstGeom>
        </p:spPr>
        <p:txBody>
          <a:bodyPr/>
          <a:lstStyle/>
          <a:p>
            <a:pPr eaLnBrk="0" hangingPunct="0">
              <a:defRPr/>
            </a:pPr>
            <a:r>
              <a:rPr lang="en-US" sz="2800" b="1" kern="0" dirty="0">
                <a:solidFill>
                  <a:prstClr val="white"/>
                </a:solidFill>
                <a:latin typeface="Museo Slab 500" pitchFamily="50" charset="0"/>
              </a:rPr>
              <a:t>Improving </a:t>
            </a:r>
            <a:r>
              <a:rPr lang="en-US" sz="2800" b="1" kern="0" dirty="0" smtClean="0">
                <a:solidFill>
                  <a:prstClr val="white"/>
                </a:solidFill>
                <a:latin typeface="Museo Slab 500" pitchFamily="50" charset="0"/>
              </a:rPr>
              <a:t>Decision-Making</a:t>
            </a:r>
            <a:endParaRPr lang="en-US" sz="2800" kern="0" dirty="0">
              <a:solidFill>
                <a:prstClr val="white"/>
              </a:solidFill>
              <a:latin typeface="Museo Slab 500" pitchFamily="50" charset="0"/>
            </a:endParaRPr>
          </a:p>
        </p:txBody>
      </p:sp>
      <p:sp>
        <p:nvSpPr>
          <p:cNvPr id="9227" name="TextBox 13"/>
          <p:cNvSpPr txBox="1">
            <a:spLocks noChangeArrowheads="1"/>
          </p:cNvSpPr>
          <p:nvPr/>
        </p:nvSpPr>
        <p:spPr bwMode="auto">
          <a:xfrm>
            <a:off x="218739" y="6441621"/>
            <a:ext cx="88193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t>Adapted from </a:t>
            </a:r>
            <a:r>
              <a:rPr lang="en-US" altLang="en-US" sz="1000" dirty="0" smtClean="0"/>
              <a:t>TIPS/Rob </a:t>
            </a:r>
            <a:r>
              <a:rPr lang="en-US" altLang="en-US" sz="1000" dirty="0"/>
              <a:t>Horner</a:t>
            </a:r>
          </a:p>
        </p:txBody>
      </p:sp>
      <p:sp>
        <p:nvSpPr>
          <p:cNvPr id="14" name="Freeform 13"/>
          <p:cNvSpPr/>
          <p:nvPr/>
        </p:nvSpPr>
        <p:spPr>
          <a:xfrm rot="16200000">
            <a:off x="3057075" y="410694"/>
            <a:ext cx="4377286" cy="6010793"/>
          </a:xfrm>
          <a:custGeom>
            <a:avLst/>
            <a:gdLst>
              <a:gd name="connsiteX0" fmla="*/ 3706761 w 7669693"/>
              <a:gd name="connsiteY0" fmla="*/ 176980 h 3490451"/>
              <a:gd name="connsiteX1" fmla="*/ 3687096 w 7669693"/>
              <a:gd name="connsiteY1" fmla="*/ 540774 h 3490451"/>
              <a:gd name="connsiteX2" fmla="*/ 3677264 w 7669693"/>
              <a:gd name="connsiteY2" fmla="*/ 570271 h 3490451"/>
              <a:gd name="connsiteX3" fmla="*/ 3647767 w 7669693"/>
              <a:gd name="connsiteY3" fmla="*/ 639096 h 3490451"/>
              <a:gd name="connsiteX4" fmla="*/ 3618271 w 7669693"/>
              <a:gd name="connsiteY4" fmla="*/ 658761 h 3490451"/>
              <a:gd name="connsiteX5" fmla="*/ 3588774 w 7669693"/>
              <a:gd name="connsiteY5" fmla="*/ 688258 h 3490451"/>
              <a:gd name="connsiteX6" fmla="*/ 3018503 w 7669693"/>
              <a:gd name="connsiteY6" fmla="*/ 698090 h 3490451"/>
              <a:gd name="connsiteX7" fmla="*/ 2969342 w 7669693"/>
              <a:gd name="connsiteY7" fmla="*/ 757084 h 3490451"/>
              <a:gd name="connsiteX8" fmla="*/ 2959509 w 7669693"/>
              <a:gd name="connsiteY8" fmla="*/ 786580 h 3490451"/>
              <a:gd name="connsiteX9" fmla="*/ 2969342 w 7669693"/>
              <a:gd name="connsiteY9" fmla="*/ 1042219 h 3490451"/>
              <a:gd name="connsiteX10" fmla="*/ 2920180 w 7669693"/>
              <a:gd name="connsiteY10" fmla="*/ 1238864 h 3490451"/>
              <a:gd name="connsiteX11" fmla="*/ 2890684 w 7669693"/>
              <a:gd name="connsiteY11" fmla="*/ 1258529 h 3490451"/>
              <a:gd name="connsiteX12" fmla="*/ 2831690 w 7669693"/>
              <a:gd name="connsiteY12" fmla="*/ 1248696 h 3490451"/>
              <a:gd name="connsiteX13" fmla="*/ 2733367 w 7669693"/>
              <a:gd name="connsiteY13" fmla="*/ 1209367 h 3490451"/>
              <a:gd name="connsiteX14" fmla="*/ 2546554 w 7669693"/>
              <a:gd name="connsiteY14" fmla="*/ 1140542 h 3490451"/>
              <a:gd name="connsiteX15" fmla="*/ 2428567 w 7669693"/>
              <a:gd name="connsiteY15" fmla="*/ 1081548 h 3490451"/>
              <a:gd name="connsiteX16" fmla="*/ 2310580 w 7669693"/>
              <a:gd name="connsiteY16" fmla="*/ 1022554 h 3490451"/>
              <a:gd name="connsiteX17" fmla="*/ 2231922 w 7669693"/>
              <a:gd name="connsiteY17" fmla="*/ 953729 h 3490451"/>
              <a:gd name="connsiteX18" fmla="*/ 2153264 w 7669693"/>
              <a:gd name="connsiteY18" fmla="*/ 855406 h 3490451"/>
              <a:gd name="connsiteX19" fmla="*/ 2113935 w 7669693"/>
              <a:gd name="connsiteY19" fmla="*/ 757084 h 3490451"/>
              <a:gd name="connsiteX20" fmla="*/ 2094271 w 7669693"/>
              <a:gd name="connsiteY20" fmla="*/ 727587 h 3490451"/>
              <a:gd name="connsiteX21" fmla="*/ 2045109 w 7669693"/>
              <a:gd name="connsiteY21" fmla="*/ 639096 h 3490451"/>
              <a:gd name="connsiteX22" fmla="*/ 2005780 w 7669693"/>
              <a:gd name="connsiteY22" fmla="*/ 589935 h 3490451"/>
              <a:gd name="connsiteX23" fmla="*/ 1986116 w 7669693"/>
              <a:gd name="connsiteY23" fmla="*/ 560438 h 3490451"/>
              <a:gd name="connsiteX24" fmla="*/ 1907458 w 7669693"/>
              <a:gd name="connsiteY24" fmla="*/ 501445 h 3490451"/>
              <a:gd name="connsiteX25" fmla="*/ 1868129 w 7669693"/>
              <a:gd name="connsiteY25" fmla="*/ 471948 h 3490451"/>
              <a:gd name="connsiteX26" fmla="*/ 1838632 w 7669693"/>
              <a:gd name="connsiteY26" fmla="*/ 452284 h 3490451"/>
              <a:gd name="connsiteX27" fmla="*/ 1799303 w 7669693"/>
              <a:gd name="connsiteY27" fmla="*/ 422787 h 3490451"/>
              <a:gd name="connsiteX28" fmla="*/ 1691148 w 7669693"/>
              <a:gd name="connsiteY28" fmla="*/ 383458 h 3490451"/>
              <a:gd name="connsiteX29" fmla="*/ 1553496 w 7669693"/>
              <a:gd name="connsiteY29" fmla="*/ 373625 h 3490451"/>
              <a:gd name="connsiteX30" fmla="*/ 1425677 w 7669693"/>
              <a:gd name="connsiteY30" fmla="*/ 334296 h 3490451"/>
              <a:gd name="connsiteX31" fmla="*/ 1307690 w 7669693"/>
              <a:gd name="connsiteY31" fmla="*/ 304800 h 3490451"/>
              <a:gd name="connsiteX32" fmla="*/ 1111045 w 7669693"/>
              <a:gd name="connsiteY32" fmla="*/ 245806 h 3490451"/>
              <a:gd name="connsiteX33" fmla="*/ 1071716 w 7669693"/>
              <a:gd name="connsiteY33" fmla="*/ 226142 h 3490451"/>
              <a:gd name="connsiteX34" fmla="*/ 1002890 w 7669693"/>
              <a:gd name="connsiteY34" fmla="*/ 167148 h 3490451"/>
              <a:gd name="connsiteX35" fmla="*/ 875071 w 7669693"/>
              <a:gd name="connsiteY35" fmla="*/ 78658 h 3490451"/>
              <a:gd name="connsiteX36" fmla="*/ 825909 w 7669693"/>
              <a:gd name="connsiteY36" fmla="*/ 68825 h 3490451"/>
              <a:gd name="connsiteX37" fmla="*/ 786580 w 7669693"/>
              <a:gd name="connsiteY37" fmla="*/ 49161 h 3490451"/>
              <a:gd name="connsiteX38" fmla="*/ 688258 w 7669693"/>
              <a:gd name="connsiteY38" fmla="*/ 78658 h 3490451"/>
              <a:gd name="connsiteX39" fmla="*/ 658761 w 7669693"/>
              <a:gd name="connsiteY39" fmla="*/ 108154 h 3490451"/>
              <a:gd name="connsiteX40" fmla="*/ 599767 w 7669693"/>
              <a:gd name="connsiteY40" fmla="*/ 137651 h 3490451"/>
              <a:gd name="connsiteX41" fmla="*/ 393290 w 7669693"/>
              <a:gd name="connsiteY41" fmla="*/ 147484 h 3490451"/>
              <a:gd name="connsiteX42" fmla="*/ 363793 w 7669693"/>
              <a:gd name="connsiteY42" fmla="*/ 176980 h 3490451"/>
              <a:gd name="connsiteX43" fmla="*/ 334296 w 7669693"/>
              <a:gd name="connsiteY43" fmla="*/ 196645 h 3490451"/>
              <a:gd name="connsiteX44" fmla="*/ 324464 w 7669693"/>
              <a:gd name="connsiteY44" fmla="*/ 226142 h 3490451"/>
              <a:gd name="connsiteX45" fmla="*/ 304800 w 7669693"/>
              <a:gd name="connsiteY45" fmla="*/ 304800 h 3490451"/>
              <a:gd name="connsiteX46" fmla="*/ 314632 w 7669693"/>
              <a:gd name="connsiteY46" fmla="*/ 422787 h 3490451"/>
              <a:gd name="connsiteX47" fmla="*/ 324464 w 7669693"/>
              <a:gd name="connsiteY47" fmla="*/ 462116 h 3490451"/>
              <a:gd name="connsiteX48" fmla="*/ 334296 w 7669693"/>
              <a:gd name="connsiteY48" fmla="*/ 511277 h 3490451"/>
              <a:gd name="connsiteX49" fmla="*/ 344129 w 7669693"/>
              <a:gd name="connsiteY49" fmla="*/ 570271 h 3490451"/>
              <a:gd name="connsiteX50" fmla="*/ 393290 w 7669693"/>
              <a:gd name="connsiteY50" fmla="*/ 648929 h 3490451"/>
              <a:gd name="connsiteX51" fmla="*/ 422787 w 7669693"/>
              <a:gd name="connsiteY51" fmla="*/ 707922 h 3490451"/>
              <a:gd name="connsiteX52" fmla="*/ 442451 w 7669693"/>
              <a:gd name="connsiteY52" fmla="*/ 757084 h 3490451"/>
              <a:gd name="connsiteX53" fmla="*/ 511277 w 7669693"/>
              <a:gd name="connsiteY53" fmla="*/ 865238 h 3490451"/>
              <a:gd name="connsiteX54" fmla="*/ 560438 w 7669693"/>
              <a:gd name="connsiteY54" fmla="*/ 924232 h 3490451"/>
              <a:gd name="connsiteX55" fmla="*/ 589935 w 7669693"/>
              <a:gd name="connsiteY55" fmla="*/ 963561 h 3490451"/>
              <a:gd name="connsiteX56" fmla="*/ 648929 w 7669693"/>
              <a:gd name="connsiteY56" fmla="*/ 1012722 h 3490451"/>
              <a:gd name="connsiteX57" fmla="*/ 943896 w 7669693"/>
              <a:gd name="connsiteY57" fmla="*/ 1061884 h 3490451"/>
              <a:gd name="connsiteX58" fmla="*/ 1209367 w 7669693"/>
              <a:gd name="connsiteY58" fmla="*/ 1140542 h 3490451"/>
              <a:gd name="connsiteX59" fmla="*/ 1268361 w 7669693"/>
              <a:gd name="connsiteY59" fmla="*/ 1170038 h 3490451"/>
              <a:gd name="connsiteX60" fmla="*/ 1396180 w 7669693"/>
              <a:gd name="connsiteY60" fmla="*/ 1219200 h 3490451"/>
              <a:gd name="connsiteX61" fmla="*/ 1435509 w 7669693"/>
              <a:gd name="connsiteY61" fmla="*/ 1248696 h 3490451"/>
              <a:gd name="connsiteX62" fmla="*/ 1484671 w 7669693"/>
              <a:gd name="connsiteY62" fmla="*/ 1268361 h 3490451"/>
              <a:gd name="connsiteX63" fmla="*/ 1514167 w 7669693"/>
              <a:gd name="connsiteY63" fmla="*/ 1288025 h 3490451"/>
              <a:gd name="connsiteX64" fmla="*/ 1612490 w 7669693"/>
              <a:gd name="connsiteY64" fmla="*/ 1376516 h 3490451"/>
              <a:gd name="connsiteX65" fmla="*/ 1612490 w 7669693"/>
              <a:gd name="connsiteY65" fmla="*/ 1504335 h 3490451"/>
              <a:gd name="connsiteX66" fmla="*/ 1622322 w 7669693"/>
              <a:gd name="connsiteY66" fmla="*/ 1887793 h 3490451"/>
              <a:gd name="connsiteX67" fmla="*/ 1632154 w 7669693"/>
              <a:gd name="connsiteY67" fmla="*/ 1946787 h 3490451"/>
              <a:gd name="connsiteX68" fmla="*/ 1641987 w 7669693"/>
              <a:gd name="connsiteY68" fmla="*/ 1976284 h 3490451"/>
              <a:gd name="connsiteX69" fmla="*/ 1681316 w 7669693"/>
              <a:gd name="connsiteY69" fmla="*/ 1995948 h 3490451"/>
              <a:gd name="connsiteX70" fmla="*/ 1818967 w 7669693"/>
              <a:gd name="connsiteY70" fmla="*/ 2045109 h 3490451"/>
              <a:gd name="connsiteX71" fmla="*/ 1946787 w 7669693"/>
              <a:gd name="connsiteY71" fmla="*/ 2064774 h 3490451"/>
              <a:gd name="connsiteX72" fmla="*/ 2261419 w 7669693"/>
              <a:gd name="connsiteY72" fmla="*/ 2035277 h 3490451"/>
              <a:gd name="connsiteX73" fmla="*/ 2379406 w 7669693"/>
              <a:gd name="connsiteY73" fmla="*/ 1966451 h 3490451"/>
              <a:gd name="connsiteX74" fmla="*/ 2428567 w 7669693"/>
              <a:gd name="connsiteY74" fmla="*/ 1917290 h 3490451"/>
              <a:gd name="connsiteX75" fmla="*/ 2467896 w 7669693"/>
              <a:gd name="connsiteY75" fmla="*/ 1877961 h 3490451"/>
              <a:gd name="connsiteX76" fmla="*/ 2546554 w 7669693"/>
              <a:gd name="connsiteY76" fmla="*/ 1809135 h 3490451"/>
              <a:gd name="connsiteX77" fmla="*/ 2595716 w 7669693"/>
              <a:gd name="connsiteY77" fmla="*/ 1720645 h 3490451"/>
              <a:gd name="connsiteX78" fmla="*/ 2635045 w 7669693"/>
              <a:gd name="connsiteY78" fmla="*/ 1681316 h 3490451"/>
              <a:gd name="connsiteX79" fmla="*/ 2644877 w 7669693"/>
              <a:gd name="connsiteY79" fmla="*/ 1622322 h 3490451"/>
              <a:gd name="connsiteX80" fmla="*/ 2802193 w 7669693"/>
              <a:gd name="connsiteY80" fmla="*/ 1592825 h 3490451"/>
              <a:gd name="connsiteX81" fmla="*/ 2890684 w 7669693"/>
              <a:gd name="connsiteY81" fmla="*/ 1641987 h 3490451"/>
              <a:gd name="connsiteX82" fmla="*/ 2969342 w 7669693"/>
              <a:gd name="connsiteY82" fmla="*/ 1681316 h 3490451"/>
              <a:gd name="connsiteX83" fmla="*/ 3028335 w 7669693"/>
              <a:gd name="connsiteY83" fmla="*/ 1691148 h 3490451"/>
              <a:gd name="connsiteX84" fmla="*/ 3067664 w 7669693"/>
              <a:gd name="connsiteY84" fmla="*/ 1710813 h 3490451"/>
              <a:gd name="connsiteX85" fmla="*/ 3234813 w 7669693"/>
              <a:gd name="connsiteY85" fmla="*/ 1730477 h 3490451"/>
              <a:gd name="connsiteX86" fmla="*/ 3293806 w 7669693"/>
              <a:gd name="connsiteY86" fmla="*/ 1740309 h 3490451"/>
              <a:gd name="connsiteX87" fmla="*/ 3470787 w 7669693"/>
              <a:gd name="connsiteY87" fmla="*/ 1730477 h 3490451"/>
              <a:gd name="connsiteX88" fmla="*/ 3500284 w 7669693"/>
              <a:gd name="connsiteY88" fmla="*/ 1710813 h 3490451"/>
              <a:gd name="connsiteX89" fmla="*/ 3588774 w 7669693"/>
              <a:gd name="connsiteY89" fmla="*/ 1632154 h 3490451"/>
              <a:gd name="connsiteX90" fmla="*/ 3618271 w 7669693"/>
              <a:gd name="connsiteY90" fmla="*/ 1582993 h 3490451"/>
              <a:gd name="connsiteX91" fmla="*/ 3657600 w 7669693"/>
              <a:gd name="connsiteY91" fmla="*/ 1504335 h 3490451"/>
              <a:gd name="connsiteX92" fmla="*/ 3716593 w 7669693"/>
              <a:gd name="connsiteY92" fmla="*/ 1297858 h 3490451"/>
              <a:gd name="connsiteX93" fmla="*/ 3982064 w 7669693"/>
              <a:gd name="connsiteY93" fmla="*/ 698090 h 3490451"/>
              <a:gd name="connsiteX94" fmla="*/ 4031225 w 7669693"/>
              <a:gd name="connsiteY94" fmla="*/ 580103 h 3490451"/>
              <a:gd name="connsiteX95" fmla="*/ 4070554 w 7669693"/>
              <a:gd name="connsiteY95" fmla="*/ 452284 h 3490451"/>
              <a:gd name="connsiteX96" fmla="*/ 4119716 w 7669693"/>
              <a:gd name="connsiteY96" fmla="*/ 324464 h 3490451"/>
              <a:gd name="connsiteX97" fmla="*/ 4168877 w 7669693"/>
              <a:gd name="connsiteY97" fmla="*/ 235974 h 3490451"/>
              <a:gd name="connsiteX98" fmla="*/ 4198374 w 7669693"/>
              <a:gd name="connsiteY98" fmla="*/ 157316 h 3490451"/>
              <a:gd name="connsiteX99" fmla="*/ 4227871 w 7669693"/>
              <a:gd name="connsiteY99" fmla="*/ 147484 h 3490451"/>
              <a:gd name="connsiteX100" fmla="*/ 4365522 w 7669693"/>
              <a:gd name="connsiteY100" fmla="*/ 196645 h 3490451"/>
              <a:gd name="connsiteX101" fmla="*/ 4424516 w 7669693"/>
              <a:gd name="connsiteY101" fmla="*/ 206477 h 3490451"/>
              <a:gd name="connsiteX102" fmla="*/ 4473677 w 7669693"/>
              <a:gd name="connsiteY102" fmla="*/ 235974 h 3490451"/>
              <a:gd name="connsiteX103" fmla="*/ 4562167 w 7669693"/>
              <a:gd name="connsiteY103" fmla="*/ 265471 h 3490451"/>
              <a:gd name="connsiteX104" fmla="*/ 4670322 w 7669693"/>
              <a:gd name="connsiteY104" fmla="*/ 314632 h 3490451"/>
              <a:gd name="connsiteX105" fmla="*/ 4857135 w 7669693"/>
              <a:gd name="connsiteY105" fmla="*/ 452284 h 3490451"/>
              <a:gd name="connsiteX106" fmla="*/ 4994787 w 7669693"/>
              <a:gd name="connsiteY106" fmla="*/ 521109 h 3490451"/>
              <a:gd name="connsiteX107" fmla="*/ 5024284 w 7669693"/>
              <a:gd name="connsiteY107" fmla="*/ 550606 h 3490451"/>
              <a:gd name="connsiteX108" fmla="*/ 5053780 w 7669693"/>
              <a:gd name="connsiteY108" fmla="*/ 570271 h 3490451"/>
              <a:gd name="connsiteX109" fmla="*/ 5152103 w 7669693"/>
              <a:gd name="connsiteY109" fmla="*/ 619432 h 3490451"/>
              <a:gd name="connsiteX110" fmla="*/ 5181600 w 7669693"/>
              <a:gd name="connsiteY110" fmla="*/ 648929 h 3490451"/>
              <a:gd name="connsiteX111" fmla="*/ 5240593 w 7669693"/>
              <a:gd name="connsiteY111" fmla="*/ 658761 h 3490451"/>
              <a:gd name="connsiteX112" fmla="*/ 5299587 w 7669693"/>
              <a:gd name="connsiteY112" fmla="*/ 678425 h 3490451"/>
              <a:gd name="connsiteX113" fmla="*/ 5456903 w 7669693"/>
              <a:gd name="connsiteY113" fmla="*/ 737419 h 3490451"/>
              <a:gd name="connsiteX114" fmla="*/ 5525729 w 7669693"/>
              <a:gd name="connsiteY114" fmla="*/ 757084 h 3490451"/>
              <a:gd name="connsiteX115" fmla="*/ 5614219 w 7669693"/>
              <a:gd name="connsiteY115" fmla="*/ 766916 h 3490451"/>
              <a:gd name="connsiteX116" fmla="*/ 6174658 w 7669693"/>
              <a:gd name="connsiteY116" fmla="*/ 757084 h 3490451"/>
              <a:gd name="connsiteX117" fmla="*/ 6272980 w 7669693"/>
              <a:gd name="connsiteY117" fmla="*/ 658761 h 3490451"/>
              <a:gd name="connsiteX118" fmla="*/ 6341806 w 7669693"/>
              <a:gd name="connsiteY118" fmla="*/ 580103 h 3490451"/>
              <a:gd name="connsiteX119" fmla="*/ 6440129 w 7669693"/>
              <a:gd name="connsiteY119" fmla="*/ 412954 h 3490451"/>
              <a:gd name="connsiteX120" fmla="*/ 6518787 w 7669693"/>
              <a:gd name="connsiteY120" fmla="*/ 255638 h 3490451"/>
              <a:gd name="connsiteX121" fmla="*/ 6548284 w 7669693"/>
              <a:gd name="connsiteY121" fmla="*/ 216309 h 3490451"/>
              <a:gd name="connsiteX122" fmla="*/ 6567948 w 7669693"/>
              <a:gd name="connsiteY122" fmla="*/ 167148 h 3490451"/>
              <a:gd name="connsiteX123" fmla="*/ 6607277 w 7669693"/>
              <a:gd name="connsiteY123" fmla="*/ 98322 h 3490451"/>
              <a:gd name="connsiteX124" fmla="*/ 6646606 w 7669693"/>
              <a:gd name="connsiteY124" fmla="*/ 29496 h 3490451"/>
              <a:gd name="connsiteX125" fmla="*/ 6695767 w 7669693"/>
              <a:gd name="connsiteY125" fmla="*/ 0 h 3490451"/>
              <a:gd name="connsiteX126" fmla="*/ 6843251 w 7669693"/>
              <a:gd name="connsiteY126" fmla="*/ 19664 h 3490451"/>
              <a:gd name="connsiteX127" fmla="*/ 6902245 w 7669693"/>
              <a:gd name="connsiteY127" fmla="*/ 29496 h 3490451"/>
              <a:gd name="connsiteX128" fmla="*/ 6951406 w 7669693"/>
              <a:gd name="connsiteY128" fmla="*/ 58993 h 3490451"/>
              <a:gd name="connsiteX129" fmla="*/ 7089058 w 7669693"/>
              <a:gd name="connsiteY129" fmla="*/ 117987 h 3490451"/>
              <a:gd name="connsiteX130" fmla="*/ 7246374 w 7669693"/>
              <a:gd name="connsiteY130" fmla="*/ 206477 h 3490451"/>
              <a:gd name="connsiteX131" fmla="*/ 7305367 w 7669693"/>
              <a:gd name="connsiteY131" fmla="*/ 235974 h 3490451"/>
              <a:gd name="connsiteX132" fmla="*/ 7374193 w 7669693"/>
              <a:gd name="connsiteY132" fmla="*/ 294967 h 3490451"/>
              <a:gd name="connsiteX133" fmla="*/ 7452851 w 7669693"/>
              <a:gd name="connsiteY133" fmla="*/ 363793 h 3490451"/>
              <a:gd name="connsiteX134" fmla="*/ 7521677 w 7669693"/>
              <a:gd name="connsiteY134" fmla="*/ 481780 h 3490451"/>
              <a:gd name="connsiteX135" fmla="*/ 7561006 w 7669693"/>
              <a:gd name="connsiteY135" fmla="*/ 540774 h 3490451"/>
              <a:gd name="connsiteX136" fmla="*/ 7620000 w 7669693"/>
              <a:gd name="connsiteY136" fmla="*/ 658761 h 3490451"/>
              <a:gd name="connsiteX137" fmla="*/ 7629832 w 7669693"/>
              <a:gd name="connsiteY137" fmla="*/ 717754 h 3490451"/>
              <a:gd name="connsiteX138" fmla="*/ 7649496 w 7669693"/>
              <a:gd name="connsiteY138" fmla="*/ 757084 h 3490451"/>
              <a:gd name="connsiteX139" fmla="*/ 7669161 w 7669693"/>
              <a:gd name="connsiteY139" fmla="*/ 855406 h 3490451"/>
              <a:gd name="connsiteX140" fmla="*/ 7659329 w 7669693"/>
              <a:gd name="connsiteY140" fmla="*/ 983225 h 3490451"/>
              <a:gd name="connsiteX141" fmla="*/ 7629832 w 7669693"/>
              <a:gd name="connsiteY141" fmla="*/ 1012722 h 3490451"/>
              <a:gd name="connsiteX142" fmla="*/ 7590503 w 7669693"/>
              <a:gd name="connsiteY142" fmla="*/ 1032387 h 3490451"/>
              <a:gd name="connsiteX143" fmla="*/ 7423354 w 7669693"/>
              <a:gd name="connsiteY143" fmla="*/ 1061884 h 3490451"/>
              <a:gd name="connsiteX144" fmla="*/ 6813754 w 7669693"/>
              <a:gd name="connsiteY144" fmla="*/ 1081548 h 3490451"/>
              <a:gd name="connsiteX145" fmla="*/ 6744929 w 7669693"/>
              <a:gd name="connsiteY145" fmla="*/ 1130709 h 3490451"/>
              <a:gd name="connsiteX146" fmla="*/ 6725264 w 7669693"/>
              <a:gd name="connsiteY146" fmla="*/ 1160206 h 3490451"/>
              <a:gd name="connsiteX147" fmla="*/ 6685935 w 7669693"/>
              <a:gd name="connsiteY147" fmla="*/ 1268361 h 3490451"/>
              <a:gd name="connsiteX148" fmla="*/ 6656438 w 7669693"/>
              <a:gd name="connsiteY148" fmla="*/ 1376516 h 3490451"/>
              <a:gd name="connsiteX149" fmla="*/ 6646606 w 7669693"/>
              <a:gd name="connsiteY149" fmla="*/ 1445342 h 3490451"/>
              <a:gd name="connsiteX150" fmla="*/ 6626942 w 7669693"/>
              <a:gd name="connsiteY150" fmla="*/ 1533832 h 3490451"/>
              <a:gd name="connsiteX151" fmla="*/ 6646606 w 7669693"/>
              <a:gd name="connsiteY151" fmla="*/ 1848464 h 3490451"/>
              <a:gd name="connsiteX152" fmla="*/ 6666271 w 7669693"/>
              <a:gd name="connsiteY152" fmla="*/ 1877961 h 3490451"/>
              <a:gd name="connsiteX153" fmla="*/ 6676103 w 7669693"/>
              <a:gd name="connsiteY153" fmla="*/ 1828800 h 3490451"/>
              <a:gd name="connsiteX154" fmla="*/ 6705600 w 7669693"/>
              <a:gd name="connsiteY154" fmla="*/ 1779638 h 3490451"/>
              <a:gd name="connsiteX155" fmla="*/ 6725264 w 7669693"/>
              <a:gd name="connsiteY155" fmla="*/ 1700980 h 3490451"/>
              <a:gd name="connsiteX156" fmla="*/ 6705600 w 7669693"/>
              <a:gd name="connsiteY156" fmla="*/ 1199535 h 3490451"/>
              <a:gd name="connsiteX157" fmla="*/ 6656438 w 7669693"/>
              <a:gd name="connsiteY157" fmla="*/ 1081548 h 3490451"/>
              <a:gd name="connsiteX158" fmla="*/ 6597445 w 7669693"/>
              <a:gd name="connsiteY158" fmla="*/ 1032387 h 3490451"/>
              <a:gd name="connsiteX159" fmla="*/ 6440129 w 7669693"/>
              <a:gd name="connsiteY159" fmla="*/ 1052051 h 3490451"/>
              <a:gd name="connsiteX160" fmla="*/ 6410632 w 7669693"/>
              <a:gd name="connsiteY160" fmla="*/ 1071716 h 3490451"/>
              <a:gd name="connsiteX161" fmla="*/ 6351638 w 7669693"/>
              <a:gd name="connsiteY161" fmla="*/ 1091380 h 3490451"/>
              <a:gd name="connsiteX162" fmla="*/ 6223819 w 7669693"/>
              <a:gd name="connsiteY162" fmla="*/ 1170038 h 3490451"/>
              <a:gd name="connsiteX163" fmla="*/ 6135329 w 7669693"/>
              <a:gd name="connsiteY163" fmla="*/ 1199535 h 3490451"/>
              <a:gd name="connsiteX164" fmla="*/ 6086167 w 7669693"/>
              <a:gd name="connsiteY164" fmla="*/ 1229032 h 3490451"/>
              <a:gd name="connsiteX165" fmla="*/ 6027174 w 7669693"/>
              <a:gd name="connsiteY165" fmla="*/ 1258529 h 3490451"/>
              <a:gd name="connsiteX166" fmla="*/ 5909187 w 7669693"/>
              <a:gd name="connsiteY166" fmla="*/ 1307690 h 3490451"/>
              <a:gd name="connsiteX167" fmla="*/ 5879690 w 7669693"/>
              <a:gd name="connsiteY167" fmla="*/ 1337187 h 3490451"/>
              <a:gd name="connsiteX168" fmla="*/ 5781367 w 7669693"/>
              <a:gd name="connsiteY168" fmla="*/ 1386348 h 3490451"/>
              <a:gd name="connsiteX169" fmla="*/ 5732206 w 7669693"/>
              <a:gd name="connsiteY169" fmla="*/ 1435509 h 3490451"/>
              <a:gd name="connsiteX170" fmla="*/ 5673213 w 7669693"/>
              <a:gd name="connsiteY170" fmla="*/ 1474838 h 3490451"/>
              <a:gd name="connsiteX171" fmla="*/ 5555225 w 7669693"/>
              <a:gd name="connsiteY171" fmla="*/ 1563329 h 3490451"/>
              <a:gd name="connsiteX172" fmla="*/ 5515896 w 7669693"/>
              <a:gd name="connsiteY172" fmla="*/ 1592825 h 3490451"/>
              <a:gd name="connsiteX173" fmla="*/ 5407742 w 7669693"/>
              <a:gd name="connsiteY173" fmla="*/ 1671484 h 3490451"/>
              <a:gd name="connsiteX174" fmla="*/ 5368413 w 7669693"/>
              <a:gd name="connsiteY174" fmla="*/ 1691148 h 3490451"/>
              <a:gd name="connsiteX175" fmla="*/ 5319251 w 7669693"/>
              <a:gd name="connsiteY175" fmla="*/ 1700980 h 3490451"/>
              <a:gd name="connsiteX176" fmla="*/ 5240593 w 7669693"/>
              <a:gd name="connsiteY176" fmla="*/ 1720645 h 3490451"/>
              <a:gd name="connsiteX177" fmla="*/ 5043948 w 7669693"/>
              <a:gd name="connsiteY177" fmla="*/ 1710813 h 3490451"/>
              <a:gd name="connsiteX178" fmla="*/ 5004619 w 7669693"/>
              <a:gd name="connsiteY178" fmla="*/ 1691148 h 3490451"/>
              <a:gd name="connsiteX179" fmla="*/ 4965290 w 7669693"/>
              <a:gd name="connsiteY179" fmla="*/ 1681316 h 3490451"/>
              <a:gd name="connsiteX180" fmla="*/ 4729316 w 7669693"/>
              <a:gd name="connsiteY180" fmla="*/ 1474838 h 3490451"/>
              <a:gd name="connsiteX181" fmla="*/ 4670322 w 7669693"/>
              <a:gd name="connsiteY181" fmla="*/ 1406013 h 3490451"/>
              <a:gd name="connsiteX182" fmla="*/ 4601496 w 7669693"/>
              <a:gd name="connsiteY182" fmla="*/ 1337187 h 3490451"/>
              <a:gd name="connsiteX183" fmla="*/ 4562167 w 7669693"/>
              <a:gd name="connsiteY183" fmla="*/ 1278193 h 3490451"/>
              <a:gd name="connsiteX184" fmla="*/ 4522838 w 7669693"/>
              <a:gd name="connsiteY184" fmla="*/ 1219200 h 3490451"/>
              <a:gd name="connsiteX185" fmla="*/ 4513006 w 7669693"/>
              <a:gd name="connsiteY185" fmla="*/ 1179871 h 3490451"/>
              <a:gd name="connsiteX186" fmla="*/ 4444180 w 7669693"/>
              <a:gd name="connsiteY186" fmla="*/ 1101213 h 3490451"/>
              <a:gd name="connsiteX187" fmla="*/ 4404851 w 7669693"/>
              <a:gd name="connsiteY187" fmla="*/ 1091380 h 3490451"/>
              <a:gd name="connsiteX188" fmla="*/ 4119716 w 7669693"/>
              <a:gd name="connsiteY188" fmla="*/ 1120877 h 3490451"/>
              <a:gd name="connsiteX189" fmla="*/ 4090219 w 7669693"/>
              <a:gd name="connsiteY189" fmla="*/ 1140542 h 3490451"/>
              <a:gd name="connsiteX190" fmla="*/ 4050890 w 7669693"/>
              <a:gd name="connsiteY190" fmla="*/ 1219200 h 3490451"/>
              <a:gd name="connsiteX191" fmla="*/ 4031225 w 7669693"/>
              <a:gd name="connsiteY191" fmla="*/ 1248696 h 3490451"/>
              <a:gd name="connsiteX192" fmla="*/ 4021393 w 7669693"/>
              <a:gd name="connsiteY192" fmla="*/ 1278193 h 3490451"/>
              <a:gd name="connsiteX193" fmla="*/ 4011561 w 7669693"/>
              <a:gd name="connsiteY193" fmla="*/ 1337187 h 3490451"/>
              <a:gd name="connsiteX194" fmla="*/ 4001729 w 7669693"/>
              <a:gd name="connsiteY194" fmla="*/ 1376516 h 3490451"/>
              <a:gd name="connsiteX195" fmla="*/ 3982064 w 7669693"/>
              <a:gd name="connsiteY195" fmla="*/ 1789471 h 3490451"/>
              <a:gd name="connsiteX196" fmla="*/ 3972232 w 7669693"/>
              <a:gd name="connsiteY196" fmla="*/ 1838632 h 3490451"/>
              <a:gd name="connsiteX197" fmla="*/ 3942735 w 7669693"/>
              <a:gd name="connsiteY197" fmla="*/ 1897625 h 3490451"/>
              <a:gd name="connsiteX198" fmla="*/ 3932903 w 7669693"/>
              <a:gd name="connsiteY198" fmla="*/ 1927122 h 3490451"/>
              <a:gd name="connsiteX199" fmla="*/ 3913238 w 7669693"/>
              <a:gd name="connsiteY199" fmla="*/ 1966451 h 3490451"/>
              <a:gd name="connsiteX200" fmla="*/ 3903406 w 7669693"/>
              <a:gd name="connsiteY200" fmla="*/ 1995948 h 3490451"/>
              <a:gd name="connsiteX201" fmla="*/ 3834580 w 7669693"/>
              <a:gd name="connsiteY201" fmla="*/ 2054942 h 3490451"/>
              <a:gd name="connsiteX202" fmla="*/ 3805084 w 7669693"/>
              <a:gd name="connsiteY202" fmla="*/ 2084438 h 3490451"/>
              <a:gd name="connsiteX203" fmla="*/ 3677264 w 7669693"/>
              <a:gd name="connsiteY203" fmla="*/ 2133600 h 3490451"/>
              <a:gd name="connsiteX204" fmla="*/ 3628103 w 7669693"/>
              <a:gd name="connsiteY204" fmla="*/ 2153264 h 3490451"/>
              <a:gd name="connsiteX205" fmla="*/ 3588774 w 7669693"/>
              <a:gd name="connsiteY205" fmla="*/ 2163096 h 3490451"/>
              <a:gd name="connsiteX206" fmla="*/ 3490451 w 7669693"/>
              <a:gd name="connsiteY206" fmla="*/ 2182761 h 3490451"/>
              <a:gd name="connsiteX207" fmla="*/ 2900516 w 7669693"/>
              <a:gd name="connsiteY207" fmla="*/ 2192593 h 3490451"/>
              <a:gd name="connsiteX208" fmla="*/ 2841522 w 7669693"/>
              <a:gd name="connsiteY208" fmla="*/ 2202425 h 3490451"/>
              <a:gd name="connsiteX209" fmla="*/ 2802193 w 7669693"/>
              <a:gd name="connsiteY209" fmla="*/ 2231922 h 3490451"/>
              <a:gd name="connsiteX210" fmla="*/ 2772696 w 7669693"/>
              <a:gd name="connsiteY210" fmla="*/ 2241754 h 3490451"/>
              <a:gd name="connsiteX211" fmla="*/ 2694038 w 7669693"/>
              <a:gd name="connsiteY211" fmla="*/ 2330245 h 3490451"/>
              <a:gd name="connsiteX212" fmla="*/ 2635045 w 7669693"/>
              <a:gd name="connsiteY212" fmla="*/ 2399071 h 3490451"/>
              <a:gd name="connsiteX213" fmla="*/ 2585884 w 7669693"/>
              <a:gd name="connsiteY213" fmla="*/ 2408903 h 3490451"/>
              <a:gd name="connsiteX214" fmla="*/ 2507225 w 7669693"/>
              <a:gd name="connsiteY214" fmla="*/ 2477729 h 3490451"/>
              <a:gd name="connsiteX215" fmla="*/ 2438400 w 7669693"/>
              <a:gd name="connsiteY215" fmla="*/ 2556387 h 3490451"/>
              <a:gd name="connsiteX216" fmla="*/ 2369574 w 7669693"/>
              <a:gd name="connsiteY216" fmla="*/ 2566219 h 3490451"/>
              <a:gd name="connsiteX217" fmla="*/ 2222090 w 7669693"/>
              <a:gd name="connsiteY217" fmla="*/ 2556387 h 3490451"/>
              <a:gd name="connsiteX218" fmla="*/ 2143432 w 7669693"/>
              <a:gd name="connsiteY218" fmla="*/ 2526890 h 3490451"/>
              <a:gd name="connsiteX219" fmla="*/ 2113935 w 7669693"/>
              <a:gd name="connsiteY219" fmla="*/ 2517058 h 3490451"/>
              <a:gd name="connsiteX220" fmla="*/ 1887793 w 7669693"/>
              <a:gd name="connsiteY220" fmla="*/ 2428567 h 3490451"/>
              <a:gd name="connsiteX221" fmla="*/ 1828800 w 7669693"/>
              <a:gd name="connsiteY221" fmla="*/ 2408903 h 3490451"/>
              <a:gd name="connsiteX222" fmla="*/ 1779638 w 7669693"/>
              <a:gd name="connsiteY222" fmla="*/ 2399071 h 3490451"/>
              <a:gd name="connsiteX223" fmla="*/ 1710813 w 7669693"/>
              <a:gd name="connsiteY223" fmla="*/ 2379406 h 3490451"/>
              <a:gd name="connsiteX224" fmla="*/ 1641987 w 7669693"/>
              <a:gd name="connsiteY224" fmla="*/ 2369574 h 3490451"/>
              <a:gd name="connsiteX225" fmla="*/ 1356851 w 7669693"/>
              <a:gd name="connsiteY225" fmla="*/ 2349909 h 3490451"/>
              <a:gd name="connsiteX226" fmla="*/ 1150374 w 7669693"/>
              <a:gd name="connsiteY226" fmla="*/ 2359742 h 3490451"/>
              <a:gd name="connsiteX227" fmla="*/ 1111045 w 7669693"/>
              <a:gd name="connsiteY227" fmla="*/ 2389238 h 3490451"/>
              <a:gd name="connsiteX228" fmla="*/ 1052051 w 7669693"/>
              <a:gd name="connsiteY228" fmla="*/ 2477729 h 3490451"/>
              <a:gd name="connsiteX229" fmla="*/ 993058 w 7669693"/>
              <a:gd name="connsiteY229" fmla="*/ 2625213 h 3490451"/>
              <a:gd name="connsiteX230" fmla="*/ 953729 w 7669693"/>
              <a:gd name="connsiteY230" fmla="*/ 2812025 h 3490451"/>
              <a:gd name="connsiteX231" fmla="*/ 914400 w 7669693"/>
              <a:gd name="connsiteY231" fmla="*/ 2890684 h 3490451"/>
              <a:gd name="connsiteX232" fmla="*/ 835742 w 7669693"/>
              <a:gd name="connsiteY232" fmla="*/ 2871019 h 3490451"/>
              <a:gd name="connsiteX233" fmla="*/ 747251 w 7669693"/>
              <a:gd name="connsiteY233" fmla="*/ 2890684 h 3490451"/>
              <a:gd name="connsiteX234" fmla="*/ 688258 w 7669693"/>
              <a:gd name="connsiteY234" fmla="*/ 2979174 h 3490451"/>
              <a:gd name="connsiteX235" fmla="*/ 658761 w 7669693"/>
              <a:gd name="connsiteY235" fmla="*/ 2998838 h 3490451"/>
              <a:gd name="connsiteX236" fmla="*/ 599767 w 7669693"/>
              <a:gd name="connsiteY236" fmla="*/ 3038167 h 3490451"/>
              <a:gd name="connsiteX237" fmla="*/ 511277 w 7669693"/>
              <a:gd name="connsiteY237" fmla="*/ 3106993 h 3490451"/>
              <a:gd name="connsiteX238" fmla="*/ 452284 w 7669693"/>
              <a:gd name="connsiteY238" fmla="*/ 3165987 h 3490451"/>
              <a:gd name="connsiteX239" fmla="*/ 412954 w 7669693"/>
              <a:gd name="connsiteY239" fmla="*/ 3195484 h 3490451"/>
              <a:gd name="connsiteX240" fmla="*/ 275303 w 7669693"/>
              <a:gd name="connsiteY240" fmla="*/ 3254477 h 3490451"/>
              <a:gd name="connsiteX241" fmla="*/ 206477 w 7669693"/>
              <a:gd name="connsiteY241" fmla="*/ 3293806 h 3490451"/>
              <a:gd name="connsiteX242" fmla="*/ 147484 w 7669693"/>
              <a:gd name="connsiteY242" fmla="*/ 3333135 h 3490451"/>
              <a:gd name="connsiteX243" fmla="*/ 68825 w 7669693"/>
              <a:gd name="connsiteY243" fmla="*/ 3392129 h 3490451"/>
              <a:gd name="connsiteX244" fmla="*/ 49161 w 7669693"/>
              <a:gd name="connsiteY244" fmla="*/ 3431458 h 3490451"/>
              <a:gd name="connsiteX245" fmla="*/ 0 w 7669693"/>
              <a:gd name="connsiteY245" fmla="*/ 3490451 h 349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7669693" h="3490451">
                <a:moveTo>
                  <a:pt x="3706761" y="176980"/>
                </a:moveTo>
                <a:cubicBezTo>
                  <a:pt x="3701414" y="353444"/>
                  <a:pt x="3722563" y="416642"/>
                  <a:pt x="3687096" y="540774"/>
                </a:cubicBezTo>
                <a:cubicBezTo>
                  <a:pt x="3684249" y="550739"/>
                  <a:pt x="3680111" y="560306"/>
                  <a:pt x="3677264" y="570271"/>
                </a:cubicBezTo>
                <a:cubicBezTo>
                  <a:pt x="3668237" y="601865"/>
                  <a:pt x="3671718" y="615145"/>
                  <a:pt x="3647767" y="639096"/>
                </a:cubicBezTo>
                <a:cubicBezTo>
                  <a:pt x="3639411" y="647452"/>
                  <a:pt x="3627349" y="651196"/>
                  <a:pt x="3618271" y="658761"/>
                </a:cubicBezTo>
                <a:cubicBezTo>
                  <a:pt x="3607589" y="667663"/>
                  <a:pt x="3602649" y="687348"/>
                  <a:pt x="3588774" y="688258"/>
                </a:cubicBezTo>
                <a:cubicBezTo>
                  <a:pt x="3399063" y="700698"/>
                  <a:pt x="3208593" y="694813"/>
                  <a:pt x="3018503" y="698090"/>
                </a:cubicBezTo>
                <a:cubicBezTo>
                  <a:pt x="2996755" y="719838"/>
                  <a:pt x="2983032" y="729704"/>
                  <a:pt x="2969342" y="757084"/>
                </a:cubicBezTo>
                <a:cubicBezTo>
                  <a:pt x="2964707" y="766354"/>
                  <a:pt x="2962787" y="776748"/>
                  <a:pt x="2959509" y="786580"/>
                </a:cubicBezTo>
                <a:cubicBezTo>
                  <a:pt x="2962787" y="871793"/>
                  <a:pt x="2969342" y="956943"/>
                  <a:pt x="2969342" y="1042219"/>
                </a:cubicBezTo>
                <a:cubicBezTo>
                  <a:pt x="2969342" y="1090591"/>
                  <a:pt x="2979109" y="1199576"/>
                  <a:pt x="2920180" y="1238864"/>
                </a:cubicBezTo>
                <a:lnTo>
                  <a:pt x="2890684" y="1258529"/>
                </a:lnTo>
                <a:cubicBezTo>
                  <a:pt x="2871019" y="1255251"/>
                  <a:pt x="2851151" y="1253021"/>
                  <a:pt x="2831690" y="1248696"/>
                </a:cubicBezTo>
                <a:cubicBezTo>
                  <a:pt x="2805351" y="1242843"/>
                  <a:pt x="2747087" y="1214356"/>
                  <a:pt x="2733367" y="1209367"/>
                </a:cubicBezTo>
                <a:cubicBezTo>
                  <a:pt x="2644600" y="1177088"/>
                  <a:pt x="2699025" y="1242190"/>
                  <a:pt x="2546554" y="1140542"/>
                </a:cubicBezTo>
                <a:cubicBezTo>
                  <a:pt x="2377495" y="1027835"/>
                  <a:pt x="2591391" y="1162960"/>
                  <a:pt x="2428567" y="1081548"/>
                </a:cubicBezTo>
                <a:cubicBezTo>
                  <a:pt x="2293389" y="1013959"/>
                  <a:pt x="2399599" y="1044810"/>
                  <a:pt x="2310580" y="1022554"/>
                </a:cubicBezTo>
                <a:cubicBezTo>
                  <a:pt x="2278920" y="998810"/>
                  <a:pt x="2257381" y="985553"/>
                  <a:pt x="2231922" y="953729"/>
                </a:cubicBezTo>
                <a:cubicBezTo>
                  <a:pt x="2132696" y="829696"/>
                  <a:pt x="2248224" y="950366"/>
                  <a:pt x="2153264" y="855406"/>
                </a:cubicBezTo>
                <a:cubicBezTo>
                  <a:pt x="2140186" y="816170"/>
                  <a:pt x="2136324" y="801862"/>
                  <a:pt x="2113935" y="757084"/>
                </a:cubicBezTo>
                <a:cubicBezTo>
                  <a:pt x="2108650" y="746515"/>
                  <a:pt x="2100010" y="737917"/>
                  <a:pt x="2094271" y="727587"/>
                </a:cubicBezTo>
                <a:cubicBezTo>
                  <a:pt x="2065753" y="676253"/>
                  <a:pt x="2073603" y="677088"/>
                  <a:pt x="2045109" y="639096"/>
                </a:cubicBezTo>
                <a:cubicBezTo>
                  <a:pt x="2032518" y="622308"/>
                  <a:pt x="2018371" y="606724"/>
                  <a:pt x="2005780" y="589935"/>
                </a:cubicBezTo>
                <a:cubicBezTo>
                  <a:pt x="1998690" y="580481"/>
                  <a:pt x="1994899" y="568343"/>
                  <a:pt x="1986116" y="560438"/>
                </a:cubicBezTo>
                <a:cubicBezTo>
                  <a:pt x="1961755" y="538513"/>
                  <a:pt x="1933677" y="521109"/>
                  <a:pt x="1907458" y="501445"/>
                </a:cubicBezTo>
                <a:cubicBezTo>
                  <a:pt x="1894348" y="491613"/>
                  <a:pt x="1881764" y="481038"/>
                  <a:pt x="1868129" y="471948"/>
                </a:cubicBezTo>
                <a:cubicBezTo>
                  <a:pt x="1858297" y="465393"/>
                  <a:pt x="1848248" y="459152"/>
                  <a:pt x="1838632" y="452284"/>
                </a:cubicBezTo>
                <a:cubicBezTo>
                  <a:pt x="1825297" y="442759"/>
                  <a:pt x="1813628" y="430745"/>
                  <a:pt x="1799303" y="422787"/>
                </a:cubicBezTo>
                <a:cubicBezTo>
                  <a:pt x="1786283" y="415554"/>
                  <a:pt x="1701837" y="385061"/>
                  <a:pt x="1691148" y="383458"/>
                </a:cubicBezTo>
                <a:cubicBezTo>
                  <a:pt x="1645656" y="376634"/>
                  <a:pt x="1599380" y="376903"/>
                  <a:pt x="1553496" y="373625"/>
                </a:cubicBezTo>
                <a:cubicBezTo>
                  <a:pt x="1440149" y="328287"/>
                  <a:pt x="1581320" y="382186"/>
                  <a:pt x="1425677" y="334296"/>
                </a:cubicBezTo>
                <a:cubicBezTo>
                  <a:pt x="1315424" y="300372"/>
                  <a:pt x="1445953" y="324551"/>
                  <a:pt x="1307690" y="304800"/>
                </a:cubicBezTo>
                <a:cubicBezTo>
                  <a:pt x="1290105" y="299776"/>
                  <a:pt x="1154498" y="263187"/>
                  <a:pt x="1111045" y="245806"/>
                </a:cubicBezTo>
                <a:cubicBezTo>
                  <a:pt x="1097436" y="240363"/>
                  <a:pt x="1084826" y="232697"/>
                  <a:pt x="1071716" y="226142"/>
                </a:cubicBezTo>
                <a:cubicBezTo>
                  <a:pt x="953551" y="107977"/>
                  <a:pt x="1092736" y="242020"/>
                  <a:pt x="1002890" y="167148"/>
                </a:cubicBezTo>
                <a:cubicBezTo>
                  <a:pt x="956824" y="128759"/>
                  <a:pt x="956574" y="94960"/>
                  <a:pt x="875071" y="78658"/>
                </a:cubicBezTo>
                <a:lnTo>
                  <a:pt x="825909" y="68825"/>
                </a:lnTo>
                <a:cubicBezTo>
                  <a:pt x="812799" y="62270"/>
                  <a:pt x="801177" y="50488"/>
                  <a:pt x="786580" y="49161"/>
                </a:cubicBezTo>
                <a:cubicBezTo>
                  <a:pt x="743670" y="45260"/>
                  <a:pt x="717857" y="53992"/>
                  <a:pt x="688258" y="78658"/>
                </a:cubicBezTo>
                <a:cubicBezTo>
                  <a:pt x="677576" y="87560"/>
                  <a:pt x="669443" y="99252"/>
                  <a:pt x="658761" y="108154"/>
                </a:cubicBezTo>
                <a:cubicBezTo>
                  <a:pt x="644582" y="119970"/>
                  <a:pt x="619477" y="136008"/>
                  <a:pt x="599767" y="137651"/>
                </a:cubicBezTo>
                <a:cubicBezTo>
                  <a:pt x="531101" y="143373"/>
                  <a:pt x="462116" y="144206"/>
                  <a:pt x="393290" y="147484"/>
                </a:cubicBezTo>
                <a:cubicBezTo>
                  <a:pt x="383458" y="157316"/>
                  <a:pt x="374475" y="168078"/>
                  <a:pt x="363793" y="176980"/>
                </a:cubicBezTo>
                <a:cubicBezTo>
                  <a:pt x="354715" y="184545"/>
                  <a:pt x="341678" y="187417"/>
                  <a:pt x="334296" y="196645"/>
                </a:cubicBezTo>
                <a:cubicBezTo>
                  <a:pt x="327822" y="204738"/>
                  <a:pt x="327191" y="216143"/>
                  <a:pt x="324464" y="226142"/>
                </a:cubicBezTo>
                <a:cubicBezTo>
                  <a:pt x="317353" y="252216"/>
                  <a:pt x="304800" y="304800"/>
                  <a:pt x="304800" y="304800"/>
                </a:cubicBezTo>
                <a:cubicBezTo>
                  <a:pt x="308077" y="344129"/>
                  <a:pt x="309737" y="383626"/>
                  <a:pt x="314632" y="422787"/>
                </a:cubicBezTo>
                <a:cubicBezTo>
                  <a:pt x="316308" y="436196"/>
                  <a:pt x="321533" y="448925"/>
                  <a:pt x="324464" y="462116"/>
                </a:cubicBezTo>
                <a:cubicBezTo>
                  <a:pt x="328089" y="478430"/>
                  <a:pt x="331306" y="494835"/>
                  <a:pt x="334296" y="511277"/>
                </a:cubicBezTo>
                <a:cubicBezTo>
                  <a:pt x="337862" y="530891"/>
                  <a:pt x="338400" y="551176"/>
                  <a:pt x="344129" y="570271"/>
                </a:cubicBezTo>
                <a:cubicBezTo>
                  <a:pt x="356378" y="611101"/>
                  <a:pt x="371482" y="612584"/>
                  <a:pt x="393290" y="648929"/>
                </a:cubicBezTo>
                <a:cubicBezTo>
                  <a:pt x="404602" y="667781"/>
                  <a:pt x="413689" y="687907"/>
                  <a:pt x="422787" y="707922"/>
                </a:cubicBezTo>
                <a:cubicBezTo>
                  <a:pt x="430090" y="723990"/>
                  <a:pt x="433798" y="741701"/>
                  <a:pt x="442451" y="757084"/>
                </a:cubicBezTo>
                <a:cubicBezTo>
                  <a:pt x="463401" y="794328"/>
                  <a:pt x="488169" y="829293"/>
                  <a:pt x="511277" y="865238"/>
                </a:cubicBezTo>
                <a:cubicBezTo>
                  <a:pt x="548529" y="923185"/>
                  <a:pt x="510968" y="866516"/>
                  <a:pt x="560438" y="924232"/>
                </a:cubicBezTo>
                <a:cubicBezTo>
                  <a:pt x="571103" y="936674"/>
                  <a:pt x="579270" y="951119"/>
                  <a:pt x="589935" y="963561"/>
                </a:cubicBezTo>
                <a:cubicBezTo>
                  <a:pt x="598095" y="973080"/>
                  <a:pt x="633096" y="1009424"/>
                  <a:pt x="648929" y="1012722"/>
                </a:cubicBezTo>
                <a:cubicBezTo>
                  <a:pt x="708926" y="1025221"/>
                  <a:pt x="864200" y="1036381"/>
                  <a:pt x="943896" y="1061884"/>
                </a:cubicBezTo>
                <a:cubicBezTo>
                  <a:pt x="1211792" y="1147611"/>
                  <a:pt x="996210" y="1101785"/>
                  <a:pt x="1209367" y="1140542"/>
                </a:cubicBezTo>
                <a:cubicBezTo>
                  <a:pt x="1229032" y="1150374"/>
                  <a:pt x="1248067" y="1161582"/>
                  <a:pt x="1268361" y="1170038"/>
                </a:cubicBezTo>
                <a:cubicBezTo>
                  <a:pt x="1338290" y="1199175"/>
                  <a:pt x="1323647" y="1179637"/>
                  <a:pt x="1396180" y="1219200"/>
                </a:cubicBezTo>
                <a:cubicBezTo>
                  <a:pt x="1410566" y="1227047"/>
                  <a:pt x="1421184" y="1240738"/>
                  <a:pt x="1435509" y="1248696"/>
                </a:cubicBezTo>
                <a:cubicBezTo>
                  <a:pt x="1450938" y="1257267"/>
                  <a:pt x="1468885" y="1260468"/>
                  <a:pt x="1484671" y="1268361"/>
                </a:cubicBezTo>
                <a:cubicBezTo>
                  <a:pt x="1495240" y="1273646"/>
                  <a:pt x="1504611" y="1281075"/>
                  <a:pt x="1514167" y="1288025"/>
                </a:cubicBezTo>
                <a:cubicBezTo>
                  <a:pt x="1599687" y="1350222"/>
                  <a:pt x="1575579" y="1321151"/>
                  <a:pt x="1612490" y="1376516"/>
                </a:cubicBezTo>
                <a:cubicBezTo>
                  <a:pt x="1634676" y="1465262"/>
                  <a:pt x="1612490" y="1357116"/>
                  <a:pt x="1612490" y="1504335"/>
                </a:cubicBezTo>
                <a:cubicBezTo>
                  <a:pt x="1612490" y="1632196"/>
                  <a:pt x="1616645" y="1760058"/>
                  <a:pt x="1622322" y="1887793"/>
                </a:cubicBezTo>
                <a:cubicBezTo>
                  <a:pt x="1623207" y="1907709"/>
                  <a:pt x="1627829" y="1927326"/>
                  <a:pt x="1632154" y="1946787"/>
                </a:cubicBezTo>
                <a:cubicBezTo>
                  <a:pt x="1634402" y="1956904"/>
                  <a:pt x="1634658" y="1968955"/>
                  <a:pt x="1641987" y="1976284"/>
                </a:cubicBezTo>
                <a:cubicBezTo>
                  <a:pt x="1652351" y="1986648"/>
                  <a:pt x="1667786" y="1990311"/>
                  <a:pt x="1681316" y="1995948"/>
                </a:cubicBezTo>
                <a:cubicBezTo>
                  <a:pt x="1690706" y="1999861"/>
                  <a:pt x="1799049" y="2040916"/>
                  <a:pt x="1818967" y="2045109"/>
                </a:cubicBezTo>
                <a:cubicBezTo>
                  <a:pt x="1861150" y="2053990"/>
                  <a:pt x="1904180" y="2058219"/>
                  <a:pt x="1946787" y="2064774"/>
                </a:cubicBezTo>
                <a:cubicBezTo>
                  <a:pt x="2051664" y="2054942"/>
                  <a:pt x="2158701" y="2058622"/>
                  <a:pt x="2261419" y="2035277"/>
                </a:cubicBezTo>
                <a:cubicBezTo>
                  <a:pt x="2305818" y="2025186"/>
                  <a:pt x="2379406" y="1966451"/>
                  <a:pt x="2379406" y="1966451"/>
                </a:cubicBezTo>
                <a:cubicBezTo>
                  <a:pt x="2417280" y="1909641"/>
                  <a:pt x="2377585" y="1960989"/>
                  <a:pt x="2428567" y="1917290"/>
                </a:cubicBezTo>
                <a:cubicBezTo>
                  <a:pt x="2442644" y="1905224"/>
                  <a:pt x="2454229" y="1890489"/>
                  <a:pt x="2467896" y="1877961"/>
                </a:cubicBezTo>
                <a:cubicBezTo>
                  <a:pt x="2493578" y="1854419"/>
                  <a:pt x="2523012" y="1834817"/>
                  <a:pt x="2546554" y="1809135"/>
                </a:cubicBezTo>
                <a:cubicBezTo>
                  <a:pt x="2596778" y="1754345"/>
                  <a:pt x="2557391" y="1771744"/>
                  <a:pt x="2595716" y="1720645"/>
                </a:cubicBezTo>
                <a:cubicBezTo>
                  <a:pt x="2606840" y="1705813"/>
                  <a:pt x="2621935" y="1694426"/>
                  <a:pt x="2635045" y="1681316"/>
                </a:cubicBezTo>
                <a:cubicBezTo>
                  <a:pt x="2638322" y="1661651"/>
                  <a:pt x="2635961" y="1640153"/>
                  <a:pt x="2644877" y="1622322"/>
                </a:cubicBezTo>
                <a:cubicBezTo>
                  <a:pt x="2679839" y="1552397"/>
                  <a:pt x="2734429" y="1587178"/>
                  <a:pt x="2802193" y="1592825"/>
                </a:cubicBezTo>
                <a:cubicBezTo>
                  <a:pt x="2831690" y="1609212"/>
                  <a:pt x="2861537" y="1624985"/>
                  <a:pt x="2890684" y="1641987"/>
                </a:cubicBezTo>
                <a:cubicBezTo>
                  <a:pt x="2930222" y="1665051"/>
                  <a:pt x="2916145" y="1666808"/>
                  <a:pt x="2969342" y="1681316"/>
                </a:cubicBezTo>
                <a:cubicBezTo>
                  <a:pt x="2988575" y="1686561"/>
                  <a:pt x="3008671" y="1687871"/>
                  <a:pt x="3028335" y="1691148"/>
                </a:cubicBezTo>
                <a:cubicBezTo>
                  <a:pt x="3041445" y="1697703"/>
                  <a:pt x="3053266" y="1708070"/>
                  <a:pt x="3067664" y="1710813"/>
                </a:cubicBezTo>
                <a:cubicBezTo>
                  <a:pt x="3122774" y="1721310"/>
                  <a:pt x="3179184" y="1723221"/>
                  <a:pt x="3234813" y="1730477"/>
                </a:cubicBezTo>
                <a:cubicBezTo>
                  <a:pt x="3254581" y="1733055"/>
                  <a:pt x="3274142" y="1737032"/>
                  <a:pt x="3293806" y="1740309"/>
                </a:cubicBezTo>
                <a:cubicBezTo>
                  <a:pt x="3352800" y="1737032"/>
                  <a:pt x="3412296" y="1738833"/>
                  <a:pt x="3470787" y="1730477"/>
                </a:cubicBezTo>
                <a:cubicBezTo>
                  <a:pt x="3482485" y="1728806"/>
                  <a:pt x="3491206" y="1718378"/>
                  <a:pt x="3500284" y="1710813"/>
                </a:cubicBezTo>
                <a:cubicBezTo>
                  <a:pt x="3530602" y="1685548"/>
                  <a:pt x="3562005" y="1661153"/>
                  <a:pt x="3588774" y="1632154"/>
                </a:cubicBezTo>
                <a:cubicBezTo>
                  <a:pt x="3601736" y="1618112"/>
                  <a:pt x="3609211" y="1599819"/>
                  <a:pt x="3618271" y="1582993"/>
                </a:cubicBezTo>
                <a:cubicBezTo>
                  <a:pt x="3632169" y="1557183"/>
                  <a:pt x="3648044" y="1532048"/>
                  <a:pt x="3657600" y="1504335"/>
                </a:cubicBezTo>
                <a:cubicBezTo>
                  <a:pt x="3680934" y="1436665"/>
                  <a:pt x="3686597" y="1362850"/>
                  <a:pt x="3716593" y="1297858"/>
                </a:cubicBezTo>
                <a:cubicBezTo>
                  <a:pt x="3874266" y="956233"/>
                  <a:pt x="3814383" y="1092142"/>
                  <a:pt x="3982064" y="698090"/>
                </a:cubicBezTo>
                <a:cubicBezTo>
                  <a:pt x="3998747" y="658886"/>
                  <a:pt x="4018695" y="620825"/>
                  <a:pt x="4031225" y="580103"/>
                </a:cubicBezTo>
                <a:cubicBezTo>
                  <a:pt x="4044335" y="537497"/>
                  <a:pt x="4055972" y="494409"/>
                  <a:pt x="4070554" y="452284"/>
                </a:cubicBezTo>
                <a:cubicBezTo>
                  <a:pt x="4085487" y="409146"/>
                  <a:pt x="4096229" y="363608"/>
                  <a:pt x="4119716" y="324464"/>
                </a:cubicBezTo>
                <a:cubicBezTo>
                  <a:pt x="4132234" y="303600"/>
                  <a:pt x="4159472" y="261054"/>
                  <a:pt x="4168877" y="235974"/>
                </a:cubicBezTo>
                <a:cubicBezTo>
                  <a:pt x="4178753" y="209637"/>
                  <a:pt x="4176474" y="179216"/>
                  <a:pt x="4198374" y="157316"/>
                </a:cubicBezTo>
                <a:cubicBezTo>
                  <a:pt x="4205703" y="149988"/>
                  <a:pt x="4218039" y="150761"/>
                  <a:pt x="4227871" y="147484"/>
                </a:cubicBezTo>
                <a:cubicBezTo>
                  <a:pt x="4276029" y="166747"/>
                  <a:pt x="4312912" y="182616"/>
                  <a:pt x="4365522" y="196645"/>
                </a:cubicBezTo>
                <a:cubicBezTo>
                  <a:pt x="4384785" y="201782"/>
                  <a:pt x="4404851" y="203200"/>
                  <a:pt x="4424516" y="206477"/>
                </a:cubicBezTo>
                <a:cubicBezTo>
                  <a:pt x="4440903" y="216309"/>
                  <a:pt x="4456112" y="228446"/>
                  <a:pt x="4473677" y="235974"/>
                </a:cubicBezTo>
                <a:cubicBezTo>
                  <a:pt x="4502255" y="248222"/>
                  <a:pt x="4532886" y="255014"/>
                  <a:pt x="4562167" y="265471"/>
                </a:cubicBezTo>
                <a:cubicBezTo>
                  <a:pt x="4588819" y="274990"/>
                  <a:pt x="4649010" y="300050"/>
                  <a:pt x="4670322" y="314632"/>
                </a:cubicBezTo>
                <a:cubicBezTo>
                  <a:pt x="4694816" y="331391"/>
                  <a:pt x="4807082" y="425332"/>
                  <a:pt x="4857135" y="452284"/>
                </a:cubicBezTo>
                <a:cubicBezTo>
                  <a:pt x="4945559" y="499897"/>
                  <a:pt x="4909253" y="461236"/>
                  <a:pt x="4994787" y="521109"/>
                </a:cubicBezTo>
                <a:cubicBezTo>
                  <a:pt x="5006178" y="529083"/>
                  <a:pt x="5013602" y="541704"/>
                  <a:pt x="5024284" y="550606"/>
                </a:cubicBezTo>
                <a:cubicBezTo>
                  <a:pt x="5033362" y="558171"/>
                  <a:pt x="5043759" y="564008"/>
                  <a:pt x="5053780" y="570271"/>
                </a:cubicBezTo>
                <a:cubicBezTo>
                  <a:pt x="5110926" y="605987"/>
                  <a:pt x="5091802" y="595311"/>
                  <a:pt x="5152103" y="619432"/>
                </a:cubicBezTo>
                <a:cubicBezTo>
                  <a:pt x="5161935" y="629264"/>
                  <a:pt x="5168893" y="643282"/>
                  <a:pt x="5181600" y="648929"/>
                </a:cubicBezTo>
                <a:cubicBezTo>
                  <a:pt x="5199817" y="657026"/>
                  <a:pt x="5221253" y="653926"/>
                  <a:pt x="5240593" y="658761"/>
                </a:cubicBezTo>
                <a:cubicBezTo>
                  <a:pt x="5260702" y="663788"/>
                  <a:pt x="5280178" y="671147"/>
                  <a:pt x="5299587" y="678425"/>
                </a:cubicBezTo>
                <a:cubicBezTo>
                  <a:pt x="5400835" y="716393"/>
                  <a:pt x="5374005" y="711911"/>
                  <a:pt x="5456903" y="737419"/>
                </a:cubicBezTo>
                <a:cubicBezTo>
                  <a:pt x="5479708" y="744436"/>
                  <a:pt x="5502278" y="752687"/>
                  <a:pt x="5525729" y="757084"/>
                </a:cubicBezTo>
                <a:cubicBezTo>
                  <a:pt x="5554899" y="762553"/>
                  <a:pt x="5584722" y="763639"/>
                  <a:pt x="5614219" y="766916"/>
                </a:cubicBezTo>
                <a:cubicBezTo>
                  <a:pt x="5801032" y="763639"/>
                  <a:pt x="5989216" y="779908"/>
                  <a:pt x="6174658" y="757084"/>
                </a:cubicBezTo>
                <a:cubicBezTo>
                  <a:pt x="6231371" y="750104"/>
                  <a:pt x="6244451" y="693630"/>
                  <a:pt x="6272980" y="658761"/>
                </a:cubicBezTo>
                <a:cubicBezTo>
                  <a:pt x="6295042" y="631797"/>
                  <a:pt x="6322215" y="608913"/>
                  <a:pt x="6341806" y="580103"/>
                </a:cubicBezTo>
                <a:cubicBezTo>
                  <a:pt x="6378154" y="526650"/>
                  <a:pt x="6411221" y="470771"/>
                  <a:pt x="6440129" y="412954"/>
                </a:cubicBezTo>
                <a:cubicBezTo>
                  <a:pt x="6466348" y="360515"/>
                  <a:pt x="6483610" y="302540"/>
                  <a:pt x="6518787" y="255638"/>
                </a:cubicBezTo>
                <a:cubicBezTo>
                  <a:pt x="6528619" y="242528"/>
                  <a:pt x="6540326" y="230634"/>
                  <a:pt x="6548284" y="216309"/>
                </a:cubicBezTo>
                <a:cubicBezTo>
                  <a:pt x="6556855" y="200881"/>
                  <a:pt x="6560055" y="182934"/>
                  <a:pt x="6567948" y="167148"/>
                </a:cubicBezTo>
                <a:cubicBezTo>
                  <a:pt x="6579765" y="143514"/>
                  <a:pt x="6595460" y="121956"/>
                  <a:pt x="6607277" y="98322"/>
                </a:cubicBezTo>
                <a:cubicBezTo>
                  <a:pt x="6626435" y="60006"/>
                  <a:pt x="6604338" y="66480"/>
                  <a:pt x="6646606" y="29496"/>
                </a:cubicBezTo>
                <a:cubicBezTo>
                  <a:pt x="6660988" y="16912"/>
                  <a:pt x="6679380" y="9832"/>
                  <a:pt x="6695767" y="0"/>
                </a:cubicBezTo>
                <a:lnTo>
                  <a:pt x="6843251" y="19664"/>
                </a:lnTo>
                <a:cubicBezTo>
                  <a:pt x="6862987" y="22483"/>
                  <a:pt x="6883509" y="22683"/>
                  <a:pt x="6902245" y="29496"/>
                </a:cubicBezTo>
                <a:cubicBezTo>
                  <a:pt x="6920205" y="36027"/>
                  <a:pt x="6934135" y="50812"/>
                  <a:pt x="6951406" y="58993"/>
                </a:cubicBezTo>
                <a:cubicBezTo>
                  <a:pt x="6996521" y="80363"/>
                  <a:pt x="7043535" y="97501"/>
                  <a:pt x="7089058" y="117987"/>
                </a:cubicBezTo>
                <a:cubicBezTo>
                  <a:pt x="7163283" y="151388"/>
                  <a:pt x="7162150" y="159101"/>
                  <a:pt x="7246374" y="206477"/>
                </a:cubicBezTo>
                <a:cubicBezTo>
                  <a:pt x="7265536" y="217256"/>
                  <a:pt x="7286515" y="224662"/>
                  <a:pt x="7305367" y="235974"/>
                </a:cubicBezTo>
                <a:cubicBezTo>
                  <a:pt x="7350305" y="262937"/>
                  <a:pt x="7337788" y="263113"/>
                  <a:pt x="7374193" y="294967"/>
                </a:cubicBezTo>
                <a:cubicBezTo>
                  <a:pt x="7387884" y="306946"/>
                  <a:pt x="7439212" y="343334"/>
                  <a:pt x="7452851" y="363793"/>
                </a:cubicBezTo>
                <a:cubicBezTo>
                  <a:pt x="7478107" y="401677"/>
                  <a:pt x="7497935" y="442929"/>
                  <a:pt x="7521677" y="481780"/>
                </a:cubicBezTo>
                <a:cubicBezTo>
                  <a:pt x="7534001" y="501946"/>
                  <a:pt x="7551407" y="519177"/>
                  <a:pt x="7561006" y="540774"/>
                </a:cubicBezTo>
                <a:cubicBezTo>
                  <a:pt x="7605134" y="640063"/>
                  <a:pt x="7582430" y="602407"/>
                  <a:pt x="7620000" y="658761"/>
                </a:cubicBezTo>
                <a:cubicBezTo>
                  <a:pt x="7623277" y="678425"/>
                  <a:pt x="7624104" y="698659"/>
                  <a:pt x="7629832" y="717754"/>
                </a:cubicBezTo>
                <a:cubicBezTo>
                  <a:pt x="7634044" y="731793"/>
                  <a:pt x="7645469" y="742991"/>
                  <a:pt x="7649496" y="757084"/>
                </a:cubicBezTo>
                <a:cubicBezTo>
                  <a:pt x="7658678" y="789221"/>
                  <a:pt x="7662606" y="822632"/>
                  <a:pt x="7669161" y="855406"/>
                </a:cubicBezTo>
                <a:cubicBezTo>
                  <a:pt x="7665884" y="898012"/>
                  <a:pt x="7669693" y="941769"/>
                  <a:pt x="7659329" y="983225"/>
                </a:cubicBezTo>
                <a:cubicBezTo>
                  <a:pt x="7655957" y="996715"/>
                  <a:pt x="7641147" y="1004640"/>
                  <a:pt x="7629832" y="1012722"/>
                </a:cubicBezTo>
                <a:cubicBezTo>
                  <a:pt x="7617905" y="1021241"/>
                  <a:pt x="7603229" y="1025115"/>
                  <a:pt x="7590503" y="1032387"/>
                </a:cubicBezTo>
                <a:cubicBezTo>
                  <a:pt x="7510524" y="1078089"/>
                  <a:pt x="7620311" y="1049177"/>
                  <a:pt x="7423354" y="1061884"/>
                </a:cubicBezTo>
                <a:cubicBezTo>
                  <a:pt x="7151279" y="1079438"/>
                  <a:pt x="7200096" y="1072963"/>
                  <a:pt x="6813754" y="1081548"/>
                </a:cubicBezTo>
                <a:cubicBezTo>
                  <a:pt x="6797011" y="1092711"/>
                  <a:pt x="6757119" y="1118519"/>
                  <a:pt x="6744929" y="1130709"/>
                </a:cubicBezTo>
                <a:cubicBezTo>
                  <a:pt x="6736573" y="1139065"/>
                  <a:pt x="6731127" y="1149946"/>
                  <a:pt x="6725264" y="1160206"/>
                </a:cubicBezTo>
                <a:cubicBezTo>
                  <a:pt x="6698189" y="1207588"/>
                  <a:pt x="6704321" y="1207074"/>
                  <a:pt x="6685935" y="1268361"/>
                </a:cubicBezTo>
                <a:cubicBezTo>
                  <a:pt x="6672846" y="1311992"/>
                  <a:pt x="6664825" y="1317807"/>
                  <a:pt x="6656438" y="1376516"/>
                </a:cubicBezTo>
                <a:cubicBezTo>
                  <a:pt x="6653161" y="1399458"/>
                  <a:pt x="6650416" y="1422482"/>
                  <a:pt x="6646606" y="1445342"/>
                </a:cubicBezTo>
                <a:cubicBezTo>
                  <a:pt x="6640365" y="1482788"/>
                  <a:pt x="6635780" y="1498478"/>
                  <a:pt x="6626942" y="1533832"/>
                </a:cubicBezTo>
                <a:cubicBezTo>
                  <a:pt x="6633497" y="1638709"/>
                  <a:pt x="6634674" y="1744062"/>
                  <a:pt x="6646606" y="1848464"/>
                </a:cubicBezTo>
                <a:cubicBezTo>
                  <a:pt x="6647948" y="1860205"/>
                  <a:pt x="6656439" y="1884516"/>
                  <a:pt x="6666271" y="1877961"/>
                </a:cubicBezTo>
                <a:cubicBezTo>
                  <a:pt x="6680176" y="1868691"/>
                  <a:pt x="6669897" y="1844316"/>
                  <a:pt x="6676103" y="1828800"/>
                </a:cubicBezTo>
                <a:cubicBezTo>
                  <a:pt x="6683201" y="1811056"/>
                  <a:pt x="6697053" y="1796731"/>
                  <a:pt x="6705600" y="1779638"/>
                </a:cubicBezTo>
                <a:cubicBezTo>
                  <a:pt x="6715678" y="1759482"/>
                  <a:pt x="6721524" y="1719679"/>
                  <a:pt x="6725264" y="1700980"/>
                </a:cubicBezTo>
                <a:cubicBezTo>
                  <a:pt x="6718709" y="1533832"/>
                  <a:pt x="6714711" y="1366564"/>
                  <a:pt x="6705600" y="1199535"/>
                </a:cubicBezTo>
                <a:cubicBezTo>
                  <a:pt x="6703982" y="1169872"/>
                  <a:pt x="6668565" y="1089633"/>
                  <a:pt x="6656438" y="1081548"/>
                </a:cubicBezTo>
                <a:cubicBezTo>
                  <a:pt x="6615372" y="1054171"/>
                  <a:pt x="6635298" y="1070240"/>
                  <a:pt x="6597445" y="1032387"/>
                </a:cubicBezTo>
                <a:cubicBezTo>
                  <a:pt x="6545006" y="1038942"/>
                  <a:pt x="6491842" y="1041164"/>
                  <a:pt x="6440129" y="1052051"/>
                </a:cubicBezTo>
                <a:cubicBezTo>
                  <a:pt x="6428565" y="1054485"/>
                  <a:pt x="6421431" y="1066917"/>
                  <a:pt x="6410632" y="1071716"/>
                </a:cubicBezTo>
                <a:cubicBezTo>
                  <a:pt x="6391690" y="1080135"/>
                  <a:pt x="6369981" y="1081726"/>
                  <a:pt x="6351638" y="1091380"/>
                </a:cubicBezTo>
                <a:cubicBezTo>
                  <a:pt x="6307368" y="1114680"/>
                  <a:pt x="6271279" y="1154218"/>
                  <a:pt x="6223819" y="1170038"/>
                </a:cubicBezTo>
                <a:cubicBezTo>
                  <a:pt x="6194322" y="1179870"/>
                  <a:pt x="6163907" y="1187287"/>
                  <a:pt x="6135329" y="1199535"/>
                </a:cubicBezTo>
                <a:cubicBezTo>
                  <a:pt x="6117763" y="1207063"/>
                  <a:pt x="6102944" y="1219881"/>
                  <a:pt x="6086167" y="1229032"/>
                </a:cubicBezTo>
                <a:cubicBezTo>
                  <a:pt x="6066866" y="1239560"/>
                  <a:pt x="6047265" y="1249600"/>
                  <a:pt x="6027174" y="1258529"/>
                </a:cubicBezTo>
                <a:cubicBezTo>
                  <a:pt x="5988240" y="1275833"/>
                  <a:pt x="5909187" y="1307690"/>
                  <a:pt x="5909187" y="1307690"/>
                </a:cubicBezTo>
                <a:cubicBezTo>
                  <a:pt x="5899355" y="1317522"/>
                  <a:pt x="5891613" y="1330033"/>
                  <a:pt x="5879690" y="1337187"/>
                </a:cubicBezTo>
                <a:cubicBezTo>
                  <a:pt x="5830768" y="1366540"/>
                  <a:pt x="5817067" y="1355111"/>
                  <a:pt x="5781367" y="1386348"/>
                </a:cubicBezTo>
                <a:cubicBezTo>
                  <a:pt x="5763926" y="1401609"/>
                  <a:pt x="5750142" y="1420834"/>
                  <a:pt x="5732206" y="1435509"/>
                </a:cubicBezTo>
                <a:cubicBezTo>
                  <a:pt x="5713915" y="1450475"/>
                  <a:pt x="5692372" y="1461001"/>
                  <a:pt x="5673213" y="1474838"/>
                </a:cubicBezTo>
                <a:cubicBezTo>
                  <a:pt x="5633359" y="1503622"/>
                  <a:pt x="5594554" y="1533832"/>
                  <a:pt x="5555225" y="1563329"/>
                </a:cubicBezTo>
                <a:cubicBezTo>
                  <a:pt x="5542115" y="1573161"/>
                  <a:pt x="5527483" y="1581237"/>
                  <a:pt x="5515896" y="1592825"/>
                </a:cubicBezTo>
                <a:cubicBezTo>
                  <a:pt x="5468605" y="1640117"/>
                  <a:pt x="5489145" y="1623999"/>
                  <a:pt x="5407742" y="1671484"/>
                </a:cubicBezTo>
                <a:cubicBezTo>
                  <a:pt x="5395082" y="1678869"/>
                  <a:pt x="5382318" y="1686513"/>
                  <a:pt x="5368413" y="1691148"/>
                </a:cubicBezTo>
                <a:cubicBezTo>
                  <a:pt x="5352559" y="1696433"/>
                  <a:pt x="5335535" y="1697222"/>
                  <a:pt x="5319251" y="1700980"/>
                </a:cubicBezTo>
                <a:cubicBezTo>
                  <a:pt x="5292917" y="1707057"/>
                  <a:pt x="5266812" y="1714090"/>
                  <a:pt x="5240593" y="1720645"/>
                </a:cubicBezTo>
                <a:cubicBezTo>
                  <a:pt x="5175045" y="1717368"/>
                  <a:pt x="5109071" y="1718953"/>
                  <a:pt x="5043948" y="1710813"/>
                </a:cubicBezTo>
                <a:cubicBezTo>
                  <a:pt x="5029404" y="1708995"/>
                  <a:pt x="5018343" y="1696294"/>
                  <a:pt x="5004619" y="1691148"/>
                </a:cubicBezTo>
                <a:cubicBezTo>
                  <a:pt x="4991966" y="1686403"/>
                  <a:pt x="4978400" y="1684593"/>
                  <a:pt x="4965290" y="1681316"/>
                </a:cubicBezTo>
                <a:cubicBezTo>
                  <a:pt x="4813805" y="1575277"/>
                  <a:pt x="4895260" y="1640782"/>
                  <a:pt x="4729316" y="1474838"/>
                </a:cubicBezTo>
                <a:cubicBezTo>
                  <a:pt x="4613299" y="1358821"/>
                  <a:pt x="4796471" y="1544777"/>
                  <a:pt x="4670322" y="1406013"/>
                </a:cubicBezTo>
                <a:cubicBezTo>
                  <a:pt x="4648497" y="1382006"/>
                  <a:pt x="4601496" y="1337187"/>
                  <a:pt x="4601496" y="1337187"/>
                </a:cubicBezTo>
                <a:cubicBezTo>
                  <a:pt x="4582693" y="1280775"/>
                  <a:pt x="4605130" y="1333430"/>
                  <a:pt x="4562167" y="1278193"/>
                </a:cubicBezTo>
                <a:cubicBezTo>
                  <a:pt x="4547657" y="1259538"/>
                  <a:pt x="4535948" y="1238864"/>
                  <a:pt x="4522838" y="1219200"/>
                </a:cubicBezTo>
                <a:cubicBezTo>
                  <a:pt x="4519561" y="1206090"/>
                  <a:pt x="4519049" y="1191958"/>
                  <a:pt x="4513006" y="1179871"/>
                </a:cubicBezTo>
                <a:cubicBezTo>
                  <a:pt x="4496618" y="1147094"/>
                  <a:pt x="4478594" y="1115962"/>
                  <a:pt x="4444180" y="1101213"/>
                </a:cubicBezTo>
                <a:cubicBezTo>
                  <a:pt x="4431759" y="1095890"/>
                  <a:pt x="4417961" y="1094658"/>
                  <a:pt x="4404851" y="1091380"/>
                </a:cubicBezTo>
                <a:cubicBezTo>
                  <a:pt x="4309806" y="1101212"/>
                  <a:pt x="4214123" y="1106126"/>
                  <a:pt x="4119716" y="1120877"/>
                </a:cubicBezTo>
                <a:cubicBezTo>
                  <a:pt x="4108041" y="1122701"/>
                  <a:pt x="4096996" y="1130861"/>
                  <a:pt x="4090219" y="1140542"/>
                </a:cubicBezTo>
                <a:cubicBezTo>
                  <a:pt x="4073408" y="1164557"/>
                  <a:pt x="4064927" y="1193465"/>
                  <a:pt x="4050890" y="1219200"/>
                </a:cubicBezTo>
                <a:cubicBezTo>
                  <a:pt x="4045231" y="1229574"/>
                  <a:pt x="4037780" y="1238864"/>
                  <a:pt x="4031225" y="1248696"/>
                </a:cubicBezTo>
                <a:cubicBezTo>
                  <a:pt x="4027948" y="1258528"/>
                  <a:pt x="4023641" y="1268076"/>
                  <a:pt x="4021393" y="1278193"/>
                </a:cubicBezTo>
                <a:cubicBezTo>
                  <a:pt x="4017068" y="1297654"/>
                  <a:pt x="4015471" y="1317638"/>
                  <a:pt x="4011561" y="1337187"/>
                </a:cubicBezTo>
                <a:cubicBezTo>
                  <a:pt x="4008911" y="1350438"/>
                  <a:pt x="4005006" y="1363406"/>
                  <a:pt x="4001729" y="1376516"/>
                </a:cubicBezTo>
                <a:cubicBezTo>
                  <a:pt x="3986029" y="1973063"/>
                  <a:pt x="4022709" y="1606563"/>
                  <a:pt x="3982064" y="1789471"/>
                </a:cubicBezTo>
                <a:cubicBezTo>
                  <a:pt x="3978439" y="1805785"/>
                  <a:pt x="3977943" y="1822927"/>
                  <a:pt x="3972232" y="1838632"/>
                </a:cubicBezTo>
                <a:cubicBezTo>
                  <a:pt x="3964719" y="1859294"/>
                  <a:pt x="3951664" y="1877534"/>
                  <a:pt x="3942735" y="1897625"/>
                </a:cubicBezTo>
                <a:cubicBezTo>
                  <a:pt x="3938526" y="1907096"/>
                  <a:pt x="3936986" y="1917596"/>
                  <a:pt x="3932903" y="1927122"/>
                </a:cubicBezTo>
                <a:cubicBezTo>
                  <a:pt x="3927129" y="1940594"/>
                  <a:pt x="3919012" y="1952979"/>
                  <a:pt x="3913238" y="1966451"/>
                </a:cubicBezTo>
                <a:cubicBezTo>
                  <a:pt x="3909155" y="1975977"/>
                  <a:pt x="3909155" y="1987324"/>
                  <a:pt x="3903406" y="1995948"/>
                </a:cubicBezTo>
                <a:cubicBezTo>
                  <a:pt x="3887142" y="2020345"/>
                  <a:pt x="3855782" y="2036768"/>
                  <a:pt x="3834580" y="2054942"/>
                </a:cubicBezTo>
                <a:cubicBezTo>
                  <a:pt x="3824023" y="2063991"/>
                  <a:pt x="3816399" y="2076356"/>
                  <a:pt x="3805084" y="2084438"/>
                </a:cubicBezTo>
                <a:cubicBezTo>
                  <a:pt x="3775010" y="2105919"/>
                  <a:pt x="3701033" y="2125111"/>
                  <a:pt x="3677264" y="2133600"/>
                </a:cubicBezTo>
                <a:cubicBezTo>
                  <a:pt x="3660643" y="2139536"/>
                  <a:pt x="3644847" y="2147683"/>
                  <a:pt x="3628103" y="2153264"/>
                </a:cubicBezTo>
                <a:cubicBezTo>
                  <a:pt x="3615283" y="2157537"/>
                  <a:pt x="3601767" y="2159384"/>
                  <a:pt x="3588774" y="2163096"/>
                </a:cubicBezTo>
                <a:cubicBezTo>
                  <a:pt x="3543327" y="2176081"/>
                  <a:pt x="3556041" y="2180803"/>
                  <a:pt x="3490451" y="2182761"/>
                </a:cubicBezTo>
                <a:cubicBezTo>
                  <a:pt x="3293866" y="2188629"/>
                  <a:pt x="3097161" y="2189316"/>
                  <a:pt x="2900516" y="2192593"/>
                </a:cubicBezTo>
                <a:cubicBezTo>
                  <a:pt x="2880851" y="2195870"/>
                  <a:pt x="2860032" y="2195021"/>
                  <a:pt x="2841522" y="2202425"/>
                </a:cubicBezTo>
                <a:cubicBezTo>
                  <a:pt x="2826307" y="2208511"/>
                  <a:pt x="2816421" y="2223792"/>
                  <a:pt x="2802193" y="2231922"/>
                </a:cubicBezTo>
                <a:cubicBezTo>
                  <a:pt x="2793194" y="2237064"/>
                  <a:pt x="2782528" y="2238477"/>
                  <a:pt x="2772696" y="2241754"/>
                </a:cubicBezTo>
                <a:cubicBezTo>
                  <a:pt x="2697087" y="2342572"/>
                  <a:pt x="2800338" y="2208760"/>
                  <a:pt x="2694038" y="2330245"/>
                </a:cubicBezTo>
                <a:cubicBezTo>
                  <a:pt x="2668876" y="2359001"/>
                  <a:pt x="2675221" y="2376751"/>
                  <a:pt x="2635045" y="2399071"/>
                </a:cubicBezTo>
                <a:cubicBezTo>
                  <a:pt x="2620437" y="2407187"/>
                  <a:pt x="2602271" y="2405626"/>
                  <a:pt x="2585884" y="2408903"/>
                </a:cubicBezTo>
                <a:cubicBezTo>
                  <a:pt x="2554224" y="2432648"/>
                  <a:pt x="2532684" y="2445905"/>
                  <a:pt x="2507225" y="2477729"/>
                </a:cubicBezTo>
                <a:cubicBezTo>
                  <a:pt x="2487218" y="2502737"/>
                  <a:pt x="2474621" y="2545520"/>
                  <a:pt x="2438400" y="2556387"/>
                </a:cubicBezTo>
                <a:cubicBezTo>
                  <a:pt x="2416202" y="2563046"/>
                  <a:pt x="2392516" y="2562942"/>
                  <a:pt x="2369574" y="2566219"/>
                </a:cubicBezTo>
                <a:cubicBezTo>
                  <a:pt x="2320413" y="2562942"/>
                  <a:pt x="2270632" y="2564829"/>
                  <a:pt x="2222090" y="2556387"/>
                </a:cubicBezTo>
                <a:cubicBezTo>
                  <a:pt x="2194502" y="2551589"/>
                  <a:pt x="2169748" y="2536460"/>
                  <a:pt x="2143432" y="2526890"/>
                </a:cubicBezTo>
                <a:cubicBezTo>
                  <a:pt x="2133692" y="2523348"/>
                  <a:pt x="2123608" y="2520779"/>
                  <a:pt x="2113935" y="2517058"/>
                </a:cubicBezTo>
                <a:cubicBezTo>
                  <a:pt x="2038384" y="2488000"/>
                  <a:pt x="1964586" y="2454164"/>
                  <a:pt x="1887793" y="2428567"/>
                </a:cubicBezTo>
                <a:cubicBezTo>
                  <a:pt x="1868129" y="2422012"/>
                  <a:pt x="1848798" y="2414357"/>
                  <a:pt x="1828800" y="2408903"/>
                </a:cubicBezTo>
                <a:cubicBezTo>
                  <a:pt x="1812677" y="2404506"/>
                  <a:pt x="1795851" y="2403124"/>
                  <a:pt x="1779638" y="2399071"/>
                </a:cubicBezTo>
                <a:cubicBezTo>
                  <a:pt x="1756491" y="2393284"/>
                  <a:pt x="1734143" y="2384405"/>
                  <a:pt x="1710813" y="2379406"/>
                </a:cubicBezTo>
                <a:cubicBezTo>
                  <a:pt x="1688153" y="2374550"/>
                  <a:pt x="1665082" y="2371499"/>
                  <a:pt x="1641987" y="2369574"/>
                </a:cubicBezTo>
                <a:cubicBezTo>
                  <a:pt x="1547045" y="2361662"/>
                  <a:pt x="1356851" y="2349909"/>
                  <a:pt x="1356851" y="2349909"/>
                </a:cubicBezTo>
                <a:cubicBezTo>
                  <a:pt x="1288025" y="2353187"/>
                  <a:pt x="1218412" y="2348856"/>
                  <a:pt x="1150374" y="2359742"/>
                </a:cubicBezTo>
                <a:cubicBezTo>
                  <a:pt x="1134193" y="2362331"/>
                  <a:pt x="1122632" y="2377651"/>
                  <a:pt x="1111045" y="2389238"/>
                </a:cubicBezTo>
                <a:cubicBezTo>
                  <a:pt x="1079595" y="2420688"/>
                  <a:pt x="1069204" y="2439994"/>
                  <a:pt x="1052051" y="2477729"/>
                </a:cubicBezTo>
                <a:cubicBezTo>
                  <a:pt x="1023099" y="2541422"/>
                  <a:pt x="1018331" y="2557817"/>
                  <a:pt x="993058" y="2625213"/>
                </a:cubicBezTo>
                <a:cubicBezTo>
                  <a:pt x="985523" y="2677956"/>
                  <a:pt x="974797" y="2769889"/>
                  <a:pt x="953729" y="2812025"/>
                </a:cubicBezTo>
                <a:lnTo>
                  <a:pt x="914400" y="2890684"/>
                </a:lnTo>
                <a:cubicBezTo>
                  <a:pt x="888181" y="2884129"/>
                  <a:pt x="861961" y="2864464"/>
                  <a:pt x="835742" y="2871019"/>
                </a:cubicBezTo>
                <a:cubicBezTo>
                  <a:pt x="780200" y="2884904"/>
                  <a:pt x="809664" y="2878201"/>
                  <a:pt x="747251" y="2890684"/>
                </a:cubicBezTo>
                <a:cubicBezTo>
                  <a:pt x="733211" y="2914083"/>
                  <a:pt x="708736" y="2958696"/>
                  <a:pt x="688258" y="2979174"/>
                </a:cubicBezTo>
                <a:cubicBezTo>
                  <a:pt x="679902" y="2987530"/>
                  <a:pt x="667839" y="2991273"/>
                  <a:pt x="658761" y="2998838"/>
                </a:cubicBezTo>
                <a:cubicBezTo>
                  <a:pt x="609659" y="3039755"/>
                  <a:pt x="651605" y="3020888"/>
                  <a:pt x="599767" y="3038167"/>
                </a:cubicBezTo>
                <a:cubicBezTo>
                  <a:pt x="570270" y="3061109"/>
                  <a:pt x="533698" y="3077098"/>
                  <a:pt x="511277" y="3106993"/>
                </a:cubicBezTo>
                <a:cubicBezTo>
                  <a:pt x="470091" y="3161907"/>
                  <a:pt x="498731" y="3132810"/>
                  <a:pt x="452284" y="3165987"/>
                </a:cubicBezTo>
                <a:cubicBezTo>
                  <a:pt x="438949" y="3175512"/>
                  <a:pt x="427611" y="3188155"/>
                  <a:pt x="412954" y="3195484"/>
                </a:cubicBezTo>
                <a:cubicBezTo>
                  <a:pt x="341355" y="3231283"/>
                  <a:pt x="376823" y="3152957"/>
                  <a:pt x="275303" y="3254477"/>
                </a:cubicBezTo>
                <a:cubicBezTo>
                  <a:pt x="236251" y="3293529"/>
                  <a:pt x="259296" y="3280602"/>
                  <a:pt x="206477" y="3293806"/>
                </a:cubicBezTo>
                <a:cubicBezTo>
                  <a:pt x="186813" y="3306916"/>
                  <a:pt x="166391" y="3318955"/>
                  <a:pt x="147484" y="3333135"/>
                </a:cubicBezTo>
                <a:lnTo>
                  <a:pt x="68825" y="3392129"/>
                </a:lnTo>
                <a:cubicBezTo>
                  <a:pt x="62270" y="3405239"/>
                  <a:pt x="56929" y="3419029"/>
                  <a:pt x="49161" y="3431458"/>
                </a:cubicBezTo>
                <a:cubicBezTo>
                  <a:pt x="29685" y="3462620"/>
                  <a:pt x="22437" y="3468014"/>
                  <a:pt x="0" y="3490451"/>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Oval 14"/>
          <p:cNvSpPr/>
          <p:nvPr/>
        </p:nvSpPr>
        <p:spPr>
          <a:xfrm>
            <a:off x="7282927" y="5151260"/>
            <a:ext cx="1571961" cy="1088365"/>
          </a:xfrm>
          <a:prstGeom prst="ellipse">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2400" b="1" dirty="0">
                <a:solidFill>
                  <a:sysClr val="windowText" lastClr="000000"/>
                </a:solidFill>
              </a:rPr>
              <a:t>Out of Time</a:t>
            </a:r>
          </a:p>
        </p:txBody>
      </p:sp>
      <p:sp>
        <p:nvSpPr>
          <p:cNvPr id="6" name="Pentagon 5"/>
          <p:cNvSpPr/>
          <p:nvPr/>
        </p:nvSpPr>
        <p:spPr>
          <a:xfrm>
            <a:off x="2730566" y="2813745"/>
            <a:ext cx="4003757" cy="1295400"/>
          </a:xfrm>
          <a:prstGeom prst="homePlate">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2400" b="1" dirty="0" smtClean="0">
                <a:solidFill>
                  <a:prstClr val="white"/>
                </a:solidFill>
              </a:rPr>
              <a:t>Data-Based</a:t>
            </a:r>
            <a:br>
              <a:rPr lang="en-US" sz="2400" b="1" dirty="0" smtClean="0">
                <a:solidFill>
                  <a:prstClr val="white"/>
                </a:solidFill>
              </a:rPr>
            </a:br>
            <a:r>
              <a:rPr lang="en-US" sz="2400" b="1" dirty="0" smtClean="0">
                <a:solidFill>
                  <a:prstClr val="white"/>
                </a:solidFill>
              </a:rPr>
              <a:t>Problem Solving &amp; </a:t>
            </a:r>
            <a:br>
              <a:rPr lang="en-US" sz="2400" b="1" dirty="0" smtClean="0">
                <a:solidFill>
                  <a:prstClr val="white"/>
                </a:solidFill>
              </a:rPr>
            </a:br>
            <a:r>
              <a:rPr lang="en-US" sz="2400" b="1" dirty="0" smtClean="0">
                <a:solidFill>
                  <a:prstClr val="white"/>
                </a:solidFill>
              </a:rPr>
              <a:t>Decision Making</a:t>
            </a:r>
            <a:endParaRPr lang="en-US" sz="2400" b="1" dirty="0">
              <a:solidFill>
                <a:prstClr val="white"/>
              </a:solidFill>
            </a:endParaRPr>
          </a:p>
        </p:txBody>
      </p:sp>
    </p:spTree>
    <p:extLst>
      <p:ext uri="{BB962C8B-B14F-4D97-AF65-F5344CB8AC3E}">
        <p14:creationId xmlns:p14="http://schemas.microsoft.com/office/powerpoint/2010/main" val="198316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14"/>
                                        </p:tgtEl>
                                        <p:attrNameLst>
                                          <p:attrName>ppt_w</p:attrName>
                                        </p:attrNameLst>
                                      </p:cBhvr>
                                      <p:tavLst>
                                        <p:tav tm="0">
                                          <p:val>
                                            <p:strVal val="ppt_w"/>
                                          </p:val>
                                        </p:tav>
                                        <p:tav tm="100000">
                                          <p:val>
                                            <p:fltVal val="0"/>
                                          </p:val>
                                        </p:tav>
                                      </p:tavLst>
                                    </p:anim>
                                    <p:anim calcmode="lin" valueType="num">
                                      <p:cBhvr>
                                        <p:cTn id="25" dur="500"/>
                                        <p:tgtEl>
                                          <p:spTgt spid="14"/>
                                        </p:tgtEl>
                                        <p:attrNameLst>
                                          <p:attrName>ppt_h</p:attrName>
                                        </p:attrNameLst>
                                      </p:cBhvr>
                                      <p:tavLst>
                                        <p:tav tm="0">
                                          <p:val>
                                            <p:strVal val="ppt_h"/>
                                          </p:val>
                                        </p:tav>
                                        <p:tav tm="100000">
                                          <p:val>
                                            <p:fltVal val="0"/>
                                          </p:val>
                                        </p:tav>
                                      </p:tavLst>
                                    </p:anim>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15"/>
                                        </p:tgtEl>
                                        <p:attrNameLst>
                                          <p:attrName>ppt_w</p:attrName>
                                        </p:attrNameLst>
                                      </p:cBhvr>
                                      <p:tavLst>
                                        <p:tav tm="0">
                                          <p:val>
                                            <p:strVal val="ppt_w"/>
                                          </p:val>
                                        </p:tav>
                                        <p:tav tm="100000">
                                          <p:val>
                                            <p:fltVal val="0"/>
                                          </p:val>
                                        </p:tav>
                                      </p:tavLst>
                                    </p:anim>
                                    <p:anim calcmode="lin" valueType="num">
                                      <p:cBhvr>
                                        <p:cTn id="30" dur="500"/>
                                        <p:tgtEl>
                                          <p:spTgt spid="15"/>
                                        </p:tgtEl>
                                        <p:attrNameLst>
                                          <p:attrName>ppt_h</p:attrName>
                                        </p:attrNameLst>
                                      </p:cBhvr>
                                      <p:tavLst>
                                        <p:tav tm="0">
                                          <p:val>
                                            <p:strVal val="ppt_h"/>
                                          </p:val>
                                        </p:tav>
                                        <p:tav tm="100000">
                                          <p:val>
                                            <p:fltVal val="0"/>
                                          </p:val>
                                        </p:tav>
                                      </p:tavLst>
                                    </p:anim>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53" presetClass="exit" presetSubtype="32" fill="hold" nodeType="with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fltVal val="0"/>
                                          </p:val>
                                        </p:tav>
                                      </p:tavLst>
                                    </p:anim>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4" grpId="1" animBg="1"/>
      <p:bldP spid="15" grpId="0" animBg="1"/>
      <p:bldP spid="15" grpId="1"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Box 5"/>
          <p:cNvSpPr txBox="1">
            <a:spLocks noChangeArrowheads="1"/>
          </p:cNvSpPr>
          <p:nvPr/>
        </p:nvSpPr>
        <p:spPr bwMode="auto">
          <a:xfrm>
            <a:off x="3543300" y="2220516"/>
            <a:ext cx="1885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10000"/>
              <a:buFont typeface="Wingdings" panose="05000000000000000000" pitchFamily="2" charset="2"/>
              <a:buChar char="§"/>
              <a:defRPr sz="2400" b="1">
                <a:solidFill>
                  <a:srgbClr val="5C6670"/>
                </a:solidFill>
                <a:latin typeface="Calibri" panose="020F0502020204030204" pitchFamily="34" charset="0"/>
              </a:defRPr>
            </a:lvl1pPr>
            <a:lvl2pPr marL="742950" indent="-285750">
              <a:spcBef>
                <a:spcPct val="20000"/>
              </a:spcBef>
              <a:buClr>
                <a:schemeClr val="accent2"/>
              </a:buClr>
              <a:buSzPct val="110000"/>
              <a:buFont typeface="Wingdings" panose="05000000000000000000" pitchFamily="2" charset="2"/>
              <a:buChar char="§"/>
              <a:defRPr sz="2200">
                <a:solidFill>
                  <a:srgbClr val="5C6670"/>
                </a:solidFill>
                <a:latin typeface="Calibri" panose="020F0502020204030204" pitchFamily="34" charset="0"/>
              </a:defRPr>
            </a:lvl2pPr>
            <a:lvl3pPr marL="1143000" indent="-228600">
              <a:spcBef>
                <a:spcPct val="20000"/>
              </a:spcBef>
              <a:buClr>
                <a:srgbClr val="8DC63F"/>
              </a:buClr>
              <a:buSzPct val="110000"/>
              <a:buFont typeface="Wingdings" panose="05000000000000000000" pitchFamily="2" charset="2"/>
              <a:buChar char="§"/>
              <a:defRPr sz="2000">
                <a:solidFill>
                  <a:srgbClr val="5C6670"/>
                </a:solidFill>
                <a:latin typeface="Calibri" panose="020F0502020204030204" pitchFamily="34" charset="0"/>
              </a:defRPr>
            </a:lvl3pPr>
            <a:lvl4pPr marL="1600200" indent="-228600">
              <a:spcBef>
                <a:spcPct val="20000"/>
              </a:spcBef>
              <a:buClr>
                <a:srgbClr val="6D3A5D"/>
              </a:buClr>
              <a:buSzPct val="110000"/>
              <a:buFont typeface="Wingdings" panose="05000000000000000000" pitchFamily="2" charset="2"/>
              <a:buChar char="§"/>
              <a:defRPr>
                <a:solidFill>
                  <a:srgbClr val="5C6670"/>
                </a:solidFill>
                <a:latin typeface="Calibri" panose="020F0502020204030204" pitchFamily="34" charset="0"/>
              </a:defRPr>
            </a:lvl4pPr>
            <a:lvl5pPr marL="2057400" indent="-228600">
              <a:spcBef>
                <a:spcPct val="20000"/>
              </a:spcBef>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5pPr>
            <a:lvl6pPr marL="25146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6pPr>
            <a:lvl7pPr marL="29718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7pPr>
            <a:lvl8pPr marL="34290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8pPr>
            <a:lvl9pPr marL="38862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9pPr>
          </a:lstStyle>
          <a:p>
            <a:pPr eaLnBrk="1" hangingPunct="1">
              <a:spcBef>
                <a:spcPct val="0"/>
              </a:spcBef>
              <a:buClrTx/>
              <a:buSzTx/>
              <a:buFontTx/>
              <a:buNone/>
            </a:pPr>
            <a:endParaRPr lang="en-US" altLang="en-US" sz="2000" b="0">
              <a:solidFill>
                <a:schemeClr val="accent4">
                  <a:lumMod val="50000"/>
                </a:schemeClr>
              </a:solidFill>
            </a:endParaRPr>
          </a:p>
        </p:txBody>
      </p:sp>
      <p:sp>
        <p:nvSpPr>
          <p:cNvPr id="48133" name="TextBox 4"/>
          <p:cNvSpPr txBox="1">
            <a:spLocks noChangeArrowheads="1"/>
          </p:cNvSpPr>
          <p:nvPr/>
        </p:nvSpPr>
        <p:spPr bwMode="auto">
          <a:xfrm>
            <a:off x="1567548" y="420241"/>
            <a:ext cx="5837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10000"/>
              <a:buFont typeface="Wingdings" panose="05000000000000000000" pitchFamily="2" charset="2"/>
              <a:buChar char="§"/>
              <a:defRPr sz="2400" b="1">
                <a:solidFill>
                  <a:srgbClr val="5C6670"/>
                </a:solidFill>
                <a:latin typeface="Calibri" panose="020F0502020204030204" pitchFamily="34" charset="0"/>
              </a:defRPr>
            </a:lvl1pPr>
            <a:lvl2pPr marL="742950" indent="-285750">
              <a:spcBef>
                <a:spcPct val="20000"/>
              </a:spcBef>
              <a:buClr>
                <a:schemeClr val="accent2"/>
              </a:buClr>
              <a:buSzPct val="110000"/>
              <a:buFont typeface="Wingdings" panose="05000000000000000000" pitchFamily="2" charset="2"/>
              <a:buChar char="§"/>
              <a:defRPr sz="2200">
                <a:solidFill>
                  <a:srgbClr val="5C6670"/>
                </a:solidFill>
                <a:latin typeface="Calibri" panose="020F0502020204030204" pitchFamily="34" charset="0"/>
              </a:defRPr>
            </a:lvl2pPr>
            <a:lvl3pPr marL="1143000" indent="-228600">
              <a:spcBef>
                <a:spcPct val="20000"/>
              </a:spcBef>
              <a:buClr>
                <a:srgbClr val="8DC63F"/>
              </a:buClr>
              <a:buSzPct val="110000"/>
              <a:buFont typeface="Wingdings" panose="05000000000000000000" pitchFamily="2" charset="2"/>
              <a:buChar char="§"/>
              <a:defRPr sz="2000">
                <a:solidFill>
                  <a:srgbClr val="5C6670"/>
                </a:solidFill>
                <a:latin typeface="Calibri" panose="020F0502020204030204" pitchFamily="34" charset="0"/>
              </a:defRPr>
            </a:lvl3pPr>
            <a:lvl4pPr marL="1600200" indent="-228600">
              <a:spcBef>
                <a:spcPct val="20000"/>
              </a:spcBef>
              <a:buClr>
                <a:srgbClr val="6D3A5D"/>
              </a:buClr>
              <a:buSzPct val="110000"/>
              <a:buFont typeface="Wingdings" panose="05000000000000000000" pitchFamily="2" charset="2"/>
              <a:buChar char="§"/>
              <a:defRPr>
                <a:solidFill>
                  <a:srgbClr val="5C6670"/>
                </a:solidFill>
                <a:latin typeface="Calibri" panose="020F0502020204030204" pitchFamily="34" charset="0"/>
              </a:defRPr>
            </a:lvl4pPr>
            <a:lvl5pPr marL="2057400" indent="-228600">
              <a:spcBef>
                <a:spcPct val="20000"/>
              </a:spcBef>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5pPr>
            <a:lvl6pPr marL="25146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6pPr>
            <a:lvl7pPr marL="29718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7pPr>
            <a:lvl8pPr marL="34290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8pPr>
            <a:lvl9pPr marL="38862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9pPr>
          </a:lstStyle>
          <a:p>
            <a:pPr algn="ctr" eaLnBrk="1" hangingPunct="1">
              <a:spcBef>
                <a:spcPct val="0"/>
              </a:spcBef>
              <a:buClrTx/>
              <a:buSzTx/>
              <a:buFontTx/>
              <a:buNone/>
            </a:pPr>
            <a:r>
              <a:rPr lang="en-US" altLang="en-US" sz="2800" dirty="0">
                <a:solidFill>
                  <a:schemeClr val="tx1"/>
                </a:solidFill>
              </a:rPr>
              <a:t>Step </a:t>
            </a:r>
            <a:r>
              <a:rPr lang="en-US" altLang="en-US" sz="2800" dirty="0" smtClean="0">
                <a:solidFill>
                  <a:schemeClr val="tx1"/>
                </a:solidFill>
              </a:rPr>
              <a:t>1: Problem Identification</a:t>
            </a:r>
            <a:endParaRPr lang="en-US" altLang="en-US" sz="2800" b="0" dirty="0">
              <a:solidFill>
                <a:schemeClr val="tx1"/>
              </a:solidFill>
            </a:endParaRPr>
          </a:p>
        </p:txBody>
      </p:sp>
      <p:sp>
        <p:nvSpPr>
          <p:cNvPr id="48134" name="TextBox 5"/>
          <p:cNvSpPr txBox="1">
            <a:spLocks noChangeArrowheads="1"/>
          </p:cNvSpPr>
          <p:nvPr/>
        </p:nvSpPr>
        <p:spPr bwMode="auto">
          <a:xfrm>
            <a:off x="7331400" y="2435959"/>
            <a:ext cx="159399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10000"/>
              <a:buFont typeface="Wingdings" panose="05000000000000000000" pitchFamily="2" charset="2"/>
              <a:buChar char="§"/>
              <a:defRPr sz="2400" b="1">
                <a:solidFill>
                  <a:srgbClr val="5C6670"/>
                </a:solidFill>
                <a:latin typeface="Calibri" panose="020F0502020204030204" pitchFamily="34" charset="0"/>
              </a:defRPr>
            </a:lvl1pPr>
            <a:lvl2pPr marL="742950" indent="-285750">
              <a:spcBef>
                <a:spcPct val="20000"/>
              </a:spcBef>
              <a:buClr>
                <a:schemeClr val="accent2"/>
              </a:buClr>
              <a:buSzPct val="110000"/>
              <a:buFont typeface="Wingdings" panose="05000000000000000000" pitchFamily="2" charset="2"/>
              <a:buChar char="§"/>
              <a:defRPr sz="2200">
                <a:solidFill>
                  <a:srgbClr val="5C6670"/>
                </a:solidFill>
                <a:latin typeface="Calibri" panose="020F0502020204030204" pitchFamily="34" charset="0"/>
              </a:defRPr>
            </a:lvl2pPr>
            <a:lvl3pPr marL="1143000" indent="-228600">
              <a:spcBef>
                <a:spcPct val="20000"/>
              </a:spcBef>
              <a:buClr>
                <a:srgbClr val="8DC63F"/>
              </a:buClr>
              <a:buSzPct val="110000"/>
              <a:buFont typeface="Wingdings" panose="05000000000000000000" pitchFamily="2" charset="2"/>
              <a:buChar char="§"/>
              <a:defRPr sz="2000">
                <a:solidFill>
                  <a:srgbClr val="5C6670"/>
                </a:solidFill>
                <a:latin typeface="Calibri" panose="020F0502020204030204" pitchFamily="34" charset="0"/>
              </a:defRPr>
            </a:lvl3pPr>
            <a:lvl4pPr marL="1600200" indent="-228600">
              <a:spcBef>
                <a:spcPct val="20000"/>
              </a:spcBef>
              <a:buClr>
                <a:srgbClr val="6D3A5D"/>
              </a:buClr>
              <a:buSzPct val="110000"/>
              <a:buFont typeface="Wingdings" panose="05000000000000000000" pitchFamily="2" charset="2"/>
              <a:buChar char="§"/>
              <a:defRPr>
                <a:solidFill>
                  <a:srgbClr val="5C6670"/>
                </a:solidFill>
                <a:latin typeface="Calibri" panose="020F0502020204030204" pitchFamily="34" charset="0"/>
              </a:defRPr>
            </a:lvl4pPr>
            <a:lvl5pPr marL="2057400" indent="-228600">
              <a:spcBef>
                <a:spcPct val="20000"/>
              </a:spcBef>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5pPr>
            <a:lvl6pPr marL="25146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6pPr>
            <a:lvl7pPr marL="29718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7pPr>
            <a:lvl8pPr marL="34290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8pPr>
            <a:lvl9pPr marL="38862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9pPr>
          </a:lstStyle>
          <a:p>
            <a:pPr algn="ctr" eaLnBrk="1" hangingPunct="1">
              <a:spcBef>
                <a:spcPct val="0"/>
              </a:spcBef>
              <a:buClrTx/>
              <a:buSzTx/>
              <a:buFontTx/>
              <a:buNone/>
            </a:pPr>
            <a:r>
              <a:rPr lang="en-US" altLang="en-US" sz="2800" dirty="0">
                <a:solidFill>
                  <a:schemeClr val="tx1"/>
                </a:solidFill>
              </a:rPr>
              <a:t>Step </a:t>
            </a:r>
            <a:r>
              <a:rPr lang="en-US" altLang="en-US" sz="2800" dirty="0" smtClean="0">
                <a:solidFill>
                  <a:schemeClr val="tx1"/>
                </a:solidFill>
              </a:rPr>
              <a:t>2: Problem Analysis</a:t>
            </a:r>
            <a:endParaRPr lang="en-US" altLang="en-US" sz="2800" dirty="0">
              <a:solidFill>
                <a:schemeClr val="tx1"/>
              </a:solidFill>
            </a:endParaRPr>
          </a:p>
        </p:txBody>
      </p:sp>
      <p:sp>
        <p:nvSpPr>
          <p:cNvPr id="48135" name="TextBox 6"/>
          <p:cNvSpPr txBox="1">
            <a:spLocks noChangeArrowheads="1"/>
          </p:cNvSpPr>
          <p:nvPr/>
        </p:nvSpPr>
        <p:spPr bwMode="auto">
          <a:xfrm>
            <a:off x="1878523" y="5123598"/>
            <a:ext cx="54528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10000"/>
              <a:buFont typeface="Wingdings" panose="05000000000000000000" pitchFamily="2" charset="2"/>
              <a:buChar char="§"/>
              <a:defRPr sz="2400" b="1">
                <a:solidFill>
                  <a:srgbClr val="5C6670"/>
                </a:solidFill>
                <a:latin typeface="Calibri" panose="020F0502020204030204" pitchFamily="34" charset="0"/>
              </a:defRPr>
            </a:lvl1pPr>
            <a:lvl2pPr marL="742950" indent="-285750">
              <a:spcBef>
                <a:spcPct val="20000"/>
              </a:spcBef>
              <a:buClr>
                <a:schemeClr val="accent2"/>
              </a:buClr>
              <a:buSzPct val="110000"/>
              <a:buFont typeface="Wingdings" panose="05000000000000000000" pitchFamily="2" charset="2"/>
              <a:buChar char="§"/>
              <a:defRPr sz="2200">
                <a:solidFill>
                  <a:srgbClr val="5C6670"/>
                </a:solidFill>
                <a:latin typeface="Calibri" panose="020F0502020204030204" pitchFamily="34" charset="0"/>
              </a:defRPr>
            </a:lvl2pPr>
            <a:lvl3pPr marL="1143000" indent="-228600">
              <a:spcBef>
                <a:spcPct val="20000"/>
              </a:spcBef>
              <a:buClr>
                <a:srgbClr val="8DC63F"/>
              </a:buClr>
              <a:buSzPct val="110000"/>
              <a:buFont typeface="Wingdings" panose="05000000000000000000" pitchFamily="2" charset="2"/>
              <a:buChar char="§"/>
              <a:defRPr sz="2000">
                <a:solidFill>
                  <a:srgbClr val="5C6670"/>
                </a:solidFill>
                <a:latin typeface="Calibri" panose="020F0502020204030204" pitchFamily="34" charset="0"/>
              </a:defRPr>
            </a:lvl3pPr>
            <a:lvl4pPr marL="1600200" indent="-228600">
              <a:spcBef>
                <a:spcPct val="20000"/>
              </a:spcBef>
              <a:buClr>
                <a:srgbClr val="6D3A5D"/>
              </a:buClr>
              <a:buSzPct val="110000"/>
              <a:buFont typeface="Wingdings" panose="05000000000000000000" pitchFamily="2" charset="2"/>
              <a:buChar char="§"/>
              <a:defRPr>
                <a:solidFill>
                  <a:srgbClr val="5C6670"/>
                </a:solidFill>
                <a:latin typeface="Calibri" panose="020F0502020204030204" pitchFamily="34" charset="0"/>
              </a:defRPr>
            </a:lvl4pPr>
            <a:lvl5pPr marL="2057400" indent="-228600">
              <a:spcBef>
                <a:spcPct val="20000"/>
              </a:spcBef>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5pPr>
            <a:lvl6pPr marL="25146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6pPr>
            <a:lvl7pPr marL="29718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7pPr>
            <a:lvl8pPr marL="34290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8pPr>
            <a:lvl9pPr marL="38862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9pPr>
          </a:lstStyle>
          <a:p>
            <a:pPr algn="ctr" eaLnBrk="1" hangingPunct="1">
              <a:spcBef>
                <a:spcPct val="0"/>
              </a:spcBef>
              <a:buClrTx/>
              <a:buSzTx/>
              <a:buFontTx/>
              <a:buNone/>
            </a:pPr>
            <a:r>
              <a:rPr lang="en-US" altLang="en-US" sz="2800" dirty="0">
                <a:solidFill>
                  <a:schemeClr val="tx1"/>
                </a:solidFill>
              </a:rPr>
              <a:t>Step </a:t>
            </a:r>
            <a:r>
              <a:rPr lang="en-US" altLang="en-US" sz="2800" dirty="0" smtClean="0">
                <a:solidFill>
                  <a:schemeClr val="tx1"/>
                </a:solidFill>
              </a:rPr>
              <a:t>3: Plan Implementation</a:t>
            </a:r>
            <a:endParaRPr lang="en-US" altLang="en-US" sz="2800" b="0" dirty="0">
              <a:solidFill>
                <a:schemeClr val="tx1"/>
              </a:solidFill>
            </a:endParaRPr>
          </a:p>
        </p:txBody>
      </p:sp>
      <p:sp>
        <p:nvSpPr>
          <p:cNvPr id="48136" name="TextBox 7"/>
          <p:cNvSpPr txBox="1">
            <a:spLocks noChangeArrowheads="1"/>
          </p:cNvSpPr>
          <p:nvPr/>
        </p:nvSpPr>
        <p:spPr bwMode="auto">
          <a:xfrm>
            <a:off x="130068" y="2492555"/>
            <a:ext cx="17543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10000"/>
              <a:buFont typeface="Wingdings" panose="05000000000000000000" pitchFamily="2" charset="2"/>
              <a:buChar char="§"/>
              <a:defRPr sz="2400" b="1">
                <a:solidFill>
                  <a:srgbClr val="5C6670"/>
                </a:solidFill>
                <a:latin typeface="Calibri" panose="020F0502020204030204" pitchFamily="34" charset="0"/>
              </a:defRPr>
            </a:lvl1pPr>
            <a:lvl2pPr marL="742950" indent="-285750">
              <a:spcBef>
                <a:spcPct val="20000"/>
              </a:spcBef>
              <a:buClr>
                <a:schemeClr val="accent2"/>
              </a:buClr>
              <a:buSzPct val="110000"/>
              <a:buFont typeface="Wingdings" panose="05000000000000000000" pitchFamily="2" charset="2"/>
              <a:buChar char="§"/>
              <a:defRPr sz="2200">
                <a:solidFill>
                  <a:srgbClr val="5C6670"/>
                </a:solidFill>
                <a:latin typeface="Calibri" panose="020F0502020204030204" pitchFamily="34" charset="0"/>
              </a:defRPr>
            </a:lvl2pPr>
            <a:lvl3pPr marL="1143000" indent="-228600">
              <a:spcBef>
                <a:spcPct val="20000"/>
              </a:spcBef>
              <a:buClr>
                <a:srgbClr val="8DC63F"/>
              </a:buClr>
              <a:buSzPct val="110000"/>
              <a:buFont typeface="Wingdings" panose="05000000000000000000" pitchFamily="2" charset="2"/>
              <a:buChar char="§"/>
              <a:defRPr sz="2000">
                <a:solidFill>
                  <a:srgbClr val="5C6670"/>
                </a:solidFill>
                <a:latin typeface="Calibri" panose="020F0502020204030204" pitchFamily="34" charset="0"/>
              </a:defRPr>
            </a:lvl3pPr>
            <a:lvl4pPr marL="1600200" indent="-228600">
              <a:spcBef>
                <a:spcPct val="20000"/>
              </a:spcBef>
              <a:buClr>
                <a:srgbClr val="6D3A5D"/>
              </a:buClr>
              <a:buSzPct val="110000"/>
              <a:buFont typeface="Wingdings" panose="05000000000000000000" pitchFamily="2" charset="2"/>
              <a:buChar char="§"/>
              <a:defRPr>
                <a:solidFill>
                  <a:srgbClr val="5C6670"/>
                </a:solidFill>
                <a:latin typeface="Calibri" panose="020F0502020204030204" pitchFamily="34" charset="0"/>
              </a:defRPr>
            </a:lvl4pPr>
            <a:lvl5pPr marL="2057400" indent="-228600">
              <a:spcBef>
                <a:spcPct val="20000"/>
              </a:spcBef>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5pPr>
            <a:lvl6pPr marL="25146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6pPr>
            <a:lvl7pPr marL="29718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7pPr>
            <a:lvl8pPr marL="34290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8pPr>
            <a:lvl9pPr marL="38862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9pPr>
          </a:lstStyle>
          <a:p>
            <a:pPr algn="ctr" eaLnBrk="1" hangingPunct="1">
              <a:spcBef>
                <a:spcPct val="0"/>
              </a:spcBef>
              <a:buClrTx/>
              <a:buSzTx/>
              <a:buFontTx/>
              <a:buNone/>
            </a:pPr>
            <a:r>
              <a:rPr lang="en-US" altLang="en-US" sz="2800" dirty="0">
                <a:solidFill>
                  <a:schemeClr val="tx1"/>
                </a:solidFill>
              </a:rPr>
              <a:t>Step </a:t>
            </a:r>
            <a:r>
              <a:rPr lang="en-US" altLang="en-US" sz="2800" dirty="0" smtClean="0">
                <a:solidFill>
                  <a:schemeClr val="tx1"/>
                </a:solidFill>
              </a:rPr>
              <a:t>4: </a:t>
            </a:r>
            <a:br>
              <a:rPr lang="en-US" altLang="en-US" sz="2800" dirty="0" smtClean="0">
                <a:solidFill>
                  <a:schemeClr val="tx1"/>
                </a:solidFill>
              </a:rPr>
            </a:br>
            <a:r>
              <a:rPr lang="en-US" altLang="en-US" sz="2800" dirty="0" smtClean="0">
                <a:solidFill>
                  <a:schemeClr val="tx1"/>
                </a:solidFill>
              </a:rPr>
              <a:t>Plan</a:t>
            </a:r>
            <a:br>
              <a:rPr lang="en-US" altLang="en-US" sz="2800" dirty="0" smtClean="0">
                <a:solidFill>
                  <a:schemeClr val="tx1"/>
                </a:solidFill>
              </a:rPr>
            </a:br>
            <a:r>
              <a:rPr lang="en-US" altLang="en-US" sz="2800" dirty="0" smtClean="0">
                <a:solidFill>
                  <a:schemeClr val="tx1"/>
                </a:solidFill>
              </a:rPr>
              <a:t>Evaluation</a:t>
            </a:r>
            <a:endParaRPr lang="en-US" altLang="en-US" sz="2800" b="0" dirty="0">
              <a:solidFill>
                <a:schemeClr val="tx1"/>
              </a:solidFill>
            </a:endParaRPr>
          </a:p>
        </p:txBody>
      </p:sp>
      <p:sp>
        <p:nvSpPr>
          <p:cNvPr id="48137" name="TextBox 10"/>
          <p:cNvSpPr txBox="1">
            <a:spLocks noChangeArrowheads="1"/>
          </p:cNvSpPr>
          <p:nvPr/>
        </p:nvSpPr>
        <p:spPr bwMode="auto">
          <a:xfrm>
            <a:off x="6475811" y="5257800"/>
            <a:ext cx="12394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10000"/>
              <a:buFont typeface="Wingdings" panose="05000000000000000000" pitchFamily="2" charset="2"/>
              <a:buChar char="§"/>
              <a:defRPr sz="2400" b="1">
                <a:solidFill>
                  <a:srgbClr val="5C6670"/>
                </a:solidFill>
                <a:latin typeface="Calibri" panose="020F0502020204030204" pitchFamily="34" charset="0"/>
              </a:defRPr>
            </a:lvl1pPr>
            <a:lvl2pPr marL="742950" indent="-285750">
              <a:spcBef>
                <a:spcPct val="20000"/>
              </a:spcBef>
              <a:buClr>
                <a:schemeClr val="accent2"/>
              </a:buClr>
              <a:buSzPct val="110000"/>
              <a:buFont typeface="Wingdings" panose="05000000000000000000" pitchFamily="2" charset="2"/>
              <a:buChar char="§"/>
              <a:defRPr sz="2200">
                <a:solidFill>
                  <a:srgbClr val="5C6670"/>
                </a:solidFill>
                <a:latin typeface="Calibri" panose="020F0502020204030204" pitchFamily="34" charset="0"/>
              </a:defRPr>
            </a:lvl2pPr>
            <a:lvl3pPr marL="1143000" indent="-228600">
              <a:spcBef>
                <a:spcPct val="20000"/>
              </a:spcBef>
              <a:buClr>
                <a:srgbClr val="8DC63F"/>
              </a:buClr>
              <a:buSzPct val="110000"/>
              <a:buFont typeface="Wingdings" panose="05000000000000000000" pitchFamily="2" charset="2"/>
              <a:buChar char="§"/>
              <a:defRPr sz="2000">
                <a:solidFill>
                  <a:srgbClr val="5C6670"/>
                </a:solidFill>
                <a:latin typeface="Calibri" panose="020F0502020204030204" pitchFamily="34" charset="0"/>
              </a:defRPr>
            </a:lvl3pPr>
            <a:lvl4pPr marL="1600200" indent="-228600">
              <a:spcBef>
                <a:spcPct val="20000"/>
              </a:spcBef>
              <a:buClr>
                <a:srgbClr val="6D3A5D"/>
              </a:buClr>
              <a:buSzPct val="110000"/>
              <a:buFont typeface="Wingdings" panose="05000000000000000000" pitchFamily="2" charset="2"/>
              <a:buChar char="§"/>
              <a:defRPr>
                <a:solidFill>
                  <a:srgbClr val="5C6670"/>
                </a:solidFill>
                <a:latin typeface="Calibri" panose="020F0502020204030204" pitchFamily="34" charset="0"/>
              </a:defRPr>
            </a:lvl4pPr>
            <a:lvl5pPr marL="2057400" indent="-228600">
              <a:spcBef>
                <a:spcPct val="20000"/>
              </a:spcBef>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5pPr>
            <a:lvl6pPr marL="25146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6pPr>
            <a:lvl7pPr marL="29718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7pPr>
            <a:lvl8pPr marL="34290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8pPr>
            <a:lvl9pPr marL="3886200" indent="-228600" eaLnBrk="0" fontAlgn="base" hangingPunct="0">
              <a:spcBef>
                <a:spcPct val="20000"/>
              </a:spcBef>
              <a:spcAft>
                <a:spcPct val="0"/>
              </a:spcAft>
              <a:buClr>
                <a:srgbClr val="EF7521"/>
              </a:buClr>
              <a:buSzPct val="110000"/>
              <a:buFont typeface="Wingdings" panose="05000000000000000000" pitchFamily="2" charset="2"/>
              <a:buChar char="§"/>
              <a:defRPr sz="1600">
                <a:solidFill>
                  <a:srgbClr val="5C6670"/>
                </a:solidFill>
                <a:latin typeface="Calibri" panose="020F0502020204030204" pitchFamily="34" charset="0"/>
              </a:defRPr>
            </a:lvl9pPr>
          </a:lstStyle>
          <a:p>
            <a:pPr eaLnBrk="1" hangingPunct="1">
              <a:spcBef>
                <a:spcPct val="0"/>
              </a:spcBef>
              <a:buClrTx/>
              <a:buSzTx/>
              <a:buFontTx/>
              <a:buNone/>
            </a:pPr>
            <a:endParaRPr lang="en-US" altLang="en-US" sz="2000" b="0">
              <a:solidFill>
                <a:schemeClr val="accent4">
                  <a:lumMod val="50000"/>
                </a:schemeClr>
              </a:solidFill>
            </a:endParaRPr>
          </a:p>
        </p:txBody>
      </p:sp>
      <p:sp>
        <p:nvSpPr>
          <p:cNvPr id="2" name="TextBox 1"/>
          <p:cNvSpPr txBox="1"/>
          <p:nvPr/>
        </p:nvSpPr>
        <p:spPr>
          <a:xfrm>
            <a:off x="2428803" y="897057"/>
            <a:ext cx="4268018" cy="461665"/>
          </a:xfrm>
          <a:prstGeom prst="rect">
            <a:avLst/>
          </a:prstGeom>
          <a:solidFill>
            <a:srgbClr val="FFFF00"/>
          </a:solidFill>
          <a:ln>
            <a:noFill/>
          </a:ln>
        </p:spPr>
        <p:txBody>
          <a:bodyPr wrap="square" rtlCol="0">
            <a:spAutoFit/>
          </a:bodyPr>
          <a:lstStyle/>
          <a:p>
            <a:pPr algn="ctr"/>
            <a:r>
              <a:rPr lang="en-US" sz="2400" dirty="0" smtClean="0">
                <a:latin typeface="Museo Slab 500" panose="02000000000000000000" pitchFamily="50" charset="0"/>
              </a:rPr>
              <a:t>What is the problem?</a:t>
            </a:r>
            <a:endParaRPr lang="en-US" sz="2400" dirty="0">
              <a:latin typeface="Museo Slab 500" panose="02000000000000000000" pitchFamily="50" charset="0"/>
            </a:endParaRPr>
          </a:p>
        </p:txBody>
      </p:sp>
      <p:sp>
        <p:nvSpPr>
          <p:cNvPr id="10" name="TextBox 9"/>
          <p:cNvSpPr txBox="1"/>
          <p:nvPr/>
        </p:nvSpPr>
        <p:spPr>
          <a:xfrm>
            <a:off x="7211110" y="3759213"/>
            <a:ext cx="1850628" cy="830997"/>
          </a:xfrm>
          <a:prstGeom prst="rect">
            <a:avLst/>
          </a:prstGeom>
          <a:solidFill>
            <a:srgbClr val="FFFF00"/>
          </a:solidFill>
          <a:ln>
            <a:noFill/>
          </a:ln>
        </p:spPr>
        <p:txBody>
          <a:bodyPr wrap="square" rtlCol="0">
            <a:spAutoFit/>
          </a:bodyPr>
          <a:lstStyle/>
          <a:p>
            <a:pPr algn="ctr"/>
            <a:r>
              <a:rPr lang="en-US" sz="2400" dirty="0" smtClean="0">
                <a:latin typeface="Museo Slab 500" panose="02000000000000000000" pitchFamily="50" charset="0"/>
              </a:rPr>
              <a:t>Why is it occurring?</a:t>
            </a:r>
            <a:endParaRPr lang="en-US" sz="2400" dirty="0">
              <a:latin typeface="Museo Slab 500" panose="02000000000000000000" pitchFamily="50" charset="0"/>
            </a:endParaRPr>
          </a:p>
        </p:txBody>
      </p:sp>
      <p:sp>
        <p:nvSpPr>
          <p:cNvPr id="11" name="TextBox 10"/>
          <p:cNvSpPr txBox="1"/>
          <p:nvPr/>
        </p:nvSpPr>
        <p:spPr>
          <a:xfrm>
            <a:off x="2488355" y="5579734"/>
            <a:ext cx="4230312" cy="461665"/>
          </a:xfrm>
          <a:prstGeom prst="rect">
            <a:avLst/>
          </a:prstGeom>
          <a:solidFill>
            <a:srgbClr val="FFFF00"/>
          </a:solidFill>
          <a:ln>
            <a:noFill/>
          </a:ln>
        </p:spPr>
        <p:txBody>
          <a:bodyPr wrap="square" rtlCol="0">
            <a:spAutoFit/>
          </a:bodyPr>
          <a:lstStyle/>
          <a:p>
            <a:pPr algn="ctr"/>
            <a:r>
              <a:rPr lang="en-US" sz="2400" dirty="0" smtClean="0">
                <a:latin typeface="Museo Slab 500" panose="02000000000000000000" pitchFamily="50" charset="0"/>
              </a:rPr>
              <a:t>What can we do about it?</a:t>
            </a:r>
            <a:endParaRPr lang="en-US" sz="2400" dirty="0">
              <a:latin typeface="Museo Slab 500" panose="02000000000000000000" pitchFamily="50" charset="0"/>
            </a:endParaRPr>
          </a:p>
        </p:txBody>
      </p:sp>
      <p:sp>
        <p:nvSpPr>
          <p:cNvPr id="12" name="TextBox 11"/>
          <p:cNvSpPr txBox="1"/>
          <p:nvPr/>
        </p:nvSpPr>
        <p:spPr>
          <a:xfrm>
            <a:off x="106004" y="3820954"/>
            <a:ext cx="1772519" cy="830997"/>
          </a:xfrm>
          <a:prstGeom prst="rect">
            <a:avLst/>
          </a:prstGeom>
          <a:solidFill>
            <a:srgbClr val="FFFF00"/>
          </a:solidFill>
          <a:ln>
            <a:noFill/>
          </a:ln>
        </p:spPr>
        <p:txBody>
          <a:bodyPr wrap="square" rtlCol="0">
            <a:spAutoFit/>
          </a:bodyPr>
          <a:lstStyle/>
          <a:p>
            <a:pPr algn="ctr"/>
            <a:r>
              <a:rPr lang="en-US" sz="2400" dirty="0" smtClean="0">
                <a:latin typeface="Museo Slab 500" panose="02000000000000000000" pitchFamily="50" charset="0"/>
              </a:rPr>
              <a:t>Did it work?</a:t>
            </a:r>
            <a:endParaRPr lang="en-US" sz="2400" dirty="0">
              <a:latin typeface="Museo Slab 500" panose="02000000000000000000" pitchFamily="50" charset="0"/>
            </a:endParaRPr>
          </a:p>
        </p:txBody>
      </p:sp>
    </p:spTree>
    <p:extLst>
      <p:ext uri="{BB962C8B-B14F-4D97-AF65-F5344CB8AC3E}">
        <p14:creationId xmlns:p14="http://schemas.microsoft.com/office/powerpoint/2010/main" val="63933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0279"/>
            <a:ext cx="9144000" cy="2598386"/>
          </a:xfrm>
          <a:prstGeom prst="rect">
            <a:avLst/>
          </a:prstGeom>
        </p:spPr>
      </p:pic>
      <p:sp>
        <p:nvSpPr>
          <p:cNvPr id="3" name="Title 2"/>
          <p:cNvSpPr>
            <a:spLocks noGrp="1"/>
          </p:cNvSpPr>
          <p:nvPr>
            <p:ph type="title"/>
          </p:nvPr>
        </p:nvSpPr>
        <p:spPr/>
        <p:txBody>
          <a:bodyPr/>
          <a:lstStyle/>
          <a:p>
            <a:r>
              <a:rPr lang="en-US" dirty="0" smtClean="0"/>
              <a:t>Step 1: Define the Problem</a:t>
            </a:r>
            <a:endParaRPr lang="en-US" dirty="0"/>
          </a:p>
        </p:txBody>
      </p:sp>
      <p:sp>
        <p:nvSpPr>
          <p:cNvPr id="6" name="Oval 5"/>
          <p:cNvSpPr/>
          <p:nvPr/>
        </p:nvSpPr>
        <p:spPr>
          <a:xfrm>
            <a:off x="144379" y="2868332"/>
            <a:ext cx="8999621" cy="820334"/>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a:spLocks noGrp="1"/>
          </p:cNvSpPr>
          <p:nvPr>
            <p:ph idx="1"/>
          </p:nvPr>
        </p:nvSpPr>
        <p:spPr>
          <a:xfrm>
            <a:off x="402955" y="4148488"/>
            <a:ext cx="8519663" cy="2090937"/>
          </a:xfrm>
        </p:spPr>
        <p:txBody>
          <a:bodyPr>
            <a:normAutofit/>
          </a:bodyPr>
          <a:lstStyle/>
          <a:p>
            <a:pPr marL="0" lvl="1" indent="0">
              <a:spcBef>
                <a:spcPts val="1000"/>
              </a:spcBef>
              <a:buClr>
                <a:srgbClr val="0D1E8E"/>
              </a:buClr>
              <a:buNone/>
            </a:pPr>
            <a:r>
              <a:rPr lang="en-US" sz="2800" dirty="0" smtClean="0"/>
              <a:t>As a team…</a:t>
            </a:r>
          </a:p>
          <a:p>
            <a:pPr marL="685800" lvl="2">
              <a:spcBef>
                <a:spcPts val="1000"/>
              </a:spcBef>
              <a:buClr>
                <a:srgbClr val="0D1E8E"/>
              </a:buClr>
            </a:pPr>
            <a:r>
              <a:rPr lang="en-US" sz="2600" dirty="0" smtClean="0"/>
              <a:t>Put a square around at least 1 strength.</a:t>
            </a:r>
          </a:p>
          <a:p>
            <a:pPr marL="685800" lvl="2">
              <a:spcBef>
                <a:spcPts val="1000"/>
              </a:spcBef>
              <a:buClr>
                <a:srgbClr val="0D1E8E"/>
              </a:buClr>
            </a:pPr>
            <a:r>
              <a:rPr lang="en-US" sz="2600" dirty="0" smtClean="0"/>
              <a:t>Put a circle around at least 1 weakness that you’d like to target immediately for improvement. </a:t>
            </a:r>
            <a:endParaRPr lang="en-US" sz="2600" dirty="0"/>
          </a:p>
        </p:txBody>
      </p:sp>
      <p:sp>
        <p:nvSpPr>
          <p:cNvPr id="9" name="Rectangle 8"/>
          <p:cNvSpPr/>
          <p:nvPr/>
        </p:nvSpPr>
        <p:spPr>
          <a:xfrm>
            <a:off x="144380" y="1838424"/>
            <a:ext cx="8912994" cy="4620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34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uiExpand="1" build="p"/>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2: Problem Analysis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4337"/>
            <a:ext cx="9144000" cy="587229"/>
          </a:xfrm>
          <a:prstGeom prst="rect">
            <a:avLst/>
          </a:prstGeom>
        </p:spPr>
      </p:pic>
      <p:sp>
        <p:nvSpPr>
          <p:cNvPr id="4" name="Content Placeholder 3"/>
          <p:cNvSpPr>
            <a:spLocks noGrp="1"/>
          </p:cNvSpPr>
          <p:nvPr>
            <p:ph idx="1"/>
          </p:nvPr>
        </p:nvSpPr>
        <p:spPr>
          <a:xfrm>
            <a:off x="628650" y="2502568"/>
            <a:ext cx="5714398" cy="3736857"/>
          </a:xfrm>
        </p:spPr>
        <p:txBody>
          <a:bodyPr/>
          <a:lstStyle/>
          <a:p>
            <a:r>
              <a:rPr lang="en-US" dirty="0" smtClean="0"/>
              <a:t>Seeking a clear, agreed-upon </a:t>
            </a:r>
            <a:br>
              <a:rPr lang="en-US" dirty="0" smtClean="0"/>
            </a:br>
            <a:r>
              <a:rPr lang="en-US" dirty="0" smtClean="0"/>
              <a:t>understanding of why the problem is occurring.</a:t>
            </a:r>
          </a:p>
          <a:p>
            <a:pPr lvl="1"/>
            <a:r>
              <a:rPr lang="en-US" dirty="0" smtClean="0"/>
              <a:t>It should be something over which we have control.</a:t>
            </a:r>
          </a:p>
        </p:txBody>
      </p:sp>
      <p:sp>
        <p:nvSpPr>
          <p:cNvPr id="5" name="TextBox 4"/>
          <p:cNvSpPr txBox="1"/>
          <p:nvPr/>
        </p:nvSpPr>
        <p:spPr>
          <a:xfrm>
            <a:off x="510137" y="4944529"/>
            <a:ext cx="5765533" cy="1384995"/>
          </a:xfrm>
          <a:prstGeom prst="rect">
            <a:avLst/>
          </a:prstGeom>
          <a:solidFill>
            <a:srgbClr val="FFFF00"/>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sz="2800" dirty="0" smtClean="0"/>
              <a:t>As a BPC, we have not systematically informed parents of the grant or their chance to contribute.</a:t>
            </a:r>
            <a:endParaRPr lang="en-US" sz="2800" dirty="0"/>
          </a:p>
        </p:txBody>
      </p:sp>
    </p:spTree>
    <p:extLst>
      <p:ext uri="{BB962C8B-B14F-4D97-AF65-F5344CB8AC3E}">
        <p14:creationId xmlns:p14="http://schemas.microsoft.com/office/powerpoint/2010/main" val="5786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3: Plan Implementation Example</a:t>
            </a:r>
            <a:endParaRPr lang="en-US"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 name="TextBox 31"/>
          <p:cNvSpPr txBox="1"/>
          <p:nvPr/>
        </p:nvSpPr>
        <p:spPr>
          <a:xfrm>
            <a:off x="153698" y="783466"/>
            <a:ext cx="8907175" cy="646331"/>
          </a:xfrm>
          <a:prstGeom prst="rect">
            <a:avLst/>
          </a:prstGeom>
          <a:noFill/>
        </p:spPr>
        <p:txBody>
          <a:bodyPr wrap="square" rtlCol="0">
            <a:spAutoFit/>
          </a:bodyPr>
          <a:lstStyle/>
          <a:p>
            <a:r>
              <a:rPr lang="en-US" dirty="0" smtClean="0">
                <a:latin typeface="Comic Sans MS" panose="030F0702030302020204" pitchFamily="66" charset="0"/>
              </a:rPr>
              <a:t>Bullying Prevention Committee #4: “Parents have a voice in the work of the BPC that includes, but is not limited to, being a member of the team.”</a:t>
            </a:r>
            <a:endParaRPr lang="en-US" dirty="0">
              <a:latin typeface="Comic Sans MS" panose="030F0702030302020204" pitchFamily="66" charset="0"/>
            </a:endParaRPr>
          </a:p>
        </p:txBody>
      </p:sp>
      <p:sp>
        <p:nvSpPr>
          <p:cNvPr id="33" name="TextBox 32"/>
          <p:cNvSpPr txBox="1"/>
          <p:nvPr/>
        </p:nvSpPr>
        <p:spPr>
          <a:xfrm>
            <a:off x="132090" y="2785440"/>
            <a:ext cx="2527983" cy="707886"/>
          </a:xfrm>
          <a:prstGeom prst="rect">
            <a:avLst/>
          </a:prstGeom>
          <a:noFill/>
        </p:spPr>
        <p:txBody>
          <a:bodyPr wrap="square" rtlCol="0">
            <a:spAutoFit/>
          </a:bodyPr>
          <a:lstStyle/>
          <a:p>
            <a:r>
              <a:rPr lang="en-US" sz="1000" dirty="0" smtClean="0">
                <a:latin typeface="Comic Sans MS" panose="030F0702030302020204" pitchFamily="66" charset="0"/>
              </a:rPr>
              <a:t>Brainstorm strategies to reach out to parents about the grant, how they can voice their opinions, and solicit volunteers. </a:t>
            </a:r>
            <a:endParaRPr lang="en-US" sz="1000" dirty="0">
              <a:latin typeface="Comic Sans MS" panose="030F0702030302020204" pitchFamily="66" charset="0"/>
            </a:endParaRPr>
          </a:p>
        </p:txBody>
      </p:sp>
      <p:sp>
        <p:nvSpPr>
          <p:cNvPr id="34" name="TextBox 33"/>
          <p:cNvSpPr txBox="1"/>
          <p:nvPr/>
        </p:nvSpPr>
        <p:spPr>
          <a:xfrm>
            <a:off x="2660074" y="2822384"/>
            <a:ext cx="1025236" cy="461665"/>
          </a:xfrm>
          <a:prstGeom prst="rect">
            <a:avLst/>
          </a:prstGeom>
          <a:noFill/>
        </p:spPr>
        <p:txBody>
          <a:bodyPr wrap="square" rtlCol="0">
            <a:spAutoFit/>
          </a:bodyPr>
          <a:lstStyle/>
          <a:p>
            <a:r>
              <a:rPr lang="en-US" sz="1200" dirty="0" smtClean="0">
                <a:latin typeface="Comic Sans MS" panose="030F0702030302020204" pitchFamily="66" charset="0"/>
              </a:rPr>
              <a:t>BPC members</a:t>
            </a:r>
            <a:endParaRPr lang="en-US" sz="1200" dirty="0">
              <a:latin typeface="Comic Sans MS" panose="030F0702030302020204" pitchFamily="66" charset="0"/>
            </a:endParaRPr>
          </a:p>
        </p:txBody>
      </p:sp>
      <p:sp>
        <p:nvSpPr>
          <p:cNvPr id="35" name="TextBox 34"/>
          <p:cNvSpPr txBox="1"/>
          <p:nvPr/>
        </p:nvSpPr>
        <p:spPr>
          <a:xfrm>
            <a:off x="3676959" y="2816182"/>
            <a:ext cx="1126156" cy="430887"/>
          </a:xfrm>
          <a:prstGeom prst="rect">
            <a:avLst/>
          </a:prstGeom>
          <a:noFill/>
        </p:spPr>
        <p:txBody>
          <a:bodyPr wrap="square" rtlCol="0">
            <a:spAutoFit/>
          </a:bodyPr>
          <a:lstStyle/>
          <a:p>
            <a:r>
              <a:rPr lang="en-US" sz="1200" dirty="0" smtClean="0">
                <a:latin typeface="Comic Sans MS" panose="030F0702030302020204" pitchFamily="66" charset="0"/>
              </a:rPr>
              <a:t>03/13/2017 </a:t>
            </a:r>
            <a:r>
              <a:rPr lang="en-US" sz="1000" dirty="0" smtClean="0">
                <a:latin typeface="Comic Sans MS" panose="030F0702030302020204" pitchFamily="66" charset="0"/>
              </a:rPr>
              <a:t>(BPC Meeting)</a:t>
            </a:r>
            <a:endParaRPr lang="en-US" sz="1000" dirty="0">
              <a:latin typeface="Comic Sans MS" panose="030F0702030302020204" pitchFamily="66" charset="0"/>
            </a:endParaRPr>
          </a:p>
        </p:txBody>
      </p:sp>
      <p:sp>
        <p:nvSpPr>
          <p:cNvPr id="48" name="TextBox 47"/>
          <p:cNvSpPr txBox="1"/>
          <p:nvPr/>
        </p:nvSpPr>
        <p:spPr>
          <a:xfrm>
            <a:off x="1237496" y="1813724"/>
            <a:ext cx="941711" cy="246221"/>
          </a:xfrm>
          <a:prstGeom prst="rect">
            <a:avLst/>
          </a:prstGeom>
          <a:noFill/>
        </p:spPr>
        <p:txBody>
          <a:bodyPr wrap="square" rtlCol="0">
            <a:spAutoFit/>
          </a:bodyPr>
          <a:lstStyle/>
          <a:p>
            <a:r>
              <a:rPr lang="en-US" sz="1000" b="1" dirty="0" smtClean="0">
                <a:latin typeface="Comic Sans MS" panose="030F0702030302020204" pitchFamily="66" charset="0"/>
              </a:rPr>
              <a:t>2/16/2017</a:t>
            </a:r>
            <a:endParaRPr lang="en-US" sz="1000" b="1" dirty="0">
              <a:latin typeface="Comic Sans MS" panose="030F0702030302020204" pitchFamily="66" charset="0"/>
            </a:endParaRPr>
          </a:p>
        </p:txBody>
      </p:sp>
      <p:sp>
        <p:nvSpPr>
          <p:cNvPr id="49" name="TextBox 48"/>
          <p:cNvSpPr txBox="1"/>
          <p:nvPr/>
        </p:nvSpPr>
        <p:spPr>
          <a:xfrm>
            <a:off x="4812557" y="2788473"/>
            <a:ext cx="1126156" cy="830997"/>
          </a:xfrm>
          <a:prstGeom prst="rect">
            <a:avLst/>
          </a:prstGeom>
          <a:noFill/>
        </p:spPr>
        <p:txBody>
          <a:bodyPr wrap="square" rtlCol="0">
            <a:spAutoFit/>
          </a:bodyPr>
          <a:lstStyle/>
          <a:p>
            <a:r>
              <a:rPr lang="en-US" sz="1200" dirty="0" smtClean="0">
                <a:latin typeface="Comic Sans MS" panose="030F0702030302020204" pitchFamily="66" charset="0"/>
              </a:rPr>
              <a:t>Meeting minutes and list of strategies</a:t>
            </a:r>
            <a:endParaRPr lang="en-US" sz="1000" dirty="0">
              <a:latin typeface="Comic Sans MS" panose="030F0702030302020204" pitchFamily="66" charset="0"/>
            </a:endParaRPr>
          </a:p>
        </p:txBody>
      </p:sp>
      <p:sp>
        <p:nvSpPr>
          <p:cNvPr id="51" name="TextBox 50"/>
          <p:cNvSpPr txBox="1"/>
          <p:nvPr/>
        </p:nvSpPr>
        <p:spPr>
          <a:xfrm>
            <a:off x="7092309" y="2804331"/>
            <a:ext cx="1044927" cy="646331"/>
          </a:xfrm>
          <a:prstGeom prst="rect">
            <a:avLst/>
          </a:prstGeom>
          <a:noFill/>
        </p:spPr>
        <p:txBody>
          <a:bodyPr wrap="square" rtlCol="0">
            <a:spAutoFit/>
          </a:bodyPr>
          <a:lstStyle/>
          <a:p>
            <a:r>
              <a:rPr lang="en-US" sz="1200" dirty="0" smtClean="0">
                <a:latin typeface="Comic Sans MS" panose="030F0702030302020204" pitchFamily="66" charset="0"/>
              </a:rPr>
              <a:t>Come up with 3 viable ideas</a:t>
            </a:r>
            <a:endParaRPr lang="en-US" sz="1000" dirty="0">
              <a:latin typeface="Comic Sans MS" panose="030F0702030302020204" pitchFamily="66" charset="0"/>
            </a:endParaRPr>
          </a:p>
        </p:txBody>
      </p:sp>
      <p:sp>
        <p:nvSpPr>
          <p:cNvPr id="50" name="TextBox 49"/>
          <p:cNvSpPr txBox="1"/>
          <p:nvPr/>
        </p:nvSpPr>
        <p:spPr>
          <a:xfrm>
            <a:off x="5938713" y="2788472"/>
            <a:ext cx="1126156" cy="276999"/>
          </a:xfrm>
          <a:prstGeom prst="rect">
            <a:avLst/>
          </a:prstGeom>
          <a:noFill/>
        </p:spPr>
        <p:txBody>
          <a:bodyPr wrap="square" rtlCol="0">
            <a:spAutoFit/>
          </a:bodyPr>
          <a:lstStyle/>
          <a:p>
            <a:r>
              <a:rPr lang="en-US" sz="1200" dirty="0" smtClean="0">
                <a:latin typeface="Comic Sans MS" panose="030F0702030302020204" pitchFamily="66" charset="0"/>
              </a:rPr>
              <a:t>100%</a:t>
            </a:r>
            <a:endParaRPr lang="en-US" sz="1000" dirty="0">
              <a:latin typeface="Comic Sans MS" panose="030F0702030302020204" pitchFamily="66" charset="0"/>
            </a:endParaRPr>
          </a:p>
        </p:txBody>
      </p:sp>
      <p:sp>
        <p:nvSpPr>
          <p:cNvPr id="76" name="TextBox 75"/>
          <p:cNvSpPr txBox="1"/>
          <p:nvPr/>
        </p:nvSpPr>
        <p:spPr>
          <a:xfrm>
            <a:off x="8137236" y="2788473"/>
            <a:ext cx="923637" cy="461665"/>
          </a:xfrm>
          <a:prstGeom prst="rect">
            <a:avLst/>
          </a:prstGeom>
          <a:noFill/>
        </p:spPr>
        <p:txBody>
          <a:bodyPr wrap="square" rtlCol="0">
            <a:spAutoFit/>
          </a:bodyPr>
          <a:lstStyle/>
          <a:p>
            <a:r>
              <a:rPr lang="en-US" sz="1200" dirty="0" smtClean="0">
                <a:latin typeface="Comic Sans MS" panose="030F0702030302020204" pitchFamily="66" charset="0"/>
              </a:rPr>
              <a:t>Only 2 ideas</a:t>
            </a:r>
            <a:endParaRPr lang="en-US" sz="1000" dirty="0">
              <a:latin typeface="Comic Sans MS" panose="030F0702030302020204" pitchFamily="66" charset="0"/>
            </a:endParaRPr>
          </a:p>
        </p:txBody>
      </p:sp>
      <p:grpSp>
        <p:nvGrpSpPr>
          <p:cNvPr id="2" name="Group 1"/>
          <p:cNvGrpSpPr/>
          <p:nvPr/>
        </p:nvGrpSpPr>
        <p:grpSpPr>
          <a:xfrm>
            <a:off x="132090" y="3563382"/>
            <a:ext cx="8924163" cy="874479"/>
            <a:chOff x="132090" y="3563382"/>
            <a:chExt cx="8924163" cy="874479"/>
          </a:xfrm>
        </p:grpSpPr>
        <p:grpSp>
          <p:nvGrpSpPr>
            <p:cNvPr id="70" name="Group 69"/>
            <p:cNvGrpSpPr/>
            <p:nvPr/>
          </p:nvGrpSpPr>
          <p:grpSpPr>
            <a:xfrm>
              <a:off x="132090" y="3563382"/>
              <a:ext cx="8924163" cy="842554"/>
              <a:chOff x="132090" y="3563382"/>
              <a:chExt cx="8924163" cy="842554"/>
            </a:xfrm>
          </p:grpSpPr>
          <p:sp>
            <p:nvSpPr>
              <p:cNvPr id="36" name="TextBox 35"/>
              <p:cNvSpPr txBox="1"/>
              <p:nvPr/>
            </p:nvSpPr>
            <p:spPr>
              <a:xfrm>
                <a:off x="132090" y="3563382"/>
                <a:ext cx="2527983" cy="646331"/>
              </a:xfrm>
              <a:prstGeom prst="rect">
                <a:avLst/>
              </a:prstGeom>
              <a:noFill/>
            </p:spPr>
            <p:txBody>
              <a:bodyPr wrap="square" rtlCol="0">
                <a:spAutoFit/>
              </a:bodyPr>
              <a:lstStyle/>
              <a:p>
                <a:r>
                  <a:rPr lang="en-US" sz="1200" dirty="0" smtClean="0">
                    <a:latin typeface="Comic Sans MS" panose="030F0702030302020204" pitchFamily="66" charset="0"/>
                  </a:rPr>
                  <a:t>Develop necessary materials and implement strategies developed by BPC. </a:t>
                </a:r>
                <a:endParaRPr lang="en-US" sz="1200" dirty="0">
                  <a:latin typeface="Comic Sans MS" panose="030F0702030302020204" pitchFamily="66" charset="0"/>
                </a:endParaRPr>
              </a:p>
            </p:txBody>
          </p:sp>
          <p:sp>
            <p:nvSpPr>
              <p:cNvPr id="37" name="TextBox 36"/>
              <p:cNvSpPr txBox="1"/>
              <p:nvPr/>
            </p:nvSpPr>
            <p:spPr>
              <a:xfrm>
                <a:off x="2660075" y="3606865"/>
                <a:ext cx="1025236" cy="276999"/>
              </a:xfrm>
              <a:prstGeom prst="rect">
                <a:avLst/>
              </a:prstGeom>
              <a:noFill/>
            </p:spPr>
            <p:txBody>
              <a:bodyPr wrap="square" rtlCol="0">
                <a:spAutoFit/>
              </a:bodyPr>
              <a:lstStyle/>
              <a:p>
                <a:r>
                  <a:rPr lang="en-US" sz="1200" dirty="0" smtClean="0">
                    <a:latin typeface="Comic Sans MS" panose="030F0702030302020204" pitchFamily="66" charset="0"/>
                  </a:rPr>
                  <a:t>Sam</a:t>
                </a:r>
                <a:endParaRPr lang="en-US" sz="1200" dirty="0">
                  <a:latin typeface="Comic Sans MS" panose="030F0702030302020204" pitchFamily="66" charset="0"/>
                </a:endParaRPr>
              </a:p>
            </p:txBody>
          </p:sp>
          <p:sp>
            <p:nvSpPr>
              <p:cNvPr id="38" name="TextBox 37"/>
              <p:cNvSpPr txBox="1"/>
              <p:nvPr/>
            </p:nvSpPr>
            <p:spPr>
              <a:xfrm>
                <a:off x="3628629" y="3574939"/>
                <a:ext cx="1126156" cy="276999"/>
              </a:xfrm>
              <a:prstGeom prst="rect">
                <a:avLst/>
              </a:prstGeom>
              <a:noFill/>
            </p:spPr>
            <p:txBody>
              <a:bodyPr wrap="square" rtlCol="0">
                <a:spAutoFit/>
              </a:bodyPr>
              <a:lstStyle/>
              <a:p>
                <a:r>
                  <a:rPr lang="en-US" sz="1200" dirty="0" smtClean="0">
                    <a:latin typeface="Comic Sans MS" panose="030F0702030302020204" pitchFamily="66" charset="0"/>
                  </a:rPr>
                  <a:t>03/27/2017</a:t>
                </a:r>
                <a:endParaRPr lang="en-US" sz="1200" dirty="0">
                  <a:latin typeface="Comic Sans MS" panose="030F0702030302020204" pitchFamily="66" charset="0"/>
                </a:endParaRPr>
              </a:p>
            </p:txBody>
          </p:sp>
          <p:sp>
            <p:nvSpPr>
              <p:cNvPr id="53" name="TextBox 52"/>
              <p:cNvSpPr txBox="1"/>
              <p:nvPr/>
            </p:nvSpPr>
            <p:spPr>
              <a:xfrm>
                <a:off x="4812557" y="3565415"/>
                <a:ext cx="1126156" cy="646331"/>
              </a:xfrm>
              <a:prstGeom prst="rect">
                <a:avLst/>
              </a:prstGeom>
              <a:noFill/>
            </p:spPr>
            <p:txBody>
              <a:bodyPr wrap="square" rtlCol="0">
                <a:spAutoFit/>
              </a:bodyPr>
              <a:lstStyle/>
              <a:p>
                <a:r>
                  <a:rPr lang="en-US" sz="1200" dirty="0" smtClean="0">
                    <a:latin typeface="Comic Sans MS" panose="030F0702030302020204" pitchFamily="66" charset="0"/>
                  </a:rPr>
                  <a:t>Permanent products, action plan</a:t>
                </a:r>
                <a:endParaRPr lang="en-US" sz="1000" dirty="0">
                  <a:latin typeface="Comic Sans MS" panose="030F0702030302020204" pitchFamily="66" charset="0"/>
                </a:endParaRPr>
              </a:p>
            </p:txBody>
          </p:sp>
          <p:sp>
            <p:nvSpPr>
              <p:cNvPr id="54" name="TextBox 53"/>
              <p:cNvSpPr txBox="1"/>
              <p:nvPr/>
            </p:nvSpPr>
            <p:spPr>
              <a:xfrm>
                <a:off x="5929208" y="3606864"/>
                <a:ext cx="1126156" cy="246221"/>
              </a:xfrm>
              <a:prstGeom prst="rect">
                <a:avLst/>
              </a:prstGeom>
              <a:noFill/>
            </p:spPr>
            <p:txBody>
              <a:bodyPr wrap="square" rtlCol="0">
                <a:spAutoFit/>
              </a:bodyPr>
              <a:lstStyle/>
              <a:p>
                <a:endParaRPr lang="en-US" sz="1000" dirty="0">
                  <a:latin typeface="Comic Sans MS" panose="030F0702030302020204" pitchFamily="66" charset="0"/>
                </a:endParaRPr>
              </a:p>
            </p:txBody>
          </p:sp>
          <p:sp>
            <p:nvSpPr>
              <p:cNvPr id="55" name="TextBox 54"/>
              <p:cNvSpPr txBox="1"/>
              <p:nvPr/>
            </p:nvSpPr>
            <p:spPr>
              <a:xfrm>
                <a:off x="7092308" y="3574939"/>
                <a:ext cx="1044927" cy="830997"/>
              </a:xfrm>
              <a:prstGeom prst="rect">
                <a:avLst/>
              </a:prstGeom>
              <a:noFill/>
            </p:spPr>
            <p:txBody>
              <a:bodyPr wrap="square" rtlCol="0">
                <a:spAutoFit/>
              </a:bodyPr>
              <a:lstStyle/>
              <a:p>
                <a:r>
                  <a:rPr lang="en-US" sz="1200" dirty="0" smtClean="0">
                    <a:latin typeface="Comic Sans MS" panose="030F0702030302020204" pitchFamily="66" charset="0"/>
                  </a:rPr>
                  <a:t>Get 5 parent responses of interest</a:t>
                </a:r>
                <a:endParaRPr lang="en-US" sz="1000" dirty="0">
                  <a:latin typeface="Comic Sans MS" panose="030F0702030302020204" pitchFamily="66" charset="0"/>
                </a:endParaRPr>
              </a:p>
            </p:txBody>
          </p:sp>
          <p:sp>
            <p:nvSpPr>
              <p:cNvPr id="56" name="TextBox 55"/>
              <p:cNvSpPr txBox="1"/>
              <p:nvPr/>
            </p:nvSpPr>
            <p:spPr>
              <a:xfrm>
                <a:off x="8137236" y="3604871"/>
                <a:ext cx="919017" cy="246221"/>
              </a:xfrm>
              <a:prstGeom prst="rect">
                <a:avLst/>
              </a:prstGeom>
              <a:noFill/>
            </p:spPr>
            <p:txBody>
              <a:bodyPr wrap="square" rtlCol="0">
                <a:spAutoFit/>
              </a:bodyPr>
              <a:lstStyle/>
              <a:p>
                <a:endParaRPr lang="en-US" sz="1000" dirty="0">
                  <a:latin typeface="Comic Sans MS" panose="030F0702030302020204" pitchFamily="66" charset="0"/>
                </a:endParaRPr>
              </a:p>
            </p:txBody>
          </p:sp>
        </p:grpSp>
        <p:sp>
          <p:nvSpPr>
            <p:cNvPr id="52" name="TextBox 51"/>
            <p:cNvSpPr txBox="1"/>
            <p:nvPr/>
          </p:nvSpPr>
          <p:spPr>
            <a:xfrm>
              <a:off x="5929208" y="3606864"/>
              <a:ext cx="1126156" cy="830997"/>
            </a:xfrm>
            <a:prstGeom prst="rect">
              <a:avLst/>
            </a:prstGeom>
            <a:noFill/>
          </p:spPr>
          <p:txBody>
            <a:bodyPr wrap="square" rtlCol="0">
              <a:spAutoFit/>
            </a:bodyPr>
            <a:lstStyle/>
            <a:p>
              <a:r>
                <a:rPr lang="en-US" sz="1200" dirty="0" smtClean="0">
                  <a:latin typeface="Comic Sans MS" panose="030F0702030302020204" pitchFamily="66" charset="0"/>
                </a:rPr>
                <a:t>All permanent products collected</a:t>
              </a:r>
              <a:endParaRPr lang="en-US" sz="1000" dirty="0">
                <a:latin typeface="Comic Sans MS" panose="030F0702030302020204" pitchFamily="66" charset="0"/>
              </a:endParaRPr>
            </a:p>
          </p:txBody>
        </p:sp>
        <p:sp>
          <p:nvSpPr>
            <p:cNvPr id="77" name="TextBox 76"/>
            <p:cNvSpPr txBox="1"/>
            <p:nvPr/>
          </p:nvSpPr>
          <p:spPr>
            <a:xfrm>
              <a:off x="8137236" y="3604871"/>
              <a:ext cx="919017" cy="461665"/>
            </a:xfrm>
            <a:prstGeom prst="rect">
              <a:avLst/>
            </a:prstGeom>
            <a:noFill/>
          </p:spPr>
          <p:txBody>
            <a:bodyPr wrap="square" rtlCol="0">
              <a:spAutoFit/>
            </a:bodyPr>
            <a:lstStyle/>
            <a:p>
              <a:r>
                <a:rPr lang="en-US" sz="1200" dirty="0" smtClean="0">
                  <a:latin typeface="Comic Sans MS" panose="030F0702030302020204" pitchFamily="66" charset="0"/>
                </a:rPr>
                <a:t>Got 7 parents</a:t>
              </a:r>
              <a:endParaRPr lang="en-US" sz="1000" dirty="0">
                <a:latin typeface="Comic Sans MS" panose="030F0702030302020204" pitchFamily="66" charset="0"/>
              </a:endParaRPr>
            </a:p>
          </p:txBody>
        </p:sp>
      </p:grpSp>
      <p:grpSp>
        <p:nvGrpSpPr>
          <p:cNvPr id="4" name="Group 3"/>
          <p:cNvGrpSpPr/>
          <p:nvPr/>
        </p:nvGrpSpPr>
        <p:grpSpPr>
          <a:xfrm>
            <a:off x="132090" y="4338963"/>
            <a:ext cx="8924163" cy="873056"/>
            <a:chOff x="132090" y="4338963"/>
            <a:chExt cx="8924163" cy="873056"/>
          </a:xfrm>
        </p:grpSpPr>
        <p:grpSp>
          <p:nvGrpSpPr>
            <p:cNvPr id="71" name="Group 70"/>
            <p:cNvGrpSpPr/>
            <p:nvPr/>
          </p:nvGrpSpPr>
          <p:grpSpPr>
            <a:xfrm>
              <a:off x="132090" y="4338963"/>
              <a:ext cx="8924163" cy="873056"/>
              <a:chOff x="132090" y="4338963"/>
              <a:chExt cx="8924163" cy="873056"/>
            </a:xfrm>
          </p:grpSpPr>
          <p:sp>
            <p:nvSpPr>
              <p:cNvPr id="39" name="TextBox 38"/>
              <p:cNvSpPr txBox="1"/>
              <p:nvPr/>
            </p:nvSpPr>
            <p:spPr>
              <a:xfrm>
                <a:off x="132090" y="4338963"/>
                <a:ext cx="2527983" cy="553998"/>
              </a:xfrm>
              <a:prstGeom prst="rect">
                <a:avLst/>
              </a:prstGeom>
              <a:noFill/>
            </p:spPr>
            <p:txBody>
              <a:bodyPr wrap="square" rtlCol="0">
                <a:spAutoFit/>
              </a:bodyPr>
              <a:lstStyle/>
              <a:p>
                <a:r>
                  <a:rPr lang="en-US" sz="1000" dirty="0" smtClean="0">
                    <a:latin typeface="Comic Sans MS" panose="030F0702030302020204" pitchFamily="66" charset="0"/>
                  </a:rPr>
                  <a:t>Review list of interested parents/guardians and select which will be members. </a:t>
                </a:r>
                <a:endParaRPr lang="en-US" sz="1000" dirty="0">
                  <a:latin typeface="Comic Sans MS" panose="030F0702030302020204" pitchFamily="66" charset="0"/>
                </a:endParaRPr>
              </a:p>
            </p:txBody>
          </p:sp>
          <p:sp>
            <p:nvSpPr>
              <p:cNvPr id="40" name="TextBox 39"/>
              <p:cNvSpPr txBox="1"/>
              <p:nvPr/>
            </p:nvSpPr>
            <p:spPr>
              <a:xfrm>
                <a:off x="2686918" y="4396412"/>
                <a:ext cx="941711" cy="461665"/>
              </a:xfrm>
              <a:prstGeom prst="rect">
                <a:avLst/>
              </a:prstGeom>
              <a:noFill/>
            </p:spPr>
            <p:txBody>
              <a:bodyPr wrap="square" rtlCol="0">
                <a:spAutoFit/>
              </a:bodyPr>
              <a:lstStyle/>
              <a:p>
                <a:r>
                  <a:rPr lang="en-US" sz="1200" dirty="0" smtClean="0">
                    <a:latin typeface="Comic Sans MS" panose="030F0702030302020204" pitchFamily="66" charset="0"/>
                  </a:rPr>
                  <a:t>Susie and Sally</a:t>
                </a:r>
                <a:endParaRPr lang="en-US" sz="1200" dirty="0">
                  <a:latin typeface="Comic Sans MS" panose="030F0702030302020204" pitchFamily="66" charset="0"/>
                </a:endParaRPr>
              </a:p>
            </p:txBody>
          </p:sp>
          <p:sp>
            <p:nvSpPr>
              <p:cNvPr id="41" name="TextBox 40"/>
              <p:cNvSpPr txBox="1"/>
              <p:nvPr/>
            </p:nvSpPr>
            <p:spPr>
              <a:xfrm>
                <a:off x="3628630" y="4411800"/>
                <a:ext cx="1126156" cy="430887"/>
              </a:xfrm>
              <a:prstGeom prst="rect">
                <a:avLst/>
              </a:prstGeom>
              <a:noFill/>
            </p:spPr>
            <p:txBody>
              <a:bodyPr wrap="square" rtlCol="0">
                <a:spAutoFit/>
              </a:bodyPr>
              <a:lstStyle/>
              <a:p>
                <a:r>
                  <a:rPr lang="en-US" sz="1200" dirty="0" smtClean="0">
                    <a:latin typeface="Comic Sans MS" panose="030F0702030302020204" pitchFamily="66" charset="0"/>
                  </a:rPr>
                  <a:t>04/10/2017 </a:t>
                </a:r>
                <a:r>
                  <a:rPr lang="en-US" sz="1000" dirty="0" smtClean="0">
                    <a:latin typeface="Comic Sans MS" panose="030F0702030302020204" pitchFamily="66" charset="0"/>
                  </a:rPr>
                  <a:t>(BPC Meeting)</a:t>
                </a:r>
                <a:endParaRPr lang="en-US" sz="1000" dirty="0">
                  <a:latin typeface="Comic Sans MS" panose="030F0702030302020204" pitchFamily="66" charset="0"/>
                </a:endParaRPr>
              </a:p>
            </p:txBody>
          </p:sp>
          <p:sp>
            <p:nvSpPr>
              <p:cNvPr id="57" name="TextBox 56"/>
              <p:cNvSpPr txBox="1"/>
              <p:nvPr/>
            </p:nvSpPr>
            <p:spPr>
              <a:xfrm>
                <a:off x="4812557" y="4381022"/>
                <a:ext cx="1126156" cy="830997"/>
              </a:xfrm>
              <a:prstGeom prst="rect">
                <a:avLst/>
              </a:prstGeom>
              <a:noFill/>
            </p:spPr>
            <p:txBody>
              <a:bodyPr wrap="square" rtlCol="0">
                <a:spAutoFit/>
              </a:bodyPr>
              <a:lstStyle/>
              <a:p>
                <a:r>
                  <a:rPr lang="en-US" sz="1200" dirty="0" smtClean="0">
                    <a:latin typeface="Comic Sans MS" panose="030F0702030302020204" pitchFamily="66" charset="0"/>
                  </a:rPr>
                  <a:t>Meeting minutes and list of parents</a:t>
                </a:r>
                <a:endParaRPr lang="en-US" sz="1000" dirty="0">
                  <a:latin typeface="Comic Sans MS" panose="030F0702030302020204" pitchFamily="66" charset="0"/>
                </a:endParaRPr>
              </a:p>
            </p:txBody>
          </p:sp>
          <p:sp>
            <p:nvSpPr>
              <p:cNvPr id="58" name="TextBox 57"/>
              <p:cNvSpPr txBox="1"/>
              <p:nvPr/>
            </p:nvSpPr>
            <p:spPr>
              <a:xfrm>
                <a:off x="5966153" y="4369740"/>
                <a:ext cx="1126156" cy="246221"/>
              </a:xfrm>
              <a:prstGeom prst="rect">
                <a:avLst/>
              </a:prstGeom>
              <a:noFill/>
            </p:spPr>
            <p:txBody>
              <a:bodyPr wrap="square" rtlCol="0">
                <a:spAutoFit/>
              </a:bodyPr>
              <a:lstStyle/>
              <a:p>
                <a:endParaRPr lang="en-US" sz="1000" dirty="0">
                  <a:latin typeface="Comic Sans MS" panose="030F0702030302020204" pitchFamily="66" charset="0"/>
                </a:endParaRPr>
              </a:p>
            </p:txBody>
          </p:sp>
          <p:sp>
            <p:nvSpPr>
              <p:cNvPr id="59" name="TextBox 58"/>
              <p:cNvSpPr txBox="1"/>
              <p:nvPr/>
            </p:nvSpPr>
            <p:spPr>
              <a:xfrm>
                <a:off x="7092309" y="4369740"/>
                <a:ext cx="1044927" cy="646331"/>
              </a:xfrm>
              <a:prstGeom prst="rect">
                <a:avLst/>
              </a:prstGeom>
              <a:noFill/>
            </p:spPr>
            <p:txBody>
              <a:bodyPr wrap="square" rtlCol="0">
                <a:spAutoFit/>
              </a:bodyPr>
              <a:lstStyle/>
              <a:p>
                <a:r>
                  <a:rPr lang="en-US" sz="1200" dirty="0" smtClean="0">
                    <a:latin typeface="Comic Sans MS" panose="030F0702030302020204" pitchFamily="66" charset="0"/>
                  </a:rPr>
                  <a:t>3 parents agree to join BPC</a:t>
                </a:r>
                <a:endParaRPr lang="en-US" sz="1000" dirty="0">
                  <a:latin typeface="Comic Sans MS" panose="030F0702030302020204" pitchFamily="66" charset="0"/>
                </a:endParaRPr>
              </a:p>
            </p:txBody>
          </p:sp>
          <p:sp>
            <p:nvSpPr>
              <p:cNvPr id="60" name="TextBox 59"/>
              <p:cNvSpPr txBox="1"/>
              <p:nvPr/>
            </p:nvSpPr>
            <p:spPr>
              <a:xfrm>
                <a:off x="8137236" y="4382863"/>
                <a:ext cx="919017" cy="246221"/>
              </a:xfrm>
              <a:prstGeom prst="rect">
                <a:avLst/>
              </a:prstGeom>
              <a:noFill/>
            </p:spPr>
            <p:txBody>
              <a:bodyPr wrap="square" rtlCol="0">
                <a:spAutoFit/>
              </a:bodyPr>
              <a:lstStyle/>
              <a:p>
                <a:endParaRPr lang="en-US" sz="1000" dirty="0">
                  <a:latin typeface="Comic Sans MS" panose="030F0702030302020204" pitchFamily="66" charset="0"/>
                </a:endParaRPr>
              </a:p>
            </p:txBody>
          </p:sp>
        </p:grpSp>
        <p:sp>
          <p:nvSpPr>
            <p:cNvPr id="69" name="TextBox 68"/>
            <p:cNvSpPr txBox="1"/>
            <p:nvPr/>
          </p:nvSpPr>
          <p:spPr>
            <a:xfrm>
              <a:off x="5966153" y="4369740"/>
              <a:ext cx="1126156" cy="276999"/>
            </a:xfrm>
            <a:prstGeom prst="rect">
              <a:avLst/>
            </a:prstGeom>
            <a:noFill/>
          </p:spPr>
          <p:txBody>
            <a:bodyPr wrap="square" rtlCol="0">
              <a:spAutoFit/>
            </a:bodyPr>
            <a:lstStyle/>
            <a:p>
              <a:r>
                <a:rPr lang="en-US" sz="1200" dirty="0" smtClean="0">
                  <a:latin typeface="Comic Sans MS" panose="030F0702030302020204" pitchFamily="66" charset="0"/>
                </a:rPr>
                <a:t>100%</a:t>
              </a:r>
              <a:endParaRPr lang="en-US" sz="1000" dirty="0">
                <a:latin typeface="Comic Sans MS" panose="030F0702030302020204" pitchFamily="66" charset="0"/>
              </a:endParaRPr>
            </a:p>
          </p:txBody>
        </p:sp>
        <p:sp>
          <p:nvSpPr>
            <p:cNvPr id="78" name="TextBox 77"/>
            <p:cNvSpPr txBox="1"/>
            <p:nvPr/>
          </p:nvSpPr>
          <p:spPr>
            <a:xfrm>
              <a:off x="8137236" y="4382863"/>
              <a:ext cx="919017" cy="276999"/>
            </a:xfrm>
            <a:prstGeom prst="rect">
              <a:avLst/>
            </a:prstGeom>
            <a:noFill/>
          </p:spPr>
          <p:txBody>
            <a:bodyPr wrap="square" rtlCol="0">
              <a:spAutoFit/>
            </a:bodyPr>
            <a:lstStyle/>
            <a:p>
              <a:r>
                <a:rPr lang="en-US" sz="1200" dirty="0" smtClean="0">
                  <a:latin typeface="Comic Sans MS" panose="030F0702030302020204" pitchFamily="66" charset="0"/>
                </a:rPr>
                <a:t>100%</a:t>
              </a:r>
              <a:endParaRPr lang="en-US" sz="1000" dirty="0">
                <a:latin typeface="Comic Sans MS" panose="030F0702030302020204" pitchFamily="66" charset="0"/>
              </a:endParaRPr>
            </a:p>
          </p:txBody>
        </p:sp>
      </p:grpSp>
      <p:grpSp>
        <p:nvGrpSpPr>
          <p:cNvPr id="5" name="Group 4"/>
          <p:cNvGrpSpPr/>
          <p:nvPr/>
        </p:nvGrpSpPr>
        <p:grpSpPr>
          <a:xfrm>
            <a:off x="132090" y="5159922"/>
            <a:ext cx="8910307" cy="847557"/>
            <a:chOff x="132090" y="5159922"/>
            <a:chExt cx="8910307" cy="847557"/>
          </a:xfrm>
        </p:grpSpPr>
        <p:grpSp>
          <p:nvGrpSpPr>
            <p:cNvPr id="73" name="Group 72"/>
            <p:cNvGrpSpPr/>
            <p:nvPr/>
          </p:nvGrpSpPr>
          <p:grpSpPr>
            <a:xfrm>
              <a:off x="132090" y="5159922"/>
              <a:ext cx="8910307" cy="847557"/>
              <a:chOff x="132090" y="5159922"/>
              <a:chExt cx="8910307" cy="847557"/>
            </a:xfrm>
          </p:grpSpPr>
          <p:sp>
            <p:nvSpPr>
              <p:cNvPr id="42" name="TextBox 41"/>
              <p:cNvSpPr txBox="1"/>
              <p:nvPr/>
            </p:nvSpPr>
            <p:spPr>
              <a:xfrm>
                <a:off x="132090" y="5160463"/>
                <a:ext cx="2527983" cy="646331"/>
              </a:xfrm>
              <a:prstGeom prst="rect">
                <a:avLst/>
              </a:prstGeom>
              <a:noFill/>
            </p:spPr>
            <p:txBody>
              <a:bodyPr wrap="square" rtlCol="0">
                <a:spAutoFit/>
              </a:bodyPr>
              <a:lstStyle/>
              <a:p>
                <a:r>
                  <a:rPr lang="en-US" sz="1200" dirty="0" smtClean="0">
                    <a:latin typeface="Comic Sans MS" panose="030F0702030302020204" pitchFamily="66" charset="0"/>
                  </a:rPr>
                  <a:t>Welcome selected parents/guardians at the next BPC meeting. </a:t>
                </a:r>
                <a:endParaRPr lang="en-US" sz="1200" dirty="0">
                  <a:latin typeface="Comic Sans MS" panose="030F0702030302020204" pitchFamily="66" charset="0"/>
                </a:endParaRPr>
              </a:p>
            </p:txBody>
          </p:sp>
          <p:sp>
            <p:nvSpPr>
              <p:cNvPr id="43" name="TextBox 42"/>
              <p:cNvSpPr txBox="1"/>
              <p:nvPr/>
            </p:nvSpPr>
            <p:spPr>
              <a:xfrm>
                <a:off x="2660075" y="5194955"/>
                <a:ext cx="1025235" cy="276999"/>
              </a:xfrm>
              <a:prstGeom prst="rect">
                <a:avLst/>
              </a:prstGeom>
              <a:noFill/>
            </p:spPr>
            <p:txBody>
              <a:bodyPr wrap="square" rtlCol="0">
                <a:spAutoFit/>
              </a:bodyPr>
              <a:lstStyle/>
              <a:p>
                <a:r>
                  <a:rPr lang="en-US" sz="1200" dirty="0" smtClean="0">
                    <a:latin typeface="Comic Sans MS" panose="030F0702030302020204" pitchFamily="66" charset="0"/>
                  </a:rPr>
                  <a:t>Kim</a:t>
                </a:r>
                <a:endParaRPr lang="en-US" sz="1200" dirty="0">
                  <a:latin typeface="Comic Sans MS" panose="030F0702030302020204" pitchFamily="66" charset="0"/>
                </a:endParaRPr>
              </a:p>
            </p:txBody>
          </p:sp>
          <p:sp>
            <p:nvSpPr>
              <p:cNvPr id="44" name="TextBox 43"/>
              <p:cNvSpPr txBox="1"/>
              <p:nvPr/>
            </p:nvSpPr>
            <p:spPr>
              <a:xfrm>
                <a:off x="3628630" y="5159922"/>
                <a:ext cx="1126156" cy="430887"/>
              </a:xfrm>
              <a:prstGeom prst="rect">
                <a:avLst/>
              </a:prstGeom>
              <a:noFill/>
            </p:spPr>
            <p:txBody>
              <a:bodyPr wrap="square" rtlCol="0">
                <a:spAutoFit/>
              </a:bodyPr>
              <a:lstStyle/>
              <a:p>
                <a:r>
                  <a:rPr lang="en-US" sz="1200" dirty="0" smtClean="0">
                    <a:latin typeface="Comic Sans MS" panose="030F0702030302020204" pitchFamily="66" charset="0"/>
                  </a:rPr>
                  <a:t>05/08/2017 </a:t>
                </a:r>
                <a:r>
                  <a:rPr lang="en-US" sz="1000" dirty="0" smtClean="0">
                    <a:latin typeface="Comic Sans MS" panose="030F0702030302020204" pitchFamily="66" charset="0"/>
                  </a:rPr>
                  <a:t>(BPC Meeting)</a:t>
                </a:r>
                <a:endParaRPr lang="en-US" sz="1000" dirty="0">
                  <a:latin typeface="Comic Sans MS" panose="030F0702030302020204" pitchFamily="66" charset="0"/>
                </a:endParaRPr>
              </a:p>
            </p:txBody>
          </p:sp>
          <p:sp>
            <p:nvSpPr>
              <p:cNvPr id="61" name="TextBox 60"/>
              <p:cNvSpPr txBox="1"/>
              <p:nvPr/>
            </p:nvSpPr>
            <p:spPr>
              <a:xfrm>
                <a:off x="4839997" y="5160463"/>
                <a:ext cx="1126156" cy="461665"/>
              </a:xfrm>
              <a:prstGeom prst="rect">
                <a:avLst/>
              </a:prstGeom>
              <a:noFill/>
            </p:spPr>
            <p:txBody>
              <a:bodyPr wrap="square" rtlCol="0">
                <a:spAutoFit/>
              </a:bodyPr>
              <a:lstStyle/>
              <a:p>
                <a:r>
                  <a:rPr lang="en-US" sz="1200" dirty="0" smtClean="0">
                    <a:latin typeface="Comic Sans MS" panose="030F0702030302020204" pitchFamily="66" charset="0"/>
                  </a:rPr>
                  <a:t>Meeting minutes</a:t>
                </a:r>
                <a:endParaRPr lang="en-US" sz="1000" dirty="0">
                  <a:latin typeface="Comic Sans MS" panose="030F0702030302020204" pitchFamily="66" charset="0"/>
                </a:endParaRPr>
              </a:p>
            </p:txBody>
          </p:sp>
          <p:sp>
            <p:nvSpPr>
              <p:cNvPr id="62" name="TextBox 61"/>
              <p:cNvSpPr txBox="1"/>
              <p:nvPr/>
            </p:nvSpPr>
            <p:spPr>
              <a:xfrm>
                <a:off x="5979739" y="5159922"/>
                <a:ext cx="1126156" cy="246221"/>
              </a:xfrm>
              <a:prstGeom prst="rect">
                <a:avLst/>
              </a:prstGeom>
              <a:noFill/>
            </p:spPr>
            <p:txBody>
              <a:bodyPr wrap="square" rtlCol="0">
                <a:spAutoFit/>
              </a:bodyPr>
              <a:lstStyle/>
              <a:p>
                <a:endParaRPr lang="en-US" sz="1000" dirty="0">
                  <a:latin typeface="Comic Sans MS" panose="030F0702030302020204" pitchFamily="66" charset="0"/>
                </a:endParaRPr>
              </a:p>
            </p:txBody>
          </p:sp>
          <p:sp>
            <p:nvSpPr>
              <p:cNvPr id="63" name="TextBox 62"/>
              <p:cNvSpPr txBox="1"/>
              <p:nvPr/>
            </p:nvSpPr>
            <p:spPr>
              <a:xfrm>
                <a:off x="7105894" y="5176482"/>
                <a:ext cx="1031341" cy="830997"/>
              </a:xfrm>
              <a:prstGeom prst="rect">
                <a:avLst/>
              </a:prstGeom>
              <a:noFill/>
            </p:spPr>
            <p:txBody>
              <a:bodyPr wrap="square" rtlCol="0">
                <a:spAutoFit/>
              </a:bodyPr>
              <a:lstStyle/>
              <a:p>
                <a:r>
                  <a:rPr lang="en-US" sz="1200" dirty="0" smtClean="0">
                    <a:latin typeface="Comic Sans MS" panose="030F0702030302020204" pitchFamily="66" charset="0"/>
                  </a:rPr>
                  <a:t>All parents indicate they were welcomed</a:t>
                </a:r>
                <a:endParaRPr lang="en-US" sz="1000" dirty="0">
                  <a:latin typeface="Comic Sans MS" panose="030F0702030302020204" pitchFamily="66" charset="0"/>
                </a:endParaRPr>
              </a:p>
            </p:txBody>
          </p:sp>
          <p:sp>
            <p:nvSpPr>
              <p:cNvPr id="64" name="TextBox 63"/>
              <p:cNvSpPr txBox="1"/>
              <p:nvPr/>
            </p:nvSpPr>
            <p:spPr>
              <a:xfrm>
                <a:off x="8137235" y="5175310"/>
                <a:ext cx="905162" cy="246221"/>
              </a:xfrm>
              <a:prstGeom prst="rect">
                <a:avLst/>
              </a:prstGeom>
              <a:noFill/>
            </p:spPr>
            <p:txBody>
              <a:bodyPr wrap="square" rtlCol="0">
                <a:spAutoFit/>
              </a:bodyPr>
              <a:lstStyle/>
              <a:p>
                <a:endParaRPr lang="en-US" sz="1000" dirty="0">
                  <a:latin typeface="Comic Sans MS" panose="030F0702030302020204" pitchFamily="66" charset="0"/>
                </a:endParaRPr>
              </a:p>
            </p:txBody>
          </p:sp>
        </p:grpSp>
        <p:sp>
          <p:nvSpPr>
            <p:cNvPr id="72" name="TextBox 71"/>
            <p:cNvSpPr txBox="1"/>
            <p:nvPr/>
          </p:nvSpPr>
          <p:spPr>
            <a:xfrm>
              <a:off x="5979739" y="5159922"/>
              <a:ext cx="1126156" cy="276999"/>
            </a:xfrm>
            <a:prstGeom prst="rect">
              <a:avLst/>
            </a:prstGeom>
            <a:noFill/>
          </p:spPr>
          <p:txBody>
            <a:bodyPr wrap="square" rtlCol="0">
              <a:spAutoFit/>
            </a:bodyPr>
            <a:lstStyle/>
            <a:p>
              <a:r>
                <a:rPr lang="en-US" sz="1200" dirty="0" smtClean="0">
                  <a:latin typeface="Comic Sans MS" panose="030F0702030302020204" pitchFamily="66" charset="0"/>
                </a:rPr>
                <a:t>100%</a:t>
              </a:r>
              <a:endParaRPr lang="en-US" sz="1000" dirty="0">
                <a:latin typeface="Comic Sans MS" panose="030F0702030302020204" pitchFamily="66" charset="0"/>
              </a:endParaRPr>
            </a:p>
          </p:txBody>
        </p:sp>
        <p:sp>
          <p:nvSpPr>
            <p:cNvPr id="79" name="TextBox 78"/>
            <p:cNvSpPr txBox="1"/>
            <p:nvPr/>
          </p:nvSpPr>
          <p:spPr>
            <a:xfrm>
              <a:off x="8137235" y="5175310"/>
              <a:ext cx="905162" cy="830997"/>
            </a:xfrm>
            <a:prstGeom prst="rect">
              <a:avLst/>
            </a:prstGeom>
            <a:noFill/>
          </p:spPr>
          <p:txBody>
            <a:bodyPr wrap="square" rtlCol="0">
              <a:spAutoFit/>
            </a:bodyPr>
            <a:lstStyle/>
            <a:p>
              <a:r>
                <a:rPr lang="en-US" sz="1200" dirty="0" smtClean="0">
                  <a:latin typeface="Comic Sans MS" panose="030F0702030302020204" pitchFamily="66" charset="0"/>
                </a:rPr>
                <a:t>Parents give voice at each meeting</a:t>
              </a:r>
              <a:endParaRPr lang="en-US" sz="1000" dirty="0">
                <a:latin typeface="Comic Sans MS" panose="030F0702030302020204" pitchFamily="66" charset="0"/>
              </a:endParaRPr>
            </a:p>
          </p:txBody>
        </p:sp>
      </p:grpSp>
      <p:grpSp>
        <p:nvGrpSpPr>
          <p:cNvPr id="6" name="Group 5"/>
          <p:cNvGrpSpPr/>
          <p:nvPr/>
        </p:nvGrpSpPr>
        <p:grpSpPr>
          <a:xfrm>
            <a:off x="132090" y="5946061"/>
            <a:ext cx="8887216" cy="868960"/>
            <a:chOff x="132090" y="5946061"/>
            <a:chExt cx="8887216" cy="868960"/>
          </a:xfrm>
        </p:grpSpPr>
        <p:grpSp>
          <p:nvGrpSpPr>
            <p:cNvPr id="74" name="Group 73"/>
            <p:cNvGrpSpPr/>
            <p:nvPr/>
          </p:nvGrpSpPr>
          <p:grpSpPr>
            <a:xfrm>
              <a:off x="132090" y="5946061"/>
              <a:ext cx="8887216" cy="868960"/>
              <a:chOff x="132090" y="5946061"/>
              <a:chExt cx="8887216" cy="868960"/>
            </a:xfrm>
          </p:grpSpPr>
          <p:sp>
            <p:nvSpPr>
              <p:cNvPr id="45" name="TextBox 44"/>
              <p:cNvSpPr txBox="1"/>
              <p:nvPr/>
            </p:nvSpPr>
            <p:spPr>
              <a:xfrm>
                <a:off x="132090" y="5946061"/>
                <a:ext cx="2527983" cy="646331"/>
              </a:xfrm>
              <a:prstGeom prst="rect">
                <a:avLst/>
              </a:prstGeom>
              <a:noFill/>
            </p:spPr>
            <p:txBody>
              <a:bodyPr wrap="square" rtlCol="0">
                <a:spAutoFit/>
              </a:bodyPr>
              <a:lstStyle/>
              <a:p>
                <a:r>
                  <a:rPr lang="en-US" sz="1200" dirty="0" smtClean="0">
                    <a:latin typeface="Comic Sans MS" panose="030F0702030302020204" pitchFamily="66" charset="0"/>
                  </a:rPr>
                  <a:t>Regularly review feedback and input from parents/guardians at BPC meetings. </a:t>
                </a:r>
                <a:endParaRPr lang="en-US" sz="1200" dirty="0">
                  <a:latin typeface="Comic Sans MS" panose="030F0702030302020204" pitchFamily="66" charset="0"/>
                </a:endParaRPr>
              </a:p>
            </p:txBody>
          </p:sp>
          <p:sp>
            <p:nvSpPr>
              <p:cNvPr id="46" name="TextBox 45"/>
              <p:cNvSpPr txBox="1"/>
              <p:nvPr/>
            </p:nvSpPr>
            <p:spPr>
              <a:xfrm>
                <a:off x="2686918" y="5962886"/>
                <a:ext cx="941712" cy="276999"/>
              </a:xfrm>
              <a:prstGeom prst="rect">
                <a:avLst/>
              </a:prstGeom>
              <a:noFill/>
            </p:spPr>
            <p:txBody>
              <a:bodyPr wrap="square" rtlCol="0">
                <a:spAutoFit/>
              </a:bodyPr>
              <a:lstStyle/>
              <a:p>
                <a:r>
                  <a:rPr lang="en-US" sz="1200" dirty="0" smtClean="0">
                    <a:latin typeface="Comic Sans MS" panose="030F0702030302020204" pitchFamily="66" charset="0"/>
                  </a:rPr>
                  <a:t>Sam</a:t>
                </a:r>
                <a:endParaRPr lang="en-US" sz="1200" dirty="0">
                  <a:latin typeface="Comic Sans MS" panose="030F0702030302020204" pitchFamily="66" charset="0"/>
                </a:endParaRPr>
              </a:p>
            </p:txBody>
          </p:sp>
          <p:sp>
            <p:nvSpPr>
              <p:cNvPr id="47" name="TextBox 46"/>
              <p:cNvSpPr txBox="1"/>
              <p:nvPr/>
            </p:nvSpPr>
            <p:spPr>
              <a:xfrm>
                <a:off x="3628628" y="5963431"/>
                <a:ext cx="1126157" cy="461665"/>
              </a:xfrm>
              <a:prstGeom prst="rect">
                <a:avLst/>
              </a:prstGeom>
              <a:noFill/>
            </p:spPr>
            <p:txBody>
              <a:bodyPr wrap="square" rtlCol="0">
                <a:spAutoFit/>
              </a:bodyPr>
              <a:lstStyle/>
              <a:p>
                <a:r>
                  <a:rPr lang="en-US" sz="1200" dirty="0" smtClean="0">
                    <a:latin typeface="Comic Sans MS" panose="030F0702030302020204" pitchFamily="66" charset="0"/>
                  </a:rPr>
                  <a:t>Monthly meetings</a:t>
                </a:r>
                <a:endParaRPr lang="en-US" sz="1200" dirty="0">
                  <a:latin typeface="Comic Sans MS" panose="030F0702030302020204" pitchFamily="66" charset="0"/>
                </a:endParaRPr>
              </a:p>
            </p:txBody>
          </p:sp>
          <p:sp>
            <p:nvSpPr>
              <p:cNvPr id="65" name="TextBox 64"/>
              <p:cNvSpPr txBox="1"/>
              <p:nvPr/>
            </p:nvSpPr>
            <p:spPr>
              <a:xfrm>
                <a:off x="4839997" y="5984024"/>
                <a:ext cx="1126156" cy="830997"/>
              </a:xfrm>
              <a:prstGeom prst="rect">
                <a:avLst/>
              </a:prstGeom>
              <a:noFill/>
            </p:spPr>
            <p:txBody>
              <a:bodyPr wrap="square" rtlCol="0">
                <a:spAutoFit/>
              </a:bodyPr>
              <a:lstStyle/>
              <a:p>
                <a:r>
                  <a:rPr lang="en-US" sz="1200" dirty="0" smtClean="0">
                    <a:latin typeface="Comic Sans MS" panose="030F0702030302020204" pitchFamily="66" charset="0"/>
                  </a:rPr>
                  <a:t>Meeting minutes, feedback forms</a:t>
                </a:r>
                <a:endParaRPr lang="en-US" sz="1000" dirty="0">
                  <a:latin typeface="Comic Sans MS" panose="030F0702030302020204" pitchFamily="66" charset="0"/>
                </a:endParaRPr>
              </a:p>
            </p:txBody>
          </p:sp>
          <p:sp>
            <p:nvSpPr>
              <p:cNvPr id="66" name="TextBox 65"/>
              <p:cNvSpPr txBox="1"/>
              <p:nvPr/>
            </p:nvSpPr>
            <p:spPr>
              <a:xfrm>
                <a:off x="5979739" y="5960083"/>
                <a:ext cx="1126156" cy="246221"/>
              </a:xfrm>
              <a:prstGeom prst="rect">
                <a:avLst/>
              </a:prstGeom>
              <a:noFill/>
            </p:spPr>
            <p:txBody>
              <a:bodyPr wrap="square" rtlCol="0">
                <a:spAutoFit/>
              </a:bodyPr>
              <a:lstStyle/>
              <a:p>
                <a:endParaRPr lang="en-US" sz="1000" dirty="0">
                  <a:latin typeface="Comic Sans MS" panose="030F0702030302020204" pitchFamily="66" charset="0"/>
                </a:endParaRPr>
              </a:p>
            </p:txBody>
          </p:sp>
          <p:sp>
            <p:nvSpPr>
              <p:cNvPr id="67" name="TextBox 66"/>
              <p:cNvSpPr txBox="1"/>
              <p:nvPr/>
            </p:nvSpPr>
            <p:spPr>
              <a:xfrm>
                <a:off x="7105895" y="5960083"/>
                <a:ext cx="1031341" cy="646331"/>
              </a:xfrm>
              <a:prstGeom prst="rect">
                <a:avLst/>
              </a:prstGeom>
              <a:noFill/>
            </p:spPr>
            <p:txBody>
              <a:bodyPr wrap="square" rtlCol="0">
                <a:spAutoFit/>
              </a:bodyPr>
              <a:lstStyle/>
              <a:p>
                <a:r>
                  <a:rPr lang="en-US" sz="1200" dirty="0" smtClean="0">
                    <a:latin typeface="Comic Sans MS" panose="030F0702030302020204" pitchFamily="66" charset="0"/>
                  </a:rPr>
                  <a:t>Climate survey results</a:t>
                </a:r>
                <a:endParaRPr lang="en-US" sz="1000" dirty="0">
                  <a:latin typeface="Comic Sans MS" panose="030F0702030302020204" pitchFamily="66" charset="0"/>
                </a:endParaRPr>
              </a:p>
            </p:txBody>
          </p:sp>
          <p:sp>
            <p:nvSpPr>
              <p:cNvPr id="68" name="TextBox 67"/>
              <p:cNvSpPr txBox="1"/>
              <p:nvPr/>
            </p:nvSpPr>
            <p:spPr>
              <a:xfrm>
                <a:off x="8137236" y="5946061"/>
                <a:ext cx="882070" cy="246221"/>
              </a:xfrm>
              <a:prstGeom prst="rect">
                <a:avLst/>
              </a:prstGeom>
              <a:noFill/>
            </p:spPr>
            <p:txBody>
              <a:bodyPr wrap="square" rtlCol="0">
                <a:spAutoFit/>
              </a:bodyPr>
              <a:lstStyle/>
              <a:p>
                <a:endParaRPr lang="en-US" sz="1000" dirty="0">
                  <a:latin typeface="Comic Sans MS" panose="030F0702030302020204" pitchFamily="66" charset="0"/>
                </a:endParaRPr>
              </a:p>
            </p:txBody>
          </p:sp>
        </p:grpSp>
        <p:sp>
          <p:nvSpPr>
            <p:cNvPr id="75" name="TextBox 74"/>
            <p:cNvSpPr txBox="1"/>
            <p:nvPr/>
          </p:nvSpPr>
          <p:spPr>
            <a:xfrm>
              <a:off x="5979739" y="5960083"/>
              <a:ext cx="1126156" cy="276999"/>
            </a:xfrm>
            <a:prstGeom prst="rect">
              <a:avLst/>
            </a:prstGeom>
            <a:noFill/>
          </p:spPr>
          <p:txBody>
            <a:bodyPr wrap="square" rtlCol="0">
              <a:spAutoFit/>
            </a:bodyPr>
            <a:lstStyle/>
            <a:p>
              <a:r>
                <a:rPr lang="en-US" sz="1200" dirty="0" smtClean="0">
                  <a:latin typeface="Comic Sans MS" panose="030F0702030302020204" pitchFamily="66" charset="0"/>
                </a:rPr>
                <a:t>100%</a:t>
              </a:r>
              <a:endParaRPr lang="en-US" sz="1000" dirty="0">
                <a:latin typeface="Comic Sans MS" panose="030F0702030302020204" pitchFamily="66" charset="0"/>
              </a:endParaRPr>
            </a:p>
          </p:txBody>
        </p:sp>
        <p:sp>
          <p:nvSpPr>
            <p:cNvPr id="80" name="TextBox 79"/>
            <p:cNvSpPr txBox="1"/>
            <p:nvPr/>
          </p:nvSpPr>
          <p:spPr>
            <a:xfrm>
              <a:off x="8137236" y="5946061"/>
              <a:ext cx="882070" cy="861774"/>
            </a:xfrm>
            <a:prstGeom prst="rect">
              <a:avLst/>
            </a:prstGeom>
            <a:noFill/>
          </p:spPr>
          <p:txBody>
            <a:bodyPr wrap="square" rtlCol="0">
              <a:spAutoFit/>
            </a:bodyPr>
            <a:lstStyle/>
            <a:p>
              <a:r>
                <a:rPr lang="en-US" sz="1000" dirty="0" smtClean="0">
                  <a:latin typeface="Comic Sans MS" panose="030F0702030302020204" pitchFamily="66" charset="0"/>
                </a:rPr>
                <a:t>80% of parents say they have voice at school</a:t>
              </a:r>
              <a:endParaRPr lang="en-US" sz="1000" dirty="0">
                <a:latin typeface="Comic Sans MS" panose="030F0702030302020204" pitchFamily="66" charset="0"/>
              </a:endParaRPr>
            </a:p>
          </p:txBody>
        </p:sp>
      </p:grpSp>
    </p:spTree>
    <p:extLst>
      <p:ext uri="{BB962C8B-B14F-4D97-AF65-F5344CB8AC3E}">
        <p14:creationId xmlns:p14="http://schemas.microsoft.com/office/powerpoint/2010/main" val="3995802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48" grpId="0"/>
      <p:bldP spid="49" grpId="0"/>
      <p:bldP spid="51" grpId="0"/>
      <p:bldP spid="50" grpId="0"/>
      <p:bldP spid="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Evaluate</a:t>
            </a:r>
            <a:endParaRPr lang="en-US" dirty="0"/>
          </a:p>
        </p:txBody>
      </p:sp>
      <p:sp>
        <p:nvSpPr>
          <p:cNvPr id="3" name="Content Placeholder 2"/>
          <p:cNvSpPr>
            <a:spLocks noGrp="1"/>
          </p:cNvSpPr>
          <p:nvPr>
            <p:ph idx="1"/>
          </p:nvPr>
        </p:nvSpPr>
        <p:spPr>
          <a:xfrm>
            <a:off x="297279" y="1683786"/>
            <a:ext cx="8307878" cy="4407408"/>
          </a:xfrm>
        </p:spPr>
        <p:txBody>
          <a:bodyPr/>
          <a:lstStyle/>
          <a:p>
            <a:r>
              <a:rPr lang="en-US" sz="2400" dirty="0" smtClean="0"/>
              <a:t>Set a review date</a:t>
            </a:r>
          </a:p>
          <a:p>
            <a:endParaRPr lang="en-US" sz="2400" dirty="0" smtClean="0"/>
          </a:p>
          <a:p>
            <a:r>
              <a:rPr lang="en-US" sz="2400" dirty="0" smtClean="0"/>
              <a:t>Check </a:t>
            </a:r>
            <a:r>
              <a:rPr lang="en-US" sz="2400" b="1" dirty="0" smtClean="0">
                <a:solidFill>
                  <a:srgbClr val="FF0000"/>
                </a:solidFill>
              </a:rPr>
              <a:t>implementation </a:t>
            </a:r>
            <a:r>
              <a:rPr lang="en-US" sz="2400" dirty="0" smtClean="0"/>
              <a:t>and </a:t>
            </a:r>
            <a:r>
              <a:rPr lang="en-US" sz="2400" b="1" dirty="0" smtClean="0">
                <a:solidFill>
                  <a:srgbClr val="FF0000"/>
                </a:solidFill>
              </a:rPr>
              <a:t>impact </a:t>
            </a:r>
            <a:r>
              <a:rPr lang="en-US" sz="2400" dirty="0" smtClean="0"/>
              <a:t>of our plan/action steps</a:t>
            </a:r>
          </a:p>
          <a:p>
            <a:pPr lvl="1"/>
            <a:r>
              <a:rPr lang="en-US" sz="2000" dirty="0" smtClean="0"/>
              <a:t>Adjust as needed</a:t>
            </a:r>
          </a:p>
        </p:txBody>
      </p:sp>
      <p:pic>
        <p:nvPicPr>
          <p:cNvPr id="8" name="Picture 7" descr="02-CO-MTSS-data-based.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115" y="253359"/>
            <a:ext cx="945279" cy="942753"/>
          </a:xfrm>
          <a:prstGeom prst="rect">
            <a:avLst/>
          </a:prstGeom>
        </p:spPr>
      </p:pic>
    </p:spTree>
    <p:extLst>
      <p:ext uri="{BB962C8B-B14F-4D97-AF65-F5344CB8AC3E}">
        <p14:creationId xmlns:p14="http://schemas.microsoft.com/office/powerpoint/2010/main" val="589258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1087821"/>
          </a:xfrm>
          <a:solidFill>
            <a:schemeClr val="accent1"/>
          </a:solidFill>
          <a:effectLst>
            <a:outerShdw blurRad="50800" dist="38100" dir="5400000" algn="t" rotWithShape="0">
              <a:prstClr val="black">
                <a:alpha val="40000"/>
              </a:prstClr>
            </a:outerShdw>
          </a:effectLst>
        </p:spPr>
        <p:txBody>
          <a:bodyPr anchor="ctr" anchorCtr="1">
            <a:normAutofit/>
          </a:bodyPr>
          <a:lstStyle/>
          <a:p>
            <a:pPr marL="0" indent="0" algn="ctr">
              <a:buNone/>
            </a:pPr>
            <a:r>
              <a:rPr lang="en-US" sz="2400" b="1" dirty="0" smtClean="0"/>
              <a:t>Icebreaker Part 2</a:t>
            </a:r>
          </a:p>
          <a:p>
            <a:pPr marL="0" indent="0" algn="ctr">
              <a:buNone/>
            </a:pPr>
            <a:r>
              <a:rPr lang="en-US" sz="2400" b="1" dirty="0" smtClean="0"/>
              <a:t>Grab a piece of candy </a:t>
            </a:r>
          </a:p>
        </p:txBody>
      </p:sp>
      <p:sp>
        <p:nvSpPr>
          <p:cNvPr id="12" name="TextBox 11"/>
          <p:cNvSpPr txBox="1"/>
          <p:nvPr/>
        </p:nvSpPr>
        <p:spPr>
          <a:xfrm>
            <a:off x="2651222" y="1420347"/>
            <a:ext cx="6243145" cy="830997"/>
          </a:xfrm>
          <a:prstGeom prst="rect">
            <a:avLst/>
          </a:prstGeom>
          <a:noFill/>
        </p:spPr>
        <p:txBody>
          <a:bodyPr wrap="square" rtlCol="0">
            <a:spAutoFit/>
          </a:bodyPr>
          <a:lstStyle/>
          <a:p>
            <a:r>
              <a:rPr lang="en-US" sz="2400" dirty="0" smtClean="0"/>
              <a:t>What was the last movie you saw or book you read?</a:t>
            </a:r>
            <a:endParaRPr lang="en-US" sz="2400" dirty="0"/>
          </a:p>
        </p:txBody>
      </p:sp>
      <p:sp>
        <p:nvSpPr>
          <p:cNvPr id="14" name="TextBox 13"/>
          <p:cNvSpPr txBox="1"/>
          <p:nvPr/>
        </p:nvSpPr>
        <p:spPr>
          <a:xfrm>
            <a:off x="2680134" y="2548596"/>
            <a:ext cx="6243145" cy="830997"/>
          </a:xfrm>
          <a:prstGeom prst="rect">
            <a:avLst/>
          </a:prstGeom>
          <a:noFill/>
        </p:spPr>
        <p:txBody>
          <a:bodyPr wrap="square" rtlCol="0">
            <a:spAutoFit/>
          </a:bodyPr>
          <a:lstStyle/>
          <a:p>
            <a:r>
              <a:rPr lang="en-US" sz="2400" dirty="0" smtClean="0"/>
              <a:t>What is your favorite thing about your children or pets? </a:t>
            </a:r>
            <a:endParaRPr lang="en-US" sz="2400" dirty="0"/>
          </a:p>
        </p:txBody>
      </p:sp>
      <p:sp>
        <p:nvSpPr>
          <p:cNvPr id="15" name="TextBox 14"/>
          <p:cNvSpPr txBox="1"/>
          <p:nvPr/>
        </p:nvSpPr>
        <p:spPr>
          <a:xfrm>
            <a:off x="2651221" y="3816904"/>
            <a:ext cx="6243145" cy="461665"/>
          </a:xfrm>
          <a:prstGeom prst="rect">
            <a:avLst/>
          </a:prstGeom>
          <a:noFill/>
        </p:spPr>
        <p:txBody>
          <a:bodyPr wrap="square" rtlCol="0">
            <a:spAutoFit/>
          </a:bodyPr>
          <a:lstStyle/>
          <a:p>
            <a:r>
              <a:rPr lang="en-US" sz="2400" dirty="0" smtClean="0"/>
              <a:t>How did you end up living where you do?</a:t>
            </a:r>
            <a:endParaRPr lang="en-US" sz="2400" dirty="0"/>
          </a:p>
        </p:txBody>
      </p:sp>
      <p:sp>
        <p:nvSpPr>
          <p:cNvPr id="16" name="TextBox 15"/>
          <p:cNvSpPr txBox="1"/>
          <p:nvPr/>
        </p:nvSpPr>
        <p:spPr>
          <a:xfrm>
            <a:off x="2651220" y="4775494"/>
            <a:ext cx="6243145" cy="461665"/>
          </a:xfrm>
          <a:prstGeom prst="rect">
            <a:avLst/>
          </a:prstGeom>
          <a:noFill/>
        </p:spPr>
        <p:txBody>
          <a:bodyPr wrap="square" rtlCol="0">
            <a:spAutoFit/>
          </a:bodyPr>
          <a:lstStyle/>
          <a:p>
            <a:r>
              <a:rPr lang="en-US" sz="2400" dirty="0" smtClean="0"/>
              <a:t>Where is the farthest you have ever traveled?</a:t>
            </a:r>
            <a:endParaRPr lang="en-US" sz="2400" dirty="0"/>
          </a:p>
        </p:txBody>
      </p:sp>
      <p:sp>
        <p:nvSpPr>
          <p:cNvPr id="13" name="TextBox 12"/>
          <p:cNvSpPr txBox="1"/>
          <p:nvPr/>
        </p:nvSpPr>
        <p:spPr>
          <a:xfrm>
            <a:off x="298145" y="5930842"/>
            <a:ext cx="8450317" cy="523220"/>
          </a:xfrm>
          <a:prstGeom prst="rect">
            <a:avLst/>
          </a:prstGeom>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smtClean="0"/>
              <a:t>Now share both of your answers with the table</a:t>
            </a:r>
            <a:endParaRPr lang="en-US" sz="2800" dirty="0"/>
          </a:p>
        </p:txBody>
      </p:sp>
      <p:sp>
        <p:nvSpPr>
          <p:cNvPr id="18" name="TextBox 17"/>
          <p:cNvSpPr txBox="1"/>
          <p:nvPr/>
        </p:nvSpPr>
        <p:spPr>
          <a:xfrm>
            <a:off x="298146" y="1420346"/>
            <a:ext cx="2035152" cy="461665"/>
          </a:xfrm>
          <a:prstGeom prst="rect">
            <a:avLst/>
          </a:prstGeom>
          <a:noFill/>
        </p:spPr>
        <p:txBody>
          <a:bodyPr wrap="square" rtlCol="0">
            <a:spAutoFit/>
          </a:bodyPr>
          <a:lstStyle/>
          <a:p>
            <a:r>
              <a:rPr lang="en-US" sz="2400" dirty="0" smtClean="0"/>
              <a:t>[TWIX]</a:t>
            </a:r>
            <a:endParaRPr lang="en-US" sz="2400" dirty="0"/>
          </a:p>
        </p:txBody>
      </p:sp>
      <p:sp>
        <p:nvSpPr>
          <p:cNvPr id="19" name="TextBox 18"/>
          <p:cNvSpPr txBox="1"/>
          <p:nvPr/>
        </p:nvSpPr>
        <p:spPr>
          <a:xfrm>
            <a:off x="298145" y="2733261"/>
            <a:ext cx="2035152" cy="461665"/>
          </a:xfrm>
          <a:prstGeom prst="rect">
            <a:avLst/>
          </a:prstGeom>
          <a:noFill/>
        </p:spPr>
        <p:txBody>
          <a:bodyPr wrap="square" rtlCol="0">
            <a:spAutoFit/>
          </a:bodyPr>
          <a:lstStyle/>
          <a:p>
            <a:r>
              <a:rPr lang="en-US" sz="2400" dirty="0" smtClean="0"/>
              <a:t>[SNICKERS]</a:t>
            </a:r>
            <a:endParaRPr lang="en-US" sz="2400" dirty="0"/>
          </a:p>
        </p:txBody>
      </p:sp>
      <p:sp>
        <p:nvSpPr>
          <p:cNvPr id="20" name="TextBox 19"/>
          <p:cNvSpPr txBox="1"/>
          <p:nvPr/>
        </p:nvSpPr>
        <p:spPr>
          <a:xfrm>
            <a:off x="298145" y="3816903"/>
            <a:ext cx="2035152" cy="461665"/>
          </a:xfrm>
          <a:prstGeom prst="rect">
            <a:avLst/>
          </a:prstGeom>
          <a:noFill/>
        </p:spPr>
        <p:txBody>
          <a:bodyPr wrap="square" rtlCol="0">
            <a:spAutoFit/>
          </a:bodyPr>
          <a:lstStyle/>
          <a:p>
            <a:r>
              <a:rPr lang="en-US" sz="2400" dirty="0" smtClean="0"/>
              <a:t>[MILKY WAY]</a:t>
            </a:r>
            <a:endParaRPr lang="en-US" sz="2400" dirty="0"/>
          </a:p>
        </p:txBody>
      </p:sp>
      <p:sp>
        <p:nvSpPr>
          <p:cNvPr id="21" name="TextBox 20"/>
          <p:cNvSpPr txBox="1"/>
          <p:nvPr/>
        </p:nvSpPr>
        <p:spPr>
          <a:xfrm>
            <a:off x="298144" y="4775493"/>
            <a:ext cx="2523883" cy="461665"/>
          </a:xfrm>
          <a:prstGeom prst="rect">
            <a:avLst/>
          </a:prstGeom>
          <a:noFill/>
        </p:spPr>
        <p:txBody>
          <a:bodyPr wrap="square" rtlCol="0">
            <a:spAutoFit/>
          </a:bodyPr>
          <a:lstStyle/>
          <a:p>
            <a:r>
              <a:rPr lang="en-US" sz="2400" dirty="0" smtClean="0"/>
              <a:t>[3 MUSKETEERS]</a:t>
            </a:r>
            <a:endParaRPr lang="en-US" sz="2400" dirty="0"/>
          </a:p>
        </p:txBody>
      </p:sp>
    </p:spTree>
    <p:extLst>
      <p:ext uri="{BB962C8B-B14F-4D97-AF65-F5344CB8AC3E}">
        <p14:creationId xmlns:p14="http://schemas.microsoft.com/office/powerpoint/2010/main" val="406029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1+#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1+#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2" grpId="0"/>
      <p:bldP spid="14" grpId="0"/>
      <p:bldP spid="15" grpId="0"/>
      <p:bldP spid="16" grpId="0"/>
      <p:bldP spid="13" grpId="0" animBg="1"/>
      <p:bldP spid="18" grpId="0"/>
      <p:bldP spid="19" grpId="0"/>
      <p:bldP spid="20"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Step 1: Problem Identification </a:t>
            </a:r>
            <a:r>
              <a:rPr lang="en-US" dirty="0" smtClean="0"/>
              <a:t>(Precise Statement)</a:t>
            </a:r>
          </a:p>
          <a:p>
            <a:r>
              <a:rPr lang="en-US" b="1" dirty="0" smtClean="0"/>
              <a:t>Step 2: Problem Analysis </a:t>
            </a:r>
            <a:endParaRPr lang="en-US" dirty="0"/>
          </a:p>
          <a:p>
            <a:r>
              <a:rPr lang="en-US" b="1" dirty="0" smtClean="0"/>
              <a:t>Step 3: Plan Implementation </a:t>
            </a:r>
            <a:r>
              <a:rPr lang="en-US" dirty="0" smtClean="0"/>
              <a:t>(Goal and Plan)</a:t>
            </a:r>
          </a:p>
          <a:p>
            <a:r>
              <a:rPr lang="en-US" b="1" dirty="0" smtClean="0"/>
              <a:t>Step 4: Plan Evaluation </a:t>
            </a:r>
            <a:r>
              <a:rPr lang="en-US" dirty="0" smtClean="0"/>
              <a:t>(Review Date, Implementation and Impact of Plan/Action Steps) </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7591524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5400" dirty="0" smtClean="0"/>
              <a:t>School </a:t>
            </a:r>
            <a:br>
              <a:rPr lang="en-US" sz="5400" dirty="0" smtClean="0"/>
            </a:br>
            <a:r>
              <a:rPr lang="en-US" sz="5400" dirty="0" smtClean="0"/>
              <a:t>Climate and Culture</a:t>
            </a:r>
            <a:endParaRPr lang="en-US" sz="5400" dirty="0"/>
          </a:p>
        </p:txBody>
      </p:sp>
    </p:spTree>
    <p:extLst>
      <p:ext uri="{BB962C8B-B14F-4D97-AF65-F5344CB8AC3E}">
        <p14:creationId xmlns:p14="http://schemas.microsoft.com/office/powerpoint/2010/main" val="23500608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b="1" dirty="0" smtClean="0"/>
              <a:t>Problem #1: </a:t>
            </a:r>
            <a:r>
              <a:rPr lang="en-US" dirty="0" smtClean="0"/>
              <a:t>Blame the bully</a:t>
            </a:r>
            <a:br>
              <a:rPr lang="en-US" dirty="0" smtClean="0"/>
            </a:br>
            <a:endParaRPr lang="en-US" dirty="0" smtClean="0"/>
          </a:p>
          <a:p>
            <a:r>
              <a:rPr lang="en-US" b="1" dirty="0"/>
              <a:t>Problem #2: </a:t>
            </a:r>
            <a:r>
              <a:rPr lang="en-US" dirty="0" smtClean="0"/>
              <a:t>Inadvertent teaching of bullying</a:t>
            </a:r>
            <a:br>
              <a:rPr lang="en-US" dirty="0" smtClean="0"/>
            </a:br>
            <a:endParaRPr lang="en-US" dirty="0" smtClean="0"/>
          </a:p>
          <a:p>
            <a:r>
              <a:rPr lang="en-US" b="1" dirty="0" smtClean="0"/>
              <a:t>Problem #3: </a:t>
            </a:r>
            <a:r>
              <a:rPr lang="en-US" dirty="0"/>
              <a:t>Inadvertent reinforcement of </a:t>
            </a:r>
            <a:r>
              <a:rPr lang="en-US" dirty="0" smtClean="0"/>
              <a:t/>
            </a:r>
            <a:br>
              <a:rPr lang="en-US" dirty="0" smtClean="0"/>
            </a:br>
            <a:r>
              <a:rPr lang="en-US" dirty="0" smtClean="0"/>
              <a:t> </a:t>
            </a:r>
            <a:r>
              <a:rPr lang="en-US" dirty="0"/>
              <a:t> </a:t>
            </a:r>
            <a:r>
              <a:rPr lang="en-US" dirty="0" smtClean="0"/>
              <a:t>                     bullying</a:t>
            </a:r>
            <a:br>
              <a:rPr lang="en-US" dirty="0" smtClean="0"/>
            </a:br>
            <a:endParaRPr lang="en-US" dirty="0" smtClean="0"/>
          </a:p>
          <a:p>
            <a:r>
              <a:rPr lang="en-US" b="1" dirty="0" smtClean="0"/>
              <a:t>Problem #4: </a:t>
            </a:r>
            <a:r>
              <a:rPr lang="en-US" dirty="0" smtClean="0"/>
              <a:t>Ignore role of bystanders</a:t>
            </a:r>
            <a:br>
              <a:rPr lang="en-US" dirty="0" smtClean="0"/>
            </a:br>
            <a:endParaRPr lang="en-US" dirty="0" smtClean="0"/>
          </a:p>
          <a:p>
            <a:r>
              <a:rPr lang="en-US" b="1" dirty="0" smtClean="0"/>
              <a:t>Problem #5: </a:t>
            </a:r>
            <a:r>
              <a:rPr lang="en-US" dirty="0" smtClean="0"/>
              <a:t>Efforts are not sustained</a:t>
            </a:r>
          </a:p>
        </p:txBody>
      </p:sp>
      <p:sp>
        <p:nvSpPr>
          <p:cNvPr id="5" name="Content Placeholder 6"/>
          <p:cNvSpPr txBox="1">
            <a:spLocks/>
          </p:cNvSpPr>
          <p:nvPr/>
        </p:nvSpPr>
        <p:spPr>
          <a:xfrm>
            <a:off x="1" y="6535760"/>
            <a:ext cx="9144000" cy="305308"/>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chemeClr val="accent1"/>
              </a:buClr>
              <a:buSzPct val="110000"/>
              <a:buFont typeface="Wingdings" charset="2"/>
              <a:buChar char="§"/>
              <a:defRPr sz="1800" b="1" kern="1200" spc="0" baseline="0">
                <a:solidFill>
                  <a:srgbClr val="5C6670"/>
                </a:solidFill>
                <a:latin typeface="+mn-lt"/>
                <a:ea typeface="+mn-ea"/>
                <a:cs typeface="+mn-cs"/>
              </a:defRPr>
            </a:lvl1pPr>
            <a:lvl2pPr marL="404813" indent="-176213" algn="l" defTabSz="914400" rtl="0" eaLnBrk="1" latinLnBrk="0" hangingPunct="1">
              <a:spcBef>
                <a:spcPct val="20000"/>
              </a:spcBef>
              <a:buClr>
                <a:schemeClr val="accent2"/>
              </a:buClr>
              <a:buSzPct val="110000"/>
              <a:buFont typeface="Wingdings" charset="2"/>
              <a:buChar char="§"/>
              <a:defRPr sz="1600" kern="1200" spc="0" baseline="0">
                <a:solidFill>
                  <a:srgbClr val="5C6670"/>
                </a:solidFill>
                <a:latin typeface="+mn-lt"/>
                <a:ea typeface="+mn-ea"/>
                <a:cs typeface="+mn-cs"/>
              </a:defRPr>
            </a:lvl2pPr>
            <a:lvl3pPr marL="571500" indent="-166688" algn="l" defTabSz="914400" rtl="0" eaLnBrk="1" latinLnBrk="0" hangingPunct="1">
              <a:spcBef>
                <a:spcPct val="20000"/>
              </a:spcBef>
              <a:buClr>
                <a:schemeClr val="accent3"/>
              </a:buClr>
              <a:buSzPct val="110000"/>
              <a:buFont typeface="Wingdings" charset="2"/>
              <a:buChar char="§"/>
              <a:defRPr sz="1400" kern="1200" spc="0" baseline="0">
                <a:solidFill>
                  <a:srgbClr val="5C6670"/>
                </a:solidFill>
                <a:latin typeface="+mn-lt"/>
                <a:ea typeface="+mn-ea"/>
                <a:cs typeface="+mn-cs"/>
              </a:defRPr>
            </a:lvl3pPr>
            <a:lvl4pPr marL="747713" indent="-176213" algn="l" defTabSz="914400" rtl="0" eaLnBrk="1" latinLnBrk="0" hangingPunct="1">
              <a:spcBef>
                <a:spcPct val="20000"/>
              </a:spcBef>
              <a:buClr>
                <a:schemeClr val="accent4"/>
              </a:buClr>
              <a:buSzPct val="110000"/>
              <a:buFont typeface="Wingdings" charset="2"/>
              <a:buChar char="§"/>
              <a:defRPr sz="1200" kern="1200" spc="0">
                <a:solidFill>
                  <a:srgbClr val="5C6670"/>
                </a:solidFill>
                <a:latin typeface="+mn-lt"/>
                <a:ea typeface="+mn-ea"/>
                <a:cs typeface="+mn-cs"/>
              </a:defRPr>
            </a:lvl4pPr>
            <a:lvl5pPr marL="914400" indent="-166688" algn="l" defTabSz="914400" rtl="0" eaLnBrk="1" latinLnBrk="0" hangingPunct="1">
              <a:spcBef>
                <a:spcPct val="20000"/>
              </a:spcBef>
              <a:buClr>
                <a:schemeClr val="accent6"/>
              </a:buClr>
              <a:buSzPct val="110000"/>
              <a:buFont typeface="Wingdings" charset="2"/>
              <a:buChar char="§"/>
              <a:defRPr sz="1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28600" lvl="1" indent="0" algn="ctr">
              <a:buNone/>
            </a:pPr>
            <a:r>
              <a:rPr lang="en-US" sz="1000" dirty="0" smtClean="0">
                <a:solidFill>
                  <a:schemeClr val="tx1"/>
                </a:solidFill>
                <a:latin typeface="Trebuchet MS" panose="020B0603020202020204" pitchFamily="34" charset="0"/>
              </a:rPr>
              <a:t>Craig, </a:t>
            </a:r>
            <a:r>
              <a:rPr lang="en-US" sz="1000" dirty="0" err="1" smtClean="0">
                <a:solidFill>
                  <a:schemeClr val="tx1"/>
                </a:solidFill>
                <a:latin typeface="Trebuchet MS" panose="020B0603020202020204" pitchFamily="34" charset="0"/>
              </a:rPr>
              <a:t>Pepler</a:t>
            </a:r>
            <a:r>
              <a:rPr lang="en-US" sz="1000" dirty="0" smtClean="0">
                <a:solidFill>
                  <a:schemeClr val="tx1"/>
                </a:solidFill>
                <a:latin typeface="Trebuchet MS" panose="020B0603020202020204" pitchFamily="34" charset="0"/>
              </a:rPr>
              <a:t>, &amp; Atlas, 2000; Merrell, </a:t>
            </a:r>
            <a:r>
              <a:rPr lang="en-US" sz="1000" dirty="0" err="1" smtClean="0">
                <a:solidFill>
                  <a:schemeClr val="tx1"/>
                </a:solidFill>
                <a:latin typeface="Trebuchet MS" panose="020B0603020202020204" pitchFamily="34" charset="0"/>
              </a:rPr>
              <a:t>Gueldner</a:t>
            </a:r>
            <a:r>
              <a:rPr lang="en-US" sz="1000" dirty="0" smtClean="0">
                <a:solidFill>
                  <a:schemeClr val="tx1"/>
                </a:solidFill>
                <a:latin typeface="Trebuchet MS" panose="020B0603020202020204" pitchFamily="34" charset="0"/>
              </a:rPr>
              <a:t>, Ross, &amp; </a:t>
            </a:r>
            <a:r>
              <a:rPr lang="en-US" sz="1000" dirty="0" err="1" smtClean="0">
                <a:solidFill>
                  <a:schemeClr val="tx1"/>
                </a:solidFill>
                <a:latin typeface="Trebuchet MS" panose="020B0603020202020204" pitchFamily="34" charset="0"/>
              </a:rPr>
              <a:t>Isava</a:t>
            </a:r>
            <a:r>
              <a:rPr lang="en-US" sz="1000" dirty="0" smtClean="0">
                <a:solidFill>
                  <a:schemeClr val="tx1"/>
                </a:solidFill>
                <a:latin typeface="Trebuchet MS" panose="020B0603020202020204" pitchFamily="34" charset="0"/>
              </a:rPr>
              <a:t>, 2008</a:t>
            </a:r>
            <a:endParaRPr lang="en-US" sz="1000" dirty="0">
              <a:solidFill>
                <a:schemeClr val="tx1"/>
              </a:solidFill>
              <a:latin typeface="Trebuchet MS" panose="020B0603020202020204" pitchFamily="34" charset="0"/>
            </a:endParaRPr>
          </a:p>
        </p:txBody>
      </p:sp>
      <p:sp>
        <p:nvSpPr>
          <p:cNvPr id="2" name="Title 1"/>
          <p:cNvSpPr>
            <a:spLocks noGrp="1"/>
          </p:cNvSpPr>
          <p:nvPr>
            <p:ph type="title"/>
          </p:nvPr>
        </p:nvSpPr>
        <p:spPr/>
        <p:txBody>
          <a:bodyPr>
            <a:normAutofit fontScale="90000"/>
          </a:bodyPr>
          <a:lstStyle/>
          <a:p>
            <a:r>
              <a:rPr lang="en-US" dirty="0" smtClean="0"/>
              <a:t>Problems with Traditional Approaches to Preventing Bullying</a:t>
            </a:r>
            <a:endParaRPr lang="en-US" dirty="0"/>
          </a:p>
        </p:txBody>
      </p:sp>
    </p:spTree>
    <p:extLst>
      <p:ext uri="{BB962C8B-B14F-4D97-AF65-F5344CB8AC3E}">
        <p14:creationId xmlns:p14="http://schemas.microsoft.com/office/powerpoint/2010/main" val="35687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Positive climate as a </a:t>
            </a:r>
            <a:r>
              <a:rPr lang="en-US" dirty="0" smtClean="0"/>
              <a:t>foundation</a:t>
            </a:r>
          </a:p>
          <a:p>
            <a:r>
              <a:rPr lang="en-US" dirty="0" smtClean="0"/>
              <a:t>Bullying PREVENTION that stops bullying before it becomes bullying</a:t>
            </a:r>
          </a:p>
          <a:p>
            <a:r>
              <a:rPr lang="en-US" dirty="0" smtClean="0"/>
              <a:t>Bullying prevention that equips students to address the problem (bystanders are the key!)</a:t>
            </a:r>
          </a:p>
          <a:p>
            <a:r>
              <a:rPr lang="en-US" dirty="0" smtClean="0"/>
              <a:t>Bullying prevention that is sustainable</a:t>
            </a:r>
          </a:p>
          <a:p>
            <a:r>
              <a:rPr lang="en-US" dirty="0"/>
              <a:t>Bullying prevention that “fits” within a tiered approach</a:t>
            </a:r>
          </a:p>
          <a:p>
            <a:pPr marL="0" indent="0">
              <a:buNone/>
            </a:pPr>
            <a:endParaRPr lang="en-US" dirty="0" smtClean="0"/>
          </a:p>
        </p:txBody>
      </p:sp>
      <p:sp>
        <p:nvSpPr>
          <p:cNvPr id="2" name="Title 1"/>
          <p:cNvSpPr>
            <a:spLocks noGrp="1"/>
          </p:cNvSpPr>
          <p:nvPr>
            <p:ph type="title"/>
          </p:nvPr>
        </p:nvSpPr>
        <p:spPr/>
        <p:txBody>
          <a:bodyPr/>
          <a:lstStyle/>
          <a:p>
            <a:r>
              <a:rPr lang="en-US" dirty="0" smtClean="0"/>
              <a:t>What do we Need?</a:t>
            </a:r>
            <a:endParaRPr lang="en-US" dirty="0"/>
          </a:p>
        </p:txBody>
      </p:sp>
      <p:sp>
        <p:nvSpPr>
          <p:cNvPr id="5" name="Content Placeholder 6"/>
          <p:cNvSpPr txBox="1">
            <a:spLocks/>
          </p:cNvSpPr>
          <p:nvPr/>
        </p:nvSpPr>
        <p:spPr>
          <a:xfrm>
            <a:off x="1378361" y="6579239"/>
            <a:ext cx="6083167" cy="187781"/>
          </a:xfrm>
          <a:prstGeom prst="rect">
            <a:avLst/>
          </a:prstGeom>
        </p:spPr>
        <p:txBody>
          <a:bodyPr vert="horz" lIns="91440" tIns="45720" rIns="91440" bIns="45720" rtlCol="0">
            <a:noAutofit/>
          </a:bodyPr>
          <a:lstStyle>
            <a:lvl1pPr marL="176213" indent="-176213" algn="l" defTabSz="914400" rtl="0" eaLnBrk="1" latinLnBrk="0" hangingPunct="1">
              <a:spcBef>
                <a:spcPct val="20000"/>
              </a:spcBef>
              <a:buClr>
                <a:schemeClr val="accent1"/>
              </a:buClr>
              <a:buSzPct val="110000"/>
              <a:buFont typeface="Wingdings" charset="2"/>
              <a:buChar char="§"/>
              <a:defRPr sz="1800" b="1" kern="1200" spc="0" baseline="0">
                <a:solidFill>
                  <a:srgbClr val="5C6670"/>
                </a:solidFill>
                <a:latin typeface="+mn-lt"/>
                <a:ea typeface="+mn-ea"/>
                <a:cs typeface="+mn-cs"/>
              </a:defRPr>
            </a:lvl1pPr>
            <a:lvl2pPr marL="404813" indent="-176213" algn="l" defTabSz="914400" rtl="0" eaLnBrk="1" latinLnBrk="0" hangingPunct="1">
              <a:spcBef>
                <a:spcPct val="20000"/>
              </a:spcBef>
              <a:buClr>
                <a:schemeClr val="accent2"/>
              </a:buClr>
              <a:buSzPct val="110000"/>
              <a:buFont typeface="Wingdings" charset="2"/>
              <a:buChar char="§"/>
              <a:defRPr sz="1600" kern="1200" spc="0" baseline="0">
                <a:solidFill>
                  <a:srgbClr val="5C6670"/>
                </a:solidFill>
                <a:latin typeface="+mn-lt"/>
                <a:ea typeface="+mn-ea"/>
                <a:cs typeface="+mn-cs"/>
              </a:defRPr>
            </a:lvl2pPr>
            <a:lvl3pPr marL="571500" indent="-166688" algn="l" defTabSz="914400" rtl="0" eaLnBrk="1" latinLnBrk="0" hangingPunct="1">
              <a:spcBef>
                <a:spcPct val="20000"/>
              </a:spcBef>
              <a:buClr>
                <a:schemeClr val="accent3"/>
              </a:buClr>
              <a:buSzPct val="110000"/>
              <a:buFont typeface="Wingdings" charset="2"/>
              <a:buChar char="§"/>
              <a:defRPr sz="1400" kern="1200" spc="0" baseline="0">
                <a:solidFill>
                  <a:srgbClr val="5C6670"/>
                </a:solidFill>
                <a:latin typeface="+mn-lt"/>
                <a:ea typeface="+mn-ea"/>
                <a:cs typeface="+mn-cs"/>
              </a:defRPr>
            </a:lvl3pPr>
            <a:lvl4pPr marL="747713" indent="-176213" algn="l" defTabSz="914400" rtl="0" eaLnBrk="1" latinLnBrk="0" hangingPunct="1">
              <a:spcBef>
                <a:spcPct val="20000"/>
              </a:spcBef>
              <a:buClr>
                <a:schemeClr val="accent4"/>
              </a:buClr>
              <a:buSzPct val="110000"/>
              <a:buFont typeface="Wingdings" charset="2"/>
              <a:buChar char="§"/>
              <a:defRPr sz="1200" kern="1200" spc="0">
                <a:solidFill>
                  <a:srgbClr val="5C6670"/>
                </a:solidFill>
                <a:latin typeface="+mn-lt"/>
                <a:ea typeface="+mn-ea"/>
                <a:cs typeface="+mn-cs"/>
              </a:defRPr>
            </a:lvl4pPr>
            <a:lvl5pPr marL="914400" indent="-166688" algn="l" defTabSz="914400" rtl="0" eaLnBrk="1" latinLnBrk="0" hangingPunct="1">
              <a:spcBef>
                <a:spcPct val="20000"/>
              </a:spcBef>
              <a:buClr>
                <a:schemeClr val="accent6"/>
              </a:buClr>
              <a:buSzPct val="110000"/>
              <a:buFont typeface="Wingdings" charset="2"/>
              <a:buChar char="§"/>
              <a:defRPr sz="1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28600" lvl="1" indent="0" algn="ctr">
              <a:buNone/>
            </a:pPr>
            <a:r>
              <a:rPr lang="en-US" sz="1000" dirty="0" smtClean="0">
                <a:solidFill>
                  <a:schemeClr val="tx1"/>
                </a:solidFill>
                <a:latin typeface="Trebuchet MS" panose="020B0603020202020204" pitchFamily="34" charset="0"/>
              </a:rPr>
              <a:t>Merrell, </a:t>
            </a:r>
            <a:r>
              <a:rPr lang="en-US" sz="1000" dirty="0" err="1" smtClean="0">
                <a:solidFill>
                  <a:schemeClr val="tx1"/>
                </a:solidFill>
                <a:latin typeface="Trebuchet MS" panose="020B0603020202020204" pitchFamily="34" charset="0"/>
              </a:rPr>
              <a:t>Gueldner</a:t>
            </a:r>
            <a:r>
              <a:rPr lang="en-US" sz="1000" dirty="0" smtClean="0">
                <a:solidFill>
                  <a:schemeClr val="tx1"/>
                </a:solidFill>
                <a:latin typeface="Trebuchet MS" panose="020B0603020202020204" pitchFamily="34" charset="0"/>
              </a:rPr>
              <a:t>, Ross, &amp; </a:t>
            </a:r>
            <a:r>
              <a:rPr lang="en-US" sz="1000" dirty="0" err="1" smtClean="0">
                <a:solidFill>
                  <a:schemeClr val="tx1"/>
                </a:solidFill>
                <a:latin typeface="Trebuchet MS" panose="020B0603020202020204" pitchFamily="34" charset="0"/>
              </a:rPr>
              <a:t>Isava</a:t>
            </a:r>
            <a:r>
              <a:rPr lang="en-US" sz="1000" dirty="0" smtClean="0">
                <a:solidFill>
                  <a:schemeClr val="tx1"/>
                </a:solidFill>
                <a:latin typeface="Trebuchet MS" panose="020B0603020202020204" pitchFamily="34" charset="0"/>
              </a:rPr>
              <a:t>, 2008</a:t>
            </a:r>
            <a:endParaRPr lang="en-US" sz="10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651188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Complete the School Climate and Culture section of the Self-Assessment (2nd </a:t>
            </a:r>
            <a:r>
              <a:rPr lang="en-US" dirty="0"/>
              <a:t>s</a:t>
            </a:r>
            <a:r>
              <a:rPr lang="en-US" dirty="0" smtClean="0"/>
              <a:t>ection of the tool)</a:t>
            </a:r>
            <a:endParaRPr lang="en-US" dirty="0"/>
          </a:p>
          <a:p>
            <a:r>
              <a:rPr lang="en-US" dirty="0"/>
              <a:t>C</a:t>
            </a:r>
            <a:r>
              <a:rPr lang="en-US" dirty="0" smtClean="0"/>
              <a:t>omplete the section on your own, scoring each item with a 0,1, or 2</a:t>
            </a:r>
          </a:p>
          <a:p>
            <a:r>
              <a:rPr lang="en-US" dirty="0"/>
              <a:t>A</a:t>
            </a:r>
            <a:r>
              <a:rPr lang="en-US" dirty="0" smtClean="0"/>
              <a:t>s a team discuss your scores and come to consensus in the official document </a:t>
            </a:r>
          </a:p>
          <a:p>
            <a:r>
              <a:rPr lang="en-US" dirty="0" smtClean="0"/>
              <a:t>Finally, as a team, action plan around 1 item</a:t>
            </a:r>
            <a:br>
              <a:rPr lang="en-US" dirty="0" smtClean="0"/>
            </a:br>
            <a:endParaRPr lang="en-US" dirty="0" smtClean="0"/>
          </a:p>
        </p:txBody>
      </p:sp>
      <p:sp>
        <p:nvSpPr>
          <p:cNvPr id="3" name="Title 2"/>
          <p:cNvSpPr>
            <a:spLocks noGrp="1"/>
          </p:cNvSpPr>
          <p:nvPr>
            <p:ph type="title"/>
          </p:nvPr>
        </p:nvSpPr>
        <p:spPr/>
        <p:txBody>
          <a:bodyPr>
            <a:normAutofit fontScale="90000"/>
          </a:bodyPr>
          <a:lstStyle/>
          <a:p>
            <a:r>
              <a:rPr lang="en-US" dirty="0"/>
              <a:t>School Climate and Culture Self-Assessment</a:t>
            </a:r>
          </a:p>
        </p:txBody>
      </p:sp>
    </p:spTree>
    <p:extLst>
      <p:ext uri="{BB962C8B-B14F-4D97-AF65-F5344CB8AC3E}">
        <p14:creationId xmlns:p14="http://schemas.microsoft.com/office/powerpoint/2010/main" val="2723821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688" y="2242686"/>
            <a:ext cx="9261688" cy="2070359"/>
          </a:xfrm>
        </p:spPr>
      </p:pic>
      <p:sp>
        <p:nvSpPr>
          <p:cNvPr id="2" name="Title 1"/>
          <p:cNvSpPr>
            <a:spLocks noGrp="1"/>
          </p:cNvSpPr>
          <p:nvPr>
            <p:ph type="title"/>
          </p:nvPr>
        </p:nvSpPr>
        <p:spPr/>
        <p:txBody>
          <a:bodyPr>
            <a:normAutofit/>
          </a:bodyPr>
          <a:lstStyle/>
          <a:p>
            <a:r>
              <a:rPr lang="en-US" dirty="0" smtClean="0"/>
              <a:t>Staff Response</a:t>
            </a:r>
            <a:endParaRPr lang="en-US" dirty="0"/>
          </a:p>
        </p:txBody>
      </p:sp>
    </p:spTree>
    <p:extLst>
      <p:ext uri="{BB962C8B-B14F-4D97-AF65-F5344CB8AC3E}">
        <p14:creationId xmlns:p14="http://schemas.microsoft.com/office/powerpoint/2010/main" val="4178532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11344" cy="521208"/>
          </a:xfrm>
        </p:spPr>
        <p:txBody>
          <a:bodyPr>
            <a:normAutofit fontScale="90000"/>
          </a:bodyPr>
          <a:lstStyle/>
          <a:p>
            <a:r>
              <a:rPr lang="en-US" dirty="0" smtClean="0"/>
              <a:t>Example of Staff Response in Bullying Prevention</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905853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66447178"/>
              </p:ext>
            </p:extLst>
          </p:nvPr>
        </p:nvGraphicFramePr>
        <p:xfrm>
          <a:off x="537581" y="185982"/>
          <a:ext cx="8096279" cy="6485154"/>
        </p:xfrm>
        <a:graphic>
          <a:graphicData uri="http://schemas.openxmlformats.org/drawingml/2006/table">
            <a:tbl>
              <a:tblPr/>
              <a:tblGrid>
                <a:gridCol w="2612683"/>
                <a:gridCol w="2612683"/>
                <a:gridCol w="2870913"/>
              </a:tblGrid>
              <a:tr h="1232695">
                <a:tc gridSpan="3">
                  <a:txBody>
                    <a:bodyPr/>
                    <a:lstStyle/>
                    <a:p>
                      <a:pPr algn="ctr" fontAlgn="b"/>
                      <a:r>
                        <a:rPr lang="en-US" sz="2800" b="1" i="0" u="none" strike="noStrike" dirty="0">
                          <a:solidFill>
                            <a:srgbClr val="000000"/>
                          </a:solidFill>
                          <a:effectLst/>
                          <a:latin typeface="Calibri"/>
                        </a:rPr>
                        <a:t>Wellington Middle School </a:t>
                      </a:r>
                      <a:r>
                        <a:rPr lang="en-US" sz="2800" b="1" i="0" u="none" strike="noStrike" dirty="0" smtClean="0">
                          <a:solidFill>
                            <a:srgbClr val="000000"/>
                          </a:solidFill>
                          <a:effectLst/>
                          <a:latin typeface="Calibri"/>
                        </a:rPr>
                        <a:t/>
                      </a:r>
                      <a:br>
                        <a:rPr lang="en-US" sz="2800" b="1" i="0" u="none" strike="noStrike" dirty="0" smtClean="0">
                          <a:solidFill>
                            <a:srgbClr val="000000"/>
                          </a:solidFill>
                          <a:effectLst/>
                          <a:latin typeface="Calibri"/>
                        </a:rPr>
                      </a:br>
                      <a:r>
                        <a:rPr lang="en-US" sz="2800" b="1" i="0" u="none" strike="noStrike" dirty="0" smtClean="0">
                          <a:solidFill>
                            <a:srgbClr val="000000"/>
                          </a:solidFill>
                          <a:effectLst/>
                          <a:latin typeface="Calibri"/>
                        </a:rPr>
                        <a:t>Responding </a:t>
                      </a:r>
                      <a:r>
                        <a:rPr lang="en-US" sz="2800" b="1" i="0" u="none" strike="noStrike" dirty="0">
                          <a:solidFill>
                            <a:srgbClr val="000000"/>
                          </a:solidFill>
                          <a:effectLst/>
                          <a:latin typeface="Calibri"/>
                        </a:rPr>
                        <a:t>to Disrespectful Language </a:t>
                      </a:r>
                      <a:r>
                        <a:rPr lang="en-US" sz="2800" b="1" i="0" u="none" strike="noStrike" dirty="0" smtClean="0">
                          <a:solidFill>
                            <a:srgbClr val="000000"/>
                          </a:solidFill>
                          <a:effectLst/>
                          <a:latin typeface="Calibri"/>
                        </a:rPr>
                        <a:t/>
                      </a:r>
                      <a:br>
                        <a:rPr lang="en-US" sz="2800" b="1" i="0" u="none" strike="noStrike" dirty="0" smtClean="0">
                          <a:solidFill>
                            <a:srgbClr val="000000"/>
                          </a:solidFill>
                          <a:effectLst/>
                          <a:latin typeface="Calibri"/>
                        </a:rPr>
                      </a:br>
                      <a:r>
                        <a:rPr lang="en-US" sz="2800" b="1" i="0" u="none" strike="noStrike" dirty="0" smtClean="0">
                          <a:solidFill>
                            <a:srgbClr val="000000"/>
                          </a:solidFill>
                          <a:effectLst/>
                          <a:latin typeface="Calibri"/>
                        </a:rPr>
                        <a:t>Staff </a:t>
                      </a:r>
                      <a:r>
                        <a:rPr lang="en-US" sz="2800" b="1" i="0" u="none" strike="noStrike" dirty="0">
                          <a:solidFill>
                            <a:srgbClr val="000000"/>
                          </a:solidFill>
                          <a:effectLst/>
                          <a:latin typeface="Calibri"/>
                        </a:rPr>
                        <a:t>Alignment Matrix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93768">
                <a:tc>
                  <a:txBody>
                    <a:bodyPr/>
                    <a:lstStyle/>
                    <a:p>
                      <a:pPr algn="ctr" fontAlgn="b"/>
                      <a:r>
                        <a:rPr lang="en-US" sz="1400" b="1" i="0" u="none" strike="noStrike" dirty="0">
                          <a:solidFill>
                            <a:srgbClr val="000000"/>
                          </a:solidFill>
                          <a:effectLst/>
                          <a:latin typeface="Calibri"/>
                        </a:rPr>
                        <a:t>Not severe enough to </a:t>
                      </a:r>
                      <a:r>
                        <a:rPr lang="en-US" sz="1400" b="1" i="0" u="none" strike="noStrike" dirty="0" smtClean="0">
                          <a:solidFill>
                            <a:srgbClr val="000000"/>
                          </a:solidFill>
                          <a:effectLst/>
                          <a:latin typeface="Calibri"/>
                        </a:rPr>
                        <a:t/>
                      </a:r>
                      <a:br>
                        <a:rPr lang="en-US" sz="1400" b="1" i="0" u="none" strike="noStrike" dirty="0" smtClean="0">
                          <a:solidFill>
                            <a:srgbClr val="000000"/>
                          </a:solidFill>
                          <a:effectLst/>
                          <a:latin typeface="Calibri"/>
                        </a:rPr>
                      </a:br>
                      <a:r>
                        <a:rPr lang="en-US" sz="1400" b="1" i="0" u="none" strike="noStrike" dirty="0" smtClean="0">
                          <a:solidFill>
                            <a:srgbClr val="000000"/>
                          </a:solidFill>
                          <a:effectLst/>
                          <a:latin typeface="Calibri"/>
                        </a:rPr>
                        <a:t>interrupt </a:t>
                      </a:r>
                      <a:r>
                        <a:rPr lang="en-US" sz="1400" b="1" i="0" u="none" strike="noStrike" dirty="0">
                          <a:solidFill>
                            <a:srgbClr val="000000"/>
                          </a:solidFill>
                          <a:effectLst/>
                          <a:latin typeface="Calibri"/>
                        </a:rPr>
                        <a:t>every time they happen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solidFill>
                            <a:srgbClr val="000000"/>
                          </a:solidFill>
                          <a:effectLst/>
                          <a:latin typeface="Calibri"/>
                        </a:rPr>
                        <a:t>Interrupt (re-teach) without </a:t>
                      </a:r>
                      <a:r>
                        <a:rPr lang="en-US" sz="1400" b="1" i="0" u="none" strike="noStrike" dirty="0" smtClean="0">
                          <a:solidFill>
                            <a:srgbClr val="000000"/>
                          </a:solidFill>
                          <a:effectLst/>
                          <a:latin typeface="Calibri"/>
                        </a:rPr>
                        <a:t/>
                      </a:r>
                      <a:br>
                        <a:rPr lang="en-US" sz="1400" b="1" i="0" u="none" strike="noStrike" dirty="0" smtClean="0">
                          <a:solidFill>
                            <a:srgbClr val="000000"/>
                          </a:solidFill>
                          <a:effectLst/>
                          <a:latin typeface="Calibri"/>
                        </a:rPr>
                      </a:br>
                      <a:r>
                        <a:rPr lang="en-US" sz="1400" b="1" i="0" u="none" strike="noStrike" dirty="0" smtClean="0">
                          <a:solidFill>
                            <a:srgbClr val="000000"/>
                          </a:solidFill>
                          <a:effectLst/>
                          <a:latin typeface="Calibri"/>
                        </a:rPr>
                        <a:t>an </a:t>
                      </a:r>
                      <a:r>
                        <a:rPr lang="en-US" sz="1400" b="1" i="0" u="none" strike="noStrike" dirty="0">
                          <a:solidFill>
                            <a:srgbClr val="000000"/>
                          </a:solidFill>
                          <a:effectLst/>
                          <a:latin typeface="Calibri"/>
                        </a:rPr>
                        <a:t>Office Discipline Referral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dirty="0">
                          <a:solidFill>
                            <a:srgbClr val="000000"/>
                          </a:solidFill>
                          <a:effectLst/>
                          <a:latin typeface="Calibri"/>
                        </a:rPr>
                        <a:t>Complete Office </a:t>
                      </a:r>
                      <a:r>
                        <a:rPr lang="en-US" sz="1400" b="1" i="0" u="none" strike="noStrike" dirty="0" smtClean="0">
                          <a:solidFill>
                            <a:srgbClr val="000000"/>
                          </a:solidFill>
                          <a:effectLst/>
                          <a:latin typeface="Calibri"/>
                        </a:rPr>
                        <a:t>Discipline </a:t>
                      </a:r>
                      <a:r>
                        <a:rPr lang="en-US" sz="1400" b="1" i="0" u="none" strike="noStrike" dirty="0">
                          <a:solidFill>
                            <a:srgbClr val="000000"/>
                          </a:solidFill>
                          <a:effectLst/>
                          <a:latin typeface="Calibri"/>
                        </a:rPr>
                        <a:t>Referral </a:t>
                      </a:r>
                      <a:r>
                        <a:rPr lang="en-US" sz="1400" b="1" i="0" u="none" strike="noStrike" dirty="0" smtClean="0">
                          <a:solidFill>
                            <a:srgbClr val="000000"/>
                          </a:solidFill>
                          <a:effectLst/>
                          <a:latin typeface="Calibri"/>
                        </a:rPr>
                        <a:t/>
                      </a:r>
                      <a:br>
                        <a:rPr lang="en-US" sz="1400" b="1" i="0" u="none" strike="noStrike" dirty="0" smtClean="0">
                          <a:solidFill>
                            <a:srgbClr val="000000"/>
                          </a:solidFill>
                          <a:effectLst/>
                          <a:latin typeface="Calibri"/>
                        </a:rPr>
                      </a:br>
                      <a:r>
                        <a:rPr lang="en-US" sz="1400" b="1" i="0" u="none" strike="noStrike" dirty="0" smtClean="0">
                          <a:solidFill>
                            <a:srgbClr val="000000"/>
                          </a:solidFill>
                          <a:effectLst/>
                          <a:latin typeface="Calibri"/>
                        </a:rPr>
                        <a:t>for </a:t>
                      </a:r>
                      <a:r>
                        <a:rPr lang="en-US" sz="1400" b="1" i="0" u="none" strike="noStrike" dirty="0">
                          <a:solidFill>
                            <a:srgbClr val="000000"/>
                          </a:solidFill>
                          <a:effectLst/>
                          <a:latin typeface="Calibri"/>
                        </a:rPr>
                        <a:t>disciplinary action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4747"/>
                    </a:solidFill>
                  </a:tcPr>
                </a:tc>
              </a:tr>
              <a:tr h="4601701">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567892" y="2103503"/>
            <a:ext cx="2550694" cy="1200329"/>
          </a:xfrm>
          <a:prstGeom prst="rect">
            <a:avLst/>
          </a:prstGeom>
          <a:noFill/>
        </p:spPr>
        <p:txBody>
          <a:bodyPr wrap="square" rtlCol="0">
            <a:spAutoFit/>
          </a:bodyPr>
          <a:lstStyle/>
          <a:p>
            <a:r>
              <a:rPr lang="en-US" dirty="0" smtClean="0"/>
              <a:t>Teasing where both students are smiling or not showing signs of distress</a:t>
            </a:r>
            <a:endParaRPr lang="en-US" dirty="0"/>
          </a:p>
        </p:txBody>
      </p:sp>
      <p:sp>
        <p:nvSpPr>
          <p:cNvPr id="7" name="TextBox 6"/>
          <p:cNvSpPr txBox="1"/>
          <p:nvPr/>
        </p:nvSpPr>
        <p:spPr>
          <a:xfrm>
            <a:off x="3193985" y="2087081"/>
            <a:ext cx="2550694" cy="3970318"/>
          </a:xfrm>
          <a:prstGeom prst="rect">
            <a:avLst/>
          </a:prstGeom>
          <a:noFill/>
        </p:spPr>
        <p:txBody>
          <a:bodyPr wrap="square" rtlCol="0">
            <a:spAutoFit/>
          </a:bodyPr>
          <a:lstStyle/>
          <a:p>
            <a:r>
              <a:rPr lang="en-US" dirty="0" smtClean="0"/>
              <a:t>“That’s so gay”</a:t>
            </a:r>
          </a:p>
          <a:p>
            <a:endParaRPr lang="en-US" dirty="0"/>
          </a:p>
          <a:p>
            <a:r>
              <a:rPr lang="en-US" dirty="0" smtClean="0"/>
              <a:t>“That’s retarded”</a:t>
            </a:r>
          </a:p>
          <a:p>
            <a:endParaRPr lang="en-US" dirty="0"/>
          </a:p>
          <a:p>
            <a:r>
              <a:rPr lang="en-US" dirty="0" smtClean="0"/>
              <a:t>Rumor spreading – moderate intensity</a:t>
            </a:r>
          </a:p>
          <a:p>
            <a:endParaRPr lang="en-US" dirty="0"/>
          </a:p>
          <a:p>
            <a:r>
              <a:rPr lang="en-US" dirty="0" smtClean="0"/>
              <a:t>Exclusion or ganging up on someone (could be ODR if behavior is chronic)</a:t>
            </a:r>
          </a:p>
          <a:p>
            <a:endParaRPr lang="en-US" dirty="0"/>
          </a:p>
          <a:p>
            <a:r>
              <a:rPr lang="en-US" dirty="0" err="1" smtClean="0"/>
              <a:t>Horesplay</a:t>
            </a:r>
            <a:r>
              <a:rPr lang="en-US" dirty="0" smtClean="0"/>
              <a:t> (could be ODR if chronic)</a:t>
            </a:r>
            <a:endParaRPr lang="en-US" dirty="0"/>
          </a:p>
        </p:txBody>
      </p:sp>
      <p:sp>
        <p:nvSpPr>
          <p:cNvPr id="8" name="TextBox 7"/>
          <p:cNvSpPr txBox="1"/>
          <p:nvPr/>
        </p:nvSpPr>
        <p:spPr>
          <a:xfrm>
            <a:off x="5744678" y="2103502"/>
            <a:ext cx="2879557" cy="4524315"/>
          </a:xfrm>
          <a:prstGeom prst="rect">
            <a:avLst/>
          </a:prstGeom>
          <a:noFill/>
        </p:spPr>
        <p:txBody>
          <a:bodyPr wrap="square" rtlCol="0">
            <a:spAutoFit/>
          </a:bodyPr>
          <a:lstStyle/>
          <a:p>
            <a:r>
              <a:rPr lang="en-US" dirty="0" smtClean="0"/>
              <a:t>Hitting someone in the private parts</a:t>
            </a:r>
          </a:p>
          <a:p>
            <a:endParaRPr lang="en-US" dirty="0"/>
          </a:p>
          <a:p>
            <a:r>
              <a:rPr lang="en-US" dirty="0" smtClean="0"/>
              <a:t>Calling someone “faggot” or “dyke”</a:t>
            </a:r>
          </a:p>
          <a:p>
            <a:endParaRPr lang="en-US" dirty="0"/>
          </a:p>
          <a:p>
            <a:r>
              <a:rPr lang="en-US" dirty="0" smtClean="0"/>
              <a:t>Calling someone “retard”</a:t>
            </a:r>
          </a:p>
          <a:p>
            <a:endParaRPr lang="en-US" dirty="0"/>
          </a:p>
          <a:p>
            <a:r>
              <a:rPr lang="en-US" dirty="0" smtClean="0"/>
              <a:t>Racial slurs</a:t>
            </a:r>
          </a:p>
          <a:p>
            <a:endParaRPr lang="en-US" dirty="0"/>
          </a:p>
          <a:p>
            <a:r>
              <a:rPr lang="en-US" dirty="0" smtClean="0"/>
              <a:t>Using technology to spread vicious rumors</a:t>
            </a:r>
          </a:p>
          <a:p>
            <a:endParaRPr lang="en-US" dirty="0"/>
          </a:p>
          <a:p>
            <a:r>
              <a:rPr lang="en-US" dirty="0" smtClean="0"/>
              <a:t>Retaliation</a:t>
            </a:r>
          </a:p>
          <a:p>
            <a:endParaRPr lang="en-US" dirty="0"/>
          </a:p>
          <a:p>
            <a:r>
              <a:rPr lang="en-US" dirty="0" smtClean="0"/>
              <a:t>Threats or intimidation</a:t>
            </a:r>
            <a:endParaRPr lang="en-US" dirty="0"/>
          </a:p>
        </p:txBody>
      </p:sp>
    </p:spTree>
    <p:extLst>
      <p:ext uri="{BB962C8B-B14F-4D97-AF65-F5344CB8AC3E}">
        <p14:creationId xmlns:p14="http://schemas.microsoft.com/office/powerpoint/2010/main" val="21155871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5400" dirty="0" smtClean="0"/>
              <a:t>Bullying Prevention Curriculum</a:t>
            </a:r>
            <a:endParaRPr lang="en-US" sz="5400" dirty="0"/>
          </a:p>
        </p:txBody>
      </p:sp>
    </p:spTree>
    <p:extLst>
      <p:ext uri="{BB962C8B-B14F-4D97-AF65-F5344CB8AC3E}">
        <p14:creationId xmlns:p14="http://schemas.microsoft.com/office/powerpoint/2010/main" val="14328623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Four levels of teacher’s use of a bullying prevention program</a:t>
            </a:r>
          </a:p>
          <a:p>
            <a:pPr lvl="1"/>
            <a:r>
              <a:rPr lang="en-US" dirty="0" smtClean="0"/>
              <a:t>Level 1: Initial orientation to the curriculum</a:t>
            </a:r>
          </a:p>
          <a:p>
            <a:pPr lvl="1"/>
            <a:r>
              <a:rPr lang="en-US" dirty="0" smtClean="0"/>
              <a:t>Level 2: Preparation for administering the curriculum</a:t>
            </a:r>
          </a:p>
          <a:p>
            <a:pPr lvl="1"/>
            <a:r>
              <a:rPr lang="en-US" dirty="0" smtClean="0"/>
              <a:t>Level 3: Initial use of the curriculum</a:t>
            </a:r>
          </a:p>
          <a:p>
            <a:pPr lvl="1"/>
            <a:r>
              <a:rPr lang="en-US" dirty="0" smtClean="0"/>
              <a:t>Level 4: Routine use of the curriculum</a:t>
            </a:r>
            <a:br>
              <a:rPr lang="en-US" dirty="0" smtClean="0"/>
            </a:br>
            <a:endParaRPr lang="en-US" dirty="0" smtClean="0"/>
          </a:p>
          <a:p>
            <a:endParaRPr lang="en-US" dirty="0" smtClean="0"/>
          </a:p>
        </p:txBody>
      </p:sp>
      <p:sp>
        <p:nvSpPr>
          <p:cNvPr id="2" name="Title 1"/>
          <p:cNvSpPr>
            <a:spLocks noGrp="1"/>
          </p:cNvSpPr>
          <p:nvPr>
            <p:ph type="title"/>
          </p:nvPr>
        </p:nvSpPr>
        <p:spPr/>
        <p:txBody>
          <a:bodyPr>
            <a:normAutofit/>
          </a:bodyPr>
          <a:lstStyle/>
          <a:p>
            <a:r>
              <a:rPr lang="en-US" dirty="0" smtClean="0"/>
              <a:t>Bullying Prevention Curriculum</a:t>
            </a:r>
            <a:endParaRPr lang="en-US" dirty="0"/>
          </a:p>
        </p:txBody>
      </p:sp>
      <p:sp>
        <p:nvSpPr>
          <p:cNvPr id="4" name="TextBox 3"/>
          <p:cNvSpPr txBox="1"/>
          <p:nvPr/>
        </p:nvSpPr>
        <p:spPr>
          <a:xfrm>
            <a:off x="433138" y="4314994"/>
            <a:ext cx="2492943" cy="408623"/>
          </a:xfrm>
          <a:prstGeom prst="roundRect">
            <a:avLst/>
          </a:prstGeom>
          <a:ln>
            <a:noFill/>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Self-Concern</a:t>
            </a:r>
            <a:endParaRPr lang="en-US" b="1" dirty="0"/>
          </a:p>
        </p:txBody>
      </p:sp>
      <p:sp>
        <p:nvSpPr>
          <p:cNvPr id="8" name="TextBox 7"/>
          <p:cNvSpPr txBox="1"/>
          <p:nvPr/>
        </p:nvSpPr>
        <p:spPr>
          <a:xfrm>
            <a:off x="3347988" y="4324080"/>
            <a:ext cx="2492943" cy="408623"/>
          </a:xfrm>
          <a:prstGeom prst="roundRect">
            <a:avLst/>
          </a:prstGeom>
          <a:ln>
            <a:noFill/>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Task Concern</a:t>
            </a:r>
            <a:endParaRPr lang="en-US" b="1" dirty="0"/>
          </a:p>
        </p:txBody>
      </p:sp>
      <p:sp>
        <p:nvSpPr>
          <p:cNvPr id="9" name="TextBox 8"/>
          <p:cNvSpPr txBox="1"/>
          <p:nvPr/>
        </p:nvSpPr>
        <p:spPr>
          <a:xfrm>
            <a:off x="6246796" y="4314993"/>
            <a:ext cx="2492943" cy="408623"/>
          </a:xfrm>
          <a:prstGeom prst="roundRect">
            <a:avLst/>
          </a:prstGeom>
          <a:ln>
            <a:noFill/>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Impact Concern</a:t>
            </a:r>
            <a:endParaRPr lang="en-US" b="1" dirty="0"/>
          </a:p>
        </p:txBody>
      </p:sp>
      <p:sp>
        <p:nvSpPr>
          <p:cNvPr id="10" name="TextBox 9"/>
          <p:cNvSpPr txBox="1"/>
          <p:nvPr/>
        </p:nvSpPr>
        <p:spPr>
          <a:xfrm>
            <a:off x="433137" y="5042035"/>
            <a:ext cx="2492943" cy="646331"/>
          </a:xfrm>
          <a:prstGeom prst="rect">
            <a:avLst/>
          </a:prstGeom>
          <a:noFill/>
        </p:spPr>
        <p:txBody>
          <a:bodyPr wrap="square" rtlCol="0">
            <a:spAutoFit/>
          </a:bodyPr>
          <a:lstStyle/>
          <a:p>
            <a:pPr algn="ctr"/>
            <a:r>
              <a:rPr lang="en-US" dirty="0" smtClean="0"/>
              <a:t>“Will I have the skills </a:t>
            </a:r>
            <a:br>
              <a:rPr lang="en-US" dirty="0" smtClean="0"/>
            </a:br>
            <a:r>
              <a:rPr lang="en-US" dirty="0" smtClean="0"/>
              <a:t>to do this?”</a:t>
            </a:r>
            <a:endParaRPr lang="en-US" dirty="0"/>
          </a:p>
        </p:txBody>
      </p:sp>
      <p:sp>
        <p:nvSpPr>
          <p:cNvPr id="11" name="TextBox 10"/>
          <p:cNvSpPr txBox="1"/>
          <p:nvPr/>
        </p:nvSpPr>
        <p:spPr>
          <a:xfrm>
            <a:off x="3347988" y="5042032"/>
            <a:ext cx="2492944" cy="646331"/>
          </a:xfrm>
          <a:prstGeom prst="rect">
            <a:avLst/>
          </a:prstGeom>
          <a:noFill/>
        </p:spPr>
        <p:txBody>
          <a:bodyPr wrap="square" rtlCol="0">
            <a:spAutoFit/>
          </a:bodyPr>
          <a:lstStyle/>
          <a:p>
            <a:pPr algn="ctr"/>
            <a:r>
              <a:rPr lang="en-US" dirty="0" smtClean="0"/>
              <a:t>“How should I organize and prepare for this?”</a:t>
            </a:r>
            <a:endParaRPr lang="en-US" dirty="0"/>
          </a:p>
        </p:txBody>
      </p:sp>
      <p:sp>
        <p:nvSpPr>
          <p:cNvPr id="12" name="TextBox 11"/>
          <p:cNvSpPr txBox="1"/>
          <p:nvPr/>
        </p:nvSpPr>
        <p:spPr>
          <a:xfrm>
            <a:off x="6246795" y="5042031"/>
            <a:ext cx="2492944" cy="646331"/>
          </a:xfrm>
          <a:prstGeom prst="rect">
            <a:avLst/>
          </a:prstGeom>
          <a:noFill/>
        </p:spPr>
        <p:txBody>
          <a:bodyPr wrap="square" rtlCol="0">
            <a:spAutoFit/>
          </a:bodyPr>
          <a:lstStyle/>
          <a:p>
            <a:pPr algn="ctr"/>
            <a:r>
              <a:rPr lang="en-US" dirty="0" smtClean="0"/>
              <a:t>“Will this even make a difference?”</a:t>
            </a:r>
            <a:endParaRPr lang="en-US" dirty="0"/>
          </a:p>
        </p:txBody>
      </p:sp>
      <p:sp>
        <p:nvSpPr>
          <p:cNvPr id="13" name="Down Arrow 12"/>
          <p:cNvSpPr/>
          <p:nvPr/>
        </p:nvSpPr>
        <p:spPr>
          <a:xfrm>
            <a:off x="1643514" y="4803006"/>
            <a:ext cx="72189" cy="239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558365" y="4803005"/>
            <a:ext cx="72189" cy="239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457172" y="4803010"/>
            <a:ext cx="72189" cy="239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7530" y="6487427"/>
            <a:ext cx="8633860" cy="246221"/>
          </a:xfrm>
          <a:prstGeom prst="rect">
            <a:avLst/>
          </a:prstGeom>
          <a:noFill/>
        </p:spPr>
        <p:txBody>
          <a:bodyPr wrap="square" rtlCol="0">
            <a:spAutoFit/>
          </a:bodyPr>
          <a:lstStyle/>
          <a:p>
            <a:pPr algn="ctr"/>
            <a:r>
              <a:rPr lang="en-US" sz="1000" dirty="0" smtClean="0">
                <a:latin typeface="Trebuchet MS" panose="020B0603020202020204" pitchFamily="34" charset="0"/>
              </a:rPr>
              <a:t>(Hall, </a:t>
            </a:r>
            <a:r>
              <a:rPr lang="en-US" sz="1000" dirty="0" err="1" smtClean="0">
                <a:latin typeface="Trebuchet MS" panose="020B0603020202020204" pitchFamily="34" charset="0"/>
              </a:rPr>
              <a:t>Loucks</a:t>
            </a:r>
            <a:r>
              <a:rPr lang="en-US" sz="1000" dirty="0" smtClean="0">
                <a:latin typeface="Trebuchet MS" panose="020B0603020202020204" pitchFamily="34" charset="0"/>
              </a:rPr>
              <a:t>, Rutherford, &amp; </a:t>
            </a:r>
            <a:r>
              <a:rPr lang="en-US" sz="1000" dirty="0" err="1" smtClean="0">
                <a:latin typeface="Trebuchet MS" panose="020B0603020202020204" pitchFamily="34" charset="0"/>
              </a:rPr>
              <a:t>Newlove</a:t>
            </a:r>
            <a:r>
              <a:rPr lang="en-US" sz="1000" dirty="0" smtClean="0">
                <a:latin typeface="Trebuchet MS" panose="020B0603020202020204" pitchFamily="34" charset="0"/>
              </a:rPr>
              <a:t>, 1975)</a:t>
            </a:r>
            <a:endParaRPr lang="en-US" sz="1000" dirty="0">
              <a:latin typeface="Trebuchet MS" panose="020B0603020202020204" pitchFamily="34" charset="0"/>
            </a:endParaRPr>
          </a:p>
        </p:txBody>
      </p:sp>
    </p:spTree>
    <p:extLst>
      <p:ext uri="{BB962C8B-B14F-4D97-AF65-F5344CB8AC3E}">
        <p14:creationId xmlns:p14="http://schemas.microsoft.com/office/powerpoint/2010/main" val="22778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animBg="1"/>
      <p:bldP spid="8" grpId="0" animBg="1"/>
      <p:bldP spid="9" grpId="0" animBg="1"/>
      <p:bldP spid="10" grpId="0"/>
      <p:bldP spid="11" grpId="0"/>
      <p:bldP spid="12" grpId="0"/>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5400" dirty="0" smtClean="0"/>
              <a:t>Bullying Prevention and Education Grant</a:t>
            </a:r>
            <a:endParaRPr lang="en-US" sz="5400" dirty="0"/>
          </a:p>
        </p:txBody>
      </p:sp>
    </p:spTree>
    <p:extLst>
      <p:ext uri="{BB962C8B-B14F-4D97-AF65-F5344CB8AC3E}">
        <p14:creationId xmlns:p14="http://schemas.microsoft.com/office/powerpoint/2010/main" val="30116857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Address Concerns</a:t>
            </a:r>
            <a:endParaRPr lang="en-US" dirty="0"/>
          </a:p>
        </p:txBody>
      </p:sp>
      <p:sp>
        <p:nvSpPr>
          <p:cNvPr id="4" name="TextBox 3"/>
          <p:cNvSpPr txBox="1"/>
          <p:nvPr/>
        </p:nvSpPr>
        <p:spPr>
          <a:xfrm>
            <a:off x="346510" y="1273407"/>
            <a:ext cx="2492943" cy="408623"/>
          </a:xfrm>
          <a:prstGeom prst="roundRect">
            <a:avLst/>
          </a:prstGeom>
          <a:ln>
            <a:noFill/>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Self-Concern</a:t>
            </a:r>
            <a:endParaRPr lang="en-US" b="1" dirty="0"/>
          </a:p>
        </p:txBody>
      </p:sp>
      <p:sp>
        <p:nvSpPr>
          <p:cNvPr id="5" name="TextBox 4"/>
          <p:cNvSpPr txBox="1"/>
          <p:nvPr/>
        </p:nvSpPr>
        <p:spPr>
          <a:xfrm>
            <a:off x="3261360" y="1282493"/>
            <a:ext cx="2492943" cy="408623"/>
          </a:xfrm>
          <a:prstGeom prst="roundRect">
            <a:avLst/>
          </a:prstGeom>
          <a:ln>
            <a:noFill/>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Task Concern</a:t>
            </a:r>
            <a:endParaRPr lang="en-US" b="1" dirty="0"/>
          </a:p>
        </p:txBody>
      </p:sp>
      <p:sp>
        <p:nvSpPr>
          <p:cNvPr id="7" name="TextBox 6"/>
          <p:cNvSpPr txBox="1"/>
          <p:nvPr/>
        </p:nvSpPr>
        <p:spPr>
          <a:xfrm>
            <a:off x="6160168" y="1273406"/>
            <a:ext cx="2492943" cy="408623"/>
          </a:xfrm>
          <a:prstGeom prst="roundRect">
            <a:avLst/>
          </a:prstGeom>
          <a:ln>
            <a:noFill/>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Impact Concern</a:t>
            </a:r>
            <a:endParaRPr lang="en-US" b="1" dirty="0"/>
          </a:p>
        </p:txBody>
      </p:sp>
      <p:grpSp>
        <p:nvGrpSpPr>
          <p:cNvPr id="22" name="Group 21"/>
          <p:cNvGrpSpPr/>
          <p:nvPr/>
        </p:nvGrpSpPr>
        <p:grpSpPr>
          <a:xfrm>
            <a:off x="346510" y="1963554"/>
            <a:ext cx="2492943" cy="3339865"/>
            <a:chOff x="346510" y="1963554"/>
            <a:chExt cx="2492943" cy="3339865"/>
          </a:xfrm>
        </p:grpSpPr>
        <p:sp>
          <p:nvSpPr>
            <p:cNvPr id="8" name="TextBox 7"/>
            <p:cNvSpPr txBox="1"/>
            <p:nvPr/>
          </p:nvSpPr>
          <p:spPr>
            <a:xfrm>
              <a:off x="346510" y="1963554"/>
              <a:ext cx="2492943"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Dedicated time for training on the program</a:t>
              </a:r>
              <a:endParaRPr lang="en-US" dirty="0"/>
            </a:p>
          </p:txBody>
        </p:sp>
        <p:sp>
          <p:nvSpPr>
            <p:cNvPr id="10" name="TextBox 9"/>
            <p:cNvSpPr txBox="1"/>
            <p:nvPr/>
          </p:nvSpPr>
          <p:spPr>
            <a:xfrm>
              <a:off x="346510" y="3026664"/>
              <a:ext cx="2492943"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Time for teachers to plan the program lessons</a:t>
              </a:r>
              <a:endParaRPr lang="en-US" dirty="0"/>
            </a:p>
          </p:txBody>
        </p:sp>
        <p:sp>
          <p:nvSpPr>
            <p:cNvPr id="12" name="TextBox 11"/>
            <p:cNvSpPr txBox="1"/>
            <p:nvPr/>
          </p:nvSpPr>
          <p:spPr>
            <a:xfrm>
              <a:off x="346510" y="4103090"/>
              <a:ext cx="249294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School leadership promoting teachers’ efficacy for implementation</a:t>
              </a:r>
              <a:endParaRPr lang="en-US" dirty="0"/>
            </a:p>
          </p:txBody>
        </p:sp>
      </p:grpSp>
      <p:grpSp>
        <p:nvGrpSpPr>
          <p:cNvPr id="24" name="Group 23"/>
          <p:cNvGrpSpPr/>
          <p:nvPr/>
        </p:nvGrpSpPr>
        <p:grpSpPr>
          <a:xfrm>
            <a:off x="6160167" y="1963554"/>
            <a:ext cx="2492944" cy="2924366"/>
            <a:chOff x="6160167" y="1963554"/>
            <a:chExt cx="2492944" cy="2924366"/>
          </a:xfrm>
        </p:grpSpPr>
        <p:sp>
          <p:nvSpPr>
            <p:cNvPr id="13" name="TextBox 12"/>
            <p:cNvSpPr txBox="1"/>
            <p:nvPr/>
          </p:nvSpPr>
          <p:spPr>
            <a:xfrm>
              <a:off x="6160167" y="1963554"/>
              <a:ext cx="2492943"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Inform teachers of student opinions about bullying</a:t>
              </a:r>
              <a:endParaRPr lang="en-US" dirty="0"/>
            </a:p>
          </p:txBody>
        </p:sp>
        <p:sp>
          <p:nvSpPr>
            <p:cNvPr id="14" name="TextBox 13"/>
            <p:cNvSpPr txBox="1"/>
            <p:nvPr/>
          </p:nvSpPr>
          <p:spPr>
            <a:xfrm>
              <a:off x="6160168" y="3026664"/>
              <a:ext cx="2492943"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Regularly report out on successes of the program</a:t>
              </a:r>
              <a:endParaRPr lang="en-US" dirty="0"/>
            </a:p>
          </p:txBody>
        </p:sp>
        <p:sp>
          <p:nvSpPr>
            <p:cNvPr id="15" name="TextBox 14"/>
            <p:cNvSpPr txBox="1"/>
            <p:nvPr/>
          </p:nvSpPr>
          <p:spPr>
            <a:xfrm>
              <a:off x="6160168" y="4241589"/>
              <a:ext cx="2492943"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Review data related to the program goals</a:t>
              </a:r>
              <a:endParaRPr lang="en-US" dirty="0"/>
            </a:p>
          </p:txBody>
        </p:sp>
      </p:grpSp>
      <p:grpSp>
        <p:nvGrpSpPr>
          <p:cNvPr id="23" name="Group 22"/>
          <p:cNvGrpSpPr/>
          <p:nvPr/>
        </p:nvGrpSpPr>
        <p:grpSpPr>
          <a:xfrm>
            <a:off x="3261359" y="1963554"/>
            <a:ext cx="2492944" cy="3339865"/>
            <a:chOff x="3261359" y="1963554"/>
            <a:chExt cx="2492944" cy="3339865"/>
          </a:xfrm>
        </p:grpSpPr>
        <p:sp>
          <p:nvSpPr>
            <p:cNvPr id="9" name="TextBox 8"/>
            <p:cNvSpPr txBox="1"/>
            <p:nvPr/>
          </p:nvSpPr>
          <p:spPr>
            <a:xfrm>
              <a:off x="3261360" y="1963554"/>
              <a:ext cx="2492943" cy="923330"/>
            </a:xfrm>
            <a:prstGeom prst="rect">
              <a:avLst/>
            </a:prstGeom>
            <a:noFill/>
          </p:spPr>
          <p:txBody>
            <a:bodyPr wrap="square" rtlCol="0">
              <a:spAutoFit/>
            </a:bodyPr>
            <a:lstStyle/>
            <a:p>
              <a:pPr marL="285750" indent="-285750">
                <a:buFont typeface="Arial" panose="020B0604020202020204" pitchFamily="34" charset="0"/>
                <a:buChar char="•"/>
              </a:pPr>
              <a:r>
                <a:rPr lang="en-US" dirty="0"/>
                <a:t>Time for teachers to become familiar with the materials</a:t>
              </a:r>
            </a:p>
          </p:txBody>
        </p:sp>
        <p:sp>
          <p:nvSpPr>
            <p:cNvPr id="11" name="TextBox 10"/>
            <p:cNvSpPr txBox="1"/>
            <p:nvPr/>
          </p:nvSpPr>
          <p:spPr>
            <a:xfrm>
              <a:off x="3261359" y="3026664"/>
              <a:ext cx="2492943"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Time for teachers to plan the program lessons</a:t>
              </a:r>
              <a:endParaRPr lang="en-US" dirty="0"/>
            </a:p>
          </p:txBody>
        </p:sp>
        <p:sp>
          <p:nvSpPr>
            <p:cNvPr id="16" name="TextBox 15"/>
            <p:cNvSpPr txBox="1"/>
            <p:nvPr/>
          </p:nvSpPr>
          <p:spPr>
            <a:xfrm>
              <a:off x="3261360" y="4103090"/>
              <a:ext cx="249294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School leadership scheduling and monitoring program delivery</a:t>
              </a:r>
              <a:endParaRPr lang="en-US" dirty="0"/>
            </a:p>
          </p:txBody>
        </p:sp>
      </p:grpSp>
      <p:sp>
        <p:nvSpPr>
          <p:cNvPr id="18" name="TextBox 17"/>
          <p:cNvSpPr txBox="1"/>
          <p:nvPr/>
        </p:nvSpPr>
        <p:spPr>
          <a:xfrm>
            <a:off x="548641" y="5597636"/>
            <a:ext cx="8104470" cy="369332"/>
          </a:xfrm>
          <a:prstGeom prst="rect">
            <a:avLst/>
          </a:prstGeom>
          <a:solidFill>
            <a:schemeClr val="accent4">
              <a:lumMod val="60000"/>
              <a:lumOff val="40000"/>
            </a:schemeClr>
          </a:solidFill>
          <a:scene3d>
            <a:camera prst="orthographicFront"/>
            <a:lightRig rig="threePt" dir="t"/>
          </a:scene3d>
          <a:sp3d>
            <a:bevelT/>
          </a:sp3d>
        </p:spPr>
        <p:txBody>
          <a:bodyPr wrap="square" rtlCol="0">
            <a:spAutoFit/>
          </a:bodyPr>
          <a:lstStyle/>
          <a:p>
            <a:pPr algn="ctr"/>
            <a:r>
              <a:rPr lang="en-US" dirty="0" smtClean="0"/>
              <a:t>Lack of principal support is one of the top reasons programs are not implemented.</a:t>
            </a:r>
            <a:endParaRPr lang="en-US" dirty="0"/>
          </a:p>
        </p:txBody>
      </p:sp>
      <p:sp>
        <p:nvSpPr>
          <p:cNvPr id="19" name="Down Arrow 18"/>
          <p:cNvSpPr/>
          <p:nvPr/>
        </p:nvSpPr>
        <p:spPr>
          <a:xfrm>
            <a:off x="1556886" y="1751687"/>
            <a:ext cx="72189" cy="239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471735" y="1751691"/>
            <a:ext cx="72189" cy="239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370544" y="1743140"/>
            <a:ext cx="72189" cy="239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77530" y="6487427"/>
            <a:ext cx="8633860" cy="246221"/>
          </a:xfrm>
          <a:prstGeom prst="rect">
            <a:avLst/>
          </a:prstGeom>
          <a:noFill/>
        </p:spPr>
        <p:txBody>
          <a:bodyPr wrap="square" rtlCol="0">
            <a:spAutoFit/>
          </a:bodyPr>
          <a:lstStyle/>
          <a:p>
            <a:pPr algn="ctr"/>
            <a:r>
              <a:rPr lang="en-US" sz="1000" dirty="0" smtClean="0">
                <a:latin typeface="Trebuchet MS" panose="020B0603020202020204" pitchFamily="34" charset="0"/>
              </a:rPr>
              <a:t>(See </a:t>
            </a:r>
            <a:r>
              <a:rPr lang="en-US" sz="1000" dirty="0" err="1" smtClean="0">
                <a:latin typeface="Trebuchet MS" panose="020B0603020202020204" pitchFamily="34" charset="0"/>
              </a:rPr>
              <a:t>Haataja</a:t>
            </a:r>
            <a:r>
              <a:rPr lang="en-US" sz="1000" dirty="0" smtClean="0">
                <a:latin typeface="Trebuchet MS" panose="020B0603020202020204" pitchFamily="34" charset="0"/>
              </a:rPr>
              <a:t>, </a:t>
            </a:r>
            <a:r>
              <a:rPr lang="en-US" sz="1000" dirty="0" err="1" smtClean="0">
                <a:latin typeface="Trebuchet MS" panose="020B0603020202020204" pitchFamily="34" charset="0"/>
              </a:rPr>
              <a:t>Ahtola</a:t>
            </a:r>
            <a:r>
              <a:rPr lang="en-US" sz="1000" dirty="0" smtClean="0">
                <a:latin typeface="Trebuchet MS" panose="020B0603020202020204" pitchFamily="34" charset="0"/>
              </a:rPr>
              <a:t>, </a:t>
            </a:r>
            <a:r>
              <a:rPr lang="en-US" sz="1000" dirty="0" err="1" smtClean="0">
                <a:latin typeface="Trebuchet MS" panose="020B0603020202020204" pitchFamily="34" charset="0"/>
              </a:rPr>
              <a:t>Poskiparta</a:t>
            </a:r>
            <a:r>
              <a:rPr lang="en-US" sz="1000" dirty="0" smtClean="0">
                <a:latin typeface="Trebuchet MS" panose="020B0603020202020204" pitchFamily="34" charset="0"/>
              </a:rPr>
              <a:t>, &amp; </a:t>
            </a:r>
            <a:r>
              <a:rPr lang="en-US" sz="1000" dirty="0" err="1" smtClean="0">
                <a:latin typeface="Trebuchet MS" panose="020B0603020202020204" pitchFamily="34" charset="0"/>
              </a:rPr>
              <a:t>Salmivalli</a:t>
            </a:r>
            <a:r>
              <a:rPr lang="en-US" sz="1000" dirty="0" smtClean="0">
                <a:latin typeface="Trebuchet MS" panose="020B0603020202020204" pitchFamily="34" charset="0"/>
              </a:rPr>
              <a:t>, 2015)</a:t>
            </a:r>
            <a:endParaRPr lang="en-US" sz="1000" dirty="0">
              <a:latin typeface="Trebuchet MS" panose="020B0603020202020204" pitchFamily="34" charset="0"/>
            </a:endParaRPr>
          </a:p>
        </p:txBody>
      </p:sp>
    </p:spTree>
    <p:extLst>
      <p:ext uri="{BB962C8B-B14F-4D97-AF65-F5344CB8AC3E}">
        <p14:creationId xmlns:p14="http://schemas.microsoft.com/office/powerpoint/2010/main" val="199123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10" presetClass="entr" presetSubtype="0" fill="hold"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10" presetClass="entr" presetSubtype="0" fill="hold" nodeType="withEffect">
                                  <p:stCondLst>
                                    <p:cond delay="5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par>
                                <p:cTn id="24" presetID="10" presetClass="entr" presetSubtype="0" fill="hold" nodeType="withEffect">
                                  <p:stCondLst>
                                    <p:cond delay="5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Complete the Bullying Prevention Curriculum section of the Self-Assessment (3rd </a:t>
            </a:r>
            <a:r>
              <a:rPr lang="en-US" dirty="0"/>
              <a:t>section of the tool</a:t>
            </a:r>
            <a:r>
              <a:rPr lang="en-US" dirty="0" smtClean="0"/>
              <a:t>)</a:t>
            </a:r>
            <a:endParaRPr lang="en-US" dirty="0"/>
          </a:p>
          <a:p>
            <a:r>
              <a:rPr lang="en-US" dirty="0"/>
              <a:t>C</a:t>
            </a:r>
            <a:r>
              <a:rPr lang="en-US" dirty="0" smtClean="0"/>
              <a:t>omplete the section on your own, scoring each item with a 0,1, or 2</a:t>
            </a:r>
          </a:p>
          <a:p>
            <a:r>
              <a:rPr lang="en-US" dirty="0"/>
              <a:t>A</a:t>
            </a:r>
            <a:r>
              <a:rPr lang="en-US" dirty="0" smtClean="0"/>
              <a:t>s a team discuss your scores and come to consensus in the official document </a:t>
            </a:r>
          </a:p>
          <a:p>
            <a:r>
              <a:rPr lang="en-US" dirty="0" smtClean="0"/>
              <a:t>As a team, action plan around 1 item</a:t>
            </a:r>
            <a:br>
              <a:rPr lang="en-US" dirty="0" smtClean="0"/>
            </a:br>
            <a:endParaRPr lang="en-US" dirty="0" smtClean="0"/>
          </a:p>
        </p:txBody>
      </p:sp>
      <p:sp>
        <p:nvSpPr>
          <p:cNvPr id="4" name="Title 1"/>
          <p:cNvSpPr txBox="1">
            <a:spLocks/>
          </p:cNvSpPr>
          <p:nvPr/>
        </p:nvSpPr>
        <p:spPr>
          <a:xfrm>
            <a:off x="192024" y="192024"/>
            <a:ext cx="7886700" cy="52120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r>
              <a:rPr lang="en-US" smtClean="0"/>
              <a:t>Bullying Prevention Curriculum Self-Assessment</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3212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ssion Begins In"/>
          <p:cNvSpPr>
            <a:spLocks noGrp="1"/>
          </p:cNvSpPr>
          <p:nvPr>
            <p:ph type="title"/>
          </p:nvPr>
        </p:nvSpPr>
        <p:spPr>
          <a:xfrm>
            <a:off x="628650" y="997882"/>
            <a:ext cx="7886700" cy="1325563"/>
          </a:xfrm>
        </p:spPr>
        <p:txBody>
          <a:bodyPr/>
          <a:lstStyle/>
          <a:p>
            <a:pPr algn="ctr"/>
            <a:r>
              <a:rPr lang="en-US" dirty="0" smtClean="0"/>
              <a:t>Return from Break in</a:t>
            </a:r>
            <a:endParaRPr lang="en-US" dirty="0"/>
          </a:p>
        </p:txBody>
      </p:sp>
      <p:sp>
        <p:nvSpPr>
          <p:cNvPr id="22" name="minute"/>
          <p:cNvSpPr txBox="1">
            <a:spLocks/>
          </p:cNvSpPr>
          <p:nvPr/>
        </p:nvSpPr>
        <p:spPr>
          <a:xfrm>
            <a:off x="613410" y="467152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t>
            </a:r>
            <a:r>
              <a:rPr lang="en-US" dirty="0" smtClean="0"/>
              <a:t>inute</a:t>
            </a:r>
            <a:endParaRPr lang="en-US" dirty="0"/>
          </a:p>
        </p:txBody>
      </p:sp>
      <p:sp>
        <p:nvSpPr>
          <p:cNvPr id="7" name="minutes"/>
          <p:cNvSpPr txBox="1">
            <a:spLocks/>
          </p:cNvSpPr>
          <p:nvPr/>
        </p:nvSpPr>
        <p:spPr>
          <a:xfrm>
            <a:off x="722168" y="467152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t>
            </a:r>
            <a:r>
              <a:rPr lang="en-US" dirty="0" smtClean="0"/>
              <a:t>inutes</a:t>
            </a:r>
            <a:endParaRPr lang="en-US" dirty="0"/>
          </a:p>
        </p:txBody>
      </p:sp>
      <p:sp>
        <p:nvSpPr>
          <p:cNvPr id="6" name="1"/>
          <p:cNvSpPr/>
          <p:nvPr/>
        </p:nvSpPr>
        <p:spPr>
          <a:xfrm>
            <a:off x="2795155" y="2299129"/>
            <a:ext cx="3740726" cy="2462647"/>
          </a:xfrm>
          <a:prstGeom prst="rect">
            <a:avLst/>
          </a:prstGeom>
          <a:solidFill>
            <a:schemeClr val="bg2">
              <a:lumMod val="50000"/>
            </a:schemeClr>
          </a:solidFill>
          <a:ln w="60325" cap="rnd">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1</a:t>
            </a:r>
            <a:endParaRPr lang="en-US" sz="2400" dirty="0"/>
          </a:p>
        </p:txBody>
      </p:sp>
      <p:sp>
        <p:nvSpPr>
          <p:cNvPr id="8" name="2"/>
          <p:cNvSpPr/>
          <p:nvPr/>
        </p:nvSpPr>
        <p:spPr>
          <a:xfrm>
            <a:off x="2795155" y="2299129"/>
            <a:ext cx="3740726" cy="2462647"/>
          </a:xfrm>
          <a:prstGeom prst="rect">
            <a:avLst/>
          </a:prstGeom>
          <a:solidFill>
            <a:schemeClr val="bg2">
              <a:lumMod val="50000"/>
            </a:schemeClr>
          </a:solidFill>
          <a:ln w="60325" cap="rnd">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2</a:t>
            </a:r>
            <a:endParaRPr lang="en-US" sz="2400" dirty="0"/>
          </a:p>
        </p:txBody>
      </p:sp>
      <p:sp>
        <p:nvSpPr>
          <p:cNvPr id="9" name="3"/>
          <p:cNvSpPr/>
          <p:nvPr/>
        </p:nvSpPr>
        <p:spPr>
          <a:xfrm>
            <a:off x="2795155" y="2293322"/>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3</a:t>
            </a:r>
            <a:endParaRPr lang="en-US" sz="2400" dirty="0"/>
          </a:p>
        </p:txBody>
      </p:sp>
      <p:sp>
        <p:nvSpPr>
          <p:cNvPr id="10" name="4"/>
          <p:cNvSpPr/>
          <p:nvPr/>
        </p:nvSpPr>
        <p:spPr>
          <a:xfrm>
            <a:off x="2795155" y="2293321"/>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4</a:t>
            </a:r>
            <a:endParaRPr lang="en-US" sz="2400" dirty="0"/>
          </a:p>
        </p:txBody>
      </p:sp>
      <p:sp>
        <p:nvSpPr>
          <p:cNvPr id="11" name="5"/>
          <p:cNvSpPr/>
          <p:nvPr/>
        </p:nvSpPr>
        <p:spPr>
          <a:xfrm>
            <a:off x="2795155" y="2293320"/>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5</a:t>
            </a:r>
            <a:endParaRPr lang="en-US" sz="2400" dirty="0"/>
          </a:p>
        </p:txBody>
      </p:sp>
      <p:sp>
        <p:nvSpPr>
          <p:cNvPr id="12" name="6"/>
          <p:cNvSpPr/>
          <p:nvPr/>
        </p:nvSpPr>
        <p:spPr>
          <a:xfrm>
            <a:off x="2795155" y="2293319"/>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6</a:t>
            </a:r>
            <a:endParaRPr lang="en-US" sz="2400" dirty="0"/>
          </a:p>
        </p:txBody>
      </p:sp>
      <p:sp>
        <p:nvSpPr>
          <p:cNvPr id="13" name="7"/>
          <p:cNvSpPr/>
          <p:nvPr/>
        </p:nvSpPr>
        <p:spPr>
          <a:xfrm>
            <a:off x="2795155" y="2299128"/>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7</a:t>
            </a:r>
            <a:endParaRPr lang="en-US" sz="2400" dirty="0"/>
          </a:p>
        </p:txBody>
      </p:sp>
      <p:sp>
        <p:nvSpPr>
          <p:cNvPr id="14" name="8"/>
          <p:cNvSpPr/>
          <p:nvPr/>
        </p:nvSpPr>
        <p:spPr>
          <a:xfrm>
            <a:off x="2795155" y="2293318"/>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8</a:t>
            </a:r>
            <a:endParaRPr lang="en-US" sz="2400" dirty="0"/>
          </a:p>
        </p:txBody>
      </p:sp>
      <p:sp>
        <p:nvSpPr>
          <p:cNvPr id="15" name="9"/>
          <p:cNvSpPr/>
          <p:nvPr/>
        </p:nvSpPr>
        <p:spPr>
          <a:xfrm>
            <a:off x="2795155" y="2299129"/>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9</a:t>
            </a:r>
            <a:endParaRPr lang="en-US" sz="2400" dirty="0"/>
          </a:p>
        </p:txBody>
      </p:sp>
      <p:sp>
        <p:nvSpPr>
          <p:cNvPr id="16" name="10"/>
          <p:cNvSpPr/>
          <p:nvPr/>
        </p:nvSpPr>
        <p:spPr>
          <a:xfrm>
            <a:off x="2795155" y="2293317"/>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10</a:t>
            </a:r>
            <a:endParaRPr lang="en-US" sz="2400" dirty="0"/>
          </a:p>
        </p:txBody>
      </p:sp>
    </p:spTree>
    <p:extLst>
      <p:ext uri="{BB962C8B-B14F-4D97-AF65-F5344CB8AC3E}">
        <p14:creationId xmlns:p14="http://schemas.microsoft.com/office/powerpoint/2010/main" val="419387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60000"/>
                                  </p:stCondLst>
                                  <p:childTnLst>
                                    <p:set>
                                      <p:cBhvr>
                                        <p:cTn id="6" dur="1" fill="hold">
                                          <p:stCondLst>
                                            <p:cond delay="9"/>
                                          </p:stCondLst>
                                        </p:cTn>
                                        <p:tgtEl>
                                          <p:spTgt spid="16"/>
                                        </p:tgtEl>
                                        <p:attrNameLst>
                                          <p:attrName>style.visibility</p:attrName>
                                        </p:attrNameLst>
                                      </p:cBhvr>
                                      <p:to>
                                        <p:strVal val="hidden"/>
                                      </p:to>
                                    </p:set>
                                  </p:childTnLst>
                                </p:cTn>
                              </p:par>
                            </p:childTnLst>
                          </p:cTn>
                        </p:par>
                        <p:par>
                          <p:cTn id="7" fill="hold">
                            <p:stCondLst>
                              <p:cond delay="60010"/>
                            </p:stCondLst>
                            <p:childTnLst>
                              <p:par>
                                <p:cTn id="8" presetID="1" presetClass="exit" presetSubtype="0" fill="hold" grpId="0" nodeType="afterEffect">
                                  <p:stCondLst>
                                    <p:cond delay="60000"/>
                                  </p:stCondLst>
                                  <p:childTnLst>
                                    <p:set>
                                      <p:cBhvr>
                                        <p:cTn id="9" dur="1" fill="hold">
                                          <p:stCondLst>
                                            <p:cond delay="9"/>
                                          </p:stCondLst>
                                        </p:cTn>
                                        <p:tgtEl>
                                          <p:spTgt spid="15"/>
                                        </p:tgtEl>
                                        <p:attrNameLst>
                                          <p:attrName>style.visibility</p:attrName>
                                        </p:attrNameLst>
                                      </p:cBhvr>
                                      <p:to>
                                        <p:strVal val="hidden"/>
                                      </p:to>
                                    </p:set>
                                  </p:childTnLst>
                                </p:cTn>
                              </p:par>
                            </p:childTnLst>
                          </p:cTn>
                        </p:par>
                        <p:par>
                          <p:cTn id="10" fill="hold">
                            <p:stCondLst>
                              <p:cond delay="120020"/>
                            </p:stCondLst>
                            <p:childTnLst>
                              <p:par>
                                <p:cTn id="11" presetID="1" presetClass="exit" presetSubtype="0" fill="hold" grpId="0" nodeType="afterEffect">
                                  <p:stCondLst>
                                    <p:cond delay="60000"/>
                                  </p:stCondLst>
                                  <p:childTnLst>
                                    <p:set>
                                      <p:cBhvr>
                                        <p:cTn id="12" dur="1" fill="hold">
                                          <p:stCondLst>
                                            <p:cond delay="9"/>
                                          </p:stCondLst>
                                        </p:cTn>
                                        <p:tgtEl>
                                          <p:spTgt spid="14"/>
                                        </p:tgtEl>
                                        <p:attrNameLst>
                                          <p:attrName>style.visibility</p:attrName>
                                        </p:attrNameLst>
                                      </p:cBhvr>
                                      <p:to>
                                        <p:strVal val="hidden"/>
                                      </p:to>
                                    </p:set>
                                  </p:childTnLst>
                                </p:cTn>
                              </p:par>
                            </p:childTnLst>
                          </p:cTn>
                        </p:par>
                        <p:par>
                          <p:cTn id="13" fill="hold">
                            <p:stCondLst>
                              <p:cond delay="180030"/>
                            </p:stCondLst>
                            <p:childTnLst>
                              <p:par>
                                <p:cTn id="14" presetID="1" presetClass="exit" presetSubtype="0" fill="hold" grpId="0" nodeType="afterEffect">
                                  <p:stCondLst>
                                    <p:cond delay="60000"/>
                                  </p:stCondLst>
                                  <p:childTnLst>
                                    <p:set>
                                      <p:cBhvr>
                                        <p:cTn id="15" dur="1" fill="hold">
                                          <p:stCondLst>
                                            <p:cond delay="9"/>
                                          </p:stCondLst>
                                        </p:cTn>
                                        <p:tgtEl>
                                          <p:spTgt spid="13"/>
                                        </p:tgtEl>
                                        <p:attrNameLst>
                                          <p:attrName>style.visibility</p:attrName>
                                        </p:attrNameLst>
                                      </p:cBhvr>
                                      <p:to>
                                        <p:strVal val="hidden"/>
                                      </p:to>
                                    </p:set>
                                  </p:childTnLst>
                                </p:cTn>
                              </p:par>
                            </p:childTnLst>
                          </p:cTn>
                        </p:par>
                        <p:par>
                          <p:cTn id="16" fill="hold">
                            <p:stCondLst>
                              <p:cond delay="240040"/>
                            </p:stCondLst>
                            <p:childTnLst>
                              <p:par>
                                <p:cTn id="17" presetID="1" presetClass="exit" presetSubtype="0" fill="hold" grpId="0" nodeType="afterEffect">
                                  <p:stCondLst>
                                    <p:cond delay="60000"/>
                                  </p:stCondLst>
                                  <p:childTnLst>
                                    <p:set>
                                      <p:cBhvr>
                                        <p:cTn id="18" dur="1" fill="hold">
                                          <p:stCondLst>
                                            <p:cond delay="9"/>
                                          </p:stCondLst>
                                        </p:cTn>
                                        <p:tgtEl>
                                          <p:spTgt spid="12"/>
                                        </p:tgtEl>
                                        <p:attrNameLst>
                                          <p:attrName>style.visibility</p:attrName>
                                        </p:attrNameLst>
                                      </p:cBhvr>
                                      <p:to>
                                        <p:strVal val="hidden"/>
                                      </p:to>
                                    </p:set>
                                  </p:childTnLst>
                                </p:cTn>
                              </p:par>
                            </p:childTnLst>
                          </p:cTn>
                        </p:par>
                        <p:par>
                          <p:cTn id="19" fill="hold">
                            <p:stCondLst>
                              <p:cond delay="300050"/>
                            </p:stCondLst>
                            <p:childTnLst>
                              <p:par>
                                <p:cTn id="20" presetID="1" presetClass="exit" presetSubtype="0" fill="hold" grpId="0" nodeType="afterEffect">
                                  <p:stCondLst>
                                    <p:cond delay="60000"/>
                                  </p:stCondLst>
                                  <p:childTnLst>
                                    <p:set>
                                      <p:cBhvr>
                                        <p:cTn id="21" dur="1" fill="hold">
                                          <p:stCondLst>
                                            <p:cond delay="9"/>
                                          </p:stCondLst>
                                        </p:cTn>
                                        <p:tgtEl>
                                          <p:spTgt spid="11"/>
                                        </p:tgtEl>
                                        <p:attrNameLst>
                                          <p:attrName>style.visibility</p:attrName>
                                        </p:attrNameLst>
                                      </p:cBhvr>
                                      <p:to>
                                        <p:strVal val="hidden"/>
                                      </p:to>
                                    </p:set>
                                  </p:childTnLst>
                                </p:cTn>
                              </p:par>
                            </p:childTnLst>
                          </p:cTn>
                        </p:par>
                        <p:par>
                          <p:cTn id="22" fill="hold">
                            <p:stCondLst>
                              <p:cond delay="360060"/>
                            </p:stCondLst>
                            <p:childTnLst>
                              <p:par>
                                <p:cTn id="23" presetID="1" presetClass="exit" presetSubtype="0" fill="hold" grpId="0" nodeType="afterEffect">
                                  <p:stCondLst>
                                    <p:cond delay="60000"/>
                                  </p:stCondLst>
                                  <p:childTnLst>
                                    <p:set>
                                      <p:cBhvr>
                                        <p:cTn id="24" dur="1" fill="hold">
                                          <p:stCondLst>
                                            <p:cond delay="9"/>
                                          </p:stCondLst>
                                        </p:cTn>
                                        <p:tgtEl>
                                          <p:spTgt spid="10"/>
                                        </p:tgtEl>
                                        <p:attrNameLst>
                                          <p:attrName>style.visibility</p:attrName>
                                        </p:attrNameLst>
                                      </p:cBhvr>
                                      <p:to>
                                        <p:strVal val="hidden"/>
                                      </p:to>
                                    </p:set>
                                  </p:childTnLst>
                                </p:cTn>
                              </p:par>
                            </p:childTnLst>
                          </p:cTn>
                        </p:par>
                        <p:par>
                          <p:cTn id="25" fill="hold">
                            <p:stCondLst>
                              <p:cond delay="420070"/>
                            </p:stCondLst>
                            <p:childTnLst>
                              <p:par>
                                <p:cTn id="26" presetID="1" presetClass="exit" presetSubtype="0" fill="hold" grpId="0" nodeType="afterEffect">
                                  <p:stCondLst>
                                    <p:cond delay="60000"/>
                                  </p:stCondLst>
                                  <p:childTnLst>
                                    <p:set>
                                      <p:cBhvr>
                                        <p:cTn id="27" dur="1" fill="hold">
                                          <p:stCondLst>
                                            <p:cond delay="9"/>
                                          </p:stCondLst>
                                        </p:cTn>
                                        <p:tgtEl>
                                          <p:spTgt spid="9"/>
                                        </p:tgtEl>
                                        <p:attrNameLst>
                                          <p:attrName>style.visibility</p:attrName>
                                        </p:attrNameLst>
                                      </p:cBhvr>
                                      <p:to>
                                        <p:strVal val="hidden"/>
                                      </p:to>
                                    </p:set>
                                  </p:childTnLst>
                                </p:cTn>
                              </p:par>
                            </p:childTnLst>
                          </p:cTn>
                        </p:par>
                        <p:par>
                          <p:cTn id="28" fill="hold">
                            <p:stCondLst>
                              <p:cond delay="480080"/>
                            </p:stCondLst>
                            <p:childTnLst>
                              <p:par>
                                <p:cTn id="29" presetID="1" presetClass="exit" presetSubtype="0" fill="hold" grpId="0" nodeType="afterEffect">
                                  <p:stCondLst>
                                    <p:cond delay="60000"/>
                                  </p:stCondLst>
                                  <p:childTnLst>
                                    <p:set>
                                      <p:cBhvr>
                                        <p:cTn id="30" dur="1" fill="hold">
                                          <p:stCondLst>
                                            <p:cond delay="9"/>
                                          </p:stCondLst>
                                        </p:cTn>
                                        <p:tgtEl>
                                          <p:spTgt spid="8"/>
                                        </p:tgtEl>
                                        <p:attrNameLst>
                                          <p:attrName>style.visibility</p:attrName>
                                        </p:attrNameLst>
                                      </p:cBhvr>
                                      <p:to>
                                        <p:strVal val="hidden"/>
                                      </p:to>
                                    </p:set>
                                  </p:childTnLst>
                                </p:cTn>
                              </p:par>
                            </p:childTnLst>
                          </p:cTn>
                        </p:par>
                        <p:par>
                          <p:cTn id="31" fill="hold">
                            <p:stCondLst>
                              <p:cond delay="540090"/>
                            </p:stCondLst>
                            <p:childTnLst>
                              <p:par>
                                <p:cTn id="32" presetID="1" presetClass="exit"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par>
                          <p:cTn id="34" fill="hold">
                            <p:stCondLst>
                              <p:cond delay="540090"/>
                            </p:stCondLst>
                            <p:childTnLst>
                              <p:par>
                                <p:cTn id="35" presetID="1" presetClass="exit" presetSubtype="0" fill="hold" grpId="0" nodeType="afterEffect">
                                  <p:stCondLst>
                                    <p:cond delay="60000"/>
                                  </p:stCondLst>
                                  <p:childTnLst>
                                    <p:set>
                                      <p:cBhvr>
                                        <p:cTn id="36" dur="1" fill="hold">
                                          <p:stCondLst>
                                            <p:cond delay="9"/>
                                          </p:stCondLst>
                                        </p:cTn>
                                        <p:tgtEl>
                                          <p:spTgt spid="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9"/>
                                          </p:stCondLst>
                                        </p:cTn>
                                        <p:tgtEl>
                                          <p:spTgt spid="22"/>
                                        </p:tgtEl>
                                        <p:attrNameLst>
                                          <p:attrName>style.visibility</p:attrName>
                                        </p:attrNameLst>
                                      </p:cBhvr>
                                      <p:to>
                                        <p:strVal val="visible"/>
                                      </p:to>
                                    </p:set>
                                  </p:childTnLst>
                                </p:cTn>
                              </p:par>
                            </p:childTnLst>
                          </p:cTn>
                        </p:par>
                        <p:par>
                          <p:cTn id="39" fill="hold">
                            <p:stCondLst>
                              <p:cond delay="600100"/>
                            </p:stCondLst>
                            <p:childTnLst>
                              <p:par>
                                <p:cTn id="40" presetID="1" presetClass="exit" presetSubtype="0" fill="hold" grpId="1" nodeType="afterEffect">
                                  <p:stCondLst>
                                    <p:cond delay="0"/>
                                  </p:stCondLst>
                                  <p:childTnLst>
                                    <p:set>
                                      <p:cBhvr>
                                        <p:cTn id="41" dur="1" fill="hold">
                                          <p:stCondLst>
                                            <p:cond delay="0"/>
                                          </p:stCondLst>
                                        </p:cTn>
                                        <p:tgtEl>
                                          <p:spTgt spid="6"/>
                                        </p:tgtEl>
                                        <p:attrNameLst>
                                          <p:attrName>style.visibility</p:attrName>
                                        </p:attrNameLst>
                                      </p:cBhvr>
                                      <p:to>
                                        <p:strVal val="hidden"/>
                                      </p:to>
                                    </p:set>
                                  </p:childTnLst>
                                </p:cTn>
                              </p:par>
                            </p:childTnLst>
                          </p:cTn>
                        </p:par>
                        <p:par>
                          <p:cTn id="42" fill="hold">
                            <p:stCondLst>
                              <p:cond delay="600100"/>
                            </p:stCondLst>
                            <p:childTnLst>
                              <p:par>
                                <p:cTn id="43" presetID="1" presetClass="exit" presetSubtype="0" fill="hold" grpId="1" nodeType="afterEffect">
                                  <p:stCondLst>
                                    <p:cond delay="0"/>
                                  </p:stCondLst>
                                  <p:childTnLst>
                                    <p:set>
                                      <p:cBhvr>
                                        <p:cTn id="44" dur="1" fill="hold">
                                          <p:stCondLst>
                                            <p:cond delay="0"/>
                                          </p:stCondLst>
                                        </p:cTn>
                                        <p:tgtEl>
                                          <p:spTgt spid="22"/>
                                        </p:tgtEl>
                                        <p:attrNameLst>
                                          <p:attrName>style.visibility</p:attrName>
                                        </p:attrNameLst>
                                      </p:cBhvr>
                                      <p:to>
                                        <p:strVal val="hidden"/>
                                      </p:to>
                                    </p:set>
                                  </p:childTnLst>
                                </p:cTn>
                              </p:par>
                            </p:childTnLst>
                          </p:cTn>
                        </p:par>
                        <p:par>
                          <p:cTn id="45" fill="hold">
                            <p:stCondLst>
                              <p:cond delay="600100"/>
                            </p:stCondLst>
                            <p:childTnLst>
                              <p:par>
                                <p:cTn id="46" presetID="1" presetClass="exit" presetSubtype="0" fill="hold" grpId="0" nodeType="afterEffect">
                                  <p:stCondLst>
                                    <p:cond delay="0"/>
                                  </p:stCondLst>
                                  <p:childTnLst>
                                    <p:set>
                                      <p:cBhvr>
                                        <p:cTn id="4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2" grpId="1"/>
      <p:bldP spid="7" grpId="0"/>
      <p:bldP spid="6" grpId="0" animBg="1"/>
      <p:bldP spid="6" grpId="1"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5400" dirty="0" smtClean="0"/>
              <a:t>Surveys and Data</a:t>
            </a:r>
            <a:endParaRPr lang="en-US" sz="5400" dirty="0"/>
          </a:p>
        </p:txBody>
      </p:sp>
    </p:spTree>
    <p:extLst>
      <p:ext uri="{BB962C8B-B14F-4D97-AF65-F5344CB8AC3E}">
        <p14:creationId xmlns:p14="http://schemas.microsoft.com/office/powerpoint/2010/main" val="37026831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192024"/>
            <a:ext cx="8653038" cy="521208"/>
          </a:xfrm>
        </p:spPr>
        <p:txBody>
          <a:bodyPr>
            <a:normAutofit/>
          </a:bodyPr>
          <a:lstStyle/>
          <a:p>
            <a:r>
              <a:rPr lang="en-US" dirty="0" smtClean="0"/>
              <a:t>Surveys and Data</a:t>
            </a:r>
            <a:endParaRPr lang="en-US" dirty="0"/>
          </a:p>
        </p:txBody>
      </p:sp>
      <p:sp>
        <p:nvSpPr>
          <p:cNvPr id="4" name="Content Placeholder 1"/>
          <p:cNvSpPr>
            <a:spLocks noGrp="1"/>
          </p:cNvSpPr>
          <p:nvPr>
            <p:ph idx="1"/>
          </p:nvPr>
        </p:nvSpPr>
        <p:spPr>
          <a:xfrm>
            <a:off x="474133" y="1049867"/>
            <a:ext cx="8229600" cy="4525963"/>
          </a:xfrm>
        </p:spPr>
        <p:txBody>
          <a:bodyPr>
            <a:normAutofit/>
          </a:bodyPr>
          <a:lstStyle/>
          <a:p>
            <a:r>
              <a:rPr lang="en-US" dirty="0" smtClean="0"/>
              <a:t>The BPEG puts critical importance on</a:t>
            </a:r>
            <a:r>
              <a:rPr lang="en-US" dirty="0"/>
              <a:t> </a:t>
            </a:r>
            <a:r>
              <a:rPr lang="en-US" dirty="0" smtClean="0"/>
              <a:t>the collection and use of data</a:t>
            </a:r>
          </a:p>
          <a:p>
            <a:pPr lvl="1"/>
            <a:r>
              <a:rPr lang="en-US" dirty="0" smtClean="0"/>
              <a:t>Implementation data</a:t>
            </a:r>
          </a:p>
          <a:p>
            <a:pPr lvl="1"/>
            <a:r>
              <a:rPr lang="en-US" dirty="0" smtClean="0"/>
              <a:t>Outcome data</a:t>
            </a:r>
            <a:br>
              <a:rPr lang="en-US" dirty="0" smtClean="0"/>
            </a:br>
            <a:endParaRPr lang="en-US" dirty="0" smtClean="0"/>
          </a:p>
          <a:p>
            <a:pPr marL="0" indent="0">
              <a:buNone/>
            </a:pPr>
            <a:r>
              <a:rPr lang="en-US" dirty="0" smtClean="0"/>
              <a:t/>
            </a:r>
            <a:br>
              <a:rPr lang="en-US" dirty="0" smtClean="0"/>
            </a:br>
            <a:endParaRPr lang="en-US" dirty="0" smtClean="0"/>
          </a:p>
          <a:p>
            <a:endParaRPr lang="en-US" dirty="0" smtClean="0"/>
          </a:p>
        </p:txBody>
      </p:sp>
    </p:spTree>
    <p:extLst>
      <p:ext uri="{BB962C8B-B14F-4D97-AF65-F5344CB8AC3E}">
        <p14:creationId xmlns:p14="http://schemas.microsoft.com/office/powerpoint/2010/main" val="1298108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192024"/>
            <a:ext cx="8653038" cy="521208"/>
          </a:xfrm>
        </p:spPr>
        <p:txBody>
          <a:bodyPr>
            <a:normAutofit/>
          </a:bodyPr>
          <a:lstStyle/>
          <a:p>
            <a:r>
              <a:rPr lang="en-US" dirty="0" smtClean="0"/>
              <a:t>Importance of Outcome Data</a:t>
            </a:r>
            <a:endParaRPr lang="en-US" dirty="0"/>
          </a:p>
        </p:txBody>
      </p:sp>
      <p:sp>
        <p:nvSpPr>
          <p:cNvPr id="4" name="Content Placeholder 1"/>
          <p:cNvSpPr>
            <a:spLocks noGrp="1"/>
          </p:cNvSpPr>
          <p:nvPr>
            <p:ph idx="1"/>
          </p:nvPr>
        </p:nvSpPr>
        <p:spPr>
          <a:xfrm>
            <a:off x="474133" y="1049867"/>
            <a:ext cx="8229600" cy="4525963"/>
          </a:xfrm>
        </p:spPr>
        <p:txBody>
          <a:bodyPr>
            <a:normAutofit/>
          </a:bodyPr>
          <a:lstStyle/>
          <a:p>
            <a:r>
              <a:rPr lang="en-US" dirty="0"/>
              <a:t>Outcome data</a:t>
            </a:r>
          </a:p>
          <a:p>
            <a:pPr lvl="1"/>
            <a:r>
              <a:rPr lang="en-US" dirty="0"/>
              <a:t>Annual survey</a:t>
            </a:r>
          </a:p>
          <a:p>
            <a:pPr lvl="1"/>
            <a:r>
              <a:rPr lang="en-US" dirty="0"/>
              <a:t>Parent buy-in is essential to accurate data</a:t>
            </a:r>
          </a:p>
          <a:p>
            <a:pPr lvl="1"/>
            <a:r>
              <a:rPr lang="en-US" dirty="0"/>
              <a:t>High and low impact strategies for parent buy in</a:t>
            </a: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12403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192024"/>
            <a:ext cx="8653038" cy="521208"/>
          </a:xfrm>
        </p:spPr>
        <p:txBody>
          <a:bodyPr>
            <a:normAutofit/>
          </a:bodyPr>
          <a:lstStyle/>
          <a:p>
            <a:r>
              <a:rPr lang="en-US" dirty="0" smtClean="0"/>
              <a:t>Surveys and Data</a:t>
            </a:r>
            <a:endParaRPr lang="en-US" dirty="0"/>
          </a:p>
        </p:txBody>
      </p:sp>
      <p:sp>
        <p:nvSpPr>
          <p:cNvPr id="4" name="Content Placeholder 1"/>
          <p:cNvSpPr>
            <a:spLocks noGrp="1"/>
          </p:cNvSpPr>
          <p:nvPr>
            <p:ph idx="1"/>
          </p:nvPr>
        </p:nvSpPr>
        <p:spPr>
          <a:xfrm>
            <a:off x="474133" y="1049867"/>
            <a:ext cx="8229600" cy="4525963"/>
          </a:xfrm>
        </p:spPr>
        <p:txBody>
          <a:bodyPr>
            <a:normAutofit/>
          </a:bodyPr>
          <a:lstStyle/>
          <a:p>
            <a:pPr marL="0" indent="0">
              <a:buNone/>
            </a:pPr>
            <a:r>
              <a:rPr lang="en-US" dirty="0" smtClean="0"/>
              <a:t>Getting Parent Opt-in</a:t>
            </a:r>
            <a:r>
              <a:rPr lang="en-US" dirty="0"/>
              <a:t/>
            </a:r>
            <a:br>
              <a:rPr lang="en-US" dirty="0"/>
            </a:br>
            <a:endParaRPr lang="en-US" dirty="0"/>
          </a:p>
          <a:p>
            <a:r>
              <a:rPr lang="en-US" dirty="0"/>
              <a:t>What strategies do you use to get 60% parent opt-in?</a:t>
            </a:r>
            <a:br>
              <a:rPr lang="en-US" dirty="0"/>
            </a:br>
            <a:endParaRPr lang="en-US" dirty="0"/>
          </a:p>
          <a:p>
            <a:r>
              <a:rPr lang="en-US" dirty="0"/>
              <a:t>Write each strategy on a sticky </a:t>
            </a:r>
            <a:r>
              <a:rPr lang="en-US" dirty="0" smtClean="0"/>
              <a:t>note</a:t>
            </a:r>
            <a:br>
              <a:rPr lang="en-US" dirty="0" smtClean="0"/>
            </a:br>
            <a:endParaRPr lang="en-US" dirty="0"/>
          </a:p>
          <a:p>
            <a:r>
              <a:rPr lang="en-US" dirty="0" smtClean="0"/>
              <a:t>Place the sticky notes on the chart paper according to their level of impact </a:t>
            </a:r>
            <a:br>
              <a:rPr lang="en-US" dirty="0" smtClean="0"/>
            </a:br>
            <a:endParaRPr lang="en-US" dirty="0" smtClean="0"/>
          </a:p>
          <a:p>
            <a:r>
              <a:rPr lang="en-US" dirty="0" smtClean="0"/>
              <a:t>Discuss additional high impact strategies that could better result in the 60% buy-in you need</a:t>
            </a:r>
            <a:endParaRPr lang="en-US" dirty="0"/>
          </a:p>
        </p:txBody>
      </p:sp>
    </p:spTree>
    <p:extLst>
      <p:ext uri="{BB962C8B-B14F-4D97-AF65-F5344CB8AC3E}">
        <p14:creationId xmlns:p14="http://schemas.microsoft.com/office/powerpoint/2010/main" val="23030198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Complete the Surveys and Data section of the Self-Assessment (4th section of the tool)</a:t>
            </a:r>
            <a:endParaRPr lang="en-US" dirty="0"/>
          </a:p>
          <a:p>
            <a:r>
              <a:rPr lang="en-US" dirty="0"/>
              <a:t>C</a:t>
            </a:r>
            <a:r>
              <a:rPr lang="en-US" dirty="0" smtClean="0"/>
              <a:t>omplete the section on your own, scoring each item with a 0,1, or 2</a:t>
            </a:r>
          </a:p>
          <a:p>
            <a:r>
              <a:rPr lang="en-US" dirty="0"/>
              <a:t>A</a:t>
            </a:r>
            <a:r>
              <a:rPr lang="en-US" dirty="0" smtClean="0"/>
              <a:t>s a team discuss your scores and come to consensus in the official document </a:t>
            </a:r>
          </a:p>
          <a:p>
            <a:r>
              <a:rPr lang="en-US" dirty="0" smtClean="0"/>
              <a:t>As a team, action plan around 1 item</a:t>
            </a:r>
            <a:br>
              <a:rPr lang="en-US" dirty="0" smtClean="0"/>
            </a:br>
            <a:endParaRPr lang="en-US" dirty="0" smtClean="0"/>
          </a:p>
        </p:txBody>
      </p:sp>
      <p:sp>
        <p:nvSpPr>
          <p:cNvPr id="4" name="Title 1"/>
          <p:cNvSpPr txBox="1">
            <a:spLocks/>
          </p:cNvSpPr>
          <p:nvPr/>
        </p:nvSpPr>
        <p:spPr>
          <a:xfrm>
            <a:off x="192024" y="192024"/>
            <a:ext cx="7886700" cy="5212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r>
              <a:rPr lang="en-US" dirty="0" smtClean="0"/>
              <a:t>Surveys and Data Self-Assessment</a:t>
            </a:r>
            <a:endParaRPr lang="en-US" dirty="0"/>
          </a:p>
        </p:txBody>
      </p:sp>
    </p:spTree>
    <p:extLst>
      <p:ext uri="{BB962C8B-B14F-4D97-AF65-F5344CB8AC3E}">
        <p14:creationId xmlns:p14="http://schemas.microsoft.com/office/powerpoint/2010/main" val="23286350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282400"/>
            <a:ext cx="9144000" cy="2080800"/>
          </a:xfrm>
        </p:spPr>
        <p:txBody>
          <a:bodyPr>
            <a:normAutofit/>
          </a:bodyPr>
          <a:lstStyle/>
          <a:p>
            <a:r>
              <a:rPr lang="en-US" sz="5400" dirty="0" smtClean="0"/>
              <a:t>Family, School, and </a:t>
            </a:r>
            <a:br>
              <a:rPr lang="en-US" sz="5400" dirty="0" smtClean="0"/>
            </a:br>
            <a:r>
              <a:rPr lang="en-US" sz="5400" dirty="0" smtClean="0"/>
              <a:t>Community Partnering</a:t>
            </a:r>
            <a:endParaRPr lang="en-US" sz="5400" dirty="0"/>
          </a:p>
        </p:txBody>
      </p:sp>
    </p:spTree>
    <p:extLst>
      <p:ext uri="{BB962C8B-B14F-4D97-AF65-F5344CB8AC3E}">
        <p14:creationId xmlns:p14="http://schemas.microsoft.com/office/powerpoint/2010/main" val="26489625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7790" y="1364566"/>
            <a:ext cx="7530611" cy="4874859"/>
          </a:xfrm>
        </p:spPr>
        <p:txBody>
          <a:bodyPr/>
          <a:lstStyle/>
          <a:p>
            <a:pPr marL="457200" lvl="1" indent="0" algn="ctr">
              <a:buNone/>
            </a:pPr>
            <a:r>
              <a:rPr lang="en-US" sz="3600" b="1" u="sng" dirty="0"/>
              <a:t>Definition:</a:t>
            </a:r>
          </a:p>
          <a:p>
            <a:pPr marL="457200" lvl="1" indent="0" algn="ctr">
              <a:buNone/>
            </a:pPr>
            <a:endParaRPr lang="en-US" sz="3600" i="1" dirty="0"/>
          </a:p>
          <a:p>
            <a:pPr marL="457200" lvl="1" indent="0" algn="ctr">
              <a:buNone/>
            </a:pPr>
            <a:r>
              <a:rPr lang="en-US" sz="3600" i="1" dirty="0"/>
              <a:t>The collaboration of families, schools, and communities as </a:t>
            </a:r>
            <a:r>
              <a:rPr lang="en-US" sz="3600" b="1" i="1" dirty="0">
                <a:solidFill>
                  <a:schemeClr val="accent2"/>
                </a:solidFill>
              </a:rPr>
              <a:t>active</a:t>
            </a:r>
            <a:r>
              <a:rPr lang="en-US" sz="3600" i="1" dirty="0"/>
              <a:t> partners in improving learner, classroom, school, district, and </a:t>
            </a:r>
            <a:r>
              <a:rPr lang="en-US" sz="3600" b="1" i="1" dirty="0">
                <a:solidFill>
                  <a:schemeClr val="accent2"/>
                </a:solidFill>
              </a:rPr>
              <a:t>state</a:t>
            </a:r>
            <a:r>
              <a:rPr lang="en-US" sz="3600" i="1" dirty="0"/>
              <a:t> outcomes.</a:t>
            </a:r>
          </a:p>
          <a:p>
            <a:endParaRPr lang="en-US" dirty="0"/>
          </a:p>
        </p:txBody>
      </p:sp>
      <p:sp>
        <p:nvSpPr>
          <p:cNvPr id="3" name="Title 2"/>
          <p:cNvSpPr>
            <a:spLocks noGrp="1"/>
          </p:cNvSpPr>
          <p:nvPr>
            <p:ph type="title"/>
          </p:nvPr>
        </p:nvSpPr>
        <p:spPr/>
        <p:txBody>
          <a:bodyPr>
            <a:normAutofit/>
          </a:bodyPr>
          <a:lstStyle/>
          <a:p>
            <a:r>
              <a:rPr lang="en-US" dirty="0" smtClean="0"/>
              <a:t>Family</a:t>
            </a:r>
            <a:r>
              <a:rPr lang="en-US" dirty="0"/>
              <a:t>, School, and Community </a:t>
            </a:r>
            <a:r>
              <a:rPr lang="en-US" dirty="0" smtClean="0"/>
              <a:t>Partnering</a:t>
            </a:r>
            <a:endParaRPr lang="en-US" dirty="0"/>
          </a:p>
        </p:txBody>
      </p:sp>
      <p:sp>
        <p:nvSpPr>
          <p:cNvPr id="4" name="TextBox 3"/>
          <p:cNvSpPr txBox="1"/>
          <p:nvPr/>
        </p:nvSpPr>
        <p:spPr>
          <a:xfrm>
            <a:off x="1280158" y="1392704"/>
            <a:ext cx="6583680" cy="4939814"/>
          </a:xfrm>
          <a:prstGeom prst="rect">
            <a:avLst/>
          </a:prstGeom>
          <a:solidFill>
            <a:schemeClr val="accent6">
              <a:lumMod val="75000"/>
            </a:schemeClr>
          </a:solidFill>
        </p:spPr>
        <p:txBody>
          <a:bodyPr wrap="square" rtlCol="0">
            <a:spAutoFit/>
          </a:bodyPr>
          <a:lstStyle/>
          <a:p>
            <a:pPr algn="ctr"/>
            <a:endParaRPr lang="en-US" sz="4500" dirty="0" smtClean="0">
              <a:solidFill>
                <a:prstClr val="white"/>
              </a:solidFill>
            </a:endParaRPr>
          </a:p>
          <a:p>
            <a:pPr algn="ctr"/>
            <a:endParaRPr lang="en-US" sz="4500" dirty="0" smtClean="0">
              <a:solidFill>
                <a:prstClr val="white"/>
              </a:solidFill>
            </a:endParaRPr>
          </a:p>
          <a:p>
            <a:pPr algn="ctr"/>
            <a:r>
              <a:rPr lang="en-US" sz="4500" dirty="0" smtClean="0">
                <a:solidFill>
                  <a:prstClr val="white"/>
                </a:solidFill>
              </a:rPr>
              <a:t>Family, School, and Community Partnering is….</a:t>
            </a:r>
          </a:p>
          <a:p>
            <a:pPr algn="ctr"/>
            <a:endParaRPr lang="en-US" sz="4500" dirty="0">
              <a:solidFill>
                <a:prstClr val="white"/>
              </a:solidFill>
            </a:endParaRPr>
          </a:p>
          <a:p>
            <a:pPr algn="ctr"/>
            <a:r>
              <a:rPr lang="en-US" sz="4500" dirty="0" smtClean="0">
                <a:solidFill>
                  <a:prstClr val="white"/>
                </a:solidFill>
              </a:rPr>
              <a:t>______________________________________</a:t>
            </a:r>
            <a:endParaRPr lang="en-US" sz="4500" dirty="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6669" y="587717"/>
            <a:ext cx="568177" cy="568177"/>
          </a:xfrm>
          <a:prstGeom prst="rect">
            <a:avLst/>
          </a:prstGeom>
        </p:spPr>
      </p:pic>
    </p:spTree>
    <p:extLst>
      <p:ext uri="{BB962C8B-B14F-4D97-AF65-F5344CB8AC3E}">
        <p14:creationId xmlns:p14="http://schemas.microsoft.com/office/powerpoint/2010/main" val="287473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794134"/>
            <a:ext cx="8407893" cy="4190410"/>
          </a:xfrm>
        </p:spPr>
        <p:txBody>
          <a:bodyPr/>
          <a:lstStyle/>
          <a:p>
            <a:r>
              <a:rPr lang="en-US" sz="2000" dirty="0" smtClean="0"/>
              <a:t>The </a:t>
            </a:r>
            <a:r>
              <a:rPr lang="en-US" sz="2000" dirty="0"/>
              <a:t>Colorado School Bullying Prevention and Education Grant </a:t>
            </a:r>
            <a:r>
              <a:rPr lang="en-US" sz="2000" dirty="0" smtClean="0"/>
              <a:t>Program (BPEG) </a:t>
            </a:r>
            <a:r>
              <a:rPr lang="en-US" sz="2000" dirty="0"/>
              <a:t>is authorized by C.R.S. 22-93-101 to provide funding to reduce the frequency of bullying incidents. This includes:</a:t>
            </a:r>
          </a:p>
          <a:p>
            <a:pPr marL="569913" lvl="0" indent="-279400">
              <a:buClr>
                <a:schemeClr val="tx1"/>
              </a:buClr>
              <a:buSzPct val="90000"/>
              <a:buFont typeface="+mj-lt"/>
              <a:buAutoNum type="arabicParenR"/>
            </a:pPr>
            <a:r>
              <a:rPr lang="en-US" sz="2000" dirty="0"/>
              <a:t>Implementing evidence-based bullying prevention practices with fidelity; </a:t>
            </a:r>
          </a:p>
          <a:p>
            <a:pPr marL="569913" lvl="0" indent="-279400">
              <a:buClr>
                <a:schemeClr val="tx1"/>
              </a:buClr>
              <a:buSzPct val="90000"/>
              <a:buFont typeface="+mj-lt"/>
              <a:buAutoNum type="arabicParenR"/>
            </a:pPr>
            <a:r>
              <a:rPr lang="en-US" sz="2000" dirty="0"/>
              <a:t>Family and community involvement in school bullying prevention strategies; and</a:t>
            </a:r>
          </a:p>
          <a:p>
            <a:pPr marL="569913" lvl="0" indent="-279400">
              <a:buClr>
                <a:schemeClr val="tx1"/>
              </a:buClr>
              <a:buSzPct val="90000"/>
              <a:buFont typeface="+mj-lt"/>
              <a:buAutoNum type="arabicParenR"/>
            </a:pPr>
            <a:r>
              <a:rPr lang="en-US" sz="2000" dirty="0"/>
              <a:t>Adopting specific policies concerning bullying education and prevention.</a:t>
            </a:r>
          </a:p>
          <a:p>
            <a:pPr marL="0" indent="0">
              <a:buNone/>
            </a:pPr>
            <a:endParaRPr lang="en-US" sz="2000" dirty="0"/>
          </a:p>
          <a:p>
            <a:endParaRPr lang="en-US" sz="2000" dirty="0"/>
          </a:p>
        </p:txBody>
      </p:sp>
      <p:sp>
        <p:nvSpPr>
          <p:cNvPr id="3" name="Title 2"/>
          <p:cNvSpPr>
            <a:spLocks noGrp="1"/>
          </p:cNvSpPr>
          <p:nvPr>
            <p:ph type="title"/>
          </p:nvPr>
        </p:nvSpPr>
        <p:spPr/>
        <p:txBody>
          <a:bodyPr/>
          <a:lstStyle/>
          <a:p>
            <a:r>
              <a:rPr lang="en-US" dirty="0" smtClean="0"/>
              <a:t>Purpose of the BPEG</a:t>
            </a:r>
            <a:endParaRPr lang="en-US" dirty="0"/>
          </a:p>
        </p:txBody>
      </p:sp>
    </p:spTree>
    <p:extLst>
      <p:ext uri="{BB962C8B-B14F-4D97-AF65-F5344CB8AC3E}">
        <p14:creationId xmlns:p14="http://schemas.microsoft.com/office/powerpoint/2010/main" val="2513029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50" y="1202400"/>
            <a:ext cx="8233996" cy="5037025"/>
          </a:xfrm>
        </p:spPr>
        <p:txBody>
          <a:bodyPr>
            <a:normAutofit/>
          </a:bodyPr>
          <a:lstStyle/>
          <a:p>
            <a:pPr marL="45720" indent="0">
              <a:lnSpc>
                <a:spcPct val="80000"/>
              </a:lnSpc>
              <a:buNone/>
            </a:pPr>
            <a:r>
              <a:rPr lang="en-US" sz="3000" dirty="0">
                <a:solidFill>
                  <a:schemeClr val="tx1">
                    <a:lumMod val="75000"/>
                  </a:schemeClr>
                </a:solidFill>
              </a:rPr>
              <a:t>On the Colorado </a:t>
            </a:r>
            <a:r>
              <a:rPr lang="en-US" sz="3000" b="1" dirty="0">
                <a:solidFill>
                  <a:schemeClr val="tx1">
                    <a:lumMod val="75000"/>
                  </a:schemeClr>
                </a:solidFill>
              </a:rPr>
              <a:t>TELL Survey</a:t>
            </a:r>
            <a:r>
              <a:rPr lang="en-US" sz="3000" dirty="0">
                <a:solidFill>
                  <a:schemeClr val="tx1">
                    <a:lumMod val="75000"/>
                  </a:schemeClr>
                </a:solidFill>
              </a:rPr>
              <a:t>, the teaching condition with the strongest connection to high student achievement and growth is:</a:t>
            </a:r>
            <a:br>
              <a:rPr lang="en-US" sz="3000" dirty="0">
                <a:solidFill>
                  <a:schemeClr val="tx1">
                    <a:lumMod val="75000"/>
                  </a:schemeClr>
                </a:solidFill>
              </a:rPr>
            </a:br>
            <a:r>
              <a:rPr lang="en-US" sz="3000" dirty="0">
                <a:solidFill>
                  <a:schemeClr val="tx1">
                    <a:lumMod val="75000"/>
                  </a:schemeClr>
                </a:solidFill>
              </a:rPr>
              <a:t/>
            </a:r>
            <a:br>
              <a:rPr lang="en-US" sz="3000" dirty="0">
                <a:solidFill>
                  <a:schemeClr val="tx1">
                    <a:lumMod val="75000"/>
                  </a:schemeClr>
                </a:solidFill>
              </a:rPr>
            </a:br>
            <a:r>
              <a:rPr lang="en-US" sz="3600" b="1" dirty="0" smtClean="0">
                <a:solidFill>
                  <a:schemeClr val="accent2">
                    <a:lumMod val="75000"/>
                  </a:schemeClr>
                </a:solidFill>
              </a:rPr>
              <a:t>Community </a:t>
            </a:r>
            <a:r>
              <a:rPr lang="en-US" sz="3600" b="1" dirty="0">
                <a:solidFill>
                  <a:schemeClr val="accent2">
                    <a:lumMod val="75000"/>
                  </a:schemeClr>
                </a:solidFill>
              </a:rPr>
              <a:t>Support and Involvement</a:t>
            </a:r>
            <a:r>
              <a:rPr lang="en-US" sz="3000" dirty="0">
                <a:solidFill>
                  <a:schemeClr val="tx1">
                    <a:lumMod val="75000"/>
                  </a:schemeClr>
                </a:solidFill>
              </a:rPr>
              <a:t/>
            </a:r>
            <a:br>
              <a:rPr lang="en-US" sz="3000" dirty="0">
                <a:solidFill>
                  <a:schemeClr val="tx1">
                    <a:lumMod val="75000"/>
                  </a:schemeClr>
                </a:solidFill>
              </a:rPr>
            </a:br>
            <a:endParaRPr lang="en-US" sz="3000" dirty="0" smtClean="0">
              <a:solidFill>
                <a:schemeClr val="tx1">
                  <a:lumMod val="75000"/>
                </a:schemeClr>
              </a:solidFill>
            </a:endParaRPr>
          </a:p>
          <a:p>
            <a:pPr marL="502920" indent="-457200">
              <a:lnSpc>
                <a:spcPct val="80000"/>
              </a:lnSpc>
            </a:pPr>
            <a:r>
              <a:rPr lang="en-US" sz="3000" dirty="0" smtClean="0">
                <a:solidFill>
                  <a:schemeClr val="tx1">
                    <a:lumMod val="75000"/>
                  </a:schemeClr>
                </a:solidFill>
              </a:rPr>
              <a:t>Parents/guardians </a:t>
            </a:r>
            <a:r>
              <a:rPr lang="en-US" sz="3000" dirty="0">
                <a:solidFill>
                  <a:schemeClr val="tx1">
                    <a:lumMod val="75000"/>
                  </a:schemeClr>
                </a:solidFill>
              </a:rPr>
              <a:t>in the community are engaged, influential, and supportive of teachers and </a:t>
            </a:r>
            <a:r>
              <a:rPr lang="en-US" sz="3000" dirty="0" smtClean="0">
                <a:solidFill>
                  <a:schemeClr val="tx1">
                    <a:lumMod val="75000"/>
                  </a:schemeClr>
                </a:solidFill>
              </a:rPr>
              <a:t>schools</a:t>
            </a:r>
          </a:p>
          <a:p>
            <a:pPr marL="502920" indent="-457200">
              <a:lnSpc>
                <a:spcPct val="80000"/>
              </a:lnSpc>
            </a:pPr>
            <a:r>
              <a:rPr lang="en-US" sz="3000" dirty="0">
                <a:solidFill>
                  <a:schemeClr val="tx1">
                    <a:lumMod val="75000"/>
                  </a:schemeClr>
                </a:solidFill>
              </a:rPr>
              <a:t>A</a:t>
            </a:r>
            <a:r>
              <a:rPr lang="en-US" sz="3000" dirty="0" smtClean="0">
                <a:solidFill>
                  <a:schemeClr val="tx1">
                    <a:lumMod val="75000"/>
                  </a:schemeClr>
                </a:solidFill>
              </a:rPr>
              <a:t>cross </a:t>
            </a:r>
            <a:r>
              <a:rPr lang="en-US" sz="3000" dirty="0">
                <a:solidFill>
                  <a:schemeClr val="tx1">
                    <a:lumMod val="75000"/>
                  </a:schemeClr>
                </a:solidFill>
              </a:rPr>
              <a:t>all school </a:t>
            </a:r>
            <a:r>
              <a:rPr lang="en-US" sz="3000" dirty="0" smtClean="0">
                <a:solidFill>
                  <a:schemeClr val="tx1">
                    <a:lumMod val="75000"/>
                  </a:schemeClr>
                </a:solidFill>
              </a:rPr>
              <a:t>levels </a:t>
            </a:r>
          </a:p>
          <a:p>
            <a:pPr marL="502920" indent="-457200">
              <a:lnSpc>
                <a:spcPct val="80000"/>
              </a:lnSpc>
            </a:pPr>
            <a:r>
              <a:rPr lang="en-US" sz="3000" dirty="0" smtClean="0">
                <a:solidFill>
                  <a:schemeClr val="tx1">
                    <a:lumMod val="75000"/>
                  </a:schemeClr>
                </a:solidFill>
              </a:rPr>
              <a:t>In each year: </a:t>
            </a:r>
            <a:r>
              <a:rPr lang="en-US" sz="3000" i="1" u="sng" dirty="0" smtClean="0">
                <a:solidFill>
                  <a:schemeClr val="tx1">
                    <a:lumMod val="75000"/>
                  </a:schemeClr>
                </a:solidFill>
              </a:rPr>
              <a:t>2009</a:t>
            </a:r>
            <a:r>
              <a:rPr lang="en-US" sz="3000" i="1" u="sng" dirty="0">
                <a:solidFill>
                  <a:schemeClr val="tx1">
                    <a:lumMod val="75000"/>
                  </a:schemeClr>
                </a:solidFill>
              </a:rPr>
              <a:t>, 2011, 2013, and </a:t>
            </a:r>
            <a:r>
              <a:rPr lang="en-US" sz="3000" i="1" u="sng" dirty="0" smtClean="0">
                <a:solidFill>
                  <a:schemeClr val="tx1">
                    <a:lumMod val="75000"/>
                  </a:schemeClr>
                </a:solidFill>
              </a:rPr>
              <a:t>2015</a:t>
            </a:r>
            <a:r>
              <a:rPr lang="en-US" sz="3000" dirty="0" smtClean="0">
                <a:solidFill>
                  <a:schemeClr val="tx1">
                    <a:lumMod val="75000"/>
                  </a:schemeClr>
                </a:solidFill>
              </a:rPr>
              <a:t> </a:t>
            </a:r>
            <a:endParaRPr lang="en-US" sz="3000" dirty="0">
              <a:solidFill>
                <a:schemeClr val="tx1">
                  <a:lumMod val="75000"/>
                </a:schemeClr>
              </a:solidFill>
            </a:endParaRPr>
          </a:p>
          <a:p>
            <a:pPr marL="45720" indent="0" algn="r">
              <a:lnSpc>
                <a:spcPct val="80000"/>
              </a:lnSpc>
              <a:buNone/>
            </a:pPr>
            <a:endParaRPr lang="en-US" sz="2000" dirty="0" smtClean="0">
              <a:solidFill>
                <a:schemeClr val="tx1">
                  <a:lumMod val="75000"/>
                </a:schemeClr>
              </a:solidFill>
            </a:endParaRPr>
          </a:p>
        </p:txBody>
      </p:sp>
      <p:sp>
        <p:nvSpPr>
          <p:cNvPr id="3" name="Title 2"/>
          <p:cNvSpPr>
            <a:spLocks noGrp="1"/>
          </p:cNvSpPr>
          <p:nvPr>
            <p:ph type="title"/>
          </p:nvPr>
        </p:nvSpPr>
        <p:spPr/>
        <p:txBody>
          <a:bodyPr/>
          <a:lstStyle/>
          <a:p>
            <a:r>
              <a:rPr lang="en-US" dirty="0" smtClean="0"/>
              <a:t>Colorado Data</a:t>
            </a:r>
            <a:endParaRPr lang="en-US" dirty="0"/>
          </a:p>
        </p:txBody>
      </p:sp>
      <p:sp>
        <p:nvSpPr>
          <p:cNvPr id="4" name="Rectangle 3"/>
          <p:cNvSpPr/>
          <p:nvPr/>
        </p:nvSpPr>
        <p:spPr>
          <a:xfrm>
            <a:off x="0" y="6480901"/>
            <a:ext cx="9143999" cy="215444"/>
          </a:xfrm>
          <a:prstGeom prst="rect">
            <a:avLst/>
          </a:prstGeom>
        </p:spPr>
        <p:txBody>
          <a:bodyPr wrap="square">
            <a:spAutoFit/>
          </a:bodyPr>
          <a:lstStyle/>
          <a:p>
            <a:pPr marL="45720" indent="0" algn="ctr">
              <a:lnSpc>
                <a:spcPct val="80000"/>
              </a:lnSpc>
              <a:buNone/>
            </a:pPr>
            <a:r>
              <a:rPr lang="en-US" sz="1000" dirty="0">
                <a:solidFill>
                  <a:schemeClr val="tx1">
                    <a:lumMod val="75000"/>
                  </a:schemeClr>
                </a:solidFill>
                <a:latin typeface="Trebuchet MS" panose="020B0603020202020204" pitchFamily="34" charset="0"/>
              </a:rPr>
              <a:t>(New Teacher Center, 2015)</a:t>
            </a:r>
          </a:p>
        </p:txBody>
      </p:sp>
    </p:spTree>
    <p:extLst>
      <p:ext uri="{BB962C8B-B14F-4D97-AF65-F5344CB8AC3E}">
        <p14:creationId xmlns:p14="http://schemas.microsoft.com/office/powerpoint/2010/main" val="11426185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Complete the Family, School, and Community Partnering section of the Self-Assessment (5th section of the tool)</a:t>
            </a:r>
            <a:endParaRPr lang="en-US" dirty="0"/>
          </a:p>
          <a:p>
            <a:r>
              <a:rPr lang="en-US" dirty="0"/>
              <a:t>C</a:t>
            </a:r>
            <a:r>
              <a:rPr lang="en-US" dirty="0" smtClean="0"/>
              <a:t>omplete the section on your own, scoring each item with a 0,1, or 2</a:t>
            </a:r>
          </a:p>
          <a:p>
            <a:r>
              <a:rPr lang="en-US" dirty="0"/>
              <a:t>A</a:t>
            </a:r>
            <a:r>
              <a:rPr lang="en-US" dirty="0" smtClean="0"/>
              <a:t>s a team discuss your scores and come to consensus in the official document </a:t>
            </a:r>
          </a:p>
          <a:p>
            <a:r>
              <a:rPr lang="en-US" dirty="0" smtClean="0"/>
              <a:t>As a team, action plan around 1 item</a:t>
            </a:r>
            <a:br>
              <a:rPr lang="en-US" dirty="0" smtClean="0"/>
            </a:br>
            <a:endParaRPr lang="en-US" dirty="0" smtClean="0"/>
          </a:p>
        </p:txBody>
      </p:sp>
      <p:sp>
        <p:nvSpPr>
          <p:cNvPr id="4" name="Title 1"/>
          <p:cNvSpPr txBox="1">
            <a:spLocks/>
          </p:cNvSpPr>
          <p:nvPr/>
        </p:nvSpPr>
        <p:spPr>
          <a:xfrm>
            <a:off x="192024" y="192024"/>
            <a:ext cx="7886700" cy="52120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r>
              <a:rPr lang="en-US" dirty="0" smtClean="0"/>
              <a:t>Family, School, and Community Partnering Self-Assessment</a:t>
            </a:r>
            <a:endParaRPr lang="en-US" dirty="0"/>
          </a:p>
        </p:txBody>
      </p:sp>
    </p:spTree>
    <p:extLst>
      <p:ext uri="{BB962C8B-B14F-4D97-AF65-F5344CB8AC3E}">
        <p14:creationId xmlns:p14="http://schemas.microsoft.com/office/powerpoint/2010/main" val="5477375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5400" dirty="0" smtClean="0"/>
              <a:t>Student Voice</a:t>
            </a:r>
            <a:endParaRPr lang="en-US" sz="5400" dirty="0"/>
          </a:p>
        </p:txBody>
      </p:sp>
    </p:spTree>
    <p:extLst>
      <p:ext uri="{BB962C8B-B14F-4D97-AF65-F5344CB8AC3E}">
        <p14:creationId xmlns:p14="http://schemas.microsoft.com/office/powerpoint/2010/main" val="21228473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Student Voice?</a:t>
            </a:r>
            <a:endParaRPr lang="en-US" dirty="0"/>
          </a:p>
        </p:txBody>
      </p:sp>
      <p:sp>
        <p:nvSpPr>
          <p:cNvPr id="4" name="Content Placeholder 1"/>
          <p:cNvSpPr>
            <a:spLocks noGrp="1"/>
          </p:cNvSpPr>
          <p:nvPr>
            <p:ph idx="1"/>
          </p:nvPr>
        </p:nvSpPr>
        <p:spPr>
          <a:xfrm>
            <a:off x="457200" y="956346"/>
            <a:ext cx="8229600" cy="5169818"/>
          </a:xfrm>
        </p:spPr>
        <p:txBody>
          <a:bodyPr>
            <a:normAutofit/>
          </a:bodyPr>
          <a:lstStyle/>
          <a:p>
            <a:r>
              <a:rPr lang="en-US" dirty="0" smtClean="0"/>
              <a:t>Benefits of Student Voice</a:t>
            </a:r>
          </a:p>
          <a:p>
            <a:pPr lvl="1"/>
            <a:r>
              <a:rPr lang="en-US" altLang="en-US" dirty="0"/>
              <a:t>Getting students to buy-in </a:t>
            </a:r>
            <a:r>
              <a:rPr lang="en-US" altLang="en-US" dirty="0" smtClean="0"/>
              <a:t>to bullying prevention is </a:t>
            </a:r>
            <a:r>
              <a:rPr lang="en-US" altLang="en-US" dirty="0"/>
              <a:t>half the battle (or more than half)</a:t>
            </a:r>
          </a:p>
          <a:p>
            <a:pPr lvl="1"/>
            <a:r>
              <a:rPr lang="en-US" dirty="0" smtClean="0"/>
              <a:t>Students observe bullying that adults do not</a:t>
            </a:r>
          </a:p>
          <a:p>
            <a:pPr lvl="1"/>
            <a:r>
              <a:rPr lang="en-US" dirty="0" smtClean="0"/>
              <a:t>Students understand the context around bullying incidents</a:t>
            </a:r>
          </a:p>
          <a:p>
            <a:pPr lvl="1"/>
            <a:r>
              <a:rPr lang="en-US" dirty="0" smtClean="0"/>
              <a:t>Students know what would be seen as valuable or not valuable by other students</a:t>
            </a:r>
          </a:p>
          <a:p>
            <a:pPr lvl="1"/>
            <a:r>
              <a:rPr lang="en-US" dirty="0" smtClean="0"/>
              <a:t>Student attention is what drives the behavior (remember the video)! </a:t>
            </a:r>
            <a:br>
              <a:rPr lang="en-US" dirty="0" smtClean="0"/>
            </a:br>
            <a:endParaRPr lang="en-US" dirty="0" smtClean="0"/>
          </a:p>
          <a:p>
            <a:r>
              <a:rPr lang="en-US" dirty="0" smtClean="0"/>
              <a:t>How to Get Student Voice</a:t>
            </a:r>
          </a:p>
          <a:p>
            <a:pPr lvl="1"/>
            <a:r>
              <a:rPr lang="en-US" dirty="0" smtClean="0"/>
              <a:t>Develop positive relationships with students as a foundation</a:t>
            </a:r>
          </a:p>
          <a:p>
            <a:pPr lvl="1"/>
            <a:r>
              <a:rPr lang="en-US" dirty="0" smtClean="0"/>
              <a:t>Have students on your BPC</a:t>
            </a:r>
          </a:p>
          <a:p>
            <a:pPr lvl="1"/>
            <a:r>
              <a:rPr lang="en-US" dirty="0" smtClean="0"/>
              <a:t>Build a student leadership team or hold a focus group with student leaders</a:t>
            </a:r>
          </a:p>
          <a:p>
            <a:pPr lvl="1"/>
            <a:endParaRPr lang="en-US" dirty="0"/>
          </a:p>
        </p:txBody>
      </p:sp>
      <p:sp>
        <p:nvSpPr>
          <p:cNvPr id="5" name="Rectangle 4"/>
          <p:cNvSpPr/>
          <p:nvPr/>
        </p:nvSpPr>
        <p:spPr>
          <a:xfrm>
            <a:off x="1347536" y="6475426"/>
            <a:ext cx="6131291" cy="246221"/>
          </a:xfrm>
          <a:prstGeom prst="rect">
            <a:avLst/>
          </a:prstGeom>
        </p:spPr>
        <p:txBody>
          <a:bodyPr wrap="square">
            <a:spAutoFit/>
          </a:bodyPr>
          <a:lstStyle/>
          <a:p>
            <a:pPr algn="ctr" defTabSz="685800"/>
            <a:r>
              <a:rPr lang="en-US" sz="1000" dirty="0" smtClean="0">
                <a:latin typeface="Trebuchet MS" panose="020B0603020202020204" pitchFamily="34" charset="0"/>
              </a:rPr>
              <a:t>(Cunningham et al., 2016)</a:t>
            </a:r>
            <a:endParaRPr lang="en-US" sz="1000" dirty="0">
              <a:latin typeface="Trebuchet MS" panose="020B0603020202020204" pitchFamily="34" charset="0"/>
            </a:endParaRPr>
          </a:p>
        </p:txBody>
      </p:sp>
    </p:spTree>
    <p:extLst>
      <p:ext uri="{BB962C8B-B14F-4D97-AF65-F5344CB8AC3E}">
        <p14:creationId xmlns:p14="http://schemas.microsoft.com/office/powerpoint/2010/main" val="36884822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21" y="-152400"/>
            <a:ext cx="9144000" cy="1143000"/>
          </a:xfrm>
          <a:extLst>
            <a:ext uri="{FAA26D3D-D897-4be2-8F04-BA451C77F1D7}"/>
          </a:extLst>
        </p:spPr>
        <p:txBody>
          <a:bodyPr>
            <a:normAutofit/>
          </a:bodyPr>
          <a:lstStyle/>
          <a:p>
            <a:pPr algn="ctr" eaLnBrk="1" hangingPunct="1">
              <a:defRPr/>
            </a:pPr>
            <a:r>
              <a:rPr lang="en-US" b="1" dirty="0" smtClean="0">
                <a:ln w="1905"/>
                <a:effectLst>
                  <a:innerShdw blurRad="69850" dist="43180" dir="5400000">
                    <a:srgbClr val="000000">
                      <a:alpha val="65000"/>
                    </a:srgbClr>
                  </a:innerShdw>
                </a:effectLst>
                <a:latin typeface="Gill Sans MT" charset="0"/>
                <a:ea typeface="ＭＳ Ｐゴシック" charset="0"/>
                <a:cs typeface="ＭＳ Ｐゴシック" charset="0"/>
              </a:rPr>
              <a:t>Implementation Activities</a:t>
            </a:r>
            <a:endParaRPr lang="en-US" b="1" dirty="0">
              <a:effectLst>
                <a:outerShdw blurRad="38100" dist="38100" dir="2700000" algn="tl">
                  <a:srgbClr val="DDDDDD"/>
                </a:outerShdw>
              </a:effectLst>
              <a:latin typeface="Gill Sans MT" charset="0"/>
              <a:ea typeface="ＭＳ Ｐゴシック" charset="0"/>
              <a:cs typeface="ＭＳ Ｐゴシック" charset="0"/>
            </a:endParaRPr>
          </a:p>
        </p:txBody>
      </p:sp>
      <p:sp>
        <p:nvSpPr>
          <p:cNvPr id="2" name="Rectangle 3"/>
          <p:cNvSpPr>
            <a:spLocks noGrp="1" noChangeArrowheads="1"/>
          </p:cNvSpPr>
          <p:nvPr>
            <p:ph sz="quarter" idx="1"/>
          </p:nvPr>
        </p:nvSpPr>
        <p:spPr>
          <a:xfrm>
            <a:off x="76200" y="1371600"/>
            <a:ext cx="8763000" cy="5521325"/>
          </a:xfrm>
        </p:spPr>
        <p:txBody>
          <a:bodyPr/>
          <a:lstStyle/>
          <a:p>
            <a:pPr marL="1087438" lvl="1" indent="-812800" eaLnBrk="1" hangingPunct="1">
              <a:lnSpc>
                <a:spcPct val="80000"/>
              </a:lnSpc>
              <a:buFont typeface="Bookman Old Style" panose="02050604050505020204" pitchFamily="18" charset="0"/>
              <a:buAutoNum type="arabicPeriod"/>
            </a:pPr>
            <a:r>
              <a:rPr lang="en-US" altLang="en-US" sz="2600" dirty="0" smtClean="0"/>
              <a:t>Create a student leadership team</a:t>
            </a:r>
          </a:p>
          <a:p>
            <a:pPr marL="1087438" lvl="1" indent="-812800" eaLnBrk="1" hangingPunct="1">
              <a:lnSpc>
                <a:spcPct val="80000"/>
              </a:lnSpc>
              <a:buFont typeface="Bookman Old Style" panose="02050604050505020204" pitchFamily="18" charset="0"/>
              <a:buAutoNum type="arabicPeriod"/>
            </a:pPr>
            <a:r>
              <a:rPr lang="en-US" altLang="en-US" sz="2600" dirty="0" smtClean="0"/>
              <a:t>Conduct a pre-post survey</a:t>
            </a:r>
          </a:p>
          <a:p>
            <a:pPr marL="1087438" lvl="1" indent="-812800" eaLnBrk="1" hangingPunct="1">
              <a:lnSpc>
                <a:spcPct val="80000"/>
              </a:lnSpc>
              <a:buFont typeface="Bookman Old Style" panose="02050604050505020204" pitchFamily="18" charset="0"/>
              <a:buAutoNum type="arabicPeriod"/>
            </a:pPr>
            <a:r>
              <a:rPr lang="en-US" altLang="en-US" sz="2600" dirty="0" smtClean="0"/>
              <a:t>Leadership team considers survey data</a:t>
            </a:r>
          </a:p>
          <a:p>
            <a:pPr marL="1087438" lvl="1" indent="-812800" eaLnBrk="1" hangingPunct="1">
              <a:lnSpc>
                <a:spcPct val="80000"/>
              </a:lnSpc>
              <a:buFont typeface="Bookman Old Style" panose="02050604050505020204" pitchFamily="18" charset="0"/>
              <a:buAutoNum type="arabicPeriod"/>
            </a:pPr>
            <a:r>
              <a:rPr lang="en-US" altLang="en-US" sz="2600" dirty="0" smtClean="0"/>
              <a:t>Leadership team develops intervention strategies</a:t>
            </a:r>
          </a:p>
          <a:p>
            <a:pPr marL="1487488" lvl="2" indent="-812800">
              <a:lnSpc>
                <a:spcPct val="80000"/>
              </a:lnSpc>
            </a:pPr>
            <a:r>
              <a:rPr lang="en-US" altLang="en-US" sz="2600" dirty="0" err="1" smtClean="0"/>
              <a:t>SfC</a:t>
            </a:r>
            <a:r>
              <a:rPr lang="en-US" altLang="en-US" sz="2600" dirty="0" smtClean="0"/>
              <a:t> Box</a:t>
            </a:r>
          </a:p>
          <a:p>
            <a:pPr marL="1487488" lvl="2" indent="-812800">
              <a:lnSpc>
                <a:spcPct val="80000"/>
              </a:lnSpc>
            </a:pPr>
            <a:r>
              <a:rPr lang="en-US" altLang="en-US" sz="2600" dirty="0" smtClean="0"/>
              <a:t>School-wide stop response</a:t>
            </a:r>
          </a:p>
          <a:p>
            <a:pPr marL="1487488" lvl="2" indent="-812800">
              <a:lnSpc>
                <a:spcPct val="80000"/>
              </a:lnSpc>
            </a:pPr>
            <a:r>
              <a:rPr lang="en-US" altLang="en-US" sz="2600" dirty="0" smtClean="0"/>
              <a:t>Assemblies</a:t>
            </a:r>
          </a:p>
          <a:p>
            <a:pPr marL="1087438" lvl="1" indent="-812800" eaLnBrk="1" hangingPunct="1">
              <a:lnSpc>
                <a:spcPct val="80000"/>
              </a:lnSpc>
              <a:buFont typeface="Bookman Old Style" panose="02050604050505020204" pitchFamily="18" charset="0"/>
              <a:buAutoNum type="arabicPeriod"/>
            </a:pPr>
            <a:r>
              <a:rPr lang="en-US" altLang="en-US" sz="2600" dirty="0" smtClean="0"/>
              <a:t>Leadership team reinforces students for standing up for each other</a:t>
            </a:r>
          </a:p>
          <a:p>
            <a:pPr marL="1487488" lvl="2" indent="-812800">
              <a:lnSpc>
                <a:spcPct val="80000"/>
              </a:lnSpc>
            </a:pPr>
            <a:r>
              <a:rPr lang="en-US" altLang="en-US" sz="2600" dirty="0" smtClean="0"/>
              <a:t>The team develops a reinforcement system </a:t>
            </a:r>
          </a:p>
          <a:p>
            <a:pPr marL="1487488" lvl="2" indent="-812800">
              <a:lnSpc>
                <a:spcPct val="80000"/>
              </a:lnSpc>
            </a:pPr>
            <a:r>
              <a:rPr lang="en-US" altLang="en-US" sz="2600" dirty="0" smtClean="0"/>
              <a:t>The team uploads nominations to the national site</a:t>
            </a:r>
          </a:p>
          <a:p>
            <a:pPr marL="1762125" lvl="3" indent="-812800">
              <a:lnSpc>
                <a:spcPct val="80000"/>
              </a:lnSpc>
            </a:pPr>
            <a:r>
              <a:rPr lang="en-US" altLang="en-US" sz="2400" dirty="0" smtClean="0"/>
              <a:t>www.standforcourage.org</a:t>
            </a:r>
            <a:endParaRPr lang="en-US" altLang="en-US" sz="2600" dirty="0" smtClean="0"/>
          </a:p>
          <a:p>
            <a:pPr marL="1087438" lvl="1" indent="-812800" eaLnBrk="1" hangingPunct="1">
              <a:lnSpc>
                <a:spcPct val="80000"/>
              </a:lnSpc>
              <a:buFont typeface="Bookman Old Style" panose="02050604050505020204" pitchFamily="18" charset="0"/>
              <a:buAutoNum type="arabicPeriod"/>
            </a:pPr>
            <a:r>
              <a:rPr lang="en-US" altLang="en-US" sz="2600" dirty="0" smtClean="0"/>
              <a:t>Leadership team reports results of their efforts</a:t>
            </a:r>
          </a:p>
        </p:txBody>
      </p:sp>
    </p:spTree>
    <p:extLst>
      <p:ext uri="{BB962C8B-B14F-4D97-AF65-F5344CB8AC3E}">
        <p14:creationId xmlns:p14="http://schemas.microsoft.com/office/powerpoint/2010/main" val="4122561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Complete the Student Voice section of the Self-Assessment (6th section of the tool)</a:t>
            </a:r>
            <a:endParaRPr lang="en-US" dirty="0"/>
          </a:p>
          <a:p>
            <a:r>
              <a:rPr lang="en-US" dirty="0"/>
              <a:t>C</a:t>
            </a:r>
            <a:r>
              <a:rPr lang="en-US" dirty="0" smtClean="0"/>
              <a:t>omplete the section on your own, scoring each item with a 0,1, or 2</a:t>
            </a:r>
          </a:p>
          <a:p>
            <a:r>
              <a:rPr lang="en-US" dirty="0"/>
              <a:t>A</a:t>
            </a:r>
            <a:r>
              <a:rPr lang="en-US" dirty="0" smtClean="0"/>
              <a:t>s a team discuss your scores and come to consensus in the official document </a:t>
            </a:r>
          </a:p>
          <a:p>
            <a:r>
              <a:rPr lang="en-US" dirty="0" smtClean="0"/>
              <a:t>As a team, action plan around 1 item</a:t>
            </a:r>
            <a:br>
              <a:rPr lang="en-US" dirty="0" smtClean="0"/>
            </a:br>
            <a:endParaRPr lang="en-US" dirty="0" smtClean="0"/>
          </a:p>
        </p:txBody>
      </p:sp>
      <p:sp>
        <p:nvSpPr>
          <p:cNvPr id="4" name="Title 1"/>
          <p:cNvSpPr txBox="1">
            <a:spLocks/>
          </p:cNvSpPr>
          <p:nvPr/>
        </p:nvSpPr>
        <p:spPr>
          <a:xfrm>
            <a:off x="192024" y="192024"/>
            <a:ext cx="7886700" cy="5212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r>
              <a:rPr lang="en-US" dirty="0" smtClean="0"/>
              <a:t>Student Voice Self-Assessment</a:t>
            </a:r>
            <a:endParaRPr lang="en-US" dirty="0"/>
          </a:p>
        </p:txBody>
      </p:sp>
    </p:spTree>
    <p:extLst>
      <p:ext uri="{BB962C8B-B14F-4D97-AF65-F5344CB8AC3E}">
        <p14:creationId xmlns:p14="http://schemas.microsoft.com/office/powerpoint/2010/main" val="30130087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5400" dirty="0" smtClean="0"/>
              <a:t>Bullying Prevention Policy</a:t>
            </a:r>
            <a:endParaRPr lang="en-US" sz="5400" dirty="0"/>
          </a:p>
        </p:txBody>
      </p:sp>
    </p:spTree>
    <p:extLst>
      <p:ext uri="{BB962C8B-B14F-4D97-AF65-F5344CB8AC3E}">
        <p14:creationId xmlns:p14="http://schemas.microsoft.com/office/powerpoint/2010/main" val="3737596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Colorado requirements:</a:t>
            </a:r>
          </a:p>
          <a:p>
            <a:pPr lvl="1"/>
            <a:r>
              <a:rPr lang="en-US" dirty="0" smtClean="0"/>
              <a:t>School districts must have an anti-bullying policy</a:t>
            </a:r>
          </a:p>
          <a:p>
            <a:pPr lvl="1"/>
            <a:r>
              <a:rPr lang="en-US" dirty="0" smtClean="0"/>
              <a:t>Part of this policy must include “disciplinary consequences for students who bully other students and for any person who takes any retaliatory action against a student who reports…an incident of bullying.”</a:t>
            </a:r>
            <a:br>
              <a:rPr lang="en-US" dirty="0" smtClean="0"/>
            </a:br>
            <a:endParaRPr lang="en-US" dirty="0" smtClean="0"/>
          </a:p>
          <a:p>
            <a:r>
              <a:rPr lang="en-US" dirty="0" smtClean="0"/>
              <a:t>Colorado encouragements:</a:t>
            </a:r>
          </a:p>
          <a:p>
            <a:pPr lvl="1"/>
            <a:r>
              <a:rPr lang="en-US" dirty="0" smtClean="0"/>
              <a:t>Incorporation of a survey of students’ impressions of bullying</a:t>
            </a:r>
          </a:p>
          <a:p>
            <a:pPr lvl="1"/>
            <a:r>
              <a:rPr lang="en-US" dirty="0" smtClean="0"/>
              <a:t>“Character building” programs</a:t>
            </a:r>
          </a:p>
          <a:p>
            <a:pPr lvl="1"/>
            <a:r>
              <a:rPr lang="en-US" dirty="0" smtClean="0"/>
              <a:t>Having a team of people at each school who advise administration on bullying</a:t>
            </a:r>
          </a:p>
          <a:p>
            <a:pPr lvl="1"/>
            <a:r>
              <a:rPr lang="en-US" dirty="0" smtClean="0"/>
              <a:t>Age-appropriate internet safety plan</a:t>
            </a:r>
          </a:p>
          <a:p>
            <a:pPr lvl="1"/>
            <a:endParaRPr lang="en-US" dirty="0"/>
          </a:p>
        </p:txBody>
      </p:sp>
      <p:sp>
        <p:nvSpPr>
          <p:cNvPr id="3" name="Title 2"/>
          <p:cNvSpPr>
            <a:spLocks noGrp="1"/>
          </p:cNvSpPr>
          <p:nvPr>
            <p:ph type="title"/>
          </p:nvPr>
        </p:nvSpPr>
        <p:spPr/>
        <p:txBody>
          <a:bodyPr/>
          <a:lstStyle/>
          <a:p>
            <a:r>
              <a:rPr lang="en-US" dirty="0" smtClean="0"/>
              <a:t>Bullying Prevention Policy</a:t>
            </a:r>
            <a:endParaRPr lang="en-US" dirty="0"/>
          </a:p>
        </p:txBody>
      </p:sp>
    </p:spTree>
    <p:extLst>
      <p:ext uri="{BB962C8B-B14F-4D97-AF65-F5344CB8AC3E}">
        <p14:creationId xmlns:p14="http://schemas.microsoft.com/office/powerpoint/2010/main" val="7936445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Enumeration of protected classes</a:t>
            </a:r>
          </a:p>
          <a:p>
            <a:pPr lvl="1"/>
            <a:r>
              <a:rPr lang="en-US" dirty="0" smtClean="0"/>
              <a:t>Colorado Association of School Boards</a:t>
            </a:r>
          </a:p>
          <a:p>
            <a:pPr lvl="2"/>
            <a:r>
              <a:rPr lang="en-US" dirty="0" smtClean="0"/>
              <a:t>Recommended to enumerate protected classes in anti-bullying policies </a:t>
            </a:r>
          </a:p>
          <a:p>
            <a:pPr lvl="2"/>
            <a:r>
              <a:rPr lang="en-US" dirty="0" smtClean="0"/>
              <a:t>Recently added the recommendation of enumerating transgender status</a:t>
            </a:r>
            <a:br>
              <a:rPr lang="en-US" dirty="0" smtClean="0"/>
            </a:br>
            <a:endParaRPr lang="en-US" dirty="0" smtClean="0"/>
          </a:p>
          <a:p>
            <a:r>
              <a:rPr lang="en-US" dirty="0" smtClean="0"/>
              <a:t>Impact on LGBT students</a:t>
            </a:r>
          </a:p>
          <a:p>
            <a:pPr lvl="1"/>
            <a:r>
              <a:rPr lang="en-US" dirty="0" smtClean="0"/>
              <a:t>Students in districts that enumerate LGBT status report:</a:t>
            </a:r>
          </a:p>
          <a:p>
            <a:pPr lvl="2"/>
            <a:r>
              <a:rPr lang="en-US" dirty="0" smtClean="0"/>
              <a:t>Greater school safety</a:t>
            </a:r>
          </a:p>
          <a:p>
            <a:pPr lvl="2"/>
            <a:r>
              <a:rPr lang="en-US" dirty="0" smtClean="0"/>
              <a:t>Less victimization based on their sexual orientation and gender expression</a:t>
            </a:r>
          </a:p>
          <a:p>
            <a:pPr lvl="2"/>
            <a:r>
              <a:rPr lang="en-US" dirty="0" smtClean="0"/>
              <a:t>Less social aggression</a:t>
            </a:r>
          </a:p>
          <a:p>
            <a:pPr lvl="2"/>
            <a:endParaRPr lang="en-US" dirty="0"/>
          </a:p>
        </p:txBody>
      </p:sp>
      <p:sp>
        <p:nvSpPr>
          <p:cNvPr id="3" name="Title 2"/>
          <p:cNvSpPr>
            <a:spLocks noGrp="1"/>
          </p:cNvSpPr>
          <p:nvPr>
            <p:ph type="title"/>
          </p:nvPr>
        </p:nvSpPr>
        <p:spPr/>
        <p:txBody>
          <a:bodyPr/>
          <a:lstStyle/>
          <a:p>
            <a:r>
              <a:rPr lang="en-US" dirty="0" smtClean="0"/>
              <a:t>Bullying Prevention Policy</a:t>
            </a:r>
            <a:endParaRPr lang="en-US" dirty="0"/>
          </a:p>
        </p:txBody>
      </p:sp>
      <p:sp>
        <p:nvSpPr>
          <p:cNvPr id="4" name="Rectangle 3"/>
          <p:cNvSpPr/>
          <p:nvPr/>
        </p:nvSpPr>
        <p:spPr>
          <a:xfrm>
            <a:off x="1347536" y="6475426"/>
            <a:ext cx="6131291" cy="246221"/>
          </a:xfrm>
          <a:prstGeom prst="rect">
            <a:avLst/>
          </a:prstGeom>
        </p:spPr>
        <p:txBody>
          <a:bodyPr wrap="square">
            <a:spAutoFit/>
          </a:bodyPr>
          <a:lstStyle/>
          <a:p>
            <a:pPr algn="ctr" defTabSz="685800"/>
            <a:r>
              <a:rPr lang="en-US" sz="1000" dirty="0" smtClean="0"/>
              <a:t>(Kull, </a:t>
            </a:r>
            <a:r>
              <a:rPr lang="en-US" sz="1000" dirty="0" err="1" smtClean="0"/>
              <a:t>Greytak</a:t>
            </a:r>
            <a:r>
              <a:rPr lang="en-US" sz="1000" dirty="0" smtClean="0"/>
              <a:t>, </a:t>
            </a:r>
            <a:r>
              <a:rPr lang="en-US" sz="1000" dirty="0" err="1" smtClean="0"/>
              <a:t>Kosciw</a:t>
            </a:r>
            <a:r>
              <a:rPr lang="en-US" sz="1000" dirty="0" smtClean="0"/>
              <a:t>, &amp; </a:t>
            </a:r>
            <a:r>
              <a:rPr lang="en-US" sz="1000" dirty="0" err="1" smtClean="0"/>
              <a:t>Villenas</a:t>
            </a:r>
            <a:r>
              <a:rPr lang="en-US" sz="1000" dirty="0" smtClean="0"/>
              <a:t>, 2016)</a:t>
            </a:r>
            <a:endParaRPr lang="en-US" sz="1000" dirty="0"/>
          </a:p>
        </p:txBody>
      </p:sp>
    </p:spTree>
    <p:extLst>
      <p:ext uri="{BB962C8B-B14F-4D97-AF65-F5344CB8AC3E}">
        <p14:creationId xmlns:p14="http://schemas.microsoft.com/office/powerpoint/2010/main" val="27605926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Recent federal guidance </a:t>
            </a:r>
          </a:p>
          <a:p>
            <a:pPr lvl="1"/>
            <a:r>
              <a:rPr lang="en-US" dirty="0" smtClean="0"/>
              <a:t>Leaves decision on transgender student restroom use up to states</a:t>
            </a:r>
            <a:br>
              <a:rPr lang="en-US" dirty="0" smtClean="0"/>
            </a:br>
            <a:endParaRPr lang="en-US" dirty="0" smtClean="0"/>
          </a:p>
          <a:p>
            <a:r>
              <a:rPr lang="en-US" dirty="0" smtClean="0"/>
              <a:t>Colorado law</a:t>
            </a:r>
          </a:p>
          <a:p>
            <a:pPr lvl="1"/>
            <a:r>
              <a:rPr lang="en-US" dirty="0" smtClean="0"/>
              <a:t>SB08-200 pass in 2008</a:t>
            </a:r>
          </a:p>
          <a:p>
            <a:pPr lvl="2"/>
            <a:r>
              <a:rPr lang="en-US" dirty="0" smtClean="0"/>
              <a:t>Requires all school programs and activities to be free from discrimination based on sexual orientation (including transgender status)</a:t>
            </a:r>
          </a:p>
          <a:p>
            <a:pPr lvl="1"/>
            <a:r>
              <a:rPr lang="en-US" dirty="0" smtClean="0"/>
              <a:t>Colorado Civil Rights Division</a:t>
            </a:r>
          </a:p>
          <a:p>
            <a:pPr lvl="2"/>
            <a:r>
              <a:rPr lang="en-US" dirty="0" smtClean="0"/>
              <a:t>In 2013 ruled that transgender students are allowed to use the restroom of the gender with which they identify</a:t>
            </a:r>
          </a:p>
          <a:p>
            <a:pPr lvl="2"/>
            <a:endParaRPr lang="en-US" dirty="0"/>
          </a:p>
        </p:txBody>
      </p:sp>
      <p:sp>
        <p:nvSpPr>
          <p:cNvPr id="3" name="Title 2"/>
          <p:cNvSpPr>
            <a:spLocks noGrp="1"/>
          </p:cNvSpPr>
          <p:nvPr>
            <p:ph type="title"/>
          </p:nvPr>
        </p:nvSpPr>
        <p:spPr/>
        <p:txBody>
          <a:bodyPr/>
          <a:lstStyle/>
          <a:p>
            <a:r>
              <a:rPr lang="en-US" dirty="0" smtClean="0"/>
              <a:t>Bullying Prevention Policy</a:t>
            </a:r>
            <a:endParaRPr lang="en-US" dirty="0"/>
          </a:p>
        </p:txBody>
      </p:sp>
    </p:spTree>
    <p:extLst>
      <p:ext uri="{BB962C8B-B14F-4D97-AF65-F5344CB8AC3E}">
        <p14:creationId xmlns:p14="http://schemas.microsoft.com/office/powerpoint/2010/main" val="2079568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Eligible applicants include:</a:t>
            </a:r>
          </a:p>
          <a:p>
            <a:pPr lvl="1"/>
            <a:r>
              <a:rPr lang="en-US" dirty="0"/>
              <a:t>School districts and the Charter School Institute (on behalf of a school or a collaborative group of schools);</a:t>
            </a:r>
          </a:p>
          <a:p>
            <a:pPr lvl="1"/>
            <a:r>
              <a:rPr lang="en-US" dirty="0"/>
              <a:t>Charter Schools*; </a:t>
            </a:r>
          </a:p>
          <a:p>
            <a:pPr lvl="1"/>
            <a:r>
              <a:rPr lang="en-US" dirty="0"/>
              <a:t>Boards of Cooperative </a:t>
            </a:r>
            <a:r>
              <a:rPr lang="en-US" dirty="0" smtClean="0"/>
              <a:t>Educational Services </a:t>
            </a:r>
            <a:r>
              <a:rPr lang="en-US" dirty="0"/>
              <a:t>(on behalf of a school or a collaborative group of schools); and</a:t>
            </a:r>
          </a:p>
          <a:p>
            <a:pPr lvl="1"/>
            <a:r>
              <a:rPr lang="en-US" dirty="0"/>
              <a:t>Facility schools approved pursuant to C.R.S. 22-2-402 (1). </a:t>
            </a:r>
          </a:p>
          <a:p>
            <a:pPr marL="0" indent="0">
              <a:buNone/>
            </a:pPr>
            <a:endParaRPr lang="en-US" dirty="0" smtClean="0"/>
          </a:p>
          <a:p>
            <a:pPr marL="0" indent="0">
              <a:buNone/>
            </a:pPr>
            <a:r>
              <a:rPr lang="en-US" sz="1400" b="0" i="1" dirty="0" smtClean="0"/>
              <a:t>Note: Individual charter school applicants must obtain signatures from their authorizing district or the Charter School Institute (CSI). If awarded a grant, the charter school’s authorizer or CSI will be the fiscal agent.</a:t>
            </a:r>
          </a:p>
          <a:p>
            <a:endParaRPr lang="en-US" dirty="0"/>
          </a:p>
        </p:txBody>
      </p:sp>
      <p:sp>
        <p:nvSpPr>
          <p:cNvPr id="3" name="Title 2"/>
          <p:cNvSpPr>
            <a:spLocks noGrp="1"/>
          </p:cNvSpPr>
          <p:nvPr>
            <p:ph type="title"/>
          </p:nvPr>
        </p:nvSpPr>
        <p:spPr/>
        <p:txBody>
          <a:bodyPr/>
          <a:lstStyle/>
          <a:p>
            <a:r>
              <a:rPr lang="en-US" smtClean="0"/>
              <a:t>Eligible Applicants</a:t>
            </a:r>
            <a:endParaRPr lang="en-US" dirty="0"/>
          </a:p>
        </p:txBody>
      </p:sp>
    </p:spTree>
    <p:extLst>
      <p:ext uri="{BB962C8B-B14F-4D97-AF65-F5344CB8AC3E}">
        <p14:creationId xmlns:p14="http://schemas.microsoft.com/office/powerpoint/2010/main" val="19348747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47" y="4666368"/>
            <a:ext cx="7729085" cy="983560"/>
          </a:xfrm>
          <a:prstGeom prst="rect">
            <a:avLst/>
          </a:prstGeom>
        </p:spPr>
      </p:pic>
      <p:sp>
        <p:nvSpPr>
          <p:cNvPr id="3" name="Title 2"/>
          <p:cNvSpPr>
            <a:spLocks noGrp="1"/>
          </p:cNvSpPr>
          <p:nvPr>
            <p:ph type="title"/>
          </p:nvPr>
        </p:nvSpPr>
        <p:spPr/>
        <p:txBody>
          <a:bodyPr/>
          <a:lstStyle/>
          <a:p>
            <a:r>
              <a:rPr lang="en-US" dirty="0" smtClean="0"/>
              <a:t>Bullying Prevention Policy</a:t>
            </a:r>
            <a:endParaRPr lang="en-US" dirty="0"/>
          </a:p>
        </p:txBody>
      </p:sp>
      <p:pic>
        <p:nvPicPr>
          <p:cNvPr id="4" name="Content Placeholder 3"/>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628650" y="878771"/>
            <a:ext cx="7886700" cy="5009321"/>
          </a:xfrm>
        </p:spPr>
      </p:pic>
    </p:spTree>
    <p:extLst>
      <p:ext uri="{BB962C8B-B14F-4D97-AF65-F5344CB8AC3E}">
        <p14:creationId xmlns:p14="http://schemas.microsoft.com/office/powerpoint/2010/main" val="149357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20000" y="120000"/>
                                    </p:animScale>
                                  </p:childTnLst>
                                </p:cTn>
                              </p:par>
                              <p:par>
                                <p:cTn id="7" presetID="10" presetClass="exit" presetSubtype="0" fill="hold" nodeType="withEffect">
                                  <p:stCondLst>
                                    <p:cond delay="0"/>
                                  </p:stCondLst>
                                  <p:childTnLst>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Bullying Prevention Policy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025" y="0"/>
            <a:ext cx="4769950" cy="6858000"/>
          </a:xfrm>
          <a:prstGeom prst="rect">
            <a:avLst/>
          </a:prstGeom>
        </p:spPr>
      </p:pic>
      <p:sp>
        <p:nvSpPr>
          <p:cNvPr id="8" name="Rectangle 7"/>
          <p:cNvSpPr/>
          <p:nvPr/>
        </p:nvSpPr>
        <p:spPr>
          <a:xfrm>
            <a:off x="0" y="6586535"/>
            <a:ext cx="6131291" cy="246221"/>
          </a:xfrm>
          <a:prstGeom prst="rect">
            <a:avLst/>
          </a:prstGeom>
        </p:spPr>
        <p:txBody>
          <a:bodyPr wrap="square">
            <a:spAutoFit/>
          </a:bodyPr>
          <a:lstStyle/>
          <a:p>
            <a:pPr defTabSz="685800"/>
            <a:r>
              <a:rPr lang="en-US" sz="1000" dirty="0" smtClean="0"/>
              <a:t>Adapted from Thompson School District Bullying Prevention Policy</a:t>
            </a:r>
            <a:endParaRPr lang="en-US" sz="1000" dirty="0"/>
          </a:p>
        </p:txBody>
      </p:sp>
    </p:spTree>
    <p:extLst>
      <p:ext uri="{BB962C8B-B14F-4D97-AF65-F5344CB8AC3E}">
        <p14:creationId xmlns:p14="http://schemas.microsoft.com/office/powerpoint/2010/main" val="11598686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smtClean="0"/>
              <a:t>Complete the Policy section of the Self-Assessment (7th section of the tool)</a:t>
            </a:r>
            <a:endParaRPr lang="en-US" dirty="0"/>
          </a:p>
          <a:p>
            <a:r>
              <a:rPr lang="en-US" dirty="0"/>
              <a:t>C</a:t>
            </a:r>
            <a:r>
              <a:rPr lang="en-US" dirty="0" smtClean="0"/>
              <a:t>omplete the section on your own, scoring each item with a 0,1, or 2</a:t>
            </a:r>
          </a:p>
          <a:p>
            <a:r>
              <a:rPr lang="en-US" dirty="0"/>
              <a:t>A</a:t>
            </a:r>
            <a:r>
              <a:rPr lang="en-US" dirty="0" smtClean="0"/>
              <a:t>s a team discuss your scores and come to consensus in the official document </a:t>
            </a:r>
          </a:p>
          <a:p>
            <a:r>
              <a:rPr lang="en-US" dirty="0" smtClean="0"/>
              <a:t>As a team, action plan around 1 item</a:t>
            </a:r>
            <a:br>
              <a:rPr lang="en-US" dirty="0" smtClean="0"/>
            </a:br>
            <a:endParaRPr lang="en-US" dirty="0" smtClean="0"/>
          </a:p>
        </p:txBody>
      </p:sp>
      <p:sp>
        <p:nvSpPr>
          <p:cNvPr id="4" name="Title 1"/>
          <p:cNvSpPr txBox="1">
            <a:spLocks/>
          </p:cNvSpPr>
          <p:nvPr/>
        </p:nvSpPr>
        <p:spPr>
          <a:xfrm>
            <a:off x="192024" y="192024"/>
            <a:ext cx="7886700" cy="5212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r>
              <a:rPr lang="en-US" dirty="0" smtClean="0"/>
              <a:t>Policy Self-Assessment</a:t>
            </a:r>
            <a:endParaRPr lang="en-US" dirty="0"/>
          </a:p>
        </p:txBody>
      </p:sp>
    </p:spTree>
    <p:extLst>
      <p:ext uri="{BB962C8B-B14F-4D97-AF65-F5344CB8AC3E}">
        <p14:creationId xmlns:p14="http://schemas.microsoft.com/office/powerpoint/2010/main" val="39423659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44945" y="1118241"/>
            <a:ext cx="7886700" cy="5037025"/>
          </a:xfrm>
        </p:spPr>
        <p:txBody>
          <a:bodyPr/>
          <a:lstStyle/>
          <a:p>
            <a:pPr lvl="0"/>
            <a:r>
              <a:rPr lang="en-US" sz="2800" dirty="0" smtClean="0"/>
              <a:t>Discuss what comes next</a:t>
            </a:r>
          </a:p>
          <a:p>
            <a:r>
              <a:rPr lang="en-US" sz="2800" dirty="0"/>
              <a:t>Schedule our </a:t>
            </a:r>
            <a:r>
              <a:rPr lang="en-US" sz="2800" dirty="0" smtClean="0"/>
              <a:t>next meeting(s)</a:t>
            </a:r>
          </a:p>
          <a:p>
            <a:r>
              <a:rPr lang="en-US" sz="2800" dirty="0" smtClean="0"/>
              <a:t>Assess the day</a:t>
            </a:r>
            <a:endParaRPr lang="en-US" sz="2800" dirty="0"/>
          </a:p>
          <a:p>
            <a:pPr marL="0" indent="0">
              <a:buNone/>
            </a:pPr>
            <a:endParaRPr lang="en-US" dirty="0"/>
          </a:p>
        </p:txBody>
      </p:sp>
      <p:sp>
        <p:nvSpPr>
          <p:cNvPr id="6" name="Title 3"/>
          <p:cNvSpPr txBox="1">
            <a:spLocks/>
          </p:cNvSpPr>
          <p:nvPr/>
        </p:nvSpPr>
        <p:spPr>
          <a:xfrm>
            <a:off x="160852" y="161703"/>
            <a:ext cx="7886700" cy="5212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r>
              <a:rPr lang="en-US" dirty="0" smtClean="0"/>
              <a:t>Objectives</a:t>
            </a:r>
            <a:endParaRPr lang="en-US" dirty="0"/>
          </a:p>
        </p:txBody>
      </p:sp>
    </p:spTree>
    <p:extLst>
      <p:ext uri="{BB962C8B-B14F-4D97-AF65-F5344CB8AC3E}">
        <p14:creationId xmlns:p14="http://schemas.microsoft.com/office/powerpoint/2010/main" val="41183766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457200" indent="-457200">
              <a:buFont typeface="+mj-lt"/>
              <a:buAutoNum type="arabicPeriod"/>
            </a:pPr>
            <a:r>
              <a:rPr lang="en-US" sz="2400" dirty="0" smtClean="0"/>
              <a:t>Baseline Self Assessment (Done!)</a:t>
            </a:r>
          </a:p>
          <a:p>
            <a:pPr marL="457200" indent="-457200">
              <a:buFont typeface="+mj-lt"/>
              <a:buAutoNum type="arabicPeriod"/>
            </a:pPr>
            <a:r>
              <a:rPr lang="en-US" dirty="0" smtClean="0"/>
              <a:t>Discuss big takeaways</a:t>
            </a:r>
            <a:endParaRPr lang="en-US" sz="2400" dirty="0"/>
          </a:p>
          <a:p>
            <a:pPr marL="457200" indent="-457200">
              <a:buFont typeface="+mj-lt"/>
              <a:buAutoNum type="arabicPeriod"/>
            </a:pPr>
            <a:r>
              <a:rPr lang="en-US" sz="2400" dirty="0" smtClean="0"/>
              <a:t>Considering the activities of the day as well as the needs of your school, plan your next meetings</a:t>
            </a:r>
          </a:p>
          <a:p>
            <a:pPr marL="457200" indent="-457200">
              <a:buFont typeface="+mj-lt"/>
              <a:buAutoNum type="arabicPeriod"/>
            </a:pPr>
            <a:r>
              <a:rPr lang="en-US" dirty="0" smtClean="0"/>
              <a:t>Moodle for Implementation Coaches</a:t>
            </a:r>
            <a:endParaRPr lang="en-US" sz="2400"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3" name="Title 2"/>
          <p:cNvSpPr>
            <a:spLocks noGrp="1"/>
          </p:cNvSpPr>
          <p:nvPr>
            <p:ph type="title"/>
          </p:nvPr>
        </p:nvSpPr>
        <p:spPr>
          <a:xfrm>
            <a:off x="284303" y="192024"/>
            <a:ext cx="8951976" cy="521208"/>
          </a:xfrm>
        </p:spPr>
        <p:txBody>
          <a:bodyPr>
            <a:normAutofit/>
          </a:bodyPr>
          <a:lstStyle/>
          <a:p>
            <a:r>
              <a:rPr lang="en-US" dirty="0" smtClean="0"/>
              <a:t>Bullying Prevention Grant Program Next Steps</a:t>
            </a:r>
            <a:endParaRPr lang="en-US" dirty="0"/>
          </a:p>
        </p:txBody>
      </p:sp>
    </p:spTree>
    <p:extLst>
      <p:ext uri="{BB962C8B-B14F-4D97-AF65-F5344CB8AC3E}">
        <p14:creationId xmlns:p14="http://schemas.microsoft.com/office/powerpoint/2010/main" val="29200188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0"/>
            <a:ext cx="8876110" cy="1071563"/>
          </a:xfrm>
        </p:spPr>
        <p:txBody>
          <a:bodyPr>
            <a:normAutofit/>
          </a:bodyPr>
          <a:lstStyle/>
          <a:p>
            <a:pPr algn="ctr" eaLnBrk="1" hangingPunct="1">
              <a:defRPr/>
            </a:pPr>
            <a:r>
              <a:rPr lang="en-US" sz="3200" b="1" dirty="0" smtClean="0">
                <a:sym typeface="Gill Sans Light" charset="0"/>
              </a:rPr>
              <a:t>Thank you for all your hard work today!</a:t>
            </a:r>
            <a:endParaRPr lang="en-US" sz="3200" b="1" dirty="0">
              <a:sym typeface="Gill Sans Light" charset="0"/>
            </a:endParaRPr>
          </a:p>
        </p:txBody>
      </p:sp>
      <p:sp>
        <p:nvSpPr>
          <p:cNvPr id="3" name="Rectangle 2"/>
          <p:cNvSpPr>
            <a:spLocks noChangeArrowheads="1"/>
          </p:cNvSpPr>
          <p:nvPr/>
        </p:nvSpPr>
        <p:spPr bwMode="auto">
          <a:xfrm>
            <a:off x="232172" y="2610577"/>
            <a:ext cx="862607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E6E5E5"/>
                </a:solidFill>
                <a:latin typeface="Gill Sans Light" pitchFamily="-84" charset="0"/>
                <a:ea typeface="ヒラギノ角ゴ ProN W3" pitchFamily="-84" charset="-128"/>
                <a:sym typeface="Gill Sans Light" pitchFamily="-84" charset="0"/>
              </a:defRPr>
            </a:lvl1pPr>
            <a:lvl2pPr marL="742950" indent="-285750" eaLnBrk="0" hangingPunct="0">
              <a:defRPr sz="4200">
                <a:solidFill>
                  <a:srgbClr val="E6E5E5"/>
                </a:solidFill>
                <a:latin typeface="Gill Sans Light" pitchFamily="-84" charset="0"/>
                <a:ea typeface="ヒラギノ角ゴ ProN W3" pitchFamily="-84" charset="-128"/>
                <a:sym typeface="Gill Sans Light" pitchFamily="-84" charset="0"/>
              </a:defRPr>
            </a:lvl2pPr>
            <a:lvl3pPr marL="1143000" indent="-228600" eaLnBrk="0" hangingPunct="0">
              <a:defRPr sz="4200">
                <a:solidFill>
                  <a:srgbClr val="E6E5E5"/>
                </a:solidFill>
                <a:latin typeface="Gill Sans Light" pitchFamily="-84" charset="0"/>
                <a:ea typeface="ヒラギノ角ゴ ProN W3" pitchFamily="-84" charset="-128"/>
                <a:sym typeface="Gill Sans Light" pitchFamily="-84" charset="0"/>
              </a:defRPr>
            </a:lvl3pPr>
            <a:lvl4pPr marL="1600200" indent="-228600" eaLnBrk="0" hangingPunct="0">
              <a:defRPr sz="4200">
                <a:solidFill>
                  <a:srgbClr val="E6E5E5"/>
                </a:solidFill>
                <a:latin typeface="Gill Sans Light" pitchFamily="-84" charset="0"/>
                <a:ea typeface="ヒラギノ角ゴ ProN W3" pitchFamily="-84" charset="-128"/>
                <a:sym typeface="Gill Sans Light" pitchFamily="-84" charset="0"/>
              </a:defRPr>
            </a:lvl4pPr>
            <a:lvl5pPr marL="2057400" indent="-228600" eaLnBrk="0" hangingPunct="0">
              <a:defRPr sz="4200">
                <a:solidFill>
                  <a:srgbClr val="E6E5E5"/>
                </a:solidFill>
                <a:latin typeface="Gill Sans Light" pitchFamily="-84" charset="0"/>
                <a:ea typeface="ヒラギノ角ゴ ProN W3" pitchFamily="-84" charset="-128"/>
                <a:sym typeface="Gill Sans Light" pitchFamily="-84" charset="0"/>
              </a:defRPr>
            </a:lvl5pPr>
            <a:lvl6pPr marL="2514600" indent="-228600" algn="ctr" eaLnBrk="0" fontAlgn="base" hangingPunct="0">
              <a:spcBef>
                <a:spcPct val="0"/>
              </a:spcBef>
              <a:spcAft>
                <a:spcPct val="0"/>
              </a:spcAft>
              <a:defRPr sz="4200">
                <a:solidFill>
                  <a:srgbClr val="E6E5E5"/>
                </a:solidFill>
                <a:latin typeface="Gill Sans Light" pitchFamily="-84" charset="0"/>
                <a:ea typeface="ヒラギノ角ゴ ProN W3" pitchFamily="-84" charset="-128"/>
                <a:sym typeface="Gill Sans Light" pitchFamily="-84" charset="0"/>
              </a:defRPr>
            </a:lvl6pPr>
            <a:lvl7pPr marL="2971800" indent="-228600" algn="ctr" eaLnBrk="0" fontAlgn="base" hangingPunct="0">
              <a:spcBef>
                <a:spcPct val="0"/>
              </a:spcBef>
              <a:spcAft>
                <a:spcPct val="0"/>
              </a:spcAft>
              <a:defRPr sz="4200">
                <a:solidFill>
                  <a:srgbClr val="E6E5E5"/>
                </a:solidFill>
                <a:latin typeface="Gill Sans Light" pitchFamily="-84" charset="0"/>
                <a:ea typeface="ヒラギノ角ゴ ProN W3" pitchFamily="-84" charset="-128"/>
                <a:sym typeface="Gill Sans Light" pitchFamily="-84" charset="0"/>
              </a:defRPr>
            </a:lvl7pPr>
            <a:lvl8pPr marL="3429000" indent="-228600" algn="ctr" eaLnBrk="0" fontAlgn="base" hangingPunct="0">
              <a:spcBef>
                <a:spcPct val="0"/>
              </a:spcBef>
              <a:spcAft>
                <a:spcPct val="0"/>
              </a:spcAft>
              <a:defRPr sz="4200">
                <a:solidFill>
                  <a:srgbClr val="E6E5E5"/>
                </a:solidFill>
                <a:latin typeface="Gill Sans Light" pitchFamily="-84" charset="0"/>
                <a:ea typeface="ヒラギノ角ゴ ProN W3" pitchFamily="-84" charset="-128"/>
                <a:sym typeface="Gill Sans Light" pitchFamily="-84" charset="0"/>
              </a:defRPr>
            </a:lvl8pPr>
            <a:lvl9pPr marL="3886200" indent="-228600" algn="ctr" eaLnBrk="0" fontAlgn="base" hangingPunct="0">
              <a:spcBef>
                <a:spcPct val="0"/>
              </a:spcBef>
              <a:spcAft>
                <a:spcPct val="0"/>
              </a:spcAft>
              <a:defRPr sz="4200">
                <a:solidFill>
                  <a:srgbClr val="E6E5E5"/>
                </a:solidFill>
                <a:latin typeface="Gill Sans Light" pitchFamily="-84" charset="0"/>
                <a:ea typeface="ヒラギノ角ゴ ProN W3" pitchFamily="-84" charset="-128"/>
                <a:sym typeface="Gill Sans Light" pitchFamily="-84" charset="0"/>
              </a:defRPr>
            </a:lvl9pPr>
          </a:lstStyle>
          <a:p>
            <a:pPr algn="l" eaLnBrk="1" hangingPunct="1"/>
            <a:r>
              <a:rPr lang="en-US" altLang="en-US" sz="3200" dirty="0" smtClean="0">
                <a:solidFill>
                  <a:srgbClr val="000000"/>
                </a:solidFill>
                <a:latin typeface="Museo Slab 500" panose="02000000000000000000" pitchFamily="50" charset="0"/>
              </a:rPr>
              <a:t>For More Info:</a:t>
            </a:r>
            <a:endParaRPr lang="en-US" altLang="en-US" sz="2000" dirty="0" smtClean="0">
              <a:solidFill>
                <a:srgbClr val="000000"/>
              </a:solidFill>
              <a:latin typeface="Museo Slab 500" panose="02000000000000000000" pitchFamily="50" charset="0"/>
            </a:endParaRPr>
          </a:p>
          <a:p>
            <a:pPr algn="l" eaLnBrk="1" hangingPunct="1"/>
            <a:r>
              <a:rPr lang="en-US" altLang="en-US" sz="2000" dirty="0" smtClean="0">
                <a:solidFill>
                  <a:srgbClr val="000000"/>
                </a:solidFill>
                <a:latin typeface="Museo Slab 500" panose="02000000000000000000" pitchFamily="50" charset="0"/>
              </a:rPr>
              <a:t>Colorado Department of Education, Office of Learning Supports</a:t>
            </a:r>
          </a:p>
          <a:p>
            <a:pPr eaLnBrk="1" hangingPunct="1"/>
            <a:r>
              <a:rPr lang="en-US" altLang="en-US" sz="2000" dirty="0">
                <a:solidFill>
                  <a:srgbClr val="000000"/>
                </a:solidFill>
                <a:latin typeface="Museo Slab 500" panose="02000000000000000000" pitchFamily="50" charset="0"/>
                <a:hlinkClick r:id="rId3"/>
              </a:rPr>
              <a:t>https://</a:t>
            </a:r>
            <a:r>
              <a:rPr lang="en-US" altLang="en-US" sz="2000" dirty="0" smtClean="0">
                <a:solidFill>
                  <a:srgbClr val="000000"/>
                </a:solidFill>
                <a:latin typeface="Museo Slab 500" panose="02000000000000000000" pitchFamily="50" charset="0"/>
                <a:hlinkClick r:id="rId3"/>
              </a:rPr>
              <a:t>www.cde.state.co.us/mtss/bullying</a:t>
            </a:r>
            <a:endParaRPr lang="en-US" altLang="en-US" sz="2000" dirty="0" smtClean="0">
              <a:solidFill>
                <a:srgbClr val="000000"/>
              </a:solidFill>
              <a:latin typeface="Museo Slab 500" panose="02000000000000000000" pitchFamily="50" charset="0"/>
            </a:endParaRPr>
          </a:p>
          <a:p>
            <a:pPr eaLnBrk="1" hangingPunct="1"/>
            <a:endParaRPr lang="en-US" altLang="en-US" sz="2000" dirty="0" smtClean="0">
              <a:solidFill>
                <a:srgbClr val="000000"/>
              </a:solidFill>
              <a:latin typeface="Museo Slab 500" panose="02000000000000000000" pitchFamily="50" charset="0"/>
            </a:endParaRPr>
          </a:p>
          <a:p>
            <a:pPr algn="l" eaLnBrk="1" hangingPunct="1"/>
            <a:endParaRPr lang="en-US" altLang="en-US" sz="2000" dirty="0" smtClean="0">
              <a:solidFill>
                <a:srgbClr val="000000"/>
              </a:solidFill>
              <a:latin typeface="Museo Slab 500" panose="02000000000000000000" pitchFamily="50" charset="0"/>
            </a:endParaRPr>
          </a:p>
          <a:p>
            <a:pPr eaLnBrk="1" hangingPunct="1"/>
            <a:endParaRPr lang="en-US" altLang="en-US" sz="2000" dirty="0" smtClean="0">
              <a:solidFill>
                <a:srgbClr val="000000"/>
              </a:solidFill>
              <a:latin typeface="Museo Slab 500" panose="02000000000000000000" pitchFamily="50" charset="0"/>
            </a:endParaRPr>
          </a:p>
          <a:p>
            <a:pPr eaLnBrk="1" hangingPunct="1"/>
            <a:endParaRPr lang="en-US" altLang="en-US" sz="2000" dirty="0" smtClean="0">
              <a:solidFill>
                <a:srgbClr val="000000"/>
              </a:solidFill>
              <a:latin typeface="Museo Slab 500" panose="02000000000000000000" pitchFamily="50" charset="0"/>
            </a:endParaRPr>
          </a:p>
          <a:p>
            <a:pPr eaLnBrk="1" hangingPunct="1"/>
            <a:endParaRPr lang="en-US" altLang="en-US" sz="2000" dirty="0">
              <a:solidFill>
                <a:srgbClr val="000000"/>
              </a:solidFill>
              <a:latin typeface="Museo Slab 500" panose="02000000000000000000" pitchFamily="50" charset="0"/>
            </a:endParaRPr>
          </a:p>
          <a:p>
            <a:pPr algn="l" eaLnBrk="1" hangingPunct="1"/>
            <a:endParaRPr lang="en-US" altLang="en-US" sz="2000" dirty="0" smtClean="0">
              <a:solidFill>
                <a:srgbClr val="000000"/>
              </a:solidFill>
              <a:latin typeface="Museo Slab 500" panose="02000000000000000000" pitchFamily="50" charset="0"/>
            </a:endParaRPr>
          </a:p>
        </p:txBody>
      </p:sp>
      <p:sp>
        <p:nvSpPr>
          <p:cNvPr id="4" name="Rectangle 1"/>
          <p:cNvSpPr txBox="1">
            <a:spLocks noChangeArrowheads="1"/>
          </p:cNvSpPr>
          <p:nvPr/>
        </p:nvSpPr>
        <p:spPr>
          <a:xfrm>
            <a:off x="107156" y="996089"/>
            <a:ext cx="8876110" cy="1294105"/>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2100" kern="1200">
                <a:solidFill>
                  <a:schemeClr val="bg1"/>
                </a:solidFill>
                <a:latin typeface="Museo Slab 500" panose="02000000000000000000" pitchFamily="50" charset="0"/>
                <a:ea typeface="+mj-ea"/>
                <a:cs typeface="+mj-cs"/>
              </a:defRPr>
            </a:lvl1pPr>
          </a:lstStyle>
          <a:p>
            <a:pPr algn="ctr">
              <a:defRPr/>
            </a:pPr>
            <a:r>
              <a:rPr lang="en-US" sz="3200" b="1" dirty="0" smtClean="0">
                <a:solidFill>
                  <a:schemeClr val="tx1"/>
                </a:solidFill>
                <a:sym typeface="Gill Sans Light" charset="0"/>
              </a:rPr>
              <a:t>We are excited to partner with you in moving Bullying Prevention forward in Colorado!</a:t>
            </a:r>
            <a:endParaRPr lang="en-US" sz="3200" b="1" dirty="0">
              <a:solidFill>
                <a:schemeClr val="tx1"/>
              </a:solidFill>
              <a:sym typeface="Gill Sans Light" charset="0"/>
            </a:endParaRPr>
          </a:p>
        </p:txBody>
      </p:sp>
    </p:spTree>
    <p:extLst>
      <p:ext uri="{BB962C8B-B14F-4D97-AF65-F5344CB8AC3E}">
        <p14:creationId xmlns:p14="http://schemas.microsoft.com/office/powerpoint/2010/main" val="129818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784" y="84148"/>
            <a:ext cx="7886700" cy="6773852"/>
          </a:xfrm>
        </p:spPr>
        <p:txBody>
          <a:bodyPr anchor="ctr" anchorCtr="0">
            <a:noAutofit/>
          </a:bodyPr>
          <a:lstStyle/>
          <a:p>
            <a:r>
              <a:rPr lang="en-US" sz="2200" dirty="0"/>
              <a:t>This CDE guidance document is meant for clarification, is not legally binding, and is not to be confused with legal advice. This guidance reflects CDE’s recommendations, but Administrative Units (AUs) may have developed their own policies or procedures that differ from those described herein. Be sure to refer to your local AU’s policies and procedures through the Director of Special Education. If you are seeking legal advice, please contact your legal counsel</a:t>
            </a:r>
            <a:r>
              <a:rPr lang="en-US" sz="2200" dirty="0" smtClean="0"/>
              <a:t>.</a:t>
            </a:r>
            <a:endParaRPr lang="en-US" sz="2200" dirty="0"/>
          </a:p>
        </p:txBody>
      </p:sp>
    </p:spTree>
    <p:extLst>
      <p:ext uri="{BB962C8B-B14F-4D97-AF65-F5344CB8AC3E}">
        <p14:creationId xmlns:p14="http://schemas.microsoft.com/office/powerpoint/2010/main" val="4063413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Available Funds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9</a:t>
            </a:fld>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4046615775"/>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1259852"/>
                <a:gridCol w="1722522"/>
                <a:gridCol w="1828423"/>
                <a:gridCol w="4333203"/>
              </a:tblGrid>
              <a:tr h="697596">
                <a:tc gridSpan="4">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Three Year Grant Cycle</a:t>
                      </a:r>
                      <a:endParaRPr lang="en-US" sz="1600" dirty="0">
                        <a:effectLst/>
                        <a:latin typeface="Calibri"/>
                        <a:ea typeface="Calibri"/>
                        <a:cs typeface="Times New Roman"/>
                      </a:endParaRPr>
                    </a:p>
                  </a:txBody>
                  <a:tcPr marL="86550" marR="86550" marT="0" marB="0" anchor="ctr"/>
                </a:tc>
                <a:tc hMerge="1">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86550" marR="86550" marT="0" marB="0" anchor="ctr"/>
                </a:tc>
                <a:tc hMerge="1">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86550" marR="86550" marT="0" marB="0" anchor="ctr"/>
                </a:tc>
                <a:tc hMerge="1">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86550" marR="86550" marT="0" marB="0" anchor="ctr"/>
                </a:tc>
              </a:tr>
              <a:tr h="724754">
                <a:tc>
                  <a:txBody>
                    <a:bodyPr/>
                    <a:lstStyle/>
                    <a:p>
                      <a:pPr marL="0" marR="0" algn="ctr">
                        <a:lnSpc>
                          <a:spcPct val="115000"/>
                        </a:lnSpc>
                        <a:spcBef>
                          <a:spcPts val="0"/>
                        </a:spcBef>
                        <a:spcAft>
                          <a:spcPts val="0"/>
                        </a:spcAft>
                      </a:pPr>
                      <a:r>
                        <a:rPr lang="en-US" sz="1400" dirty="0">
                          <a:effectLst/>
                        </a:rPr>
                        <a:t>Year</a:t>
                      </a:r>
                      <a:endParaRPr lang="en-US" sz="1400" dirty="0">
                        <a:effectLst/>
                        <a:latin typeface="Calibri"/>
                        <a:ea typeface="Calibri"/>
                        <a:cs typeface="Times New Roman"/>
                      </a:endParaRPr>
                    </a:p>
                  </a:txBody>
                  <a:tcPr marL="86550" marR="86550" marT="0" marB="0" anchor="ctr"/>
                </a:tc>
                <a:tc>
                  <a:txBody>
                    <a:bodyPr/>
                    <a:lstStyle/>
                    <a:p>
                      <a:pPr marL="0" marR="0" algn="ctr">
                        <a:lnSpc>
                          <a:spcPct val="115000"/>
                        </a:lnSpc>
                        <a:spcBef>
                          <a:spcPts val="0"/>
                        </a:spcBef>
                        <a:spcAft>
                          <a:spcPts val="0"/>
                        </a:spcAft>
                      </a:pPr>
                      <a:r>
                        <a:rPr lang="en-US" sz="1400" dirty="0">
                          <a:effectLst/>
                        </a:rPr>
                        <a:t>Total Funds Available</a:t>
                      </a:r>
                      <a:endParaRPr lang="en-US" sz="1400" dirty="0">
                        <a:effectLst/>
                        <a:latin typeface="Calibri"/>
                        <a:ea typeface="Calibri"/>
                        <a:cs typeface="Times New Roman"/>
                      </a:endParaRPr>
                    </a:p>
                  </a:txBody>
                  <a:tcPr marL="86550" marR="86550" marT="0" marB="0" anchor="ctr"/>
                </a:tc>
                <a:tc>
                  <a:txBody>
                    <a:bodyPr/>
                    <a:lstStyle/>
                    <a:p>
                      <a:pPr marL="0" marR="0" algn="ctr">
                        <a:lnSpc>
                          <a:spcPct val="115000"/>
                        </a:lnSpc>
                        <a:spcBef>
                          <a:spcPts val="0"/>
                        </a:spcBef>
                        <a:spcAft>
                          <a:spcPts val="0"/>
                        </a:spcAft>
                      </a:pPr>
                      <a:r>
                        <a:rPr lang="en-US" sz="1400" dirty="0">
                          <a:effectLst/>
                        </a:rPr>
                        <a:t>Maximum Funds </a:t>
                      </a:r>
                      <a:br>
                        <a:rPr lang="en-US" sz="1400" dirty="0">
                          <a:effectLst/>
                        </a:rPr>
                      </a:br>
                      <a:r>
                        <a:rPr lang="en-US" sz="1400" dirty="0">
                          <a:effectLst/>
                        </a:rPr>
                        <a:t>per School</a:t>
                      </a:r>
                      <a:endParaRPr lang="en-US" sz="1400" dirty="0">
                        <a:effectLst/>
                        <a:latin typeface="Calibri"/>
                        <a:ea typeface="Calibri"/>
                        <a:cs typeface="Times New Roman"/>
                      </a:endParaRPr>
                    </a:p>
                  </a:txBody>
                  <a:tcPr marL="86550" marR="86550" marT="0" marB="0" anchor="ctr"/>
                </a:tc>
                <a:tc>
                  <a:txBody>
                    <a:bodyPr/>
                    <a:lstStyle/>
                    <a:p>
                      <a:pPr marL="0" marR="0" algn="ctr">
                        <a:lnSpc>
                          <a:spcPct val="115000"/>
                        </a:lnSpc>
                        <a:spcBef>
                          <a:spcPts val="0"/>
                        </a:spcBef>
                        <a:spcAft>
                          <a:spcPts val="0"/>
                        </a:spcAft>
                      </a:pPr>
                      <a:r>
                        <a:rPr lang="en-US" sz="1400" dirty="0" smtClean="0">
                          <a:effectLst/>
                        </a:rPr>
                        <a:t>Activities</a:t>
                      </a:r>
                      <a:endParaRPr lang="en-US" sz="1400" dirty="0">
                        <a:effectLst/>
                        <a:latin typeface="Calibri"/>
                        <a:ea typeface="Calibri"/>
                        <a:cs typeface="Times New Roman"/>
                      </a:endParaRPr>
                    </a:p>
                  </a:txBody>
                  <a:tcPr marL="86550" marR="86550" marT="0" marB="0" anchor="ctr"/>
                </a:tc>
              </a:tr>
              <a:tr h="2536637">
                <a:tc>
                  <a:txBody>
                    <a:bodyPr/>
                    <a:lstStyle/>
                    <a:p>
                      <a:pPr marL="0" marR="0" algn="ctr">
                        <a:lnSpc>
                          <a:spcPct val="115000"/>
                        </a:lnSpc>
                        <a:spcBef>
                          <a:spcPts val="0"/>
                        </a:spcBef>
                        <a:spcAft>
                          <a:spcPts val="0"/>
                        </a:spcAft>
                      </a:pPr>
                      <a:r>
                        <a:rPr lang="en-US" sz="1400" dirty="0">
                          <a:effectLst/>
                        </a:rPr>
                        <a:t>2016-2017</a:t>
                      </a:r>
                      <a:endParaRPr lang="en-US" sz="1400" dirty="0">
                        <a:effectLst/>
                        <a:latin typeface="Calibri"/>
                        <a:ea typeface="Calibri"/>
                        <a:cs typeface="Times New Roman"/>
                      </a:endParaRPr>
                    </a:p>
                  </a:txBody>
                  <a:tcPr marL="86550" marR="86550" marT="0" marB="0" anchor="ctr"/>
                </a:tc>
                <a:tc>
                  <a:txBody>
                    <a:bodyPr/>
                    <a:lstStyle/>
                    <a:p>
                      <a:pPr marL="0" marR="0" algn="ctr">
                        <a:lnSpc>
                          <a:spcPct val="115000"/>
                        </a:lnSpc>
                        <a:spcBef>
                          <a:spcPts val="0"/>
                        </a:spcBef>
                        <a:spcAft>
                          <a:spcPts val="0"/>
                        </a:spcAft>
                      </a:pPr>
                      <a:r>
                        <a:rPr lang="en-US" sz="1400" dirty="0">
                          <a:effectLst/>
                        </a:rPr>
                        <a:t>$2.9 Million</a:t>
                      </a:r>
                      <a:endParaRPr lang="en-US" sz="1400" dirty="0">
                        <a:effectLst/>
                        <a:latin typeface="Calibri"/>
                        <a:ea typeface="Calibri"/>
                        <a:cs typeface="Times New Roman"/>
                      </a:endParaRPr>
                    </a:p>
                  </a:txBody>
                  <a:tcPr marL="86550" marR="86550" marT="0" marB="0" anchor="ctr"/>
                </a:tc>
                <a:tc>
                  <a:txBody>
                    <a:bodyPr/>
                    <a:lstStyle/>
                    <a:p>
                      <a:pPr marL="0" marR="0" algn="ctr">
                        <a:lnSpc>
                          <a:spcPct val="115000"/>
                        </a:lnSpc>
                        <a:spcBef>
                          <a:spcPts val="0"/>
                        </a:spcBef>
                        <a:spcAft>
                          <a:spcPts val="0"/>
                        </a:spcAft>
                      </a:pPr>
                      <a:r>
                        <a:rPr lang="en-US" sz="1400" dirty="0" smtClean="0">
                          <a:effectLst/>
                        </a:rPr>
                        <a:t>$40,000</a:t>
                      </a:r>
                      <a:endParaRPr lang="en-US" sz="1400" dirty="0">
                        <a:effectLst/>
                        <a:latin typeface="Calibri"/>
                        <a:ea typeface="Calibri"/>
                        <a:cs typeface="Times New Roman"/>
                      </a:endParaRPr>
                    </a:p>
                  </a:txBody>
                  <a:tcPr marL="86550" marR="86550" marT="0" marB="0" anchor="ctr"/>
                </a:tc>
                <a:tc>
                  <a:txBody>
                    <a:bodyPr/>
                    <a:lstStyle/>
                    <a:p>
                      <a:pPr marL="342900" marR="0" lvl="0" indent="-342900">
                        <a:lnSpc>
                          <a:spcPct val="115000"/>
                        </a:lnSpc>
                        <a:spcBef>
                          <a:spcPts val="0"/>
                        </a:spcBef>
                        <a:spcAft>
                          <a:spcPts val="0"/>
                        </a:spcAft>
                        <a:buFont typeface="Symbol"/>
                        <a:buChar char=""/>
                      </a:pPr>
                      <a:r>
                        <a:rPr lang="en-US" sz="1400" dirty="0">
                          <a:effectLst/>
                        </a:rPr>
                        <a:t>Purchasing evidence-based bullying prevention curriculum</a:t>
                      </a:r>
                    </a:p>
                    <a:p>
                      <a:pPr marL="342900" marR="0" lvl="0" indent="-342900">
                        <a:lnSpc>
                          <a:spcPct val="115000"/>
                        </a:lnSpc>
                        <a:spcBef>
                          <a:spcPts val="0"/>
                        </a:spcBef>
                        <a:spcAft>
                          <a:spcPts val="0"/>
                        </a:spcAft>
                        <a:buFont typeface="Symbol"/>
                        <a:buChar char=""/>
                      </a:pPr>
                      <a:r>
                        <a:rPr lang="en-US" sz="1400" dirty="0">
                          <a:effectLst/>
                        </a:rPr>
                        <a:t>Training on bullying prevention curriculum</a:t>
                      </a:r>
                    </a:p>
                    <a:p>
                      <a:pPr marL="342900" marR="0" lvl="0" indent="-342900">
                        <a:lnSpc>
                          <a:spcPct val="115000"/>
                        </a:lnSpc>
                        <a:spcBef>
                          <a:spcPts val="0"/>
                        </a:spcBef>
                        <a:spcAft>
                          <a:spcPts val="0"/>
                        </a:spcAft>
                        <a:buFont typeface="Symbol"/>
                        <a:buChar char=""/>
                      </a:pPr>
                      <a:r>
                        <a:rPr lang="en-US" sz="1400" dirty="0">
                          <a:effectLst/>
                        </a:rPr>
                        <a:t>Needs assessment</a:t>
                      </a:r>
                    </a:p>
                    <a:p>
                      <a:pPr marL="342900" marR="0" lvl="0" indent="-342900">
                        <a:lnSpc>
                          <a:spcPct val="115000"/>
                        </a:lnSpc>
                        <a:spcBef>
                          <a:spcPts val="0"/>
                        </a:spcBef>
                        <a:spcAft>
                          <a:spcPts val="0"/>
                        </a:spcAft>
                        <a:buFont typeface="Symbol"/>
                        <a:buChar char=""/>
                      </a:pPr>
                      <a:r>
                        <a:rPr lang="en-US" sz="1400" dirty="0">
                          <a:effectLst/>
                        </a:rPr>
                        <a:t>Development of foundational systems</a:t>
                      </a:r>
                    </a:p>
                    <a:p>
                      <a:pPr marL="342900" marR="0" lvl="0" indent="-342900">
                        <a:lnSpc>
                          <a:spcPct val="115000"/>
                        </a:lnSpc>
                        <a:spcBef>
                          <a:spcPts val="0"/>
                        </a:spcBef>
                        <a:spcAft>
                          <a:spcPts val="0"/>
                        </a:spcAft>
                        <a:buFont typeface="Symbol"/>
                        <a:buChar char=""/>
                      </a:pPr>
                      <a:r>
                        <a:rPr lang="en-US" sz="1400" dirty="0">
                          <a:effectLst/>
                        </a:rPr>
                        <a:t>Hiring an Implementation Coach</a:t>
                      </a:r>
                    </a:p>
                    <a:p>
                      <a:pPr marL="342900" marR="0" lvl="0" indent="-342900">
                        <a:lnSpc>
                          <a:spcPct val="115000"/>
                        </a:lnSpc>
                        <a:spcBef>
                          <a:spcPts val="0"/>
                        </a:spcBef>
                        <a:spcAft>
                          <a:spcPts val="0"/>
                        </a:spcAft>
                        <a:buFont typeface="Symbol"/>
                        <a:buChar char=""/>
                      </a:pPr>
                      <a:r>
                        <a:rPr lang="en-US" sz="1400" dirty="0">
                          <a:effectLst/>
                        </a:rPr>
                        <a:t>Baseline bullying assessment</a:t>
                      </a:r>
                      <a:endParaRPr lang="en-US" sz="1400" dirty="0">
                        <a:effectLst/>
                        <a:latin typeface="Calibri"/>
                        <a:ea typeface="Calibri"/>
                        <a:cs typeface="Times New Roman"/>
                      </a:endParaRPr>
                    </a:p>
                  </a:txBody>
                  <a:tcPr marL="86550" marR="86550" marT="0" marB="0" anchor="ctr"/>
                </a:tc>
              </a:tr>
              <a:tr h="2899013">
                <a:tc>
                  <a:txBody>
                    <a:bodyPr/>
                    <a:lstStyle/>
                    <a:p>
                      <a:pPr marL="0" marR="0" algn="ctr">
                        <a:lnSpc>
                          <a:spcPct val="115000"/>
                        </a:lnSpc>
                        <a:spcBef>
                          <a:spcPts val="0"/>
                        </a:spcBef>
                        <a:spcAft>
                          <a:spcPts val="0"/>
                        </a:spcAft>
                      </a:pPr>
                      <a:r>
                        <a:rPr lang="en-US" sz="1400" dirty="0">
                          <a:effectLst/>
                        </a:rPr>
                        <a:t>2017-2018</a:t>
                      </a:r>
                    </a:p>
                    <a:p>
                      <a:pPr marL="0" marR="0" algn="ctr">
                        <a:lnSpc>
                          <a:spcPct val="115000"/>
                        </a:lnSpc>
                        <a:spcBef>
                          <a:spcPts val="0"/>
                        </a:spcBef>
                        <a:spcAft>
                          <a:spcPts val="0"/>
                        </a:spcAft>
                      </a:pPr>
                      <a:r>
                        <a:rPr lang="en-US" sz="1400" dirty="0">
                          <a:effectLst/>
                        </a:rPr>
                        <a:t>&amp;</a:t>
                      </a:r>
                    </a:p>
                    <a:p>
                      <a:pPr marL="0" marR="0" algn="ctr">
                        <a:lnSpc>
                          <a:spcPct val="115000"/>
                        </a:lnSpc>
                        <a:spcBef>
                          <a:spcPts val="0"/>
                        </a:spcBef>
                        <a:spcAft>
                          <a:spcPts val="0"/>
                        </a:spcAft>
                      </a:pPr>
                      <a:r>
                        <a:rPr lang="en-US" sz="1400" dirty="0">
                          <a:effectLst/>
                        </a:rPr>
                        <a:t>2018-2019</a:t>
                      </a:r>
                      <a:endParaRPr lang="en-US" sz="1400" dirty="0">
                        <a:effectLst/>
                        <a:latin typeface="Calibri"/>
                        <a:ea typeface="Calibri"/>
                        <a:cs typeface="Times New Roman"/>
                      </a:endParaRPr>
                    </a:p>
                  </a:txBody>
                  <a:tcPr marL="86550" marR="86550" marT="0" marB="0" anchor="ctr"/>
                </a:tc>
                <a:tc>
                  <a:txBody>
                    <a:bodyPr/>
                    <a:lstStyle/>
                    <a:p>
                      <a:pPr marL="0" marR="0" algn="ctr">
                        <a:lnSpc>
                          <a:spcPct val="115000"/>
                        </a:lnSpc>
                        <a:spcBef>
                          <a:spcPts val="0"/>
                        </a:spcBef>
                        <a:spcAft>
                          <a:spcPts val="0"/>
                        </a:spcAft>
                      </a:pPr>
                      <a:r>
                        <a:rPr lang="en-US" sz="1400">
                          <a:effectLst/>
                        </a:rPr>
                        <a:t>$2 Million</a:t>
                      </a:r>
                      <a:endParaRPr lang="en-US" sz="1400">
                        <a:effectLst/>
                        <a:latin typeface="Calibri"/>
                        <a:ea typeface="Calibri"/>
                        <a:cs typeface="Times New Roman"/>
                      </a:endParaRPr>
                    </a:p>
                  </a:txBody>
                  <a:tcPr marL="86550" marR="86550" marT="0" marB="0" anchor="ctr"/>
                </a:tc>
                <a:tc>
                  <a:txBody>
                    <a:bodyPr/>
                    <a:lstStyle/>
                    <a:p>
                      <a:pPr marL="0" marR="0" algn="ctr">
                        <a:lnSpc>
                          <a:spcPct val="115000"/>
                        </a:lnSpc>
                        <a:spcBef>
                          <a:spcPts val="0"/>
                        </a:spcBef>
                        <a:spcAft>
                          <a:spcPts val="0"/>
                        </a:spcAft>
                      </a:pPr>
                      <a:r>
                        <a:rPr lang="en-US" sz="1400">
                          <a:effectLst/>
                        </a:rPr>
                        <a:t>$40,000</a:t>
                      </a:r>
                      <a:endParaRPr lang="en-US" sz="1400">
                        <a:effectLst/>
                        <a:latin typeface="Calibri"/>
                        <a:ea typeface="Calibri"/>
                        <a:cs typeface="Times New Roman"/>
                      </a:endParaRPr>
                    </a:p>
                  </a:txBody>
                  <a:tcPr marL="86550" marR="86550" marT="0" marB="0" anchor="ctr"/>
                </a:tc>
                <a:tc>
                  <a:txBody>
                    <a:bodyPr/>
                    <a:lstStyle/>
                    <a:p>
                      <a:pPr marL="342900" marR="0" lvl="0" indent="-342900">
                        <a:lnSpc>
                          <a:spcPct val="115000"/>
                        </a:lnSpc>
                        <a:spcBef>
                          <a:spcPts val="0"/>
                        </a:spcBef>
                        <a:spcAft>
                          <a:spcPts val="0"/>
                        </a:spcAft>
                        <a:buFont typeface="Symbol"/>
                        <a:buChar char=""/>
                      </a:pPr>
                      <a:r>
                        <a:rPr lang="en-US" sz="1400" dirty="0">
                          <a:effectLst/>
                        </a:rPr>
                        <a:t>Purchasing bullying prevention curriculum refresher materials</a:t>
                      </a:r>
                    </a:p>
                    <a:p>
                      <a:pPr marL="342900" marR="0" lvl="0" indent="-342900">
                        <a:lnSpc>
                          <a:spcPct val="115000"/>
                        </a:lnSpc>
                        <a:spcBef>
                          <a:spcPts val="0"/>
                        </a:spcBef>
                        <a:spcAft>
                          <a:spcPts val="0"/>
                        </a:spcAft>
                        <a:buFont typeface="Symbol"/>
                        <a:buChar char=""/>
                      </a:pPr>
                      <a:r>
                        <a:rPr lang="en-US" sz="1400" dirty="0">
                          <a:effectLst/>
                        </a:rPr>
                        <a:t>Follow up training on the bullying prevention curriculum</a:t>
                      </a:r>
                    </a:p>
                    <a:p>
                      <a:pPr marL="342900" marR="0" lvl="0" indent="-342900">
                        <a:lnSpc>
                          <a:spcPct val="115000"/>
                        </a:lnSpc>
                        <a:spcBef>
                          <a:spcPts val="0"/>
                        </a:spcBef>
                        <a:spcAft>
                          <a:spcPts val="0"/>
                        </a:spcAft>
                        <a:buFont typeface="Symbol"/>
                        <a:buChar char=""/>
                      </a:pPr>
                      <a:r>
                        <a:rPr lang="en-US" sz="1400" dirty="0">
                          <a:effectLst/>
                        </a:rPr>
                        <a:t>Salary for Implementation Coach</a:t>
                      </a:r>
                    </a:p>
                    <a:p>
                      <a:pPr marL="342900" marR="0" lvl="0" indent="-342900">
                        <a:lnSpc>
                          <a:spcPct val="115000"/>
                        </a:lnSpc>
                        <a:spcBef>
                          <a:spcPts val="0"/>
                        </a:spcBef>
                        <a:spcAft>
                          <a:spcPts val="0"/>
                        </a:spcAft>
                        <a:buFont typeface="Symbol"/>
                        <a:buChar char=""/>
                      </a:pPr>
                      <a:r>
                        <a:rPr lang="en-US" sz="1400" dirty="0">
                          <a:effectLst/>
                        </a:rPr>
                        <a:t>Educating parents on bullying prevention strategies</a:t>
                      </a:r>
                    </a:p>
                    <a:p>
                      <a:pPr marL="342900" marR="0" lvl="0" indent="-342900">
                        <a:lnSpc>
                          <a:spcPct val="115000"/>
                        </a:lnSpc>
                        <a:spcBef>
                          <a:spcPts val="0"/>
                        </a:spcBef>
                        <a:spcAft>
                          <a:spcPts val="0"/>
                        </a:spcAft>
                        <a:buFont typeface="Symbol"/>
                        <a:buChar char=""/>
                      </a:pPr>
                      <a:r>
                        <a:rPr lang="en-US" sz="1400" dirty="0">
                          <a:effectLst/>
                        </a:rPr>
                        <a:t>Annual bullying assessment administration</a:t>
                      </a:r>
                      <a:endParaRPr lang="en-US" sz="1400" dirty="0">
                        <a:effectLst/>
                        <a:latin typeface="Calibri"/>
                        <a:ea typeface="Calibri"/>
                        <a:cs typeface="Times New Roman"/>
                      </a:endParaRPr>
                    </a:p>
                  </a:txBody>
                  <a:tcPr marL="86550" marR="86550" marT="0" marB="0" anchor="ctr"/>
                </a:tc>
              </a:tr>
            </a:tbl>
          </a:graphicData>
        </a:graphic>
      </p:graphicFrame>
    </p:spTree>
    <p:extLst>
      <p:ext uri="{BB962C8B-B14F-4D97-AF65-F5344CB8AC3E}">
        <p14:creationId xmlns:p14="http://schemas.microsoft.com/office/powerpoint/2010/main" val="1937452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3940</Words>
  <Application>Microsoft Office PowerPoint</Application>
  <PresentationFormat>On-screen Show (4:3)</PresentationFormat>
  <Paragraphs>904</Paragraphs>
  <Slides>86</Slides>
  <Notes>86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86</vt:i4>
      </vt:variant>
    </vt:vector>
  </HeadingPairs>
  <TitlesOfParts>
    <vt:vector size="103" baseType="lpstr">
      <vt:lpstr>MS PGothic</vt:lpstr>
      <vt:lpstr>MS PGothic</vt:lpstr>
      <vt:lpstr>Arial</vt:lpstr>
      <vt:lpstr>Bookman Old Style</vt:lpstr>
      <vt:lpstr>Calibri</vt:lpstr>
      <vt:lpstr>Calibri Light</vt:lpstr>
      <vt:lpstr>Comic Sans MS</vt:lpstr>
      <vt:lpstr>Gill Sans Light</vt:lpstr>
      <vt:lpstr>Gill Sans MT</vt:lpstr>
      <vt:lpstr>Museo Slab 500</vt:lpstr>
      <vt:lpstr>Symbol</vt:lpstr>
      <vt:lpstr>Times New Roman</vt:lpstr>
      <vt:lpstr>Trebuchet MS</vt:lpstr>
      <vt:lpstr>Wingdings</vt:lpstr>
      <vt:lpstr>Wingdings 3</vt:lpstr>
      <vt:lpstr>ヒラギノ角ゴ ProN W3</vt:lpstr>
      <vt:lpstr>Office Theme</vt:lpstr>
      <vt:lpstr>PowerPoint Presentation</vt:lpstr>
      <vt:lpstr>Housekeeping</vt:lpstr>
      <vt:lpstr>Outcomes for the Day</vt:lpstr>
      <vt:lpstr>PowerPoint Presentation</vt:lpstr>
      <vt:lpstr>PowerPoint Presentation</vt:lpstr>
      <vt:lpstr>PowerPoint Presentation</vt:lpstr>
      <vt:lpstr>Purpose of the BPEG</vt:lpstr>
      <vt:lpstr>Eligible Applicants</vt:lpstr>
      <vt:lpstr>Available Funds</vt:lpstr>
      <vt:lpstr>Allowable Use of Funds</vt:lpstr>
      <vt:lpstr>Allowable Use of Funds</vt:lpstr>
      <vt:lpstr>Allowable Use of Funds</vt:lpstr>
      <vt:lpstr>Allowable Use of Funds Review</vt:lpstr>
      <vt:lpstr>Data Requirement</vt:lpstr>
      <vt:lpstr>Timeline</vt:lpstr>
      <vt:lpstr>Duration of Grants</vt:lpstr>
      <vt:lpstr>Evaluation and Reporting</vt:lpstr>
      <vt:lpstr>PowerPoint Presentation</vt:lpstr>
      <vt:lpstr>What is Bullying</vt:lpstr>
      <vt:lpstr>What is Bullying?</vt:lpstr>
      <vt:lpstr>Components</vt:lpstr>
      <vt:lpstr>Types</vt:lpstr>
      <vt:lpstr>What about Cyberbullying?</vt:lpstr>
      <vt:lpstr>Modes</vt:lpstr>
      <vt:lpstr>Roles</vt:lpstr>
      <vt:lpstr>Who Gets Bullied?</vt:lpstr>
      <vt:lpstr>Who Gets Bullied?</vt:lpstr>
      <vt:lpstr>Who Gets Bullied?</vt:lpstr>
      <vt:lpstr>Who Gets Bullied?</vt:lpstr>
      <vt:lpstr>Impact of Bullying</vt:lpstr>
      <vt:lpstr>Why Do Students Bully?</vt:lpstr>
      <vt:lpstr>Why Do Students Bully?</vt:lpstr>
      <vt:lpstr>Learning to Bully</vt:lpstr>
      <vt:lpstr>Your own Example</vt:lpstr>
      <vt:lpstr>PowerPoint Presentation</vt:lpstr>
      <vt:lpstr>PowerPoint Presentation</vt:lpstr>
      <vt:lpstr>PowerPoint Presentation</vt:lpstr>
      <vt:lpstr>Return from Break in</vt:lpstr>
      <vt:lpstr>PowerPoint Presentation</vt:lpstr>
      <vt:lpstr>Roles and Responsibilities</vt:lpstr>
      <vt:lpstr>Before we jump into our first activity…</vt:lpstr>
      <vt:lpstr>Building Consensus</vt:lpstr>
      <vt:lpstr>Bullying Prevention Committee</vt:lpstr>
      <vt:lpstr>PowerPoint Presentation</vt:lpstr>
      <vt:lpstr>PowerPoint Presentation</vt:lpstr>
      <vt:lpstr>Step 1: Define the Problem</vt:lpstr>
      <vt:lpstr>Step 2: Problem Analysis</vt:lpstr>
      <vt:lpstr>Step 3: Plan Implementation Example</vt:lpstr>
      <vt:lpstr>Step 4: Evaluate</vt:lpstr>
      <vt:lpstr>Summary</vt:lpstr>
      <vt:lpstr>PowerPoint Presentation</vt:lpstr>
      <vt:lpstr>Problems with Traditional Approaches to Preventing Bullying</vt:lpstr>
      <vt:lpstr>What do we Need?</vt:lpstr>
      <vt:lpstr>School Climate and Culture Self-Assessment</vt:lpstr>
      <vt:lpstr>Staff Response</vt:lpstr>
      <vt:lpstr>Example of Staff Response in Bullying Prevention</vt:lpstr>
      <vt:lpstr>PowerPoint Presentation</vt:lpstr>
      <vt:lpstr>PowerPoint Presentation</vt:lpstr>
      <vt:lpstr>Bullying Prevention Curriculum</vt:lpstr>
      <vt:lpstr>How to Address Concerns</vt:lpstr>
      <vt:lpstr>PowerPoint Presentation</vt:lpstr>
      <vt:lpstr>Return from Break in</vt:lpstr>
      <vt:lpstr>PowerPoint Presentation</vt:lpstr>
      <vt:lpstr>Surveys and Data</vt:lpstr>
      <vt:lpstr>Importance of Outcome Data</vt:lpstr>
      <vt:lpstr>Surveys and Data</vt:lpstr>
      <vt:lpstr>PowerPoint Presentation</vt:lpstr>
      <vt:lpstr>PowerPoint Presentation</vt:lpstr>
      <vt:lpstr>Family, School, and Community Partnering</vt:lpstr>
      <vt:lpstr>Colorado Data</vt:lpstr>
      <vt:lpstr>PowerPoint Presentation</vt:lpstr>
      <vt:lpstr>PowerPoint Presentation</vt:lpstr>
      <vt:lpstr>Why Student Voice?</vt:lpstr>
      <vt:lpstr>Implementation Activities</vt:lpstr>
      <vt:lpstr>PowerPoint Presentation</vt:lpstr>
      <vt:lpstr>PowerPoint Presentation</vt:lpstr>
      <vt:lpstr>Bullying Prevention Policy</vt:lpstr>
      <vt:lpstr>Bullying Prevention Policy</vt:lpstr>
      <vt:lpstr>Bullying Prevention Policy</vt:lpstr>
      <vt:lpstr>Bullying Prevention Policy</vt:lpstr>
      <vt:lpstr>Bullying Prevention Policy</vt:lpstr>
      <vt:lpstr>PowerPoint Presentation</vt:lpstr>
      <vt:lpstr>PowerPoint Presentation</vt:lpstr>
      <vt:lpstr>Bullying Prevention Grant Program Next Steps</vt:lpstr>
      <vt:lpstr>Thank you for all your hard work today!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2017-03-14T21:26:24Z</dcterms:created>
  <dcterms:modified xsi:type="dcterms:W3CDTF">2018-01-08T15:19:46Z</dcterms:modified>
</cp:coreProperties>
</file>