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696" r:id="rId2"/>
  </p:sldMasterIdLst>
  <p:notesMasterIdLst>
    <p:notesMasterId r:id="rId5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Lst>
  <p:sldSz cx="9144000" cy="5143500" type="screen16x9"/>
  <p:notesSz cx="6858000" cy="9144000"/>
  <p:embeddedFontLst>
    <p:embeddedFont>
      <p:font typeface="Calibri" panose="020F050202020403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Roboto Mono" panose="00000009000000000000" pitchFamily="49" charset="0"/>
      <p:regular r:id="rId67"/>
      <p:bold r:id="rId68"/>
      <p:italic r:id="rId69"/>
      <p:boldItalic r:id="rId70"/>
    </p:embeddedFont>
    <p:embeddedFont>
      <p:font typeface="Rockwell" panose="02060603020205020403" pitchFamily="18" charset="0"/>
      <p:regular r:id="rId71"/>
      <p:bold r:id="rId72"/>
      <p:italic r:id="rId73"/>
      <p:boldItalic r:id="rId7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44">
          <p15:clr>
            <a:srgbClr val="9AA0A6"/>
          </p15:clr>
        </p15:guide>
        <p15:guide id="4" orient="horz" pos="10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420" autoAdjust="0"/>
  </p:normalViewPr>
  <p:slideViewPr>
    <p:cSldViewPr snapToGrid="0">
      <p:cViewPr varScale="1">
        <p:scale>
          <a:sx n="108" d="100"/>
          <a:sy n="108" d="100"/>
        </p:scale>
        <p:origin x="120" y="780"/>
      </p:cViewPr>
      <p:guideLst>
        <p:guide orient="horz" pos="1620"/>
        <p:guide pos="2880"/>
        <p:guide orient="horz" pos="144"/>
        <p:guide orient="horz" pos="109"/>
      </p:guideLst>
    </p:cSldViewPr>
  </p:slideViewPr>
  <p:outlineViewPr>
    <p:cViewPr>
      <p:scale>
        <a:sx n="33" d="100"/>
        <a:sy n="33" d="100"/>
      </p:scale>
      <p:origin x="0" y="-1896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5.fntdata"/><Relationship Id="rId68" Type="http://schemas.openxmlformats.org/officeDocument/2006/relationships/font" Target="fonts/font10.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5" Type="http://schemas.openxmlformats.org/officeDocument/2006/relationships/slide" Target="slides/slide3.xml"/><Relationship Id="rId61" Type="http://schemas.openxmlformats.org/officeDocument/2006/relationships/font" Target="fonts/font3.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14.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13.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3c26413c28_11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3c26413c28_11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c3a6a7173f_1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c3a6a7173f_1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Reiterate Cons App requirement and availability of federal funding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1bcf635ea20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1bcf635ea20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1bd9b3d25a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6" name="Google Shape;436;g1bd9b3d25a0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1bcf635ea20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3" name="Google Shape;443;g1bcf635ea2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17c884eab1a_0_1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17c884eab1a_0_1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8874f905fe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18874f905fe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g17c884eab1a_0_1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1" name="Google Shape;461;g17c884eab1a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17c884eab1a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7" name="Google Shape;467;g17c884eab1a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g187e405136d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5" name="Google Shape;475;g187e405136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Speak to CS and refer to other trainings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3fe93076fe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Just as an example of UIP planning   </a:t>
            </a:r>
            <a:endParaRPr/>
          </a:p>
        </p:txBody>
      </p:sp>
      <p:sp>
        <p:nvSpPr>
          <p:cNvPr id="482" name="Google Shape;482;g13fe93076fe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3c26413c28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3c26413c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13b57b2b8f5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7" name="Google Shape;607;g13b57b2b8f5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Kathryn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2"/>
        <p:cNvGrpSpPr/>
        <p:nvPr/>
      </p:nvGrpSpPr>
      <p:grpSpPr>
        <a:xfrm>
          <a:off x="0" y="0"/>
          <a:ext cx="0" cy="0"/>
          <a:chOff x="0" y="0"/>
          <a:chExt cx="0" cy="0"/>
        </a:xfrm>
      </p:grpSpPr>
      <p:sp>
        <p:nvSpPr>
          <p:cNvPr id="613" name="Google Shape;613;g13b57b2b8f5_1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4" name="Google Shape;614;g13b57b2b8f5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SAC-   needs to include the members listed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13b57b2b8f5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0" name="Google Shape;620;g13b57b2b8f5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Actual example from plan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g18abb213933_0_5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6" name="Google Shape;626;g18abb213933_0_5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0"/>
        <p:cNvGrpSpPr/>
        <p:nvPr/>
      </p:nvGrpSpPr>
      <p:grpSpPr>
        <a:xfrm>
          <a:off x="0" y="0"/>
          <a:ext cx="0" cy="0"/>
          <a:chOff x="0" y="0"/>
          <a:chExt cx="0" cy="0"/>
        </a:xfrm>
      </p:grpSpPr>
      <p:sp>
        <p:nvSpPr>
          <p:cNvPr id="631" name="Google Shape;631;g13ba8782e75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2" name="Google Shape;632;g13ba8782e75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Reiterate stakeholders were made aware of identification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g13ba8782e75_3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8" name="Google Shape;638;g13ba8782e75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Karen </a:t>
            </a:r>
            <a:r>
              <a:rPr lang="en" sz="1050">
                <a:solidFill>
                  <a:schemeClr val="dk1"/>
                </a:solidFill>
                <a:highlight>
                  <a:srgbClr val="FFFFFF"/>
                </a:highlight>
                <a:latin typeface="Roboto"/>
                <a:ea typeface="Roboto"/>
                <a:cs typeface="Roboto"/>
                <a:sym typeface="Roboto"/>
              </a:rPr>
              <a:t>emphasize that this cannot be one and done or an event that happens 1-2 times per year. There needs to be sufficient opportunity for ongoing involvement and input.</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13c26413c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13c26413c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g13ba8782e75_3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1" name="Google Shape;651;g13ba8782e75_3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17c884eab1a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17c884eab1a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c3a6a7173f_1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c3a6a7173f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17c884eab1a_0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3" name="Google Shape;383;g17c884eab1a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Brief overview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Google Shape;670;g1bd9b3d25a0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1" name="Google Shape;671;g1bd9b3d25a0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1c3a6a7173f_1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7" name="Google Shape;677;g1c3a6a7173f_1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Emphasize where to put it in various sections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g1c3a6a7173f_1_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3" name="Google Shape;683;g1c3a6a7173f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7"/>
        <p:cNvGrpSpPr/>
        <p:nvPr/>
      </p:nvGrpSpPr>
      <p:grpSpPr>
        <a:xfrm>
          <a:off x="0" y="0"/>
          <a:ext cx="0" cy="0"/>
          <a:chOff x="0" y="0"/>
          <a:chExt cx="0" cy="0"/>
        </a:xfrm>
      </p:grpSpPr>
      <p:sp>
        <p:nvSpPr>
          <p:cNvPr id="688" name="Google Shape;688;g1c3a6a7173f_1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9" name="Google Shape;689;g1c3a6a7173f_1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g1c3a6a7173f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6" name="Google Shape;696;g1c3a6a7173f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c3a6a7173f_1_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c3a6a7173f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13e4829c0b6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8" name="Google Shape;708;g13e4829c0b6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Ein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c26413c28_1_3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c26413c28_1_3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13c170c6953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 name="Google Shape;724;g13c170c6953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Elaborate about EBI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2"/>
        <p:cNvGrpSpPr/>
        <p:nvPr/>
      </p:nvGrpSpPr>
      <p:grpSpPr>
        <a:xfrm>
          <a:off x="0" y="0"/>
          <a:ext cx="0" cy="0"/>
          <a:chOff x="0" y="0"/>
          <a:chExt cx="0" cy="0"/>
        </a:xfrm>
      </p:grpSpPr>
      <p:sp>
        <p:nvSpPr>
          <p:cNvPr id="733" name="Google Shape;733;g13c170c6953_0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4" name="Google Shape;734;g13c170c6953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7c884eab1a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7c884eab1a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 CS and reference other CS trainings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8"/>
        <p:cNvGrpSpPr/>
        <p:nvPr/>
      </p:nvGrpSpPr>
      <p:grpSpPr>
        <a:xfrm>
          <a:off x="0" y="0"/>
          <a:ext cx="0" cy="0"/>
          <a:chOff x="0" y="0"/>
          <a:chExt cx="0" cy="0"/>
        </a:xfrm>
      </p:grpSpPr>
      <p:sp>
        <p:nvSpPr>
          <p:cNvPr id="739" name="Google Shape;739;g13c26413c28_1_3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0" name="Google Shape;740;g13c26413c28_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6"/>
        <p:cNvGrpSpPr/>
        <p:nvPr/>
      </p:nvGrpSpPr>
      <p:grpSpPr>
        <a:xfrm>
          <a:off x="0" y="0"/>
          <a:ext cx="0" cy="0"/>
          <a:chOff x="0" y="0"/>
          <a:chExt cx="0" cy="0"/>
        </a:xfrm>
      </p:grpSpPr>
      <p:sp>
        <p:nvSpPr>
          <p:cNvPr id="747" name="Google Shape;747;g13c26413c28_1_3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8" name="Google Shape;748;g13c26413c28_1_3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g1c3a6a7173f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5" name="Google Shape;755;g1c3a6a7173f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g13c170c6953_0_1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1" name="Google Shape;761;g13c170c6953_0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6"/>
        <p:cNvGrpSpPr/>
        <p:nvPr/>
      </p:nvGrpSpPr>
      <p:grpSpPr>
        <a:xfrm>
          <a:off x="0" y="0"/>
          <a:ext cx="0" cy="0"/>
          <a:chOff x="0" y="0"/>
          <a:chExt cx="0" cy="0"/>
        </a:xfrm>
      </p:grpSpPr>
      <p:sp>
        <p:nvSpPr>
          <p:cNvPr id="767" name="Google Shape;767;g13c170c6953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8" name="Google Shape;768;g13c170c6953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13c170c6953_0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13c170c6953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g13ed48f30bd_3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2" name="Google Shape;782;g13ed48f30bd_3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g13ed48f30bd_3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8" name="Google Shape;788;g13ed48f30bd_3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1c3a6a7173f_1_1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1c3a6a7173f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1c3a6a7173f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2" name="Google Shape;802;g1c3a6a7173f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7c884eab1a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7c884eab1a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g1bd9b3d25a0_0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8" name="Google Shape;808;g1bd9b3d25a0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17c884eab1a_0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17c884eab1a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g1c3a6a7173f_1_10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0" name="Google Shape;820;g1c3a6a7173f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13ed48f30bd_1_9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13ed48f30bd_1_9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5"/>
        <p:cNvGrpSpPr/>
        <p:nvPr/>
      </p:nvGrpSpPr>
      <p:grpSpPr>
        <a:xfrm>
          <a:off x="0" y="0"/>
          <a:ext cx="0" cy="0"/>
          <a:chOff x="0" y="0"/>
          <a:chExt cx="0" cy="0"/>
        </a:xfrm>
      </p:grpSpPr>
      <p:sp>
        <p:nvSpPr>
          <p:cNvPr id="836" name="Google Shape;836;g1c3a6a7173f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7" name="Google Shape;837;g1c3a6a7173f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Contacts are listed on page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1c3e81d4b2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1c3e81d4b2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g1c3e81d4b2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 name="Google Shape;400;g1c3e81d4b2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17c884eab1a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17c884eab1a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DNM and address identification in the school profile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18abb213933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18abb21393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1bd9b3d25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8" name="Google Shape;418;g1bd9b3d25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blu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12" y="-11537"/>
            <a:ext cx="9144024" cy="5166574"/>
          </a:xfrm>
          <a:prstGeom prst="rect">
            <a:avLst/>
          </a:prstGeom>
          <a:noFill/>
          <a:ln>
            <a:noFill/>
          </a:ln>
        </p:spPr>
      </p:pic>
      <p:cxnSp>
        <p:nvCxnSpPr>
          <p:cNvPr id="14" name="Google Shape;14;p2"/>
          <p:cNvCxnSpPr/>
          <p:nvPr/>
        </p:nvCxnSpPr>
        <p:spPr>
          <a:xfrm>
            <a:off x="301350" y="2758925"/>
            <a:ext cx="8541300" cy="0"/>
          </a:xfrm>
          <a:prstGeom prst="straightConnector1">
            <a:avLst/>
          </a:prstGeom>
          <a:noFill/>
          <a:ln w="9525" cap="flat" cmpd="sng">
            <a:solidFill>
              <a:schemeClr val="lt1"/>
            </a:solidFill>
            <a:prstDash val="solid"/>
            <a:round/>
            <a:headEnd type="none" w="med" len="med"/>
            <a:tailEnd type="none" w="med" len="med"/>
          </a:ln>
        </p:spPr>
      </p:cxnSp>
      <p:sp>
        <p:nvSpPr>
          <p:cNvPr id="15" name="Google Shape;15;p2"/>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lnSpc>
                <a:spcPct val="100000"/>
              </a:lnSpc>
              <a:spcBef>
                <a:spcPts val="0"/>
              </a:spcBef>
              <a:spcAft>
                <a:spcPts val="0"/>
              </a:spcAft>
              <a:buClr>
                <a:schemeClr val="lt1"/>
              </a:buClr>
              <a:buSzPts val="2300"/>
              <a:buNone/>
              <a:defRPr sz="2300">
                <a:solidFill>
                  <a:schemeClr val="lt1"/>
                </a:solidFill>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6" name="Google Shape;16;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lt1"/>
              </a:buClr>
              <a:buSzPts val="4000"/>
              <a:buFont typeface="Rockwell"/>
              <a:buChar char="●"/>
              <a:defRPr sz="4000">
                <a:solidFill>
                  <a:schemeClr val="lt1"/>
                </a:solidFill>
                <a:latin typeface="Rockwell"/>
                <a:ea typeface="Rockwell"/>
                <a:cs typeface="Rockwell"/>
                <a:sym typeface="Rockwell"/>
              </a:defRPr>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slide-image space - blue" type="titleOnly">
  <p:cSld name="TITLE_ONLY">
    <p:spTree>
      <p:nvGrpSpPr>
        <p:cNvPr id="1" name="Shape 92"/>
        <p:cNvGrpSpPr/>
        <p:nvPr/>
      </p:nvGrpSpPr>
      <p:grpSpPr>
        <a:xfrm>
          <a:off x="0" y="0"/>
          <a:ext cx="0" cy="0"/>
          <a:chOff x="0" y="0"/>
          <a:chExt cx="0" cy="0"/>
        </a:xfrm>
      </p:grpSpPr>
      <p:sp>
        <p:nvSpPr>
          <p:cNvPr id="93" name="Google Shape;93;p11"/>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1"/>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95" name="Google Shape;95;p1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96" name="Google Shape;96;p11"/>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97" name="Google Shape;97;p11"/>
          <p:cNvCxnSpPr/>
          <p:nvPr/>
        </p:nvCxnSpPr>
        <p:spPr>
          <a:xfrm>
            <a:off x="0" y="4561600"/>
            <a:ext cx="5392200" cy="0"/>
          </a:xfrm>
          <a:prstGeom prst="straightConnector1">
            <a:avLst/>
          </a:prstGeom>
          <a:noFill/>
          <a:ln w="9525" cap="flat" cmpd="sng">
            <a:solidFill>
              <a:schemeClr val="accent1"/>
            </a:solidFill>
            <a:prstDash val="solid"/>
            <a:round/>
            <a:headEnd type="none" w="med" len="med"/>
            <a:tailEnd type="none" w="med" len="med"/>
          </a:ln>
        </p:spPr>
      </p:cxnSp>
      <p:sp>
        <p:nvSpPr>
          <p:cNvPr id="98" name="Google Shape;98;p11"/>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99" name="Google Shape;99;p11"/>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0" name="Google Shape;100;p11"/>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2 column - blue">
  <p:cSld name="ONE_COLUMN_TEXT">
    <p:spTree>
      <p:nvGrpSpPr>
        <p:cNvPr id="1" name="Shape 101"/>
        <p:cNvGrpSpPr/>
        <p:nvPr/>
      </p:nvGrpSpPr>
      <p:grpSpPr>
        <a:xfrm>
          <a:off x="0" y="0"/>
          <a:ext cx="0" cy="0"/>
          <a:chOff x="0" y="0"/>
          <a:chExt cx="0" cy="0"/>
        </a:xfrm>
      </p:grpSpPr>
      <p:sp>
        <p:nvSpPr>
          <p:cNvPr id="102" name="Google Shape;102;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03" name="Google Shape;103;p12"/>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04" name="Google Shape;104;p12"/>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5" name="Google Shape;105;p12"/>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06" name="Google Shape;106;p1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07" name="Google Shape;107;p1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08" name="Google Shape;108;p1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09" name="Google Shape;109;p12"/>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hree comparisons with icons">
  <p:cSld name="ONE_COLUMN_TEXT_4">
    <p:spTree>
      <p:nvGrpSpPr>
        <p:cNvPr id="1" name="Shape 110"/>
        <p:cNvGrpSpPr/>
        <p:nvPr/>
      </p:nvGrpSpPr>
      <p:grpSpPr>
        <a:xfrm>
          <a:off x="0" y="0"/>
          <a:ext cx="0" cy="0"/>
          <a:chOff x="0" y="0"/>
          <a:chExt cx="0" cy="0"/>
        </a:xfrm>
      </p:grpSpPr>
      <p:pic>
        <p:nvPicPr>
          <p:cNvPr id="111" name="Google Shape;111;p13"/>
          <p:cNvPicPr preferRelativeResize="0"/>
          <p:nvPr/>
        </p:nvPicPr>
        <p:blipFill>
          <a:blip r:embed="rId2">
            <a:alphaModFix/>
          </a:blip>
          <a:stretch>
            <a:fillRect/>
          </a:stretch>
        </p:blipFill>
        <p:spPr>
          <a:xfrm>
            <a:off x="8146725" y="4676400"/>
            <a:ext cx="867951" cy="369000"/>
          </a:xfrm>
          <a:prstGeom prst="rect">
            <a:avLst/>
          </a:prstGeom>
          <a:noFill/>
          <a:ln>
            <a:noFill/>
          </a:ln>
        </p:spPr>
      </p:pic>
      <p:sp>
        <p:nvSpPr>
          <p:cNvPr id="112" name="Google Shape;112;p13"/>
          <p:cNvSpPr/>
          <p:nvPr/>
        </p:nvSpPr>
        <p:spPr>
          <a:xfrm>
            <a:off x="2963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3" name="Google Shape;113;p13"/>
          <p:cNvPicPr preferRelativeResize="0"/>
          <p:nvPr/>
        </p:nvPicPr>
        <p:blipFill>
          <a:blip r:embed="rId3">
            <a:alphaModFix/>
          </a:blip>
          <a:stretch>
            <a:fillRect/>
          </a:stretch>
        </p:blipFill>
        <p:spPr>
          <a:xfrm>
            <a:off x="-6900" y="0"/>
            <a:ext cx="9172498" cy="917250"/>
          </a:xfrm>
          <a:prstGeom prst="rect">
            <a:avLst/>
          </a:prstGeom>
          <a:noFill/>
          <a:ln>
            <a:noFill/>
          </a:ln>
        </p:spPr>
      </p:pic>
      <p:sp>
        <p:nvSpPr>
          <p:cNvPr id="114" name="Google Shape;114;p1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15" name="Google Shape;115;p13"/>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cxnSp>
        <p:nvCxnSpPr>
          <p:cNvPr id="116" name="Google Shape;116;p13"/>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17" name="Google Shape;117;p13"/>
          <p:cNvSpPr txBox="1">
            <a:spLocks noGrp="1"/>
          </p:cNvSpPr>
          <p:nvPr>
            <p:ph type="subTitle" idx="1"/>
          </p:nvPr>
        </p:nvSpPr>
        <p:spPr>
          <a:xfrm>
            <a:off x="3777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18" name="Google Shape;118;p13"/>
          <p:cNvSpPr>
            <a:spLocks noGrp="1"/>
          </p:cNvSpPr>
          <p:nvPr>
            <p:ph type="pic" idx="2"/>
          </p:nvPr>
        </p:nvSpPr>
        <p:spPr>
          <a:xfrm>
            <a:off x="1391575" y="1204932"/>
            <a:ext cx="393600" cy="353700"/>
          </a:xfrm>
          <a:prstGeom prst="roundRect">
            <a:avLst>
              <a:gd name="adj" fmla="val 16667"/>
            </a:avLst>
          </a:prstGeom>
          <a:noFill/>
          <a:ln>
            <a:noFill/>
          </a:ln>
        </p:spPr>
      </p:sp>
      <p:sp>
        <p:nvSpPr>
          <p:cNvPr id="119" name="Google Shape;119;p13"/>
          <p:cNvSpPr/>
          <p:nvPr/>
        </p:nvSpPr>
        <p:spPr>
          <a:xfrm>
            <a:off x="31770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txBox="1">
            <a:spLocks noGrp="1"/>
          </p:cNvSpPr>
          <p:nvPr>
            <p:ph type="subTitle" idx="3"/>
          </p:nvPr>
        </p:nvSpPr>
        <p:spPr>
          <a:xfrm>
            <a:off x="32584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1" name="Google Shape;121;p13"/>
          <p:cNvSpPr>
            <a:spLocks noGrp="1"/>
          </p:cNvSpPr>
          <p:nvPr>
            <p:ph type="pic" idx="4"/>
          </p:nvPr>
        </p:nvSpPr>
        <p:spPr>
          <a:xfrm>
            <a:off x="4272275" y="1204932"/>
            <a:ext cx="393600" cy="353700"/>
          </a:xfrm>
          <a:prstGeom prst="roundRect">
            <a:avLst>
              <a:gd name="adj" fmla="val 16667"/>
            </a:avLst>
          </a:prstGeom>
          <a:noFill/>
          <a:ln>
            <a:noFill/>
          </a:ln>
        </p:spPr>
      </p:sp>
      <p:sp>
        <p:nvSpPr>
          <p:cNvPr id="122" name="Google Shape;122;p13"/>
          <p:cNvSpPr/>
          <p:nvPr/>
        </p:nvSpPr>
        <p:spPr>
          <a:xfrm>
            <a:off x="6057775" y="1159025"/>
            <a:ext cx="2592600" cy="31608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txBox="1">
            <a:spLocks noGrp="1"/>
          </p:cNvSpPr>
          <p:nvPr>
            <p:ph type="subTitle" idx="5"/>
          </p:nvPr>
        </p:nvSpPr>
        <p:spPr>
          <a:xfrm>
            <a:off x="6139125" y="1614818"/>
            <a:ext cx="2421300" cy="2486100"/>
          </a:xfrm>
          <a:prstGeom prst="rect">
            <a:avLst/>
          </a:prstGeom>
        </p:spPr>
        <p:txBody>
          <a:bodyPr spcFirstLastPara="1" wrap="square" lIns="0" tIns="0" rIns="0" bIns="0" anchor="t" anchorCtr="0">
            <a:normAutofit/>
          </a:bodyPr>
          <a:lstStyle>
            <a:lvl1pPr lvl="0" algn="ctr" rtl="0">
              <a:spcBef>
                <a:spcPts val="0"/>
              </a:spcBef>
              <a:spcAft>
                <a:spcPts val="0"/>
              </a:spcAft>
              <a:buClr>
                <a:schemeClr val="lt1"/>
              </a:buClr>
              <a:buSzPts val="1400"/>
              <a:buNone/>
              <a:defRPr sz="1400">
                <a:solidFill>
                  <a:schemeClr val="lt1"/>
                </a:solidFill>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24" name="Google Shape;124;p13"/>
          <p:cNvSpPr>
            <a:spLocks noGrp="1"/>
          </p:cNvSpPr>
          <p:nvPr>
            <p:ph type="pic" idx="6"/>
          </p:nvPr>
        </p:nvSpPr>
        <p:spPr>
          <a:xfrm>
            <a:off x="7152975" y="1204932"/>
            <a:ext cx="393600" cy="353700"/>
          </a:xfrm>
          <a:prstGeom prst="roundRect">
            <a:avLst>
              <a:gd name="adj" fmla="val 16667"/>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slide-2 column with header - blue 1">
  <p:cSld name="ONE_COLUMN_TEXT_3">
    <p:spTree>
      <p:nvGrpSpPr>
        <p:cNvPr id="1" name="Shape 125"/>
        <p:cNvGrpSpPr/>
        <p:nvPr/>
      </p:nvGrpSpPr>
      <p:grpSpPr>
        <a:xfrm>
          <a:off x="0" y="0"/>
          <a:ext cx="0" cy="0"/>
          <a:chOff x="0" y="0"/>
          <a:chExt cx="0" cy="0"/>
        </a:xfrm>
      </p:grpSpPr>
      <p:sp>
        <p:nvSpPr>
          <p:cNvPr id="126" name="Google Shape;126;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27" name="Google Shape;127;p1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128" name="Google Shape;128;p14"/>
          <p:cNvSpPr txBox="1">
            <a:spLocks noGrp="1"/>
          </p:cNvSpPr>
          <p:nvPr>
            <p:ph type="body" idx="1"/>
          </p:nvPr>
        </p:nvSpPr>
        <p:spPr>
          <a:xfrm>
            <a:off x="3117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29" name="Google Shape;129;p14"/>
          <p:cNvSpPr txBox="1">
            <a:spLocks noGrp="1"/>
          </p:cNvSpPr>
          <p:nvPr>
            <p:ph type="body" idx="2"/>
          </p:nvPr>
        </p:nvSpPr>
        <p:spPr>
          <a:xfrm>
            <a:off x="4832400" y="1448875"/>
            <a:ext cx="3999900" cy="28824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30" name="Google Shape;130;p1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31" name="Google Shape;131;p14"/>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32" name="Google Shape;132;p1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33" name="Google Shape;133;p1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134" name="Google Shape;134;p14"/>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35" name="Google Shape;135;p14"/>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 yellow">
  <p:cSld name="ONE_COLUMN_TEXT_2">
    <p:spTree>
      <p:nvGrpSpPr>
        <p:cNvPr id="1" name="Shape 136"/>
        <p:cNvGrpSpPr/>
        <p:nvPr/>
      </p:nvGrpSpPr>
      <p:grpSpPr>
        <a:xfrm>
          <a:off x="0" y="0"/>
          <a:ext cx="0" cy="0"/>
          <a:chOff x="0" y="0"/>
          <a:chExt cx="0" cy="0"/>
        </a:xfrm>
      </p:grpSpPr>
      <p:pic>
        <p:nvPicPr>
          <p:cNvPr id="137" name="Google Shape;13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138" name="Google Shape;138;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39" name="Google Shape;139;p15"/>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140" name="Google Shape;140;p15"/>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41" name="Google Shape;141;p15"/>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42" name="Google Shape;142;p15"/>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ivider slide-yellow">
  <p:cSld name="TITLE_1">
    <p:spTree>
      <p:nvGrpSpPr>
        <p:cNvPr id="1" name="Shape 143"/>
        <p:cNvGrpSpPr/>
        <p:nvPr/>
      </p:nvGrpSpPr>
      <p:grpSpPr>
        <a:xfrm>
          <a:off x="0" y="0"/>
          <a:ext cx="0" cy="0"/>
          <a:chOff x="0" y="0"/>
          <a:chExt cx="0" cy="0"/>
        </a:xfrm>
      </p:grpSpPr>
      <p:pic>
        <p:nvPicPr>
          <p:cNvPr id="144" name="Google Shape;144;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5" name="Google Shape;145;p16"/>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
        <p:nvSpPr>
          <p:cNvPr id="146" name="Google Shape;146;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slide with header/logo - yellow">
  <p:cSld name="SECTION_HEADER_1">
    <p:spTree>
      <p:nvGrpSpPr>
        <p:cNvPr id="1" name="Shape 147"/>
        <p:cNvGrpSpPr/>
        <p:nvPr/>
      </p:nvGrpSpPr>
      <p:grpSpPr>
        <a:xfrm>
          <a:off x="0" y="0"/>
          <a:ext cx="0" cy="0"/>
          <a:chOff x="0" y="0"/>
          <a:chExt cx="0" cy="0"/>
        </a:xfrm>
      </p:grpSpPr>
      <p:pic>
        <p:nvPicPr>
          <p:cNvPr id="148" name="Google Shape;148;p17"/>
          <p:cNvPicPr preferRelativeResize="0"/>
          <p:nvPr/>
        </p:nvPicPr>
        <p:blipFill>
          <a:blip r:embed="rId2">
            <a:alphaModFix/>
          </a:blip>
          <a:stretch>
            <a:fillRect/>
          </a:stretch>
        </p:blipFill>
        <p:spPr>
          <a:xfrm>
            <a:off x="0" y="0"/>
            <a:ext cx="9144003" cy="910828"/>
          </a:xfrm>
          <a:prstGeom prst="rect">
            <a:avLst/>
          </a:prstGeom>
          <a:noFill/>
          <a:ln>
            <a:noFill/>
          </a:ln>
        </p:spPr>
      </p:pic>
      <p:sp>
        <p:nvSpPr>
          <p:cNvPr id="149" name="Google Shape;149;p1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50" name="Google Shape;150;p1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151" name="Google Shape;151;p1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2" name="Google Shape;152;p17"/>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3" name="Google Shape;153;p1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slide with header/logo - no text - yellow">
  <p:cSld name="TITLE_AND_BODY_1">
    <p:spTree>
      <p:nvGrpSpPr>
        <p:cNvPr id="1" name="Shape 154"/>
        <p:cNvGrpSpPr/>
        <p:nvPr/>
      </p:nvGrpSpPr>
      <p:grpSpPr>
        <a:xfrm>
          <a:off x="0" y="0"/>
          <a:ext cx="0" cy="0"/>
          <a:chOff x="0" y="0"/>
          <a:chExt cx="0" cy="0"/>
        </a:xfrm>
      </p:grpSpPr>
      <p:pic>
        <p:nvPicPr>
          <p:cNvPr id="155" name="Google Shape;155;p18"/>
          <p:cNvPicPr preferRelativeResize="0"/>
          <p:nvPr/>
        </p:nvPicPr>
        <p:blipFill>
          <a:blip r:embed="rId2">
            <a:alphaModFix/>
          </a:blip>
          <a:stretch>
            <a:fillRect/>
          </a:stretch>
        </p:blipFill>
        <p:spPr>
          <a:xfrm>
            <a:off x="0" y="0"/>
            <a:ext cx="9144003" cy="910828"/>
          </a:xfrm>
          <a:prstGeom prst="rect">
            <a:avLst/>
          </a:prstGeom>
          <a:noFill/>
          <a:ln>
            <a:noFill/>
          </a:ln>
        </p:spPr>
      </p:pic>
      <p:sp>
        <p:nvSpPr>
          <p:cNvPr id="156" name="Google Shape;156;p1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57" name="Google Shape;157;p1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58" name="Google Shape;158;p18"/>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59" name="Google Shape;159;p1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yellow">
  <p:cSld name="TITLE_AND_TWO_COLUMNS_1">
    <p:spTree>
      <p:nvGrpSpPr>
        <p:cNvPr id="1" name="Shape 160"/>
        <p:cNvGrpSpPr/>
        <p:nvPr/>
      </p:nvGrpSpPr>
      <p:grpSpPr>
        <a:xfrm>
          <a:off x="0" y="0"/>
          <a:ext cx="0" cy="0"/>
          <a:chOff x="0" y="0"/>
          <a:chExt cx="0" cy="0"/>
        </a:xfrm>
      </p:grpSpPr>
      <p:pic>
        <p:nvPicPr>
          <p:cNvPr id="161" name="Google Shape;161;p1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162" name="Google Shape;162;p19"/>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63" name="Google Shape;163;p1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slide-image space - yellow">
  <p:cSld name="TITLE_ONLY_1">
    <p:spTree>
      <p:nvGrpSpPr>
        <p:cNvPr id="1" name="Shape 164"/>
        <p:cNvGrpSpPr/>
        <p:nvPr/>
      </p:nvGrpSpPr>
      <p:grpSpPr>
        <a:xfrm>
          <a:off x="0" y="0"/>
          <a:ext cx="0" cy="0"/>
          <a:chOff x="0" y="0"/>
          <a:chExt cx="0" cy="0"/>
        </a:xfrm>
      </p:grpSpPr>
      <p:sp>
        <p:nvSpPr>
          <p:cNvPr id="165" name="Google Shape;165;p20"/>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6" name="Google Shape;166;p20"/>
          <p:cNvPicPr preferRelativeResize="0"/>
          <p:nvPr/>
        </p:nvPicPr>
        <p:blipFill>
          <a:blip r:embed="rId2">
            <a:alphaModFix/>
          </a:blip>
          <a:stretch>
            <a:fillRect/>
          </a:stretch>
        </p:blipFill>
        <p:spPr>
          <a:xfrm>
            <a:off x="0" y="0"/>
            <a:ext cx="9144003" cy="910828"/>
          </a:xfrm>
          <a:prstGeom prst="rect">
            <a:avLst/>
          </a:prstGeom>
          <a:noFill/>
          <a:ln>
            <a:noFill/>
          </a:ln>
        </p:spPr>
      </p:pic>
      <p:sp>
        <p:nvSpPr>
          <p:cNvPr id="167" name="Google Shape;167;p2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168" name="Google Shape;168;p20"/>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169" name="Google Shape;169;p20"/>
          <p:cNvCxnSpPr/>
          <p:nvPr/>
        </p:nvCxnSpPr>
        <p:spPr>
          <a:xfrm>
            <a:off x="0" y="4561600"/>
            <a:ext cx="5392200" cy="0"/>
          </a:xfrm>
          <a:prstGeom prst="straightConnector1">
            <a:avLst/>
          </a:prstGeom>
          <a:noFill/>
          <a:ln w="9525" cap="flat" cmpd="sng">
            <a:solidFill>
              <a:srgbClr val="F1C232"/>
            </a:solidFill>
            <a:prstDash val="solid"/>
            <a:round/>
            <a:headEnd type="none" w="med" len="med"/>
            <a:tailEnd type="none" w="med" len="med"/>
          </a:ln>
        </p:spPr>
      </p:cxnSp>
      <p:sp>
        <p:nvSpPr>
          <p:cNvPr id="170" name="Google Shape;170;p20"/>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171" name="Google Shape;171;p2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72" name="Google Shape;172;p20"/>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vider slide-blue">
  <p:cSld name="TITLE_2">
    <p:spTree>
      <p:nvGrpSpPr>
        <p:cNvPr id="1" name="Shape 17"/>
        <p:cNvGrpSpPr/>
        <p:nvPr/>
      </p:nvGrpSpPr>
      <p:grpSpPr>
        <a:xfrm>
          <a:off x="0" y="0"/>
          <a:ext cx="0" cy="0"/>
          <a:chOff x="0" y="0"/>
          <a:chExt cx="0" cy="0"/>
        </a:xfrm>
      </p:grpSpPr>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12" y="-11537"/>
            <a:ext cx="9144024" cy="5166574"/>
          </a:xfrm>
          <a:prstGeom prst="rect">
            <a:avLst/>
          </a:prstGeom>
          <a:noFill/>
          <a:ln>
            <a:noFill/>
          </a:ln>
        </p:spPr>
      </p:pic>
      <p:sp>
        <p:nvSpPr>
          <p:cNvPr id="20" name="Google Shape;20;p3"/>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slide-2 column - yellow">
  <p:cSld name="ONE_COLUMN_TEXT_1">
    <p:spTree>
      <p:nvGrpSpPr>
        <p:cNvPr id="1" name="Shape 173"/>
        <p:cNvGrpSpPr/>
        <p:nvPr/>
      </p:nvGrpSpPr>
      <p:grpSpPr>
        <a:xfrm>
          <a:off x="0" y="0"/>
          <a:ext cx="0" cy="0"/>
          <a:chOff x="0" y="0"/>
          <a:chExt cx="0" cy="0"/>
        </a:xfrm>
      </p:grpSpPr>
      <p:pic>
        <p:nvPicPr>
          <p:cNvPr id="174" name="Google Shape;174;p21"/>
          <p:cNvPicPr preferRelativeResize="0"/>
          <p:nvPr/>
        </p:nvPicPr>
        <p:blipFill>
          <a:blip r:embed="rId2">
            <a:alphaModFix/>
          </a:blip>
          <a:stretch>
            <a:fillRect/>
          </a:stretch>
        </p:blipFill>
        <p:spPr>
          <a:xfrm>
            <a:off x="0" y="0"/>
            <a:ext cx="9144003" cy="910828"/>
          </a:xfrm>
          <a:prstGeom prst="rect">
            <a:avLst/>
          </a:prstGeom>
          <a:noFill/>
          <a:ln>
            <a:noFill/>
          </a:ln>
        </p:spPr>
      </p:pic>
      <p:sp>
        <p:nvSpPr>
          <p:cNvPr id="175" name="Google Shape;17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76" name="Google Shape;176;p21"/>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7" name="Google Shape;177;p21"/>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78" name="Google Shape;178;p2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79" name="Google Shape;179;p21"/>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0" name="Google Shape;180;p21"/>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81" name="Google Shape;181;p21"/>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slide-2 column with header - yellow">
  <p:cSld name="ONE_COLUMN_TEXT_1_2">
    <p:spTree>
      <p:nvGrpSpPr>
        <p:cNvPr id="1" name="Shape 182"/>
        <p:cNvGrpSpPr/>
        <p:nvPr/>
      </p:nvGrpSpPr>
      <p:grpSpPr>
        <a:xfrm>
          <a:off x="0" y="0"/>
          <a:ext cx="0" cy="0"/>
          <a:chOff x="0" y="0"/>
          <a:chExt cx="0" cy="0"/>
        </a:xfrm>
      </p:grpSpPr>
      <p:pic>
        <p:nvPicPr>
          <p:cNvPr id="183" name="Google Shape;183;p22"/>
          <p:cNvPicPr preferRelativeResize="0"/>
          <p:nvPr/>
        </p:nvPicPr>
        <p:blipFill>
          <a:blip r:embed="rId2">
            <a:alphaModFix/>
          </a:blip>
          <a:stretch>
            <a:fillRect/>
          </a:stretch>
        </p:blipFill>
        <p:spPr>
          <a:xfrm>
            <a:off x="0" y="0"/>
            <a:ext cx="9144003" cy="910828"/>
          </a:xfrm>
          <a:prstGeom prst="rect">
            <a:avLst/>
          </a:prstGeom>
          <a:noFill/>
          <a:ln>
            <a:noFill/>
          </a:ln>
        </p:spPr>
      </p:pic>
      <p:sp>
        <p:nvSpPr>
          <p:cNvPr id="184" name="Google Shape;184;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22"/>
          <p:cNvSpPr txBox="1">
            <a:spLocks noGrp="1"/>
          </p:cNvSpPr>
          <p:nvPr>
            <p:ph type="body" idx="1"/>
          </p:nvPr>
        </p:nvSpPr>
        <p:spPr>
          <a:xfrm>
            <a:off x="311700" y="1409350"/>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6" name="Google Shape;186;p22"/>
          <p:cNvSpPr txBox="1">
            <a:spLocks noGrp="1"/>
          </p:cNvSpPr>
          <p:nvPr>
            <p:ph type="body" idx="2"/>
          </p:nvPr>
        </p:nvSpPr>
        <p:spPr>
          <a:xfrm>
            <a:off x="4832400" y="1409275"/>
            <a:ext cx="3999900" cy="29220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187" name="Google Shape;187;p2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dk1"/>
              </a:buClr>
              <a:buSzPts val="1400"/>
              <a:buNone/>
              <a:defRPr sz="2000">
                <a:solidFill>
                  <a:schemeClr val="dk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188" name="Google Shape;188;p22"/>
          <p:cNvSpPr txBox="1">
            <a:spLocks noGrp="1"/>
          </p:cNvSpPr>
          <p:nvPr>
            <p:ph type="sldNum" idx="3"/>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189" name="Google Shape;189;p22"/>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190" name="Google Shape;190;p22"/>
          <p:cNvCxnSpPr/>
          <p:nvPr/>
        </p:nvCxnSpPr>
        <p:spPr>
          <a:xfrm>
            <a:off x="0" y="4561600"/>
            <a:ext cx="9152700" cy="0"/>
          </a:xfrm>
          <a:prstGeom prst="straightConnector1">
            <a:avLst/>
          </a:prstGeom>
          <a:noFill/>
          <a:ln w="9525" cap="flat" cmpd="sng">
            <a:solidFill>
              <a:srgbClr val="F1C232"/>
            </a:solidFill>
            <a:prstDash val="solid"/>
            <a:round/>
            <a:headEnd type="none" w="med" len="med"/>
            <a:tailEnd type="none" w="med" len="med"/>
          </a:ln>
        </p:spPr>
      </p:cxnSp>
      <p:sp>
        <p:nvSpPr>
          <p:cNvPr id="191" name="Google Shape;191;p22"/>
          <p:cNvSpPr txBox="1">
            <a:spLocks noGrp="1"/>
          </p:cNvSpPr>
          <p:nvPr>
            <p:ph type="title" idx="4"/>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192" name="Google Shape;192;p22"/>
          <p:cNvSpPr txBox="1">
            <a:spLocks noGrp="1"/>
          </p:cNvSpPr>
          <p:nvPr>
            <p:ph type="title" idx="5"/>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slide-2 column - yellow 1">
  <p:cSld name="ONE_COLUMN_TEXT_1_1">
    <p:spTree>
      <p:nvGrpSpPr>
        <p:cNvPr id="1" name="Shape 193"/>
        <p:cNvGrpSpPr/>
        <p:nvPr/>
      </p:nvGrpSpPr>
      <p:grpSpPr>
        <a:xfrm>
          <a:off x="0" y="0"/>
          <a:ext cx="0" cy="0"/>
          <a:chOff x="0" y="0"/>
          <a:chExt cx="0" cy="0"/>
        </a:xfrm>
      </p:grpSpPr>
      <p:pic>
        <p:nvPicPr>
          <p:cNvPr id="194" name="Google Shape;194;p2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5" name="Google Shape;195;p23"/>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196" name="Google Shape;196;p23"/>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197" name="Google Shape;197;p23"/>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Divider slide - green">
  <p:cSld name="MAIN_POINT">
    <p:spTree>
      <p:nvGrpSpPr>
        <p:cNvPr id="1" name="Shape 198"/>
        <p:cNvGrpSpPr/>
        <p:nvPr/>
      </p:nvGrpSpPr>
      <p:grpSpPr>
        <a:xfrm>
          <a:off x="0" y="0"/>
          <a:ext cx="0" cy="0"/>
          <a:chOff x="0" y="0"/>
          <a:chExt cx="0" cy="0"/>
        </a:xfrm>
      </p:grpSpPr>
      <p:pic>
        <p:nvPicPr>
          <p:cNvPr id="199" name="Google Shape;199;p2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0" name="Google Shape;200;p24"/>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SECTION_TITLE_AND_DESCRIPTION">
    <p:spTree>
      <p:nvGrpSpPr>
        <p:cNvPr id="1" name="Shape 201"/>
        <p:cNvGrpSpPr/>
        <p:nvPr/>
      </p:nvGrpSpPr>
      <p:grpSpPr>
        <a:xfrm>
          <a:off x="0" y="0"/>
          <a:ext cx="0" cy="0"/>
          <a:chOff x="0" y="0"/>
          <a:chExt cx="0" cy="0"/>
        </a:xfrm>
      </p:grpSpPr>
      <p:pic>
        <p:nvPicPr>
          <p:cNvPr id="202" name="Google Shape;202;p25"/>
          <p:cNvPicPr preferRelativeResize="0"/>
          <p:nvPr/>
        </p:nvPicPr>
        <p:blipFill>
          <a:blip r:embed="rId2">
            <a:alphaModFix/>
          </a:blip>
          <a:stretch>
            <a:fillRect/>
          </a:stretch>
        </p:blipFill>
        <p:spPr>
          <a:xfrm>
            <a:off x="8146725" y="4676400"/>
            <a:ext cx="867951" cy="369000"/>
          </a:xfrm>
          <a:prstGeom prst="rect">
            <a:avLst/>
          </a:prstGeom>
          <a:noFill/>
          <a:ln>
            <a:noFill/>
          </a:ln>
        </p:spPr>
      </p:pic>
      <p:pic>
        <p:nvPicPr>
          <p:cNvPr id="203" name="Google Shape;203;p25"/>
          <p:cNvPicPr preferRelativeResize="0"/>
          <p:nvPr/>
        </p:nvPicPr>
        <p:blipFill>
          <a:blip r:embed="rId3">
            <a:alphaModFix/>
          </a:blip>
          <a:stretch>
            <a:fillRect/>
          </a:stretch>
        </p:blipFill>
        <p:spPr>
          <a:xfrm>
            <a:off x="0" y="0"/>
            <a:ext cx="9144000" cy="914400"/>
          </a:xfrm>
          <a:prstGeom prst="rect">
            <a:avLst/>
          </a:prstGeom>
          <a:noFill/>
          <a:ln>
            <a:noFill/>
          </a:ln>
        </p:spPr>
      </p:pic>
      <p:sp>
        <p:nvSpPr>
          <p:cNvPr id="204" name="Google Shape;204;p2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05" name="Google Shape;205;p2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06" name="Google Shape;206;p25"/>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07" name="Google Shape;207;p25"/>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slide with header/logo - no text - green">
  <p:cSld name="CAPTION_ONLY">
    <p:spTree>
      <p:nvGrpSpPr>
        <p:cNvPr id="1" name="Shape 208"/>
        <p:cNvGrpSpPr/>
        <p:nvPr/>
      </p:nvGrpSpPr>
      <p:grpSpPr>
        <a:xfrm>
          <a:off x="0" y="0"/>
          <a:ext cx="0" cy="0"/>
          <a:chOff x="0" y="0"/>
          <a:chExt cx="0" cy="0"/>
        </a:xfrm>
      </p:grpSpPr>
      <p:pic>
        <p:nvPicPr>
          <p:cNvPr id="209" name="Google Shape;209;p26"/>
          <p:cNvPicPr preferRelativeResize="0"/>
          <p:nvPr/>
        </p:nvPicPr>
        <p:blipFill>
          <a:blip r:embed="rId2">
            <a:alphaModFix/>
          </a:blip>
          <a:stretch>
            <a:fillRect/>
          </a:stretch>
        </p:blipFill>
        <p:spPr>
          <a:xfrm>
            <a:off x="0" y="0"/>
            <a:ext cx="9144000" cy="914400"/>
          </a:xfrm>
          <a:prstGeom prst="rect">
            <a:avLst/>
          </a:prstGeom>
          <a:noFill/>
          <a:ln>
            <a:noFill/>
          </a:ln>
        </p:spPr>
      </p:pic>
      <p:sp>
        <p:nvSpPr>
          <p:cNvPr id="210" name="Google Shape;210;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1" name="Google Shape;211;p2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12" name="Google Shape;212;p26"/>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3" name="Google Shape;213;p26"/>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14" name="Google Shape;214;p2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green">
  <p:cSld name="BIG_NUMBER">
    <p:spTree>
      <p:nvGrpSpPr>
        <p:cNvPr id="1" name="Shape 215"/>
        <p:cNvGrpSpPr/>
        <p:nvPr/>
      </p:nvGrpSpPr>
      <p:grpSpPr>
        <a:xfrm>
          <a:off x="0" y="0"/>
          <a:ext cx="0" cy="0"/>
          <a:chOff x="0" y="0"/>
          <a:chExt cx="0" cy="0"/>
        </a:xfrm>
      </p:grpSpPr>
      <p:sp>
        <p:nvSpPr>
          <p:cNvPr id="216" name="Google Shape;216;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17" name="Google Shape;217;p27"/>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18" name="Google Shape;218;p27"/>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19" name="Google Shape;219;p27"/>
          <p:cNvSpPr txBox="1">
            <a:spLocks noGrp="1"/>
          </p:cNvSpPr>
          <p:nvPr>
            <p:ph type="sldNum" idx="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slide-image space - green" type="blank">
  <p:cSld name="BLANK">
    <p:spTree>
      <p:nvGrpSpPr>
        <p:cNvPr id="1" name="Shape 220"/>
        <p:cNvGrpSpPr/>
        <p:nvPr/>
      </p:nvGrpSpPr>
      <p:grpSpPr>
        <a:xfrm>
          <a:off x="0" y="0"/>
          <a:ext cx="0" cy="0"/>
          <a:chOff x="0" y="0"/>
          <a:chExt cx="0" cy="0"/>
        </a:xfrm>
      </p:grpSpPr>
      <p:sp>
        <p:nvSpPr>
          <p:cNvPr id="221" name="Google Shape;221;p28"/>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2" name="Google Shape;222;p28"/>
          <p:cNvPicPr preferRelativeResize="0"/>
          <p:nvPr/>
        </p:nvPicPr>
        <p:blipFill>
          <a:blip r:embed="rId2">
            <a:alphaModFix/>
          </a:blip>
          <a:stretch>
            <a:fillRect/>
          </a:stretch>
        </p:blipFill>
        <p:spPr>
          <a:xfrm>
            <a:off x="0" y="0"/>
            <a:ext cx="9144000" cy="914400"/>
          </a:xfrm>
          <a:prstGeom prst="rect">
            <a:avLst/>
          </a:prstGeom>
          <a:noFill/>
          <a:ln>
            <a:noFill/>
          </a:ln>
        </p:spPr>
      </p:pic>
      <p:sp>
        <p:nvSpPr>
          <p:cNvPr id="223" name="Google Shape;223;p28"/>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24" name="Google Shape;224;p2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225" name="Google Shape;225;p28"/>
          <p:cNvPicPr preferRelativeResize="0"/>
          <p:nvPr/>
        </p:nvPicPr>
        <p:blipFill>
          <a:blip r:embed="rId3">
            <a:alphaModFix/>
          </a:blip>
          <a:stretch>
            <a:fillRect/>
          </a:stretch>
        </p:blipFill>
        <p:spPr>
          <a:xfrm>
            <a:off x="4524250" y="4676400"/>
            <a:ext cx="867951" cy="369000"/>
          </a:xfrm>
          <a:prstGeom prst="rect">
            <a:avLst/>
          </a:prstGeom>
          <a:noFill/>
          <a:ln>
            <a:noFill/>
          </a:ln>
        </p:spPr>
      </p:pic>
      <p:cxnSp>
        <p:nvCxnSpPr>
          <p:cNvPr id="226" name="Google Shape;226;p28"/>
          <p:cNvCxnSpPr/>
          <p:nvPr/>
        </p:nvCxnSpPr>
        <p:spPr>
          <a:xfrm>
            <a:off x="0" y="4561600"/>
            <a:ext cx="5392200" cy="0"/>
          </a:xfrm>
          <a:prstGeom prst="straightConnector1">
            <a:avLst/>
          </a:prstGeom>
          <a:noFill/>
          <a:ln w="9525" cap="flat" cmpd="sng">
            <a:solidFill>
              <a:srgbClr val="93C47D"/>
            </a:solidFill>
            <a:prstDash val="solid"/>
            <a:round/>
            <a:headEnd type="none" w="med" len="med"/>
            <a:tailEnd type="none" w="med" len="med"/>
          </a:ln>
        </p:spPr>
      </p:cxnSp>
      <p:sp>
        <p:nvSpPr>
          <p:cNvPr id="227" name="Google Shape;227;p28"/>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sp>
        <p:nvSpPr>
          <p:cNvPr id="228" name="Google Shape;228;p28"/>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slide-2 column with header- green">
  <p:cSld name="BLANK_1">
    <p:spTree>
      <p:nvGrpSpPr>
        <p:cNvPr id="1" name="Shape 229"/>
        <p:cNvGrpSpPr/>
        <p:nvPr/>
      </p:nvGrpSpPr>
      <p:grpSpPr>
        <a:xfrm>
          <a:off x="0" y="0"/>
          <a:ext cx="0" cy="0"/>
          <a:chOff x="0" y="0"/>
          <a:chExt cx="0" cy="0"/>
        </a:xfrm>
      </p:grpSpPr>
      <p:pic>
        <p:nvPicPr>
          <p:cNvPr id="230" name="Google Shape;230;p29"/>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31" name="Google Shape;231;p29"/>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32" name="Google Shape;232;p29"/>
          <p:cNvCxnSpPr/>
          <p:nvPr/>
        </p:nvCxnSpPr>
        <p:spPr>
          <a:xfrm>
            <a:off x="0" y="4561600"/>
            <a:ext cx="9152700" cy="0"/>
          </a:xfrm>
          <a:prstGeom prst="straightConnector1">
            <a:avLst/>
          </a:prstGeom>
          <a:noFill/>
          <a:ln w="9525" cap="flat" cmpd="sng">
            <a:solidFill>
              <a:srgbClr val="6AA84F"/>
            </a:solidFill>
            <a:prstDash val="solid"/>
            <a:round/>
            <a:headEnd type="none" w="med" len="med"/>
            <a:tailEnd type="none" w="med" len="med"/>
          </a:ln>
        </p:spPr>
      </p:cxnSp>
      <p:sp>
        <p:nvSpPr>
          <p:cNvPr id="233" name="Google Shape;233;p29"/>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34" name="Google Shape;234;p29"/>
          <p:cNvSpPr txBox="1">
            <a:spLocks noGrp="1"/>
          </p:cNvSpPr>
          <p:nvPr>
            <p:ph type="body" idx="1"/>
          </p:nvPr>
        </p:nvSpPr>
        <p:spPr>
          <a:xfrm>
            <a:off x="311700" y="13961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5" name="Google Shape;235;p29"/>
          <p:cNvSpPr txBox="1">
            <a:spLocks noGrp="1"/>
          </p:cNvSpPr>
          <p:nvPr>
            <p:ph type="body" idx="2"/>
          </p:nvPr>
        </p:nvSpPr>
        <p:spPr>
          <a:xfrm>
            <a:off x="4832400" y="1396075"/>
            <a:ext cx="3999900" cy="2935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36" name="Google Shape;236;p29"/>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37" name="Google Shape;237;p29"/>
          <p:cNvSpPr txBox="1">
            <a:spLocks noGrp="1"/>
          </p:cNvSpPr>
          <p:nvPr>
            <p:ph type="title" idx="3"/>
          </p:nvPr>
        </p:nvSpPr>
        <p:spPr>
          <a:xfrm>
            <a:off x="32930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1400"/>
              <a:buNone/>
              <a:defRPr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38" name="Google Shape;238;p29"/>
          <p:cNvSpPr txBox="1">
            <a:spLocks noGrp="1"/>
          </p:cNvSpPr>
          <p:nvPr>
            <p:ph type="title" idx="4"/>
          </p:nvPr>
        </p:nvSpPr>
        <p:spPr>
          <a:xfrm>
            <a:off x="4841250" y="1047150"/>
            <a:ext cx="3982200" cy="369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 orange">
  <p:cSld name="BLANK_1_1">
    <p:spTree>
      <p:nvGrpSpPr>
        <p:cNvPr id="1" name="Shape 239"/>
        <p:cNvGrpSpPr/>
        <p:nvPr/>
      </p:nvGrpSpPr>
      <p:grpSpPr>
        <a:xfrm>
          <a:off x="0" y="0"/>
          <a:ext cx="0" cy="0"/>
          <a:chOff x="0" y="0"/>
          <a:chExt cx="0" cy="0"/>
        </a:xfrm>
      </p:grpSpPr>
      <p:pic>
        <p:nvPicPr>
          <p:cNvPr id="240" name="Google Shape;240;p30"/>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1" name="Google Shape;241;p30"/>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2" name="Google Shape;242;p30"/>
          <p:cNvSpPr txBox="1">
            <a:spLocks noGrp="1"/>
          </p:cNvSpPr>
          <p:nvPr>
            <p:ph type="ctrTitle"/>
          </p:nvPr>
        </p:nvSpPr>
        <p:spPr>
          <a:xfrm>
            <a:off x="311700" y="744575"/>
            <a:ext cx="8520600" cy="18273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lt1"/>
                </a:solidFill>
                <a:latin typeface="Rockwell"/>
                <a:ea typeface="Rockwell"/>
                <a:cs typeface="Rockwell"/>
                <a:sym typeface="Rockwell"/>
              </a:defRPr>
            </a:lvl2pPr>
            <a:lvl3pPr lvl="2" algn="ctr" rtl="0">
              <a:spcBef>
                <a:spcPts val="0"/>
              </a:spcBef>
              <a:spcAft>
                <a:spcPts val="0"/>
              </a:spcAft>
              <a:buNone/>
              <a:defRPr sz="4000">
                <a:solidFill>
                  <a:schemeClr val="lt1"/>
                </a:solidFill>
                <a:latin typeface="Rockwell"/>
                <a:ea typeface="Rockwell"/>
                <a:cs typeface="Rockwell"/>
                <a:sym typeface="Rockwell"/>
              </a:defRPr>
            </a:lvl3pPr>
            <a:lvl4pPr lvl="3" algn="ctr" rtl="0">
              <a:spcBef>
                <a:spcPts val="0"/>
              </a:spcBef>
              <a:spcAft>
                <a:spcPts val="0"/>
              </a:spcAft>
              <a:buNone/>
              <a:defRPr sz="4000">
                <a:solidFill>
                  <a:schemeClr val="lt1"/>
                </a:solidFill>
                <a:latin typeface="Rockwell"/>
                <a:ea typeface="Rockwell"/>
                <a:cs typeface="Rockwell"/>
                <a:sym typeface="Rockwell"/>
              </a:defRPr>
            </a:lvl4pPr>
            <a:lvl5pPr lvl="4" algn="ctr" rtl="0">
              <a:spcBef>
                <a:spcPts val="0"/>
              </a:spcBef>
              <a:spcAft>
                <a:spcPts val="0"/>
              </a:spcAft>
              <a:buNone/>
              <a:defRPr sz="4000">
                <a:solidFill>
                  <a:schemeClr val="lt1"/>
                </a:solidFill>
                <a:latin typeface="Rockwell"/>
                <a:ea typeface="Rockwell"/>
                <a:cs typeface="Rockwell"/>
                <a:sym typeface="Rockwell"/>
              </a:defRPr>
            </a:lvl5pPr>
            <a:lvl6pPr lvl="5" algn="ctr" rtl="0">
              <a:spcBef>
                <a:spcPts val="0"/>
              </a:spcBef>
              <a:spcAft>
                <a:spcPts val="0"/>
              </a:spcAft>
              <a:buNone/>
              <a:defRPr sz="4000">
                <a:solidFill>
                  <a:schemeClr val="lt1"/>
                </a:solidFill>
                <a:latin typeface="Rockwell"/>
                <a:ea typeface="Rockwell"/>
                <a:cs typeface="Rockwell"/>
                <a:sym typeface="Rockwell"/>
              </a:defRPr>
            </a:lvl6pPr>
            <a:lvl7pPr lvl="6" algn="ctr" rtl="0">
              <a:spcBef>
                <a:spcPts val="0"/>
              </a:spcBef>
              <a:spcAft>
                <a:spcPts val="0"/>
              </a:spcAft>
              <a:buNone/>
              <a:defRPr sz="4000">
                <a:solidFill>
                  <a:schemeClr val="lt1"/>
                </a:solidFill>
                <a:latin typeface="Rockwell"/>
                <a:ea typeface="Rockwell"/>
                <a:cs typeface="Rockwell"/>
                <a:sym typeface="Rockwell"/>
              </a:defRPr>
            </a:lvl7pPr>
            <a:lvl8pPr lvl="7" algn="ctr" rtl="0">
              <a:spcBef>
                <a:spcPts val="0"/>
              </a:spcBef>
              <a:spcAft>
                <a:spcPts val="0"/>
              </a:spcAft>
              <a:buNone/>
              <a:defRPr sz="4000">
                <a:solidFill>
                  <a:schemeClr val="lt1"/>
                </a:solidFill>
                <a:latin typeface="Rockwell"/>
                <a:ea typeface="Rockwell"/>
                <a:cs typeface="Rockwell"/>
                <a:sym typeface="Rockwell"/>
              </a:defRPr>
            </a:lvl8pPr>
            <a:lvl9pPr lvl="8" algn="ctr" rtl="0">
              <a:spcBef>
                <a:spcPts val="0"/>
              </a:spcBef>
              <a:spcAft>
                <a:spcPts val="0"/>
              </a:spcAft>
              <a:buNone/>
              <a:defRPr sz="4000">
                <a:solidFill>
                  <a:schemeClr val="lt1"/>
                </a:solidFill>
                <a:latin typeface="Rockwell"/>
                <a:ea typeface="Rockwell"/>
                <a:cs typeface="Rockwell"/>
                <a:sym typeface="Rockwell"/>
              </a:defRPr>
            </a:lvl9pPr>
          </a:lstStyle>
          <a:p>
            <a:endParaRPr/>
          </a:p>
        </p:txBody>
      </p:sp>
      <p:sp>
        <p:nvSpPr>
          <p:cNvPr id="243" name="Google Shape;243;p3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lvl1pPr lvl="0" algn="ctr" rtl="0">
              <a:spcBef>
                <a:spcPts val="0"/>
              </a:spcBef>
              <a:spcAft>
                <a:spcPts val="0"/>
              </a:spcAft>
              <a:buSzPts val="2300"/>
              <a:buNone/>
              <a:defRPr sz="2300">
                <a:solidFill>
                  <a:schemeClr val="lt1"/>
                </a:solidFill>
                <a:latin typeface="Calibri"/>
                <a:ea typeface="Calibri"/>
                <a:cs typeface="Calibri"/>
                <a:sym typeface="Calibri"/>
              </a:defRPr>
            </a:lvl1pPr>
            <a:lvl2pPr lvl="1" rtl="0">
              <a:spcBef>
                <a:spcPts val="0"/>
              </a:spcBef>
              <a:spcAft>
                <a:spcPts val="0"/>
              </a:spcAft>
              <a:buSzPts val="1400"/>
              <a:buNone/>
              <a:defRPr>
                <a:solidFill>
                  <a:schemeClr val="lt1"/>
                </a:solidFill>
                <a:latin typeface="Calibri"/>
                <a:ea typeface="Calibri"/>
                <a:cs typeface="Calibri"/>
                <a:sym typeface="Calibri"/>
              </a:defRPr>
            </a:lvl2pPr>
            <a:lvl3pPr lvl="2" rtl="0">
              <a:spcBef>
                <a:spcPts val="0"/>
              </a:spcBef>
              <a:spcAft>
                <a:spcPts val="0"/>
              </a:spcAft>
              <a:buSzPts val="1400"/>
              <a:buNone/>
              <a:defRPr>
                <a:solidFill>
                  <a:schemeClr val="lt1"/>
                </a:solidFill>
                <a:latin typeface="Calibri"/>
                <a:ea typeface="Calibri"/>
                <a:cs typeface="Calibri"/>
                <a:sym typeface="Calibri"/>
              </a:defRPr>
            </a:lvl3pPr>
            <a:lvl4pPr lvl="3" rtl="0">
              <a:spcBef>
                <a:spcPts val="0"/>
              </a:spcBef>
              <a:spcAft>
                <a:spcPts val="0"/>
              </a:spcAft>
              <a:buSzPts val="1400"/>
              <a:buNone/>
              <a:defRPr>
                <a:solidFill>
                  <a:schemeClr val="lt1"/>
                </a:solidFill>
                <a:latin typeface="Calibri"/>
                <a:ea typeface="Calibri"/>
                <a:cs typeface="Calibri"/>
                <a:sym typeface="Calibri"/>
              </a:defRPr>
            </a:lvl4pPr>
            <a:lvl5pPr lvl="4" rtl="0">
              <a:spcBef>
                <a:spcPts val="0"/>
              </a:spcBef>
              <a:spcAft>
                <a:spcPts val="0"/>
              </a:spcAft>
              <a:buSzPts val="1400"/>
              <a:buNone/>
              <a:defRPr>
                <a:solidFill>
                  <a:schemeClr val="lt1"/>
                </a:solidFill>
                <a:latin typeface="Calibri"/>
                <a:ea typeface="Calibri"/>
                <a:cs typeface="Calibri"/>
                <a:sym typeface="Calibri"/>
              </a:defRPr>
            </a:lvl5pPr>
            <a:lvl6pPr lvl="5" rtl="0">
              <a:spcBef>
                <a:spcPts val="0"/>
              </a:spcBef>
              <a:spcAft>
                <a:spcPts val="0"/>
              </a:spcAft>
              <a:buSzPts val="1400"/>
              <a:buNone/>
              <a:defRPr>
                <a:solidFill>
                  <a:schemeClr val="lt1"/>
                </a:solidFill>
                <a:latin typeface="Calibri"/>
                <a:ea typeface="Calibri"/>
                <a:cs typeface="Calibri"/>
                <a:sym typeface="Calibri"/>
              </a:defRPr>
            </a:lvl6pPr>
            <a:lvl7pPr lvl="6" rtl="0">
              <a:spcBef>
                <a:spcPts val="0"/>
              </a:spcBef>
              <a:spcAft>
                <a:spcPts val="0"/>
              </a:spcAft>
              <a:buSzPts val="1400"/>
              <a:buNone/>
              <a:defRPr>
                <a:solidFill>
                  <a:schemeClr val="lt1"/>
                </a:solidFill>
                <a:latin typeface="Calibri"/>
                <a:ea typeface="Calibri"/>
                <a:cs typeface="Calibri"/>
                <a:sym typeface="Calibri"/>
              </a:defRPr>
            </a:lvl7pPr>
            <a:lvl8pPr lvl="7" rtl="0">
              <a:spcBef>
                <a:spcPts val="0"/>
              </a:spcBef>
              <a:spcAft>
                <a:spcPts val="0"/>
              </a:spcAft>
              <a:buSzPts val="1400"/>
              <a:buNone/>
              <a:defRPr>
                <a:solidFill>
                  <a:schemeClr val="lt1"/>
                </a:solidFill>
                <a:latin typeface="Calibri"/>
                <a:ea typeface="Calibri"/>
                <a:cs typeface="Calibri"/>
                <a:sym typeface="Calibri"/>
              </a:defRPr>
            </a:lvl8pPr>
            <a:lvl9pPr lvl="8" rtl="0">
              <a:spcBef>
                <a:spcPts val="0"/>
              </a:spcBef>
              <a:spcAft>
                <a:spcPts val="0"/>
              </a:spcAft>
              <a:buSzPts val="1400"/>
              <a:buNone/>
              <a:defRPr>
                <a:solidFill>
                  <a:schemeClr val="lt1"/>
                </a:solidFill>
                <a:latin typeface="Calibri"/>
                <a:ea typeface="Calibri"/>
                <a:cs typeface="Calibri"/>
                <a:sym typeface="Calibri"/>
              </a:defRPr>
            </a:lvl9pPr>
          </a:lstStyle>
          <a:p>
            <a:endParaRPr/>
          </a:p>
        </p:txBody>
      </p:sp>
      <p:cxnSp>
        <p:nvCxnSpPr>
          <p:cNvPr id="244" name="Google Shape;244;p30"/>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slide with header/logo - blue" type="secHead">
  <p:cSld name="SECTION_HEADER">
    <p:spTree>
      <p:nvGrpSpPr>
        <p:cNvPr id="1" name="Shape 21"/>
        <p:cNvGrpSpPr/>
        <p:nvPr/>
      </p:nvGrpSpPr>
      <p:grpSpPr>
        <a:xfrm>
          <a:off x="0" y="0"/>
          <a:ext cx="0" cy="0"/>
          <a:chOff x="0" y="0"/>
          <a:chExt cx="0" cy="0"/>
        </a:xfrm>
      </p:grpSpPr>
      <p:pic>
        <p:nvPicPr>
          <p:cNvPr id="22" name="Google Shape;22;p4"/>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23" name="Google Shape;23;p4"/>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4" name="Google Shape;24;p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25" name="Google Shape;25;p4"/>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6" name="Google Shape;26;p4"/>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27" name="Google Shape;27;p4"/>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Divider slide - orange">
  <p:cSld name="BLANK_1_1_1">
    <p:spTree>
      <p:nvGrpSpPr>
        <p:cNvPr id="1" name="Shape 245"/>
        <p:cNvGrpSpPr/>
        <p:nvPr/>
      </p:nvGrpSpPr>
      <p:grpSpPr>
        <a:xfrm>
          <a:off x="0" y="0"/>
          <a:ext cx="0" cy="0"/>
          <a:chOff x="0" y="0"/>
          <a:chExt cx="0" cy="0"/>
        </a:xfrm>
      </p:grpSpPr>
      <p:pic>
        <p:nvPicPr>
          <p:cNvPr id="246" name="Google Shape;246;p31"/>
          <p:cNvPicPr preferRelativeResize="0"/>
          <p:nvPr/>
        </p:nvPicPr>
        <p:blipFill>
          <a:blip r:embed="rId2">
            <a:alphaModFix/>
          </a:blip>
          <a:stretch>
            <a:fillRect/>
          </a:stretch>
        </p:blipFill>
        <p:spPr>
          <a:xfrm>
            <a:off x="0" y="0"/>
            <a:ext cx="9143990" cy="5143500"/>
          </a:xfrm>
          <a:prstGeom prst="rect">
            <a:avLst/>
          </a:prstGeom>
          <a:noFill/>
          <a:ln>
            <a:noFill/>
          </a:ln>
        </p:spPr>
      </p:pic>
      <p:sp>
        <p:nvSpPr>
          <p:cNvPr id="247" name="Google Shape;247;p31"/>
          <p:cNvSpPr txBox="1">
            <a:spLocks noGrp="1"/>
          </p:cNvSpPr>
          <p:nvPr>
            <p:ph type="sldNum" idx="12"/>
          </p:nvPr>
        </p:nvSpPr>
        <p:spPr>
          <a:xfrm>
            <a:off x="114300" y="4732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248" name="Google Shape;248;p31"/>
          <p:cNvSpPr txBox="1">
            <a:spLocks noGrp="1"/>
          </p:cNvSpPr>
          <p:nvPr>
            <p:ph type="ctrTitle"/>
          </p:nvPr>
        </p:nvSpPr>
        <p:spPr>
          <a:xfrm>
            <a:off x="311700" y="1840075"/>
            <a:ext cx="8520600" cy="15315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4000">
                <a:solidFill>
                  <a:schemeClr val="lt1"/>
                </a:solidFill>
                <a:latin typeface="Rockwell"/>
                <a:ea typeface="Rockwell"/>
                <a:cs typeface="Rockwell"/>
                <a:sym typeface="Rockwell"/>
              </a:defRPr>
            </a:lvl1pPr>
            <a:lvl2pPr lvl="1" algn="ctr" rtl="0">
              <a:spcBef>
                <a:spcPts val="0"/>
              </a:spcBef>
              <a:spcAft>
                <a:spcPts val="0"/>
              </a:spcAft>
              <a:buNone/>
              <a:defRPr sz="4000">
                <a:solidFill>
                  <a:schemeClr val="dk1"/>
                </a:solidFill>
                <a:latin typeface="Rockwell"/>
                <a:ea typeface="Rockwell"/>
                <a:cs typeface="Rockwell"/>
                <a:sym typeface="Rockwell"/>
              </a:defRPr>
            </a:lvl2pPr>
            <a:lvl3pPr lvl="2" algn="ctr" rtl="0">
              <a:spcBef>
                <a:spcPts val="0"/>
              </a:spcBef>
              <a:spcAft>
                <a:spcPts val="0"/>
              </a:spcAft>
              <a:buNone/>
              <a:defRPr sz="4000">
                <a:solidFill>
                  <a:schemeClr val="dk1"/>
                </a:solidFill>
                <a:latin typeface="Rockwell"/>
                <a:ea typeface="Rockwell"/>
                <a:cs typeface="Rockwell"/>
                <a:sym typeface="Rockwell"/>
              </a:defRPr>
            </a:lvl3pPr>
            <a:lvl4pPr lvl="3" algn="ctr" rtl="0">
              <a:spcBef>
                <a:spcPts val="0"/>
              </a:spcBef>
              <a:spcAft>
                <a:spcPts val="0"/>
              </a:spcAft>
              <a:buNone/>
              <a:defRPr sz="4000">
                <a:solidFill>
                  <a:schemeClr val="dk1"/>
                </a:solidFill>
                <a:latin typeface="Rockwell"/>
                <a:ea typeface="Rockwell"/>
                <a:cs typeface="Rockwell"/>
                <a:sym typeface="Rockwell"/>
              </a:defRPr>
            </a:lvl4pPr>
            <a:lvl5pPr lvl="4" algn="ctr" rtl="0">
              <a:spcBef>
                <a:spcPts val="0"/>
              </a:spcBef>
              <a:spcAft>
                <a:spcPts val="0"/>
              </a:spcAft>
              <a:buNone/>
              <a:defRPr sz="4000">
                <a:solidFill>
                  <a:schemeClr val="dk1"/>
                </a:solidFill>
                <a:latin typeface="Rockwell"/>
                <a:ea typeface="Rockwell"/>
                <a:cs typeface="Rockwell"/>
                <a:sym typeface="Rockwell"/>
              </a:defRPr>
            </a:lvl5pPr>
            <a:lvl6pPr lvl="5" algn="ctr" rtl="0">
              <a:spcBef>
                <a:spcPts val="0"/>
              </a:spcBef>
              <a:spcAft>
                <a:spcPts val="0"/>
              </a:spcAft>
              <a:buNone/>
              <a:defRPr sz="4000">
                <a:solidFill>
                  <a:schemeClr val="dk1"/>
                </a:solidFill>
                <a:latin typeface="Rockwell"/>
                <a:ea typeface="Rockwell"/>
                <a:cs typeface="Rockwell"/>
                <a:sym typeface="Rockwell"/>
              </a:defRPr>
            </a:lvl6pPr>
            <a:lvl7pPr lvl="6" algn="ctr" rtl="0">
              <a:spcBef>
                <a:spcPts val="0"/>
              </a:spcBef>
              <a:spcAft>
                <a:spcPts val="0"/>
              </a:spcAft>
              <a:buNone/>
              <a:defRPr sz="4000">
                <a:solidFill>
                  <a:schemeClr val="dk1"/>
                </a:solidFill>
                <a:latin typeface="Rockwell"/>
                <a:ea typeface="Rockwell"/>
                <a:cs typeface="Rockwell"/>
                <a:sym typeface="Rockwell"/>
              </a:defRPr>
            </a:lvl7pPr>
            <a:lvl8pPr lvl="7" algn="ctr" rtl="0">
              <a:spcBef>
                <a:spcPts val="0"/>
              </a:spcBef>
              <a:spcAft>
                <a:spcPts val="0"/>
              </a:spcAft>
              <a:buNone/>
              <a:defRPr sz="4000">
                <a:solidFill>
                  <a:schemeClr val="dk1"/>
                </a:solidFill>
                <a:latin typeface="Rockwell"/>
                <a:ea typeface="Rockwell"/>
                <a:cs typeface="Rockwell"/>
                <a:sym typeface="Rockwell"/>
              </a:defRPr>
            </a:lvl8pPr>
            <a:lvl9pPr lvl="8" algn="ctr" rtl="0">
              <a:spcBef>
                <a:spcPts val="0"/>
              </a:spcBef>
              <a:spcAft>
                <a:spcPts val="0"/>
              </a:spcAft>
              <a:buNone/>
              <a:defRPr sz="4000">
                <a:solidFill>
                  <a:schemeClr val="dk1"/>
                </a:solidFill>
                <a:latin typeface="Rockwell"/>
                <a:ea typeface="Rockwell"/>
                <a:cs typeface="Rockwell"/>
                <a:sym typeface="Rockwel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Content slide with header/logo - orange">
  <p:cSld name="CUSTOM">
    <p:spTree>
      <p:nvGrpSpPr>
        <p:cNvPr id="1" name="Shape 249"/>
        <p:cNvGrpSpPr/>
        <p:nvPr/>
      </p:nvGrpSpPr>
      <p:grpSpPr>
        <a:xfrm>
          <a:off x="0" y="0"/>
          <a:ext cx="0" cy="0"/>
          <a:chOff x="0" y="0"/>
          <a:chExt cx="0" cy="0"/>
        </a:xfrm>
      </p:grpSpPr>
      <p:pic>
        <p:nvPicPr>
          <p:cNvPr id="250" name="Google Shape;250;p32"/>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1" name="Google Shape;251;p32"/>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2" name="Google Shape;252;p32"/>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53" name="Google Shape;253;p3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cxnSp>
        <p:nvCxnSpPr>
          <p:cNvPr id="254" name="Google Shape;254;p32"/>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55" name="Google Shape;255;p32"/>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ontent slide with header/logo - no text - orange">
  <p:cSld name="CUSTOM_1">
    <p:spTree>
      <p:nvGrpSpPr>
        <p:cNvPr id="1" name="Shape 256"/>
        <p:cNvGrpSpPr/>
        <p:nvPr/>
      </p:nvGrpSpPr>
      <p:grpSpPr>
        <a:xfrm>
          <a:off x="0" y="0"/>
          <a:ext cx="0" cy="0"/>
          <a:chOff x="0" y="0"/>
          <a:chExt cx="0" cy="0"/>
        </a:xfrm>
      </p:grpSpPr>
      <p:pic>
        <p:nvPicPr>
          <p:cNvPr id="257" name="Google Shape;257;p33"/>
          <p:cNvPicPr preferRelativeResize="0"/>
          <p:nvPr/>
        </p:nvPicPr>
        <p:blipFill>
          <a:blip r:embed="rId2">
            <a:alphaModFix/>
          </a:blip>
          <a:stretch>
            <a:fillRect/>
          </a:stretch>
        </p:blipFill>
        <p:spPr>
          <a:xfrm>
            <a:off x="0" y="0"/>
            <a:ext cx="9144000" cy="914400"/>
          </a:xfrm>
          <a:prstGeom prst="rect">
            <a:avLst/>
          </a:prstGeom>
          <a:noFill/>
          <a:ln>
            <a:noFill/>
          </a:ln>
        </p:spPr>
      </p:pic>
      <p:pic>
        <p:nvPicPr>
          <p:cNvPr id="258" name="Google Shape;258;p33"/>
          <p:cNvPicPr preferRelativeResize="0"/>
          <p:nvPr/>
        </p:nvPicPr>
        <p:blipFill>
          <a:blip r:embed="rId3">
            <a:alphaModFix/>
          </a:blip>
          <a:stretch>
            <a:fillRect/>
          </a:stretch>
        </p:blipFill>
        <p:spPr>
          <a:xfrm>
            <a:off x="8146725" y="4676400"/>
            <a:ext cx="867951" cy="369000"/>
          </a:xfrm>
          <a:prstGeom prst="rect">
            <a:avLst/>
          </a:prstGeom>
          <a:noFill/>
          <a:ln>
            <a:noFill/>
          </a:ln>
        </p:spPr>
      </p:pic>
      <p:sp>
        <p:nvSpPr>
          <p:cNvPr id="259" name="Google Shape;259;p33"/>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cxnSp>
        <p:nvCxnSpPr>
          <p:cNvPr id="260" name="Google Shape;260;p33"/>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1" name="Google Shape;261;p33"/>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slide-orange">
  <p:cSld name="CUSTOM_1_1">
    <p:spTree>
      <p:nvGrpSpPr>
        <p:cNvPr id="1" name="Shape 262"/>
        <p:cNvGrpSpPr/>
        <p:nvPr/>
      </p:nvGrpSpPr>
      <p:grpSpPr>
        <a:xfrm>
          <a:off x="0" y="0"/>
          <a:ext cx="0" cy="0"/>
          <a:chOff x="0" y="0"/>
          <a:chExt cx="0" cy="0"/>
        </a:xfrm>
      </p:grpSpPr>
      <p:pic>
        <p:nvPicPr>
          <p:cNvPr id="263" name="Google Shape;263;p34"/>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264" name="Google Shape;264;p34"/>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65" name="Google Shape;265;p34"/>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ntent slide-image space - orange">
  <p:cSld name="CUSTOM_1_1_1">
    <p:spTree>
      <p:nvGrpSpPr>
        <p:cNvPr id="1" name="Shape 266"/>
        <p:cNvGrpSpPr/>
        <p:nvPr/>
      </p:nvGrpSpPr>
      <p:grpSpPr>
        <a:xfrm>
          <a:off x="0" y="0"/>
          <a:ext cx="0" cy="0"/>
          <a:chOff x="0" y="0"/>
          <a:chExt cx="0" cy="0"/>
        </a:xfrm>
      </p:grpSpPr>
      <p:sp>
        <p:nvSpPr>
          <p:cNvPr id="267" name="Google Shape;267;p35"/>
          <p:cNvSpPr/>
          <p:nvPr/>
        </p:nvSpPr>
        <p:spPr>
          <a:xfrm>
            <a:off x="5486400" y="917250"/>
            <a:ext cx="3657600" cy="4226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68" name="Google Shape;268;p35"/>
          <p:cNvCxnSpPr/>
          <p:nvPr/>
        </p:nvCxnSpPr>
        <p:spPr>
          <a:xfrm>
            <a:off x="0" y="4561600"/>
            <a:ext cx="5392200" cy="0"/>
          </a:xfrm>
          <a:prstGeom prst="straightConnector1">
            <a:avLst/>
          </a:prstGeom>
          <a:noFill/>
          <a:ln w="9525" cap="flat" cmpd="sng">
            <a:solidFill>
              <a:srgbClr val="E69138"/>
            </a:solidFill>
            <a:prstDash val="solid"/>
            <a:round/>
            <a:headEnd type="none" w="med" len="med"/>
            <a:tailEnd type="none" w="med" len="med"/>
          </a:ln>
        </p:spPr>
      </p:cxnSp>
      <p:sp>
        <p:nvSpPr>
          <p:cNvPr id="269" name="Google Shape;269;p35"/>
          <p:cNvSpPr txBox="1">
            <a:spLocks noGrp="1"/>
          </p:cNvSpPr>
          <p:nvPr>
            <p:ph type="body" idx="1"/>
          </p:nvPr>
        </p:nvSpPr>
        <p:spPr>
          <a:xfrm>
            <a:off x="457200" y="1143000"/>
            <a:ext cx="3776400" cy="3191700"/>
          </a:xfrm>
          <a:prstGeom prst="rect">
            <a:avLst/>
          </a:prstGeom>
        </p:spPr>
        <p:txBody>
          <a:bodyPr spcFirstLastPara="1" wrap="square" lIns="0" tIns="0" rIns="0" bIns="0" anchor="t" anchorCtr="0">
            <a:normAutofit/>
          </a:bodyPr>
          <a:lstStyle>
            <a:lvl1pPr marL="457200" lvl="0" indent="-342900" rtl="0">
              <a:spcBef>
                <a:spcPts val="0"/>
              </a:spcBef>
              <a:spcAft>
                <a:spcPts val="0"/>
              </a:spcAft>
              <a:buClr>
                <a:schemeClr val="dk1"/>
              </a:buClr>
              <a:buSzPts val="1800"/>
              <a:buChar char="●"/>
              <a:defRPr>
                <a:solidFill>
                  <a:schemeClr val="dk1"/>
                </a:solidFill>
              </a:defRPr>
            </a:lvl1pPr>
            <a:lvl2pPr marL="914400" lvl="1" indent="-330200" rtl="0">
              <a:spcBef>
                <a:spcPts val="0"/>
              </a:spcBef>
              <a:spcAft>
                <a:spcPts val="0"/>
              </a:spcAft>
              <a:buClr>
                <a:schemeClr val="dk1"/>
              </a:buClr>
              <a:buSzPts val="1600"/>
              <a:buChar char="○"/>
              <a:defRPr sz="1600">
                <a:solidFill>
                  <a:schemeClr val="dk1"/>
                </a:solidFill>
              </a:defRPr>
            </a:lvl2pPr>
            <a:lvl3pPr marL="1371600" lvl="2" indent="-330200" rtl="0">
              <a:spcBef>
                <a:spcPts val="0"/>
              </a:spcBef>
              <a:spcAft>
                <a:spcPts val="0"/>
              </a:spcAft>
              <a:buClr>
                <a:schemeClr val="dk1"/>
              </a:buClr>
              <a:buSzPts val="1600"/>
              <a:buChar char="■"/>
              <a:defRPr sz="1600">
                <a:solidFill>
                  <a:schemeClr val="dk1"/>
                </a:solidFill>
              </a:defRPr>
            </a:lvl3pPr>
            <a:lvl4pPr marL="1828800" lvl="3" indent="-330200" rtl="0">
              <a:spcBef>
                <a:spcPts val="0"/>
              </a:spcBef>
              <a:spcAft>
                <a:spcPts val="0"/>
              </a:spcAft>
              <a:buClr>
                <a:schemeClr val="dk1"/>
              </a:buClr>
              <a:buSzPts val="1600"/>
              <a:buChar char="●"/>
              <a:defRPr sz="1600">
                <a:solidFill>
                  <a:schemeClr val="dk1"/>
                </a:solidFill>
              </a:defRPr>
            </a:lvl4pPr>
            <a:lvl5pPr marL="2286000" lvl="4" indent="-330200" rtl="0">
              <a:spcBef>
                <a:spcPts val="0"/>
              </a:spcBef>
              <a:spcAft>
                <a:spcPts val="0"/>
              </a:spcAft>
              <a:buClr>
                <a:schemeClr val="dk1"/>
              </a:buClr>
              <a:buSzPts val="1600"/>
              <a:buChar char="○"/>
              <a:defRPr sz="1600">
                <a:solidFill>
                  <a:schemeClr val="dk1"/>
                </a:solidFill>
              </a:defRPr>
            </a:lvl5pPr>
            <a:lvl6pPr marL="2743200" lvl="5" indent="-330200" rtl="0">
              <a:spcBef>
                <a:spcPts val="0"/>
              </a:spcBef>
              <a:spcAft>
                <a:spcPts val="0"/>
              </a:spcAft>
              <a:buClr>
                <a:schemeClr val="dk1"/>
              </a:buClr>
              <a:buSzPts val="1600"/>
              <a:buChar char="■"/>
              <a:defRPr sz="1600">
                <a:solidFill>
                  <a:schemeClr val="dk1"/>
                </a:solidFill>
              </a:defRPr>
            </a:lvl6pPr>
            <a:lvl7pPr marL="3200400" lvl="6" indent="-330200" rtl="0">
              <a:spcBef>
                <a:spcPts val="0"/>
              </a:spcBef>
              <a:spcAft>
                <a:spcPts val="0"/>
              </a:spcAft>
              <a:buClr>
                <a:schemeClr val="dk1"/>
              </a:buClr>
              <a:buSzPts val="1600"/>
              <a:buChar char="●"/>
              <a:defRPr sz="1600">
                <a:solidFill>
                  <a:schemeClr val="dk1"/>
                </a:solidFill>
              </a:defRPr>
            </a:lvl7pPr>
            <a:lvl8pPr marL="3657600" lvl="7" indent="-330200" rtl="0">
              <a:spcBef>
                <a:spcPts val="0"/>
              </a:spcBef>
              <a:spcAft>
                <a:spcPts val="0"/>
              </a:spcAft>
              <a:buClr>
                <a:schemeClr val="dk1"/>
              </a:buClr>
              <a:buSzPts val="1600"/>
              <a:buChar char="○"/>
              <a:defRPr sz="1600">
                <a:solidFill>
                  <a:schemeClr val="dk1"/>
                </a:solidFill>
              </a:defRPr>
            </a:lvl8pPr>
            <a:lvl9pPr marL="4114800" lvl="8" indent="-330200" rtl="0">
              <a:spcBef>
                <a:spcPts val="0"/>
              </a:spcBef>
              <a:spcAft>
                <a:spcPts val="0"/>
              </a:spcAft>
              <a:buClr>
                <a:schemeClr val="dk1"/>
              </a:buClr>
              <a:buSzPts val="1600"/>
              <a:buChar char="■"/>
              <a:defRPr sz="1600">
                <a:solidFill>
                  <a:schemeClr val="dk1"/>
                </a:solidFill>
              </a:defRPr>
            </a:lvl9pPr>
          </a:lstStyle>
          <a:p>
            <a:endParaRPr/>
          </a:p>
        </p:txBody>
      </p:sp>
      <p:pic>
        <p:nvPicPr>
          <p:cNvPr id="270" name="Google Shape;270;p35"/>
          <p:cNvPicPr preferRelativeResize="0"/>
          <p:nvPr/>
        </p:nvPicPr>
        <p:blipFill>
          <a:blip r:embed="rId2">
            <a:alphaModFix/>
          </a:blip>
          <a:stretch>
            <a:fillRect/>
          </a:stretch>
        </p:blipFill>
        <p:spPr>
          <a:xfrm>
            <a:off x="0" y="0"/>
            <a:ext cx="9144000" cy="914400"/>
          </a:xfrm>
          <a:prstGeom prst="rect">
            <a:avLst/>
          </a:prstGeom>
          <a:noFill/>
          <a:ln>
            <a:noFill/>
          </a:ln>
        </p:spPr>
      </p:pic>
      <p:sp>
        <p:nvSpPr>
          <p:cNvPr id="271" name="Google Shape;271;p35"/>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2" name="Google Shape;272;p35"/>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3" name="Google Shape;273;p35"/>
          <p:cNvPicPr preferRelativeResize="0"/>
          <p:nvPr/>
        </p:nvPicPr>
        <p:blipFill>
          <a:blip r:embed="rId3">
            <a:alphaModFix/>
          </a:blip>
          <a:stretch>
            <a:fillRect/>
          </a:stretch>
        </p:blipFill>
        <p:spPr>
          <a:xfrm>
            <a:off x="4524250" y="4676400"/>
            <a:ext cx="867951" cy="369000"/>
          </a:xfrm>
          <a:prstGeom prst="rect">
            <a:avLst/>
          </a:prstGeom>
          <a:noFill/>
          <a:ln>
            <a:noFill/>
          </a:ln>
        </p:spPr>
      </p:pic>
      <p:sp>
        <p:nvSpPr>
          <p:cNvPr id="274" name="Google Shape;274;p35"/>
          <p:cNvSpPr>
            <a:spLocks noGrp="1"/>
          </p:cNvSpPr>
          <p:nvPr>
            <p:ph type="pic" idx="2"/>
          </p:nvPr>
        </p:nvSpPr>
        <p:spPr>
          <a:xfrm>
            <a:off x="5556750" y="989400"/>
            <a:ext cx="3516900" cy="40821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ntent slide-2 column - orange">
  <p:cSld name="CUSTOM_1_1_1_1">
    <p:spTree>
      <p:nvGrpSpPr>
        <p:cNvPr id="1" name="Shape 275"/>
        <p:cNvGrpSpPr/>
        <p:nvPr/>
      </p:nvGrpSpPr>
      <p:grpSpPr>
        <a:xfrm>
          <a:off x="0" y="0"/>
          <a:ext cx="0" cy="0"/>
          <a:chOff x="0" y="0"/>
          <a:chExt cx="0" cy="0"/>
        </a:xfrm>
      </p:grpSpPr>
      <p:pic>
        <p:nvPicPr>
          <p:cNvPr id="276" name="Google Shape;276;p36"/>
          <p:cNvPicPr preferRelativeResize="0"/>
          <p:nvPr/>
        </p:nvPicPr>
        <p:blipFill>
          <a:blip r:embed="rId2">
            <a:alphaModFix/>
          </a:blip>
          <a:stretch>
            <a:fillRect/>
          </a:stretch>
        </p:blipFill>
        <p:spPr>
          <a:xfrm>
            <a:off x="0" y="0"/>
            <a:ext cx="9144000" cy="914400"/>
          </a:xfrm>
          <a:prstGeom prst="rect">
            <a:avLst/>
          </a:prstGeom>
          <a:noFill/>
          <a:ln>
            <a:noFill/>
          </a:ln>
        </p:spPr>
      </p:pic>
      <p:sp>
        <p:nvSpPr>
          <p:cNvPr id="277" name="Google Shape;277;p3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78" name="Google Shape;278;p36"/>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79" name="Google Shape;279;p3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0" name="Google Shape;280;p36"/>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1" name="Google Shape;281;p36"/>
          <p:cNvSpPr txBox="1">
            <a:spLocks noGrp="1"/>
          </p:cNvSpPr>
          <p:nvPr>
            <p:ph type="body" idx="1"/>
          </p:nvPr>
        </p:nvSpPr>
        <p:spPr>
          <a:xfrm>
            <a:off x="3117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82" name="Google Shape;282;p36"/>
          <p:cNvSpPr txBox="1">
            <a:spLocks noGrp="1"/>
          </p:cNvSpPr>
          <p:nvPr>
            <p:ph type="body" idx="2"/>
          </p:nvPr>
        </p:nvSpPr>
        <p:spPr>
          <a:xfrm>
            <a:off x="4832400" y="1152475"/>
            <a:ext cx="3999900" cy="31788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Content slide-2 column with header- orange">
  <p:cSld name="CUSTOM_1_1_1_1_1">
    <p:spTree>
      <p:nvGrpSpPr>
        <p:cNvPr id="1" name="Shape 283"/>
        <p:cNvGrpSpPr/>
        <p:nvPr/>
      </p:nvGrpSpPr>
      <p:grpSpPr>
        <a:xfrm>
          <a:off x="0" y="0"/>
          <a:ext cx="0" cy="0"/>
          <a:chOff x="0" y="0"/>
          <a:chExt cx="0" cy="0"/>
        </a:xfrm>
      </p:grpSpPr>
      <p:pic>
        <p:nvPicPr>
          <p:cNvPr id="284" name="Google Shape;284;p37"/>
          <p:cNvPicPr preferRelativeResize="0"/>
          <p:nvPr/>
        </p:nvPicPr>
        <p:blipFill>
          <a:blip r:embed="rId2">
            <a:alphaModFix/>
          </a:blip>
          <a:stretch>
            <a:fillRect/>
          </a:stretch>
        </p:blipFill>
        <p:spPr>
          <a:xfrm>
            <a:off x="0" y="0"/>
            <a:ext cx="9144000" cy="914400"/>
          </a:xfrm>
          <a:prstGeom prst="rect">
            <a:avLst/>
          </a:prstGeom>
          <a:noFill/>
          <a:ln>
            <a:noFill/>
          </a:ln>
        </p:spPr>
      </p:pic>
      <p:sp>
        <p:nvSpPr>
          <p:cNvPr id="285" name="Google Shape;285;p3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lt1"/>
              </a:buClr>
              <a:buSzPts val="1400"/>
              <a:buNone/>
              <a:defRPr sz="2000">
                <a:solidFill>
                  <a:schemeClr val="lt1"/>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286" name="Google Shape;286;p37"/>
          <p:cNvSpPr txBox="1">
            <a:spLocks noGrp="1"/>
          </p:cNvSpPr>
          <p:nvPr>
            <p:ph type="sldNum" idx="12"/>
          </p:nvPr>
        </p:nvSpPr>
        <p:spPr>
          <a:xfrm>
            <a:off x="114300" y="4788500"/>
            <a:ext cx="347100" cy="281400"/>
          </a:xfrm>
          <a:prstGeom prst="rect">
            <a:avLst/>
          </a:prstGeom>
        </p:spPr>
        <p:txBody>
          <a:bodyPr spcFirstLastPara="1" wrap="square" lIns="0" tIns="0" rIns="0" bIns="0" anchor="t"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287" name="Google Shape;287;p3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288" name="Google Shape;288;p37"/>
          <p:cNvCxnSpPr/>
          <p:nvPr/>
        </p:nvCxnSpPr>
        <p:spPr>
          <a:xfrm>
            <a:off x="0" y="4561600"/>
            <a:ext cx="9152700" cy="0"/>
          </a:xfrm>
          <a:prstGeom prst="straightConnector1">
            <a:avLst/>
          </a:prstGeom>
          <a:noFill/>
          <a:ln w="9525" cap="flat" cmpd="sng">
            <a:solidFill>
              <a:srgbClr val="E69138"/>
            </a:solidFill>
            <a:prstDash val="solid"/>
            <a:round/>
            <a:headEnd type="none" w="med" len="med"/>
            <a:tailEnd type="none" w="med" len="med"/>
          </a:ln>
        </p:spPr>
      </p:cxnSp>
      <p:sp>
        <p:nvSpPr>
          <p:cNvPr id="289" name="Google Shape;289;p37"/>
          <p:cNvSpPr txBox="1">
            <a:spLocks noGrp="1"/>
          </p:cNvSpPr>
          <p:nvPr>
            <p:ph type="body" idx="1"/>
          </p:nvPr>
        </p:nvSpPr>
        <p:spPr>
          <a:xfrm>
            <a:off x="311700" y="1387200"/>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0" name="Google Shape;290;p37"/>
          <p:cNvSpPr txBox="1">
            <a:spLocks noGrp="1"/>
          </p:cNvSpPr>
          <p:nvPr>
            <p:ph type="body" idx="2"/>
          </p:nvPr>
        </p:nvSpPr>
        <p:spPr>
          <a:xfrm>
            <a:off x="4832400" y="1387075"/>
            <a:ext cx="3999900" cy="2944200"/>
          </a:xfrm>
          <a:prstGeom prst="rect">
            <a:avLst/>
          </a:prstGeom>
        </p:spPr>
        <p:txBody>
          <a:bodyPr spcFirstLastPara="1" wrap="square" lIns="0" tIns="0" rIns="0" bIns="0" anchor="t" anchorCtr="0">
            <a:normAutofit/>
          </a:bodyPr>
          <a:lstStyle>
            <a:lvl1pPr marL="457200" lvl="0" indent="-317500" rtl="0">
              <a:spcBef>
                <a:spcPts val="0"/>
              </a:spcBef>
              <a:spcAft>
                <a:spcPts val="0"/>
              </a:spcAft>
              <a:buClr>
                <a:schemeClr val="dk1"/>
              </a:buClr>
              <a:buSzPts val="1400"/>
              <a:buChar char="●"/>
              <a:defRPr sz="1400">
                <a:solidFill>
                  <a:schemeClr val="dk1"/>
                </a:solidFill>
              </a:defRPr>
            </a:lvl1pPr>
            <a:lvl2pPr marL="914400" lvl="1" indent="-304800" rtl="0">
              <a:spcBef>
                <a:spcPts val="0"/>
              </a:spcBef>
              <a:spcAft>
                <a:spcPts val="0"/>
              </a:spcAft>
              <a:buClr>
                <a:schemeClr val="dk1"/>
              </a:buClr>
              <a:buSzPts val="1200"/>
              <a:buChar char="○"/>
              <a:defRPr sz="1200">
                <a:solidFill>
                  <a:schemeClr val="dk1"/>
                </a:solidFill>
              </a:defRPr>
            </a:lvl2pPr>
            <a:lvl3pPr marL="1371600" lvl="2" indent="-304800" rtl="0">
              <a:spcBef>
                <a:spcPts val="0"/>
              </a:spcBef>
              <a:spcAft>
                <a:spcPts val="0"/>
              </a:spcAft>
              <a:buClr>
                <a:schemeClr val="dk1"/>
              </a:buClr>
              <a:buSzPts val="1200"/>
              <a:buChar char="■"/>
              <a:defRPr sz="1200">
                <a:solidFill>
                  <a:schemeClr val="dk1"/>
                </a:solidFill>
              </a:defRPr>
            </a:lvl3pPr>
            <a:lvl4pPr marL="1828800" lvl="3" indent="-304800" rtl="0">
              <a:spcBef>
                <a:spcPts val="0"/>
              </a:spcBef>
              <a:spcAft>
                <a:spcPts val="0"/>
              </a:spcAft>
              <a:buClr>
                <a:schemeClr val="dk1"/>
              </a:buClr>
              <a:buSzPts val="1200"/>
              <a:buChar char="●"/>
              <a:defRPr sz="1200">
                <a:solidFill>
                  <a:schemeClr val="dk1"/>
                </a:solidFill>
              </a:defRPr>
            </a:lvl4pPr>
            <a:lvl5pPr marL="2286000" lvl="4" indent="-304800" rtl="0">
              <a:spcBef>
                <a:spcPts val="0"/>
              </a:spcBef>
              <a:spcAft>
                <a:spcPts val="0"/>
              </a:spcAft>
              <a:buClr>
                <a:schemeClr val="dk1"/>
              </a:buClr>
              <a:buSzPts val="1200"/>
              <a:buChar char="○"/>
              <a:defRPr sz="1200">
                <a:solidFill>
                  <a:schemeClr val="dk1"/>
                </a:solidFill>
              </a:defRPr>
            </a:lvl5pPr>
            <a:lvl6pPr marL="2743200" lvl="5" indent="-304800" rtl="0">
              <a:spcBef>
                <a:spcPts val="0"/>
              </a:spcBef>
              <a:spcAft>
                <a:spcPts val="0"/>
              </a:spcAft>
              <a:buClr>
                <a:schemeClr val="dk1"/>
              </a:buClr>
              <a:buSzPts val="1200"/>
              <a:buChar char="■"/>
              <a:defRPr sz="1200">
                <a:solidFill>
                  <a:schemeClr val="dk1"/>
                </a:solidFill>
              </a:defRPr>
            </a:lvl6pPr>
            <a:lvl7pPr marL="3200400" lvl="6" indent="-304800" rtl="0">
              <a:spcBef>
                <a:spcPts val="0"/>
              </a:spcBef>
              <a:spcAft>
                <a:spcPts val="0"/>
              </a:spcAft>
              <a:buClr>
                <a:schemeClr val="dk1"/>
              </a:buClr>
              <a:buSzPts val="1200"/>
              <a:buChar char="●"/>
              <a:defRPr sz="1200">
                <a:solidFill>
                  <a:schemeClr val="dk1"/>
                </a:solidFill>
              </a:defRPr>
            </a:lvl7pPr>
            <a:lvl8pPr marL="3657600" lvl="7" indent="-304800" rtl="0">
              <a:spcBef>
                <a:spcPts val="0"/>
              </a:spcBef>
              <a:spcAft>
                <a:spcPts val="0"/>
              </a:spcAft>
              <a:buClr>
                <a:schemeClr val="dk1"/>
              </a:buClr>
              <a:buSzPts val="1200"/>
              <a:buChar char="○"/>
              <a:defRPr sz="1200">
                <a:solidFill>
                  <a:schemeClr val="dk1"/>
                </a:solidFill>
              </a:defRPr>
            </a:lvl8pPr>
            <a:lvl9pPr marL="4114800" lvl="8" indent="-304800" rtl="0">
              <a:spcBef>
                <a:spcPts val="0"/>
              </a:spcBef>
              <a:spcAft>
                <a:spcPts val="0"/>
              </a:spcAft>
              <a:buClr>
                <a:schemeClr val="dk1"/>
              </a:buClr>
              <a:buSzPts val="1200"/>
              <a:buChar char="■"/>
              <a:defRPr sz="1200">
                <a:solidFill>
                  <a:schemeClr val="dk1"/>
                </a:solidFill>
              </a:defRPr>
            </a:lvl9pPr>
          </a:lstStyle>
          <a:p>
            <a:endParaRPr/>
          </a:p>
        </p:txBody>
      </p:sp>
      <p:sp>
        <p:nvSpPr>
          <p:cNvPr id="291" name="Google Shape;291;p37"/>
          <p:cNvSpPr txBox="1">
            <a:spLocks noGrp="1"/>
          </p:cNvSpPr>
          <p:nvPr>
            <p:ph type="title" idx="3"/>
          </p:nvPr>
        </p:nvSpPr>
        <p:spPr>
          <a:xfrm>
            <a:off x="329300" y="1047150"/>
            <a:ext cx="3982200" cy="369000"/>
          </a:xfrm>
          <a:prstGeom prst="rect">
            <a:avLst/>
          </a:prstGeom>
        </p:spPr>
        <p:txBody>
          <a:bodyPr spcFirstLastPara="1" wrap="square" lIns="0" tIns="0" rIns="0" bIns="0"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1400"/>
              <a:buNone/>
              <a:defRPr b="1">
                <a:solidFill>
                  <a:schemeClr val="accent2"/>
                </a:solidFill>
                <a:latin typeface="Calibri"/>
                <a:ea typeface="Calibri"/>
                <a:cs typeface="Calibri"/>
                <a:sym typeface="Calibri"/>
              </a:defRPr>
            </a:lvl2pPr>
            <a:lvl3pPr lvl="2" rtl="0">
              <a:spcBef>
                <a:spcPts val="0"/>
              </a:spcBef>
              <a:spcAft>
                <a:spcPts val="0"/>
              </a:spcAft>
              <a:buClr>
                <a:schemeClr val="accent2"/>
              </a:buClr>
              <a:buSzPts val="1400"/>
              <a:buNone/>
              <a:defRPr b="1">
                <a:solidFill>
                  <a:schemeClr val="accent2"/>
                </a:solidFill>
                <a:latin typeface="Calibri"/>
                <a:ea typeface="Calibri"/>
                <a:cs typeface="Calibri"/>
                <a:sym typeface="Calibri"/>
              </a:defRPr>
            </a:lvl3pPr>
            <a:lvl4pPr lvl="3" rtl="0">
              <a:spcBef>
                <a:spcPts val="0"/>
              </a:spcBef>
              <a:spcAft>
                <a:spcPts val="0"/>
              </a:spcAft>
              <a:buClr>
                <a:schemeClr val="accent2"/>
              </a:buClr>
              <a:buSzPts val="1400"/>
              <a:buNone/>
              <a:defRPr b="1">
                <a:solidFill>
                  <a:schemeClr val="accent2"/>
                </a:solidFill>
                <a:latin typeface="Calibri"/>
                <a:ea typeface="Calibri"/>
                <a:cs typeface="Calibri"/>
                <a:sym typeface="Calibri"/>
              </a:defRPr>
            </a:lvl4pPr>
            <a:lvl5pPr lvl="4" rtl="0">
              <a:spcBef>
                <a:spcPts val="0"/>
              </a:spcBef>
              <a:spcAft>
                <a:spcPts val="0"/>
              </a:spcAft>
              <a:buClr>
                <a:schemeClr val="accent2"/>
              </a:buClr>
              <a:buSzPts val="1400"/>
              <a:buNone/>
              <a:defRPr b="1">
                <a:solidFill>
                  <a:schemeClr val="accent2"/>
                </a:solidFill>
                <a:latin typeface="Calibri"/>
                <a:ea typeface="Calibri"/>
                <a:cs typeface="Calibri"/>
                <a:sym typeface="Calibri"/>
              </a:defRPr>
            </a:lvl5pPr>
            <a:lvl6pPr lvl="5" rtl="0">
              <a:spcBef>
                <a:spcPts val="0"/>
              </a:spcBef>
              <a:spcAft>
                <a:spcPts val="0"/>
              </a:spcAft>
              <a:buClr>
                <a:schemeClr val="accent2"/>
              </a:buClr>
              <a:buSzPts val="1400"/>
              <a:buNone/>
              <a:defRPr b="1">
                <a:solidFill>
                  <a:schemeClr val="accent2"/>
                </a:solidFill>
                <a:latin typeface="Calibri"/>
                <a:ea typeface="Calibri"/>
                <a:cs typeface="Calibri"/>
                <a:sym typeface="Calibri"/>
              </a:defRPr>
            </a:lvl6pPr>
            <a:lvl7pPr lvl="6" rtl="0">
              <a:spcBef>
                <a:spcPts val="0"/>
              </a:spcBef>
              <a:spcAft>
                <a:spcPts val="0"/>
              </a:spcAft>
              <a:buClr>
                <a:schemeClr val="accent2"/>
              </a:buClr>
              <a:buSzPts val="1400"/>
              <a:buNone/>
              <a:defRPr b="1">
                <a:solidFill>
                  <a:schemeClr val="accent2"/>
                </a:solidFill>
                <a:latin typeface="Calibri"/>
                <a:ea typeface="Calibri"/>
                <a:cs typeface="Calibri"/>
                <a:sym typeface="Calibri"/>
              </a:defRPr>
            </a:lvl7pPr>
            <a:lvl8pPr lvl="7" rtl="0">
              <a:spcBef>
                <a:spcPts val="0"/>
              </a:spcBef>
              <a:spcAft>
                <a:spcPts val="0"/>
              </a:spcAft>
              <a:buClr>
                <a:schemeClr val="accent2"/>
              </a:buClr>
              <a:buSzPts val="1400"/>
              <a:buNone/>
              <a:defRPr b="1">
                <a:solidFill>
                  <a:schemeClr val="accent2"/>
                </a:solidFill>
                <a:latin typeface="Calibri"/>
                <a:ea typeface="Calibri"/>
                <a:cs typeface="Calibri"/>
                <a:sym typeface="Calibri"/>
              </a:defRPr>
            </a:lvl8pPr>
            <a:lvl9pPr lvl="8" rtl="0">
              <a:spcBef>
                <a:spcPts val="0"/>
              </a:spcBef>
              <a:spcAft>
                <a:spcPts val="0"/>
              </a:spcAft>
              <a:buClr>
                <a:schemeClr val="accent2"/>
              </a:buClr>
              <a:buSzPts val="1400"/>
              <a:buNone/>
              <a:defRPr b="1">
                <a:solidFill>
                  <a:schemeClr val="accent2"/>
                </a:solidFill>
                <a:latin typeface="Calibri"/>
                <a:ea typeface="Calibri"/>
                <a:cs typeface="Calibri"/>
                <a:sym typeface="Calibri"/>
              </a:defRPr>
            </a:lvl9pPr>
          </a:lstStyle>
          <a:p>
            <a:endParaRPr/>
          </a:p>
        </p:txBody>
      </p:sp>
      <p:sp>
        <p:nvSpPr>
          <p:cNvPr id="292" name="Google Shape;292;p37"/>
          <p:cNvSpPr txBox="1">
            <a:spLocks noGrp="1"/>
          </p:cNvSpPr>
          <p:nvPr>
            <p:ph type="title" idx="4"/>
          </p:nvPr>
        </p:nvSpPr>
        <p:spPr>
          <a:xfrm>
            <a:off x="4841250" y="1047150"/>
            <a:ext cx="3982200" cy="369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1pPr>
            <a:lvl2pPr lvl="1"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2pPr>
            <a:lvl3pPr lvl="2"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3pPr>
            <a:lvl4pPr lvl="3"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4pPr>
            <a:lvl5pPr lvl="4"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5pPr>
            <a:lvl6pPr lvl="5"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6pPr>
            <a:lvl7pPr lvl="6"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7pPr>
            <a:lvl8pPr lvl="7"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8pPr>
            <a:lvl9pPr lvl="8" rtl="0">
              <a:spcBef>
                <a:spcPts val="0"/>
              </a:spcBef>
              <a:spcAft>
                <a:spcPts val="0"/>
              </a:spcAft>
              <a:buClr>
                <a:schemeClr val="accent2"/>
              </a:buClr>
              <a:buSzPts val="800"/>
              <a:buNone/>
              <a:defRPr sz="1400" b="1">
                <a:solidFill>
                  <a:schemeClr val="accent2"/>
                </a:solidFill>
                <a:latin typeface="Calibri"/>
                <a:ea typeface="Calibri"/>
                <a:cs typeface="Calibri"/>
                <a:sym typeface="Calibri"/>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9"/>
        <p:cNvGrpSpPr/>
        <p:nvPr/>
      </p:nvGrpSpPr>
      <p:grpSpPr>
        <a:xfrm>
          <a:off x="0" y="0"/>
          <a:ext cx="0" cy="0"/>
          <a:chOff x="0" y="0"/>
          <a:chExt cx="0" cy="0"/>
        </a:xfrm>
      </p:grpSpPr>
      <p:sp>
        <p:nvSpPr>
          <p:cNvPr id="300" name="Google Shape;300;p39"/>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1" name="Google Shape;301;p3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2" name="Google Shape;302;p3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3" name="Google Shape;303;p3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4"/>
        <p:cNvGrpSpPr/>
        <p:nvPr/>
      </p:nvGrpSpPr>
      <p:grpSpPr>
        <a:xfrm>
          <a:off x="0" y="0"/>
          <a:ext cx="0" cy="0"/>
          <a:chOff x="0" y="0"/>
          <a:chExt cx="0" cy="0"/>
        </a:xfrm>
      </p:grpSpPr>
      <p:sp>
        <p:nvSpPr>
          <p:cNvPr id="305" name="Google Shape;305;p40"/>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06" name="Google Shape;306;p40"/>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rtl="0">
              <a:lnSpc>
                <a:spcPct val="90000"/>
              </a:lnSpc>
              <a:spcBef>
                <a:spcPts val="800"/>
              </a:spcBef>
              <a:spcAft>
                <a:spcPts val="0"/>
              </a:spcAft>
              <a:buClr>
                <a:schemeClr val="dk1"/>
              </a:buClr>
              <a:buSzPts val="1800"/>
              <a:buNone/>
              <a:defRPr sz="1800"/>
            </a:lvl1pPr>
            <a:lvl2pPr lvl="1" algn="ctr" rtl="0">
              <a:lnSpc>
                <a:spcPct val="90000"/>
              </a:lnSpc>
              <a:spcBef>
                <a:spcPts val="400"/>
              </a:spcBef>
              <a:spcAft>
                <a:spcPts val="0"/>
              </a:spcAft>
              <a:buClr>
                <a:schemeClr val="dk1"/>
              </a:buClr>
              <a:buSzPts val="1500"/>
              <a:buNone/>
              <a:defRPr sz="1500"/>
            </a:lvl2pPr>
            <a:lvl3pPr lvl="2" algn="ctr" rtl="0">
              <a:lnSpc>
                <a:spcPct val="90000"/>
              </a:lnSpc>
              <a:spcBef>
                <a:spcPts val="400"/>
              </a:spcBef>
              <a:spcAft>
                <a:spcPts val="0"/>
              </a:spcAft>
              <a:buClr>
                <a:schemeClr val="dk1"/>
              </a:buClr>
              <a:buSzPts val="1400"/>
              <a:buNone/>
              <a:defRPr sz="1400"/>
            </a:lvl3pPr>
            <a:lvl4pPr lvl="3" algn="ctr" rtl="0">
              <a:lnSpc>
                <a:spcPct val="90000"/>
              </a:lnSpc>
              <a:spcBef>
                <a:spcPts val="400"/>
              </a:spcBef>
              <a:spcAft>
                <a:spcPts val="0"/>
              </a:spcAft>
              <a:buClr>
                <a:schemeClr val="dk1"/>
              </a:buClr>
              <a:buSzPts val="1200"/>
              <a:buNone/>
              <a:defRPr sz="1200"/>
            </a:lvl4pPr>
            <a:lvl5pPr lvl="4" algn="ctr" rtl="0">
              <a:lnSpc>
                <a:spcPct val="90000"/>
              </a:lnSpc>
              <a:spcBef>
                <a:spcPts val="400"/>
              </a:spcBef>
              <a:spcAft>
                <a:spcPts val="0"/>
              </a:spcAft>
              <a:buClr>
                <a:schemeClr val="dk1"/>
              </a:buClr>
              <a:buSzPts val="1200"/>
              <a:buNone/>
              <a:defRPr sz="1200"/>
            </a:lvl5pPr>
            <a:lvl6pPr lvl="5" algn="ctr" rtl="0">
              <a:lnSpc>
                <a:spcPct val="90000"/>
              </a:lnSpc>
              <a:spcBef>
                <a:spcPts val="400"/>
              </a:spcBef>
              <a:spcAft>
                <a:spcPts val="0"/>
              </a:spcAft>
              <a:buClr>
                <a:schemeClr val="dk1"/>
              </a:buClr>
              <a:buSzPts val="1200"/>
              <a:buNone/>
              <a:defRPr sz="1200"/>
            </a:lvl6pPr>
            <a:lvl7pPr lvl="6" algn="ctr" rtl="0">
              <a:lnSpc>
                <a:spcPct val="90000"/>
              </a:lnSpc>
              <a:spcBef>
                <a:spcPts val="400"/>
              </a:spcBef>
              <a:spcAft>
                <a:spcPts val="0"/>
              </a:spcAft>
              <a:buClr>
                <a:schemeClr val="dk1"/>
              </a:buClr>
              <a:buSzPts val="1200"/>
              <a:buNone/>
              <a:defRPr sz="1200"/>
            </a:lvl7pPr>
            <a:lvl8pPr lvl="7" algn="ctr" rtl="0">
              <a:lnSpc>
                <a:spcPct val="90000"/>
              </a:lnSpc>
              <a:spcBef>
                <a:spcPts val="400"/>
              </a:spcBef>
              <a:spcAft>
                <a:spcPts val="0"/>
              </a:spcAft>
              <a:buClr>
                <a:schemeClr val="dk1"/>
              </a:buClr>
              <a:buSzPts val="1200"/>
              <a:buNone/>
              <a:defRPr sz="1200"/>
            </a:lvl8pPr>
            <a:lvl9pPr lvl="8" algn="ctr" rtl="0">
              <a:lnSpc>
                <a:spcPct val="90000"/>
              </a:lnSpc>
              <a:spcBef>
                <a:spcPts val="400"/>
              </a:spcBef>
              <a:spcAft>
                <a:spcPts val="0"/>
              </a:spcAft>
              <a:buClr>
                <a:schemeClr val="dk1"/>
              </a:buClr>
              <a:buSzPts val="1200"/>
              <a:buNone/>
              <a:defRPr sz="1200"/>
            </a:lvl9pPr>
          </a:lstStyle>
          <a:p>
            <a:endParaRPr/>
          </a:p>
        </p:txBody>
      </p:sp>
      <p:sp>
        <p:nvSpPr>
          <p:cNvPr id="307" name="Google Shape;307;p4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8" name="Google Shape;308;p4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09" name="Google Shape;309;p4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0"/>
        <p:cNvGrpSpPr/>
        <p:nvPr/>
      </p:nvGrpSpPr>
      <p:grpSpPr>
        <a:xfrm>
          <a:off x="0" y="0"/>
          <a:ext cx="0" cy="0"/>
          <a:chOff x="0" y="0"/>
          <a:chExt cx="0" cy="0"/>
        </a:xfrm>
      </p:grpSpPr>
      <p:sp>
        <p:nvSpPr>
          <p:cNvPr id="311" name="Google Shape;311;p4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2" name="Google Shape;312;p4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13" name="Google Shape;313;p4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4" name="Google Shape;314;p4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15" name="Google Shape;315;p4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slide with small image">
  <p:cSld name="SECTION_HEADER_3">
    <p:spTree>
      <p:nvGrpSpPr>
        <p:cNvPr id="1" name="Shape 28"/>
        <p:cNvGrpSpPr/>
        <p:nvPr/>
      </p:nvGrpSpPr>
      <p:grpSpPr>
        <a:xfrm>
          <a:off x="0" y="0"/>
          <a:ext cx="0" cy="0"/>
          <a:chOff x="0" y="0"/>
          <a:chExt cx="0" cy="0"/>
        </a:xfrm>
      </p:grpSpPr>
      <p:pic>
        <p:nvPicPr>
          <p:cNvPr id="29" name="Google Shape;29;p5"/>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0" name="Google Shape;30;p5"/>
          <p:cNvSpPr txBox="1">
            <a:spLocks noGrp="1"/>
          </p:cNvSpPr>
          <p:nvPr>
            <p:ph type="title"/>
          </p:nvPr>
        </p:nvSpPr>
        <p:spPr>
          <a:xfrm>
            <a:off x="213075" y="228600"/>
            <a:ext cx="79335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31" name="Google Shape;31;p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lvl1pPr marL="457200" lvl="0" indent="-330200" rtl="0">
              <a:spcBef>
                <a:spcPts val="0"/>
              </a:spcBef>
              <a:spcAft>
                <a:spcPts val="0"/>
              </a:spcAft>
              <a:buClr>
                <a:schemeClr val="dk1"/>
              </a:buClr>
              <a:buSzPts val="1600"/>
              <a:buChar char="●"/>
              <a:defRPr>
                <a:solidFill>
                  <a:schemeClr val="dk1"/>
                </a:solidFill>
              </a:defRPr>
            </a:lvl1pPr>
            <a:lvl2pPr marL="914400" lvl="1" indent="-292100" rtl="0">
              <a:spcBef>
                <a:spcPts val="0"/>
              </a:spcBef>
              <a:spcAft>
                <a:spcPts val="0"/>
              </a:spcAft>
              <a:buClr>
                <a:schemeClr val="dk1"/>
              </a:buClr>
              <a:buSzPts val="1000"/>
              <a:buChar char="○"/>
              <a:defRPr sz="1600">
                <a:solidFill>
                  <a:schemeClr val="dk1"/>
                </a:solidFill>
              </a:defRPr>
            </a:lvl2pPr>
            <a:lvl3pPr marL="1371600" lvl="2" indent="-292100" rtl="0">
              <a:spcBef>
                <a:spcPts val="0"/>
              </a:spcBef>
              <a:spcAft>
                <a:spcPts val="0"/>
              </a:spcAft>
              <a:buClr>
                <a:schemeClr val="dk1"/>
              </a:buClr>
              <a:buSzPts val="1000"/>
              <a:buChar char="■"/>
              <a:defRPr sz="1600">
                <a:solidFill>
                  <a:schemeClr val="dk1"/>
                </a:solidFill>
              </a:defRPr>
            </a:lvl3pPr>
            <a:lvl4pPr marL="1828800" lvl="3" indent="-292100" rtl="0">
              <a:spcBef>
                <a:spcPts val="0"/>
              </a:spcBef>
              <a:spcAft>
                <a:spcPts val="0"/>
              </a:spcAft>
              <a:buClr>
                <a:schemeClr val="dk1"/>
              </a:buClr>
              <a:buSzPts val="1000"/>
              <a:buChar char="●"/>
              <a:defRPr sz="1600">
                <a:solidFill>
                  <a:schemeClr val="dk1"/>
                </a:solidFill>
              </a:defRPr>
            </a:lvl4pPr>
            <a:lvl5pPr marL="2286000" lvl="4" indent="-292100" rtl="0">
              <a:spcBef>
                <a:spcPts val="0"/>
              </a:spcBef>
              <a:spcAft>
                <a:spcPts val="0"/>
              </a:spcAft>
              <a:buClr>
                <a:schemeClr val="dk1"/>
              </a:buClr>
              <a:buSzPts val="1000"/>
              <a:buChar char="○"/>
              <a:defRPr sz="1600">
                <a:solidFill>
                  <a:schemeClr val="dk1"/>
                </a:solidFill>
              </a:defRPr>
            </a:lvl5pPr>
            <a:lvl6pPr marL="2743200" lvl="5" indent="-292100" rtl="0">
              <a:spcBef>
                <a:spcPts val="0"/>
              </a:spcBef>
              <a:spcAft>
                <a:spcPts val="0"/>
              </a:spcAft>
              <a:buClr>
                <a:schemeClr val="dk1"/>
              </a:buClr>
              <a:buSzPts val="1000"/>
              <a:buChar char="■"/>
              <a:defRPr sz="1600">
                <a:solidFill>
                  <a:schemeClr val="dk1"/>
                </a:solidFill>
              </a:defRPr>
            </a:lvl6pPr>
            <a:lvl7pPr marL="3200400" lvl="6" indent="-292100" rtl="0">
              <a:spcBef>
                <a:spcPts val="0"/>
              </a:spcBef>
              <a:spcAft>
                <a:spcPts val="0"/>
              </a:spcAft>
              <a:buClr>
                <a:schemeClr val="dk1"/>
              </a:buClr>
              <a:buSzPts val="1000"/>
              <a:buChar char="●"/>
              <a:defRPr sz="1600">
                <a:solidFill>
                  <a:schemeClr val="dk1"/>
                </a:solidFill>
              </a:defRPr>
            </a:lvl7pPr>
            <a:lvl8pPr marL="3657600" lvl="7" indent="-292100" rtl="0">
              <a:spcBef>
                <a:spcPts val="0"/>
              </a:spcBef>
              <a:spcAft>
                <a:spcPts val="0"/>
              </a:spcAft>
              <a:buClr>
                <a:schemeClr val="dk1"/>
              </a:buClr>
              <a:buSzPts val="1000"/>
              <a:buChar char="○"/>
              <a:defRPr sz="1600">
                <a:solidFill>
                  <a:schemeClr val="dk1"/>
                </a:solidFill>
              </a:defRPr>
            </a:lvl8pPr>
            <a:lvl9pPr marL="4114800" lvl="8" indent="-292100" rtl="0">
              <a:spcBef>
                <a:spcPts val="0"/>
              </a:spcBef>
              <a:spcAft>
                <a:spcPts val="0"/>
              </a:spcAft>
              <a:buClr>
                <a:schemeClr val="dk1"/>
              </a:buClr>
              <a:buSzPts val="1000"/>
              <a:buChar char="■"/>
              <a:defRPr sz="1600">
                <a:solidFill>
                  <a:schemeClr val="dk1"/>
                </a:solidFill>
              </a:defRPr>
            </a:lvl9pPr>
          </a:lstStyle>
          <a:p>
            <a:endParaRPr/>
          </a:p>
        </p:txBody>
      </p:sp>
      <p:pic>
        <p:nvPicPr>
          <p:cNvPr id="32" name="Google Shape;32;p5"/>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33" name="Google Shape;33;p5"/>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34" name="Google Shape;34;p5"/>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35" name="Google Shape;35;p5"/>
          <p:cNvSpPr>
            <a:spLocks noGrp="1"/>
          </p:cNvSpPr>
          <p:nvPr>
            <p:ph type="pic" idx="2"/>
          </p:nvPr>
        </p:nvSpPr>
        <p:spPr>
          <a:xfrm>
            <a:off x="8290775" y="71475"/>
            <a:ext cx="774300" cy="7743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6"/>
        <p:cNvGrpSpPr/>
        <p:nvPr/>
      </p:nvGrpSpPr>
      <p:grpSpPr>
        <a:xfrm>
          <a:off x="0" y="0"/>
          <a:ext cx="0" cy="0"/>
          <a:chOff x="0" y="0"/>
          <a:chExt cx="0" cy="0"/>
        </a:xfrm>
      </p:grpSpPr>
      <p:sp>
        <p:nvSpPr>
          <p:cNvPr id="317" name="Google Shape;317;p42"/>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4500"/>
              <a:buFont typeface="Calibri"/>
              <a:buNone/>
              <a:defRPr sz="45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18" name="Google Shape;318;p42"/>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319" name="Google Shape;319;p4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0" name="Google Shape;320;p4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1" name="Google Shape;321;p4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2"/>
        <p:cNvGrpSpPr/>
        <p:nvPr/>
      </p:nvGrpSpPr>
      <p:grpSpPr>
        <a:xfrm>
          <a:off x="0" y="0"/>
          <a:ext cx="0" cy="0"/>
          <a:chOff x="0" y="0"/>
          <a:chExt cx="0" cy="0"/>
        </a:xfrm>
      </p:grpSpPr>
      <p:sp>
        <p:nvSpPr>
          <p:cNvPr id="323" name="Google Shape;323;p4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24" name="Google Shape;324;p43"/>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5" name="Google Shape;325;p43"/>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26" name="Google Shape;326;p4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7" name="Google Shape;327;p4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28" name="Google Shape;328;p4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9"/>
        <p:cNvGrpSpPr/>
        <p:nvPr/>
      </p:nvGrpSpPr>
      <p:grpSpPr>
        <a:xfrm>
          <a:off x="0" y="0"/>
          <a:ext cx="0" cy="0"/>
          <a:chOff x="0" y="0"/>
          <a:chExt cx="0" cy="0"/>
        </a:xfrm>
      </p:grpSpPr>
      <p:sp>
        <p:nvSpPr>
          <p:cNvPr id="330" name="Google Shape;330;p44"/>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31" name="Google Shape;331;p44"/>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2" name="Google Shape;332;p44"/>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3" name="Google Shape;333;p44"/>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334" name="Google Shape;334;p44"/>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35" name="Google Shape;335;p4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6" name="Google Shape;336;p4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37" name="Google Shape;337;p4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8"/>
        <p:cNvGrpSpPr/>
        <p:nvPr/>
      </p:nvGrpSpPr>
      <p:grpSpPr>
        <a:xfrm>
          <a:off x="0" y="0"/>
          <a:ext cx="0" cy="0"/>
          <a:chOff x="0" y="0"/>
          <a:chExt cx="0" cy="0"/>
        </a:xfrm>
      </p:grpSpPr>
      <p:sp>
        <p:nvSpPr>
          <p:cNvPr id="339" name="Google Shape;339;p4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0" name="Google Shape;340;p4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1" name="Google Shape;341;p4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42"/>
        <p:cNvGrpSpPr/>
        <p:nvPr/>
      </p:nvGrpSpPr>
      <p:grpSpPr>
        <a:xfrm>
          <a:off x="0" y="0"/>
          <a:ext cx="0" cy="0"/>
          <a:chOff x="0" y="0"/>
          <a:chExt cx="0" cy="0"/>
        </a:xfrm>
      </p:grpSpPr>
      <p:sp>
        <p:nvSpPr>
          <p:cNvPr id="343" name="Google Shape;343;p46"/>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44" name="Google Shape;344;p46"/>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345" name="Google Shape;345;p46"/>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46" name="Google Shape;346;p4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7" name="Google Shape;347;p4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48" name="Google Shape;348;p46"/>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49"/>
        <p:cNvGrpSpPr/>
        <p:nvPr/>
      </p:nvGrpSpPr>
      <p:grpSpPr>
        <a:xfrm>
          <a:off x="0" y="0"/>
          <a:ext cx="0" cy="0"/>
          <a:chOff x="0" y="0"/>
          <a:chExt cx="0" cy="0"/>
        </a:xfrm>
      </p:grpSpPr>
      <p:sp>
        <p:nvSpPr>
          <p:cNvPr id="350" name="Google Shape;350;p47"/>
          <p:cNvSpPr txBox="1">
            <a:spLocks noGrp="1"/>
          </p:cNvSpPr>
          <p:nvPr>
            <p:ph type="title"/>
          </p:nvPr>
        </p:nvSpPr>
        <p:spPr>
          <a:xfrm>
            <a:off x="629841" y="342900"/>
            <a:ext cx="2949300" cy="12003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dk1"/>
              </a:buClr>
              <a:buSzPts val="2400"/>
              <a:buFont typeface="Calibri"/>
              <a:buNone/>
              <a:defRPr sz="2400"/>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1" name="Google Shape;351;p47"/>
          <p:cNvSpPr>
            <a:spLocks noGrp="1"/>
          </p:cNvSpPr>
          <p:nvPr>
            <p:ph type="pic" idx="2"/>
          </p:nvPr>
        </p:nvSpPr>
        <p:spPr>
          <a:xfrm>
            <a:off x="3887391" y="740569"/>
            <a:ext cx="4629300" cy="3655200"/>
          </a:xfrm>
          <a:prstGeom prst="rect">
            <a:avLst/>
          </a:prstGeom>
          <a:noFill/>
          <a:ln>
            <a:noFill/>
          </a:ln>
        </p:spPr>
      </p:sp>
      <p:sp>
        <p:nvSpPr>
          <p:cNvPr id="352" name="Google Shape;352;p47"/>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353" name="Google Shape;353;p4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4" name="Google Shape;354;p4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55" name="Google Shape;355;p4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56"/>
        <p:cNvGrpSpPr/>
        <p:nvPr/>
      </p:nvGrpSpPr>
      <p:grpSpPr>
        <a:xfrm>
          <a:off x="0" y="0"/>
          <a:ext cx="0" cy="0"/>
          <a:chOff x="0" y="0"/>
          <a:chExt cx="0" cy="0"/>
        </a:xfrm>
      </p:grpSpPr>
      <p:sp>
        <p:nvSpPr>
          <p:cNvPr id="357" name="Google Shape;357;p4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58" name="Google Shape;358;p48"/>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59" name="Google Shape;359;p4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0" name="Google Shape;360;p4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1" name="Google Shape;361;p4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62"/>
        <p:cNvGrpSpPr/>
        <p:nvPr/>
      </p:nvGrpSpPr>
      <p:grpSpPr>
        <a:xfrm>
          <a:off x="0" y="0"/>
          <a:ext cx="0" cy="0"/>
          <a:chOff x="0" y="0"/>
          <a:chExt cx="0" cy="0"/>
        </a:xfrm>
      </p:grpSpPr>
      <p:sp>
        <p:nvSpPr>
          <p:cNvPr id="363" name="Google Shape;363;p49"/>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364" name="Google Shape;364;p49"/>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365" name="Google Shape;365;p4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6" name="Google Shape;366;p4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a:lvl1pPr>
            <a:lvl2pPr lvl="1" algn="l" rtl="0">
              <a:spcBef>
                <a:spcPts val="0"/>
              </a:spcBef>
              <a:spcAft>
                <a:spcPts val="0"/>
              </a:spcAft>
              <a:buSzPts val="1100"/>
              <a:buNone/>
              <a:defRPr/>
            </a:lvl2pPr>
            <a:lvl3pPr lvl="2" algn="l" rtl="0">
              <a:spcBef>
                <a:spcPts val="0"/>
              </a:spcBef>
              <a:spcAft>
                <a:spcPts val="0"/>
              </a:spcAft>
              <a:buSzPts val="1100"/>
              <a:buNone/>
              <a:defRPr/>
            </a:lvl3pPr>
            <a:lvl4pPr lvl="3" algn="l" rtl="0">
              <a:spcBef>
                <a:spcPts val="0"/>
              </a:spcBef>
              <a:spcAft>
                <a:spcPts val="0"/>
              </a:spcAft>
              <a:buSzPts val="1100"/>
              <a:buNone/>
              <a:defRPr/>
            </a:lvl4pPr>
            <a:lvl5pPr lvl="4" algn="l" rtl="0">
              <a:spcBef>
                <a:spcPts val="0"/>
              </a:spcBef>
              <a:spcAft>
                <a:spcPts val="0"/>
              </a:spcAft>
              <a:buSzPts val="1100"/>
              <a:buNone/>
              <a:defRPr/>
            </a:lvl5pPr>
            <a:lvl6pPr lvl="5" algn="l" rtl="0">
              <a:spcBef>
                <a:spcPts val="0"/>
              </a:spcBef>
              <a:spcAft>
                <a:spcPts val="0"/>
              </a:spcAft>
              <a:buSzPts val="1100"/>
              <a:buNone/>
              <a:defRPr/>
            </a:lvl6pPr>
            <a:lvl7pPr lvl="6" algn="l" rtl="0">
              <a:spcBef>
                <a:spcPts val="0"/>
              </a:spcBef>
              <a:spcAft>
                <a:spcPts val="0"/>
              </a:spcAft>
              <a:buSzPts val="1100"/>
              <a:buNone/>
              <a:defRPr/>
            </a:lvl7pPr>
            <a:lvl8pPr lvl="7" algn="l" rtl="0">
              <a:spcBef>
                <a:spcPts val="0"/>
              </a:spcBef>
              <a:spcAft>
                <a:spcPts val="0"/>
              </a:spcAft>
              <a:buSzPts val="1100"/>
              <a:buNone/>
              <a:defRPr/>
            </a:lvl8pPr>
            <a:lvl9pPr lvl="8" algn="l" rtl="0">
              <a:spcBef>
                <a:spcPts val="0"/>
              </a:spcBef>
              <a:spcAft>
                <a:spcPts val="0"/>
              </a:spcAft>
              <a:buSzPts val="1100"/>
              <a:buNone/>
              <a:defRPr/>
            </a:lvl9pPr>
          </a:lstStyle>
          <a:p>
            <a:endParaRPr/>
          </a:p>
        </p:txBody>
      </p:sp>
      <p:sp>
        <p:nvSpPr>
          <p:cNvPr id="367" name="Google Shape;367;p4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heckmark - blue">
  <p:cSld name="SECTION_HEADER_2">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38" name="Google Shape;38;p6"/>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39" name="Google Shape;39;p6"/>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40" name="Google Shape;40;p6"/>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41" name="Google Shape;41;p6"/>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4">
            <a:alphaModFix/>
          </a:blip>
          <a:stretch>
            <a:fillRect/>
          </a:stretch>
        </p:blipFill>
        <p:spPr>
          <a:xfrm>
            <a:off x="461400" y="2561763"/>
            <a:ext cx="410276" cy="410276"/>
          </a:xfrm>
          <a:prstGeom prst="rect">
            <a:avLst/>
          </a:prstGeom>
          <a:noFill/>
          <a:ln>
            <a:noFill/>
          </a:ln>
        </p:spPr>
      </p:pic>
      <p:pic>
        <p:nvPicPr>
          <p:cNvPr id="43" name="Google Shape;43;p6"/>
          <p:cNvPicPr preferRelativeResize="0"/>
          <p:nvPr/>
        </p:nvPicPr>
        <p:blipFill>
          <a:blip r:embed="rId4">
            <a:alphaModFix/>
          </a:blip>
          <a:stretch>
            <a:fillRect/>
          </a:stretch>
        </p:blipFill>
        <p:spPr>
          <a:xfrm>
            <a:off x="461400" y="1996288"/>
            <a:ext cx="410276" cy="410276"/>
          </a:xfrm>
          <a:prstGeom prst="rect">
            <a:avLst/>
          </a:prstGeom>
          <a:noFill/>
          <a:ln>
            <a:noFill/>
          </a:ln>
        </p:spPr>
      </p:pic>
      <p:sp>
        <p:nvSpPr>
          <p:cNvPr id="44" name="Google Shape;44;p6"/>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45" name="Google Shape;45;p6"/>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 name="Google Shape;46;p6"/>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47" name="Google Shape;47;p6"/>
          <p:cNvPicPr preferRelativeResize="0"/>
          <p:nvPr/>
        </p:nvPicPr>
        <p:blipFill>
          <a:blip r:embed="rId4">
            <a:alphaModFix/>
          </a:blip>
          <a:stretch>
            <a:fillRect/>
          </a:stretch>
        </p:blipFill>
        <p:spPr>
          <a:xfrm>
            <a:off x="465600" y="3127238"/>
            <a:ext cx="410276" cy="410275"/>
          </a:xfrm>
          <a:prstGeom prst="rect">
            <a:avLst/>
          </a:prstGeom>
          <a:noFill/>
          <a:ln>
            <a:noFill/>
          </a:ln>
        </p:spPr>
      </p:pic>
      <p:sp>
        <p:nvSpPr>
          <p:cNvPr id="48" name="Google Shape;48;p6"/>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mbers - blue">
  <p:cSld name="SECTION_HEADER_2_1">
    <p:spTree>
      <p:nvGrpSpPr>
        <p:cNvPr id="1" name="Shape 49"/>
        <p:cNvGrpSpPr/>
        <p:nvPr/>
      </p:nvGrpSpPr>
      <p:grpSpPr>
        <a:xfrm>
          <a:off x="0" y="0"/>
          <a:ext cx="0" cy="0"/>
          <a:chOff x="0" y="0"/>
          <a:chExt cx="0" cy="0"/>
        </a:xfrm>
      </p:grpSpPr>
      <p:pic>
        <p:nvPicPr>
          <p:cNvPr id="50" name="Google Shape;50;p7"/>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51" name="Google Shape;51;p7"/>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52" name="Google Shape;52;p7"/>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53" name="Google Shape;53;p7"/>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54" name="Google Shape;54;p7"/>
          <p:cNvSpPr txBox="1">
            <a:spLocks noGrp="1"/>
          </p:cNvSpPr>
          <p:nvPr>
            <p:ph type="sldNum" idx="12"/>
          </p:nvPr>
        </p:nvSpPr>
        <p:spPr>
          <a:xfrm>
            <a:off x="114300" y="4732500"/>
            <a:ext cx="347100" cy="2814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pic>
        <p:nvPicPr>
          <p:cNvPr id="55" name="Google Shape;55;p7"/>
          <p:cNvPicPr preferRelativeResize="0"/>
          <p:nvPr/>
        </p:nvPicPr>
        <p:blipFill rotWithShape="1">
          <a:blip r:embed="rId4">
            <a:alphaModFix/>
          </a:blip>
          <a:srcRect/>
          <a:stretch/>
        </p:blipFill>
        <p:spPr>
          <a:xfrm>
            <a:off x="461400" y="2561775"/>
            <a:ext cx="410276" cy="410276"/>
          </a:xfrm>
          <a:prstGeom prst="rect">
            <a:avLst/>
          </a:prstGeom>
          <a:noFill/>
          <a:ln>
            <a:noFill/>
          </a:ln>
        </p:spPr>
      </p:pic>
      <p:pic>
        <p:nvPicPr>
          <p:cNvPr id="56" name="Google Shape;56;p7"/>
          <p:cNvPicPr preferRelativeResize="0"/>
          <p:nvPr/>
        </p:nvPicPr>
        <p:blipFill rotWithShape="1">
          <a:blip r:embed="rId5">
            <a:alphaModFix/>
          </a:blip>
          <a:srcRect/>
          <a:stretch/>
        </p:blipFill>
        <p:spPr>
          <a:xfrm>
            <a:off x="461400" y="1996288"/>
            <a:ext cx="410276" cy="410276"/>
          </a:xfrm>
          <a:prstGeom prst="rect">
            <a:avLst/>
          </a:prstGeom>
          <a:noFill/>
          <a:ln>
            <a:noFill/>
          </a:ln>
        </p:spPr>
      </p:pic>
      <p:sp>
        <p:nvSpPr>
          <p:cNvPr id="57" name="Google Shape;57;p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1600"/>
              <a:buNone/>
              <a:defRPr sz="1600">
                <a:solidFill>
                  <a:schemeClr val="dk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58" name="Google Shape;58;p7"/>
          <p:cNvSpPr txBox="1">
            <a:spLocks noGrp="1"/>
          </p:cNvSpPr>
          <p:nvPr>
            <p:ph type="subTitle" idx="1"/>
          </p:nvPr>
        </p:nvSpPr>
        <p:spPr>
          <a:xfrm>
            <a:off x="1005250" y="204002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9" name="Google Shape;59;p7"/>
          <p:cNvSpPr txBox="1">
            <a:spLocks noGrp="1"/>
          </p:cNvSpPr>
          <p:nvPr>
            <p:ph type="subTitle" idx="3"/>
          </p:nvPr>
        </p:nvSpPr>
        <p:spPr>
          <a:xfrm>
            <a:off x="1005250" y="2605500"/>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60" name="Google Shape;60;p7"/>
          <p:cNvPicPr preferRelativeResize="0"/>
          <p:nvPr/>
        </p:nvPicPr>
        <p:blipFill rotWithShape="1">
          <a:blip r:embed="rId6">
            <a:alphaModFix/>
          </a:blip>
          <a:srcRect/>
          <a:stretch/>
        </p:blipFill>
        <p:spPr>
          <a:xfrm>
            <a:off x="492988" y="3127248"/>
            <a:ext cx="347100" cy="347100"/>
          </a:xfrm>
          <a:prstGeom prst="rect">
            <a:avLst/>
          </a:prstGeom>
          <a:noFill/>
          <a:ln>
            <a:noFill/>
          </a:ln>
        </p:spPr>
      </p:pic>
      <p:sp>
        <p:nvSpPr>
          <p:cNvPr id="61" name="Google Shape;61;p7"/>
          <p:cNvSpPr txBox="1">
            <a:spLocks noGrp="1"/>
          </p:cNvSpPr>
          <p:nvPr>
            <p:ph type="subTitle" idx="4"/>
          </p:nvPr>
        </p:nvSpPr>
        <p:spPr>
          <a:xfrm>
            <a:off x="1009450" y="3170975"/>
            <a:ext cx="5891400" cy="322800"/>
          </a:xfrm>
          <a:prstGeom prst="rect">
            <a:avLst/>
          </a:prstGeom>
        </p:spPr>
        <p:txBody>
          <a:bodyPr spcFirstLastPara="1" wrap="square" lIns="0" tIns="0" rIns="0" bIns="0" anchor="t" anchorCtr="0">
            <a:norm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slide with header/logo - no text - blue" type="tx">
  <p:cSld name="TITLE_AND_BODY">
    <p:spTree>
      <p:nvGrpSpPr>
        <p:cNvPr id="1" name="Shape 62"/>
        <p:cNvGrpSpPr/>
        <p:nvPr/>
      </p:nvGrpSpPr>
      <p:grpSpPr>
        <a:xfrm>
          <a:off x="0" y="0"/>
          <a:ext cx="0" cy="0"/>
          <a:chOff x="0" y="0"/>
          <a:chExt cx="0" cy="0"/>
        </a:xfrm>
      </p:grpSpPr>
      <p:pic>
        <p:nvPicPr>
          <p:cNvPr id="63" name="Google Shape;63;p8"/>
          <p:cNvPicPr preferRelativeResize="0"/>
          <p:nvPr/>
        </p:nvPicPr>
        <p:blipFill>
          <a:blip r:embed="rId2">
            <a:alphaModFix/>
          </a:blip>
          <a:stretch>
            <a:fillRect/>
          </a:stretch>
        </p:blipFill>
        <p:spPr>
          <a:xfrm>
            <a:off x="-6900" y="0"/>
            <a:ext cx="9172498" cy="917250"/>
          </a:xfrm>
          <a:prstGeom prst="rect">
            <a:avLst/>
          </a:prstGeom>
          <a:noFill/>
          <a:ln>
            <a:noFill/>
          </a:ln>
        </p:spPr>
      </p:pic>
      <p:sp>
        <p:nvSpPr>
          <p:cNvPr id="64" name="Google Shape;64;p8"/>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pic>
        <p:nvPicPr>
          <p:cNvPr id="65" name="Google Shape;65;p8"/>
          <p:cNvPicPr preferRelativeResize="0"/>
          <p:nvPr/>
        </p:nvPicPr>
        <p:blipFill>
          <a:blip r:embed="rId3">
            <a:alphaModFix/>
          </a:blip>
          <a:stretch>
            <a:fillRect/>
          </a:stretch>
        </p:blipFill>
        <p:spPr>
          <a:xfrm>
            <a:off x="8146725" y="4676400"/>
            <a:ext cx="867951" cy="369000"/>
          </a:xfrm>
          <a:prstGeom prst="rect">
            <a:avLst/>
          </a:prstGeom>
          <a:noFill/>
          <a:ln>
            <a:noFill/>
          </a:ln>
        </p:spPr>
      </p:pic>
      <p:cxnSp>
        <p:nvCxnSpPr>
          <p:cNvPr id="66" name="Google Shape;66;p8"/>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67" name="Google Shape;67;p8"/>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slide-blank" type="twoColTx">
  <p:cSld name="TITLE_AND_TWO_COLUMNS">
    <p:spTree>
      <p:nvGrpSpPr>
        <p:cNvPr id="1" name="Shape 68"/>
        <p:cNvGrpSpPr/>
        <p:nvPr/>
      </p:nvGrpSpPr>
      <p:grpSpPr>
        <a:xfrm>
          <a:off x="0" y="0"/>
          <a:ext cx="0" cy="0"/>
          <a:chOff x="0" y="0"/>
          <a:chExt cx="0" cy="0"/>
        </a:xfrm>
      </p:grpSpPr>
      <p:pic>
        <p:nvPicPr>
          <p:cNvPr id="69" name="Google Shape;69;p9"/>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0" name="Google Shape;70;p9"/>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1" name="Google Shape;71;p9"/>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rocess slide">
  <p:cSld name="TITLE_AND_TWO_COLUMNS_2">
    <p:spTree>
      <p:nvGrpSpPr>
        <p:cNvPr id="1" name="Shape 72"/>
        <p:cNvGrpSpPr/>
        <p:nvPr/>
      </p:nvGrpSpPr>
      <p:grpSpPr>
        <a:xfrm>
          <a:off x="0" y="0"/>
          <a:ext cx="0" cy="0"/>
          <a:chOff x="0" y="0"/>
          <a:chExt cx="0" cy="0"/>
        </a:xfrm>
      </p:grpSpPr>
      <p:pic>
        <p:nvPicPr>
          <p:cNvPr id="73" name="Google Shape;73;p10"/>
          <p:cNvPicPr preferRelativeResize="0"/>
          <p:nvPr/>
        </p:nvPicPr>
        <p:blipFill>
          <a:blip r:embed="rId2">
            <a:alphaModFix/>
          </a:blip>
          <a:stretch>
            <a:fillRect/>
          </a:stretch>
        </p:blipFill>
        <p:spPr>
          <a:xfrm>
            <a:off x="8146725" y="4676400"/>
            <a:ext cx="867951" cy="369000"/>
          </a:xfrm>
          <a:prstGeom prst="rect">
            <a:avLst/>
          </a:prstGeom>
          <a:noFill/>
          <a:ln>
            <a:noFill/>
          </a:ln>
        </p:spPr>
      </p:pic>
      <p:cxnSp>
        <p:nvCxnSpPr>
          <p:cNvPr id="74" name="Google Shape;74;p10"/>
          <p:cNvCxnSpPr/>
          <p:nvPr/>
        </p:nvCxnSpPr>
        <p:spPr>
          <a:xfrm>
            <a:off x="0" y="4561600"/>
            <a:ext cx="9152700" cy="0"/>
          </a:xfrm>
          <a:prstGeom prst="straightConnector1">
            <a:avLst/>
          </a:prstGeom>
          <a:noFill/>
          <a:ln w="9525" cap="flat" cmpd="sng">
            <a:solidFill>
              <a:schemeClr val="accent1"/>
            </a:solidFill>
            <a:prstDash val="solid"/>
            <a:round/>
            <a:headEnd type="none" w="med" len="med"/>
            <a:tailEnd type="none" w="med" len="med"/>
          </a:ln>
        </p:spPr>
      </p:cxnSp>
      <p:sp>
        <p:nvSpPr>
          <p:cNvPr id="75" name="Google Shape;75;p10"/>
          <p:cNvSpPr txBox="1">
            <a:spLocks noGrp="1"/>
          </p:cNvSpPr>
          <p:nvPr>
            <p:ph type="sldNum" idx="12"/>
          </p:nvPr>
        </p:nvSpPr>
        <p:spPr>
          <a:xfrm>
            <a:off x="88683" y="4676392"/>
            <a:ext cx="548700" cy="393600"/>
          </a:xfrm>
          <a:prstGeom prst="rect">
            <a:avLst/>
          </a:prstGeom>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76" name="Google Shape;76;p10"/>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Clr>
                <a:schemeClr val="accent2"/>
              </a:buClr>
              <a:buSzPts val="1400"/>
              <a:buNone/>
              <a:defRPr sz="2000">
                <a:solidFill>
                  <a:schemeClr val="accent2"/>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77" name="Google Shape;77;p10"/>
          <p:cNvSpPr/>
          <p:nvPr/>
        </p:nvSpPr>
        <p:spPr>
          <a:xfrm>
            <a:off x="0" y="1189989"/>
            <a:ext cx="2214600" cy="669000"/>
          </a:xfrm>
          <a:prstGeom prst="homePlate">
            <a:avLst>
              <a:gd name="adj" fmla="val 50000"/>
            </a:avLst>
          </a:prstGeom>
          <a:solidFill>
            <a:srgbClr val="232C67"/>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8" name="Google Shape;78;p10"/>
          <p:cNvSpPr/>
          <p:nvPr/>
        </p:nvSpPr>
        <p:spPr>
          <a:xfrm>
            <a:off x="1838325" y="1189775"/>
            <a:ext cx="2064000" cy="669000"/>
          </a:xfrm>
          <a:prstGeom prst="chevron">
            <a:avLst>
              <a:gd name="adj" fmla="val 50000"/>
            </a:avLst>
          </a:prstGeom>
          <a:solidFill>
            <a:srgbClr val="31386D"/>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79" name="Google Shape;79;p10"/>
          <p:cNvSpPr/>
          <p:nvPr/>
        </p:nvSpPr>
        <p:spPr>
          <a:xfrm>
            <a:off x="3516750" y="1189775"/>
            <a:ext cx="2064000" cy="669000"/>
          </a:xfrm>
          <a:prstGeom prst="chevron">
            <a:avLst>
              <a:gd name="adj" fmla="val 50000"/>
            </a:avLst>
          </a:prstGeom>
          <a:solidFill>
            <a:srgbClr val="434A7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0" name="Google Shape;80;p10"/>
          <p:cNvSpPr/>
          <p:nvPr/>
        </p:nvSpPr>
        <p:spPr>
          <a:xfrm>
            <a:off x="6874025" y="1189775"/>
            <a:ext cx="2064000" cy="669000"/>
          </a:xfrm>
          <a:prstGeom prst="chevron">
            <a:avLst>
              <a:gd name="adj" fmla="val 50000"/>
            </a:avLst>
          </a:prstGeom>
          <a:solidFill>
            <a:srgbClr val="999EC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1" name="Google Shape;81;p10"/>
          <p:cNvSpPr/>
          <p:nvPr/>
        </p:nvSpPr>
        <p:spPr>
          <a:xfrm>
            <a:off x="5195350" y="1189775"/>
            <a:ext cx="2064000" cy="669000"/>
          </a:xfrm>
          <a:prstGeom prst="chevron">
            <a:avLst>
              <a:gd name="adj" fmla="val 50000"/>
            </a:avLst>
          </a:prstGeom>
          <a:solidFill>
            <a:srgbClr val="676E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latin typeface="Roboto"/>
              <a:ea typeface="Roboto"/>
              <a:cs typeface="Roboto"/>
              <a:sym typeface="Roboto"/>
            </a:endParaRPr>
          </a:p>
        </p:txBody>
      </p:sp>
      <p:sp>
        <p:nvSpPr>
          <p:cNvPr id="82" name="Google Shape;82;p10"/>
          <p:cNvSpPr txBox="1">
            <a:spLocks noGrp="1"/>
          </p:cNvSpPr>
          <p:nvPr>
            <p:ph type="subTitle" idx="1"/>
          </p:nvPr>
        </p:nvSpPr>
        <p:spPr>
          <a:xfrm>
            <a:off x="214042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0"/>
          <p:cNvSpPr txBox="1">
            <a:spLocks noGrp="1"/>
          </p:cNvSpPr>
          <p:nvPr>
            <p:ph type="subTitle" idx="2"/>
          </p:nvPr>
        </p:nvSpPr>
        <p:spPr>
          <a:xfrm>
            <a:off x="3818850" y="20290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4" name="Google Shape;84;p10"/>
          <p:cNvSpPr txBox="1">
            <a:spLocks noGrp="1"/>
          </p:cNvSpPr>
          <p:nvPr>
            <p:ph type="subTitle" idx="3"/>
          </p:nvPr>
        </p:nvSpPr>
        <p:spPr>
          <a:xfrm>
            <a:off x="5497275" y="2029075"/>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5" name="Google Shape;85;p10"/>
          <p:cNvSpPr txBox="1">
            <a:spLocks noGrp="1"/>
          </p:cNvSpPr>
          <p:nvPr>
            <p:ph type="subTitle" idx="4"/>
          </p:nvPr>
        </p:nvSpPr>
        <p:spPr>
          <a:xfrm>
            <a:off x="7175700" y="2029188"/>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6" name="Google Shape;86;p10"/>
          <p:cNvSpPr txBox="1">
            <a:spLocks noGrp="1"/>
          </p:cNvSpPr>
          <p:nvPr>
            <p:ph type="title" idx="5"/>
          </p:nvPr>
        </p:nvSpPr>
        <p:spPr>
          <a:xfrm>
            <a:off x="333825" y="1340000"/>
            <a:ext cx="1383600" cy="369000"/>
          </a:xfrm>
          <a:prstGeom prst="rect">
            <a:avLst/>
          </a:prstGeom>
        </p:spPr>
        <p:txBody>
          <a:bodyPr spcFirstLastPara="1" wrap="square" lIns="0" tIns="0" rIns="0" bIns="0" anchor="t" anchorCtr="0">
            <a:noAutofit/>
          </a:bodyPr>
          <a:lstStyle>
            <a:lvl1pPr lvl="0" rtl="0">
              <a:spcBef>
                <a:spcPts val="0"/>
              </a:spcBef>
              <a:spcAft>
                <a:spcPts val="0"/>
              </a:spcAft>
              <a:buSzPts val="800"/>
              <a:buNone/>
              <a:defRPr sz="1400">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7" name="Google Shape;87;p10"/>
          <p:cNvSpPr txBox="1">
            <a:spLocks noGrp="1"/>
          </p:cNvSpPr>
          <p:nvPr>
            <p:ph type="title" idx="6"/>
          </p:nvPr>
        </p:nvSpPr>
        <p:spPr>
          <a:xfrm>
            <a:off x="221460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8" name="Google Shape;88;p10"/>
          <p:cNvSpPr txBox="1">
            <a:spLocks noGrp="1"/>
          </p:cNvSpPr>
          <p:nvPr>
            <p:ph type="title" idx="7"/>
          </p:nvPr>
        </p:nvSpPr>
        <p:spPr>
          <a:xfrm>
            <a:off x="3846450" y="1340000"/>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89" name="Google Shape;89;p10"/>
          <p:cNvSpPr txBox="1">
            <a:spLocks noGrp="1"/>
          </p:cNvSpPr>
          <p:nvPr>
            <p:ph type="title" idx="8"/>
          </p:nvPr>
        </p:nvSpPr>
        <p:spPr>
          <a:xfrm>
            <a:off x="5545325"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0" name="Google Shape;90;p10"/>
          <p:cNvSpPr txBox="1">
            <a:spLocks noGrp="1"/>
          </p:cNvSpPr>
          <p:nvPr>
            <p:ph type="title" idx="9"/>
          </p:nvPr>
        </p:nvSpPr>
        <p:spPr>
          <a:xfrm>
            <a:off x="7259350" y="1339775"/>
            <a:ext cx="1459800" cy="369000"/>
          </a:xfrm>
          <a:prstGeom prst="rect">
            <a:avLst/>
          </a:prstGeom>
          <a:noFill/>
          <a:ln>
            <a:noFill/>
          </a:ln>
        </p:spPr>
        <p:txBody>
          <a:bodyPr spcFirstLastPara="1" wrap="square" lIns="0" tIns="0" rIns="0" bIns="0" anchor="t" anchorCtr="0">
            <a:noAutofit/>
          </a:bodyPr>
          <a:lstStyle>
            <a:lvl1pPr lvl="0" rtl="0">
              <a:spcBef>
                <a:spcPts val="0"/>
              </a:spcBef>
              <a:spcAft>
                <a:spcPts val="0"/>
              </a:spcAft>
              <a:buClr>
                <a:schemeClr val="lt1"/>
              </a:buClr>
              <a:buSzPts val="800"/>
              <a:buNone/>
              <a:defRPr sz="1400">
                <a:solidFill>
                  <a:schemeClr val="lt1"/>
                </a:solidFill>
                <a:latin typeface="Calibri"/>
                <a:ea typeface="Calibri"/>
                <a:cs typeface="Calibri"/>
                <a:sym typeface="Calibri"/>
              </a:defRPr>
            </a:lvl1pPr>
            <a:lvl2pPr lvl="1" rtl="0">
              <a:spcBef>
                <a:spcPts val="0"/>
              </a:spcBef>
              <a:spcAft>
                <a:spcPts val="0"/>
              </a:spcAft>
              <a:buSzPts val="1400"/>
              <a:buNone/>
              <a:defRPr>
                <a:latin typeface="Calibri"/>
                <a:ea typeface="Calibri"/>
                <a:cs typeface="Calibri"/>
                <a:sym typeface="Calibri"/>
              </a:defRPr>
            </a:lvl2pPr>
            <a:lvl3pPr lvl="2" rtl="0">
              <a:spcBef>
                <a:spcPts val="0"/>
              </a:spcBef>
              <a:spcAft>
                <a:spcPts val="0"/>
              </a:spcAft>
              <a:buSzPts val="1400"/>
              <a:buNone/>
              <a:defRPr>
                <a:latin typeface="Calibri"/>
                <a:ea typeface="Calibri"/>
                <a:cs typeface="Calibri"/>
                <a:sym typeface="Calibri"/>
              </a:defRPr>
            </a:lvl3pPr>
            <a:lvl4pPr lvl="3" rtl="0">
              <a:spcBef>
                <a:spcPts val="0"/>
              </a:spcBef>
              <a:spcAft>
                <a:spcPts val="0"/>
              </a:spcAft>
              <a:buSzPts val="1400"/>
              <a:buNone/>
              <a:defRPr>
                <a:latin typeface="Calibri"/>
                <a:ea typeface="Calibri"/>
                <a:cs typeface="Calibri"/>
                <a:sym typeface="Calibri"/>
              </a:defRPr>
            </a:lvl4pPr>
            <a:lvl5pPr lvl="4" rtl="0">
              <a:spcBef>
                <a:spcPts val="0"/>
              </a:spcBef>
              <a:spcAft>
                <a:spcPts val="0"/>
              </a:spcAft>
              <a:buSzPts val="1400"/>
              <a:buNone/>
              <a:defRPr>
                <a:latin typeface="Calibri"/>
                <a:ea typeface="Calibri"/>
                <a:cs typeface="Calibri"/>
                <a:sym typeface="Calibri"/>
              </a:defRPr>
            </a:lvl5pPr>
            <a:lvl6pPr lvl="5" rtl="0">
              <a:spcBef>
                <a:spcPts val="0"/>
              </a:spcBef>
              <a:spcAft>
                <a:spcPts val="0"/>
              </a:spcAft>
              <a:buSzPts val="1400"/>
              <a:buNone/>
              <a:defRPr>
                <a:latin typeface="Calibri"/>
                <a:ea typeface="Calibri"/>
                <a:cs typeface="Calibri"/>
                <a:sym typeface="Calibri"/>
              </a:defRPr>
            </a:lvl6pPr>
            <a:lvl7pPr lvl="6" rtl="0">
              <a:spcBef>
                <a:spcPts val="0"/>
              </a:spcBef>
              <a:spcAft>
                <a:spcPts val="0"/>
              </a:spcAft>
              <a:buSzPts val="1400"/>
              <a:buNone/>
              <a:defRPr>
                <a:latin typeface="Calibri"/>
                <a:ea typeface="Calibri"/>
                <a:cs typeface="Calibri"/>
                <a:sym typeface="Calibri"/>
              </a:defRPr>
            </a:lvl7pPr>
            <a:lvl8pPr lvl="7" rtl="0">
              <a:spcBef>
                <a:spcPts val="0"/>
              </a:spcBef>
              <a:spcAft>
                <a:spcPts val="0"/>
              </a:spcAft>
              <a:buSzPts val="1400"/>
              <a:buNone/>
              <a:defRPr>
                <a:latin typeface="Calibri"/>
                <a:ea typeface="Calibri"/>
                <a:cs typeface="Calibri"/>
                <a:sym typeface="Calibri"/>
              </a:defRPr>
            </a:lvl8pPr>
            <a:lvl9pPr lvl="8" rtl="0">
              <a:spcBef>
                <a:spcPts val="0"/>
              </a:spcBef>
              <a:spcAft>
                <a:spcPts val="0"/>
              </a:spcAft>
              <a:buSzPts val="1400"/>
              <a:buNone/>
              <a:defRPr>
                <a:latin typeface="Calibri"/>
                <a:ea typeface="Calibri"/>
                <a:cs typeface="Calibri"/>
                <a:sym typeface="Calibri"/>
              </a:defRPr>
            </a:lvl9pPr>
          </a:lstStyle>
          <a:p>
            <a:endParaRPr/>
          </a:p>
        </p:txBody>
      </p:sp>
      <p:sp>
        <p:nvSpPr>
          <p:cNvPr id="91" name="Google Shape;91;p10"/>
          <p:cNvSpPr txBox="1">
            <a:spLocks noGrp="1"/>
          </p:cNvSpPr>
          <p:nvPr>
            <p:ph type="subTitle" idx="13"/>
          </p:nvPr>
        </p:nvSpPr>
        <p:spPr>
          <a:xfrm>
            <a:off x="295725" y="2029200"/>
            <a:ext cx="1459800" cy="2362200"/>
          </a:xfrm>
          <a:prstGeom prst="rect">
            <a:avLst/>
          </a:prstGeom>
        </p:spPr>
        <p:txBody>
          <a:bodyPr spcFirstLastPara="1" wrap="square" lIns="0" tIns="0" rIns="0" bIns="0" anchor="t" anchorCtr="0">
            <a:normAutofit/>
          </a:bodyPr>
          <a:lstStyle>
            <a:lvl1pPr lvl="0" rtl="0">
              <a:spcBef>
                <a:spcPts val="0"/>
              </a:spcBef>
              <a:spcAft>
                <a:spcPts val="0"/>
              </a:spcAft>
              <a:buClr>
                <a:schemeClr val="dk1"/>
              </a:buClr>
              <a:buSzPts val="1200"/>
              <a:buNone/>
              <a:defRPr sz="1200">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2.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311700" y="1152475"/>
            <a:ext cx="8520600" cy="3416400"/>
          </a:xfrm>
          <a:prstGeom prst="rect">
            <a:avLst/>
          </a:prstGeom>
          <a:noFill/>
          <a:ln>
            <a:noFill/>
          </a:ln>
        </p:spPr>
        <p:txBody>
          <a:bodyPr spcFirstLastPara="1" wrap="square" lIns="0" tIns="0" rIns="0" bIns="0" anchor="t" anchorCtr="0">
            <a:normAutofit/>
          </a:bodyPr>
          <a:lstStyle>
            <a:lvl1pPr marL="457200" lvl="0" indent="-342900" rtl="0">
              <a:lnSpc>
                <a:spcPct val="115000"/>
              </a:lnSpc>
              <a:spcBef>
                <a:spcPts val="0"/>
              </a:spcBef>
              <a:spcAft>
                <a:spcPts val="0"/>
              </a:spcAft>
              <a:buClr>
                <a:schemeClr val="dk2"/>
              </a:buClr>
              <a:buSzPts val="1800"/>
              <a:buFont typeface="Calibri"/>
              <a:buChar char="●"/>
              <a:defRPr sz="1800">
                <a:solidFill>
                  <a:schemeClr val="dk2"/>
                </a:solidFill>
                <a:latin typeface="Calibri"/>
                <a:ea typeface="Calibri"/>
                <a:cs typeface="Calibri"/>
                <a:sym typeface="Calibri"/>
              </a:defRPr>
            </a:lvl1pPr>
            <a:lvl2pPr marL="914400" lvl="1"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2pPr>
            <a:lvl3pPr marL="1371600" lvl="2"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3pPr>
            <a:lvl4pPr marL="1828800" lvl="3"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4pPr>
            <a:lvl5pPr marL="2286000" lvl="4"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5pPr>
            <a:lvl6pPr marL="2743200" lvl="5"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6pPr>
            <a:lvl7pPr marL="3200400" lvl="6"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7pPr>
            <a:lvl8pPr marL="3657600" lvl="7"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8pPr>
            <a:lvl9pPr marL="4114800" lvl="8" indent="-317500" rtl="0">
              <a:lnSpc>
                <a:spcPct val="115000"/>
              </a:lnSpc>
              <a:spcBef>
                <a:spcPts val="0"/>
              </a:spcBef>
              <a:spcAft>
                <a:spcPts val="0"/>
              </a:spcAft>
              <a:buClr>
                <a:schemeClr val="dk2"/>
              </a:buClr>
              <a:buSzPts val="1400"/>
              <a:buFont typeface="Calibri"/>
              <a:buChar char="■"/>
              <a:defRPr>
                <a:solidFill>
                  <a:schemeClr val="dk2"/>
                </a:solidFill>
                <a:latin typeface="Calibri"/>
                <a:ea typeface="Calibri"/>
                <a:cs typeface="Calibri"/>
                <a:sym typeface="Calibri"/>
              </a:defRPr>
            </a:lvl9pPr>
          </a:lstStyle>
          <a:p>
            <a:endParaRPr/>
          </a:p>
        </p:txBody>
      </p:sp>
      <p:sp>
        <p:nvSpPr>
          <p:cNvPr id="7" name="Google Shape;7;p1"/>
          <p:cNvSpPr txBox="1">
            <a:spLocks noGrp="1"/>
          </p:cNvSpPr>
          <p:nvPr>
            <p:ph type="title"/>
          </p:nvPr>
        </p:nvSpPr>
        <p:spPr>
          <a:xfrm>
            <a:off x="213075" y="228600"/>
            <a:ext cx="8520600" cy="572700"/>
          </a:xfrm>
          <a:prstGeom prst="rect">
            <a:avLst/>
          </a:prstGeom>
          <a:noFill/>
          <a:ln>
            <a:noFill/>
          </a:ln>
        </p:spPr>
        <p:txBody>
          <a:bodyPr spcFirstLastPara="1" wrap="square" lIns="0" tIns="0" rIns="0" bIns="0" anchor="ctr" anchorCtr="0">
            <a:noAutofit/>
          </a:bodyPr>
          <a:lstStyle>
            <a:lvl1pPr lvl="0" rtl="0">
              <a:spcBef>
                <a:spcPts val="0"/>
              </a:spcBef>
              <a:spcAft>
                <a:spcPts val="0"/>
              </a:spcAft>
              <a:buSzPts val="1400"/>
              <a:buNone/>
              <a:defRPr sz="2000">
                <a:solidFill>
                  <a:srgbClr val="FFFFFF"/>
                </a:solidFill>
                <a:latin typeface="Rockwell"/>
                <a:ea typeface="Rockwell"/>
                <a:cs typeface="Rockwell"/>
                <a:sym typeface="Rockwell"/>
              </a:defRPr>
            </a:lvl1pPr>
            <a:lvl2pPr lvl="1" rtl="0">
              <a:spcBef>
                <a:spcPts val="0"/>
              </a:spcBef>
              <a:spcAft>
                <a:spcPts val="0"/>
              </a:spcAft>
              <a:buSzPts val="1400"/>
              <a:buNone/>
              <a:defRPr sz="2000">
                <a:solidFill>
                  <a:srgbClr val="FFFFFF"/>
                </a:solidFill>
                <a:latin typeface="Rockwell"/>
                <a:ea typeface="Rockwell"/>
                <a:cs typeface="Rockwell"/>
                <a:sym typeface="Rockwell"/>
              </a:defRPr>
            </a:lvl2pPr>
            <a:lvl3pPr lvl="2" rtl="0">
              <a:spcBef>
                <a:spcPts val="0"/>
              </a:spcBef>
              <a:spcAft>
                <a:spcPts val="0"/>
              </a:spcAft>
              <a:buSzPts val="1400"/>
              <a:buNone/>
              <a:defRPr sz="2000">
                <a:solidFill>
                  <a:srgbClr val="FFFFFF"/>
                </a:solidFill>
                <a:latin typeface="Rockwell"/>
                <a:ea typeface="Rockwell"/>
                <a:cs typeface="Rockwell"/>
                <a:sym typeface="Rockwell"/>
              </a:defRPr>
            </a:lvl3pPr>
            <a:lvl4pPr lvl="3" rtl="0">
              <a:spcBef>
                <a:spcPts val="0"/>
              </a:spcBef>
              <a:spcAft>
                <a:spcPts val="0"/>
              </a:spcAft>
              <a:buSzPts val="1400"/>
              <a:buNone/>
              <a:defRPr sz="2000">
                <a:solidFill>
                  <a:srgbClr val="FFFFFF"/>
                </a:solidFill>
                <a:latin typeface="Rockwell"/>
                <a:ea typeface="Rockwell"/>
                <a:cs typeface="Rockwell"/>
                <a:sym typeface="Rockwell"/>
              </a:defRPr>
            </a:lvl4pPr>
            <a:lvl5pPr lvl="4" rtl="0">
              <a:spcBef>
                <a:spcPts val="0"/>
              </a:spcBef>
              <a:spcAft>
                <a:spcPts val="0"/>
              </a:spcAft>
              <a:buSzPts val="1400"/>
              <a:buNone/>
              <a:defRPr sz="2000">
                <a:solidFill>
                  <a:srgbClr val="FFFFFF"/>
                </a:solidFill>
                <a:latin typeface="Rockwell"/>
                <a:ea typeface="Rockwell"/>
                <a:cs typeface="Rockwell"/>
                <a:sym typeface="Rockwell"/>
              </a:defRPr>
            </a:lvl5pPr>
            <a:lvl6pPr lvl="5" rtl="0">
              <a:spcBef>
                <a:spcPts val="0"/>
              </a:spcBef>
              <a:spcAft>
                <a:spcPts val="0"/>
              </a:spcAft>
              <a:buSzPts val="1400"/>
              <a:buNone/>
              <a:defRPr sz="2000">
                <a:solidFill>
                  <a:srgbClr val="FFFFFF"/>
                </a:solidFill>
                <a:latin typeface="Rockwell"/>
                <a:ea typeface="Rockwell"/>
                <a:cs typeface="Rockwell"/>
                <a:sym typeface="Rockwell"/>
              </a:defRPr>
            </a:lvl6pPr>
            <a:lvl7pPr lvl="6" rtl="0">
              <a:spcBef>
                <a:spcPts val="0"/>
              </a:spcBef>
              <a:spcAft>
                <a:spcPts val="0"/>
              </a:spcAft>
              <a:buSzPts val="1400"/>
              <a:buNone/>
              <a:defRPr sz="2000">
                <a:solidFill>
                  <a:srgbClr val="FFFFFF"/>
                </a:solidFill>
                <a:latin typeface="Rockwell"/>
                <a:ea typeface="Rockwell"/>
                <a:cs typeface="Rockwell"/>
                <a:sym typeface="Rockwell"/>
              </a:defRPr>
            </a:lvl7pPr>
            <a:lvl8pPr lvl="7" rtl="0">
              <a:spcBef>
                <a:spcPts val="0"/>
              </a:spcBef>
              <a:spcAft>
                <a:spcPts val="0"/>
              </a:spcAft>
              <a:buSzPts val="1400"/>
              <a:buNone/>
              <a:defRPr sz="2000">
                <a:solidFill>
                  <a:srgbClr val="FFFFFF"/>
                </a:solidFill>
                <a:latin typeface="Rockwell"/>
                <a:ea typeface="Rockwell"/>
                <a:cs typeface="Rockwell"/>
                <a:sym typeface="Rockwell"/>
              </a:defRPr>
            </a:lvl8pPr>
            <a:lvl9pPr lvl="8" rtl="0">
              <a:spcBef>
                <a:spcPts val="0"/>
              </a:spcBef>
              <a:spcAft>
                <a:spcPts val="0"/>
              </a:spcAft>
              <a:buSzPts val="1400"/>
              <a:buNone/>
              <a:defRPr sz="2000">
                <a:solidFill>
                  <a:srgbClr val="FFFFFF"/>
                </a:solidFill>
                <a:latin typeface="Rockwell"/>
                <a:ea typeface="Rockwell"/>
                <a:cs typeface="Rockwell"/>
                <a:sym typeface="Rockwell"/>
              </a:defRPr>
            </a:lvl9pPr>
          </a:lstStyle>
          <a:p>
            <a:endParaRPr/>
          </a:p>
        </p:txBody>
      </p:sp>
      <p:sp>
        <p:nvSpPr>
          <p:cNvPr id="8" name="Google Shape;8;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rtl="0">
              <a:buNone/>
              <a:defRPr sz="1300">
                <a:solidFill>
                  <a:schemeClr val="dk2"/>
                </a:solidFill>
                <a:latin typeface="Calibri"/>
                <a:ea typeface="Calibri"/>
                <a:cs typeface="Calibri"/>
                <a:sym typeface="Calibri"/>
              </a:defRPr>
            </a:lvl1pPr>
            <a:lvl2pPr lvl="1" algn="r" rtl="0">
              <a:buNone/>
              <a:defRPr sz="1300">
                <a:solidFill>
                  <a:schemeClr val="dk2"/>
                </a:solidFill>
                <a:latin typeface="Calibri"/>
                <a:ea typeface="Calibri"/>
                <a:cs typeface="Calibri"/>
                <a:sym typeface="Calibri"/>
              </a:defRPr>
            </a:lvl2pPr>
            <a:lvl3pPr lvl="2" algn="r" rtl="0">
              <a:buNone/>
              <a:defRPr sz="1300">
                <a:solidFill>
                  <a:schemeClr val="dk2"/>
                </a:solidFill>
                <a:latin typeface="Calibri"/>
                <a:ea typeface="Calibri"/>
                <a:cs typeface="Calibri"/>
                <a:sym typeface="Calibri"/>
              </a:defRPr>
            </a:lvl3pPr>
            <a:lvl4pPr lvl="3" algn="r" rtl="0">
              <a:buNone/>
              <a:defRPr sz="1300">
                <a:solidFill>
                  <a:schemeClr val="dk2"/>
                </a:solidFill>
                <a:latin typeface="Calibri"/>
                <a:ea typeface="Calibri"/>
                <a:cs typeface="Calibri"/>
                <a:sym typeface="Calibri"/>
              </a:defRPr>
            </a:lvl4pPr>
            <a:lvl5pPr lvl="4" algn="r" rtl="0">
              <a:buNone/>
              <a:defRPr sz="1300">
                <a:solidFill>
                  <a:schemeClr val="dk2"/>
                </a:solidFill>
                <a:latin typeface="Calibri"/>
                <a:ea typeface="Calibri"/>
                <a:cs typeface="Calibri"/>
                <a:sym typeface="Calibri"/>
              </a:defRPr>
            </a:lvl5pPr>
            <a:lvl6pPr lvl="5" algn="r" rtl="0">
              <a:buNone/>
              <a:defRPr sz="1300">
                <a:solidFill>
                  <a:schemeClr val="dk2"/>
                </a:solidFill>
                <a:latin typeface="Calibri"/>
                <a:ea typeface="Calibri"/>
                <a:cs typeface="Calibri"/>
                <a:sym typeface="Calibri"/>
              </a:defRPr>
            </a:lvl6pPr>
            <a:lvl7pPr lvl="6" algn="r" rtl="0">
              <a:buNone/>
              <a:defRPr sz="1300">
                <a:solidFill>
                  <a:schemeClr val="dk2"/>
                </a:solidFill>
                <a:latin typeface="Calibri"/>
                <a:ea typeface="Calibri"/>
                <a:cs typeface="Calibri"/>
                <a:sym typeface="Calibri"/>
              </a:defRPr>
            </a:lvl7pPr>
            <a:lvl8pPr lvl="7" algn="r" rtl="0">
              <a:buNone/>
              <a:defRPr sz="1300">
                <a:solidFill>
                  <a:schemeClr val="dk2"/>
                </a:solidFill>
                <a:latin typeface="Calibri"/>
                <a:ea typeface="Calibri"/>
                <a:cs typeface="Calibri"/>
                <a:sym typeface="Calibri"/>
              </a:defRPr>
            </a:lvl8pPr>
            <a:lvl9pPr lvl="8" algn="r" rtl="0">
              <a:buNone/>
              <a:defRPr sz="1300">
                <a:solidFill>
                  <a:schemeClr val="dk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txBox="1">
            <a:spLocks noGrp="1"/>
          </p:cNvSpPr>
          <p:nvPr>
            <p:ph type="sldNum" idx="2"/>
          </p:nvPr>
        </p:nvSpPr>
        <p:spPr>
          <a:xfrm>
            <a:off x="114300" y="4732500"/>
            <a:ext cx="347100" cy="281400"/>
          </a:xfrm>
          <a:prstGeom prst="rect">
            <a:avLst/>
          </a:prstGeom>
          <a:noFill/>
          <a:ln>
            <a:noFill/>
          </a:ln>
        </p:spPr>
        <p:txBody>
          <a:bodyPr spcFirstLastPara="1" wrap="square" lIns="0" tIns="0" rIns="0" bIns="0" anchor="ctr" anchorCtr="0">
            <a:noAutofit/>
          </a:bodyPr>
          <a:lstStyle>
            <a:lvl1pPr lvl="0" algn="l" rtl="0">
              <a:buNone/>
              <a:defRPr sz="1200">
                <a:solidFill>
                  <a:srgbClr val="999999"/>
                </a:solidFill>
                <a:latin typeface="Rockwell"/>
                <a:ea typeface="Rockwell"/>
                <a:cs typeface="Rockwell"/>
                <a:sym typeface="Rockwell"/>
              </a:defRPr>
            </a:lvl1pPr>
            <a:lvl2pPr lvl="1" algn="l" rtl="0">
              <a:buNone/>
              <a:defRPr sz="1200">
                <a:solidFill>
                  <a:srgbClr val="999999"/>
                </a:solidFill>
                <a:latin typeface="Rockwell"/>
                <a:ea typeface="Rockwell"/>
                <a:cs typeface="Rockwell"/>
                <a:sym typeface="Rockwell"/>
              </a:defRPr>
            </a:lvl2pPr>
            <a:lvl3pPr lvl="2" algn="l" rtl="0">
              <a:buNone/>
              <a:defRPr sz="1200">
                <a:solidFill>
                  <a:srgbClr val="999999"/>
                </a:solidFill>
                <a:latin typeface="Rockwell"/>
                <a:ea typeface="Rockwell"/>
                <a:cs typeface="Rockwell"/>
                <a:sym typeface="Rockwell"/>
              </a:defRPr>
            </a:lvl3pPr>
            <a:lvl4pPr lvl="3" algn="l" rtl="0">
              <a:buNone/>
              <a:defRPr sz="1200">
                <a:solidFill>
                  <a:srgbClr val="999999"/>
                </a:solidFill>
                <a:latin typeface="Rockwell"/>
                <a:ea typeface="Rockwell"/>
                <a:cs typeface="Rockwell"/>
                <a:sym typeface="Rockwell"/>
              </a:defRPr>
            </a:lvl4pPr>
            <a:lvl5pPr lvl="4" algn="l" rtl="0">
              <a:buNone/>
              <a:defRPr sz="1200">
                <a:solidFill>
                  <a:srgbClr val="999999"/>
                </a:solidFill>
                <a:latin typeface="Rockwell"/>
                <a:ea typeface="Rockwell"/>
                <a:cs typeface="Rockwell"/>
                <a:sym typeface="Rockwell"/>
              </a:defRPr>
            </a:lvl5pPr>
            <a:lvl6pPr lvl="5" algn="l" rtl="0">
              <a:buNone/>
              <a:defRPr sz="1200">
                <a:solidFill>
                  <a:srgbClr val="999999"/>
                </a:solidFill>
                <a:latin typeface="Rockwell"/>
                <a:ea typeface="Rockwell"/>
                <a:cs typeface="Rockwell"/>
                <a:sym typeface="Rockwell"/>
              </a:defRPr>
            </a:lvl6pPr>
            <a:lvl7pPr lvl="6" algn="l" rtl="0">
              <a:buNone/>
              <a:defRPr sz="1200">
                <a:solidFill>
                  <a:srgbClr val="999999"/>
                </a:solidFill>
                <a:latin typeface="Rockwell"/>
                <a:ea typeface="Rockwell"/>
                <a:cs typeface="Rockwell"/>
                <a:sym typeface="Rockwell"/>
              </a:defRPr>
            </a:lvl7pPr>
            <a:lvl8pPr lvl="7" algn="l" rtl="0">
              <a:buNone/>
              <a:defRPr sz="1200">
                <a:solidFill>
                  <a:srgbClr val="999999"/>
                </a:solidFill>
                <a:latin typeface="Rockwell"/>
                <a:ea typeface="Rockwell"/>
                <a:cs typeface="Rockwell"/>
                <a:sym typeface="Rockwell"/>
              </a:defRPr>
            </a:lvl8pPr>
            <a:lvl9pPr lvl="8" algn="l" rtl="0">
              <a:buNone/>
              <a:defRPr sz="1200">
                <a:solidFill>
                  <a:srgbClr val="999999"/>
                </a:solidFill>
                <a:latin typeface="Rockwell"/>
                <a:ea typeface="Rockwell"/>
                <a:cs typeface="Rockwell"/>
                <a:sym typeface="Rockwell"/>
              </a:defRPr>
            </a:lvl9pPr>
          </a:lstStyle>
          <a:p>
            <a:pPr marL="0" lvl="0" indent="0" algn="l" rtl="0">
              <a:spcBef>
                <a:spcPts val="0"/>
              </a:spcBef>
              <a:spcAft>
                <a:spcPts val="0"/>
              </a:spcAft>
              <a:buNone/>
            </a:pPr>
            <a:fld id="{00000000-1234-1234-1234-123412341234}" type="slidenum">
              <a:rPr lang="en"/>
              <a:t>‹#›</a:t>
            </a:fld>
            <a:endParaRPr/>
          </a:p>
        </p:txBody>
      </p:sp>
      <p:sp>
        <p:nvSpPr>
          <p:cNvPr id="10" name="Google Shape;10;p1"/>
          <p:cNvSpPr txBox="1"/>
          <p:nvPr/>
        </p:nvSpPr>
        <p:spPr>
          <a:xfrm>
            <a:off x="511200" y="4837325"/>
            <a:ext cx="2952300" cy="123000"/>
          </a:xfrm>
          <a:prstGeom prst="rect">
            <a:avLst/>
          </a:prstGeom>
          <a:noFill/>
          <a:ln>
            <a:noFill/>
          </a:ln>
        </p:spPr>
        <p:txBody>
          <a:bodyPr spcFirstLastPara="1" wrap="square" lIns="0" tIns="0" rIns="0" bIns="0" anchor="t" anchorCtr="0">
            <a:spAutoFit/>
          </a:bodyPr>
          <a:lstStyle/>
          <a:p>
            <a:pPr marL="0" lvl="0" indent="0" algn="l" rtl="0">
              <a:spcBef>
                <a:spcPts val="0"/>
              </a:spcBef>
              <a:spcAft>
                <a:spcPts val="0"/>
              </a:spcAft>
              <a:buNone/>
            </a:pPr>
            <a:r>
              <a:rPr lang="en" sz="800">
                <a:solidFill>
                  <a:srgbClr val="999999"/>
                </a:solidFill>
                <a:latin typeface="Calibri"/>
                <a:ea typeface="Calibri"/>
                <a:cs typeface="Calibri"/>
                <a:sym typeface="Calibri"/>
              </a:rPr>
              <a:t>Colorado Department of Education</a:t>
            </a:r>
            <a:endParaRPr sz="800">
              <a:solidFill>
                <a:srgbClr val="999999"/>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3"/>
        <p:cNvGrpSpPr/>
        <p:nvPr/>
      </p:nvGrpSpPr>
      <p:grpSpPr>
        <a:xfrm>
          <a:off x="0" y="0"/>
          <a:ext cx="0" cy="0"/>
          <a:chOff x="0" y="0"/>
          <a:chExt cx="0" cy="0"/>
        </a:xfrm>
      </p:grpSpPr>
      <p:sp>
        <p:nvSpPr>
          <p:cNvPr id="294" name="Google Shape;294;p3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295" name="Google Shape;295;p38"/>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296" name="Google Shape;296;p3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7" name="Google Shape;297;p3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400" b="0" i="0" u="none" strike="noStrike" cap="none">
                <a:solidFill>
                  <a:schemeClr val="dk1"/>
                </a:solidFill>
                <a:latin typeface="Calibri"/>
                <a:ea typeface="Calibri"/>
                <a:cs typeface="Calibri"/>
                <a:sym typeface="Calibri"/>
              </a:defRPr>
            </a:lvl9pPr>
          </a:lstStyle>
          <a:p>
            <a:endParaRPr/>
          </a:p>
        </p:txBody>
      </p:sp>
      <p:sp>
        <p:nvSpPr>
          <p:cNvPr id="298" name="Google Shape;298;p3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fedprograms/essaplanningrequirement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e.state.co.us/fedprograms/essa_support_and_improvement_pan_rubric_cs-ts-at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www.cde.state.co.us/fedprograms/essa_support_and_improvement_pan_rubric_cs-ts-at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state.co.us/fedprograms/essa_csi_tsi"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hyperlink" Target="https://www.cde.state.co.us/fedprograms/easiapplication"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8" Type="http://schemas.openxmlformats.org/officeDocument/2006/relationships/hyperlink" Target="https://www.cde.state.co.us/uip/dataanalysisforsmallstudentpopulations2021" TargetMode="External"/><Relationship Id="rId3" Type="http://schemas.openxmlformats.org/officeDocument/2006/relationships/hyperlink" Target="https://www.cde.state.co.us/uip/uip_training" TargetMode="External"/><Relationship Id="rId7" Type="http://schemas.openxmlformats.org/officeDocument/2006/relationships/hyperlink" Target="https://www.cde.state.co.us/uip/implementation-benchmarks-resource-2021" TargetMode="External"/><Relationship Id="rId2" Type="http://schemas.openxmlformats.org/officeDocument/2006/relationships/notesSlide" Target="../notesSlides/notesSlide53.xml"/><Relationship Id="rId1" Type="http://schemas.openxmlformats.org/officeDocument/2006/relationships/slideLayout" Target="../slideLayouts/slideLayout12.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28.png"/><Relationship Id="rId4" Type="http://schemas.openxmlformats.org/officeDocument/2006/relationships/hyperlink" Target="https://www.cde.state.co.us/uip/uip101" TargetMode="External"/><Relationship Id="rId9" Type="http://schemas.openxmlformats.org/officeDocument/2006/relationships/hyperlink" Target="https://www.cde.state.co.us/uip/school_qcrubric_doc" TargetMode="External"/></Relationships>
</file>

<file path=ppt/slides/_rels/slide54.xml.rels><?xml version="1.0" encoding="UTF-8" standalone="yes"?>
<Relationships xmlns="http://schemas.openxmlformats.org/package/2006/relationships"><Relationship Id="rId8" Type="http://schemas.openxmlformats.org/officeDocument/2006/relationships/hyperlink" Target="https://www.cde.state.co.us/fedprograms/regionalcontactspage" TargetMode="External"/><Relationship Id="rId3" Type="http://schemas.openxmlformats.org/officeDocument/2006/relationships/hyperlink" Target="https://www.cde.state.co.us/fedprograms/essa_csi_tsi" TargetMode="External"/><Relationship Id="rId7" Type="http://schemas.openxmlformats.org/officeDocument/2006/relationships/hyperlink" Target="https://www.cde.state.co.us/fedprograms/essa_support_and_improvement_pan_rubric_cs-ts-ats"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6" Type="http://schemas.openxmlformats.org/officeDocument/2006/relationships/hyperlink" Target="https://www.cde.state.co.us/fedprograms/resource_inequities_planning_requirements" TargetMode="External"/><Relationship Id="rId5" Type="http://schemas.openxmlformats.org/officeDocument/2006/relationships/hyperlink" Target="https://www.cde.state.co.us/fedprograms/evidence_based_interventions" TargetMode="External"/><Relationship Id="rId4" Type="http://schemas.openxmlformats.org/officeDocument/2006/relationships/hyperlink" Target="https://www.cde.state.co.us/fedprograms/essaplanningrequirements" TargetMode="External"/></Relationships>
</file>

<file path=ppt/slides/_rels/slide55.xml.rels><?xml version="1.0" encoding="UTF-8" standalone="yes"?>
<Relationships xmlns="http://schemas.openxmlformats.org/package/2006/relationships"><Relationship Id="rId3" Type="http://schemas.openxmlformats.org/officeDocument/2006/relationships/hyperlink" Target="mailto:bixler_k@cde.state.co.us"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4" Type="http://schemas.openxmlformats.org/officeDocument/2006/relationships/hyperlink" Target="mailto:giessinger_t@cde.state.co.u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cde.state.co.us/fedprograms/essa-identification-summary-18-1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www.cde.state.co.us/fedprograms/essa_csi_tsi"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hyperlink" Target="mailto:mohajeri-nelson_n@cde.state.co.us" TargetMode="External"/><Relationship Id="rId4" Type="http://schemas.openxmlformats.org/officeDocument/2006/relationships/hyperlink" Target="mailto:negley_t@cde.state.co.u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50"/>
          <p:cNvSpPr txBox="1">
            <a:spLocks noGrp="1"/>
          </p:cNvSpPr>
          <p:nvPr>
            <p:ph type="ctrTitle"/>
          </p:nvPr>
        </p:nvSpPr>
        <p:spPr>
          <a:xfrm>
            <a:off x="154500" y="570600"/>
            <a:ext cx="88350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000" dirty="0"/>
              <a:t>Targeted (TS) and </a:t>
            </a:r>
            <a:endParaRPr sz="3000" dirty="0"/>
          </a:p>
          <a:p>
            <a:pPr marL="0" lvl="0" indent="0" algn="ctr" rtl="0">
              <a:spcBef>
                <a:spcPts val="0"/>
              </a:spcBef>
              <a:spcAft>
                <a:spcPts val="0"/>
              </a:spcAft>
              <a:buNone/>
            </a:pPr>
            <a:r>
              <a:rPr lang="en" sz="3000" dirty="0"/>
              <a:t>Additional Targeted (ATS) </a:t>
            </a:r>
            <a:endParaRPr sz="3000" dirty="0"/>
          </a:p>
          <a:p>
            <a:pPr marL="0" lvl="0" indent="0" algn="ctr" rtl="0">
              <a:spcBef>
                <a:spcPts val="0"/>
              </a:spcBef>
              <a:spcAft>
                <a:spcPts val="0"/>
              </a:spcAft>
              <a:buNone/>
            </a:pPr>
            <a:r>
              <a:rPr lang="en" sz="3000" dirty="0"/>
              <a:t>Support and Improvement </a:t>
            </a:r>
            <a:endParaRPr sz="3000" dirty="0"/>
          </a:p>
          <a:p>
            <a:pPr marL="0" lvl="0" indent="0" algn="ctr" rtl="0">
              <a:spcBef>
                <a:spcPts val="0"/>
              </a:spcBef>
              <a:spcAft>
                <a:spcPts val="0"/>
              </a:spcAft>
              <a:buNone/>
            </a:pPr>
            <a:r>
              <a:rPr lang="en" sz="3000" dirty="0"/>
              <a:t>Planning Requirements</a:t>
            </a:r>
            <a:endParaRPr sz="3000" dirty="0"/>
          </a:p>
        </p:txBody>
      </p:sp>
      <p:sp>
        <p:nvSpPr>
          <p:cNvPr id="373" name="Google Shape;373;p50"/>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fontScale="55000" lnSpcReduction="20000"/>
          </a:bodyPr>
          <a:lstStyle/>
          <a:p>
            <a:pPr marL="0" lvl="0" indent="0" algn="ctr" rtl="0">
              <a:spcBef>
                <a:spcPts val="0"/>
              </a:spcBef>
              <a:spcAft>
                <a:spcPts val="0"/>
              </a:spcAft>
              <a:buNone/>
            </a:pPr>
            <a:endParaRPr sz="2600"/>
          </a:p>
          <a:p>
            <a:pPr marL="0" lvl="0" indent="0" algn="ctr" rtl="0">
              <a:spcBef>
                <a:spcPts val="0"/>
              </a:spcBef>
              <a:spcAft>
                <a:spcPts val="0"/>
              </a:spcAft>
              <a:buNone/>
            </a:pPr>
            <a:r>
              <a:rPr lang="en" sz="3669"/>
              <a:t>Colorado Department of Education </a:t>
            </a:r>
            <a:endParaRPr sz="3669"/>
          </a:p>
          <a:p>
            <a:pPr marL="0" lvl="0" indent="0" algn="ctr" rtl="0">
              <a:spcBef>
                <a:spcPts val="0"/>
              </a:spcBef>
              <a:spcAft>
                <a:spcPts val="0"/>
              </a:spcAft>
              <a:buNone/>
            </a:pPr>
            <a:r>
              <a:rPr lang="en" sz="2600"/>
              <a:t>Federal Programs and Supports Unit </a:t>
            </a:r>
            <a:endParaRPr sz="2600"/>
          </a:p>
          <a:p>
            <a:pPr marL="0" lvl="0" indent="0" algn="l" rtl="0">
              <a:spcBef>
                <a:spcPts val="0"/>
              </a:spcBef>
              <a:spcAft>
                <a:spcPts val="0"/>
              </a:spcAft>
              <a:buNone/>
            </a:pPr>
            <a:endParaRPr sz="2600"/>
          </a:p>
        </p:txBody>
      </p:sp>
      <p:cxnSp>
        <p:nvCxnSpPr>
          <p:cNvPr id="374" name="Google Shape;374;p50">
            <a:extLst>
              <a:ext uri="{C183D7F6-B498-43B3-948B-1728B52AA6E4}">
                <adec:decorative xmlns:adec="http://schemas.microsoft.com/office/drawing/2017/decorative" val="1"/>
              </a:ext>
            </a:extLst>
          </p:cNvPr>
          <p:cNvCxnSpPr/>
          <p:nvPr/>
        </p:nvCxnSpPr>
        <p:spPr>
          <a:xfrm>
            <a:off x="295875" y="2758925"/>
            <a:ext cx="8541300" cy="0"/>
          </a:xfrm>
          <a:prstGeom prst="straightConnector1">
            <a:avLst/>
          </a:prstGeom>
          <a:noFill/>
          <a:ln w="9525" cap="flat" cmpd="sng">
            <a:solidFill>
              <a:schemeClr val="lt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5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 </a:t>
            </a:r>
            <a:r>
              <a:rPr lang="en" sz="3100"/>
              <a:t>Consolidated Application </a:t>
            </a:r>
            <a:endParaRPr sz="3100"/>
          </a:p>
        </p:txBody>
      </p:sp>
      <p:sp>
        <p:nvSpPr>
          <p:cNvPr id="426" name="Google Shape;426;p59"/>
          <p:cNvSpPr txBox="1">
            <a:spLocks noGrp="1"/>
          </p:cNvSpPr>
          <p:nvPr>
            <p:ph type="body" idx="1"/>
          </p:nvPr>
        </p:nvSpPr>
        <p:spPr>
          <a:xfrm>
            <a:off x="457200" y="1066225"/>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700"/>
              <a:t>The following areas will need to be addressed in the Consolidated Application for TS/ATS identified schools.  </a:t>
            </a:r>
            <a:endParaRPr sz="1700"/>
          </a:p>
          <a:p>
            <a:pPr marL="457200" lvl="0" indent="-336550" algn="l" rtl="0">
              <a:spcBef>
                <a:spcPts val="1200"/>
              </a:spcBef>
              <a:spcAft>
                <a:spcPts val="0"/>
              </a:spcAft>
              <a:buSzPts val="1700"/>
              <a:buChar char="●"/>
            </a:pPr>
            <a:r>
              <a:rPr lang="en" sz="1700"/>
              <a:t>Process for reviewing, approving and monitoring of TS/ATS plans </a:t>
            </a:r>
            <a:endParaRPr sz="1700"/>
          </a:p>
          <a:p>
            <a:pPr marL="457200" lvl="0" indent="-336550" algn="l" rtl="0">
              <a:spcBef>
                <a:spcPts val="0"/>
              </a:spcBef>
              <a:spcAft>
                <a:spcPts val="0"/>
              </a:spcAft>
              <a:buSzPts val="1700"/>
              <a:buChar char="●"/>
            </a:pPr>
            <a:r>
              <a:rPr lang="en" sz="1700"/>
              <a:t>How the LEA will annually exit schools no longer meeting the state’s identification criteria for TS/ATS (using state’s exit criteria or have established other exit criteria). </a:t>
            </a:r>
            <a:endParaRPr sz="1700"/>
          </a:p>
          <a:p>
            <a:pPr marL="0" lvl="0" indent="0" algn="l" rtl="0">
              <a:spcBef>
                <a:spcPts val="1200"/>
              </a:spcBef>
              <a:spcAft>
                <a:spcPts val="0"/>
              </a:spcAft>
              <a:buNone/>
            </a:pPr>
            <a:r>
              <a:rPr lang="en" sz="1700"/>
              <a:t>Federal funds can be used to support improvement strategies identified in plan.  </a:t>
            </a:r>
            <a:endParaRPr sz="1700"/>
          </a:p>
          <a:p>
            <a:pPr marL="0" lvl="0" indent="0" algn="l" rtl="0">
              <a:spcBef>
                <a:spcPts val="1200"/>
              </a:spcBef>
              <a:spcAft>
                <a:spcPts val="1200"/>
              </a:spcAft>
              <a:buNone/>
            </a:pPr>
            <a:endParaRPr sz="1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6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Consolidated Application: TS/ATS </a:t>
            </a:r>
            <a:endParaRPr sz="3000"/>
          </a:p>
        </p:txBody>
      </p:sp>
      <p:sp>
        <p:nvSpPr>
          <p:cNvPr id="432" name="Google Shape;432;p60"/>
          <p:cNvSpPr txBox="1">
            <a:spLocks noGrp="1"/>
          </p:cNvSpPr>
          <p:nvPr>
            <p:ph type="body" idx="1"/>
          </p:nvPr>
        </p:nvSpPr>
        <p:spPr>
          <a:xfrm>
            <a:off x="491300" y="1025025"/>
            <a:ext cx="8520600" cy="33078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700"/>
              <a:t>The LEA is responsible for reviewing, approving, and monitoring the improvement plans for schools identified for Targeted (TS) and Additional Targeted (ATS) Support and Improvement.  </a:t>
            </a:r>
            <a:endParaRPr sz="1700"/>
          </a:p>
          <a:p>
            <a:pPr marL="0" lvl="0" indent="0" algn="l" rtl="0">
              <a:spcBef>
                <a:spcPts val="1200"/>
              </a:spcBef>
              <a:spcAft>
                <a:spcPts val="0"/>
              </a:spcAft>
              <a:buNone/>
            </a:pPr>
            <a:r>
              <a:rPr lang="en" sz="1700">
                <a:solidFill>
                  <a:srgbClr val="38761D"/>
                </a:solidFill>
              </a:rPr>
              <a:t>For ATS plans, the LEA needs to address how they will support the school’s ATS identification and describe a process in supporting the identified resource inequities. This question is being added starting with the 23-24 application.  </a:t>
            </a:r>
            <a:endParaRPr sz="1700">
              <a:solidFill>
                <a:srgbClr val="38761D"/>
              </a:solidFill>
            </a:endParaRPr>
          </a:p>
          <a:p>
            <a:pPr marL="0" lvl="0" indent="0" algn="l" rtl="0">
              <a:spcBef>
                <a:spcPts val="1200"/>
              </a:spcBef>
              <a:spcAft>
                <a:spcPts val="1200"/>
              </a:spcAft>
              <a:buNone/>
            </a:pPr>
            <a:r>
              <a:rPr lang="en" sz="1700"/>
              <a:t>A description of the LEA’s process is collected in the Consolidated Application.    </a:t>
            </a:r>
            <a:endParaRPr sz="1700"/>
          </a:p>
        </p:txBody>
      </p:sp>
      <p:pic>
        <p:nvPicPr>
          <p:cNvPr id="433" name="Google Shape;433;p6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830926" y="3176825"/>
            <a:ext cx="7137176" cy="13623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6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rPr>
              <a:t>Consolidated Application: TS/ATS</a:t>
            </a:r>
            <a:endParaRPr/>
          </a:p>
        </p:txBody>
      </p:sp>
      <p:sp>
        <p:nvSpPr>
          <p:cNvPr id="439" name="Google Shape;439;p6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The LEA may establish their own criteria and timelines for exiting schools identified for Targeted (TS) and Additional Targeted (ATS) Support and Improvement or use the criteria established by CDE. </a:t>
            </a:r>
            <a:endParaRPr/>
          </a:p>
        </p:txBody>
      </p:sp>
      <p:pic>
        <p:nvPicPr>
          <p:cNvPr id="440" name="Google Shape;440;p61" descr="Consolidated Application Targeted Support and Improvement question 2."/>
          <p:cNvPicPr preferRelativeResize="0"/>
          <p:nvPr/>
        </p:nvPicPr>
        <p:blipFill rotWithShape="1">
          <a:blip r:embed="rId3">
            <a:alphaModFix/>
          </a:blip>
          <a:srcRect l="-610" r="610"/>
          <a:stretch/>
        </p:blipFill>
        <p:spPr>
          <a:xfrm>
            <a:off x="1057825" y="2376925"/>
            <a:ext cx="6831124" cy="1486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6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Consolidated Application: TS/ATS </a:t>
            </a:r>
            <a:endParaRPr sz="3000"/>
          </a:p>
        </p:txBody>
      </p:sp>
      <p:sp>
        <p:nvSpPr>
          <p:cNvPr id="446" name="Google Shape;446;p6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The LEA will report to CDE which schools are exited through the Consolidated Application. </a:t>
            </a:r>
            <a:endParaRPr/>
          </a:p>
        </p:txBody>
      </p:sp>
      <p:pic>
        <p:nvPicPr>
          <p:cNvPr id="447" name="Google Shape;447;p62" descr="Consolidated Application Targeted Support and Improvement question 3."/>
          <p:cNvPicPr preferRelativeResize="0"/>
          <p:nvPr/>
        </p:nvPicPr>
        <p:blipFill>
          <a:blip r:embed="rId3">
            <a:alphaModFix/>
          </a:blip>
          <a:stretch>
            <a:fillRect/>
          </a:stretch>
        </p:blipFill>
        <p:spPr>
          <a:xfrm>
            <a:off x="407013" y="1797075"/>
            <a:ext cx="8620977" cy="17081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63"/>
          <p:cNvSpPr txBox="1">
            <a:spLocks noGrp="1"/>
          </p:cNvSpPr>
          <p:nvPr>
            <p:ph type="ctrTitle"/>
          </p:nvPr>
        </p:nvSpPr>
        <p:spPr>
          <a:xfrm>
            <a:off x="311700" y="1274450"/>
            <a:ext cx="8520600" cy="2097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ESSA Improvement Planning Requirements for Schools Identified for TS/ATS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6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sz="3000">
                <a:solidFill>
                  <a:schemeClr val="lt1"/>
                </a:solidFill>
              </a:rPr>
              <a:t>Improvement Planning for TS/ATS</a:t>
            </a:r>
            <a:endParaRPr sz="3000">
              <a:solidFill>
                <a:schemeClr val="lt1"/>
              </a:solidFill>
            </a:endParaRPr>
          </a:p>
          <a:p>
            <a:pPr marL="0" lvl="0" indent="0" algn="l" rtl="0">
              <a:spcBef>
                <a:spcPts val="0"/>
              </a:spcBef>
              <a:spcAft>
                <a:spcPts val="0"/>
              </a:spcAft>
              <a:buNone/>
            </a:pPr>
            <a:endParaRPr/>
          </a:p>
        </p:txBody>
      </p:sp>
      <p:sp>
        <p:nvSpPr>
          <p:cNvPr id="458" name="Google Shape;458;p6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32500" lnSpcReduction="10000"/>
          </a:bodyPr>
          <a:lstStyle/>
          <a:p>
            <a:pPr marL="0" lvl="0" indent="0" algn="l" rtl="0">
              <a:spcBef>
                <a:spcPts val="0"/>
              </a:spcBef>
              <a:spcAft>
                <a:spcPts val="0"/>
              </a:spcAft>
              <a:buClr>
                <a:schemeClr val="dk1"/>
              </a:buClr>
              <a:buSzPts val="358"/>
              <a:buFont typeface="Arial"/>
              <a:buNone/>
            </a:pPr>
            <a:r>
              <a:rPr lang="en" sz="5600">
                <a:solidFill>
                  <a:srgbClr val="333333"/>
                </a:solidFill>
                <a:highlight>
                  <a:schemeClr val="lt1"/>
                </a:highlight>
                <a:latin typeface="Arial"/>
                <a:ea typeface="Arial"/>
                <a:cs typeface="Arial"/>
                <a:sym typeface="Arial"/>
              </a:rPr>
              <a:t>Any schools identified for support and improvement under ESSA must develop and implement an improvement plan that addresses the reason(s) the school was identified. </a:t>
            </a:r>
            <a:endParaRPr sz="5600">
              <a:solidFill>
                <a:srgbClr val="333333"/>
              </a:solidFill>
              <a:highlight>
                <a:schemeClr val="lt1"/>
              </a:highlight>
              <a:latin typeface="Arial"/>
              <a:ea typeface="Arial"/>
              <a:cs typeface="Arial"/>
              <a:sym typeface="Arial"/>
            </a:endParaRPr>
          </a:p>
          <a:p>
            <a:pPr marL="0" lvl="0" indent="0" algn="l" rtl="0">
              <a:spcBef>
                <a:spcPts val="1200"/>
              </a:spcBef>
              <a:spcAft>
                <a:spcPts val="0"/>
              </a:spcAft>
              <a:buClr>
                <a:schemeClr val="dk1"/>
              </a:buClr>
              <a:buSzPts val="358"/>
              <a:buFont typeface="Arial"/>
              <a:buNone/>
            </a:pPr>
            <a:r>
              <a:rPr lang="en" sz="5600">
                <a:solidFill>
                  <a:srgbClr val="333333"/>
                </a:solidFill>
                <a:highlight>
                  <a:schemeClr val="lt1"/>
                </a:highlight>
                <a:latin typeface="Arial"/>
                <a:ea typeface="Arial"/>
                <a:cs typeface="Arial"/>
                <a:sym typeface="Arial"/>
              </a:rPr>
              <a:t>For each category of identification, there are specific improvement planning requirements. For example, ATS schools must identify and address any resource inequities within a plan. </a:t>
            </a:r>
            <a:endParaRPr sz="5600">
              <a:solidFill>
                <a:srgbClr val="333333"/>
              </a:solidFill>
              <a:highlight>
                <a:schemeClr val="lt1"/>
              </a:highlight>
              <a:latin typeface="Arial"/>
              <a:ea typeface="Arial"/>
              <a:cs typeface="Arial"/>
              <a:sym typeface="Arial"/>
            </a:endParaRPr>
          </a:p>
          <a:p>
            <a:pPr marL="0" lvl="0" indent="0" algn="l" rtl="0">
              <a:spcBef>
                <a:spcPts val="1200"/>
              </a:spcBef>
              <a:spcAft>
                <a:spcPts val="0"/>
              </a:spcAft>
              <a:buClr>
                <a:schemeClr val="dk1"/>
              </a:buClr>
              <a:buSzPts val="358"/>
              <a:buFont typeface="Arial"/>
              <a:buNone/>
            </a:pPr>
            <a:r>
              <a:rPr lang="en" sz="5600">
                <a:solidFill>
                  <a:srgbClr val="333333"/>
                </a:solidFill>
                <a:highlight>
                  <a:schemeClr val="lt1"/>
                </a:highlight>
                <a:latin typeface="Arial"/>
                <a:ea typeface="Arial"/>
                <a:cs typeface="Arial"/>
                <a:sym typeface="Arial"/>
              </a:rPr>
              <a:t>For additional information about the improvement planning requirements, please visit the CDE webpage. (</a:t>
            </a:r>
            <a:r>
              <a:rPr lang="en" sz="5600" u="sng">
                <a:solidFill>
                  <a:schemeClr val="hlink"/>
                </a:solidFill>
                <a:highlight>
                  <a:schemeClr val="lt1"/>
                </a:highlight>
                <a:latin typeface="Arial"/>
                <a:ea typeface="Arial"/>
                <a:cs typeface="Arial"/>
                <a:sym typeface="Arial"/>
                <a:hlinkClick r:id="rId3"/>
              </a:rPr>
              <a:t>https://www.cde.state.co.us/fedprograms/essaplanningrequirements</a:t>
            </a:r>
            <a:r>
              <a:rPr lang="en" sz="5600">
                <a:solidFill>
                  <a:srgbClr val="333333"/>
                </a:solidFill>
                <a:highlight>
                  <a:schemeClr val="lt1"/>
                </a:highlight>
                <a:latin typeface="Arial"/>
                <a:ea typeface="Arial"/>
                <a:cs typeface="Arial"/>
                <a:sym typeface="Arial"/>
              </a:rPr>
              <a:t>)</a:t>
            </a:r>
            <a:endParaRPr sz="5600">
              <a:solidFill>
                <a:srgbClr val="333333"/>
              </a:solidFill>
              <a:highlight>
                <a:schemeClr val="lt1"/>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6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ESSA Planning Requirements for TS/ATS </a:t>
            </a:r>
            <a:endParaRPr sz="2400"/>
          </a:p>
        </p:txBody>
      </p:sp>
      <p:sp>
        <p:nvSpPr>
          <p:cNvPr id="464" name="Google Shape;464;p65"/>
          <p:cNvSpPr txBox="1">
            <a:spLocks noGrp="1"/>
          </p:cNvSpPr>
          <p:nvPr>
            <p:ph type="body" idx="1"/>
          </p:nvPr>
        </p:nvSpPr>
        <p:spPr>
          <a:xfrm>
            <a:off x="574450" y="1143000"/>
            <a:ext cx="8520600" cy="31917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None/>
            </a:pPr>
            <a:r>
              <a:rPr lang="en"/>
              <a:t>Plan must be developed with stakeholders. </a:t>
            </a:r>
            <a:endParaRPr/>
          </a:p>
          <a:p>
            <a:pPr marL="0" lvl="0" indent="0" algn="l" rtl="0">
              <a:spcBef>
                <a:spcPts val="1200"/>
              </a:spcBef>
              <a:spcAft>
                <a:spcPts val="0"/>
              </a:spcAft>
              <a:buNone/>
            </a:pPr>
            <a:r>
              <a:rPr lang="en"/>
              <a:t>Plan is informed by student performance against state-determined long-term goals on each accountability indicator in ESSA.</a:t>
            </a:r>
            <a:endParaRPr/>
          </a:p>
          <a:p>
            <a:pPr marL="0" lvl="0" indent="0" algn="l" rtl="0">
              <a:spcBef>
                <a:spcPts val="1200"/>
              </a:spcBef>
              <a:spcAft>
                <a:spcPts val="0"/>
              </a:spcAft>
              <a:buNone/>
            </a:pPr>
            <a:r>
              <a:rPr lang="en"/>
              <a:t>Plan includes evidence-based interventions. </a:t>
            </a:r>
            <a:endParaRPr/>
          </a:p>
          <a:p>
            <a:pPr marL="0" lvl="0" indent="0" algn="l" rtl="0">
              <a:spcBef>
                <a:spcPts val="1200"/>
              </a:spcBef>
              <a:spcAft>
                <a:spcPts val="0"/>
              </a:spcAft>
              <a:buNone/>
            </a:pPr>
            <a:r>
              <a:rPr lang="en" b="1">
                <a:solidFill>
                  <a:srgbClr val="FF0000"/>
                </a:solidFill>
              </a:rPr>
              <a:t>Plan addresses resource inequities (ATS)</a:t>
            </a:r>
            <a:r>
              <a:rPr lang="en"/>
              <a:t>. </a:t>
            </a:r>
            <a:endParaRPr/>
          </a:p>
          <a:p>
            <a:pPr marL="0" lvl="0" indent="0" algn="l" rtl="0">
              <a:spcBef>
                <a:spcPts val="1200"/>
              </a:spcBef>
              <a:spcAft>
                <a:spcPts val="0"/>
              </a:spcAft>
              <a:buNone/>
            </a:pPr>
            <a:r>
              <a:rPr lang="en"/>
              <a:t>Only the LEA approves plan prior to implementation (does not need to be submitted to CDE). </a:t>
            </a:r>
            <a:endParaRPr/>
          </a:p>
          <a:p>
            <a:pPr marL="0" lvl="0" indent="0" algn="l" rtl="0">
              <a:spcBef>
                <a:spcPts val="1200"/>
              </a:spcBef>
              <a:spcAft>
                <a:spcPts val="0"/>
              </a:spcAft>
              <a:buNone/>
            </a:pPr>
            <a:r>
              <a:rPr lang="en"/>
              <a:t>LEA reviews and monitors plan, upon submission and implementation. </a:t>
            </a:r>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Planning Requirements- Crosswalk if using UIP  </a:t>
            </a:r>
            <a:endParaRPr/>
          </a:p>
        </p:txBody>
      </p:sp>
      <p:pic>
        <p:nvPicPr>
          <p:cNvPr id="470" name="Google Shape;470;p6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95975" y="955025"/>
            <a:ext cx="6531424" cy="3582051"/>
          </a:xfrm>
          <a:prstGeom prst="rect">
            <a:avLst/>
          </a:prstGeom>
          <a:noFill/>
          <a:ln>
            <a:noFill/>
          </a:ln>
        </p:spPr>
      </p:pic>
      <p:sp>
        <p:nvSpPr>
          <p:cNvPr id="471" name="Google Shape;471;p66">
            <a:extLst>
              <a:ext uri="{C183D7F6-B498-43B3-948B-1728B52AA6E4}">
                <adec:decorative xmlns:adec="http://schemas.microsoft.com/office/drawing/2017/decorative" val="1"/>
              </a:ext>
            </a:extLst>
          </p:cNvPr>
          <p:cNvSpPr/>
          <p:nvPr/>
        </p:nvSpPr>
        <p:spPr>
          <a:xfrm>
            <a:off x="6625925" y="549975"/>
            <a:ext cx="218400" cy="4368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C00000"/>
              </a:highlight>
            </a:endParaRPr>
          </a:p>
        </p:txBody>
      </p:sp>
      <p:sp>
        <p:nvSpPr>
          <p:cNvPr id="472" name="Google Shape;472;p66">
            <a:extLst>
              <a:ext uri="{C183D7F6-B498-43B3-948B-1728B52AA6E4}">
                <adec:decorative xmlns:adec="http://schemas.microsoft.com/office/drawing/2017/decorative" val="1"/>
              </a:ext>
            </a:extLst>
          </p:cNvPr>
          <p:cNvSpPr/>
          <p:nvPr/>
        </p:nvSpPr>
        <p:spPr>
          <a:xfrm>
            <a:off x="7147000" y="549975"/>
            <a:ext cx="218400" cy="436800"/>
          </a:xfrm>
          <a:prstGeom prst="downArrow">
            <a:avLst>
              <a:gd name="adj1" fmla="val 50000"/>
              <a:gd name="adj2" fmla="val 50000"/>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Google Shape;477;p6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TS/ATS:  ESSA Improvement Plan Rubric</a:t>
            </a:r>
            <a:endParaRPr sz="3000"/>
          </a:p>
        </p:txBody>
      </p:sp>
      <p:sp>
        <p:nvSpPr>
          <p:cNvPr id="478" name="Google Shape;478;p67"/>
          <p:cNvSpPr txBox="1">
            <a:spLocks noGrp="1"/>
          </p:cNvSpPr>
          <p:nvPr>
            <p:ph type="body" idx="1"/>
          </p:nvPr>
        </p:nvSpPr>
        <p:spPr>
          <a:xfrm>
            <a:off x="213075" y="1117225"/>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sz="1400">
                <a:solidFill>
                  <a:srgbClr val="333333"/>
                </a:solidFill>
                <a:highlight>
                  <a:srgbClr val="FFFFFF"/>
                </a:highlight>
                <a:latin typeface="Arial"/>
                <a:ea typeface="Arial"/>
                <a:cs typeface="Arial"/>
                <a:sym typeface="Arial"/>
              </a:rPr>
              <a:t>LEAs have the option to create their own document, however, Colorado’s UIP provides a convenient mechanism for capturing the specific ESSA requirements as it aligns well with required plan components. The </a:t>
            </a:r>
            <a:r>
              <a:rPr lang="en" sz="1400" u="sng">
                <a:solidFill>
                  <a:schemeClr val="hlink"/>
                </a:solidFill>
                <a:highlight>
                  <a:srgbClr val="FFFFFF"/>
                </a:highlight>
                <a:latin typeface="Arial"/>
                <a:ea typeface="Arial"/>
                <a:cs typeface="Arial"/>
                <a:sym typeface="Arial"/>
                <a:hlinkClick r:id="rId3"/>
              </a:rPr>
              <a:t>ESSA Improvement Plan Rubric</a:t>
            </a:r>
            <a:r>
              <a:rPr lang="en" sz="1400">
                <a:solidFill>
                  <a:srgbClr val="333333"/>
                </a:solidFill>
                <a:highlight>
                  <a:srgbClr val="FFFFFF"/>
                </a:highlight>
                <a:latin typeface="Arial"/>
                <a:ea typeface="Arial"/>
                <a:cs typeface="Arial"/>
                <a:sym typeface="Arial"/>
              </a:rPr>
              <a:t> includes TS/ ATS requirements and success criteria.</a:t>
            </a:r>
            <a:r>
              <a:rPr lang="en" sz="1750">
                <a:solidFill>
                  <a:srgbClr val="333333"/>
                </a:solidFill>
                <a:highlight>
                  <a:srgbClr val="FFFFFF"/>
                </a:highlight>
                <a:latin typeface="Arial"/>
                <a:ea typeface="Arial"/>
                <a:cs typeface="Arial"/>
                <a:sym typeface="Arial"/>
              </a:rPr>
              <a:t>  </a:t>
            </a:r>
            <a:endParaRPr sz="17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sz="1750">
              <a:solidFill>
                <a:srgbClr val="333333"/>
              </a:solidFill>
              <a:highlight>
                <a:srgbClr val="FFFFFF"/>
              </a:highlight>
              <a:latin typeface="Arial"/>
              <a:ea typeface="Arial"/>
              <a:cs typeface="Arial"/>
              <a:sym typeface="Arial"/>
            </a:endParaRPr>
          </a:p>
        </p:txBody>
      </p:sp>
      <p:pic>
        <p:nvPicPr>
          <p:cNvPr id="479" name="Google Shape;479;p67" descr="ESSA Improvement Plan rubric."/>
          <p:cNvPicPr preferRelativeResize="0"/>
          <p:nvPr/>
        </p:nvPicPr>
        <p:blipFill>
          <a:blip r:embed="rId4">
            <a:alphaModFix/>
          </a:blip>
          <a:stretch>
            <a:fillRect/>
          </a:stretch>
        </p:blipFill>
        <p:spPr>
          <a:xfrm>
            <a:off x="2130975" y="2180425"/>
            <a:ext cx="4684799" cy="244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83"/>
        <p:cNvGrpSpPr/>
        <p:nvPr/>
      </p:nvGrpSpPr>
      <p:grpSpPr>
        <a:xfrm>
          <a:off x="0" y="0"/>
          <a:ext cx="0" cy="0"/>
          <a:chOff x="0" y="0"/>
          <a:chExt cx="0" cy="0"/>
        </a:xfrm>
      </p:grpSpPr>
      <p:cxnSp>
        <p:nvCxnSpPr>
          <p:cNvPr id="484" name="Google Shape;484;p68" descr="Unified Improvement Planning - Typical Cycle."/>
          <p:cNvCxnSpPr/>
          <p:nvPr/>
        </p:nvCxnSpPr>
        <p:spPr>
          <a:xfrm flipH="1">
            <a:off x="6783791"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cxnSp>
        <p:nvCxnSpPr>
          <p:cNvPr id="485" name="Google Shape;485;p68" descr="Unified Improvement Planning - Typical Cycle."/>
          <p:cNvCxnSpPr/>
          <p:nvPr/>
        </p:nvCxnSpPr>
        <p:spPr>
          <a:xfrm flipH="1">
            <a:off x="2927992" y="921082"/>
            <a:ext cx="600" cy="4065000"/>
          </a:xfrm>
          <a:prstGeom prst="straightConnector1">
            <a:avLst/>
          </a:prstGeom>
          <a:noFill/>
          <a:ln w="9525" cap="flat" cmpd="sng">
            <a:solidFill>
              <a:schemeClr val="dk1">
                <a:alpha val="14901"/>
              </a:schemeClr>
            </a:solidFill>
            <a:prstDash val="solid"/>
            <a:miter lim="800000"/>
            <a:headEnd type="none" w="sm" len="sm"/>
            <a:tailEnd type="none" w="sm" len="sm"/>
          </a:ln>
        </p:spPr>
      </p:cxnSp>
      <p:cxnSp>
        <p:nvCxnSpPr>
          <p:cNvPr id="486" name="Google Shape;486;p68" descr="Unified Improvement Planning - Typical Cycle."/>
          <p:cNvCxnSpPr/>
          <p:nvPr/>
        </p:nvCxnSpPr>
        <p:spPr>
          <a:xfrm flipH="1">
            <a:off x="4809267" y="921082"/>
            <a:ext cx="600" cy="4065000"/>
          </a:xfrm>
          <a:prstGeom prst="straightConnector1">
            <a:avLst/>
          </a:prstGeom>
          <a:noFill/>
          <a:ln w="9525" cap="flat" cmpd="sng">
            <a:solidFill>
              <a:schemeClr val="dk1">
                <a:alpha val="14900"/>
              </a:schemeClr>
            </a:solidFill>
            <a:prstDash val="solid"/>
            <a:miter lim="800000"/>
            <a:headEnd type="none" w="sm" len="sm"/>
            <a:tailEnd type="none" w="sm" len="sm"/>
          </a:ln>
        </p:spPr>
      </p:cxnSp>
      <p:sp>
        <p:nvSpPr>
          <p:cNvPr id="487" name="Google Shape;487;p68" descr="Unified Improvement Planning - Typical Cycle."/>
          <p:cNvSpPr/>
          <p:nvPr/>
        </p:nvSpPr>
        <p:spPr>
          <a:xfrm>
            <a:off x="53325" y="1986400"/>
            <a:ext cx="8724900" cy="447600"/>
          </a:xfrm>
          <a:prstGeom prst="rect">
            <a:avLst/>
          </a:prstGeom>
          <a:solidFill>
            <a:schemeClr val="accent2">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8" name="Google Shape;488;p68" descr="Unified Improvement Planning - Typical Cycle."/>
          <p:cNvSpPr/>
          <p:nvPr/>
        </p:nvSpPr>
        <p:spPr>
          <a:xfrm>
            <a:off x="165425" y="2490400"/>
            <a:ext cx="8639400" cy="993300"/>
          </a:xfrm>
          <a:prstGeom prst="rect">
            <a:avLst/>
          </a:prstGeom>
          <a:solidFill>
            <a:srgbClr val="E3F2F1">
              <a:alpha val="54170"/>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89" name="Google Shape;489;p68" descr="Unified Improvement Planning - Typical Cycle."/>
          <p:cNvSpPr/>
          <p:nvPr/>
        </p:nvSpPr>
        <p:spPr>
          <a:xfrm>
            <a:off x="67875" y="4237225"/>
            <a:ext cx="8711400" cy="711000"/>
          </a:xfrm>
          <a:prstGeom prst="rect">
            <a:avLst/>
          </a:prstGeom>
          <a:solidFill>
            <a:srgbClr val="A485B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0" name="Google Shape;490;p68" descr="Unified Improvement Planning - Typical Cycle."/>
          <p:cNvSpPr/>
          <p:nvPr/>
        </p:nvSpPr>
        <p:spPr>
          <a:xfrm>
            <a:off x="61125" y="3540088"/>
            <a:ext cx="8724900" cy="667200"/>
          </a:xfrm>
          <a:prstGeom prst="rect">
            <a:avLst/>
          </a:prstGeom>
          <a:solidFill>
            <a:srgbClr val="1E4E79">
              <a:alpha val="14901"/>
            </a:srgb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1" name="Google Shape;491;p68" descr="Unified Improvement Planning - Typical Cycle."/>
          <p:cNvSpPr/>
          <p:nvPr/>
        </p:nvSpPr>
        <p:spPr>
          <a:xfrm>
            <a:off x="31525" y="953625"/>
            <a:ext cx="8754600" cy="998700"/>
          </a:xfrm>
          <a:prstGeom prst="rect">
            <a:avLst/>
          </a:prstGeom>
          <a:solidFill>
            <a:schemeClr val="accent4">
              <a:alpha val="14901"/>
            </a:schemeClr>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2" name="Google Shape;492;p68" descr="Unified Improvement Planning - Typical Cycle."/>
          <p:cNvSpPr/>
          <p:nvPr/>
        </p:nvSpPr>
        <p:spPr>
          <a:xfrm>
            <a:off x="991775" y="658300"/>
            <a:ext cx="7800900" cy="285900"/>
          </a:xfrm>
          <a:prstGeom prst="rect">
            <a:avLst/>
          </a:prstGeom>
          <a:solidFill>
            <a:srgbClr val="40404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3" name="Google Shape;493;p68" descr="Unified Improvement Planning - Typical Cycle."/>
          <p:cNvSpPr/>
          <p:nvPr/>
        </p:nvSpPr>
        <p:spPr>
          <a:xfrm>
            <a:off x="34250" y="955799"/>
            <a:ext cx="828600" cy="998700"/>
          </a:xfrm>
          <a:prstGeom prst="rect">
            <a:avLst/>
          </a:prstGeom>
          <a:solidFill>
            <a:srgbClr val="FFC00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4" name="Google Shape;494;p68" descr="Unified Improvement Planning - Typical Cycle."/>
          <p:cNvSpPr/>
          <p:nvPr/>
        </p:nvSpPr>
        <p:spPr>
          <a:xfrm>
            <a:off x="46952" y="2480559"/>
            <a:ext cx="828600" cy="998700"/>
          </a:xfrm>
          <a:prstGeom prst="rect">
            <a:avLst/>
          </a:prstGeom>
          <a:solidFill>
            <a:srgbClr val="1B786E"/>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5" name="Google Shape;495;p68" descr="Unified Improvement Planning - Typical Cycle."/>
          <p:cNvSpPr/>
          <p:nvPr/>
        </p:nvSpPr>
        <p:spPr>
          <a:xfrm>
            <a:off x="66713" y="4247806"/>
            <a:ext cx="828600" cy="713100"/>
          </a:xfrm>
          <a:prstGeom prst="rect">
            <a:avLst/>
          </a:prstGeom>
          <a:solidFill>
            <a:srgbClr val="7030A0"/>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6" name="Google Shape;496;p68" descr="Unified Improvement Planning - Typical Cycle."/>
          <p:cNvSpPr/>
          <p:nvPr/>
        </p:nvSpPr>
        <p:spPr>
          <a:xfrm>
            <a:off x="61211" y="3539465"/>
            <a:ext cx="828600" cy="6672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497" name="Google Shape;497;p68" descr="Unified Improvement Planning - Typical Cycle."/>
          <p:cNvSpPr/>
          <p:nvPr/>
        </p:nvSpPr>
        <p:spPr>
          <a:xfrm>
            <a:off x="994933" y="3773850"/>
            <a:ext cx="1577400" cy="3888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Refine budget and hiring vision to support improvement efforts</a:t>
            </a:r>
            <a:endParaRPr sz="1100"/>
          </a:p>
        </p:txBody>
      </p:sp>
      <p:sp>
        <p:nvSpPr>
          <p:cNvPr id="498" name="Google Shape;498;p68" descr="Unified Improvement Planning - Typical Cycle."/>
          <p:cNvSpPr/>
          <p:nvPr/>
        </p:nvSpPr>
        <p:spPr>
          <a:xfrm>
            <a:off x="4958345" y="3773300"/>
            <a:ext cx="1722900" cy="2745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Plan teacher induction, including improvement efforts</a:t>
            </a:r>
            <a:endParaRPr sz="1100"/>
          </a:p>
        </p:txBody>
      </p:sp>
      <p:sp>
        <p:nvSpPr>
          <p:cNvPr id="499" name="Google Shape;499;p68" descr="Unified Improvement Planning - Typical Cycle."/>
          <p:cNvSpPr/>
          <p:nvPr/>
        </p:nvSpPr>
        <p:spPr>
          <a:xfrm>
            <a:off x="2909940" y="3782574"/>
            <a:ext cx="1869900" cy="3801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Make purchases related to improvement efforts (e.g. curriculum)</a:t>
            </a:r>
            <a:endParaRPr sz="1100"/>
          </a:p>
        </p:txBody>
      </p:sp>
      <p:sp>
        <p:nvSpPr>
          <p:cNvPr id="500" name="Google Shape;500;p68" descr="Unified Improvement Planning - Typical Cycle."/>
          <p:cNvSpPr/>
          <p:nvPr/>
        </p:nvSpPr>
        <p:spPr>
          <a:xfrm>
            <a:off x="6886929" y="3757370"/>
            <a:ext cx="1796400" cy="293700"/>
          </a:xfrm>
          <a:prstGeom prst="snip2DiagRect">
            <a:avLst>
              <a:gd name="adj1" fmla="val 100000"/>
              <a:gd name="adj2" fmla="val 16667"/>
            </a:avLst>
          </a:prstGeom>
          <a:solidFill>
            <a:schemeClr val="accen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Closely </a:t>
            </a:r>
            <a:r>
              <a:rPr lang="en" sz="800">
                <a:solidFill>
                  <a:schemeClr val="lt1"/>
                </a:solidFill>
                <a:latin typeface="Calibri"/>
                <a:ea typeface="Calibri"/>
                <a:cs typeface="Calibri"/>
                <a:sym typeface="Calibri"/>
              </a:rPr>
              <a:t>m</a:t>
            </a:r>
            <a:r>
              <a:rPr lang="en" sz="800" b="0" i="0" u="none" strike="noStrike" cap="none">
                <a:solidFill>
                  <a:schemeClr val="lt1"/>
                </a:solidFill>
                <a:latin typeface="Calibri"/>
                <a:ea typeface="Calibri"/>
                <a:cs typeface="Calibri"/>
                <a:sym typeface="Calibri"/>
              </a:rPr>
              <a:t>onitor </a:t>
            </a:r>
            <a:r>
              <a:rPr lang="en" sz="800">
                <a:solidFill>
                  <a:schemeClr val="lt1"/>
                </a:solidFill>
                <a:latin typeface="Calibri"/>
                <a:ea typeface="Calibri"/>
                <a:cs typeface="Calibri"/>
                <a:sym typeface="Calibri"/>
              </a:rPr>
              <a:t>i</a:t>
            </a:r>
            <a:r>
              <a:rPr lang="en" sz="800" b="0" i="0" u="none" strike="noStrike" cap="none">
                <a:solidFill>
                  <a:schemeClr val="lt1"/>
                </a:solidFill>
                <a:latin typeface="Calibri"/>
                <a:ea typeface="Calibri"/>
                <a:cs typeface="Calibri"/>
                <a:sym typeface="Calibri"/>
              </a:rPr>
              <a:t>mplementation and </a:t>
            </a:r>
            <a:r>
              <a:rPr lang="en" sz="800">
                <a:solidFill>
                  <a:schemeClr val="lt1"/>
                </a:solidFill>
                <a:latin typeface="Calibri"/>
                <a:ea typeface="Calibri"/>
                <a:cs typeface="Calibri"/>
                <a:sym typeface="Calibri"/>
              </a:rPr>
              <a:t>k</a:t>
            </a:r>
            <a:r>
              <a:rPr lang="en" sz="800" b="0" i="0" u="none" strike="noStrike" cap="none">
                <a:solidFill>
                  <a:schemeClr val="lt1"/>
                </a:solidFill>
                <a:latin typeface="Calibri"/>
                <a:ea typeface="Calibri"/>
                <a:cs typeface="Calibri"/>
                <a:sym typeface="Calibri"/>
              </a:rPr>
              <a:t>eep </a:t>
            </a:r>
            <a:r>
              <a:rPr lang="en" sz="800">
                <a:solidFill>
                  <a:schemeClr val="lt1"/>
                </a:solidFill>
                <a:latin typeface="Calibri"/>
                <a:ea typeface="Calibri"/>
                <a:cs typeface="Calibri"/>
                <a:sym typeface="Calibri"/>
              </a:rPr>
              <a:t>s</a:t>
            </a:r>
            <a:r>
              <a:rPr lang="en" sz="800" b="0" i="0" u="none" strike="noStrike" cap="none">
                <a:solidFill>
                  <a:schemeClr val="lt1"/>
                </a:solidFill>
                <a:latin typeface="Calibri"/>
                <a:ea typeface="Calibri"/>
                <a:cs typeface="Calibri"/>
                <a:sym typeface="Calibri"/>
              </a:rPr>
              <a:t>takeholders informed</a:t>
            </a:r>
            <a:endParaRPr sz="1100"/>
          </a:p>
        </p:txBody>
      </p:sp>
      <p:sp>
        <p:nvSpPr>
          <p:cNvPr id="501" name="Google Shape;501;p68" descr="Unified Improvement Planning - Typical Cycle."/>
          <p:cNvSpPr/>
          <p:nvPr/>
        </p:nvSpPr>
        <p:spPr>
          <a:xfrm>
            <a:off x="3830117" y="427955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2" name="Google Shape;502;p68" descr="Unified Improvement Planning - Typical Cycle."/>
          <p:cNvSpPr/>
          <p:nvPr/>
        </p:nvSpPr>
        <p:spPr>
          <a:xfrm>
            <a:off x="8459434" y="429097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3" name="Google Shape;503;p68" descr="Unified Improvement Planning - Typical Cycle."/>
          <p:cNvSpPr/>
          <p:nvPr/>
        </p:nvSpPr>
        <p:spPr>
          <a:xfrm>
            <a:off x="2844137" y="4268712"/>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4" name="Google Shape;504;p68" descr="Unified Improvement Planning - Typical Cycle."/>
          <p:cNvSpPr/>
          <p:nvPr/>
        </p:nvSpPr>
        <p:spPr>
          <a:xfrm>
            <a:off x="5775882" y="4268149"/>
            <a:ext cx="142800" cy="155400"/>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05" name="Google Shape;505;p68" descr="Unified Improvement Planning - Typical Cycle."/>
          <p:cNvSpPr txBox="1"/>
          <p:nvPr/>
        </p:nvSpPr>
        <p:spPr>
          <a:xfrm>
            <a:off x="34202" y="1337228"/>
            <a:ext cx="828600" cy="2646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Accountability and Assessment</a:t>
            </a:r>
            <a:endParaRPr sz="1100"/>
          </a:p>
        </p:txBody>
      </p:sp>
      <p:sp>
        <p:nvSpPr>
          <p:cNvPr id="506" name="Google Shape;506;p68" descr="Unified Improvement Planning - Typical Cycle."/>
          <p:cNvSpPr txBox="1"/>
          <p:nvPr/>
        </p:nvSpPr>
        <p:spPr>
          <a:xfrm>
            <a:off x="30406" y="2829025"/>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UIP Process</a:t>
            </a:r>
            <a:endParaRPr sz="1100"/>
          </a:p>
        </p:txBody>
      </p:sp>
      <p:sp>
        <p:nvSpPr>
          <p:cNvPr id="507" name="Google Shape;507;p68" descr="Unified Improvement Planning - Typical Cycle."/>
          <p:cNvSpPr txBox="1"/>
          <p:nvPr/>
        </p:nvSpPr>
        <p:spPr>
          <a:xfrm>
            <a:off x="53327" y="4415998"/>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Stakeholder Engagement</a:t>
            </a:r>
            <a:endParaRPr sz="900" b="1" i="0" u="none" strike="noStrike" cap="none">
              <a:solidFill>
                <a:schemeClr val="lt1"/>
              </a:solidFill>
              <a:latin typeface="Calibri"/>
              <a:ea typeface="Calibri"/>
              <a:cs typeface="Calibri"/>
              <a:sym typeface="Calibri"/>
            </a:endParaRPr>
          </a:p>
        </p:txBody>
      </p:sp>
      <p:sp>
        <p:nvSpPr>
          <p:cNvPr id="508" name="Google Shape;508;p68" descr="Unified Improvement Planning - Typical Cycle."/>
          <p:cNvSpPr txBox="1"/>
          <p:nvPr/>
        </p:nvSpPr>
        <p:spPr>
          <a:xfrm>
            <a:off x="73456" y="3754406"/>
            <a:ext cx="828600" cy="2790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Related School Leadership Moves </a:t>
            </a:r>
            <a:endParaRPr sz="900" b="1" i="0" u="none" strike="noStrike" cap="none">
              <a:solidFill>
                <a:schemeClr val="lt1"/>
              </a:solidFill>
              <a:latin typeface="Calibri"/>
              <a:ea typeface="Calibri"/>
              <a:cs typeface="Calibri"/>
              <a:sym typeface="Calibri"/>
            </a:endParaRPr>
          </a:p>
        </p:txBody>
      </p:sp>
      <p:sp>
        <p:nvSpPr>
          <p:cNvPr id="509" name="Google Shape;509;p68" descr="Unified Improvement Planning - Typical Cycle."/>
          <p:cNvSpPr txBox="1"/>
          <p:nvPr/>
        </p:nvSpPr>
        <p:spPr>
          <a:xfrm>
            <a:off x="1052612" y="725686"/>
            <a:ext cx="1574164"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January- March</a:t>
            </a:r>
            <a:endParaRPr sz="1100" b="0" i="0" u="none" strike="noStrike" cap="none">
              <a:solidFill>
                <a:schemeClr val="lt1"/>
              </a:solidFill>
              <a:latin typeface="Calibri"/>
              <a:ea typeface="Calibri"/>
              <a:cs typeface="Calibri"/>
              <a:sym typeface="Calibri"/>
            </a:endParaRPr>
          </a:p>
        </p:txBody>
      </p:sp>
      <p:sp>
        <p:nvSpPr>
          <p:cNvPr id="510" name="Google Shape;510;p68" descr="Unified Improvement Planning - Typical Cycle."/>
          <p:cNvSpPr txBox="1"/>
          <p:nvPr/>
        </p:nvSpPr>
        <p:spPr>
          <a:xfrm>
            <a:off x="2967924" y="699893"/>
            <a:ext cx="1362941"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April-June</a:t>
            </a:r>
            <a:endParaRPr sz="1100"/>
          </a:p>
        </p:txBody>
      </p:sp>
      <p:sp>
        <p:nvSpPr>
          <p:cNvPr id="511" name="Google Shape;511;p68" descr="Unified Improvement Planning - Typical Cycle."/>
          <p:cNvSpPr txBox="1"/>
          <p:nvPr/>
        </p:nvSpPr>
        <p:spPr>
          <a:xfrm>
            <a:off x="4834700" y="718897"/>
            <a:ext cx="151832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July-September</a:t>
            </a:r>
            <a:endParaRPr sz="1100" b="0" i="0" u="none" strike="noStrike" cap="none">
              <a:solidFill>
                <a:schemeClr val="lt1"/>
              </a:solidFill>
              <a:latin typeface="Calibri"/>
              <a:ea typeface="Calibri"/>
              <a:cs typeface="Calibri"/>
              <a:sym typeface="Calibri"/>
            </a:endParaRPr>
          </a:p>
        </p:txBody>
      </p:sp>
      <p:sp>
        <p:nvSpPr>
          <p:cNvPr id="512" name="Google Shape;512;p68" descr="Unified Improvement Planning - Typical Cycle."/>
          <p:cNvSpPr txBox="1"/>
          <p:nvPr/>
        </p:nvSpPr>
        <p:spPr>
          <a:xfrm>
            <a:off x="6805774" y="715220"/>
            <a:ext cx="1582069"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lt1"/>
              </a:buClr>
              <a:buSzPts val="1100"/>
              <a:buFont typeface="Calibri"/>
              <a:buNone/>
            </a:pPr>
            <a:r>
              <a:rPr lang="en" sz="1100" b="0" i="0" u="none" strike="noStrike" cap="none">
                <a:solidFill>
                  <a:schemeClr val="lt1"/>
                </a:solidFill>
                <a:latin typeface="Calibri"/>
                <a:ea typeface="Calibri"/>
                <a:cs typeface="Calibri"/>
                <a:sym typeface="Calibri"/>
              </a:rPr>
              <a:t>October-December</a:t>
            </a:r>
            <a:endParaRPr sz="1100" b="0" i="0" u="none" strike="noStrike" cap="none">
              <a:solidFill>
                <a:schemeClr val="lt1"/>
              </a:solidFill>
              <a:latin typeface="Calibri"/>
              <a:ea typeface="Calibri"/>
              <a:cs typeface="Calibri"/>
              <a:sym typeface="Calibri"/>
            </a:endParaRPr>
          </a:p>
        </p:txBody>
      </p:sp>
      <p:sp>
        <p:nvSpPr>
          <p:cNvPr id="513" name="Google Shape;513;p68" descr="Unified Improvement Planning - Typical Cycle."/>
          <p:cNvSpPr txBox="1"/>
          <p:nvPr/>
        </p:nvSpPr>
        <p:spPr>
          <a:xfrm>
            <a:off x="7350055" y="3600474"/>
            <a:ext cx="1018200" cy="152400"/>
          </a:xfrm>
          <a:prstGeom prst="rect">
            <a:avLst/>
          </a:prstGeom>
          <a:no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September-December</a:t>
            </a:r>
            <a:endParaRPr sz="800" b="1" i="0" u="none" strike="noStrike" cap="none">
              <a:solidFill>
                <a:schemeClr val="dk1"/>
              </a:solidFill>
              <a:latin typeface="Calibri"/>
              <a:ea typeface="Calibri"/>
              <a:cs typeface="Calibri"/>
              <a:sym typeface="Calibri"/>
            </a:endParaRPr>
          </a:p>
        </p:txBody>
      </p:sp>
      <p:sp>
        <p:nvSpPr>
          <p:cNvPr id="514" name="Google Shape;514;p68" descr="Unified Improvement Planning - Typical Cycle."/>
          <p:cNvSpPr txBox="1"/>
          <p:nvPr/>
        </p:nvSpPr>
        <p:spPr>
          <a:xfrm>
            <a:off x="8068729" y="4441165"/>
            <a:ext cx="7239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sp>
        <p:nvSpPr>
          <p:cNvPr id="515" name="Google Shape;515;p68" descr="Unified Improvement Planning - Typical Cycle."/>
          <p:cNvSpPr txBox="1"/>
          <p:nvPr/>
        </p:nvSpPr>
        <p:spPr>
          <a:xfrm>
            <a:off x="2023465" y="4466862"/>
            <a:ext cx="12858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initial data, PPCs and targets</a:t>
            </a:r>
            <a:endParaRPr sz="1100"/>
          </a:p>
        </p:txBody>
      </p:sp>
      <p:sp>
        <p:nvSpPr>
          <p:cNvPr id="516" name="Google Shape;516;p68" descr="Unified Improvement Planning - Typical Cycle."/>
          <p:cNvSpPr txBox="1"/>
          <p:nvPr/>
        </p:nvSpPr>
        <p:spPr>
          <a:xfrm>
            <a:off x="5380130" y="4441165"/>
            <a:ext cx="809700" cy="2463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Finalized UIP</a:t>
            </a:r>
            <a:endParaRPr sz="1100"/>
          </a:p>
        </p:txBody>
      </p:sp>
      <p:grpSp>
        <p:nvGrpSpPr>
          <p:cNvPr id="517" name="Google Shape;517;p68" descr="Unified Improvement Planning - Typical Cycle."/>
          <p:cNvGrpSpPr/>
          <p:nvPr/>
        </p:nvGrpSpPr>
        <p:grpSpPr>
          <a:xfrm>
            <a:off x="6698613" y="4269660"/>
            <a:ext cx="838125" cy="392387"/>
            <a:chOff x="8891713" y="5882555"/>
            <a:chExt cx="1117500" cy="523183"/>
          </a:xfrm>
        </p:grpSpPr>
        <p:sp>
          <p:nvSpPr>
            <p:cNvPr id="518" name="Google Shape;518;p68"/>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19" name="Google Shape;519;p68"/>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cxnSp>
        <p:nvCxnSpPr>
          <p:cNvPr id="520" name="Google Shape;520;p68" descr="Unified Improvement Planning - Typical Cycle."/>
          <p:cNvCxnSpPr/>
          <p:nvPr/>
        </p:nvCxnSpPr>
        <p:spPr>
          <a:xfrm>
            <a:off x="289415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21" name="Google Shape;521;p68" descr="Unified Improvement Planning - Typical Cycle."/>
          <p:cNvCxnSpPr/>
          <p:nvPr/>
        </p:nvCxnSpPr>
        <p:spPr>
          <a:xfrm>
            <a:off x="4839277"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cxnSp>
        <p:nvCxnSpPr>
          <p:cNvPr id="522" name="Google Shape;522;p68" descr="Unified Improvement Planning - Typical Cycle."/>
          <p:cNvCxnSpPr/>
          <p:nvPr/>
        </p:nvCxnSpPr>
        <p:spPr>
          <a:xfrm>
            <a:off x="6805774" y="1095375"/>
            <a:ext cx="0" cy="152400"/>
          </a:xfrm>
          <a:prstGeom prst="straightConnector1">
            <a:avLst/>
          </a:prstGeom>
          <a:noFill/>
          <a:ln w="9525" cap="flat" cmpd="sng">
            <a:solidFill>
              <a:schemeClr val="lt1">
                <a:alpha val="29803"/>
              </a:schemeClr>
            </a:solidFill>
            <a:prstDash val="solid"/>
            <a:miter lim="800000"/>
            <a:headEnd type="none" w="sm" len="sm"/>
            <a:tailEnd type="none" w="sm" len="sm"/>
          </a:ln>
        </p:spPr>
      </p:cxnSp>
      <p:grpSp>
        <p:nvGrpSpPr>
          <p:cNvPr id="523" name="Google Shape;523;p68" descr="Unified Improvement Planning - Typical Cycle."/>
          <p:cNvGrpSpPr/>
          <p:nvPr/>
        </p:nvGrpSpPr>
        <p:grpSpPr>
          <a:xfrm>
            <a:off x="2313865" y="2467100"/>
            <a:ext cx="1480913" cy="410954"/>
            <a:chOff x="3354822" y="3143500"/>
            <a:chExt cx="1974550" cy="547939"/>
          </a:xfrm>
        </p:grpSpPr>
        <p:sp>
          <p:nvSpPr>
            <p:cNvPr id="524" name="Google Shape;524;p68"/>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Current Year data analysis, adjust PPCs and targets</a:t>
              </a:r>
              <a:endParaRPr sz="1100"/>
            </a:p>
          </p:txBody>
        </p:sp>
        <p:sp>
          <p:nvSpPr>
            <p:cNvPr id="525" name="Google Shape;525;p68"/>
            <p:cNvSpPr txBox="1"/>
            <p:nvPr/>
          </p:nvSpPr>
          <p:spPr>
            <a:xfrm>
              <a:off x="3951819" y="3143500"/>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April</a:t>
              </a:r>
              <a:endParaRPr sz="1100"/>
            </a:p>
          </p:txBody>
        </p:sp>
      </p:grpSp>
      <p:sp>
        <p:nvSpPr>
          <p:cNvPr id="526" name="Google Shape;526;p68" descr="Unified Improvement Planning - Typical Cycle."/>
          <p:cNvSpPr txBox="1">
            <a:spLocks noGrp="1"/>
          </p:cNvSpPr>
          <p:nvPr>
            <p:ph type="title" idx="4294967295"/>
          </p:nvPr>
        </p:nvSpPr>
        <p:spPr>
          <a:xfrm>
            <a:off x="146600" y="120325"/>
            <a:ext cx="8754600" cy="531000"/>
          </a:xfrm>
          <a:prstGeom prst="rect">
            <a:avLst/>
          </a:prstGeom>
          <a:noFill/>
          <a:ln>
            <a:noFill/>
            <a:prstDash/>
          </a:ln>
          <a:effectLst/>
        </p:spPr>
        <p:txBody>
          <a:bodyPr rot="0" spcFirstLastPara="1" vertOverflow="overflow" horzOverflow="overflow" vert="horz" wrap="square" lIns="68575" tIns="34275" rIns="68575" bIns="34275"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chemeClr val="dk1"/>
                </a:solidFill>
                <a:effectLst/>
                <a:uLnTx/>
                <a:uFillTx/>
                <a:latin typeface="Rockwell"/>
                <a:ea typeface="Rockwell"/>
                <a:cs typeface="Rockwell"/>
                <a:sym typeface="Rockwell"/>
              </a:rPr>
              <a:t>Unified Improvement Planning - Typical Cycle</a:t>
            </a:r>
          </a:p>
        </p:txBody>
      </p:sp>
      <p:sp>
        <p:nvSpPr>
          <p:cNvPr id="527" name="Google Shape;527;p68" descr="Unified Improvement Planning - Typical Cycle."/>
          <p:cNvSpPr/>
          <p:nvPr/>
        </p:nvSpPr>
        <p:spPr>
          <a:xfrm>
            <a:off x="1045592" y="1587374"/>
            <a:ext cx="1676400" cy="12788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nvGrpSpPr>
          <p:cNvPr id="528" name="Google Shape;528;p68" descr="Unified Improvement Planning - Typical Cycle."/>
          <p:cNvGrpSpPr/>
          <p:nvPr/>
        </p:nvGrpSpPr>
        <p:grpSpPr>
          <a:xfrm>
            <a:off x="3134582" y="2775572"/>
            <a:ext cx="1797304" cy="355994"/>
            <a:chOff x="4037491" y="3617383"/>
            <a:chExt cx="2355267" cy="632990"/>
          </a:xfrm>
        </p:grpSpPr>
        <p:sp>
          <p:nvSpPr>
            <p:cNvPr id="529" name="Google Shape;529;p68"/>
            <p:cNvSpPr/>
            <p:nvPr/>
          </p:nvSpPr>
          <p:spPr>
            <a:xfrm>
              <a:off x="4037491" y="3851254"/>
              <a:ext cx="2355267"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Solidify current year data analysis, PPCs, Root Causes, MIS</a:t>
              </a:r>
              <a:endParaRPr sz="1100"/>
            </a:p>
          </p:txBody>
        </p:sp>
        <p:sp>
          <p:nvSpPr>
            <p:cNvPr id="530" name="Google Shape;530;p68"/>
            <p:cNvSpPr txBox="1"/>
            <p:nvPr/>
          </p:nvSpPr>
          <p:spPr>
            <a:xfrm>
              <a:off x="4820166" y="3617383"/>
              <a:ext cx="634500" cy="219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grpSp>
      <p:grpSp>
        <p:nvGrpSpPr>
          <p:cNvPr id="531" name="Google Shape;531;p68" descr="Unified Improvement Planning - Typical Cycle."/>
          <p:cNvGrpSpPr/>
          <p:nvPr/>
        </p:nvGrpSpPr>
        <p:grpSpPr>
          <a:xfrm>
            <a:off x="3342422" y="3128375"/>
            <a:ext cx="1781496" cy="424583"/>
            <a:chOff x="4824490" y="4287565"/>
            <a:chExt cx="2375328" cy="566111"/>
          </a:xfrm>
        </p:grpSpPr>
        <p:sp>
          <p:nvSpPr>
            <p:cNvPr id="532" name="Google Shape;532;p68"/>
            <p:cNvSpPr txBox="1"/>
            <p:nvPr/>
          </p:nvSpPr>
          <p:spPr>
            <a:xfrm>
              <a:off x="5814394" y="4287565"/>
              <a:ext cx="6345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a:t>
              </a:r>
              <a:endParaRPr sz="1100"/>
            </a:p>
          </p:txBody>
        </p:sp>
        <p:sp>
          <p:nvSpPr>
            <p:cNvPr id="533" name="Google Shape;533;p68"/>
            <p:cNvSpPr/>
            <p:nvPr/>
          </p:nvSpPr>
          <p:spPr>
            <a:xfrm>
              <a:off x="4824490" y="4454557"/>
              <a:ext cx="2375328" cy="399119"/>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Draft Implementation Benchmarks and Interim Measures</a:t>
              </a:r>
              <a:endParaRPr sz="1100"/>
            </a:p>
          </p:txBody>
        </p:sp>
      </p:grpSp>
      <p:grpSp>
        <p:nvGrpSpPr>
          <p:cNvPr id="534" name="Google Shape;534;p68" descr="Unified Improvement Planning - Typical Cycle."/>
          <p:cNvGrpSpPr/>
          <p:nvPr/>
        </p:nvGrpSpPr>
        <p:grpSpPr>
          <a:xfrm>
            <a:off x="4861333" y="2465050"/>
            <a:ext cx="1480913" cy="409983"/>
            <a:chOff x="3354822" y="3144795"/>
            <a:chExt cx="1974550" cy="546644"/>
          </a:xfrm>
        </p:grpSpPr>
        <p:sp>
          <p:nvSpPr>
            <p:cNvPr id="535" name="Google Shape;535;p68"/>
            <p:cNvSpPr/>
            <p:nvPr/>
          </p:nvSpPr>
          <p:spPr>
            <a:xfrm>
              <a:off x="3354822" y="3350294"/>
              <a:ext cx="1974550" cy="341145"/>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Adjust Data Analysis based on State Data</a:t>
              </a:r>
              <a:endParaRPr sz="1100"/>
            </a:p>
          </p:txBody>
        </p:sp>
        <p:sp>
          <p:nvSpPr>
            <p:cNvPr id="536" name="Google Shape;536;p68"/>
            <p:cNvSpPr txBox="1"/>
            <p:nvPr/>
          </p:nvSpPr>
          <p:spPr>
            <a:xfrm>
              <a:off x="3859541" y="3144795"/>
              <a:ext cx="965100" cy="164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July/August</a:t>
              </a:r>
              <a:endParaRPr sz="1100"/>
            </a:p>
          </p:txBody>
        </p:sp>
      </p:grpSp>
      <p:grpSp>
        <p:nvGrpSpPr>
          <p:cNvPr id="537" name="Google Shape;537;p68" descr="Unified Improvement Planning - Typical Cycle."/>
          <p:cNvGrpSpPr/>
          <p:nvPr/>
        </p:nvGrpSpPr>
        <p:grpSpPr>
          <a:xfrm>
            <a:off x="5171922" y="2898690"/>
            <a:ext cx="1987792" cy="504813"/>
            <a:chOff x="3164715" y="3330407"/>
            <a:chExt cx="2469000" cy="476239"/>
          </a:xfrm>
        </p:grpSpPr>
        <p:sp>
          <p:nvSpPr>
            <p:cNvPr id="538" name="Google Shape;538;p68"/>
            <p:cNvSpPr/>
            <p:nvPr/>
          </p:nvSpPr>
          <p:spPr>
            <a:xfrm>
              <a:off x="3164715" y="3468845"/>
              <a:ext cx="2469000" cy="337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Confirm</a:t>
              </a:r>
              <a:r>
                <a:rPr lang="en" sz="800">
                  <a:solidFill>
                    <a:schemeClr val="lt1"/>
                  </a:solidFill>
                  <a:latin typeface="Calibri"/>
                  <a:ea typeface="Calibri"/>
                  <a:cs typeface="Calibri"/>
                  <a:sym typeface="Calibri"/>
                </a:rPr>
                <a:t> draft plan with rating and identification release</a:t>
              </a:r>
              <a:r>
                <a:rPr lang="en" sz="800" b="0" i="0" u="none" strike="noStrike" cap="none">
                  <a:solidFill>
                    <a:schemeClr val="lt1"/>
                  </a:solidFill>
                  <a:latin typeface="Calibri"/>
                  <a:ea typeface="Calibri"/>
                  <a:cs typeface="Calibri"/>
                  <a:sym typeface="Calibri"/>
                </a:rPr>
                <a:t>, s</a:t>
              </a:r>
              <a:r>
                <a:rPr lang="en" sz="800">
                  <a:solidFill>
                    <a:schemeClr val="lt1"/>
                  </a:solidFill>
                  <a:latin typeface="Calibri"/>
                  <a:ea typeface="Calibri"/>
                  <a:cs typeface="Calibri"/>
                  <a:sym typeface="Calibri"/>
                </a:rPr>
                <a:t>hare with stakeholders</a:t>
              </a:r>
              <a:r>
                <a:rPr lang="en" sz="800" b="0" i="0" u="none" strike="noStrike" cap="none">
                  <a:solidFill>
                    <a:schemeClr val="lt1"/>
                  </a:solidFill>
                  <a:latin typeface="Calibri"/>
                  <a:ea typeface="Calibri"/>
                  <a:cs typeface="Calibri"/>
                  <a:sym typeface="Calibri"/>
                </a:rPr>
                <a:t>. Build detailed action plan. </a:t>
              </a:r>
              <a:endParaRPr sz="1100"/>
            </a:p>
          </p:txBody>
        </p:sp>
        <p:sp>
          <p:nvSpPr>
            <p:cNvPr id="539" name="Google Shape;539;p68"/>
            <p:cNvSpPr txBox="1"/>
            <p:nvPr/>
          </p:nvSpPr>
          <p:spPr>
            <a:xfrm>
              <a:off x="3861918" y="3330407"/>
              <a:ext cx="1074600" cy="1161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August/September</a:t>
              </a:r>
              <a:endParaRPr sz="1100"/>
            </a:p>
          </p:txBody>
        </p:sp>
      </p:grpSp>
      <p:grpSp>
        <p:nvGrpSpPr>
          <p:cNvPr id="540" name="Google Shape;540;p68" descr="Unified Improvement Planning - Typical Cycle."/>
          <p:cNvGrpSpPr/>
          <p:nvPr/>
        </p:nvGrpSpPr>
        <p:grpSpPr>
          <a:xfrm>
            <a:off x="909828" y="2029430"/>
            <a:ext cx="3771714" cy="308048"/>
            <a:chOff x="7564205" y="4286168"/>
            <a:chExt cx="4047338" cy="379136"/>
          </a:xfrm>
        </p:grpSpPr>
        <p:sp>
          <p:nvSpPr>
            <p:cNvPr id="541" name="Google Shape;541;p68"/>
            <p:cNvSpPr txBox="1"/>
            <p:nvPr/>
          </p:nvSpPr>
          <p:spPr>
            <a:xfrm>
              <a:off x="7934601" y="4286168"/>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January - June</a:t>
              </a:r>
              <a:endParaRPr sz="1100"/>
            </a:p>
          </p:txBody>
        </p:sp>
        <p:grpSp>
          <p:nvGrpSpPr>
            <p:cNvPr id="542" name="Google Shape;542;p68"/>
            <p:cNvGrpSpPr/>
            <p:nvPr/>
          </p:nvGrpSpPr>
          <p:grpSpPr>
            <a:xfrm>
              <a:off x="7564205" y="4486918"/>
              <a:ext cx="4047338" cy="178386"/>
              <a:chOff x="3887372" y="3783930"/>
              <a:chExt cx="3579520" cy="178386"/>
            </a:xfrm>
          </p:grpSpPr>
          <p:sp>
            <p:nvSpPr>
              <p:cNvPr id="543" name="Google Shape;543;p68"/>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4" name="Google Shape;544;p68"/>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5" name="Google Shape;545;p68"/>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grpSp>
      <p:grpSp>
        <p:nvGrpSpPr>
          <p:cNvPr id="546" name="Google Shape;546;p68" descr="Unified Improvement Planning - Typical Cycle."/>
          <p:cNvGrpSpPr/>
          <p:nvPr/>
        </p:nvGrpSpPr>
        <p:grpSpPr>
          <a:xfrm>
            <a:off x="5454289" y="2036855"/>
            <a:ext cx="3189302" cy="314286"/>
            <a:chOff x="7564205" y="4278490"/>
            <a:chExt cx="4047338" cy="386814"/>
          </a:xfrm>
        </p:grpSpPr>
        <p:grpSp>
          <p:nvGrpSpPr>
            <p:cNvPr id="547" name="Google Shape;547;p68"/>
            <p:cNvGrpSpPr/>
            <p:nvPr/>
          </p:nvGrpSpPr>
          <p:grpSpPr>
            <a:xfrm>
              <a:off x="7564205" y="4486918"/>
              <a:ext cx="4047338" cy="178386"/>
              <a:chOff x="3887372" y="3783930"/>
              <a:chExt cx="3579520" cy="178386"/>
            </a:xfrm>
          </p:grpSpPr>
          <p:sp>
            <p:nvSpPr>
              <p:cNvPr id="548" name="Google Shape;548;p68"/>
              <p:cNvSpPr/>
              <p:nvPr/>
            </p:nvSpPr>
            <p:spPr>
              <a:xfrm>
                <a:off x="5739692" y="3791797"/>
                <a:ext cx="17272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49" name="Google Shape;549;p68"/>
              <p:cNvSpPr/>
              <p:nvPr/>
            </p:nvSpPr>
            <p:spPr>
              <a:xfrm>
                <a:off x="3887372" y="3791797"/>
                <a:ext cx="2006600" cy="170519"/>
              </a:xfrm>
              <a:prstGeom prst="snip2DiagRect">
                <a:avLst>
                  <a:gd name="adj1" fmla="val 100000"/>
                  <a:gd name="adj2" fmla="val 16667"/>
                </a:avLst>
              </a:prstGeom>
              <a:solidFill>
                <a:schemeClr val="accen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50" name="Google Shape;550;p68"/>
              <p:cNvSpPr txBox="1"/>
              <p:nvPr/>
            </p:nvSpPr>
            <p:spPr>
              <a:xfrm>
                <a:off x="4041273" y="3783930"/>
                <a:ext cx="3347989" cy="121343"/>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Implement UIP and Adjust Based on IB, Interim Measures</a:t>
                </a:r>
                <a:endParaRPr sz="800" b="0" i="0" u="none" strike="noStrike" cap="none">
                  <a:solidFill>
                    <a:schemeClr val="lt1"/>
                  </a:solidFill>
                  <a:latin typeface="Calibri"/>
                  <a:ea typeface="Calibri"/>
                  <a:cs typeface="Calibri"/>
                  <a:sym typeface="Calibri"/>
                </a:endParaRPr>
              </a:p>
            </p:txBody>
          </p:sp>
        </p:grpSp>
        <p:sp>
          <p:nvSpPr>
            <p:cNvPr id="551" name="Google Shape;551;p68"/>
            <p:cNvSpPr txBox="1"/>
            <p:nvPr/>
          </p:nvSpPr>
          <p:spPr>
            <a:xfrm>
              <a:off x="8184685" y="4278490"/>
              <a:ext cx="2650500" cy="151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September - December</a:t>
              </a:r>
              <a:endParaRPr sz="1100"/>
            </a:p>
          </p:txBody>
        </p:sp>
      </p:grpSp>
      <p:grpSp>
        <p:nvGrpSpPr>
          <p:cNvPr id="552" name="Google Shape;552;p68" descr="Unified Improvement Planning - Typical Cycle."/>
          <p:cNvGrpSpPr/>
          <p:nvPr/>
        </p:nvGrpSpPr>
        <p:grpSpPr>
          <a:xfrm>
            <a:off x="932409" y="2939948"/>
            <a:ext cx="1925638" cy="570232"/>
            <a:chOff x="3338432" y="3140810"/>
            <a:chExt cx="1990941" cy="550630"/>
          </a:xfrm>
        </p:grpSpPr>
        <p:sp>
          <p:nvSpPr>
            <p:cNvPr id="553" name="Google Shape;553;p68"/>
            <p:cNvSpPr/>
            <p:nvPr/>
          </p:nvSpPr>
          <p:spPr>
            <a:xfrm>
              <a:off x="3338432" y="3310433"/>
              <a:ext cx="1990941" cy="381007"/>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Reflect on current year, recent local data. Highlight potential Priority Performance Challenge</a:t>
              </a:r>
              <a:r>
                <a:rPr lang="en" sz="900" b="0" i="0" u="none" strike="noStrike" cap="none">
                  <a:solidFill>
                    <a:schemeClr val="lt1"/>
                  </a:solidFill>
                  <a:latin typeface="Calibri"/>
                  <a:ea typeface="Calibri"/>
                  <a:cs typeface="Calibri"/>
                  <a:sym typeface="Calibri"/>
                </a:rPr>
                <a:t>s</a:t>
              </a:r>
              <a:endParaRPr sz="1200"/>
            </a:p>
          </p:txBody>
        </p:sp>
        <p:sp>
          <p:nvSpPr>
            <p:cNvPr id="554" name="Google Shape;554;p68"/>
            <p:cNvSpPr txBox="1"/>
            <p:nvPr/>
          </p:nvSpPr>
          <p:spPr>
            <a:xfrm>
              <a:off x="3951819" y="3140810"/>
              <a:ext cx="634500" cy="1188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grpSp>
      <p:sp>
        <p:nvSpPr>
          <p:cNvPr id="555" name="Google Shape;555;p68" descr="Unified Improvement Planning - Typical Cycle."/>
          <p:cNvSpPr txBox="1"/>
          <p:nvPr/>
        </p:nvSpPr>
        <p:spPr>
          <a:xfrm>
            <a:off x="1399364" y="3562439"/>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March</a:t>
            </a:r>
            <a:endParaRPr sz="1100"/>
          </a:p>
        </p:txBody>
      </p:sp>
      <p:sp>
        <p:nvSpPr>
          <p:cNvPr id="556" name="Google Shape;556;p68" descr="Unified Improvement Planning - Typical Cycle."/>
          <p:cNvSpPr txBox="1"/>
          <p:nvPr/>
        </p:nvSpPr>
        <p:spPr>
          <a:xfrm>
            <a:off x="3494531" y="3607993"/>
            <a:ext cx="5043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May</a:t>
            </a:r>
            <a:endParaRPr sz="1100"/>
          </a:p>
        </p:txBody>
      </p:sp>
      <p:sp>
        <p:nvSpPr>
          <p:cNvPr id="557" name="Google Shape;557;p68" descr="Unified Improvement Planning - Typical Cycle."/>
          <p:cNvSpPr txBox="1"/>
          <p:nvPr/>
        </p:nvSpPr>
        <p:spPr>
          <a:xfrm>
            <a:off x="5472557" y="3610508"/>
            <a:ext cx="7485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June- August</a:t>
            </a:r>
            <a:endParaRPr sz="1100"/>
          </a:p>
        </p:txBody>
      </p:sp>
      <p:sp>
        <p:nvSpPr>
          <p:cNvPr id="558" name="Google Shape;558;p68" descr="Unified Improvement Planning - Typical Cycle."/>
          <p:cNvSpPr txBox="1"/>
          <p:nvPr/>
        </p:nvSpPr>
        <p:spPr>
          <a:xfrm>
            <a:off x="3343611" y="4455051"/>
            <a:ext cx="1285800" cy="1230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Input on Root Causes and MIS</a:t>
            </a:r>
            <a:endParaRPr sz="1100"/>
          </a:p>
        </p:txBody>
      </p:sp>
      <p:grpSp>
        <p:nvGrpSpPr>
          <p:cNvPr id="559" name="Google Shape;559;p68" descr="Unified Improvement Planning - Typical Cycle."/>
          <p:cNvGrpSpPr/>
          <p:nvPr/>
        </p:nvGrpSpPr>
        <p:grpSpPr>
          <a:xfrm>
            <a:off x="1005920" y="4319338"/>
            <a:ext cx="838125" cy="392387"/>
            <a:chOff x="8891713" y="5882555"/>
            <a:chExt cx="1117500" cy="523183"/>
          </a:xfrm>
        </p:grpSpPr>
        <p:sp>
          <p:nvSpPr>
            <p:cNvPr id="560" name="Google Shape;560;p68"/>
            <p:cNvSpPr/>
            <p:nvPr/>
          </p:nvSpPr>
          <p:spPr>
            <a:xfrm>
              <a:off x="9494131" y="5882555"/>
              <a:ext cx="190500" cy="207187"/>
            </a:xfrm>
            <a:prstGeom prst="parallelogram">
              <a:avLst>
                <a:gd name="adj" fmla="val 25000"/>
              </a:avLst>
            </a:prstGeom>
            <a:solidFill>
              <a:srgbClr val="7030A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1" name="Google Shape;561;p68"/>
            <p:cNvSpPr txBox="1"/>
            <p:nvPr/>
          </p:nvSpPr>
          <p:spPr>
            <a:xfrm>
              <a:off x="8891713" y="6077238"/>
              <a:ext cx="1117500" cy="328500"/>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Progress Monitoring</a:t>
              </a:r>
              <a:endParaRPr sz="1100"/>
            </a:p>
          </p:txBody>
        </p:sp>
      </p:grpSp>
      <p:grpSp>
        <p:nvGrpSpPr>
          <p:cNvPr id="562" name="Google Shape;562;p68" descr="Unified Improvement Planning - Typical Cycle."/>
          <p:cNvGrpSpPr/>
          <p:nvPr/>
        </p:nvGrpSpPr>
        <p:grpSpPr>
          <a:xfrm>
            <a:off x="940706" y="938953"/>
            <a:ext cx="7088786" cy="993215"/>
            <a:chOff x="1253863" y="1701242"/>
            <a:chExt cx="9451715" cy="1324287"/>
          </a:xfrm>
        </p:grpSpPr>
        <p:grpSp>
          <p:nvGrpSpPr>
            <p:cNvPr id="563" name="Google Shape;563;p68"/>
            <p:cNvGrpSpPr/>
            <p:nvPr/>
          </p:nvGrpSpPr>
          <p:grpSpPr>
            <a:xfrm>
              <a:off x="3887372" y="1807200"/>
              <a:ext cx="1624965" cy="209466"/>
              <a:chOff x="5682870" y="2536359"/>
              <a:chExt cx="1092200" cy="170519"/>
            </a:xfrm>
          </p:grpSpPr>
          <p:sp>
            <p:nvSpPr>
              <p:cNvPr id="564" name="Google Shape;564;p68"/>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5" name="Google Shape;565;p68"/>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State Assessment Window</a:t>
                </a:r>
                <a:endParaRPr sz="1100"/>
              </a:p>
            </p:txBody>
          </p:sp>
        </p:grpSp>
        <p:grpSp>
          <p:nvGrpSpPr>
            <p:cNvPr id="566" name="Google Shape;566;p68"/>
            <p:cNvGrpSpPr/>
            <p:nvPr/>
          </p:nvGrpSpPr>
          <p:grpSpPr>
            <a:xfrm>
              <a:off x="8470278" y="2816429"/>
              <a:ext cx="2235300" cy="209100"/>
              <a:chOff x="8470278" y="2816429"/>
              <a:chExt cx="2235300" cy="209100"/>
            </a:xfrm>
          </p:grpSpPr>
          <p:sp>
            <p:nvSpPr>
              <p:cNvPr id="567" name="Google Shape;567;p68"/>
              <p:cNvSpPr/>
              <p:nvPr/>
            </p:nvSpPr>
            <p:spPr>
              <a:xfrm>
                <a:off x="8470278" y="2834586"/>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68" name="Google Shape;568;p68"/>
              <p:cNvSpPr txBox="1"/>
              <p:nvPr/>
            </p:nvSpPr>
            <p:spPr>
              <a:xfrm>
                <a:off x="8710442" y="2816429"/>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Request to Reconsider</a:t>
                </a:r>
                <a:endParaRPr sz="1100"/>
              </a:p>
            </p:txBody>
          </p:sp>
        </p:grpSp>
        <p:grpSp>
          <p:nvGrpSpPr>
            <p:cNvPr id="569" name="Google Shape;569;p68"/>
            <p:cNvGrpSpPr/>
            <p:nvPr/>
          </p:nvGrpSpPr>
          <p:grpSpPr>
            <a:xfrm>
              <a:off x="5700627" y="1701242"/>
              <a:ext cx="1948170" cy="328500"/>
              <a:chOff x="6455469" y="1684871"/>
              <a:chExt cx="1948170" cy="328500"/>
            </a:xfrm>
          </p:grpSpPr>
          <p:sp>
            <p:nvSpPr>
              <p:cNvPr id="570" name="Google Shape;570;p68"/>
              <p:cNvSpPr/>
              <p:nvPr/>
            </p:nvSpPr>
            <p:spPr>
              <a:xfrm>
                <a:off x="6577073" y="1775094"/>
                <a:ext cx="1826566" cy="169277"/>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1" name="Google Shape;571;p68"/>
              <p:cNvSpPr txBox="1"/>
              <p:nvPr/>
            </p:nvSpPr>
            <p:spPr>
              <a:xfrm>
                <a:off x="6621560" y="1684871"/>
                <a:ext cx="17376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Assessment Initial Data Release</a:t>
                </a:r>
                <a:endParaRPr sz="1100"/>
              </a:p>
            </p:txBody>
          </p:sp>
          <p:sp>
            <p:nvSpPr>
              <p:cNvPr id="572" name="Google Shape;572;p68"/>
              <p:cNvSpPr/>
              <p:nvPr/>
            </p:nvSpPr>
            <p:spPr>
              <a:xfrm>
                <a:off x="6455469" y="1730970"/>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73" name="Google Shape;573;p68"/>
            <p:cNvGrpSpPr/>
            <p:nvPr/>
          </p:nvGrpSpPr>
          <p:grpSpPr>
            <a:xfrm>
              <a:off x="7655234" y="1709772"/>
              <a:ext cx="2393351" cy="328500"/>
              <a:chOff x="7373578" y="2287612"/>
              <a:chExt cx="2393351" cy="328500"/>
            </a:xfrm>
          </p:grpSpPr>
          <p:sp>
            <p:nvSpPr>
              <p:cNvPr id="574" name="Google Shape;574;p68"/>
              <p:cNvSpPr/>
              <p:nvPr/>
            </p:nvSpPr>
            <p:spPr>
              <a:xfrm>
                <a:off x="7516397" y="2374795"/>
                <a:ext cx="17653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75" name="Google Shape;575;p68"/>
              <p:cNvSpPr txBox="1"/>
              <p:nvPr/>
            </p:nvSpPr>
            <p:spPr>
              <a:xfrm>
                <a:off x="7568229" y="2287612"/>
                <a:ext cx="2198700" cy="3285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State Growth Data and Frameworks Released</a:t>
                </a:r>
                <a:endParaRPr sz="1100"/>
              </a:p>
            </p:txBody>
          </p:sp>
          <p:sp>
            <p:nvSpPr>
              <p:cNvPr id="576" name="Google Shape;576;p68"/>
              <p:cNvSpPr/>
              <p:nvPr/>
            </p:nvSpPr>
            <p:spPr>
              <a:xfrm>
                <a:off x="7373578" y="2333055"/>
                <a:ext cx="228600" cy="2540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sp>
          <p:nvSpPr>
            <p:cNvPr id="577" name="Google Shape;577;p68"/>
            <p:cNvSpPr txBox="1"/>
            <p:nvPr/>
          </p:nvSpPr>
          <p:spPr>
            <a:xfrm>
              <a:off x="1408532" y="2536765"/>
              <a:ext cx="2079724"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SBE/Accountability Clock Hearings</a:t>
              </a:r>
              <a:endParaRPr sz="1100"/>
            </a:p>
          </p:txBody>
        </p:sp>
        <p:grpSp>
          <p:nvGrpSpPr>
            <p:cNvPr id="578" name="Google Shape;578;p68"/>
            <p:cNvGrpSpPr/>
            <p:nvPr/>
          </p:nvGrpSpPr>
          <p:grpSpPr>
            <a:xfrm>
              <a:off x="1253863" y="1813645"/>
              <a:ext cx="1624965" cy="209466"/>
              <a:chOff x="5682870" y="2536359"/>
              <a:chExt cx="1092200" cy="170519"/>
            </a:xfrm>
          </p:grpSpPr>
          <p:sp>
            <p:nvSpPr>
              <p:cNvPr id="579" name="Google Shape;579;p68"/>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0" name="Google Shape;580;p68"/>
              <p:cNvSpPr txBox="1"/>
              <p:nvPr/>
            </p:nvSpPr>
            <p:spPr>
              <a:xfrm>
                <a:off x="5855499" y="2536359"/>
                <a:ext cx="749300"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ACCESS Testing</a:t>
                </a:r>
                <a:endParaRPr sz="1100"/>
              </a:p>
            </p:txBody>
          </p:sp>
        </p:grpSp>
        <p:grpSp>
          <p:nvGrpSpPr>
            <p:cNvPr id="581" name="Google Shape;581;p68"/>
            <p:cNvGrpSpPr/>
            <p:nvPr/>
          </p:nvGrpSpPr>
          <p:grpSpPr>
            <a:xfrm>
              <a:off x="9030837" y="2337678"/>
              <a:ext cx="1305751" cy="254100"/>
              <a:chOff x="7423673" y="2521472"/>
              <a:chExt cx="1223419" cy="254100"/>
            </a:xfrm>
          </p:grpSpPr>
          <p:sp>
            <p:nvSpPr>
              <p:cNvPr id="582" name="Google Shape;582;p68"/>
              <p:cNvSpPr/>
              <p:nvPr/>
            </p:nvSpPr>
            <p:spPr>
              <a:xfrm>
                <a:off x="7566492" y="2563213"/>
                <a:ext cx="1080600" cy="1680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3" name="Google Shape;583;p68"/>
              <p:cNvSpPr txBox="1"/>
              <p:nvPr/>
            </p:nvSpPr>
            <p:spPr>
              <a:xfrm>
                <a:off x="7575799" y="2543264"/>
                <a:ext cx="1062000" cy="16410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chemeClr val="dk1"/>
                  </a:buClr>
                  <a:buSzPts val="800"/>
                  <a:buFont typeface="Calibri"/>
                  <a:buNone/>
                </a:pPr>
                <a:r>
                  <a:rPr lang="en" sz="800" b="1" i="0" u="none" strike="noStrike" cap="none">
                    <a:solidFill>
                      <a:schemeClr val="dk1"/>
                    </a:solidFill>
                    <a:latin typeface="Calibri"/>
                    <a:ea typeface="Calibri"/>
                    <a:cs typeface="Calibri"/>
                    <a:sym typeface="Calibri"/>
                  </a:rPr>
                  <a:t>October Count</a:t>
                </a:r>
                <a:endParaRPr sz="1100"/>
              </a:p>
            </p:txBody>
          </p:sp>
          <p:sp>
            <p:nvSpPr>
              <p:cNvPr id="584" name="Google Shape;584;p68"/>
              <p:cNvSpPr/>
              <p:nvPr/>
            </p:nvSpPr>
            <p:spPr>
              <a:xfrm>
                <a:off x="7423673" y="2521472"/>
                <a:ext cx="228600" cy="2541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grpSp>
        <p:grpSp>
          <p:nvGrpSpPr>
            <p:cNvPr id="585" name="Google Shape;585;p68"/>
            <p:cNvGrpSpPr/>
            <p:nvPr/>
          </p:nvGrpSpPr>
          <p:grpSpPr>
            <a:xfrm>
              <a:off x="1548530" y="2058381"/>
              <a:ext cx="1624965" cy="209466"/>
              <a:chOff x="5682870" y="2536359"/>
              <a:chExt cx="1092200" cy="170519"/>
            </a:xfrm>
          </p:grpSpPr>
          <p:sp>
            <p:nvSpPr>
              <p:cNvPr id="586" name="Google Shape;586;p68"/>
              <p:cNvSpPr/>
              <p:nvPr/>
            </p:nvSpPr>
            <p:spPr>
              <a:xfrm>
                <a:off x="5682870" y="2536359"/>
                <a:ext cx="1092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87" name="Google Shape;587;p68"/>
              <p:cNvSpPr txBox="1"/>
              <p:nvPr/>
            </p:nvSpPr>
            <p:spPr>
              <a:xfrm>
                <a:off x="5755555" y="2536359"/>
                <a:ext cx="960178" cy="170519"/>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Graduation Data Release</a:t>
                </a:r>
                <a:endParaRPr sz="1100"/>
              </a:p>
            </p:txBody>
          </p:sp>
        </p:grpSp>
        <p:grpSp>
          <p:nvGrpSpPr>
            <p:cNvPr id="588" name="Google Shape;588;p68"/>
            <p:cNvGrpSpPr/>
            <p:nvPr/>
          </p:nvGrpSpPr>
          <p:grpSpPr>
            <a:xfrm>
              <a:off x="7595978" y="2573501"/>
              <a:ext cx="1573764" cy="211290"/>
              <a:chOff x="8909954" y="2755862"/>
              <a:chExt cx="2235300" cy="211290"/>
            </a:xfrm>
          </p:grpSpPr>
          <p:sp>
            <p:nvSpPr>
              <p:cNvPr id="589" name="Google Shape;589;p68"/>
              <p:cNvSpPr/>
              <p:nvPr/>
            </p:nvSpPr>
            <p:spPr>
              <a:xfrm>
                <a:off x="8909954" y="2796752"/>
                <a:ext cx="2235300" cy="1704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0" name="Google Shape;590;p68"/>
              <p:cNvSpPr txBox="1"/>
              <p:nvPr/>
            </p:nvSpPr>
            <p:spPr>
              <a:xfrm>
                <a:off x="9117284" y="2755862"/>
                <a:ext cx="19011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BOY READ Assessment</a:t>
                </a:r>
                <a:endParaRPr sz="1100"/>
              </a:p>
            </p:txBody>
          </p:sp>
        </p:grpSp>
        <p:grpSp>
          <p:nvGrpSpPr>
            <p:cNvPr id="591" name="Google Shape;591;p68"/>
            <p:cNvGrpSpPr/>
            <p:nvPr/>
          </p:nvGrpSpPr>
          <p:grpSpPr>
            <a:xfrm>
              <a:off x="1324833" y="2283674"/>
              <a:ext cx="1668827" cy="211409"/>
              <a:chOff x="8902711" y="2576229"/>
              <a:chExt cx="2235200" cy="211409"/>
            </a:xfrm>
          </p:grpSpPr>
          <p:sp>
            <p:nvSpPr>
              <p:cNvPr id="592" name="Google Shape;592;p68"/>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3" name="Google Shape;593;p68"/>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MOY READ Assessment</a:t>
                </a:r>
                <a:endParaRPr sz="1100"/>
              </a:p>
            </p:txBody>
          </p:sp>
        </p:grpSp>
        <p:grpSp>
          <p:nvGrpSpPr>
            <p:cNvPr id="594" name="Google Shape;594;p68"/>
            <p:cNvGrpSpPr/>
            <p:nvPr/>
          </p:nvGrpSpPr>
          <p:grpSpPr>
            <a:xfrm>
              <a:off x="3893367" y="2244749"/>
              <a:ext cx="1748221" cy="211409"/>
              <a:chOff x="8902711" y="2576229"/>
              <a:chExt cx="2235200" cy="211409"/>
            </a:xfrm>
          </p:grpSpPr>
          <p:sp>
            <p:nvSpPr>
              <p:cNvPr id="595" name="Google Shape;595;p68"/>
              <p:cNvSpPr/>
              <p:nvPr/>
            </p:nvSpPr>
            <p:spPr>
              <a:xfrm>
                <a:off x="8902711" y="2617119"/>
                <a:ext cx="2235200" cy="170519"/>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596" name="Google Shape;596;p68"/>
              <p:cNvSpPr txBox="1"/>
              <p:nvPr/>
            </p:nvSpPr>
            <p:spPr>
              <a:xfrm>
                <a:off x="9110041" y="2576229"/>
                <a:ext cx="1901155" cy="209095"/>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i="0" u="none" strike="noStrike" cap="none">
                    <a:solidFill>
                      <a:schemeClr val="dk1"/>
                    </a:solidFill>
                    <a:latin typeface="Calibri"/>
                    <a:ea typeface="Calibri"/>
                    <a:cs typeface="Calibri"/>
                    <a:sym typeface="Calibri"/>
                  </a:rPr>
                  <a:t>EOY READ Assessment</a:t>
                </a:r>
                <a:endParaRPr sz="1100"/>
              </a:p>
            </p:txBody>
          </p:sp>
        </p:grpSp>
      </p:grpSp>
      <p:sp>
        <p:nvSpPr>
          <p:cNvPr id="597" name="Google Shape;597;p68" descr="Unified Improvement Planning - Typical Cycle."/>
          <p:cNvSpPr/>
          <p:nvPr/>
        </p:nvSpPr>
        <p:spPr>
          <a:xfrm>
            <a:off x="48084" y="1998093"/>
            <a:ext cx="825900" cy="434700"/>
          </a:xfrm>
          <a:prstGeom prst="rect">
            <a:avLst/>
          </a:prstGeom>
          <a:solidFill>
            <a:srgbClr val="ED7D3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chemeClr val="lt1"/>
              </a:buClr>
              <a:buSzPts val="1400"/>
              <a:buFont typeface="Calibri"/>
              <a:buNone/>
            </a:pPr>
            <a:endParaRPr sz="1400" b="0" i="0" u="none" strike="noStrike" cap="none">
              <a:solidFill>
                <a:srgbClr val="FFFFFF"/>
              </a:solidFill>
              <a:latin typeface="Calibri"/>
              <a:ea typeface="Calibri"/>
              <a:cs typeface="Calibri"/>
              <a:sym typeface="Calibri"/>
            </a:endParaRPr>
          </a:p>
        </p:txBody>
      </p:sp>
      <p:sp>
        <p:nvSpPr>
          <p:cNvPr id="598" name="Google Shape;598;p68" descr="Unified Improvement Planning - Typical Cycle."/>
          <p:cNvSpPr/>
          <p:nvPr/>
        </p:nvSpPr>
        <p:spPr>
          <a:xfrm>
            <a:off x="7072316" y="2670467"/>
            <a:ext cx="863100" cy="241800"/>
          </a:xfrm>
          <a:prstGeom prst="snip2DiagRect">
            <a:avLst>
              <a:gd name="adj1" fmla="val 100000"/>
              <a:gd name="adj2" fmla="val 16667"/>
            </a:avLst>
          </a:prstGeom>
          <a:solidFill>
            <a:srgbClr val="1B786E"/>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800" b="0" i="0" u="none" strike="noStrike" cap="none">
                <a:solidFill>
                  <a:schemeClr val="lt1"/>
                </a:solidFill>
                <a:latin typeface="Calibri"/>
                <a:ea typeface="Calibri"/>
                <a:cs typeface="Calibri"/>
                <a:sym typeface="Calibri"/>
              </a:rPr>
              <a:t>Submit UIP by October 1</a:t>
            </a:r>
            <a:r>
              <a:rPr lang="en" sz="800">
                <a:solidFill>
                  <a:schemeClr val="lt1"/>
                </a:solidFill>
                <a:latin typeface="Calibri"/>
                <a:ea typeface="Calibri"/>
                <a:cs typeface="Calibri"/>
                <a:sym typeface="Calibri"/>
              </a:rPr>
              <a:t>7</a:t>
            </a:r>
            <a:r>
              <a:rPr lang="en" sz="800" b="0" i="0" u="none" strike="noStrike" cap="none" baseline="30000">
                <a:solidFill>
                  <a:schemeClr val="lt1"/>
                </a:solidFill>
                <a:latin typeface="Calibri"/>
                <a:ea typeface="Calibri"/>
                <a:cs typeface="Calibri"/>
                <a:sym typeface="Calibri"/>
              </a:rPr>
              <a:t>th</a:t>
            </a:r>
            <a:r>
              <a:rPr lang="en" sz="800" b="0" i="0" u="none" strike="noStrike" cap="none">
                <a:solidFill>
                  <a:schemeClr val="lt1"/>
                </a:solidFill>
                <a:latin typeface="Calibri"/>
                <a:ea typeface="Calibri"/>
                <a:cs typeface="Calibri"/>
                <a:sym typeface="Calibri"/>
              </a:rPr>
              <a:t> </a:t>
            </a:r>
            <a:endParaRPr sz="1100"/>
          </a:p>
        </p:txBody>
      </p:sp>
      <p:sp>
        <p:nvSpPr>
          <p:cNvPr id="599" name="Google Shape;599;p68" descr="Unified Improvement Planning - Typical Cycle."/>
          <p:cNvSpPr/>
          <p:nvPr/>
        </p:nvSpPr>
        <p:spPr>
          <a:xfrm>
            <a:off x="6956505" y="2677442"/>
            <a:ext cx="265500" cy="241800"/>
          </a:xfrm>
          <a:prstGeom prst="star8">
            <a:avLst>
              <a:gd name="adj" fmla="val 37500"/>
            </a:avLst>
          </a:prstGeom>
          <a:solidFill>
            <a:srgbClr val="C00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00" name="Google Shape;600;p68" descr="Unified Improvement Planning - Typical Cycle."/>
          <p:cNvSpPr txBox="1"/>
          <p:nvPr/>
        </p:nvSpPr>
        <p:spPr>
          <a:xfrm>
            <a:off x="42185" y="2129092"/>
            <a:ext cx="828600" cy="139500"/>
          </a:xfrm>
          <a:prstGeom prst="rect">
            <a:avLst/>
          </a:prstGeom>
          <a:no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lt1"/>
              </a:buClr>
              <a:buSzPts val="900"/>
              <a:buFont typeface="Calibri"/>
              <a:buNone/>
            </a:pPr>
            <a:r>
              <a:rPr lang="en" sz="900" b="1" i="0" u="none" strike="noStrike" cap="none">
                <a:solidFill>
                  <a:schemeClr val="lt1"/>
                </a:solidFill>
                <a:latin typeface="Calibri"/>
                <a:ea typeface="Calibri"/>
                <a:cs typeface="Calibri"/>
                <a:sym typeface="Calibri"/>
              </a:rPr>
              <a:t>Improvement Plan Implementation</a:t>
            </a:r>
            <a:endParaRPr sz="1100"/>
          </a:p>
        </p:txBody>
      </p:sp>
      <p:grpSp>
        <p:nvGrpSpPr>
          <p:cNvPr id="601" name="Google Shape;601;p68" descr="Unified Improvement Planning - Typical Cycle."/>
          <p:cNvGrpSpPr/>
          <p:nvPr/>
        </p:nvGrpSpPr>
        <p:grpSpPr>
          <a:xfrm>
            <a:off x="6279450" y="1240418"/>
            <a:ext cx="1676475" cy="165733"/>
            <a:chOff x="8470288" y="2645362"/>
            <a:chExt cx="2235300" cy="220977"/>
          </a:xfrm>
        </p:grpSpPr>
        <p:sp>
          <p:nvSpPr>
            <p:cNvPr id="602" name="Google Shape;602;p68"/>
            <p:cNvSpPr/>
            <p:nvPr/>
          </p:nvSpPr>
          <p:spPr>
            <a:xfrm>
              <a:off x="8470288" y="2657239"/>
              <a:ext cx="2235300" cy="209100"/>
            </a:xfrm>
            <a:prstGeom prst="snip2DiagRect">
              <a:avLst>
                <a:gd name="adj1" fmla="val 100000"/>
                <a:gd name="adj2" fmla="val 16667"/>
              </a:avLst>
            </a:prstGeom>
            <a:solidFill>
              <a:schemeClr val="accent4"/>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
          <p:nvSpPr>
            <p:cNvPr id="603" name="Google Shape;603;p68"/>
            <p:cNvSpPr txBox="1"/>
            <p:nvPr/>
          </p:nvSpPr>
          <p:spPr>
            <a:xfrm>
              <a:off x="8710442" y="2645362"/>
              <a:ext cx="1755000" cy="2091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None/>
              </a:pPr>
              <a:r>
                <a:rPr lang="en" sz="800" b="1">
                  <a:solidFill>
                    <a:schemeClr val="dk1"/>
                  </a:solidFill>
                  <a:latin typeface="Calibri"/>
                  <a:ea typeface="Calibri"/>
                  <a:cs typeface="Calibri"/>
                  <a:sym typeface="Calibri"/>
                </a:rPr>
                <a:t>ESSA Identifications Released</a:t>
              </a:r>
              <a:endParaRPr sz="1100"/>
            </a:p>
          </p:txBody>
        </p:sp>
      </p:grpSp>
      <p:sp>
        <p:nvSpPr>
          <p:cNvPr id="604" name="Google Shape;604;p68" descr="Unified Improvement Planning - Typical Cycle."/>
          <p:cNvSpPr/>
          <p:nvPr/>
        </p:nvSpPr>
        <p:spPr>
          <a:xfrm>
            <a:off x="6221847" y="1227770"/>
            <a:ext cx="171600" cy="190500"/>
          </a:xfrm>
          <a:prstGeom prst="star8">
            <a:avLst>
              <a:gd name="adj" fmla="val 37500"/>
            </a:avLst>
          </a:prstGeom>
          <a:solidFill>
            <a:srgbClr val="7F6000"/>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1"/>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Topics Included in Today’s Training </a:t>
            </a:r>
            <a:endParaRPr sz="3000"/>
          </a:p>
        </p:txBody>
      </p:sp>
      <p:sp>
        <p:nvSpPr>
          <p:cNvPr id="380" name="Google Shape;380;p5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457200" lvl="0" indent="-349250" algn="l" rtl="0">
              <a:spcBef>
                <a:spcPts val="0"/>
              </a:spcBef>
              <a:spcAft>
                <a:spcPts val="0"/>
              </a:spcAft>
              <a:buSzPts val="1900"/>
              <a:buChar char="●"/>
            </a:pPr>
            <a:r>
              <a:rPr lang="en" sz="2100"/>
              <a:t>Overview of Methods and Criteria for Identification of Targeted (TS) &amp; Additional Targeted (ATS) Support and Improvement </a:t>
            </a:r>
            <a:endParaRPr sz="2100"/>
          </a:p>
          <a:p>
            <a:pPr marL="457200" lvl="0" indent="-349250" algn="l" rtl="0">
              <a:spcBef>
                <a:spcPts val="0"/>
              </a:spcBef>
              <a:spcAft>
                <a:spcPts val="0"/>
              </a:spcAft>
              <a:buSzPts val="1900"/>
              <a:buChar char="●"/>
            </a:pPr>
            <a:r>
              <a:rPr lang="en" sz="2100"/>
              <a:t>Addressing TS/ATS in the Consolidated Application</a:t>
            </a:r>
            <a:endParaRPr sz="2100">
              <a:highlight>
                <a:srgbClr val="FFFF00"/>
              </a:highlight>
            </a:endParaRPr>
          </a:p>
          <a:p>
            <a:pPr marL="457200" lvl="0" indent="-349250" algn="l" rtl="0">
              <a:spcBef>
                <a:spcPts val="0"/>
              </a:spcBef>
              <a:spcAft>
                <a:spcPts val="0"/>
              </a:spcAft>
              <a:buSzPts val="1900"/>
              <a:buChar char="●"/>
            </a:pPr>
            <a:r>
              <a:rPr lang="en" sz="2100"/>
              <a:t>Improvement Plan Requirements for Schools Identified for TS/ATS </a:t>
            </a:r>
            <a:endParaRPr sz="2100"/>
          </a:p>
          <a:p>
            <a:pPr marL="457200" lvl="0" indent="-349250" algn="l" rtl="0">
              <a:spcBef>
                <a:spcPts val="0"/>
              </a:spcBef>
              <a:spcAft>
                <a:spcPts val="0"/>
              </a:spcAft>
              <a:buSzPts val="1900"/>
              <a:buChar char="●"/>
            </a:pPr>
            <a:r>
              <a:rPr lang="en" sz="2100"/>
              <a:t>Supports and Funding</a:t>
            </a:r>
            <a:endParaRPr sz="2100"/>
          </a:p>
          <a:p>
            <a:pPr marL="457200" lvl="0" indent="-349250" algn="l" rtl="0">
              <a:spcBef>
                <a:spcPts val="0"/>
              </a:spcBef>
              <a:spcAft>
                <a:spcPts val="0"/>
              </a:spcAft>
              <a:buSzPts val="1900"/>
              <a:buChar char="●"/>
            </a:pPr>
            <a:r>
              <a:rPr lang="en" sz="2100"/>
              <a:t>Resources and Contacts for Support</a:t>
            </a:r>
            <a:endParaRPr sz="2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6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Stakeholder </a:t>
            </a:r>
            <a:endParaRPr sz="3377"/>
          </a:p>
          <a:p>
            <a:pPr marL="0" lvl="0" indent="0" algn="ctr" rtl="0">
              <a:spcBef>
                <a:spcPts val="0"/>
              </a:spcBef>
              <a:spcAft>
                <a:spcPts val="0"/>
              </a:spcAft>
              <a:buNone/>
            </a:pPr>
            <a:r>
              <a:rPr lang="en" sz="3377"/>
              <a:t>Involvement and Engagement  </a:t>
            </a:r>
            <a:endParaRPr sz="3377"/>
          </a:p>
        </p:txBody>
      </p:sp>
      <p:sp>
        <p:nvSpPr>
          <p:cNvPr id="610" name="Google Shape;610;p6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p:txBody>
      </p:sp>
      <p:sp>
        <p:nvSpPr>
          <p:cNvPr id="611" name="Google Shape;611;p69">
            <a:extLst>
              <a:ext uri="{C183D7F6-B498-43B3-948B-1728B52AA6E4}">
                <adec:decorative xmlns:adec="http://schemas.microsoft.com/office/drawing/2017/decorative" val="1"/>
              </a:ext>
            </a:extLst>
          </p:cNvPr>
          <p:cNvSpPr txBox="1"/>
          <p:nvPr/>
        </p:nvSpPr>
        <p:spPr>
          <a:xfrm>
            <a:off x="0" y="0"/>
            <a:ext cx="3000000" cy="3462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1200"/>
              </a:spcAft>
              <a:buNone/>
            </a:pPr>
            <a:endParaRPr sz="1050">
              <a:solidFill>
                <a:srgbClr val="333333"/>
              </a:solidFill>
              <a:highlight>
                <a:srgbClr val="FFFFFF"/>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70"/>
          <p:cNvSpPr txBox="1">
            <a:spLocks noGrp="1"/>
          </p:cNvSpPr>
          <p:nvPr>
            <p:ph type="body" idx="1"/>
          </p:nvPr>
        </p:nvSpPr>
        <p:spPr>
          <a:xfrm>
            <a:off x="457075" y="1143000"/>
            <a:ext cx="8520600" cy="3409200"/>
          </a:xfrm>
          <a:prstGeom prst="rect">
            <a:avLst/>
          </a:prstGeom>
        </p:spPr>
        <p:txBody>
          <a:bodyPr spcFirstLastPara="1" wrap="square" lIns="0" tIns="0" rIns="0" bIns="0" anchor="t" anchorCtr="0">
            <a:normAutofit/>
          </a:bodyPr>
          <a:lstStyle/>
          <a:p>
            <a:pPr marL="0" lvl="0" indent="0" algn="l" rtl="0">
              <a:spcBef>
                <a:spcPts val="0"/>
              </a:spcBef>
              <a:spcAft>
                <a:spcPts val="0"/>
              </a:spcAft>
              <a:buClr>
                <a:schemeClr val="dk1"/>
              </a:buClr>
              <a:buSzPts val="1100"/>
              <a:buFont typeface="Arial"/>
              <a:buNone/>
            </a:pPr>
            <a:r>
              <a:rPr lang="en"/>
              <a:t>Stakeholder groups that must be involved are: </a:t>
            </a:r>
            <a:endParaRPr sz="1600"/>
          </a:p>
          <a:p>
            <a:pPr marL="457200" lvl="0" indent="-330200" algn="l" rtl="0">
              <a:lnSpc>
                <a:spcPct val="100000"/>
              </a:lnSpc>
              <a:spcBef>
                <a:spcPts val="1200"/>
              </a:spcBef>
              <a:spcAft>
                <a:spcPts val="0"/>
              </a:spcAft>
              <a:buClr>
                <a:schemeClr val="dk1"/>
              </a:buClr>
              <a:buSzPts val="1600"/>
              <a:buChar char="●"/>
            </a:pPr>
            <a:r>
              <a:rPr lang="en" sz="1600"/>
              <a:t>Principals and other school leaders</a:t>
            </a:r>
            <a:endParaRPr sz="1600"/>
          </a:p>
          <a:p>
            <a:pPr marL="457200" lvl="0" indent="-330200" algn="l" rtl="0">
              <a:lnSpc>
                <a:spcPct val="100000"/>
              </a:lnSpc>
              <a:spcBef>
                <a:spcPts val="0"/>
              </a:spcBef>
              <a:spcAft>
                <a:spcPts val="0"/>
              </a:spcAft>
              <a:buClr>
                <a:schemeClr val="dk1"/>
              </a:buClr>
              <a:buSzPts val="1600"/>
              <a:buChar char="●"/>
            </a:pPr>
            <a:r>
              <a:rPr lang="en" sz="1600"/>
              <a:t>Teachers and school staff</a:t>
            </a:r>
            <a:endParaRPr sz="1600"/>
          </a:p>
          <a:p>
            <a:pPr marL="457200" lvl="0" indent="-330200" algn="l" rtl="0">
              <a:lnSpc>
                <a:spcPct val="100000"/>
              </a:lnSpc>
              <a:spcBef>
                <a:spcPts val="0"/>
              </a:spcBef>
              <a:spcAft>
                <a:spcPts val="0"/>
              </a:spcAft>
              <a:buClr>
                <a:schemeClr val="dk1"/>
              </a:buClr>
              <a:buSzPts val="1600"/>
              <a:buChar char="●"/>
            </a:pPr>
            <a:r>
              <a:rPr lang="en" sz="1600"/>
              <a:t>Parents and families</a:t>
            </a:r>
            <a:endParaRPr sz="1600"/>
          </a:p>
          <a:p>
            <a:pPr marL="457200" lvl="0" indent="-330200" algn="l" rtl="0">
              <a:lnSpc>
                <a:spcPct val="100000"/>
              </a:lnSpc>
              <a:spcBef>
                <a:spcPts val="0"/>
              </a:spcBef>
              <a:spcAft>
                <a:spcPts val="0"/>
              </a:spcAft>
              <a:buClr>
                <a:schemeClr val="dk1"/>
              </a:buClr>
              <a:buSzPts val="1600"/>
              <a:buChar char="●"/>
            </a:pPr>
            <a:r>
              <a:rPr lang="en" sz="1600"/>
              <a:t>School Accountability Committee  (made up of members listed above) </a:t>
            </a:r>
            <a:endParaRPr sz="1600"/>
          </a:p>
          <a:p>
            <a:pPr marL="457200" lvl="0" indent="0" algn="l" rtl="0">
              <a:lnSpc>
                <a:spcPct val="100000"/>
              </a:lnSpc>
              <a:spcBef>
                <a:spcPts val="0"/>
              </a:spcBef>
              <a:spcAft>
                <a:spcPts val="0"/>
              </a:spcAft>
              <a:buClr>
                <a:schemeClr val="dk1"/>
              </a:buClr>
              <a:buSzPts val="1100"/>
              <a:buFont typeface="Arial"/>
              <a:buNone/>
            </a:pPr>
            <a:endParaRPr sz="1600"/>
          </a:p>
          <a:p>
            <a:pPr marL="0" lvl="0" indent="0" algn="l" rtl="0">
              <a:lnSpc>
                <a:spcPct val="100000"/>
              </a:lnSpc>
              <a:spcBef>
                <a:spcPts val="0"/>
              </a:spcBef>
              <a:spcAft>
                <a:spcPts val="0"/>
              </a:spcAft>
              <a:buClr>
                <a:schemeClr val="dk1"/>
              </a:buClr>
              <a:buSzPts val="1100"/>
              <a:buFont typeface="Arial"/>
              <a:buNone/>
            </a:pPr>
            <a:r>
              <a:rPr lang="en" sz="1600"/>
              <a:t>Other groups that are best practice but not required to add are:</a:t>
            </a:r>
            <a:endParaRPr sz="1600"/>
          </a:p>
          <a:p>
            <a:pPr marL="457200" lvl="0" indent="-330200" algn="l" rtl="0">
              <a:lnSpc>
                <a:spcPct val="100000"/>
              </a:lnSpc>
              <a:spcBef>
                <a:spcPts val="0"/>
              </a:spcBef>
              <a:spcAft>
                <a:spcPts val="0"/>
              </a:spcAft>
              <a:buClr>
                <a:schemeClr val="dk1"/>
              </a:buClr>
              <a:buSzPts val="1600"/>
              <a:buChar char="●"/>
            </a:pPr>
            <a:r>
              <a:rPr lang="en" sz="1600"/>
              <a:t>Non-teaching staff </a:t>
            </a:r>
            <a:endParaRPr sz="1600"/>
          </a:p>
          <a:p>
            <a:pPr marL="457200" lvl="0" indent="-330200" algn="l" rtl="0">
              <a:lnSpc>
                <a:spcPct val="100000"/>
              </a:lnSpc>
              <a:spcBef>
                <a:spcPts val="0"/>
              </a:spcBef>
              <a:spcAft>
                <a:spcPts val="0"/>
              </a:spcAft>
              <a:buClr>
                <a:schemeClr val="dk1"/>
              </a:buClr>
              <a:buSzPts val="1600"/>
              <a:buChar char="●"/>
            </a:pPr>
            <a:r>
              <a:rPr lang="en" sz="1600"/>
              <a:t>Community partners </a:t>
            </a:r>
            <a:endParaRPr sz="1600"/>
          </a:p>
          <a:p>
            <a:pPr marL="457200" lvl="0" indent="-330200" algn="l" rtl="0">
              <a:lnSpc>
                <a:spcPct val="100000"/>
              </a:lnSpc>
              <a:spcBef>
                <a:spcPts val="0"/>
              </a:spcBef>
              <a:spcAft>
                <a:spcPts val="0"/>
              </a:spcAft>
              <a:buClr>
                <a:schemeClr val="dk1"/>
              </a:buClr>
              <a:buSzPts val="1600"/>
              <a:buChar char="●"/>
            </a:pPr>
            <a:r>
              <a:rPr lang="en" sz="1600"/>
              <a:t>Students </a:t>
            </a:r>
            <a:endParaRPr sz="1600"/>
          </a:p>
          <a:p>
            <a:pPr marL="457200" lvl="0" indent="0" algn="l" rtl="0">
              <a:lnSpc>
                <a:spcPct val="100000"/>
              </a:lnSpc>
              <a:spcBef>
                <a:spcPts val="0"/>
              </a:spcBef>
              <a:spcAft>
                <a:spcPts val="0"/>
              </a:spcAft>
              <a:buNone/>
            </a:pPr>
            <a:endParaRPr sz="1600"/>
          </a:p>
          <a:p>
            <a:pPr marL="0" lvl="0" indent="0" algn="l" rtl="0">
              <a:lnSpc>
                <a:spcPct val="100000"/>
              </a:lnSpc>
              <a:spcBef>
                <a:spcPts val="0"/>
              </a:spcBef>
              <a:spcAft>
                <a:spcPts val="0"/>
              </a:spcAft>
              <a:buNone/>
            </a:pPr>
            <a:endParaRPr sz="1600"/>
          </a:p>
        </p:txBody>
      </p:sp>
      <p:sp>
        <p:nvSpPr>
          <p:cNvPr id="617" name="Google Shape;617;p7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71"/>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55000" lnSpcReduction="10000"/>
          </a:bodyPr>
          <a:lstStyle/>
          <a:p>
            <a:pPr marL="0" lvl="0" indent="0" algn="l" rtl="0">
              <a:spcBef>
                <a:spcPts val="0"/>
              </a:spcBef>
              <a:spcAft>
                <a:spcPts val="0"/>
              </a:spcAft>
              <a:buClr>
                <a:schemeClr val="dk1"/>
              </a:buClr>
              <a:buSzPct val="46320"/>
              <a:buFont typeface="Arial"/>
              <a:buNone/>
            </a:pPr>
            <a:r>
              <a:rPr lang="en" sz="2374"/>
              <a:t>This could look like: </a:t>
            </a:r>
            <a:endParaRPr sz="2374"/>
          </a:p>
          <a:p>
            <a:pPr marL="0" lvl="0" indent="0" algn="l" rtl="0">
              <a:spcBef>
                <a:spcPts val="1200"/>
              </a:spcBef>
              <a:spcAft>
                <a:spcPts val="0"/>
              </a:spcAft>
              <a:buClr>
                <a:schemeClr val="dk1"/>
              </a:buClr>
              <a:buSzPct val="46320"/>
              <a:buFont typeface="Arial"/>
              <a:buNone/>
            </a:pPr>
            <a:r>
              <a:rPr lang="en" sz="2374"/>
              <a:t>We strive to include our full school community but ensure we have representation of</a:t>
            </a:r>
            <a:r>
              <a:rPr lang="en" sz="1674">
                <a:latin typeface="Roboto Mono"/>
                <a:ea typeface="Roboto Mono"/>
                <a:cs typeface="Roboto Mono"/>
                <a:sym typeface="Roboto Mono"/>
              </a:rPr>
              <a:t> </a:t>
            </a:r>
            <a:r>
              <a:rPr lang="en" sz="2016" b="1">
                <a:latin typeface="Roboto Mono"/>
                <a:ea typeface="Roboto Mono"/>
                <a:cs typeface="Roboto Mono"/>
                <a:sym typeface="Roboto Mono"/>
              </a:rPr>
              <a:t>Principals and other school leaders, Teachers, and Parents. We will refer to this group as our SAC. </a:t>
            </a:r>
            <a:endParaRPr sz="2016" b="1">
              <a:latin typeface="Roboto Mono"/>
              <a:ea typeface="Roboto Mono"/>
              <a:cs typeface="Roboto Mono"/>
              <a:sym typeface="Roboto Mono"/>
            </a:endParaRPr>
          </a:p>
          <a:p>
            <a:pPr marL="0" lvl="0" indent="0" algn="l" rtl="0">
              <a:spcBef>
                <a:spcPts val="1200"/>
              </a:spcBef>
              <a:spcAft>
                <a:spcPts val="0"/>
              </a:spcAft>
              <a:buClr>
                <a:schemeClr val="dk1"/>
              </a:buClr>
              <a:buSzPct val="45794"/>
              <a:buFont typeface="Arial"/>
              <a:buNone/>
            </a:pPr>
            <a:r>
              <a:rPr lang="en" sz="2402"/>
              <a:t>Another Example from a current school plan:</a:t>
            </a:r>
            <a:r>
              <a:rPr lang="en" sz="1856">
                <a:latin typeface="Roboto Mono"/>
                <a:ea typeface="Roboto Mono"/>
                <a:cs typeface="Roboto Mono"/>
                <a:sym typeface="Roboto Mono"/>
              </a:rPr>
              <a:t> </a:t>
            </a:r>
            <a:endParaRPr sz="2756"/>
          </a:p>
          <a:p>
            <a:pPr marL="0" lvl="0" indent="0" algn="l" rtl="0">
              <a:lnSpc>
                <a:spcPct val="90000"/>
              </a:lnSpc>
              <a:spcBef>
                <a:spcPts val="1200"/>
              </a:spcBef>
              <a:spcAft>
                <a:spcPts val="0"/>
              </a:spcAft>
              <a:buClr>
                <a:schemeClr val="dk1"/>
              </a:buClr>
              <a:buSzPct val="42722"/>
              <a:buFont typeface="Arial"/>
              <a:buNone/>
            </a:pPr>
            <a:r>
              <a:rPr lang="en" sz="2574"/>
              <a:t>The Leadership Team consisted of the following positions within the building:</a:t>
            </a:r>
            <a:endParaRPr sz="2574"/>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•Administrative Team (Principal, Assistant Principal)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•Instructional Coach</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•Learning 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•Classified Staff</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•Parents</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•Specialist</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•One Teacher per Grade Level</a:t>
            </a:r>
            <a:endParaRPr sz="2150" b="1">
              <a:latin typeface="Roboto Mono"/>
              <a:ea typeface="Roboto Mono"/>
              <a:cs typeface="Roboto Mono"/>
              <a:sym typeface="Roboto Mono"/>
            </a:endParaRPr>
          </a:p>
          <a:p>
            <a:pPr marL="0" lvl="0" indent="0" algn="l" rtl="0">
              <a:lnSpc>
                <a:spcPct val="90000"/>
              </a:lnSpc>
              <a:spcBef>
                <a:spcPts val="0"/>
              </a:spcBef>
              <a:spcAft>
                <a:spcPts val="0"/>
              </a:spcAft>
              <a:buClr>
                <a:schemeClr val="dk1"/>
              </a:buClr>
              <a:buSzPct val="51162"/>
              <a:buFont typeface="Arial"/>
              <a:buNone/>
            </a:pPr>
            <a:r>
              <a:rPr lang="en" sz="2150" b="1">
                <a:latin typeface="Roboto Mono"/>
                <a:ea typeface="Roboto Mono"/>
                <a:cs typeface="Roboto Mono"/>
                <a:sym typeface="Roboto Mono"/>
              </a:rPr>
              <a:t>•Gifted and Talented Coordinator</a:t>
            </a:r>
            <a:endParaRPr sz="2150" b="1">
              <a:latin typeface="Roboto Mono"/>
              <a:ea typeface="Roboto Mono"/>
              <a:cs typeface="Roboto Mono"/>
              <a:sym typeface="Roboto Mono"/>
            </a:endParaRPr>
          </a:p>
          <a:p>
            <a:pPr marL="0" lvl="0" indent="0" algn="l" rtl="0">
              <a:spcBef>
                <a:spcPts val="0"/>
              </a:spcBef>
              <a:spcAft>
                <a:spcPts val="0"/>
              </a:spcAft>
              <a:buClr>
                <a:schemeClr val="dk1"/>
              </a:buClr>
              <a:buSzPct val="100000"/>
              <a:buFont typeface="Arial"/>
              <a:buNone/>
            </a:pPr>
            <a:endParaRPr sz="1100">
              <a:latin typeface="Roboto Mono"/>
              <a:ea typeface="Roboto Mono"/>
              <a:cs typeface="Roboto Mono"/>
              <a:sym typeface="Roboto Mono"/>
            </a:endParaRPr>
          </a:p>
          <a:p>
            <a:pPr marL="0" lvl="0" indent="0" algn="l" rtl="0">
              <a:spcBef>
                <a:spcPts val="1200"/>
              </a:spcBef>
              <a:spcAft>
                <a:spcPts val="1200"/>
              </a:spcAft>
              <a:buNone/>
            </a:pPr>
            <a:endParaRPr/>
          </a:p>
        </p:txBody>
      </p:sp>
      <p:sp>
        <p:nvSpPr>
          <p:cNvPr id="623" name="Google Shape;623;p71"/>
          <p:cNvSpPr txBox="1">
            <a:spLocks noGrp="1"/>
          </p:cNvSpPr>
          <p:nvPr>
            <p:ph type="title"/>
          </p:nvPr>
        </p:nvSpPr>
        <p:spPr>
          <a:xfrm>
            <a:off x="197625" y="25437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Identification </a:t>
            </a:r>
            <a:endParaRPr sz="3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p72"/>
          <p:cNvSpPr txBox="1">
            <a:spLocks noGrp="1"/>
          </p:cNvSpPr>
          <p:nvPr>
            <p:ph type="title"/>
          </p:nvPr>
        </p:nvSpPr>
        <p:spPr>
          <a:xfrm>
            <a:off x="184200"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Reason for Identification: TS/ ATS </a:t>
            </a:r>
            <a:endParaRPr sz="3000"/>
          </a:p>
        </p:txBody>
      </p:sp>
      <p:sp>
        <p:nvSpPr>
          <p:cNvPr id="629" name="Google Shape;629;p72"/>
          <p:cNvSpPr txBox="1">
            <a:spLocks noGrp="1"/>
          </p:cNvSpPr>
          <p:nvPr>
            <p:ph type="body" idx="1"/>
          </p:nvPr>
        </p:nvSpPr>
        <p:spPr>
          <a:xfrm>
            <a:off x="468700" y="1104625"/>
            <a:ext cx="77367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sz="2300">
                <a:highlight>
                  <a:srgbClr val="FFFFFF"/>
                </a:highlight>
                <a:latin typeface="Arial"/>
                <a:ea typeface="Arial"/>
                <a:cs typeface="Arial"/>
                <a:sym typeface="Arial"/>
              </a:rPr>
              <a:t>ESSA requires that identified schools develop and implement an improvement plan that addresses the reasons for the school’s identification and will result in improvement of student outcomes. Stakeholders were made aware of the identification.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73"/>
          <p:cNvSpPr txBox="1">
            <a:spLocks noGrp="1"/>
          </p:cNvSpPr>
          <p:nvPr>
            <p:ph type="body" idx="1"/>
          </p:nvPr>
        </p:nvSpPr>
        <p:spPr>
          <a:xfrm>
            <a:off x="492625" y="1131775"/>
            <a:ext cx="8520600" cy="3191700"/>
          </a:xfrm>
          <a:prstGeom prst="rect">
            <a:avLst/>
          </a:prstGeom>
        </p:spPr>
        <p:txBody>
          <a:bodyPr spcFirstLastPara="1" wrap="square" lIns="0" tIns="0" rIns="0" bIns="0" anchor="t" anchorCtr="0">
            <a:normAutofit/>
          </a:bodyPr>
          <a:lstStyle/>
          <a:p>
            <a:pPr marL="457200" lvl="0" indent="-342900" algn="l" rtl="0">
              <a:spcBef>
                <a:spcPts val="0"/>
              </a:spcBef>
              <a:spcAft>
                <a:spcPts val="0"/>
              </a:spcAft>
              <a:buClr>
                <a:schemeClr val="dk1"/>
              </a:buClr>
              <a:buSzPts val="1800"/>
              <a:buChar char="●"/>
            </a:pPr>
            <a:r>
              <a:rPr lang="en" sz="2100"/>
              <a:t>Meaningful involvement throughout the process</a:t>
            </a:r>
            <a:r>
              <a:rPr lang="en"/>
              <a:t> </a:t>
            </a:r>
            <a:r>
              <a:rPr lang="en" sz="2100"/>
              <a:t>for stakeholder involvement</a:t>
            </a:r>
            <a:endParaRPr sz="1800"/>
          </a:p>
          <a:p>
            <a:pPr marL="914400" lvl="1" indent="-342900" algn="l" rtl="0">
              <a:lnSpc>
                <a:spcPct val="100000"/>
              </a:lnSpc>
              <a:spcBef>
                <a:spcPts val="0"/>
              </a:spcBef>
              <a:spcAft>
                <a:spcPts val="0"/>
              </a:spcAft>
              <a:buClr>
                <a:schemeClr val="dk1"/>
              </a:buClr>
              <a:buSzPts val="1800"/>
              <a:buChar char="○"/>
            </a:pPr>
            <a:r>
              <a:rPr lang="en" sz="1800"/>
              <a:t>Review performance on ESSA indicators, including reason(s) for ESSA identification and stakeholders were made aware of TS/ATS identification  </a:t>
            </a:r>
            <a:endParaRPr sz="1800" strike="sngStrike"/>
          </a:p>
          <a:p>
            <a:pPr marL="914400" lvl="1" indent="-342900" algn="l" rtl="0">
              <a:lnSpc>
                <a:spcPct val="100000"/>
              </a:lnSpc>
              <a:spcBef>
                <a:spcPts val="0"/>
              </a:spcBef>
              <a:spcAft>
                <a:spcPts val="0"/>
              </a:spcAft>
              <a:buClr>
                <a:schemeClr val="dk1"/>
              </a:buClr>
              <a:buSzPts val="1800"/>
              <a:buChar char="○"/>
            </a:pPr>
            <a:r>
              <a:rPr lang="en" sz="1800"/>
              <a:t>Give input on strategies or interventions to be used in meeting identified needs related to TS/ATS identification, collaborating about data, reviewing identified trends, and prioritizing improvement strategies </a:t>
            </a:r>
            <a:endParaRPr sz="1800"/>
          </a:p>
          <a:p>
            <a:pPr marL="914400" lvl="1" indent="-342900" algn="l" rtl="0">
              <a:lnSpc>
                <a:spcPct val="100000"/>
              </a:lnSpc>
              <a:spcBef>
                <a:spcPts val="0"/>
              </a:spcBef>
              <a:spcAft>
                <a:spcPts val="0"/>
              </a:spcAft>
              <a:buClr>
                <a:schemeClr val="dk1"/>
              </a:buClr>
              <a:buSzPts val="1800"/>
              <a:buChar char="○"/>
            </a:pPr>
            <a:r>
              <a:rPr lang="en" sz="1800"/>
              <a:t>Continuous involvement </a:t>
            </a:r>
            <a:endParaRPr sz="1800"/>
          </a:p>
          <a:p>
            <a:pPr marL="0" lvl="0" indent="0" algn="l" rtl="0">
              <a:lnSpc>
                <a:spcPct val="100000"/>
              </a:lnSpc>
              <a:spcBef>
                <a:spcPts val="0"/>
              </a:spcBef>
              <a:spcAft>
                <a:spcPts val="0"/>
              </a:spcAft>
              <a:buNone/>
            </a:pPr>
            <a:endParaRPr sz="1800"/>
          </a:p>
        </p:txBody>
      </p:sp>
      <p:sp>
        <p:nvSpPr>
          <p:cNvPr id="635" name="Google Shape;635;p7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sp>
        <p:nvSpPr>
          <p:cNvPr id="640" name="Google Shape;640;p74"/>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Clr>
                <a:schemeClr val="dk1"/>
              </a:buClr>
              <a:buSzPct val="57894"/>
              <a:buFont typeface="Arial"/>
              <a:buNone/>
            </a:pPr>
            <a:r>
              <a:rPr lang="en" sz="1900"/>
              <a:t>This could look like: </a:t>
            </a:r>
            <a:endParaRPr sz="1900"/>
          </a:p>
          <a:p>
            <a:pPr marL="0" lvl="0" indent="0" algn="l" rtl="0">
              <a:spcBef>
                <a:spcPts val="1200"/>
              </a:spcBef>
              <a:spcAft>
                <a:spcPts val="0"/>
              </a:spcAft>
              <a:buClr>
                <a:schemeClr val="dk1"/>
              </a:buClr>
              <a:buSzPts val="1018"/>
              <a:buFont typeface="Arial"/>
              <a:buNone/>
            </a:pPr>
            <a:r>
              <a:rPr lang="en"/>
              <a:t>Additionally, our </a:t>
            </a:r>
            <a:r>
              <a:rPr lang="en" sz="1300" b="1">
                <a:latin typeface="Roboto Mono"/>
                <a:ea typeface="Roboto Mono"/>
                <a:cs typeface="Roboto Mono"/>
                <a:sym typeface="Roboto Mono"/>
              </a:rPr>
              <a:t>SAC</a:t>
            </a:r>
            <a:r>
              <a:rPr lang="en" sz="1400" b="1">
                <a:latin typeface="Roboto Mono"/>
                <a:ea typeface="Roboto Mono"/>
                <a:cs typeface="Roboto Mono"/>
                <a:sym typeface="Roboto Mono"/>
              </a:rPr>
              <a:t> </a:t>
            </a:r>
            <a:r>
              <a:rPr lang="en"/>
              <a:t>is involved in our review of the ESSA indicators especially the indicators that are related to our  identification,</a:t>
            </a:r>
            <a:r>
              <a:rPr lang="en" sz="1583" b="1">
                <a:latin typeface="Roboto Mono"/>
                <a:ea typeface="Roboto Mono"/>
                <a:cs typeface="Roboto Mono"/>
                <a:sym typeface="Roboto Mono"/>
              </a:rPr>
              <a:t> </a:t>
            </a:r>
            <a:r>
              <a:rPr lang="en" sz="1475" b="1">
                <a:latin typeface="Roboto Mono"/>
                <a:ea typeface="Roboto Mono"/>
                <a:cs typeface="Roboto Mono"/>
                <a:sym typeface="Roboto Mono"/>
              </a:rPr>
              <a:t>Targeted Support, Students Eligible for Free and Reduced Meals</a:t>
            </a:r>
            <a:r>
              <a:rPr lang="en" sz="1583" b="1">
                <a:latin typeface="Roboto Mono"/>
                <a:ea typeface="Roboto Mono"/>
                <a:cs typeface="Roboto Mono"/>
                <a:sym typeface="Roboto Mono"/>
              </a:rPr>
              <a:t>.</a:t>
            </a:r>
            <a:r>
              <a:rPr lang="en"/>
              <a:t>  They gave input about our major improvement strategies and evidence based interventions during our </a:t>
            </a:r>
            <a:r>
              <a:rPr lang="en" sz="1475" b="1">
                <a:latin typeface="Roboto Mono"/>
                <a:ea typeface="Roboto Mono"/>
                <a:cs typeface="Roboto Mono"/>
                <a:sym typeface="Roboto Mono"/>
              </a:rPr>
              <a:t>school kick-off gathering</a:t>
            </a:r>
            <a:r>
              <a:rPr lang="en"/>
              <a:t>. In addition, we have put a scheduled review of the TS plan during our </a:t>
            </a:r>
            <a:r>
              <a:rPr lang="en" sz="1475" b="1">
                <a:latin typeface="Roboto Mono"/>
                <a:ea typeface="Roboto Mono"/>
                <a:cs typeface="Roboto Mono"/>
                <a:sym typeface="Roboto Mono"/>
              </a:rPr>
              <a:t>quarterly SAC meetings.</a:t>
            </a:r>
            <a:r>
              <a:rPr lang="en" sz="1475">
                <a:latin typeface="Roboto Mono"/>
                <a:ea typeface="Roboto Mono"/>
                <a:cs typeface="Roboto Mono"/>
                <a:sym typeface="Roboto Mono"/>
              </a:rPr>
              <a:t> </a:t>
            </a:r>
            <a:r>
              <a:rPr lang="en" sz="100" b="1">
                <a:latin typeface="Roboto Mono"/>
                <a:ea typeface="Roboto Mono"/>
                <a:cs typeface="Roboto Mono"/>
                <a:sym typeface="Roboto Mono"/>
              </a:rPr>
              <a:t>3.5.</a:t>
            </a:r>
            <a:endParaRPr sz="100"/>
          </a:p>
          <a:p>
            <a:pPr marL="0" lvl="0" indent="0" algn="l" rtl="0">
              <a:spcBef>
                <a:spcPts val="1200"/>
              </a:spcBef>
              <a:spcAft>
                <a:spcPts val="0"/>
              </a:spcAft>
              <a:buClr>
                <a:schemeClr val="dk1"/>
              </a:buClr>
              <a:buSzPct val="61111"/>
              <a:buFont typeface="Arial"/>
              <a:buNone/>
            </a:pPr>
            <a:endParaRPr/>
          </a:p>
          <a:p>
            <a:pPr marL="0" lvl="0" indent="0" algn="l" rtl="0">
              <a:spcBef>
                <a:spcPts val="1200"/>
              </a:spcBef>
              <a:spcAft>
                <a:spcPts val="1200"/>
              </a:spcAft>
              <a:buClr>
                <a:schemeClr val="dk1"/>
              </a:buClr>
              <a:buSzPct val="61111"/>
              <a:buFont typeface="Arial"/>
              <a:buNone/>
            </a:pPr>
            <a:r>
              <a:rPr lang="en"/>
              <a:t>Additionally, our ____________ is involved in our review of the ESSA indicators especially the indicators that are related to our identification.  They gave input about our _________________ during  ____________. In addition, we have put a scheduled review of the CS plan during __________meeting ________ times a year.   </a:t>
            </a:r>
            <a:endParaRPr/>
          </a:p>
        </p:txBody>
      </p:sp>
      <p:sp>
        <p:nvSpPr>
          <p:cNvPr id="641" name="Google Shape;641;p7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Stakeholder Involvement Throughout </a:t>
            </a:r>
            <a:endParaRPr sz="30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75"/>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Where to Enter in the UIP-Brief Description Tab</a:t>
            </a:r>
            <a:endParaRPr sz="3000"/>
          </a:p>
        </p:txBody>
      </p:sp>
      <p:pic>
        <p:nvPicPr>
          <p:cNvPr id="647" name="Google Shape;647;p75" descr="UIP, brief description tab."/>
          <p:cNvPicPr preferRelativeResize="0"/>
          <p:nvPr/>
        </p:nvPicPr>
        <p:blipFill>
          <a:blip r:embed="rId3">
            <a:alphaModFix/>
          </a:blip>
          <a:stretch>
            <a:fillRect/>
          </a:stretch>
        </p:blipFill>
        <p:spPr>
          <a:xfrm>
            <a:off x="167313" y="1351524"/>
            <a:ext cx="8759373" cy="3057450"/>
          </a:xfrm>
          <a:prstGeom prst="rect">
            <a:avLst/>
          </a:prstGeom>
          <a:noFill/>
          <a:ln>
            <a:noFill/>
          </a:ln>
        </p:spPr>
      </p:pic>
      <p:sp>
        <p:nvSpPr>
          <p:cNvPr id="648" name="Google Shape;648;p75">
            <a:extLst>
              <a:ext uri="{C183D7F6-B498-43B3-948B-1728B52AA6E4}">
                <adec:decorative xmlns:adec="http://schemas.microsoft.com/office/drawing/2017/decorative" val="1"/>
              </a:ext>
            </a:extLst>
          </p:cNvPr>
          <p:cNvSpPr/>
          <p:nvPr/>
        </p:nvSpPr>
        <p:spPr>
          <a:xfrm>
            <a:off x="2270425" y="1746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7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Plan is Informed by Current Performance </a:t>
            </a:r>
            <a:endParaRPr sz="3377"/>
          </a:p>
        </p:txBody>
      </p:sp>
      <p:sp>
        <p:nvSpPr>
          <p:cNvPr id="655" name="Google Shape;655;p76">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7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Current Performance</a:t>
            </a:r>
            <a:r>
              <a:rPr lang="en"/>
              <a:t> </a:t>
            </a:r>
            <a:endParaRPr/>
          </a:p>
        </p:txBody>
      </p:sp>
      <p:sp>
        <p:nvSpPr>
          <p:cNvPr id="661" name="Google Shape;661;p77"/>
          <p:cNvSpPr txBox="1">
            <a:spLocks noGrp="1"/>
          </p:cNvSpPr>
          <p:nvPr>
            <p:ph type="body" idx="1"/>
          </p:nvPr>
        </p:nvSpPr>
        <p:spPr>
          <a:xfrm>
            <a:off x="541050" y="1170925"/>
            <a:ext cx="8520600" cy="3191700"/>
          </a:xfrm>
          <a:prstGeom prst="rect">
            <a:avLst/>
          </a:prstGeom>
        </p:spPr>
        <p:txBody>
          <a:bodyPr spcFirstLastPara="1" wrap="square" lIns="0" tIns="0" rIns="0" bIns="0" anchor="t" anchorCtr="0">
            <a:normAutofit lnSpcReduction="10000"/>
          </a:bodyPr>
          <a:lstStyle/>
          <a:p>
            <a:pPr marL="0" lvl="0" indent="0" algn="l" rtl="0">
              <a:spcBef>
                <a:spcPts val="0"/>
              </a:spcBef>
              <a:spcAft>
                <a:spcPts val="0"/>
              </a:spcAft>
              <a:buNone/>
            </a:pPr>
            <a:r>
              <a:rPr lang="en"/>
              <a:t>For TS/ATS identification:</a:t>
            </a:r>
            <a:endParaRPr/>
          </a:p>
          <a:p>
            <a:pPr marL="457200" lvl="0" indent="-330200" algn="l" rtl="0">
              <a:spcBef>
                <a:spcPts val="1200"/>
              </a:spcBef>
              <a:spcAft>
                <a:spcPts val="0"/>
              </a:spcAft>
              <a:buSzPts val="1600"/>
              <a:buChar char="●"/>
            </a:pPr>
            <a:r>
              <a:rPr lang="en"/>
              <a:t>Plan is informed by student performance relative to local, state and federal metrics and expectations that align to the specific school identification.  </a:t>
            </a:r>
            <a:endParaRPr/>
          </a:p>
          <a:p>
            <a:pPr marL="457200" lvl="0" indent="-330200" algn="l" rtl="0">
              <a:spcBef>
                <a:spcPts val="0"/>
              </a:spcBef>
              <a:spcAft>
                <a:spcPts val="0"/>
              </a:spcAft>
              <a:buSzPts val="1600"/>
              <a:buChar char="●"/>
            </a:pPr>
            <a:r>
              <a:rPr lang="en"/>
              <a:t>The performance described needs to include only the student groups aligned to the school’s TS/ATS identification.  </a:t>
            </a:r>
            <a:endParaRPr/>
          </a:p>
          <a:p>
            <a:pPr marL="457200" lvl="0" indent="-330200" algn="l" rtl="0">
              <a:spcBef>
                <a:spcPts val="0"/>
              </a:spcBef>
              <a:spcAft>
                <a:spcPts val="0"/>
              </a:spcAft>
              <a:buSzPts val="1600"/>
              <a:buChar char="●"/>
            </a:pPr>
            <a:r>
              <a:rPr lang="en"/>
              <a:t>Performance trend data for students groups that align to to the school’s TS/ATS identification must be addressed.  </a:t>
            </a:r>
            <a:endParaRPr/>
          </a:p>
          <a:p>
            <a:pPr marL="0" lvl="0" indent="0" algn="l" rtl="0">
              <a:spcBef>
                <a:spcPts val="1200"/>
              </a:spcBef>
              <a:spcAft>
                <a:spcPts val="0"/>
              </a:spcAft>
              <a:buNone/>
            </a:pPr>
            <a:endParaRPr/>
          </a:p>
          <a:p>
            <a:pPr marL="0" lvl="0" indent="0" algn="l" rtl="0">
              <a:spcBef>
                <a:spcPts val="1200"/>
              </a:spcBef>
              <a:spcAft>
                <a:spcPts val="1200"/>
              </a:spcAft>
              <a:buNone/>
            </a:pPr>
            <a:endParaRPr>
              <a:highlight>
                <a:srgbClr val="FFFF00"/>
              </a:high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78"/>
          <p:cNvSpPr txBox="1">
            <a:spLocks noGrp="1"/>
          </p:cNvSpPr>
          <p:nvPr>
            <p:ph type="title"/>
          </p:nvPr>
        </p:nvSpPr>
        <p:spPr>
          <a:xfrm>
            <a:off x="192325" y="17345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800"/>
              <a:t>Where to Enter in the UIP: Current Performance Tab</a:t>
            </a:r>
            <a:endParaRPr sz="2800"/>
          </a:p>
        </p:txBody>
      </p:sp>
      <p:pic>
        <p:nvPicPr>
          <p:cNvPr id="667" name="Google Shape;667;p78" descr="UIP, current performance tab."/>
          <p:cNvPicPr preferRelativeResize="0"/>
          <p:nvPr/>
        </p:nvPicPr>
        <p:blipFill>
          <a:blip r:embed="rId3">
            <a:alphaModFix/>
          </a:blip>
          <a:stretch>
            <a:fillRect/>
          </a:stretch>
        </p:blipFill>
        <p:spPr>
          <a:xfrm>
            <a:off x="170888" y="1340824"/>
            <a:ext cx="8759373" cy="3057450"/>
          </a:xfrm>
          <a:prstGeom prst="rect">
            <a:avLst/>
          </a:prstGeom>
          <a:noFill/>
          <a:ln>
            <a:noFill/>
          </a:ln>
        </p:spPr>
      </p:pic>
      <p:sp>
        <p:nvSpPr>
          <p:cNvPr id="668" name="Google Shape;668;p78">
            <a:extLst>
              <a:ext uri="{C183D7F6-B498-43B3-948B-1728B52AA6E4}">
                <adec:decorative xmlns:adec="http://schemas.microsoft.com/office/drawing/2017/decorative" val="1"/>
              </a:ext>
            </a:extLst>
          </p:cNvPr>
          <p:cNvSpPr/>
          <p:nvPr/>
        </p:nvSpPr>
        <p:spPr>
          <a:xfrm>
            <a:off x="4572000" y="171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p52"/>
          <p:cNvSpPr txBox="1">
            <a:spLocks noGrp="1"/>
          </p:cNvSpPr>
          <p:nvPr>
            <p:ph type="ctrTitle"/>
          </p:nvPr>
        </p:nvSpPr>
        <p:spPr>
          <a:xfrm>
            <a:off x="201725" y="1619725"/>
            <a:ext cx="8520600" cy="223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000"/>
              <a:t>ESSA Identification Overview: </a:t>
            </a:r>
            <a:endParaRPr sz="3000"/>
          </a:p>
          <a:p>
            <a:pPr marL="0" lvl="0" indent="0" algn="ctr" rtl="0">
              <a:lnSpc>
                <a:spcPct val="100000"/>
              </a:lnSpc>
              <a:spcBef>
                <a:spcPts val="0"/>
              </a:spcBef>
              <a:spcAft>
                <a:spcPts val="0"/>
              </a:spcAft>
              <a:buNone/>
            </a:pPr>
            <a:r>
              <a:rPr lang="en" sz="3000"/>
              <a:t>Targeted (TS) and Additional Targeted (ATS) Support and Improvement</a:t>
            </a:r>
            <a:r>
              <a:rPr lang="en"/>
              <a:t>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7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674" name="Google Shape;674;p7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Resource Inequities</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78"/>
        <p:cNvGrpSpPr/>
        <p:nvPr/>
      </p:nvGrpSpPr>
      <p:grpSpPr>
        <a:xfrm>
          <a:off x="0" y="0"/>
          <a:ext cx="0" cy="0"/>
          <a:chOff x="0" y="0"/>
          <a:chExt cx="0" cy="0"/>
        </a:xfrm>
      </p:grpSpPr>
      <p:sp>
        <p:nvSpPr>
          <p:cNvPr id="679" name="Google Shape;679;p8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ATS Plans: Resource Inequities </a:t>
            </a:r>
            <a:endParaRPr sz="3000"/>
          </a:p>
        </p:txBody>
      </p:sp>
      <p:sp>
        <p:nvSpPr>
          <p:cNvPr id="680" name="Google Shape;680;p80"/>
          <p:cNvSpPr txBox="1">
            <a:spLocks noGrp="1"/>
          </p:cNvSpPr>
          <p:nvPr>
            <p:ph type="body" idx="1"/>
          </p:nvPr>
        </p:nvSpPr>
        <p:spPr>
          <a:xfrm>
            <a:off x="503275" y="1143000"/>
            <a:ext cx="7986000" cy="3191700"/>
          </a:xfrm>
          <a:prstGeom prst="rect">
            <a:avLst/>
          </a:prstGeom>
        </p:spPr>
        <p:txBody>
          <a:bodyPr spcFirstLastPara="1" wrap="square" lIns="0" tIns="0" rIns="0" bIns="0" anchor="t" anchorCtr="0">
            <a:normAutofit lnSpcReduction="10000"/>
          </a:bodyPr>
          <a:lstStyle/>
          <a:p>
            <a:pPr marL="457200" lvl="0" indent="-330200" algn="l" rtl="0">
              <a:spcBef>
                <a:spcPts val="0"/>
              </a:spcBef>
              <a:spcAft>
                <a:spcPts val="0"/>
              </a:spcAft>
              <a:buSzPts val="1600"/>
              <a:buChar char="●"/>
            </a:pPr>
            <a:r>
              <a:rPr lang="en">
                <a:solidFill>
                  <a:srgbClr val="000000"/>
                </a:solidFill>
                <a:highlight>
                  <a:schemeClr val="lt1"/>
                </a:highlight>
              </a:rPr>
              <a:t>Re</a:t>
            </a:r>
            <a:r>
              <a:rPr lang="en">
                <a:highlight>
                  <a:schemeClr val="lt1"/>
                </a:highlight>
              </a:rPr>
              <a:t>source inequities must be considered and prioritized during the planning process for ATS plans.  </a:t>
            </a:r>
            <a:endParaRPr>
              <a:highlight>
                <a:schemeClr val="lt1"/>
              </a:highlight>
            </a:endParaRPr>
          </a:p>
          <a:p>
            <a:pPr marL="457200" lvl="0" indent="-330200" algn="l" rtl="0">
              <a:spcBef>
                <a:spcPts val="0"/>
              </a:spcBef>
              <a:spcAft>
                <a:spcPts val="0"/>
              </a:spcAft>
              <a:buSzPts val="1600"/>
              <a:buChar char="●"/>
            </a:pPr>
            <a:r>
              <a:rPr lang="en">
                <a:highlight>
                  <a:schemeClr val="lt1"/>
                </a:highlight>
              </a:rPr>
              <a:t>Reflection and identification of resource allocation and any inequities that may have contributed to the ATS identification must be considered and addressed as a part of the ATS plan. </a:t>
            </a:r>
            <a:endParaRPr>
              <a:highlight>
                <a:schemeClr val="lt1"/>
              </a:highlight>
            </a:endParaRPr>
          </a:p>
          <a:p>
            <a:pPr marL="457200" lvl="0" indent="-330200" algn="l" rtl="0">
              <a:spcBef>
                <a:spcPts val="0"/>
              </a:spcBef>
              <a:spcAft>
                <a:spcPts val="0"/>
              </a:spcAft>
              <a:buSzPts val="1600"/>
              <a:buChar char="●"/>
            </a:pPr>
            <a:r>
              <a:rPr lang="en">
                <a:highlight>
                  <a:schemeClr val="lt1"/>
                </a:highlight>
              </a:rPr>
              <a:t>The inequities addressed within a plan must be actionable.  </a:t>
            </a:r>
            <a:endParaRPr>
              <a:highlight>
                <a:schemeClr val="lt1"/>
              </a:highlight>
            </a:endParaRPr>
          </a:p>
          <a:p>
            <a:pPr marL="457200" lvl="0" indent="-330200" algn="l" rtl="0">
              <a:spcBef>
                <a:spcPts val="0"/>
              </a:spcBef>
              <a:spcAft>
                <a:spcPts val="0"/>
              </a:spcAft>
              <a:buSzPts val="1600"/>
              <a:buChar char="●"/>
            </a:pPr>
            <a:r>
              <a:rPr lang="en">
                <a:highlight>
                  <a:schemeClr val="lt1"/>
                </a:highlight>
              </a:rPr>
              <a:t>As part of the resource allocation review, it might be necessary to consider school-level budgets. </a:t>
            </a:r>
            <a:endParaRPr>
              <a:highlight>
                <a:schemeClr val="lt1"/>
              </a:highlight>
            </a:endParaRPr>
          </a:p>
          <a:p>
            <a:pPr marL="457200" lvl="0" indent="0" algn="l" rtl="0">
              <a:spcBef>
                <a:spcPts val="1200"/>
              </a:spcBef>
              <a:spcAft>
                <a:spcPts val="0"/>
              </a:spcAft>
              <a:buNone/>
            </a:pPr>
            <a:endParaRPr>
              <a:highlight>
                <a:schemeClr val="lt1"/>
              </a:highlight>
            </a:endParaRPr>
          </a:p>
          <a:p>
            <a:pPr marL="457200" lvl="0" indent="0" algn="l" rtl="0">
              <a:spcBef>
                <a:spcPts val="1200"/>
              </a:spcBef>
              <a:spcAft>
                <a:spcPts val="1200"/>
              </a:spcAft>
              <a:buNone/>
            </a:pPr>
            <a:endParaRPr>
              <a:highlight>
                <a:schemeClr val="lt1"/>
              </a:high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81"/>
          <p:cNvSpPr txBox="1">
            <a:spLocks noGrp="1"/>
          </p:cNvSpPr>
          <p:nvPr>
            <p:ph type="title"/>
          </p:nvPr>
        </p:nvSpPr>
        <p:spPr>
          <a:xfrm>
            <a:off x="90250" y="20557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a:t>ATS Planning: Identifying Possible Resource Inequities</a:t>
            </a:r>
            <a:r>
              <a:rPr lang="en"/>
              <a:t> </a:t>
            </a:r>
            <a:endParaRPr/>
          </a:p>
        </p:txBody>
      </p:sp>
      <p:sp>
        <p:nvSpPr>
          <p:cNvPr id="686" name="Google Shape;686;p81"/>
          <p:cNvSpPr txBox="1">
            <a:spLocks noGrp="1"/>
          </p:cNvSpPr>
          <p:nvPr>
            <p:ph type="body" idx="1"/>
          </p:nvPr>
        </p:nvSpPr>
        <p:spPr>
          <a:xfrm>
            <a:off x="518600" y="1127650"/>
            <a:ext cx="8520600" cy="3191700"/>
          </a:xfrm>
          <a:prstGeom prst="rect">
            <a:avLst/>
          </a:prstGeom>
        </p:spPr>
        <p:txBody>
          <a:bodyPr spcFirstLastPara="1" wrap="square" lIns="0" tIns="0" rIns="0" bIns="0" anchor="t" anchorCtr="0">
            <a:normAutofit fontScale="92500" lnSpcReduction="20000"/>
          </a:bodyPr>
          <a:lstStyle/>
          <a:p>
            <a:pPr marL="0" lvl="0" indent="0" algn="l" rtl="0">
              <a:spcBef>
                <a:spcPts val="0"/>
              </a:spcBef>
              <a:spcAft>
                <a:spcPts val="0"/>
              </a:spcAft>
              <a:buNone/>
            </a:pPr>
            <a:r>
              <a:rPr lang="en"/>
              <a:t>The following list demonstrates examples of possible key resources that should be considered as a part of a plan that could relate to possible resource inequities.  This list represents a few examples and is not exhaustive of all possible resource inequities a school may experience.   </a:t>
            </a:r>
            <a:endParaRPr/>
          </a:p>
          <a:p>
            <a:pPr marL="457200" lvl="0" indent="-322580" algn="l" rtl="0">
              <a:spcBef>
                <a:spcPts val="1200"/>
              </a:spcBef>
              <a:spcAft>
                <a:spcPts val="0"/>
              </a:spcAft>
              <a:buSzPct val="88888"/>
              <a:buChar char="-"/>
            </a:pPr>
            <a:r>
              <a:rPr lang="en"/>
              <a:t>Instructional Time </a:t>
            </a:r>
            <a:endParaRPr/>
          </a:p>
          <a:p>
            <a:pPr marL="457200" lvl="0" indent="-322580" algn="l" rtl="0">
              <a:spcBef>
                <a:spcPts val="0"/>
              </a:spcBef>
              <a:spcAft>
                <a:spcPts val="0"/>
              </a:spcAft>
              <a:buSzPct val="88888"/>
              <a:buChar char="-"/>
            </a:pPr>
            <a:r>
              <a:rPr lang="en"/>
              <a:t>Early Intervention </a:t>
            </a:r>
            <a:endParaRPr/>
          </a:p>
          <a:p>
            <a:pPr marL="457200" lvl="0" indent="-322580" algn="l" rtl="0">
              <a:spcBef>
                <a:spcPts val="0"/>
              </a:spcBef>
              <a:spcAft>
                <a:spcPts val="0"/>
              </a:spcAft>
              <a:buSzPct val="88888"/>
              <a:buChar char="-"/>
            </a:pPr>
            <a:r>
              <a:rPr lang="en"/>
              <a:t>Teacher Quality </a:t>
            </a:r>
            <a:endParaRPr/>
          </a:p>
          <a:p>
            <a:pPr marL="457200" lvl="0" indent="-322580" algn="l" rtl="0">
              <a:spcBef>
                <a:spcPts val="0"/>
              </a:spcBef>
              <a:spcAft>
                <a:spcPts val="0"/>
              </a:spcAft>
              <a:buSzPct val="88888"/>
              <a:buChar char="-"/>
            </a:pPr>
            <a:r>
              <a:rPr lang="en"/>
              <a:t>School Leadership Quality </a:t>
            </a:r>
            <a:endParaRPr/>
          </a:p>
          <a:p>
            <a:pPr marL="457200" lvl="0" indent="-322580" algn="l" rtl="0">
              <a:spcBef>
                <a:spcPts val="0"/>
              </a:spcBef>
              <a:spcAft>
                <a:spcPts val="0"/>
              </a:spcAft>
              <a:buSzPct val="88888"/>
              <a:buChar char="-"/>
            </a:pPr>
            <a:r>
              <a:rPr lang="en"/>
              <a:t>Family Involvement and Engagement </a:t>
            </a:r>
            <a:endParaRPr/>
          </a:p>
          <a:p>
            <a:pPr marL="457200" lvl="0" indent="-322580" algn="l" rtl="0">
              <a:spcBef>
                <a:spcPts val="0"/>
              </a:spcBef>
              <a:spcAft>
                <a:spcPts val="0"/>
              </a:spcAft>
              <a:buSzPct val="88888"/>
              <a:buChar char="-"/>
            </a:pPr>
            <a:r>
              <a:rPr lang="en"/>
              <a:t>School Funding </a:t>
            </a:r>
            <a:endParaRPr/>
          </a:p>
          <a:p>
            <a:pPr marL="457200" lvl="0" indent="-322580" algn="l" rtl="0">
              <a:spcBef>
                <a:spcPts val="0"/>
              </a:spcBef>
              <a:spcAft>
                <a:spcPts val="0"/>
              </a:spcAft>
              <a:buSzPct val="88888"/>
              <a:buChar char="-"/>
            </a:pPr>
            <a:r>
              <a:rPr lang="en"/>
              <a:t>Facilities </a:t>
            </a:r>
            <a:endParaRPr/>
          </a:p>
          <a:p>
            <a:pPr marL="457200" lvl="0" indent="-322580" algn="l" rtl="0">
              <a:spcBef>
                <a:spcPts val="0"/>
              </a:spcBef>
              <a:spcAft>
                <a:spcPts val="0"/>
              </a:spcAft>
              <a:buSzPct val="88888"/>
              <a:buChar char="-"/>
            </a:pPr>
            <a:r>
              <a:rPr lang="en"/>
              <a:t>Rigorous Content/ Courses </a:t>
            </a:r>
            <a:endParaRPr/>
          </a:p>
          <a:p>
            <a:pPr marL="457200" lvl="0" indent="-322580" algn="l" rtl="0">
              <a:spcBef>
                <a:spcPts val="0"/>
              </a:spcBef>
              <a:spcAft>
                <a:spcPts val="0"/>
              </a:spcAft>
              <a:buSzPct val="88888"/>
              <a:buChar char="-"/>
            </a:pPr>
            <a:r>
              <a:rPr lang="en"/>
              <a:t>Comparability in State and Local Services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90"/>
        <p:cNvGrpSpPr/>
        <p:nvPr/>
      </p:nvGrpSpPr>
      <p:grpSpPr>
        <a:xfrm>
          <a:off x="0" y="0"/>
          <a:ext cx="0" cy="0"/>
          <a:chOff x="0" y="0"/>
          <a:chExt cx="0" cy="0"/>
        </a:xfrm>
      </p:grpSpPr>
      <p:sp>
        <p:nvSpPr>
          <p:cNvPr id="691" name="Google Shape;691;p82"/>
          <p:cNvSpPr txBox="1">
            <a:spLocks noGrp="1"/>
          </p:cNvSpPr>
          <p:nvPr>
            <p:ph type="title"/>
          </p:nvPr>
        </p:nvSpPr>
        <p:spPr>
          <a:xfrm>
            <a:off x="224600"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ATS: Resource Inequities</a:t>
            </a:r>
            <a:r>
              <a:rPr lang="en" sz="2700"/>
              <a:t> </a:t>
            </a:r>
            <a:r>
              <a:rPr lang="en"/>
              <a:t>  </a:t>
            </a:r>
            <a:endParaRPr/>
          </a:p>
        </p:txBody>
      </p:sp>
      <p:sp>
        <p:nvSpPr>
          <p:cNvPr id="692" name="Google Shape;692;p82"/>
          <p:cNvSpPr txBox="1">
            <a:spLocks noGrp="1"/>
          </p:cNvSpPr>
          <p:nvPr>
            <p:ph type="body" idx="1"/>
          </p:nvPr>
        </p:nvSpPr>
        <p:spPr>
          <a:xfrm>
            <a:off x="330500" y="1200425"/>
            <a:ext cx="8520600" cy="36459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r>
              <a:rPr lang="en"/>
              <a:t>Refer to the </a:t>
            </a:r>
            <a:r>
              <a:rPr lang="en" u="sng">
                <a:solidFill>
                  <a:schemeClr val="hlink"/>
                </a:solidFill>
                <a:hlinkClick r:id="rId3"/>
              </a:rPr>
              <a:t>ESSA Support and Improvement Plan Rubric</a:t>
            </a:r>
            <a:r>
              <a:rPr lang="en"/>
              <a:t> (toward the bottom of the document) for additional information about considerations of possible resource inequities for ATS planning. </a:t>
            </a:r>
            <a:endParaRPr/>
          </a:p>
          <a:p>
            <a:pPr marL="0" lvl="0" indent="0" algn="l" rtl="0">
              <a:spcBef>
                <a:spcPts val="1200"/>
              </a:spcBef>
              <a:spcAft>
                <a:spcPts val="1200"/>
              </a:spcAft>
              <a:buNone/>
            </a:pPr>
            <a:endParaRPr/>
          </a:p>
        </p:txBody>
      </p:sp>
      <p:pic>
        <p:nvPicPr>
          <p:cNvPr id="693" name="Google Shape;693;p82" descr="ATS resource inequities table detailing resources and possible resource inequities."/>
          <p:cNvPicPr preferRelativeResize="0"/>
          <p:nvPr/>
        </p:nvPicPr>
        <p:blipFill>
          <a:blip r:embed="rId4">
            <a:alphaModFix/>
          </a:blip>
          <a:stretch>
            <a:fillRect/>
          </a:stretch>
        </p:blipFill>
        <p:spPr>
          <a:xfrm>
            <a:off x="2217349" y="1786125"/>
            <a:ext cx="5498775" cy="26533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698" name="Google Shape;698;p8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Prioritize Priority Performance Challenges  </a:t>
            </a:r>
            <a:endParaRPr sz="3377"/>
          </a:p>
        </p:txBody>
      </p:sp>
      <p:sp>
        <p:nvSpPr>
          <p:cNvPr id="699" name="Google Shape;699;p83"/>
          <p:cNvSpPr txBox="1">
            <a:spLocks noGrp="1"/>
          </p:cNvSpPr>
          <p:nvPr>
            <p:ph type="subTitle" idx="1"/>
          </p:nvPr>
        </p:nvSpPr>
        <p:spPr>
          <a:xfrm>
            <a:off x="297450" y="283767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8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Prioritization of Priority Performance Challenge</a:t>
            </a:r>
            <a:r>
              <a:rPr lang="en"/>
              <a:t> </a:t>
            </a:r>
            <a:endParaRPr/>
          </a:p>
        </p:txBody>
      </p:sp>
      <p:sp>
        <p:nvSpPr>
          <p:cNvPr id="705" name="Google Shape;705;p84"/>
          <p:cNvSpPr txBox="1">
            <a:spLocks noGrp="1"/>
          </p:cNvSpPr>
          <p:nvPr>
            <p:ph type="body" idx="1"/>
          </p:nvPr>
        </p:nvSpPr>
        <p:spPr>
          <a:xfrm>
            <a:off x="257150" y="975900"/>
            <a:ext cx="8505900" cy="3508800"/>
          </a:xfrm>
          <a:prstGeom prst="rect">
            <a:avLst/>
          </a:prstGeom>
        </p:spPr>
        <p:txBody>
          <a:bodyPr spcFirstLastPara="1" wrap="square" lIns="0" tIns="0" rIns="0" bIns="0" anchor="t" anchorCtr="0">
            <a:normAutofit fontScale="32500" lnSpcReduction="20000"/>
          </a:bodyPr>
          <a:lstStyle/>
          <a:p>
            <a:pPr marL="0" lvl="0" indent="0" algn="l" rtl="0">
              <a:spcBef>
                <a:spcPts val="0"/>
              </a:spcBef>
              <a:spcAft>
                <a:spcPts val="0"/>
              </a:spcAft>
              <a:buNone/>
            </a:pPr>
            <a:r>
              <a:rPr lang="en" sz="6000"/>
              <a:t>The plan clearly and explicitly prioritizes, aligns at least one priority performance challenge to the indicator triggering TS/ATS identification.  ATS Plans address resource inequities as a part of the prioritization of a priority performance challenge.  </a:t>
            </a:r>
            <a:endParaRPr sz="6000"/>
          </a:p>
          <a:p>
            <a:pPr marL="0" lvl="0" indent="0" algn="l" rtl="0">
              <a:spcBef>
                <a:spcPts val="1200"/>
              </a:spcBef>
              <a:spcAft>
                <a:spcPts val="0"/>
              </a:spcAft>
              <a:buNone/>
            </a:pPr>
            <a:endParaRPr/>
          </a:p>
          <a:p>
            <a:pPr marL="0" lvl="0" indent="0" algn="l" rtl="0">
              <a:lnSpc>
                <a:spcPct val="100000"/>
              </a:lnSpc>
              <a:spcBef>
                <a:spcPts val="1200"/>
              </a:spcBef>
              <a:spcAft>
                <a:spcPts val="0"/>
              </a:spcAft>
              <a:buClr>
                <a:schemeClr val="dk1"/>
              </a:buClr>
              <a:buSzPct val="33846"/>
              <a:buFont typeface="Arial"/>
              <a:buNone/>
            </a:pPr>
            <a:r>
              <a:rPr lang="en" sz="3250"/>
              <a:t>This could look like:</a:t>
            </a:r>
            <a:endParaRPr sz="3250"/>
          </a:p>
          <a:p>
            <a:pPr marL="0" lvl="0" indent="0" algn="l" rtl="0">
              <a:lnSpc>
                <a:spcPct val="100000"/>
              </a:lnSpc>
              <a:spcBef>
                <a:spcPts val="900"/>
              </a:spcBef>
              <a:spcAft>
                <a:spcPts val="0"/>
              </a:spcAft>
              <a:buClr>
                <a:schemeClr val="dk1"/>
              </a:buClr>
              <a:buSzPct val="33846"/>
              <a:buFont typeface="Arial"/>
              <a:buNone/>
            </a:pPr>
            <a:r>
              <a:rPr lang="en" sz="3250"/>
              <a:t>One of our areas of highest need related to our ESSA TS Identification of Lowest 5%, Students Eligible for Free and Reduced meals is </a:t>
            </a:r>
            <a:r>
              <a:rPr lang="en" sz="3250" b="1">
                <a:latin typeface="Roboto Mono"/>
                <a:ea typeface="Roboto Mono"/>
                <a:cs typeface="Roboto Mono"/>
                <a:sym typeface="Roboto Mono"/>
              </a:rPr>
              <a:t>math achievement</a:t>
            </a:r>
            <a:r>
              <a:rPr lang="en" sz="3250"/>
              <a:t>.  </a:t>
            </a:r>
            <a:endParaRPr sz="3250"/>
          </a:p>
          <a:p>
            <a:pPr marL="0" lvl="0" indent="0" algn="l" rtl="0">
              <a:lnSpc>
                <a:spcPct val="100000"/>
              </a:lnSpc>
              <a:spcBef>
                <a:spcPts val="900"/>
              </a:spcBef>
              <a:spcAft>
                <a:spcPts val="0"/>
              </a:spcAft>
              <a:buClr>
                <a:schemeClr val="dk1"/>
              </a:buClr>
              <a:buSzPct val="33846"/>
              <a:buFont typeface="Arial"/>
              <a:buNone/>
            </a:pPr>
            <a:r>
              <a:rPr lang="en" sz="3250"/>
              <a:t>Rationale:</a:t>
            </a:r>
            <a:endParaRPr sz="3250"/>
          </a:p>
          <a:p>
            <a:pPr marL="0" lvl="0" indent="0" algn="l" rtl="0">
              <a:lnSpc>
                <a:spcPct val="100000"/>
              </a:lnSpc>
              <a:spcBef>
                <a:spcPts val="900"/>
              </a:spcBef>
              <a:spcAft>
                <a:spcPts val="0"/>
              </a:spcAft>
              <a:buClr>
                <a:schemeClr val="dk1"/>
              </a:buClr>
              <a:buSzPct val="33846"/>
              <a:buFont typeface="Arial"/>
              <a:buNone/>
            </a:pPr>
            <a:r>
              <a:rPr lang="en" sz="3250"/>
              <a:t>Our priority challenge that addresses this need is t</a:t>
            </a:r>
            <a:r>
              <a:rPr lang="en" sz="3250" b="1">
                <a:latin typeface="Roboto Mono"/>
                <a:ea typeface="Roboto Mono"/>
                <a:cs typeface="Roboto Mono"/>
                <a:sym typeface="Roboto Mono"/>
              </a:rPr>
              <a:t>eachers do not have sufficient training to analyze math data to inform mathematics instruction specifically related to students eligible for free and reduced meals</a:t>
            </a:r>
            <a:r>
              <a:rPr lang="en" sz="3250"/>
              <a:t>.  This is necessary to </a:t>
            </a:r>
            <a:r>
              <a:rPr lang="en" sz="3250" b="1">
                <a:latin typeface="Roboto Mono"/>
                <a:ea typeface="Roboto Mono"/>
                <a:cs typeface="Roboto Mono"/>
                <a:sym typeface="Roboto Mono"/>
              </a:rPr>
              <a:t>improve teachers’ understanding of data-driven instructional practices to improve achievement in the area of mathematics specifically for our students eligible for free and reduced meals. </a:t>
            </a:r>
            <a:endParaRPr sz="3250"/>
          </a:p>
          <a:p>
            <a:pPr marL="0" lvl="0" indent="0" algn="l" rtl="0">
              <a:lnSpc>
                <a:spcPct val="100000"/>
              </a:lnSpc>
              <a:spcBef>
                <a:spcPts val="900"/>
              </a:spcBef>
              <a:spcAft>
                <a:spcPts val="0"/>
              </a:spcAft>
              <a:buClr>
                <a:schemeClr val="dk1"/>
              </a:buClr>
              <a:buSzPct val="33846"/>
              <a:buFont typeface="Arial"/>
              <a:buNone/>
            </a:pPr>
            <a:r>
              <a:rPr lang="en" sz="3250"/>
              <a:t>Based on our ESSA identification of ________, one of our areas of highest need is _________. </a:t>
            </a:r>
            <a:r>
              <a:rPr lang="en" sz="3350"/>
              <a:t>Our priority challenge that addresses this need is _________________________________.  This is necessary to ______________________. </a:t>
            </a:r>
            <a:endParaRPr sz="3350"/>
          </a:p>
          <a:p>
            <a:pPr marL="0" lvl="0" indent="0" algn="l" rtl="0">
              <a:spcBef>
                <a:spcPts val="900"/>
              </a:spcBef>
              <a:spcAft>
                <a:spcPts val="1200"/>
              </a:spcAft>
              <a:buNone/>
            </a:pPr>
            <a:endParaRPr sz="2102"/>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85"/>
          <p:cNvSpPr txBox="1">
            <a:spLocks noGrp="1"/>
          </p:cNvSpPr>
          <p:nvPr>
            <p:ph type="title"/>
          </p:nvPr>
        </p:nvSpPr>
        <p:spPr>
          <a:xfrm>
            <a:off x="216675" y="27847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300"/>
              <a:t>Where to Enter in the UIP: Priority Performance Challenges</a:t>
            </a:r>
            <a:r>
              <a:rPr lang="en"/>
              <a:t>  </a:t>
            </a:r>
            <a:endParaRPr/>
          </a:p>
        </p:txBody>
      </p:sp>
      <p:sp>
        <p:nvSpPr>
          <p:cNvPr id="711" name="Google Shape;711;p85"/>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endParaRPr/>
          </a:p>
        </p:txBody>
      </p:sp>
      <p:pic>
        <p:nvPicPr>
          <p:cNvPr id="712" name="Google Shape;712;p85" descr="UIP, priority performance challenges."/>
          <p:cNvPicPr preferRelativeResize="0"/>
          <p:nvPr/>
        </p:nvPicPr>
        <p:blipFill>
          <a:blip r:embed="rId3">
            <a:alphaModFix/>
          </a:blip>
          <a:stretch>
            <a:fillRect/>
          </a:stretch>
        </p:blipFill>
        <p:spPr>
          <a:xfrm>
            <a:off x="-14250" y="866300"/>
            <a:ext cx="8247048" cy="4123524"/>
          </a:xfrm>
          <a:prstGeom prst="rect">
            <a:avLst/>
          </a:prstGeom>
          <a:noFill/>
          <a:ln>
            <a:noFill/>
          </a:ln>
        </p:spPr>
      </p:pic>
      <p:sp>
        <p:nvSpPr>
          <p:cNvPr id="713" name="Google Shape;713;p85">
            <a:extLst>
              <a:ext uri="{C183D7F6-B498-43B3-948B-1728B52AA6E4}">
                <adec:decorative xmlns:adec="http://schemas.microsoft.com/office/drawing/2017/decorative" val="1"/>
              </a:ext>
            </a:extLst>
          </p:cNvPr>
          <p:cNvSpPr/>
          <p:nvPr/>
        </p:nvSpPr>
        <p:spPr>
          <a:xfrm>
            <a:off x="6951425" y="12983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85">
            <a:extLst>
              <a:ext uri="{C183D7F6-B498-43B3-948B-1728B52AA6E4}">
                <adec:decorative xmlns:adec="http://schemas.microsoft.com/office/drawing/2017/decorative" val="1"/>
              </a:ext>
            </a:extLst>
          </p:cNvPr>
          <p:cNvSpPr/>
          <p:nvPr/>
        </p:nvSpPr>
        <p:spPr>
          <a:xfrm>
            <a:off x="1609975" y="28241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85">
            <a:extLst>
              <a:ext uri="{C183D7F6-B498-43B3-948B-1728B52AA6E4}">
                <adec:decorative xmlns:adec="http://schemas.microsoft.com/office/drawing/2017/decorative" val="1"/>
              </a:ext>
            </a:extLst>
          </p:cNvPr>
          <p:cNvSpPr/>
          <p:nvPr/>
        </p:nvSpPr>
        <p:spPr>
          <a:xfrm>
            <a:off x="4957775" y="425195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86"/>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Major Improvement Strategies</a:t>
            </a:r>
            <a:endParaRPr sz="3377"/>
          </a:p>
        </p:txBody>
      </p:sp>
      <p:sp>
        <p:nvSpPr>
          <p:cNvPr id="721" name="Google Shape;721;p86"/>
          <p:cNvSpPr txBox="1">
            <a:spLocks noGrp="1"/>
          </p:cNvSpPr>
          <p:nvPr>
            <p:ph type="subTitle" idx="1"/>
          </p:nvPr>
        </p:nvSpPr>
        <p:spPr>
          <a:xfrm>
            <a:off x="273450" y="290517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87"/>
          <p:cNvSpPr txBox="1">
            <a:spLocks noGrp="1"/>
          </p:cNvSpPr>
          <p:nvPr>
            <p:ph type="subTitle" idx="3"/>
          </p:nvPr>
        </p:nvSpPr>
        <p:spPr>
          <a:xfrm>
            <a:off x="1005250" y="2605500"/>
            <a:ext cx="7417200" cy="322800"/>
          </a:xfrm>
          <a:prstGeom prst="rect">
            <a:avLst/>
          </a:prstGeom>
        </p:spPr>
        <p:txBody>
          <a:bodyPr spcFirstLastPara="1" wrap="square" lIns="0" tIns="0" rIns="0" bIns="0" anchor="t" anchorCtr="0">
            <a:noAutofit/>
          </a:bodyPr>
          <a:lstStyle/>
          <a:p>
            <a:pPr marL="0" lvl="0" indent="0" algn="l" rtl="0">
              <a:lnSpc>
                <a:spcPct val="80000"/>
              </a:lnSpc>
              <a:spcBef>
                <a:spcPts val="0"/>
              </a:spcBef>
              <a:spcAft>
                <a:spcPts val="900"/>
              </a:spcAft>
              <a:buSzPts val="770"/>
              <a:buNone/>
            </a:pPr>
            <a:r>
              <a:rPr lang="en" sz="1400">
                <a:solidFill>
                  <a:schemeClr val="dk1"/>
                </a:solidFill>
              </a:rPr>
              <a:t>Includes an evidence-based intervention (EBI). Provides a short description of what has been found in research regarding the success of the selected intervention and/or strategy as aligned to the school’s identification. </a:t>
            </a:r>
            <a:endParaRPr sz="1400">
              <a:solidFill>
                <a:schemeClr val="dk1"/>
              </a:solidFill>
            </a:endParaRPr>
          </a:p>
        </p:txBody>
      </p:sp>
      <p:sp>
        <p:nvSpPr>
          <p:cNvPr id="727" name="Google Shape;727;p8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(MIS) </a:t>
            </a:r>
            <a:endParaRPr sz="3000"/>
          </a:p>
        </p:txBody>
      </p:sp>
      <p:sp>
        <p:nvSpPr>
          <p:cNvPr id="728" name="Google Shape;728;p87"/>
          <p:cNvSpPr txBox="1">
            <a:spLocks noGrp="1"/>
          </p:cNvSpPr>
          <p:nvPr>
            <p:ph type="title" idx="2"/>
          </p:nvPr>
        </p:nvSpPr>
        <p:spPr>
          <a:xfrm>
            <a:off x="461400" y="1143000"/>
            <a:ext cx="7685400" cy="322800"/>
          </a:xfrm>
          <a:prstGeom prst="rect">
            <a:avLst/>
          </a:prstGeom>
        </p:spPr>
        <p:txBody>
          <a:bodyPr spcFirstLastPara="1" wrap="square" lIns="0" tIns="0" rIns="0" bIns="0" anchor="t" anchorCtr="0">
            <a:noAutofit/>
          </a:bodyPr>
          <a:lstStyle/>
          <a:p>
            <a:pPr marL="0" lvl="0" indent="0" algn="l" rtl="0">
              <a:spcBef>
                <a:spcPts val="0"/>
              </a:spcBef>
              <a:spcAft>
                <a:spcPts val="900"/>
              </a:spcAft>
              <a:buClr>
                <a:schemeClr val="dk1"/>
              </a:buClr>
              <a:buSzPts val="1100"/>
              <a:buFont typeface="Arial"/>
              <a:buNone/>
            </a:pPr>
            <a:r>
              <a:rPr lang="en" sz="1700"/>
              <a:t>At least </a:t>
            </a:r>
            <a:r>
              <a:rPr lang="en" sz="1700" u="sng"/>
              <a:t>one</a:t>
            </a:r>
            <a:r>
              <a:rPr lang="en" sz="1700"/>
              <a:t> MIS must fulfill the following criteria. This can be done with each MIS, but this is not required. </a:t>
            </a:r>
            <a:endParaRPr/>
          </a:p>
        </p:txBody>
      </p:sp>
      <p:sp>
        <p:nvSpPr>
          <p:cNvPr id="729" name="Google Shape;729;p87"/>
          <p:cNvSpPr txBox="1">
            <a:spLocks noGrp="1"/>
          </p:cNvSpPr>
          <p:nvPr>
            <p:ph type="subTitle" idx="1"/>
          </p:nvPr>
        </p:nvSpPr>
        <p:spPr>
          <a:xfrm>
            <a:off x="1028275" y="202082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1200"/>
              </a:spcAft>
              <a:buSzPts val="688"/>
              <a:buNone/>
            </a:pPr>
            <a:r>
              <a:rPr lang="en" sz="1425">
                <a:solidFill>
                  <a:schemeClr val="dk1"/>
                </a:solidFill>
              </a:rPr>
              <a:t>Provides clear rationale that includes at least one intervention and/or strategy that is clearly and explicitly aligned with the reason for ESSA TS/ATS identification.</a:t>
            </a:r>
            <a:endParaRPr sz="1425">
              <a:solidFill>
                <a:schemeClr val="dk1"/>
              </a:solidFill>
            </a:endParaRPr>
          </a:p>
        </p:txBody>
      </p:sp>
      <p:sp>
        <p:nvSpPr>
          <p:cNvPr id="730" name="Google Shape;730;p87"/>
          <p:cNvSpPr txBox="1">
            <a:spLocks noGrp="1"/>
          </p:cNvSpPr>
          <p:nvPr>
            <p:ph type="subTitle" idx="4"/>
          </p:nvPr>
        </p:nvSpPr>
        <p:spPr>
          <a:xfrm>
            <a:off x="1009450" y="3170975"/>
            <a:ext cx="7417200" cy="3228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SzPts val="605"/>
              <a:buNone/>
            </a:pPr>
            <a:r>
              <a:rPr lang="en" sz="1390">
                <a:solidFill>
                  <a:schemeClr val="dk1"/>
                </a:solidFill>
              </a:rPr>
              <a:t>Describes the contextual fit for the implementation of the selected intervention and/or strategy aligned to the reason for ESSA TS/ATS identification</a:t>
            </a:r>
            <a:endParaRPr sz="1390">
              <a:solidFill>
                <a:schemeClr val="dk1"/>
              </a:solidFill>
            </a:endParaRPr>
          </a:p>
          <a:p>
            <a:pPr marL="0" lvl="0" indent="0" algn="l" rtl="0">
              <a:lnSpc>
                <a:spcPct val="100000"/>
              </a:lnSpc>
              <a:spcBef>
                <a:spcPts val="1200"/>
              </a:spcBef>
              <a:spcAft>
                <a:spcPts val="0"/>
              </a:spcAft>
              <a:buSzPts val="605"/>
              <a:buNone/>
            </a:pPr>
            <a:endParaRPr sz="1390">
              <a:solidFill>
                <a:schemeClr val="dk1"/>
              </a:solidFill>
            </a:endParaRPr>
          </a:p>
          <a:p>
            <a:pPr marL="0" lvl="0" indent="0" algn="l" rtl="0">
              <a:lnSpc>
                <a:spcPct val="100000"/>
              </a:lnSpc>
              <a:spcBef>
                <a:spcPts val="1200"/>
              </a:spcBef>
              <a:spcAft>
                <a:spcPts val="0"/>
              </a:spcAft>
              <a:buSzPts val="605"/>
              <a:buNone/>
            </a:pPr>
            <a:r>
              <a:rPr lang="en" sz="1390">
                <a:solidFill>
                  <a:schemeClr val="dk1"/>
                </a:solidFill>
              </a:rPr>
              <a:t>Note:  ATS Plans address resource inequities as a part of a MIS. </a:t>
            </a:r>
            <a:endParaRPr sz="1390">
              <a:solidFill>
                <a:schemeClr val="dk1"/>
              </a:solidFill>
            </a:endParaRPr>
          </a:p>
          <a:p>
            <a:pPr marL="0" lvl="0" indent="0" algn="l" rtl="0">
              <a:lnSpc>
                <a:spcPct val="100000"/>
              </a:lnSpc>
              <a:spcBef>
                <a:spcPts val="1200"/>
              </a:spcBef>
              <a:spcAft>
                <a:spcPts val="1200"/>
              </a:spcAft>
              <a:buSzPts val="605"/>
              <a:buNone/>
            </a:pPr>
            <a:endParaRPr sz="1390">
              <a:solidFill>
                <a:schemeClr val="dk1"/>
              </a:solidFill>
            </a:endParaRPr>
          </a:p>
        </p:txBody>
      </p:sp>
      <p:sp>
        <p:nvSpPr>
          <p:cNvPr id="731" name="Google Shape;731;p87">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35"/>
        <p:cNvGrpSpPr/>
        <p:nvPr/>
      </p:nvGrpSpPr>
      <p:grpSpPr>
        <a:xfrm>
          <a:off x="0" y="0"/>
          <a:ext cx="0" cy="0"/>
          <a:chOff x="0" y="0"/>
          <a:chExt cx="0" cy="0"/>
        </a:xfrm>
      </p:grpSpPr>
      <p:sp>
        <p:nvSpPr>
          <p:cNvPr id="736" name="Google Shape;736;p88"/>
          <p:cNvSpPr txBox="1">
            <a:spLocks noGrp="1"/>
          </p:cNvSpPr>
          <p:nvPr>
            <p:ph type="body" idx="1"/>
          </p:nvPr>
        </p:nvSpPr>
        <p:spPr>
          <a:xfrm>
            <a:off x="118400" y="999100"/>
            <a:ext cx="8859300" cy="3537600"/>
          </a:xfrm>
          <a:prstGeom prst="rect">
            <a:avLst/>
          </a:prstGeom>
        </p:spPr>
        <p:txBody>
          <a:bodyPr spcFirstLastPara="1" wrap="square" lIns="0" tIns="0" rIns="0" bIns="0" anchor="t" anchorCtr="0">
            <a:normAutofit lnSpcReduction="20000"/>
          </a:bodyPr>
          <a:lstStyle/>
          <a:p>
            <a:pPr marL="0" lvl="0" indent="0" algn="l" rtl="0">
              <a:lnSpc>
                <a:spcPct val="100000"/>
              </a:lnSpc>
              <a:spcBef>
                <a:spcPts val="0"/>
              </a:spcBef>
              <a:spcAft>
                <a:spcPts val="0"/>
              </a:spcAft>
              <a:buClr>
                <a:schemeClr val="dk1"/>
              </a:buClr>
              <a:buFont typeface="Arial"/>
              <a:buNone/>
            </a:pPr>
            <a:r>
              <a:rPr lang="en" sz="1500"/>
              <a:t>This could look like: </a:t>
            </a:r>
            <a:endParaRPr sz="1500"/>
          </a:p>
          <a:p>
            <a:pPr marL="0" lvl="0" indent="0" algn="l" rtl="0">
              <a:lnSpc>
                <a:spcPct val="100000"/>
              </a:lnSpc>
              <a:spcBef>
                <a:spcPts val="900"/>
              </a:spcBef>
              <a:spcAft>
                <a:spcPts val="0"/>
              </a:spcAft>
              <a:buClr>
                <a:schemeClr val="dk1"/>
              </a:buClr>
              <a:buFont typeface="Arial"/>
              <a:buNone/>
            </a:pPr>
            <a:r>
              <a:rPr lang="en" sz="1500"/>
              <a:t>Based on our ESSA identification of </a:t>
            </a:r>
            <a:r>
              <a:rPr lang="en" sz="1200" b="1">
                <a:latin typeface="Roboto"/>
                <a:ea typeface="Roboto"/>
                <a:cs typeface="Roboto"/>
                <a:sym typeface="Roboto"/>
              </a:rPr>
              <a:t>Targeted Support: Students Eligible for Free and Reduced Meals, </a:t>
            </a:r>
            <a:r>
              <a:rPr lang="en" sz="1500"/>
              <a:t>our chosen priority improvement challenge </a:t>
            </a:r>
            <a:r>
              <a:rPr lang="en" sz="1200" b="1">
                <a:latin typeface="Roboto"/>
                <a:ea typeface="Roboto"/>
                <a:cs typeface="Roboto"/>
                <a:sym typeface="Roboto"/>
              </a:rPr>
              <a:t>is lack of teacher training in using data to inform instruction</a:t>
            </a:r>
            <a:r>
              <a:rPr lang="en" sz="1500"/>
              <a:t>. Our major improvement strategy we have chosen that addresses this need is </a:t>
            </a:r>
            <a:r>
              <a:rPr lang="en" sz="1250" b="1">
                <a:latin typeface="Roboto"/>
                <a:ea typeface="Roboto"/>
                <a:cs typeface="Roboto"/>
                <a:sym typeface="Roboto"/>
              </a:rPr>
              <a:t>having staff work through the </a:t>
            </a:r>
            <a:r>
              <a:rPr lang="en" sz="1250" b="1">
                <a:highlight>
                  <a:schemeClr val="lt1"/>
                </a:highlight>
                <a:latin typeface="Roboto"/>
                <a:ea typeface="Roboto"/>
                <a:cs typeface="Roboto"/>
                <a:sym typeface="Roboto"/>
              </a:rPr>
              <a:t>National Board for Professional Teaching Standards (NBPTS) Certification</a:t>
            </a:r>
            <a:r>
              <a:rPr lang="en" sz="1600"/>
              <a:t>.</a:t>
            </a:r>
            <a:r>
              <a:rPr lang="en" sz="1500"/>
              <a:t> </a:t>
            </a:r>
            <a:r>
              <a:rPr lang="en" sz="1200" b="1">
                <a:latin typeface="Roboto"/>
                <a:ea typeface="Roboto"/>
                <a:cs typeface="Roboto"/>
                <a:sym typeface="Roboto"/>
              </a:rPr>
              <a:t>N</a:t>
            </a:r>
            <a:r>
              <a:rPr lang="en" sz="1250" b="1">
                <a:latin typeface="Roboto"/>
                <a:ea typeface="Roboto"/>
                <a:cs typeface="Roboto"/>
                <a:sym typeface="Roboto"/>
              </a:rPr>
              <a:t>BPTS Certification has rigorous PD that allows teachers to learn to effectively use data with a hands-on approach using their own student data.</a:t>
            </a:r>
            <a:r>
              <a:rPr lang="en" sz="1500"/>
              <a:t>   This intervention has been shown to be effective in </a:t>
            </a:r>
            <a:r>
              <a:rPr lang="en" sz="1200" b="1">
                <a:latin typeface="Roboto"/>
                <a:ea typeface="Roboto"/>
                <a:cs typeface="Roboto"/>
                <a:sym typeface="Roboto"/>
              </a:rPr>
              <a:t>improving teacher data usage</a:t>
            </a:r>
            <a:r>
              <a:rPr lang="en" sz="1500"/>
              <a:t> by research that can be found here </a:t>
            </a:r>
            <a:r>
              <a:rPr lang="en" sz="1200" b="1">
                <a:latin typeface="Roboto"/>
                <a:ea typeface="Roboto"/>
                <a:cs typeface="Roboto"/>
                <a:sym typeface="Roboto"/>
              </a:rPr>
              <a:t>https://ies.ed.gov/ncee/wwc/study/67272</a:t>
            </a:r>
            <a:r>
              <a:rPr lang="en" sz="1500"/>
              <a:t>. This strategy was chosen for this challenge because </a:t>
            </a:r>
            <a:r>
              <a:rPr lang="en" sz="1250" b="1">
                <a:latin typeface="Roboto"/>
                <a:ea typeface="Roboto"/>
                <a:cs typeface="Roboto"/>
                <a:sym typeface="Roboto"/>
              </a:rPr>
              <a:t>we struggle to higher experienced teachers and in conjunction of allowing them to work with data, this program will help our new teachers and and less experienced staff gain a deeper knowledge and understanding of the connection between standards-based teaching, using data, and results</a:t>
            </a:r>
            <a:r>
              <a:rPr lang="en" sz="1500"/>
              <a:t>.</a:t>
            </a:r>
            <a:endParaRPr sz="1500"/>
          </a:p>
          <a:p>
            <a:pPr marL="0" lvl="0" indent="0" algn="l" rtl="0">
              <a:lnSpc>
                <a:spcPct val="100000"/>
              </a:lnSpc>
              <a:spcBef>
                <a:spcPts val="900"/>
              </a:spcBef>
              <a:spcAft>
                <a:spcPts val="900"/>
              </a:spcAft>
              <a:buClr>
                <a:schemeClr val="dk1"/>
              </a:buClr>
              <a:buFont typeface="Arial"/>
              <a:buNone/>
            </a:pPr>
            <a:r>
              <a:rPr lang="en" sz="1500"/>
              <a:t>Based on our ESSA identification of ________, our chosen priority improvement challenge is _________. Our major improvement strategy we have chosen that addresses this need is _________________________________.  _____________________________(Program name) _____________________________( what it provides) .  This intervention has been shown to be effective in improving /mitigating ____________________ by research that can be found here_______________________.  This strategy was chosen for this challenge because _____________________________. </a:t>
            </a:r>
            <a:endParaRPr/>
          </a:p>
        </p:txBody>
      </p:sp>
      <p:sp>
        <p:nvSpPr>
          <p:cNvPr id="737" name="Google Shape;737;p8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Major Improvement Strategies Example </a:t>
            </a:r>
            <a:endParaRPr sz="3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53"/>
          <p:cNvSpPr txBox="1">
            <a:spLocks noGrp="1"/>
          </p:cNvSpPr>
          <p:nvPr>
            <p:ph type="title"/>
          </p:nvPr>
        </p:nvSpPr>
        <p:spPr>
          <a:xfrm>
            <a:off x="207625" y="2614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solidFill>
                  <a:schemeClr val="lt1"/>
                </a:solidFill>
              </a:rPr>
              <a:t> ESSA Identification of TS/ATS</a:t>
            </a:r>
            <a:r>
              <a:rPr lang="en"/>
              <a:t> </a:t>
            </a:r>
            <a:endParaRPr/>
          </a:p>
        </p:txBody>
      </p:sp>
      <p:sp>
        <p:nvSpPr>
          <p:cNvPr id="391" name="Google Shape;391;p53"/>
          <p:cNvSpPr txBox="1">
            <a:spLocks noGrp="1"/>
          </p:cNvSpPr>
          <p:nvPr>
            <p:ph type="body" idx="1"/>
          </p:nvPr>
        </p:nvSpPr>
        <p:spPr>
          <a:xfrm>
            <a:off x="345975" y="1063425"/>
            <a:ext cx="8520600" cy="3191700"/>
          </a:xfrm>
          <a:prstGeom prst="rect">
            <a:avLst/>
          </a:prstGeom>
        </p:spPr>
        <p:txBody>
          <a:bodyPr spcFirstLastPara="1" wrap="square" lIns="0" tIns="0" rIns="0" bIns="0" anchor="t" anchorCtr="0">
            <a:normAutofit/>
          </a:bodyPr>
          <a:lstStyle/>
          <a:p>
            <a:pPr marL="457200" lvl="0" indent="-307975" algn="l" rtl="0">
              <a:spcBef>
                <a:spcPts val="0"/>
              </a:spcBef>
              <a:spcAft>
                <a:spcPts val="0"/>
              </a:spcAft>
              <a:buClr>
                <a:srgbClr val="333333"/>
              </a:buClr>
              <a:buSzPts val="1250"/>
              <a:buFont typeface="Arial"/>
              <a:buChar char="●"/>
            </a:pPr>
            <a:r>
              <a:rPr lang="en" sz="1250">
                <a:solidFill>
                  <a:srgbClr val="333333"/>
                </a:solidFill>
                <a:highlight>
                  <a:srgbClr val="FFFFFF"/>
                </a:highlight>
                <a:latin typeface="Arial"/>
                <a:ea typeface="Arial"/>
                <a:cs typeface="Arial"/>
                <a:sym typeface="Arial"/>
              </a:rPr>
              <a:t>Any state that accepts funds under the federal legislation called the Elementary and Secondary Education Act (ESEA), reauthorized as the Every Student Succeeds Act (ESSA), must identify schools for support and improvement based on overall performance of the school (Comprehensive Support and Improvement), and performance of disaggregated groups (Targeted or Additional Targeted Support and Improvement).</a:t>
            </a:r>
            <a:endParaRPr sz="1250">
              <a:solidFill>
                <a:srgbClr val="333333"/>
              </a:solidFill>
              <a:highlight>
                <a:srgbClr val="FFFFFF"/>
              </a:highlight>
              <a:latin typeface="Arial"/>
              <a:ea typeface="Arial"/>
              <a:cs typeface="Arial"/>
              <a:sym typeface="Arial"/>
            </a:endParaRPr>
          </a:p>
          <a:p>
            <a:pPr marL="457200" lvl="0" indent="0" algn="l" rtl="0">
              <a:spcBef>
                <a:spcPts val="1200"/>
              </a:spcBef>
              <a:spcAft>
                <a:spcPts val="0"/>
              </a:spcAft>
              <a:buNone/>
            </a:pPr>
            <a:endParaRPr sz="1250">
              <a:solidFill>
                <a:srgbClr val="333333"/>
              </a:solidFill>
              <a:highlight>
                <a:srgbClr val="FFFFFF"/>
              </a:highlight>
              <a:latin typeface="Arial"/>
              <a:ea typeface="Arial"/>
              <a:cs typeface="Arial"/>
              <a:sym typeface="Arial"/>
            </a:endParaRPr>
          </a:p>
          <a:p>
            <a:pPr marL="457200" lvl="0" indent="-307975" algn="l" rtl="0">
              <a:spcBef>
                <a:spcPts val="1200"/>
              </a:spcBef>
              <a:spcAft>
                <a:spcPts val="0"/>
              </a:spcAft>
              <a:buClr>
                <a:srgbClr val="333333"/>
              </a:buClr>
              <a:buSzPts val="1250"/>
              <a:buFont typeface="Arial"/>
              <a:buChar char="●"/>
            </a:pPr>
            <a:r>
              <a:rPr lang="en" sz="1250">
                <a:solidFill>
                  <a:srgbClr val="333333"/>
                </a:solidFill>
                <a:highlight>
                  <a:srgbClr val="FFFFFF"/>
                </a:highlight>
                <a:latin typeface="Arial"/>
                <a:ea typeface="Arial"/>
                <a:cs typeface="Arial"/>
                <a:sym typeface="Arial"/>
              </a:rPr>
              <a:t>ESSA draws more focused attention to the performance of each historically underserved student population, including students with disabilities [in Colorado, students with an individualized education program (IEP)], English learners, economically disadvantaged students (in Colorado, students who qualified for free or reduced meals), and students from major racial/ethnic groups.</a:t>
            </a:r>
            <a:endParaRPr sz="12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Google Shape;742;p89"/>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to Enter in the UIP</a:t>
            </a:r>
            <a:endParaRPr/>
          </a:p>
        </p:txBody>
      </p:sp>
      <p:sp>
        <p:nvSpPr>
          <p:cNvPr id="743" name="Google Shape;743;p89"/>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1200"/>
              </a:spcAft>
              <a:buNone/>
            </a:pPr>
            <a:r>
              <a:rPr lang="en"/>
              <a:t>EBI screenshot</a:t>
            </a:r>
            <a:endParaRPr/>
          </a:p>
        </p:txBody>
      </p:sp>
      <p:pic>
        <p:nvPicPr>
          <p:cNvPr id="744" name="Google Shape;744;p89" descr="UIP, major improvement strategies."/>
          <p:cNvPicPr preferRelativeResize="0"/>
          <p:nvPr/>
        </p:nvPicPr>
        <p:blipFill>
          <a:blip r:embed="rId3">
            <a:alphaModFix/>
          </a:blip>
          <a:stretch>
            <a:fillRect/>
          </a:stretch>
        </p:blipFill>
        <p:spPr>
          <a:xfrm>
            <a:off x="213075" y="1143000"/>
            <a:ext cx="7756526" cy="3910550"/>
          </a:xfrm>
          <a:prstGeom prst="rect">
            <a:avLst/>
          </a:prstGeom>
          <a:noFill/>
          <a:ln>
            <a:noFill/>
          </a:ln>
        </p:spPr>
      </p:pic>
      <p:sp>
        <p:nvSpPr>
          <p:cNvPr id="745" name="Google Shape;745;p89">
            <a:extLst>
              <a:ext uri="{C183D7F6-B498-43B3-948B-1728B52AA6E4}">
                <adec:decorative xmlns:adec="http://schemas.microsoft.com/office/drawing/2017/decorative" val="1"/>
              </a:ext>
            </a:extLst>
          </p:cNvPr>
          <p:cNvSpPr/>
          <p:nvPr/>
        </p:nvSpPr>
        <p:spPr>
          <a:xfrm>
            <a:off x="7131875" y="36358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sp>
        <p:nvSpPr>
          <p:cNvPr id="750" name="Google Shape;750;p9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377"/>
              <a:t>Action Planning and Monitoring </a:t>
            </a:r>
            <a:endParaRPr sz="3377"/>
          </a:p>
        </p:txBody>
      </p:sp>
      <p:sp>
        <p:nvSpPr>
          <p:cNvPr id="752" name="Google Shape;752;p90">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756"/>
        <p:cNvGrpSpPr/>
        <p:nvPr/>
      </p:nvGrpSpPr>
      <p:grpSpPr>
        <a:xfrm>
          <a:off x="0" y="0"/>
          <a:ext cx="0" cy="0"/>
          <a:chOff x="0" y="0"/>
          <a:chExt cx="0" cy="0"/>
        </a:xfrm>
      </p:grpSpPr>
      <p:sp>
        <p:nvSpPr>
          <p:cNvPr id="757" name="Google Shape;757;p91"/>
          <p:cNvSpPr txBox="1">
            <a:spLocks noGrp="1"/>
          </p:cNvSpPr>
          <p:nvPr>
            <p:ph type="title"/>
          </p:nvPr>
        </p:nvSpPr>
        <p:spPr>
          <a:xfrm>
            <a:off x="182350"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Action Planning and Monitoring of TS/ATS Plans</a:t>
            </a:r>
            <a:r>
              <a:rPr lang="en"/>
              <a:t>  </a:t>
            </a:r>
            <a:endParaRPr/>
          </a:p>
        </p:txBody>
      </p:sp>
      <p:sp>
        <p:nvSpPr>
          <p:cNvPr id="758" name="Google Shape;758;p91"/>
          <p:cNvSpPr txBox="1">
            <a:spLocks noGrp="1"/>
          </p:cNvSpPr>
          <p:nvPr>
            <p:ph type="body" idx="1"/>
          </p:nvPr>
        </p:nvSpPr>
        <p:spPr>
          <a:xfrm>
            <a:off x="457200" y="999275"/>
            <a:ext cx="8520600" cy="3465000"/>
          </a:xfrm>
          <a:prstGeom prst="rect">
            <a:avLst/>
          </a:prstGeom>
        </p:spPr>
        <p:txBody>
          <a:bodyPr spcFirstLastPara="1" wrap="square" lIns="0" tIns="0" rIns="0" bIns="0" anchor="t" anchorCtr="0">
            <a:normAutofit fontScale="85000" lnSpcReduction="20000"/>
          </a:bodyPr>
          <a:lstStyle/>
          <a:p>
            <a:pPr marL="0" lvl="0" indent="0" algn="l" rtl="0">
              <a:spcBef>
                <a:spcPts val="0"/>
              </a:spcBef>
              <a:spcAft>
                <a:spcPts val="0"/>
              </a:spcAft>
              <a:buNone/>
            </a:pPr>
            <a:r>
              <a:rPr lang="en"/>
              <a:t>Plans must include the following:  </a:t>
            </a:r>
            <a:endParaRPr/>
          </a:p>
          <a:p>
            <a:pPr marL="457200" lvl="0" indent="-314960" algn="l" rtl="0">
              <a:spcBef>
                <a:spcPts val="1200"/>
              </a:spcBef>
              <a:spcAft>
                <a:spcPts val="0"/>
              </a:spcAft>
              <a:buSzPct val="88888"/>
              <a:buChar char="●"/>
            </a:pPr>
            <a:r>
              <a:rPr lang="en" b="1"/>
              <a:t>Quality of Target:</a:t>
            </a:r>
            <a:r>
              <a:rPr lang="en"/>
              <a:t> Identifies ambitious, attainable targets that align to the priority performance challenge and reason for TS/ATS identification. </a:t>
            </a:r>
            <a:endParaRPr/>
          </a:p>
          <a:p>
            <a:pPr marL="457200" lvl="0" indent="-314960" algn="l" rtl="0">
              <a:spcBef>
                <a:spcPts val="0"/>
              </a:spcBef>
              <a:spcAft>
                <a:spcPts val="0"/>
              </a:spcAft>
              <a:buSzPct val="88888"/>
              <a:buChar char="●"/>
            </a:pPr>
            <a:r>
              <a:rPr lang="en" b="1"/>
              <a:t>Interim Measures:</a:t>
            </a:r>
            <a:r>
              <a:rPr lang="en"/>
              <a:t> Specifies interim measures that are aligned to an annual target and assess the impact of the major improvement strategies (MIS) on student outcomes multiple times a year. </a:t>
            </a:r>
            <a:endParaRPr/>
          </a:p>
          <a:p>
            <a:pPr marL="457200" lvl="0" indent="-314960" algn="l" rtl="0">
              <a:spcBef>
                <a:spcPts val="0"/>
              </a:spcBef>
              <a:spcAft>
                <a:spcPts val="0"/>
              </a:spcAft>
              <a:buSzPct val="88888"/>
              <a:buChar char="●"/>
            </a:pPr>
            <a:r>
              <a:rPr lang="en" b="1"/>
              <a:t>Quality of Implementation Benchmarks:</a:t>
            </a:r>
            <a:r>
              <a:rPr lang="en"/>
              <a:t> Provides implementation benchmarks that enable staff to determine whether the strategy is occurring in an effective manner and articulates a plan if adjustments are needed. </a:t>
            </a:r>
            <a:endParaRPr/>
          </a:p>
          <a:p>
            <a:pPr marL="457200" lvl="0" indent="-314960" algn="l" rtl="0">
              <a:spcBef>
                <a:spcPts val="0"/>
              </a:spcBef>
              <a:spcAft>
                <a:spcPts val="0"/>
              </a:spcAft>
              <a:buSzPct val="88888"/>
              <a:buChar char="●"/>
            </a:pPr>
            <a:r>
              <a:rPr lang="en" b="1"/>
              <a:t>Monitoring of Implementation:</a:t>
            </a:r>
            <a:r>
              <a:rPr lang="en"/>
              <a:t> Shares a monitoring plan for tracking implementation efforts. </a:t>
            </a:r>
            <a:endParaRPr/>
          </a:p>
          <a:p>
            <a:pPr marL="457200" lvl="0" indent="-314960" algn="l" rtl="0">
              <a:spcBef>
                <a:spcPts val="0"/>
              </a:spcBef>
              <a:spcAft>
                <a:spcPts val="0"/>
              </a:spcAft>
              <a:buSzPct val="88888"/>
              <a:buChar char="●"/>
            </a:pPr>
            <a:r>
              <a:rPr lang="en" b="1"/>
              <a:t>Evaluating Impact:</a:t>
            </a:r>
            <a:r>
              <a:rPr lang="en"/>
              <a:t> Provides and evaluation plan for assessing the impact of intervention(s).  </a:t>
            </a:r>
            <a:endParaRPr/>
          </a:p>
          <a:p>
            <a:pPr marL="457200" lvl="0" indent="-314960" algn="l" rtl="0">
              <a:spcBef>
                <a:spcPts val="0"/>
              </a:spcBef>
              <a:spcAft>
                <a:spcPts val="0"/>
              </a:spcAft>
              <a:buSzPct val="88888"/>
              <a:buChar char="●"/>
            </a:pPr>
            <a:r>
              <a:rPr lang="en" b="1"/>
              <a:t>Modification of Interventions or Strategies: </a:t>
            </a:r>
            <a:r>
              <a:rPr lang="en"/>
              <a:t>Shares a process using evaluation results to make adjustments and modifications.  </a:t>
            </a:r>
            <a:endParaRPr/>
          </a:p>
          <a:p>
            <a:pPr marL="457200" lvl="0" indent="-314960" algn="l" rtl="0">
              <a:spcBef>
                <a:spcPts val="0"/>
              </a:spcBef>
              <a:spcAft>
                <a:spcPts val="0"/>
              </a:spcAft>
              <a:buSzPct val="88888"/>
              <a:buChar char="●"/>
            </a:pPr>
            <a:r>
              <a:rPr lang="en" b="1"/>
              <a:t>Resource Inequities</a:t>
            </a:r>
            <a:r>
              <a:rPr lang="en"/>
              <a:t>: Must be considered and addressed as a part of ATS action planning and monitoring of plan.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62"/>
        <p:cNvGrpSpPr/>
        <p:nvPr/>
      </p:nvGrpSpPr>
      <p:grpSpPr>
        <a:xfrm>
          <a:off x="0" y="0"/>
          <a:ext cx="0" cy="0"/>
          <a:chOff x="0" y="0"/>
          <a:chExt cx="0" cy="0"/>
        </a:xfrm>
      </p:grpSpPr>
      <p:sp>
        <p:nvSpPr>
          <p:cNvPr id="763" name="Google Shape;763;p92"/>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000"/>
              <a:t>Shares a monitoring plan for tracking implementation and for determining if the selected intervention and/or strategy aligned to the reason for ESSA identification and is being implemented with fidelity.</a:t>
            </a:r>
            <a:endParaRPr sz="2000"/>
          </a:p>
          <a:p>
            <a:pPr marL="0" lvl="0" indent="0" algn="l" rtl="0">
              <a:lnSpc>
                <a:spcPct val="100000"/>
              </a:lnSpc>
              <a:spcBef>
                <a:spcPts val="900"/>
              </a:spcBef>
              <a:spcAft>
                <a:spcPts val="0"/>
              </a:spcAft>
              <a:buClr>
                <a:schemeClr val="dk1"/>
              </a:buClr>
              <a:buSzPts val="1100"/>
              <a:buFont typeface="Arial"/>
              <a:buNone/>
            </a:pPr>
            <a:endParaRPr sz="2000"/>
          </a:p>
          <a:p>
            <a:pPr marL="0" lvl="0" indent="0" algn="l" rtl="0">
              <a:lnSpc>
                <a:spcPct val="100000"/>
              </a:lnSpc>
              <a:spcBef>
                <a:spcPts val="900"/>
              </a:spcBef>
              <a:spcAft>
                <a:spcPts val="0"/>
              </a:spcAft>
              <a:buClr>
                <a:schemeClr val="dk1"/>
              </a:buClr>
              <a:buSzPts val="1100"/>
              <a:buFont typeface="Arial"/>
              <a:buNone/>
            </a:pPr>
            <a:r>
              <a:rPr lang="en" sz="2000"/>
              <a:t>This could look like: </a:t>
            </a:r>
            <a:endParaRPr sz="2000"/>
          </a:p>
          <a:p>
            <a:pPr marL="0" lvl="0" indent="0" algn="l" rtl="0">
              <a:lnSpc>
                <a:spcPct val="100000"/>
              </a:lnSpc>
              <a:spcBef>
                <a:spcPts val="900"/>
              </a:spcBef>
              <a:spcAft>
                <a:spcPts val="0"/>
              </a:spcAft>
              <a:buClr>
                <a:schemeClr val="dk1"/>
              </a:buClr>
              <a:buSzPts val="1100"/>
              <a:buFont typeface="Arial"/>
              <a:buNone/>
            </a:pPr>
            <a:r>
              <a:rPr lang="en" sz="2000"/>
              <a:t>We will monitor the implementation _____________ in our _________________.</a:t>
            </a:r>
            <a:endParaRPr sz="2000"/>
          </a:p>
          <a:p>
            <a:pPr marL="0" lvl="0" indent="0" algn="l" rtl="0">
              <a:lnSpc>
                <a:spcPct val="100000"/>
              </a:lnSpc>
              <a:spcBef>
                <a:spcPts val="900"/>
              </a:spcBef>
              <a:spcAft>
                <a:spcPts val="900"/>
              </a:spcAft>
              <a:buClr>
                <a:schemeClr val="dk1"/>
              </a:buClr>
              <a:buSzPts val="1100"/>
              <a:buFont typeface="Arial"/>
              <a:buNone/>
            </a:pPr>
            <a:r>
              <a:rPr lang="en" sz="2000"/>
              <a:t>We will monitor the implementation </a:t>
            </a:r>
            <a:r>
              <a:rPr lang="en" sz="2000" b="1">
                <a:latin typeface="Roboto"/>
                <a:ea typeface="Roboto"/>
                <a:cs typeface="Roboto"/>
                <a:sym typeface="Roboto"/>
              </a:rPr>
              <a:t>monthly</a:t>
            </a:r>
            <a:r>
              <a:rPr lang="en" sz="2000"/>
              <a:t> in our </a:t>
            </a:r>
            <a:r>
              <a:rPr lang="en" sz="2000" b="1">
                <a:latin typeface="Roboto"/>
                <a:ea typeface="Roboto"/>
                <a:cs typeface="Roboto"/>
                <a:sym typeface="Roboto"/>
              </a:rPr>
              <a:t>PLC meetings</a:t>
            </a:r>
            <a:r>
              <a:rPr lang="en" sz="2000"/>
              <a:t>.</a:t>
            </a:r>
            <a:endParaRPr/>
          </a:p>
        </p:txBody>
      </p:sp>
      <p:sp>
        <p:nvSpPr>
          <p:cNvPr id="764" name="Google Shape;764;p92"/>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Monitoring - Implementation Benchmarks</a:t>
            </a:r>
            <a:endParaRPr sz="3000"/>
          </a:p>
        </p:txBody>
      </p:sp>
      <p:sp>
        <p:nvSpPr>
          <p:cNvPr id="765" name="Google Shape;765;p92">
            <a:extLst>
              <a:ext uri="{C183D7F6-B498-43B3-948B-1728B52AA6E4}">
                <adec:decorative xmlns:adec="http://schemas.microsoft.com/office/drawing/2017/decorative" val="1"/>
              </a:ext>
            </a:extLst>
          </p:cNvPr>
          <p:cNvSpPr/>
          <p:nvPr/>
        </p:nvSpPr>
        <p:spPr>
          <a:xfrm flipH="1">
            <a:off x="8908525" y="129000"/>
            <a:ext cx="104700" cy="99600"/>
          </a:xfrm>
          <a:prstGeom prst="ellipse">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highlight>
                <a:srgbClr val="FF0000"/>
              </a:high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69"/>
        <p:cNvGrpSpPr/>
        <p:nvPr/>
      </p:nvGrpSpPr>
      <p:grpSpPr>
        <a:xfrm>
          <a:off x="0" y="0"/>
          <a:ext cx="0" cy="0"/>
          <a:chOff x="0" y="0"/>
          <a:chExt cx="0" cy="0"/>
        </a:xfrm>
      </p:grpSpPr>
      <p:sp>
        <p:nvSpPr>
          <p:cNvPr id="770" name="Google Shape;770;p93"/>
          <p:cNvSpPr txBox="1">
            <a:spLocks noGrp="1"/>
          </p:cNvSpPr>
          <p:nvPr>
            <p:ph type="body" idx="1"/>
          </p:nvPr>
        </p:nvSpPr>
        <p:spPr>
          <a:xfrm>
            <a:off x="457375" y="1043500"/>
            <a:ext cx="8520600" cy="3291300"/>
          </a:xfrm>
          <a:prstGeom prst="rect">
            <a:avLst/>
          </a:prstGeom>
        </p:spPr>
        <p:txBody>
          <a:bodyPr spcFirstLastPara="1" wrap="square" lIns="0" tIns="0" rIns="0" bIns="0" anchor="t" anchorCtr="0">
            <a:noAutofit/>
          </a:bodyPr>
          <a:lstStyle/>
          <a:p>
            <a:pPr marL="0" lvl="0" indent="0" algn="l" rtl="0">
              <a:lnSpc>
                <a:spcPct val="100000"/>
              </a:lnSpc>
              <a:spcBef>
                <a:spcPts val="0"/>
              </a:spcBef>
              <a:spcAft>
                <a:spcPts val="0"/>
              </a:spcAft>
              <a:buClr>
                <a:schemeClr val="dk1"/>
              </a:buClr>
              <a:buSzPts val="275"/>
              <a:buFont typeface="Arial"/>
              <a:buNone/>
            </a:pPr>
            <a:r>
              <a:rPr lang="en" sz="1600"/>
              <a:t>Provides an evaluation plan for assessing the impact of the selected intervention and/or strategy.  Includes a timeline and methods for determining if the school’s performance has increased on the ESSA indicator(s) that resulted in the school’s identification.</a:t>
            </a:r>
            <a:endParaRPr sz="1600"/>
          </a:p>
          <a:p>
            <a:pPr marL="0" lvl="0" indent="0" algn="l" rtl="0">
              <a:lnSpc>
                <a:spcPct val="100000"/>
              </a:lnSpc>
              <a:spcBef>
                <a:spcPts val="900"/>
              </a:spcBef>
              <a:spcAft>
                <a:spcPts val="0"/>
              </a:spcAft>
              <a:buClr>
                <a:schemeClr val="dk1"/>
              </a:buClr>
              <a:buSzPts val="275"/>
              <a:buFont typeface="Arial"/>
              <a:buNone/>
            </a:pPr>
            <a:r>
              <a:rPr lang="en" sz="1600"/>
              <a:t>This may look like: </a:t>
            </a:r>
            <a:endParaRPr sz="1600"/>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a:t>
            </a:r>
            <a:r>
              <a:rPr lang="en" sz="1600" b="1">
                <a:latin typeface="Roboto"/>
                <a:ea typeface="Roboto"/>
                <a:cs typeface="Roboto"/>
                <a:sym typeface="Roboto"/>
              </a:rPr>
              <a:t>monthly</a:t>
            </a:r>
            <a:r>
              <a:rPr lang="en" sz="1600"/>
              <a:t> meeting where we will look </a:t>
            </a:r>
            <a:r>
              <a:rPr lang="en" sz="1600" b="1">
                <a:latin typeface="Roboto"/>
                <a:ea typeface="Roboto"/>
                <a:cs typeface="Roboto"/>
                <a:sym typeface="Roboto"/>
              </a:rPr>
              <a:t>at student data to assess if the scores are reflecting growth for our students eligible for free and reduced meals. Additionally, we will assess if any specific skills identified for additional instruction informed by data demonstrated improvement after the reteach related to this specific student group.</a:t>
            </a: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endParaRPr sz="1600" b="1">
              <a:latin typeface="Roboto"/>
              <a:ea typeface="Roboto"/>
              <a:cs typeface="Roboto"/>
              <a:sym typeface="Roboto"/>
            </a:endParaRPr>
          </a:p>
          <a:p>
            <a:pPr marL="0" lvl="0" indent="0" algn="l" rtl="0">
              <a:lnSpc>
                <a:spcPct val="100000"/>
              </a:lnSpc>
              <a:spcBef>
                <a:spcPts val="900"/>
              </a:spcBef>
              <a:spcAft>
                <a:spcPts val="0"/>
              </a:spcAft>
              <a:buClr>
                <a:schemeClr val="dk1"/>
              </a:buClr>
              <a:buSzPts val="275"/>
              <a:buFont typeface="Arial"/>
              <a:buNone/>
            </a:pPr>
            <a:r>
              <a:rPr lang="en" sz="1600"/>
              <a:t>We will assess the impact of the intervention at our __________ meeting we will look ______________(what you will look at to see if the intervention is effective). </a:t>
            </a:r>
            <a:endParaRPr sz="1600"/>
          </a:p>
          <a:p>
            <a:pPr marL="0" lvl="0" indent="0" algn="l" rtl="0">
              <a:lnSpc>
                <a:spcPct val="100000"/>
              </a:lnSpc>
              <a:spcBef>
                <a:spcPts val="900"/>
              </a:spcBef>
              <a:spcAft>
                <a:spcPts val="0"/>
              </a:spcAft>
              <a:buClr>
                <a:schemeClr val="dk1"/>
              </a:buClr>
              <a:buSzPts val="275"/>
              <a:buFont typeface="Arial"/>
              <a:buNone/>
            </a:pPr>
            <a:r>
              <a:rPr lang="en" sz="1600"/>
              <a:t> </a:t>
            </a:r>
            <a:endParaRPr sz="1600"/>
          </a:p>
          <a:p>
            <a:pPr marL="0" lvl="0" indent="0" algn="l" rtl="0">
              <a:lnSpc>
                <a:spcPct val="100000"/>
              </a:lnSpc>
              <a:spcBef>
                <a:spcPts val="900"/>
              </a:spcBef>
              <a:spcAft>
                <a:spcPts val="900"/>
              </a:spcAft>
              <a:buClr>
                <a:schemeClr val="dk1"/>
              </a:buClr>
              <a:buSzPts val="275"/>
              <a:buFont typeface="Arial"/>
              <a:buNone/>
            </a:pPr>
            <a:r>
              <a:rPr lang="en" sz="1600"/>
              <a:t> </a:t>
            </a:r>
            <a:endParaRPr sz="1600"/>
          </a:p>
        </p:txBody>
      </p:sp>
      <p:sp>
        <p:nvSpPr>
          <p:cNvPr id="771" name="Google Shape;771;p93"/>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Evaluation: Action Steps </a:t>
            </a:r>
            <a:endParaRPr sz="300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77" name="Google Shape;777;p94" descr="UIP action plans, planning form."/>
          <p:cNvPicPr preferRelativeResize="0"/>
          <p:nvPr/>
        </p:nvPicPr>
        <p:blipFill rotWithShape="1">
          <a:blip r:embed="rId3">
            <a:alphaModFix/>
          </a:blip>
          <a:srcRect l="5003" t="8889" r="6281" b="17947"/>
          <a:stretch/>
        </p:blipFill>
        <p:spPr>
          <a:xfrm>
            <a:off x="358575" y="1001625"/>
            <a:ext cx="8229600" cy="3484925"/>
          </a:xfrm>
          <a:prstGeom prst="rect">
            <a:avLst/>
          </a:prstGeom>
          <a:noFill/>
          <a:ln>
            <a:noFill/>
          </a:ln>
        </p:spPr>
      </p:pic>
      <p:sp>
        <p:nvSpPr>
          <p:cNvPr id="778" name="Google Shape;778;p94">
            <a:extLst>
              <a:ext uri="{C183D7F6-B498-43B3-948B-1728B52AA6E4}">
                <adec:decorative xmlns:adec="http://schemas.microsoft.com/office/drawing/2017/decorative" val="1"/>
              </a:ext>
            </a:extLst>
          </p:cNvPr>
          <p:cNvSpPr/>
          <p:nvPr/>
        </p:nvSpPr>
        <p:spPr>
          <a:xfrm>
            <a:off x="4696325" y="11682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94">
            <a:extLst>
              <a:ext uri="{C183D7F6-B498-43B3-948B-1728B52AA6E4}">
                <adec:decorative xmlns:adec="http://schemas.microsoft.com/office/drawing/2017/decorative" val="1"/>
              </a:ext>
            </a:extLst>
          </p:cNvPr>
          <p:cNvSpPr/>
          <p:nvPr/>
        </p:nvSpPr>
        <p:spPr>
          <a:xfrm>
            <a:off x="4572000" y="34678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83"/>
        <p:cNvGrpSpPr/>
        <p:nvPr/>
      </p:nvGrpSpPr>
      <p:grpSpPr>
        <a:xfrm>
          <a:off x="0" y="0"/>
          <a:ext cx="0" cy="0"/>
          <a:chOff x="0" y="0"/>
          <a:chExt cx="0" cy="0"/>
        </a:xfrm>
      </p:grpSpPr>
      <p:sp>
        <p:nvSpPr>
          <p:cNvPr id="784" name="Google Shape;784;p9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85" name="Google Shape;785;p95" descr="UIP, improvement action steps."/>
          <p:cNvPicPr preferRelativeResize="0"/>
          <p:nvPr/>
        </p:nvPicPr>
        <p:blipFill>
          <a:blip r:embed="rId3">
            <a:alphaModFix/>
          </a:blip>
          <a:stretch>
            <a:fillRect/>
          </a:stretch>
        </p:blipFill>
        <p:spPr>
          <a:xfrm>
            <a:off x="358575" y="1610675"/>
            <a:ext cx="8229600" cy="178117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6"/>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Where in the UIP</a:t>
            </a:r>
            <a:endParaRPr/>
          </a:p>
        </p:txBody>
      </p:sp>
      <p:pic>
        <p:nvPicPr>
          <p:cNvPr id="791" name="Google Shape;791;p96" descr="UIP action steps, target setting."/>
          <p:cNvPicPr preferRelativeResize="0"/>
          <p:nvPr/>
        </p:nvPicPr>
        <p:blipFill rotWithShape="1">
          <a:blip r:embed="rId3">
            <a:alphaModFix/>
          </a:blip>
          <a:srcRect l="53935" t="20627" r="3819" b="8994"/>
          <a:stretch/>
        </p:blipFill>
        <p:spPr>
          <a:xfrm>
            <a:off x="434050" y="1026800"/>
            <a:ext cx="8275900" cy="3411675"/>
          </a:xfrm>
          <a:prstGeom prst="rect">
            <a:avLst/>
          </a:prstGeom>
          <a:noFill/>
          <a:ln>
            <a:noFill/>
          </a:ln>
        </p:spPr>
      </p:pic>
      <p:sp>
        <p:nvSpPr>
          <p:cNvPr id="792" name="Google Shape;792;p96">
            <a:extLst>
              <a:ext uri="{C183D7F6-B498-43B3-948B-1728B52AA6E4}">
                <adec:decorative xmlns:adec="http://schemas.microsoft.com/office/drawing/2017/decorative" val="1"/>
              </a:ext>
            </a:extLst>
          </p:cNvPr>
          <p:cNvSpPr/>
          <p:nvPr/>
        </p:nvSpPr>
        <p:spPr>
          <a:xfrm>
            <a:off x="7340200" y="1232375"/>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96">
            <a:extLst>
              <a:ext uri="{C183D7F6-B498-43B3-948B-1728B52AA6E4}">
                <adec:decorative xmlns:adec="http://schemas.microsoft.com/office/drawing/2017/decorative" val="1"/>
              </a:ext>
            </a:extLst>
          </p:cNvPr>
          <p:cNvSpPr/>
          <p:nvPr/>
        </p:nvSpPr>
        <p:spPr>
          <a:xfrm>
            <a:off x="1403700" y="4012600"/>
            <a:ext cx="1457700" cy="572700"/>
          </a:xfrm>
          <a:prstGeom prst="lef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97"/>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799" name="Google Shape;799;p9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Monitoring and Approval of </a:t>
            </a:r>
            <a:endParaRPr/>
          </a:p>
          <a:p>
            <a:pPr marL="0" lvl="0" indent="0" algn="ctr" rtl="0">
              <a:spcBef>
                <a:spcPts val="0"/>
              </a:spcBef>
              <a:spcAft>
                <a:spcPts val="0"/>
              </a:spcAft>
              <a:buNone/>
            </a:pPr>
            <a:r>
              <a:rPr lang="en"/>
              <a:t>TS/ATS Plans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p98"/>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Approval and Monitoring of TS/ATS Plans </a:t>
            </a:r>
            <a:endParaRPr sz="3000"/>
          </a:p>
        </p:txBody>
      </p:sp>
      <p:sp>
        <p:nvSpPr>
          <p:cNvPr id="805" name="Google Shape;805;p98"/>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fontScale="32500" lnSpcReduction="10000"/>
          </a:bodyPr>
          <a:lstStyle/>
          <a:p>
            <a:pPr marL="457200" lvl="0" indent="0" algn="l" rtl="0">
              <a:spcBef>
                <a:spcPts val="0"/>
              </a:spcBef>
              <a:spcAft>
                <a:spcPts val="0"/>
              </a:spcAft>
              <a:buNone/>
            </a:pPr>
            <a:endParaRPr sz="1050">
              <a:solidFill>
                <a:srgbClr val="333333"/>
              </a:solidFill>
              <a:highlight>
                <a:srgbClr val="FFFFFF"/>
              </a:highlight>
              <a:latin typeface="Arial"/>
              <a:ea typeface="Arial"/>
              <a:cs typeface="Arial"/>
              <a:sym typeface="Arial"/>
            </a:endParaRPr>
          </a:p>
          <a:p>
            <a:pPr marL="457200" lvl="0" indent="-305990" algn="l" rtl="0">
              <a:spcBef>
                <a:spcPts val="1200"/>
              </a:spcBef>
              <a:spcAft>
                <a:spcPts val="0"/>
              </a:spcAft>
              <a:buSzPct val="100000"/>
              <a:buChar char="●"/>
            </a:pPr>
            <a:r>
              <a:rPr lang="en" sz="3750"/>
              <a:t>LEAs are responsible for approving and monitoring TS/ATS plans.   </a:t>
            </a:r>
            <a:endParaRPr sz="3750"/>
          </a:p>
          <a:p>
            <a:pPr marL="457200" lvl="0" indent="0" algn="l" rtl="0">
              <a:spcBef>
                <a:spcPts val="0"/>
              </a:spcBef>
              <a:spcAft>
                <a:spcPts val="0"/>
              </a:spcAft>
              <a:buNone/>
            </a:pPr>
            <a:endParaRPr sz="3750"/>
          </a:p>
          <a:p>
            <a:pPr marL="457200" lvl="0" indent="-305990" algn="l" rtl="0">
              <a:spcBef>
                <a:spcPts val="0"/>
              </a:spcBef>
              <a:spcAft>
                <a:spcPts val="0"/>
              </a:spcAft>
              <a:buSzPct val="100000"/>
              <a:buChar char="●"/>
            </a:pPr>
            <a:r>
              <a:rPr lang="en" sz="3750"/>
              <a:t>For TS/ATS identified schools, the LEA, or district, will monitor the implementation of the plan to ensure the school is addressing the reasons for ESSA identification. </a:t>
            </a:r>
            <a:endParaRPr sz="3750"/>
          </a:p>
          <a:p>
            <a:pPr marL="457200" lvl="0" indent="-305990" algn="l" rtl="0">
              <a:spcBef>
                <a:spcPts val="1000"/>
              </a:spcBef>
              <a:spcAft>
                <a:spcPts val="0"/>
              </a:spcAft>
              <a:buSzPct val="100000"/>
              <a:buChar char="●"/>
            </a:pPr>
            <a:r>
              <a:rPr lang="en" sz="3750"/>
              <a:t>LEAs determine the number of years a school can be identified for targeted support and improvement before taking additional action.  LEAs are responsible for determining what that additional action should be.  </a:t>
            </a:r>
            <a:endParaRPr sz="3750"/>
          </a:p>
          <a:p>
            <a:pPr marL="457200" lvl="0" indent="0" algn="l" rtl="0">
              <a:spcBef>
                <a:spcPts val="0"/>
              </a:spcBef>
              <a:spcAft>
                <a:spcPts val="0"/>
              </a:spcAft>
              <a:buNone/>
            </a:pPr>
            <a:endParaRPr sz="3750"/>
          </a:p>
          <a:p>
            <a:pPr marL="457200" lvl="0" indent="-305990" algn="l" rtl="0">
              <a:spcBef>
                <a:spcPts val="0"/>
              </a:spcBef>
              <a:spcAft>
                <a:spcPts val="0"/>
              </a:spcAft>
              <a:buSzPct val="100000"/>
              <a:buChar char="●"/>
            </a:pPr>
            <a:r>
              <a:rPr lang="en" sz="3750"/>
              <a:t>Transition to Comprehensive Support and Improvement:  School identified for ATS that receive Title I funds and continue to earn does not meet on all indicators, for the same students group(s) that resulted in the school’s identification for ATS, for 3 consecutive years will be transitioned to Comprehensive Support-Chronically Low Performing Student Group(s).  </a:t>
            </a:r>
            <a:endParaRPr sz="3750"/>
          </a:p>
          <a:p>
            <a:pPr marL="0" lvl="0" indent="0" algn="l" rtl="0">
              <a:spcBef>
                <a:spcPts val="0"/>
              </a:spcBef>
              <a:spcAft>
                <a:spcPts val="0"/>
              </a:spcAft>
              <a:buNone/>
            </a:pPr>
            <a:endParaRPr sz="3750"/>
          </a:p>
          <a:p>
            <a:pPr marL="0" lvl="0" indent="0" algn="l" rtl="0">
              <a:spcBef>
                <a:spcPts val="0"/>
              </a:spcBef>
              <a:spcAft>
                <a:spcPts val="0"/>
              </a:spcAft>
              <a:buNone/>
            </a:pPr>
            <a:endParaRPr sz="3750"/>
          </a:p>
          <a:p>
            <a:pPr marL="0" lvl="0" indent="0" algn="l" rtl="0">
              <a:spcBef>
                <a:spcPts val="0"/>
              </a:spcBef>
              <a:spcAft>
                <a:spcPts val="0"/>
              </a:spcAft>
              <a:buNone/>
            </a:pPr>
            <a:endParaRPr sz="2200"/>
          </a:p>
          <a:p>
            <a:pPr marL="0" lvl="0" indent="0" algn="l" rtl="0">
              <a:spcBef>
                <a:spcPts val="0"/>
              </a:spcBef>
              <a:spcAft>
                <a:spcPts val="0"/>
              </a:spcAft>
              <a:buNone/>
            </a:pPr>
            <a:endParaRPr sz="2200"/>
          </a:p>
          <a:p>
            <a:pPr marL="0" lvl="0" indent="0" algn="l" rtl="0">
              <a:spcBef>
                <a:spcPts val="0"/>
              </a:spcBef>
              <a:spcAft>
                <a:spcPts val="1200"/>
              </a:spcAft>
              <a:buNone/>
            </a:pPr>
            <a:endParaRP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4"/>
          <p:cNvSpPr txBox="1">
            <a:spLocks noGrp="1"/>
          </p:cNvSpPr>
          <p:nvPr>
            <p:ph type="title"/>
          </p:nvPr>
        </p:nvSpPr>
        <p:spPr>
          <a:xfrm>
            <a:off x="17852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 ESSA Identification of TS/ATS </a:t>
            </a:r>
            <a:endParaRPr sz="3000"/>
          </a:p>
        </p:txBody>
      </p:sp>
      <p:sp>
        <p:nvSpPr>
          <p:cNvPr id="397" name="Google Shape;397;p54"/>
          <p:cNvSpPr txBox="1">
            <a:spLocks noGrp="1"/>
          </p:cNvSpPr>
          <p:nvPr>
            <p:ph type="body" idx="1"/>
          </p:nvPr>
        </p:nvSpPr>
        <p:spPr>
          <a:xfrm>
            <a:off x="457200" y="966600"/>
            <a:ext cx="8520600" cy="3780900"/>
          </a:xfrm>
          <a:prstGeom prst="rect">
            <a:avLst/>
          </a:prstGeom>
        </p:spPr>
        <p:txBody>
          <a:bodyPr spcFirstLastPara="1" wrap="square" lIns="0" tIns="0" rIns="0" bIns="0" anchor="t" anchorCtr="0">
            <a:normAutofit fontScale="25000" lnSpcReduction="20000"/>
          </a:bodyPr>
          <a:lstStyle/>
          <a:p>
            <a:pPr marL="0" lvl="0" indent="0" algn="l" rtl="0">
              <a:spcBef>
                <a:spcPts val="0"/>
              </a:spcBef>
              <a:spcAft>
                <a:spcPts val="0"/>
              </a:spcAft>
              <a:buNone/>
            </a:pPr>
            <a:endParaRPr sz="5600">
              <a:solidFill>
                <a:srgbClr val="333333"/>
              </a:solidFill>
              <a:highlight>
                <a:srgbClr val="FFFFFF"/>
              </a:highlight>
              <a:latin typeface="Arial"/>
              <a:ea typeface="Arial"/>
              <a:cs typeface="Arial"/>
              <a:sym typeface="Arial"/>
            </a:endParaRPr>
          </a:p>
          <a:p>
            <a:pPr marL="457200" lvl="0" indent="-336550" algn="l" rtl="0">
              <a:spcBef>
                <a:spcPts val="1200"/>
              </a:spcBef>
              <a:spcAft>
                <a:spcPts val="0"/>
              </a:spcAft>
              <a:buClr>
                <a:srgbClr val="333333"/>
              </a:buClr>
              <a:buSzPct val="100000"/>
              <a:buFont typeface="Arial"/>
              <a:buChar char="●"/>
            </a:pPr>
            <a:r>
              <a:rPr lang="en" sz="6800">
                <a:solidFill>
                  <a:srgbClr val="333333"/>
                </a:solidFill>
                <a:highlight>
                  <a:srgbClr val="FFFFFF"/>
                </a:highlight>
                <a:latin typeface="Arial"/>
                <a:ea typeface="Arial"/>
                <a:cs typeface="Arial"/>
                <a:sym typeface="Arial"/>
              </a:rPr>
              <a:t>All public schools enrolling students in grades Kindergarten (K) through twelfth grade may be identified, including schools that only enroll students in grades K-2.</a:t>
            </a:r>
            <a:endParaRPr sz="6800">
              <a:solidFill>
                <a:srgbClr val="333333"/>
              </a:solidFill>
              <a:highlight>
                <a:srgbClr val="FFFFFF"/>
              </a:highlight>
              <a:latin typeface="Arial"/>
              <a:ea typeface="Arial"/>
              <a:cs typeface="Arial"/>
              <a:sym typeface="Arial"/>
            </a:endParaRPr>
          </a:p>
          <a:p>
            <a:pPr marL="457200" lvl="0" indent="-336550" algn="l" rtl="0">
              <a:spcBef>
                <a:spcPts val="0"/>
              </a:spcBef>
              <a:spcAft>
                <a:spcPts val="0"/>
              </a:spcAft>
              <a:buClr>
                <a:srgbClr val="333333"/>
              </a:buClr>
              <a:buSzPct val="100000"/>
              <a:buFont typeface="Arial"/>
              <a:buChar char="●"/>
            </a:pPr>
            <a:r>
              <a:rPr lang="en" sz="6800">
                <a:solidFill>
                  <a:srgbClr val="333333"/>
                </a:solidFill>
                <a:highlight>
                  <a:srgbClr val="FFFFFF"/>
                </a:highlight>
                <a:latin typeface="Arial"/>
                <a:ea typeface="Arial"/>
                <a:cs typeface="Arial"/>
                <a:sym typeface="Arial"/>
              </a:rPr>
              <a:t>Colorado’s identification process occurs annually.</a:t>
            </a:r>
            <a:endParaRPr sz="6800">
              <a:solidFill>
                <a:srgbClr val="333333"/>
              </a:solidFill>
              <a:highlight>
                <a:srgbClr val="FFFFFF"/>
              </a:highlight>
              <a:latin typeface="Arial"/>
              <a:ea typeface="Arial"/>
              <a:cs typeface="Arial"/>
              <a:sym typeface="Arial"/>
            </a:endParaRPr>
          </a:p>
          <a:p>
            <a:pPr marL="457200" lvl="0" indent="-336550" algn="l" rtl="0">
              <a:spcBef>
                <a:spcPts val="0"/>
              </a:spcBef>
              <a:spcAft>
                <a:spcPts val="0"/>
              </a:spcAft>
              <a:buClr>
                <a:srgbClr val="333333"/>
              </a:buClr>
              <a:buSzPct val="100000"/>
              <a:buFont typeface="Arial"/>
              <a:buChar char="●"/>
            </a:pPr>
            <a:r>
              <a:rPr lang="en" sz="6800">
                <a:solidFill>
                  <a:srgbClr val="333333"/>
                </a:solidFill>
                <a:highlight>
                  <a:srgbClr val="FFFFFF"/>
                </a:highlight>
                <a:latin typeface="Arial"/>
                <a:ea typeface="Arial"/>
                <a:cs typeface="Arial"/>
                <a:sym typeface="Arial"/>
              </a:rPr>
              <a:t>The number of years that a school remains in the TS/ATS category is determined by the district.</a:t>
            </a:r>
            <a:endParaRPr sz="6800">
              <a:solidFill>
                <a:srgbClr val="333333"/>
              </a:solidFill>
              <a:highlight>
                <a:srgbClr val="FFFFFF"/>
              </a:highlight>
              <a:latin typeface="Arial"/>
              <a:ea typeface="Arial"/>
              <a:cs typeface="Arial"/>
              <a:sym typeface="Arial"/>
            </a:endParaRPr>
          </a:p>
          <a:p>
            <a:pPr marL="914400" lvl="1" indent="-336550" algn="l" rtl="0">
              <a:spcBef>
                <a:spcPts val="0"/>
              </a:spcBef>
              <a:spcAft>
                <a:spcPts val="0"/>
              </a:spcAft>
              <a:buClr>
                <a:srgbClr val="6AA84F"/>
              </a:buClr>
              <a:buSzPct val="100000"/>
              <a:buFont typeface="Arial"/>
              <a:buChar char="○"/>
            </a:pPr>
            <a:r>
              <a:rPr lang="en" sz="6800">
                <a:solidFill>
                  <a:srgbClr val="6AA84F"/>
                </a:solidFill>
                <a:highlight>
                  <a:srgbClr val="FFFFFF"/>
                </a:highlight>
                <a:latin typeface="Arial"/>
                <a:ea typeface="Arial"/>
                <a:cs typeface="Arial"/>
                <a:sym typeface="Arial"/>
              </a:rPr>
              <a:t>ATS schools that have been re-identified for the same student group for four years will transition into the Comprehensive Support and Improvement (CS), formerly ATS category.</a:t>
            </a:r>
            <a:endParaRPr sz="6800">
              <a:solidFill>
                <a:srgbClr val="6AA84F"/>
              </a:solidFill>
              <a:highlight>
                <a:srgbClr val="FFFFFF"/>
              </a:highlight>
              <a:latin typeface="Arial"/>
              <a:ea typeface="Arial"/>
              <a:cs typeface="Arial"/>
              <a:sym typeface="Arial"/>
            </a:endParaRPr>
          </a:p>
          <a:p>
            <a:pPr marL="457200" lvl="0" indent="-336550" algn="l" rtl="0">
              <a:spcBef>
                <a:spcPts val="0"/>
              </a:spcBef>
              <a:spcAft>
                <a:spcPts val="0"/>
              </a:spcAft>
              <a:buClr>
                <a:srgbClr val="333333"/>
              </a:buClr>
              <a:buSzPct val="100000"/>
              <a:buFont typeface="Arial"/>
              <a:buChar char="●"/>
            </a:pPr>
            <a:r>
              <a:rPr lang="en" sz="6800">
                <a:solidFill>
                  <a:srgbClr val="333333"/>
                </a:solidFill>
                <a:highlight>
                  <a:srgbClr val="FFFFFF"/>
                </a:highlight>
                <a:latin typeface="Arial"/>
                <a:ea typeface="Arial"/>
                <a:cs typeface="Arial"/>
                <a:sym typeface="Arial"/>
              </a:rPr>
              <a:t>Colorado publicly posts lists of schools identified for support and improvement, separately for each year of identification, on CDE’s ESSA Methods and Criteria for Identification of Schools for Support and Improvement webpage. (</a:t>
            </a:r>
            <a:r>
              <a:rPr lang="en" sz="6800" u="sng">
                <a:solidFill>
                  <a:schemeClr val="hlink"/>
                </a:solidFill>
                <a:highlight>
                  <a:srgbClr val="FFFFFF"/>
                </a:highlight>
                <a:latin typeface="Arial"/>
                <a:ea typeface="Arial"/>
                <a:cs typeface="Arial"/>
                <a:sym typeface="Arial"/>
                <a:hlinkClick r:id="rId3"/>
              </a:rPr>
              <a:t>https://www.cde.state.co.us/fedprograms/essa_csi_tsi</a:t>
            </a:r>
            <a:r>
              <a:rPr lang="en" sz="6800">
                <a:solidFill>
                  <a:srgbClr val="333333"/>
                </a:solidFill>
                <a:highlight>
                  <a:srgbClr val="FFFFFF"/>
                </a:highlight>
                <a:latin typeface="Arial"/>
                <a:ea typeface="Arial"/>
                <a:cs typeface="Arial"/>
                <a:sym typeface="Arial"/>
              </a:rPr>
              <a:t>)</a:t>
            </a:r>
            <a:endParaRPr sz="6800">
              <a:solidFill>
                <a:srgbClr val="333333"/>
              </a:solidFill>
              <a:highlight>
                <a:srgbClr val="FFFFFF"/>
              </a:highlight>
              <a:latin typeface="Arial"/>
              <a:ea typeface="Arial"/>
              <a:cs typeface="Arial"/>
              <a:sym typeface="Arial"/>
            </a:endParaRPr>
          </a:p>
          <a:p>
            <a:pPr marL="457200" lvl="0" indent="0" algn="l" rtl="0">
              <a:spcBef>
                <a:spcPts val="1200"/>
              </a:spcBef>
              <a:spcAft>
                <a:spcPts val="0"/>
              </a:spcAft>
              <a:buNone/>
            </a:pPr>
            <a:r>
              <a:rPr lang="en" sz="6800">
                <a:solidFill>
                  <a:srgbClr val="333333"/>
                </a:solidFill>
                <a:highlight>
                  <a:srgbClr val="FFFFFF"/>
                </a:highlight>
                <a:latin typeface="Arial"/>
                <a:ea typeface="Arial"/>
                <a:cs typeface="Arial"/>
                <a:sym typeface="Arial"/>
              </a:rPr>
              <a:t> </a:t>
            </a:r>
            <a:endParaRPr sz="6800">
              <a:solidFill>
                <a:srgbClr val="333333"/>
              </a:solidFill>
              <a:highlight>
                <a:srgbClr val="FFFFFF"/>
              </a:highlight>
              <a:latin typeface="Arial"/>
              <a:ea typeface="Arial"/>
              <a:cs typeface="Arial"/>
              <a:sym typeface="Arial"/>
            </a:endParaRPr>
          </a:p>
          <a:p>
            <a:pPr marL="457200" lvl="0" indent="0" algn="l" rtl="0">
              <a:spcBef>
                <a:spcPts val="1200"/>
              </a:spcBef>
              <a:spcAft>
                <a:spcPts val="0"/>
              </a:spcAft>
              <a:buNone/>
            </a:pPr>
            <a:r>
              <a:rPr lang="en" sz="5600">
                <a:solidFill>
                  <a:srgbClr val="333333"/>
                </a:solidFill>
                <a:highlight>
                  <a:srgbClr val="FFFFFF"/>
                </a:highlight>
                <a:latin typeface="Arial"/>
                <a:ea typeface="Arial"/>
                <a:cs typeface="Arial"/>
                <a:sym typeface="Arial"/>
              </a:rPr>
              <a:t>.</a:t>
            </a:r>
            <a:endParaRPr sz="5600">
              <a:solidFill>
                <a:srgbClr val="333333"/>
              </a:solidFill>
              <a:highlight>
                <a:srgbClr val="FFFFFF"/>
              </a:highlight>
              <a:latin typeface="Arial"/>
              <a:ea typeface="Arial"/>
              <a:cs typeface="Arial"/>
              <a:sym typeface="Arial"/>
            </a:endParaRPr>
          </a:p>
          <a:p>
            <a:pPr marL="0" lvl="0" indent="0" algn="l" rtl="0">
              <a:spcBef>
                <a:spcPts val="1200"/>
              </a:spcBef>
              <a:spcAft>
                <a:spcPts val="0"/>
              </a:spcAft>
              <a:buNone/>
            </a:pPr>
            <a:endParaRPr sz="5600">
              <a:solidFill>
                <a:srgbClr val="333333"/>
              </a:solidFill>
              <a:highlight>
                <a:srgbClr val="FFFFFF"/>
              </a:highlight>
              <a:latin typeface="Arial"/>
              <a:ea typeface="Arial"/>
              <a:cs typeface="Arial"/>
              <a:sym typeface="Arial"/>
            </a:endParaRPr>
          </a:p>
          <a:p>
            <a:pPr marL="0" lvl="0" indent="0" algn="l" rtl="0">
              <a:spcBef>
                <a:spcPts val="1200"/>
              </a:spcBef>
              <a:spcAft>
                <a:spcPts val="0"/>
              </a:spcAft>
              <a:buNone/>
            </a:pPr>
            <a:endParaRPr sz="1050">
              <a:solidFill>
                <a:srgbClr val="333333"/>
              </a:solidFill>
              <a:highlight>
                <a:srgbClr val="FFFFFF"/>
              </a:highlight>
              <a:latin typeface="Arial"/>
              <a:ea typeface="Arial"/>
              <a:cs typeface="Arial"/>
              <a:sym typeface="Arial"/>
            </a:endParaRPr>
          </a:p>
          <a:p>
            <a:pPr marL="0" lvl="0" indent="0" algn="l" rtl="0">
              <a:spcBef>
                <a:spcPts val="1200"/>
              </a:spcBef>
              <a:spcAft>
                <a:spcPts val="0"/>
              </a:spcAft>
              <a:buClr>
                <a:schemeClr val="dk1"/>
              </a:buClr>
              <a:buSzPct val="104761"/>
              <a:buFont typeface="Arial"/>
              <a:buNone/>
            </a:pPr>
            <a:r>
              <a:rPr lang="en" sz="1050">
                <a:solidFill>
                  <a:srgbClr val="333333"/>
                </a:solidFill>
                <a:highlight>
                  <a:srgbClr val="FFFFFF"/>
                </a:highlight>
                <a:latin typeface="Arial"/>
                <a:ea typeface="Arial"/>
                <a:cs typeface="Arial"/>
                <a:sym typeface="Arial"/>
              </a:rPr>
              <a:t> </a:t>
            </a:r>
            <a:endParaRPr sz="1050">
              <a:solidFill>
                <a:srgbClr val="333333"/>
              </a:solidFill>
              <a:highlight>
                <a:srgbClr val="FFFFFF"/>
              </a:highlight>
              <a:latin typeface="Arial"/>
              <a:ea typeface="Arial"/>
              <a:cs typeface="Arial"/>
              <a:sym typeface="Arial"/>
            </a:endParaRPr>
          </a:p>
          <a:p>
            <a:pPr marL="0" lvl="0" indent="0" algn="l" rtl="0">
              <a:spcBef>
                <a:spcPts val="80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809"/>
        <p:cNvGrpSpPr/>
        <p:nvPr/>
      </p:nvGrpSpPr>
      <p:grpSpPr>
        <a:xfrm>
          <a:off x="0" y="0"/>
          <a:ext cx="0" cy="0"/>
          <a:chOff x="0" y="0"/>
          <a:chExt cx="0" cy="0"/>
        </a:xfrm>
      </p:grpSpPr>
      <p:sp>
        <p:nvSpPr>
          <p:cNvPr id="810" name="Google Shape;810;p99"/>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811" name="Google Shape;811;p9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Supports and Funding</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00"/>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400"/>
              <a:t>Empowering Action for School Improvement (EASI Grant)</a:t>
            </a:r>
            <a:endParaRPr sz="2400"/>
          </a:p>
        </p:txBody>
      </p:sp>
      <p:sp>
        <p:nvSpPr>
          <p:cNvPr id="817" name="Google Shape;817;p100"/>
          <p:cNvSpPr txBox="1">
            <a:spLocks noGrp="1"/>
          </p:cNvSpPr>
          <p:nvPr>
            <p:ph type="body" idx="1"/>
          </p:nvPr>
        </p:nvSpPr>
        <p:spPr>
          <a:xfrm>
            <a:off x="466975" y="1136475"/>
            <a:ext cx="8520600" cy="3191700"/>
          </a:xfrm>
          <a:prstGeom prst="rect">
            <a:avLst/>
          </a:prstGeom>
        </p:spPr>
        <p:txBody>
          <a:bodyPr spcFirstLastPara="1" wrap="square" lIns="0" tIns="0" rIns="0" bIns="0" anchor="t" anchorCtr="0">
            <a:normAutofit/>
          </a:bodyPr>
          <a:lstStyle/>
          <a:p>
            <a:pPr marL="0" lvl="0" indent="0" algn="l" rtl="0">
              <a:lnSpc>
                <a:spcPct val="125000"/>
              </a:lnSpc>
              <a:spcBef>
                <a:spcPts val="1500"/>
              </a:spcBef>
              <a:spcAft>
                <a:spcPts val="0"/>
              </a:spcAft>
              <a:buClr>
                <a:schemeClr val="dk1"/>
              </a:buClr>
              <a:buSzPts val="1100"/>
              <a:buFont typeface="Arial"/>
              <a:buNone/>
            </a:pPr>
            <a:r>
              <a:rPr lang="en" sz="1700" b="1">
                <a:highlight>
                  <a:srgbClr val="FFFFFF"/>
                </a:highlight>
                <a:latin typeface="Arial"/>
                <a:ea typeface="Arial"/>
                <a:cs typeface="Arial"/>
                <a:sym typeface="Arial"/>
              </a:rPr>
              <a:t>ESSA Application for School Improvement (EASI)</a:t>
            </a:r>
            <a:endParaRPr sz="1700" b="1">
              <a:highlight>
                <a:srgbClr val="FFFFFF"/>
              </a:highlight>
              <a:latin typeface="Arial"/>
              <a:ea typeface="Arial"/>
              <a:cs typeface="Arial"/>
              <a:sym typeface="Arial"/>
            </a:endParaRPr>
          </a:p>
          <a:p>
            <a:pPr marL="457200" lvl="0" indent="0" algn="l" rtl="0">
              <a:spcBef>
                <a:spcPts val="800"/>
              </a:spcBef>
              <a:spcAft>
                <a:spcPts val="0"/>
              </a:spcAft>
              <a:buNone/>
            </a:pPr>
            <a:r>
              <a:rPr lang="en" sz="1850">
                <a:highlight>
                  <a:srgbClr val="FFFFFF"/>
                </a:highlight>
              </a:rPr>
              <a:t>Schools identified for support and improvement under ESSA are eligible for supports, services, and grant opportunities for Title I School Improvement funds. </a:t>
            </a:r>
            <a:endParaRPr sz="1850">
              <a:highlight>
                <a:srgbClr val="FFFFFF"/>
              </a:highlight>
            </a:endParaRPr>
          </a:p>
          <a:p>
            <a:pPr marL="457200" lvl="0" indent="0" algn="l" rtl="0">
              <a:spcBef>
                <a:spcPts val="1200"/>
              </a:spcBef>
              <a:spcAft>
                <a:spcPts val="0"/>
              </a:spcAft>
              <a:buNone/>
            </a:pPr>
            <a:r>
              <a:rPr lang="en" sz="1850">
                <a:highlight>
                  <a:srgbClr val="FFFFFF"/>
                </a:highlight>
              </a:rPr>
              <a:t>For more information on that process, please visit the </a:t>
            </a:r>
            <a:r>
              <a:rPr lang="en" sz="1850" u="sng">
                <a:highlight>
                  <a:srgbClr val="FFFFFF"/>
                </a:highlight>
                <a:hlinkClick r:id="rId3"/>
              </a:rPr>
              <a:t>ESSA Application for School Improvement page</a:t>
            </a:r>
            <a:r>
              <a:rPr lang="en" sz="1850">
                <a:highlight>
                  <a:srgbClr val="FFFFFF"/>
                </a:highlight>
              </a:rPr>
              <a:t>.</a:t>
            </a:r>
            <a:endParaRPr sz="1850">
              <a:highlight>
                <a:srgbClr val="FFFFFF"/>
              </a:highlight>
            </a:endParaRPr>
          </a:p>
          <a:p>
            <a:pPr marL="457200" lvl="0" indent="0" algn="l" rtl="0">
              <a:spcBef>
                <a:spcPts val="1200"/>
              </a:spcBef>
              <a:spcAft>
                <a:spcPts val="0"/>
              </a:spcAft>
              <a:buNone/>
            </a:pPr>
            <a:endParaRPr sz="1850">
              <a:solidFill>
                <a:srgbClr val="333333"/>
              </a:solidFill>
              <a:highlight>
                <a:srgbClr val="FFFFFF"/>
              </a:highlight>
            </a:endParaRPr>
          </a:p>
          <a:p>
            <a:pPr marL="457200" lvl="0" indent="0" algn="l" rtl="0">
              <a:spcBef>
                <a:spcPts val="1200"/>
              </a:spcBef>
              <a:spcAft>
                <a:spcPts val="1200"/>
              </a:spcAft>
              <a:buNone/>
            </a:pPr>
            <a:endParaRPr sz="2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101"/>
          <p:cNvSpPr txBox="1">
            <a:spLocks noGrp="1"/>
          </p:cNvSpPr>
          <p:nvPr>
            <p:ph type="subTitle" idx="1"/>
          </p:nvPr>
        </p:nvSpPr>
        <p:spPr>
          <a:xfrm>
            <a:off x="311700" y="2834125"/>
            <a:ext cx="8520600" cy="7926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endParaRPr/>
          </a:p>
        </p:txBody>
      </p:sp>
      <p:sp>
        <p:nvSpPr>
          <p:cNvPr id="823" name="Google Shape;823;p101"/>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Resources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102"/>
          <p:cNvSpPr txBox="1">
            <a:spLocks noGrp="1"/>
          </p:cNvSpPr>
          <p:nvPr>
            <p:ph type="subTitle" idx="3"/>
          </p:nvPr>
        </p:nvSpPr>
        <p:spPr>
          <a:xfrm>
            <a:off x="3258425" y="2100225"/>
            <a:ext cx="2421300" cy="2229000"/>
          </a:xfrm>
          <a:prstGeom prst="rect">
            <a:avLst/>
          </a:prstGeom>
        </p:spPr>
        <p:txBody>
          <a:bodyPr spcFirstLastPara="1" wrap="square" lIns="0" tIns="0" rIns="0" bIns="0" anchor="t" anchorCtr="0">
            <a:normAutofit/>
          </a:bodyPr>
          <a:lstStyle/>
          <a:p>
            <a:pPr marL="0" lvl="0" indent="0" algn="ctr" rtl="0">
              <a:spcBef>
                <a:spcPts val="0"/>
              </a:spcBef>
              <a:spcAft>
                <a:spcPts val="0"/>
              </a:spcAft>
              <a:buClr>
                <a:schemeClr val="dk1"/>
              </a:buClr>
              <a:buSzPts val="1100"/>
              <a:buFont typeface="Arial"/>
              <a:buNone/>
            </a:pPr>
            <a:r>
              <a:rPr lang="en" b="1"/>
              <a:t>UIP Training Page</a:t>
            </a:r>
            <a:endParaRPr b="1"/>
          </a:p>
          <a:p>
            <a:pPr marL="0" lvl="0" indent="0" algn="ctr" rtl="0">
              <a:spcBef>
                <a:spcPts val="1200"/>
              </a:spcBef>
              <a:spcAft>
                <a:spcPts val="0"/>
              </a:spcAft>
              <a:buClr>
                <a:schemeClr val="dk1"/>
              </a:buClr>
              <a:buSzPts val="1100"/>
              <a:buFont typeface="Arial"/>
              <a:buNone/>
            </a:pPr>
            <a:r>
              <a:rPr lang="en" b="1" i="1"/>
              <a:t>This page hosts a variety of training and technical assistance, both past and present.</a:t>
            </a:r>
            <a:endParaRPr b="1" i="1"/>
          </a:p>
          <a:p>
            <a:pPr marL="0" lvl="0" indent="0" algn="ctr" rtl="0">
              <a:spcBef>
                <a:spcPts val="1200"/>
              </a:spcBef>
              <a:spcAft>
                <a:spcPts val="1200"/>
              </a:spcAft>
              <a:buClr>
                <a:schemeClr val="dk1"/>
              </a:buClr>
              <a:buSzPts val="1100"/>
              <a:buFont typeface="Arial"/>
              <a:buNone/>
            </a:pPr>
            <a:r>
              <a:rPr lang="en" sz="1700" u="sng">
                <a:hlinkClick r:id="rId3"/>
              </a:rPr>
              <a:t>https://www.cde.state.co.us/uip/uip_training</a:t>
            </a:r>
            <a:r>
              <a:rPr lang="en" sz="1700"/>
              <a:t> </a:t>
            </a:r>
            <a:endParaRPr/>
          </a:p>
        </p:txBody>
      </p:sp>
      <p:sp>
        <p:nvSpPr>
          <p:cNvPr id="829" name="Google Shape;829;p102"/>
          <p:cNvSpPr txBox="1">
            <a:spLocks noGrp="1"/>
          </p:cNvSpPr>
          <p:nvPr>
            <p:ph type="title"/>
          </p:nvPr>
        </p:nvSpPr>
        <p:spPr>
          <a:xfrm>
            <a:off x="236100" y="2094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600" dirty="0"/>
              <a:t>Planning Resources</a:t>
            </a:r>
            <a:endParaRPr sz="2600" dirty="0"/>
          </a:p>
        </p:txBody>
      </p:sp>
      <p:sp>
        <p:nvSpPr>
          <p:cNvPr id="830" name="Google Shape;830;p102"/>
          <p:cNvSpPr txBox="1">
            <a:spLocks noGrp="1"/>
          </p:cNvSpPr>
          <p:nvPr>
            <p:ph type="subTitle" idx="1"/>
          </p:nvPr>
        </p:nvSpPr>
        <p:spPr>
          <a:xfrm>
            <a:off x="377725" y="2100275"/>
            <a:ext cx="2421300" cy="2229000"/>
          </a:xfrm>
          <a:prstGeom prst="rect">
            <a:avLst/>
          </a:prstGeom>
        </p:spPr>
        <p:txBody>
          <a:bodyPr spcFirstLastPara="1" wrap="square" lIns="0" tIns="0" rIns="0" bIns="0" anchor="t" anchorCtr="0">
            <a:normAutofit/>
          </a:bodyPr>
          <a:lstStyle/>
          <a:p>
            <a:pPr marL="0" lvl="0" indent="0" algn="ctr" rtl="0">
              <a:spcBef>
                <a:spcPts val="0"/>
              </a:spcBef>
              <a:spcAft>
                <a:spcPts val="0"/>
              </a:spcAft>
              <a:buNone/>
            </a:pPr>
            <a:r>
              <a:rPr lang="en" b="1"/>
              <a:t>UIP 101</a:t>
            </a:r>
            <a:endParaRPr b="1"/>
          </a:p>
          <a:p>
            <a:pPr marL="0" lvl="0" indent="0" algn="ctr" rtl="0">
              <a:spcBef>
                <a:spcPts val="1200"/>
              </a:spcBef>
              <a:spcAft>
                <a:spcPts val="0"/>
              </a:spcAft>
              <a:buNone/>
            </a:pPr>
            <a:r>
              <a:rPr lang="en" b="1" i="1"/>
              <a:t>The UIP 101 video series provides an introduction to the elements of the school UIP and the UIP online system.</a:t>
            </a:r>
            <a:endParaRPr b="1" i="1"/>
          </a:p>
          <a:p>
            <a:pPr marL="0" lvl="0" indent="0" algn="ctr" rtl="0">
              <a:spcBef>
                <a:spcPts val="1200"/>
              </a:spcBef>
              <a:spcAft>
                <a:spcPts val="1200"/>
              </a:spcAft>
              <a:buClr>
                <a:schemeClr val="dk1"/>
              </a:buClr>
              <a:buSzPts val="1100"/>
              <a:buFont typeface="Arial"/>
              <a:buNone/>
            </a:pPr>
            <a:r>
              <a:rPr lang="en" sz="1700" u="sng">
                <a:hlinkClick r:id="rId4"/>
              </a:rPr>
              <a:t>https://www.cde.state.co.us/uip/uip101</a:t>
            </a:r>
            <a:endParaRPr sz="1300" b="1" i="1"/>
          </a:p>
        </p:txBody>
      </p:sp>
      <p:pic>
        <p:nvPicPr>
          <p:cNvPr id="831" name="Google Shape;831;p102">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5">
            <a:alphaModFix/>
          </a:blip>
          <a:srcRect l="18240" r="18247"/>
          <a:stretch/>
        </p:blipFill>
        <p:spPr>
          <a:xfrm>
            <a:off x="1045675" y="1043327"/>
            <a:ext cx="1085400" cy="975300"/>
          </a:xfrm>
          <a:prstGeom prst="roundRect">
            <a:avLst>
              <a:gd name="adj" fmla="val 16667"/>
            </a:avLst>
          </a:prstGeom>
        </p:spPr>
      </p:pic>
      <p:pic>
        <p:nvPicPr>
          <p:cNvPr id="832" name="Google Shape;832;p102">
            <a:extLst>
              <a:ext uri="{C183D7F6-B498-43B3-948B-1728B52AA6E4}">
                <adec:decorative xmlns:adec="http://schemas.microsoft.com/office/drawing/2017/decorative" val="1"/>
              </a:ext>
            </a:extLst>
          </p:cNvPr>
          <p:cNvPicPr preferRelativeResize="0">
            <a:picLocks noGrp="1"/>
          </p:cNvPicPr>
          <p:nvPr>
            <p:ph type="pic" idx="4"/>
          </p:nvPr>
        </p:nvPicPr>
        <p:blipFill rotWithShape="1">
          <a:blip r:embed="rId6">
            <a:alphaModFix/>
          </a:blip>
          <a:srcRect r="62050"/>
          <a:stretch/>
        </p:blipFill>
        <p:spPr>
          <a:xfrm>
            <a:off x="3930675" y="1043187"/>
            <a:ext cx="1085400" cy="975600"/>
          </a:xfrm>
          <a:prstGeom prst="roundRect">
            <a:avLst>
              <a:gd name="adj" fmla="val 16667"/>
            </a:avLst>
          </a:prstGeom>
        </p:spPr>
      </p:pic>
      <p:sp>
        <p:nvSpPr>
          <p:cNvPr id="833" name="Google Shape;833;p102"/>
          <p:cNvSpPr txBox="1">
            <a:spLocks noGrp="1"/>
          </p:cNvSpPr>
          <p:nvPr>
            <p:ph type="subTitle" idx="5"/>
          </p:nvPr>
        </p:nvSpPr>
        <p:spPr>
          <a:xfrm>
            <a:off x="6139125" y="2100225"/>
            <a:ext cx="2421300" cy="2229000"/>
          </a:xfrm>
          <a:prstGeom prst="rect">
            <a:avLst/>
          </a:prstGeom>
          <a:noFill/>
          <a:ln>
            <a:noFill/>
          </a:ln>
        </p:spPr>
        <p:txBody>
          <a:bodyPr spcFirstLastPara="1" wrap="square" lIns="0" tIns="0" rIns="0" bIns="0" anchor="t" anchorCtr="0">
            <a:normAutofit fontScale="70000" lnSpcReduction="10000"/>
          </a:bodyPr>
          <a:lstStyle/>
          <a:p>
            <a:pPr marL="0" lvl="0" indent="0" algn="ctr" rtl="0">
              <a:spcBef>
                <a:spcPts val="0"/>
              </a:spcBef>
              <a:spcAft>
                <a:spcPts val="0"/>
              </a:spcAft>
              <a:buNone/>
            </a:pPr>
            <a:r>
              <a:rPr lang="en" sz="2000" b="1"/>
              <a:t>Other Resources</a:t>
            </a:r>
            <a:endParaRPr sz="2000" b="1"/>
          </a:p>
          <a:p>
            <a:pPr marL="0" lvl="0" indent="0" algn="ctr" rtl="0">
              <a:spcBef>
                <a:spcPts val="1200"/>
              </a:spcBef>
              <a:spcAft>
                <a:spcPts val="0"/>
              </a:spcAft>
              <a:buNone/>
            </a:pPr>
            <a:r>
              <a:rPr lang="en" sz="2150" u="sng">
                <a:hlinkClick r:id="rId7"/>
              </a:rPr>
              <a:t>Implementation Benchmarks Guidance Document</a:t>
            </a:r>
            <a:endParaRPr sz="2150"/>
          </a:p>
          <a:p>
            <a:pPr marL="0" lvl="0" indent="0" algn="ctr" rtl="0">
              <a:spcBef>
                <a:spcPts val="1200"/>
              </a:spcBef>
              <a:spcAft>
                <a:spcPts val="0"/>
              </a:spcAft>
              <a:buNone/>
            </a:pPr>
            <a:r>
              <a:rPr lang="en" sz="2150" u="sng">
                <a:hlinkClick r:id="rId8"/>
              </a:rPr>
              <a:t>Data Analysis for Small Student Populations </a:t>
            </a:r>
            <a:endParaRPr/>
          </a:p>
          <a:p>
            <a:pPr marL="0" lvl="0" indent="0" algn="ctr" rtl="0">
              <a:spcBef>
                <a:spcPts val="1200"/>
              </a:spcBef>
              <a:spcAft>
                <a:spcPts val="0"/>
              </a:spcAft>
              <a:buClr>
                <a:schemeClr val="dk1"/>
              </a:buClr>
              <a:buSzPct val="51162"/>
              <a:buFont typeface="Arial"/>
              <a:buNone/>
            </a:pPr>
            <a:r>
              <a:rPr lang="en" sz="2150" u="sng">
                <a:hlinkClick r:id="rId9"/>
              </a:rPr>
              <a:t>UIP School QC Rubric- (DOC) </a:t>
            </a:r>
            <a:endParaRPr sz="2150"/>
          </a:p>
          <a:p>
            <a:pPr marL="0" lvl="0" indent="0" algn="ctr" rtl="0">
              <a:spcBef>
                <a:spcPts val="1200"/>
              </a:spcBef>
              <a:spcAft>
                <a:spcPts val="1200"/>
              </a:spcAft>
              <a:buNone/>
            </a:pPr>
            <a:endParaRPr/>
          </a:p>
        </p:txBody>
      </p:sp>
      <p:pic>
        <p:nvPicPr>
          <p:cNvPr id="834" name="Google Shape;834;p102">
            <a:extLst>
              <a:ext uri="{C183D7F6-B498-43B3-948B-1728B52AA6E4}">
                <adec:decorative xmlns:adec="http://schemas.microsoft.com/office/drawing/2017/decorative" val="1"/>
              </a:ext>
            </a:extLst>
          </p:cNvPr>
          <p:cNvPicPr preferRelativeResize="0">
            <a:picLocks noGrp="1"/>
          </p:cNvPicPr>
          <p:nvPr>
            <p:ph type="pic" idx="6"/>
          </p:nvPr>
        </p:nvPicPr>
        <p:blipFill rotWithShape="1">
          <a:blip r:embed="rId10">
            <a:alphaModFix/>
          </a:blip>
          <a:srcRect l="14321" r="14321"/>
          <a:stretch/>
        </p:blipFill>
        <p:spPr>
          <a:xfrm>
            <a:off x="6815675" y="1043337"/>
            <a:ext cx="1085400" cy="975300"/>
          </a:xfrm>
          <a:prstGeom prst="roundRect">
            <a:avLst>
              <a:gd name="adj" fmla="val 16667"/>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838"/>
        <p:cNvGrpSpPr/>
        <p:nvPr/>
      </p:nvGrpSpPr>
      <p:grpSpPr>
        <a:xfrm>
          <a:off x="0" y="0"/>
          <a:ext cx="0" cy="0"/>
          <a:chOff x="0" y="0"/>
          <a:chExt cx="0" cy="0"/>
        </a:xfrm>
      </p:grpSpPr>
      <p:sp>
        <p:nvSpPr>
          <p:cNvPr id="839" name="Google Shape;839;p103"/>
          <p:cNvSpPr txBox="1">
            <a:spLocks noGrp="1"/>
          </p:cNvSpPr>
          <p:nvPr>
            <p:ph type="title"/>
          </p:nvPr>
        </p:nvSpPr>
        <p:spPr>
          <a:xfrm>
            <a:off x="193875" y="259325"/>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3000"/>
              <a:t>Resources: Websites Related to TS/ATS</a:t>
            </a:r>
            <a:r>
              <a:rPr lang="en"/>
              <a:t>  </a:t>
            </a:r>
            <a:endParaRPr/>
          </a:p>
        </p:txBody>
      </p:sp>
      <p:sp>
        <p:nvSpPr>
          <p:cNvPr id="840" name="Google Shape;840;p103"/>
          <p:cNvSpPr txBox="1">
            <a:spLocks noGrp="1"/>
          </p:cNvSpPr>
          <p:nvPr>
            <p:ph type="body" idx="1"/>
          </p:nvPr>
        </p:nvSpPr>
        <p:spPr>
          <a:xfrm>
            <a:off x="449475" y="1238925"/>
            <a:ext cx="8189700" cy="3191700"/>
          </a:xfrm>
          <a:prstGeom prst="rect">
            <a:avLst/>
          </a:prstGeom>
        </p:spPr>
        <p:txBody>
          <a:bodyPr spcFirstLastPara="1" wrap="square" lIns="0" tIns="0" rIns="0" bIns="0" anchor="t" anchorCtr="0">
            <a:normAutofit fontScale="55000" lnSpcReduction="20000"/>
          </a:bodyPr>
          <a:lstStyle/>
          <a:p>
            <a:pPr marL="0" lvl="0" indent="0" algn="l" rtl="0">
              <a:spcBef>
                <a:spcPts val="0"/>
              </a:spcBef>
              <a:spcAft>
                <a:spcPts val="0"/>
              </a:spcAft>
              <a:buNone/>
            </a:pPr>
            <a:r>
              <a:rPr lang="en" sz="2514"/>
              <a:t>ESSA Identification: </a:t>
            </a:r>
            <a:r>
              <a:rPr lang="en" u="sng">
                <a:solidFill>
                  <a:schemeClr val="hlink"/>
                </a:solidFill>
                <a:hlinkClick r:id="rId3"/>
              </a:rPr>
              <a:t>https://www.cde.state.co.us/fedprograms/essa_csi_tsi</a:t>
            </a:r>
            <a:endParaRPr/>
          </a:p>
          <a:p>
            <a:pPr marL="0" lvl="0" indent="0" algn="l" rtl="0">
              <a:spcBef>
                <a:spcPts val="1200"/>
              </a:spcBef>
              <a:spcAft>
                <a:spcPts val="0"/>
              </a:spcAft>
              <a:buNone/>
            </a:pPr>
            <a:r>
              <a:rPr lang="en" sz="2514"/>
              <a:t>ESSA Planning and Improvement Requirements: </a:t>
            </a:r>
            <a:r>
              <a:rPr lang="en" u="sng">
                <a:solidFill>
                  <a:schemeClr val="hlink"/>
                </a:solidFill>
                <a:hlinkClick r:id="rId4"/>
              </a:rPr>
              <a:t>https://www.cde.state.co.us/fedprograms/essaplanningrequirements</a:t>
            </a:r>
            <a:endParaRPr/>
          </a:p>
          <a:p>
            <a:pPr marL="0" lvl="0" indent="0" algn="l" rtl="0">
              <a:spcBef>
                <a:spcPts val="1200"/>
              </a:spcBef>
              <a:spcAft>
                <a:spcPts val="0"/>
              </a:spcAft>
              <a:buNone/>
            </a:pPr>
            <a:r>
              <a:rPr lang="en" sz="2431"/>
              <a:t>Evidence-Based Interventions Requirements:</a:t>
            </a:r>
            <a:r>
              <a:rPr lang="en"/>
              <a:t> </a:t>
            </a:r>
            <a:r>
              <a:rPr lang="en" u="sng">
                <a:solidFill>
                  <a:schemeClr val="hlink"/>
                </a:solidFill>
                <a:hlinkClick r:id="rId5"/>
              </a:rPr>
              <a:t>https://www.cde.state.co.us/fedprograms/evidence_based_interventions</a:t>
            </a:r>
            <a:endParaRPr sz="2431"/>
          </a:p>
          <a:p>
            <a:pPr marL="0" lvl="0" indent="0" algn="l" rtl="0">
              <a:spcBef>
                <a:spcPts val="1200"/>
              </a:spcBef>
              <a:spcAft>
                <a:spcPts val="0"/>
              </a:spcAft>
              <a:buNone/>
            </a:pPr>
            <a:r>
              <a:rPr lang="en" sz="2431"/>
              <a:t>Resource Inequities Requirements:</a:t>
            </a:r>
            <a:r>
              <a:rPr lang="en"/>
              <a:t> </a:t>
            </a:r>
            <a:r>
              <a:rPr lang="en" u="sng">
                <a:solidFill>
                  <a:schemeClr val="hlink"/>
                </a:solidFill>
                <a:hlinkClick r:id="rId6"/>
              </a:rPr>
              <a:t>https://www.cde.state.co.us/fedprograms/resource_inequities_planning_requirements</a:t>
            </a:r>
            <a:endParaRPr/>
          </a:p>
          <a:p>
            <a:pPr marL="0" lvl="0" indent="0" algn="l" rtl="0">
              <a:spcBef>
                <a:spcPts val="1200"/>
              </a:spcBef>
              <a:spcAft>
                <a:spcPts val="0"/>
              </a:spcAft>
              <a:buNone/>
            </a:pPr>
            <a:r>
              <a:rPr lang="en" sz="2280"/>
              <a:t>ESSA Planning and Improvement Rubric</a:t>
            </a:r>
            <a:r>
              <a:rPr lang="en"/>
              <a:t>: </a:t>
            </a:r>
            <a:r>
              <a:rPr lang="en" u="sng">
                <a:solidFill>
                  <a:schemeClr val="hlink"/>
                </a:solidFill>
                <a:hlinkClick r:id="rId7"/>
              </a:rPr>
              <a:t>https://www.cde.state.co.us/fedprograms/essa_support_and_improvement_pan_rubric_cs-ts-ats</a:t>
            </a:r>
            <a:endParaRPr/>
          </a:p>
          <a:p>
            <a:pPr marL="0" lvl="0" indent="0" algn="l" rtl="0">
              <a:spcBef>
                <a:spcPts val="1200"/>
              </a:spcBef>
              <a:spcAft>
                <a:spcPts val="0"/>
              </a:spcAft>
              <a:buNone/>
            </a:pPr>
            <a:endParaRPr/>
          </a:p>
          <a:p>
            <a:pPr marL="0" lvl="0" indent="0" algn="l" rtl="0">
              <a:spcBef>
                <a:spcPts val="1200"/>
              </a:spcBef>
              <a:spcAft>
                <a:spcPts val="0"/>
              </a:spcAft>
              <a:buNone/>
            </a:pPr>
            <a:endParaRPr/>
          </a:p>
          <a:p>
            <a:pPr marL="0" lvl="0" indent="0" algn="l" rtl="0">
              <a:spcBef>
                <a:spcPts val="1200"/>
              </a:spcBef>
              <a:spcAft>
                <a:spcPts val="0"/>
              </a:spcAft>
              <a:buNone/>
            </a:pPr>
            <a:r>
              <a:rPr lang="en" sz="2280"/>
              <a:t>Note: Federal Programs and Supports Unit Contacts are listed on each webpage above. </a:t>
            </a:r>
            <a:endParaRPr sz="2280"/>
          </a:p>
          <a:p>
            <a:pPr marL="0" lvl="0" indent="0" algn="l" rtl="0">
              <a:spcBef>
                <a:spcPts val="1200"/>
              </a:spcBef>
              <a:spcAft>
                <a:spcPts val="0"/>
              </a:spcAft>
              <a:buNone/>
            </a:pPr>
            <a:r>
              <a:rPr lang="en" sz="2280" u="sng">
                <a:solidFill>
                  <a:schemeClr val="hlink"/>
                </a:solidFill>
                <a:hlinkClick r:id="rId8"/>
              </a:rPr>
              <a:t>ESEA Regional Contacts</a:t>
            </a:r>
            <a:r>
              <a:rPr lang="en" sz="2280"/>
              <a:t> </a:t>
            </a:r>
            <a:endParaRPr sz="2280"/>
          </a:p>
          <a:p>
            <a:pPr marL="0" lvl="0" indent="0" algn="l" rtl="0">
              <a:spcBef>
                <a:spcPts val="1200"/>
              </a:spcBef>
              <a:spcAft>
                <a:spcPts val="1200"/>
              </a:spcAft>
              <a:buNone/>
            </a:pPr>
            <a:r>
              <a:rPr lang="en"/>
              <a:t>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104"/>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Contacts </a:t>
            </a:r>
            <a:endParaRPr/>
          </a:p>
        </p:txBody>
      </p:sp>
      <p:sp>
        <p:nvSpPr>
          <p:cNvPr id="846" name="Google Shape;846;p104"/>
          <p:cNvSpPr txBox="1">
            <a:spLocks noGrp="1"/>
          </p:cNvSpPr>
          <p:nvPr>
            <p:ph type="body" idx="1"/>
          </p:nvPr>
        </p:nvSpPr>
        <p:spPr>
          <a:xfrm>
            <a:off x="907025" y="1143000"/>
            <a:ext cx="5465700" cy="3191700"/>
          </a:xfrm>
          <a:prstGeom prst="rect">
            <a:avLst/>
          </a:prstGeom>
        </p:spPr>
        <p:txBody>
          <a:bodyPr spcFirstLastPara="1" wrap="square" lIns="0" tIns="0" rIns="0" bIns="0" anchor="t" anchorCtr="0">
            <a:normAutofit/>
          </a:bodyPr>
          <a:lstStyle/>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
              <a:t>Karen Bixler                                                        </a:t>
            </a:r>
            <a:endParaRPr/>
          </a:p>
          <a:p>
            <a:pPr marL="0" lvl="0" indent="0" algn="l" rtl="0">
              <a:lnSpc>
                <a:spcPct val="100000"/>
              </a:lnSpc>
              <a:spcBef>
                <a:spcPts val="0"/>
              </a:spcBef>
              <a:spcAft>
                <a:spcPts val="0"/>
              </a:spcAft>
              <a:buNone/>
            </a:pPr>
            <a:r>
              <a:rPr lang="en" u="sng">
                <a:solidFill>
                  <a:schemeClr val="hlink"/>
                </a:solidFill>
                <a:hlinkClick r:id="rId3"/>
              </a:rPr>
              <a:t>bixler_k@cde.state.co.us</a:t>
            </a:r>
            <a:r>
              <a:rPr lang="en"/>
              <a:t> </a:t>
            </a:r>
            <a:endParaRPr/>
          </a:p>
          <a:p>
            <a:pPr marL="0" lvl="0" indent="0" algn="l" rtl="0">
              <a:lnSpc>
                <a:spcPct val="100000"/>
              </a:lnSpc>
              <a:spcBef>
                <a:spcPts val="0"/>
              </a:spcBef>
              <a:spcAft>
                <a:spcPts val="0"/>
              </a:spcAft>
              <a:buNone/>
            </a:pPr>
            <a:r>
              <a:rPr lang="en"/>
              <a:t>(720) 357-4864</a:t>
            </a:r>
            <a:endParaRPr/>
          </a:p>
          <a:p>
            <a:pPr marL="0" lvl="0" indent="0" algn="l" rtl="0">
              <a:spcBef>
                <a:spcPts val="0"/>
              </a:spcBef>
              <a:spcAft>
                <a:spcPts val="0"/>
              </a:spcAft>
              <a:buNone/>
            </a:pPr>
            <a:endParaRPr/>
          </a:p>
          <a:p>
            <a:pPr marL="0" lvl="0" indent="0" algn="l" rtl="0">
              <a:lnSpc>
                <a:spcPct val="100000"/>
              </a:lnSpc>
              <a:spcBef>
                <a:spcPts val="1200"/>
              </a:spcBef>
              <a:spcAft>
                <a:spcPts val="0"/>
              </a:spcAft>
              <a:buNone/>
            </a:pPr>
            <a:r>
              <a:rPr lang="en"/>
              <a:t>Tammy Giessinger </a:t>
            </a:r>
            <a:endParaRPr/>
          </a:p>
          <a:p>
            <a:pPr marL="0" lvl="0" indent="0" algn="l" rtl="0">
              <a:lnSpc>
                <a:spcPct val="100000"/>
              </a:lnSpc>
              <a:spcBef>
                <a:spcPts val="0"/>
              </a:spcBef>
              <a:spcAft>
                <a:spcPts val="0"/>
              </a:spcAft>
              <a:buNone/>
            </a:pPr>
            <a:r>
              <a:rPr lang="en" u="sng">
                <a:solidFill>
                  <a:schemeClr val="hlink"/>
                </a:solidFill>
                <a:hlinkClick r:id="rId4"/>
              </a:rPr>
              <a:t>giessinger_t@cde.state.co.us</a:t>
            </a:r>
            <a:endParaRPr/>
          </a:p>
          <a:p>
            <a:pPr marL="0" lvl="0" indent="0" algn="l" rtl="0">
              <a:lnSpc>
                <a:spcPct val="100000"/>
              </a:lnSpc>
              <a:spcBef>
                <a:spcPts val="0"/>
              </a:spcBef>
              <a:spcAft>
                <a:spcPts val="0"/>
              </a:spcAft>
              <a:buNone/>
            </a:pPr>
            <a:r>
              <a:rPr lang="en"/>
              <a:t>(720) 827-5291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55"/>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a:t>ESSA Identification of Schools for </a:t>
            </a:r>
            <a:endParaRPr/>
          </a:p>
          <a:p>
            <a:pPr marL="0" lvl="0" indent="0" algn="l" rtl="0">
              <a:spcBef>
                <a:spcPts val="0"/>
              </a:spcBef>
              <a:spcAft>
                <a:spcPts val="0"/>
              </a:spcAft>
              <a:buNone/>
            </a:pPr>
            <a:r>
              <a:rPr lang="en"/>
              <a:t>Targeted Support and Improvement (TS)</a:t>
            </a:r>
            <a:endParaRPr/>
          </a:p>
        </p:txBody>
      </p:sp>
      <p:sp>
        <p:nvSpPr>
          <p:cNvPr id="403" name="Google Shape;403;p55"/>
          <p:cNvSpPr txBox="1">
            <a:spLocks noGrp="1"/>
          </p:cNvSpPr>
          <p:nvPr>
            <p:ph type="body" idx="1"/>
          </p:nvPr>
        </p:nvSpPr>
        <p:spPr>
          <a:xfrm>
            <a:off x="250700" y="1011400"/>
            <a:ext cx="8757000" cy="3544200"/>
          </a:xfrm>
          <a:prstGeom prst="rect">
            <a:avLst/>
          </a:prstGeom>
        </p:spPr>
        <p:txBody>
          <a:bodyPr spcFirstLastPara="1" wrap="square" lIns="0" tIns="0" rIns="0" bIns="0" anchor="t" anchorCtr="0">
            <a:noAutofit/>
          </a:bodyPr>
          <a:lstStyle/>
          <a:p>
            <a:pPr marL="457200" lvl="0"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ESSA Definition</a:t>
            </a:r>
            <a:r>
              <a:rPr lang="en" sz="1071">
                <a:solidFill>
                  <a:srgbClr val="333333"/>
                </a:solidFill>
                <a:highlight>
                  <a:srgbClr val="FFFFFF"/>
                </a:highlight>
                <a:latin typeface="Arial"/>
                <a:ea typeface="Arial"/>
                <a:cs typeface="Arial"/>
                <a:sym typeface="Arial"/>
              </a:rPr>
              <a:t>: Any schools with at least one consistently underperforming disaggregated group</a:t>
            </a:r>
            <a:r>
              <a:rPr lang="en" sz="1071" i="1">
                <a:solidFill>
                  <a:srgbClr val="333333"/>
                </a:solidFill>
                <a:highlight>
                  <a:srgbClr val="FFFFFF"/>
                </a:highlight>
                <a:latin typeface="Arial"/>
                <a:ea typeface="Arial"/>
                <a:cs typeface="Arial"/>
                <a:sym typeface="Arial"/>
              </a:rPr>
              <a:t>.</a:t>
            </a:r>
            <a:endParaRPr sz="1071" i="1">
              <a:solidFill>
                <a:srgbClr val="333333"/>
              </a:solidFill>
              <a:highlight>
                <a:srgbClr val="FFFFFF"/>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Student Groups included in the identification methodology</a:t>
            </a:r>
            <a:endParaRPr sz="1071" i="1">
              <a:solidFill>
                <a:srgbClr val="333333"/>
              </a:solidFill>
              <a:highlight>
                <a:srgbClr val="FFFFFF"/>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chemeClr val="lt1"/>
                </a:highlight>
                <a:latin typeface="Arial"/>
                <a:ea typeface="Arial"/>
                <a:cs typeface="Arial"/>
                <a:sym typeface="Arial"/>
              </a:rPr>
              <a:t>English learners</a:t>
            </a:r>
            <a:endParaRPr sz="1071">
              <a:solidFill>
                <a:srgbClr val="333333"/>
              </a:solidFill>
              <a:highlight>
                <a:schemeClr val="lt1"/>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chemeClr val="lt1"/>
                </a:highlight>
                <a:latin typeface="Arial"/>
                <a:ea typeface="Arial"/>
                <a:cs typeface="Arial"/>
                <a:sym typeface="Arial"/>
              </a:rPr>
              <a:t>Students with disabilities</a:t>
            </a:r>
            <a:endParaRPr sz="1071">
              <a:solidFill>
                <a:srgbClr val="333333"/>
              </a:solidFill>
              <a:highlight>
                <a:schemeClr val="lt1"/>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chemeClr val="lt1"/>
                </a:highlight>
                <a:latin typeface="Arial"/>
                <a:ea typeface="Arial"/>
                <a:cs typeface="Arial"/>
                <a:sym typeface="Arial"/>
              </a:rPr>
              <a:t>Economically disadvantaged students</a:t>
            </a:r>
            <a:endParaRPr sz="1071">
              <a:solidFill>
                <a:srgbClr val="333333"/>
              </a:solidFill>
              <a:highlight>
                <a:schemeClr val="lt1"/>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chemeClr val="lt1"/>
                </a:highlight>
                <a:latin typeface="Arial"/>
                <a:ea typeface="Arial"/>
                <a:cs typeface="Arial"/>
                <a:sym typeface="Arial"/>
              </a:rPr>
              <a:t>Students from each Major Racial/Ethnic Group</a:t>
            </a:r>
            <a:endParaRPr sz="1071">
              <a:solidFill>
                <a:srgbClr val="333333"/>
              </a:solidFill>
              <a:highlight>
                <a:schemeClr val="lt1"/>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Sub-indicators included for each of the student groups listed above </a:t>
            </a:r>
            <a:endParaRPr sz="1071" i="1">
              <a:solidFill>
                <a:srgbClr val="333333"/>
              </a:solidFill>
              <a:highlight>
                <a:srgbClr val="FFFFFF"/>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chemeClr val="lt1"/>
                </a:highlight>
                <a:latin typeface="Arial"/>
                <a:ea typeface="Arial"/>
                <a:cs typeface="Arial"/>
                <a:sym typeface="Arial"/>
              </a:rPr>
              <a:t>English language arts achievement and growth, math achievement and growth, science achievement, graduation rate (for high schools), ELP growth and percent on-track to attain fluency (for English learners), and dropout rate (for high schools)</a:t>
            </a:r>
            <a:endParaRPr sz="1071" i="1">
              <a:solidFill>
                <a:srgbClr val="333333"/>
              </a:solidFill>
              <a:highlight>
                <a:srgbClr val="FFFFFF"/>
              </a:highlight>
              <a:latin typeface="Arial"/>
              <a:ea typeface="Arial"/>
              <a:cs typeface="Arial"/>
              <a:sym typeface="Arial"/>
            </a:endParaRPr>
          </a:p>
          <a:p>
            <a:pPr marL="457200" lvl="0"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Colorado’s Method:</a:t>
            </a:r>
            <a:endParaRPr sz="1071" i="1">
              <a:solidFill>
                <a:srgbClr val="333333"/>
              </a:solidFill>
              <a:highlight>
                <a:srgbClr val="FFFFFF"/>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rgbClr val="FFFFFF"/>
                </a:highlight>
                <a:latin typeface="Arial"/>
                <a:ea typeface="Arial"/>
                <a:cs typeface="Arial"/>
                <a:sym typeface="Arial"/>
              </a:rPr>
              <a:t>Schools are identified for Target Support and Improvement (TS) if </a:t>
            </a:r>
            <a:endParaRPr sz="1071">
              <a:solidFill>
                <a:srgbClr val="333333"/>
              </a:solidFill>
              <a:highlight>
                <a:srgbClr val="FFFFFF"/>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rgbClr val="FFFFFF"/>
                </a:highlight>
                <a:latin typeface="Arial"/>
                <a:ea typeface="Arial"/>
                <a:cs typeface="Arial"/>
                <a:sym typeface="Arial"/>
              </a:rPr>
              <a:t>They have enough students in a student group to earn a rating on at least 3 sub-indicators (for additional information please see the </a:t>
            </a:r>
            <a:r>
              <a:rPr lang="en" sz="1071" u="sng">
                <a:solidFill>
                  <a:schemeClr val="hlink"/>
                </a:solidFill>
                <a:highlight>
                  <a:srgbClr val="FFFFFF"/>
                </a:highlight>
                <a:latin typeface="Arial"/>
                <a:ea typeface="Arial"/>
                <a:cs typeface="Arial"/>
                <a:sym typeface="Arial"/>
                <a:hlinkClick r:id="rId3"/>
              </a:rPr>
              <a:t>ESSA Identification methodology document, reference table 2</a:t>
            </a:r>
            <a:r>
              <a:rPr lang="en" sz="1071">
                <a:solidFill>
                  <a:srgbClr val="333333"/>
                </a:solidFill>
                <a:highlight>
                  <a:srgbClr val="FFFFFF"/>
                </a:highlight>
                <a:latin typeface="Arial"/>
                <a:ea typeface="Arial"/>
                <a:cs typeface="Arial"/>
                <a:sym typeface="Arial"/>
              </a:rPr>
              <a:t>) for any student group at any grade span (i.e., elementary, middle, or high school)</a:t>
            </a:r>
            <a:endParaRPr sz="1071">
              <a:solidFill>
                <a:srgbClr val="333333"/>
              </a:solidFill>
              <a:highlight>
                <a:srgbClr val="FFFFFF"/>
              </a:highlight>
              <a:latin typeface="Arial"/>
              <a:ea typeface="Arial"/>
              <a:cs typeface="Arial"/>
              <a:sym typeface="Arial"/>
            </a:endParaRPr>
          </a:p>
          <a:p>
            <a:pPr marL="1371600" lvl="2"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rgbClr val="FFFFFF"/>
                </a:highlight>
                <a:latin typeface="Arial"/>
                <a:ea typeface="Arial"/>
                <a:cs typeface="Arial"/>
                <a:sym typeface="Arial"/>
              </a:rPr>
              <a:t>They earn a </a:t>
            </a:r>
            <a:r>
              <a:rPr lang="en" sz="1071" b="1" i="1">
                <a:solidFill>
                  <a:srgbClr val="333333"/>
                </a:solidFill>
                <a:highlight>
                  <a:srgbClr val="FFFFFF"/>
                </a:highlight>
                <a:latin typeface="Arial"/>
                <a:ea typeface="Arial"/>
                <a:cs typeface="Arial"/>
                <a:sym typeface="Arial"/>
              </a:rPr>
              <a:t>does not meet</a:t>
            </a:r>
            <a:r>
              <a:rPr lang="en" sz="1071">
                <a:solidFill>
                  <a:srgbClr val="333333"/>
                </a:solidFill>
                <a:highlight>
                  <a:srgbClr val="FFFFFF"/>
                </a:highlight>
                <a:latin typeface="Arial"/>
                <a:ea typeface="Arial"/>
                <a:cs typeface="Arial"/>
                <a:sym typeface="Arial"/>
              </a:rPr>
              <a:t> </a:t>
            </a:r>
            <a:r>
              <a:rPr lang="en" sz="1071" b="1" i="1">
                <a:solidFill>
                  <a:srgbClr val="333333"/>
                </a:solidFill>
                <a:highlight>
                  <a:srgbClr val="FFFFFF"/>
                </a:highlight>
                <a:latin typeface="Arial"/>
                <a:ea typeface="Arial"/>
                <a:cs typeface="Arial"/>
                <a:sym typeface="Arial"/>
              </a:rPr>
              <a:t>expectations</a:t>
            </a:r>
            <a:r>
              <a:rPr lang="en" sz="1071">
                <a:solidFill>
                  <a:srgbClr val="333333"/>
                </a:solidFill>
                <a:highlight>
                  <a:srgbClr val="FFFFFF"/>
                </a:highlight>
                <a:latin typeface="Arial"/>
                <a:ea typeface="Arial"/>
                <a:cs typeface="Arial"/>
                <a:sym typeface="Arial"/>
              </a:rPr>
              <a:t> (DNM) on at least 3 sub-indicators for any disaggregated groups at each grade span (elementary, middle, or high)</a:t>
            </a:r>
            <a:endParaRPr sz="1071">
              <a:solidFill>
                <a:srgbClr val="333333"/>
              </a:solidFill>
              <a:highlight>
                <a:srgbClr val="FFFFFF"/>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a:solidFill>
                  <a:srgbClr val="333333"/>
                </a:solidFill>
                <a:highlight>
                  <a:srgbClr val="FFFFFF"/>
                </a:highlight>
                <a:latin typeface="Arial"/>
                <a:ea typeface="Arial"/>
                <a:cs typeface="Arial"/>
                <a:sym typeface="Arial"/>
              </a:rPr>
              <a:t>Schools will not be identified or re-identified in subsequent years if they earn a rating above DNM (i.e., approaching, meets, exceeds) on at least one sub-indicator for a given student group would not be identified based on the performance of that student group.</a:t>
            </a:r>
            <a:endParaRPr sz="1071">
              <a:solidFill>
                <a:srgbClr val="333333"/>
              </a:solidFill>
              <a:highlight>
                <a:srgbClr val="FFFFFF"/>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Length of Identification:  </a:t>
            </a:r>
            <a:r>
              <a:rPr lang="en" sz="1071">
                <a:solidFill>
                  <a:srgbClr val="333333"/>
                </a:solidFill>
                <a:highlight>
                  <a:srgbClr val="FFFFFF"/>
                </a:highlight>
                <a:latin typeface="Arial"/>
                <a:ea typeface="Arial"/>
                <a:cs typeface="Arial"/>
                <a:sym typeface="Arial"/>
              </a:rPr>
              <a:t>Established by LEA</a:t>
            </a:r>
            <a:endParaRPr sz="1071">
              <a:solidFill>
                <a:srgbClr val="333333"/>
              </a:solidFill>
              <a:highlight>
                <a:srgbClr val="FFFFFF"/>
              </a:highlight>
              <a:latin typeface="Arial"/>
              <a:ea typeface="Arial"/>
              <a:cs typeface="Arial"/>
              <a:sym typeface="Arial"/>
            </a:endParaRPr>
          </a:p>
          <a:p>
            <a:pPr marL="914400" lvl="1" indent="-296624" algn="l" rtl="0">
              <a:lnSpc>
                <a:spcPct val="95000"/>
              </a:lnSpc>
              <a:spcBef>
                <a:spcPts val="0"/>
              </a:spcBef>
              <a:spcAft>
                <a:spcPts val="0"/>
              </a:spcAft>
              <a:buClr>
                <a:srgbClr val="333333"/>
              </a:buClr>
              <a:buSzPts val="1071"/>
              <a:buFont typeface="Arial"/>
              <a:buChar char="○"/>
            </a:pPr>
            <a:r>
              <a:rPr lang="en" sz="1071" i="1">
                <a:solidFill>
                  <a:srgbClr val="333333"/>
                </a:solidFill>
                <a:highlight>
                  <a:srgbClr val="FFFFFF"/>
                </a:highlight>
                <a:latin typeface="Arial"/>
                <a:ea typeface="Arial"/>
                <a:cs typeface="Arial"/>
                <a:sym typeface="Arial"/>
              </a:rPr>
              <a:t>Exit Criteria:  </a:t>
            </a:r>
            <a:r>
              <a:rPr lang="en" sz="1071">
                <a:solidFill>
                  <a:srgbClr val="333333"/>
                </a:solidFill>
                <a:highlight>
                  <a:srgbClr val="FFFFFF"/>
                </a:highlight>
                <a:latin typeface="Arial"/>
                <a:ea typeface="Arial"/>
                <a:cs typeface="Arial"/>
                <a:sym typeface="Arial"/>
              </a:rPr>
              <a:t>Established by LEA</a:t>
            </a:r>
            <a:endParaRPr sz="1071">
              <a:solidFill>
                <a:srgbClr val="333333"/>
              </a:solidFill>
              <a:highlight>
                <a:srgbClr val="FFFFFF"/>
              </a:highlight>
              <a:latin typeface="Arial"/>
              <a:ea typeface="Arial"/>
              <a:cs typeface="Arial"/>
              <a:sym typeface="Arial"/>
            </a:endParaRPr>
          </a:p>
          <a:p>
            <a:pPr marL="914400" lvl="0" indent="0" algn="l" rtl="0">
              <a:lnSpc>
                <a:spcPct val="95000"/>
              </a:lnSpc>
              <a:spcBef>
                <a:spcPts val="400"/>
              </a:spcBef>
              <a:spcAft>
                <a:spcPts val="0"/>
              </a:spcAft>
              <a:buNone/>
            </a:pPr>
            <a:endParaRPr sz="1071">
              <a:solidFill>
                <a:srgbClr val="333333"/>
              </a:solidFill>
              <a:highlight>
                <a:srgbClr val="FFFFFF"/>
              </a:highlight>
              <a:latin typeface="Arial"/>
              <a:ea typeface="Arial"/>
              <a:cs typeface="Arial"/>
              <a:sym typeface="Arial"/>
            </a:endParaRPr>
          </a:p>
          <a:p>
            <a:pPr marL="0" lvl="0" indent="0" algn="l" rtl="0">
              <a:lnSpc>
                <a:spcPct val="95000"/>
              </a:lnSpc>
              <a:spcBef>
                <a:spcPts val="1600"/>
              </a:spcBef>
              <a:spcAft>
                <a:spcPts val="1200"/>
              </a:spcAft>
              <a:buSzPts val="1018"/>
              <a:buNone/>
            </a:pPr>
            <a:endParaRPr sz="166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56"/>
          <p:cNvSpPr txBox="1">
            <a:spLocks noGrp="1"/>
          </p:cNvSpPr>
          <p:nvPr>
            <p:ph type="title"/>
          </p:nvPr>
        </p:nvSpPr>
        <p:spPr>
          <a:xfrm>
            <a:off x="2458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Clr>
                <a:schemeClr val="dk1"/>
              </a:buClr>
              <a:buSzPts val="1100"/>
              <a:buFont typeface="Arial"/>
              <a:buNone/>
            </a:pPr>
            <a:r>
              <a:rPr lang="en">
                <a:solidFill>
                  <a:schemeClr val="lt1"/>
                </a:solidFill>
              </a:rPr>
              <a:t>ESSA Identification of Schools for </a:t>
            </a:r>
            <a:endParaRPr>
              <a:solidFill>
                <a:schemeClr val="lt1"/>
              </a:solidFill>
            </a:endParaRPr>
          </a:p>
          <a:p>
            <a:pPr marL="0" lvl="0" indent="0" algn="l" rtl="0">
              <a:spcBef>
                <a:spcPts val="0"/>
              </a:spcBef>
              <a:spcAft>
                <a:spcPts val="0"/>
              </a:spcAft>
              <a:buClr>
                <a:schemeClr val="dk1"/>
              </a:buClr>
              <a:buSzPts val="1100"/>
              <a:buFont typeface="Arial"/>
              <a:buNone/>
            </a:pPr>
            <a:r>
              <a:rPr lang="en">
                <a:solidFill>
                  <a:schemeClr val="lt1"/>
                </a:solidFill>
              </a:rPr>
              <a:t>Additional Targeted Support and Improvement (ATS)</a:t>
            </a:r>
            <a:endParaRPr/>
          </a:p>
        </p:txBody>
      </p:sp>
      <p:sp>
        <p:nvSpPr>
          <p:cNvPr id="409" name="Google Shape;409;p56"/>
          <p:cNvSpPr txBox="1">
            <a:spLocks noGrp="1"/>
          </p:cNvSpPr>
          <p:nvPr>
            <p:ph type="body" idx="1"/>
          </p:nvPr>
        </p:nvSpPr>
        <p:spPr>
          <a:xfrm>
            <a:off x="457200" y="1143000"/>
            <a:ext cx="8520600" cy="3343800"/>
          </a:xfrm>
          <a:prstGeom prst="rect">
            <a:avLst/>
          </a:prstGeom>
        </p:spPr>
        <p:txBody>
          <a:bodyPr spcFirstLastPara="1" wrap="square" lIns="0" tIns="0" rIns="0" bIns="0" anchor="t" anchorCtr="0">
            <a:noAutofit/>
          </a:bodyPr>
          <a:lstStyle/>
          <a:p>
            <a:pPr marL="457200" lvl="0" indent="-314325" algn="l" rtl="0">
              <a:spcBef>
                <a:spcPts val="0"/>
              </a:spcBef>
              <a:spcAft>
                <a:spcPts val="0"/>
              </a:spcAft>
              <a:buClr>
                <a:srgbClr val="333333"/>
              </a:buClr>
              <a:buSzPts val="1350"/>
              <a:buFont typeface="Arial"/>
              <a:buChar char="●"/>
            </a:pPr>
            <a:r>
              <a:rPr lang="en" sz="1350" i="1">
                <a:solidFill>
                  <a:srgbClr val="333333"/>
                </a:solidFill>
                <a:highlight>
                  <a:srgbClr val="FFFFFF"/>
                </a:highlight>
                <a:latin typeface="Arial"/>
                <a:ea typeface="Arial"/>
                <a:cs typeface="Arial"/>
                <a:sym typeface="Arial"/>
              </a:rPr>
              <a:t>ESSA Definition</a:t>
            </a:r>
            <a:r>
              <a:rPr lang="en" sz="1350">
                <a:solidFill>
                  <a:srgbClr val="333333"/>
                </a:solidFill>
                <a:highlight>
                  <a:srgbClr val="FFFFFF"/>
                </a:highlight>
                <a:latin typeface="Arial"/>
                <a:ea typeface="Arial"/>
                <a:cs typeface="Arial"/>
                <a:sym typeface="Arial"/>
              </a:rPr>
              <a:t>: Schools identified for ATS are a subset of TS schools with at least</a:t>
            </a:r>
            <a:r>
              <a:rPr lang="en" sz="1350" b="1">
                <a:solidFill>
                  <a:srgbClr val="333333"/>
                </a:solidFill>
                <a:highlight>
                  <a:srgbClr val="FFFFFF"/>
                </a:highlight>
                <a:latin typeface="Arial"/>
                <a:ea typeface="Arial"/>
                <a:cs typeface="Arial"/>
                <a:sym typeface="Arial"/>
              </a:rPr>
              <a:t> </a:t>
            </a:r>
            <a:r>
              <a:rPr lang="en" sz="1350" b="1" u="sng">
                <a:solidFill>
                  <a:srgbClr val="333333"/>
                </a:solidFill>
                <a:highlight>
                  <a:srgbClr val="FFFFFF"/>
                </a:highlight>
                <a:latin typeface="Arial"/>
                <a:ea typeface="Arial"/>
                <a:cs typeface="Arial"/>
                <a:sym typeface="Arial"/>
              </a:rPr>
              <a:t>one</a:t>
            </a:r>
            <a:r>
              <a:rPr lang="en" sz="1350">
                <a:solidFill>
                  <a:srgbClr val="333333"/>
                </a:solidFill>
                <a:highlight>
                  <a:srgbClr val="FFFFFF"/>
                </a:highlight>
                <a:latin typeface="Arial"/>
                <a:ea typeface="Arial"/>
                <a:cs typeface="Arial"/>
                <a:sym typeface="Arial"/>
              </a:rPr>
              <a:t> disaggregated group that, on its own, meets the criteria for the CS-Lowest Performing 5%.</a:t>
            </a:r>
            <a:endParaRPr sz="1350">
              <a:solidFill>
                <a:srgbClr val="333333"/>
              </a:solidFill>
              <a:highlight>
                <a:srgbClr val="FFFFFF"/>
              </a:highlight>
              <a:latin typeface="Arial"/>
              <a:ea typeface="Arial"/>
              <a:cs typeface="Arial"/>
              <a:sym typeface="Arial"/>
            </a:endParaRPr>
          </a:p>
          <a:p>
            <a:pPr marL="457200" lvl="0" indent="-314325" algn="l" rtl="0">
              <a:spcBef>
                <a:spcPts val="0"/>
              </a:spcBef>
              <a:spcAft>
                <a:spcPts val="0"/>
              </a:spcAft>
              <a:buClr>
                <a:srgbClr val="333333"/>
              </a:buClr>
              <a:buSzPts val="1350"/>
              <a:buFont typeface="Arial"/>
              <a:buChar char="●"/>
            </a:pPr>
            <a:r>
              <a:rPr lang="en" sz="1350" i="1">
                <a:solidFill>
                  <a:srgbClr val="333333"/>
                </a:solidFill>
                <a:highlight>
                  <a:srgbClr val="FFFFFF"/>
                </a:highlight>
                <a:latin typeface="Arial"/>
                <a:ea typeface="Arial"/>
                <a:cs typeface="Arial"/>
                <a:sym typeface="Arial"/>
              </a:rPr>
              <a:t>Colorado’s Method</a:t>
            </a:r>
            <a:r>
              <a:rPr lang="en" sz="1350">
                <a:solidFill>
                  <a:srgbClr val="333333"/>
                </a:solidFill>
                <a:highlight>
                  <a:srgbClr val="FFFFFF"/>
                </a:highlight>
                <a:latin typeface="Arial"/>
                <a:ea typeface="Arial"/>
                <a:cs typeface="Arial"/>
                <a:sym typeface="Arial"/>
              </a:rPr>
              <a:t>:</a:t>
            </a:r>
            <a:endParaRPr sz="1350">
              <a:solidFill>
                <a:srgbClr val="333333"/>
              </a:solidFill>
              <a:highlight>
                <a:srgbClr val="FFFFFF"/>
              </a:highlight>
              <a:latin typeface="Arial"/>
              <a:ea typeface="Arial"/>
              <a:cs typeface="Arial"/>
              <a:sym typeface="Arial"/>
            </a:endParaRPr>
          </a:p>
          <a:p>
            <a:pPr marL="914400" lvl="1" indent="-314325" algn="l" rtl="0">
              <a:spcBef>
                <a:spcPts val="0"/>
              </a:spcBef>
              <a:spcAft>
                <a:spcPts val="0"/>
              </a:spcAft>
              <a:buClr>
                <a:srgbClr val="333333"/>
              </a:buClr>
              <a:buSzPts val="1350"/>
              <a:buFont typeface="Arial"/>
              <a:buChar char="○"/>
            </a:pPr>
            <a:r>
              <a:rPr lang="en" sz="1350">
                <a:solidFill>
                  <a:srgbClr val="333333"/>
                </a:solidFill>
                <a:highlight>
                  <a:srgbClr val="FFFFFF"/>
                </a:highlight>
                <a:latin typeface="Arial"/>
                <a:ea typeface="Arial"/>
                <a:cs typeface="Arial"/>
                <a:sym typeface="Arial"/>
              </a:rPr>
              <a:t>The same data (sub-indicators), student groups, and years of data from the TS analyses are used for the Additional Targeted Support and Improvement school (ATS) analyses.</a:t>
            </a:r>
            <a:endParaRPr sz="1350">
              <a:solidFill>
                <a:srgbClr val="333333"/>
              </a:solidFill>
              <a:highlight>
                <a:srgbClr val="FFFFFF"/>
              </a:highlight>
              <a:latin typeface="Arial"/>
              <a:ea typeface="Arial"/>
              <a:cs typeface="Arial"/>
              <a:sym typeface="Arial"/>
            </a:endParaRPr>
          </a:p>
          <a:p>
            <a:pPr marL="914400" lvl="1" indent="-314325" algn="l" rtl="0">
              <a:spcBef>
                <a:spcPts val="0"/>
              </a:spcBef>
              <a:spcAft>
                <a:spcPts val="0"/>
              </a:spcAft>
              <a:buClr>
                <a:srgbClr val="333333"/>
              </a:buClr>
              <a:buSzPts val="1350"/>
              <a:buFont typeface="Arial"/>
              <a:buChar char="○"/>
            </a:pPr>
            <a:r>
              <a:rPr lang="en" sz="1350">
                <a:solidFill>
                  <a:srgbClr val="333333"/>
                </a:solidFill>
                <a:highlight>
                  <a:srgbClr val="FFFFFF"/>
                </a:highlight>
                <a:latin typeface="Arial"/>
                <a:ea typeface="Arial"/>
                <a:cs typeface="Arial"/>
                <a:sym typeface="Arial"/>
              </a:rPr>
              <a:t>Schools that have enough students in a disaggregated group to earn a rating on </a:t>
            </a:r>
            <a:r>
              <a:rPr lang="en" sz="1350" b="1" i="1">
                <a:solidFill>
                  <a:srgbClr val="333333"/>
                </a:solidFill>
                <a:highlight>
                  <a:srgbClr val="FFFFFF"/>
                </a:highlight>
                <a:latin typeface="Arial"/>
                <a:ea typeface="Arial"/>
                <a:cs typeface="Arial"/>
                <a:sym typeface="Arial"/>
              </a:rPr>
              <a:t>all</a:t>
            </a:r>
            <a:r>
              <a:rPr lang="en" sz="1350">
                <a:solidFill>
                  <a:srgbClr val="333333"/>
                </a:solidFill>
                <a:highlight>
                  <a:srgbClr val="FFFFFF"/>
                </a:highlight>
                <a:latin typeface="Arial"/>
                <a:ea typeface="Arial"/>
                <a:cs typeface="Arial"/>
                <a:sym typeface="Arial"/>
              </a:rPr>
              <a:t> sub-indicators, for all grade-spans served by that school (elementary, middle, high), and earned DNM on all sub-indicators at all grade spans, are identified as ATS.</a:t>
            </a:r>
            <a:endParaRPr sz="1350">
              <a:solidFill>
                <a:srgbClr val="333333"/>
              </a:solidFill>
              <a:highlight>
                <a:srgbClr val="FFFFFF"/>
              </a:highlight>
              <a:latin typeface="Arial"/>
              <a:ea typeface="Arial"/>
              <a:cs typeface="Arial"/>
              <a:sym typeface="Arial"/>
            </a:endParaRPr>
          </a:p>
          <a:p>
            <a:pPr marL="457200" lvl="0" indent="-314325" algn="l" rtl="0">
              <a:spcBef>
                <a:spcPts val="0"/>
              </a:spcBef>
              <a:spcAft>
                <a:spcPts val="0"/>
              </a:spcAft>
              <a:buClr>
                <a:srgbClr val="333333"/>
              </a:buClr>
              <a:buSzPts val="1350"/>
              <a:buFont typeface="Arial"/>
              <a:buChar char="●"/>
            </a:pPr>
            <a:r>
              <a:rPr lang="en" sz="1350" i="1">
                <a:solidFill>
                  <a:srgbClr val="333333"/>
                </a:solidFill>
                <a:highlight>
                  <a:srgbClr val="FFFFFF"/>
                </a:highlight>
                <a:latin typeface="Arial"/>
                <a:ea typeface="Arial"/>
                <a:cs typeface="Arial"/>
                <a:sym typeface="Arial"/>
              </a:rPr>
              <a:t>Identification:  </a:t>
            </a:r>
            <a:r>
              <a:rPr lang="en" sz="1350">
                <a:solidFill>
                  <a:srgbClr val="333333"/>
                </a:solidFill>
                <a:highlight>
                  <a:srgbClr val="FFFFFF"/>
                </a:highlight>
                <a:latin typeface="Arial"/>
                <a:ea typeface="Arial"/>
                <a:cs typeface="Arial"/>
                <a:sym typeface="Arial"/>
              </a:rPr>
              <a:t>Annually</a:t>
            </a:r>
            <a:endParaRPr sz="1350">
              <a:solidFill>
                <a:srgbClr val="333333"/>
              </a:solidFill>
              <a:highlight>
                <a:srgbClr val="FFFFFF"/>
              </a:highlight>
              <a:latin typeface="Arial"/>
              <a:ea typeface="Arial"/>
              <a:cs typeface="Arial"/>
              <a:sym typeface="Arial"/>
            </a:endParaRPr>
          </a:p>
          <a:p>
            <a:pPr marL="457200" lvl="0" indent="-314325" algn="l" rtl="0">
              <a:spcBef>
                <a:spcPts val="0"/>
              </a:spcBef>
              <a:spcAft>
                <a:spcPts val="0"/>
              </a:spcAft>
              <a:buClr>
                <a:srgbClr val="333333"/>
              </a:buClr>
              <a:buSzPts val="1350"/>
              <a:buFont typeface="Arial"/>
              <a:buChar char="●"/>
            </a:pPr>
            <a:r>
              <a:rPr lang="en" sz="1350" i="1">
                <a:solidFill>
                  <a:srgbClr val="333333"/>
                </a:solidFill>
                <a:highlight>
                  <a:srgbClr val="FFFFFF"/>
                </a:highlight>
                <a:latin typeface="Arial"/>
                <a:ea typeface="Arial"/>
                <a:cs typeface="Arial"/>
                <a:sym typeface="Arial"/>
              </a:rPr>
              <a:t>Transition to Comprehensive Support (CS): </a:t>
            </a:r>
            <a:r>
              <a:rPr lang="en" sz="1350">
                <a:solidFill>
                  <a:srgbClr val="333333"/>
                </a:solidFill>
                <a:highlight>
                  <a:srgbClr val="FFFFFF"/>
                </a:highlight>
                <a:latin typeface="Arial"/>
                <a:ea typeface="Arial"/>
                <a:cs typeface="Arial"/>
                <a:sym typeface="Arial"/>
              </a:rPr>
              <a:t>ATS schools that receive Title I funds and continue to earn DNM on all indicators, for the same student group(s) that resulted in the school’s identification as ATS, for 3 consecutive years will be transitioned to CS-Chronically Low Performing Student Group(s).</a:t>
            </a:r>
            <a:endParaRPr sz="1350">
              <a:solidFill>
                <a:srgbClr val="333333"/>
              </a:solidFill>
              <a:highlight>
                <a:srgbClr val="FFFFFF"/>
              </a:highlight>
              <a:latin typeface="Arial"/>
              <a:ea typeface="Arial"/>
              <a:cs typeface="Arial"/>
              <a:sym typeface="Arial"/>
            </a:endParaRPr>
          </a:p>
          <a:p>
            <a:pPr marL="0" lvl="0" indent="0" algn="l" rtl="0">
              <a:spcBef>
                <a:spcPts val="1200"/>
              </a:spcBef>
              <a:spcAft>
                <a:spcPts val="1200"/>
              </a:spcAft>
              <a:buNone/>
            </a:pPr>
            <a:endParaRPr sz="21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57"/>
          <p:cNvSpPr txBox="1">
            <a:spLocks noGrp="1"/>
          </p:cNvSpPr>
          <p:nvPr>
            <p:ph type="title"/>
          </p:nvPr>
        </p:nvSpPr>
        <p:spPr>
          <a:xfrm>
            <a:off x="213075" y="228600"/>
            <a:ext cx="8520600" cy="5727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sz="2900"/>
              <a:t>Additional Information - TS/ATS Identification </a:t>
            </a:r>
            <a:endParaRPr sz="2900"/>
          </a:p>
        </p:txBody>
      </p:sp>
      <p:sp>
        <p:nvSpPr>
          <p:cNvPr id="415" name="Google Shape;415;p57"/>
          <p:cNvSpPr txBox="1">
            <a:spLocks noGrp="1"/>
          </p:cNvSpPr>
          <p:nvPr>
            <p:ph type="body" idx="1"/>
          </p:nvPr>
        </p:nvSpPr>
        <p:spPr>
          <a:xfrm>
            <a:off x="457200" y="1143000"/>
            <a:ext cx="8520600" cy="3191700"/>
          </a:xfrm>
          <a:prstGeom prst="rect">
            <a:avLst/>
          </a:prstGeom>
        </p:spPr>
        <p:txBody>
          <a:bodyPr spcFirstLastPara="1" wrap="square" lIns="0" tIns="0" rIns="0" bIns="0" anchor="t" anchorCtr="0">
            <a:normAutofit/>
          </a:bodyPr>
          <a:lstStyle/>
          <a:p>
            <a:pPr marL="0" lvl="0" indent="0" algn="l" rtl="0">
              <a:spcBef>
                <a:spcPts val="0"/>
              </a:spcBef>
              <a:spcAft>
                <a:spcPts val="0"/>
              </a:spcAft>
              <a:buNone/>
            </a:pPr>
            <a:endParaRPr/>
          </a:p>
          <a:p>
            <a:pPr marL="457200" lvl="0" indent="-330200" algn="l" rtl="0">
              <a:spcBef>
                <a:spcPts val="1200"/>
              </a:spcBef>
              <a:spcAft>
                <a:spcPts val="0"/>
              </a:spcAft>
              <a:buSzPts val="1600"/>
              <a:buChar char="●"/>
            </a:pPr>
            <a:r>
              <a:rPr lang="en"/>
              <a:t>For more information about TS/ATS identification, please visit Colorado’s ESSA Methods and Criteria for Identification of Schools for Support and Improvement Webpage (</a:t>
            </a:r>
            <a:r>
              <a:rPr lang="en" u="sng">
                <a:solidFill>
                  <a:schemeClr val="hlink"/>
                </a:solidFill>
                <a:hlinkClick r:id="rId3"/>
              </a:rPr>
              <a:t>http://www.cde.state.co.us/fedprograms/essa_csi_tsi</a:t>
            </a:r>
            <a:r>
              <a:rPr lang="en"/>
              <a:t>)</a:t>
            </a:r>
            <a:endParaRPr/>
          </a:p>
          <a:p>
            <a:pPr marL="457200" lvl="0" indent="-330200" algn="l" rtl="0">
              <a:spcBef>
                <a:spcPts val="0"/>
              </a:spcBef>
              <a:spcAft>
                <a:spcPts val="0"/>
              </a:spcAft>
              <a:buSzPts val="1600"/>
              <a:buChar char="●"/>
            </a:pPr>
            <a:r>
              <a:rPr lang="en"/>
              <a:t>For questions about ESSA Identification, please contact</a:t>
            </a:r>
            <a:endParaRPr/>
          </a:p>
          <a:p>
            <a:pPr marL="914400" lvl="1" indent="-292100" algn="l" rtl="0">
              <a:spcBef>
                <a:spcPts val="0"/>
              </a:spcBef>
              <a:spcAft>
                <a:spcPts val="0"/>
              </a:spcAft>
              <a:buSzPts val="1000"/>
              <a:buChar char="○"/>
            </a:pPr>
            <a:r>
              <a:rPr lang="en" u="sng">
                <a:solidFill>
                  <a:schemeClr val="hlink"/>
                </a:solidFill>
                <a:hlinkClick r:id="rId4"/>
              </a:rPr>
              <a:t>Tina Negley</a:t>
            </a:r>
            <a:r>
              <a:rPr lang="en"/>
              <a:t>, Program Effectiveness Supervisor</a:t>
            </a:r>
            <a:endParaRPr/>
          </a:p>
          <a:p>
            <a:pPr marL="914400" lvl="1" indent="-292100" algn="l" rtl="0">
              <a:spcBef>
                <a:spcPts val="0"/>
              </a:spcBef>
              <a:spcAft>
                <a:spcPts val="0"/>
              </a:spcAft>
              <a:buSzPts val="1000"/>
              <a:buChar char="○"/>
            </a:pPr>
            <a:r>
              <a:rPr lang="en" u="sng">
                <a:solidFill>
                  <a:schemeClr val="hlink"/>
                </a:solidFill>
                <a:hlinkClick r:id="rId5"/>
              </a:rPr>
              <a:t>Nazie Mohajeri-Nelson</a:t>
            </a:r>
            <a:r>
              <a:rPr lang="en"/>
              <a:t>, Executive Director of the Federal Programs &amp; Supports Unit</a:t>
            </a:r>
            <a:endParaRPr/>
          </a:p>
          <a:p>
            <a:pPr marL="0" lvl="0" indent="0" algn="l" rtl="0">
              <a:spcBef>
                <a:spcPts val="1200"/>
              </a:spcBef>
              <a:spcAft>
                <a:spcPts val="120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8"/>
          <p:cNvSpPr txBox="1">
            <a:spLocks noGrp="1"/>
          </p:cNvSpPr>
          <p:nvPr>
            <p:ph type="ctrTitle"/>
          </p:nvPr>
        </p:nvSpPr>
        <p:spPr>
          <a:xfrm>
            <a:off x="311700" y="1840075"/>
            <a:ext cx="8520600" cy="153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Addressing TS/ATS in the Consolidated Application</a:t>
            </a:r>
            <a:endParaRPr/>
          </a:p>
        </p:txBody>
      </p:sp>
    </p:spTree>
  </p:cSld>
  <p:clrMapOvr>
    <a:masterClrMapping/>
  </p:clrMapOvr>
</p:sld>
</file>

<file path=ppt/theme/theme1.xml><?xml version="1.0" encoding="utf-8"?>
<a:theme xmlns:a="http://schemas.openxmlformats.org/drawingml/2006/main" name="CDE ">
  <a:themeElements>
    <a:clrScheme name="Simple Light">
      <a:dk1>
        <a:srgbClr val="000000"/>
      </a:dk1>
      <a:lt1>
        <a:srgbClr val="FFFFFF"/>
      </a:lt1>
      <a:dk2>
        <a:srgbClr val="595959"/>
      </a:dk2>
      <a:lt2>
        <a:srgbClr val="EEEEEE"/>
      </a:lt2>
      <a:accent1>
        <a:srgbClr val="077682"/>
      </a:accent1>
      <a:accent2>
        <a:srgbClr val="232C67"/>
      </a:accent2>
      <a:accent3>
        <a:srgbClr val="78909C"/>
      </a:accent3>
      <a:accent4>
        <a:srgbClr val="EC6752"/>
      </a:accent4>
      <a:accent5>
        <a:srgbClr val="AAA5D2"/>
      </a:accent5>
      <a:accent6>
        <a:srgbClr val="F8B333"/>
      </a:accent6>
      <a:hlink>
        <a:srgbClr val="2C338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3896</Words>
  <Application>Microsoft Office PowerPoint</Application>
  <PresentationFormat>On-screen Show (16:9)</PresentationFormat>
  <Paragraphs>326</Paragraphs>
  <Slides>55</Slides>
  <Notes>55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55</vt:i4>
      </vt:variant>
    </vt:vector>
  </HeadingPairs>
  <TitlesOfParts>
    <vt:vector size="62" baseType="lpstr">
      <vt:lpstr>Roboto Mono</vt:lpstr>
      <vt:lpstr>Roboto</vt:lpstr>
      <vt:lpstr>Rockwell</vt:lpstr>
      <vt:lpstr>Arial</vt:lpstr>
      <vt:lpstr>Calibri</vt:lpstr>
      <vt:lpstr>CDE </vt:lpstr>
      <vt:lpstr>2_Office Theme</vt:lpstr>
      <vt:lpstr>Targeted (TS) and  Additional Targeted (ATS)  Support and Improvement  Planning Requirements</vt:lpstr>
      <vt:lpstr>Topics Included in Today’s Training </vt:lpstr>
      <vt:lpstr>ESSA Identification Overview:  Targeted (TS) and Additional Targeted (ATS) Support and Improvement </vt:lpstr>
      <vt:lpstr> ESSA Identification of TS/ATS </vt:lpstr>
      <vt:lpstr> ESSA Identification of TS/ATS </vt:lpstr>
      <vt:lpstr>ESSA Identification of Schools for  Targeted Support and Improvement (TS)</vt:lpstr>
      <vt:lpstr>ESSA Identification of Schools for  Additional Targeted Support and Improvement (ATS)</vt:lpstr>
      <vt:lpstr>Additional Information - TS/ATS Identification </vt:lpstr>
      <vt:lpstr>Addressing TS/ATS in the Consolidated Application</vt:lpstr>
      <vt:lpstr> Consolidated Application </vt:lpstr>
      <vt:lpstr>Consolidated Application: TS/ATS </vt:lpstr>
      <vt:lpstr>Consolidated Application: TS/ATS</vt:lpstr>
      <vt:lpstr>Consolidated Application: TS/ATS </vt:lpstr>
      <vt:lpstr>ESSA Improvement Planning Requirements for Schools Identified for TS/ATS</vt:lpstr>
      <vt:lpstr>Improvement Planning for TS/ATS </vt:lpstr>
      <vt:lpstr>ESSA Planning Requirements for TS/ATS </vt:lpstr>
      <vt:lpstr>ESSA Planning Requirements- Crosswalk if using UIP  </vt:lpstr>
      <vt:lpstr>TS/ATS:  ESSA Improvement Plan Rubric</vt:lpstr>
      <vt:lpstr>Unified Improvement Planning - Typical Cycle</vt:lpstr>
      <vt:lpstr>Stakeholder  Involvement and Engagement  </vt:lpstr>
      <vt:lpstr>Stakeholder Identification </vt:lpstr>
      <vt:lpstr>Stakeholder Identification </vt:lpstr>
      <vt:lpstr>Reason for Identification: TS/ ATS </vt:lpstr>
      <vt:lpstr>Stakeholder Involvement Throughout </vt:lpstr>
      <vt:lpstr>Stakeholder Involvement Throughout </vt:lpstr>
      <vt:lpstr>Where to Enter in the UIP-Brief Description Tab</vt:lpstr>
      <vt:lpstr>Plan is Informed by Current Performance </vt:lpstr>
      <vt:lpstr>Current Performance </vt:lpstr>
      <vt:lpstr>Where to Enter in the UIP: Current Performance Tab</vt:lpstr>
      <vt:lpstr>Resource Inequities</vt:lpstr>
      <vt:lpstr>ATS Plans: Resource Inequities </vt:lpstr>
      <vt:lpstr>ATS Planning: Identifying Possible Resource Inequities </vt:lpstr>
      <vt:lpstr>ATS: Resource Inequities   </vt:lpstr>
      <vt:lpstr>Prioritize Priority Performance Challenges  </vt:lpstr>
      <vt:lpstr>Prioritization of Priority Performance Challenge </vt:lpstr>
      <vt:lpstr>Where to Enter in the UIP: Priority Performance Challenges  </vt:lpstr>
      <vt:lpstr>Major Improvement Strategies</vt:lpstr>
      <vt:lpstr>Major Improvement Strategies (MIS) </vt:lpstr>
      <vt:lpstr>Major Improvement Strategies Example </vt:lpstr>
      <vt:lpstr>Where to Enter in the UIP</vt:lpstr>
      <vt:lpstr>Action Planning and Monitoring </vt:lpstr>
      <vt:lpstr>Action Planning and Monitoring of TS/ATS Plans  </vt:lpstr>
      <vt:lpstr>Monitoring - Implementation Benchmarks</vt:lpstr>
      <vt:lpstr>Evaluation: Action Steps </vt:lpstr>
      <vt:lpstr>Where in the UIP</vt:lpstr>
      <vt:lpstr>Where in the UIP</vt:lpstr>
      <vt:lpstr>Where in the UIP</vt:lpstr>
      <vt:lpstr>Monitoring and Approval of  TS/ATS Plans </vt:lpstr>
      <vt:lpstr>Approval and Monitoring of TS/ATS Plans </vt:lpstr>
      <vt:lpstr>Supports and Funding</vt:lpstr>
      <vt:lpstr>Empowering Action for School Improvement (EASI Grant)</vt:lpstr>
      <vt:lpstr>Resources </vt:lpstr>
      <vt:lpstr>Planning Resources</vt:lpstr>
      <vt:lpstr>Resources: Websites Related to TS/ATS  </vt:lpstr>
      <vt:lpstr>Contacts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Targeted (TS) and  Additional Targeted (ATS)  Support and Improvement  Planning Requirements</dc:title>
  <dc:creator>Bixler, Karen</dc:creator>
  <cp:lastModifiedBy>Owen, Emily</cp:lastModifiedBy>
  <cp:revision>2</cp:revision>
  <dcterms:modified xsi:type="dcterms:W3CDTF">2023-01-04T16:49:42Z</dcterms:modified>
</cp:coreProperties>
</file>