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my Giessing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FA2CF-3BD3-F9AD-7614-FF0AEC82D12A}" v="10" dt="2024-04-15T16:33:19.335"/>
  </p1510:revLst>
</p1510:revInfo>
</file>

<file path=ppt/tableStyles.xml><?xml version="1.0" encoding="utf-8"?>
<a:tblStyleLst xmlns:a="http://schemas.openxmlformats.org/drawingml/2006/main" def="{1B82BC58-38F7-4F4E-B53F-07A610A43E80}">
  <a:tblStyle styleId="{1B82BC58-38F7-4F4E-B53F-07A610A43E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97" autoAdjust="0"/>
  </p:normalViewPr>
  <p:slideViewPr>
    <p:cSldViewPr snapToGrid="0">
      <p:cViewPr varScale="1">
        <p:scale>
          <a:sx n="113" d="100"/>
          <a:sy n="113" d="100"/>
        </p:scale>
        <p:origin x="91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6a1ecbd336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6a1ecbd336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6a1ecbd336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6a1ecbd336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6a1ecbd336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6a1ecbd336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bf5b3433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bf5b3433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6a1ecbd336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6a1ecbd336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6a1ecbd336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6a1ecbd336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lang="en" sz="1200" dirty="0">
              <a:latin typeface="Calibri"/>
              <a:ea typeface="Calibri"/>
              <a:cs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c4d2e5233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c4d2e5233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ea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6a1ecbd336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6a1ecbd336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1200" dirty="0">
              <a:latin typeface="Calibri"/>
              <a:ea typeface="Calibri"/>
              <a:cs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6b87b11ca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6b87b11ca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lang="en" sz="1200" dirty="0">
              <a:latin typeface="Calibri"/>
              <a:cs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6b87b11c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6b87b11c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a1ecbd336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6a1ecbd336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6a1ecbd336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6a1ecbd336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a1ecbd336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6a1ecbd336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6b87b11ca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6b87b11ca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db7169611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bdb7169611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6a1ecbd336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6a1ecbd336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bdb7169611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bdb7169611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2791f9123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c2791f9123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6a1ecbd336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6a1ecbd336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0" y="0"/>
            <a:ext cx="9144024" cy="5166574"/>
          </a:xfrm>
          <a:prstGeom prst="rect">
            <a:avLst/>
          </a:prstGeom>
          <a:noFill/>
          <a:ln>
            <a:noFill/>
          </a:ln>
        </p:spPr>
      </p:pic>
      <p:sp>
        <p:nvSpPr>
          <p:cNvPr id="16" name="Google Shape;16;p2"/>
          <p:cNvSpPr txBox="1">
            <a:spLocks noGrp="1"/>
          </p:cNvSpPr>
          <p:nvPr>
            <p:ph type="ctrTitle" idx="2"/>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7" name="Google Shape;17;p2"/>
          <p:cNvSpPr txBox="1">
            <a:spLocks noGrp="1"/>
          </p:cNvSpPr>
          <p:nvPr>
            <p:ph type="subTitle" idx="3"/>
          </p:nvPr>
        </p:nvSpPr>
        <p:spPr>
          <a:xfrm>
            <a:off x="311700" y="2834125"/>
            <a:ext cx="8520600" cy="792600"/>
          </a:xfrm>
          <a:prstGeom prst="rect">
            <a:avLst/>
          </a:prstGeom>
        </p:spPr>
        <p:txBody>
          <a:bodyPr spcFirstLastPara="1" wrap="square" lIns="0" tIns="0" rIns="0" bIns="0"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8" name="Google Shape;18;p2"/>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70"/>
        <p:cNvGrpSpPr/>
        <p:nvPr/>
      </p:nvGrpSpPr>
      <p:grpSpPr>
        <a:xfrm>
          <a:off x="0" y="0"/>
          <a:ext cx="0" cy="0"/>
          <a:chOff x="0" y="0"/>
          <a:chExt cx="0" cy="0"/>
        </a:xfrm>
      </p:grpSpPr>
      <p:pic>
        <p:nvPicPr>
          <p:cNvPr id="71" name="Google Shape;71;p11"/>
          <p:cNvPicPr preferRelativeResize="0"/>
          <p:nvPr/>
        </p:nvPicPr>
        <p:blipFill>
          <a:blip r:embed="rId2">
            <a:alphaModFix/>
          </a:blip>
          <a:stretch>
            <a:fillRect/>
          </a:stretch>
        </p:blipFill>
        <p:spPr>
          <a:xfrm>
            <a:off x="0" y="0"/>
            <a:ext cx="9144003" cy="910828"/>
          </a:xfrm>
          <a:prstGeom prst="rect">
            <a:avLst/>
          </a:prstGeom>
          <a:noFill/>
          <a:ln>
            <a:noFill/>
          </a:ln>
        </p:spPr>
      </p:pic>
      <p:sp>
        <p:nvSpPr>
          <p:cNvPr id="72" name="Google Shape;72;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3" name="Google Shape;73;p1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74" name="Google Shape;74;p1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75" name="Google Shape;75;p1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76" name="Google Shape;76;p1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77"/>
        <p:cNvGrpSpPr/>
        <p:nvPr/>
      </p:nvGrpSpPr>
      <p:grpSpPr>
        <a:xfrm>
          <a:off x="0" y="0"/>
          <a:ext cx="0" cy="0"/>
          <a:chOff x="0" y="0"/>
          <a:chExt cx="0" cy="0"/>
        </a:xfrm>
      </p:grpSpPr>
      <p:pic>
        <p:nvPicPr>
          <p:cNvPr id="78" name="Google Shape;78;p12"/>
          <p:cNvPicPr preferRelativeResize="0"/>
          <p:nvPr/>
        </p:nvPicPr>
        <p:blipFill>
          <a:blip r:embed="rId2">
            <a:alphaModFix/>
          </a:blip>
          <a:stretch>
            <a:fillRect/>
          </a:stretch>
        </p:blipFill>
        <p:spPr>
          <a:xfrm>
            <a:off x="0" y="0"/>
            <a:ext cx="9144003" cy="910828"/>
          </a:xfrm>
          <a:prstGeom prst="rect">
            <a:avLst/>
          </a:prstGeom>
          <a:noFill/>
          <a:ln>
            <a:noFill/>
          </a:ln>
        </p:spPr>
      </p:pic>
      <p:sp>
        <p:nvSpPr>
          <p:cNvPr id="79" name="Google Shape;79;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0" name="Google Shape;80;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1" name="Google Shape;81;p1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2" name="Google Shape;82;p1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83"/>
        <p:cNvGrpSpPr/>
        <p:nvPr/>
      </p:nvGrpSpPr>
      <p:grpSpPr>
        <a:xfrm>
          <a:off x="0" y="0"/>
          <a:ext cx="0" cy="0"/>
          <a:chOff x="0" y="0"/>
          <a:chExt cx="0" cy="0"/>
        </a:xfrm>
      </p:grpSpPr>
      <p:pic>
        <p:nvPicPr>
          <p:cNvPr id="84" name="Google Shape;84;p13"/>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85" name="Google Shape;85;p13"/>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6" name="Google Shape;86;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87"/>
        <p:cNvGrpSpPr/>
        <p:nvPr/>
      </p:nvGrpSpPr>
      <p:grpSpPr>
        <a:xfrm>
          <a:off x="0" y="0"/>
          <a:ext cx="0" cy="0"/>
          <a:chOff x="0" y="0"/>
          <a:chExt cx="0" cy="0"/>
        </a:xfrm>
      </p:grpSpPr>
      <p:sp>
        <p:nvSpPr>
          <p:cNvPr id="88" name="Google Shape;88;p1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4"/>
          <p:cNvPicPr preferRelativeResize="0"/>
          <p:nvPr/>
        </p:nvPicPr>
        <p:blipFill>
          <a:blip r:embed="rId2">
            <a:alphaModFix/>
          </a:blip>
          <a:stretch>
            <a:fillRect/>
          </a:stretch>
        </p:blipFill>
        <p:spPr>
          <a:xfrm>
            <a:off x="0" y="0"/>
            <a:ext cx="9144003" cy="910828"/>
          </a:xfrm>
          <a:prstGeom prst="rect">
            <a:avLst/>
          </a:prstGeom>
          <a:noFill/>
          <a:ln>
            <a:noFill/>
          </a:ln>
        </p:spPr>
      </p:pic>
      <p:sp>
        <p:nvSpPr>
          <p:cNvPr id="90" name="Google Shape;9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1" name="Google Shape;91;p14"/>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2" name="Google Shape;92;p14"/>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93" name="Google Shape;93;p1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4" name="Google Shape;94;p1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95"/>
        <p:cNvGrpSpPr/>
        <p:nvPr/>
      </p:nvGrpSpPr>
      <p:grpSpPr>
        <a:xfrm>
          <a:off x="0" y="0"/>
          <a:ext cx="0" cy="0"/>
          <a:chOff x="0" y="0"/>
          <a:chExt cx="0" cy="0"/>
        </a:xfrm>
      </p:grpSpPr>
      <p:pic>
        <p:nvPicPr>
          <p:cNvPr id="96" name="Google Shape;96;p15"/>
          <p:cNvPicPr preferRelativeResize="0"/>
          <p:nvPr/>
        </p:nvPicPr>
        <p:blipFill>
          <a:blip r:embed="rId2">
            <a:alphaModFix/>
          </a:blip>
          <a:stretch>
            <a:fillRect/>
          </a:stretch>
        </p:blipFill>
        <p:spPr>
          <a:xfrm>
            <a:off x="0" y="0"/>
            <a:ext cx="9144003" cy="910828"/>
          </a:xfrm>
          <a:prstGeom prst="rect">
            <a:avLst/>
          </a:prstGeom>
          <a:noFill/>
          <a:ln>
            <a:noFill/>
          </a:ln>
        </p:spPr>
      </p:pic>
      <p:sp>
        <p:nvSpPr>
          <p:cNvPr id="97" name="Google Shape;9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15"/>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9" name="Google Shape;99;p15"/>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0" name="Google Shape;100;p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1" name="Google Shape;101;p1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2" name="Google Shape;102;p1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3" name="Google Shape;103;p15"/>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04"/>
        <p:cNvGrpSpPr/>
        <p:nvPr/>
      </p:nvGrpSpPr>
      <p:grpSpPr>
        <a:xfrm>
          <a:off x="0" y="0"/>
          <a:ext cx="0" cy="0"/>
          <a:chOff x="0" y="0"/>
          <a:chExt cx="0" cy="0"/>
        </a:xfrm>
      </p:grpSpPr>
      <p:pic>
        <p:nvPicPr>
          <p:cNvPr id="105" name="Google Shape;105;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 name="Google Shape;106;p16"/>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07" name="Google Shape;107;p1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08" name="Google Shape;108;p1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1" name="Google Shape;111;p1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112"/>
        <p:cNvGrpSpPr/>
        <p:nvPr/>
      </p:nvGrpSpPr>
      <p:grpSpPr>
        <a:xfrm>
          <a:off x="0" y="0"/>
          <a:ext cx="0" cy="0"/>
          <a:chOff x="0" y="0"/>
          <a:chExt cx="0" cy="0"/>
        </a:xfrm>
      </p:grpSpPr>
      <p:pic>
        <p:nvPicPr>
          <p:cNvPr id="113" name="Google Shape;113;p18"/>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114" name="Google Shape;114;p18"/>
          <p:cNvPicPr preferRelativeResize="0"/>
          <p:nvPr/>
        </p:nvPicPr>
        <p:blipFill>
          <a:blip r:embed="rId3">
            <a:alphaModFix/>
          </a:blip>
          <a:stretch>
            <a:fillRect/>
          </a:stretch>
        </p:blipFill>
        <p:spPr>
          <a:xfrm>
            <a:off x="0" y="0"/>
            <a:ext cx="9144000" cy="914400"/>
          </a:xfrm>
          <a:prstGeom prst="rect">
            <a:avLst/>
          </a:prstGeom>
          <a:noFill/>
          <a:ln>
            <a:noFill/>
          </a:ln>
        </p:spPr>
      </p:pic>
      <p:sp>
        <p:nvSpPr>
          <p:cNvPr id="115" name="Google Shape;115;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6" name="Google Shape;116;p1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17" name="Google Shape;117;p18"/>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18" name="Google Shape;118;p1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119"/>
        <p:cNvGrpSpPr/>
        <p:nvPr/>
      </p:nvGrpSpPr>
      <p:grpSpPr>
        <a:xfrm>
          <a:off x="0" y="0"/>
          <a:ext cx="0" cy="0"/>
          <a:chOff x="0" y="0"/>
          <a:chExt cx="0" cy="0"/>
        </a:xfrm>
      </p:grpSpPr>
      <p:pic>
        <p:nvPicPr>
          <p:cNvPr id="120" name="Google Shape;120;p19"/>
          <p:cNvPicPr preferRelativeResize="0"/>
          <p:nvPr/>
        </p:nvPicPr>
        <p:blipFill>
          <a:blip r:embed="rId2">
            <a:alphaModFix/>
          </a:blip>
          <a:stretch>
            <a:fillRect/>
          </a:stretch>
        </p:blipFill>
        <p:spPr>
          <a:xfrm>
            <a:off x="0" y="0"/>
            <a:ext cx="9144000" cy="914400"/>
          </a:xfrm>
          <a:prstGeom prst="rect">
            <a:avLst/>
          </a:prstGeom>
          <a:noFill/>
          <a:ln>
            <a:noFill/>
          </a:ln>
        </p:spPr>
      </p:pic>
      <p:sp>
        <p:nvSpPr>
          <p:cNvPr id="121" name="Google Shape;12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23" name="Google Shape;123;p1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24" name="Google Shape;124;p19"/>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25" name="Google Shape;125;p1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2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29" name="Google Shape;129;p20"/>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30" name="Google Shape;130;p20"/>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1" name="Google Shape;21;p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3"/>
          <p:cNvPicPr preferRelativeResize="0"/>
          <p:nvPr/>
        </p:nvPicPr>
        <p:blipFill>
          <a:blip r:embed="rId2">
            <a:alphaModFix/>
          </a:blip>
          <a:stretch>
            <a:fillRect/>
          </a:stretch>
        </p:blipFill>
        <p:spPr>
          <a:xfrm>
            <a:off x="0" y="0"/>
            <a:ext cx="9144024" cy="5166574"/>
          </a:xfrm>
          <a:prstGeom prst="rect">
            <a:avLst/>
          </a:prstGeom>
          <a:noFill/>
          <a:ln>
            <a:noFill/>
          </a:ln>
        </p:spPr>
      </p:pic>
      <p:sp>
        <p:nvSpPr>
          <p:cNvPr id="24" name="Google Shape;24;p3"/>
          <p:cNvSpPr txBox="1">
            <a:spLocks noGrp="1"/>
          </p:cNvSpPr>
          <p:nvPr>
            <p:ph type="ctrTitle" idx="2"/>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131"/>
        <p:cNvGrpSpPr/>
        <p:nvPr/>
      </p:nvGrpSpPr>
      <p:grpSpPr>
        <a:xfrm>
          <a:off x="0" y="0"/>
          <a:ext cx="0" cy="0"/>
          <a:chOff x="0" y="0"/>
          <a:chExt cx="0" cy="0"/>
        </a:xfrm>
      </p:grpSpPr>
      <p:sp>
        <p:nvSpPr>
          <p:cNvPr id="132" name="Google Shape;132;p2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1"/>
          <p:cNvPicPr preferRelativeResize="0"/>
          <p:nvPr/>
        </p:nvPicPr>
        <p:blipFill>
          <a:blip r:embed="rId2">
            <a:alphaModFix/>
          </a:blip>
          <a:stretch>
            <a:fillRect/>
          </a:stretch>
        </p:blipFill>
        <p:spPr>
          <a:xfrm>
            <a:off x="0" y="0"/>
            <a:ext cx="9144000" cy="914400"/>
          </a:xfrm>
          <a:prstGeom prst="rect">
            <a:avLst/>
          </a:prstGeom>
          <a:noFill/>
          <a:ln>
            <a:noFill/>
          </a:ln>
        </p:spPr>
      </p:pic>
      <p:sp>
        <p:nvSpPr>
          <p:cNvPr id="134" name="Google Shape;134;p2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35" name="Google Shape;135;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36" name="Google Shape;136;p2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37" name="Google Shape;137;p21"/>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138" name="Google Shape;138;p2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41" name="Google Shape;141;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42" name="Google Shape;142;p2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44" name="Google Shape;144;p2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5" name="Google Shape;145;p2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6" name="Google Shape;146;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147"/>
        <p:cNvGrpSpPr/>
        <p:nvPr/>
      </p:nvGrpSpPr>
      <p:grpSpPr>
        <a:xfrm>
          <a:off x="0" y="0"/>
          <a:ext cx="0" cy="0"/>
          <a:chOff x="0" y="0"/>
          <a:chExt cx="0" cy="0"/>
        </a:xfrm>
      </p:grpSpPr>
      <p:pic>
        <p:nvPicPr>
          <p:cNvPr id="148" name="Google Shape;148;p23"/>
          <p:cNvPicPr preferRelativeResize="0"/>
          <p:nvPr/>
        </p:nvPicPr>
        <p:blipFill>
          <a:blip r:embed="rId2">
            <a:alphaModFix/>
          </a:blip>
          <a:stretch>
            <a:fillRect/>
          </a:stretch>
        </p:blipFill>
        <p:spPr>
          <a:xfrm>
            <a:off x="0" y="0"/>
            <a:ext cx="9143990" cy="5143500"/>
          </a:xfrm>
          <a:prstGeom prst="rect">
            <a:avLst/>
          </a:prstGeom>
          <a:noFill/>
          <a:ln>
            <a:noFill/>
          </a:ln>
        </p:spPr>
      </p:pic>
      <p:sp>
        <p:nvSpPr>
          <p:cNvPr id="149" name="Google Shape;149;p2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0" name="Google Shape;150;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51" name="Google Shape;151;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52" name="Google Shape;152;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153"/>
        <p:cNvGrpSpPr/>
        <p:nvPr/>
      </p:nvGrpSpPr>
      <p:grpSpPr>
        <a:xfrm>
          <a:off x="0" y="0"/>
          <a:ext cx="0" cy="0"/>
          <a:chOff x="0" y="0"/>
          <a:chExt cx="0" cy="0"/>
        </a:xfrm>
      </p:grpSpPr>
      <p:pic>
        <p:nvPicPr>
          <p:cNvPr id="154" name="Google Shape;154;p24"/>
          <p:cNvPicPr preferRelativeResize="0"/>
          <p:nvPr/>
        </p:nvPicPr>
        <p:blipFill>
          <a:blip r:embed="rId2">
            <a:alphaModFix/>
          </a:blip>
          <a:stretch>
            <a:fillRect/>
          </a:stretch>
        </p:blipFill>
        <p:spPr>
          <a:xfrm>
            <a:off x="0" y="0"/>
            <a:ext cx="9143990" cy="5143500"/>
          </a:xfrm>
          <a:prstGeom prst="rect">
            <a:avLst/>
          </a:prstGeom>
          <a:noFill/>
          <a:ln>
            <a:noFill/>
          </a:ln>
        </p:spPr>
      </p:pic>
      <p:sp>
        <p:nvSpPr>
          <p:cNvPr id="155" name="Google Shape;155;p2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6" name="Google Shape;156;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157"/>
        <p:cNvGrpSpPr/>
        <p:nvPr/>
      </p:nvGrpSpPr>
      <p:grpSpPr>
        <a:xfrm>
          <a:off x="0" y="0"/>
          <a:ext cx="0" cy="0"/>
          <a:chOff x="0" y="0"/>
          <a:chExt cx="0" cy="0"/>
        </a:xfrm>
      </p:grpSpPr>
      <p:pic>
        <p:nvPicPr>
          <p:cNvPr id="158" name="Google Shape;158;p25"/>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59" name="Google Shape;159;p2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0" name="Google Shape;160;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61" name="Google Shape;161;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62" name="Google Shape;162;p25"/>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3" name="Google Shape;163;p2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164"/>
        <p:cNvGrpSpPr/>
        <p:nvPr/>
      </p:nvGrpSpPr>
      <p:grpSpPr>
        <a:xfrm>
          <a:off x="0" y="0"/>
          <a:ext cx="0" cy="0"/>
          <a:chOff x="0" y="0"/>
          <a:chExt cx="0" cy="0"/>
        </a:xfrm>
      </p:grpSpPr>
      <p:pic>
        <p:nvPicPr>
          <p:cNvPr id="165" name="Google Shape;165;p26"/>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66" name="Google Shape;166;p26"/>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7" name="Google Shape;167;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168" name="Google Shape;168;p2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9" name="Google Shape;169;p2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170"/>
        <p:cNvGrpSpPr/>
        <p:nvPr/>
      </p:nvGrpSpPr>
      <p:grpSpPr>
        <a:xfrm>
          <a:off x="0" y="0"/>
          <a:ext cx="0" cy="0"/>
          <a:chOff x="0" y="0"/>
          <a:chExt cx="0" cy="0"/>
        </a:xfrm>
      </p:grpSpPr>
      <p:pic>
        <p:nvPicPr>
          <p:cNvPr id="171" name="Google Shape;171;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72" name="Google Shape;172;p2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73" name="Google Shape;173;p2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174"/>
        <p:cNvGrpSpPr/>
        <p:nvPr/>
      </p:nvGrpSpPr>
      <p:grpSpPr>
        <a:xfrm>
          <a:off x="0" y="0"/>
          <a:ext cx="0" cy="0"/>
          <a:chOff x="0" y="0"/>
          <a:chExt cx="0" cy="0"/>
        </a:xfrm>
      </p:grpSpPr>
      <p:sp>
        <p:nvSpPr>
          <p:cNvPr id="175" name="Google Shape;175;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8"/>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177" name="Google Shape;17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178" name="Google Shape;178;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179" name="Google Shape;17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0" name="Google Shape;180;p28"/>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1" name="Google Shape;181;p28"/>
          <p:cNvPicPr preferRelativeResize="0"/>
          <p:nvPr/>
        </p:nvPicPr>
        <p:blipFill>
          <a:blip r:embed="rId3">
            <a:alphaModFix/>
          </a:blip>
          <a:stretch>
            <a:fillRect/>
          </a:stretch>
        </p:blipFill>
        <p:spPr>
          <a:xfrm>
            <a:off x="4524250" y="4676400"/>
            <a:ext cx="867951" cy="369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182"/>
        <p:cNvGrpSpPr/>
        <p:nvPr/>
      </p:nvGrpSpPr>
      <p:grpSpPr>
        <a:xfrm>
          <a:off x="0" y="0"/>
          <a:ext cx="0" cy="0"/>
          <a:chOff x="0" y="0"/>
          <a:chExt cx="0" cy="0"/>
        </a:xfrm>
      </p:grpSpPr>
      <p:pic>
        <p:nvPicPr>
          <p:cNvPr id="183" name="Google Shape;183;p29"/>
          <p:cNvPicPr preferRelativeResize="0"/>
          <p:nvPr/>
        </p:nvPicPr>
        <p:blipFill>
          <a:blip r:embed="rId2">
            <a:alphaModFix/>
          </a:blip>
          <a:stretch>
            <a:fillRect/>
          </a:stretch>
        </p:blipFill>
        <p:spPr>
          <a:xfrm>
            <a:off x="0" y="0"/>
            <a:ext cx="9144000" cy="914400"/>
          </a:xfrm>
          <a:prstGeom prst="rect">
            <a:avLst/>
          </a:prstGeom>
          <a:noFill/>
          <a:ln>
            <a:noFill/>
          </a:ln>
        </p:spPr>
      </p:pic>
      <p:sp>
        <p:nvSpPr>
          <p:cNvPr id="184" name="Google Shape;184;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5" name="Google Shape;185;p2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6" name="Google Shape;186;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7" name="Google Shape;187;p2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88" name="Google Shape;188;p2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9" name="Google Shape;189;p2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3">
  <p:cSld name="TITLE_3">
    <p:bg>
      <p:bgPr>
        <a:solidFill>
          <a:schemeClr val="dk1"/>
        </a:solidFill>
        <a:effectLst/>
      </p:bgPr>
    </p:bg>
    <p:spTree>
      <p:nvGrpSpPr>
        <p:cNvPr id="1" name="Shape 190"/>
        <p:cNvGrpSpPr/>
        <p:nvPr/>
      </p:nvGrpSpPr>
      <p:grpSpPr>
        <a:xfrm>
          <a:off x="0" y="0"/>
          <a:ext cx="0" cy="0"/>
          <a:chOff x="0" y="0"/>
          <a:chExt cx="0" cy="0"/>
        </a:xfrm>
      </p:grpSpPr>
      <p:cxnSp>
        <p:nvCxnSpPr>
          <p:cNvPr id="191" name="Google Shape;191;p30"/>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92" name="Google Shape;192;p30"/>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4800"/>
              <a:buChar char="●"/>
              <a:defRPr sz="4800">
                <a:solidFill>
                  <a:schemeClr val="lt1"/>
                </a:solidFill>
              </a:defRPr>
            </a:lvl1pPr>
            <a:lvl2pPr lvl="1" rtl="0">
              <a:spcBef>
                <a:spcPts val="0"/>
              </a:spcBef>
              <a:spcAft>
                <a:spcPts val="0"/>
              </a:spcAft>
              <a:buClr>
                <a:schemeClr val="lt1"/>
              </a:buClr>
              <a:buSzPts val="4800"/>
              <a:buChar char="○"/>
              <a:defRPr sz="4800">
                <a:solidFill>
                  <a:schemeClr val="lt1"/>
                </a:solidFill>
              </a:defRPr>
            </a:lvl2pPr>
            <a:lvl3pPr lvl="2" rtl="0">
              <a:spcBef>
                <a:spcPts val="0"/>
              </a:spcBef>
              <a:spcAft>
                <a:spcPts val="0"/>
              </a:spcAft>
              <a:buClr>
                <a:schemeClr val="lt1"/>
              </a:buClr>
              <a:buSzPts val="4800"/>
              <a:buChar char="■"/>
              <a:defRPr sz="4800">
                <a:solidFill>
                  <a:schemeClr val="lt1"/>
                </a:solidFill>
              </a:defRPr>
            </a:lvl3pPr>
            <a:lvl4pPr lvl="3" rtl="0">
              <a:spcBef>
                <a:spcPts val="0"/>
              </a:spcBef>
              <a:spcAft>
                <a:spcPts val="0"/>
              </a:spcAft>
              <a:buClr>
                <a:schemeClr val="lt1"/>
              </a:buClr>
              <a:buSzPts val="4800"/>
              <a:buChar char="●"/>
              <a:defRPr sz="4800">
                <a:solidFill>
                  <a:schemeClr val="lt1"/>
                </a:solidFill>
              </a:defRPr>
            </a:lvl4pPr>
            <a:lvl5pPr lvl="4" rtl="0">
              <a:spcBef>
                <a:spcPts val="0"/>
              </a:spcBef>
              <a:spcAft>
                <a:spcPts val="0"/>
              </a:spcAft>
              <a:buClr>
                <a:schemeClr val="lt1"/>
              </a:buClr>
              <a:buSzPts val="4800"/>
              <a:buChar char="○"/>
              <a:defRPr sz="4800">
                <a:solidFill>
                  <a:schemeClr val="lt1"/>
                </a:solidFill>
              </a:defRPr>
            </a:lvl5pPr>
            <a:lvl6pPr lvl="5" rtl="0">
              <a:spcBef>
                <a:spcPts val="0"/>
              </a:spcBef>
              <a:spcAft>
                <a:spcPts val="0"/>
              </a:spcAft>
              <a:buClr>
                <a:schemeClr val="lt1"/>
              </a:buClr>
              <a:buSzPts val="4800"/>
              <a:buChar char="■"/>
              <a:defRPr sz="4800">
                <a:solidFill>
                  <a:schemeClr val="lt1"/>
                </a:solidFill>
              </a:defRPr>
            </a:lvl6pPr>
            <a:lvl7pPr lvl="6" rtl="0">
              <a:spcBef>
                <a:spcPts val="0"/>
              </a:spcBef>
              <a:spcAft>
                <a:spcPts val="0"/>
              </a:spcAft>
              <a:buClr>
                <a:schemeClr val="lt1"/>
              </a:buClr>
              <a:buSzPts val="4800"/>
              <a:buChar char="●"/>
              <a:defRPr sz="4800">
                <a:solidFill>
                  <a:schemeClr val="lt1"/>
                </a:solidFill>
              </a:defRPr>
            </a:lvl7pPr>
            <a:lvl8pPr lvl="7" rtl="0">
              <a:spcBef>
                <a:spcPts val="0"/>
              </a:spcBef>
              <a:spcAft>
                <a:spcPts val="0"/>
              </a:spcAft>
              <a:buClr>
                <a:schemeClr val="lt1"/>
              </a:buClr>
              <a:buSzPts val="4800"/>
              <a:buChar char="○"/>
              <a:defRPr sz="4800">
                <a:solidFill>
                  <a:schemeClr val="lt1"/>
                </a:solidFill>
              </a:defRPr>
            </a:lvl8pPr>
            <a:lvl9pPr lvl="8" rtl="0">
              <a:spcBef>
                <a:spcPts val="0"/>
              </a:spcBef>
              <a:spcAft>
                <a:spcPts val="0"/>
              </a:spcAft>
              <a:buClr>
                <a:schemeClr val="lt1"/>
              </a:buClr>
              <a:buSzPts val="4800"/>
              <a:buChar char="■"/>
              <a:defRPr sz="4800">
                <a:solidFill>
                  <a:schemeClr val="lt1"/>
                </a:solidFill>
              </a:defRPr>
            </a:lvl9pPr>
          </a:lstStyle>
          <a:p>
            <a:endParaRPr/>
          </a:p>
        </p:txBody>
      </p:sp>
      <p:sp>
        <p:nvSpPr>
          <p:cNvPr id="193" name="Google Shape;193;p30"/>
          <p:cNvSpPr txBox="1">
            <a:spLocks noGrp="1"/>
          </p:cNvSpPr>
          <p:nvPr>
            <p:ph type="subTitle" idx="1"/>
          </p:nvPr>
        </p:nvSpPr>
        <p:spPr>
          <a:xfrm>
            <a:off x="510450" y="3182313"/>
            <a:ext cx="8123100" cy="6300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94" name="Google Shape;19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5"/>
        <p:cNvGrpSpPr/>
        <p:nvPr/>
      </p:nvGrpSpPr>
      <p:grpSpPr>
        <a:xfrm>
          <a:off x="0" y="0"/>
          <a:ext cx="0" cy="0"/>
          <a:chOff x="0" y="0"/>
          <a:chExt cx="0" cy="0"/>
        </a:xfrm>
      </p:grpSpPr>
      <p:pic>
        <p:nvPicPr>
          <p:cNvPr id="26" name="Google Shape;26;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7" name="Google Shape;27;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 name="Google Shape;28;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9" name="Google Shape;29;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0" name="Google Shape;30;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1" name="Google Shape;31;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95"/>
        <p:cNvGrpSpPr/>
        <p:nvPr/>
      </p:nvGrpSpPr>
      <p:grpSpPr>
        <a:xfrm>
          <a:off x="0" y="0"/>
          <a:ext cx="0" cy="0"/>
          <a:chOff x="0" y="0"/>
          <a:chExt cx="0" cy="0"/>
        </a:xfrm>
      </p:grpSpPr>
      <p:sp>
        <p:nvSpPr>
          <p:cNvPr id="196" name="Google Shape;196;p3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8" name="Google Shape;198;p31"/>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9" name="Google Shape;19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_COLUMN_TEXT_3">
  <p:cSld name="ONE_COLUMN_TEXT_3">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a:endParaRPr/>
          </a:p>
        </p:txBody>
      </p:sp>
      <p:sp>
        <p:nvSpPr>
          <p:cNvPr id="202" name="Google Shape;202;p32"/>
          <p:cNvSpPr txBox="1">
            <a:spLocks noGrp="1"/>
          </p:cNvSpPr>
          <p:nvPr>
            <p:ph type="body" idx="1"/>
          </p:nvPr>
        </p:nvSpPr>
        <p:spPr>
          <a:xfrm>
            <a:off x="311700" y="1389600"/>
            <a:ext cx="2808000" cy="3179400"/>
          </a:xfrm>
          <a:prstGeom prst="rect">
            <a:avLst/>
          </a:prstGeom>
        </p:spPr>
        <p:txBody>
          <a:bodyPr spcFirstLastPara="1" wrap="square" lIns="0" tIns="0" rIns="0" bIns="0"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03" name="Google Shape;20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04"/>
        <p:cNvGrpSpPr/>
        <p:nvPr/>
      </p:nvGrpSpPr>
      <p:grpSpPr>
        <a:xfrm>
          <a:off x="0" y="0"/>
          <a:ext cx="0" cy="0"/>
          <a:chOff x="0" y="0"/>
          <a:chExt cx="0" cy="0"/>
        </a:xfrm>
      </p:grpSpPr>
      <p:sp>
        <p:nvSpPr>
          <p:cNvPr id="205" name="Google Shape;205;p3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06" name="Google Shape;206;p3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7" name="Google Shape;207;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0" name="Google Shape;210;p34"/>
          <p:cNvSpPr txBox="1">
            <a:spLocks noGrp="1"/>
          </p:cNvSpPr>
          <p:nvPr>
            <p:ph type="body" idx="1"/>
          </p:nvPr>
        </p:nvSpPr>
        <p:spPr>
          <a:xfrm>
            <a:off x="3117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1" name="Google Shape;211;p34"/>
          <p:cNvSpPr txBox="1">
            <a:spLocks noGrp="1"/>
          </p:cNvSpPr>
          <p:nvPr>
            <p:ph type="body" idx="2"/>
          </p:nvPr>
        </p:nvSpPr>
        <p:spPr>
          <a:xfrm>
            <a:off x="48324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2" name="Google Shape;21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_5">
  <p:cSld name="TITLE_5">
    <p:spTree>
      <p:nvGrpSpPr>
        <p:cNvPr id="1" name="Shape 213"/>
        <p:cNvGrpSpPr/>
        <p:nvPr/>
      </p:nvGrpSpPr>
      <p:grpSpPr>
        <a:xfrm>
          <a:off x="0" y="0"/>
          <a:ext cx="0" cy="0"/>
          <a:chOff x="0" y="0"/>
          <a:chExt cx="0" cy="0"/>
        </a:xfrm>
      </p:grpSpPr>
      <p:sp>
        <p:nvSpPr>
          <p:cNvPr id="214" name="Google Shape;214;p3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15" name="Google Shape;215;p3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6" name="Google Shape;21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7"/>
        <p:cNvGrpSpPr/>
        <p:nvPr/>
      </p:nvGrpSpPr>
      <p:grpSpPr>
        <a:xfrm>
          <a:off x="0" y="0"/>
          <a:ext cx="0" cy="0"/>
          <a:chOff x="0" y="0"/>
          <a:chExt cx="0" cy="0"/>
        </a:xfrm>
      </p:grpSpPr>
      <p:pic>
        <p:nvPicPr>
          <p:cNvPr id="218" name="Google Shape;218;p3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9" name="Google Shape;219;p36"/>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Char char="●"/>
              <a:defRPr sz="21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 name="Google Shape;220;p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1200"/>
              </a:spcBef>
              <a:spcAft>
                <a:spcPts val="0"/>
              </a:spcAft>
              <a:buClr>
                <a:schemeClr val="dk1"/>
              </a:buClr>
              <a:buSzPts val="1500"/>
              <a:buChar char="○"/>
              <a:defRPr sz="1500"/>
            </a:lvl2pPr>
            <a:lvl3pPr marL="1371600" lvl="2" indent="-317500" algn="l" rtl="0">
              <a:lnSpc>
                <a:spcPct val="90000"/>
              </a:lnSpc>
              <a:spcBef>
                <a:spcPts val="1200"/>
              </a:spcBef>
              <a:spcAft>
                <a:spcPts val="0"/>
              </a:spcAft>
              <a:buClr>
                <a:schemeClr val="dk1"/>
              </a:buClr>
              <a:buSzPts val="1400"/>
              <a:buChar char="■"/>
              <a:defRPr sz="1400"/>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pic>
        <p:nvPicPr>
          <p:cNvPr id="221" name="Google Shape;221;p36"/>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222" name="Google Shape;222;p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4" name="Google Shape;34;p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 name="Google Shape;35;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6" name="Google Shape;36;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7" name="Google Shape;37;p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42"/>
        <p:cNvGrpSpPr/>
        <p:nvPr/>
      </p:nvGrpSpPr>
      <p:grpSpPr>
        <a:xfrm>
          <a:off x="0" y="0"/>
          <a:ext cx="0" cy="0"/>
          <a:chOff x="0" y="0"/>
          <a:chExt cx="0" cy="0"/>
        </a:xfrm>
      </p:grpSpPr>
      <p:sp>
        <p:nvSpPr>
          <p:cNvPr id="43" name="Google Shape;43;p7"/>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5" name="Google Shape;45;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6" name="Google Shape;46;p7"/>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7" name="Google Shape;47;p7"/>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48" name="Google Shape;48;p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9" name="Google Shape;49;p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3" name="Google Shape;53;p8"/>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4" name="Google Shape;54;p8"/>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5" name="Google Shape;55;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 name="Google Shape;56;p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7" name="Google Shape;57;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8" name="Google Shape;58;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59"/>
        <p:cNvGrpSpPr/>
        <p:nvPr/>
      </p:nvGrpSpPr>
      <p:grpSpPr>
        <a:xfrm>
          <a:off x="0" y="0"/>
          <a:ext cx="0" cy="0"/>
          <a:chOff x="0" y="0"/>
          <a:chExt cx="0" cy="0"/>
        </a:xfrm>
      </p:grpSpPr>
      <p:pic>
        <p:nvPicPr>
          <p:cNvPr id="60" name="Google Shape;6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9"/>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63" name="Google Shape;63;p9"/>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64" name="Google Shape;64;p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5" name="Google Shape;65;p9"/>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66"/>
        <p:cNvGrpSpPr/>
        <p:nvPr/>
      </p:nvGrpSpPr>
      <p:grpSpPr>
        <a:xfrm>
          <a:off x="0" y="0"/>
          <a:ext cx="0" cy="0"/>
          <a:chOff x="0" y="0"/>
          <a:chExt cx="0" cy="0"/>
        </a:xfrm>
      </p:grpSpPr>
      <p:pic>
        <p:nvPicPr>
          <p:cNvPr id="67" name="Google Shape;67;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69" name="Google Shape;6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fedprograms/title_iv_planning_resource_32724"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fedprograms/consapppar"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cde.state.co.us/fedprograms/progevaltraining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de.state.co.us/fedprograms/titlei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fedprograms/equitableservicescolorad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fedprograms/evidence_based_interventions"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ctrTitle" idx="2"/>
          </p:nvPr>
        </p:nvSpPr>
        <p:spPr>
          <a:xfrm>
            <a:off x="623400" y="744450"/>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ESEA Title IV, Part A</a:t>
            </a:r>
            <a:endParaRPr/>
          </a:p>
        </p:txBody>
      </p:sp>
      <p:sp>
        <p:nvSpPr>
          <p:cNvPr id="228" name="Google Shape;228;p37"/>
          <p:cNvSpPr txBox="1">
            <a:spLocks noGrp="1"/>
          </p:cNvSpPr>
          <p:nvPr>
            <p:ph type="subTitle" idx="3"/>
          </p:nvPr>
        </p:nvSpPr>
        <p:spPr>
          <a:xfrm>
            <a:off x="494475" y="2964675"/>
            <a:ext cx="8520600" cy="792600"/>
          </a:xfrm>
          <a:prstGeom prst="rect">
            <a:avLst/>
          </a:prstGeom>
        </p:spPr>
        <p:txBody>
          <a:bodyPr spcFirstLastPara="1" wrap="square" lIns="0" tIns="0" rIns="0" bIns="0" anchor="t" anchorCtr="0">
            <a:normAutofit/>
          </a:bodyPr>
          <a:lstStyle/>
          <a:p>
            <a:pPr marL="0" indent="0">
              <a:spcAft>
                <a:spcPts val="1200"/>
              </a:spcAft>
            </a:pPr>
            <a:r>
              <a:rPr lang="en" dirty="0"/>
              <a:t>Overview April 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title"/>
          </p:nvPr>
        </p:nvSpPr>
        <p:spPr>
          <a:xfrm>
            <a:off x="213075" y="193876"/>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Allowable Uses of Funds - Continued</a:t>
            </a:r>
            <a:endParaRPr/>
          </a:p>
        </p:txBody>
      </p:sp>
      <p:graphicFrame>
        <p:nvGraphicFramePr>
          <p:cNvPr id="295" name="Google Shape;295;p46"/>
          <p:cNvGraphicFramePr/>
          <p:nvPr>
            <p:extLst>
              <p:ext uri="{D42A27DB-BD31-4B8C-83A1-F6EECF244321}">
                <p14:modId xmlns:p14="http://schemas.microsoft.com/office/powerpoint/2010/main" val="247715403"/>
              </p:ext>
            </p:extLst>
          </p:nvPr>
        </p:nvGraphicFramePr>
        <p:xfrm>
          <a:off x="261387" y="876080"/>
          <a:ext cx="8621225" cy="3755521"/>
        </p:xfrm>
        <a:graphic>
          <a:graphicData uri="http://schemas.openxmlformats.org/drawingml/2006/table">
            <a:tbl>
              <a:tblPr firstRow="1">
                <a:noFill/>
                <a:tableStyleId>{1B82BC58-38F7-4F4E-B53F-07A610A43E80}</a:tableStyleId>
              </a:tblPr>
              <a:tblGrid>
                <a:gridCol w="1816325">
                  <a:extLst>
                    <a:ext uri="{9D8B030D-6E8A-4147-A177-3AD203B41FA5}">
                      <a16:colId xmlns:a16="http://schemas.microsoft.com/office/drawing/2014/main" val="20000"/>
                    </a:ext>
                  </a:extLst>
                </a:gridCol>
                <a:gridCol w="6804900">
                  <a:extLst>
                    <a:ext uri="{9D8B030D-6E8A-4147-A177-3AD203B41FA5}">
                      <a16:colId xmlns:a16="http://schemas.microsoft.com/office/drawing/2014/main" val="20001"/>
                    </a:ext>
                  </a:extLst>
                </a:gridCol>
              </a:tblGrid>
              <a:tr h="316113">
                <a:tc>
                  <a:txBody>
                    <a:bodyPr/>
                    <a:lstStyle/>
                    <a:p>
                      <a:pPr marL="0" lvl="0" indent="0" algn="l" rtl="0">
                        <a:spcBef>
                          <a:spcPts val="0"/>
                        </a:spcBef>
                        <a:spcAft>
                          <a:spcPts val="0"/>
                        </a:spcAft>
                        <a:buNone/>
                      </a:pPr>
                      <a:r>
                        <a:rPr lang="en-US" sz="1500" b="1" dirty="0">
                          <a:latin typeface="Calibri"/>
                          <a:ea typeface="Calibri"/>
                          <a:cs typeface="Calibri"/>
                          <a:sym typeface="Calibri"/>
                        </a:rPr>
                        <a:t>Category</a:t>
                      </a:r>
                      <a:endParaRPr sz="1500" b="1"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52400" lvl="0" indent="0" algn="l" rtl="0">
                        <a:lnSpc>
                          <a:spcPct val="115000"/>
                        </a:lnSpc>
                        <a:spcBef>
                          <a:spcPts val="0"/>
                        </a:spcBef>
                        <a:spcAft>
                          <a:spcPts val="0"/>
                        </a:spcAft>
                        <a:buClr>
                          <a:srgbClr val="333333"/>
                        </a:buClr>
                        <a:buSzPts val="1200"/>
                        <a:buFont typeface="Calibri"/>
                        <a:buNone/>
                      </a:pPr>
                      <a:r>
                        <a:rPr lang="en-US" sz="1500" b="1" dirty="0">
                          <a:latin typeface="Calibri"/>
                          <a:ea typeface="Calibri"/>
                          <a:cs typeface="Calibri"/>
                          <a:sym typeface="Calibri"/>
                        </a:rPr>
                        <a:t>Allowable Uses of Funds</a:t>
                      </a:r>
                      <a:endParaRPr sz="1500" b="1" dirty="0">
                        <a:latin typeface="Calibri"/>
                        <a:ea typeface="Calibri"/>
                        <a:cs typeface="Calibri"/>
                        <a:sym typeface="Calibri"/>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2769332857"/>
                  </a:ext>
                </a:extLst>
              </a:tr>
              <a:tr h="3310100">
                <a:tc>
                  <a:txBody>
                    <a:bodyPr/>
                    <a:lstStyle/>
                    <a:p>
                      <a:pPr marL="0" lvl="0" indent="0" algn="l" rtl="0">
                        <a:spcBef>
                          <a:spcPts val="0"/>
                        </a:spcBef>
                        <a:spcAft>
                          <a:spcPts val="0"/>
                        </a:spcAft>
                        <a:buNone/>
                      </a:pPr>
                      <a:r>
                        <a:rPr lang="en" sz="1500" b="1">
                          <a:latin typeface="Calibri"/>
                          <a:ea typeface="Calibri"/>
                          <a:cs typeface="Calibri"/>
                          <a:sym typeface="Calibri"/>
                        </a:rPr>
                        <a:t>Effective Use of Technology</a:t>
                      </a:r>
                      <a:endParaRPr sz="15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Developing or using effective or innovative strategies for the delivery of specialized or rigorous academic courses through the use of technology</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Carrying out blended learning activities (must include ongoing professional development for teachers)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Providing professional development on the use of technology to enable teachers to increase student achievement in STEM areas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Providing students in rural, remote, and underserved areas with the resources to take advantage of high-quality digital learning experiences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Providing educators, school leaders, and administrators with the professional learning tools, devices, content and resources to:</a:t>
                      </a:r>
                      <a:endParaRPr sz="1200" dirty="0">
                        <a:solidFill>
                          <a:srgbClr val="333333"/>
                        </a:solidFill>
                        <a:highlight>
                          <a:srgbClr val="FFFFFF"/>
                        </a:highlight>
                        <a:latin typeface="Calibri"/>
                        <a:ea typeface="Calibri"/>
                        <a:cs typeface="Calibri"/>
                        <a:sym typeface="Calibri"/>
                      </a:endParaRPr>
                    </a:p>
                    <a:p>
                      <a:pPr marL="914400" lvl="1"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Personalize learning</a:t>
                      </a:r>
                      <a:endParaRPr sz="1200" dirty="0">
                        <a:solidFill>
                          <a:srgbClr val="333333"/>
                        </a:solidFill>
                        <a:highlight>
                          <a:srgbClr val="FFFFFF"/>
                        </a:highlight>
                        <a:latin typeface="Calibri"/>
                        <a:ea typeface="Calibri"/>
                        <a:cs typeface="Calibri"/>
                        <a:sym typeface="Calibri"/>
                      </a:endParaRPr>
                    </a:p>
                    <a:p>
                      <a:pPr marL="914400" lvl="1"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Discover, adapt, and share relevant high-quality educational resources</a:t>
                      </a:r>
                      <a:endParaRPr sz="1200" dirty="0">
                        <a:solidFill>
                          <a:srgbClr val="333333"/>
                        </a:solidFill>
                        <a:highlight>
                          <a:srgbClr val="FFFFFF"/>
                        </a:highlight>
                        <a:latin typeface="Calibri"/>
                        <a:ea typeface="Calibri"/>
                        <a:cs typeface="Calibri"/>
                        <a:sym typeface="Calibri"/>
                      </a:endParaRPr>
                    </a:p>
                    <a:p>
                      <a:pPr marL="914400" lvl="1"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Use technology effectively in the classroom</a:t>
                      </a:r>
                      <a:endParaRPr sz="1200" dirty="0">
                        <a:solidFill>
                          <a:srgbClr val="333333"/>
                        </a:solidFill>
                        <a:highlight>
                          <a:srgbClr val="FFFFFF"/>
                        </a:highlight>
                        <a:latin typeface="Calibri"/>
                        <a:ea typeface="Calibri"/>
                        <a:cs typeface="Calibri"/>
                        <a:sym typeface="Calibri"/>
                      </a:endParaRPr>
                    </a:p>
                    <a:p>
                      <a:pPr marL="914400" lvl="1"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Implement and support school and districtwide approaches for using technology to inform instruction, support teacher collaboration, and personalize learning</a:t>
                      </a:r>
                      <a:endParaRPr sz="1200"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96" name="Google Shape;296;p46" descr="Web link to the Title IV Allowable Uses Planning Tool"/>
          <p:cNvSpPr/>
          <p:nvPr/>
        </p:nvSpPr>
        <p:spPr>
          <a:xfrm>
            <a:off x="317150" y="2918575"/>
            <a:ext cx="1618800" cy="1227000"/>
          </a:xfrm>
          <a:prstGeom prst="wave">
            <a:avLst>
              <a:gd name="adj1" fmla="val 12500"/>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7" name="Google Shape;297;p46"/>
          <p:cNvSpPr txBox="1"/>
          <p:nvPr/>
        </p:nvSpPr>
        <p:spPr>
          <a:xfrm>
            <a:off x="317225" y="3153550"/>
            <a:ext cx="16188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Allowable Uses Planning Tool</a:t>
            </a:r>
            <a:endParaRPr sz="1800" dirty="0">
              <a:solidFill>
                <a:schemeClr val="hlink"/>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Determining Allowability</a:t>
            </a:r>
            <a:endParaRPr/>
          </a:p>
        </p:txBody>
      </p:sp>
      <p:sp>
        <p:nvSpPr>
          <p:cNvPr id="303" name="Google Shape;303;p47"/>
          <p:cNvSpPr txBox="1"/>
          <p:nvPr/>
        </p:nvSpPr>
        <p:spPr>
          <a:xfrm>
            <a:off x="212700" y="1064825"/>
            <a:ext cx="8694300" cy="3224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100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Is the activity aligned to a need identified in the district’s or school’s needs assessment?</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Does the activity align to one of the content areas and activity categories under Title IV, Part A (Well-Rounded Education, Safe and Healthy Students, or Effective Use of Technology)? </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Will the activity support improving students’ academic achievement?</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Is the cost of the activity reasonable?</a:t>
            </a:r>
            <a:endParaRPr sz="1200">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Unallowable Activities</a:t>
            </a:r>
            <a:endParaRPr/>
          </a:p>
        </p:txBody>
      </p:sp>
      <p:sp>
        <p:nvSpPr>
          <p:cNvPr id="309" name="Google Shape;309;p48"/>
          <p:cNvSpPr txBox="1"/>
          <p:nvPr/>
        </p:nvSpPr>
        <p:spPr>
          <a:xfrm>
            <a:off x="173550" y="1025650"/>
            <a:ext cx="8629200" cy="312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00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Construction (major building construction, structural alterations to buildings, building maintenance, and repairs) </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Food (may be permissible if reasonable/necessary to meet intent/purpose of program)  </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Gift cards or incentives/prizes of monetary value (should be nominal in value and educational in nature)</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Non-educational games, devices, and field trips </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Social/entertainment events </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Costs associated with purchase of firearms, storage and training </a:t>
            </a:r>
            <a:endParaRPr sz="1800" dirty="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Supplement, Not Supplant (SNS)</a:t>
            </a:r>
            <a:endParaRPr/>
          </a:p>
        </p:txBody>
      </p:sp>
      <p:sp>
        <p:nvSpPr>
          <p:cNvPr id="315" name="Google Shape;315;p49" descr="Supplanting is presumed if any of the following are true"/>
          <p:cNvSpPr txBox="1"/>
          <p:nvPr/>
        </p:nvSpPr>
        <p:spPr>
          <a:xfrm>
            <a:off x="238700" y="1117050"/>
            <a:ext cx="8520600" cy="30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Calibri"/>
              <a:ea typeface="Calibri"/>
              <a:cs typeface="Calibri"/>
              <a:sym typeface="Calibri"/>
            </a:endParaRPr>
          </a:p>
        </p:txBody>
      </p:sp>
      <p:sp>
        <p:nvSpPr>
          <p:cNvPr id="2" name="TextBox 1">
            <a:extLst>
              <a:ext uri="{FF2B5EF4-FFF2-40B4-BE49-F238E27FC236}">
                <a16:creationId xmlns:a16="http://schemas.microsoft.com/office/drawing/2014/main" id="{E304CDA1-C7F3-5258-EA19-21A619C4C8FA}"/>
              </a:ext>
            </a:extLst>
          </p:cNvPr>
          <p:cNvSpPr txBox="1"/>
          <p:nvPr/>
        </p:nvSpPr>
        <p:spPr>
          <a:xfrm>
            <a:off x="448382" y="1045029"/>
            <a:ext cx="8049986" cy="3656386"/>
          </a:xfrm>
          <a:prstGeom prst="rect">
            <a:avLst/>
          </a:prstGeom>
          <a:noFill/>
        </p:spPr>
        <p:txBody>
          <a:bodyPr wrap="square" rtlCol="0">
            <a:spAutoFit/>
          </a:bodyPr>
          <a:lstStyle/>
          <a:p>
            <a:pPr marL="228600" lvl="0" indent="0" algn="l" rtl="0">
              <a:lnSpc>
                <a:spcPct val="115000"/>
              </a:lnSpc>
              <a:spcBef>
                <a:spcPts val="0"/>
              </a:spcBef>
              <a:spcAft>
                <a:spcPts val="0"/>
              </a:spcAft>
              <a:buClr>
                <a:schemeClr val="dk1"/>
              </a:buClr>
              <a:buSzPts val="1100"/>
              <a:buFont typeface="Arial"/>
              <a:buNone/>
            </a:pPr>
            <a:r>
              <a:rPr lang="en-US" sz="1800" b="1" dirty="0">
                <a:solidFill>
                  <a:srgbClr val="141412"/>
                </a:solidFill>
                <a:highlight>
                  <a:srgbClr val="FFFFFF"/>
                </a:highlight>
                <a:latin typeface="Calibri"/>
                <a:ea typeface="Calibri"/>
                <a:cs typeface="Calibri"/>
                <a:sym typeface="Calibri"/>
              </a:rPr>
              <a:t>Supplanting is presumed</a:t>
            </a:r>
            <a:r>
              <a:rPr lang="en-US" sz="1800" dirty="0">
                <a:solidFill>
                  <a:srgbClr val="141412"/>
                </a:solidFill>
                <a:highlight>
                  <a:srgbClr val="FFFFFF"/>
                </a:highlight>
                <a:latin typeface="Calibri"/>
                <a:ea typeface="Calibri"/>
                <a:cs typeface="Calibri"/>
                <a:sym typeface="Calibri"/>
              </a:rPr>
              <a:t> if any of the following is true, according to federal fiscal guidance (2 CFR Part 200, Appendix XI):</a:t>
            </a:r>
          </a:p>
          <a:p>
            <a:pPr marL="914400" lvl="0" indent="-342900" algn="l" rtl="0">
              <a:lnSpc>
                <a:spcPct val="115000"/>
              </a:lnSpc>
              <a:spcBef>
                <a:spcPts val="600"/>
              </a:spcBef>
              <a:spcAft>
                <a:spcPts val="0"/>
              </a:spcAft>
              <a:buClr>
                <a:srgbClr val="141412"/>
              </a:buClr>
              <a:buSzPts val="1800"/>
              <a:buFont typeface="Calibri"/>
              <a:buChar char="●"/>
            </a:pPr>
            <a:r>
              <a:rPr lang="en-US" sz="1800" dirty="0">
                <a:solidFill>
                  <a:srgbClr val="141412"/>
                </a:solidFill>
                <a:highlight>
                  <a:srgbClr val="FFFFFF"/>
                </a:highlight>
                <a:latin typeface="Calibri"/>
                <a:ea typeface="Calibri"/>
                <a:cs typeface="Calibri"/>
                <a:sym typeface="Calibri"/>
              </a:rPr>
              <a:t>A district uses federal funds to provide services that are required under other federal, state, or local laws.</a:t>
            </a:r>
          </a:p>
          <a:p>
            <a:pPr marL="914400" lvl="0" indent="-342900" algn="l" rtl="0">
              <a:lnSpc>
                <a:spcPct val="115000"/>
              </a:lnSpc>
              <a:spcBef>
                <a:spcPts val="0"/>
              </a:spcBef>
              <a:spcAft>
                <a:spcPts val="0"/>
              </a:spcAft>
              <a:buClr>
                <a:srgbClr val="141412"/>
              </a:buClr>
              <a:buSzPts val="1800"/>
              <a:buFont typeface="Calibri"/>
              <a:buChar char="●"/>
            </a:pPr>
            <a:r>
              <a:rPr lang="en-US" sz="1800" dirty="0">
                <a:solidFill>
                  <a:srgbClr val="141412"/>
                </a:solidFill>
                <a:highlight>
                  <a:srgbClr val="FFFFFF"/>
                </a:highlight>
                <a:latin typeface="Calibri"/>
                <a:ea typeface="Calibri"/>
                <a:cs typeface="Calibri"/>
                <a:sym typeface="Calibri"/>
              </a:rPr>
              <a:t>A district uses federal funds to provide services that the district provided with non-federal funds in the prior year.</a:t>
            </a:r>
          </a:p>
          <a:p>
            <a:pPr marL="914400" lvl="0" indent="-342900" algn="l" rtl="0">
              <a:lnSpc>
                <a:spcPct val="115000"/>
              </a:lnSpc>
              <a:spcBef>
                <a:spcPts val="0"/>
              </a:spcBef>
              <a:spcAft>
                <a:spcPts val="0"/>
              </a:spcAft>
              <a:buClr>
                <a:srgbClr val="141412"/>
              </a:buClr>
              <a:buSzPts val="1800"/>
              <a:buFont typeface="Calibri"/>
              <a:buChar char="●"/>
            </a:pPr>
            <a:r>
              <a:rPr lang="en-US" sz="1800" dirty="0">
                <a:solidFill>
                  <a:srgbClr val="141412"/>
                </a:solidFill>
                <a:highlight>
                  <a:srgbClr val="FFFFFF"/>
                </a:highlight>
                <a:latin typeface="Calibri"/>
                <a:ea typeface="Calibri"/>
                <a:cs typeface="Calibri"/>
                <a:sym typeface="Calibri"/>
              </a:rPr>
              <a:t>A district uses federal funds to provide services that the district would otherwise provide without federal funds.</a:t>
            </a:r>
          </a:p>
          <a:p>
            <a:pPr marL="0" lvl="0" indent="0" algn="l" rtl="0">
              <a:spcBef>
                <a:spcPts val="600"/>
              </a:spcBef>
              <a:spcAft>
                <a:spcPts val="0"/>
              </a:spcAft>
              <a:buNone/>
            </a:pPr>
            <a:endParaRPr lang="en-US" dirty="0">
              <a:solidFill>
                <a:schemeClr val="dk1"/>
              </a:solidFill>
              <a:latin typeface="Calibri"/>
              <a:ea typeface="Calibri"/>
              <a:cs typeface="Calibri"/>
              <a:sym typeface="Calibri"/>
            </a:endParaRPr>
          </a:p>
          <a:p>
            <a:pPr marL="114300" lvl="0" indent="-171450" algn="l" rtl="0">
              <a:spcBef>
                <a:spcPts val="0"/>
              </a:spcBef>
              <a:spcAft>
                <a:spcPts val="0"/>
              </a:spcAft>
              <a:buNone/>
            </a:pPr>
            <a:r>
              <a:rPr lang="en-US" dirty="0">
                <a:solidFill>
                  <a:schemeClr val="dk1"/>
                </a:solidFill>
                <a:latin typeface="Calibri"/>
                <a:ea typeface="Calibri"/>
                <a:cs typeface="Calibri"/>
                <a:sym typeface="Calibri"/>
              </a:rPr>
              <a:t>*These presumptions are rebuttable if the LEA can demonstrate that it would not have provided the services in question with non-Federal funds had the Federal funds not been available. (2 CFR Part 200)</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SNS Graphic</a:t>
            </a:r>
            <a:endParaRPr/>
          </a:p>
        </p:txBody>
      </p:sp>
      <p:sp>
        <p:nvSpPr>
          <p:cNvPr id="322" name="Google Shape;322;p50" descr="Title IV, Part A SNS requirements can be found in ESSA Section 4110. In general, Title IV, Part A activities cannot replace activities previously funded with non-federal funds."/>
          <p:cNvSpPr txBox="1"/>
          <p:nvPr/>
        </p:nvSpPr>
        <p:spPr>
          <a:xfrm>
            <a:off x="238700" y="1117050"/>
            <a:ext cx="8520600" cy="30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Calibri"/>
              <a:ea typeface="Calibri"/>
              <a:cs typeface="Calibri"/>
              <a:sym typeface="Calibri"/>
            </a:endParaRPr>
          </a:p>
        </p:txBody>
      </p:sp>
      <p:pic>
        <p:nvPicPr>
          <p:cNvPr id="323" name="Google Shape;323;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3688" y="756674"/>
            <a:ext cx="7756625" cy="4386825"/>
          </a:xfrm>
          <a:prstGeom prst="rect">
            <a:avLst/>
          </a:prstGeom>
          <a:noFill/>
          <a:ln>
            <a:noFill/>
          </a:ln>
        </p:spPr>
      </p:pic>
      <p:sp>
        <p:nvSpPr>
          <p:cNvPr id="324" name="Google Shape;324;p50">
            <a:extLst>
              <a:ext uri="{C183D7F6-B498-43B3-948B-1728B52AA6E4}">
                <adec:decorative xmlns:adec="http://schemas.microsoft.com/office/drawing/2017/decorative" val="1"/>
              </a:ext>
            </a:extLst>
          </p:cNvPr>
          <p:cNvSpPr/>
          <p:nvPr/>
        </p:nvSpPr>
        <p:spPr>
          <a:xfrm>
            <a:off x="4690300" y="1835050"/>
            <a:ext cx="665700" cy="2676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Budget Requirements</a:t>
            </a:r>
            <a:endParaRPr/>
          </a:p>
        </p:txBody>
      </p:sp>
      <p:sp>
        <p:nvSpPr>
          <p:cNvPr id="330" name="Google Shape;330;p51" descr="For LEAs that receive $30K or more, the district is required to spend a minimum of 20% of the allocation on activities that promote Well-Rounded Education and a minimum 20% on activities that support Safe and Healthy Students.&#10;Some portion of the remaining funds must be applied to the Effective Use of Technology. Note that expenditures on technology infrastructure is limited to 15% of the funds budgeted for Technology.&#10;"/>
          <p:cNvSpPr txBox="1"/>
          <p:nvPr/>
        </p:nvSpPr>
        <p:spPr>
          <a:xfrm>
            <a:off x="225650" y="1117050"/>
            <a:ext cx="8655300" cy="31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Calibri"/>
              <a:ea typeface="Calibri"/>
              <a:cs typeface="Calibri"/>
              <a:sym typeface="Calibri"/>
            </a:endParaRPr>
          </a:p>
        </p:txBody>
      </p:sp>
      <p:pic>
        <p:nvPicPr>
          <p:cNvPr id="331" name="Google Shape;331;p5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0575" y="977400"/>
            <a:ext cx="6294000" cy="3477600"/>
          </a:xfrm>
          <a:prstGeom prst="rect">
            <a:avLst/>
          </a:prstGeom>
          <a:noFill/>
          <a:ln>
            <a:noFill/>
          </a:ln>
        </p:spPr>
      </p:pic>
      <p:sp>
        <p:nvSpPr>
          <p:cNvPr id="332" name="Google Shape;332;p51" descr="Note: Percentages apply to the Federal Fiscal Year of award.&#10;"/>
          <p:cNvSpPr/>
          <p:nvPr/>
        </p:nvSpPr>
        <p:spPr>
          <a:xfrm>
            <a:off x="6843375" y="1114250"/>
            <a:ext cx="1810800" cy="93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3" name="Google Shape;333;p51"/>
          <p:cNvSpPr txBox="1"/>
          <p:nvPr/>
        </p:nvSpPr>
        <p:spPr>
          <a:xfrm>
            <a:off x="6896175" y="1117050"/>
            <a:ext cx="1810800" cy="9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2"/>
                </a:solidFill>
                <a:latin typeface="Calibri"/>
                <a:ea typeface="Calibri"/>
                <a:cs typeface="Calibri"/>
                <a:sym typeface="Calibri"/>
              </a:rPr>
              <a:t>Note: Percentages apply to the Federal Fiscal Year of award.</a:t>
            </a:r>
            <a:endParaRPr b="1" dirty="0">
              <a:solidFill>
                <a:schemeClr val="dk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Implement and Monitor Plan</a:t>
            </a:r>
            <a:endParaRPr/>
          </a:p>
        </p:txBody>
      </p:sp>
      <p:sp>
        <p:nvSpPr>
          <p:cNvPr id="339" name="Google Shape;339;p52"/>
          <p:cNvSpPr txBox="1"/>
          <p:nvPr/>
        </p:nvSpPr>
        <p:spPr>
          <a:xfrm>
            <a:off x="374700" y="1275025"/>
            <a:ext cx="7975500" cy="2963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Implement the finalized plan.</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Monitor the effectiveness of the plan. </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Adjust activities and/or implementation, as needed, and submit a </a:t>
            </a:r>
            <a:r>
              <a:rPr lang="en" sz="1800" u="sng">
                <a:solidFill>
                  <a:schemeClr val="hlink"/>
                </a:solidFill>
                <a:latin typeface="Calibri"/>
                <a:ea typeface="Calibri"/>
                <a:cs typeface="Calibri"/>
                <a:sym typeface="Calibri"/>
                <a:hlinkClick r:id="rId3"/>
              </a:rPr>
              <a:t>Post-Award Revision (PAR)</a:t>
            </a:r>
            <a:r>
              <a:rPr lang="en" sz="1800">
                <a:solidFill>
                  <a:schemeClr val="dk1"/>
                </a:solidFill>
                <a:latin typeface="Calibri"/>
                <a:ea typeface="Calibri"/>
                <a:cs typeface="Calibri"/>
                <a:sym typeface="Calibri"/>
              </a:rPr>
              <a:t> for changes to activities.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The </a:t>
            </a:r>
            <a:r>
              <a:rPr lang="en" sz="18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Program Evaluation Trainings</a:t>
            </a:r>
            <a:r>
              <a:rPr lang="en" sz="1800">
                <a:solidFill>
                  <a:schemeClr val="dk1"/>
                </a:solidFill>
                <a:latin typeface="Calibri"/>
                <a:ea typeface="Calibri"/>
                <a:cs typeface="Calibri"/>
                <a:sym typeface="Calibri"/>
              </a:rPr>
              <a:t> series, developed by CDE and the Regional Educational Laboratory (REL Central), is a helpful resource for program evaluation.</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Public Reporting</a:t>
            </a:r>
            <a:endParaRPr/>
          </a:p>
        </p:txBody>
      </p:sp>
      <p:sp>
        <p:nvSpPr>
          <p:cNvPr id="345" name="Google Shape;345;p53"/>
          <p:cNvSpPr txBox="1"/>
          <p:nvPr/>
        </p:nvSpPr>
        <p:spPr>
          <a:xfrm>
            <a:off x="343125" y="1195375"/>
            <a:ext cx="8390700" cy="3002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solidFill>
                  <a:schemeClr val="dk1"/>
                </a:solidFill>
                <a:latin typeface="Calibri"/>
                <a:ea typeface="Calibri"/>
                <a:cs typeface="Calibri"/>
                <a:sym typeface="Calibri"/>
              </a:rPr>
              <a:t>States must report the following, by content category (Well-Rounded Education, Safe and Healthy Students, Use of Technology) for all LEAs who accept a Title IV allocation:</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Number of LEAs that spent Title IV, Part A funds</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How much LEAs spent </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effectiveness of each LEA’s objectives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*Note: Reporting is by federal fiscal year, not academic school year.</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Reporting Program Effectiveness</a:t>
            </a:r>
            <a:endParaRPr/>
          </a:p>
        </p:txBody>
      </p:sp>
      <p:sp>
        <p:nvSpPr>
          <p:cNvPr id="351" name="Google Shape;351;p54"/>
          <p:cNvSpPr txBox="1"/>
          <p:nvPr/>
        </p:nvSpPr>
        <p:spPr>
          <a:xfrm>
            <a:off x="371775" y="1109850"/>
            <a:ext cx="8203200" cy="25398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All LEAs that receive a Title IV, Part A allocation must also report progress toward meeting objectives and outcomes described in the application. </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LEAs can report objectives and outcomes for each activity, group of activities, content area.</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LEAs must report on each objective and outcome in the application.</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LEAs have to report the degree of their progress to meet objectives. </a:t>
            </a: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Now You Know</a:t>
            </a:r>
            <a:endParaRPr/>
          </a:p>
        </p:txBody>
      </p:sp>
      <p:sp>
        <p:nvSpPr>
          <p:cNvPr id="357" name="Google Shape;357;p55"/>
          <p:cNvSpPr txBox="1"/>
          <p:nvPr/>
        </p:nvSpPr>
        <p:spPr>
          <a:xfrm>
            <a:off x="347350" y="1378125"/>
            <a:ext cx="3524100" cy="2858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Purpose of Title IV, Part A</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How to plan funds</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Budget requirements </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Reporting requirements</a:t>
            </a:r>
            <a:endParaRPr sz="1800">
              <a:solidFill>
                <a:schemeClr val="dk1"/>
              </a:solidFill>
              <a:latin typeface="Calibri"/>
              <a:ea typeface="Calibri"/>
              <a:cs typeface="Calibri"/>
              <a:sym typeface="Calibri"/>
            </a:endParaRPr>
          </a:p>
        </p:txBody>
      </p:sp>
      <p:grpSp>
        <p:nvGrpSpPr>
          <p:cNvPr id="358" name="Google Shape;358;p55">
            <a:extLst>
              <a:ext uri="{C183D7F6-B498-43B3-948B-1728B52AA6E4}">
                <adec:decorative xmlns:adec="http://schemas.microsoft.com/office/drawing/2017/decorative" val="1"/>
              </a:ext>
            </a:extLst>
          </p:cNvPr>
          <p:cNvGrpSpPr/>
          <p:nvPr/>
        </p:nvGrpSpPr>
        <p:grpSpPr>
          <a:xfrm>
            <a:off x="3639434" y="945643"/>
            <a:ext cx="5368131" cy="3723661"/>
            <a:chOff x="249650" y="1060525"/>
            <a:chExt cx="6282925" cy="3759375"/>
          </a:xfrm>
        </p:grpSpPr>
        <p:pic>
          <p:nvPicPr>
            <p:cNvPr id="359" name="Google Shape;359;p55"/>
            <p:cNvPicPr preferRelativeResize="0"/>
            <p:nvPr/>
          </p:nvPicPr>
          <p:blipFill>
            <a:blip r:embed="rId3">
              <a:alphaModFix/>
            </a:blip>
            <a:stretch>
              <a:fillRect/>
            </a:stretch>
          </p:blipFill>
          <p:spPr>
            <a:xfrm>
              <a:off x="3577375" y="2189575"/>
              <a:ext cx="1717600" cy="1507275"/>
            </a:xfrm>
            <a:prstGeom prst="rect">
              <a:avLst/>
            </a:prstGeom>
            <a:noFill/>
            <a:ln>
              <a:noFill/>
            </a:ln>
          </p:spPr>
        </p:pic>
        <p:grpSp>
          <p:nvGrpSpPr>
            <p:cNvPr id="360" name="Google Shape;360;p55"/>
            <p:cNvGrpSpPr/>
            <p:nvPr/>
          </p:nvGrpSpPr>
          <p:grpSpPr>
            <a:xfrm>
              <a:off x="2820225" y="1272450"/>
              <a:ext cx="3175200" cy="3175200"/>
              <a:chOff x="2820225" y="891450"/>
              <a:chExt cx="3175200" cy="3175200"/>
            </a:xfrm>
          </p:grpSpPr>
          <p:sp>
            <p:nvSpPr>
              <p:cNvPr id="361" name="Google Shape;361;p55"/>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FFFFFF"/>
                  </a:solidFill>
                </a:endParaRPr>
              </a:p>
            </p:txBody>
          </p:sp>
          <p:sp>
            <p:nvSpPr>
              <p:cNvPr id="362" name="Google Shape;362;p55"/>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FFFFFF"/>
                  </a:solidFill>
                </a:endParaRPr>
              </a:p>
            </p:txBody>
          </p:sp>
        </p:grpSp>
        <p:sp>
          <p:nvSpPr>
            <p:cNvPr id="363" name="Google Shape;363;p55"/>
            <p:cNvSpPr/>
            <p:nvPr/>
          </p:nvSpPr>
          <p:spPr>
            <a:xfrm>
              <a:off x="3798075" y="1060525"/>
              <a:ext cx="1332300" cy="6738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rPr>
                <a:t>Conduct CNA and identify local needs</a:t>
              </a:r>
              <a:endParaRPr sz="900">
                <a:solidFill>
                  <a:srgbClr val="FFFFFF"/>
                </a:solidFill>
              </a:endParaRPr>
            </a:p>
          </p:txBody>
        </p:sp>
        <p:sp>
          <p:nvSpPr>
            <p:cNvPr id="364" name="Google Shape;364;p55"/>
            <p:cNvSpPr/>
            <p:nvPr/>
          </p:nvSpPr>
          <p:spPr>
            <a:xfrm>
              <a:off x="2332775" y="2051675"/>
              <a:ext cx="1332300" cy="7449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rPr>
                <a:t>Monitor implementation and effectiveness of programming  </a:t>
              </a:r>
              <a:endParaRPr sz="900">
                <a:solidFill>
                  <a:srgbClr val="FFFFFF"/>
                </a:solidFill>
              </a:endParaRPr>
            </a:p>
          </p:txBody>
        </p:sp>
        <p:sp>
          <p:nvSpPr>
            <p:cNvPr id="365" name="Google Shape;365;p55"/>
            <p:cNvSpPr/>
            <p:nvPr/>
          </p:nvSpPr>
          <p:spPr>
            <a:xfrm>
              <a:off x="3741675" y="4075000"/>
              <a:ext cx="1332300" cy="7449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Finalize Plan</a:t>
              </a:r>
              <a:endParaRPr sz="900">
                <a:solidFill>
                  <a:srgbClr val="FFFFFF"/>
                </a:solidFill>
              </a:endParaRPr>
            </a:p>
          </p:txBody>
        </p:sp>
        <p:sp>
          <p:nvSpPr>
            <p:cNvPr id="366" name="Google Shape;366;p55"/>
            <p:cNvSpPr/>
            <p:nvPr/>
          </p:nvSpPr>
          <p:spPr>
            <a:xfrm>
              <a:off x="2332775" y="3098675"/>
              <a:ext cx="1332300" cy="7449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rPr>
                <a:t>Implement plan to address needs</a:t>
              </a:r>
              <a:endParaRPr sz="900">
                <a:solidFill>
                  <a:srgbClr val="FFFFFF"/>
                </a:solidFill>
              </a:endParaRPr>
            </a:p>
          </p:txBody>
        </p:sp>
        <p:sp>
          <p:nvSpPr>
            <p:cNvPr id="367" name="Google Shape;367;p55"/>
            <p:cNvSpPr/>
            <p:nvPr/>
          </p:nvSpPr>
          <p:spPr>
            <a:xfrm>
              <a:off x="5200275" y="2051675"/>
              <a:ext cx="1332300" cy="7449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rPr>
                <a:t>Consider potential evidence-based strategies to address needs</a:t>
              </a:r>
              <a:endParaRPr sz="900">
                <a:solidFill>
                  <a:srgbClr val="FFFFFF"/>
                </a:solidFill>
              </a:endParaRPr>
            </a:p>
          </p:txBody>
        </p:sp>
        <p:sp>
          <p:nvSpPr>
            <p:cNvPr id="368" name="Google Shape;368;p55"/>
            <p:cNvSpPr/>
            <p:nvPr/>
          </p:nvSpPr>
          <p:spPr>
            <a:xfrm>
              <a:off x="5200275" y="3098675"/>
              <a:ext cx="1332300" cy="8403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rPr>
                <a:t>Use guiding questions to determine allowability and appropriate funding source</a:t>
              </a:r>
              <a:endParaRPr sz="900">
                <a:solidFill>
                  <a:srgbClr val="FFFFFF"/>
                </a:solidFill>
              </a:endParaRPr>
            </a:p>
          </p:txBody>
        </p:sp>
        <p:sp>
          <p:nvSpPr>
            <p:cNvPr id="369" name="Google Shape;369;p55"/>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FFFFFF"/>
                </a:solidFill>
              </a:endParaRPr>
            </a:p>
          </p:txBody>
        </p:sp>
        <p:sp>
          <p:nvSpPr>
            <p:cNvPr id="370" name="Google Shape;370;p55"/>
            <p:cNvSpPr/>
            <p:nvPr/>
          </p:nvSpPr>
          <p:spPr>
            <a:xfrm>
              <a:off x="249650" y="2523150"/>
              <a:ext cx="1454700" cy="6738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rPr>
                <a:t>Adjust implementation based on actual data</a:t>
              </a:r>
              <a:endParaRPr sz="900">
                <a:solidFill>
                  <a:srgbClr val="FFFFFF"/>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Contents</a:t>
            </a:r>
            <a:endParaRPr/>
          </a:p>
        </p:txBody>
      </p:sp>
      <p:sp>
        <p:nvSpPr>
          <p:cNvPr id="234" name="Google Shape;234;p38"/>
          <p:cNvSpPr txBox="1"/>
          <p:nvPr/>
        </p:nvSpPr>
        <p:spPr>
          <a:xfrm>
            <a:off x="1035150" y="1365075"/>
            <a:ext cx="7271400" cy="2871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Purpose of Title IV, Part A</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How to plan funds</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Budget requirements </a:t>
            </a:r>
            <a:endParaRPr sz="18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Reporting requirements</a:t>
            </a:r>
            <a:endParaRPr sz="1800">
              <a:solidFill>
                <a:schemeClr val="dk1"/>
              </a:solidFill>
              <a:latin typeface="Calibri"/>
              <a:ea typeface="Calibri"/>
              <a:cs typeface="Calibri"/>
              <a:sym typeface="Calibri"/>
            </a:endParaRPr>
          </a:p>
        </p:txBody>
      </p:sp>
      <p:pic>
        <p:nvPicPr>
          <p:cNvPr id="235" name="Google Shape;235;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29475" y="1184624"/>
            <a:ext cx="3653975" cy="2057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6"/>
          <p:cNvSpPr txBox="1">
            <a:spLocks noGrp="1"/>
          </p:cNvSpPr>
          <p:nvPr>
            <p:ph type="ctrTitle" idx="2"/>
          </p:nvPr>
        </p:nvSpPr>
        <p:spPr>
          <a:xfrm>
            <a:off x="311700" y="8881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a:t>
            </a:r>
            <a:endParaRPr/>
          </a:p>
        </p:txBody>
      </p:sp>
      <p:sp>
        <p:nvSpPr>
          <p:cNvPr id="376" name="Google Shape;376;p56"/>
          <p:cNvSpPr txBox="1"/>
          <p:nvPr/>
        </p:nvSpPr>
        <p:spPr>
          <a:xfrm>
            <a:off x="2731350" y="2801075"/>
            <a:ext cx="3681300" cy="77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Calibri"/>
                <a:ea typeface="Calibri"/>
                <a:cs typeface="Calibri"/>
                <a:sym typeface="Calibri"/>
              </a:rPr>
              <a:t>Contact your </a:t>
            </a:r>
            <a:r>
              <a:rPr lang="en" sz="1800" u="sng">
                <a:solidFill>
                  <a:srgbClr val="FFFF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ESEA Regional Contact </a:t>
            </a:r>
            <a:endParaRPr sz="1800">
              <a:solidFill>
                <a:srgbClr val="FFFF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Purpose</a:t>
            </a:r>
            <a:endParaRPr/>
          </a:p>
        </p:txBody>
      </p:sp>
      <p:sp>
        <p:nvSpPr>
          <p:cNvPr id="241" name="Google Shape;241;p39"/>
          <p:cNvSpPr txBox="1"/>
          <p:nvPr/>
        </p:nvSpPr>
        <p:spPr>
          <a:xfrm>
            <a:off x="447700" y="1286425"/>
            <a:ext cx="8146200" cy="3271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400"/>
              <a:buFont typeface="Arial"/>
              <a:buNone/>
            </a:pPr>
            <a:r>
              <a:rPr lang="en" sz="1800">
                <a:solidFill>
                  <a:schemeClr val="dk1"/>
                </a:solidFill>
                <a:latin typeface="Calibri"/>
                <a:ea typeface="Calibri"/>
                <a:cs typeface="Calibri"/>
                <a:sym typeface="Calibri"/>
              </a:rPr>
              <a:t>The purpose of </a:t>
            </a:r>
            <a:r>
              <a:rPr lang="en"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Title IV, Part A </a:t>
            </a:r>
            <a:r>
              <a:rPr lang="en" sz="1800">
                <a:solidFill>
                  <a:schemeClr val="dk1"/>
                </a:solidFill>
                <a:latin typeface="Calibri"/>
                <a:ea typeface="Calibri"/>
                <a:cs typeface="Calibri"/>
                <a:sym typeface="Calibri"/>
              </a:rPr>
              <a:t>is to </a:t>
            </a:r>
            <a:r>
              <a:rPr lang="en" sz="1800" b="1">
                <a:solidFill>
                  <a:schemeClr val="dk1"/>
                </a:solidFill>
                <a:latin typeface="Calibri"/>
                <a:ea typeface="Calibri"/>
                <a:cs typeface="Calibri"/>
                <a:sym typeface="Calibri"/>
              </a:rPr>
              <a:t>improve academic achievement</a:t>
            </a:r>
            <a:r>
              <a:rPr lang="en" sz="1800">
                <a:solidFill>
                  <a:schemeClr val="dk1"/>
                </a:solidFill>
                <a:latin typeface="Calibri"/>
                <a:ea typeface="Calibri"/>
                <a:cs typeface="Calibri"/>
                <a:sym typeface="Calibri"/>
              </a:rPr>
              <a:t> by increasing the capacity of states, LEAs, schools, and communities to:</a:t>
            </a:r>
            <a:endParaRPr sz="1800">
              <a:solidFill>
                <a:schemeClr val="dk1"/>
              </a:solidFill>
              <a:latin typeface="Calibri"/>
              <a:ea typeface="Calibri"/>
              <a:cs typeface="Calibri"/>
              <a:sym typeface="Calibri"/>
            </a:endParaRPr>
          </a:p>
          <a:p>
            <a:pPr marL="285750" lvl="0" indent="-247650" algn="l" rtl="0">
              <a:lnSpc>
                <a:spcPct val="90000"/>
              </a:lnSpc>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Provide all students with access to a well-rounded education;</a:t>
            </a:r>
            <a:endParaRPr sz="1800">
              <a:solidFill>
                <a:schemeClr val="dk1"/>
              </a:solidFill>
              <a:latin typeface="Calibri"/>
              <a:ea typeface="Calibri"/>
              <a:cs typeface="Calibri"/>
              <a:sym typeface="Calibri"/>
            </a:endParaRPr>
          </a:p>
          <a:p>
            <a:pPr marL="285750" lvl="0" indent="-247650" algn="l" rtl="0">
              <a:lnSpc>
                <a:spcPct val="90000"/>
              </a:lnSpc>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Improve school conditions for student learning;</a:t>
            </a:r>
            <a:endParaRPr sz="1800">
              <a:solidFill>
                <a:schemeClr val="dk1"/>
              </a:solidFill>
              <a:latin typeface="Calibri"/>
              <a:ea typeface="Calibri"/>
              <a:cs typeface="Calibri"/>
              <a:sym typeface="Calibri"/>
            </a:endParaRPr>
          </a:p>
          <a:p>
            <a:pPr marL="285750" lvl="0" indent="-247650" algn="l" rtl="0">
              <a:lnSpc>
                <a:spcPct val="90000"/>
              </a:lnSpc>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Improve the use of technology in order to improve the academic achievement and digital literacy of all students.</a:t>
            </a:r>
            <a:endParaRPr sz="1800">
              <a:solidFill>
                <a:schemeClr val="dk1"/>
              </a:solidFill>
              <a:latin typeface="Calibri"/>
              <a:ea typeface="Calibri"/>
              <a:cs typeface="Calibri"/>
              <a:sym typeface="Calibri"/>
            </a:endParaRPr>
          </a:p>
          <a:p>
            <a:pPr marL="285750" lvl="0" indent="-133350" algn="l" rtl="0">
              <a:lnSpc>
                <a:spcPct val="90000"/>
              </a:lnSpc>
              <a:spcBef>
                <a:spcPts val="1000"/>
              </a:spcBef>
              <a:spcAft>
                <a:spcPts val="0"/>
              </a:spcAft>
              <a:buClr>
                <a:schemeClr val="dk1"/>
              </a:buClr>
              <a:buSzPts val="2400"/>
              <a:buFont typeface="Arial"/>
              <a:buNone/>
            </a:pP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Font typeface="Arial"/>
              <a:buNone/>
            </a:pPr>
            <a:endParaRPr sz="18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Planning Cycle</a:t>
            </a:r>
            <a:endParaRPr/>
          </a:p>
        </p:txBody>
      </p:sp>
      <p:grpSp>
        <p:nvGrpSpPr>
          <p:cNvPr id="247" name="Google Shape;247;p40" descr="This is a graphic with the steps of the planning cycle for grant funds. The steps are conduct CNA and identify local needs, consider potential evidence-based strategies to address needs, use guiding questions to determine allowability and appropriate funding source, finalize the plan, implement the plan to address needs, monitor implementation and effectiveness of programming, and adjust implementation based on actual data if needed."/>
          <p:cNvGrpSpPr/>
          <p:nvPr/>
        </p:nvGrpSpPr>
        <p:grpSpPr>
          <a:xfrm>
            <a:off x="1117900" y="994750"/>
            <a:ext cx="6282925" cy="3759375"/>
            <a:chOff x="249650" y="1060525"/>
            <a:chExt cx="6282925" cy="3759375"/>
          </a:xfrm>
        </p:grpSpPr>
        <p:pic>
          <p:nvPicPr>
            <p:cNvPr id="248" name="Google Shape;248;p40"/>
            <p:cNvPicPr preferRelativeResize="0"/>
            <p:nvPr/>
          </p:nvPicPr>
          <p:blipFill>
            <a:blip r:embed="rId3">
              <a:alphaModFix/>
            </a:blip>
            <a:stretch>
              <a:fillRect/>
            </a:stretch>
          </p:blipFill>
          <p:spPr>
            <a:xfrm>
              <a:off x="3577375" y="2189575"/>
              <a:ext cx="1717600" cy="1507275"/>
            </a:xfrm>
            <a:prstGeom prst="rect">
              <a:avLst/>
            </a:prstGeom>
            <a:noFill/>
            <a:ln>
              <a:noFill/>
            </a:ln>
          </p:spPr>
        </p:pic>
        <p:grpSp>
          <p:nvGrpSpPr>
            <p:cNvPr id="249" name="Google Shape;249;p40"/>
            <p:cNvGrpSpPr/>
            <p:nvPr/>
          </p:nvGrpSpPr>
          <p:grpSpPr>
            <a:xfrm>
              <a:off x="2820225" y="1272450"/>
              <a:ext cx="3175200" cy="3175200"/>
              <a:chOff x="2820225" y="891450"/>
              <a:chExt cx="3175200" cy="3175200"/>
            </a:xfrm>
          </p:grpSpPr>
          <p:sp>
            <p:nvSpPr>
              <p:cNvPr id="250" name="Google Shape;250;p40"/>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FFFFFF"/>
                  </a:solidFill>
                </a:endParaRPr>
              </a:p>
            </p:txBody>
          </p:sp>
          <p:sp>
            <p:nvSpPr>
              <p:cNvPr id="251" name="Google Shape;251;p40"/>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FFFFFF"/>
                  </a:solidFill>
                </a:endParaRPr>
              </a:p>
            </p:txBody>
          </p:sp>
        </p:grpSp>
        <p:sp>
          <p:nvSpPr>
            <p:cNvPr id="252" name="Google Shape;252;p40"/>
            <p:cNvSpPr/>
            <p:nvPr/>
          </p:nvSpPr>
          <p:spPr>
            <a:xfrm>
              <a:off x="3798075" y="1060525"/>
              <a:ext cx="1332300" cy="6738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latin typeface="Calibri"/>
                  <a:ea typeface="Calibri"/>
                  <a:cs typeface="Calibri"/>
                  <a:sym typeface="Calibri"/>
                </a:rPr>
                <a:t>Conduct CNA and identify local needs</a:t>
              </a:r>
              <a:endParaRPr sz="1100">
                <a:solidFill>
                  <a:srgbClr val="FFFFFF"/>
                </a:solidFill>
                <a:latin typeface="Calibri"/>
                <a:ea typeface="Calibri"/>
                <a:cs typeface="Calibri"/>
                <a:sym typeface="Calibri"/>
              </a:endParaRPr>
            </a:p>
          </p:txBody>
        </p:sp>
        <p:sp>
          <p:nvSpPr>
            <p:cNvPr id="253" name="Google Shape;253;p40"/>
            <p:cNvSpPr/>
            <p:nvPr/>
          </p:nvSpPr>
          <p:spPr>
            <a:xfrm>
              <a:off x="2332775" y="2051675"/>
              <a:ext cx="1332300" cy="7449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rPr>
                <a:t>Monitor implementation and effectiveness of programming  </a:t>
              </a:r>
              <a:endParaRPr sz="1100">
                <a:solidFill>
                  <a:srgbClr val="FFFFFF"/>
                </a:solidFill>
              </a:endParaRPr>
            </a:p>
          </p:txBody>
        </p:sp>
        <p:sp>
          <p:nvSpPr>
            <p:cNvPr id="254" name="Google Shape;254;p40"/>
            <p:cNvSpPr/>
            <p:nvPr/>
          </p:nvSpPr>
          <p:spPr>
            <a:xfrm>
              <a:off x="3741675" y="4075000"/>
              <a:ext cx="1332300" cy="7449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Calibri"/>
                  <a:ea typeface="Calibri"/>
                  <a:cs typeface="Calibri"/>
                  <a:sym typeface="Calibri"/>
                </a:rPr>
                <a:t>Finalize Plan</a:t>
              </a:r>
              <a:endParaRPr sz="1100">
                <a:solidFill>
                  <a:srgbClr val="FFFFFF"/>
                </a:solidFill>
                <a:latin typeface="Calibri"/>
                <a:ea typeface="Calibri"/>
                <a:cs typeface="Calibri"/>
                <a:sym typeface="Calibri"/>
              </a:endParaRPr>
            </a:p>
          </p:txBody>
        </p:sp>
        <p:sp>
          <p:nvSpPr>
            <p:cNvPr id="255" name="Google Shape;255;p40"/>
            <p:cNvSpPr/>
            <p:nvPr/>
          </p:nvSpPr>
          <p:spPr>
            <a:xfrm>
              <a:off x="2332775" y="3098675"/>
              <a:ext cx="1332300" cy="7449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latin typeface="Calibri"/>
                  <a:ea typeface="Calibri"/>
                  <a:cs typeface="Calibri"/>
                  <a:sym typeface="Calibri"/>
                </a:rPr>
                <a:t>Implement plan to address needs</a:t>
              </a:r>
              <a:endParaRPr sz="1100">
                <a:solidFill>
                  <a:srgbClr val="FFFFFF"/>
                </a:solidFill>
                <a:latin typeface="Calibri"/>
                <a:ea typeface="Calibri"/>
                <a:cs typeface="Calibri"/>
                <a:sym typeface="Calibri"/>
              </a:endParaRPr>
            </a:p>
          </p:txBody>
        </p:sp>
        <p:sp>
          <p:nvSpPr>
            <p:cNvPr id="256" name="Google Shape;256;p40"/>
            <p:cNvSpPr/>
            <p:nvPr/>
          </p:nvSpPr>
          <p:spPr>
            <a:xfrm>
              <a:off x="5200275" y="2051675"/>
              <a:ext cx="1332300" cy="7449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latin typeface="Calibri"/>
                  <a:ea typeface="Calibri"/>
                  <a:cs typeface="Calibri"/>
                  <a:sym typeface="Calibri"/>
                </a:rPr>
                <a:t>Consider potential evidence-based strategies to address needs</a:t>
              </a:r>
              <a:endParaRPr sz="1100">
                <a:solidFill>
                  <a:srgbClr val="FFFFFF"/>
                </a:solidFill>
                <a:latin typeface="Calibri"/>
                <a:ea typeface="Calibri"/>
                <a:cs typeface="Calibri"/>
                <a:sym typeface="Calibri"/>
              </a:endParaRPr>
            </a:p>
          </p:txBody>
        </p:sp>
        <p:sp>
          <p:nvSpPr>
            <p:cNvPr id="257" name="Google Shape;257;p40"/>
            <p:cNvSpPr/>
            <p:nvPr/>
          </p:nvSpPr>
          <p:spPr>
            <a:xfrm>
              <a:off x="5200275" y="3098675"/>
              <a:ext cx="1332300" cy="8403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latin typeface="Calibri"/>
                  <a:ea typeface="Calibri"/>
                  <a:cs typeface="Calibri"/>
                  <a:sym typeface="Calibri"/>
                </a:rPr>
                <a:t>Use guiding questions to determine allowability and appropriate funding source</a:t>
              </a:r>
              <a:endParaRPr sz="1000">
                <a:solidFill>
                  <a:srgbClr val="FFFFFF"/>
                </a:solidFill>
                <a:latin typeface="Calibri"/>
                <a:ea typeface="Calibri"/>
                <a:cs typeface="Calibri"/>
                <a:sym typeface="Calibri"/>
              </a:endParaRPr>
            </a:p>
          </p:txBody>
        </p:sp>
        <p:sp>
          <p:nvSpPr>
            <p:cNvPr id="258" name="Google Shape;258;p40"/>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FFFFFF"/>
                </a:solidFill>
              </a:endParaRPr>
            </a:p>
          </p:txBody>
        </p:sp>
        <p:sp>
          <p:nvSpPr>
            <p:cNvPr id="259" name="Google Shape;259;p40"/>
            <p:cNvSpPr/>
            <p:nvPr/>
          </p:nvSpPr>
          <p:spPr>
            <a:xfrm>
              <a:off x="249650" y="2523150"/>
              <a:ext cx="1454700" cy="673800"/>
            </a:xfrm>
            <a:prstGeom prst="rect">
              <a:avLst/>
            </a:prstGeom>
            <a:solidFill>
              <a:schemeClr val="accent2"/>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latin typeface="Calibri"/>
                  <a:ea typeface="Calibri"/>
                  <a:cs typeface="Calibri"/>
                  <a:sym typeface="Calibri"/>
                </a:rPr>
                <a:t>Adjust implementation based on actual data</a:t>
              </a:r>
              <a:endParaRPr sz="110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Needs Assessment</a:t>
            </a:r>
            <a:endParaRPr/>
          </a:p>
        </p:txBody>
      </p:sp>
      <p:sp>
        <p:nvSpPr>
          <p:cNvPr id="265" name="Google Shape;265;p41"/>
          <p:cNvSpPr txBox="1"/>
          <p:nvPr/>
        </p:nvSpPr>
        <p:spPr>
          <a:xfrm>
            <a:off x="264800" y="1338975"/>
            <a:ext cx="8520600" cy="27024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 comprehensive needs assessment (CNA) must be completed </a:t>
            </a:r>
            <a:r>
              <a:rPr lang="en" sz="1800" b="1">
                <a:solidFill>
                  <a:schemeClr val="dk1"/>
                </a:solidFill>
                <a:latin typeface="Calibri"/>
                <a:ea typeface="Calibri"/>
                <a:cs typeface="Calibri"/>
                <a:sym typeface="Calibri"/>
              </a:rPr>
              <a:t>once every three years</a:t>
            </a:r>
            <a:r>
              <a:rPr lang="en" sz="1800">
                <a:solidFill>
                  <a:schemeClr val="dk1"/>
                </a:solidFill>
                <a:latin typeface="Calibri"/>
                <a:ea typeface="Calibri"/>
                <a:cs typeface="Calibri"/>
                <a:sym typeface="Calibri"/>
              </a:rPr>
              <a:t> for LEAs receiving $30,000 or more. LEAs may use the UIP or other CNA to inform Title IV, Part A planning. </a:t>
            </a:r>
            <a:endParaRPr sz="1800">
              <a:solidFill>
                <a:schemeClr val="dk1"/>
              </a:solidFill>
              <a:latin typeface="Calibri"/>
              <a:ea typeface="Calibri"/>
              <a:cs typeface="Calibri"/>
              <a:sym typeface="Calibri"/>
            </a:endParaRPr>
          </a:p>
          <a:p>
            <a:pPr marL="457200" lvl="0" indent="-342900" algn="l" rtl="0">
              <a:lnSpc>
                <a:spcPct val="90000"/>
              </a:lnSpc>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Proposed Title IV, Part A activities should be clearly </a:t>
            </a:r>
            <a:r>
              <a:rPr lang="en" sz="1800" b="1">
                <a:solidFill>
                  <a:schemeClr val="dk1"/>
                </a:solidFill>
                <a:latin typeface="Calibri"/>
                <a:ea typeface="Calibri"/>
                <a:cs typeface="Calibri"/>
                <a:sym typeface="Calibri"/>
              </a:rPr>
              <a:t>connected to</a:t>
            </a:r>
            <a:r>
              <a:rPr lang="en" sz="1800">
                <a:solidFill>
                  <a:schemeClr val="dk1"/>
                </a:solidFill>
                <a:latin typeface="Calibri"/>
                <a:ea typeface="Calibri"/>
                <a:cs typeface="Calibri"/>
                <a:sym typeface="Calibri"/>
              </a:rPr>
              <a:t> the needs identified in the </a:t>
            </a:r>
            <a:r>
              <a:rPr lang="en" sz="1800" b="1">
                <a:solidFill>
                  <a:schemeClr val="dk1"/>
                </a:solidFill>
                <a:latin typeface="Calibri"/>
                <a:ea typeface="Calibri"/>
                <a:cs typeface="Calibri"/>
                <a:sym typeface="Calibri"/>
              </a:rPr>
              <a:t>district or school CNA</a:t>
            </a:r>
            <a:r>
              <a:rPr lang="e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457200" lvl="0" indent="-342900" algn="l" rtl="0">
              <a:lnSpc>
                <a:spcPct val="90000"/>
              </a:lnSpc>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Activities supported with Title IV, Part A funds must be planned in consultation with parents, teachers, principals and other relevant stakeholders. LEAs must engage in continued </a:t>
            </a:r>
            <a:r>
              <a:rPr lang="en" sz="1800" b="1">
                <a:solidFill>
                  <a:schemeClr val="dk1"/>
                </a:solidFill>
                <a:latin typeface="Calibri"/>
                <a:ea typeface="Calibri"/>
                <a:cs typeface="Calibri"/>
                <a:sym typeface="Calibri"/>
              </a:rPr>
              <a:t>consultation with stakeholders</a:t>
            </a:r>
            <a:r>
              <a:rPr lang="en" sz="1800">
                <a:solidFill>
                  <a:schemeClr val="dk1"/>
                </a:solidFill>
                <a:latin typeface="Calibri"/>
                <a:ea typeface="Calibri"/>
                <a:cs typeface="Calibri"/>
                <a:sym typeface="Calibri"/>
              </a:rPr>
              <a:t> to improve supported activities.</a:t>
            </a:r>
            <a:endParaRPr sz="1800">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Distribution of Funds</a:t>
            </a:r>
            <a:endParaRPr/>
          </a:p>
        </p:txBody>
      </p:sp>
      <p:sp>
        <p:nvSpPr>
          <p:cNvPr id="271" name="Google Shape;271;p42"/>
          <p:cNvSpPr txBox="1"/>
          <p:nvPr/>
        </p:nvSpPr>
        <p:spPr>
          <a:xfrm>
            <a:off x="277975" y="1273700"/>
            <a:ext cx="8520600" cy="2898300"/>
          </a:xfrm>
          <a:prstGeom prst="rect">
            <a:avLst/>
          </a:prstGeom>
          <a:noFill/>
          <a:ln>
            <a:noFill/>
          </a:ln>
        </p:spPr>
        <p:txBody>
          <a:bodyPr spcFirstLastPara="1" wrap="square" lIns="91425" tIns="91425" rIns="91425" bIns="91425" anchor="t" anchorCtr="0">
            <a:noAutofit/>
          </a:bodyPr>
          <a:lstStyle/>
          <a:p>
            <a:pPr marL="228600" lvl="0" indent="-190500" algn="l" rtl="0">
              <a:lnSpc>
                <a:spcPct val="90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LEAs can allocate funds directly to a school or fund a program that supports all schools.</a:t>
            </a:r>
            <a:endParaRPr sz="1800" dirty="0">
              <a:solidFill>
                <a:schemeClr val="dk1"/>
              </a:solidFill>
              <a:latin typeface="Calibri"/>
              <a:ea typeface="Calibri"/>
              <a:cs typeface="Calibri"/>
              <a:sym typeface="Calibri"/>
            </a:endParaRPr>
          </a:p>
          <a:p>
            <a:pPr marL="228600" lvl="0" indent="-190500" algn="l" rtl="0">
              <a:lnSpc>
                <a:spcPct val="90000"/>
              </a:lnSpc>
              <a:spcBef>
                <a:spcPts val="100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The LEA has discretion in how funds are distributed to schools but must prioritize:   </a:t>
            </a:r>
            <a:endParaRPr sz="1800" dirty="0">
              <a:solidFill>
                <a:schemeClr val="dk1"/>
              </a:solidFill>
              <a:latin typeface="Calibri"/>
              <a:ea typeface="Calibri"/>
              <a:cs typeface="Calibri"/>
              <a:sym typeface="Calibri"/>
            </a:endParaRPr>
          </a:p>
          <a:p>
            <a:pPr marL="685800" lvl="1" indent="-215900" algn="l" rtl="0">
              <a:lnSpc>
                <a:spcPct val="90000"/>
              </a:lnSpc>
              <a:spcBef>
                <a:spcPts val="50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Schools with the greatest need</a:t>
            </a:r>
            <a:endParaRPr sz="1800">
              <a:solidFill>
                <a:schemeClr val="dk1"/>
              </a:solidFill>
              <a:latin typeface="Calibri"/>
              <a:ea typeface="Calibri"/>
              <a:cs typeface="Calibri"/>
              <a:sym typeface="Calibri"/>
            </a:endParaRPr>
          </a:p>
          <a:p>
            <a:pPr marL="685800" lvl="1" indent="-215900" algn="l" rtl="0">
              <a:lnSpc>
                <a:spcPct val="90000"/>
              </a:lnSpc>
              <a:spcBef>
                <a:spcPts val="50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Schools with the highest poverty percentages or numbers of children counted in the Title I, Part A calculation</a:t>
            </a:r>
            <a:endParaRPr sz="1800">
              <a:solidFill>
                <a:schemeClr val="dk1"/>
              </a:solidFill>
              <a:latin typeface="Calibri"/>
              <a:ea typeface="Calibri"/>
              <a:cs typeface="Calibri"/>
              <a:sym typeface="Calibri"/>
            </a:endParaRPr>
          </a:p>
          <a:p>
            <a:pPr marL="685800" lvl="1" indent="-215900" algn="l" rtl="0">
              <a:lnSpc>
                <a:spcPct val="90000"/>
              </a:lnSpc>
              <a:spcBef>
                <a:spcPts val="50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Schools identified as Comprehensive (CS), Targeted (TS), or Additional Targeted (ATS) Support and Improvement  </a:t>
            </a:r>
            <a:endParaRPr sz="1800" dirty="0">
              <a:solidFill>
                <a:schemeClr val="dk1"/>
              </a:solidFill>
              <a:latin typeface="Calibri"/>
              <a:ea typeface="Calibri"/>
              <a:cs typeface="Calibri"/>
              <a:sym typeface="Calibri"/>
            </a:endParaRPr>
          </a:p>
          <a:p>
            <a:pPr marL="685800" lvl="1" indent="-215900">
              <a:lnSpc>
                <a:spcPct val="90000"/>
              </a:lnSpc>
              <a:spcBef>
                <a:spcPts val="500"/>
              </a:spcBef>
              <a:buClr>
                <a:schemeClr val="dk1"/>
              </a:buClr>
              <a:buSzPts val="1800"/>
              <a:buFont typeface="Calibri"/>
              <a:buChar char="•"/>
            </a:pPr>
            <a:r>
              <a:rPr lang="en" sz="1800" dirty="0">
                <a:solidFill>
                  <a:schemeClr val="dk1"/>
                </a:solidFill>
                <a:latin typeface="Calibri"/>
                <a:ea typeface="Calibri"/>
                <a:cs typeface="Calibri"/>
                <a:sym typeface="Calibri"/>
              </a:rPr>
              <a:t>Schools identified as a persistently dangerous public elementary school or secondary school</a:t>
            </a: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Equitable Services</a:t>
            </a:r>
            <a:endParaRPr/>
          </a:p>
        </p:txBody>
      </p:sp>
      <p:sp>
        <p:nvSpPr>
          <p:cNvPr id="277" name="Google Shape;277;p43"/>
          <p:cNvSpPr txBox="1"/>
          <p:nvPr/>
        </p:nvSpPr>
        <p:spPr>
          <a:xfrm>
            <a:off x="317025" y="989850"/>
            <a:ext cx="8312700" cy="31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tx1"/>
                </a:solidFill>
                <a:highlight>
                  <a:srgbClr val="FFFFFF"/>
                </a:highlight>
                <a:latin typeface="Calibri"/>
                <a:ea typeface="Calibri"/>
                <a:cs typeface="Calibri"/>
                <a:sym typeface="Calibri"/>
              </a:rPr>
              <a:t>The Consolidated Application will automatically calculate the LEAs per pupil allocation (PPA) which will help guide LEAs in non-public school consultation meetings. </a:t>
            </a:r>
            <a:endParaRPr sz="1500">
              <a:solidFill>
                <a:schemeClr val="tx1"/>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a:solidFill>
                <a:schemeClr val="tx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a:solidFill>
                  <a:schemeClr val="tx1"/>
                </a:solidFill>
                <a:highlight>
                  <a:srgbClr val="FFFFFF"/>
                </a:highlight>
                <a:latin typeface="Calibri"/>
                <a:ea typeface="Calibri"/>
                <a:cs typeface="Calibri"/>
                <a:sym typeface="Calibri"/>
              </a:rPr>
              <a:t>Title IV, Part A Non-Regulatory Guidance </a:t>
            </a:r>
            <a:endParaRPr sz="1500">
              <a:solidFill>
                <a:schemeClr val="tx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tx1"/>
                </a:solidFill>
                <a:highlight>
                  <a:srgbClr val="FFFFFF"/>
                </a:highlight>
                <a:latin typeface="Calibri"/>
                <a:ea typeface="Calibri"/>
                <a:cs typeface="Calibri"/>
                <a:sym typeface="Calibri"/>
              </a:rPr>
              <a:t>LEAs must also consult with private school officials to identify the needs of eligible private school students and teachers consistent with the requirements in section 8501 of the ESEA. </a:t>
            </a:r>
            <a:endParaRPr sz="1500">
              <a:solidFill>
                <a:schemeClr val="tx1"/>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a:solidFill>
                <a:schemeClr val="tx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a:solidFill>
                  <a:schemeClr val="tx1"/>
                </a:solidFill>
                <a:highlight>
                  <a:srgbClr val="FFFFFF"/>
                </a:highlight>
                <a:latin typeface="Calibri"/>
                <a:ea typeface="Calibri"/>
                <a:cs typeface="Calibri"/>
                <a:sym typeface="Calibri"/>
              </a:rPr>
              <a:t>ESEA 8501c</a:t>
            </a:r>
            <a:endParaRPr sz="1500">
              <a:solidFill>
                <a:schemeClr val="tx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tx1"/>
                </a:solidFill>
                <a:highlight>
                  <a:srgbClr val="FFFFFF"/>
                </a:highlight>
                <a:latin typeface="Calibri"/>
                <a:ea typeface="Calibri"/>
                <a:cs typeface="Calibri"/>
                <a:sym typeface="Calibri"/>
              </a:rPr>
              <a:t>To ensure timely and meaningful consultation, a State educational agency, local educational agency, educational service agency, consortium of those agencies, or entity shall consult with appropriate private school officials. Such agency and private school officials shall both have the goal of reaching agreement on how to provide equitable and effective programs for eligible private school children.</a:t>
            </a:r>
            <a:endParaRPr sz="1500">
              <a:solidFill>
                <a:schemeClr val="tx1"/>
              </a:solidFill>
              <a:highlight>
                <a:srgbClr val="FFFFFF"/>
              </a:highlight>
              <a:latin typeface="Calibri"/>
              <a:ea typeface="Calibri"/>
              <a:cs typeface="Calibri"/>
              <a:sym typeface="Calibri"/>
            </a:endParaRPr>
          </a:p>
          <a:p>
            <a:pPr marL="0" lvl="0" indent="0" algn="l" rtl="0">
              <a:spcBef>
                <a:spcPts val="0"/>
              </a:spcBef>
              <a:spcAft>
                <a:spcPts val="0"/>
              </a:spcAft>
              <a:buNone/>
            </a:pPr>
            <a:endParaRPr sz="1300">
              <a:solidFill>
                <a:schemeClr val="tx1"/>
              </a:solidFill>
              <a:highlight>
                <a:srgbClr val="FFFFFF"/>
              </a:highlight>
              <a:latin typeface="Calibri"/>
              <a:ea typeface="Calibri"/>
              <a:cs typeface="Calibri"/>
              <a:sym typeface="Calibri"/>
            </a:endParaRPr>
          </a:p>
          <a:p>
            <a:pPr marL="0" lvl="0" indent="0" algn="l" rtl="0">
              <a:spcBef>
                <a:spcPts val="0"/>
              </a:spcBef>
              <a:spcAft>
                <a:spcPts val="0"/>
              </a:spcAft>
              <a:buNone/>
            </a:pPr>
            <a:r>
              <a:rPr lang="en">
                <a:solidFill>
                  <a:schemeClr val="tx1"/>
                </a:solidFill>
                <a:highlight>
                  <a:srgbClr val="FFFFFF"/>
                </a:highlight>
                <a:latin typeface="Calibri"/>
                <a:ea typeface="Calibri"/>
                <a:cs typeface="Calibri"/>
                <a:sym typeface="Calibri"/>
              </a:rPr>
              <a:t>* More information about the consultation process can be found on </a:t>
            </a:r>
            <a:r>
              <a:rPr lang="en" u="sng">
                <a:solidFill>
                  <a:schemeClr val="tx1"/>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CDE’s Equitable Services Website</a:t>
            </a:r>
            <a:r>
              <a:rPr lang="en">
                <a:solidFill>
                  <a:schemeClr val="tx1"/>
                </a:solidFill>
                <a:highlight>
                  <a:srgbClr val="FFFFFF"/>
                </a:highlight>
                <a:latin typeface="Calibri"/>
                <a:ea typeface="Calibri"/>
                <a:cs typeface="Calibri"/>
                <a:sym typeface="Calibri"/>
              </a:rPr>
              <a:t>.</a:t>
            </a:r>
            <a:endParaRPr>
              <a:solidFill>
                <a:schemeClr val="tx1"/>
              </a:solidFill>
              <a:highlight>
                <a:srgbClr val="FFFFFF"/>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title"/>
          </p:nvPr>
        </p:nvSpPr>
        <p:spPr>
          <a:xfrm>
            <a:off x="332675" y="190175"/>
            <a:ext cx="6048900" cy="63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000">
                <a:latin typeface="Rockwell"/>
                <a:ea typeface="Rockwell"/>
                <a:cs typeface="Rockwell"/>
                <a:sym typeface="Rockwell"/>
              </a:rPr>
              <a:t>Consider Evidence-Based Strategies</a:t>
            </a:r>
            <a:endParaRPr sz="2000">
              <a:latin typeface="Rockwell"/>
              <a:ea typeface="Rockwell"/>
              <a:cs typeface="Rockwell"/>
              <a:sym typeface="Rockwell"/>
            </a:endParaRPr>
          </a:p>
        </p:txBody>
      </p:sp>
      <p:sp>
        <p:nvSpPr>
          <p:cNvPr id="283" name="Google Shape;283;p44"/>
          <p:cNvSpPr txBox="1">
            <a:spLocks noGrp="1"/>
          </p:cNvSpPr>
          <p:nvPr>
            <p:ph type="body" idx="1"/>
          </p:nvPr>
        </p:nvSpPr>
        <p:spPr>
          <a:xfrm>
            <a:off x="377200" y="1165850"/>
            <a:ext cx="8138100" cy="3263400"/>
          </a:xfrm>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What evidence-based strategies can be used to address the identified needs?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LEAs should use evidence-based strategies because:</a:t>
            </a:r>
            <a:endParaRPr>
              <a:solidFill>
                <a:schemeClr val="dk1"/>
              </a:solidFill>
            </a:endParaRPr>
          </a:p>
          <a:p>
            <a:pPr marL="914400" lvl="1" indent="-323850" algn="l" rtl="0">
              <a:lnSpc>
                <a:spcPct val="115000"/>
              </a:lnSpc>
              <a:spcBef>
                <a:spcPts val="0"/>
              </a:spcBef>
              <a:spcAft>
                <a:spcPts val="0"/>
              </a:spcAft>
              <a:buSzPts val="1500"/>
              <a:buChar char="○"/>
            </a:pPr>
            <a:r>
              <a:rPr lang="en">
                <a:solidFill>
                  <a:schemeClr val="dk1"/>
                </a:solidFill>
              </a:rPr>
              <a:t>The Every Student Succeeds Act (ESSA)</a:t>
            </a:r>
            <a:r>
              <a:rPr lang="en" b="1">
                <a:solidFill>
                  <a:schemeClr val="dk1"/>
                </a:solidFill>
              </a:rPr>
              <a:t> requires </a:t>
            </a:r>
            <a:r>
              <a:rPr lang="en">
                <a:solidFill>
                  <a:schemeClr val="dk1"/>
                </a:solidFill>
              </a:rPr>
              <a:t>that evidence-based strategies be incorporated into improvement plans.</a:t>
            </a:r>
            <a:endParaRPr i="1">
              <a:solidFill>
                <a:schemeClr val="dk1"/>
              </a:solidFill>
            </a:endParaRPr>
          </a:p>
          <a:p>
            <a:pPr marL="914400" lvl="1" indent="-323850" algn="l" rtl="0">
              <a:lnSpc>
                <a:spcPct val="115000"/>
              </a:lnSpc>
              <a:spcBef>
                <a:spcPts val="1200"/>
              </a:spcBef>
              <a:spcAft>
                <a:spcPts val="0"/>
              </a:spcAft>
              <a:buSzPts val="1500"/>
              <a:buChar char="○"/>
            </a:pPr>
            <a:r>
              <a:rPr lang="en">
                <a:solidFill>
                  <a:schemeClr val="dk1"/>
                </a:solidFill>
              </a:rPr>
              <a:t>Using available solutions and interventions </a:t>
            </a:r>
            <a:r>
              <a:rPr lang="en" b="1">
                <a:solidFill>
                  <a:schemeClr val="dk1"/>
                </a:solidFill>
              </a:rPr>
              <a:t>decreases</a:t>
            </a:r>
            <a:r>
              <a:rPr lang="en">
                <a:solidFill>
                  <a:schemeClr val="dk1"/>
                </a:solidFill>
              </a:rPr>
              <a:t> the effort needed to “reinvent the wheel” and </a:t>
            </a:r>
            <a:r>
              <a:rPr lang="en" b="1">
                <a:solidFill>
                  <a:schemeClr val="dk1"/>
                </a:solidFill>
              </a:rPr>
              <a:t>increases chances of success</a:t>
            </a:r>
            <a:r>
              <a:rPr lang="en">
                <a:solidFill>
                  <a:schemeClr val="dk1"/>
                </a:solidFill>
              </a:rPr>
              <a:t>.</a:t>
            </a:r>
            <a:endParaRPr>
              <a:solidFill>
                <a:schemeClr val="dk1"/>
              </a:solidFill>
            </a:endParaRPr>
          </a:p>
          <a:p>
            <a:pPr marL="457200" lvl="0" indent="-342900" algn="l" rtl="0">
              <a:lnSpc>
                <a:spcPct val="115000"/>
              </a:lnSpc>
              <a:spcBef>
                <a:spcPts val="1200"/>
              </a:spcBef>
              <a:spcAft>
                <a:spcPts val="0"/>
              </a:spcAft>
              <a:buSzPts val="1800"/>
              <a:buChar char="●"/>
            </a:pPr>
            <a:r>
              <a:rPr lang="en">
                <a:solidFill>
                  <a:schemeClr val="dk1"/>
                </a:solidFill>
              </a:rPr>
              <a:t>Consider reporting requirements when defining overall objectives and outcomes for each content category in the ESEA Consolidated Application. </a:t>
            </a:r>
            <a:endParaRPr>
              <a:solidFill>
                <a:schemeClr val="dk1"/>
              </a:solidFill>
            </a:endParaRPr>
          </a:p>
          <a:p>
            <a:pPr marL="0" lvl="0" indent="0" algn="l" rtl="0">
              <a:lnSpc>
                <a:spcPct val="115000"/>
              </a:lnSpc>
              <a:spcBef>
                <a:spcPts val="1200"/>
              </a:spcBef>
              <a:spcAft>
                <a:spcPts val="0"/>
              </a:spcAft>
              <a:buNone/>
            </a:pPr>
            <a:r>
              <a:rPr lang="en">
                <a:solidFill>
                  <a:schemeClr val="dk1"/>
                </a:solidFill>
              </a:rPr>
              <a:t>*More information is available on </a:t>
            </a:r>
            <a:r>
              <a:rPr lang="en" u="sng">
                <a:solidFill>
                  <a:schemeClr val="hlink"/>
                </a:solidFill>
                <a:hlinkClick r:id="rId3"/>
              </a:rPr>
              <a:t>CDE’s Evidence-Based Interventions webpage</a:t>
            </a:r>
            <a:r>
              <a:rPr lang="en">
                <a:solidFill>
                  <a:schemeClr val="dk1"/>
                </a:solidFill>
              </a:rPr>
              <a:t>.</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Allowable Uses of Funds</a:t>
            </a:r>
            <a:endParaRPr/>
          </a:p>
        </p:txBody>
      </p:sp>
      <p:graphicFrame>
        <p:nvGraphicFramePr>
          <p:cNvPr id="289" name="Google Shape;289;p45"/>
          <p:cNvGraphicFramePr/>
          <p:nvPr>
            <p:extLst>
              <p:ext uri="{D42A27DB-BD31-4B8C-83A1-F6EECF244321}">
                <p14:modId xmlns:p14="http://schemas.microsoft.com/office/powerpoint/2010/main" val="1118635252"/>
              </p:ext>
            </p:extLst>
          </p:nvPr>
        </p:nvGraphicFramePr>
        <p:xfrm>
          <a:off x="293175" y="801300"/>
          <a:ext cx="8440500" cy="4152047"/>
        </p:xfrm>
        <a:graphic>
          <a:graphicData uri="http://schemas.openxmlformats.org/drawingml/2006/table">
            <a:tbl>
              <a:tblPr firstRow="1">
                <a:noFill/>
                <a:tableStyleId>{1B82BC58-38F7-4F4E-B53F-07A610A43E80}</a:tableStyleId>
              </a:tblPr>
              <a:tblGrid>
                <a:gridCol w="1371250">
                  <a:extLst>
                    <a:ext uri="{9D8B030D-6E8A-4147-A177-3AD203B41FA5}">
                      <a16:colId xmlns:a16="http://schemas.microsoft.com/office/drawing/2014/main" val="20000"/>
                    </a:ext>
                  </a:extLst>
                </a:gridCol>
                <a:gridCol w="7069250">
                  <a:extLst>
                    <a:ext uri="{9D8B030D-6E8A-4147-A177-3AD203B41FA5}">
                      <a16:colId xmlns:a16="http://schemas.microsoft.com/office/drawing/2014/main" val="20001"/>
                    </a:ext>
                  </a:extLst>
                </a:gridCol>
              </a:tblGrid>
              <a:tr h="445993">
                <a:tc>
                  <a:txBody>
                    <a:bodyPr/>
                    <a:lstStyle/>
                    <a:p>
                      <a:pPr marL="0" lvl="0" indent="0" algn="l" rtl="0">
                        <a:spcBef>
                          <a:spcPts val="0"/>
                        </a:spcBef>
                        <a:spcAft>
                          <a:spcPts val="0"/>
                        </a:spcAft>
                        <a:buNone/>
                      </a:pPr>
                      <a:r>
                        <a:rPr lang="en-US" sz="1500" b="1" dirty="0">
                          <a:latin typeface="Calibri"/>
                          <a:ea typeface="Calibri"/>
                          <a:cs typeface="Calibri"/>
                          <a:sym typeface="Calibri"/>
                        </a:rPr>
                        <a:t>Category</a:t>
                      </a:r>
                      <a:endParaRPr sz="1500" b="1"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52400" lvl="0" indent="0" algn="l" rtl="0">
                        <a:lnSpc>
                          <a:spcPct val="115000"/>
                        </a:lnSpc>
                        <a:spcBef>
                          <a:spcPts val="0"/>
                        </a:spcBef>
                        <a:spcAft>
                          <a:spcPts val="0"/>
                        </a:spcAft>
                        <a:buClr>
                          <a:srgbClr val="333333"/>
                        </a:buClr>
                        <a:buSzPts val="1200"/>
                        <a:buFont typeface="Calibri"/>
                        <a:buNone/>
                      </a:pPr>
                      <a:r>
                        <a:rPr lang="en-US" sz="1500" b="1" dirty="0">
                          <a:latin typeface="Calibri"/>
                          <a:ea typeface="Calibri"/>
                          <a:cs typeface="Calibri"/>
                          <a:sym typeface="Calibri"/>
                        </a:rPr>
                        <a:t>Allowable Uses of Funds</a:t>
                      </a:r>
                      <a:endParaRPr sz="1500" b="1" dirty="0">
                        <a:latin typeface="Calibri"/>
                        <a:ea typeface="Calibri"/>
                        <a:cs typeface="Calibri"/>
                        <a:sym typeface="Calibri"/>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720186781"/>
                  </a:ext>
                </a:extLst>
              </a:tr>
              <a:tr h="1570175">
                <a:tc>
                  <a:txBody>
                    <a:bodyPr/>
                    <a:lstStyle/>
                    <a:p>
                      <a:pPr marL="0" lvl="0" indent="0" algn="l" rtl="0">
                        <a:spcBef>
                          <a:spcPts val="0"/>
                        </a:spcBef>
                        <a:spcAft>
                          <a:spcPts val="0"/>
                        </a:spcAft>
                        <a:buNone/>
                      </a:pPr>
                      <a:r>
                        <a:rPr lang="en" sz="1500" b="1">
                          <a:latin typeface="Calibri"/>
                          <a:ea typeface="Calibri"/>
                          <a:cs typeface="Calibri"/>
                          <a:sym typeface="Calibri"/>
                        </a:rPr>
                        <a:t>Well-Rounded Education</a:t>
                      </a:r>
                      <a:endParaRPr sz="15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STEM programs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Music and art programs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Foreign language offerings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The opportunity to earn credits from institutions of higher learning</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Reimbursing low-income students to cover the costs of accelerated learning examination fees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Environmental education</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Programs and activities that promote volunteerism and community involvement</a:t>
                      </a:r>
                      <a:endParaRPr sz="1200"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975975">
                <a:tc>
                  <a:txBody>
                    <a:bodyPr/>
                    <a:lstStyle/>
                    <a:p>
                      <a:pPr marL="0" lvl="0" indent="0" algn="l" rtl="0">
                        <a:spcBef>
                          <a:spcPts val="0"/>
                        </a:spcBef>
                        <a:spcAft>
                          <a:spcPts val="0"/>
                        </a:spcAft>
                        <a:buNone/>
                      </a:pPr>
                      <a:r>
                        <a:rPr lang="en" sz="1500" b="1" dirty="0">
                          <a:latin typeface="Calibri"/>
                          <a:ea typeface="Calibri"/>
                          <a:cs typeface="Calibri"/>
                          <a:sym typeface="Calibri"/>
                        </a:rPr>
                        <a:t>Safe and Healthy Students</a:t>
                      </a:r>
                      <a:endParaRPr sz="1500" b="1"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School-based mental health services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Drug and violence prevention activities that are evidence-based</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Integrating health and safety practices into school or athletic programs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Nutritional education and physical education activities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Bullying and harassment prevention</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Activities that improve instructional practices for developing relationship-building skills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Prevention of teen and dating violence, stalking, domestic abuse, and sexual violence and harassment</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Establishing or improving school dropout and reentry programs</a:t>
                      </a:r>
                      <a:endParaRPr sz="1200" dirty="0">
                        <a:solidFill>
                          <a:srgbClr val="333333"/>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Char char="●"/>
                      </a:pPr>
                      <a:r>
                        <a:rPr lang="en" sz="1200" dirty="0">
                          <a:solidFill>
                            <a:srgbClr val="333333"/>
                          </a:solidFill>
                          <a:highlight>
                            <a:srgbClr val="FFFFFF"/>
                          </a:highlight>
                          <a:latin typeface="Calibri"/>
                          <a:ea typeface="Calibri"/>
                          <a:cs typeface="Calibri"/>
                          <a:sym typeface="Calibri"/>
                        </a:rPr>
                        <a:t>Training school personnel in effective practices related to the above</a:t>
                      </a:r>
                      <a:endParaRPr sz="1200"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1413</Words>
  <Application>Microsoft Office PowerPoint</Application>
  <PresentationFormat>On-screen Show (16:9)</PresentationFormat>
  <Paragraphs>136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Rockwell</vt:lpstr>
      <vt:lpstr>Simple Light</vt:lpstr>
      <vt:lpstr>ESEA Title IV, Part A</vt:lpstr>
      <vt:lpstr>Contents</vt:lpstr>
      <vt:lpstr>Purpose</vt:lpstr>
      <vt:lpstr>Planning Cycle</vt:lpstr>
      <vt:lpstr>Comprehensive Needs Assessment</vt:lpstr>
      <vt:lpstr>Distribution of Funds</vt:lpstr>
      <vt:lpstr>Equitable Services</vt:lpstr>
      <vt:lpstr>Consider Evidence-Based Strategies</vt:lpstr>
      <vt:lpstr>Allowable Uses of Funds</vt:lpstr>
      <vt:lpstr>Allowable Uses of Funds - Continued</vt:lpstr>
      <vt:lpstr>Determining Allowability</vt:lpstr>
      <vt:lpstr>Unallowable Activities</vt:lpstr>
      <vt:lpstr>Supplement, Not Supplant (SNS)</vt:lpstr>
      <vt:lpstr>SNS Graphic</vt:lpstr>
      <vt:lpstr>Budget Requirements</vt:lpstr>
      <vt:lpstr>Implement and Monitor Plan</vt:lpstr>
      <vt:lpstr>Public Reporting</vt:lpstr>
      <vt:lpstr>Reporting Program Effectiveness</vt:lpstr>
      <vt:lpstr>Now You Know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Title IV, Part A</dc:title>
  <dc:creator>Byrd, Evita</dc:creator>
  <cp:lastModifiedBy>Owen, Emily</cp:lastModifiedBy>
  <cp:revision>29</cp:revision>
  <dcterms:modified xsi:type="dcterms:W3CDTF">2024-04-17T20:22:04Z</dcterms:modified>
</cp:coreProperties>
</file>