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43"/>
  </p:notesMasterIdLst>
  <p:sldIdLst>
    <p:sldId id="256" r:id="rId2"/>
    <p:sldId id="264" r:id="rId3"/>
    <p:sldId id="274" r:id="rId4"/>
    <p:sldId id="271" r:id="rId5"/>
    <p:sldId id="351" r:id="rId6"/>
    <p:sldId id="352" r:id="rId7"/>
    <p:sldId id="353" r:id="rId8"/>
    <p:sldId id="354" r:id="rId9"/>
    <p:sldId id="355" r:id="rId10"/>
    <p:sldId id="356" r:id="rId11"/>
    <p:sldId id="357" r:id="rId12"/>
    <p:sldId id="358" r:id="rId13"/>
    <p:sldId id="359" r:id="rId14"/>
    <p:sldId id="360" r:id="rId15"/>
    <p:sldId id="361" r:id="rId16"/>
    <p:sldId id="331" r:id="rId17"/>
    <p:sldId id="362" r:id="rId18"/>
    <p:sldId id="363" r:id="rId19"/>
    <p:sldId id="364" r:id="rId20"/>
    <p:sldId id="365" r:id="rId21"/>
    <p:sldId id="366" r:id="rId22"/>
    <p:sldId id="367" r:id="rId23"/>
    <p:sldId id="368" r:id="rId24"/>
    <p:sldId id="369" r:id="rId25"/>
    <p:sldId id="370" r:id="rId26"/>
    <p:sldId id="348" r:id="rId27"/>
    <p:sldId id="342" r:id="rId28"/>
    <p:sldId id="371" r:id="rId29"/>
    <p:sldId id="372" r:id="rId30"/>
    <p:sldId id="373" r:id="rId31"/>
    <p:sldId id="374" r:id="rId32"/>
    <p:sldId id="375" r:id="rId33"/>
    <p:sldId id="376" r:id="rId34"/>
    <p:sldId id="379" r:id="rId35"/>
    <p:sldId id="377" r:id="rId36"/>
    <p:sldId id="378" r:id="rId37"/>
    <p:sldId id="380" r:id="rId38"/>
    <p:sldId id="381" r:id="rId39"/>
    <p:sldId id="383" r:id="rId40"/>
    <p:sldId id="382" r:id="rId41"/>
    <p:sldId id="33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jeri-Nelson, Nazanin" initials="MN" lastIdx="1" clrIdx="0">
    <p:extLst>
      <p:ext uri="{19B8F6BF-5375-455C-9EA6-DF929625EA0E}">
        <p15:presenceInfo xmlns:p15="http://schemas.microsoft.com/office/powerpoint/2012/main" userId="S::Mohajeri-Nelson_n@cde.state.co.us::a9da618a-a76d-43dd-a63a-6c6fdf3f5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0" autoAdjust="0"/>
    <p:restoredTop sz="90460" autoAdjust="0"/>
  </p:normalViewPr>
  <p:slideViewPr>
    <p:cSldViewPr snapToGrid="0">
      <p:cViewPr varScale="1">
        <p:scale>
          <a:sx n="86" d="100"/>
          <a:sy n="86" d="100"/>
        </p:scale>
        <p:origin x="90" y="384"/>
      </p:cViewPr>
      <p:guideLst/>
    </p:cSldViewPr>
  </p:slideViewPr>
  <p:outlineViewPr>
    <p:cViewPr>
      <p:scale>
        <a:sx n="33" d="100"/>
        <a:sy n="33" d="100"/>
      </p:scale>
      <p:origin x="0" y="-175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2D8B66-366D-4A2B-B350-4B8104BF72EC}" type="doc">
      <dgm:prSet loTypeId="urn:microsoft.com/office/officeart/2005/8/layout/hProcess9" loCatId="process" qsTypeId="urn:microsoft.com/office/officeart/2005/8/quickstyle/simple1" qsCatId="simple" csTypeId="urn:microsoft.com/office/officeart/2005/8/colors/colorful5" csCatId="colorful" phldr="1"/>
      <dgm:spPr/>
    </dgm:pt>
    <dgm:pt modelId="{E9326855-903B-4B76-A5CB-3357BF663D09}">
      <dgm:prSet phldrT="[Text]"/>
      <dgm:spPr/>
      <dgm:t>
        <a:bodyPr/>
        <a:lstStyle/>
        <a:p>
          <a:r>
            <a:rPr lang="en-US" dirty="0"/>
            <a:t>CDE submits Ed Flex Application to USDE</a:t>
          </a:r>
        </a:p>
      </dgm:t>
    </dgm:pt>
    <dgm:pt modelId="{0ED5B335-23A0-4AE4-B3BC-EB79F29E77FD}" type="parTrans" cxnId="{A2F50CA3-5686-478E-B229-6971FBDBE58C}">
      <dgm:prSet/>
      <dgm:spPr/>
      <dgm:t>
        <a:bodyPr/>
        <a:lstStyle/>
        <a:p>
          <a:endParaRPr lang="en-US"/>
        </a:p>
      </dgm:t>
    </dgm:pt>
    <dgm:pt modelId="{0C9C8056-BC9A-4724-8DB6-541633BEA65D}" type="sibTrans" cxnId="{A2F50CA3-5686-478E-B229-6971FBDBE58C}">
      <dgm:prSet/>
      <dgm:spPr/>
      <dgm:t>
        <a:bodyPr/>
        <a:lstStyle/>
        <a:p>
          <a:endParaRPr lang="en-US"/>
        </a:p>
      </dgm:t>
    </dgm:pt>
    <dgm:pt modelId="{91B8EDB2-BE90-4372-AA27-33808CA1E98C}">
      <dgm:prSet phldrT="[Text]"/>
      <dgm:spPr/>
      <dgm:t>
        <a:bodyPr/>
        <a:lstStyle/>
        <a:p>
          <a:r>
            <a:rPr lang="en-US" dirty="0"/>
            <a:t>Colorado Ed Flex Approved!</a:t>
          </a:r>
        </a:p>
      </dgm:t>
    </dgm:pt>
    <dgm:pt modelId="{C3652BB3-D2EC-4ADE-A9BD-586975D6BF68}" type="parTrans" cxnId="{2B68E39D-2731-4326-B1E1-B37ACB3E21D4}">
      <dgm:prSet/>
      <dgm:spPr/>
      <dgm:t>
        <a:bodyPr/>
        <a:lstStyle/>
        <a:p>
          <a:endParaRPr lang="en-US"/>
        </a:p>
      </dgm:t>
    </dgm:pt>
    <dgm:pt modelId="{8FFEFA70-D2A5-4C0B-8422-B8F8389E73A3}" type="sibTrans" cxnId="{2B68E39D-2731-4326-B1E1-B37ACB3E21D4}">
      <dgm:prSet/>
      <dgm:spPr/>
      <dgm:t>
        <a:bodyPr/>
        <a:lstStyle/>
        <a:p>
          <a:endParaRPr lang="en-US"/>
        </a:p>
      </dgm:t>
    </dgm:pt>
    <dgm:pt modelId="{8384BB87-105A-4223-985B-26BFD4AFA4C0}">
      <dgm:prSet phldrT="[Text]"/>
      <dgm:spPr/>
      <dgm:t>
        <a:bodyPr/>
        <a:lstStyle/>
        <a:p>
          <a:r>
            <a:rPr lang="en-US" dirty="0"/>
            <a:t>LEAs may submit Ed Flex Application</a:t>
          </a:r>
        </a:p>
      </dgm:t>
    </dgm:pt>
    <dgm:pt modelId="{45469813-D3CE-4A8C-B06C-B16552EC567F}" type="parTrans" cxnId="{A21861C8-1014-4373-B267-96BA3A72E5D2}">
      <dgm:prSet/>
      <dgm:spPr/>
      <dgm:t>
        <a:bodyPr/>
        <a:lstStyle/>
        <a:p>
          <a:endParaRPr lang="en-US"/>
        </a:p>
      </dgm:t>
    </dgm:pt>
    <dgm:pt modelId="{83D62119-B135-4696-8D79-6A21F4585790}" type="sibTrans" cxnId="{A21861C8-1014-4373-B267-96BA3A72E5D2}">
      <dgm:prSet/>
      <dgm:spPr/>
      <dgm:t>
        <a:bodyPr/>
        <a:lstStyle/>
        <a:p>
          <a:endParaRPr lang="en-US"/>
        </a:p>
      </dgm:t>
    </dgm:pt>
    <dgm:pt modelId="{F65630F5-0F83-46AE-89E4-3283CF0B2262}">
      <dgm:prSet/>
      <dgm:spPr/>
      <dgm:t>
        <a:bodyPr/>
        <a:lstStyle/>
        <a:p>
          <a:r>
            <a:rPr lang="en-US" dirty="0"/>
            <a:t>CDE Reviews LEA Application, Approves/Requests Information/Denies</a:t>
          </a:r>
        </a:p>
      </dgm:t>
    </dgm:pt>
    <dgm:pt modelId="{19405CAD-2A6B-42B6-AB20-9D6ABA092556}" type="parTrans" cxnId="{BDE35EE6-4408-4C49-9CBD-8CAFDE686CE3}">
      <dgm:prSet/>
      <dgm:spPr/>
      <dgm:t>
        <a:bodyPr/>
        <a:lstStyle/>
        <a:p>
          <a:endParaRPr lang="en-US"/>
        </a:p>
      </dgm:t>
    </dgm:pt>
    <dgm:pt modelId="{24F53AF0-ADA2-4387-AAA9-77D4842CD898}" type="sibTrans" cxnId="{BDE35EE6-4408-4C49-9CBD-8CAFDE686CE3}">
      <dgm:prSet/>
      <dgm:spPr/>
      <dgm:t>
        <a:bodyPr/>
        <a:lstStyle/>
        <a:p>
          <a:endParaRPr lang="en-US"/>
        </a:p>
      </dgm:t>
    </dgm:pt>
    <dgm:pt modelId="{87FD5095-B6BF-4F98-B430-6F3A4D980923}" type="pres">
      <dgm:prSet presAssocID="{A72D8B66-366D-4A2B-B350-4B8104BF72EC}" presName="CompostProcess" presStyleCnt="0">
        <dgm:presLayoutVars>
          <dgm:dir/>
          <dgm:resizeHandles val="exact"/>
        </dgm:presLayoutVars>
      </dgm:prSet>
      <dgm:spPr/>
    </dgm:pt>
    <dgm:pt modelId="{2BAEBA9F-27BD-4046-B154-6EB157E29A7D}" type="pres">
      <dgm:prSet presAssocID="{A72D8B66-366D-4A2B-B350-4B8104BF72EC}" presName="arrow" presStyleLbl="bgShp" presStyleIdx="0" presStyleCnt="1"/>
      <dgm:spPr/>
    </dgm:pt>
    <dgm:pt modelId="{A47C2089-4283-4AAC-BB56-A3BFEB464604}" type="pres">
      <dgm:prSet presAssocID="{A72D8B66-366D-4A2B-B350-4B8104BF72EC}" presName="linearProcess" presStyleCnt="0"/>
      <dgm:spPr/>
    </dgm:pt>
    <dgm:pt modelId="{E9140767-8221-4200-894B-E88200259D28}" type="pres">
      <dgm:prSet presAssocID="{E9326855-903B-4B76-A5CB-3357BF663D09}" presName="textNode" presStyleLbl="node1" presStyleIdx="0" presStyleCnt="4">
        <dgm:presLayoutVars>
          <dgm:bulletEnabled val="1"/>
        </dgm:presLayoutVars>
      </dgm:prSet>
      <dgm:spPr/>
    </dgm:pt>
    <dgm:pt modelId="{E11407DC-89B6-49F7-BB2A-ACF2A4034ED6}" type="pres">
      <dgm:prSet presAssocID="{0C9C8056-BC9A-4724-8DB6-541633BEA65D}" presName="sibTrans" presStyleCnt="0"/>
      <dgm:spPr/>
    </dgm:pt>
    <dgm:pt modelId="{97BFC5A8-3F01-4E0D-B709-4506612B8744}" type="pres">
      <dgm:prSet presAssocID="{91B8EDB2-BE90-4372-AA27-33808CA1E98C}" presName="textNode" presStyleLbl="node1" presStyleIdx="1" presStyleCnt="4">
        <dgm:presLayoutVars>
          <dgm:bulletEnabled val="1"/>
        </dgm:presLayoutVars>
      </dgm:prSet>
      <dgm:spPr/>
    </dgm:pt>
    <dgm:pt modelId="{562F5AAB-C24D-4DE0-9C66-472BB990EA23}" type="pres">
      <dgm:prSet presAssocID="{8FFEFA70-D2A5-4C0B-8422-B8F8389E73A3}" presName="sibTrans" presStyleCnt="0"/>
      <dgm:spPr/>
    </dgm:pt>
    <dgm:pt modelId="{32DB79B3-8672-44F0-A3FD-0D3F041797C3}" type="pres">
      <dgm:prSet presAssocID="{8384BB87-105A-4223-985B-26BFD4AFA4C0}" presName="textNode" presStyleLbl="node1" presStyleIdx="2" presStyleCnt="4">
        <dgm:presLayoutVars>
          <dgm:bulletEnabled val="1"/>
        </dgm:presLayoutVars>
      </dgm:prSet>
      <dgm:spPr/>
    </dgm:pt>
    <dgm:pt modelId="{6740DAC0-A1CF-48AA-B1E5-64AA9FF7D57F}" type="pres">
      <dgm:prSet presAssocID="{83D62119-B135-4696-8D79-6A21F4585790}" presName="sibTrans" presStyleCnt="0"/>
      <dgm:spPr/>
    </dgm:pt>
    <dgm:pt modelId="{4CF4550F-2BD0-4E60-BAEC-4EF56A5E923F}" type="pres">
      <dgm:prSet presAssocID="{F65630F5-0F83-46AE-89E4-3283CF0B2262}" presName="textNode" presStyleLbl="node1" presStyleIdx="3" presStyleCnt="4">
        <dgm:presLayoutVars>
          <dgm:bulletEnabled val="1"/>
        </dgm:presLayoutVars>
      </dgm:prSet>
      <dgm:spPr/>
    </dgm:pt>
  </dgm:ptLst>
  <dgm:cxnLst>
    <dgm:cxn modelId="{1BBA1D2D-E569-468B-A255-9A92BCC98768}" type="presOf" srcId="{8384BB87-105A-4223-985B-26BFD4AFA4C0}" destId="{32DB79B3-8672-44F0-A3FD-0D3F041797C3}" srcOrd="0" destOrd="0" presId="urn:microsoft.com/office/officeart/2005/8/layout/hProcess9"/>
    <dgm:cxn modelId="{21FC8831-9DA8-4ACA-B235-3F9352916F09}" type="presOf" srcId="{91B8EDB2-BE90-4372-AA27-33808CA1E98C}" destId="{97BFC5A8-3F01-4E0D-B709-4506612B8744}" srcOrd="0" destOrd="0" presId="urn:microsoft.com/office/officeart/2005/8/layout/hProcess9"/>
    <dgm:cxn modelId="{BFC4A544-55AB-432F-B222-832BF1879C08}" type="presOf" srcId="{A72D8B66-366D-4A2B-B350-4B8104BF72EC}" destId="{87FD5095-B6BF-4F98-B430-6F3A4D980923}" srcOrd="0" destOrd="0" presId="urn:microsoft.com/office/officeart/2005/8/layout/hProcess9"/>
    <dgm:cxn modelId="{0B914A71-C23C-47E2-8CFA-E84CB9F1EE6D}" type="presOf" srcId="{E9326855-903B-4B76-A5CB-3357BF663D09}" destId="{E9140767-8221-4200-894B-E88200259D28}" srcOrd="0" destOrd="0" presId="urn:microsoft.com/office/officeart/2005/8/layout/hProcess9"/>
    <dgm:cxn modelId="{2B68E39D-2731-4326-B1E1-B37ACB3E21D4}" srcId="{A72D8B66-366D-4A2B-B350-4B8104BF72EC}" destId="{91B8EDB2-BE90-4372-AA27-33808CA1E98C}" srcOrd="1" destOrd="0" parTransId="{C3652BB3-D2EC-4ADE-A9BD-586975D6BF68}" sibTransId="{8FFEFA70-D2A5-4C0B-8422-B8F8389E73A3}"/>
    <dgm:cxn modelId="{A2F50CA3-5686-478E-B229-6971FBDBE58C}" srcId="{A72D8B66-366D-4A2B-B350-4B8104BF72EC}" destId="{E9326855-903B-4B76-A5CB-3357BF663D09}" srcOrd="0" destOrd="0" parTransId="{0ED5B335-23A0-4AE4-B3BC-EB79F29E77FD}" sibTransId="{0C9C8056-BC9A-4724-8DB6-541633BEA65D}"/>
    <dgm:cxn modelId="{A21861C8-1014-4373-B267-96BA3A72E5D2}" srcId="{A72D8B66-366D-4A2B-B350-4B8104BF72EC}" destId="{8384BB87-105A-4223-985B-26BFD4AFA4C0}" srcOrd="2" destOrd="0" parTransId="{45469813-D3CE-4A8C-B06C-B16552EC567F}" sibTransId="{83D62119-B135-4696-8D79-6A21F4585790}"/>
    <dgm:cxn modelId="{3D5860CA-FAE9-494D-9A54-A6965787AAF0}" type="presOf" srcId="{F65630F5-0F83-46AE-89E4-3283CF0B2262}" destId="{4CF4550F-2BD0-4E60-BAEC-4EF56A5E923F}" srcOrd="0" destOrd="0" presId="urn:microsoft.com/office/officeart/2005/8/layout/hProcess9"/>
    <dgm:cxn modelId="{BDE35EE6-4408-4C49-9CBD-8CAFDE686CE3}" srcId="{A72D8B66-366D-4A2B-B350-4B8104BF72EC}" destId="{F65630F5-0F83-46AE-89E4-3283CF0B2262}" srcOrd="3" destOrd="0" parTransId="{19405CAD-2A6B-42B6-AB20-9D6ABA092556}" sibTransId="{24F53AF0-ADA2-4387-AAA9-77D4842CD898}"/>
    <dgm:cxn modelId="{09CA26E5-1DA2-480C-8DC0-7B9C1E1D79E6}" type="presParOf" srcId="{87FD5095-B6BF-4F98-B430-6F3A4D980923}" destId="{2BAEBA9F-27BD-4046-B154-6EB157E29A7D}" srcOrd="0" destOrd="0" presId="urn:microsoft.com/office/officeart/2005/8/layout/hProcess9"/>
    <dgm:cxn modelId="{E4EE5273-D2B3-47EA-9B8A-D57A11F35C65}" type="presParOf" srcId="{87FD5095-B6BF-4F98-B430-6F3A4D980923}" destId="{A47C2089-4283-4AAC-BB56-A3BFEB464604}" srcOrd="1" destOrd="0" presId="urn:microsoft.com/office/officeart/2005/8/layout/hProcess9"/>
    <dgm:cxn modelId="{EC3C2322-066E-4165-8675-4865FD83EC80}" type="presParOf" srcId="{A47C2089-4283-4AAC-BB56-A3BFEB464604}" destId="{E9140767-8221-4200-894B-E88200259D28}" srcOrd="0" destOrd="0" presId="urn:microsoft.com/office/officeart/2005/8/layout/hProcess9"/>
    <dgm:cxn modelId="{067FFBAE-B30D-4341-B57F-1DB2401C31DE}" type="presParOf" srcId="{A47C2089-4283-4AAC-BB56-A3BFEB464604}" destId="{E11407DC-89B6-49F7-BB2A-ACF2A4034ED6}" srcOrd="1" destOrd="0" presId="urn:microsoft.com/office/officeart/2005/8/layout/hProcess9"/>
    <dgm:cxn modelId="{FC2A1F99-53A9-4C5A-9150-7FC9CFB860A3}" type="presParOf" srcId="{A47C2089-4283-4AAC-BB56-A3BFEB464604}" destId="{97BFC5A8-3F01-4E0D-B709-4506612B8744}" srcOrd="2" destOrd="0" presId="urn:microsoft.com/office/officeart/2005/8/layout/hProcess9"/>
    <dgm:cxn modelId="{3846EDA5-8EEE-4870-AF65-85C88264E59B}" type="presParOf" srcId="{A47C2089-4283-4AAC-BB56-A3BFEB464604}" destId="{562F5AAB-C24D-4DE0-9C66-472BB990EA23}" srcOrd="3" destOrd="0" presId="urn:microsoft.com/office/officeart/2005/8/layout/hProcess9"/>
    <dgm:cxn modelId="{B233FA2A-07CE-4C0D-89A5-6CF201348CFC}" type="presParOf" srcId="{A47C2089-4283-4AAC-BB56-A3BFEB464604}" destId="{32DB79B3-8672-44F0-A3FD-0D3F041797C3}" srcOrd="4" destOrd="0" presId="urn:microsoft.com/office/officeart/2005/8/layout/hProcess9"/>
    <dgm:cxn modelId="{538E374E-182E-4F03-9D17-23D3517F1EF5}" type="presParOf" srcId="{A47C2089-4283-4AAC-BB56-A3BFEB464604}" destId="{6740DAC0-A1CF-48AA-B1E5-64AA9FF7D57F}" srcOrd="5" destOrd="0" presId="urn:microsoft.com/office/officeart/2005/8/layout/hProcess9"/>
    <dgm:cxn modelId="{1E38DF22-C46C-416D-9FFC-FDB9F2735583}" type="presParOf" srcId="{A47C2089-4283-4AAC-BB56-A3BFEB464604}" destId="{4CF4550F-2BD0-4E60-BAEC-4EF56A5E923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EBA9F-27BD-4046-B154-6EB157E29A7D}">
      <dsp:nvSpPr>
        <dsp:cNvPr id="0" name=""/>
        <dsp:cNvSpPr/>
      </dsp:nvSpPr>
      <dsp:spPr>
        <a:xfrm>
          <a:off x="788669" y="0"/>
          <a:ext cx="8938260" cy="4351337"/>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140767-8221-4200-894B-E88200259D28}">
      <dsp:nvSpPr>
        <dsp:cNvPr id="0" name=""/>
        <dsp:cNvSpPr/>
      </dsp:nvSpPr>
      <dsp:spPr>
        <a:xfrm>
          <a:off x="5262" y="1305401"/>
          <a:ext cx="2531343" cy="174053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CDE submits Ed Flex Application to USDE</a:t>
          </a:r>
        </a:p>
      </dsp:txBody>
      <dsp:txXfrm>
        <a:off x="90228" y="1390367"/>
        <a:ext cx="2361411" cy="1570602"/>
      </dsp:txXfrm>
    </dsp:sp>
    <dsp:sp modelId="{97BFC5A8-3F01-4E0D-B709-4506612B8744}">
      <dsp:nvSpPr>
        <dsp:cNvPr id="0" name=""/>
        <dsp:cNvSpPr/>
      </dsp:nvSpPr>
      <dsp:spPr>
        <a:xfrm>
          <a:off x="2663173" y="1305401"/>
          <a:ext cx="2531343" cy="1740534"/>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Colorado Ed Flex Approved!</a:t>
          </a:r>
        </a:p>
      </dsp:txBody>
      <dsp:txXfrm>
        <a:off x="2748139" y="1390367"/>
        <a:ext cx="2361411" cy="1570602"/>
      </dsp:txXfrm>
    </dsp:sp>
    <dsp:sp modelId="{32DB79B3-8672-44F0-A3FD-0D3F041797C3}">
      <dsp:nvSpPr>
        <dsp:cNvPr id="0" name=""/>
        <dsp:cNvSpPr/>
      </dsp:nvSpPr>
      <dsp:spPr>
        <a:xfrm>
          <a:off x="5321083" y="1305401"/>
          <a:ext cx="2531343" cy="1740534"/>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LEAs may submit Ed Flex Application</a:t>
          </a:r>
        </a:p>
      </dsp:txBody>
      <dsp:txXfrm>
        <a:off x="5406049" y="1390367"/>
        <a:ext cx="2361411" cy="1570602"/>
      </dsp:txXfrm>
    </dsp:sp>
    <dsp:sp modelId="{4CF4550F-2BD0-4E60-BAEC-4EF56A5E923F}">
      <dsp:nvSpPr>
        <dsp:cNvPr id="0" name=""/>
        <dsp:cNvSpPr/>
      </dsp:nvSpPr>
      <dsp:spPr>
        <a:xfrm>
          <a:off x="7978993" y="1305401"/>
          <a:ext cx="2531343" cy="1740534"/>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CDE Reviews LEA Application, Approves/Requests Information/Denies</a:t>
          </a:r>
        </a:p>
      </dsp:txBody>
      <dsp:txXfrm>
        <a:off x="8063959" y="1390367"/>
        <a:ext cx="2361411" cy="15706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3/16/2021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e.state.co.us/fedprograms/regionalstaff20-21datapipeline-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enti.com/vfodt5cyja"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mentimeter.com/s/ff5a37acdeb90b13406e115e6c5ad762/6a59381d639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nti.com/ggziwkxyrk"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mentimeter.com/s/5048840187d30bc978c4052aa04f00e6/d16196bbc66b"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e.state.co.us/fedprograms/ov/e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4137491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566810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these waivers applied to FY19, i.e., SY2019-20. But, for example, the 15% carryover waiver for FY19 is relevant because this doesn’t count against a district if they wish to apply for another waiver of the same type. However, if multiple years of carryover waivers are sought, Ed Flex is a way to access further flexibility. </a:t>
            </a:r>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4274959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333333"/>
                </a:solidFill>
                <a:effectLst/>
                <a:latin typeface="SourceSansProRegular"/>
              </a:rPr>
              <a:t>Districts do not need to apply to waive the Title IV requirements as CDE applied on the behalf of the entire state. The Post-Award Revision system can be used to adjust the Title IV budgets by districts that would like to use one or more of the waivers.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2632278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532309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Districts have scrambled to leverage emergency COVID-19 funding for schools. Simultaneously, many activities under Title I –the largest program funding stream—have been delayed or rethought. Districts need the flexibility to carryover more than 15% of their Title I budget.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2496379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In light of pressures COVID-19 has placed on schools to implement health and safety standards and bring staff up to speed with safety protocols and virtual learning, typical professional learning efforts have been delayed, rethought, or cancelled altogether. Districts have requested flexibility to implement professional development.</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3717386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Districts report significant staffing shortages due to increased workload to implement virtual and hybrid forms of learning, staff quarantine procedures, and premature separations. Many staff have been assigned new roles that may not demonstrate alignment to the subject taught, impacting the Equitable Distribution of Teachers (EDT) in-field indicator (guidance on staff reporting during COVID</a:t>
            </a:r>
            <a:r>
              <a:rPr lang="en-US" sz="1200" dirty="0">
                <a:solidFill>
                  <a:schemeClr val="dk1"/>
                </a:solidFill>
                <a:uFill>
                  <a:noFill/>
                </a:uFill>
                <a:hlinkClick r:id="rId3">
                  <a:extLst>
                    <a:ext uri="{A12FA001-AC4F-418D-AE19-62706E023703}">
                      <ahyp:hlinkClr xmlns:ahyp="http://schemas.microsoft.com/office/drawing/2018/hyperlinkcolor" val="tx"/>
                    </a:ext>
                  </a:extLst>
                </a:hlinkClick>
              </a:rPr>
              <a:t> </a:t>
            </a:r>
            <a:r>
              <a:rPr lang="en-US" u="sng" dirty="0">
                <a:solidFill>
                  <a:srgbClr val="0097A7"/>
                </a:solidFill>
                <a:hlinkClick r:id="rId3">
                  <a:extLst>
                    <a:ext uri="{A12FA001-AC4F-418D-AE19-62706E023703}">
                      <ahyp:hlinkClr xmlns:ahyp="http://schemas.microsoft.com/office/drawing/2018/hyperlinkcolor" val="tx"/>
                    </a:ext>
                  </a:extLst>
                </a:hlinkClick>
              </a:rPr>
              <a:t>here</a:t>
            </a:r>
            <a:r>
              <a:rPr lang="en-US" sz="1200" dirty="0">
                <a:solidFill>
                  <a:schemeClr val="dk1"/>
                </a:solidFill>
              </a:rPr>
              <a:t>). Challenges in retaining staff and ambiguity in the teacher evaluation process impact experience and effectiveness indicators. Districts request flexibility to use pre-COVID EDT results for planning purposes while dealing with pandemic needs.</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1751406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3463319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2440227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af7a12b09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af7a12b09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3543063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af7a12b09d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af7a12b09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9414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Shannon manages </a:t>
            </a:r>
            <a:r>
              <a:rPr lang="en-US" dirty="0" err="1"/>
              <a:t>mentimeter</a:t>
            </a:r>
            <a:r>
              <a:rPr lang="en-US" dirty="0"/>
              <a:t> </a:t>
            </a:r>
          </a:p>
          <a:p>
            <a:pPr marL="457200" lvl="0" indent="-298450" algn="l" rtl="0">
              <a:spcBef>
                <a:spcPts val="0"/>
              </a:spcBef>
              <a:spcAft>
                <a:spcPts val="0"/>
              </a:spcAft>
              <a:buSzPts val="1100"/>
              <a:buChar char="●"/>
            </a:pPr>
            <a:r>
              <a:rPr lang="en-US" dirty="0"/>
              <a:t>Voting link pasted into chat box: </a:t>
            </a:r>
            <a:r>
              <a:rPr lang="en-US" u="sng" dirty="0">
                <a:solidFill>
                  <a:schemeClr val="hlink"/>
                </a:solidFill>
                <a:hlinkClick r:id="rId3"/>
              </a:rPr>
              <a:t>https://www.menti.com/vfodt5cyja</a:t>
            </a:r>
            <a:r>
              <a:rPr lang="en-US" dirty="0"/>
              <a:t> </a:t>
            </a:r>
          </a:p>
          <a:p>
            <a:pPr marL="457200" lvl="0" indent="-298450" algn="l" rtl="0">
              <a:spcBef>
                <a:spcPts val="0"/>
              </a:spcBef>
              <a:spcAft>
                <a:spcPts val="0"/>
              </a:spcAft>
              <a:buSzPts val="1100"/>
              <a:buChar char="●"/>
            </a:pPr>
            <a:r>
              <a:rPr lang="en-US" dirty="0"/>
              <a:t>Presentation link shared on screen: </a:t>
            </a:r>
            <a:r>
              <a:rPr lang="en-US" u="sng" dirty="0">
                <a:solidFill>
                  <a:schemeClr val="hlink"/>
                </a:solidFill>
                <a:hlinkClick r:id="rId4"/>
              </a:rPr>
              <a:t>https://www.mentimeter.com/s/ff5a37acdeb90b13406e115e6c5ad762/6a59381d639e</a:t>
            </a:r>
            <a:r>
              <a:rPr lang="en-US" dirty="0"/>
              <a:t>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2399503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Tammy</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117347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2435625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988287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Slide 7: </a:t>
            </a:r>
          </a:p>
          <a:p>
            <a:pPr marL="0" marR="0">
              <a:spcBef>
                <a:spcPts val="0"/>
              </a:spcBef>
              <a:spcAft>
                <a:spcPts val="0"/>
              </a:spcAft>
            </a:pPr>
            <a:r>
              <a:rPr lang="en-US" sz="1200" dirty="0" err="1">
                <a:solidFill>
                  <a:srgbClr val="000000"/>
                </a:solidFill>
                <a:effectLst/>
                <a:latin typeface="Arial" panose="020B0604020202020204" pitchFamily="34" charset="0"/>
                <a:ea typeface="Calibri" panose="020F0502020204030204" pitchFamily="34" charset="0"/>
              </a:rPr>
              <a:t>mentimeter</a:t>
            </a:r>
            <a:r>
              <a:rPr lang="en-US" sz="1200" dirty="0">
                <a:solidFill>
                  <a:srgbClr val="000000"/>
                </a:solidFill>
                <a:effectLst/>
                <a:latin typeface="Arial" panose="020B0604020202020204" pitchFamily="34" charset="0"/>
                <a:ea typeface="Calibri" panose="020F0502020204030204" pitchFamily="34" charset="0"/>
              </a:rPr>
              <a:t> wordle</a:t>
            </a:r>
            <a:endParaRPr lang="en-US" sz="1200" dirty="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Arial" panose="020B0604020202020204" pitchFamily="34" charset="0"/>
                <a:ea typeface="Times New Roman" panose="02020603050405020304" pitchFamily="18" charset="0"/>
              </a:rPr>
              <a:t>Voting link pasted in chat box: </a:t>
            </a:r>
            <a:r>
              <a:rPr lang="en-US" sz="1200" u="sng" dirty="0">
                <a:solidFill>
                  <a:srgbClr val="2200CC"/>
                </a:solidFill>
                <a:effectLst/>
                <a:latin typeface="Arial" panose="020B0604020202020204" pitchFamily="34" charset="0"/>
                <a:ea typeface="Times New Roman" panose="02020603050405020304" pitchFamily="18" charset="0"/>
                <a:hlinkClick r:id="rId3"/>
              </a:rPr>
              <a:t>https://www.menti.com/ggziwkxyrk</a:t>
            </a:r>
            <a:endParaRPr lang="en-US" sz="1200" dirty="0">
              <a:solidFill>
                <a:srgbClr val="000000"/>
              </a:solidFill>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Arial" panose="020B0604020202020204" pitchFamily="34" charset="0"/>
                <a:ea typeface="Times New Roman" panose="02020603050405020304" pitchFamily="18" charset="0"/>
              </a:rPr>
              <a:t>Presentation link shared: </a:t>
            </a:r>
            <a:r>
              <a:rPr lang="en-US" sz="1200" u="sng" dirty="0">
                <a:solidFill>
                  <a:srgbClr val="2200CC"/>
                </a:solidFill>
                <a:effectLst/>
                <a:latin typeface="Arial" panose="020B0604020202020204" pitchFamily="34" charset="0"/>
                <a:ea typeface="Times New Roman" panose="02020603050405020304" pitchFamily="18" charset="0"/>
                <a:hlinkClick r:id="rId4"/>
              </a:rPr>
              <a:t>https://www.mentimeter.com/s/5048840187d30bc978c4052aa04f00e6/d16196bbc66b</a:t>
            </a:r>
            <a:endParaRPr lang="en-US" sz="1200"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248215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247600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42900" algn="l" rtl="0">
              <a:spcBef>
                <a:spcPts val="0"/>
              </a:spcBef>
              <a:spcAft>
                <a:spcPts val="0"/>
              </a:spcAft>
              <a:buSzPts val="1800"/>
              <a:buChar char="●"/>
            </a:pPr>
            <a:r>
              <a:rPr lang="en-US" dirty="0"/>
              <a:t>State Education Agency (SEA) must submit an application to USDE for approval to offer Ed Flex, and specify the ESEA Title Programs that districts may seek flexibility on. CDE submitted an application in 2020, and was approved.</a:t>
            </a:r>
          </a:p>
          <a:p>
            <a:pPr marL="457200" lvl="0" indent="-342900" algn="l" rtl="0">
              <a:spcBef>
                <a:spcPts val="0"/>
              </a:spcBef>
              <a:spcAft>
                <a:spcPts val="0"/>
              </a:spcAft>
              <a:buSzPts val="1800"/>
              <a:buChar char="●"/>
            </a:pPr>
            <a:r>
              <a:rPr lang="en-US" dirty="0"/>
              <a:t>CDE may accept LEA (Local Education Agency) applications to exercise Ed Flex. Information on </a:t>
            </a:r>
            <a:r>
              <a:rPr lang="en-US" u="sng" dirty="0">
                <a:solidFill>
                  <a:schemeClr val="hlink"/>
                </a:solidFill>
                <a:hlinkClick r:id="rId3"/>
              </a:rPr>
              <a:t>Colorado’s Ed Flex</a:t>
            </a:r>
            <a:r>
              <a:rPr lang="en-US" dirty="0"/>
              <a:t> here.</a:t>
            </a:r>
          </a:p>
          <a:p>
            <a:pPr marL="457200" lvl="0" indent="-342900" algn="l" rtl="0">
              <a:spcBef>
                <a:spcPts val="0"/>
              </a:spcBef>
              <a:spcAft>
                <a:spcPts val="0"/>
              </a:spcAft>
              <a:buSzPts val="1800"/>
              <a:buChar char="●"/>
            </a:pPr>
            <a:r>
              <a:rPr lang="en-US" dirty="0"/>
              <a:t>LEA applications must provide specific citation(s) in statute of the program waiver(s) requested, public comments on waiver requests, description of why waiver is needed, and measures of efficacy.</a:t>
            </a:r>
          </a:p>
          <a:p>
            <a:pPr marL="457200" lvl="0" indent="-342900" algn="l" rtl="0">
              <a:spcBef>
                <a:spcPts val="0"/>
              </a:spcBef>
              <a:spcAft>
                <a:spcPts val="0"/>
              </a:spcAft>
              <a:buSzPts val="1800"/>
              <a:buChar char="●"/>
            </a:pPr>
            <a:r>
              <a:rPr lang="en-US" dirty="0"/>
              <a:t>CDE reviews applications and approves or requests more information/revisions.</a:t>
            </a:r>
          </a:p>
          <a:p>
            <a:pPr marL="457200" lvl="0" indent="-342900" algn="l" rtl="0">
              <a:spcBef>
                <a:spcPts val="0"/>
              </a:spcBef>
              <a:spcAft>
                <a:spcPts val="0"/>
              </a:spcAft>
              <a:buSzPts val="1800"/>
              <a:buChar char="●"/>
            </a:pPr>
            <a:r>
              <a:rPr lang="en-US" dirty="0"/>
              <a:t>LEA is granted waiver for period of time applied for.</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5539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that Title III and Title V are not covered under Colorado’s Ed Flex.</a:t>
            </a:r>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205832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16007351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1" y="2595716"/>
            <a:ext cx="12192627"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389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3/16/2021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9" r:id="rId11"/>
    <p:sldLayoutId id="214748366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cde.state.co.us/fedprograms/ov/e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fedprograms/regionalcontactspage"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fedprograms/tii/a_hqp" TargetMode="External"/><Relationship Id="rId2" Type="http://schemas.openxmlformats.org/officeDocument/2006/relationships/hyperlink" Target="https://www.cde.state.co.us/cdeprof/licensure_subap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cde.state.co.us/fedprograms/unlicensedteacherlette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hyperlink" Target="https://www.cde.state.co.us/fedprograms/tii/a_hq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2.ed.gov/about/offices/list/oese/oss/technicalassistance/easntalentmgtguideschldistricts.pdf" TargetMode="External"/><Relationship Id="rId3" Type="http://schemas.openxmlformats.org/officeDocument/2006/relationships/hyperlink" Target="https://www.cde.state.co.us/fedprograms/equitabledistributionofteachers" TargetMode="External"/><Relationship Id="rId7" Type="http://schemas.openxmlformats.org/officeDocument/2006/relationships/hyperlink" Target="https://www2.ed.gov/policy/elsec/leg/essa/essatitleiipartaguidance.pdf" TargetMode="External"/><Relationship Id="rId2" Type="http://schemas.openxmlformats.org/officeDocument/2006/relationships/hyperlink" Target="https://www.cde.state.co.us/fedprograms/tii/a_hqt" TargetMode="External"/><Relationship Id="rId1" Type="http://schemas.openxmlformats.org/officeDocument/2006/relationships/slideLayout" Target="../slideLayouts/slideLayout2.xml"/><Relationship Id="rId6" Type="http://schemas.openxmlformats.org/officeDocument/2006/relationships/hyperlink" Target="https://www.cde.state.co.us/fedprograms/regionalstaff20-21datapipeline-0" TargetMode="External"/><Relationship Id="rId5" Type="http://schemas.openxmlformats.org/officeDocument/2006/relationships/hyperlink" Target="https://www.cde.state.co.us/fedprograms/edt-talent-system-self-assessment-tool" TargetMode="External"/><Relationship Id="rId4" Type="http://schemas.openxmlformats.org/officeDocument/2006/relationships/hyperlink" Target="https://www.cde.state.co.us/fedprograms/edt-talent-system-self-assessment-tool-instructions" TargetMode="External"/><Relationship Id="rId9" Type="http://schemas.openxmlformats.org/officeDocument/2006/relationships/hyperlink" Target="mailto:Meredith_J@cde.state.co.u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s://www.mentimeter.com/s/ff5a37acdeb90b13406e115e6c5ad762/6a59381d639e"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324170"/>
            <a:ext cx="10402529" cy="1750750"/>
          </a:xfrm>
        </p:spPr>
        <p:txBody>
          <a:bodyPr>
            <a:normAutofit fontScale="90000"/>
          </a:bodyPr>
          <a:lstStyle/>
          <a:p>
            <a:r>
              <a:rPr lang="en-US" dirty="0"/>
              <a:t>Federal Programs </a:t>
            </a:r>
            <a:br>
              <a:rPr lang="en-US" dirty="0"/>
            </a:br>
            <a:r>
              <a:rPr lang="en-US" dirty="0"/>
              <a:t>Networking Meeting</a:t>
            </a:r>
            <a:br>
              <a:rPr lang="en-US" dirty="0"/>
            </a:br>
            <a:endParaRPr lang="en-US" dirty="0">
              <a:latin typeface="+mn-lt"/>
            </a:endParaRPr>
          </a:p>
        </p:txBody>
      </p:sp>
      <p:sp>
        <p:nvSpPr>
          <p:cNvPr id="3" name="Subtitle 2"/>
          <p:cNvSpPr>
            <a:spLocks noGrp="1"/>
          </p:cNvSpPr>
          <p:nvPr>
            <p:ph type="subTitle" idx="1"/>
          </p:nvPr>
        </p:nvSpPr>
        <p:spPr>
          <a:xfrm>
            <a:off x="914401" y="5300080"/>
            <a:ext cx="10402529" cy="582559"/>
          </a:xfrm>
        </p:spPr>
        <p:txBody>
          <a:bodyPr/>
          <a:lstStyle/>
          <a:p>
            <a:r>
              <a:rPr lang="en-US" dirty="0"/>
              <a:t>March 16, 2020</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739B5-9596-4CDB-AF43-E8FD9C8AA6BC}"/>
              </a:ext>
            </a:extLst>
          </p:cNvPr>
          <p:cNvSpPr>
            <a:spLocks noGrp="1"/>
          </p:cNvSpPr>
          <p:nvPr>
            <p:ph type="title"/>
          </p:nvPr>
        </p:nvSpPr>
        <p:spPr/>
        <p:txBody>
          <a:bodyPr/>
          <a:lstStyle/>
          <a:p>
            <a:r>
              <a:rPr lang="en-US" dirty="0"/>
              <a:t>Talking Through Offering A Summer Extended Learning Program </a:t>
            </a:r>
          </a:p>
        </p:txBody>
      </p:sp>
      <p:sp>
        <p:nvSpPr>
          <p:cNvPr id="4" name="Slide Number Placeholder 3">
            <a:extLst>
              <a:ext uri="{FF2B5EF4-FFF2-40B4-BE49-F238E27FC236}">
                <a16:creationId xmlns:a16="http://schemas.microsoft.com/office/drawing/2014/main" id="{F4641C08-B220-49DD-AD89-9E1FB7C154C9}"/>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
        <p:nvSpPr>
          <p:cNvPr id="5" name="Slide Number Placeholder 4">
            <a:extLst>
              <a:ext uri="{FF2B5EF4-FFF2-40B4-BE49-F238E27FC236}">
                <a16:creationId xmlns:a16="http://schemas.microsoft.com/office/drawing/2014/main" id="{0D7A9B03-8EA3-40B7-B70A-3F8B9A56A8EE}"/>
              </a:ext>
            </a:extLst>
          </p:cNvPr>
          <p:cNvSpPr txBox="1">
            <a:spLocks/>
          </p:cNvSpPr>
          <p:nvPr/>
        </p:nvSpPr>
        <p:spPr>
          <a:xfrm>
            <a:off x="223071" y="6427018"/>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79D5F6-EDCB-402A-AC08-4943A1820E8F}" type="slidenum">
              <a:rPr lang="en-US" smtClean="0"/>
              <a:pPr/>
              <a:t>10</a:t>
            </a:fld>
            <a:endParaRPr lang="en-US" dirty="0"/>
          </a:p>
        </p:txBody>
      </p:sp>
      <p:sp>
        <p:nvSpPr>
          <p:cNvPr id="6" name="Google Shape;123;p23">
            <a:extLst>
              <a:ext uri="{FF2B5EF4-FFF2-40B4-BE49-F238E27FC236}">
                <a16:creationId xmlns:a16="http://schemas.microsoft.com/office/drawing/2014/main" id="{5FB96437-E3EC-4221-87A8-F3F81E44307D}"/>
              </a:ext>
            </a:extLst>
          </p:cNvPr>
          <p:cNvSpPr txBox="1"/>
          <p:nvPr/>
        </p:nvSpPr>
        <p:spPr>
          <a:xfrm>
            <a:off x="332873" y="1305060"/>
            <a:ext cx="7548531" cy="800189"/>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b="1" dirty="0">
                <a:solidFill>
                  <a:schemeClr val="dk1"/>
                </a:solidFill>
              </a:rPr>
              <a:t>Need: </a:t>
            </a:r>
            <a:r>
              <a:rPr lang="en" sz="2000" dirty="0">
                <a:solidFill>
                  <a:schemeClr val="dk1"/>
                </a:solidFill>
              </a:rPr>
              <a:t>Students are not meeting grade level benchmarks</a:t>
            </a:r>
            <a:endParaRPr sz="2000" dirty="0">
              <a:solidFill>
                <a:schemeClr val="dk1"/>
              </a:solidFill>
            </a:endParaRPr>
          </a:p>
          <a:p>
            <a:pPr marL="0" lvl="0" indent="0" algn="l" rtl="0">
              <a:spcBef>
                <a:spcPts val="0"/>
              </a:spcBef>
              <a:spcAft>
                <a:spcPts val="0"/>
              </a:spcAft>
              <a:buNone/>
            </a:pPr>
            <a:r>
              <a:rPr lang="en" sz="2000" b="1" dirty="0">
                <a:solidFill>
                  <a:schemeClr val="dk1"/>
                </a:solidFill>
              </a:rPr>
              <a:t>Strategy: </a:t>
            </a:r>
            <a:r>
              <a:rPr lang="en" sz="2000" dirty="0">
                <a:solidFill>
                  <a:schemeClr val="dk1"/>
                </a:solidFill>
              </a:rPr>
              <a:t>Offer summer school</a:t>
            </a:r>
            <a:endParaRPr sz="2400" dirty="0"/>
          </a:p>
        </p:txBody>
      </p:sp>
      <p:sp>
        <p:nvSpPr>
          <p:cNvPr id="7" name="TextBox 6">
            <a:extLst>
              <a:ext uri="{FF2B5EF4-FFF2-40B4-BE49-F238E27FC236}">
                <a16:creationId xmlns:a16="http://schemas.microsoft.com/office/drawing/2014/main" id="{9D317F39-4B20-46EE-9114-687D0C1B29E5}"/>
              </a:ext>
            </a:extLst>
          </p:cNvPr>
          <p:cNvSpPr txBox="1"/>
          <p:nvPr/>
        </p:nvSpPr>
        <p:spPr>
          <a:xfrm>
            <a:off x="332873" y="2259494"/>
            <a:ext cx="4963527" cy="4401205"/>
          </a:xfrm>
          <a:prstGeom prst="rect">
            <a:avLst/>
          </a:prstGeom>
          <a:noFill/>
          <a:ln>
            <a:solidFill>
              <a:schemeClr val="tx1"/>
            </a:solidFill>
          </a:ln>
        </p:spPr>
        <p:txBody>
          <a:bodyPr wrap="square" rtlCol="0">
            <a:spAutoFit/>
          </a:bodyPr>
          <a:lstStyle/>
          <a:p>
            <a:pPr rtl="0">
              <a:spcBef>
                <a:spcPts val="0"/>
              </a:spcBef>
              <a:spcAft>
                <a:spcPts val="0"/>
              </a:spcAft>
            </a:pPr>
            <a:r>
              <a:rPr lang="en-US" sz="2000" b="1" i="0" u="none" strike="noStrike" dirty="0">
                <a:solidFill>
                  <a:srgbClr val="000000"/>
                </a:solidFill>
                <a:effectLst/>
                <a:latin typeface="Calibri" panose="020F0502020204030204" pitchFamily="34" charset="0"/>
              </a:rPr>
              <a:t>Questions to ask when determining source of funds</a:t>
            </a:r>
            <a:endParaRPr lang="en-US" sz="2000" b="0" dirty="0">
              <a:effectLst/>
            </a:endParaRPr>
          </a:p>
          <a:p>
            <a:pPr marL="228600" indent="-225425" rtl="0" fontAlgn="base">
              <a:spcBef>
                <a:spcPts val="0"/>
              </a:spcBef>
              <a:spcAft>
                <a:spcPts val="0"/>
              </a:spcAft>
              <a:buFont typeface="Courier New" panose="02070309020205020404" pitchFamily="49" charset="0"/>
              <a:buChar char="o"/>
            </a:pPr>
            <a:r>
              <a:rPr lang="en-US" sz="2000" b="0" i="0" u="none" strike="noStrike" dirty="0">
                <a:solidFill>
                  <a:srgbClr val="000000"/>
                </a:solidFill>
                <a:effectLst/>
                <a:latin typeface="Calibri" panose="020F0502020204030204" pitchFamily="34" charset="0"/>
              </a:rPr>
              <a:t>What schools or staff members are in need of this support? (All, Schoolwide, Targeted Assistance)</a:t>
            </a:r>
          </a:p>
          <a:p>
            <a:pPr marL="228600" indent="-225425" rtl="0" fontAlgn="base">
              <a:spcBef>
                <a:spcPts val="0"/>
              </a:spcBef>
              <a:spcAft>
                <a:spcPts val="0"/>
              </a:spcAft>
              <a:buFont typeface="Courier New" panose="02070309020205020404" pitchFamily="49" charset="0"/>
              <a:buChar char="o"/>
            </a:pPr>
            <a:r>
              <a:rPr lang="en-US" sz="2000" b="0" i="0" u="none" strike="noStrike" dirty="0">
                <a:solidFill>
                  <a:srgbClr val="000000"/>
                </a:solidFill>
                <a:effectLst/>
                <a:latin typeface="Calibri" panose="020F0502020204030204" pitchFamily="34" charset="0"/>
              </a:rPr>
              <a:t>Is the district paying for any part of the initiative?</a:t>
            </a:r>
          </a:p>
          <a:p>
            <a:pPr marL="228600" indent="-225425" rtl="0" fontAlgn="base">
              <a:spcBef>
                <a:spcPts val="0"/>
              </a:spcBef>
              <a:spcAft>
                <a:spcPts val="0"/>
              </a:spcAft>
              <a:buFont typeface="Courier New" panose="02070309020205020404" pitchFamily="49" charset="0"/>
              <a:buChar char="o"/>
            </a:pPr>
            <a:r>
              <a:rPr lang="en-US" sz="2000" b="0" i="0" u="none" strike="noStrike" dirty="0">
                <a:solidFill>
                  <a:srgbClr val="000000"/>
                </a:solidFill>
                <a:effectLst/>
                <a:latin typeface="Calibri" panose="020F0502020204030204" pitchFamily="34" charset="0"/>
              </a:rPr>
              <a:t>Any carryover concerns?</a:t>
            </a:r>
          </a:p>
          <a:p>
            <a:pPr marL="228600" indent="-225425" rtl="0" fontAlgn="base">
              <a:spcBef>
                <a:spcPts val="0"/>
              </a:spcBef>
              <a:spcAft>
                <a:spcPts val="0"/>
              </a:spcAft>
              <a:buFont typeface="Courier New" panose="02070309020205020404" pitchFamily="49" charset="0"/>
              <a:buChar char="o"/>
            </a:pPr>
            <a:r>
              <a:rPr lang="en-US" sz="2000" b="0" i="0" u="none" strike="noStrike" dirty="0">
                <a:solidFill>
                  <a:srgbClr val="000000"/>
                </a:solidFill>
                <a:effectLst/>
                <a:latin typeface="Calibri" panose="020F0502020204030204" pitchFamily="34" charset="0"/>
              </a:rPr>
              <a:t>What is the timeline for this initiative?</a:t>
            </a:r>
          </a:p>
          <a:p>
            <a:pPr marL="228600" indent="-225425" rtl="0" fontAlgn="base">
              <a:spcBef>
                <a:spcPts val="0"/>
              </a:spcBef>
              <a:spcAft>
                <a:spcPts val="0"/>
              </a:spcAft>
              <a:buFont typeface="Courier New" panose="02070309020205020404" pitchFamily="49" charset="0"/>
              <a:buChar char="o"/>
            </a:pPr>
            <a:r>
              <a:rPr lang="en-US" sz="2000" b="0" i="0" u="none" strike="noStrike" dirty="0">
                <a:solidFill>
                  <a:srgbClr val="000000"/>
                </a:solidFill>
                <a:effectLst/>
                <a:latin typeface="Calibri" panose="020F0502020204030204" pitchFamily="34" charset="0"/>
              </a:rPr>
              <a:t>Is this support necessary as part of our response to, </a:t>
            </a:r>
            <a:r>
              <a:rPr lang="en-US" sz="2000" b="0" i="0" u="none" strike="noStrike" dirty="0">
                <a:solidFill>
                  <a:srgbClr val="000000"/>
                </a:solidFill>
                <a:effectLst/>
                <a:latin typeface="Calibri" panose="020F0502020204030204" pitchFamily="34" charset="0"/>
                <a:cs typeface="Calibri" panose="020F0502020204030204" pitchFamily="34" charset="0"/>
              </a:rPr>
              <a:t>preparation</a:t>
            </a:r>
            <a:r>
              <a:rPr lang="en-US" sz="2000" b="0" i="0" u="none" strike="noStrike" dirty="0">
                <a:solidFill>
                  <a:srgbClr val="000000"/>
                </a:solidFill>
                <a:effectLst/>
                <a:latin typeface="Calibri" panose="020F0502020204030204" pitchFamily="34" charset="0"/>
              </a:rPr>
              <a:t> for, or preventing the spread of COVID-19?</a:t>
            </a:r>
          </a:p>
          <a:p>
            <a:pPr marL="517525" lvl="1" indent="-225425">
              <a:buFont typeface="Courier New" panose="02070309020205020404" pitchFamily="49" charset="0"/>
              <a:buChar char="o"/>
            </a:pPr>
            <a:r>
              <a:rPr lang="en-US" sz="2000" b="0" i="0" u="none" strike="noStrike" dirty="0">
                <a:solidFill>
                  <a:srgbClr val="000000"/>
                </a:solidFill>
                <a:effectLst/>
                <a:latin typeface="Calibri" panose="020F0502020204030204" pitchFamily="34" charset="0"/>
              </a:rPr>
              <a:t>Is this a new need or has this need changed as a result of the pandemic?  </a:t>
            </a:r>
            <a:endParaRPr lang="en-US" sz="2000" dirty="0"/>
          </a:p>
        </p:txBody>
      </p:sp>
      <p:pic>
        <p:nvPicPr>
          <p:cNvPr id="8" name="Picture 7" descr="Graphic indicating variances of Title 1 Schoolwide, Title 1 Targeted Assistance and ESSERI/ESSERII.">
            <a:extLst>
              <a:ext uri="{FF2B5EF4-FFF2-40B4-BE49-F238E27FC236}">
                <a16:creationId xmlns:a16="http://schemas.microsoft.com/office/drawing/2014/main" id="{D8810F23-5C9D-4B13-8E58-AD5AC1A19A83}"/>
              </a:ext>
            </a:extLst>
          </p:cNvPr>
          <p:cNvPicPr>
            <a:picLocks noChangeAspect="1"/>
          </p:cNvPicPr>
          <p:nvPr/>
        </p:nvPicPr>
        <p:blipFill>
          <a:blip r:embed="rId2"/>
          <a:stretch>
            <a:fillRect/>
          </a:stretch>
        </p:blipFill>
        <p:spPr>
          <a:xfrm>
            <a:off x="5550896" y="2623280"/>
            <a:ext cx="6520744" cy="3376898"/>
          </a:xfrm>
          <a:prstGeom prst="rect">
            <a:avLst/>
          </a:prstGeom>
          <a:ln>
            <a:solidFill>
              <a:schemeClr val="tx1"/>
            </a:solidFill>
          </a:ln>
        </p:spPr>
      </p:pic>
    </p:spTree>
    <p:extLst>
      <p:ext uri="{BB962C8B-B14F-4D97-AF65-F5344CB8AC3E}">
        <p14:creationId xmlns:p14="http://schemas.microsoft.com/office/powerpoint/2010/main" val="259911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4321" y="2293495"/>
            <a:ext cx="9524377" cy="2326014"/>
          </a:xfrm>
        </p:spPr>
        <p:txBody>
          <a:bodyPr>
            <a:normAutofit/>
          </a:bodyPr>
          <a:lstStyle/>
          <a:p>
            <a:pPr marL="0" lvl="0" indent="0" algn="ctr" rtl="0">
              <a:spcBef>
                <a:spcPts val="0"/>
              </a:spcBef>
              <a:spcAft>
                <a:spcPts val="0"/>
              </a:spcAft>
              <a:buClr>
                <a:schemeClr val="dk1"/>
              </a:buClr>
              <a:buSzPts val="1100"/>
              <a:buFont typeface="Arial"/>
              <a:buNone/>
            </a:pPr>
            <a:r>
              <a:rPr lang="en-US" sz="4000" b="1" dirty="0"/>
              <a:t>Colorado Ed Flex: </a:t>
            </a:r>
            <a:br>
              <a:rPr lang="en-US" sz="4000" b="1" dirty="0"/>
            </a:br>
            <a:r>
              <a:rPr lang="en-US" sz="4000" b="1" dirty="0"/>
              <a:t>How it Works, What it Covers, and Common Waiver Requests</a:t>
            </a:r>
            <a:br>
              <a:rPr lang="en" sz="4000" b="1" dirty="0">
                <a:solidFill>
                  <a:schemeClr val="bg1">
                    <a:lumMod val="95000"/>
                  </a:schemeClr>
                </a:solidFill>
                <a:latin typeface="+mn-lt"/>
              </a:rPr>
            </a:br>
            <a:endParaRPr lang="en-US" dirty="0">
              <a:solidFill>
                <a:schemeClr val="bg1">
                  <a:lumMod val="95000"/>
                </a:schemeClr>
              </a:solidFill>
              <a:latin typeface="+mn-lt"/>
            </a:endParaRPr>
          </a:p>
        </p:txBody>
      </p:sp>
      <p:sp>
        <p:nvSpPr>
          <p:cNvPr id="3" name="Slide Number Placeholder 2"/>
          <p:cNvSpPr>
            <a:spLocks noGrp="1"/>
          </p:cNvSpPr>
          <p:nvPr>
            <p:ph type="sldNum" sz="quarter" idx="12"/>
          </p:nvPr>
        </p:nvSpPr>
        <p:spPr/>
        <p:txBody>
          <a:bodyPr/>
          <a:lstStyle/>
          <a:p>
            <a:fld id="{C479D5F6-EDCB-402A-AC08-4943A1820E8F}" type="slidenum">
              <a:rPr lang="en-US" smtClean="0"/>
              <a:pPr/>
              <a:t>11</a:t>
            </a:fld>
            <a:endParaRPr lang="en-US" dirty="0"/>
          </a:p>
        </p:txBody>
      </p:sp>
      <p:sp>
        <p:nvSpPr>
          <p:cNvPr id="6" name="Google Shape;73;p16">
            <a:extLst>
              <a:ext uri="{FF2B5EF4-FFF2-40B4-BE49-F238E27FC236}">
                <a16:creationId xmlns:a16="http://schemas.microsoft.com/office/drawing/2014/main" id="{757CE871-BBBC-491F-AED2-BCD09CB3FB54}"/>
              </a:ext>
            </a:extLst>
          </p:cNvPr>
          <p:cNvSpPr txBox="1"/>
          <p:nvPr/>
        </p:nvSpPr>
        <p:spPr>
          <a:xfrm>
            <a:off x="2293809" y="4476855"/>
            <a:ext cx="7274597"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i="1" dirty="0">
                <a:solidFill>
                  <a:schemeClr val="bg1"/>
                </a:solidFill>
              </a:rPr>
              <a:t>Jeremy Meredith, Title II Senior Consultant </a:t>
            </a:r>
            <a:endParaRPr sz="2800" i="1" dirty="0">
              <a:solidFill>
                <a:schemeClr val="bg1"/>
              </a:solidFill>
            </a:endParaRPr>
          </a:p>
        </p:txBody>
      </p:sp>
    </p:spTree>
    <p:extLst>
      <p:ext uri="{BB962C8B-B14F-4D97-AF65-F5344CB8AC3E}">
        <p14:creationId xmlns:p14="http://schemas.microsoft.com/office/powerpoint/2010/main" val="1555196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39DC20-39A6-4153-A596-86FE0ED8CB98}"/>
              </a:ext>
            </a:extLst>
          </p:cNvPr>
          <p:cNvSpPr>
            <a:spLocks noGrp="1"/>
          </p:cNvSpPr>
          <p:nvPr>
            <p:ph type="title"/>
          </p:nvPr>
        </p:nvSpPr>
        <p:spPr>
          <a:xfrm>
            <a:off x="6342500" y="563448"/>
            <a:ext cx="5334837" cy="1454051"/>
          </a:xfrm>
        </p:spPr>
        <p:txBody>
          <a:bodyPr>
            <a:normAutofit/>
          </a:bodyPr>
          <a:lstStyle/>
          <a:p>
            <a:r>
              <a:rPr lang="en" b="1" dirty="0">
                <a:solidFill>
                  <a:srgbClr val="000000"/>
                </a:solidFill>
              </a:rPr>
              <a:t>Why Ed Flex and Why Now</a:t>
            </a:r>
            <a:r>
              <a:rPr lang="en" dirty="0">
                <a:solidFill>
                  <a:srgbClr val="000000"/>
                </a:solidFill>
              </a:rPr>
              <a:t>?</a:t>
            </a:r>
            <a:endParaRPr lang="en-US" dirty="0">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5" descr="A black and white sign&#10;&#10;Description automatically generated with low confidence">
            <a:extLst>
              <a:ext uri="{FF2B5EF4-FFF2-40B4-BE49-F238E27FC236}">
                <a16:creationId xmlns:a16="http://schemas.microsoft.com/office/drawing/2014/main" id="{1A6CCE3F-B18C-4A3E-BDAD-337837A475E1}"/>
              </a:ext>
            </a:extLst>
          </p:cNvPr>
          <p:cNvPicPr>
            <a:picLocks noChangeAspect="1"/>
          </p:cNvPicPr>
          <p:nvPr/>
        </p:nvPicPr>
        <p:blipFill rotWithShape="1">
          <a:blip r:embed="rId3">
            <a:alphaModFix/>
          </a:blip>
          <a:srcRect l="14611" r="13973" b="2"/>
          <a:stretch/>
        </p:blipFill>
        <p:spPr>
          <a:xfrm>
            <a:off x="-1"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B7CDDFF0-3D12-405E-8482-4C18AE8D19ED}"/>
              </a:ext>
            </a:extLst>
          </p:cNvPr>
          <p:cNvSpPr>
            <a:spLocks noGrp="1"/>
          </p:cNvSpPr>
          <p:nvPr>
            <p:ph idx="1"/>
          </p:nvPr>
        </p:nvSpPr>
        <p:spPr>
          <a:xfrm>
            <a:off x="6090573" y="1573967"/>
            <a:ext cx="5481833" cy="4649735"/>
          </a:xfrm>
        </p:spPr>
        <p:txBody>
          <a:bodyPr anchor="ctr">
            <a:normAutofit lnSpcReduction="10000"/>
          </a:bodyPr>
          <a:lstStyle/>
          <a:p>
            <a:r>
              <a:rPr lang="en-US" sz="2600" dirty="0">
                <a:solidFill>
                  <a:srgbClr val="000000"/>
                </a:solidFill>
              </a:rPr>
              <a:t>COVID has presented many challenges for districts, impacting originally budgeted activities from content to timing and ability to meet ESSA requirements. </a:t>
            </a:r>
          </a:p>
          <a:p>
            <a:r>
              <a:rPr lang="en-US" sz="2600" dirty="0">
                <a:solidFill>
                  <a:srgbClr val="000000"/>
                </a:solidFill>
              </a:rPr>
              <a:t>Ed Flex can provide districts and schools some relief.</a:t>
            </a:r>
          </a:p>
          <a:p>
            <a:r>
              <a:rPr lang="en-US" sz="2600" dirty="0">
                <a:solidFill>
                  <a:srgbClr val="000000"/>
                </a:solidFill>
              </a:rPr>
              <a:t>We’ll discuss what Ed Flex covers and what it doesn’t.</a:t>
            </a:r>
          </a:p>
          <a:p>
            <a:r>
              <a:rPr lang="en-US" sz="2600" dirty="0">
                <a:solidFill>
                  <a:srgbClr val="000000"/>
                </a:solidFill>
              </a:rPr>
              <a:t>Common waiver requests we’ve heard from districts</a:t>
            </a:r>
          </a:p>
          <a:p>
            <a:r>
              <a:rPr lang="en-US" sz="2600" dirty="0">
                <a:solidFill>
                  <a:srgbClr val="000000"/>
                </a:solidFill>
              </a:rPr>
              <a:t>Where application will be available, timeline, and process.</a:t>
            </a:r>
          </a:p>
          <a:p>
            <a:endParaRPr lang="en-US" sz="1900" dirty="0">
              <a:solidFill>
                <a:srgbClr val="000000"/>
              </a:solidFill>
            </a:endParaRPr>
          </a:p>
        </p:txBody>
      </p:sp>
      <p:sp>
        <p:nvSpPr>
          <p:cNvPr id="4" name="Slide Number Placeholder 3">
            <a:extLst>
              <a:ext uri="{FF2B5EF4-FFF2-40B4-BE49-F238E27FC236}">
                <a16:creationId xmlns:a16="http://schemas.microsoft.com/office/drawing/2014/main" id="{E7A70A05-39FA-4465-9E88-0A374C602752}"/>
              </a:ext>
            </a:extLst>
          </p:cNvPr>
          <p:cNvSpPr>
            <a:spLocks noGrp="1"/>
          </p:cNvSpPr>
          <p:nvPr>
            <p:ph type="sldNum" sz="quarter" idx="12"/>
          </p:nvPr>
        </p:nvSpPr>
        <p:spPr>
          <a:xfrm>
            <a:off x="10825930" y="6223702"/>
            <a:ext cx="570728" cy="314067"/>
          </a:xfrm>
        </p:spPr>
        <p:txBody>
          <a:bodyPr>
            <a:normAutofit/>
          </a:bodyPr>
          <a:lstStyle/>
          <a:p>
            <a:pPr>
              <a:spcAft>
                <a:spcPts val="600"/>
              </a:spcAft>
            </a:pPr>
            <a:fld id="{C479D5F6-EDCB-402A-AC08-4943A1820E8F}" type="slidenum">
              <a:rPr lang="en-US" sz="1100">
                <a:solidFill>
                  <a:srgbClr val="898989"/>
                </a:solidFill>
              </a:rPr>
              <a:pPr>
                <a:spcAft>
                  <a:spcPts val="600"/>
                </a:spcAft>
              </a:pPr>
              <a:t>12</a:t>
            </a:fld>
            <a:endParaRPr lang="en-US" sz="1100">
              <a:solidFill>
                <a:srgbClr val="898989"/>
              </a:solidFill>
            </a:endParaRPr>
          </a:p>
        </p:txBody>
      </p:sp>
    </p:spTree>
    <p:extLst>
      <p:ext uri="{BB962C8B-B14F-4D97-AF65-F5344CB8AC3E}">
        <p14:creationId xmlns:p14="http://schemas.microsoft.com/office/powerpoint/2010/main" val="632275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837AA-B57D-496E-93D7-6734FF4AE139}"/>
              </a:ext>
            </a:extLst>
          </p:cNvPr>
          <p:cNvSpPr>
            <a:spLocks noGrp="1"/>
          </p:cNvSpPr>
          <p:nvPr>
            <p:ph type="title"/>
          </p:nvPr>
        </p:nvSpPr>
        <p:spPr/>
        <p:txBody>
          <a:bodyPr>
            <a:normAutofit/>
          </a:bodyPr>
          <a:lstStyle/>
          <a:p>
            <a:r>
              <a:rPr lang="en-US" sz="4000" dirty="0"/>
              <a:t>How Ed Flex Works</a:t>
            </a:r>
          </a:p>
        </p:txBody>
      </p:sp>
      <p:graphicFrame>
        <p:nvGraphicFramePr>
          <p:cNvPr id="5" name="Content Placeholder 4" descr="Graphic displaying the ED Flex waiver process.">
            <a:extLst>
              <a:ext uri="{FF2B5EF4-FFF2-40B4-BE49-F238E27FC236}">
                <a16:creationId xmlns:a16="http://schemas.microsoft.com/office/drawing/2014/main" id="{47DE235C-7F7D-4B97-BEC6-9CA3626AE856}"/>
              </a:ext>
            </a:extLst>
          </p:cNvPr>
          <p:cNvGraphicFramePr>
            <a:graphicFrameLocks noGrp="1"/>
          </p:cNvGraphicFramePr>
          <p:nvPr>
            <p:ph idx="1"/>
            <p:extLst>
              <p:ext uri="{D42A27DB-BD31-4B8C-83A1-F6EECF244321}">
                <p14:modId xmlns:p14="http://schemas.microsoft.com/office/powerpoint/2010/main" val="2990125613"/>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F30A18A-C211-4F89-B713-71E8E54F8F0D}"/>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
        <p:nvSpPr>
          <p:cNvPr id="6" name="TextBox 5">
            <a:extLst>
              <a:ext uri="{FF2B5EF4-FFF2-40B4-BE49-F238E27FC236}">
                <a16:creationId xmlns:a16="http://schemas.microsoft.com/office/drawing/2014/main" id="{B0ACDC79-1A01-4E0F-9233-2F7935ABB259}"/>
              </a:ext>
            </a:extLst>
          </p:cNvPr>
          <p:cNvSpPr txBox="1"/>
          <p:nvPr/>
        </p:nvSpPr>
        <p:spPr>
          <a:xfrm>
            <a:off x="1295400" y="6045200"/>
            <a:ext cx="9842500" cy="369332"/>
          </a:xfrm>
          <a:prstGeom prst="rect">
            <a:avLst/>
          </a:prstGeom>
          <a:noFill/>
        </p:spPr>
        <p:txBody>
          <a:bodyPr wrap="square" rtlCol="0">
            <a:spAutoFit/>
          </a:bodyPr>
          <a:lstStyle/>
          <a:p>
            <a:r>
              <a:rPr lang="en-US" b="1" dirty="0"/>
              <a:t>More information on Colorado Ed Flex here: </a:t>
            </a:r>
            <a:r>
              <a:rPr lang="en-US" b="1" dirty="0">
                <a:hlinkClick r:id="rId8"/>
              </a:rPr>
              <a:t>https://www.cde.state.co.us/fedprograms/ov/ef</a:t>
            </a:r>
            <a:endParaRPr lang="en-US" b="1" dirty="0"/>
          </a:p>
        </p:txBody>
      </p:sp>
    </p:spTree>
    <p:extLst>
      <p:ext uri="{BB962C8B-B14F-4D97-AF65-F5344CB8AC3E}">
        <p14:creationId xmlns:p14="http://schemas.microsoft.com/office/powerpoint/2010/main" val="2707155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C0971-23FD-4F1A-B8C1-01AC1320F644}"/>
              </a:ext>
            </a:extLst>
          </p:cNvPr>
          <p:cNvSpPr>
            <a:spLocks noGrp="1"/>
          </p:cNvSpPr>
          <p:nvPr>
            <p:ph type="title"/>
          </p:nvPr>
        </p:nvSpPr>
        <p:spPr/>
        <p:txBody>
          <a:bodyPr>
            <a:noAutofit/>
          </a:bodyPr>
          <a:lstStyle/>
          <a:p>
            <a:r>
              <a:rPr lang="en-US" sz="3600" dirty="0"/>
              <a:t>Allowable Parameters of Colorado Ed Flex</a:t>
            </a:r>
          </a:p>
        </p:txBody>
      </p:sp>
      <p:sp>
        <p:nvSpPr>
          <p:cNvPr id="3" name="Content Placeholder 2">
            <a:extLst>
              <a:ext uri="{FF2B5EF4-FFF2-40B4-BE49-F238E27FC236}">
                <a16:creationId xmlns:a16="http://schemas.microsoft.com/office/drawing/2014/main" id="{68658DDD-27A9-4EC1-98F6-D8936D946372}"/>
              </a:ext>
            </a:extLst>
          </p:cNvPr>
          <p:cNvSpPr>
            <a:spLocks noGrp="1"/>
          </p:cNvSpPr>
          <p:nvPr>
            <p:ph idx="1"/>
          </p:nvPr>
        </p:nvSpPr>
        <p:spPr/>
        <p:txBody>
          <a:bodyPr/>
          <a:lstStyle/>
          <a:p>
            <a:pPr marL="0" lvl="0" indent="0" algn="l" rtl="0">
              <a:spcBef>
                <a:spcPts val="0"/>
              </a:spcBef>
              <a:spcAft>
                <a:spcPts val="0"/>
              </a:spcAft>
              <a:buNone/>
            </a:pPr>
            <a:r>
              <a:rPr lang="en-US" sz="2800" dirty="0"/>
              <a:t>CDE may waive certain requirements of the following grant programs, based on LEA need:</a:t>
            </a:r>
          </a:p>
          <a:p>
            <a:pPr marL="457200" lvl="0" indent="-342900" algn="l" rtl="0">
              <a:spcBef>
                <a:spcPts val="1200"/>
              </a:spcBef>
              <a:spcAft>
                <a:spcPts val="0"/>
              </a:spcAft>
              <a:buSzPts val="1800"/>
              <a:buChar char="●"/>
            </a:pPr>
            <a:r>
              <a:rPr lang="en-US" sz="2800" dirty="0"/>
              <a:t>Title I, Part A: Improving Basic Programs Operated by LEAs (other than section 1111)</a:t>
            </a:r>
          </a:p>
          <a:p>
            <a:pPr marL="457200" lvl="0" indent="-342900" algn="l" rtl="0">
              <a:spcBef>
                <a:spcPts val="0"/>
              </a:spcBef>
              <a:spcAft>
                <a:spcPts val="0"/>
              </a:spcAft>
              <a:buSzPts val="1800"/>
              <a:buChar char="●"/>
            </a:pPr>
            <a:r>
              <a:rPr lang="en-US" sz="2800" dirty="0"/>
              <a:t>Title I, Part C: Education of Migratory Children</a:t>
            </a:r>
          </a:p>
          <a:p>
            <a:pPr marL="457200" lvl="0" indent="-342900" algn="l" rtl="0">
              <a:spcBef>
                <a:spcPts val="0"/>
              </a:spcBef>
              <a:spcAft>
                <a:spcPts val="0"/>
              </a:spcAft>
              <a:buSzPts val="1800"/>
              <a:buChar char="●"/>
            </a:pPr>
            <a:r>
              <a:rPr lang="en-US" sz="2800" dirty="0"/>
              <a:t>Title I, Part D: Prevention and Intervention Programs for Children who are Neglected, Delinquent, or At-risk</a:t>
            </a:r>
          </a:p>
          <a:p>
            <a:pPr marL="457200" lvl="0" indent="-342900" algn="l" rtl="0">
              <a:spcBef>
                <a:spcPts val="0"/>
              </a:spcBef>
              <a:spcAft>
                <a:spcPts val="0"/>
              </a:spcAft>
              <a:buSzPts val="1800"/>
              <a:buChar char="●"/>
            </a:pPr>
            <a:r>
              <a:rPr lang="en-US" sz="2800" dirty="0"/>
              <a:t>Title II, Part A: Supporting Effective Instruction</a:t>
            </a:r>
          </a:p>
          <a:p>
            <a:pPr marL="457200" lvl="0" indent="-342900" algn="l" rtl="0">
              <a:spcBef>
                <a:spcPts val="0"/>
              </a:spcBef>
              <a:spcAft>
                <a:spcPts val="0"/>
              </a:spcAft>
              <a:buSzPts val="1800"/>
              <a:buChar char="●"/>
            </a:pPr>
            <a:r>
              <a:rPr lang="en-US" sz="2800" dirty="0"/>
              <a:t>Title IV, Part A: Student Support and Academic Enrichment Grants</a:t>
            </a:r>
          </a:p>
          <a:p>
            <a:pPr marL="457200" lvl="0" indent="-342900" algn="l" rtl="0">
              <a:spcBef>
                <a:spcPts val="0"/>
              </a:spcBef>
              <a:spcAft>
                <a:spcPts val="0"/>
              </a:spcAft>
              <a:buSzPts val="1800"/>
              <a:buChar char="●"/>
            </a:pPr>
            <a:r>
              <a:rPr lang="en-US" sz="2800" dirty="0"/>
              <a:t>The Carl D. Perkins Career and Technical Education Act</a:t>
            </a:r>
          </a:p>
          <a:p>
            <a:endParaRPr lang="en-US" dirty="0"/>
          </a:p>
        </p:txBody>
      </p:sp>
      <p:sp>
        <p:nvSpPr>
          <p:cNvPr id="4" name="Slide Number Placeholder 3">
            <a:extLst>
              <a:ext uri="{FF2B5EF4-FFF2-40B4-BE49-F238E27FC236}">
                <a16:creationId xmlns:a16="http://schemas.microsoft.com/office/drawing/2014/main" id="{5A09F5A1-F0AC-4D33-97E4-3BF289903759}"/>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3217306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C0971-23FD-4F1A-B8C1-01AC1320F644}"/>
              </a:ext>
            </a:extLst>
          </p:cNvPr>
          <p:cNvSpPr>
            <a:spLocks noGrp="1"/>
          </p:cNvSpPr>
          <p:nvPr>
            <p:ph type="title"/>
          </p:nvPr>
        </p:nvSpPr>
        <p:spPr/>
        <p:txBody>
          <a:bodyPr>
            <a:noAutofit/>
          </a:bodyPr>
          <a:lstStyle/>
          <a:p>
            <a:r>
              <a:rPr lang="en-US" sz="3600" dirty="0"/>
              <a:t>What Ed Flex Doesn’t Cover</a:t>
            </a:r>
          </a:p>
        </p:txBody>
      </p:sp>
      <p:sp>
        <p:nvSpPr>
          <p:cNvPr id="3" name="Content Placeholder 2">
            <a:extLst>
              <a:ext uri="{FF2B5EF4-FFF2-40B4-BE49-F238E27FC236}">
                <a16:creationId xmlns:a16="http://schemas.microsoft.com/office/drawing/2014/main" id="{68658DDD-27A9-4EC1-98F6-D8936D946372}"/>
              </a:ext>
            </a:extLst>
          </p:cNvPr>
          <p:cNvSpPr>
            <a:spLocks noGrp="1"/>
          </p:cNvSpPr>
          <p:nvPr>
            <p:ph idx="1"/>
          </p:nvPr>
        </p:nvSpPr>
        <p:spPr>
          <a:xfrm>
            <a:off x="703287" y="1417955"/>
            <a:ext cx="10569315" cy="5303520"/>
          </a:xfrm>
        </p:spPr>
        <p:txBody>
          <a:bodyPr>
            <a:normAutofit fontScale="85000" lnSpcReduction="20000"/>
          </a:bodyPr>
          <a:lstStyle/>
          <a:p>
            <a:pPr marL="575331" indent="-457200">
              <a:spcBef>
                <a:spcPts val="0"/>
              </a:spcBef>
              <a:buSzPct val="100000"/>
            </a:pPr>
            <a:r>
              <a:rPr lang="en-US" sz="3600" dirty="0"/>
              <a:t>Standards, Assessments, and Accountability requirements under section 1111 of the ESEA</a:t>
            </a:r>
          </a:p>
          <a:p>
            <a:pPr marL="575331" indent="-457200">
              <a:spcBef>
                <a:spcPts val="0"/>
              </a:spcBef>
              <a:buSzPct val="100000"/>
            </a:pPr>
            <a:r>
              <a:rPr lang="en-US" sz="3600" dirty="0"/>
              <a:t>Maintenance of effort</a:t>
            </a:r>
          </a:p>
          <a:p>
            <a:pPr marL="575331" indent="-457200">
              <a:spcBef>
                <a:spcPts val="0"/>
              </a:spcBef>
              <a:buSzPct val="100000"/>
            </a:pPr>
            <a:r>
              <a:rPr lang="en-US" sz="3600" dirty="0"/>
              <a:t>Comparability of services</a:t>
            </a:r>
          </a:p>
          <a:p>
            <a:pPr marL="575331" indent="-457200">
              <a:spcBef>
                <a:spcPts val="0"/>
              </a:spcBef>
              <a:buSzPct val="100000"/>
            </a:pPr>
            <a:r>
              <a:rPr lang="en-US" sz="3600" dirty="0"/>
              <a:t>Equitable participation of students and professional staff in private schools</a:t>
            </a:r>
          </a:p>
          <a:p>
            <a:pPr marL="575331" indent="-457200">
              <a:spcBef>
                <a:spcPts val="0"/>
              </a:spcBef>
              <a:buSzPct val="100000"/>
            </a:pPr>
            <a:r>
              <a:rPr lang="en-US" sz="3600" dirty="0"/>
              <a:t>Parental participation and involvement</a:t>
            </a:r>
          </a:p>
          <a:p>
            <a:pPr marL="575331" indent="-457200">
              <a:spcBef>
                <a:spcPts val="0"/>
              </a:spcBef>
              <a:buSzPct val="100000"/>
            </a:pPr>
            <a:r>
              <a:rPr lang="en-US" sz="3600" dirty="0"/>
              <a:t>Distribution of funds to LEAs</a:t>
            </a:r>
          </a:p>
          <a:p>
            <a:pPr marL="575331" indent="-457200">
              <a:spcBef>
                <a:spcPts val="0"/>
              </a:spcBef>
              <a:buSzPct val="100000"/>
            </a:pPr>
            <a:r>
              <a:rPr lang="en-US" sz="3600" dirty="0"/>
              <a:t>Serving eligible school attendance areas in rank order in accordance with section 1113(a)(3) of the ESEA</a:t>
            </a:r>
          </a:p>
          <a:p>
            <a:pPr marL="575331" indent="-457200">
              <a:spcBef>
                <a:spcPts val="0"/>
              </a:spcBef>
              <a:buSzPct val="100000"/>
            </a:pPr>
            <a:r>
              <a:rPr lang="en-US" sz="3600" dirty="0"/>
              <a:t>The selection of a school attendance area</a:t>
            </a:r>
          </a:p>
          <a:p>
            <a:pPr marL="575331" indent="-457200">
              <a:spcBef>
                <a:spcPts val="0"/>
              </a:spcBef>
              <a:buSzPct val="100000"/>
            </a:pPr>
            <a:r>
              <a:rPr lang="en-US" sz="3600" dirty="0"/>
              <a:t>Use of Federal funds to supplement, not supplant, non-Federal funds</a:t>
            </a:r>
          </a:p>
          <a:p>
            <a:pPr marL="575331" indent="-457200">
              <a:spcBef>
                <a:spcPts val="0"/>
              </a:spcBef>
              <a:buSzPct val="100000"/>
            </a:pPr>
            <a:r>
              <a:rPr lang="en-US" sz="3600" dirty="0"/>
              <a:t>Applicable civil rights requirements</a:t>
            </a:r>
          </a:p>
          <a:p>
            <a:pPr marL="575331" indent="-457200">
              <a:spcBef>
                <a:spcPts val="0"/>
              </a:spcBef>
              <a:buSzPct val="100000"/>
            </a:pPr>
            <a:r>
              <a:rPr lang="en-US" sz="3600" dirty="0"/>
              <a:t>Any program requirements that apply to the SEA</a:t>
            </a:r>
          </a:p>
          <a:p>
            <a:endParaRPr lang="en-US" dirty="0"/>
          </a:p>
        </p:txBody>
      </p:sp>
      <p:sp>
        <p:nvSpPr>
          <p:cNvPr id="4" name="Slide Number Placeholder 3">
            <a:extLst>
              <a:ext uri="{FF2B5EF4-FFF2-40B4-BE49-F238E27FC236}">
                <a16:creationId xmlns:a16="http://schemas.microsoft.com/office/drawing/2014/main" id="{5A09F5A1-F0AC-4D33-97E4-3BF289903759}"/>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2116935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19664-0C4B-40E5-A372-9023602CEBD4}"/>
              </a:ext>
            </a:extLst>
          </p:cNvPr>
          <p:cNvSpPr>
            <a:spLocks noGrp="1"/>
          </p:cNvSpPr>
          <p:nvPr>
            <p:ph type="ctrTitle"/>
          </p:nvPr>
        </p:nvSpPr>
        <p:spPr/>
        <p:txBody>
          <a:bodyPr/>
          <a:lstStyle/>
          <a:p>
            <a:r>
              <a:rPr lang="en-US" dirty="0"/>
              <a:t>Before We Talk Ed Flex Further… </a:t>
            </a:r>
            <a:br>
              <a:rPr lang="en-US" dirty="0"/>
            </a:br>
            <a:br>
              <a:rPr lang="en-US" dirty="0"/>
            </a:br>
            <a:r>
              <a:rPr lang="en-US" dirty="0"/>
              <a:t>Consider Existing Waivers</a:t>
            </a:r>
          </a:p>
        </p:txBody>
      </p:sp>
      <p:sp>
        <p:nvSpPr>
          <p:cNvPr id="3" name="Slide Number Placeholder 2">
            <a:extLst>
              <a:ext uri="{FF2B5EF4-FFF2-40B4-BE49-F238E27FC236}">
                <a16:creationId xmlns:a16="http://schemas.microsoft.com/office/drawing/2014/main" id="{EEE708DC-A6AA-4C5F-ADDF-0219B44C05D5}"/>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3823721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4C0657A3-0B99-4CD9-BEE6-3AE5BFBB2F8A}"/>
              </a:ext>
            </a:extLst>
          </p:cNvPr>
          <p:cNvSpPr>
            <a:spLocks noGrp="1"/>
          </p:cNvSpPr>
          <p:nvPr>
            <p:ph type="title"/>
          </p:nvPr>
        </p:nvSpPr>
        <p:spPr>
          <a:xfrm>
            <a:off x="228301" y="324013"/>
            <a:ext cx="7480091" cy="599532"/>
          </a:xfrm>
        </p:spPr>
        <p:txBody>
          <a:bodyPr>
            <a:normAutofit/>
          </a:bodyPr>
          <a:lstStyle/>
          <a:p>
            <a:r>
              <a:rPr lang="en-US" sz="3600" b="1" dirty="0">
                <a:solidFill>
                  <a:srgbClr val="000000"/>
                </a:solidFill>
              </a:rPr>
              <a:t>Refresher: CARES Act Waivers</a:t>
            </a:r>
          </a:p>
        </p:txBody>
      </p:sp>
      <p:sp>
        <p:nvSpPr>
          <p:cNvPr id="3" name="Content Placeholder 2">
            <a:extLst>
              <a:ext uri="{FF2B5EF4-FFF2-40B4-BE49-F238E27FC236}">
                <a16:creationId xmlns:a16="http://schemas.microsoft.com/office/drawing/2014/main" id="{4C70FCBD-195E-46D5-AEDB-EF865877C351}"/>
              </a:ext>
            </a:extLst>
          </p:cNvPr>
          <p:cNvSpPr>
            <a:spLocks noGrp="1"/>
          </p:cNvSpPr>
          <p:nvPr>
            <p:ph idx="1"/>
          </p:nvPr>
        </p:nvSpPr>
        <p:spPr>
          <a:xfrm>
            <a:off x="341376" y="1156754"/>
            <a:ext cx="5464878" cy="5468035"/>
          </a:xfrm>
        </p:spPr>
        <p:txBody>
          <a:bodyPr anchor="t">
            <a:normAutofit lnSpcReduction="10000"/>
          </a:bodyPr>
          <a:lstStyle/>
          <a:p>
            <a:r>
              <a:rPr lang="en-US" sz="1800" b="0" i="0" dirty="0">
                <a:solidFill>
                  <a:srgbClr val="000000"/>
                </a:solidFill>
                <a:effectLst/>
                <a:latin typeface="SourceSansProRegular"/>
              </a:rPr>
              <a:t>Section 1127(b) of Title I, Part A of the ESEA so that </a:t>
            </a:r>
            <a:r>
              <a:rPr lang="en-US" sz="1800" dirty="0">
                <a:solidFill>
                  <a:srgbClr val="000000"/>
                </a:solidFill>
                <a:latin typeface="SourceSansProRegular"/>
              </a:rPr>
              <a:t>state may waive </a:t>
            </a:r>
            <a:r>
              <a:rPr lang="en-US" sz="1800" b="0" i="0" dirty="0">
                <a:solidFill>
                  <a:srgbClr val="000000"/>
                </a:solidFill>
                <a:effectLst/>
                <a:latin typeface="SourceSansProRegular"/>
              </a:rPr>
              <a:t>more than once every three years, if necessary, the </a:t>
            </a:r>
            <a:r>
              <a:rPr lang="en-US" sz="1800" b="1" i="1" dirty="0">
                <a:solidFill>
                  <a:srgbClr val="000000"/>
                </a:solidFill>
                <a:effectLst/>
                <a:latin typeface="SourceSansProRegular"/>
              </a:rPr>
              <a:t>15 percent carryover limitation</a:t>
            </a:r>
            <a:r>
              <a:rPr lang="en-US" sz="1800" b="0" i="0" dirty="0">
                <a:solidFill>
                  <a:srgbClr val="000000"/>
                </a:solidFill>
                <a:effectLst/>
                <a:latin typeface="SourceSansProRegular"/>
              </a:rPr>
              <a:t> in ESEA section 1127(a) for fiscal year (FY) 2019 Title I, Part A funds.</a:t>
            </a:r>
          </a:p>
          <a:p>
            <a:r>
              <a:rPr lang="en-US" sz="1800" b="0" i="0" dirty="0">
                <a:solidFill>
                  <a:srgbClr val="000000"/>
                </a:solidFill>
                <a:effectLst/>
                <a:latin typeface="SourceSansProRegular"/>
              </a:rPr>
              <a:t>Section 421(b) of the General Education Provisions Act (GEPA) to extend the </a:t>
            </a:r>
            <a:r>
              <a:rPr lang="en-US" sz="1800" b="1" i="1" dirty="0">
                <a:solidFill>
                  <a:srgbClr val="000000"/>
                </a:solidFill>
                <a:effectLst/>
                <a:latin typeface="SourceSansProRegular"/>
              </a:rPr>
              <a:t>period of availability of FY 2018 funds</a:t>
            </a:r>
            <a:r>
              <a:rPr lang="en-US" sz="1800" b="0" i="0" dirty="0">
                <a:solidFill>
                  <a:srgbClr val="000000"/>
                </a:solidFill>
                <a:effectLst/>
                <a:latin typeface="SourceSansProRegular"/>
              </a:rPr>
              <a:t> for programs </a:t>
            </a:r>
            <a:r>
              <a:rPr lang="en-US" sz="1800" dirty="0">
                <a:solidFill>
                  <a:srgbClr val="000000"/>
                </a:solidFill>
                <a:latin typeface="SourceSansProRegular"/>
              </a:rPr>
              <a:t>until </a:t>
            </a:r>
            <a:r>
              <a:rPr lang="en-US" sz="1800" b="0" i="0" dirty="0">
                <a:solidFill>
                  <a:srgbClr val="000000"/>
                </a:solidFill>
                <a:effectLst/>
                <a:latin typeface="SourceSansProRegular"/>
              </a:rPr>
              <a:t>September 30, 2021.</a:t>
            </a:r>
          </a:p>
          <a:p>
            <a:r>
              <a:rPr lang="en-US" sz="1800" b="0" i="0" dirty="0">
                <a:solidFill>
                  <a:srgbClr val="000000"/>
                </a:solidFill>
                <a:effectLst/>
                <a:latin typeface="SourceSansProRegular"/>
              </a:rPr>
              <a:t>Section 4106(d) of </a:t>
            </a:r>
            <a:r>
              <a:rPr lang="en-US" sz="1800" b="1" i="1" dirty="0">
                <a:solidFill>
                  <a:srgbClr val="000000"/>
                </a:solidFill>
                <a:effectLst/>
                <a:latin typeface="SourceSansProRegular"/>
              </a:rPr>
              <a:t>Title IV, Part A</a:t>
            </a:r>
            <a:r>
              <a:rPr lang="en-US" sz="1800" b="0" i="0" dirty="0">
                <a:solidFill>
                  <a:srgbClr val="000000"/>
                </a:solidFill>
                <a:effectLst/>
                <a:latin typeface="SourceSansProRegular"/>
              </a:rPr>
              <a:t> of the ESEA related to LEA </a:t>
            </a:r>
            <a:r>
              <a:rPr lang="en-US" sz="1800" b="1" i="1" dirty="0">
                <a:solidFill>
                  <a:srgbClr val="000000"/>
                </a:solidFill>
                <a:effectLst/>
                <a:latin typeface="SourceSansProRegular"/>
              </a:rPr>
              <a:t>needs assessments</a:t>
            </a:r>
            <a:r>
              <a:rPr lang="en-US" sz="1800" b="0" i="0" dirty="0">
                <a:solidFill>
                  <a:srgbClr val="000000"/>
                </a:solidFill>
                <a:effectLst/>
                <a:latin typeface="SourceSansProRegular"/>
              </a:rPr>
              <a:t> for the 2019-2020 school year.</a:t>
            </a:r>
          </a:p>
          <a:p>
            <a:r>
              <a:rPr lang="en-US" sz="1800" b="0" i="0" dirty="0">
                <a:solidFill>
                  <a:srgbClr val="000000"/>
                </a:solidFill>
                <a:effectLst/>
                <a:latin typeface="SourceSansProRegular"/>
              </a:rPr>
              <a:t>Section 4106(e)(2)(C), (D), and (E) of </a:t>
            </a:r>
            <a:r>
              <a:rPr lang="en-US" sz="1800" b="1" i="1" dirty="0">
                <a:solidFill>
                  <a:srgbClr val="000000"/>
                </a:solidFill>
                <a:effectLst/>
                <a:latin typeface="SourceSansProRegular"/>
              </a:rPr>
              <a:t>Title IV, Part A</a:t>
            </a:r>
            <a:r>
              <a:rPr lang="en-US" sz="1800" b="0" i="0" dirty="0">
                <a:solidFill>
                  <a:srgbClr val="000000"/>
                </a:solidFill>
                <a:effectLst/>
                <a:latin typeface="SourceSansProRegular"/>
              </a:rPr>
              <a:t> of the ESEA with respect to </a:t>
            </a:r>
            <a:r>
              <a:rPr lang="en-US" sz="1800" b="1" i="1" dirty="0">
                <a:solidFill>
                  <a:srgbClr val="000000"/>
                </a:solidFill>
                <a:effectLst/>
                <a:latin typeface="SourceSansProRegular"/>
              </a:rPr>
              <a:t>content-area spending requirements</a:t>
            </a:r>
            <a:r>
              <a:rPr lang="en-US" sz="1800" b="0" i="0" dirty="0">
                <a:solidFill>
                  <a:srgbClr val="000000"/>
                </a:solidFill>
                <a:effectLst/>
                <a:latin typeface="SourceSansProRegular"/>
              </a:rPr>
              <a:t> for FYs 2018 and 2019 Title IV, Part A funds.</a:t>
            </a:r>
          </a:p>
          <a:p>
            <a:r>
              <a:rPr lang="en-US" sz="1800" b="0" i="0" dirty="0">
                <a:solidFill>
                  <a:srgbClr val="000000"/>
                </a:solidFill>
                <a:effectLst/>
                <a:latin typeface="SourceSansProRegular"/>
              </a:rPr>
              <a:t>Section 4109(b) of </a:t>
            </a:r>
            <a:r>
              <a:rPr lang="en-US" sz="1800" b="1" i="1" dirty="0">
                <a:solidFill>
                  <a:srgbClr val="000000"/>
                </a:solidFill>
                <a:effectLst/>
                <a:latin typeface="SourceSansProRegular"/>
              </a:rPr>
              <a:t>Title IV, Part A</a:t>
            </a:r>
            <a:r>
              <a:rPr lang="en-US" sz="1800" b="0" i="0" dirty="0">
                <a:solidFill>
                  <a:srgbClr val="000000"/>
                </a:solidFill>
                <a:effectLst/>
                <a:latin typeface="SourceSansProRegular"/>
              </a:rPr>
              <a:t> of the ESEA with respect to the </a:t>
            </a:r>
            <a:r>
              <a:rPr lang="en-US" sz="1800" b="1" i="1" dirty="0">
                <a:solidFill>
                  <a:srgbClr val="000000"/>
                </a:solidFill>
                <a:effectLst/>
                <a:latin typeface="SourceSansProRegular"/>
              </a:rPr>
              <a:t>spending limitation for technology infrastructure</a:t>
            </a:r>
            <a:r>
              <a:rPr lang="en-US" sz="1800" b="0" i="0" dirty="0">
                <a:solidFill>
                  <a:srgbClr val="000000"/>
                </a:solidFill>
                <a:effectLst/>
                <a:latin typeface="SourceSansProRegular"/>
              </a:rPr>
              <a:t> for FYs 2018 and 2019 Title IV, Part A funds.</a:t>
            </a:r>
          </a:p>
          <a:p>
            <a:r>
              <a:rPr lang="en-US" sz="1800" b="0" i="0" dirty="0">
                <a:solidFill>
                  <a:srgbClr val="000000"/>
                </a:solidFill>
                <a:effectLst/>
                <a:latin typeface="SourceSansProRegular"/>
              </a:rPr>
              <a:t>Section 8101(42) of the ESEA, which defines “</a:t>
            </a:r>
            <a:r>
              <a:rPr lang="en-US" sz="1800" b="1" i="1" dirty="0">
                <a:solidFill>
                  <a:srgbClr val="000000"/>
                </a:solidFill>
                <a:effectLst/>
                <a:latin typeface="SourceSansProRegular"/>
              </a:rPr>
              <a:t>professional development</a:t>
            </a:r>
            <a:r>
              <a:rPr lang="en-US" sz="1800" b="0" i="0" dirty="0">
                <a:solidFill>
                  <a:srgbClr val="000000"/>
                </a:solidFill>
                <a:effectLst/>
                <a:latin typeface="SourceSansProRegular"/>
              </a:rPr>
              <a:t>,” for activities funded for the 2019-2020 school year.</a:t>
            </a:r>
          </a:p>
        </p:txBody>
      </p:sp>
      <p:sp>
        <p:nvSpPr>
          <p:cNvPr id="139"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Remember - Free arrows icons">
            <a:extLst>
              <a:ext uri="{FF2B5EF4-FFF2-40B4-BE49-F238E27FC236}">
                <a16:creationId xmlns:a16="http://schemas.microsoft.com/office/drawing/2014/main" id="{1FFCAC1C-B339-44FB-8A76-D4A3F4AB1CD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08392" y="1819656"/>
            <a:ext cx="4142232" cy="41422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A052B73-973B-44FB-82F2-28E48B9B9E96}"/>
              </a:ext>
            </a:extLst>
          </p:cNvPr>
          <p:cNvSpPr>
            <a:spLocks noGrp="1"/>
          </p:cNvSpPr>
          <p:nvPr>
            <p:ph type="sldNum" sz="quarter" idx="12"/>
          </p:nvPr>
        </p:nvSpPr>
        <p:spPr>
          <a:xfrm>
            <a:off x="10825930" y="6223702"/>
            <a:ext cx="570728" cy="314067"/>
          </a:xfrm>
        </p:spPr>
        <p:txBody>
          <a:bodyPr>
            <a:normAutofit/>
          </a:bodyPr>
          <a:lstStyle/>
          <a:p>
            <a:pPr>
              <a:spcAft>
                <a:spcPts val="600"/>
              </a:spcAft>
            </a:pPr>
            <a:fld id="{C479D5F6-EDCB-402A-AC08-4943A1820E8F}" type="slidenum">
              <a:rPr lang="en-US" sz="1100">
                <a:solidFill>
                  <a:srgbClr val="898989"/>
                </a:solidFill>
              </a:rPr>
              <a:pPr>
                <a:spcAft>
                  <a:spcPts val="600"/>
                </a:spcAft>
              </a:pPr>
              <a:t>17</a:t>
            </a:fld>
            <a:endParaRPr lang="en-US" sz="1100">
              <a:solidFill>
                <a:srgbClr val="898989"/>
              </a:solidFill>
            </a:endParaRPr>
          </a:p>
        </p:txBody>
      </p:sp>
    </p:spTree>
    <p:extLst>
      <p:ext uri="{BB962C8B-B14F-4D97-AF65-F5344CB8AC3E}">
        <p14:creationId xmlns:p14="http://schemas.microsoft.com/office/powerpoint/2010/main" val="3153301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3" name="Picture 192">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C0657A3-0B99-4CD9-BEE6-3AE5BFBB2F8A}"/>
              </a:ext>
            </a:extLst>
          </p:cNvPr>
          <p:cNvSpPr>
            <a:spLocks noGrp="1"/>
          </p:cNvSpPr>
          <p:nvPr>
            <p:ph type="title"/>
          </p:nvPr>
        </p:nvSpPr>
        <p:spPr>
          <a:xfrm>
            <a:off x="6451186" y="365605"/>
            <a:ext cx="4766330" cy="1454051"/>
          </a:xfrm>
        </p:spPr>
        <p:txBody>
          <a:bodyPr>
            <a:normAutofit/>
          </a:bodyPr>
          <a:lstStyle/>
          <a:p>
            <a:r>
              <a:rPr lang="en-US" sz="3600" b="1" dirty="0">
                <a:solidFill>
                  <a:srgbClr val="000000"/>
                </a:solidFill>
              </a:rPr>
              <a:t>Refresher: FY20 Title IV Waivers</a:t>
            </a:r>
          </a:p>
        </p:txBody>
      </p:sp>
      <p:sp>
        <p:nvSpPr>
          <p:cNvPr id="194"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Remember - Free arrows icons">
            <a:extLst>
              <a:ext uri="{FF2B5EF4-FFF2-40B4-BE49-F238E27FC236}">
                <a16:creationId xmlns:a16="http://schemas.microsoft.com/office/drawing/2014/main" id="{1FFCAC1C-B339-44FB-8A76-D4A3F4AB1CD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8328" y="1819656"/>
            <a:ext cx="4142232" cy="414223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C70FCBD-195E-46D5-AEDB-EF865877C351}"/>
              </a:ext>
            </a:extLst>
          </p:cNvPr>
          <p:cNvSpPr>
            <a:spLocks noGrp="1"/>
          </p:cNvSpPr>
          <p:nvPr>
            <p:ph idx="1"/>
          </p:nvPr>
        </p:nvSpPr>
        <p:spPr>
          <a:xfrm>
            <a:off x="6565692" y="1819656"/>
            <a:ext cx="5157762" cy="4979785"/>
          </a:xfrm>
        </p:spPr>
        <p:txBody>
          <a:bodyPr anchor="t">
            <a:normAutofit/>
          </a:bodyPr>
          <a:lstStyle/>
          <a:p>
            <a:pPr marL="0" indent="0">
              <a:buNone/>
            </a:pPr>
            <a:r>
              <a:rPr lang="en-US" sz="2000" b="1" i="0" dirty="0">
                <a:solidFill>
                  <a:srgbClr val="000000"/>
                </a:solidFill>
                <a:effectLst/>
                <a:latin typeface="SourceSansProRegular"/>
              </a:rPr>
              <a:t>Colorado recently applied for and received the authority to waive the following provisions for the 2020-2021 school year and FY 2020 Title IV, Part A funds:</a:t>
            </a:r>
          </a:p>
          <a:p>
            <a:pPr>
              <a:buFont typeface="Arial" panose="020B0604020202020204" pitchFamily="34" charset="0"/>
              <a:buChar char="•"/>
            </a:pPr>
            <a:r>
              <a:rPr lang="en-US" sz="2000" b="0" i="0" dirty="0">
                <a:solidFill>
                  <a:srgbClr val="000000"/>
                </a:solidFill>
                <a:effectLst/>
                <a:latin typeface="SourceSansProRegular"/>
              </a:rPr>
              <a:t>Section 4106(d) of </a:t>
            </a:r>
            <a:r>
              <a:rPr lang="en-US" sz="2000" b="1" i="1" dirty="0">
                <a:solidFill>
                  <a:srgbClr val="000000"/>
                </a:solidFill>
                <a:effectLst/>
                <a:latin typeface="SourceSansProRegular"/>
              </a:rPr>
              <a:t>Title IV, Part A </a:t>
            </a:r>
            <a:r>
              <a:rPr lang="en-US" sz="2000" b="0" i="0" dirty="0">
                <a:solidFill>
                  <a:srgbClr val="000000"/>
                </a:solidFill>
                <a:effectLst/>
                <a:latin typeface="SourceSansProRegular"/>
              </a:rPr>
              <a:t>of the ESEA related to local educational agency (LEA) </a:t>
            </a:r>
            <a:r>
              <a:rPr lang="en-US" sz="2000" b="1" i="1" dirty="0">
                <a:solidFill>
                  <a:srgbClr val="000000"/>
                </a:solidFill>
                <a:effectLst/>
                <a:latin typeface="SourceSansProRegular"/>
              </a:rPr>
              <a:t>needs assessments</a:t>
            </a:r>
            <a:r>
              <a:rPr lang="en-US" sz="2000" b="0" i="0" dirty="0">
                <a:solidFill>
                  <a:srgbClr val="000000"/>
                </a:solidFill>
                <a:effectLst/>
                <a:latin typeface="SourceSansProRegular"/>
              </a:rPr>
              <a:t> for the 2020-2021 school year.</a:t>
            </a:r>
          </a:p>
          <a:p>
            <a:pPr>
              <a:buFont typeface="Arial" panose="020B0604020202020204" pitchFamily="34" charset="0"/>
              <a:buChar char="•"/>
            </a:pPr>
            <a:r>
              <a:rPr lang="en-US" sz="2000" b="0" i="0" dirty="0">
                <a:solidFill>
                  <a:srgbClr val="000000"/>
                </a:solidFill>
                <a:effectLst/>
                <a:latin typeface="SourceSansProRegular"/>
              </a:rPr>
              <a:t>Section 4106(e)(2)(C), (D), and (E) of </a:t>
            </a:r>
            <a:r>
              <a:rPr lang="en-US" sz="2000" b="1" i="1" dirty="0">
                <a:solidFill>
                  <a:srgbClr val="000000"/>
                </a:solidFill>
                <a:effectLst/>
                <a:latin typeface="SourceSansProRegular"/>
              </a:rPr>
              <a:t>Title IV, Part A</a:t>
            </a:r>
            <a:r>
              <a:rPr lang="en-US" sz="2000" b="0" i="0" dirty="0">
                <a:solidFill>
                  <a:srgbClr val="000000"/>
                </a:solidFill>
                <a:effectLst/>
                <a:latin typeface="SourceSansProRegular"/>
              </a:rPr>
              <a:t> of the ESEA with respect to </a:t>
            </a:r>
            <a:r>
              <a:rPr lang="en-US" sz="2000" b="1" i="1" dirty="0">
                <a:solidFill>
                  <a:srgbClr val="000000"/>
                </a:solidFill>
                <a:effectLst/>
                <a:latin typeface="SourceSansProRegular"/>
              </a:rPr>
              <a:t>content-area spending requirements</a:t>
            </a:r>
            <a:r>
              <a:rPr lang="en-US" sz="2000" b="0" i="0" dirty="0">
                <a:solidFill>
                  <a:srgbClr val="000000"/>
                </a:solidFill>
                <a:effectLst/>
                <a:latin typeface="SourceSansProRegular"/>
              </a:rPr>
              <a:t> for Federal fiscal year (FY) 2020 Title IV, Part A funds.</a:t>
            </a:r>
          </a:p>
          <a:p>
            <a:pPr>
              <a:buFont typeface="Arial" panose="020B0604020202020204" pitchFamily="34" charset="0"/>
              <a:buChar char="•"/>
            </a:pPr>
            <a:r>
              <a:rPr lang="en-US" sz="2000" b="0" i="0" dirty="0">
                <a:solidFill>
                  <a:srgbClr val="000000"/>
                </a:solidFill>
                <a:effectLst/>
                <a:latin typeface="SourceSansProRegular"/>
              </a:rPr>
              <a:t>Section 4109(b) of </a:t>
            </a:r>
            <a:r>
              <a:rPr lang="en-US" sz="2000" b="1" i="1" dirty="0">
                <a:solidFill>
                  <a:srgbClr val="000000"/>
                </a:solidFill>
                <a:effectLst/>
                <a:latin typeface="SourceSansProRegular"/>
              </a:rPr>
              <a:t>Title IV, Part A </a:t>
            </a:r>
            <a:r>
              <a:rPr lang="en-US" sz="2000" b="0" i="0" dirty="0">
                <a:solidFill>
                  <a:srgbClr val="000000"/>
                </a:solidFill>
                <a:effectLst/>
                <a:latin typeface="SourceSansProRegular"/>
              </a:rPr>
              <a:t>of the ESEA with respect to the fifteen percent</a:t>
            </a:r>
            <a:r>
              <a:rPr lang="en-US" sz="2000" b="1" i="1" dirty="0">
                <a:solidFill>
                  <a:srgbClr val="000000"/>
                </a:solidFill>
                <a:effectLst/>
                <a:latin typeface="SourceSansProRegular"/>
              </a:rPr>
              <a:t> spending limitation for technology infrastructure</a:t>
            </a:r>
            <a:r>
              <a:rPr lang="en-US" sz="2000" b="0" i="0" dirty="0">
                <a:solidFill>
                  <a:srgbClr val="000000"/>
                </a:solidFill>
                <a:effectLst/>
                <a:latin typeface="SourceSansProRegular"/>
              </a:rPr>
              <a:t> for FY2020 Title IV, Part A funds.</a:t>
            </a:r>
          </a:p>
          <a:p>
            <a:endParaRPr lang="en-US" sz="1500" b="0" i="0" dirty="0">
              <a:solidFill>
                <a:srgbClr val="000000"/>
              </a:solidFill>
              <a:effectLst/>
              <a:latin typeface="SourceSansProRegular"/>
            </a:endParaRPr>
          </a:p>
        </p:txBody>
      </p:sp>
      <p:sp>
        <p:nvSpPr>
          <p:cNvPr id="4" name="Slide Number Placeholder 3">
            <a:extLst>
              <a:ext uri="{FF2B5EF4-FFF2-40B4-BE49-F238E27FC236}">
                <a16:creationId xmlns:a16="http://schemas.microsoft.com/office/drawing/2014/main" id="{CA052B73-973B-44FB-82F2-28E48B9B9E96}"/>
              </a:ext>
            </a:extLst>
          </p:cNvPr>
          <p:cNvSpPr>
            <a:spLocks noGrp="1"/>
          </p:cNvSpPr>
          <p:nvPr>
            <p:ph type="sldNum" sz="quarter" idx="12"/>
          </p:nvPr>
        </p:nvSpPr>
        <p:spPr>
          <a:xfrm>
            <a:off x="804672" y="6223702"/>
            <a:ext cx="570728" cy="314067"/>
          </a:xfrm>
        </p:spPr>
        <p:txBody>
          <a:bodyPr>
            <a:normAutofit/>
          </a:bodyPr>
          <a:lstStyle/>
          <a:p>
            <a:pPr>
              <a:spcAft>
                <a:spcPts val="600"/>
              </a:spcAft>
            </a:pPr>
            <a:fld id="{C479D5F6-EDCB-402A-AC08-4943A1820E8F}" type="slidenum">
              <a:rPr lang="en-US" sz="1100">
                <a:solidFill>
                  <a:srgbClr val="898989"/>
                </a:solidFill>
              </a:rPr>
              <a:pPr>
                <a:spcAft>
                  <a:spcPts val="600"/>
                </a:spcAft>
              </a:pPr>
              <a:t>18</a:t>
            </a:fld>
            <a:endParaRPr lang="en-US" sz="1100">
              <a:solidFill>
                <a:srgbClr val="898989"/>
              </a:solidFill>
            </a:endParaRPr>
          </a:p>
        </p:txBody>
      </p:sp>
    </p:spTree>
    <p:extLst>
      <p:ext uri="{BB962C8B-B14F-4D97-AF65-F5344CB8AC3E}">
        <p14:creationId xmlns:p14="http://schemas.microsoft.com/office/powerpoint/2010/main" val="4218025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19664-0C4B-40E5-A372-9023602CEBD4}"/>
              </a:ext>
            </a:extLst>
          </p:cNvPr>
          <p:cNvSpPr>
            <a:spLocks noGrp="1"/>
          </p:cNvSpPr>
          <p:nvPr>
            <p:ph type="ctrTitle"/>
          </p:nvPr>
        </p:nvSpPr>
        <p:spPr>
          <a:xfrm>
            <a:off x="0" y="2848130"/>
            <a:ext cx="12192000" cy="2085205"/>
          </a:xfrm>
        </p:spPr>
        <p:txBody>
          <a:bodyPr/>
          <a:lstStyle/>
          <a:p>
            <a:r>
              <a:rPr lang="en-US" dirty="0"/>
              <a:t>Back to Ed Flex!</a:t>
            </a:r>
          </a:p>
        </p:txBody>
      </p:sp>
      <p:sp>
        <p:nvSpPr>
          <p:cNvPr id="3" name="Slide Number Placeholder 2">
            <a:extLst>
              <a:ext uri="{FF2B5EF4-FFF2-40B4-BE49-F238E27FC236}">
                <a16:creationId xmlns:a16="http://schemas.microsoft.com/office/drawing/2014/main" id="{EEE708DC-A6AA-4C5F-ADDF-0219B44C05D5}"/>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2556231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n-lt"/>
              </a:rPr>
              <a:t>Agenda</a:t>
            </a:r>
          </a:p>
        </p:txBody>
      </p:sp>
      <p:sp>
        <p:nvSpPr>
          <p:cNvPr id="3" name="Content Placeholder 2"/>
          <p:cNvSpPr>
            <a:spLocks noGrp="1"/>
          </p:cNvSpPr>
          <p:nvPr>
            <p:ph idx="1"/>
          </p:nvPr>
        </p:nvSpPr>
        <p:spPr>
          <a:xfrm>
            <a:off x="838200" y="1977080"/>
            <a:ext cx="10515600" cy="3456157"/>
          </a:xfrm>
        </p:spPr>
        <p:txBody>
          <a:bodyPr>
            <a:normAutofit/>
          </a:bodyPr>
          <a:lstStyle/>
          <a:p>
            <a:pPr marL="457200" lvl="0" indent="-368300" algn="l" rtl="0">
              <a:spcBef>
                <a:spcPts val="0"/>
              </a:spcBef>
              <a:spcAft>
                <a:spcPts val="0"/>
              </a:spcAft>
              <a:buSzPts val="2200"/>
              <a:buChar char="●"/>
            </a:pPr>
            <a:r>
              <a:rPr lang="en-US" sz="3200" dirty="0"/>
              <a:t>Planning for and Using Title I, Part A to Address Impacts of COVID-19</a:t>
            </a:r>
          </a:p>
          <a:p>
            <a:pPr marL="457200" lvl="0" indent="-368300" algn="l" rtl="0">
              <a:spcBef>
                <a:spcPts val="0"/>
              </a:spcBef>
              <a:spcAft>
                <a:spcPts val="0"/>
              </a:spcAft>
              <a:buSzPts val="2200"/>
              <a:buChar char="●"/>
            </a:pPr>
            <a:r>
              <a:rPr lang="en-US" sz="3200" dirty="0"/>
              <a:t>Colorado Ed Flex: How it Works, What it Covers, and Common Waiver Requests</a:t>
            </a:r>
          </a:p>
          <a:p>
            <a:pPr marL="457200" lvl="0" indent="-368300" algn="l" rtl="0">
              <a:spcBef>
                <a:spcPts val="0"/>
              </a:spcBef>
              <a:spcAft>
                <a:spcPts val="0"/>
              </a:spcAft>
              <a:buSzPts val="2200"/>
              <a:buChar char="●"/>
            </a:pPr>
            <a:r>
              <a:rPr lang="en-US" sz="3200" dirty="0"/>
              <a:t>ESSA Educator Requirements: Reminders and Considerations for Strengthening Talent Systems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3401448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1ECFA-EFD8-4863-8C9F-88AEE938E71E}"/>
              </a:ext>
            </a:extLst>
          </p:cNvPr>
          <p:cNvSpPr>
            <a:spLocks noGrp="1"/>
          </p:cNvSpPr>
          <p:nvPr>
            <p:ph type="title"/>
          </p:nvPr>
        </p:nvSpPr>
        <p:spPr/>
        <p:txBody>
          <a:bodyPr/>
          <a:lstStyle/>
          <a:p>
            <a:r>
              <a:rPr lang="en-US" dirty="0"/>
              <a:t>Common Waiver Requests Discussed with Stakeholders</a:t>
            </a:r>
          </a:p>
        </p:txBody>
      </p:sp>
      <p:sp>
        <p:nvSpPr>
          <p:cNvPr id="4" name="Slide Number Placeholder 3">
            <a:extLst>
              <a:ext uri="{FF2B5EF4-FFF2-40B4-BE49-F238E27FC236}">
                <a16:creationId xmlns:a16="http://schemas.microsoft.com/office/drawing/2014/main" id="{B1E9506B-0867-469A-97C5-00B82588A7C0}"/>
              </a:ext>
            </a:extLst>
          </p:cNvPr>
          <p:cNvSpPr>
            <a:spLocks noGrp="1"/>
          </p:cNvSpPr>
          <p:nvPr>
            <p:ph type="sldNum" sz="quarter" idx="12"/>
          </p:nvPr>
        </p:nvSpPr>
        <p:spPr/>
        <p:txBody>
          <a:bodyPr/>
          <a:lstStyle/>
          <a:p>
            <a:fld id="{C479D5F6-EDCB-402A-AC08-4943A1820E8F}" type="slidenum">
              <a:rPr lang="en-US" smtClean="0"/>
              <a:pPr/>
              <a:t>20</a:t>
            </a:fld>
            <a:endParaRPr lang="en-US" dirty="0"/>
          </a:p>
        </p:txBody>
      </p:sp>
      <p:graphicFrame>
        <p:nvGraphicFramePr>
          <p:cNvPr id="7" name="Google Shape;166;p29">
            <a:extLst>
              <a:ext uri="{FF2B5EF4-FFF2-40B4-BE49-F238E27FC236}">
                <a16:creationId xmlns:a16="http://schemas.microsoft.com/office/drawing/2014/main" id="{E679BE3F-1BBF-456E-9677-05F07B98447D}"/>
              </a:ext>
            </a:extLst>
          </p:cNvPr>
          <p:cNvGraphicFramePr>
            <a:graphicFrameLocks/>
          </p:cNvGraphicFramePr>
          <p:nvPr>
            <p:extLst>
              <p:ext uri="{D42A27DB-BD31-4B8C-83A1-F6EECF244321}">
                <p14:modId xmlns:p14="http://schemas.microsoft.com/office/powerpoint/2010/main" val="3292635687"/>
              </p:ext>
            </p:extLst>
          </p:nvPr>
        </p:nvGraphicFramePr>
        <p:xfrm>
          <a:off x="332873" y="1558977"/>
          <a:ext cx="11526254" cy="3736924"/>
        </p:xfrm>
        <a:graphic>
          <a:graphicData uri="http://schemas.openxmlformats.org/drawingml/2006/table">
            <a:tbl>
              <a:tblPr firstRow="1">
                <a:noFill/>
              </a:tblPr>
              <a:tblGrid>
                <a:gridCol w="3111193">
                  <a:extLst>
                    <a:ext uri="{9D8B030D-6E8A-4147-A177-3AD203B41FA5}">
                      <a16:colId xmlns:a16="http://schemas.microsoft.com/office/drawing/2014/main" val="20000"/>
                    </a:ext>
                  </a:extLst>
                </a:gridCol>
                <a:gridCol w="8415061">
                  <a:extLst>
                    <a:ext uri="{9D8B030D-6E8A-4147-A177-3AD203B41FA5}">
                      <a16:colId xmlns:a16="http://schemas.microsoft.com/office/drawing/2014/main" val="20001"/>
                    </a:ext>
                  </a:extLst>
                </a:gridCol>
              </a:tblGrid>
              <a:tr h="642558">
                <a:tc>
                  <a:txBody>
                    <a:bodyPr/>
                    <a:lstStyle/>
                    <a:p>
                      <a:pPr marL="0" lvl="0" indent="0" algn="ctr" rtl="0">
                        <a:lnSpc>
                          <a:spcPct val="115000"/>
                        </a:lnSpc>
                        <a:spcBef>
                          <a:spcPts val="1200"/>
                        </a:spcBef>
                        <a:spcAft>
                          <a:spcPts val="1200"/>
                        </a:spcAft>
                        <a:buNone/>
                      </a:pPr>
                      <a:r>
                        <a:rPr lang="en" sz="2400" b="1" dirty="0">
                          <a:solidFill>
                            <a:schemeClr val="bg1"/>
                          </a:solidFill>
                        </a:rPr>
                        <a:t>Statutory Waiver </a:t>
                      </a:r>
                      <a:endParaRPr sz="2400" b="1" dirty="0">
                        <a:solidFill>
                          <a:schemeClr val="bg1"/>
                        </a:solidFill>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accent1">
                        <a:lumMod val="75000"/>
                      </a:schemeClr>
                    </a:solidFill>
                  </a:tcPr>
                </a:tc>
                <a:tc>
                  <a:txBody>
                    <a:bodyPr/>
                    <a:lstStyle/>
                    <a:p>
                      <a:pPr marL="0" lvl="0" indent="0" algn="ctr" rtl="0">
                        <a:lnSpc>
                          <a:spcPct val="115000"/>
                        </a:lnSpc>
                        <a:spcBef>
                          <a:spcPts val="1200"/>
                        </a:spcBef>
                        <a:spcAft>
                          <a:spcPts val="1200"/>
                        </a:spcAft>
                        <a:buNone/>
                      </a:pPr>
                      <a:r>
                        <a:rPr lang="en" sz="2400" b="1" dirty="0">
                          <a:solidFill>
                            <a:schemeClr val="bg1"/>
                          </a:solidFill>
                        </a:rPr>
                        <a:t>Additional information</a:t>
                      </a:r>
                      <a:endParaRPr sz="2400" b="1" dirty="0">
                        <a:solidFill>
                          <a:schemeClr val="bg1"/>
                        </a:solidFill>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accent1">
                        <a:lumMod val="75000"/>
                      </a:schemeClr>
                    </a:solidFill>
                  </a:tcPr>
                </a:tc>
                <a:extLst>
                  <a:ext uri="{0D108BD9-81ED-4DB2-BD59-A6C34878D82A}">
                    <a16:rowId xmlns:a16="http://schemas.microsoft.com/office/drawing/2014/main" val="10000"/>
                  </a:ext>
                </a:extLst>
              </a:tr>
              <a:tr h="3094366">
                <a:tc>
                  <a:txBody>
                    <a:bodyPr/>
                    <a:lstStyle/>
                    <a:p>
                      <a:pPr marL="0" lvl="0" indent="0" algn="l" rtl="0">
                        <a:lnSpc>
                          <a:spcPct val="115000"/>
                        </a:lnSpc>
                        <a:spcBef>
                          <a:spcPts val="1200"/>
                        </a:spcBef>
                        <a:spcAft>
                          <a:spcPts val="0"/>
                        </a:spcAft>
                        <a:buNone/>
                      </a:pPr>
                      <a:r>
                        <a:rPr lang="en" sz="2400" b="1" dirty="0"/>
                        <a:t>Title I, Part A </a:t>
                      </a:r>
                      <a:endParaRPr sz="2400" b="1" dirty="0"/>
                    </a:p>
                    <a:p>
                      <a:pPr marL="0" lvl="0" indent="0" algn="l" rtl="0">
                        <a:lnSpc>
                          <a:spcPct val="115000"/>
                        </a:lnSpc>
                        <a:spcBef>
                          <a:spcPts val="1200"/>
                        </a:spcBef>
                        <a:spcAft>
                          <a:spcPts val="0"/>
                        </a:spcAft>
                        <a:buNone/>
                      </a:pPr>
                      <a:r>
                        <a:rPr lang="en" sz="2400" b="1" dirty="0"/>
                        <a:t>15% Carryover limitation </a:t>
                      </a:r>
                      <a:endParaRPr sz="2400" b="1" dirty="0"/>
                    </a:p>
                    <a:p>
                      <a:pPr marL="0" lvl="0" indent="0" algn="l" rtl="0">
                        <a:lnSpc>
                          <a:spcPct val="115000"/>
                        </a:lnSpc>
                        <a:spcBef>
                          <a:spcPts val="1200"/>
                        </a:spcBef>
                        <a:spcAft>
                          <a:spcPts val="1200"/>
                        </a:spcAft>
                        <a:buNone/>
                      </a:pPr>
                      <a:r>
                        <a:rPr lang="en" sz="2400" b="1" dirty="0"/>
                        <a:t>[ESSA §1127(b)]</a:t>
                      </a:r>
                      <a:endParaRPr sz="2400" b="1" dirty="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accent1">
                        <a:lumMod val="20000"/>
                        <a:lumOff val="80000"/>
                      </a:schemeClr>
                    </a:solidFill>
                  </a:tcPr>
                </a:tc>
                <a:tc>
                  <a:txBody>
                    <a:bodyPr/>
                    <a:lstStyle/>
                    <a:p>
                      <a:pPr marL="457200" lvl="0" indent="-317500" algn="l" rtl="0">
                        <a:lnSpc>
                          <a:spcPct val="115000"/>
                        </a:lnSpc>
                        <a:spcBef>
                          <a:spcPts val="1200"/>
                        </a:spcBef>
                        <a:spcAft>
                          <a:spcPts val="0"/>
                        </a:spcAft>
                        <a:buSzPts val="1400"/>
                        <a:buChar char="●"/>
                      </a:pPr>
                      <a:r>
                        <a:rPr lang="en" sz="2400" dirty="0"/>
                        <a:t>Title I, Part A is the only ESEA Title Program with a carryover limitation. </a:t>
                      </a:r>
                      <a:endParaRPr sz="2400" dirty="0"/>
                    </a:p>
                    <a:p>
                      <a:pPr marL="457200" lvl="0" indent="-317500" algn="l" rtl="0">
                        <a:lnSpc>
                          <a:spcPct val="115000"/>
                        </a:lnSpc>
                        <a:spcBef>
                          <a:spcPts val="0"/>
                        </a:spcBef>
                        <a:spcAft>
                          <a:spcPts val="0"/>
                        </a:spcAft>
                        <a:buSzPts val="1400"/>
                        <a:buChar char="●"/>
                      </a:pPr>
                      <a:r>
                        <a:rPr lang="en" sz="2400" dirty="0"/>
                        <a:t>Should an LEA need multiple years waived within a 3-year period, Ed Flex can be used to secure this flexibility if needed (e.g. for FY20 and beyond).</a:t>
                      </a:r>
                      <a:endParaRPr sz="2400" dirty="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06338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6F11-0AEA-40FA-A31A-EF11B4E0B283}"/>
              </a:ext>
            </a:extLst>
          </p:cNvPr>
          <p:cNvSpPr>
            <a:spLocks noGrp="1"/>
          </p:cNvSpPr>
          <p:nvPr>
            <p:ph type="title"/>
          </p:nvPr>
        </p:nvSpPr>
        <p:spPr>
          <a:xfrm>
            <a:off x="189306" y="299832"/>
            <a:ext cx="9165130" cy="898524"/>
          </a:xfrm>
        </p:spPr>
        <p:txBody>
          <a:bodyPr>
            <a:noAutofit/>
          </a:bodyPr>
          <a:lstStyle/>
          <a:p>
            <a:r>
              <a:rPr lang="en-US" sz="4000" dirty="0"/>
              <a:t>Common Waivers Discussed Cont.</a:t>
            </a:r>
          </a:p>
        </p:txBody>
      </p:sp>
      <p:sp>
        <p:nvSpPr>
          <p:cNvPr id="3" name="Content Placeholder 2">
            <a:extLst>
              <a:ext uri="{FF2B5EF4-FFF2-40B4-BE49-F238E27FC236}">
                <a16:creationId xmlns:a16="http://schemas.microsoft.com/office/drawing/2014/main" id="{7F1E72E6-EA9C-4DD4-8622-4526A0BD9E0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9897DC5-F035-4BC7-BF2F-6491F6AE2BC8}"/>
              </a:ext>
            </a:extLst>
          </p:cNvPr>
          <p:cNvSpPr>
            <a:spLocks noGrp="1"/>
          </p:cNvSpPr>
          <p:nvPr>
            <p:ph type="sldNum" sz="quarter" idx="12"/>
          </p:nvPr>
        </p:nvSpPr>
        <p:spPr/>
        <p:txBody>
          <a:bodyPr/>
          <a:lstStyle/>
          <a:p>
            <a:fld id="{C479D5F6-EDCB-402A-AC08-4943A1820E8F}" type="slidenum">
              <a:rPr lang="en-US" smtClean="0"/>
              <a:pPr/>
              <a:t>21</a:t>
            </a:fld>
            <a:endParaRPr lang="en-US" dirty="0"/>
          </a:p>
        </p:txBody>
      </p:sp>
      <p:graphicFrame>
        <p:nvGraphicFramePr>
          <p:cNvPr id="5" name="Table 7">
            <a:extLst>
              <a:ext uri="{FF2B5EF4-FFF2-40B4-BE49-F238E27FC236}">
                <a16:creationId xmlns:a16="http://schemas.microsoft.com/office/drawing/2014/main" id="{218A1483-F36E-4045-8C85-29F186705CAD}"/>
              </a:ext>
            </a:extLst>
          </p:cNvPr>
          <p:cNvGraphicFramePr>
            <a:graphicFrameLocks noGrp="1"/>
          </p:cNvGraphicFramePr>
          <p:nvPr>
            <p:extLst>
              <p:ext uri="{D42A27DB-BD31-4B8C-83A1-F6EECF244321}">
                <p14:modId xmlns:p14="http://schemas.microsoft.com/office/powerpoint/2010/main" val="685074171"/>
              </p:ext>
            </p:extLst>
          </p:nvPr>
        </p:nvGraphicFramePr>
        <p:xfrm>
          <a:off x="332872" y="1406221"/>
          <a:ext cx="11644269" cy="5315254"/>
        </p:xfrm>
        <a:graphic>
          <a:graphicData uri="http://schemas.openxmlformats.org/drawingml/2006/table">
            <a:tbl>
              <a:tblPr firstRow="1" bandRow="1">
                <a:tableStyleId>{5C22544A-7EE6-4342-B048-85BDC9FD1C3A}</a:tableStyleId>
              </a:tblPr>
              <a:tblGrid>
                <a:gridCol w="2216855">
                  <a:extLst>
                    <a:ext uri="{9D8B030D-6E8A-4147-A177-3AD203B41FA5}">
                      <a16:colId xmlns:a16="http://schemas.microsoft.com/office/drawing/2014/main" val="854854791"/>
                    </a:ext>
                  </a:extLst>
                </a:gridCol>
                <a:gridCol w="9427414">
                  <a:extLst>
                    <a:ext uri="{9D8B030D-6E8A-4147-A177-3AD203B41FA5}">
                      <a16:colId xmlns:a16="http://schemas.microsoft.com/office/drawing/2014/main" val="2996410631"/>
                    </a:ext>
                  </a:extLst>
                </a:gridCol>
              </a:tblGrid>
              <a:tr h="7197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Statutory Waiver </a:t>
                      </a:r>
                    </a:p>
                    <a:p>
                      <a:endParaRPr lang="en-US" sz="2000" dirty="0"/>
                    </a:p>
                  </a:txBody>
                  <a:tcPr>
                    <a:solidFill>
                      <a:schemeClr val="accent1">
                        <a:lumMod val="75000"/>
                      </a:schemeClr>
                    </a:solidFill>
                  </a:tcPr>
                </a:tc>
                <a:tc>
                  <a:txBody>
                    <a:bodyPr/>
                    <a:lstStyle/>
                    <a:p>
                      <a:pPr marL="0" lvl="0" indent="0" algn="ctr" rtl="0">
                        <a:lnSpc>
                          <a:spcPct val="115000"/>
                        </a:lnSpc>
                        <a:spcBef>
                          <a:spcPts val="1200"/>
                        </a:spcBef>
                        <a:spcAft>
                          <a:spcPts val="1200"/>
                        </a:spcAft>
                        <a:buNone/>
                      </a:pPr>
                      <a:r>
                        <a:rPr lang="en-US" sz="2000" b="1" dirty="0"/>
                        <a:t>Additional information</a:t>
                      </a:r>
                    </a:p>
                  </a:txBody>
                  <a:tcPr>
                    <a:solidFill>
                      <a:schemeClr val="accent1">
                        <a:lumMod val="75000"/>
                      </a:schemeClr>
                    </a:solidFill>
                  </a:tcPr>
                </a:tc>
                <a:extLst>
                  <a:ext uri="{0D108BD9-81ED-4DB2-BD59-A6C34878D82A}">
                    <a16:rowId xmlns:a16="http://schemas.microsoft.com/office/drawing/2014/main" val="39913066"/>
                  </a:ext>
                </a:extLst>
              </a:tr>
              <a:tr h="4595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t>Specific professional development requirements under Title I, Part A; Title II, Part A; and Title IV, Part A</a:t>
                      </a:r>
                    </a:p>
                    <a:p>
                      <a:endParaRPr lang="en-US" sz="2200" dirty="0"/>
                    </a:p>
                  </a:txBody>
                  <a:tcPr>
                    <a:solidFill>
                      <a:schemeClr val="accent1">
                        <a:lumMod val="20000"/>
                        <a:lumOff val="80000"/>
                      </a:schemeClr>
                    </a:solidFill>
                  </a:tcPr>
                </a:tc>
                <a:tc>
                  <a:txBody>
                    <a:bodyPr/>
                    <a:lstStyle/>
                    <a:p>
                      <a:pPr marL="457200" lvl="0" indent="-317500" algn="l" rtl="0">
                        <a:lnSpc>
                          <a:spcPct val="107000"/>
                        </a:lnSpc>
                        <a:spcBef>
                          <a:spcPts val="1200"/>
                        </a:spcBef>
                        <a:spcAft>
                          <a:spcPts val="0"/>
                        </a:spcAft>
                        <a:buSzPts val="1400"/>
                        <a:buChar char="●"/>
                      </a:pPr>
                      <a:r>
                        <a:rPr lang="en-US" sz="2200" dirty="0"/>
                        <a:t>While districts cannot waive the general professional development requirements under ESSA §8101(42) via Ed Flex, they can pursue a waiver from PD requirements under specific Title Programs.</a:t>
                      </a:r>
                      <a:endParaRPr lang="en-US" sz="2200" dirty="0">
                        <a:latin typeface="+mn-lt"/>
                        <a:ea typeface="Calibri"/>
                        <a:cs typeface="Calibri"/>
                        <a:sym typeface="Calibri"/>
                      </a:endParaRPr>
                    </a:p>
                    <a:p>
                      <a:pPr marL="457200" lvl="0" indent="-317500" algn="l" rtl="0">
                        <a:lnSpc>
                          <a:spcPct val="107000"/>
                        </a:lnSpc>
                        <a:spcBef>
                          <a:spcPts val="0"/>
                        </a:spcBef>
                        <a:spcAft>
                          <a:spcPts val="0"/>
                        </a:spcAft>
                        <a:buSzPts val="1400"/>
                        <a:buChar char="●"/>
                      </a:pPr>
                      <a:r>
                        <a:rPr lang="en-US" sz="2200" dirty="0"/>
                        <a:t>For example, professional development references under Title I, Part A §1114 Schoolwide Programs, §1115 Targeted Assistance Schools, Title II, Part A §2103 Local Uses of Funds, and Title IV, Part A  §4106 Local Education Agency Applications.</a:t>
                      </a:r>
                    </a:p>
                    <a:p>
                      <a:pPr marL="457200" lvl="0" indent="-317500" algn="l" rtl="0">
                        <a:lnSpc>
                          <a:spcPct val="115000"/>
                        </a:lnSpc>
                        <a:spcBef>
                          <a:spcPts val="0"/>
                        </a:spcBef>
                        <a:spcAft>
                          <a:spcPts val="0"/>
                        </a:spcAft>
                        <a:buSzPts val="1400"/>
                        <a:buChar char="●"/>
                      </a:pPr>
                      <a:r>
                        <a:rPr lang="en-US" sz="2200" dirty="0"/>
                        <a:t>LEAs should consider using Elementary and Secondary School Emergency Relief (</a:t>
                      </a:r>
                      <a:r>
                        <a:rPr lang="en-US" sz="2200" dirty="0" err="1"/>
                        <a:t>ESSER</a:t>
                      </a:r>
                      <a:r>
                        <a:rPr lang="en-US" sz="2200" dirty="0"/>
                        <a:t>) funds for PD needs  that are:</a:t>
                      </a:r>
                    </a:p>
                    <a:p>
                      <a:pPr marL="914400" lvl="1" indent="-317500" algn="l" rtl="0">
                        <a:lnSpc>
                          <a:spcPct val="115000"/>
                        </a:lnSpc>
                        <a:spcBef>
                          <a:spcPts val="0"/>
                        </a:spcBef>
                        <a:spcAft>
                          <a:spcPts val="0"/>
                        </a:spcAft>
                        <a:buSzPts val="1400"/>
                        <a:buChar char="○"/>
                      </a:pPr>
                      <a:r>
                        <a:rPr lang="en-US" sz="2200" dirty="0"/>
                        <a:t>Short term (one day/workshop)</a:t>
                      </a:r>
                    </a:p>
                    <a:p>
                      <a:pPr marL="914400" lvl="1" indent="-317500" algn="l" rtl="0">
                        <a:lnSpc>
                          <a:spcPct val="115000"/>
                        </a:lnSpc>
                        <a:spcBef>
                          <a:spcPts val="0"/>
                        </a:spcBef>
                        <a:spcAft>
                          <a:spcPts val="0"/>
                        </a:spcAft>
                        <a:buSzPts val="1400"/>
                        <a:buChar char="○"/>
                      </a:pPr>
                      <a:r>
                        <a:rPr lang="en-US" sz="2200" dirty="0"/>
                        <a:t>Related to COVID-19 safety and cleaning measures, health supports</a:t>
                      </a:r>
                    </a:p>
                    <a:p>
                      <a:pPr marL="914400" lvl="1" indent="-317500" algn="l" rtl="0">
                        <a:lnSpc>
                          <a:spcPct val="115000"/>
                        </a:lnSpc>
                        <a:spcBef>
                          <a:spcPts val="0"/>
                        </a:spcBef>
                        <a:spcAft>
                          <a:spcPts val="0"/>
                        </a:spcAft>
                        <a:buSzPts val="1400"/>
                        <a:buChar char="○"/>
                      </a:pPr>
                      <a:r>
                        <a:rPr lang="en-US" sz="2200" dirty="0"/>
                        <a:t>Delivering instruction remotely to meet needs of students</a:t>
                      </a:r>
                    </a:p>
                  </a:txBody>
                  <a:tcPr>
                    <a:solidFill>
                      <a:schemeClr val="accent1">
                        <a:lumMod val="20000"/>
                        <a:lumOff val="80000"/>
                      </a:schemeClr>
                    </a:solidFill>
                  </a:tcPr>
                </a:tc>
                <a:extLst>
                  <a:ext uri="{0D108BD9-81ED-4DB2-BD59-A6C34878D82A}">
                    <a16:rowId xmlns:a16="http://schemas.microsoft.com/office/drawing/2014/main" val="211505437"/>
                  </a:ext>
                </a:extLst>
              </a:tr>
            </a:tbl>
          </a:graphicData>
        </a:graphic>
      </p:graphicFrame>
    </p:spTree>
    <p:extLst>
      <p:ext uri="{BB962C8B-B14F-4D97-AF65-F5344CB8AC3E}">
        <p14:creationId xmlns:p14="http://schemas.microsoft.com/office/powerpoint/2010/main" val="1130936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2FCF-EDEA-4A1C-B032-069DF56559AE}"/>
              </a:ext>
            </a:extLst>
          </p:cNvPr>
          <p:cNvSpPr>
            <a:spLocks noGrp="1"/>
          </p:cNvSpPr>
          <p:nvPr>
            <p:ph type="title"/>
          </p:nvPr>
        </p:nvSpPr>
        <p:spPr>
          <a:xfrm>
            <a:off x="443565" y="205176"/>
            <a:ext cx="8065168" cy="898524"/>
          </a:xfrm>
        </p:spPr>
        <p:txBody>
          <a:bodyPr>
            <a:normAutofit/>
          </a:bodyPr>
          <a:lstStyle/>
          <a:p>
            <a:r>
              <a:rPr lang="en-US" sz="3600" dirty="0"/>
              <a:t>Common Waivers Discussed Cont.</a:t>
            </a:r>
          </a:p>
        </p:txBody>
      </p:sp>
      <p:sp>
        <p:nvSpPr>
          <p:cNvPr id="3" name="Content Placeholder 2">
            <a:extLst>
              <a:ext uri="{FF2B5EF4-FFF2-40B4-BE49-F238E27FC236}">
                <a16:creationId xmlns:a16="http://schemas.microsoft.com/office/drawing/2014/main" id="{C5074AC7-41E9-42EE-B832-B5DE695A872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CD180FF-D310-45D9-A487-4DCAF8404554}"/>
              </a:ext>
            </a:extLst>
          </p:cNvPr>
          <p:cNvSpPr>
            <a:spLocks noGrp="1"/>
          </p:cNvSpPr>
          <p:nvPr>
            <p:ph type="sldNum" sz="quarter" idx="12"/>
          </p:nvPr>
        </p:nvSpPr>
        <p:spPr/>
        <p:txBody>
          <a:bodyPr/>
          <a:lstStyle/>
          <a:p>
            <a:fld id="{C479D5F6-EDCB-402A-AC08-4943A1820E8F}" type="slidenum">
              <a:rPr lang="en-US" smtClean="0"/>
              <a:pPr/>
              <a:t>22</a:t>
            </a:fld>
            <a:endParaRPr lang="en-US" dirty="0"/>
          </a:p>
        </p:txBody>
      </p:sp>
      <p:graphicFrame>
        <p:nvGraphicFramePr>
          <p:cNvPr id="5" name="Google Shape;178;p31">
            <a:extLst>
              <a:ext uri="{FF2B5EF4-FFF2-40B4-BE49-F238E27FC236}">
                <a16:creationId xmlns:a16="http://schemas.microsoft.com/office/drawing/2014/main" id="{E283027C-CC2D-424E-8A2D-6A423068C254}"/>
              </a:ext>
            </a:extLst>
          </p:cNvPr>
          <p:cNvGraphicFramePr/>
          <p:nvPr>
            <p:extLst>
              <p:ext uri="{D42A27DB-BD31-4B8C-83A1-F6EECF244321}">
                <p14:modId xmlns:p14="http://schemas.microsoft.com/office/powerpoint/2010/main" val="4035679746"/>
              </p:ext>
            </p:extLst>
          </p:nvPr>
        </p:nvGraphicFramePr>
        <p:xfrm>
          <a:off x="259320" y="1428894"/>
          <a:ext cx="11747801" cy="5223930"/>
        </p:xfrm>
        <a:graphic>
          <a:graphicData uri="http://schemas.openxmlformats.org/drawingml/2006/table">
            <a:tbl>
              <a:tblPr firstRow="1">
                <a:noFill/>
              </a:tblPr>
              <a:tblGrid>
                <a:gridCol w="2773741">
                  <a:extLst>
                    <a:ext uri="{9D8B030D-6E8A-4147-A177-3AD203B41FA5}">
                      <a16:colId xmlns:a16="http://schemas.microsoft.com/office/drawing/2014/main" val="20000"/>
                    </a:ext>
                  </a:extLst>
                </a:gridCol>
                <a:gridCol w="8974060">
                  <a:extLst>
                    <a:ext uri="{9D8B030D-6E8A-4147-A177-3AD203B41FA5}">
                      <a16:colId xmlns:a16="http://schemas.microsoft.com/office/drawing/2014/main" val="20001"/>
                    </a:ext>
                  </a:extLst>
                </a:gridCol>
              </a:tblGrid>
              <a:tr h="567222">
                <a:tc>
                  <a:txBody>
                    <a:bodyPr/>
                    <a:lstStyle/>
                    <a:p>
                      <a:pPr marL="0" lvl="0" indent="0" algn="ctr" rtl="0">
                        <a:lnSpc>
                          <a:spcPct val="115000"/>
                        </a:lnSpc>
                        <a:spcBef>
                          <a:spcPts val="1200"/>
                        </a:spcBef>
                        <a:spcAft>
                          <a:spcPts val="1200"/>
                        </a:spcAft>
                        <a:buNone/>
                      </a:pPr>
                      <a:r>
                        <a:rPr lang="en" sz="2200" b="1" dirty="0">
                          <a:solidFill>
                            <a:schemeClr val="bg1"/>
                          </a:solidFill>
                        </a:rPr>
                        <a:t>Statutory Waiver</a:t>
                      </a:r>
                      <a:endParaRPr sz="2200" b="1" dirty="0">
                        <a:solidFill>
                          <a:schemeClr val="bg1"/>
                        </a:solidFill>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accent1">
                        <a:lumMod val="75000"/>
                      </a:schemeClr>
                    </a:solidFill>
                  </a:tcPr>
                </a:tc>
                <a:tc>
                  <a:txBody>
                    <a:bodyPr/>
                    <a:lstStyle/>
                    <a:p>
                      <a:pPr marL="0" lvl="0" indent="0" algn="ctr" rtl="0">
                        <a:lnSpc>
                          <a:spcPct val="115000"/>
                        </a:lnSpc>
                        <a:spcBef>
                          <a:spcPts val="1200"/>
                        </a:spcBef>
                        <a:spcAft>
                          <a:spcPts val="1200"/>
                        </a:spcAft>
                        <a:buNone/>
                      </a:pPr>
                      <a:r>
                        <a:rPr lang="en" sz="2200" b="1" dirty="0">
                          <a:solidFill>
                            <a:schemeClr val="bg1"/>
                          </a:solidFill>
                        </a:rPr>
                        <a:t>Additional information</a:t>
                      </a:r>
                      <a:endParaRPr sz="2200" b="1" dirty="0">
                        <a:solidFill>
                          <a:schemeClr val="bg1"/>
                        </a:solidFill>
                      </a:endParaRPr>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accent1">
                        <a:lumMod val="75000"/>
                      </a:schemeClr>
                    </a:solidFill>
                  </a:tcPr>
                </a:tc>
                <a:extLst>
                  <a:ext uri="{0D108BD9-81ED-4DB2-BD59-A6C34878D82A}">
                    <a16:rowId xmlns:a16="http://schemas.microsoft.com/office/drawing/2014/main" val="10000"/>
                  </a:ext>
                </a:extLst>
              </a:tr>
              <a:tr h="4656708">
                <a:tc>
                  <a:txBody>
                    <a:bodyPr/>
                    <a:lstStyle/>
                    <a:p>
                      <a:pPr marL="0" lvl="0" indent="0" algn="l" rtl="0">
                        <a:lnSpc>
                          <a:spcPct val="115000"/>
                        </a:lnSpc>
                        <a:spcBef>
                          <a:spcPts val="1200"/>
                        </a:spcBef>
                        <a:spcAft>
                          <a:spcPts val="1200"/>
                        </a:spcAft>
                        <a:buNone/>
                      </a:pPr>
                      <a:r>
                        <a:rPr lang="en" sz="2200" b="1" dirty="0"/>
                        <a:t>Equitable Distribution of Teachers (EDT)  [ESEA §1112(b)(2)]</a:t>
                      </a:r>
                      <a:endParaRPr sz="2200" b="1" dirty="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accent1">
                        <a:lumMod val="20000"/>
                        <a:lumOff val="80000"/>
                      </a:schemeClr>
                    </a:solidFill>
                  </a:tcPr>
                </a:tc>
                <a:tc>
                  <a:txBody>
                    <a:bodyPr/>
                    <a:lstStyle/>
                    <a:p>
                      <a:pPr marL="457200" lvl="0" indent="-317500" algn="l" rtl="0">
                        <a:lnSpc>
                          <a:spcPct val="115000"/>
                        </a:lnSpc>
                        <a:spcBef>
                          <a:spcPts val="1200"/>
                        </a:spcBef>
                        <a:spcAft>
                          <a:spcPts val="0"/>
                        </a:spcAft>
                        <a:buSzPts val="1400"/>
                        <a:buChar char="●"/>
                      </a:pPr>
                      <a:r>
                        <a:rPr lang="en" sz="2200" dirty="0"/>
                        <a:t>Under 1111(g)(1)(b), state education agencies are required to analyze the rates of minority and low-income students’ access to in-field, experienced, and effective teachers. CDE will continue to analyze EDT data based on the most recent October Count and HR Data Pipeline submissions completed by districts. </a:t>
                      </a:r>
                      <a:endParaRPr sz="2200" dirty="0"/>
                    </a:p>
                    <a:p>
                      <a:pPr marL="457200" lvl="0" indent="-317500" algn="l" rtl="0">
                        <a:lnSpc>
                          <a:spcPct val="115000"/>
                        </a:lnSpc>
                        <a:spcBef>
                          <a:spcPts val="0"/>
                        </a:spcBef>
                        <a:spcAft>
                          <a:spcPts val="0"/>
                        </a:spcAft>
                        <a:buSzPts val="1400"/>
                        <a:buChar char="●"/>
                      </a:pPr>
                      <a:r>
                        <a:rPr lang="en" sz="2200" dirty="0"/>
                        <a:t>However, districts can apply for flexibility from using the most recent data, the results of which may present aberrations or generate competing priorities with addressing immediate needs during the pandemic. </a:t>
                      </a:r>
                      <a:endParaRPr sz="2200" dirty="0"/>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35927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85C3-5407-4EE5-BCCA-04A93266B1F5}"/>
              </a:ext>
            </a:extLst>
          </p:cNvPr>
          <p:cNvSpPr>
            <a:spLocks noGrp="1"/>
          </p:cNvSpPr>
          <p:nvPr>
            <p:ph type="title"/>
          </p:nvPr>
        </p:nvSpPr>
        <p:spPr/>
        <p:txBody>
          <a:bodyPr>
            <a:normAutofit fontScale="90000"/>
          </a:bodyPr>
          <a:lstStyle/>
          <a:p>
            <a:r>
              <a:rPr lang="en-US" sz="3600" dirty="0"/>
              <a:t>More on Equitable Distribution of Teachers Waiver via Ed Flex</a:t>
            </a:r>
          </a:p>
        </p:txBody>
      </p:sp>
      <p:sp>
        <p:nvSpPr>
          <p:cNvPr id="3" name="Content Placeholder 2">
            <a:extLst>
              <a:ext uri="{FF2B5EF4-FFF2-40B4-BE49-F238E27FC236}">
                <a16:creationId xmlns:a16="http://schemas.microsoft.com/office/drawing/2014/main" id="{026DC34A-653A-4028-9168-67AF411C3521}"/>
              </a:ext>
            </a:extLst>
          </p:cNvPr>
          <p:cNvSpPr>
            <a:spLocks noGrp="1"/>
          </p:cNvSpPr>
          <p:nvPr>
            <p:ph idx="1"/>
          </p:nvPr>
        </p:nvSpPr>
        <p:spPr>
          <a:xfrm>
            <a:off x="778239" y="1554480"/>
            <a:ext cx="9849787" cy="5303520"/>
          </a:xfrm>
        </p:spPr>
        <p:txBody>
          <a:bodyPr>
            <a:normAutofit fontScale="92500" lnSpcReduction="20000"/>
          </a:bodyPr>
          <a:lstStyle/>
          <a:p>
            <a:pPr marL="342900" indent="-342900">
              <a:spcBef>
                <a:spcPts val="0"/>
              </a:spcBef>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Ed Flex can offer flexibility </a:t>
            </a:r>
            <a:r>
              <a:rPr lang="en-US" b="1" dirty="0">
                <a:effectLst/>
                <a:latin typeface="Calibri" panose="020F0502020204030204" pitchFamily="34" charset="0"/>
                <a:ea typeface="Times New Roman" panose="02020603050405020304" pitchFamily="18" charset="0"/>
              </a:rPr>
              <a:t>with regard to LEA planning requirements and what data is driving the LEA plan </a:t>
            </a:r>
            <a:r>
              <a:rPr lang="en-US" dirty="0">
                <a:effectLst/>
                <a:latin typeface="Calibri" panose="020F0502020204030204" pitchFamily="34" charset="0"/>
                <a:ea typeface="Times New Roman" panose="02020603050405020304" pitchFamily="18" charset="0"/>
              </a:rPr>
              <a:t>to address gaps. </a:t>
            </a:r>
          </a:p>
          <a:p>
            <a:pPr marL="0" indent="0">
              <a:spcBef>
                <a:spcPts val="0"/>
              </a:spcBef>
              <a:buNone/>
            </a:pPr>
            <a:endParaRPr lang="en-US" dirty="0">
              <a:effectLst/>
              <a:latin typeface="Calibri" panose="020F0502020204030204" pitchFamily="34" charset="0"/>
              <a:ea typeface="Times New Roman" panose="02020603050405020304" pitchFamily="18" charset="0"/>
            </a:endParaRPr>
          </a:p>
          <a:p>
            <a:pPr marL="342900" indent="-342900">
              <a:spcBef>
                <a:spcPts val="0"/>
              </a:spcBef>
              <a:buFont typeface="Symbol" panose="05050102010706020507" pitchFamily="18" charset="2"/>
              <a:buChar char=""/>
            </a:pPr>
            <a:r>
              <a:rPr lang="en-US" b="1" dirty="0">
                <a:effectLst/>
                <a:latin typeface="Calibri" panose="020F0502020204030204" pitchFamily="34" charset="0"/>
                <a:ea typeface="Times New Roman" panose="02020603050405020304" pitchFamily="18" charset="0"/>
              </a:rPr>
              <a:t>Note on Effectiveness Indicator: </a:t>
            </a:r>
            <a:r>
              <a:rPr lang="en-US" dirty="0">
                <a:effectLst/>
                <a:latin typeface="Calibri" panose="020F0502020204030204" pitchFamily="34" charset="0"/>
                <a:ea typeface="Times New Roman" panose="02020603050405020304" pitchFamily="18" charset="0"/>
              </a:rPr>
              <a:t>With the pause last year in teacher evaluations and the typical one-year lag in effectiveness data for EDT, CDE will not provide results for the effectiveness indicator for SY20-21 EDT analyses. The analyses will include experience and in-field data results.</a:t>
            </a:r>
          </a:p>
          <a:p>
            <a:pPr marL="0" indent="0">
              <a:spcBef>
                <a:spcPts val="0"/>
              </a:spcBef>
              <a:buNone/>
            </a:pP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b="1" dirty="0">
                <a:effectLst/>
                <a:latin typeface="Calibri" panose="020F0502020204030204" pitchFamily="34" charset="0"/>
                <a:ea typeface="Times New Roman" panose="02020603050405020304" pitchFamily="18" charset="0"/>
              </a:rPr>
              <a:t>Newly Identified: </a:t>
            </a:r>
            <a:r>
              <a:rPr lang="en-US" dirty="0">
                <a:effectLst/>
                <a:latin typeface="Calibri" panose="020F0502020204030204" pitchFamily="34" charset="0"/>
                <a:ea typeface="Times New Roman" panose="02020603050405020304" pitchFamily="18" charset="0"/>
              </a:rPr>
              <a:t>An Ed Flex waiver, if granted, would allow an LEA identified with a gap this cycle (SY20-21) but no gaps in the previous cycle (SY19-20) to be held harmless from those results in terms of planning requirements. In their waiver request, the LEA would explain how COVID impacted their data and caused aberrations (e.g., online schooling, student cohorts, staffing shortages, etc.). </a:t>
            </a:r>
          </a:p>
          <a:p>
            <a:pPr marL="0" marR="0" lvl="0" indent="0">
              <a:spcBef>
                <a:spcPts val="0"/>
              </a:spcBef>
              <a:spcAft>
                <a:spcPts val="0"/>
              </a:spcAft>
              <a:buNone/>
            </a:pP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b="1" dirty="0">
                <a:latin typeface="Calibri" panose="020F0502020204030204" pitchFamily="34" charset="0"/>
                <a:ea typeface="Times New Roman" panose="02020603050405020304" pitchFamily="18" charset="0"/>
              </a:rPr>
              <a:t>Re-Identified</a:t>
            </a:r>
            <a:r>
              <a:rPr lang="en-US" dirty="0">
                <a:latin typeface="Calibri" panose="020F0502020204030204" pitchFamily="34" charset="0"/>
                <a:ea typeface="Times New Roman" panose="02020603050405020304" pitchFamily="18" charset="0"/>
              </a:rPr>
              <a:t>: </a:t>
            </a:r>
            <a:r>
              <a:rPr lang="en-US" dirty="0">
                <a:effectLst/>
                <a:latin typeface="Calibri" panose="020F0502020204030204" pitchFamily="34" charset="0"/>
                <a:ea typeface="Times New Roman" panose="02020603050405020304" pitchFamily="18" charset="0"/>
              </a:rPr>
              <a:t>If an LEA was previously identified (based on SY19-20 results) with a gap, and identified again this cycle (SY20-21) with a gap, an Ed Flex waiver would enable the district to provide an update on their existing plan rather than formulating a plan anew based on potentially aberrant data due to the pandemic. If a waiver is granted, the district revisits the SY19-20 results and provide updates to reflect current activities.</a:t>
            </a:r>
            <a:endParaRPr lang="en-US"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A7571B8F-6FB0-4158-B483-EECD6F66610C}"/>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541826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76FC4B5-76C0-4458-9C4A-9C2DAD63D30A}"/>
              </a:ext>
            </a:extLst>
          </p:cNvPr>
          <p:cNvSpPr>
            <a:spLocks noGrp="1"/>
          </p:cNvSpPr>
          <p:nvPr>
            <p:ph type="title"/>
          </p:nvPr>
        </p:nvSpPr>
        <p:spPr>
          <a:xfrm>
            <a:off x="6617740" y="802956"/>
            <a:ext cx="4766330" cy="738974"/>
          </a:xfrm>
        </p:spPr>
        <p:txBody>
          <a:bodyPr>
            <a:normAutofit/>
          </a:bodyPr>
          <a:lstStyle/>
          <a:p>
            <a:r>
              <a:rPr lang="en-US" sz="3600" dirty="0">
                <a:solidFill>
                  <a:srgbClr val="000000"/>
                </a:solidFill>
              </a:rPr>
              <a:t>Good To Know!</a:t>
            </a:r>
          </a:p>
        </p:txBody>
      </p:sp>
      <p:sp>
        <p:nvSpPr>
          <p:cNvPr id="75"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C915B17-15B4-47F0-B7D4-F9436E239FDE}"/>
              </a:ext>
            </a:extLst>
          </p:cNvPr>
          <p:cNvSpPr>
            <a:spLocks noGrp="1"/>
          </p:cNvSpPr>
          <p:nvPr>
            <p:ph idx="1"/>
          </p:nvPr>
        </p:nvSpPr>
        <p:spPr>
          <a:xfrm>
            <a:off x="6617740" y="1634215"/>
            <a:ext cx="5000518" cy="4513114"/>
          </a:xfrm>
        </p:spPr>
        <p:txBody>
          <a:bodyPr anchor="t">
            <a:normAutofit/>
          </a:bodyPr>
          <a:lstStyle/>
          <a:p>
            <a:pPr marL="457200" lvl="0" indent="-342900" rtl="0">
              <a:spcBef>
                <a:spcPts val="0"/>
              </a:spcBef>
              <a:spcAft>
                <a:spcPts val="0"/>
              </a:spcAft>
              <a:buSzPts val="1800"/>
              <a:buChar char="●"/>
            </a:pPr>
            <a:r>
              <a:rPr lang="en-US" sz="2000" dirty="0">
                <a:solidFill>
                  <a:srgbClr val="000000"/>
                </a:solidFill>
              </a:rPr>
              <a:t>Other waiver requests than the 3 outlined may be submitted.</a:t>
            </a:r>
          </a:p>
          <a:p>
            <a:pPr marL="457200" lvl="0" indent="-342900" rtl="0">
              <a:spcBef>
                <a:spcPts val="0"/>
              </a:spcBef>
              <a:spcAft>
                <a:spcPts val="0"/>
              </a:spcAft>
              <a:buSzPts val="1800"/>
              <a:buChar char="●"/>
            </a:pPr>
            <a:r>
              <a:rPr lang="en-US" sz="2000" dirty="0">
                <a:solidFill>
                  <a:srgbClr val="000000"/>
                </a:solidFill>
              </a:rPr>
              <a:t>Any waiver submissions must cite specific statutory requirement and fall within Ed Flex authority (see previous slide for list of ESEA Title programs).</a:t>
            </a:r>
          </a:p>
          <a:p>
            <a:pPr marL="457200" lvl="0" indent="-342900" rtl="0">
              <a:spcBef>
                <a:spcPts val="0"/>
              </a:spcBef>
              <a:spcAft>
                <a:spcPts val="0"/>
              </a:spcAft>
              <a:buSzPts val="1800"/>
              <a:buChar char="●"/>
            </a:pPr>
            <a:r>
              <a:rPr lang="en-US" sz="2000" dirty="0">
                <a:solidFill>
                  <a:srgbClr val="000000"/>
                </a:solidFill>
              </a:rPr>
              <a:t>If your district is considering submitting an Ed Flex waiver and you want more information or to discuss with CDE about allowability, please contact Jeremy Meredith [</a:t>
            </a:r>
            <a:r>
              <a:rPr lang="en-US" sz="2000" b="1" dirty="0">
                <a:solidFill>
                  <a:srgbClr val="000000"/>
                </a:solidFill>
              </a:rPr>
              <a:t>Meredith_J@cde.state.co.us</a:t>
            </a:r>
            <a:r>
              <a:rPr lang="en-US" sz="2000" dirty="0">
                <a:solidFill>
                  <a:srgbClr val="000000"/>
                </a:solidFill>
              </a:rPr>
              <a:t>] or Kathryn Wisner [</a:t>
            </a:r>
            <a:r>
              <a:rPr lang="en-US" sz="2000" b="1" dirty="0">
                <a:solidFill>
                  <a:srgbClr val="000000"/>
                </a:solidFill>
              </a:rPr>
              <a:t>Wisner_K@cde.state.co.us].</a:t>
            </a:r>
            <a:r>
              <a:rPr lang="en-US" sz="2000" dirty="0">
                <a:solidFill>
                  <a:srgbClr val="000000"/>
                </a:solidFill>
              </a:rPr>
              <a:t> </a:t>
            </a:r>
            <a:r>
              <a:rPr lang="en-US" sz="2000" dirty="0">
                <a:solidFill>
                  <a:srgbClr val="000000"/>
                </a:solidFill>
                <a:hlinkClick r:id="rId3"/>
              </a:rPr>
              <a:t>ESEA Regional Contacts </a:t>
            </a:r>
            <a:r>
              <a:rPr lang="en-US" sz="2000" dirty="0">
                <a:solidFill>
                  <a:srgbClr val="000000"/>
                </a:solidFill>
              </a:rPr>
              <a:t>are available to provide technical assistance and answer your questions.</a:t>
            </a:r>
          </a:p>
          <a:p>
            <a:endParaRPr lang="en-US" sz="1700" dirty="0">
              <a:solidFill>
                <a:srgbClr val="000000"/>
              </a:solidFill>
            </a:endParaRPr>
          </a:p>
        </p:txBody>
      </p:sp>
      <p:sp>
        <p:nvSpPr>
          <p:cNvPr id="4" name="Slide Number Placeholder 3">
            <a:extLst>
              <a:ext uri="{FF2B5EF4-FFF2-40B4-BE49-F238E27FC236}">
                <a16:creationId xmlns:a16="http://schemas.microsoft.com/office/drawing/2014/main" id="{2FB36F62-9A57-409A-9A7F-371F1BF79D23}"/>
              </a:ext>
            </a:extLst>
          </p:cNvPr>
          <p:cNvSpPr>
            <a:spLocks noGrp="1"/>
          </p:cNvSpPr>
          <p:nvPr>
            <p:ph type="sldNum" sz="quarter" idx="12"/>
          </p:nvPr>
        </p:nvSpPr>
        <p:spPr>
          <a:xfrm>
            <a:off x="804672" y="6223702"/>
            <a:ext cx="570728" cy="314067"/>
          </a:xfrm>
        </p:spPr>
        <p:txBody>
          <a:bodyPr>
            <a:normAutofit/>
          </a:bodyPr>
          <a:lstStyle/>
          <a:p>
            <a:pPr>
              <a:spcAft>
                <a:spcPts val="600"/>
              </a:spcAft>
            </a:pPr>
            <a:fld id="{C479D5F6-EDCB-402A-AC08-4943A1820E8F}" type="slidenum">
              <a:rPr lang="en-US" sz="1100">
                <a:solidFill>
                  <a:srgbClr val="898989"/>
                </a:solidFill>
              </a:rPr>
              <a:pPr>
                <a:spcAft>
                  <a:spcPts val="600"/>
                </a:spcAft>
              </a:pPr>
              <a:t>24</a:t>
            </a:fld>
            <a:endParaRPr lang="en-US" sz="1100">
              <a:solidFill>
                <a:srgbClr val="898989"/>
              </a:solidFill>
            </a:endParaRPr>
          </a:p>
        </p:txBody>
      </p:sp>
      <p:sp>
        <p:nvSpPr>
          <p:cNvPr id="10" name="Google Shape;185;p32">
            <a:extLst>
              <a:ext uri="{FF2B5EF4-FFF2-40B4-BE49-F238E27FC236}">
                <a16:creationId xmlns:a16="http://schemas.microsoft.com/office/drawing/2014/main" id="{D1C16F4D-C2B6-476F-970C-5DE6346D44DD}"/>
              </a:ext>
            </a:extLst>
          </p:cNvPr>
          <p:cNvSpPr txBox="1"/>
          <p:nvPr/>
        </p:nvSpPr>
        <p:spPr>
          <a:xfrm>
            <a:off x="351880" y="4626439"/>
            <a:ext cx="3733879" cy="1754296"/>
          </a:xfrm>
          <a:prstGeom prst="rect">
            <a:avLst/>
          </a:prstGeom>
          <a:solidFill>
            <a:srgbClr val="FFE59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b="1" i="1" dirty="0"/>
              <a:t>If CDE receives multiple and consistent individual requests to waive a regulation or statutory requirement, it may create the opportunity for statewide waivers of that regulation or requirement.</a:t>
            </a:r>
            <a:endParaRPr sz="1700" b="1" i="1" dirty="0"/>
          </a:p>
        </p:txBody>
      </p:sp>
      <p:pic>
        <p:nvPicPr>
          <p:cNvPr id="2054" name="Picture 6" descr="Remember Power Icon Stock Illustrations – 47 Remember Power Icon Stock  Illustrations, Vectors &amp; Clipart - Dreamstime">
            <a:extLst>
              <a:ext uri="{FF2B5EF4-FFF2-40B4-BE49-F238E27FC236}">
                <a16:creationId xmlns:a16="http://schemas.microsoft.com/office/drawing/2014/main" id="{81F65DA4-9DD8-4462-86AF-FCABF9316A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031" y="1199759"/>
            <a:ext cx="3155576" cy="315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066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3A9FB-4D8C-4651-B45D-B2698D90DD58}"/>
              </a:ext>
            </a:extLst>
          </p:cNvPr>
          <p:cNvSpPr>
            <a:spLocks noGrp="1"/>
          </p:cNvSpPr>
          <p:nvPr>
            <p:ph type="title"/>
          </p:nvPr>
        </p:nvSpPr>
        <p:spPr>
          <a:xfrm>
            <a:off x="443565" y="355600"/>
            <a:ext cx="8065168" cy="748100"/>
          </a:xfrm>
        </p:spPr>
        <p:txBody>
          <a:bodyPr>
            <a:normAutofit/>
          </a:bodyPr>
          <a:lstStyle/>
          <a:p>
            <a:r>
              <a:rPr lang="en-US" sz="4000" dirty="0"/>
              <a:t>In The Pipeline</a:t>
            </a:r>
          </a:p>
        </p:txBody>
      </p:sp>
      <p:sp>
        <p:nvSpPr>
          <p:cNvPr id="3" name="Content Placeholder 2">
            <a:extLst>
              <a:ext uri="{FF2B5EF4-FFF2-40B4-BE49-F238E27FC236}">
                <a16:creationId xmlns:a16="http://schemas.microsoft.com/office/drawing/2014/main" id="{9D2CA059-7F30-4CC1-BC74-10C197F2F075}"/>
              </a:ext>
            </a:extLst>
          </p:cNvPr>
          <p:cNvSpPr>
            <a:spLocks noGrp="1"/>
          </p:cNvSpPr>
          <p:nvPr>
            <p:ph idx="1"/>
          </p:nvPr>
        </p:nvSpPr>
        <p:spPr/>
        <p:txBody>
          <a:bodyPr/>
          <a:lstStyle/>
          <a:p>
            <a:pPr marL="457200" lvl="0" indent="-342900" algn="l" rtl="0">
              <a:spcBef>
                <a:spcPts val="0"/>
              </a:spcBef>
              <a:spcAft>
                <a:spcPts val="0"/>
              </a:spcAft>
              <a:buSzPts val="1800"/>
              <a:buChar char="●"/>
            </a:pPr>
            <a:r>
              <a:rPr lang="en-US" sz="3200" b="1" dirty="0"/>
              <a:t>Final guidance on Ed Flex</a:t>
            </a:r>
            <a:r>
              <a:rPr lang="en-US" sz="3200" dirty="0"/>
              <a:t> with additional information on considerations when developing an application, how to submit, and key timelines.</a:t>
            </a:r>
          </a:p>
          <a:p>
            <a:pPr marL="457200" lvl="0" indent="-342900" algn="l" rtl="0">
              <a:spcBef>
                <a:spcPts val="0"/>
              </a:spcBef>
              <a:spcAft>
                <a:spcPts val="0"/>
              </a:spcAft>
              <a:buSzPts val="1800"/>
              <a:buChar char="●"/>
            </a:pPr>
            <a:r>
              <a:rPr lang="en-US" sz="3200" b="1" dirty="0"/>
              <a:t>LEA application template </a:t>
            </a:r>
            <a:r>
              <a:rPr lang="en-US" sz="3200" dirty="0"/>
              <a:t>to use for submitting formal request to CDE.</a:t>
            </a:r>
          </a:p>
          <a:p>
            <a:pPr marL="457200" lvl="0" indent="-342900" algn="l" rtl="0">
              <a:spcBef>
                <a:spcPts val="0"/>
              </a:spcBef>
              <a:spcAft>
                <a:spcPts val="0"/>
              </a:spcAft>
              <a:buSzPts val="1800"/>
              <a:buChar char="●"/>
            </a:pPr>
            <a:r>
              <a:rPr lang="en-US" sz="3200" b="1" dirty="0"/>
              <a:t>Communications</a:t>
            </a:r>
            <a:r>
              <a:rPr lang="en-US" sz="3200" dirty="0"/>
              <a:t> with how to access application and where to submit. These will be sent to authorized representatives and other channels, e.g., CDE Update, Federal Programs Beeline.</a:t>
            </a:r>
          </a:p>
          <a:p>
            <a:endParaRPr lang="en-US" dirty="0"/>
          </a:p>
        </p:txBody>
      </p:sp>
      <p:sp>
        <p:nvSpPr>
          <p:cNvPr id="4" name="Slide Number Placeholder 3">
            <a:extLst>
              <a:ext uri="{FF2B5EF4-FFF2-40B4-BE49-F238E27FC236}">
                <a16:creationId xmlns:a16="http://schemas.microsoft.com/office/drawing/2014/main" id="{13D29A6B-2E75-4CC8-8053-C711795ACAF9}"/>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1060823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5A247E-162E-43A1-8BAE-D628AC00BE07}"/>
              </a:ext>
            </a:extLst>
          </p:cNvPr>
          <p:cNvSpPr>
            <a:spLocks noGrp="1"/>
          </p:cNvSpPr>
          <p:nvPr>
            <p:ph type="title"/>
          </p:nvPr>
        </p:nvSpPr>
        <p:spPr>
          <a:xfrm>
            <a:off x="6810060" y="934015"/>
            <a:ext cx="4805996" cy="4079047"/>
          </a:xfrm>
        </p:spPr>
        <p:txBody>
          <a:bodyPr vert="horz" lIns="91440" tIns="45720" rIns="91440" bIns="45720" rtlCol="0" anchor="t">
            <a:normAutofit fontScale="90000"/>
          </a:bodyPr>
          <a:lstStyle/>
          <a:p>
            <a:r>
              <a:rPr lang="en-US" sz="5400" dirty="0">
                <a:solidFill>
                  <a:schemeClr val="accent1">
                    <a:lumMod val="75000"/>
                  </a:schemeClr>
                </a:solidFill>
              </a:rPr>
              <a:t>Which  flexibilities might your district interested in via Ed Flex? </a:t>
            </a:r>
            <a:br>
              <a:rPr lang="en-US" sz="5400" dirty="0">
                <a:solidFill>
                  <a:schemeClr val="accent1">
                    <a:lumMod val="75000"/>
                  </a:schemeClr>
                </a:solidFill>
              </a:rPr>
            </a:br>
            <a:endParaRPr lang="en-US" sz="4000" kern="1200" dirty="0">
              <a:solidFill>
                <a:schemeClr val="accent1">
                  <a:lumMod val="75000"/>
                </a:schemeClr>
              </a:solidFill>
              <a:latin typeface="+mj-lt"/>
              <a:ea typeface="+mj-ea"/>
              <a:cs typeface="+mj-cs"/>
            </a:endParaRPr>
          </a:p>
        </p:txBody>
      </p:sp>
      <p:pic>
        <p:nvPicPr>
          <p:cNvPr id="8" name="Graphic 7" descr="Chat">
            <a:extLst>
              <a:ext uri="{FF2B5EF4-FFF2-40B4-BE49-F238E27FC236}">
                <a16:creationId xmlns:a16="http://schemas.microsoft.com/office/drawing/2014/main" id="{71ADC803-1C01-4035-8522-AD0BB70EC7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FB80B90B-9806-4349-9888-CD5AC001657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26</a:t>
            </a:fld>
            <a:endParaRPr lang="en-US" sz="1200">
              <a:solidFill>
                <a:schemeClr val="tx1">
                  <a:tint val="75000"/>
                </a:schemeClr>
              </a:solidFill>
            </a:endParaRPr>
          </a:p>
        </p:txBody>
      </p:sp>
    </p:spTree>
    <p:extLst>
      <p:ext uri="{BB962C8B-B14F-4D97-AF65-F5344CB8AC3E}">
        <p14:creationId xmlns:p14="http://schemas.microsoft.com/office/powerpoint/2010/main" val="3904217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7"/>
        <p:cNvGrpSpPr/>
        <p:nvPr/>
      </p:nvGrpSpPr>
      <p:grpSpPr>
        <a:xfrm>
          <a:off x="0" y="0"/>
          <a:ext cx="0" cy="0"/>
          <a:chOff x="0" y="0"/>
          <a:chExt cx="0" cy="0"/>
        </a:xfrm>
      </p:grpSpPr>
      <p:sp>
        <p:nvSpPr>
          <p:cNvPr id="117" name="Rectangle 116">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8" name="Google Shape;238;p42"/>
          <p:cNvSpPr txBox="1">
            <a:spLocks noGrp="1"/>
          </p:cNvSpPr>
          <p:nvPr>
            <p:ph type="title"/>
          </p:nvPr>
        </p:nvSpPr>
        <p:spPr>
          <a:xfrm>
            <a:off x="6590662" y="4267832"/>
            <a:ext cx="4805996" cy="1297115"/>
          </a:xfrm>
          <a:prstGeom prst="rect">
            <a:avLst/>
          </a:prstGeom>
        </p:spPr>
        <p:txBody>
          <a:bodyPr spcFirstLastPara="1" vert="horz" lIns="91440" tIns="45720" rIns="91440" bIns="45720"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nSpc>
                <a:spcPct val="90000"/>
              </a:lnSpc>
              <a:spcBef>
                <a:spcPct val="0"/>
              </a:spcBef>
              <a:spcAft>
                <a:spcPts val="0"/>
              </a:spcAft>
            </a:pPr>
            <a:r>
              <a:rPr lang="en-US" sz="5400" b="1" kern="1200" dirty="0">
                <a:solidFill>
                  <a:schemeClr val="accent1">
                    <a:lumMod val="75000"/>
                  </a:schemeClr>
                </a:solidFill>
                <a:latin typeface="+mj-lt"/>
                <a:ea typeface="+mj-ea"/>
                <a:cs typeface="+mj-cs"/>
              </a:rPr>
              <a:t>Questions?</a:t>
            </a:r>
          </a:p>
        </p:txBody>
      </p:sp>
      <p:sp>
        <p:nvSpPr>
          <p:cNvPr id="121"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4" name="Graphic 113" descr="Question mark">
            <a:extLst>
              <a:ext uri="{FF2B5EF4-FFF2-40B4-BE49-F238E27FC236}">
                <a16:creationId xmlns:a16="http://schemas.microsoft.com/office/drawing/2014/main" id="{89CAF7AB-673E-4CC3-9612-7F13DA918A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3926884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67BA-D73C-4BE4-9929-E2CF7AE4E19E}"/>
              </a:ext>
            </a:extLst>
          </p:cNvPr>
          <p:cNvSpPr>
            <a:spLocks noGrp="1"/>
          </p:cNvSpPr>
          <p:nvPr>
            <p:ph type="ctrTitle"/>
          </p:nvPr>
        </p:nvSpPr>
        <p:spPr>
          <a:xfrm>
            <a:off x="787399" y="2532216"/>
            <a:ext cx="9867901" cy="2337620"/>
          </a:xfrm>
        </p:spPr>
        <p:txBody>
          <a:bodyPr/>
          <a:lstStyle/>
          <a:p>
            <a:r>
              <a:rPr lang="en" dirty="0"/>
              <a:t>ESSA Educator Requirements: Reminders and Considerations for Strengthening Talent Systems</a:t>
            </a:r>
            <a:endParaRPr lang="en-US" dirty="0"/>
          </a:p>
        </p:txBody>
      </p:sp>
      <p:sp>
        <p:nvSpPr>
          <p:cNvPr id="3" name="Slide Number Placeholder 2">
            <a:extLst>
              <a:ext uri="{FF2B5EF4-FFF2-40B4-BE49-F238E27FC236}">
                <a16:creationId xmlns:a16="http://schemas.microsoft.com/office/drawing/2014/main" id="{FF833392-5FF1-4BB2-BC35-FF7BA6B704C0}"/>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3460796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72B12-9E01-40B9-8D3E-0EDE4AD7F5F1}"/>
              </a:ext>
            </a:extLst>
          </p:cNvPr>
          <p:cNvSpPr>
            <a:spLocks noGrp="1"/>
          </p:cNvSpPr>
          <p:nvPr>
            <p:ph type="title"/>
          </p:nvPr>
        </p:nvSpPr>
        <p:spPr/>
        <p:txBody>
          <a:bodyPr>
            <a:normAutofit/>
          </a:bodyPr>
          <a:lstStyle/>
          <a:p>
            <a:r>
              <a:rPr lang="en-US" sz="4000" dirty="0"/>
              <a:t>Why This Matters</a:t>
            </a:r>
          </a:p>
        </p:txBody>
      </p:sp>
      <p:sp>
        <p:nvSpPr>
          <p:cNvPr id="3" name="Content Placeholder 2">
            <a:extLst>
              <a:ext uri="{FF2B5EF4-FFF2-40B4-BE49-F238E27FC236}">
                <a16:creationId xmlns:a16="http://schemas.microsoft.com/office/drawing/2014/main" id="{15D09197-AA09-421C-B709-48666F5249E7}"/>
              </a:ext>
            </a:extLst>
          </p:cNvPr>
          <p:cNvSpPr>
            <a:spLocks noGrp="1"/>
          </p:cNvSpPr>
          <p:nvPr>
            <p:ph idx="1"/>
          </p:nvPr>
        </p:nvSpPr>
        <p:spPr/>
        <p:txBody>
          <a:bodyPr/>
          <a:lstStyle/>
          <a:p>
            <a:pPr marL="457200" lvl="0" indent="-342900" algn="l" rtl="0">
              <a:spcBef>
                <a:spcPts val="0"/>
              </a:spcBef>
              <a:spcAft>
                <a:spcPts val="0"/>
              </a:spcAft>
              <a:buSzPts val="1800"/>
              <a:buChar char="●"/>
            </a:pPr>
            <a:r>
              <a:rPr lang="en-US" sz="2800" dirty="0"/>
              <a:t>Every year in January and February, districts complete their staff reporting in the HR Data Pipeline.</a:t>
            </a:r>
          </a:p>
          <a:p>
            <a:pPr marL="457200" lvl="0" indent="-342900" algn="l" rtl="0">
              <a:spcBef>
                <a:spcPts val="0"/>
              </a:spcBef>
              <a:spcAft>
                <a:spcPts val="0"/>
              </a:spcAft>
              <a:buSzPts val="1800"/>
              <a:buChar char="●"/>
            </a:pPr>
            <a:r>
              <a:rPr lang="en-US" sz="2800" dirty="0"/>
              <a:t>In that process, districts work with CDE to resolve errors in reporting, such as an unlicensed teacher assigned at a Title I school. </a:t>
            </a:r>
          </a:p>
          <a:p>
            <a:pPr marL="457200" lvl="0" indent="-342900" algn="l" rtl="0">
              <a:spcBef>
                <a:spcPts val="0"/>
              </a:spcBef>
              <a:spcAft>
                <a:spcPts val="0"/>
              </a:spcAft>
              <a:buSzPts val="1800"/>
              <a:buChar char="●"/>
            </a:pPr>
            <a:r>
              <a:rPr lang="en-US" sz="2800" dirty="0"/>
              <a:t>This conversation is a reminder of what Title I Part A says about educator qualifications, what common errors arise, and the action steps that districts can take to resolve these issues and prevent them in the future.</a:t>
            </a:r>
          </a:p>
          <a:p>
            <a:endParaRPr lang="en-US" dirty="0"/>
          </a:p>
        </p:txBody>
      </p:sp>
      <p:sp>
        <p:nvSpPr>
          <p:cNvPr id="4" name="Slide Number Placeholder 3">
            <a:extLst>
              <a:ext uri="{FF2B5EF4-FFF2-40B4-BE49-F238E27FC236}">
                <a16:creationId xmlns:a16="http://schemas.microsoft.com/office/drawing/2014/main" id="{59CD0B41-C287-4016-BE47-F09E371ABDA6}"/>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41525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4321" y="2293495"/>
            <a:ext cx="9524377" cy="2326014"/>
          </a:xfrm>
        </p:spPr>
        <p:txBody>
          <a:bodyPr>
            <a:normAutofit/>
          </a:bodyPr>
          <a:lstStyle/>
          <a:p>
            <a:pPr marL="0" lvl="0" indent="0" algn="ctr" rtl="0">
              <a:spcBef>
                <a:spcPts val="0"/>
              </a:spcBef>
              <a:spcAft>
                <a:spcPts val="0"/>
              </a:spcAft>
              <a:buClr>
                <a:schemeClr val="dk1"/>
              </a:buClr>
              <a:buSzPts val="1100"/>
              <a:buFont typeface="Arial"/>
              <a:buNone/>
            </a:pPr>
            <a:r>
              <a:rPr lang="en-US" sz="4000" b="1" dirty="0"/>
              <a:t>How Can Challenges </a:t>
            </a:r>
            <a:r>
              <a:rPr lang="en-US" b="1" dirty="0"/>
              <a:t>A</a:t>
            </a:r>
            <a:r>
              <a:rPr lang="en-US" sz="4000" b="1" dirty="0"/>
              <a:t>rising from COVID-19 be supported by Title I, Part A funds?</a:t>
            </a:r>
            <a:br>
              <a:rPr lang="en" sz="4000" b="1" dirty="0">
                <a:solidFill>
                  <a:schemeClr val="bg1">
                    <a:lumMod val="95000"/>
                  </a:schemeClr>
                </a:solidFill>
                <a:latin typeface="+mn-lt"/>
              </a:rPr>
            </a:br>
            <a:endParaRPr lang="en-US" dirty="0">
              <a:solidFill>
                <a:schemeClr val="bg1">
                  <a:lumMod val="95000"/>
                </a:schemeClr>
              </a:solidFill>
              <a:latin typeface="+mn-lt"/>
            </a:endParaRPr>
          </a:p>
        </p:txBody>
      </p:sp>
      <p:sp>
        <p:nvSpPr>
          <p:cNvPr id="3" name="Slide Number Placeholder 2"/>
          <p:cNvSpPr>
            <a:spLocks noGrp="1"/>
          </p:cNvSpPr>
          <p:nvPr>
            <p:ph type="sldNum" sz="quarter" idx="12"/>
          </p:nvPr>
        </p:nvSpPr>
        <p:spPr/>
        <p:txBody>
          <a:bodyPr/>
          <a:lstStyle/>
          <a:p>
            <a:fld id="{C479D5F6-EDCB-402A-AC08-4943A1820E8F}" type="slidenum">
              <a:rPr lang="en-US" smtClean="0"/>
              <a:pPr/>
              <a:t>3</a:t>
            </a:fld>
            <a:endParaRPr lang="en-US" dirty="0"/>
          </a:p>
        </p:txBody>
      </p:sp>
      <p:sp>
        <p:nvSpPr>
          <p:cNvPr id="6" name="Google Shape;73;p16">
            <a:extLst>
              <a:ext uri="{FF2B5EF4-FFF2-40B4-BE49-F238E27FC236}">
                <a16:creationId xmlns:a16="http://schemas.microsoft.com/office/drawing/2014/main" id="{757CE871-BBBC-491F-AED2-BCD09CB3FB54}"/>
              </a:ext>
            </a:extLst>
          </p:cNvPr>
          <p:cNvSpPr txBox="1"/>
          <p:nvPr/>
        </p:nvSpPr>
        <p:spPr>
          <a:xfrm>
            <a:off x="2293809" y="4476855"/>
            <a:ext cx="7274597"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i="1" dirty="0">
                <a:solidFill>
                  <a:schemeClr val="bg1"/>
                </a:solidFill>
              </a:rPr>
              <a:t>Laura Meushaw, Title I School Improvement Coordinator</a:t>
            </a:r>
            <a:endParaRPr sz="2800" i="1" dirty="0">
              <a:solidFill>
                <a:schemeClr val="bg1"/>
              </a:solidFill>
            </a:endParaRPr>
          </a:p>
        </p:txBody>
      </p:sp>
    </p:spTree>
    <p:extLst>
      <p:ext uri="{BB962C8B-B14F-4D97-AF65-F5344CB8AC3E}">
        <p14:creationId xmlns:p14="http://schemas.microsoft.com/office/powerpoint/2010/main" val="2748458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88468D-F4B4-4EF8-AE03-A11BBFC0F55D}"/>
              </a:ext>
            </a:extLst>
          </p:cNvPr>
          <p:cNvSpPr>
            <a:spLocks noGrp="1"/>
          </p:cNvSpPr>
          <p:nvPr>
            <p:ph type="title"/>
          </p:nvPr>
        </p:nvSpPr>
        <p:spPr>
          <a:xfrm>
            <a:off x="6094105" y="573741"/>
            <a:ext cx="5614874" cy="1683265"/>
          </a:xfrm>
        </p:spPr>
        <p:txBody>
          <a:bodyPr>
            <a:normAutofit/>
          </a:bodyPr>
          <a:lstStyle/>
          <a:p>
            <a:r>
              <a:rPr lang="en-US" b="1" dirty="0">
                <a:solidFill>
                  <a:srgbClr val="000000"/>
                </a:solidFill>
              </a:rPr>
              <a:t>Our Conversation Today</a:t>
            </a:r>
          </a:p>
        </p:txBody>
      </p:sp>
      <p:sp>
        <p:nvSpPr>
          <p:cNvPr id="7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6" name="Picture 4" descr="Icon Of A Certificate - Icon Diploma, HD Png Download - kindpng">
            <a:extLst>
              <a:ext uri="{FF2B5EF4-FFF2-40B4-BE49-F238E27FC236}">
                <a16:creationId xmlns:a16="http://schemas.microsoft.com/office/drawing/2014/main" id="{996C2B6D-40D4-4673-8C69-29EFA57D17EA}"/>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6953" r="6041" b="-1"/>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2827ED8-CC06-451F-8960-1176FE518D6B}"/>
              </a:ext>
            </a:extLst>
          </p:cNvPr>
          <p:cNvSpPr>
            <a:spLocks noGrp="1"/>
          </p:cNvSpPr>
          <p:nvPr>
            <p:ph idx="1"/>
          </p:nvPr>
        </p:nvSpPr>
        <p:spPr>
          <a:xfrm>
            <a:off x="6090573" y="1255060"/>
            <a:ext cx="5614875" cy="4805912"/>
          </a:xfrm>
        </p:spPr>
        <p:txBody>
          <a:bodyPr anchor="ctr">
            <a:normAutofit fontScale="92500"/>
          </a:bodyPr>
          <a:lstStyle/>
          <a:p>
            <a:pPr marL="457200" lvl="0" indent="-349250" rtl="0">
              <a:spcBef>
                <a:spcPts val="0"/>
              </a:spcBef>
              <a:spcAft>
                <a:spcPts val="0"/>
              </a:spcAft>
              <a:buClr>
                <a:schemeClr val="dk1"/>
              </a:buClr>
              <a:buSzPts val="1900"/>
              <a:buChar char="●"/>
            </a:pPr>
            <a:r>
              <a:rPr lang="en-US" sz="3600" dirty="0">
                <a:solidFill>
                  <a:srgbClr val="000000"/>
                </a:solidFill>
              </a:rPr>
              <a:t>ESSA Title I licensure/authorization requirements</a:t>
            </a:r>
          </a:p>
          <a:p>
            <a:pPr marL="457200" lvl="0" indent="-349250" rtl="0">
              <a:spcBef>
                <a:spcPts val="0"/>
              </a:spcBef>
              <a:spcAft>
                <a:spcPts val="0"/>
              </a:spcAft>
              <a:buClr>
                <a:schemeClr val="dk1"/>
              </a:buClr>
              <a:buSzPts val="1900"/>
              <a:buChar char="●"/>
            </a:pPr>
            <a:r>
              <a:rPr lang="en-US" sz="3600" dirty="0">
                <a:solidFill>
                  <a:srgbClr val="000000"/>
                </a:solidFill>
              </a:rPr>
              <a:t>Addressing HR Pipeline errors</a:t>
            </a:r>
          </a:p>
          <a:p>
            <a:pPr marL="457200" lvl="0" indent="-349250" rtl="0">
              <a:spcBef>
                <a:spcPts val="0"/>
              </a:spcBef>
              <a:spcAft>
                <a:spcPts val="0"/>
              </a:spcAft>
              <a:buClr>
                <a:schemeClr val="dk1"/>
              </a:buClr>
              <a:buSzPts val="1900"/>
              <a:buChar char="●"/>
            </a:pPr>
            <a:r>
              <a:rPr lang="en-US" sz="3600" dirty="0">
                <a:solidFill>
                  <a:srgbClr val="000000"/>
                </a:solidFill>
              </a:rPr>
              <a:t>Parent Notification Requirements</a:t>
            </a:r>
          </a:p>
          <a:p>
            <a:pPr marL="457200" lvl="0" indent="-349250" rtl="0">
              <a:spcBef>
                <a:spcPts val="0"/>
              </a:spcBef>
              <a:spcAft>
                <a:spcPts val="0"/>
              </a:spcAft>
              <a:buClr>
                <a:schemeClr val="dk1"/>
              </a:buClr>
              <a:buSzPts val="1900"/>
              <a:buChar char="●"/>
            </a:pPr>
            <a:r>
              <a:rPr lang="en-US" sz="3600" dirty="0">
                <a:solidFill>
                  <a:srgbClr val="000000"/>
                </a:solidFill>
              </a:rPr>
              <a:t>Considerations for strengthening educator qualifications - quick wins and system enhancements</a:t>
            </a:r>
          </a:p>
          <a:p>
            <a:endParaRPr lang="en-US" sz="2000" dirty="0">
              <a:solidFill>
                <a:srgbClr val="000000"/>
              </a:solidFill>
            </a:endParaRPr>
          </a:p>
        </p:txBody>
      </p:sp>
      <p:sp>
        <p:nvSpPr>
          <p:cNvPr id="4" name="Slide Number Placeholder 3">
            <a:extLst>
              <a:ext uri="{FF2B5EF4-FFF2-40B4-BE49-F238E27FC236}">
                <a16:creationId xmlns:a16="http://schemas.microsoft.com/office/drawing/2014/main" id="{AC93A53D-167C-406D-9FFC-4AF37DAF8A03}"/>
              </a:ext>
            </a:extLst>
          </p:cNvPr>
          <p:cNvSpPr>
            <a:spLocks noGrp="1"/>
          </p:cNvSpPr>
          <p:nvPr>
            <p:ph type="sldNum" sz="quarter" idx="12"/>
          </p:nvPr>
        </p:nvSpPr>
        <p:spPr>
          <a:xfrm>
            <a:off x="10825930" y="6223702"/>
            <a:ext cx="570728" cy="314067"/>
          </a:xfrm>
        </p:spPr>
        <p:txBody>
          <a:bodyPr>
            <a:normAutofit/>
          </a:bodyPr>
          <a:lstStyle/>
          <a:p>
            <a:pPr>
              <a:spcAft>
                <a:spcPts val="600"/>
              </a:spcAft>
            </a:pPr>
            <a:fld id="{C479D5F6-EDCB-402A-AC08-4943A1820E8F}" type="slidenum">
              <a:rPr lang="en-US" sz="1100">
                <a:solidFill>
                  <a:srgbClr val="898989"/>
                </a:solidFill>
              </a:rPr>
              <a:pPr>
                <a:spcAft>
                  <a:spcPts val="600"/>
                </a:spcAft>
              </a:pPr>
              <a:t>30</a:t>
            </a:fld>
            <a:endParaRPr lang="en-US" sz="1100">
              <a:solidFill>
                <a:srgbClr val="898989"/>
              </a:solidFill>
            </a:endParaRPr>
          </a:p>
        </p:txBody>
      </p:sp>
    </p:spTree>
    <p:extLst>
      <p:ext uri="{BB962C8B-B14F-4D97-AF65-F5344CB8AC3E}">
        <p14:creationId xmlns:p14="http://schemas.microsoft.com/office/powerpoint/2010/main" val="1053345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7D705-A118-4980-9777-0E9374F6FCF0}"/>
              </a:ext>
            </a:extLst>
          </p:cNvPr>
          <p:cNvSpPr>
            <a:spLocks noGrp="1"/>
          </p:cNvSpPr>
          <p:nvPr>
            <p:ph type="title"/>
          </p:nvPr>
        </p:nvSpPr>
        <p:spPr/>
        <p:txBody>
          <a:bodyPr/>
          <a:lstStyle/>
          <a:p>
            <a:r>
              <a:rPr lang="en" sz="2800" b="1" dirty="0"/>
              <a:t>ESSA Educator Qualification Requirements: 3 Key Provisions</a:t>
            </a:r>
            <a:endParaRPr lang="en-US" dirty="0"/>
          </a:p>
        </p:txBody>
      </p:sp>
      <p:sp>
        <p:nvSpPr>
          <p:cNvPr id="4" name="Slide Number Placeholder 3">
            <a:extLst>
              <a:ext uri="{FF2B5EF4-FFF2-40B4-BE49-F238E27FC236}">
                <a16:creationId xmlns:a16="http://schemas.microsoft.com/office/drawing/2014/main" id="{183A99BB-FF1C-453F-B836-F8077F6E3BF7}"/>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
        <p:nvSpPr>
          <p:cNvPr id="5" name="Content Placeholder 2">
            <a:extLst>
              <a:ext uri="{FF2B5EF4-FFF2-40B4-BE49-F238E27FC236}">
                <a16:creationId xmlns:a16="http://schemas.microsoft.com/office/drawing/2014/main" id="{AB54E461-B25A-4D95-A345-CF04D35EBD7D}"/>
              </a:ext>
            </a:extLst>
          </p:cNvPr>
          <p:cNvSpPr>
            <a:spLocks noGrp="1"/>
          </p:cNvSpPr>
          <p:nvPr>
            <p:ph idx="1"/>
          </p:nvPr>
        </p:nvSpPr>
        <p:spPr>
          <a:xfrm>
            <a:off x="838200" y="1554163"/>
            <a:ext cx="10502900" cy="4427537"/>
          </a:xfrm>
        </p:spPr>
        <p:txBody>
          <a:bodyPr>
            <a:normAutofit fontScale="92500" lnSpcReduction="20000"/>
          </a:bodyPr>
          <a:lstStyle/>
          <a:p>
            <a:pPr marL="0" lvl="0" indent="0" algn="l" rtl="0">
              <a:spcBef>
                <a:spcPts val="0"/>
              </a:spcBef>
              <a:spcAft>
                <a:spcPts val="0"/>
              </a:spcAft>
              <a:buNone/>
            </a:pPr>
            <a:r>
              <a:rPr lang="en-US" sz="2600" b="1" dirty="0">
                <a:solidFill>
                  <a:srgbClr val="000000"/>
                </a:solidFill>
              </a:rPr>
              <a:t>Title I school educator certification requirements:</a:t>
            </a:r>
            <a:r>
              <a:rPr lang="en-US" sz="2600" dirty="0">
                <a:solidFill>
                  <a:srgbClr val="000000"/>
                </a:solidFill>
              </a:rPr>
              <a:t> Teachers employed in Title I schools must meet state certification requirements. In Colorado, a license or authorization is required for employment as a teacher, special services provider, or principal in a school (unless a charter school obtains non-automatic waiver from C.R.S. 22-63-201).</a:t>
            </a:r>
          </a:p>
          <a:p>
            <a:pPr marL="0" lvl="0" indent="0" algn="l" rtl="0">
              <a:spcBef>
                <a:spcPts val="1200"/>
              </a:spcBef>
              <a:spcAft>
                <a:spcPts val="0"/>
              </a:spcAft>
              <a:buNone/>
            </a:pPr>
            <a:r>
              <a:rPr lang="en-US" sz="2600" b="1" dirty="0">
                <a:solidFill>
                  <a:srgbClr val="000000"/>
                </a:solidFill>
              </a:rPr>
              <a:t>Parent Notification and Request for Information:</a:t>
            </a:r>
            <a:r>
              <a:rPr lang="en-US" sz="2600" dirty="0">
                <a:solidFill>
                  <a:srgbClr val="000000"/>
                </a:solidFill>
              </a:rPr>
              <a:t> LEAs that receive Title I funds are required to notify parents that they can request specific information about a teacher's qualifications. Districts must also notify parents about unlicensed or unqualified teacher who has been teaching their children for four or more consecutive weeks.</a:t>
            </a:r>
          </a:p>
          <a:p>
            <a:pPr marL="0" lvl="0" indent="0" algn="l" rtl="0">
              <a:spcBef>
                <a:spcPts val="1200"/>
              </a:spcBef>
              <a:spcAft>
                <a:spcPts val="1200"/>
              </a:spcAft>
              <a:buNone/>
            </a:pPr>
            <a:r>
              <a:rPr lang="en-US" sz="2600" b="1" dirty="0">
                <a:solidFill>
                  <a:srgbClr val="000000"/>
                </a:solidFill>
              </a:rPr>
              <a:t>Equitable Distribution of Teachers (EDT):</a:t>
            </a:r>
            <a:r>
              <a:rPr lang="en-US" sz="2600" dirty="0">
                <a:solidFill>
                  <a:srgbClr val="000000"/>
                </a:solidFill>
              </a:rPr>
              <a:t> ESSA requires LEAs accepting Title I, Part A funds to develop plans to address disparities in low-income and minority students’ access to effective, in-field, or experienced teachers compared to their higher-income, non-minority cohorts.</a:t>
            </a:r>
          </a:p>
          <a:p>
            <a:endParaRPr lang="en-US" dirty="0"/>
          </a:p>
        </p:txBody>
      </p:sp>
    </p:spTree>
    <p:extLst>
      <p:ext uri="{BB962C8B-B14F-4D97-AF65-F5344CB8AC3E}">
        <p14:creationId xmlns:p14="http://schemas.microsoft.com/office/powerpoint/2010/main" val="4176163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1F01-29E1-4FDA-B0B3-6AAE6FC31FBA}"/>
              </a:ext>
            </a:extLst>
          </p:cNvPr>
          <p:cNvSpPr>
            <a:spLocks noGrp="1"/>
          </p:cNvSpPr>
          <p:nvPr>
            <p:ph type="title"/>
          </p:nvPr>
        </p:nvSpPr>
        <p:spPr>
          <a:xfrm>
            <a:off x="332873" y="306776"/>
            <a:ext cx="9322735" cy="898524"/>
          </a:xfrm>
        </p:spPr>
        <p:txBody>
          <a:bodyPr>
            <a:normAutofit fontScale="90000"/>
          </a:bodyPr>
          <a:lstStyle/>
          <a:p>
            <a:r>
              <a:rPr lang="en" sz="2800" b="1" dirty="0"/>
              <a:t>If Unlicensed Teacher is Teaching at a Title I School: </a:t>
            </a:r>
            <a:br>
              <a:rPr lang="en" sz="2800" b="1" dirty="0"/>
            </a:br>
            <a:r>
              <a:rPr lang="en" sz="2800" b="1" dirty="0"/>
              <a:t>HR Data Pipeline Reporting and Next Steps</a:t>
            </a:r>
            <a:endParaRPr lang="en-US" dirty="0"/>
          </a:p>
        </p:txBody>
      </p:sp>
      <p:sp>
        <p:nvSpPr>
          <p:cNvPr id="3" name="Content Placeholder 2">
            <a:extLst>
              <a:ext uri="{FF2B5EF4-FFF2-40B4-BE49-F238E27FC236}">
                <a16:creationId xmlns:a16="http://schemas.microsoft.com/office/drawing/2014/main" id="{BBD00767-837E-4A85-BDF5-7186365ECE51}"/>
              </a:ext>
            </a:extLst>
          </p:cNvPr>
          <p:cNvSpPr>
            <a:spLocks noGrp="1"/>
          </p:cNvSpPr>
          <p:nvPr>
            <p:ph idx="1"/>
          </p:nvPr>
        </p:nvSpPr>
        <p:spPr>
          <a:xfrm>
            <a:off x="838200" y="1554480"/>
            <a:ext cx="10515600" cy="4617720"/>
          </a:xfrm>
        </p:spPr>
        <p:txBody>
          <a:bodyPr>
            <a:normAutofit fontScale="92500" lnSpcReduction="10000"/>
          </a:bodyPr>
          <a:lstStyle/>
          <a:p>
            <a:pPr marL="0" lvl="0" indent="0" algn="l" rtl="0">
              <a:spcBef>
                <a:spcPts val="1200"/>
              </a:spcBef>
              <a:spcAft>
                <a:spcPts val="0"/>
              </a:spcAft>
              <a:buNone/>
            </a:pPr>
            <a:r>
              <a:rPr lang="en-US" sz="2400" b="1" dirty="0">
                <a:solidFill>
                  <a:schemeClr val="dk1"/>
                </a:solidFill>
              </a:rPr>
              <a:t>If a teacher does not hold a license or authorization, an exception may be entered </a:t>
            </a:r>
            <a:r>
              <a:rPr lang="en-US" sz="2400" b="1" i="1" dirty="0">
                <a:solidFill>
                  <a:schemeClr val="dk1"/>
                </a:solidFill>
              </a:rPr>
              <a:t>if</a:t>
            </a:r>
            <a:r>
              <a:rPr lang="en-US" sz="2400" i="1" dirty="0"/>
              <a:t>: </a:t>
            </a:r>
          </a:p>
          <a:p>
            <a:pPr marL="457200" lvl="0" indent="-320039" algn="l" rtl="0">
              <a:spcBef>
                <a:spcPts val="1200"/>
              </a:spcBef>
              <a:spcAft>
                <a:spcPts val="0"/>
              </a:spcAft>
              <a:buClr>
                <a:schemeClr val="dk1"/>
              </a:buClr>
              <a:buSzPct val="100000"/>
              <a:buAutoNum type="arabicPeriod"/>
            </a:pPr>
            <a:r>
              <a:rPr lang="en-US" sz="2400" b="1" dirty="0">
                <a:solidFill>
                  <a:schemeClr val="dk1"/>
                </a:solidFill>
              </a:rPr>
              <a:t>The teacher is currently in process of obtaining a Colorado teaching license or will immediately pursue licensure and has the adequate postsecondary qualifications to do so;</a:t>
            </a:r>
          </a:p>
          <a:p>
            <a:pPr marL="457200" lvl="0" indent="-320039" algn="l" rtl="0">
              <a:spcBef>
                <a:spcPts val="0"/>
              </a:spcBef>
              <a:spcAft>
                <a:spcPts val="0"/>
              </a:spcAft>
              <a:buClr>
                <a:schemeClr val="dk1"/>
              </a:buClr>
              <a:buSzPct val="100000"/>
              <a:buAutoNum type="arabicPeriod"/>
            </a:pPr>
            <a:r>
              <a:rPr lang="en-US" sz="2400" b="1" dirty="0">
                <a:solidFill>
                  <a:schemeClr val="dk1"/>
                </a:solidFill>
              </a:rPr>
              <a:t>If the teacher is not or cannot pursue a license, the district will pursue emergency authorization.</a:t>
            </a:r>
          </a:p>
          <a:p>
            <a:pPr marL="0" lvl="0" indent="0" algn="l" rtl="0">
              <a:spcBef>
                <a:spcPts val="1200"/>
              </a:spcBef>
              <a:spcAft>
                <a:spcPts val="0"/>
              </a:spcAft>
              <a:buNone/>
            </a:pPr>
            <a:r>
              <a:rPr lang="en-US" sz="2400" i="1" dirty="0">
                <a:solidFill>
                  <a:schemeClr val="dk1"/>
                </a:solidFill>
              </a:rPr>
              <a:t>CDE will work with the district to support and expedite licensure applications.</a:t>
            </a:r>
          </a:p>
          <a:p>
            <a:pPr marL="0" lvl="0" indent="0" algn="l" rtl="0">
              <a:spcBef>
                <a:spcPts val="1200"/>
              </a:spcBef>
              <a:spcAft>
                <a:spcPts val="0"/>
              </a:spcAft>
              <a:buNone/>
            </a:pPr>
            <a:r>
              <a:rPr lang="en-US" sz="2400" dirty="0">
                <a:solidFill>
                  <a:schemeClr val="dk1"/>
                </a:solidFill>
              </a:rPr>
              <a:t>If the teacher/district is not working on either option above, then the teacher will need to be treated and reported as a </a:t>
            </a:r>
            <a:r>
              <a:rPr lang="en-US" sz="2400" b="1" dirty="0">
                <a:solidFill>
                  <a:schemeClr val="dk1"/>
                </a:solidFill>
              </a:rPr>
              <a:t>substitute</a:t>
            </a:r>
            <a:r>
              <a:rPr lang="en-US" sz="2400" dirty="0">
                <a:solidFill>
                  <a:schemeClr val="dk1"/>
                </a:solidFill>
              </a:rPr>
              <a:t> (job class code 204) or </a:t>
            </a:r>
            <a:r>
              <a:rPr lang="en-US" sz="2400" b="1" dirty="0">
                <a:solidFill>
                  <a:schemeClr val="dk1"/>
                </a:solidFill>
              </a:rPr>
              <a:t>paraprofessional </a:t>
            </a:r>
            <a:r>
              <a:rPr lang="en-US" sz="2400" dirty="0">
                <a:solidFill>
                  <a:schemeClr val="dk1"/>
                </a:solidFill>
              </a:rPr>
              <a:t>(job class code 415) and obtain relevant certification. The HR snapshot should be updated accordingly to resolve error(s).</a:t>
            </a:r>
          </a:p>
          <a:p>
            <a:pPr marL="0" lvl="0" indent="0" algn="l" rtl="0">
              <a:spcBef>
                <a:spcPts val="1200"/>
              </a:spcBef>
              <a:spcAft>
                <a:spcPts val="1200"/>
              </a:spcAft>
              <a:buNone/>
            </a:pPr>
            <a:r>
              <a:rPr lang="en-US" sz="2400" dirty="0">
                <a:solidFill>
                  <a:schemeClr val="dk1"/>
                </a:solidFill>
              </a:rPr>
              <a:t>Substitute teachers must hold a </a:t>
            </a:r>
            <a:r>
              <a:rPr lang="en-US" sz="2400" u="sng" dirty="0">
                <a:solidFill>
                  <a:schemeClr val="hlink"/>
                </a:solidFill>
                <a:hlinkClick r:id="rId2"/>
              </a:rPr>
              <a:t>substitute authorization</a:t>
            </a:r>
            <a:r>
              <a:rPr lang="en-US" sz="2400" dirty="0">
                <a:solidFill>
                  <a:schemeClr val="dk1"/>
                </a:solidFill>
              </a:rPr>
              <a:t>. Paraprofessionals must meet </a:t>
            </a:r>
            <a:r>
              <a:rPr lang="en-US" sz="2400" u="sng" dirty="0">
                <a:solidFill>
                  <a:schemeClr val="hlink"/>
                </a:solidFill>
                <a:hlinkClick r:id="rId3"/>
              </a:rPr>
              <a:t>state qualification requirements</a:t>
            </a:r>
            <a:r>
              <a:rPr lang="en-US" sz="2400" dirty="0">
                <a:solidFill>
                  <a:schemeClr val="dk1"/>
                </a:solidFill>
              </a:rPr>
              <a:t>. Districts may set policies that go above these requirements.</a:t>
            </a:r>
          </a:p>
          <a:p>
            <a:endParaRPr lang="en-US" dirty="0"/>
          </a:p>
        </p:txBody>
      </p:sp>
      <p:sp>
        <p:nvSpPr>
          <p:cNvPr id="4" name="Slide Number Placeholder 3">
            <a:extLst>
              <a:ext uri="{FF2B5EF4-FFF2-40B4-BE49-F238E27FC236}">
                <a16:creationId xmlns:a16="http://schemas.microsoft.com/office/drawing/2014/main" id="{E7684DC7-8355-43C6-8F9F-6916F2ADE14E}"/>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1307264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1E75-C58B-4B30-98DD-3932D4F01EE0}"/>
              </a:ext>
            </a:extLst>
          </p:cNvPr>
          <p:cNvSpPr>
            <a:spLocks noGrp="1"/>
          </p:cNvSpPr>
          <p:nvPr>
            <p:ph type="title"/>
          </p:nvPr>
        </p:nvSpPr>
        <p:spPr>
          <a:xfrm>
            <a:off x="443565" y="304800"/>
            <a:ext cx="8065168" cy="798900"/>
          </a:xfrm>
        </p:spPr>
        <p:txBody>
          <a:bodyPr>
            <a:normAutofit/>
          </a:bodyPr>
          <a:lstStyle/>
          <a:p>
            <a:r>
              <a:rPr lang="en-US" sz="3600" dirty="0"/>
              <a:t>Parent Right to Know Letter</a:t>
            </a:r>
          </a:p>
        </p:txBody>
      </p:sp>
      <p:sp>
        <p:nvSpPr>
          <p:cNvPr id="4" name="Slide Number Placeholder 3">
            <a:extLst>
              <a:ext uri="{FF2B5EF4-FFF2-40B4-BE49-F238E27FC236}">
                <a16:creationId xmlns:a16="http://schemas.microsoft.com/office/drawing/2014/main" id="{C470592F-3223-4789-B6E0-34550AF7344D}"/>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
        <p:nvSpPr>
          <p:cNvPr id="5" name="Content Placeholder 1">
            <a:extLst>
              <a:ext uri="{FF2B5EF4-FFF2-40B4-BE49-F238E27FC236}">
                <a16:creationId xmlns:a16="http://schemas.microsoft.com/office/drawing/2014/main" id="{23026E8B-C41F-4A70-8BA2-562548DC7C10}"/>
              </a:ext>
            </a:extLst>
          </p:cNvPr>
          <p:cNvSpPr>
            <a:spLocks noGrp="1"/>
          </p:cNvSpPr>
          <p:nvPr>
            <p:ph idx="1"/>
          </p:nvPr>
        </p:nvSpPr>
        <p:spPr>
          <a:xfrm>
            <a:off x="838200" y="1554163"/>
            <a:ext cx="5257800" cy="4351337"/>
          </a:xfrm>
        </p:spPr>
        <p:txBody>
          <a:bodyPr/>
          <a:lstStyle/>
          <a:p>
            <a:pPr marL="0" lvl="0" indent="0" algn="l" rtl="0">
              <a:spcBef>
                <a:spcPts val="0"/>
              </a:spcBef>
              <a:spcAft>
                <a:spcPts val="0"/>
              </a:spcAft>
              <a:buNone/>
            </a:pPr>
            <a:r>
              <a:rPr lang="en-US" sz="2800" dirty="0">
                <a:solidFill>
                  <a:srgbClr val="000000"/>
                </a:solidFill>
              </a:rPr>
              <a:t>Districts must notify parents if </a:t>
            </a:r>
            <a:r>
              <a:rPr lang="en-US" sz="2800" i="1" dirty="0">
                <a:solidFill>
                  <a:srgbClr val="000000"/>
                </a:solidFill>
              </a:rPr>
              <a:t>either: </a:t>
            </a:r>
            <a:r>
              <a:rPr lang="en-US" sz="2800" dirty="0">
                <a:solidFill>
                  <a:srgbClr val="000000"/>
                </a:solidFill>
              </a:rPr>
              <a:t>1) an unlicensed or 2) out-of-field teacher has been teaching their children for four or more consecutive weeks.</a:t>
            </a:r>
          </a:p>
          <a:p>
            <a:pPr marL="0" lvl="0" indent="0" algn="l" rtl="0">
              <a:spcBef>
                <a:spcPts val="1200"/>
              </a:spcBef>
              <a:spcAft>
                <a:spcPts val="1200"/>
              </a:spcAft>
              <a:buNone/>
            </a:pPr>
            <a:r>
              <a:rPr lang="en-US" sz="2800" dirty="0">
                <a:solidFill>
                  <a:srgbClr val="000000"/>
                </a:solidFill>
              </a:rPr>
              <a:t>CDE has provided a parent notification letter template here: </a:t>
            </a:r>
            <a:r>
              <a:rPr lang="en-US" sz="2800" u="sng" dirty="0">
                <a:solidFill>
                  <a:schemeClr val="hlink"/>
                </a:solidFill>
                <a:hlinkClick r:id="rId2"/>
              </a:rPr>
              <a:t>https://www.cde.state.co.us/fedprograms/unlicensedteacherletter</a:t>
            </a:r>
            <a:endParaRPr lang="en-US" sz="2800" dirty="0">
              <a:solidFill>
                <a:srgbClr val="000000"/>
              </a:solidFill>
            </a:endParaRPr>
          </a:p>
          <a:p>
            <a:endParaRPr lang="en-US" dirty="0"/>
          </a:p>
        </p:txBody>
      </p:sp>
      <p:sp>
        <p:nvSpPr>
          <p:cNvPr id="6" name="Google Shape;233;p40">
            <a:extLst>
              <a:ext uri="{FF2B5EF4-FFF2-40B4-BE49-F238E27FC236}">
                <a16:creationId xmlns:a16="http://schemas.microsoft.com/office/drawing/2014/main" id="{F88C2DF5-12A0-4CE4-85BC-31B466FAB0F4}"/>
              </a:ext>
            </a:extLst>
          </p:cNvPr>
          <p:cNvSpPr txBox="1">
            <a:spLocks/>
          </p:cNvSpPr>
          <p:nvPr/>
        </p:nvSpPr>
        <p:spPr>
          <a:xfrm>
            <a:off x="7062022" y="1421716"/>
            <a:ext cx="4647378" cy="4351337"/>
          </a:xfrm>
          <a:prstGeom prst="rect">
            <a:avLst/>
          </a:prstGeom>
          <a:solidFill>
            <a:srgbClr val="FFE599"/>
          </a:solidFill>
          <a:ln>
            <a:noFill/>
          </a:ln>
        </p:spPr>
        <p:txBody>
          <a:bodyPr spcFirstLastPara="1" wrap="square" lIns="91425" tIns="91425" rIns="91425" bIns="91425"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b="1" i="1"/>
              <a:t>Good to Know!</a:t>
            </a:r>
          </a:p>
          <a:p>
            <a:pPr marL="0" indent="0">
              <a:spcBef>
                <a:spcPts val="0"/>
              </a:spcBef>
              <a:buFont typeface="Arial" panose="020B0604020202020204" pitchFamily="34" charset="0"/>
              <a:buNone/>
            </a:pPr>
            <a:endParaRPr lang="en-US" sz="2000"/>
          </a:p>
          <a:p>
            <a:pPr marL="0" indent="0">
              <a:spcBef>
                <a:spcPts val="0"/>
              </a:spcBef>
              <a:buFont typeface="Arial" panose="020B0604020202020204" pitchFamily="34" charset="0"/>
              <a:buNone/>
            </a:pPr>
            <a:r>
              <a:rPr lang="en-US" sz="2000"/>
              <a:t>ESSA uses multiple ways to promote equitable student access to quality teachers. </a:t>
            </a:r>
          </a:p>
          <a:p>
            <a:pPr marL="0" indent="0">
              <a:spcBef>
                <a:spcPts val="0"/>
              </a:spcBef>
              <a:buFont typeface="Arial" panose="020B0604020202020204" pitchFamily="34" charset="0"/>
              <a:buNone/>
            </a:pPr>
            <a:endParaRPr lang="en-US" sz="2000"/>
          </a:p>
          <a:p>
            <a:pPr marL="0" indent="0">
              <a:spcBef>
                <a:spcPts val="0"/>
              </a:spcBef>
              <a:buFont typeface="Arial" panose="020B0604020202020204" pitchFamily="34" charset="0"/>
              <a:buNone/>
            </a:pPr>
            <a:r>
              <a:rPr lang="en-US" sz="2000"/>
              <a:t>Title I licensure requirements, parent notification, and Equitable Distribution of Teachers (EDT) each play a role in elevating low-income and/or minority students’ access to quality instruction. They are independent requirements, but together serve to illuminate opportunities to strengthen human capital systems at disadvantaged schools.</a:t>
            </a:r>
            <a:endParaRPr lang="en-US" sz="2000" dirty="0"/>
          </a:p>
        </p:txBody>
      </p:sp>
    </p:spTree>
    <p:extLst>
      <p:ext uri="{BB962C8B-B14F-4D97-AF65-F5344CB8AC3E}">
        <p14:creationId xmlns:p14="http://schemas.microsoft.com/office/powerpoint/2010/main" val="571317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D8B1C6-7666-475E-B529-7CD09FA3A0ED}"/>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
        <p:nvSpPr>
          <p:cNvPr id="5" name="Title 4">
            <a:extLst>
              <a:ext uri="{FF2B5EF4-FFF2-40B4-BE49-F238E27FC236}">
                <a16:creationId xmlns:a16="http://schemas.microsoft.com/office/drawing/2014/main" id="{D44C7405-24E7-4306-8670-048DBCBC20E8}"/>
              </a:ext>
            </a:extLst>
          </p:cNvPr>
          <p:cNvSpPr>
            <a:spLocks noGrp="1"/>
          </p:cNvSpPr>
          <p:nvPr>
            <p:ph type="title"/>
          </p:nvPr>
        </p:nvSpPr>
        <p:spPr>
          <a:xfrm>
            <a:off x="443565" y="136525"/>
            <a:ext cx="8471836" cy="788907"/>
          </a:xfrm>
        </p:spPr>
        <p:txBody>
          <a:bodyPr>
            <a:noAutofit/>
          </a:bodyPr>
          <a:lstStyle/>
          <a:p>
            <a:r>
              <a:rPr lang="en-US" sz="3200" dirty="0"/>
              <a:t>Using the CNA Process to Address Human Capital Needs: Process and Examples</a:t>
            </a:r>
          </a:p>
        </p:txBody>
      </p:sp>
      <p:sp>
        <p:nvSpPr>
          <p:cNvPr id="6" name="Google Shape;87;p18">
            <a:extLst>
              <a:ext uri="{FF2B5EF4-FFF2-40B4-BE49-F238E27FC236}">
                <a16:creationId xmlns:a16="http://schemas.microsoft.com/office/drawing/2014/main" id="{7C5E033B-C6F5-4F2F-B294-74D521999C8C}"/>
              </a:ext>
            </a:extLst>
          </p:cNvPr>
          <p:cNvSpPr/>
          <p:nvPr/>
        </p:nvSpPr>
        <p:spPr>
          <a:xfrm>
            <a:off x="281663" y="1798224"/>
            <a:ext cx="3885655" cy="1630775"/>
          </a:xfrm>
          <a:prstGeom prst="homePlat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700"/>
              <a:buFont typeface="Arial"/>
              <a:buNone/>
            </a:pPr>
            <a:r>
              <a:rPr lang="en" sz="2400" b="0" i="0" u="none" strike="noStrike" cap="none" dirty="0">
                <a:solidFill>
                  <a:srgbClr val="FFFFFF"/>
                </a:solidFill>
                <a:latin typeface="Calibri"/>
                <a:ea typeface="Calibri"/>
                <a:cs typeface="Calibri"/>
                <a:sym typeface="Calibri"/>
              </a:rPr>
              <a:t>Identify Key Challenges</a:t>
            </a:r>
            <a:endParaRPr sz="2400" b="0" i="0" u="none" strike="noStrike" cap="none" dirty="0">
              <a:solidFill>
                <a:srgbClr val="FFFFFF"/>
              </a:solidFill>
              <a:latin typeface="Calibri"/>
              <a:ea typeface="Calibri"/>
              <a:cs typeface="Calibri"/>
              <a:sym typeface="Calibri"/>
            </a:endParaRPr>
          </a:p>
        </p:txBody>
      </p:sp>
      <p:sp>
        <p:nvSpPr>
          <p:cNvPr id="7" name="Google Shape;88;p18">
            <a:extLst>
              <a:ext uri="{FF2B5EF4-FFF2-40B4-BE49-F238E27FC236}">
                <a16:creationId xmlns:a16="http://schemas.microsoft.com/office/drawing/2014/main" id="{B19C2DCE-2C4C-481F-9202-C543656D345C}"/>
              </a:ext>
            </a:extLst>
          </p:cNvPr>
          <p:cNvSpPr/>
          <p:nvPr/>
        </p:nvSpPr>
        <p:spPr>
          <a:xfrm>
            <a:off x="3894596" y="1798225"/>
            <a:ext cx="4116181" cy="1630775"/>
          </a:xfrm>
          <a:prstGeom prst="chevron">
            <a:avLst>
              <a:gd name="adj" fmla="val 50000"/>
            </a:avLst>
          </a:prstGeom>
          <a:solidFill>
            <a:schemeClr val="accent1">
              <a:lumMod val="75000"/>
            </a:schemeClr>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700"/>
              <a:buFont typeface="Arial"/>
              <a:buNone/>
            </a:pPr>
            <a:r>
              <a:rPr lang="en" sz="2400" b="0" i="0" u="none" strike="noStrike" cap="none" dirty="0">
                <a:solidFill>
                  <a:srgbClr val="FFFFFF"/>
                </a:solidFill>
                <a:latin typeface="Calibri"/>
                <a:ea typeface="Calibri"/>
                <a:cs typeface="Calibri"/>
                <a:sym typeface="Calibri"/>
              </a:rPr>
              <a:t>Select Top Priorities</a:t>
            </a:r>
            <a:endParaRPr sz="2400" b="0" i="0" u="none" strike="noStrike" cap="none" dirty="0">
              <a:solidFill>
                <a:srgbClr val="FFFFFF"/>
              </a:solidFill>
              <a:latin typeface="Calibri"/>
              <a:ea typeface="Calibri"/>
              <a:cs typeface="Calibri"/>
              <a:sym typeface="Calibri"/>
            </a:endParaRPr>
          </a:p>
        </p:txBody>
      </p:sp>
      <p:sp>
        <p:nvSpPr>
          <p:cNvPr id="8" name="Google Shape;89;p18">
            <a:extLst>
              <a:ext uri="{FF2B5EF4-FFF2-40B4-BE49-F238E27FC236}">
                <a16:creationId xmlns:a16="http://schemas.microsoft.com/office/drawing/2014/main" id="{BBB4A358-28DF-442A-A635-83C751E7CA39}"/>
              </a:ext>
            </a:extLst>
          </p:cNvPr>
          <p:cNvSpPr/>
          <p:nvPr/>
        </p:nvSpPr>
        <p:spPr>
          <a:xfrm>
            <a:off x="7728182" y="1750597"/>
            <a:ext cx="4047557" cy="1630775"/>
          </a:xfrm>
          <a:prstGeom prst="chevron">
            <a:avLst>
              <a:gd name="adj" fmla="val 50000"/>
            </a:avLst>
          </a:prstGeom>
          <a:solidFill>
            <a:schemeClr val="tx2">
              <a:lumMod val="50000"/>
            </a:schemeClr>
          </a:soli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700"/>
              <a:buFont typeface="Arial"/>
              <a:buNone/>
            </a:pPr>
            <a:r>
              <a:rPr lang="en" sz="2400" b="0" i="0" u="none" strike="noStrike" cap="none" dirty="0">
                <a:solidFill>
                  <a:srgbClr val="FFFFFF"/>
                </a:solidFill>
                <a:latin typeface="Calibri"/>
                <a:ea typeface="Calibri"/>
                <a:cs typeface="Calibri"/>
                <a:sym typeface="Calibri"/>
              </a:rPr>
              <a:t>Leveraging Funds to Address Priorities</a:t>
            </a:r>
            <a:endParaRPr sz="2400" b="0" i="0" u="none" strike="noStrike" cap="none" dirty="0">
              <a:solidFill>
                <a:srgbClr val="FFFFFF"/>
              </a:solidFill>
              <a:latin typeface="Calibri"/>
              <a:ea typeface="Calibri"/>
              <a:cs typeface="Calibri"/>
              <a:sym typeface="Calibri"/>
            </a:endParaRPr>
          </a:p>
        </p:txBody>
      </p:sp>
      <p:sp>
        <p:nvSpPr>
          <p:cNvPr id="2" name="TextBox 1">
            <a:extLst>
              <a:ext uri="{FF2B5EF4-FFF2-40B4-BE49-F238E27FC236}">
                <a16:creationId xmlns:a16="http://schemas.microsoft.com/office/drawing/2014/main" id="{E0CDCEB3-E918-4EC8-AA10-3BD277D832A6}"/>
              </a:ext>
            </a:extLst>
          </p:cNvPr>
          <p:cNvSpPr txBox="1"/>
          <p:nvPr/>
        </p:nvSpPr>
        <p:spPr>
          <a:xfrm>
            <a:off x="459525" y="3621008"/>
            <a:ext cx="301311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Inexperienced teachers</a:t>
            </a:r>
          </a:p>
          <a:p>
            <a:pPr marL="285750" indent="-285750">
              <a:buFont typeface="Arial" panose="020B0604020202020204" pitchFamily="34" charset="0"/>
              <a:buChar char="•"/>
            </a:pPr>
            <a:r>
              <a:rPr lang="en-US" dirty="0"/>
              <a:t>Out-of-field teachers</a:t>
            </a:r>
          </a:p>
          <a:p>
            <a:pPr marL="285750" indent="-285750">
              <a:buFont typeface="Arial" panose="020B0604020202020204" pitchFamily="34" charset="0"/>
              <a:buChar char="•"/>
            </a:pPr>
            <a:r>
              <a:rPr lang="en-US" dirty="0"/>
              <a:t>Ineffective teachers</a:t>
            </a:r>
          </a:p>
          <a:p>
            <a:pPr marL="285750" indent="-285750">
              <a:buFont typeface="Arial" panose="020B0604020202020204" pitchFamily="34" charset="0"/>
              <a:buChar char="•"/>
            </a:pPr>
            <a:r>
              <a:rPr lang="en-US" dirty="0"/>
              <a:t>High turnover</a:t>
            </a:r>
          </a:p>
          <a:p>
            <a:pPr marL="285750" indent="-285750">
              <a:buFont typeface="Arial" panose="020B0604020202020204" pitchFamily="34" charset="0"/>
              <a:buChar char="•"/>
            </a:pPr>
            <a:r>
              <a:rPr lang="en-US" dirty="0"/>
              <a:t>Unstructured Onboarding</a:t>
            </a:r>
          </a:p>
          <a:p>
            <a:pPr marL="285750" indent="-285750">
              <a:buFont typeface="Arial" panose="020B0604020202020204" pitchFamily="34" charset="0"/>
              <a:buChar char="•"/>
            </a:pPr>
            <a:r>
              <a:rPr lang="en-US" dirty="0"/>
              <a:t>Lack of coaches/mentors</a:t>
            </a:r>
          </a:p>
          <a:p>
            <a:pPr marL="285750" indent="-285750">
              <a:buFont typeface="Arial" panose="020B0604020202020204" pitchFamily="34" charset="0"/>
              <a:buChar char="•"/>
            </a:pPr>
            <a:r>
              <a:rPr lang="en-US" dirty="0"/>
              <a:t>Unattractive compensation</a:t>
            </a:r>
          </a:p>
        </p:txBody>
      </p:sp>
      <p:sp>
        <p:nvSpPr>
          <p:cNvPr id="9" name="TextBox 8">
            <a:extLst>
              <a:ext uri="{FF2B5EF4-FFF2-40B4-BE49-F238E27FC236}">
                <a16:creationId xmlns:a16="http://schemas.microsoft.com/office/drawing/2014/main" id="{C89BA01C-A00E-4941-9FC4-179204606733}"/>
              </a:ext>
            </a:extLst>
          </p:cNvPr>
          <p:cNvSpPr txBox="1"/>
          <p:nvPr/>
        </p:nvSpPr>
        <p:spPr>
          <a:xfrm>
            <a:off x="3869196" y="3582154"/>
            <a:ext cx="3745018" cy="3139321"/>
          </a:xfrm>
          <a:prstGeom prst="rect">
            <a:avLst/>
          </a:prstGeom>
          <a:noFill/>
        </p:spPr>
        <p:txBody>
          <a:bodyPr wrap="square" rtlCol="0">
            <a:spAutoFit/>
          </a:bodyPr>
          <a:lstStyle/>
          <a:p>
            <a:pPr marL="285750" indent="-285750">
              <a:buFont typeface="Arial" panose="020B0604020202020204" pitchFamily="34" charset="0"/>
              <a:buChar char="•"/>
            </a:pPr>
            <a:r>
              <a:rPr lang="en-US" dirty="0"/>
              <a:t>Focused retention of inexperienced educators so they build experience</a:t>
            </a:r>
          </a:p>
          <a:p>
            <a:pPr marL="285750" indent="-285750">
              <a:buFont typeface="Arial" panose="020B0604020202020204" pitchFamily="34" charset="0"/>
              <a:buChar char="•"/>
            </a:pPr>
            <a:r>
              <a:rPr lang="en-US" dirty="0"/>
              <a:t>Recruit in-field teachers</a:t>
            </a:r>
          </a:p>
          <a:p>
            <a:pPr marL="285750" indent="-285750">
              <a:buFont typeface="Arial" panose="020B0604020202020204" pitchFamily="34" charset="0"/>
              <a:buChar char="•"/>
            </a:pPr>
            <a:r>
              <a:rPr lang="en-US" dirty="0"/>
              <a:t>Targeted coaching for struggling teachers</a:t>
            </a:r>
          </a:p>
          <a:p>
            <a:pPr marL="285750" indent="-285750">
              <a:buFont typeface="Arial" panose="020B0604020202020204" pitchFamily="34" charset="0"/>
              <a:buChar char="•"/>
            </a:pPr>
            <a:r>
              <a:rPr lang="en-US" dirty="0"/>
              <a:t>Trainings for school leaders to effectively build positive culture of growth and shared leadership</a:t>
            </a:r>
          </a:p>
          <a:p>
            <a:pPr marL="285750" indent="-285750">
              <a:buFont typeface="Arial" panose="020B0604020202020204" pitchFamily="34" charset="0"/>
              <a:buChar char="•"/>
            </a:pPr>
            <a:r>
              <a:rPr lang="en-US" dirty="0"/>
              <a:t>Differentiated pay or career ladder structures</a:t>
            </a:r>
          </a:p>
        </p:txBody>
      </p:sp>
      <p:sp>
        <p:nvSpPr>
          <p:cNvPr id="10" name="TextBox 9">
            <a:extLst>
              <a:ext uri="{FF2B5EF4-FFF2-40B4-BE49-F238E27FC236}">
                <a16:creationId xmlns:a16="http://schemas.microsoft.com/office/drawing/2014/main" id="{F0F27260-A0E6-41EF-A21B-A9C3796750D7}"/>
              </a:ext>
            </a:extLst>
          </p:cNvPr>
          <p:cNvSpPr txBox="1"/>
          <p:nvPr/>
        </p:nvSpPr>
        <p:spPr>
          <a:xfrm>
            <a:off x="8010776" y="3610650"/>
            <a:ext cx="3304923" cy="2585323"/>
          </a:xfrm>
          <a:prstGeom prst="rect">
            <a:avLst/>
          </a:prstGeom>
          <a:noFill/>
        </p:spPr>
        <p:txBody>
          <a:bodyPr wrap="square" rtlCol="0">
            <a:spAutoFit/>
          </a:bodyPr>
          <a:lstStyle/>
          <a:p>
            <a:pPr marL="285750" indent="-285750">
              <a:buFont typeface="Arial" panose="020B0604020202020204" pitchFamily="34" charset="0"/>
              <a:buChar char="•"/>
            </a:pPr>
            <a:r>
              <a:rPr lang="en-US" dirty="0"/>
              <a:t>State/local funds</a:t>
            </a:r>
          </a:p>
          <a:p>
            <a:pPr marL="285750" indent="-285750">
              <a:buFont typeface="Arial" panose="020B0604020202020204" pitchFamily="34" charset="0"/>
              <a:buChar char="•"/>
            </a:pPr>
            <a:r>
              <a:rPr lang="en-US" dirty="0"/>
              <a:t>ESEA Funds</a:t>
            </a:r>
          </a:p>
          <a:p>
            <a:pPr marL="742950" lvl="1" indent="-285750">
              <a:buFont typeface="Arial" panose="020B0604020202020204" pitchFamily="34" charset="0"/>
              <a:buChar char="•"/>
            </a:pPr>
            <a:r>
              <a:rPr lang="en-US" dirty="0"/>
              <a:t>Title II for strengthening recruitment, compensation, addressing class size, delivering targeted PD</a:t>
            </a:r>
          </a:p>
          <a:p>
            <a:pPr marL="285750" indent="-285750">
              <a:buFont typeface="Arial" panose="020B0604020202020204" pitchFamily="34" charset="0"/>
              <a:buChar char="•"/>
            </a:pPr>
            <a:r>
              <a:rPr lang="en-US" dirty="0"/>
              <a:t>Competitive Grants, such as EASI grant</a:t>
            </a:r>
          </a:p>
        </p:txBody>
      </p:sp>
    </p:spTree>
    <p:extLst>
      <p:ext uri="{BB962C8B-B14F-4D97-AF65-F5344CB8AC3E}">
        <p14:creationId xmlns:p14="http://schemas.microsoft.com/office/powerpoint/2010/main" val="3572263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154B-EB14-4028-80E0-1F41B63A4203}"/>
              </a:ext>
            </a:extLst>
          </p:cNvPr>
          <p:cNvSpPr>
            <a:spLocks noGrp="1"/>
          </p:cNvSpPr>
          <p:nvPr>
            <p:ph type="title"/>
          </p:nvPr>
        </p:nvSpPr>
        <p:spPr/>
        <p:txBody>
          <a:bodyPr/>
          <a:lstStyle/>
          <a:p>
            <a:r>
              <a:rPr lang="en-US" dirty="0"/>
              <a:t>Considerations for Strengthening Educator Talent Systems</a:t>
            </a:r>
          </a:p>
        </p:txBody>
      </p:sp>
      <p:sp>
        <p:nvSpPr>
          <p:cNvPr id="3" name="Content Placeholder 2">
            <a:extLst>
              <a:ext uri="{FF2B5EF4-FFF2-40B4-BE49-F238E27FC236}">
                <a16:creationId xmlns:a16="http://schemas.microsoft.com/office/drawing/2014/main" id="{BBDB4ABE-88F2-4775-A14B-CADB945171A4}"/>
              </a:ext>
            </a:extLst>
          </p:cNvPr>
          <p:cNvSpPr>
            <a:spLocks noGrp="1"/>
          </p:cNvSpPr>
          <p:nvPr>
            <p:ph idx="1"/>
          </p:nvPr>
        </p:nvSpPr>
        <p:spPr>
          <a:xfrm>
            <a:off x="1333500" y="1554356"/>
            <a:ext cx="8877300" cy="4351338"/>
          </a:xfrm>
        </p:spPr>
        <p:txBody>
          <a:bodyPr>
            <a:normAutofit/>
          </a:bodyPr>
          <a:lstStyle/>
          <a:p>
            <a:pPr marL="0" lvl="0" indent="0" algn="l" rtl="0">
              <a:spcBef>
                <a:spcPts val="0"/>
              </a:spcBef>
              <a:spcAft>
                <a:spcPts val="0"/>
              </a:spcAft>
              <a:buNone/>
            </a:pPr>
            <a:r>
              <a:rPr lang="en-US" b="1" i="1" dirty="0"/>
              <a:t>Quick Wins</a:t>
            </a:r>
          </a:p>
          <a:p>
            <a:pPr marL="457200" lvl="0" indent="-342900" algn="l" rtl="0">
              <a:spcBef>
                <a:spcPts val="1200"/>
              </a:spcBef>
              <a:spcAft>
                <a:spcPts val="0"/>
              </a:spcAft>
              <a:buSzPts val="1800"/>
              <a:buChar char="●"/>
            </a:pPr>
            <a:r>
              <a:rPr lang="en-US" dirty="0"/>
              <a:t>Staff and resources at the district level are devoted to</a:t>
            </a:r>
            <a:r>
              <a:rPr lang="en-US" b="1" dirty="0"/>
              <a:t> early recruitment </a:t>
            </a:r>
            <a:r>
              <a:rPr lang="en-US" dirty="0"/>
              <a:t>activities. Candidate qualifications are </a:t>
            </a:r>
            <a:r>
              <a:rPr lang="en-US" i="1" dirty="0"/>
              <a:t>checked against</a:t>
            </a:r>
            <a:r>
              <a:rPr lang="en-US" dirty="0"/>
              <a:t> </a:t>
            </a:r>
            <a:r>
              <a:rPr lang="en-US" u="sng" dirty="0">
                <a:solidFill>
                  <a:schemeClr val="hlink"/>
                </a:solidFill>
                <a:hlinkClick r:id="rId2"/>
              </a:rPr>
              <a:t>Title I requirements</a:t>
            </a:r>
            <a:r>
              <a:rPr lang="en-US" dirty="0"/>
              <a:t>. </a:t>
            </a:r>
          </a:p>
          <a:p>
            <a:pPr marL="457200" lvl="0" indent="-342900" algn="l" rtl="0">
              <a:spcBef>
                <a:spcPts val="0"/>
              </a:spcBef>
              <a:spcAft>
                <a:spcPts val="0"/>
              </a:spcAft>
              <a:buSzPts val="1800"/>
              <a:buChar char="●"/>
            </a:pPr>
            <a:r>
              <a:rPr lang="en-US" dirty="0"/>
              <a:t>Online postings, social media, and targeted advertisements are used to </a:t>
            </a:r>
            <a:r>
              <a:rPr lang="en-US" b="1" dirty="0"/>
              <a:t>actively recruit </a:t>
            </a:r>
            <a:r>
              <a:rPr lang="en-US" dirty="0"/>
              <a:t>for </a:t>
            </a:r>
            <a:r>
              <a:rPr lang="en-US" b="1" dirty="0"/>
              <a:t>current and projected </a:t>
            </a:r>
            <a:r>
              <a:rPr lang="en-US" dirty="0"/>
              <a:t>openings.</a:t>
            </a:r>
          </a:p>
          <a:p>
            <a:pPr marL="457200" lvl="0" indent="-342900" algn="l" rtl="0">
              <a:spcBef>
                <a:spcPts val="0"/>
              </a:spcBef>
              <a:spcAft>
                <a:spcPts val="0"/>
              </a:spcAft>
              <a:buSzPts val="1800"/>
              <a:buChar char="●"/>
            </a:pPr>
            <a:r>
              <a:rPr lang="en-US" dirty="0"/>
              <a:t>ESEA funds, such as Title I or II, </a:t>
            </a:r>
            <a:r>
              <a:rPr lang="en-US" b="1" dirty="0"/>
              <a:t>are prioritized </a:t>
            </a:r>
            <a:r>
              <a:rPr lang="en-US" dirty="0"/>
              <a:t>to provide differential pay for hard to staff positions so needed and qualified talent is secured.</a:t>
            </a:r>
          </a:p>
          <a:p>
            <a:pPr marL="457200" indent="-342900">
              <a:spcBef>
                <a:spcPts val="0"/>
              </a:spcBef>
              <a:buSzPts val="1800"/>
              <a:buFont typeface="Arial" panose="020B0604020202020204" pitchFamily="34" charset="0"/>
              <a:buChar char="●"/>
            </a:pPr>
            <a:r>
              <a:rPr lang="en-US" dirty="0"/>
              <a:t>Consider use of </a:t>
            </a:r>
            <a:r>
              <a:rPr lang="en-US" b="1" dirty="0"/>
              <a:t>ESSER funds </a:t>
            </a:r>
            <a:r>
              <a:rPr lang="en-US" dirty="0"/>
              <a:t>for activities directly related to COVID-19, where substantial shifts have occurred in educator’s job duties. Stipends and supports may be provided.</a:t>
            </a:r>
          </a:p>
          <a:p>
            <a:pPr marL="457200" lvl="0" indent="-342900" algn="l" rtl="0">
              <a:spcBef>
                <a:spcPts val="0"/>
              </a:spcBef>
              <a:spcAft>
                <a:spcPts val="0"/>
              </a:spcAft>
              <a:buSzPts val="1800"/>
              <a:buChar char="●"/>
            </a:pPr>
            <a:endParaRPr lang="en-US" dirty="0"/>
          </a:p>
          <a:p>
            <a:endParaRPr lang="en-US" dirty="0"/>
          </a:p>
        </p:txBody>
      </p:sp>
      <p:sp>
        <p:nvSpPr>
          <p:cNvPr id="4" name="Slide Number Placeholder 3">
            <a:extLst>
              <a:ext uri="{FF2B5EF4-FFF2-40B4-BE49-F238E27FC236}">
                <a16:creationId xmlns:a16="http://schemas.microsoft.com/office/drawing/2014/main" id="{4BEF2508-C343-47D4-96BE-0FD82C80B7F2}"/>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267095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6E464-9D17-4692-B876-DDBBE92B2535}"/>
              </a:ext>
            </a:extLst>
          </p:cNvPr>
          <p:cNvSpPr>
            <a:spLocks noGrp="1"/>
          </p:cNvSpPr>
          <p:nvPr>
            <p:ph type="title"/>
          </p:nvPr>
        </p:nvSpPr>
        <p:spPr/>
        <p:txBody>
          <a:bodyPr/>
          <a:lstStyle/>
          <a:p>
            <a:r>
              <a:rPr lang="en-US" dirty="0"/>
              <a:t>Considerations for Strengthening Educator Talent Systems</a:t>
            </a:r>
          </a:p>
        </p:txBody>
      </p:sp>
      <p:sp>
        <p:nvSpPr>
          <p:cNvPr id="3" name="Content Placeholder 2">
            <a:extLst>
              <a:ext uri="{FF2B5EF4-FFF2-40B4-BE49-F238E27FC236}">
                <a16:creationId xmlns:a16="http://schemas.microsoft.com/office/drawing/2014/main" id="{CAB4CE04-6D05-4397-94D2-DA8AA4EA529D}"/>
              </a:ext>
            </a:extLst>
          </p:cNvPr>
          <p:cNvSpPr>
            <a:spLocks noGrp="1"/>
          </p:cNvSpPr>
          <p:nvPr>
            <p:ph idx="1"/>
          </p:nvPr>
        </p:nvSpPr>
        <p:spPr>
          <a:xfrm>
            <a:off x="1155700" y="1465580"/>
            <a:ext cx="9055100" cy="4801870"/>
          </a:xfrm>
        </p:spPr>
        <p:txBody>
          <a:bodyPr>
            <a:normAutofit/>
          </a:bodyPr>
          <a:lstStyle/>
          <a:p>
            <a:pPr marL="0" lvl="0" indent="0" algn="l" rtl="0">
              <a:spcBef>
                <a:spcPts val="0"/>
              </a:spcBef>
              <a:spcAft>
                <a:spcPts val="0"/>
              </a:spcAft>
              <a:buNone/>
            </a:pPr>
            <a:r>
              <a:rPr lang="en-US" b="1" i="1" dirty="0"/>
              <a:t>System Improvements</a:t>
            </a:r>
          </a:p>
          <a:p>
            <a:pPr marL="457200" lvl="0" indent="-325755" algn="l" rtl="0">
              <a:spcBef>
                <a:spcPts val="1200"/>
              </a:spcBef>
              <a:spcAft>
                <a:spcPts val="0"/>
              </a:spcAft>
              <a:buSzPct val="100000"/>
              <a:buChar char="●"/>
            </a:pPr>
            <a:r>
              <a:rPr lang="en-US" b="1" dirty="0"/>
              <a:t>Partner</a:t>
            </a:r>
            <a:r>
              <a:rPr lang="en-US" dirty="0"/>
              <a:t> with local and regional universities and local alternative preparation programs to foster a teacher pipeline (e.g., in-classroom training, career pathway program, residency program) that addresses school and district teaching shortage areas.</a:t>
            </a:r>
          </a:p>
          <a:p>
            <a:pPr marL="457200" lvl="0" indent="-325755" algn="l" rtl="0">
              <a:spcBef>
                <a:spcPts val="0"/>
              </a:spcBef>
              <a:spcAft>
                <a:spcPts val="0"/>
              </a:spcAft>
              <a:buSzPct val="100000"/>
              <a:buChar char="●"/>
            </a:pPr>
            <a:r>
              <a:rPr lang="en-US" b="1" dirty="0"/>
              <a:t>Provide career pathways </a:t>
            </a:r>
            <a:r>
              <a:rPr lang="en-US" dirty="0"/>
              <a:t>for non-certified/out-of-field teachers and paraprofessionals to become fully certified by offering financial support in exchange for 3-5 year commitment to stay with district.</a:t>
            </a:r>
          </a:p>
          <a:p>
            <a:pPr marL="457200" lvl="0" indent="-325755" algn="l" rtl="0">
              <a:spcBef>
                <a:spcPts val="0"/>
              </a:spcBef>
              <a:spcAft>
                <a:spcPts val="0"/>
              </a:spcAft>
              <a:buSzPct val="100000"/>
              <a:buChar char="●"/>
            </a:pPr>
            <a:r>
              <a:rPr lang="en-US" b="1" dirty="0"/>
              <a:t>Utilize competitive grants</a:t>
            </a:r>
            <a:r>
              <a:rPr lang="en-US" dirty="0"/>
              <a:t>, such as EASI funds, to address root causes of state or federal school identification related to talent systems.</a:t>
            </a:r>
          </a:p>
          <a:p>
            <a:pPr marL="457200" lvl="0" indent="-325755" algn="l" rtl="0">
              <a:spcBef>
                <a:spcPts val="0"/>
              </a:spcBef>
              <a:spcAft>
                <a:spcPts val="0"/>
              </a:spcAft>
              <a:buSzPct val="100000"/>
              <a:buChar char="●"/>
            </a:pPr>
            <a:r>
              <a:rPr lang="en-US" dirty="0"/>
              <a:t>Consider new ways that </a:t>
            </a:r>
            <a:r>
              <a:rPr lang="en-US" b="1" dirty="0"/>
              <a:t>ESEA funds </a:t>
            </a:r>
            <a:r>
              <a:rPr lang="en-US" dirty="0"/>
              <a:t>can be used to enhance your human capital system, including recruitment strategies, compensation differentials, and targeted systems of support for teachers in hard to staff schools and/or subjects.</a:t>
            </a:r>
          </a:p>
          <a:p>
            <a:endParaRPr lang="en-US" dirty="0"/>
          </a:p>
        </p:txBody>
      </p:sp>
      <p:sp>
        <p:nvSpPr>
          <p:cNvPr id="4" name="Slide Number Placeholder 3">
            <a:extLst>
              <a:ext uri="{FF2B5EF4-FFF2-40B4-BE49-F238E27FC236}">
                <a16:creationId xmlns:a16="http://schemas.microsoft.com/office/drawing/2014/main" id="{81D2A17C-299A-44FF-96D6-2BAA615B3702}"/>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2260963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360CC1-FBFF-41C5-93C1-64EA0784B353}"/>
              </a:ext>
            </a:extLst>
          </p:cNvPr>
          <p:cNvSpPr>
            <a:spLocks noGrp="1"/>
          </p:cNvSpPr>
          <p:nvPr>
            <p:ph type="title"/>
          </p:nvPr>
        </p:nvSpPr>
        <p:spPr>
          <a:xfrm>
            <a:off x="6094105" y="802955"/>
            <a:ext cx="4977976" cy="1454051"/>
          </a:xfrm>
        </p:spPr>
        <p:txBody>
          <a:bodyPr>
            <a:normAutofit/>
          </a:bodyPr>
          <a:lstStyle/>
          <a:p>
            <a:r>
              <a:rPr lang="en-US" dirty="0">
                <a:solidFill>
                  <a:srgbClr val="000000"/>
                </a:solidFill>
              </a:rPr>
              <a:t>A Note on Staff Shortages During COVID</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oogle Shape;252;p43">
            <a:extLst>
              <a:ext uri="{FF2B5EF4-FFF2-40B4-BE49-F238E27FC236}">
                <a16:creationId xmlns:a16="http://schemas.microsoft.com/office/drawing/2014/main" id="{3A84B398-26E2-4C94-99A3-B7C4BF31F176}"/>
              </a:ext>
              <a:ext uri="{C183D7F6-B498-43B3-948B-1728B52AA6E4}">
                <adec:decorative xmlns:adec="http://schemas.microsoft.com/office/drawing/2017/decorative" val="1"/>
              </a:ext>
            </a:extLst>
          </p:cNvPr>
          <p:cNvPicPr preferRelativeResize="0">
            <a:picLocks/>
          </p:cNvPicPr>
          <p:nvPr/>
        </p:nvPicPr>
        <p:blipFill rotWithShape="1">
          <a:blip r:embed="rId3">
            <a:alphaModFix/>
          </a:blip>
          <a:srcRect l="6751" r="29473"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p:spPr>
      </p:pic>
      <p:sp>
        <p:nvSpPr>
          <p:cNvPr id="3" name="Content Placeholder 2">
            <a:extLst>
              <a:ext uri="{FF2B5EF4-FFF2-40B4-BE49-F238E27FC236}">
                <a16:creationId xmlns:a16="http://schemas.microsoft.com/office/drawing/2014/main" id="{4BF70E10-36EA-4FF8-858C-7B84504762F9}"/>
              </a:ext>
            </a:extLst>
          </p:cNvPr>
          <p:cNvSpPr>
            <a:spLocks noGrp="1"/>
          </p:cNvSpPr>
          <p:nvPr>
            <p:ph idx="1"/>
          </p:nvPr>
        </p:nvSpPr>
        <p:spPr>
          <a:xfrm>
            <a:off x="6090574" y="1739154"/>
            <a:ext cx="5306084" cy="4321818"/>
          </a:xfrm>
        </p:spPr>
        <p:txBody>
          <a:bodyPr anchor="ctr">
            <a:normAutofit/>
          </a:bodyPr>
          <a:lstStyle/>
          <a:p>
            <a:pPr marL="0" lvl="0" indent="0" rtl="0">
              <a:spcBef>
                <a:spcPts val="0"/>
              </a:spcBef>
              <a:spcAft>
                <a:spcPts val="0"/>
              </a:spcAft>
              <a:buNone/>
            </a:pPr>
            <a:r>
              <a:rPr lang="en-US" i="1" dirty="0">
                <a:solidFill>
                  <a:srgbClr val="000000"/>
                </a:solidFill>
              </a:rPr>
              <a:t>CDE recognizes that districts are experiencing shortages, vacancies, and difficulties in finding certified staff to meet federal requirements. </a:t>
            </a:r>
          </a:p>
          <a:p>
            <a:pPr marL="0" lvl="0" indent="0" rtl="0">
              <a:spcBef>
                <a:spcPts val="1200"/>
              </a:spcBef>
              <a:spcAft>
                <a:spcPts val="1200"/>
              </a:spcAft>
              <a:buNone/>
            </a:pPr>
            <a:r>
              <a:rPr lang="en-US" i="1" dirty="0">
                <a:solidFill>
                  <a:srgbClr val="000000"/>
                </a:solidFill>
              </a:rPr>
              <a:t>The ESEA Office is here to help and we’re working across teams to help districts. Our approach is to </a:t>
            </a:r>
            <a:r>
              <a:rPr lang="en-US" b="1" i="1" dirty="0">
                <a:solidFill>
                  <a:srgbClr val="000000"/>
                </a:solidFill>
              </a:rPr>
              <a:t>support you</a:t>
            </a:r>
            <a:r>
              <a:rPr lang="en-US" i="1" dirty="0">
                <a:solidFill>
                  <a:srgbClr val="000000"/>
                </a:solidFill>
              </a:rPr>
              <a:t> as much as possible to help meet compliance, leverage funds, and provide students more equitable access to great teachers</a:t>
            </a:r>
            <a:endParaRPr lang="en-US" dirty="0">
              <a:solidFill>
                <a:srgbClr val="000000"/>
              </a:solidFill>
            </a:endParaRPr>
          </a:p>
        </p:txBody>
      </p:sp>
      <p:sp>
        <p:nvSpPr>
          <p:cNvPr id="4" name="Slide Number Placeholder 3">
            <a:extLst>
              <a:ext uri="{FF2B5EF4-FFF2-40B4-BE49-F238E27FC236}">
                <a16:creationId xmlns:a16="http://schemas.microsoft.com/office/drawing/2014/main" id="{5076B9C2-4EC6-4510-B293-E2A3ABE81E02}"/>
              </a:ext>
            </a:extLst>
          </p:cNvPr>
          <p:cNvSpPr>
            <a:spLocks noGrp="1"/>
          </p:cNvSpPr>
          <p:nvPr>
            <p:ph type="sldNum" sz="quarter" idx="12"/>
          </p:nvPr>
        </p:nvSpPr>
        <p:spPr>
          <a:xfrm>
            <a:off x="10825930" y="6223702"/>
            <a:ext cx="570728" cy="314067"/>
          </a:xfrm>
        </p:spPr>
        <p:txBody>
          <a:bodyPr>
            <a:normAutofit/>
          </a:bodyPr>
          <a:lstStyle/>
          <a:p>
            <a:pPr>
              <a:spcAft>
                <a:spcPts val="600"/>
              </a:spcAft>
            </a:pPr>
            <a:fld id="{C479D5F6-EDCB-402A-AC08-4943A1820E8F}" type="slidenum">
              <a:rPr lang="en-US" sz="1100">
                <a:solidFill>
                  <a:srgbClr val="898989"/>
                </a:solidFill>
              </a:rPr>
              <a:pPr>
                <a:spcAft>
                  <a:spcPts val="600"/>
                </a:spcAft>
              </a:pPr>
              <a:t>37</a:t>
            </a:fld>
            <a:endParaRPr lang="en-US" sz="1100">
              <a:solidFill>
                <a:srgbClr val="898989"/>
              </a:solidFill>
            </a:endParaRPr>
          </a:p>
        </p:txBody>
      </p:sp>
    </p:spTree>
    <p:extLst>
      <p:ext uri="{BB962C8B-B14F-4D97-AF65-F5344CB8AC3E}">
        <p14:creationId xmlns:p14="http://schemas.microsoft.com/office/powerpoint/2010/main" val="327693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1EB8-A4D1-4D9E-9D84-31A7FCA8E7ED}"/>
              </a:ext>
            </a:extLst>
          </p:cNvPr>
          <p:cNvSpPr>
            <a:spLocks noGrp="1"/>
          </p:cNvSpPr>
          <p:nvPr>
            <p:ph type="title"/>
          </p:nvPr>
        </p:nvSpPr>
        <p:spPr/>
        <p:txBody>
          <a:bodyPr>
            <a:normAutofit/>
          </a:bodyPr>
          <a:lstStyle/>
          <a:p>
            <a:r>
              <a:rPr lang="en-US" sz="3600" dirty="0"/>
              <a:t>Resources</a:t>
            </a:r>
          </a:p>
        </p:txBody>
      </p:sp>
      <p:sp>
        <p:nvSpPr>
          <p:cNvPr id="3" name="Content Placeholder 2">
            <a:extLst>
              <a:ext uri="{FF2B5EF4-FFF2-40B4-BE49-F238E27FC236}">
                <a16:creationId xmlns:a16="http://schemas.microsoft.com/office/drawing/2014/main" id="{31277B15-5329-4629-9CD6-ED30B7BEB70F}"/>
              </a:ext>
            </a:extLst>
          </p:cNvPr>
          <p:cNvSpPr>
            <a:spLocks noGrp="1"/>
          </p:cNvSpPr>
          <p:nvPr>
            <p:ph idx="1"/>
          </p:nvPr>
        </p:nvSpPr>
        <p:spPr>
          <a:xfrm>
            <a:off x="838200" y="1554480"/>
            <a:ext cx="7861300" cy="4351338"/>
          </a:xfrm>
        </p:spPr>
        <p:txBody>
          <a:bodyPr/>
          <a:lstStyle/>
          <a:p>
            <a:pPr marL="0" lvl="0" indent="0" algn="l" rtl="0">
              <a:spcBef>
                <a:spcPts val="0"/>
              </a:spcBef>
              <a:spcAft>
                <a:spcPts val="0"/>
              </a:spcAft>
              <a:buNone/>
            </a:pPr>
            <a:r>
              <a:rPr lang="en-US" sz="2400" u="sng" dirty="0">
                <a:solidFill>
                  <a:schemeClr val="hlink"/>
                </a:solidFill>
                <a:hlinkClick r:id="rId2"/>
              </a:rPr>
              <a:t>What ESSA Says about Educator Qualifications</a:t>
            </a:r>
            <a:r>
              <a:rPr lang="en-US" sz="2400" dirty="0"/>
              <a:t> (CDE)</a:t>
            </a:r>
          </a:p>
          <a:p>
            <a:pPr marL="0" lvl="0" indent="0" algn="l" rtl="0">
              <a:spcBef>
                <a:spcPts val="1200"/>
              </a:spcBef>
              <a:spcAft>
                <a:spcPts val="0"/>
              </a:spcAft>
              <a:buNone/>
            </a:pPr>
            <a:r>
              <a:rPr lang="en-US" sz="2400" u="sng" dirty="0">
                <a:solidFill>
                  <a:schemeClr val="hlink"/>
                </a:solidFill>
                <a:hlinkClick r:id="rId3"/>
              </a:rPr>
              <a:t>Equitable Distribution of Teachers (EDT) </a:t>
            </a:r>
            <a:r>
              <a:rPr lang="en-US" sz="2400" dirty="0"/>
              <a:t>(CDE)</a:t>
            </a:r>
          </a:p>
          <a:p>
            <a:pPr marL="0" lvl="0" indent="0" algn="l" rtl="0">
              <a:spcBef>
                <a:spcPts val="1200"/>
              </a:spcBef>
              <a:spcAft>
                <a:spcPts val="0"/>
              </a:spcAft>
              <a:buNone/>
            </a:pPr>
            <a:r>
              <a:rPr lang="en-US" sz="2400" u="sng" dirty="0">
                <a:solidFill>
                  <a:schemeClr val="hlink"/>
                </a:solidFill>
                <a:hlinkClick r:id="rId4"/>
              </a:rPr>
              <a:t>Talent Systems Self Assessment - Purpose and Guidance</a:t>
            </a:r>
            <a:r>
              <a:rPr lang="en-US" sz="2400" dirty="0"/>
              <a:t> (CDE)</a:t>
            </a:r>
          </a:p>
          <a:p>
            <a:pPr marL="0" lvl="0" indent="0" algn="l" rtl="0">
              <a:spcBef>
                <a:spcPts val="1200"/>
              </a:spcBef>
              <a:spcAft>
                <a:spcPts val="0"/>
              </a:spcAft>
              <a:buNone/>
            </a:pPr>
            <a:r>
              <a:rPr lang="en-US" sz="2400" u="sng" dirty="0">
                <a:solidFill>
                  <a:schemeClr val="hlink"/>
                </a:solidFill>
                <a:hlinkClick r:id="rId5"/>
              </a:rPr>
              <a:t>Talent Systems Self-Assessment Tool and Evidence Based Practices</a:t>
            </a:r>
            <a:r>
              <a:rPr lang="en-US" sz="2400" dirty="0"/>
              <a:t> (CDE)</a:t>
            </a:r>
          </a:p>
          <a:p>
            <a:pPr marL="0" lvl="0" indent="0" algn="l" rtl="0">
              <a:spcBef>
                <a:spcPts val="1200"/>
              </a:spcBef>
              <a:spcAft>
                <a:spcPts val="0"/>
              </a:spcAft>
              <a:buNone/>
            </a:pPr>
            <a:r>
              <a:rPr lang="en-US" sz="2400" u="sng" dirty="0">
                <a:solidFill>
                  <a:schemeClr val="hlink"/>
                </a:solidFill>
                <a:hlinkClick r:id="rId6"/>
              </a:rPr>
              <a:t>Reporting Staff in HR Data Pipeline</a:t>
            </a:r>
            <a:r>
              <a:rPr lang="en-US" sz="2400" dirty="0"/>
              <a:t> (CDE)</a:t>
            </a:r>
          </a:p>
          <a:p>
            <a:pPr marL="0" lvl="0" indent="0" algn="l" rtl="0">
              <a:spcBef>
                <a:spcPts val="1200"/>
              </a:spcBef>
              <a:spcAft>
                <a:spcPts val="0"/>
              </a:spcAft>
              <a:buNone/>
            </a:pPr>
            <a:r>
              <a:rPr lang="en-US" sz="2400" u="sng" dirty="0">
                <a:solidFill>
                  <a:schemeClr val="hlink"/>
                </a:solidFill>
                <a:hlinkClick r:id="rId7"/>
              </a:rPr>
              <a:t>Building Systems of Support for Excellent Teaching and Leading </a:t>
            </a:r>
            <a:r>
              <a:rPr lang="en-US" sz="2400" dirty="0"/>
              <a:t>(USDE)</a:t>
            </a:r>
          </a:p>
          <a:p>
            <a:pPr marL="0" lvl="0" indent="0" algn="l" rtl="0">
              <a:spcBef>
                <a:spcPts val="1200"/>
              </a:spcBef>
              <a:spcAft>
                <a:spcPts val="0"/>
              </a:spcAft>
              <a:buNone/>
            </a:pPr>
            <a:r>
              <a:rPr lang="en-US" sz="2400" u="sng" dirty="0">
                <a:solidFill>
                  <a:schemeClr val="hlink"/>
                </a:solidFill>
                <a:hlinkClick r:id="rId8"/>
              </a:rPr>
              <a:t>Increasing Equitable Access to Excellent Educators </a:t>
            </a:r>
            <a:r>
              <a:rPr lang="en-US" sz="2400" dirty="0"/>
              <a:t>(Equitable Access Support Network)</a:t>
            </a:r>
          </a:p>
          <a:p>
            <a:endParaRPr lang="en-US" dirty="0"/>
          </a:p>
        </p:txBody>
      </p:sp>
      <p:sp>
        <p:nvSpPr>
          <p:cNvPr id="4" name="Slide Number Placeholder 3">
            <a:extLst>
              <a:ext uri="{FF2B5EF4-FFF2-40B4-BE49-F238E27FC236}">
                <a16:creationId xmlns:a16="http://schemas.microsoft.com/office/drawing/2014/main" id="{13C06C84-7055-4445-95E6-EE4A42BA834D}"/>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
        <p:nvSpPr>
          <p:cNvPr id="5" name="Google Shape;259;p44">
            <a:extLst>
              <a:ext uri="{FF2B5EF4-FFF2-40B4-BE49-F238E27FC236}">
                <a16:creationId xmlns:a16="http://schemas.microsoft.com/office/drawing/2014/main" id="{5122F1EF-06B4-4E60-8A4A-146CC56FAD60}"/>
              </a:ext>
            </a:extLst>
          </p:cNvPr>
          <p:cNvSpPr txBox="1"/>
          <p:nvPr/>
        </p:nvSpPr>
        <p:spPr>
          <a:xfrm>
            <a:off x="8699500" y="1516062"/>
            <a:ext cx="2997200" cy="1846629"/>
          </a:xfrm>
          <a:prstGeom prst="rect">
            <a:avLst/>
          </a:prstGeom>
          <a:solidFill>
            <a:srgbClr val="FFE599"/>
          </a:solid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t>For help with talent strategies and use of ESEA funds, contact Jeremy Meredith, Sr. Consultant Title II Specialist, CDE @ 720-696-5113 or </a:t>
            </a:r>
            <a:r>
              <a:rPr lang="en" u="sng">
                <a:solidFill>
                  <a:schemeClr val="hlink"/>
                </a:solidFill>
                <a:hlinkClick r:id="rId9"/>
              </a:rPr>
              <a:t>Meredith_J@cde.state.co.us</a:t>
            </a:r>
            <a:r>
              <a:rPr lang="en"/>
              <a:t>.</a:t>
            </a:r>
            <a:endParaRPr/>
          </a:p>
        </p:txBody>
      </p:sp>
    </p:spTree>
    <p:extLst>
      <p:ext uri="{BB962C8B-B14F-4D97-AF65-F5344CB8AC3E}">
        <p14:creationId xmlns:p14="http://schemas.microsoft.com/office/powerpoint/2010/main" val="2995041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7"/>
        <p:cNvGrpSpPr/>
        <p:nvPr/>
      </p:nvGrpSpPr>
      <p:grpSpPr>
        <a:xfrm>
          <a:off x="0" y="0"/>
          <a:ext cx="0" cy="0"/>
          <a:chOff x="0" y="0"/>
          <a:chExt cx="0" cy="0"/>
        </a:xfrm>
      </p:grpSpPr>
      <p:sp>
        <p:nvSpPr>
          <p:cNvPr id="117" name="Rectangle 116">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9" name="Picture 118">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8" name="Google Shape;238;p42"/>
          <p:cNvSpPr txBox="1">
            <a:spLocks noGrp="1"/>
          </p:cNvSpPr>
          <p:nvPr>
            <p:ph type="title"/>
          </p:nvPr>
        </p:nvSpPr>
        <p:spPr>
          <a:xfrm>
            <a:off x="6590662" y="4267832"/>
            <a:ext cx="4805996" cy="1297115"/>
          </a:xfrm>
          <a:prstGeom prst="rect">
            <a:avLst/>
          </a:prstGeom>
        </p:spPr>
        <p:txBody>
          <a:bodyPr spcFirstLastPara="1" vert="horz" lIns="91440" tIns="45720" rIns="91440" bIns="45720" rtlCol="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nSpc>
                <a:spcPct val="90000"/>
              </a:lnSpc>
              <a:spcBef>
                <a:spcPct val="0"/>
              </a:spcBef>
              <a:spcAft>
                <a:spcPts val="0"/>
              </a:spcAft>
            </a:pPr>
            <a:r>
              <a:rPr lang="en-US" sz="5400" b="1" kern="1200" dirty="0">
                <a:solidFill>
                  <a:schemeClr val="accent1">
                    <a:lumMod val="75000"/>
                  </a:schemeClr>
                </a:solidFill>
                <a:latin typeface="+mj-lt"/>
                <a:ea typeface="+mj-ea"/>
                <a:cs typeface="+mj-cs"/>
              </a:rPr>
              <a:t>Questions?</a:t>
            </a:r>
          </a:p>
        </p:txBody>
      </p:sp>
      <p:sp>
        <p:nvSpPr>
          <p:cNvPr id="121"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4" name="Graphic 113" descr="Question mark">
            <a:extLst>
              <a:ext uri="{FF2B5EF4-FFF2-40B4-BE49-F238E27FC236}">
                <a16:creationId xmlns:a16="http://schemas.microsoft.com/office/drawing/2014/main" id="{89CAF7AB-673E-4CC3-9612-7F13DA918A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419861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68377" y="1710484"/>
            <a:ext cx="10171670" cy="3867265"/>
          </a:xfrm>
        </p:spPr>
        <p:txBody>
          <a:bodyPr>
            <a:noAutofit/>
          </a:bodyPr>
          <a:lstStyle/>
          <a:p>
            <a:pPr marL="457200" lvl="0" indent="-342900" algn="l" rtl="0">
              <a:spcBef>
                <a:spcPts val="0"/>
              </a:spcBef>
              <a:spcAft>
                <a:spcPts val="0"/>
              </a:spcAft>
              <a:buSzPts val="1800"/>
              <a:buChar char="●"/>
            </a:pPr>
            <a:r>
              <a:rPr lang="en-US" sz="2800" dirty="0"/>
              <a:t>Local assessment and other telling data available</a:t>
            </a:r>
          </a:p>
          <a:p>
            <a:pPr marL="457200" lvl="0" indent="-342900" algn="l" rtl="0">
              <a:spcBef>
                <a:spcPts val="0"/>
              </a:spcBef>
              <a:spcAft>
                <a:spcPts val="0"/>
              </a:spcAft>
              <a:buSzPts val="1800"/>
              <a:buChar char="●"/>
            </a:pPr>
            <a:r>
              <a:rPr lang="en-US" sz="2800" dirty="0"/>
              <a:t>Beginning or deep into planning for summer or next school year</a:t>
            </a:r>
          </a:p>
          <a:p>
            <a:pPr marL="457200" lvl="0" indent="-342900" algn="l" rtl="0">
              <a:spcBef>
                <a:spcPts val="0"/>
              </a:spcBef>
              <a:spcAft>
                <a:spcPts val="0"/>
              </a:spcAft>
              <a:buSzPts val="1800"/>
              <a:buChar char="●"/>
            </a:pPr>
            <a:r>
              <a:rPr lang="en-US" sz="2800" dirty="0"/>
              <a:t>Opportunity to submit a Post Award Revision (PAR)</a:t>
            </a:r>
          </a:p>
          <a:p>
            <a:pPr marL="457200" lvl="0" indent="-342900" algn="l" rtl="0">
              <a:spcBef>
                <a:spcPts val="0"/>
              </a:spcBef>
              <a:spcAft>
                <a:spcPts val="0"/>
              </a:spcAft>
              <a:buSzPts val="1800"/>
              <a:buChar char="●"/>
            </a:pPr>
            <a:r>
              <a:rPr lang="en-US" sz="2800" dirty="0"/>
              <a:t>ESSER I and ESSER II...</a:t>
            </a:r>
          </a:p>
          <a:p>
            <a:pPr rtl="0">
              <a:spcBef>
                <a:spcPts val="0"/>
              </a:spcBef>
              <a:spcAft>
                <a:spcPts val="1600"/>
              </a:spcAft>
            </a:pPr>
            <a:endParaRPr lang="en-US" sz="2800" b="0" i="0" u="none" strike="noStrike" dirty="0">
              <a:solidFill>
                <a:srgbClr val="595959"/>
              </a:solidFill>
              <a:effectLst/>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
        <p:nvSpPr>
          <p:cNvPr id="5" name="Title 4"/>
          <p:cNvSpPr>
            <a:spLocks noGrp="1"/>
          </p:cNvSpPr>
          <p:nvPr>
            <p:ph type="title"/>
          </p:nvPr>
        </p:nvSpPr>
        <p:spPr/>
        <p:txBody>
          <a:bodyPr>
            <a:normAutofit/>
          </a:bodyPr>
          <a:lstStyle/>
          <a:p>
            <a:r>
              <a:rPr lang="en" sz="3600" dirty="0">
                <a:latin typeface="+mn-lt"/>
              </a:rPr>
              <a:t>Why Now?</a:t>
            </a:r>
            <a:endParaRPr lang="en-US" sz="3600" dirty="0">
              <a:latin typeface="+mn-lt"/>
            </a:endParaRPr>
          </a:p>
        </p:txBody>
      </p:sp>
      <p:pic>
        <p:nvPicPr>
          <p:cNvPr id="6" name="Picture 5" descr="Table outlining the purpose of ESSER I and II, 2020-201 Consolidated Application PAR, and 2021-2022 Consolidated Application.">
            <a:extLst>
              <a:ext uri="{FF2B5EF4-FFF2-40B4-BE49-F238E27FC236}">
                <a16:creationId xmlns:a16="http://schemas.microsoft.com/office/drawing/2014/main" id="{D7AF3DC1-1362-4BE2-93A8-A3263655908C}"/>
              </a:ext>
            </a:extLst>
          </p:cNvPr>
          <p:cNvPicPr>
            <a:picLocks noChangeAspect="1"/>
          </p:cNvPicPr>
          <p:nvPr/>
        </p:nvPicPr>
        <p:blipFill>
          <a:blip r:embed="rId3"/>
          <a:stretch>
            <a:fillRect/>
          </a:stretch>
        </p:blipFill>
        <p:spPr>
          <a:xfrm>
            <a:off x="461132" y="3429000"/>
            <a:ext cx="11269736" cy="2320566"/>
          </a:xfrm>
          <a:prstGeom prst="rect">
            <a:avLst/>
          </a:prstGeom>
        </p:spPr>
      </p:pic>
    </p:spTree>
    <p:extLst>
      <p:ext uri="{BB962C8B-B14F-4D97-AF65-F5344CB8AC3E}">
        <p14:creationId xmlns:p14="http://schemas.microsoft.com/office/powerpoint/2010/main" val="3613651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67BA-D73C-4BE4-9929-E2CF7AE4E19E}"/>
              </a:ext>
            </a:extLst>
          </p:cNvPr>
          <p:cNvSpPr>
            <a:spLocks noGrp="1"/>
          </p:cNvSpPr>
          <p:nvPr>
            <p:ph type="ctrTitle"/>
          </p:nvPr>
        </p:nvSpPr>
        <p:spPr>
          <a:xfrm>
            <a:off x="711199" y="1960716"/>
            <a:ext cx="9867901" cy="2337620"/>
          </a:xfrm>
        </p:spPr>
        <p:txBody>
          <a:bodyPr>
            <a:normAutofit fontScale="90000"/>
          </a:bodyPr>
          <a:lstStyle/>
          <a:p>
            <a:r>
              <a:rPr lang="en-US" i="1" dirty="0"/>
              <a:t>We want to hear from you!</a:t>
            </a:r>
            <a:br>
              <a:rPr lang="en-US" i="1" dirty="0"/>
            </a:br>
            <a:br>
              <a:rPr lang="en-US" i="1" dirty="0"/>
            </a:br>
            <a:r>
              <a:rPr lang="en-US" dirty="0"/>
              <a:t>What do you need or want to talk about in Spring Networking Meetings?</a:t>
            </a:r>
            <a:br>
              <a:rPr lang="en-US" dirty="0"/>
            </a:br>
            <a:br>
              <a:rPr lang="en-US" dirty="0"/>
            </a:br>
            <a:r>
              <a:rPr lang="en-US" u="sng" dirty="0">
                <a:solidFill>
                  <a:schemeClr val="accent1">
                    <a:lumMod val="50000"/>
                  </a:schemeClr>
                </a:solidFill>
                <a:hlinkClick r:id="rId3">
                  <a:extLst>
                    <a:ext uri="{A12FA001-AC4F-418D-AE19-62706E023703}">
                      <ahyp:hlinkClr xmlns:ahyp="http://schemas.microsoft.com/office/drawing/2018/hyperlinkcolor" val="tx"/>
                    </a:ext>
                  </a:extLst>
                </a:hlinkClick>
              </a:rPr>
              <a:t>Submit Ideas Here!</a:t>
            </a:r>
            <a:endParaRPr lang="en-US" dirty="0">
              <a:solidFill>
                <a:schemeClr val="accent1">
                  <a:lumMod val="50000"/>
                </a:schemeClr>
              </a:solidFill>
            </a:endParaRPr>
          </a:p>
        </p:txBody>
      </p:sp>
      <p:sp>
        <p:nvSpPr>
          <p:cNvPr id="3" name="Slide Number Placeholder 2">
            <a:extLst>
              <a:ext uri="{FF2B5EF4-FFF2-40B4-BE49-F238E27FC236}">
                <a16:creationId xmlns:a16="http://schemas.microsoft.com/office/drawing/2014/main" id="{FF833392-5FF1-4BB2-BC35-FF7BA6B704C0}"/>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1866010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49C441-7DDB-4B1D-9427-01029C3E0BE1}"/>
              </a:ext>
            </a:extLst>
          </p:cNvPr>
          <p:cNvSpPr>
            <a:spLocks noGrp="1"/>
          </p:cNvSpPr>
          <p:nvPr>
            <p:ph type="ctrTitle"/>
          </p:nvPr>
        </p:nvSpPr>
        <p:spPr>
          <a:xfrm>
            <a:off x="3045368" y="2043663"/>
            <a:ext cx="6105194" cy="2031055"/>
          </a:xfrm>
        </p:spPr>
        <p:txBody>
          <a:bodyPr vert="horz" lIns="91440" tIns="45720" rIns="91440" bIns="45720" rtlCol="0" anchor="b">
            <a:normAutofit/>
          </a:bodyPr>
          <a:lstStyle/>
          <a:p>
            <a:r>
              <a:rPr lang="en-US" sz="6000" kern="1200">
                <a:solidFill>
                  <a:srgbClr val="FFFFFF"/>
                </a:solidFill>
                <a:latin typeface="+mj-lt"/>
                <a:ea typeface="+mj-ea"/>
                <a:cs typeface="+mj-cs"/>
              </a:rPr>
              <a:t>Thank you!</a:t>
            </a:r>
          </a:p>
        </p:txBody>
      </p:sp>
      <p:sp>
        <p:nvSpPr>
          <p:cNvPr id="3" name="Slide Number Placeholder 2">
            <a:extLst>
              <a:ext uri="{FF2B5EF4-FFF2-40B4-BE49-F238E27FC236}">
                <a16:creationId xmlns:a16="http://schemas.microsoft.com/office/drawing/2014/main" id="{43EE1DF7-99B5-49C3-97C3-3608AC3592F9}"/>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lgn="r">
              <a:spcAft>
                <a:spcPts val="600"/>
              </a:spcAft>
            </a:pPr>
            <a:fld id="{C479D5F6-EDCB-402A-AC08-4943A1820E8F}" type="slidenum">
              <a:rPr lang="en-US" sz="1000">
                <a:solidFill>
                  <a:srgbClr val="898989"/>
                </a:solidFill>
              </a:rPr>
              <a:pPr algn="r">
                <a:spcAft>
                  <a:spcPts val="600"/>
                </a:spcAft>
              </a:pPr>
              <a:t>41</a:t>
            </a:fld>
            <a:endParaRPr lang="en-US" sz="1000">
              <a:solidFill>
                <a:srgbClr val="898989"/>
              </a:solidFill>
            </a:endParaRPr>
          </a:p>
        </p:txBody>
      </p:sp>
    </p:spTree>
    <p:extLst>
      <p:ext uri="{BB962C8B-B14F-4D97-AF65-F5344CB8AC3E}">
        <p14:creationId xmlns:p14="http://schemas.microsoft.com/office/powerpoint/2010/main" val="1027638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D8B1C6-7666-475E-B529-7CD09FA3A0ED}"/>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
        <p:nvSpPr>
          <p:cNvPr id="5" name="Title 4">
            <a:extLst>
              <a:ext uri="{FF2B5EF4-FFF2-40B4-BE49-F238E27FC236}">
                <a16:creationId xmlns:a16="http://schemas.microsoft.com/office/drawing/2014/main" id="{D44C7405-24E7-4306-8670-048DBCBC20E8}"/>
              </a:ext>
            </a:extLst>
          </p:cNvPr>
          <p:cNvSpPr>
            <a:spLocks noGrp="1"/>
          </p:cNvSpPr>
          <p:nvPr>
            <p:ph type="title"/>
          </p:nvPr>
        </p:nvSpPr>
        <p:spPr>
          <a:xfrm>
            <a:off x="443565" y="314792"/>
            <a:ext cx="8065168" cy="788907"/>
          </a:xfrm>
        </p:spPr>
        <p:txBody>
          <a:bodyPr>
            <a:normAutofit/>
          </a:bodyPr>
          <a:lstStyle/>
          <a:p>
            <a:r>
              <a:rPr lang="en-US" sz="4000" dirty="0"/>
              <a:t>Our Conversation Path</a:t>
            </a:r>
          </a:p>
        </p:txBody>
      </p:sp>
      <p:sp>
        <p:nvSpPr>
          <p:cNvPr id="6" name="Google Shape;87;p18">
            <a:extLst>
              <a:ext uri="{FF2B5EF4-FFF2-40B4-BE49-F238E27FC236}">
                <a16:creationId xmlns:a16="http://schemas.microsoft.com/office/drawing/2014/main" id="{7C5E033B-C6F5-4F2F-B294-74D521999C8C}"/>
              </a:ext>
            </a:extLst>
          </p:cNvPr>
          <p:cNvSpPr/>
          <p:nvPr/>
        </p:nvSpPr>
        <p:spPr>
          <a:xfrm>
            <a:off x="590494" y="2723563"/>
            <a:ext cx="3885655" cy="1630775"/>
          </a:xfrm>
          <a:prstGeom prst="homePlat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700"/>
              <a:buFont typeface="Arial"/>
              <a:buNone/>
            </a:pPr>
            <a:r>
              <a:rPr lang="en" sz="2400" b="0" i="0" u="none" strike="noStrike" cap="none" dirty="0">
                <a:solidFill>
                  <a:srgbClr val="FFFFFF"/>
                </a:solidFill>
                <a:latin typeface="Calibri"/>
                <a:ea typeface="Calibri"/>
                <a:cs typeface="Calibri"/>
                <a:sym typeface="Calibri"/>
              </a:rPr>
              <a:t>Using the Comprehensive Needs Assessment</a:t>
            </a:r>
            <a:endParaRPr sz="2400" b="0" i="0" u="none" strike="noStrike" cap="none" dirty="0">
              <a:solidFill>
                <a:srgbClr val="FFFFFF"/>
              </a:solidFill>
              <a:latin typeface="Calibri"/>
              <a:ea typeface="Calibri"/>
              <a:cs typeface="Calibri"/>
              <a:sym typeface="Calibri"/>
            </a:endParaRPr>
          </a:p>
        </p:txBody>
      </p:sp>
      <p:sp>
        <p:nvSpPr>
          <p:cNvPr id="7" name="Google Shape;88;p18">
            <a:extLst>
              <a:ext uri="{FF2B5EF4-FFF2-40B4-BE49-F238E27FC236}">
                <a16:creationId xmlns:a16="http://schemas.microsoft.com/office/drawing/2014/main" id="{B19C2DCE-2C4C-481F-9202-C543656D345C}"/>
              </a:ext>
            </a:extLst>
          </p:cNvPr>
          <p:cNvSpPr/>
          <p:nvPr/>
        </p:nvSpPr>
        <p:spPr>
          <a:xfrm>
            <a:off x="4037909" y="2723562"/>
            <a:ext cx="4116181" cy="1630775"/>
          </a:xfrm>
          <a:prstGeom prst="chevron">
            <a:avLst>
              <a:gd name="adj" fmla="val 50000"/>
            </a:avLst>
          </a:prstGeom>
          <a:solidFill>
            <a:schemeClr val="accent1">
              <a:lumMod val="75000"/>
            </a:schemeClr>
          </a:solidFill>
          <a:ln>
            <a:noFill/>
          </a:ln>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700"/>
              <a:buFont typeface="Arial"/>
              <a:buNone/>
            </a:pPr>
            <a:r>
              <a:rPr lang="en" sz="2400" b="0" i="0" u="none" strike="noStrike" cap="none" dirty="0">
                <a:solidFill>
                  <a:srgbClr val="FFFFFF"/>
                </a:solidFill>
                <a:latin typeface="Calibri"/>
                <a:ea typeface="Calibri"/>
                <a:cs typeface="Calibri"/>
                <a:sym typeface="Calibri"/>
              </a:rPr>
              <a:t>Choosing Your Path: Options for Serving</a:t>
            </a:r>
            <a:endParaRPr sz="2400" b="0" i="0" u="none" strike="noStrike" cap="none" dirty="0">
              <a:solidFill>
                <a:srgbClr val="FFFFFF"/>
              </a:solidFill>
              <a:latin typeface="Calibri"/>
              <a:ea typeface="Calibri"/>
              <a:cs typeface="Calibri"/>
              <a:sym typeface="Calibri"/>
            </a:endParaRPr>
          </a:p>
        </p:txBody>
      </p:sp>
      <p:sp>
        <p:nvSpPr>
          <p:cNvPr id="8" name="Google Shape;89;p18">
            <a:extLst>
              <a:ext uri="{FF2B5EF4-FFF2-40B4-BE49-F238E27FC236}">
                <a16:creationId xmlns:a16="http://schemas.microsoft.com/office/drawing/2014/main" id="{BBB4A358-28DF-442A-A635-83C751E7CA39}"/>
              </a:ext>
            </a:extLst>
          </p:cNvPr>
          <p:cNvSpPr/>
          <p:nvPr/>
        </p:nvSpPr>
        <p:spPr>
          <a:xfrm>
            <a:off x="7715853" y="2723561"/>
            <a:ext cx="4047557" cy="1630775"/>
          </a:xfrm>
          <a:prstGeom prst="chevron">
            <a:avLst>
              <a:gd name="adj" fmla="val 50000"/>
            </a:avLst>
          </a:prstGeom>
          <a:solidFill>
            <a:schemeClr val="tx2">
              <a:lumMod val="50000"/>
            </a:schemeClr>
          </a:solidFill>
          <a:ln>
            <a:noFill/>
          </a:ln>
          <a:effectLst>
            <a:outerShdw blurRad="40000" dist="20000" dir="5400000" rotWithShape="0">
              <a:srgbClr val="000000">
                <a:alpha val="37650"/>
              </a:srgbClr>
            </a:outerShdw>
          </a:effectLst>
        </p:spPr>
        <p:txBody>
          <a:bodyPr spcFirstLastPara="1" wrap="square" lIns="91425" tIns="91425" rIns="91425" bIns="91425" anchor="ctr" anchorCtr="0">
            <a:noAutofit/>
          </a:bodyPr>
          <a:lstStyle/>
          <a:p>
            <a:pPr marL="0" marR="0" lvl="0" indent="0" algn="ctr" rtl="0">
              <a:spcBef>
                <a:spcPts val="0"/>
              </a:spcBef>
              <a:spcAft>
                <a:spcPts val="0"/>
              </a:spcAft>
              <a:buClr>
                <a:srgbClr val="000000"/>
              </a:buClr>
              <a:buSzPts val="1700"/>
              <a:buFont typeface="Arial"/>
              <a:buNone/>
            </a:pPr>
            <a:r>
              <a:rPr lang="en" sz="2400" b="0" i="0" u="none" strike="noStrike" cap="none" dirty="0">
                <a:solidFill>
                  <a:srgbClr val="FFFFFF"/>
                </a:solidFill>
                <a:latin typeface="Calibri"/>
                <a:ea typeface="Calibri"/>
                <a:cs typeface="Calibri"/>
                <a:sym typeface="Calibri"/>
              </a:rPr>
              <a:t>Leveraging Federal Funds to Address Priorities</a:t>
            </a:r>
            <a:endParaRPr sz="24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944392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2A736E-3184-4FDC-9ECF-99869256AA90}"/>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
        <p:nvSpPr>
          <p:cNvPr id="5" name="Title 4">
            <a:extLst>
              <a:ext uri="{FF2B5EF4-FFF2-40B4-BE49-F238E27FC236}">
                <a16:creationId xmlns:a16="http://schemas.microsoft.com/office/drawing/2014/main" id="{F4FD04CC-8B7B-456F-BEBD-61946DD8B6B3}"/>
              </a:ext>
            </a:extLst>
          </p:cNvPr>
          <p:cNvSpPr>
            <a:spLocks noGrp="1"/>
          </p:cNvSpPr>
          <p:nvPr>
            <p:ph type="title"/>
          </p:nvPr>
        </p:nvSpPr>
        <p:spPr/>
        <p:txBody>
          <a:bodyPr>
            <a:noAutofit/>
          </a:bodyPr>
          <a:lstStyle/>
          <a:p>
            <a:r>
              <a:rPr lang="en-US" sz="3600" dirty="0"/>
              <a:t>Defining the Comprehensive Needs Assessment</a:t>
            </a:r>
          </a:p>
        </p:txBody>
      </p:sp>
      <p:pic>
        <p:nvPicPr>
          <p:cNvPr id="6" name="Google Shape;97;p19" descr="A circle showing in the top left of the circle: Needs driven and content-specific approach. Top right says rigorous data analysis. Bottom right says collaborative identification of improvement. Bottom left of the circle says stakeholder engagement. It shows the flow from topright - clockwise. " title="Defining the CNA Diagram">
            <a:extLst>
              <a:ext uri="{FF2B5EF4-FFF2-40B4-BE49-F238E27FC236}">
                <a16:creationId xmlns:a16="http://schemas.microsoft.com/office/drawing/2014/main" id="{AD601240-D116-4C1B-A8E7-2B667CDBAA43}"/>
              </a:ext>
            </a:extLst>
          </p:cNvPr>
          <p:cNvPicPr preferRelativeResize="0"/>
          <p:nvPr/>
        </p:nvPicPr>
        <p:blipFill rotWithShape="1">
          <a:blip r:embed="rId2">
            <a:alphaModFix/>
          </a:blip>
          <a:srcRect/>
          <a:stretch/>
        </p:blipFill>
        <p:spPr>
          <a:xfrm>
            <a:off x="6422846" y="1558978"/>
            <a:ext cx="5629245" cy="4393588"/>
          </a:xfrm>
          <a:prstGeom prst="rect">
            <a:avLst/>
          </a:prstGeom>
          <a:noFill/>
          <a:ln>
            <a:noFill/>
          </a:ln>
        </p:spPr>
      </p:pic>
      <p:sp>
        <p:nvSpPr>
          <p:cNvPr id="7" name="Google Shape;99;p19">
            <a:extLst>
              <a:ext uri="{FF2B5EF4-FFF2-40B4-BE49-F238E27FC236}">
                <a16:creationId xmlns:a16="http://schemas.microsoft.com/office/drawing/2014/main" id="{D2D5F4E8-B45A-46D1-9D52-057C15D0C3C4}"/>
              </a:ext>
            </a:extLst>
          </p:cNvPr>
          <p:cNvSpPr txBox="1">
            <a:spLocks/>
          </p:cNvSpPr>
          <p:nvPr/>
        </p:nvSpPr>
        <p:spPr>
          <a:xfrm>
            <a:off x="332873" y="1376310"/>
            <a:ext cx="6472661" cy="4576256"/>
          </a:xfrm>
          <a:prstGeom prst="rect">
            <a:avLst/>
          </a:prstGeom>
          <a:noFill/>
          <a:ln>
            <a:noFill/>
          </a:ln>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260350">
              <a:spcBef>
                <a:spcPts val="800"/>
              </a:spcBef>
              <a:buSzPts val="1500"/>
              <a:buFont typeface="Arial" panose="020B0604020202020204" pitchFamily="34" charset="0"/>
              <a:buChar char="●"/>
            </a:pPr>
            <a:r>
              <a:rPr lang="en-US" dirty="0"/>
              <a:t>A Comprehensive Needs Assessment (CNA) is a </a:t>
            </a:r>
            <a:r>
              <a:rPr lang="en-US" b="1" i="1" dirty="0"/>
              <a:t>process</a:t>
            </a:r>
            <a:r>
              <a:rPr lang="en-US" dirty="0"/>
              <a:t> that can help stakeholders at all levels successfully identify, understand, and better address education challenges. </a:t>
            </a:r>
          </a:p>
          <a:p>
            <a:pPr marL="342900" indent="0">
              <a:spcBef>
                <a:spcPts val="800"/>
              </a:spcBef>
              <a:buSzPts val="2100"/>
              <a:buFont typeface="Arial" panose="020B0604020202020204" pitchFamily="34" charset="0"/>
              <a:buNone/>
            </a:pPr>
            <a:endParaRPr lang="en-US" dirty="0"/>
          </a:p>
          <a:p>
            <a:pPr marL="342900" indent="-260350">
              <a:spcBef>
                <a:spcPts val="800"/>
              </a:spcBef>
              <a:buSzPts val="1500"/>
              <a:buFont typeface="Arial" panose="020B0604020202020204" pitchFamily="34" charset="0"/>
              <a:buChar char="●"/>
            </a:pPr>
            <a:r>
              <a:rPr lang="en-US" dirty="0"/>
              <a:t>The CNA process involves a systematic examination of the gap that exists between the current state and desired state of an organization and the factors that can be attributed to this gap. </a:t>
            </a:r>
          </a:p>
          <a:p>
            <a:pPr marL="342900" indent="0">
              <a:spcBef>
                <a:spcPts val="800"/>
              </a:spcBef>
              <a:buSzPts val="2100"/>
              <a:buFont typeface="Arial" panose="020B0604020202020204" pitchFamily="34" charset="0"/>
              <a:buNone/>
            </a:pPr>
            <a:endParaRPr lang="en-US" dirty="0"/>
          </a:p>
          <a:p>
            <a:pPr marL="342900" indent="-260350">
              <a:spcBef>
                <a:spcPts val="800"/>
              </a:spcBef>
              <a:buSzPts val="1500"/>
              <a:buFont typeface="Arial" panose="020B0604020202020204" pitchFamily="34" charset="0"/>
              <a:buChar char="●"/>
            </a:pPr>
            <a:r>
              <a:rPr lang="en-US" dirty="0"/>
              <a:t>The needs assessment process is an important first step in improving the effectiveness of education investments that lead to better outcomes for students. </a:t>
            </a:r>
          </a:p>
        </p:txBody>
      </p:sp>
    </p:spTree>
    <p:extLst>
      <p:ext uri="{BB962C8B-B14F-4D97-AF65-F5344CB8AC3E}">
        <p14:creationId xmlns:p14="http://schemas.microsoft.com/office/powerpoint/2010/main" val="399927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65E02-2871-4D10-A982-6609DD493A7E}"/>
              </a:ext>
            </a:extLst>
          </p:cNvPr>
          <p:cNvSpPr>
            <a:spLocks noGrp="1"/>
          </p:cNvSpPr>
          <p:nvPr>
            <p:ph type="title"/>
          </p:nvPr>
        </p:nvSpPr>
        <p:spPr/>
        <p:txBody>
          <a:bodyPr>
            <a:normAutofit/>
          </a:bodyPr>
          <a:lstStyle/>
          <a:p>
            <a:r>
              <a:rPr lang="en-US" sz="4000" dirty="0"/>
              <a:t>Unique and New Needs</a:t>
            </a:r>
          </a:p>
        </p:txBody>
      </p:sp>
      <p:sp>
        <p:nvSpPr>
          <p:cNvPr id="3" name="Content Placeholder 2">
            <a:extLst>
              <a:ext uri="{FF2B5EF4-FFF2-40B4-BE49-F238E27FC236}">
                <a16:creationId xmlns:a16="http://schemas.microsoft.com/office/drawing/2014/main" id="{7C3A1AD3-0A7E-4982-BDAB-A1EAC338764F}"/>
              </a:ext>
            </a:extLst>
          </p:cNvPr>
          <p:cNvSpPr>
            <a:spLocks noGrp="1"/>
          </p:cNvSpPr>
          <p:nvPr>
            <p:ph idx="1"/>
          </p:nvPr>
        </p:nvSpPr>
        <p:spPr>
          <a:xfrm>
            <a:off x="443565" y="1554356"/>
            <a:ext cx="10515600" cy="4351338"/>
          </a:xfrm>
        </p:spPr>
        <p:txBody>
          <a:bodyPr>
            <a:normAutofit/>
          </a:bodyPr>
          <a:lstStyle/>
          <a:p>
            <a:pPr marL="457200" lvl="0" indent="-342900" algn="l" rtl="0">
              <a:spcBef>
                <a:spcPts val="0"/>
              </a:spcBef>
              <a:spcAft>
                <a:spcPts val="0"/>
              </a:spcAft>
              <a:buSzPts val="1800"/>
              <a:buChar char="●"/>
            </a:pPr>
            <a:r>
              <a:rPr lang="en-US" sz="3200" dirty="0"/>
              <a:t>In the chat, identify some of data sources that are becoming more useful for identifying needs? </a:t>
            </a:r>
          </a:p>
          <a:p>
            <a:pPr marL="114300" lvl="0" indent="0" algn="l" rtl="0">
              <a:spcBef>
                <a:spcPts val="0"/>
              </a:spcBef>
              <a:spcAft>
                <a:spcPts val="0"/>
              </a:spcAft>
              <a:buSzPts val="1800"/>
              <a:buNone/>
            </a:pPr>
            <a:endParaRPr lang="en-US" sz="3200" dirty="0"/>
          </a:p>
          <a:p>
            <a:pPr marL="457200" lvl="0" indent="-342900" algn="l" rtl="0">
              <a:spcBef>
                <a:spcPts val="0"/>
              </a:spcBef>
              <a:spcAft>
                <a:spcPts val="0"/>
              </a:spcAft>
              <a:buSzPts val="1800"/>
              <a:buChar char="●"/>
            </a:pPr>
            <a:r>
              <a:rPr lang="en-US" sz="3200" dirty="0"/>
              <a:t>Using the link in the chat, what are some new needs that are popping up as a result of those needs assessments? </a:t>
            </a:r>
          </a:p>
          <a:p>
            <a:pPr marL="114300" lvl="0" indent="0" algn="l" rtl="0">
              <a:spcBef>
                <a:spcPts val="0"/>
              </a:spcBef>
              <a:spcAft>
                <a:spcPts val="0"/>
              </a:spcAft>
              <a:buSzPts val="1800"/>
              <a:buNone/>
            </a:pPr>
            <a:endParaRPr lang="en-US" sz="3200" dirty="0"/>
          </a:p>
          <a:p>
            <a:pPr marL="457200" lvl="0" indent="-342900" algn="l" rtl="0">
              <a:spcBef>
                <a:spcPts val="0"/>
              </a:spcBef>
              <a:spcAft>
                <a:spcPts val="0"/>
              </a:spcAft>
              <a:buSzPts val="1800"/>
              <a:buChar char="●"/>
            </a:pPr>
            <a:r>
              <a:rPr lang="en-US" sz="3200" dirty="0"/>
              <a:t>Unmute or in the chat, what are some of the strategies the district is considering? </a:t>
            </a:r>
          </a:p>
        </p:txBody>
      </p:sp>
      <p:sp>
        <p:nvSpPr>
          <p:cNvPr id="4" name="Slide Number Placeholder 3">
            <a:extLst>
              <a:ext uri="{FF2B5EF4-FFF2-40B4-BE49-F238E27FC236}">
                <a16:creationId xmlns:a16="http://schemas.microsoft.com/office/drawing/2014/main" id="{134E668F-8222-4D2C-BDCB-630044ADADC3}"/>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3789687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67FF2-A67D-4F09-AAD7-AAADECE5A9E1}"/>
              </a:ext>
            </a:extLst>
          </p:cNvPr>
          <p:cNvSpPr>
            <a:spLocks noGrp="1"/>
          </p:cNvSpPr>
          <p:nvPr>
            <p:ph type="title"/>
          </p:nvPr>
        </p:nvSpPr>
        <p:spPr/>
        <p:txBody>
          <a:bodyPr>
            <a:normAutofit/>
          </a:bodyPr>
          <a:lstStyle/>
          <a:p>
            <a:r>
              <a:rPr lang="en-US" sz="4000" dirty="0"/>
              <a:t>Questions to Ask</a:t>
            </a:r>
          </a:p>
        </p:txBody>
      </p:sp>
      <p:sp>
        <p:nvSpPr>
          <p:cNvPr id="3" name="Content Placeholder 2">
            <a:extLst>
              <a:ext uri="{FF2B5EF4-FFF2-40B4-BE49-F238E27FC236}">
                <a16:creationId xmlns:a16="http://schemas.microsoft.com/office/drawing/2014/main" id="{F3A9BB63-C258-4639-9DCA-5478330A52A6}"/>
              </a:ext>
            </a:extLst>
          </p:cNvPr>
          <p:cNvSpPr>
            <a:spLocks noGrp="1"/>
          </p:cNvSpPr>
          <p:nvPr>
            <p:ph idx="1"/>
          </p:nvPr>
        </p:nvSpPr>
        <p:spPr>
          <a:xfrm>
            <a:off x="613347" y="1554480"/>
            <a:ext cx="10284502" cy="4801870"/>
          </a:xfrm>
        </p:spPr>
        <p:txBody>
          <a:bodyPr>
            <a:normAutofit/>
          </a:bodyPr>
          <a:lstStyle/>
          <a:p>
            <a:pPr marL="457200" lvl="0" indent="-346075" algn="l" rtl="0">
              <a:spcBef>
                <a:spcPts val="0"/>
              </a:spcBef>
              <a:spcAft>
                <a:spcPts val="0"/>
              </a:spcAft>
              <a:buClr>
                <a:srgbClr val="000000"/>
              </a:buClr>
              <a:buSzPct val="100000"/>
              <a:buChar char="●"/>
            </a:pPr>
            <a:r>
              <a:rPr lang="en-US" sz="2800" dirty="0">
                <a:solidFill>
                  <a:srgbClr val="000000"/>
                </a:solidFill>
              </a:rPr>
              <a:t>What schools or staff members are in need of this support? </a:t>
            </a:r>
          </a:p>
          <a:p>
            <a:pPr marL="914400" lvl="1" indent="-346075" algn="l" rtl="0">
              <a:spcBef>
                <a:spcPts val="0"/>
              </a:spcBef>
              <a:spcAft>
                <a:spcPts val="0"/>
              </a:spcAft>
              <a:buClr>
                <a:srgbClr val="000000"/>
              </a:buClr>
              <a:buSzPct val="100000"/>
              <a:buChar char="○"/>
            </a:pPr>
            <a:r>
              <a:rPr lang="en-US" sz="2800" dirty="0">
                <a:solidFill>
                  <a:srgbClr val="000000"/>
                </a:solidFill>
              </a:rPr>
              <a:t>All</a:t>
            </a:r>
          </a:p>
          <a:p>
            <a:pPr marL="914400" lvl="1" indent="-346075" algn="l" rtl="0">
              <a:spcBef>
                <a:spcPts val="0"/>
              </a:spcBef>
              <a:spcAft>
                <a:spcPts val="0"/>
              </a:spcAft>
              <a:buClr>
                <a:srgbClr val="000000"/>
              </a:buClr>
              <a:buSzPct val="100000"/>
              <a:buChar char="○"/>
            </a:pPr>
            <a:r>
              <a:rPr lang="en-US" sz="2800" dirty="0">
                <a:solidFill>
                  <a:srgbClr val="000000"/>
                </a:solidFill>
              </a:rPr>
              <a:t>Only Title I Schools</a:t>
            </a:r>
          </a:p>
          <a:p>
            <a:pPr marL="914400" lvl="1" indent="-346075" algn="l" rtl="0">
              <a:spcBef>
                <a:spcPts val="0"/>
              </a:spcBef>
              <a:spcAft>
                <a:spcPts val="0"/>
              </a:spcAft>
              <a:buClr>
                <a:srgbClr val="000000"/>
              </a:buClr>
              <a:buSzPct val="100000"/>
              <a:buChar char="○"/>
            </a:pPr>
            <a:r>
              <a:rPr lang="en-US" sz="2800" dirty="0">
                <a:solidFill>
                  <a:srgbClr val="000000"/>
                </a:solidFill>
              </a:rPr>
              <a:t>Schoolwide</a:t>
            </a:r>
          </a:p>
          <a:p>
            <a:pPr marL="914400" lvl="1" indent="-346075" algn="l" rtl="0">
              <a:spcBef>
                <a:spcPts val="0"/>
              </a:spcBef>
              <a:spcAft>
                <a:spcPts val="0"/>
              </a:spcAft>
              <a:buClr>
                <a:srgbClr val="000000"/>
              </a:buClr>
              <a:buSzPct val="100000"/>
              <a:buChar char="○"/>
            </a:pPr>
            <a:r>
              <a:rPr lang="en-US" sz="2800" dirty="0">
                <a:solidFill>
                  <a:srgbClr val="000000"/>
                </a:solidFill>
              </a:rPr>
              <a:t>Targeted Assistance</a:t>
            </a:r>
          </a:p>
          <a:p>
            <a:pPr marL="457200" lvl="0" indent="-346075" algn="l" rtl="0">
              <a:lnSpc>
                <a:spcPct val="100000"/>
              </a:lnSpc>
              <a:spcBef>
                <a:spcPts val="0"/>
              </a:spcBef>
              <a:spcAft>
                <a:spcPts val="0"/>
              </a:spcAft>
              <a:buClr>
                <a:srgbClr val="000000"/>
              </a:buClr>
              <a:buSzPct val="100000"/>
              <a:buChar char="●"/>
            </a:pPr>
            <a:r>
              <a:rPr lang="en-US" sz="2800" dirty="0">
                <a:solidFill>
                  <a:srgbClr val="000000"/>
                </a:solidFill>
              </a:rPr>
              <a:t>Is the district paying for any part of the initiative? </a:t>
            </a:r>
          </a:p>
          <a:p>
            <a:pPr marL="457200" lvl="0" indent="-346075" algn="l" rtl="0">
              <a:lnSpc>
                <a:spcPct val="100000"/>
              </a:lnSpc>
              <a:spcBef>
                <a:spcPts val="0"/>
              </a:spcBef>
              <a:spcAft>
                <a:spcPts val="0"/>
              </a:spcAft>
              <a:buClr>
                <a:srgbClr val="000000"/>
              </a:buClr>
              <a:buSzPct val="100000"/>
              <a:buChar char="●"/>
            </a:pPr>
            <a:r>
              <a:rPr lang="en-US" sz="2800" dirty="0">
                <a:solidFill>
                  <a:srgbClr val="000000"/>
                </a:solidFill>
              </a:rPr>
              <a:t>Are there any other funds supporting the effort (i.e., other grants)</a:t>
            </a:r>
          </a:p>
          <a:p>
            <a:pPr marL="457200" lvl="0" indent="-346075" algn="l" rtl="0">
              <a:spcBef>
                <a:spcPts val="0"/>
              </a:spcBef>
              <a:spcAft>
                <a:spcPts val="0"/>
              </a:spcAft>
              <a:buClr>
                <a:srgbClr val="000000"/>
              </a:buClr>
              <a:buSzPct val="100000"/>
              <a:buChar char="●"/>
            </a:pPr>
            <a:r>
              <a:rPr lang="en-US" sz="2800" dirty="0">
                <a:solidFill>
                  <a:srgbClr val="000000"/>
                </a:solidFill>
              </a:rPr>
              <a:t>Any carryover considerations?</a:t>
            </a:r>
          </a:p>
          <a:p>
            <a:pPr marL="457200" lvl="0" indent="-346075" algn="l" rtl="0">
              <a:spcBef>
                <a:spcPts val="0"/>
              </a:spcBef>
              <a:spcAft>
                <a:spcPts val="0"/>
              </a:spcAft>
              <a:buClr>
                <a:srgbClr val="000000"/>
              </a:buClr>
              <a:buSzPct val="100000"/>
              <a:buChar char="●"/>
            </a:pPr>
            <a:r>
              <a:rPr lang="en-US" sz="2800" dirty="0">
                <a:solidFill>
                  <a:srgbClr val="000000"/>
                </a:solidFill>
              </a:rPr>
              <a:t>What is the timeline for this initiative?</a:t>
            </a:r>
          </a:p>
          <a:p>
            <a:pPr marL="457200" lvl="0" indent="-346075" algn="l" rtl="0">
              <a:spcBef>
                <a:spcPts val="0"/>
              </a:spcBef>
              <a:spcAft>
                <a:spcPts val="0"/>
              </a:spcAft>
              <a:buClr>
                <a:srgbClr val="000000"/>
              </a:buClr>
              <a:buSzPct val="100000"/>
              <a:buChar char="●"/>
            </a:pPr>
            <a:r>
              <a:rPr lang="en-US" sz="2800" dirty="0"/>
              <a:t>Is this support necessary as part of our response to, preparation for, or preventing the spread of COVID-19?</a:t>
            </a:r>
          </a:p>
          <a:p>
            <a:pPr marL="914400" lvl="1" indent="-346075">
              <a:spcBef>
                <a:spcPts val="0"/>
              </a:spcBef>
              <a:buClr>
                <a:srgbClr val="000000"/>
              </a:buClr>
              <a:buSzPct val="100000"/>
              <a:buChar char="●"/>
            </a:pPr>
            <a:r>
              <a:rPr lang="en-US" sz="2400" dirty="0"/>
              <a:t>Is this a new need or has this need changed as a result of the pandemic?  </a:t>
            </a:r>
          </a:p>
          <a:p>
            <a:endParaRPr lang="en-US" dirty="0"/>
          </a:p>
        </p:txBody>
      </p:sp>
      <p:sp>
        <p:nvSpPr>
          <p:cNvPr id="4" name="Slide Number Placeholder 3">
            <a:extLst>
              <a:ext uri="{FF2B5EF4-FFF2-40B4-BE49-F238E27FC236}">
                <a16:creationId xmlns:a16="http://schemas.microsoft.com/office/drawing/2014/main" id="{08FA264C-D7DD-410B-BE0E-643501BD2CF9}"/>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27890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39D6-26AE-47AB-937C-C2DF0D5F6B64}"/>
              </a:ext>
            </a:extLst>
          </p:cNvPr>
          <p:cNvSpPr>
            <a:spLocks noGrp="1"/>
          </p:cNvSpPr>
          <p:nvPr>
            <p:ph type="title"/>
          </p:nvPr>
        </p:nvSpPr>
        <p:spPr/>
        <p:txBody>
          <a:bodyPr>
            <a:normAutofit/>
          </a:bodyPr>
          <a:lstStyle/>
          <a:p>
            <a:r>
              <a:rPr lang="en-US" sz="4000" dirty="0"/>
              <a:t>Timelines	</a:t>
            </a:r>
          </a:p>
        </p:txBody>
      </p:sp>
      <p:sp>
        <p:nvSpPr>
          <p:cNvPr id="4" name="Slide Number Placeholder 3">
            <a:extLst>
              <a:ext uri="{FF2B5EF4-FFF2-40B4-BE49-F238E27FC236}">
                <a16:creationId xmlns:a16="http://schemas.microsoft.com/office/drawing/2014/main" id="{01759AB8-748F-4001-8667-9690A2787FDA}"/>
              </a:ext>
            </a:extLst>
          </p:cNvPr>
          <p:cNvSpPr>
            <a:spLocks noGrp="1"/>
          </p:cNvSpPr>
          <p:nvPr>
            <p:ph type="sldNum" sz="quarter" idx="12"/>
          </p:nvPr>
        </p:nvSpPr>
        <p:spPr/>
        <p:txBody>
          <a:bodyPr/>
          <a:lstStyle/>
          <a:p>
            <a:fld id="{C479D5F6-EDCB-402A-AC08-4943A1820E8F}" type="slidenum">
              <a:rPr lang="en-US" smtClean="0"/>
              <a:pPr/>
              <a:t>9</a:t>
            </a:fld>
            <a:endParaRPr lang="en-US" dirty="0"/>
          </a:p>
        </p:txBody>
      </p:sp>
      <p:pic>
        <p:nvPicPr>
          <p:cNvPr id="5" name="Content Placeholder 4" descr="Chart of timelines.">
            <a:extLst>
              <a:ext uri="{FF2B5EF4-FFF2-40B4-BE49-F238E27FC236}">
                <a16:creationId xmlns:a16="http://schemas.microsoft.com/office/drawing/2014/main" id="{45A99BE9-53D3-4CAE-8894-7C49EE5453E0}"/>
              </a:ext>
            </a:extLst>
          </p:cNvPr>
          <p:cNvPicPr>
            <a:picLocks noGrp="1" noChangeAspect="1"/>
          </p:cNvPicPr>
          <p:nvPr>
            <p:ph idx="1"/>
          </p:nvPr>
        </p:nvPicPr>
        <p:blipFill>
          <a:blip r:embed="rId2"/>
          <a:stretch>
            <a:fillRect/>
          </a:stretch>
        </p:blipFill>
        <p:spPr>
          <a:xfrm>
            <a:off x="229105" y="1497878"/>
            <a:ext cx="11733790" cy="4093453"/>
          </a:xfrm>
          <a:prstGeom prst="rect">
            <a:avLst/>
          </a:prstGeom>
        </p:spPr>
      </p:pic>
    </p:spTree>
    <p:extLst>
      <p:ext uri="{BB962C8B-B14F-4D97-AF65-F5344CB8AC3E}">
        <p14:creationId xmlns:p14="http://schemas.microsoft.com/office/powerpoint/2010/main" val="4537417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TotalTime>
  <Words>3805</Words>
  <Application>Microsoft Office PowerPoint</Application>
  <PresentationFormat>Widescreen</PresentationFormat>
  <Paragraphs>298</Paragraphs>
  <Slides>41</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Courier New</vt:lpstr>
      <vt:lpstr>Museo Slab 500</vt:lpstr>
      <vt:lpstr>SourceSansProRegular</vt:lpstr>
      <vt:lpstr>Symbol</vt:lpstr>
      <vt:lpstr>Office Theme</vt:lpstr>
      <vt:lpstr>Federal Programs  Networking Meeting </vt:lpstr>
      <vt:lpstr>Agenda</vt:lpstr>
      <vt:lpstr>How Can Challenges Arising from COVID-19 be supported by Title I, Part A funds? </vt:lpstr>
      <vt:lpstr>Why Now?</vt:lpstr>
      <vt:lpstr>Our Conversation Path</vt:lpstr>
      <vt:lpstr>Defining the Comprehensive Needs Assessment</vt:lpstr>
      <vt:lpstr>Unique and New Needs</vt:lpstr>
      <vt:lpstr>Questions to Ask</vt:lpstr>
      <vt:lpstr>Timelines </vt:lpstr>
      <vt:lpstr>Talking Through Offering A Summer Extended Learning Program </vt:lpstr>
      <vt:lpstr>Colorado Ed Flex:  How it Works, What it Covers, and Common Waiver Requests </vt:lpstr>
      <vt:lpstr>Why Ed Flex and Why Now?</vt:lpstr>
      <vt:lpstr>How Ed Flex Works</vt:lpstr>
      <vt:lpstr>Allowable Parameters of Colorado Ed Flex</vt:lpstr>
      <vt:lpstr>What Ed Flex Doesn’t Cover</vt:lpstr>
      <vt:lpstr>Before We Talk Ed Flex Further…   Consider Existing Waivers</vt:lpstr>
      <vt:lpstr>Refresher: CARES Act Waivers</vt:lpstr>
      <vt:lpstr>Refresher: FY20 Title IV Waivers</vt:lpstr>
      <vt:lpstr>Back to Ed Flex!</vt:lpstr>
      <vt:lpstr>Common Waiver Requests Discussed with Stakeholders</vt:lpstr>
      <vt:lpstr>Common Waivers Discussed Cont.</vt:lpstr>
      <vt:lpstr>Common Waivers Discussed Cont.</vt:lpstr>
      <vt:lpstr>More on Equitable Distribution of Teachers Waiver via Ed Flex</vt:lpstr>
      <vt:lpstr>Good To Know!</vt:lpstr>
      <vt:lpstr>In The Pipeline</vt:lpstr>
      <vt:lpstr>Which  flexibilities might your district interested in via Ed Flex?  </vt:lpstr>
      <vt:lpstr>Questions?</vt:lpstr>
      <vt:lpstr>ESSA Educator Requirements: Reminders and Considerations for Strengthening Talent Systems</vt:lpstr>
      <vt:lpstr>Why This Matters</vt:lpstr>
      <vt:lpstr>Our Conversation Today</vt:lpstr>
      <vt:lpstr>ESSA Educator Qualification Requirements: 3 Key Provisions</vt:lpstr>
      <vt:lpstr>If Unlicensed Teacher is Teaching at a Title I School:  HR Data Pipeline Reporting and Next Steps</vt:lpstr>
      <vt:lpstr>Parent Right to Know Letter</vt:lpstr>
      <vt:lpstr>Using the CNA Process to Address Human Capital Needs: Process and Examples</vt:lpstr>
      <vt:lpstr>Considerations for Strengthening Educator Talent Systems</vt:lpstr>
      <vt:lpstr>Considerations for Strengthening Educator Talent Systems</vt:lpstr>
      <vt:lpstr>A Note on Staff Shortages During COVID</vt:lpstr>
      <vt:lpstr>Resources</vt:lpstr>
      <vt:lpstr>Questions?</vt:lpstr>
      <vt:lpstr>We want to hear from you!  What do you need or want to talk about in Spring Networking Meetings?  Submit Ideas Here!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Reflecting on ESSER I and  Looking Ahead to ESSER II</dc:title>
  <dc:creator>Giessinger, Tammy</dc:creator>
  <cp:lastModifiedBy>Emily Owen</cp:lastModifiedBy>
  <cp:revision>25</cp:revision>
  <dcterms:created xsi:type="dcterms:W3CDTF">2021-01-26T02:48:15Z</dcterms:created>
  <dcterms:modified xsi:type="dcterms:W3CDTF">2021-03-16T19:51:04Z</dcterms:modified>
</cp:coreProperties>
</file>