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6" r:id="rId2"/>
    <p:sldMasterId id="2147483698" r:id="rId3"/>
    <p:sldMasterId id="2147483700" r:id="rId4"/>
    <p:sldMasterId id="2147483741" r:id="rId5"/>
  </p:sldMasterIdLst>
  <p:notesMasterIdLst>
    <p:notesMasterId r:id="rId48"/>
  </p:notesMasterIdLst>
  <p:handoutMasterIdLst>
    <p:handoutMasterId r:id="rId49"/>
  </p:handoutMasterIdLst>
  <p:sldIdLst>
    <p:sldId id="256" r:id="rId6"/>
    <p:sldId id="283" r:id="rId7"/>
    <p:sldId id="284" r:id="rId8"/>
    <p:sldId id="285" r:id="rId9"/>
    <p:sldId id="286" r:id="rId10"/>
    <p:sldId id="287" r:id="rId11"/>
    <p:sldId id="288" r:id="rId12"/>
    <p:sldId id="289" r:id="rId13"/>
    <p:sldId id="291"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48" r:id="rId31"/>
    <p:sldId id="334" r:id="rId32"/>
    <p:sldId id="335" r:id="rId33"/>
    <p:sldId id="336" r:id="rId34"/>
    <p:sldId id="337" r:id="rId35"/>
    <p:sldId id="349" r:id="rId36"/>
    <p:sldId id="350" r:id="rId37"/>
    <p:sldId id="351" r:id="rId38"/>
    <p:sldId id="352" r:id="rId39"/>
    <p:sldId id="353" r:id="rId40"/>
    <p:sldId id="354" r:id="rId41"/>
    <p:sldId id="355" r:id="rId42"/>
    <p:sldId id="356" r:id="rId43"/>
    <p:sldId id="357" r:id="rId44"/>
    <p:sldId id="358" r:id="rId45"/>
    <p:sldId id="359" r:id="rId46"/>
    <p:sldId id="333" r:id="rId4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Kristen" initials="CK" lastIdx="2" clrIdx="0">
    <p:extLst>
      <p:ext uri="{19B8F6BF-5375-455C-9EA6-DF929625EA0E}">
        <p15:presenceInfo xmlns:p15="http://schemas.microsoft.com/office/powerpoint/2012/main" userId="S-1-5-21-170422339-1359699126-1544898942-57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239" autoAdjust="0"/>
  </p:normalViewPr>
  <p:slideViewPr>
    <p:cSldViewPr snapToGrid="0">
      <p:cViewPr varScale="1">
        <p:scale>
          <a:sx n="47" d="100"/>
          <a:sy n="47" d="100"/>
        </p:scale>
        <p:origin x="77" y="485"/>
      </p:cViewPr>
      <p:guideLst/>
    </p:cSldViewPr>
  </p:slideViewPr>
  <p:outlineViewPr>
    <p:cViewPr>
      <p:scale>
        <a:sx n="33" d="100"/>
        <a:sy n="33" d="100"/>
      </p:scale>
      <p:origin x="0" y="-1056"/>
    </p:cViewPr>
  </p:outlineViewPr>
  <p:notesTextViewPr>
    <p:cViewPr>
      <p:scale>
        <a:sx n="1" d="1"/>
        <a:sy n="1" d="1"/>
      </p:scale>
      <p:origin x="0" y="-994"/>
    </p:cViewPr>
  </p:notesTextViewPr>
  <p:notesViewPr>
    <p:cSldViewPr snapToGrid="0">
      <p:cViewPr varScale="1">
        <p:scale>
          <a:sx n="128" d="100"/>
          <a:sy n="128" d="100"/>
        </p:scale>
        <p:origin x="1986"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2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193" y="0"/>
            <a:ext cx="4033804" cy="352113"/>
          </a:xfrm>
          <a:prstGeom prst="rect">
            <a:avLst/>
          </a:prstGeom>
        </p:spPr>
        <p:txBody>
          <a:bodyPr vert="horz" lIns="91440" tIns="45720" rIns="91440" bIns="45720" rtlCol="0"/>
          <a:lstStyle>
            <a:lvl1pPr algn="r">
              <a:defRPr sz="1200"/>
            </a:lvl1pPr>
          </a:lstStyle>
          <a:p>
            <a:fld id="{7D5474FF-25A9-4C38-846C-DB1C42B8FCD4}" type="datetimeFigureOut">
              <a:rPr lang="en-US" smtClean="0"/>
              <a:t>1/17/2020</a:t>
            </a:fld>
            <a:endParaRPr lang="en-US"/>
          </a:p>
        </p:txBody>
      </p:sp>
      <p:sp>
        <p:nvSpPr>
          <p:cNvPr id="4" name="Footer Placeholder 3"/>
          <p:cNvSpPr>
            <a:spLocks noGrp="1"/>
          </p:cNvSpPr>
          <p:nvPr>
            <p:ph type="ftr" sz="quarter" idx="2"/>
          </p:nvPr>
        </p:nvSpPr>
        <p:spPr>
          <a:xfrm>
            <a:off x="0" y="6670987"/>
            <a:ext cx="4033804" cy="3521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193" y="6670987"/>
            <a:ext cx="4033804" cy="352113"/>
          </a:xfrm>
          <a:prstGeom prst="rect">
            <a:avLst/>
          </a:prstGeom>
        </p:spPr>
        <p:txBody>
          <a:bodyPr vert="horz" lIns="91440" tIns="45720" rIns="91440" bIns="45720" rtlCol="0" anchor="b"/>
          <a:lstStyle>
            <a:lvl1pPr algn="r">
              <a:defRPr sz="1200"/>
            </a:lvl1pPr>
          </a:lstStyle>
          <a:p>
            <a:fld id="{447F6C95-A466-42A3-8630-8719DD1802B9}" type="slidenum">
              <a:rPr lang="en-US" smtClean="0"/>
              <a:t>‹#›</a:t>
            </a:fld>
            <a:endParaRPr lang="en-US"/>
          </a:p>
        </p:txBody>
      </p:sp>
    </p:spTree>
    <p:extLst>
      <p:ext uri="{BB962C8B-B14F-4D97-AF65-F5344CB8AC3E}">
        <p14:creationId xmlns:p14="http://schemas.microsoft.com/office/powerpoint/2010/main" val="22543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3872E894-E0CE-40CF-8CA0-23F05C6E40C6}" type="datetimeFigureOut">
              <a:rPr lang="en-US" smtClean="0"/>
              <a:t>1/17/2020</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everyone, thank you for joining us today! Let’s go ahead and get started. My name is Mary Shen- I am a Research Analyst with the Colorado Department of Education, Federal Program Unit. Joining me are my colleagues from CDE, Tina Negley, Michelle Prael, and Rachel Matson. We also have with us David from Marzano Research at REL Central.</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6725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6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9" name="Google Shape;1419;p6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dive into Module 4, which is Developing Data Collection Tools. </a:t>
            </a:r>
          </a:p>
          <a:p>
            <a:pPr marL="0" lvl="0" indent="0" algn="l" rtl="0">
              <a:spcBef>
                <a:spcPts val="0"/>
              </a:spcBef>
              <a:spcAft>
                <a:spcPts val="0"/>
              </a:spcAft>
              <a:buNone/>
            </a:pPr>
            <a:endParaRPr dirty="0"/>
          </a:p>
        </p:txBody>
      </p:sp>
      <p:sp>
        <p:nvSpPr>
          <p:cNvPr id="1420" name="Google Shape;1420;p6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6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5" name="Google Shape;1425;p6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builds upon the previous three trainings, in which we discussed how to build a logic model, develop pertinent evaluation questions, and identify the appropriate data sources.  </a:t>
            </a:r>
          </a:p>
          <a:p>
            <a:pPr marL="0" lvl="0" indent="0" algn="l" rtl="0">
              <a:spcBef>
                <a:spcPts val="0"/>
              </a:spcBef>
              <a:spcAft>
                <a:spcPts val="0"/>
              </a:spcAft>
              <a:buNone/>
            </a:pPr>
            <a:endParaRPr dirty="0"/>
          </a:p>
        </p:txBody>
      </p:sp>
      <p:sp>
        <p:nvSpPr>
          <p:cNvPr id="1426" name="Google Shape;1426;p6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p6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7" name="Google Shape;1447;p6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dirty="0"/>
              <a:t>The key takeaways from this module are:</a:t>
            </a:r>
          </a:p>
          <a:p>
            <a:pPr marL="228600" lvl="0" indent="-228600" algn="l" rtl="0">
              <a:spcBef>
                <a:spcPts val="0"/>
              </a:spcBef>
              <a:spcAft>
                <a:spcPts val="0"/>
              </a:spcAft>
              <a:buClr>
                <a:schemeClr val="dk1"/>
              </a:buClr>
              <a:buSzPts val="1200"/>
              <a:buFont typeface="Arial"/>
              <a:buAutoNum type="arabicParenR"/>
            </a:pPr>
            <a:r>
              <a:rPr lang="en-US" b="0" dirty="0"/>
              <a:t>Knowing the different types of data collection tools that are available to you,</a:t>
            </a:r>
          </a:p>
          <a:p>
            <a:pPr marL="228600" lvl="0" indent="-228600" algn="l" rtl="0">
              <a:spcBef>
                <a:spcPts val="0"/>
              </a:spcBef>
              <a:spcAft>
                <a:spcPts val="0"/>
              </a:spcAft>
              <a:buClr>
                <a:schemeClr val="dk1"/>
              </a:buClr>
              <a:buSzPts val="1200"/>
              <a:buFont typeface="Arial"/>
              <a:buAutoNum type="arabicParenR"/>
            </a:pPr>
            <a:r>
              <a:rPr lang="en-US" b="0" dirty="0"/>
              <a:t>The selection considerations,</a:t>
            </a:r>
          </a:p>
          <a:p>
            <a:pPr marL="228600" lvl="0" indent="-228600" algn="l" rtl="0">
              <a:spcBef>
                <a:spcPts val="0"/>
              </a:spcBef>
              <a:spcAft>
                <a:spcPts val="0"/>
              </a:spcAft>
              <a:buClr>
                <a:schemeClr val="dk1"/>
              </a:buClr>
              <a:buSzPts val="1200"/>
              <a:buFont typeface="Arial"/>
              <a:buAutoNum type="arabicParenR"/>
            </a:pPr>
            <a:r>
              <a:rPr lang="en-US" b="0" dirty="0"/>
              <a:t>How to use them effectively to answer your research questions, and </a:t>
            </a:r>
          </a:p>
          <a:p>
            <a:pPr marL="228600" lvl="0" indent="-228600" algn="l" rtl="0">
              <a:spcBef>
                <a:spcPts val="0"/>
              </a:spcBef>
              <a:spcAft>
                <a:spcPts val="0"/>
              </a:spcAft>
              <a:buClr>
                <a:schemeClr val="dk1"/>
              </a:buClr>
              <a:buSzPts val="1200"/>
              <a:buFont typeface="Arial"/>
              <a:buAutoNum type="arabicParenR"/>
            </a:pPr>
            <a:r>
              <a:rPr lang="en-US" b="0" dirty="0"/>
              <a:t>How to develop robust data collection tools. </a:t>
            </a:r>
          </a:p>
          <a:p>
            <a:pPr marL="0" lvl="0" indent="0" algn="l" rtl="0">
              <a:spcBef>
                <a:spcPts val="0"/>
              </a:spcBef>
              <a:spcAft>
                <a:spcPts val="0"/>
              </a:spcAft>
              <a:buClr>
                <a:schemeClr val="dk1"/>
              </a:buClr>
              <a:buSzPts val="1200"/>
              <a:buFont typeface="Arial"/>
              <a:buNone/>
            </a:pPr>
            <a:endParaRPr lang="en-US" b="0" dirty="0"/>
          </a:p>
          <a:p>
            <a:pPr marL="171450" lvl="0" indent="-95250" algn="l" rtl="0">
              <a:spcBef>
                <a:spcPts val="0"/>
              </a:spcBef>
              <a:spcAft>
                <a:spcPts val="0"/>
              </a:spcAft>
              <a:buClr>
                <a:schemeClr val="dk1"/>
              </a:buClr>
              <a:buSzPts val="1200"/>
              <a:buFont typeface="Arial"/>
              <a:buNone/>
            </a:pPr>
            <a:endParaRPr lang="en-US" b="0" dirty="0"/>
          </a:p>
        </p:txBody>
      </p:sp>
      <p:sp>
        <p:nvSpPr>
          <p:cNvPr id="1448" name="Google Shape;1448;p6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6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5" name="Google Shape;1455;p6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are four main types of data collection tools: Interviews, Focus Groups, Observations, and Surveys. Each has pros and cons and circumstances that are better suited to use each option. Over the course of this webinar, we will go over each of these options in detail. There are several handouts that will be referenced, which you should have access to, and if not, please let Michelle or Rachel know in the chat box and they will get them to you. Some of them include activities to work through. For the purpose of this webinar, we will not be doing the activities, but I will go over them with you and you’ll have some time to read through them.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456" name="Google Shape;1456;p6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p6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4" name="Google Shape;1464;p6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First, we have in-depth interviews. This is most appropriate for situations where you need to obtain detailed information about a person’s thoughts or behaviors. They’re are also helpful for pre-testing survey questions to ensure that the wording is clear and that the respondent is understanding the question as intended. When you’re developing the interview guide, it’s important to keep the interview questions in line with the activities, outputs, and outcomes of your logic model. A guiding principle for all of evaluation is to only collect information on things that you need to measure. So, to the extent possible, be really mindful of extraneous questions when you’re finalizing the interview guide. In general, a</a:t>
            </a:r>
            <a:r>
              <a:rPr lang="en-US" dirty="0"/>
              <a:t>im for 30–90-minute interview sessions, and during the interview, make sure to monitor the time so you don’t go over the intended time limit. In terms of recruiting participants, they should be selected based on their unique perspectives or expertise on a topic. It’s best to include a diverse sample that represents a variety of perspectives.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in-depth interviews, it’s very important to provide comprehensive training for the interviewer, and especially if there will be multiple people conducting the interviews. This will help ensure that the information obtained from the interviews sessions are consistent and high quality.  Typically interviewer trainings involve:</a:t>
            </a:r>
          </a:p>
          <a:p>
            <a:pPr marL="173079" lvl="0" indent="-96878" algn="l" rtl="0">
              <a:spcBef>
                <a:spcPts val="0"/>
              </a:spcBef>
              <a:spcAft>
                <a:spcPts val="0"/>
              </a:spcAft>
              <a:buClr>
                <a:schemeClr val="dk1"/>
              </a:buClr>
              <a:buSzPts val="1200"/>
              <a:buFont typeface="Arial"/>
              <a:buNone/>
            </a:pPr>
            <a:endParaRPr lang="en-US" dirty="0"/>
          </a:p>
          <a:p>
            <a:pPr marL="173079" lvl="0" indent="-173079" algn="l" rtl="0">
              <a:spcBef>
                <a:spcPts val="0"/>
              </a:spcBef>
              <a:spcAft>
                <a:spcPts val="0"/>
              </a:spcAft>
              <a:buClr>
                <a:schemeClr val="dk1"/>
              </a:buClr>
              <a:buSzPts val="1200"/>
              <a:buFont typeface="Arial"/>
              <a:buChar char="•"/>
            </a:pPr>
            <a:r>
              <a:rPr lang="en-US" dirty="0"/>
              <a:t>An introduction to the evaluation objectives</a:t>
            </a:r>
          </a:p>
          <a:p>
            <a:pPr marL="173079" lvl="0" indent="-173079" algn="l" rtl="0">
              <a:spcBef>
                <a:spcPts val="0"/>
              </a:spcBef>
              <a:spcAft>
                <a:spcPts val="0"/>
              </a:spcAft>
              <a:buClr>
                <a:schemeClr val="dk1"/>
              </a:buClr>
              <a:buSzPts val="1200"/>
              <a:buFont typeface="Arial"/>
              <a:buChar char="•"/>
            </a:pPr>
            <a:r>
              <a:rPr lang="en-US" dirty="0"/>
              <a:t>A review of data collection techniques</a:t>
            </a:r>
          </a:p>
          <a:p>
            <a:pPr marL="173079" lvl="0" indent="-173079" algn="l" rtl="0">
              <a:spcBef>
                <a:spcPts val="0"/>
              </a:spcBef>
              <a:spcAft>
                <a:spcPts val="0"/>
              </a:spcAft>
              <a:buClr>
                <a:schemeClr val="dk1"/>
              </a:buClr>
              <a:buSzPts val="1200"/>
              <a:buFont typeface="Arial"/>
              <a:buChar char="•"/>
            </a:pPr>
            <a:r>
              <a:rPr lang="en-US" dirty="0"/>
              <a:t>A thorough review of the data collection items and instruments for your project</a:t>
            </a:r>
          </a:p>
          <a:p>
            <a:pPr marL="173079" lvl="0" indent="-173079" algn="l" rtl="0">
              <a:spcBef>
                <a:spcPts val="0"/>
              </a:spcBef>
              <a:spcAft>
                <a:spcPts val="0"/>
              </a:spcAft>
              <a:buClr>
                <a:schemeClr val="dk1"/>
              </a:buClr>
              <a:buSzPts val="1200"/>
              <a:buFont typeface="Arial"/>
              <a:buChar char="•"/>
            </a:pPr>
            <a:r>
              <a:rPr lang="en-US" dirty="0"/>
              <a:t>Dedicated time to practice using the instruments, such as running mock interviews </a:t>
            </a:r>
          </a:p>
          <a:p>
            <a:pPr marL="173079" lvl="0" indent="-173079" algn="l" rtl="0">
              <a:spcBef>
                <a:spcPts val="0"/>
              </a:spcBef>
              <a:spcAft>
                <a:spcPts val="0"/>
              </a:spcAft>
              <a:buClr>
                <a:schemeClr val="dk1"/>
              </a:buClr>
              <a:buSzPts val="1200"/>
              <a:buFont typeface="Arial"/>
              <a:buChar char="•"/>
            </a:pPr>
            <a:r>
              <a:rPr lang="en-US" dirty="0"/>
              <a:t>Skill-building exercises on interviewing and interpersonal communication</a:t>
            </a:r>
          </a:p>
          <a:p>
            <a:pPr marL="173079" lvl="0" indent="-173079" algn="l" rtl="0">
              <a:spcBef>
                <a:spcPts val="0"/>
              </a:spcBef>
              <a:spcAft>
                <a:spcPts val="0"/>
              </a:spcAft>
              <a:buClr>
                <a:schemeClr val="dk1"/>
              </a:buClr>
              <a:buSzPts val="1200"/>
              <a:buFont typeface="Arial"/>
              <a:buChar char="•"/>
            </a:pPr>
            <a:r>
              <a:rPr lang="en-US" dirty="0"/>
              <a:t>And also, a discussion of ethical issues. This is extremely important, especially if the interview touches on sensitive topics.</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We’ll go over details about interview procedure in a few slides.</a:t>
            </a:r>
          </a:p>
          <a:p>
            <a:pPr marL="0" lvl="0" indent="0" algn="l" rtl="0">
              <a:spcBef>
                <a:spcPts val="0"/>
              </a:spcBef>
              <a:spcAft>
                <a:spcPts val="0"/>
              </a:spcAft>
              <a:buNone/>
            </a:pPr>
            <a:endParaRPr dirty="0"/>
          </a:p>
        </p:txBody>
      </p:sp>
      <p:sp>
        <p:nvSpPr>
          <p:cNvPr id="1465" name="Google Shape;1465;p6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6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5" name="Google Shape;1475;p6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Because we’re soliciting detailed information about a person’s thoughts or behaviors, the interview questions we ask are usually qualitative and open-ended so that the respondent can describe things in their own words and elaborate as much as they want to. Depending on the question asked, their response can be also be quantitative, such as when there’s a rating scale. You can also include follow-up questions in your interview so that the interviewer can ask for more detail or for clarification.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Interviews can be conducted in-person or over the phone. For in-person interviews, be mindful of non-verbal communication such as body language. It can be used to enhance responses if the interviewer is trained well and is perceived as non-judgmental and inviting, but non-verbal communication can also deter or bias responses, so again, I’d like to emphasize the importance of interviewer training. Cultural sensitivity is also an important element to consider when developing your interview guide and interviewer training.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476" name="Google Shape;1476;p6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p6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3" name="Google Shape;1483;p6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First and foremost, interview questions should be culturally and developmentally appropriate. If the respondent doesn’t understand the questions or if the questions are so out-of-context for the respondent, then they may not be able to answer them in the intended way, and the information obtained from the interview won’t be very useful.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In general, it’s good practice to limit the number of questions. Research suggests anywhere from three in-depth questions to no more than 15 questions that require shorter responses. As I mentioned in the previous slide, the interview should last anywhere between 30-90min. Since it can be expensive and time-consuming to conduct interviews, it’s best to avoid closed-ended questions, which you can ask instead on a survey, which is a much more cost-effective data collection tool. Instead, ask “how” and “why” questions, which are more open-ended and will allow you to understand the processes and reasoning behind perceptions and behaviors. Another way to get elicit more detailed responses is to include probing questions, such as “Tell me more about that…”, or “Why do you think this is the case?”. Another strategy to maximize the information gleaned from an interview is to use a final question to capture topics you may not have even considered when you were developing the interview guide. For example, “What else do you think I should know about XX that I have not asked about?”</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A major advantage of in-depth interviews is that they really allow you to explore complex topics and learn about a person’s opinions and attitudes, which are very difficult to glean from other types of data collection tools. They can also be more effective in reaching people who have lower literacy and who may not feel as comfortable with a written survey. However, a major downside of interviews is that they are very time-consuming and labor-intensive, and also requires the interviewer to be highly skilled in active listening, proving, and other interviewing skills. So these are important considerations to keep in mind as you think about how to allocate your evaluation resources. </a:t>
            </a:r>
          </a:p>
          <a:p>
            <a:pPr marL="0" lvl="0" indent="0" algn="l" rtl="0">
              <a:spcBef>
                <a:spcPts val="0"/>
              </a:spcBef>
              <a:spcAft>
                <a:spcPts val="0"/>
              </a:spcAft>
              <a:buNone/>
            </a:pPr>
            <a:endParaRPr dirty="0"/>
          </a:p>
        </p:txBody>
      </p:sp>
      <p:sp>
        <p:nvSpPr>
          <p:cNvPr id="1484" name="Google Shape;1484;p6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p6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3" name="Google Shape;1493;p6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point, does anyone have any questions about conducting in-depth interviews and what it entails? Like I said earlier, we won’t be doing this partner activity, but this slide refers to Handout K, which is a resource developed by REL Central on Interview and Focus Group Guidelines. It expands on some of the high-level details that we just covered.</a:t>
            </a:r>
          </a:p>
          <a:p>
            <a:pPr marL="0" lvl="0" indent="0" algn="l" rtl="0">
              <a:spcBef>
                <a:spcPts val="0"/>
              </a:spcBef>
              <a:spcAft>
                <a:spcPts val="0"/>
              </a:spcAft>
              <a:buNone/>
            </a:pPr>
            <a:endParaRPr dirty="0"/>
          </a:p>
        </p:txBody>
      </p:sp>
      <p:sp>
        <p:nvSpPr>
          <p:cNvPr id="1494" name="Google Shape;1494;p6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6" name="Google Shape;1506;p7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The second data collection tool we’ll talk about today is focus groups. Focus groups are a type of in-depth interview, in which you interview multiple people at the same time. So all of the considerations about cultural sensitivity, non-verbal communication, asking open-ended questions, probing questions, that all applies here as well. Focus groups typically consist of 6–10 participants. You want a large enough group to generate interaction and reflect various perspectives, but you also don’t want the group to be so large that people don’t have a chance to speak up. Again, it’s best to select a diverse sample, and be sure to consider group dynamics. It’s common to hold multiple focus groups in order to get a better sense of areas of consensus and difference across participant groups. For focus groups, having a skilled moderator and a note taker is key. Similar to individual interviews, the focus group moderator needs to be rigorously trained in facilitating. </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507" name="Google Shape;1507;p7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7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7" name="Google Shape;1517;p7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many similarities between interviews and focus groups– asking open-ended questions and follow-up questions; being mindful of non-verbal communication. A unique feature of focus groups, though, is that participants can build on each other’s responses and because of that, questions asked in a focus group setting can often yield nuanced responses since people invariably offer multiple perspectives. An advantage of focus groups over individual interviews is that they are more cost-effective, and you have the opportunity to capture data from group interactions. However, because it is not as personal as an individual in-depth interview, it may not be as appropriate to use for certain topics since people may not want to open up about sensitive topics in front of others. People’s opinions may be influenced by others as they are sharing out. So those are all things to keep in mind.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518" name="Google Shape;1518;p7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notes"/>
          <p:cNvSpPr txBox="1">
            <a:spLocks noGrp="1"/>
          </p:cNvSpPr>
          <p:nvPr>
            <p:ph type="body" idx="1"/>
          </p:nvPr>
        </p:nvSpPr>
        <p:spPr>
          <a:xfrm>
            <a:off x="1261900" y="2591233"/>
            <a:ext cx="10095202" cy="2120098"/>
          </a:xfrm>
          <a:prstGeom prst="rect">
            <a:avLst/>
          </a:prstGeom>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webinar will cover Module 4 of the Program Evaluation Training series. Modules 1, 2, and 3 were recorded and can be accessed by visiting the Program Evaluation webpage of the Data, Accountability, Reporting, and Evaluation (DARE) team. If you do not have access to the handouts, please let us know via the chat box and Michelle or Rachel will get those to you.  Now I’ll turn it over to David to introduce REL.</a:t>
            </a:r>
            <a:endParaRPr lang="en-US" dirty="0"/>
          </a:p>
          <a:p>
            <a:endParaRPr dirty="0"/>
          </a:p>
        </p:txBody>
      </p:sp>
      <p:sp>
        <p:nvSpPr>
          <p:cNvPr id="684" name="Google Shape;684;p1: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041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p7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7" name="Google Shape;1527;p7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you begin a focus group interview, you should decide whether the session will be recorded, either via video or audio. And if so, then make sure to prepare the necessary recording equipment. Even if the session is being recorded, it’s good practice to have a note taker present also. If the budget or venue allows, you can provide refreshments group. In focus groups, the participants usually sit around a table, or in an arrangement where everyone can see each other so make sure the venue allows for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r>
              <a:rPr lang="en-US" dirty="0"/>
              <a:t>The typical format for conducting a focus group is to first explain the purpose and clearly state how the data that is going to be collected will be used. Then, go over the confidentiality assurance and informed consent, which can be either be collected through a written form or through verbal consent. Same as the individual interview, be mindful of the time limit which is also roughly 30-90 minutes, depending on the scope of your evaluation question, the moderator should be use active listening techniques, such as affirming, paraphrasing, and clarifying. Because the focus group interview format involves more people, the moderator needs to be skilled in facilitating and be able to strike a balance between allowing the conversation to move organically and also keeping the group on topic. In Handout K, which you’ve already reviewed, there were more detailed guidelines on this.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would really like to emphasize the importance of the moderator- sometimes the focus group can get completely off track, or only focus on one question, and it is the job of a skilled moderator to get everyone back on track and elicit responses to all the interview questions. A skilled moderator can make a huge difference in the quality of information collected.</a:t>
            </a:r>
          </a:p>
          <a:p>
            <a:pPr marL="173079" lvl="0" indent="-173079" algn="l" rtl="0">
              <a:spcBef>
                <a:spcPts val="0"/>
              </a:spcBef>
              <a:spcAft>
                <a:spcPts val="0"/>
              </a:spcAft>
              <a:buClr>
                <a:schemeClr val="dk1"/>
              </a:buClr>
              <a:buSzPts val="1200"/>
              <a:buFont typeface="Arial"/>
              <a:buChar char="•"/>
            </a:pPr>
            <a:endParaRPr lang="en-US" dirty="0"/>
          </a:p>
          <a:p>
            <a:pPr marL="0" lvl="0" indent="0" algn="l" rtl="0">
              <a:spcBef>
                <a:spcPts val="0"/>
              </a:spcBef>
              <a:spcAft>
                <a:spcPts val="0"/>
              </a:spcAft>
              <a:buClr>
                <a:schemeClr val="dk1"/>
              </a:buClr>
              <a:buSzPts val="1200"/>
              <a:buFont typeface="Arial"/>
              <a:buNone/>
            </a:pPr>
            <a:endParaRPr dirty="0"/>
          </a:p>
        </p:txBody>
      </p:sp>
      <p:sp>
        <p:nvSpPr>
          <p:cNvPr id="1528" name="Google Shape;1528;p7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7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7" name="Google Shape;1537;p7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171692" marR="0" lvl="0" indent="-95492"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Here is a short video clip of a focus group as an example. While you’re watching, pay attention to how the facilitator is behaving– the way she is talking and her non-verbal communication. After the video, we’ll regroup and share out some of our observations. </a:t>
            </a:r>
          </a:p>
          <a:p>
            <a:pPr marL="171692" lvl="0" indent="-95492" algn="l" rtl="0">
              <a:spcBef>
                <a:spcPts val="0"/>
              </a:spcBef>
              <a:spcAft>
                <a:spcPts val="0"/>
              </a:spcAft>
              <a:buClr>
                <a:schemeClr val="dk1"/>
              </a:buClr>
              <a:buSzPts val="1200"/>
              <a:buFont typeface="Arial"/>
              <a:buNone/>
            </a:pPr>
            <a:endParaRPr dirty="0"/>
          </a:p>
        </p:txBody>
      </p:sp>
      <p:sp>
        <p:nvSpPr>
          <p:cNvPr id="1538" name="Google Shape;1538;p7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p7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0" name="Google Shape;1550;p7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moderator in that video clearly was not well-prepared and did not have the necessary facilitation skills. She made the participants uncomfortable, and was not able to elicit useful information from the participants. There was no structure to the session and they did not have a notetaker in the room.</a:t>
            </a:r>
          </a:p>
          <a:p>
            <a:pPr marL="0" lvl="0" indent="0" algn="l" rtl="0">
              <a:spcBef>
                <a:spcPts val="0"/>
              </a:spcBef>
              <a:spcAft>
                <a:spcPts val="0"/>
              </a:spcAft>
              <a:buNone/>
            </a:pPr>
            <a:endParaRPr dirty="0"/>
          </a:p>
        </p:txBody>
      </p:sp>
      <p:sp>
        <p:nvSpPr>
          <p:cNvPr id="1551" name="Google Shape;1551;p7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p7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9" name="Google Shape;1559;p7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171692" lvl="0" indent="-95492" algn="l" rtl="0">
              <a:spcBef>
                <a:spcPts val="0"/>
              </a:spcBef>
              <a:spcAft>
                <a:spcPts val="0"/>
              </a:spcAft>
              <a:buClr>
                <a:schemeClr val="dk1"/>
              </a:buClr>
              <a:buSzPts val="1200"/>
              <a:buFont typeface="Arial"/>
              <a:buNone/>
            </a:pPr>
            <a:r>
              <a:rPr lang="en-US" dirty="0"/>
              <a:t>Here is a video clip of another focus group. </a:t>
            </a:r>
          </a:p>
          <a:p>
            <a:pPr marL="171692" lvl="0" indent="-171692" algn="l" rtl="0">
              <a:spcBef>
                <a:spcPts val="0"/>
              </a:spcBef>
              <a:spcAft>
                <a:spcPts val="0"/>
              </a:spcAft>
              <a:buClr>
                <a:schemeClr val="dk1"/>
              </a:buClr>
              <a:buSzPts val="1200"/>
              <a:buFont typeface="Arial"/>
              <a:buChar char="•"/>
            </a:pPr>
            <a:endParaRPr lang="en-US" dirty="0"/>
          </a:p>
          <a:p>
            <a:pPr marL="171692" lvl="0" indent="-95492" algn="l" rtl="0">
              <a:spcBef>
                <a:spcPts val="0"/>
              </a:spcBef>
              <a:spcAft>
                <a:spcPts val="0"/>
              </a:spcAft>
              <a:buClr>
                <a:schemeClr val="dk1"/>
              </a:buClr>
              <a:buSzPts val="1200"/>
              <a:buFont typeface="Arial"/>
              <a:buNone/>
            </a:pPr>
            <a:endParaRPr sz="1200" kern="1200" dirty="0">
              <a:solidFill>
                <a:schemeClr val="tx1"/>
              </a:solidFill>
              <a:latin typeface="+mn-lt"/>
              <a:ea typeface="+mn-ea"/>
              <a:cs typeface="+mn-cs"/>
            </a:endParaRPr>
          </a:p>
        </p:txBody>
      </p:sp>
      <p:sp>
        <p:nvSpPr>
          <p:cNvPr id="1560" name="Google Shape;1560;p7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p7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2" name="Google Shape;1572;p7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contrast to the last video, this moderator was very professional, respectful, and created a safe and structured environment for the participants. The moderator asked the right types of questions and at the appropriate times.  </a:t>
            </a:r>
          </a:p>
          <a:p>
            <a:pPr marL="0" lvl="0" indent="0" algn="l" rtl="0">
              <a:spcBef>
                <a:spcPts val="0"/>
              </a:spcBef>
              <a:spcAft>
                <a:spcPts val="0"/>
              </a:spcAft>
              <a:buNone/>
            </a:pPr>
            <a:endParaRPr dirty="0"/>
          </a:p>
        </p:txBody>
      </p:sp>
      <p:sp>
        <p:nvSpPr>
          <p:cNvPr id="1573" name="Google Shape;1573;p7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7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1" name="Google Shape;1581;p7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next tool we’ll go over is observations. Observations help collect a very different kind of data. Instead of in-depth qualitative information, observations are used to learn about the processes of an organization or physical environment, and it can help provide a more objective sense of implementation is going. It basically involves having a person monitor a situation or setting and making notes on very specific instances, how many times those occurred and how often. Observations can be used to study various things, such as interactions and behaviors, describe a physical environment, record characteristics of individuals or groups. The duration and frequency of observations really depends on the scope of the evaluation question. As with any data collection tool, training the data collector, which in the case is the observer, is very important. Usually there are multiple observers collecting data simultaneously, either at the same site or at different sites, so training and norming becomes even more important because you want there to be as much consistency as possible between different observers. Standardized forms and checklists can help with this.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advantage of observations is that it can be used to study interactions and behaviors in a more natural setting, in a relatively non-intrusive way. It’s also helpful in situations where other data collection procedures aren’t feasible.</a:t>
            </a:r>
          </a:p>
          <a:p>
            <a:pPr marL="173079" lvl="0" indent="-173079" algn="l" rtl="0">
              <a:spcBef>
                <a:spcPts val="0"/>
              </a:spcBef>
              <a:spcAft>
                <a:spcPts val="0"/>
              </a:spcAft>
              <a:buClr>
                <a:schemeClr val="dk1"/>
              </a:buClr>
              <a:buSzPts val="1200"/>
              <a:buFont typeface="Arial"/>
              <a:buChar char="•"/>
            </a:pPr>
            <a:endParaRPr lang="en-US" dirty="0"/>
          </a:p>
          <a:p>
            <a:pPr marL="0" lvl="0" indent="0" algn="l" rtl="0">
              <a:spcBef>
                <a:spcPts val="0"/>
              </a:spcBef>
              <a:spcAft>
                <a:spcPts val="0"/>
              </a:spcAft>
              <a:buNone/>
            </a:pPr>
            <a:endParaRPr dirty="0"/>
          </a:p>
        </p:txBody>
      </p:sp>
      <p:sp>
        <p:nvSpPr>
          <p:cNvPr id="1582" name="Google Shape;1582;p7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p7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3" name="Google Shape;1593;p7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There’s some flexibility in observations; the data collected from observations can be qualitative or quantitative, done in-person during site visits or via video observations. Like I mentioned before, it’s very important to provide training so that there is consistency amongst observers and reliability in the data that is collected. When observations are done well, they can really help provide a more well-rounded picture of the environment or organization, in a way that individual or focus group interviews alone, which offer much more subjective perspective, cannot.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you decide to conduct observations, the first thing you’ll want to do is identify the evaluation questions you want to answer through observations. Then, you’ll want to identify the specific items you will observe. For example, you can choose to observe </a:t>
            </a:r>
          </a:p>
          <a:p>
            <a:pPr marL="173079" lvl="0" indent="-173079" algn="l" rtl="0">
              <a:spcBef>
                <a:spcPts val="0"/>
              </a:spcBef>
              <a:spcAft>
                <a:spcPts val="0"/>
              </a:spcAft>
              <a:buClr>
                <a:schemeClr val="dk1"/>
              </a:buClr>
              <a:buSzPts val="1200"/>
              <a:buFont typeface="Arial"/>
              <a:buChar char="•"/>
            </a:pPr>
            <a:r>
              <a:rPr lang="en-US" b="1" dirty="0"/>
              <a:t>Characteristics </a:t>
            </a:r>
            <a:r>
              <a:rPr lang="en-US" b="0" dirty="0"/>
              <a:t>of people in that environment, such as </a:t>
            </a:r>
            <a:r>
              <a:rPr lang="en-US" dirty="0"/>
              <a:t>age, race/ethnicity. </a:t>
            </a:r>
          </a:p>
          <a:p>
            <a:pPr marL="173079" lvl="0" indent="-173079" algn="l" rtl="0">
              <a:spcBef>
                <a:spcPts val="0"/>
              </a:spcBef>
              <a:spcAft>
                <a:spcPts val="0"/>
              </a:spcAft>
              <a:buClr>
                <a:schemeClr val="dk1"/>
              </a:buClr>
              <a:buSzPts val="1200"/>
              <a:buFont typeface="Arial"/>
              <a:buChar char="•"/>
            </a:pPr>
            <a:r>
              <a:rPr lang="en-US" b="0" dirty="0"/>
              <a:t>Another thing you can observe is </a:t>
            </a:r>
            <a:r>
              <a:rPr lang="en-US" b="1" dirty="0"/>
              <a:t>Interactions</a:t>
            </a:r>
            <a:r>
              <a:rPr lang="en-US" dirty="0"/>
              <a:t>: What’s the level of participation, cooperation. </a:t>
            </a:r>
          </a:p>
          <a:p>
            <a:pPr marL="173079" lvl="0" indent="-173079" algn="l" rtl="0">
              <a:spcBef>
                <a:spcPts val="0"/>
              </a:spcBef>
              <a:spcAft>
                <a:spcPts val="0"/>
              </a:spcAft>
              <a:buClr>
                <a:schemeClr val="dk1"/>
              </a:buClr>
              <a:buSzPts val="1200"/>
              <a:buFont typeface="Arial"/>
              <a:buChar char="•"/>
            </a:pPr>
            <a:r>
              <a:rPr lang="en-US" b="0" dirty="0"/>
              <a:t>You can also observe </a:t>
            </a:r>
            <a:r>
              <a:rPr lang="en-US" b="1" dirty="0"/>
              <a:t>Nonverbal behavior</a:t>
            </a:r>
            <a:r>
              <a:rPr lang="en-US" dirty="0"/>
              <a:t>: facial expressions, gestures, and postures.</a:t>
            </a:r>
          </a:p>
          <a:p>
            <a:pPr marL="173079" lvl="0" indent="-96878" algn="l" rtl="0">
              <a:spcBef>
                <a:spcPts val="0"/>
              </a:spcBef>
              <a:spcAft>
                <a:spcPts val="0"/>
              </a:spcAft>
              <a:buClr>
                <a:schemeClr val="dk1"/>
              </a:buClr>
              <a:buSzPts val="1200"/>
              <a:buFont typeface="Arial"/>
              <a:buNone/>
            </a:pPr>
            <a:r>
              <a:rPr lang="en-US" dirty="0"/>
              <a:t>So on, and so forth. </a:t>
            </a:r>
          </a:p>
          <a:p>
            <a:pPr marL="173079" lvl="0" indent="-96878"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r>
              <a:rPr lang="en-US" dirty="0"/>
              <a:t>There are a few different approaches you can take to collect this data. Some commonly ways are through </a:t>
            </a:r>
            <a:r>
              <a:rPr lang="en-US" b="0" u="none" dirty="0"/>
              <a:t>recording sheets or checklists, observation guides, or field notes. We would really like to emphasize the importance of these collection tools- they should be designed carefully since the quality of your data will really depend not just on training the observers but also on the quality of the collection tool. Handout L has a lot more information on the details and procedure. </a:t>
            </a:r>
          </a:p>
          <a:p>
            <a:pPr marL="0" lvl="0" indent="0" algn="l" rtl="0">
              <a:spcBef>
                <a:spcPts val="0"/>
              </a:spcBef>
              <a:spcAft>
                <a:spcPts val="0"/>
              </a:spcAft>
              <a:buNone/>
            </a:pPr>
            <a:endParaRPr lang="en-US" b="0" u="none" dirty="0"/>
          </a:p>
          <a:p>
            <a:pPr marL="0" lvl="0" indent="0" algn="l" rtl="0">
              <a:spcBef>
                <a:spcPts val="0"/>
              </a:spcBef>
              <a:spcAft>
                <a:spcPts val="0"/>
              </a:spcAft>
              <a:buNone/>
            </a:pPr>
            <a:r>
              <a:rPr lang="en-US" b="0" u="none" dirty="0"/>
              <a:t>Another way to bolster data quality is to have more than one observer present at each site visit so that you can collect multiple datapoints from each visit. A good way to norm on procedures between observers is to bring the group together and do the initial site visits together and debrief as a group. </a:t>
            </a:r>
          </a:p>
          <a:p>
            <a:pPr marL="0" lvl="0" indent="0" algn="l" rtl="0">
              <a:spcBef>
                <a:spcPts val="0"/>
              </a:spcBef>
              <a:spcAft>
                <a:spcPts val="0"/>
              </a:spcAft>
              <a:buNone/>
            </a:pPr>
            <a:endParaRPr lang="en-US" b="0" u="none" dirty="0"/>
          </a:p>
          <a:p>
            <a:pPr marL="0" lvl="0" indent="0" algn="l" rtl="0">
              <a:spcBef>
                <a:spcPts val="0"/>
              </a:spcBef>
              <a:spcAft>
                <a:spcPts val="0"/>
              </a:spcAft>
              <a:buNone/>
            </a:pPr>
            <a:endParaRPr dirty="0"/>
          </a:p>
        </p:txBody>
      </p:sp>
      <p:sp>
        <p:nvSpPr>
          <p:cNvPr id="1594" name="Google Shape;1594;p7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p7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2" name="Google Shape;1602;p7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The last data collection tool we will cover today is surveys and questionnaires. Most of you are probably familiar with surveys and have filled one out. Surveys are useful for obtaining information from a large group of people, most famously, the US Census. In the following slides, we’ll go more in depth about the elements that make up a survey, including measurement scale, wording the questions clearly, order of questions, and general formatting. </a:t>
            </a:r>
          </a:p>
          <a:p>
            <a:pPr marL="0" lvl="0" indent="0" algn="l" rtl="0">
              <a:spcBef>
                <a:spcPts val="0"/>
              </a:spcBef>
              <a:spcAft>
                <a:spcPts val="0"/>
              </a:spcAft>
              <a:buClr>
                <a:schemeClr val="dk1"/>
              </a:buClr>
              <a:buSzPts val="1200"/>
              <a:buFont typeface="Arial"/>
              <a:buNone/>
            </a:pPr>
            <a:endParaRPr dirty="0"/>
          </a:p>
        </p:txBody>
      </p:sp>
      <p:sp>
        <p:nvSpPr>
          <p:cNvPr id="1603" name="Google Shape;1603;p7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p8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2" name="Google Shape;1612;p8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Surveys are flexible in that they can provide both quantitative and qualitative data, they can be administered through a wide variety of means, including electronically, such as through SurveyMonkey. One of the main advantages of surveys over the other data collection methods is that it can collect a lot of data from a lot of people in a relatively short period of time. They can be used to collect data on characteristics or behaviors, and sometimes on attitudes and perceptions, but you’ll have to be more careful with the latter because a survey does not allow for the same level of nuance as you would get from interviews. Another thing to be mindful of when developing a survey is the intended audience– because it is administered in the written format most commonly, it’s really important to make sure that the language and wording of the questions are clear. Surveys should always be pre-tested with a small audience before using it for data collection.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613" name="Google Shape;1613;p8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p8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0" name="Google Shape;1620;p8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Tx/>
              <a:buNone/>
            </a:pPr>
            <a:r>
              <a:rPr lang="en-US" dirty="0"/>
              <a:t>So, what can surveys measures? A lot of things! In general, researchers group these elements into those that are Observable and those that are Unobservable. For example:</a:t>
            </a:r>
          </a:p>
          <a:p>
            <a:pPr marL="0" lvl="0" indent="0" algn="l" rtl="0">
              <a:spcBef>
                <a:spcPts val="0"/>
              </a:spcBef>
              <a:spcAft>
                <a:spcPts val="0"/>
              </a:spcAft>
              <a:buClr>
                <a:schemeClr val="dk1"/>
              </a:buClr>
              <a:buSzPts val="1200"/>
              <a:buFontTx/>
              <a:buNone/>
            </a:pPr>
            <a:endParaRPr lang="en-US" dirty="0"/>
          </a:p>
          <a:p>
            <a:pPr marL="171692" lvl="0" indent="-171692" algn="l" rtl="0">
              <a:spcBef>
                <a:spcPts val="0"/>
              </a:spcBef>
              <a:spcAft>
                <a:spcPts val="0"/>
              </a:spcAft>
              <a:buClr>
                <a:schemeClr val="dk1"/>
              </a:buClr>
              <a:buSzPts val="1200"/>
              <a:buFont typeface="Arial"/>
              <a:buChar char="•"/>
            </a:pPr>
            <a:r>
              <a:rPr lang="en-US" dirty="0"/>
              <a:t>Behavior – An example of this would be a teacher explaining a topic in multiple ways to engage students of varying levels.</a:t>
            </a:r>
          </a:p>
          <a:p>
            <a:pPr marL="171692" lvl="0" indent="-171692" algn="l" rtl="0">
              <a:spcBef>
                <a:spcPts val="0"/>
              </a:spcBef>
              <a:spcAft>
                <a:spcPts val="0"/>
              </a:spcAft>
              <a:buClr>
                <a:schemeClr val="dk1"/>
              </a:buClr>
              <a:buSzPts val="1200"/>
              <a:buFont typeface="Arial"/>
              <a:buChar char="•"/>
            </a:pPr>
            <a:r>
              <a:rPr lang="en-US" dirty="0"/>
              <a:t>Skill – An example of this would be how well a teacher manages misbehaving students.</a:t>
            </a:r>
          </a:p>
          <a:p>
            <a:pPr marL="171692" lvl="0" indent="-171692" algn="l" rtl="0">
              <a:spcBef>
                <a:spcPts val="0"/>
              </a:spcBef>
              <a:spcAft>
                <a:spcPts val="0"/>
              </a:spcAft>
              <a:buClr>
                <a:schemeClr val="dk1"/>
              </a:buClr>
              <a:buSzPts val="1200"/>
              <a:buFont typeface="Arial"/>
              <a:buChar char="•"/>
            </a:pPr>
            <a:endParaRPr lang="en-US" dirty="0"/>
          </a:p>
          <a:p>
            <a:pPr marL="0" lvl="0" indent="0" algn="l" rtl="0">
              <a:spcBef>
                <a:spcPts val="0"/>
              </a:spcBef>
              <a:spcAft>
                <a:spcPts val="0"/>
              </a:spcAft>
              <a:buClr>
                <a:schemeClr val="dk1"/>
              </a:buClr>
              <a:buSzPts val="1200"/>
              <a:buFontTx/>
              <a:buNone/>
            </a:pPr>
            <a:r>
              <a:rPr lang="en-US" dirty="0"/>
              <a:t>You can see these things happen in a classroom. </a:t>
            </a:r>
          </a:p>
          <a:p>
            <a:pPr marL="0" lvl="0" indent="0" algn="l" rtl="0">
              <a:spcBef>
                <a:spcPts val="0"/>
              </a:spcBef>
              <a:spcAft>
                <a:spcPts val="0"/>
              </a:spcAft>
              <a:buClr>
                <a:schemeClr val="dk1"/>
              </a:buClr>
              <a:buSzPts val="1200"/>
              <a:buFontTx/>
              <a:buNone/>
            </a:pPr>
            <a:endParaRPr lang="en-US" dirty="0"/>
          </a:p>
          <a:p>
            <a:pPr marL="0" lvl="0" indent="0" algn="l" rtl="0">
              <a:spcBef>
                <a:spcPts val="0"/>
              </a:spcBef>
              <a:spcAft>
                <a:spcPts val="0"/>
              </a:spcAft>
              <a:buClr>
                <a:schemeClr val="dk1"/>
              </a:buClr>
              <a:buSzPts val="1200"/>
              <a:buFontTx/>
              <a:buNone/>
            </a:pPr>
            <a:r>
              <a:rPr lang="en-US" dirty="0"/>
              <a:t>Knowledge and attitudes are slightly more difficult to categorize, since they could theoretically be either observable or unobservable. Generally, however, we would consider them to be unobservable:</a:t>
            </a:r>
          </a:p>
          <a:p>
            <a:pPr marL="0" lvl="0" indent="0" algn="l" rtl="0">
              <a:spcBef>
                <a:spcPts val="0"/>
              </a:spcBef>
              <a:spcAft>
                <a:spcPts val="0"/>
              </a:spcAft>
              <a:buClr>
                <a:schemeClr val="dk1"/>
              </a:buClr>
              <a:buSzPts val="1200"/>
              <a:buFontTx/>
              <a:buNone/>
            </a:pPr>
            <a:endParaRPr lang="en-US" dirty="0"/>
          </a:p>
          <a:p>
            <a:pPr marL="171692" lvl="0" indent="-171692" algn="l" rtl="0">
              <a:spcBef>
                <a:spcPts val="0"/>
              </a:spcBef>
              <a:spcAft>
                <a:spcPts val="0"/>
              </a:spcAft>
              <a:buClr>
                <a:schemeClr val="dk1"/>
              </a:buClr>
              <a:buSzPts val="1200"/>
              <a:buFont typeface="Arial"/>
              <a:buChar char="•"/>
            </a:pPr>
            <a:r>
              <a:rPr lang="en-US" dirty="0"/>
              <a:t>The best way to determine knowledge is to give some sort of test because it’s difficult to observe knowledge. For example, you might want to give a test to determine if your teachers know how to interpret assessment data.</a:t>
            </a:r>
          </a:p>
          <a:p>
            <a:pPr marL="171692" lvl="0" indent="-171692" algn="l" rtl="0">
              <a:spcBef>
                <a:spcPts val="0"/>
              </a:spcBef>
              <a:spcAft>
                <a:spcPts val="0"/>
              </a:spcAft>
              <a:buClr>
                <a:schemeClr val="dk1"/>
              </a:buClr>
              <a:buSzPts val="1200"/>
              <a:buFont typeface="Arial"/>
              <a:buChar char="•"/>
            </a:pPr>
            <a:r>
              <a:rPr lang="en-US" dirty="0"/>
              <a:t>While sometimes observable, attitudes are also generally unobservable. For example, if I’m crossing my arms in a meeting, that might be interpreted as me being angry or disagreeing about something. However, maybe I’m just cold! You wouldn’t know that unless you asked me.</a:t>
            </a:r>
          </a:p>
          <a:p>
            <a:pPr marL="171692" lvl="0" indent="-171692" algn="l" rtl="0">
              <a:spcBef>
                <a:spcPts val="0"/>
              </a:spcBef>
              <a:spcAft>
                <a:spcPts val="0"/>
              </a:spcAft>
              <a:buClr>
                <a:schemeClr val="dk1"/>
              </a:buClr>
              <a:buSzPts val="1200"/>
              <a:buFont typeface="Arial"/>
              <a:buChar char="•"/>
            </a:pPr>
            <a:r>
              <a:rPr lang="en-US" dirty="0"/>
              <a:t>The last two – goals, intentions, &amp; aspirations, and perceptions of knowledge, skills, or behavior – are more obviously unobservable; these are things you’re going to have to ask about. </a:t>
            </a:r>
          </a:p>
          <a:p>
            <a:pPr marL="171692" lvl="0" indent="-171692" algn="l" rtl="0">
              <a:spcBef>
                <a:spcPts val="0"/>
              </a:spcBef>
              <a:spcAft>
                <a:spcPts val="0"/>
              </a:spcAft>
              <a:buClr>
                <a:schemeClr val="dk1"/>
              </a:buClr>
              <a:buSzPts val="1200"/>
              <a:buFont typeface="Arial"/>
              <a:buChar char="•"/>
            </a:pPr>
            <a:endParaRPr lang="en-US" dirty="0"/>
          </a:p>
          <a:p>
            <a:pPr marL="0" lvl="0" indent="0" algn="l" rtl="0">
              <a:spcBef>
                <a:spcPts val="0"/>
              </a:spcBef>
              <a:spcAft>
                <a:spcPts val="0"/>
              </a:spcAft>
              <a:buClr>
                <a:schemeClr val="dk1"/>
              </a:buClr>
              <a:buSzPts val="1200"/>
              <a:buFontTx/>
              <a:buNone/>
            </a:pPr>
            <a:r>
              <a:rPr lang="en-US" dirty="0"/>
              <a:t>Survey questions can be developed to get at all of these things. As I mentioned in the previous slide, it can be more tricky to capture the true extent of someone’s attitude towards something or their intentions or perceptions, but it is possible. </a:t>
            </a:r>
          </a:p>
          <a:p>
            <a:pPr marL="0" lvl="0" indent="0" algn="l" rtl="0">
              <a:spcBef>
                <a:spcPts val="0"/>
              </a:spcBef>
              <a:spcAft>
                <a:spcPts val="0"/>
              </a:spcAft>
              <a:buClr>
                <a:schemeClr val="dk1"/>
              </a:buClr>
              <a:buSzPts val="1200"/>
              <a:buFont typeface="Arial"/>
              <a:buNone/>
            </a:pPr>
            <a:endParaRPr dirty="0"/>
          </a:p>
        </p:txBody>
      </p:sp>
      <p:sp>
        <p:nvSpPr>
          <p:cNvPr id="1621" name="Google Shape;1621;p8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2: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 to introduce REL</a:t>
            </a:r>
          </a:p>
          <a:p>
            <a:endParaRPr dirty="0"/>
          </a:p>
        </p:txBody>
      </p:sp>
      <p:sp>
        <p:nvSpPr>
          <p:cNvPr id="693" name="Google Shape;693;p2: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062650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p8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4" name="Google Shape;1634;p8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we’ve just covered </a:t>
            </a:r>
            <a:r>
              <a:rPr lang="en-US" u="sng" dirty="0"/>
              <a:t>what</a:t>
            </a:r>
            <a:r>
              <a:rPr lang="en-US" dirty="0"/>
              <a:t> can be measured, and now we’ll move on to </a:t>
            </a:r>
            <a:r>
              <a:rPr lang="en-US" u="sng" dirty="0"/>
              <a:t>how</a:t>
            </a:r>
            <a:r>
              <a:rPr lang="en-US" dirty="0"/>
              <a:t> they can be measured. One way is through open-ended survey questions, which are not based on a response scale. It’s important to keep in mind though that open-ended questions can still yield qualitative or quantitative responses.  </a:t>
            </a:r>
          </a:p>
          <a:p>
            <a:pPr marL="0" lvl="0" indent="0" algn="l" rtl="0">
              <a:spcBef>
                <a:spcPts val="0"/>
              </a:spcBef>
              <a:spcAft>
                <a:spcPts val="0"/>
              </a:spcAft>
              <a:buNone/>
            </a:pPr>
            <a:endParaRPr dirty="0"/>
          </a:p>
        </p:txBody>
      </p:sp>
      <p:sp>
        <p:nvSpPr>
          <p:cNvPr id="1635" name="Google Shape;1635;p8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p8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4" name="Google Shape;1644;p8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commonly though, survey questions are closed-ended with fixed answered. These are your Yes/No questions, True/False, multiple choice, or Likert scale. </a:t>
            </a:r>
          </a:p>
          <a:p>
            <a:pPr marL="0" lvl="0" indent="0" algn="l" rtl="0">
              <a:spcBef>
                <a:spcPts val="0"/>
              </a:spcBef>
              <a:spcAft>
                <a:spcPts val="0"/>
              </a:spcAft>
              <a:buNone/>
            </a:pPr>
            <a:endParaRPr dirty="0"/>
          </a:p>
        </p:txBody>
      </p:sp>
      <p:sp>
        <p:nvSpPr>
          <p:cNvPr id="1645" name="Google Shape;1645;p8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8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p8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Depending on what you want to measure, you will want to choose the most appropriate scale. For example, if your focus is on presence or absence, then yes/no or true/false would be enough. However, if your focus is on the frequency or quality of something, then a rating scale would be more appropriate. Handout M provides many more examples of this. </a:t>
            </a:r>
          </a:p>
          <a:p>
            <a:pPr marL="0" lvl="0" indent="0" algn="l" rtl="0">
              <a:spcBef>
                <a:spcPts val="0"/>
              </a:spcBef>
              <a:spcAft>
                <a:spcPts val="0"/>
              </a:spcAft>
              <a:buNone/>
            </a:pPr>
            <a:endParaRPr dirty="0"/>
          </a:p>
        </p:txBody>
      </p:sp>
      <p:sp>
        <p:nvSpPr>
          <p:cNvPr id="1655" name="Google Shape;1655;p8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p8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9" name="Google Shape;1679;p8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terms of rating scales, research recommends using no more than 7 categories. Five is commonly used, as you can see in the example on this slide. One thing to consider is whether you want to include a midpoint in your scale.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its intended form, the midpoint of a 5- or 7-point rating scale is to be used to express a neutral stance, but in some cases, respondents may select the midpoint when their actual response is ”I don’t know” or “It doesn’t applied to me”, and those responses aren’t available to them on the survey. So if that’s the case for some of your survey respondents, then it will skew your results because you won’t be able to distinguish between the people who truly feel neutral about the topic and those who just didn’t know. </a:t>
            </a:r>
          </a:p>
          <a:p>
            <a:pPr marL="0" lvl="0" indent="0" algn="l" rtl="0">
              <a:spcBef>
                <a:spcPts val="0"/>
              </a:spcBef>
              <a:spcAft>
                <a:spcPts val="0"/>
              </a:spcAft>
              <a:buNone/>
            </a:pPr>
            <a:endParaRPr dirty="0"/>
          </a:p>
        </p:txBody>
      </p:sp>
      <p:sp>
        <p:nvSpPr>
          <p:cNvPr id="1680" name="Google Shape;1680;p8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8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8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Tx/>
              <a:buNone/>
            </a:pPr>
            <a:r>
              <a:rPr lang="en-US" b="0" dirty="0"/>
              <a:t>So, some Do’s for survey questions: </a:t>
            </a:r>
          </a:p>
          <a:p>
            <a:pPr marL="346158" lvl="0" indent="-346158" algn="l" rtl="0">
              <a:spcBef>
                <a:spcPts val="0"/>
              </a:spcBef>
              <a:spcAft>
                <a:spcPts val="0"/>
              </a:spcAft>
              <a:buClr>
                <a:schemeClr val="dk1"/>
              </a:buClr>
              <a:buSzPts val="1200"/>
              <a:buFont typeface="Arial"/>
              <a:buChar char="•"/>
            </a:pPr>
            <a:r>
              <a:rPr lang="en-US" b="1" dirty="0"/>
              <a:t>Ask questions that are relevant to the study purpose</a:t>
            </a:r>
            <a:r>
              <a:rPr lang="en-US" dirty="0"/>
              <a:t>.</a:t>
            </a:r>
          </a:p>
          <a:p>
            <a:pPr marL="807701" lvl="1" indent="-346158" algn="l" rtl="0">
              <a:spcBef>
                <a:spcPts val="0"/>
              </a:spcBef>
              <a:spcAft>
                <a:spcPts val="0"/>
              </a:spcAft>
              <a:buClr>
                <a:schemeClr val="dk1"/>
              </a:buClr>
              <a:buSzPts val="1200"/>
              <a:buFont typeface="Arial"/>
              <a:buChar char="•"/>
            </a:pPr>
            <a:r>
              <a:rPr lang="en-US" dirty="0"/>
              <a:t>If you want to evaluate the impact of a PD that was provided, ask questions that can help you to understand how much knowledge the teachers gained from the PD, or how many PD sessions they attended, not if they enjoyed the PD.</a:t>
            </a:r>
          </a:p>
          <a:p>
            <a:pPr marL="346158" lvl="0" indent="-346158" algn="l" rtl="0">
              <a:spcBef>
                <a:spcPts val="0"/>
              </a:spcBef>
              <a:spcAft>
                <a:spcPts val="0"/>
              </a:spcAft>
              <a:buClr>
                <a:schemeClr val="dk1"/>
              </a:buClr>
              <a:buSzPts val="1200"/>
              <a:buFont typeface="Arial"/>
              <a:buChar char="•"/>
            </a:pPr>
            <a:r>
              <a:rPr lang="en-US" b="1" dirty="0"/>
              <a:t>Make sure the questions are developmentally and culturally appropriate</a:t>
            </a:r>
            <a:r>
              <a:rPr lang="en-US" dirty="0"/>
              <a:t>.</a:t>
            </a:r>
          </a:p>
          <a:p>
            <a:pPr marL="807701" lvl="1" indent="-346158" algn="l" rtl="0">
              <a:spcBef>
                <a:spcPts val="0"/>
              </a:spcBef>
              <a:spcAft>
                <a:spcPts val="0"/>
              </a:spcAft>
              <a:buClr>
                <a:schemeClr val="dk1"/>
              </a:buClr>
              <a:buSzPts val="1200"/>
              <a:buFont typeface="Arial"/>
              <a:buChar char="•"/>
            </a:pPr>
            <a:r>
              <a:rPr lang="en-US" dirty="0"/>
              <a:t>This is more an issue if you’re surveying the kids or parents, but it’s still something to consider even if you’re surveying your staff.</a:t>
            </a:r>
          </a:p>
          <a:p>
            <a:pPr marL="0" lvl="0" indent="0" algn="l" rtl="0">
              <a:spcBef>
                <a:spcPts val="0"/>
              </a:spcBef>
              <a:spcAft>
                <a:spcPts val="0"/>
              </a:spcAft>
              <a:buClr>
                <a:schemeClr val="dk1"/>
              </a:buClr>
              <a:buSzPts val="1200"/>
              <a:buFont typeface="Arial"/>
              <a:buNone/>
            </a:pPr>
            <a:endParaRPr dirty="0"/>
          </a:p>
        </p:txBody>
      </p:sp>
      <p:sp>
        <p:nvSpPr>
          <p:cNvPr id="1700" name="Google Shape;1700;p8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p8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8" name="Google Shape;1708;p8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Tx/>
              <a:buNone/>
            </a:pPr>
            <a:r>
              <a:rPr lang="en-US" b="0" dirty="0"/>
              <a:t>Here are a couple of examples of well-designed survey questions:</a:t>
            </a:r>
          </a:p>
          <a:p>
            <a:pPr marL="0" lvl="0" indent="0" algn="l" rtl="0">
              <a:spcBef>
                <a:spcPts val="0"/>
              </a:spcBef>
              <a:spcAft>
                <a:spcPts val="0"/>
              </a:spcAft>
              <a:buClr>
                <a:schemeClr val="dk1"/>
              </a:buClr>
              <a:buSzPts val="1200"/>
              <a:buFontTx/>
              <a:buNone/>
            </a:pPr>
            <a:endParaRPr lang="en-US" b="0" dirty="0"/>
          </a:p>
          <a:p>
            <a:pPr marL="346158" lvl="0" indent="-346158" algn="l" rtl="0">
              <a:spcBef>
                <a:spcPts val="0"/>
              </a:spcBef>
              <a:spcAft>
                <a:spcPts val="0"/>
              </a:spcAft>
              <a:buClr>
                <a:schemeClr val="dk1"/>
              </a:buClr>
              <a:buSzPts val="1200"/>
              <a:buFont typeface="Arial"/>
              <a:buChar char="•"/>
            </a:pPr>
            <a:r>
              <a:rPr lang="en-US" b="1" dirty="0"/>
              <a:t>Use plain language</a:t>
            </a:r>
            <a:r>
              <a:rPr lang="en-US" dirty="0"/>
              <a:t>.</a:t>
            </a:r>
          </a:p>
          <a:p>
            <a:pPr marL="807701" lvl="1" indent="-346158" algn="l" rtl="0">
              <a:spcBef>
                <a:spcPts val="0"/>
              </a:spcBef>
              <a:spcAft>
                <a:spcPts val="0"/>
              </a:spcAft>
              <a:buClr>
                <a:schemeClr val="dk1"/>
              </a:buClr>
              <a:buSzPts val="1200"/>
              <a:buFont typeface="Arial"/>
              <a:buChar char="•"/>
            </a:pPr>
            <a:r>
              <a:rPr lang="en-US" dirty="0"/>
              <a:t>You don’t want people to get confused by the question.</a:t>
            </a:r>
          </a:p>
          <a:p>
            <a:pPr marL="346158" lvl="0" indent="-346158" algn="l" rtl="0">
              <a:spcBef>
                <a:spcPts val="0"/>
              </a:spcBef>
              <a:spcAft>
                <a:spcPts val="0"/>
              </a:spcAft>
              <a:buClr>
                <a:schemeClr val="dk1"/>
              </a:buClr>
              <a:buSzPts val="1200"/>
              <a:buFont typeface="Arial"/>
              <a:buChar char="•"/>
            </a:pPr>
            <a:r>
              <a:rPr lang="en-US" b="1" dirty="0"/>
              <a:t>Be brief</a:t>
            </a:r>
            <a:r>
              <a:rPr lang="en-US" dirty="0"/>
              <a:t>.</a:t>
            </a:r>
          </a:p>
          <a:p>
            <a:pPr marL="807701" lvl="1" indent="-346158" algn="l" rtl="0">
              <a:spcBef>
                <a:spcPts val="0"/>
              </a:spcBef>
              <a:spcAft>
                <a:spcPts val="0"/>
              </a:spcAft>
              <a:buClr>
                <a:schemeClr val="dk1"/>
              </a:buClr>
              <a:buSzPts val="1200"/>
              <a:buFont typeface="Arial"/>
              <a:buChar char="•"/>
            </a:pPr>
            <a:r>
              <a:rPr lang="en-US" dirty="0"/>
              <a:t>Avoid really wordy questions, especially when they have multiple clauses, because they can get really confusing. Just ask in a straight-forward way what you want to know.</a:t>
            </a:r>
          </a:p>
          <a:p>
            <a:pPr marL="4343" lvl="0" indent="0" algn="l" rtl="0">
              <a:spcBef>
                <a:spcPts val="0"/>
              </a:spcBef>
              <a:spcAft>
                <a:spcPts val="0"/>
              </a:spcAft>
              <a:buClr>
                <a:schemeClr val="dk1"/>
              </a:buClr>
              <a:buSzPts val="1200"/>
              <a:buFont typeface="Arial"/>
              <a:buNone/>
            </a:pPr>
            <a:endParaRPr lang="en-US" dirty="0"/>
          </a:p>
          <a:p>
            <a:pPr marL="4343" lvl="0" indent="0" algn="l" rtl="0">
              <a:spcBef>
                <a:spcPts val="0"/>
              </a:spcBef>
              <a:spcAft>
                <a:spcPts val="0"/>
              </a:spcAft>
              <a:buClr>
                <a:schemeClr val="dk1"/>
              </a:buClr>
              <a:buSzPts val="1200"/>
              <a:buFont typeface="Arial"/>
              <a:buNone/>
            </a:pPr>
            <a:r>
              <a:rPr lang="en-US" dirty="0"/>
              <a:t>You’ll notice that in these two examples, one question uses a 4-point scale and one uses a 5-point scale. So again, it really depends on the question and what you’re trying to measure.</a:t>
            </a:r>
          </a:p>
          <a:p>
            <a:pPr marL="0" lvl="0" indent="0" algn="l" rtl="0">
              <a:spcBef>
                <a:spcPts val="0"/>
              </a:spcBef>
              <a:spcAft>
                <a:spcPts val="0"/>
              </a:spcAft>
              <a:buClr>
                <a:schemeClr val="dk1"/>
              </a:buClr>
              <a:buSzPts val="1200"/>
              <a:buFont typeface="Arial"/>
              <a:buNone/>
            </a:pPr>
            <a:endParaRPr dirty="0"/>
          </a:p>
        </p:txBody>
      </p:sp>
      <p:sp>
        <p:nvSpPr>
          <p:cNvPr id="1709" name="Google Shape;1709;p8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8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8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461543" lvl="1" indent="0" algn="l" rtl="0">
              <a:spcBef>
                <a:spcPts val="0"/>
              </a:spcBef>
              <a:spcAft>
                <a:spcPts val="0"/>
              </a:spcAft>
              <a:buFontTx/>
              <a:buNone/>
            </a:pPr>
            <a:r>
              <a:rPr lang="en-US" dirty="0"/>
              <a:t>Here are some examples of questions that aren’t as strong.</a:t>
            </a:r>
          </a:p>
          <a:p>
            <a:pPr marL="461543" lvl="1" indent="0" algn="l" rtl="0">
              <a:spcBef>
                <a:spcPts val="0"/>
              </a:spcBef>
              <a:spcAft>
                <a:spcPts val="0"/>
              </a:spcAft>
              <a:buFontTx/>
              <a:buNone/>
            </a:pPr>
            <a:r>
              <a:rPr lang="en-US" dirty="0"/>
              <a:t>The first question has overlapping categories, which will mess up your data. For example, a respondent who collaborates three times a week can choose option B or option C.</a:t>
            </a:r>
          </a:p>
          <a:p>
            <a:pPr marL="461543" lvl="1" indent="0" algn="l" rtl="0">
              <a:spcBef>
                <a:spcPts val="0"/>
              </a:spcBef>
              <a:spcAft>
                <a:spcPts val="0"/>
              </a:spcAft>
              <a:buFontTx/>
              <a:buNone/>
            </a:pPr>
            <a:r>
              <a:rPr lang="en-US" dirty="0"/>
              <a:t>The second question limits the frequency to 6 times, but a respondent might have collaborated more often, which would not be captured by this question.</a:t>
            </a:r>
          </a:p>
          <a:p>
            <a:pPr marL="461543" lvl="1" indent="0" algn="l" rtl="0">
              <a:spcBef>
                <a:spcPts val="0"/>
              </a:spcBef>
              <a:spcAft>
                <a:spcPts val="0"/>
              </a:spcAft>
              <a:buFontTx/>
              <a:buNone/>
            </a:pPr>
            <a:endParaRPr lang="en-US" dirty="0"/>
          </a:p>
          <a:p>
            <a:pPr marL="461543" lvl="1" indent="0" algn="l" rtl="0">
              <a:spcBef>
                <a:spcPts val="0"/>
              </a:spcBef>
              <a:spcAft>
                <a:spcPts val="0"/>
              </a:spcAft>
              <a:buFontTx/>
              <a:buNone/>
            </a:pPr>
            <a:r>
              <a:rPr lang="en-US" dirty="0"/>
              <a:t>When you’re designing the survey questions, make sure that the answers are mutually exclusive and collectively exhaustive. </a:t>
            </a:r>
          </a:p>
          <a:p>
            <a:pPr marL="4343" lvl="0" indent="0" algn="l" rtl="0">
              <a:spcBef>
                <a:spcPts val="0"/>
              </a:spcBef>
              <a:spcAft>
                <a:spcPts val="0"/>
              </a:spcAft>
              <a:buNone/>
            </a:pPr>
            <a:endParaRPr dirty="0"/>
          </a:p>
        </p:txBody>
      </p:sp>
      <p:sp>
        <p:nvSpPr>
          <p:cNvPr id="1718" name="Google Shape;1718;p8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p8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6" name="Google Shape;1726;p8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are some more things you should avoid when designing a survey.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Double-barreled questions- this question is asking for feedback on two different ideas, which the survey respondent may not be able to answer adequately with one answer option. For example, they might feel that the developmentally, the strategies are alright but culturally not. And if you’re only providing one scale, then it won’t capture their true feedback.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Loaded questions- this question is phrased in a biased way and will influence the way the respondent interacts with and answers the question. Be mindful of this pitfall as you are developing your own survey questions.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Ambiguous words in question, such as usually, often, rarely, etc.- This is a very weak question because respondents may have different ideas of how frequently “usually” or “often” refer to. For one teacher, it might mean twice a week, but for another, it might mean everyday. It’s important to be specific.</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Again, keep the questions simple and as straightforward as possible. And pre-testing surveys are crucial because they will help catch issues like these before the survey goes live. </a:t>
            </a:r>
          </a:p>
          <a:p>
            <a:pPr marL="0" lvl="0" indent="0" algn="l" rtl="0">
              <a:spcBef>
                <a:spcPts val="0"/>
              </a:spcBef>
              <a:spcAft>
                <a:spcPts val="0"/>
              </a:spcAft>
              <a:buNone/>
            </a:pPr>
            <a:endParaRPr dirty="0"/>
          </a:p>
        </p:txBody>
      </p:sp>
      <p:sp>
        <p:nvSpPr>
          <p:cNvPr id="1727" name="Google Shape;1727;p8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9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5" name="Google Shape;1735;p9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are some considerations to keep in mind as you think through which types of data collection you want to use for your evaluation. In terms of budget, even though surveys tend to be most cost-effective, there are still costs associated, including the labor cost for data analysis. If you’re using paper surveys, keep in mind that you’ll have to set aside funds for postage and printing, and another labor-intensive part of paper surveys is the data entry that will have to happen on the back-end after you get them back. For Interviews and focus groups, participants are typically reimbursed for their time, and it can be time-consuming to transcribe and analyze all the qualitative data.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surveys, a common concern in low response rates, so that is something to keep in mind. You may need to do a lot of outreach beforehand to help ensure that people know about the survey and feel comfortable taking it, in order to try and maximize the response rate. Or you may have to turn to another form of data collection, such as observation, to bolster your data. For interviews and focus groups, participants may not be interacting with the questions as they were intended, so it’s really important to have a skilled facilitator because they will be able to help mitigate many of these issues. Another thing to be mindful of when you’re collecting and also later when you’re interpreting the data, is the data collection’s impact on behaviors. This applies especially for observations but also for interviews and focus groups. People may behave or respond differently because there they know that there’s someone watching, or asking the questions pointedly.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 overarching theme of this module is that there are tradeoffs to using any of the data collection methods. If your budget allows, it is often best to use multiple methods of data collection for each evaluation project.</a:t>
            </a:r>
          </a:p>
          <a:p>
            <a:pPr marL="0" lvl="0" indent="0" algn="l" rtl="0">
              <a:spcBef>
                <a:spcPts val="0"/>
              </a:spcBef>
              <a:spcAft>
                <a:spcPts val="0"/>
              </a:spcAft>
              <a:buNone/>
            </a:pPr>
            <a:endParaRPr dirty="0"/>
          </a:p>
        </p:txBody>
      </p:sp>
      <p:sp>
        <p:nvSpPr>
          <p:cNvPr id="1736" name="Google Shape;1736;p9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1"/>
        <p:cNvGrpSpPr/>
        <p:nvPr/>
      </p:nvGrpSpPr>
      <p:grpSpPr>
        <a:xfrm>
          <a:off x="0" y="0"/>
          <a:ext cx="0" cy="0"/>
          <a:chOff x="0" y="0"/>
          <a:chExt cx="0" cy="0"/>
        </a:xfrm>
      </p:grpSpPr>
      <p:sp>
        <p:nvSpPr>
          <p:cNvPr id="1742" name="Google Shape;1742;p9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3" name="Google Shape;1743;p9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Getting back to survey design, the typical format for surveys is to include an explanation of the survey at the very topic, along with assurances of confidentiality, and thanking the respondents for their time. You can help make surveys anonymous by </a:t>
            </a:r>
            <a:r>
              <a:rPr lang="en-US" i="1" dirty="0"/>
              <a:t>not</a:t>
            </a:r>
            <a:r>
              <a:rPr lang="en-US" dirty="0"/>
              <a:t> including demographic or identifying information about the respondents, but sometimes you may want that demographic or identifying information for the analyses you want to run. So when you’re designing your survey, you need to think this though – do you want to include or exclude identifiers? There are many things you can do to make the survey more user-friendly, such as shading alternate rows, including a label for each response option for each question, using a consistent format, at least 12-point font, don’t use all caps. You may also want to include a word of thanks at the end of the survey as well. </a:t>
            </a:r>
          </a:p>
          <a:p>
            <a:pPr marL="0" lvl="0" indent="0" algn="l" rtl="0">
              <a:spcBef>
                <a:spcPts val="0"/>
              </a:spcBef>
              <a:spcAft>
                <a:spcPts val="0"/>
              </a:spcAft>
              <a:buClr>
                <a:schemeClr val="dk1"/>
              </a:buClr>
              <a:buSzPts val="1200"/>
              <a:buFont typeface="Arial"/>
              <a:buNone/>
            </a:pPr>
            <a:endParaRPr dirty="0"/>
          </a:p>
        </p:txBody>
      </p:sp>
      <p:sp>
        <p:nvSpPr>
          <p:cNvPr id="1744" name="Google Shape;1744;p9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3: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CDE, we also have other staff who have also been involved in the partnership with REL over the last couple years, including Nazanin Mohajeri-Nelson, who is the Director of our ESEA Office. All of the folks listed on this slide, from REL and from CDE, are available to provide additional technical assistance as you complete these trainings modules. We’ll leave our contact information with you at the end so feel free to contact us if you have any questions after this webinar. </a:t>
            </a:r>
          </a:p>
          <a:p>
            <a:endParaRPr dirty="0"/>
          </a:p>
        </p:txBody>
      </p:sp>
      <p:sp>
        <p:nvSpPr>
          <p:cNvPr id="698" name="Google Shape;698;p3: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4</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344541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p9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1" name="Google Shape;1751;p9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order of the questions on a survey matters because it can actually affect how respondents think and answer questions. You’ll want to start with non-threatening question about their background or general perception, then move into the most important questions after that. Sometimes there can be reader fatigue, especially if the survey is long, so you’ll want to have the important questions answered already. And as you design the survey, make sure that they is a flow, a logical order to how the questions are being asked. Again, pre-testing surveys really help with this.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addition to being mindful of the number of questions, it is equally important to think about the length of time it will take a respondent to fill out the survey. Aim for 7-10min for completing the survey, erring on the side of shorter whenever you can.</a:t>
            </a:r>
          </a:p>
          <a:p>
            <a:pPr marL="0" lvl="0" indent="0" algn="l" rtl="0">
              <a:spcBef>
                <a:spcPts val="0"/>
              </a:spcBef>
              <a:spcAft>
                <a:spcPts val="0"/>
              </a:spcAft>
              <a:buNone/>
            </a:pPr>
            <a:endParaRPr dirty="0"/>
          </a:p>
        </p:txBody>
      </p:sp>
      <p:sp>
        <p:nvSpPr>
          <p:cNvPr id="1752" name="Google Shape;1752;p9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p9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9" name="Google Shape;1759;p9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171692" marR="0" lvl="0" indent="-95492"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We won’t be doing this group activity, but we can take a look at the handouts together. Handout N is a Survey Development Worksheet. You can start with one of the evaluation questions that you’ve developed from one of the previous modules and its associated concept measure. Then you can draft some questions that you want to include in the survey, and then think through how the question should be answered. What would make most sense? Response scale, open-ended? Handout O is a very comprehensive guide for developing surveys so I would urge you to read through it before you begin the worksheet. And finally, Handout P is the Survey Review Worksheet. After the survey questions are drafted, it will be very helpful to go through this checklist, either on your own or with a colleague, and review your survey questions. These are all the look-</a:t>
            </a:r>
            <a:r>
              <a:rPr lang="en-US" dirty="0" err="1"/>
              <a:t>for’s</a:t>
            </a:r>
            <a:r>
              <a:rPr lang="en-US" dirty="0"/>
              <a:t> we covered in the webinar about using simple language, avoiding jargon, etc. Does anyone have questions?</a:t>
            </a:r>
          </a:p>
          <a:p>
            <a:pPr marL="171692" lvl="0" indent="-95492" algn="l" rtl="0">
              <a:spcBef>
                <a:spcPts val="0"/>
              </a:spcBef>
              <a:spcAft>
                <a:spcPts val="0"/>
              </a:spcAft>
              <a:buClr>
                <a:schemeClr val="dk1"/>
              </a:buClr>
              <a:buSzPts val="1200"/>
              <a:buFont typeface="Arial"/>
              <a:buNone/>
            </a:pPr>
            <a:endParaRPr dirty="0"/>
          </a:p>
        </p:txBody>
      </p:sp>
      <p:sp>
        <p:nvSpPr>
          <p:cNvPr id="1760" name="Google Shape;1760;p9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I’d like to close by reiterating that program evaluation is an iterative process, and</a:t>
            </a:r>
            <a:r>
              <a:rPr lang="en-US" sz="1200" dirty="0">
                <a:latin typeface="+mn-lt"/>
                <a:cs typeface="Calibri"/>
                <a:sym typeface="Calibri"/>
              </a:rPr>
              <a:t> t</a:t>
            </a:r>
            <a:r>
              <a:rPr lang="en-US" sz="1200" dirty="0">
                <a:latin typeface="+mn-lt"/>
                <a:ea typeface="Calibri"/>
                <a:cs typeface="Calibri"/>
                <a:sym typeface="Calibri"/>
              </a:rPr>
              <a:t>he depth and focus of your evaluation effort should be tailored to your local context and immediate needs.</a:t>
            </a:r>
            <a:r>
              <a:rPr lang="en-US" sz="1200" dirty="0"/>
              <a:t> When it’s done well, program evaluation can empower LEAs and schools to build up local evidence and be a proving ground for new solutions to support student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take a step back from everything that we covered in today’s webinar, it’s important to remember the bigger picture, which is that a program worth implementing is a program worth evaluating.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r>
              <a:rPr lang="en-US" dirty="0"/>
              <a:t>Thank you all again for taking the time to join us today. Here is the contact information for CDE, and David, will you provide your contact information in the chat box as well? So, please don’t hesitate to reach out to us if you have any questions about today’s webinar or other aspects of program evaluation. We’re happy to help! Thanks and have a great rest of your day!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39735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4: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4: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get started by going over the purpose of program evaluation and why we are providing these trainings. For those that have participated the prior modules, please bear with me for a minute as I recap this for the folks who are new to this training series. </a:t>
            </a:r>
            <a:endParaRPr lang="en-US" dirty="0"/>
          </a:p>
          <a:p>
            <a:endParaRPr dirty="0"/>
          </a:p>
        </p:txBody>
      </p:sp>
      <p:sp>
        <p:nvSpPr>
          <p:cNvPr id="707" name="Google Shape;707;p4: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5</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54799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5: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5: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dirty="0"/>
              <a:t>One </a:t>
            </a:r>
            <a:r>
              <a:rPr lang="en-US" sz="1200" kern="1200" dirty="0">
                <a:solidFill>
                  <a:schemeClr val="tx1"/>
                </a:solidFill>
                <a:effectLst/>
                <a:latin typeface="+mn-lt"/>
                <a:ea typeface="+mn-ea"/>
                <a:cs typeface="+mn-cs"/>
              </a:rPr>
              <a:t>of the primary reasons that we’re currently providing these trainings is because ESSA has emphasized and highlighted the need for identification and selection of evidence-based interventions. As those interventions are implemented at the local level, there is a requirement to collect a body of evidence that demonstrates the effectiveness of those evidence-based interventions as they’re implemented in your local context. What that translates to is a need to do program evaluation on a scale that is suitable to the size of the program being implemented at the local level. The larger the program and the more ESEA funds that are being used to support the program, the greater the need to have a body of evidence at the local level demonstrating that these programs have resulted in the intended outcomes. The purpose of these Program Evaluation trainings is to prepare districts in building that local body of evidence that demonstrates the effectiveness of the program.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reason these trainings are currently being provided is because, beginning with the 2020-21 school year, we are going to begin collecting evidence of local program evaluations through our monitoring of ESEA programs. All of the Titles, Titles I through V, have a requirement for conducting program evaluation and using evidence-based interventions. Because of that requirement, that is being rolled into our monitoring process to look at the local evaluations that are being conducted.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have that understanding of the evaluation process and the cycle and what capacity is needed in order to conduct a local program evaluation, we’re providing these trainings. The trainings are also designed to form a common language to facilitate evaluation and to identify how program evaluation can apply to small scale projects, all the way up to larger scale projects. Again, the scale of the program evaluation should be aligned to the scale, and the time, effort, and resources being invested in the program.</a:t>
            </a:r>
            <a:endParaRPr lang="en-US" dirty="0"/>
          </a:p>
          <a:p>
            <a:endParaRPr lang="en-US" dirty="0"/>
          </a:p>
          <a:p>
            <a:endParaRPr dirty="0"/>
          </a:p>
        </p:txBody>
      </p:sp>
      <p:sp>
        <p:nvSpPr>
          <p:cNvPr id="714" name="Google Shape;714;p5: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6</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22431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6: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sz="1200" kern="1200" dirty="0">
                <a:solidFill>
                  <a:schemeClr val="tx1"/>
                </a:solidFill>
                <a:effectLst/>
                <a:latin typeface="+mn-lt"/>
                <a:ea typeface="+mn-ea"/>
                <a:cs typeface="+mn-cs"/>
              </a:rPr>
              <a:t>So, what is a program evaluation? Essentially, it’s a process that involves collecting and analyzing information about a program’s activities, characteristics, and outcomes. It answers specific questions about how things are working and what outcomes are being achieved as a result of an intervention being implemented at the local context. As a note, when we mention interventions throughout these modules, that is inclusive of any practices, strategies, or activities that are funded with ESEA funds. Evaluations happen in an iterative process and we’re hoping that individuals participating in these modules will select 1 or 2 activities to go through the full development of the logic model and evaluation plan, and the implementation of that evaluation plan. As you build those practices and build capacity at the local level, then those practices can be also applied to other interventions throughout the district, especially those supported through ESEA funds.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 of evaluations are to make informed judgements about how well a program is meeting the needs that have been identified through a comprehensive needs assessment, and to ensure that programmatic decisions are based in that needs assessment and to ensure that interventions are being implemented as designed and approved and are producing the intended results. Evaluation is a tool for informing continuous improvement, so as we talk about program evaluation moving forward, especially at the local context, it’s really important to frame it as a process to look for what’s working so we can scale up those efforts, and continue to make modifications to what’s not working, so we can achieve the desired outcomes.</a:t>
            </a:r>
          </a:p>
          <a:p>
            <a:pPr marL="0" lvl="0" indent="0" algn="l" rtl="0">
              <a:spcBef>
                <a:spcPts val="0"/>
              </a:spcBef>
              <a:spcAft>
                <a:spcPts val="0"/>
              </a:spcAft>
              <a:buNone/>
            </a:pPr>
            <a:endParaRPr lang="en-US" dirty="0"/>
          </a:p>
          <a:p>
            <a:pPr marL="342900" lvl="0" indent="-266700" algn="l" rtl="0">
              <a:spcBef>
                <a:spcPts val="0"/>
              </a:spcBef>
              <a:spcAft>
                <a:spcPts val="0"/>
              </a:spcAft>
              <a:buClr>
                <a:schemeClr val="dk1"/>
              </a:buClr>
              <a:buSzPts val="1200"/>
              <a:buFont typeface="Arial"/>
              <a:buNone/>
            </a:pPr>
            <a:endParaRPr lang="en-US" sz="1200" dirty="0">
              <a:latin typeface="+mn-lt"/>
              <a:ea typeface="Calibri"/>
              <a:cs typeface="Calibri"/>
              <a:sym typeface="Calibri"/>
            </a:endParaRPr>
          </a:p>
          <a:p>
            <a:pPr marL="457200" lvl="0" indent="-381000" algn="l" rtl="0">
              <a:spcBef>
                <a:spcPts val="0"/>
              </a:spcBef>
              <a:spcAft>
                <a:spcPts val="0"/>
              </a:spcAft>
              <a:buClr>
                <a:schemeClr val="dk1"/>
              </a:buClr>
              <a:buSzPts val="1200"/>
              <a:buFont typeface="Arial"/>
              <a:buNone/>
            </a:pPr>
            <a:endParaRPr lang="en-US" sz="1200" dirty="0"/>
          </a:p>
          <a:p>
            <a:pPr marL="342900" lvl="0" indent="-266700" algn="l" rtl="0">
              <a:spcBef>
                <a:spcPts val="0"/>
              </a:spcBef>
              <a:spcAft>
                <a:spcPts val="0"/>
              </a:spcAft>
              <a:buClr>
                <a:schemeClr val="dk1"/>
              </a:buClr>
              <a:buSzPts val="1200"/>
              <a:buFont typeface="Arial"/>
              <a:buNone/>
            </a:pPr>
            <a:endParaRPr lang="en-US" sz="1200" dirty="0">
              <a:latin typeface="+mn-lt"/>
              <a:ea typeface="Calibri"/>
              <a:cs typeface="Calibri"/>
              <a:sym typeface="Calibri"/>
            </a:endParaRPr>
          </a:p>
          <a:p>
            <a:pPr marL="0" lvl="0" indent="0" algn="l" rtl="0">
              <a:spcBef>
                <a:spcPts val="0"/>
              </a:spcBef>
              <a:spcAft>
                <a:spcPts val="0"/>
              </a:spcAft>
              <a:buNone/>
            </a:pPr>
            <a:endParaRPr lang="en-US" dirty="0"/>
          </a:p>
          <a:p>
            <a:endParaRPr lang="en-US" dirty="0"/>
          </a:p>
          <a:p>
            <a:endParaRPr lang="en-US" dirty="0"/>
          </a:p>
          <a:p>
            <a:endParaRPr dirty="0"/>
          </a:p>
        </p:txBody>
      </p:sp>
      <p:sp>
        <p:nvSpPr>
          <p:cNvPr id="723" name="Google Shape;723;p6: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7</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18167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7: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r>
              <a:rPr lang="en-US" sz="900" kern="1200" dirty="0">
                <a:solidFill>
                  <a:schemeClr val="tx1"/>
                </a:solidFill>
                <a:effectLst/>
                <a:latin typeface="+mn-lt"/>
                <a:ea typeface="+mn-ea"/>
                <a:cs typeface="+mn-cs"/>
              </a:rPr>
              <a:t>As mentioned earlier, one of the driving forces behind providing Program Evaluation Trainings is the required ESSA levels of evidence that are called upon when selecting and implementing evidence-based interventions. There are 4 different levels of evidence that are explained in ESSA, and all states and districts that accept ESEA funds, including Titles I, II, III, IV, or V, as well as Title I 1003 or school improvement funds, are required to have a demonstration of the level of evidence that is in support of the interventions that are being funded with these funds. </a:t>
            </a:r>
          </a:p>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r>
              <a:rPr lang="en-US" sz="900" kern="1200" dirty="0">
                <a:solidFill>
                  <a:schemeClr val="tx1"/>
                </a:solidFill>
                <a:effectLst/>
                <a:latin typeface="+mn-lt"/>
                <a:ea typeface="+mn-ea"/>
                <a:cs typeface="+mn-cs"/>
              </a:rPr>
              <a:t>The 4 levels range from 1 being the strongest level of evidence that is based on a well-designed and implemented experimental or randomized control trial, which is a practice that requires special effort and data collection. When you are looking at the research base behind an intervention, what you are looking for is that there is a certain level of rigor in studying whether that intervention has worked in other contexts. The second level is moderate evidence, which means there was at least one quasi-experimental study that was used in looking at the effectiveness of that intervention. Level 3 is looking for at least one correlational study, which means that two variables are related to each other, either positively or negatively. When there is a correlational study that demonstrates the relationship between two variables, that is considered a promising level of evidence. And finally, Level 4 indicates there was relevant research or evaluation, whether nationally or at the local level, showing that the intervention will likely improve student outcomes, but there is still a need for other supports that is has a favorable effect and there needs to be a plan for evaluating that impact to collect and build that body of evidence as you’re developing and implementing any promising practices that are based on a theory or research that demonstrates a rationale.</a:t>
            </a:r>
          </a:p>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r>
              <a:rPr lang="en-US" sz="900" kern="1200" dirty="0">
                <a:solidFill>
                  <a:schemeClr val="tx1"/>
                </a:solidFill>
                <a:effectLst/>
                <a:latin typeface="+mn-lt"/>
                <a:ea typeface="+mn-ea"/>
                <a:cs typeface="+mn-cs"/>
              </a:rPr>
              <a:t>Depending on the source of funding, the requirements for levels of evidence vary. For example, school improvement funds or Title I section 1003 funds that are awarded through EASI, have a requirement for levels 1 through 3. For the Consolidated Application funding, formula funds under Titles I through V, however, interventions can meet any of the levels, including level 4. </a:t>
            </a:r>
          </a:p>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900"/>
              <a:buFontTx/>
              <a:buNone/>
              <a:tabLst/>
              <a:defRPr/>
            </a:pPr>
            <a:r>
              <a:rPr lang="en-US" sz="900" kern="1200" dirty="0">
                <a:solidFill>
                  <a:schemeClr val="tx1"/>
                </a:solidFill>
                <a:effectLst/>
                <a:latin typeface="+mn-lt"/>
                <a:ea typeface="+mn-ea"/>
                <a:cs typeface="+mn-cs"/>
              </a:rPr>
              <a:t>The CDE has produced and is continuing to produce resources for looking at the strength of evidence for existing programs. If you go to the CDE website and enter “Evidence-Based Interventions” into the search bar, you’ll find our new EBI webpage which explains all of this and it also houses the webinar training series on selecting evidence-based interventions and all the selection consideration. You can also refer to REL Central’s resource, Handout A “Exploring, Selecting, and Implementing EBIs” for more information on the ESSA levels of evidence.</a:t>
            </a:r>
            <a:endParaRPr lang="en-US" sz="800" dirty="0">
              <a:latin typeface="Trebuchet MS"/>
              <a:ea typeface="Trebuchet MS"/>
              <a:cs typeface="Trebuchet MS"/>
              <a:sym typeface="Trebuchet MS"/>
            </a:endParaRPr>
          </a:p>
          <a:p>
            <a:pPr>
              <a:buClr>
                <a:schemeClr val="dk1"/>
              </a:buClr>
              <a:buSzPts val="900"/>
            </a:pPr>
            <a:endParaRPr lang="en-US" sz="800" dirty="0">
              <a:latin typeface="Trebuchet MS"/>
              <a:ea typeface="Trebuchet MS"/>
              <a:cs typeface="Trebuchet MS"/>
              <a:sym typeface="Trebuchet MS"/>
            </a:endParaRPr>
          </a:p>
          <a:p>
            <a:pPr>
              <a:buClr>
                <a:schemeClr val="dk1"/>
              </a:buClr>
              <a:buSzPts val="900"/>
            </a:pPr>
            <a:endParaRPr sz="900" dirty="0">
              <a:latin typeface="Trebuchet MS"/>
              <a:ea typeface="Trebuchet MS"/>
              <a:cs typeface="Trebuchet MS"/>
              <a:sym typeface="Trebuchet MS"/>
            </a:endParaRPr>
          </a:p>
        </p:txBody>
      </p:sp>
      <p:sp>
        <p:nvSpPr>
          <p:cNvPr id="731" name="Google Shape;731;p7: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8</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40434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9: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9: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Getting back to program evaluation- this series of training modules was designed to mimic a typical program evaluation cycle, which usually begins with the development of a logic model, development of evaluation questions, development and identification of data sources, development and identification of data tools that are necessary for conducting the program evaluation (which we are covering today), identification of the data preparation strategies and analyses to be used to answer the evaluation questions, and then, once you have the results, determining how best to disseminate and communicate those findings to your stakeholders. Each of these topics has been parsed out into a separate training module.</a:t>
            </a:r>
          </a:p>
          <a:p>
            <a:endParaRPr lang="en-US" dirty="0"/>
          </a:p>
          <a:p>
            <a:endParaRPr dirty="0"/>
          </a:p>
        </p:txBody>
      </p:sp>
      <p:sp>
        <p:nvSpPr>
          <p:cNvPr id="749" name="Google Shape;749;p9: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9</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444043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 1">
  <p:cSld name="Title Page 1">
    <p:spTree>
      <p:nvGrpSpPr>
        <p:cNvPr id="1" name="Shape 10"/>
        <p:cNvGrpSpPr/>
        <p:nvPr/>
      </p:nvGrpSpPr>
      <p:grpSpPr>
        <a:xfrm>
          <a:off x="0" y="0"/>
          <a:ext cx="0" cy="0"/>
          <a:chOff x="0" y="0"/>
          <a:chExt cx="0" cy="0"/>
        </a:xfrm>
      </p:grpSpPr>
      <p:pic>
        <p:nvPicPr>
          <p:cNvPr id="11" name="Google Shape;11;p157"/>
          <p:cNvPicPr preferRelativeResize="0"/>
          <p:nvPr/>
        </p:nvPicPr>
        <p:blipFill rotWithShape="1">
          <a:blip r:embed="rId2">
            <a:alphaModFix/>
          </a:blip>
          <a:srcRect/>
          <a:stretch/>
        </p:blipFill>
        <p:spPr>
          <a:xfrm>
            <a:off x="-314" y="0"/>
            <a:ext cx="12192627" cy="6451932"/>
          </a:xfrm>
          <a:prstGeom prst="rect">
            <a:avLst/>
          </a:prstGeom>
          <a:noFill/>
          <a:ln>
            <a:noFill/>
          </a:ln>
        </p:spPr>
      </p:pic>
      <p:grpSp>
        <p:nvGrpSpPr>
          <p:cNvPr id="12" name="Google Shape;12;p157"/>
          <p:cNvGrpSpPr/>
          <p:nvPr/>
        </p:nvGrpSpPr>
        <p:grpSpPr>
          <a:xfrm>
            <a:off x="396238" y="297178"/>
            <a:ext cx="11399847" cy="6149340"/>
            <a:chOff x="297178" y="297178"/>
            <a:chExt cx="8549885" cy="6149340"/>
          </a:xfrm>
        </p:grpSpPr>
        <p:sp>
          <p:nvSpPr>
            <p:cNvPr id="13" name="Google Shape;13;p157"/>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157"/>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5" name="Google Shape;15;p157"/>
          <p:cNvSpPr/>
          <p:nvPr/>
        </p:nvSpPr>
        <p:spPr>
          <a:xfrm>
            <a:off x="9838259"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157"/>
          <p:cNvSpPr/>
          <p:nvPr/>
        </p:nvSpPr>
        <p:spPr>
          <a:xfrm>
            <a:off x="530957" y="5847505"/>
            <a:ext cx="141393" cy="106045"/>
          </a:xfrm>
          <a:custGeom>
            <a:avLst/>
            <a:gdLst/>
            <a:ahLst/>
            <a:cxnLst/>
            <a:rect l="l" t="t" r="r" b="b"/>
            <a:pathLst>
              <a:path w="106045" h="106045" extrusionOk="0">
                <a:moveTo>
                  <a:pt x="52730" y="0"/>
                </a:moveTo>
                <a:lnTo>
                  <a:pt x="32205" y="4143"/>
                </a:lnTo>
                <a:lnTo>
                  <a:pt x="15444" y="15444"/>
                </a:lnTo>
                <a:lnTo>
                  <a:pt x="4143" y="32205"/>
                </a:lnTo>
                <a:lnTo>
                  <a:pt x="0" y="52730"/>
                </a:lnTo>
                <a:lnTo>
                  <a:pt x="4143" y="73253"/>
                </a:lnTo>
                <a:lnTo>
                  <a:pt x="15444" y="90009"/>
                </a:lnTo>
                <a:lnTo>
                  <a:pt x="32205" y="101306"/>
                </a:lnTo>
                <a:lnTo>
                  <a:pt x="52730" y="105448"/>
                </a:lnTo>
                <a:lnTo>
                  <a:pt x="73247" y="101306"/>
                </a:lnTo>
                <a:lnTo>
                  <a:pt x="90004" y="90009"/>
                </a:lnTo>
                <a:lnTo>
                  <a:pt x="101304" y="73253"/>
                </a:lnTo>
                <a:lnTo>
                  <a:pt x="105448" y="52730"/>
                </a:lnTo>
                <a:lnTo>
                  <a:pt x="101304" y="32205"/>
                </a:lnTo>
                <a:lnTo>
                  <a:pt x="90004" y="15444"/>
                </a:lnTo>
                <a:lnTo>
                  <a:pt x="73247" y="4143"/>
                </a:lnTo>
                <a:lnTo>
                  <a:pt x="527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Google Shape;17;p157"/>
          <p:cNvPicPr preferRelativeResize="0"/>
          <p:nvPr/>
        </p:nvPicPr>
        <p:blipFill rotWithShape="1">
          <a:blip r:embed="rId3">
            <a:alphaModFix/>
          </a:blip>
          <a:srcRect/>
          <a:stretch/>
        </p:blipFill>
        <p:spPr>
          <a:xfrm>
            <a:off x="305058" y="5847504"/>
            <a:ext cx="1219263" cy="774740"/>
          </a:xfrm>
          <a:prstGeom prst="rect">
            <a:avLst/>
          </a:prstGeom>
          <a:noFill/>
          <a:ln>
            <a:noFill/>
          </a:ln>
        </p:spPr>
      </p:pic>
      <p:sp>
        <p:nvSpPr>
          <p:cNvPr id="18" name="Google Shape;18;p157"/>
          <p:cNvSpPr txBox="1">
            <a:spLocks noGrp="1"/>
          </p:cNvSpPr>
          <p:nvPr>
            <p:ph type="dt" idx="10"/>
          </p:nvPr>
        </p:nvSpPr>
        <p:spPr>
          <a:xfrm>
            <a:off x="4693920" y="4829105"/>
            <a:ext cx="2804160" cy="27699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57"/>
          <p:cNvSpPr txBox="1">
            <a:spLocks noGrp="1"/>
          </p:cNvSpPr>
          <p:nvPr>
            <p:ph type="sldNum" idx="12"/>
          </p:nvPr>
        </p:nvSpPr>
        <p:spPr>
          <a:xfrm>
            <a:off x="8991592" y="297177"/>
            <a:ext cx="2804160" cy="276999"/>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u="none">
                <a:solidFill>
                  <a:schemeClr val="lt1"/>
                </a:solidFill>
                <a:latin typeface="Calibri"/>
                <a:ea typeface="Calibri"/>
                <a:cs typeface="Calibri"/>
                <a:sym typeface="Calibri"/>
              </a:defRPr>
            </a:lvl1pPr>
            <a:lvl2pPr marL="0" marR="0" lvl="1" indent="0" algn="r" rtl="0">
              <a:spcBef>
                <a:spcPts val="0"/>
              </a:spcBef>
              <a:buNone/>
              <a:defRPr sz="1800" b="0" u="none">
                <a:solidFill>
                  <a:schemeClr val="lt1"/>
                </a:solidFill>
                <a:latin typeface="Calibri"/>
                <a:ea typeface="Calibri"/>
                <a:cs typeface="Calibri"/>
                <a:sym typeface="Calibri"/>
              </a:defRPr>
            </a:lvl2pPr>
            <a:lvl3pPr marL="0" marR="0" lvl="2" indent="0" algn="r" rtl="0">
              <a:spcBef>
                <a:spcPts val="0"/>
              </a:spcBef>
              <a:buNone/>
              <a:defRPr sz="1800" b="0" u="none">
                <a:solidFill>
                  <a:schemeClr val="lt1"/>
                </a:solidFill>
                <a:latin typeface="Calibri"/>
                <a:ea typeface="Calibri"/>
                <a:cs typeface="Calibri"/>
                <a:sym typeface="Calibri"/>
              </a:defRPr>
            </a:lvl3pPr>
            <a:lvl4pPr marL="0" marR="0" lvl="3" indent="0" algn="r" rtl="0">
              <a:spcBef>
                <a:spcPts val="0"/>
              </a:spcBef>
              <a:buNone/>
              <a:defRPr sz="1800" b="0" u="none">
                <a:solidFill>
                  <a:schemeClr val="lt1"/>
                </a:solidFill>
                <a:latin typeface="Calibri"/>
                <a:ea typeface="Calibri"/>
                <a:cs typeface="Calibri"/>
                <a:sym typeface="Calibri"/>
              </a:defRPr>
            </a:lvl4pPr>
            <a:lvl5pPr marL="0" marR="0" lvl="4" indent="0" algn="r" rtl="0">
              <a:spcBef>
                <a:spcPts val="0"/>
              </a:spcBef>
              <a:buNone/>
              <a:defRPr sz="1800" b="0" u="none">
                <a:solidFill>
                  <a:schemeClr val="lt1"/>
                </a:solidFill>
                <a:latin typeface="Calibri"/>
                <a:ea typeface="Calibri"/>
                <a:cs typeface="Calibri"/>
                <a:sym typeface="Calibri"/>
              </a:defRPr>
            </a:lvl5pPr>
            <a:lvl6pPr marL="0" marR="0" lvl="5" indent="0" algn="r" rtl="0">
              <a:spcBef>
                <a:spcPts val="0"/>
              </a:spcBef>
              <a:buNone/>
              <a:defRPr sz="1800" b="0" u="none">
                <a:solidFill>
                  <a:schemeClr val="lt1"/>
                </a:solidFill>
                <a:latin typeface="Calibri"/>
                <a:ea typeface="Calibri"/>
                <a:cs typeface="Calibri"/>
                <a:sym typeface="Calibri"/>
              </a:defRPr>
            </a:lvl6pPr>
            <a:lvl7pPr marL="0" marR="0" lvl="6" indent="0" algn="r" rtl="0">
              <a:spcBef>
                <a:spcPts val="0"/>
              </a:spcBef>
              <a:buNone/>
              <a:defRPr sz="1800" b="0" u="none">
                <a:solidFill>
                  <a:schemeClr val="lt1"/>
                </a:solidFill>
                <a:latin typeface="Calibri"/>
                <a:ea typeface="Calibri"/>
                <a:cs typeface="Calibri"/>
                <a:sym typeface="Calibri"/>
              </a:defRPr>
            </a:lvl7pPr>
            <a:lvl8pPr marL="0" marR="0" lvl="7" indent="0" algn="r" rtl="0">
              <a:spcBef>
                <a:spcPts val="0"/>
              </a:spcBef>
              <a:buNone/>
              <a:defRPr sz="1800" b="0" u="none">
                <a:solidFill>
                  <a:schemeClr val="lt1"/>
                </a:solidFill>
                <a:latin typeface="Calibri"/>
                <a:ea typeface="Calibri"/>
                <a:cs typeface="Calibri"/>
                <a:sym typeface="Calibri"/>
              </a:defRPr>
            </a:lvl8pPr>
            <a:lvl9pPr marL="0" marR="0" lvl="8" indent="0" algn="r" rtl="0">
              <a:spcBef>
                <a:spcPts val="0"/>
              </a:spcBef>
              <a:buNone/>
              <a:defRPr sz="1800" b="0" u="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20" name="Google Shape;20;p157"/>
          <p:cNvPicPr preferRelativeResize="0"/>
          <p:nvPr/>
        </p:nvPicPr>
        <p:blipFill rotWithShape="1">
          <a:blip r:embed="rId4">
            <a:alphaModFix/>
          </a:blip>
          <a:srcRect/>
          <a:stretch/>
        </p:blipFill>
        <p:spPr>
          <a:xfrm>
            <a:off x="296429" y="228600"/>
            <a:ext cx="2752280" cy="1652836"/>
          </a:xfrm>
          <a:prstGeom prst="rect">
            <a:avLst/>
          </a:prstGeom>
          <a:noFill/>
          <a:ln>
            <a:noFill/>
          </a:ln>
        </p:spPr>
      </p:pic>
      <p:sp>
        <p:nvSpPr>
          <p:cNvPr id="21" name="Google Shape;21;p157"/>
          <p:cNvSpPr txBox="1">
            <a:spLocks noGrp="1"/>
          </p:cNvSpPr>
          <p:nvPr>
            <p:ph type="title"/>
          </p:nvPr>
        </p:nvSpPr>
        <p:spPr>
          <a:xfrm>
            <a:off x="1036536" y="2133601"/>
            <a:ext cx="10118928" cy="707846"/>
          </a:xfrm>
          <a:prstGeom prst="rect">
            <a:avLst/>
          </a:prstGeom>
          <a:noFill/>
          <a:ln>
            <a:noFill/>
          </a:ln>
        </p:spPr>
        <p:txBody>
          <a:bodyPr spcFirstLastPara="1" wrap="square" lIns="91425" tIns="45700" rIns="91425" bIns="45700" anchor="t" anchorCtr="0">
            <a:spAutoFit/>
          </a:bodyPr>
          <a:lstStyle>
            <a:lvl1pPr marR="0" lvl="0" algn="ctr" rtl="0">
              <a:spcBef>
                <a:spcPts val="0"/>
              </a:spcBef>
              <a:spcAft>
                <a:spcPts val="0"/>
              </a:spcAft>
              <a:buSzPts val="1400"/>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57"/>
          <p:cNvSpPr txBox="1">
            <a:spLocks noGrp="1"/>
          </p:cNvSpPr>
          <p:nvPr>
            <p:ph type="body" idx="1"/>
          </p:nvPr>
        </p:nvSpPr>
        <p:spPr>
          <a:xfrm>
            <a:off x="1015595" y="3438543"/>
            <a:ext cx="10160811" cy="523220"/>
          </a:xfrm>
          <a:prstGeom prst="rect">
            <a:avLst/>
          </a:prstGeom>
          <a:noFill/>
          <a:ln>
            <a:noFill/>
          </a:ln>
        </p:spPr>
        <p:txBody>
          <a:bodyPr spcFirstLastPara="1" wrap="square" lIns="91425" tIns="45700" rIns="91425" bIns="45700" anchor="t" anchorCtr="0">
            <a:spAutoFit/>
          </a:bodyPr>
          <a:lstStyle>
            <a:lvl1pPr marL="457200" marR="0" lvl="0" indent="-228600" algn="ctr" rtl="0">
              <a:spcBef>
                <a:spcPts val="0"/>
              </a:spcBef>
              <a:spcAft>
                <a:spcPts val="0"/>
              </a:spcAft>
              <a:buSzPts val="1400"/>
              <a:buNone/>
              <a:defRPr sz="2800" b="1" i="0" u="none" strike="noStrike" cap="none">
                <a:solidFill>
                  <a:schemeClr val="lt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57"/>
          <p:cNvSpPr txBox="1">
            <a:spLocks noGrp="1"/>
          </p:cNvSpPr>
          <p:nvPr>
            <p:ph type="body" idx="2"/>
          </p:nvPr>
        </p:nvSpPr>
        <p:spPr>
          <a:xfrm>
            <a:off x="994834" y="4343400"/>
            <a:ext cx="10202333" cy="400110"/>
          </a:xfrm>
          <a:prstGeom prst="rect">
            <a:avLst/>
          </a:prstGeom>
          <a:noFill/>
          <a:ln>
            <a:noFill/>
          </a:ln>
        </p:spPr>
        <p:txBody>
          <a:bodyPr spcFirstLastPara="1" wrap="square" lIns="91425" tIns="45700" rIns="91425" bIns="45700" anchor="t" anchorCtr="0">
            <a:spAutoFit/>
          </a:bodyPr>
          <a:lstStyle>
            <a:lvl1pPr marL="457200" marR="0" lvl="0" indent="-228600" algn="ctr"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57"/>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Tree>
    <p:extLst>
      <p:ext uri="{BB962C8B-B14F-4D97-AF65-F5344CB8AC3E}">
        <p14:creationId xmlns:p14="http://schemas.microsoft.com/office/powerpoint/2010/main" val="183386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About Us Page">
  <p:cSld name="1_About Us Page">
    <p:spTree>
      <p:nvGrpSpPr>
        <p:cNvPr id="1" name="Shape 38"/>
        <p:cNvGrpSpPr/>
        <p:nvPr/>
      </p:nvGrpSpPr>
      <p:grpSpPr>
        <a:xfrm>
          <a:off x="0" y="0"/>
          <a:ext cx="0" cy="0"/>
          <a:chOff x="0" y="0"/>
          <a:chExt cx="0" cy="0"/>
        </a:xfrm>
      </p:grpSpPr>
      <p:sp>
        <p:nvSpPr>
          <p:cNvPr id="39" name="Google Shape;39;p159"/>
          <p:cNvSpPr/>
          <p:nvPr/>
        </p:nvSpPr>
        <p:spPr>
          <a:xfrm>
            <a:off x="0" y="5760718"/>
            <a:ext cx="12192000" cy="685802"/>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159"/>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159"/>
          <p:cNvSpPr/>
          <p:nvPr/>
        </p:nvSpPr>
        <p:spPr>
          <a:xfrm>
            <a:off x="11795753" y="5760721"/>
            <a:ext cx="0" cy="685800"/>
          </a:xfrm>
          <a:custGeom>
            <a:avLst/>
            <a:gdLst/>
            <a:ahLst/>
            <a:cxnLst/>
            <a:rect l="l" t="t" r="r" b="b"/>
            <a:pathLst>
              <a:path w="120000" h="685800" extrusionOk="0">
                <a:moveTo>
                  <a:pt x="0" y="0"/>
                </a:moveTo>
                <a:lnTo>
                  <a:pt x="0" y="68580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 name="Google Shape;42;p159"/>
          <p:cNvPicPr preferRelativeResize="0"/>
          <p:nvPr/>
        </p:nvPicPr>
        <p:blipFill rotWithShape="1">
          <a:blip r:embed="rId3">
            <a:alphaModFix/>
          </a:blip>
          <a:srcRect/>
          <a:stretch/>
        </p:blipFill>
        <p:spPr>
          <a:xfrm>
            <a:off x="305058" y="5847504"/>
            <a:ext cx="1219263" cy="774740"/>
          </a:xfrm>
          <a:prstGeom prst="rect">
            <a:avLst/>
          </a:prstGeom>
          <a:noFill/>
          <a:ln>
            <a:noFill/>
          </a:ln>
        </p:spPr>
      </p:pic>
      <p:sp>
        <p:nvSpPr>
          <p:cNvPr id="43" name="Google Shape;43;p159"/>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Tree>
    <p:extLst>
      <p:ext uri="{BB962C8B-B14F-4D97-AF65-F5344CB8AC3E}">
        <p14:creationId xmlns:p14="http://schemas.microsoft.com/office/powerpoint/2010/main" val="2351072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161"/>
          <p:cNvSpPr txBox="1">
            <a:spLocks noGrp="1"/>
          </p:cNvSpPr>
          <p:nvPr>
            <p:ph type="body" idx="1"/>
          </p:nvPr>
        </p:nvSpPr>
        <p:spPr>
          <a:xfrm>
            <a:off x="508000" y="1766010"/>
            <a:ext cx="515620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61"/>
          <p:cNvSpPr txBox="1">
            <a:spLocks noGrp="1"/>
          </p:cNvSpPr>
          <p:nvPr>
            <p:ph type="body" idx="2"/>
          </p:nvPr>
        </p:nvSpPr>
        <p:spPr>
          <a:xfrm>
            <a:off x="6080760" y="1766010"/>
            <a:ext cx="515620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1"/>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65" name="Google Shape;65;p161"/>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66" name="Google Shape;66;p161"/>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54613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67"/>
        <p:cNvGrpSpPr/>
        <p:nvPr/>
      </p:nvGrpSpPr>
      <p:grpSpPr>
        <a:xfrm>
          <a:off x="0" y="0"/>
          <a:ext cx="0" cy="0"/>
          <a:chOff x="0" y="0"/>
          <a:chExt cx="0" cy="0"/>
        </a:xfrm>
      </p:grpSpPr>
      <p:pic>
        <p:nvPicPr>
          <p:cNvPr id="68" name="Google Shape;68;p16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69" name="Google Shape;69;p16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16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72" name="Google Shape;72;p16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096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ontent">
  <p:cSld name="2_Content">
    <p:spTree>
      <p:nvGrpSpPr>
        <p:cNvPr id="1" name="Shape 85"/>
        <p:cNvGrpSpPr/>
        <p:nvPr/>
      </p:nvGrpSpPr>
      <p:grpSpPr>
        <a:xfrm>
          <a:off x="0" y="0"/>
          <a:ext cx="0" cy="0"/>
          <a:chOff x="0" y="0"/>
          <a:chExt cx="0" cy="0"/>
        </a:xfrm>
      </p:grpSpPr>
      <p:pic>
        <p:nvPicPr>
          <p:cNvPr id="86" name="Google Shape;86;p167"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87" name="Google Shape;87;p167"/>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67"/>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9" name="Google Shape;89;p167"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90" name="Google Shape;90;p167"/>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91" name="Google Shape;91;p167"/>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19931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Content">
  <p:cSld name="3_Content">
    <p:spTree>
      <p:nvGrpSpPr>
        <p:cNvPr id="1" name="Shape 92"/>
        <p:cNvGrpSpPr/>
        <p:nvPr/>
      </p:nvGrpSpPr>
      <p:grpSpPr>
        <a:xfrm>
          <a:off x="0" y="0"/>
          <a:ext cx="0" cy="0"/>
          <a:chOff x="0" y="0"/>
          <a:chExt cx="0" cy="0"/>
        </a:xfrm>
      </p:grpSpPr>
      <p:pic>
        <p:nvPicPr>
          <p:cNvPr id="93" name="Google Shape;93;p168"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94" name="Google Shape;94;p168"/>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68"/>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6" name="Google Shape;96;p168"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97" name="Google Shape;97;p168"/>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98" name="Google Shape;98;p168"/>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27287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Content">
  <p:cSld name="5_Content">
    <p:spTree>
      <p:nvGrpSpPr>
        <p:cNvPr id="1" name="Shape 99"/>
        <p:cNvGrpSpPr/>
        <p:nvPr/>
      </p:nvGrpSpPr>
      <p:grpSpPr>
        <a:xfrm>
          <a:off x="0" y="0"/>
          <a:ext cx="0" cy="0"/>
          <a:chOff x="0" y="0"/>
          <a:chExt cx="0" cy="0"/>
        </a:xfrm>
      </p:grpSpPr>
      <p:pic>
        <p:nvPicPr>
          <p:cNvPr id="100" name="Google Shape;100;p169"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01" name="Google Shape;101;p169"/>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9"/>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 name="Google Shape;103;p169"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04" name="Google Shape;104;p169"/>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05" name="Google Shape;105;p169"/>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38029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ontent">
  <p:cSld name="6_Content">
    <p:spTree>
      <p:nvGrpSpPr>
        <p:cNvPr id="1" name="Shape 106"/>
        <p:cNvGrpSpPr/>
        <p:nvPr/>
      </p:nvGrpSpPr>
      <p:grpSpPr>
        <a:xfrm>
          <a:off x="0" y="0"/>
          <a:ext cx="0" cy="0"/>
          <a:chOff x="0" y="0"/>
          <a:chExt cx="0" cy="0"/>
        </a:xfrm>
      </p:grpSpPr>
      <p:pic>
        <p:nvPicPr>
          <p:cNvPr id="107" name="Google Shape;107;p170"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08" name="Google Shape;108;p170"/>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70"/>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170"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11" name="Google Shape;111;p170"/>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12" name="Google Shape;112;p170"/>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5439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ontent">
  <p:cSld name="7_Content">
    <p:spTree>
      <p:nvGrpSpPr>
        <p:cNvPr id="1" name="Shape 113"/>
        <p:cNvGrpSpPr/>
        <p:nvPr/>
      </p:nvGrpSpPr>
      <p:grpSpPr>
        <a:xfrm>
          <a:off x="0" y="0"/>
          <a:ext cx="0" cy="0"/>
          <a:chOff x="0" y="0"/>
          <a:chExt cx="0" cy="0"/>
        </a:xfrm>
      </p:grpSpPr>
      <p:pic>
        <p:nvPicPr>
          <p:cNvPr id="114" name="Google Shape;114;p17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15" name="Google Shape;115;p17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7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7" name="Google Shape;117;p17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18" name="Google Shape;118;p17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19" name="Google Shape;119;p17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5877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ontent">
  <p:cSld name="8_Content">
    <p:spTree>
      <p:nvGrpSpPr>
        <p:cNvPr id="1" name="Shape 120"/>
        <p:cNvGrpSpPr/>
        <p:nvPr/>
      </p:nvGrpSpPr>
      <p:grpSpPr>
        <a:xfrm>
          <a:off x="0" y="0"/>
          <a:ext cx="0" cy="0"/>
          <a:chOff x="0" y="0"/>
          <a:chExt cx="0" cy="0"/>
        </a:xfrm>
      </p:grpSpPr>
      <p:pic>
        <p:nvPicPr>
          <p:cNvPr id="121" name="Google Shape;121;p172"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22" name="Google Shape;122;p172"/>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72"/>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4" name="Google Shape;124;p172"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25" name="Google Shape;125;p172"/>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26" name="Google Shape;126;p172"/>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13031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Content">
  <p:cSld name="10_Content">
    <p:spTree>
      <p:nvGrpSpPr>
        <p:cNvPr id="1" name="Shape 127"/>
        <p:cNvGrpSpPr/>
        <p:nvPr/>
      </p:nvGrpSpPr>
      <p:grpSpPr>
        <a:xfrm>
          <a:off x="0" y="0"/>
          <a:ext cx="0" cy="0"/>
          <a:chOff x="0" y="0"/>
          <a:chExt cx="0" cy="0"/>
        </a:xfrm>
      </p:grpSpPr>
      <p:pic>
        <p:nvPicPr>
          <p:cNvPr id="128" name="Google Shape;128;p173"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29" name="Google Shape;129;p173"/>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73"/>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p173"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32" name="Google Shape;132;p173"/>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33" name="Google Shape;133;p173"/>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62668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2_Content">
  <p:cSld name="12_Content">
    <p:spTree>
      <p:nvGrpSpPr>
        <p:cNvPr id="1" name="Shape 134"/>
        <p:cNvGrpSpPr/>
        <p:nvPr/>
      </p:nvGrpSpPr>
      <p:grpSpPr>
        <a:xfrm>
          <a:off x="0" y="0"/>
          <a:ext cx="0" cy="0"/>
          <a:chOff x="0" y="0"/>
          <a:chExt cx="0" cy="0"/>
        </a:xfrm>
      </p:grpSpPr>
      <p:pic>
        <p:nvPicPr>
          <p:cNvPr id="135" name="Google Shape;135;p17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36" name="Google Shape;136;p17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7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8" name="Google Shape;138;p17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39" name="Google Shape;139;p17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40" name="Google Shape;140;p174"/>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32011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Content">
  <p:cSld name="13_Content">
    <p:spTree>
      <p:nvGrpSpPr>
        <p:cNvPr id="1" name="Shape 141"/>
        <p:cNvGrpSpPr/>
        <p:nvPr/>
      </p:nvGrpSpPr>
      <p:grpSpPr>
        <a:xfrm>
          <a:off x="0" y="0"/>
          <a:ext cx="0" cy="0"/>
          <a:chOff x="0" y="0"/>
          <a:chExt cx="0" cy="0"/>
        </a:xfrm>
      </p:grpSpPr>
      <p:pic>
        <p:nvPicPr>
          <p:cNvPr id="142" name="Google Shape;142;p175"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43" name="Google Shape;143;p175"/>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175"/>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5" name="Google Shape;145;p175"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46" name="Google Shape;146;p175"/>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47" name="Google Shape;147;p175"/>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69403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_Content">
  <p:cSld name="14_Content">
    <p:spTree>
      <p:nvGrpSpPr>
        <p:cNvPr id="1" name="Shape 148"/>
        <p:cNvGrpSpPr/>
        <p:nvPr/>
      </p:nvGrpSpPr>
      <p:grpSpPr>
        <a:xfrm>
          <a:off x="0" y="0"/>
          <a:ext cx="0" cy="0"/>
          <a:chOff x="0" y="0"/>
          <a:chExt cx="0" cy="0"/>
        </a:xfrm>
      </p:grpSpPr>
      <p:pic>
        <p:nvPicPr>
          <p:cNvPr id="149" name="Google Shape;149;p176"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50" name="Google Shape;150;p176"/>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176"/>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2" name="Google Shape;152;p176"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53" name="Google Shape;153;p176"/>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54" name="Google Shape;154;p176"/>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01435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5_Content">
  <p:cSld name="15_Content">
    <p:spTree>
      <p:nvGrpSpPr>
        <p:cNvPr id="1" name="Shape 155"/>
        <p:cNvGrpSpPr/>
        <p:nvPr/>
      </p:nvGrpSpPr>
      <p:grpSpPr>
        <a:xfrm>
          <a:off x="0" y="0"/>
          <a:ext cx="0" cy="0"/>
          <a:chOff x="0" y="0"/>
          <a:chExt cx="0" cy="0"/>
        </a:xfrm>
      </p:grpSpPr>
      <p:pic>
        <p:nvPicPr>
          <p:cNvPr id="156" name="Google Shape;156;p177"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57" name="Google Shape;157;p177"/>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77"/>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9" name="Google Shape;159;p177"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60" name="Google Shape;160;p177"/>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61" name="Google Shape;161;p177"/>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42497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Content">
  <p:cSld name="16_Content">
    <p:spTree>
      <p:nvGrpSpPr>
        <p:cNvPr id="1" name="Shape 162"/>
        <p:cNvGrpSpPr/>
        <p:nvPr/>
      </p:nvGrpSpPr>
      <p:grpSpPr>
        <a:xfrm>
          <a:off x="0" y="0"/>
          <a:ext cx="0" cy="0"/>
          <a:chOff x="0" y="0"/>
          <a:chExt cx="0" cy="0"/>
        </a:xfrm>
      </p:grpSpPr>
      <p:pic>
        <p:nvPicPr>
          <p:cNvPr id="163" name="Google Shape;163;p178"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64" name="Google Shape;164;p178"/>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178"/>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 name="Google Shape;166;p178"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67" name="Google Shape;167;p178"/>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68" name="Google Shape;168;p178"/>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55994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Content">
  <p:cSld name="17_Content">
    <p:spTree>
      <p:nvGrpSpPr>
        <p:cNvPr id="1" name="Shape 169"/>
        <p:cNvGrpSpPr/>
        <p:nvPr/>
      </p:nvGrpSpPr>
      <p:grpSpPr>
        <a:xfrm>
          <a:off x="0" y="0"/>
          <a:ext cx="0" cy="0"/>
          <a:chOff x="0" y="0"/>
          <a:chExt cx="0" cy="0"/>
        </a:xfrm>
      </p:grpSpPr>
      <p:pic>
        <p:nvPicPr>
          <p:cNvPr id="170" name="Google Shape;170;p179"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71" name="Google Shape;171;p179"/>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179"/>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3" name="Google Shape;173;p179"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74" name="Google Shape;174;p179"/>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75" name="Google Shape;175;p179"/>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1567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8_Content">
  <p:cSld name="18_Content">
    <p:spTree>
      <p:nvGrpSpPr>
        <p:cNvPr id="1" name="Shape 176"/>
        <p:cNvGrpSpPr/>
        <p:nvPr/>
      </p:nvGrpSpPr>
      <p:grpSpPr>
        <a:xfrm>
          <a:off x="0" y="0"/>
          <a:ext cx="0" cy="0"/>
          <a:chOff x="0" y="0"/>
          <a:chExt cx="0" cy="0"/>
        </a:xfrm>
      </p:grpSpPr>
      <p:pic>
        <p:nvPicPr>
          <p:cNvPr id="177" name="Google Shape;177;p180"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78" name="Google Shape;178;p180"/>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180"/>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0" name="Google Shape;180;p180"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81" name="Google Shape;181;p180"/>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82" name="Google Shape;182;p180"/>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6785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9_Content">
  <p:cSld name="19_Content">
    <p:spTree>
      <p:nvGrpSpPr>
        <p:cNvPr id="1" name="Shape 183"/>
        <p:cNvGrpSpPr/>
        <p:nvPr/>
      </p:nvGrpSpPr>
      <p:grpSpPr>
        <a:xfrm>
          <a:off x="0" y="0"/>
          <a:ext cx="0" cy="0"/>
          <a:chOff x="0" y="0"/>
          <a:chExt cx="0" cy="0"/>
        </a:xfrm>
      </p:grpSpPr>
      <p:pic>
        <p:nvPicPr>
          <p:cNvPr id="184" name="Google Shape;184;p18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85" name="Google Shape;185;p18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18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7" name="Google Shape;187;p18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88" name="Google Shape;188;p18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89" name="Google Shape;189;p18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80641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0_Content">
  <p:cSld name="20_Content">
    <p:spTree>
      <p:nvGrpSpPr>
        <p:cNvPr id="1" name="Shape 190"/>
        <p:cNvGrpSpPr/>
        <p:nvPr/>
      </p:nvGrpSpPr>
      <p:grpSpPr>
        <a:xfrm>
          <a:off x="0" y="0"/>
          <a:ext cx="0" cy="0"/>
          <a:chOff x="0" y="0"/>
          <a:chExt cx="0" cy="0"/>
        </a:xfrm>
      </p:grpSpPr>
      <p:pic>
        <p:nvPicPr>
          <p:cNvPr id="191" name="Google Shape;191;p182"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92" name="Google Shape;192;p182"/>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82"/>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4" name="Google Shape;194;p182"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95" name="Google Shape;195;p182"/>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96" name="Google Shape;196;p182"/>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25895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1_Content">
  <p:cSld name="21_Content">
    <p:spTree>
      <p:nvGrpSpPr>
        <p:cNvPr id="1" name="Shape 197"/>
        <p:cNvGrpSpPr/>
        <p:nvPr/>
      </p:nvGrpSpPr>
      <p:grpSpPr>
        <a:xfrm>
          <a:off x="0" y="0"/>
          <a:ext cx="0" cy="0"/>
          <a:chOff x="0" y="0"/>
          <a:chExt cx="0" cy="0"/>
        </a:xfrm>
      </p:grpSpPr>
      <p:pic>
        <p:nvPicPr>
          <p:cNvPr id="198" name="Google Shape;198;p183"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99" name="Google Shape;199;p183"/>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183"/>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1" name="Google Shape;201;p183"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02" name="Google Shape;202;p183"/>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03" name="Google Shape;203;p183"/>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70461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2_Content">
  <p:cSld name="22_Content">
    <p:spTree>
      <p:nvGrpSpPr>
        <p:cNvPr id="1" name="Shape 204"/>
        <p:cNvGrpSpPr/>
        <p:nvPr/>
      </p:nvGrpSpPr>
      <p:grpSpPr>
        <a:xfrm>
          <a:off x="0" y="0"/>
          <a:ext cx="0" cy="0"/>
          <a:chOff x="0" y="0"/>
          <a:chExt cx="0" cy="0"/>
        </a:xfrm>
      </p:grpSpPr>
      <p:pic>
        <p:nvPicPr>
          <p:cNvPr id="205" name="Google Shape;205;p18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06" name="Google Shape;206;p18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18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8" name="Google Shape;208;p18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09" name="Google Shape;209;p18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10" name="Google Shape;210;p184"/>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82061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3_Content">
  <p:cSld name="23_Content">
    <p:spTree>
      <p:nvGrpSpPr>
        <p:cNvPr id="1" name="Shape 211"/>
        <p:cNvGrpSpPr/>
        <p:nvPr/>
      </p:nvGrpSpPr>
      <p:grpSpPr>
        <a:xfrm>
          <a:off x="0" y="0"/>
          <a:ext cx="0" cy="0"/>
          <a:chOff x="0" y="0"/>
          <a:chExt cx="0" cy="0"/>
        </a:xfrm>
      </p:grpSpPr>
      <p:pic>
        <p:nvPicPr>
          <p:cNvPr id="212" name="Google Shape;212;p185"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13" name="Google Shape;213;p185"/>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185"/>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5" name="Google Shape;215;p185"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16" name="Google Shape;216;p185"/>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17" name="Google Shape;217;p185"/>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56280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4_Content">
  <p:cSld name="24_Content">
    <p:spTree>
      <p:nvGrpSpPr>
        <p:cNvPr id="1" name="Shape 218"/>
        <p:cNvGrpSpPr/>
        <p:nvPr/>
      </p:nvGrpSpPr>
      <p:grpSpPr>
        <a:xfrm>
          <a:off x="0" y="0"/>
          <a:ext cx="0" cy="0"/>
          <a:chOff x="0" y="0"/>
          <a:chExt cx="0" cy="0"/>
        </a:xfrm>
      </p:grpSpPr>
      <p:pic>
        <p:nvPicPr>
          <p:cNvPr id="219" name="Google Shape;219;p186"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20" name="Google Shape;220;p186"/>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186"/>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2" name="Google Shape;222;p186"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23" name="Google Shape;223;p186"/>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24" name="Google Shape;224;p186"/>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35497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5_Content">
  <p:cSld name="25_Content">
    <p:spTree>
      <p:nvGrpSpPr>
        <p:cNvPr id="1" name="Shape 225"/>
        <p:cNvGrpSpPr/>
        <p:nvPr/>
      </p:nvGrpSpPr>
      <p:grpSpPr>
        <a:xfrm>
          <a:off x="0" y="0"/>
          <a:ext cx="0" cy="0"/>
          <a:chOff x="0" y="0"/>
          <a:chExt cx="0" cy="0"/>
        </a:xfrm>
      </p:grpSpPr>
      <p:pic>
        <p:nvPicPr>
          <p:cNvPr id="226" name="Google Shape;226;p187"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27" name="Google Shape;227;p187"/>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187"/>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9" name="Google Shape;229;p187"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30" name="Google Shape;230;p187"/>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31" name="Google Shape;231;p187"/>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52275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6_Content">
  <p:cSld name="26_Content">
    <p:spTree>
      <p:nvGrpSpPr>
        <p:cNvPr id="1" name="Shape 232"/>
        <p:cNvGrpSpPr/>
        <p:nvPr/>
      </p:nvGrpSpPr>
      <p:grpSpPr>
        <a:xfrm>
          <a:off x="0" y="0"/>
          <a:ext cx="0" cy="0"/>
          <a:chOff x="0" y="0"/>
          <a:chExt cx="0" cy="0"/>
        </a:xfrm>
      </p:grpSpPr>
      <p:pic>
        <p:nvPicPr>
          <p:cNvPr id="233" name="Google Shape;233;p188"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34" name="Google Shape;234;p188"/>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188"/>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6" name="Google Shape;236;p188"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37" name="Google Shape;237;p188"/>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38" name="Google Shape;238;p188"/>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28061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7_Content">
  <p:cSld name="27_Content">
    <p:spTree>
      <p:nvGrpSpPr>
        <p:cNvPr id="1" name="Shape 239"/>
        <p:cNvGrpSpPr/>
        <p:nvPr/>
      </p:nvGrpSpPr>
      <p:grpSpPr>
        <a:xfrm>
          <a:off x="0" y="0"/>
          <a:ext cx="0" cy="0"/>
          <a:chOff x="0" y="0"/>
          <a:chExt cx="0" cy="0"/>
        </a:xfrm>
      </p:grpSpPr>
      <p:pic>
        <p:nvPicPr>
          <p:cNvPr id="240" name="Google Shape;240;p189"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41" name="Google Shape;241;p189"/>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89"/>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3" name="Google Shape;243;p189"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44" name="Google Shape;244;p189"/>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45" name="Google Shape;245;p189"/>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36759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8_Content">
  <p:cSld name="28_Content">
    <p:spTree>
      <p:nvGrpSpPr>
        <p:cNvPr id="1" name="Shape 246"/>
        <p:cNvGrpSpPr/>
        <p:nvPr/>
      </p:nvGrpSpPr>
      <p:grpSpPr>
        <a:xfrm>
          <a:off x="0" y="0"/>
          <a:ext cx="0" cy="0"/>
          <a:chOff x="0" y="0"/>
          <a:chExt cx="0" cy="0"/>
        </a:xfrm>
      </p:grpSpPr>
      <p:pic>
        <p:nvPicPr>
          <p:cNvPr id="247" name="Google Shape;247;p190"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48" name="Google Shape;248;p190"/>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190"/>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0" name="Google Shape;250;p190"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51" name="Google Shape;251;p190"/>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52" name="Google Shape;252;p190"/>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7356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9_Content">
  <p:cSld name="29_Content">
    <p:spTree>
      <p:nvGrpSpPr>
        <p:cNvPr id="1" name="Shape 253"/>
        <p:cNvGrpSpPr/>
        <p:nvPr/>
      </p:nvGrpSpPr>
      <p:grpSpPr>
        <a:xfrm>
          <a:off x="0" y="0"/>
          <a:ext cx="0" cy="0"/>
          <a:chOff x="0" y="0"/>
          <a:chExt cx="0" cy="0"/>
        </a:xfrm>
      </p:grpSpPr>
      <p:pic>
        <p:nvPicPr>
          <p:cNvPr id="254" name="Google Shape;254;p19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55" name="Google Shape;255;p19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19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7" name="Google Shape;257;p19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58" name="Google Shape;258;p19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59" name="Google Shape;259;p19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20555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0_Content">
  <p:cSld name="30_Content">
    <p:spTree>
      <p:nvGrpSpPr>
        <p:cNvPr id="1" name="Shape 260"/>
        <p:cNvGrpSpPr/>
        <p:nvPr/>
      </p:nvGrpSpPr>
      <p:grpSpPr>
        <a:xfrm>
          <a:off x="0" y="0"/>
          <a:ext cx="0" cy="0"/>
          <a:chOff x="0" y="0"/>
          <a:chExt cx="0" cy="0"/>
        </a:xfrm>
      </p:grpSpPr>
      <p:pic>
        <p:nvPicPr>
          <p:cNvPr id="261" name="Google Shape;261;p192"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62" name="Google Shape;262;p192"/>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192"/>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4" name="Google Shape;264;p192"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65" name="Google Shape;265;p192"/>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66" name="Google Shape;266;p192"/>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46954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67"/>
        <p:cNvGrpSpPr/>
        <p:nvPr/>
      </p:nvGrpSpPr>
      <p:grpSpPr>
        <a:xfrm>
          <a:off x="0" y="0"/>
          <a:ext cx="0" cy="0"/>
          <a:chOff x="0" y="0"/>
          <a:chExt cx="0" cy="0"/>
        </a:xfrm>
      </p:grpSpPr>
      <p:sp>
        <p:nvSpPr>
          <p:cNvPr id="268" name="Google Shape;268;p19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1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Clr>
                <a:schemeClr val="accent4"/>
              </a:buClr>
              <a:buSzPts val="2000"/>
              <a:buNone/>
              <a:defRPr sz="2000"/>
            </a:lvl2pPr>
            <a:lvl3pPr lvl="2" algn="ctr">
              <a:lnSpc>
                <a:spcPct val="90000"/>
              </a:lnSpc>
              <a:spcBef>
                <a:spcPts val="500"/>
              </a:spcBef>
              <a:spcAft>
                <a:spcPts val="0"/>
              </a:spcAft>
              <a:buClr>
                <a:schemeClr val="accent4"/>
              </a:buClr>
              <a:buSzPts val="1800"/>
              <a:buNone/>
              <a:defRPr sz="1800"/>
            </a:lvl3pPr>
            <a:lvl4pPr lvl="3" algn="ctr">
              <a:lnSpc>
                <a:spcPct val="90000"/>
              </a:lnSpc>
              <a:spcBef>
                <a:spcPts val="500"/>
              </a:spcBef>
              <a:spcAft>
                <a:spcPts val="0"/>
              </a:spcAft>
              <a:buClr>
                <a:schemeClr val="accent4"/>
              </a:buClr>
              <a:buSzPts val="1600"/>
              <a:buNone/>
              <a:defRPr sz="1600"/>
            </a:lvl4pPr>
            <a:lvl5pPr lvl="4" algn="ctr">
              <a:lnSpc>
                <a:spcPct val="90000"/>
              </a:lnSpc>
              <a:spcBef>
                <a:spcPts val="500"/>
              </a:spcBef>
              <a:spcAft>
                <a:spcPts val="0"/>
              </a:spcAft>
              <a:buClr>
                <a:schemeClr val="accent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0" name="Google Shape;270;p197"/>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71" name="Google Shape;271;p197"/>
          <p:cNvCxnSpPr/>
          <p:nvPr/>
        </p:nvCxnSpPr>
        <p:spPr>
          <a:xfrm>
            <a:off x="787400" y="3509963"/>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570595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2"/>
        <p:cNvGrpSpPr/>
        <p:nvPr/>
      </p:nvGrpSpPr>
      <p:grpSpPr>
        <a:xfrm>
          <a:off x="0" y="0"/>
          <a:ext cx="0" cy="0"/>
          <a:chOff x="0" y="0"/>
          <a:chExt cx="0" cy="0"/>
        </a:xfrm>
      </p:grpSpPr>
      <p:sp>
        <p:nvSpPr>
          <p:cNvPr id="273" name="Google Shape;273;p198"/>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74" name="Google Shape;274;p198"/>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198"/>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cxnSp>
        <p:nvCxnSpPr>
          <p:cNvPr id="276" name="Google Shape;276;p198"/>
          <p:cNvCxnSpPr/>
          <p:nvPr/>
        </p:nvCxnSpPr>
        <p:spPr>
          <a:xfrm>
            <a:off x="831851" y="4148137"/>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999321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7"/>
        <p:cNvGrpSpPr/>
        <p:nvPr/>
      </p:nvGrpSpPr>
      <p:grpSpPr>
        <a:xfrm>
          <a:off x="0" y="0"/>
          <a:ext cx="0" cy="0"/>
          <a:chOff x="0" y="0"/>
          <a:chExt cx="0" cy="0"/>
        </a:xfrm>
      </p:grpSpPr>
      <p:sp>
        <p:nvSpPr>
          <p:cNvPr id="278" name="Google Shape;278;p199"/>
          <p:cNvSpPr txBox="1">
            <a:spLocks noGrp="1"/>
          </p:cNvSpPr>
          <p:nvPr>
            <p:ph type="body" idx="1"/>
          </p:nvPr>
        </p:nvSpPr>
        <p:spPr>
          <a:xfrm>
            <a:off x="508000" y="1160894"/>
            <a:ext cx="1072896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199"/>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80" name="Google Shape;280;p199"/>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81" name="Google Shape;281;p199"/>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25116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82"/>
        <p:cNvGrpSpPr/>
        <p:nvPr/>
      </p:nvGrpSpPr>
      <p:grpSpPr>
        <a:xfrm>
          <a:off x="0" y="0"/>
          <a:ext cx="0" cy="0"/>
          <a:chOff x="0" y="0"/>
          <a:chExt cx="0" cy="0"/>
        </a:xfrm>
      </p:grpSpPr>
      <p:sp>
        <p:nvSpPr>
          <p:cNvPr id="283" name="Google Shape;283;p200"/>
          <p:cNvSpPr txBox="1">
            <a:spLocks noGrp="1"/>
          </p:cNvSpPr>
          <p:nvPr>
            <p:ph type="body" idx="1"/>
          </p:nvPr>
        </p:nvSpPr>
        <p:spPr>
          <a:xfrm>
            <a:off x="508000" y="1165863"/>
            <a:ext cx="515620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200"/>
          <p:cNvSpPr txBox="1">
            <a:spLocks noGrp="1"/>
          </p:cNvSpPr>
          <p:nvPr>
            <p:ph type="body" idx="2"/>
          </p:nvPr>
        </p:nvSpPr>
        <p:spPr>
          <a:xfrm>
            <a:off x="6080760" y="1165863"/>
            <a:ext cx="515620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200"/>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86" name="Google Shape;286;p200"/>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87" name="Google Shape;287;p200"/>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39435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88"/>
        <p:cNvGrpSpPr/>
        <p:nvPr/>
      </p:nvGrpSpPr>
      <p:grpSpPr>
        <a:xfrm>
          <a:off x="0" y="0"/>
          <a:ext cx="0" cy="0"/>
          <a:chOff x="0" y="0"/>
          <a:chExt cx="0" cy="0"/>
        </a:xfrm>
      </p:grpSpPr>
      <p:sp>
        <p:nvSpPr>
          <p:cNvPr id="289" name="Google Shape;289;p201"/>
          <p:cNvSpPr txBox="1">
            <a:spLocks noGrp="1"/>
          </p:cNvSpPr>
          <p:nvPr>
            <p:ph type="body" idx="1"/>
          </p:nvPr>
        </p:nvSpPr>
        <p:spPr>
          <a:xfrm>
            <a:off x="508001" y="1182058"/>
            <a:ext cx="5371676"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0" name="Google Shape;290;p201"/>
          <p:cNvSpPr txBox="1">
            <a:spLocks noGrp="1"/>
          </p:cNvSpPr>
          <p:nvPr>
            <p:ph type="body" idx="2"/>
          </p:nvPr>
        </p:nvSpPr>
        <p:spPr>
          <a:xfrm>
            <a:off x="508001" y="2005969"/>
            <a:ext cx="5371676" cy="36576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201"/>
          <p:cNvSpPr txBox="1">
            <a:spLocks noGrp="1"/>
          </p:cNvSpPr>
          <p:nvPr>
            <p:ph type="body" idx="3"/>
          </p:nvPr>
        </p:nvSpPr>
        <p:spPr>
          <a:xfrm>
            <a:off x="6053243" y="1182058"/>
            <a:ext cx="518371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2" name="Google Shape;292;p201"/>
          <p:cNvSpPr txBox="1">
            <a:spLocks noGrp="1"/>
          </p:cNvSpPr>
          <p:nvPr>
            <p:ph type="body" idx="4"/>
          </p:nvPr>
        </p:nvSpPr>
        <p:spPr>
          <a:xfrm>
            <a:off x="6053243" y="2005969"/>
            <a:ext cx="5183717" cy="36576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201"/>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94" name="Google Shape;294;p201"/>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95" name="Google Shape;295;p201"/>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56303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96"/>
        <p:cNvGrpSpPr/>
        <p:nvPr/>
      </p:nvGrpSpPr>
      <p:grpSpPr>
        <a:xfrm>
          <a:off x="0" y="0"/>
          <a:ext cx="0" cy="0"/>
          <a:chOff x="0" y="0"/>
          <a:chExt cx="0" cy="0"/>
        </a:xfrm>
      </p:grpSpPr>
      <p:sp>
        <p:nvSpPr>
          <p:cNvPr id="297" name="Google Shape;297;p202"/>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98" name="Google Shape;298;p202"/>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99" name="Google Shape;299;p202"/>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04692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00"/>
        <p:cNvGrpSpPr/>
        <p:nvPr/>
      </p:nvGrpSpPr>
      <p:grpSpPr>
        <a:xfrm>
          <a:off x="0" y="0"/>
          <a:ext cx="0" cy="0"/>
          <a:chOff x="0" y="0"/>
          <a:chExt cx="0" cy="0"/>
        </a:xfrm>
      </p:grpSpPr>
      <p:sp>
        <p:nvSpPr>
          <p:cNvPr id="301" name="Google Shape;301;p203"/>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02" name="Google Shape;302;p203"/>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303" name="Google Shape;303;p203"/>
          <p:cNvSpPr txBox="1">
            <a:spLocks noGrp="1"/>
          </p:cNvSpPr>
          <p:nvPr>
            <p:ph type="body" idx="1"/>
          </p:nvPr>
        </p:nvSpPr>
        <p:spPr>
          <a:xfrm>
            <a:off x="508000" y="1763186"/>
            <a:ext cx="1072896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203"/>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7866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305"/>
        <p:cNvGrpSpPr/>
        <p:nvPr/>
      </p:nvGrpSpPr>
      <p:grpSpPr>
        <a:xfrm>
          <a:off x="0" y="0"/>
          <a:ext cx="0" cy="0"/>
          <a:chOff x="0" y="0"/>
          <a:chExt cx="0" cy="0"/>
        </a:xfrm>
      </p:grpSpPr>
      <p:sp>
        <p:nvSpPr>
          <p:cNvPr id="306" name="Google Shape;306;p204"/>
          <p:cNvSpPr txBox="1">
            <a:spLocks noGrp="1"/>
          </p:cNvSpPr>
          <p:nvPr>
            <p:ph type="body" idx="1"/>
          </p:nvPr>
        </p:nvSpPr>
        <p:spPr>
          <a:xfrm>
            <a:off x="508001" y="1681163"/>
            <a:ext cx="5158316"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7" name="Google Shape;307;p204"/>
          <p:cNvSpPr txBox="1">
            <a:spLocks noGrp="1"/>
          </p:cNvSpPr>
          <p:nvPr>
            <p:ph type="body" idx="2"/>
          </p:nvPr>
        </p:nvSpPr>
        <p:spPr>
          <a:xfrm>
            <a:off x="508001" y="2505075"/>
            <a:ext cx="5158316" cy="32004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204"/>
          <p:cNvSpPr txBox="1">
            <a:spLocks noGrp="1"/>
          </p:cNvSpPr>
          <p:nvPr>
            <p:ph type="body" idx="3"/>
          </p:nvPr>
        </p:nvSpPr>
        <p:spPr>
          <a:xfrm>
            <a:off x="6053243" y="1681163"/>
            <a:ext cx="518371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9" name="Google Shape;309;p204"/>
          <p:cNvSpPr txBox="1">
            <a:spLocks noGrp="1"/>
          </p:cNvSpPr>
          <p:nvPr>
            <p:ph type="body" idx="4"/>
          </p:nvPr>
        </p:nvSpPr>
        <p:spPr>
          <a:xfrm>
            <a:off x="6053243" y="2505075"/>
            <a:ext cx="5183717" cy="32004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204"/>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11" name="Google Shape;311;p204"/>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312" name="Google Shape;312;p204"/>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1645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3"/>
        <p:cNvGrpSpPr/>
        <p:nvPr/>
      </p:nvGrpSpPr>
      <p:grpSpPr>
        <a:xfrm>
          <a:off x="0" y="0"/>
          <a:ext cx="0" cy="0"/>
          <a:chOff x="0" y="0"/>
          <a:chExt cx="0" cy="0"/>
        </a:xfrm>
      </p:grpSpPr>
      <p:sp>
        <p:nvSpPr>
          <p:cNvPr id="314" name="Google Shape;314;p205"/>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15" name="Google Shape;315;p205"/>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6" name="Google Shape;316;p205"/>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22674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7"/>
        <p:cNvGrpSpPr/>
        <p:nvPr/>
      </p:nvGrpSpPr>
      <p:grpSpPr>
        <a:xfrm>
          <a:off x="0" y="0"/>
          <a:ext cx="0" cy="0"/>
          <a:chOff x="0" y="0"/>
          <a:chExt cx="0" cy="0"/>
        </a:xfrm>
      </p:grpSpPr>
      <p:sp>
        <p:nvSpPr>
          <p:cNvPr id="318" name="Google Shape;318;p206"/>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6851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ransition Slide Blue-1" type="title">
  <p:cSld name="Transition Slide Blue-1">
    <p:spTree>
      <p:nvGrpSpPr>
        <p:cNvPr id="1" name="Shape 322"/>
        <p:cNvGrpSpPr/>
        <p:nvPr/>
      </p:nvGrpSpPr>
      <p:grpSpPr>
        <a:xfrm>
          <a:off x="0" y="0"/>
          <a:ext cx="0" cy="0"/>
          <a:chOff x="0" y="0"/>
          <a:chExt cx="0" cy="0"/>
        </a:xfrm>
      </p:grpSpPr>
      <p:pic>
        <p:nvPicPr>
          <p:cNvPr id="323" name="Google Shape;323;p163"/>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24" name="Google Shape;324;p163"/>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63"/>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26" name="Google Shape;326;p163"/>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63"/>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163"/>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16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6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31" name="Google Shape;331;p163"/>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32" name="Google Shape;332;p163"/>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33" name="Google Shape;333;p163"/>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34" name="Google Shape;334;p163"/>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35" name="Google Shape;335;p163"/>
          <p:cNvGrpSpPr/>
          <p:nvPr/>
        </p:nvGrpSpPr>
        <p:grpSpPr>
          <a:xfrm>
            <a:off x="396238" y="297178"/>
            <a:ext cx="11399847" cy="6149340"/>
            <a:chOff x="297178" y="297178"/>
            <a:chExt cx="8549885" cy="6149340"/>
          </a:xfrm>
        </p:grpSpPr>
        <p:sp>
          <p:nvSpPr>
            <p:cNvPr id="336" name="Google Shape;336;p163"/>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63"/>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817662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_Transition Slide Blue-1">
  <p:cSld name="4_Transition Slide Blue-1">
    <p:spTree>
      <p:nvGrpSpPr>
        <p:cNvPr id="1" name="Shape 338"/>
        <p:cNvGrpSpPr/>
        <p:nvPr/>
      </p:nvGrpSpPr>
      <p:grpSpPr>
        <a:xfrm>
          <a:off x="0" y="0"/>
          <a:ext cx="0" cy="0"/>
          <a:chOff x="0" y="0"/>
          <a:chExt cx="0" cy="0"/>
        </a:xfrm>
      </p:grpSpPr>
      <p:sp>
        <p:nvSpPr>
          <p:cNvPr id="339" name="Google Shape;339;p207"/>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5875" cap="flat" cmpd="sng">
            <a:solidFill>
              <a:schemeClr val="lt1">
                <a:alpha val="2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207"/>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41" name="Google Shape;341;p207"/>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5875" cap="flat" cmpd="sng">
            <a:solidFill>
              <a:schemeClr val="lt1">
                <a:alpha val="4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207"/>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5875" cap="flat" cmpd="sng">
            <a:solidFill>
              <a:schemeClr val="lt1">
                <a:alpha val="29803"/>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07"/>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5875" cap="flat" cmpd="sng">
            <a:solidFill>
              <a:schemeClr val="lt1">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44" name="Google Shape;344;p207"/>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45" name="Google Shape;345;p207"/>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346" name="Google Shape;346;p2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7" name="Google Shape;347;p2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48" name="Google Shape;348;p207"/>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pic>
        <p:nvPicPr>
          <p:cNvPr id="349" name="Google Shape;349;p207"/>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50" name="Google Shape;350;p207"/>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51" name="Google Shape;351;p207"/>
          <p:cNvGrpSpPr/>
          <p:nvPr/>
        </p:nvGrpSpPr>
        <p:grpSpPr>
          <a:xfrm>
            <a:off x="396238" y="297178"/>
            <a:ext cx="11399847" cy="6149340"/>
            <a:chOff x="297178" y="297178"/>
            <a:chExt cx="8549885" cy="6149340"/>
          </a:xfrm>
        </p:grpSpPr>
        <p:sp>
          <p:nvSpPr>
            <p:cNvPr id="352" name="Google Shape;352;p207"/>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07"/>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022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ransition Slide Blue-2">
  <p:cSld name="Transition Slide Blue-2">
    <p:spTree>
      <p:nvGrpSpPr>
        <p:cNvPr id="1" name="Shape 354"/>
        <p:cNvGrpSpPr/>
        <p:nvPr/>
      </p:nvGrpSpPr>
      <p:grpSpPr>
        <a:xfrm>
          <a:off x="0" y="0"/>
          <a:ext cx="0" cy="0"/>
          <a:chOff x="0" y="0"/>
          <a:chExt cx="0" cy="0"/>
        </a:xfrm>
      </p:grpSpPr>
      <p:sp>
        <p:nvSpPr>
          <p:cNvPr id="355" name="Google Shape;355;p208"/>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208"/>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57" name="Google Shape;357;p208"/>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08"/>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08"/>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60" name="Google Shape;360;p208"/>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61" name="Google Shape;361;p208"/>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62" name="Google Shape;362;p208"/>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63" name="Google Shape;363;p208"/>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8"/>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365" name="Google Shape;365;p208"/>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66" name="Google Shape;366;p208"/>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67" name="Google Shape;367;p208"/>
          <p:cNvGrpSpPr/>
          <p:nvPr/>
        </p:nvGrpSpPr>
        <p:grpSpPr>
          <a:xfrm>
            <a:off x="396238" y="297178"/>
            <a:ext cx="11399847" cy="6149340"/>
            <a:chOff x="297178" y="297178"/>
            <a:chExt cx="8549885" cy="6149340"/>
          </a:xfrm>
        </p:grpSpPr>
        <p:sp>
          <p:nvSpPr>
            <p:cNvPr id="368" name="Google Shape;368;p208"/>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08"/>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6641138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Transition Slide Blue-1">
  <p:cSld name="2_Transition Slide Blue-1">
    <p:bg>
      <p:bgPr>
        <a:gradFill>
          <a:gsLst>
            <a:gs pos="0">
              <a:srgbClr val="001B49">
                <a:alpha val="69803"/>
              </a:srgbClr>
            </a:gs>
            <a:gs pos="50000">
              <a:srgbClr val="001B49">
                <a:alpha val="84705"/>
              </a:srgbClr>
            </a:gs>
            <a:gs pos="100000">
              <a:schemeClr val="accent1"/>
            </a:gs>
          </a:gsLst>
          <a:lin ang="5400000" scaled="0"/>
        </a:gradFill>
        <a:effectLst/>
      </p:bgPr>
    </p:bg>
    <p:spTree>
      <p:nvGrpSpPr>
        <p:cNvPr id="1" name="Shape 370"/>
        <p:cNvGrpSpPr/>
        <p:nvPr/>
      </p:nvGrpSpPr>
      <p:grpSpPr>
        <a:xfrm>
          <a:off x="0" y="0"/>
          <a:ext cx="0" cy="0"/>
          <a:chOff x="0" y="0"/>
          <a:chExt cx="0" cy="0"/>
        </a:xfrm>
      </p:grpSpPr>
      <p:sp>
        <p:nvSpPr>
          <p:cNvPr id="371" name="Google Shape;371;p209"/>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72" name="Google Shape;372;p209"/>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209"/>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09"/>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09"/>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76" name="Google Shape;376;p209"/>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77" name="Google Shape;377;p209"/>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378" name="Google Shape;378;p20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20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80" name="Google Shape;380;p209"/>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pic>
        <p:nvPicPr>
          <p:cNvPr id="381" name="Google Shape;381;p209"/>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82" name="Google Shape;382;p209"/>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83" name="Google Shape;383;p209"/>
          <p:cNvGrpSpPr/>
          <p:nvPr/>
        </p:nvGrpSpPr>
        <p:grpSpPr>
          <a:xfrm>
            <a:off x="396238" y="297178"/>
            <a:ext cx="11399847" cy="6149340"/>
            <a:chOff x="297178" y="297178"/>
            <a:chExt cx="8549885" cy="6149340"/>
          </a:xfrm>
        </p:grpSpPr>
        <p:sp>
          <p:nvSpPr>
            <p:cNvPr id="384" name="Google Shape;384;p209"/>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09"/>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573924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Transition Slide Blue-2">
  <p:cSld name="2_Transition Slide Blue-2">
    <p:bg>
      <p:bgPr>
        <a:gradFill>
          <a:gsLst>
            <a:gs pos="0">
              <a:srgbClr val="001B49">
                <a:alpha val="69803"/>
              </a:srgbClr>
            </a:gs>
            <a:gs pos="50000">
              <a:srgbClr val="001B49">
                <a:alpha val="84705"/>
              </a:srgbClr>
            </a:gs>
            <a:gs pos="100000">
              <a:schemeClr val="accent1"/>
            </a:gs>
          </a:gsLst>
          <a:lin ang="5400000" scaled="0"/>
        </a:gradFill>
        <a:effectLst/>
      </p:bgPr>
    </p:bg>
    <p:spTree>
      <p:nvGrpSpPr>
        <p:cNvPr id="1" name="Shape 386"/>
        <p:cNvGrpSpPr/>
        <p:nvPr/>
      </p:nvGrpSpPr>
      <p:grpSpPr>
        <a:xfrm>
          <a:off x="0" y="0"/>
          <a:ext cx="0" cy="0"/>
          <a:chOff x="0" y="0"/>
          <a:chExt cx="0" cy="0"/>
        </a:xfrm>
      </p:grpSpPr>
      <p:sp>
        <p:nvSpPr>
          <p:cNvPr id="387" name="Google Shape;387;p210"/>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10"/>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89" name="Google Shape;389;p210"/>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10"/>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10"/>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92" name="Google Shape;392;p210"/>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93" name="Google Shape;393;p210"/>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94" name="Google Shape;394;p210"/>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95" name="Google Shape;395;p210"/>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210"/>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397" name="Google Shape;397;p210"/>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98" name="Google Shape;398;p210"/>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99" name="Google Shape;399;p210"/>
          <p:cNvGrpSpPr/>
          <p:nvPr/>
        </p:nvGrpSpPr>
        <p:grpSpPr>
          <a:xfrm>
            <a:off x="396238" y="297178"/>
            <a:ext cx="11399847" cy="6149340"/>
            <a:chOff x="297178" y="297178"/>
            <a:chExt cx="8549885" cy="6149340"/>
          </a:xfrm>
        </p:grpSpPr>
        <p:sp>
          <p:nvSpPr>
            <p:cNvPr id="400" name="Google Shape;400;p210"/>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10"/>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47969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_Transition Slide Blue-2" type="secHead">
  <p:cSld name="4_Transition Slide Blue-2">
    <p:bg>
      <p:bgPr>
        <a:gradFill>
          <a:gsLst>
            <a:gs pos="0">
              <a:srgbClr val="ACB8CA"/>
            </a:gs>
            <a:gs pos="50000">
              <a:srgbClr val="8296B0"/>
            </a:gs>
            <a:gs pos="100000">
              <a:schemeClr val="dk2"/>
            </a:gs>
          </a:gsLst>
          <a:lin ang="5400000" scaled="0"/>
        </a:gradFill>
        <a:effectLst/>
      </p:bgPr>
    </p:bg>
    <p:spTree>
      <p:nvGrpSpPr>
        <p:cNvPr id="1" name="Shape 402"/>
        <p:cNvGrpSpPr/>
        <p:nvPr/>
      </p:nvGrpSpPr>
      <p:grpSpPr>
        <a:xfrm>
          <a:off x="0" y="0"/>
          <a:ext cx="0" cy="0"/>
          <a:chOff x="0" y="0"/>
          <a:chExt cx="0" cy="0"/>
        </a:xfrm>
      </p:grpSpPr>
      <p:sp>
        <p:nvSpPr>
          <p:cNvPr id="403" name="Google Shape;403;p211"/>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accen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211"/>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05" name="Google Shape;405;p211"/>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accen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211"/>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accen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211"/>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accen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211"/>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409" name="Google Shape;409;p211"/>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Poppins Medium"/>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211"/>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411" name="Google Shape;411;p211"/>
          <p:cNvCxnSpPr/>
          <p:nvPr/>
        </p:nvCxnSpPr>
        <p:spPr>
          <a:xfrm>
            <a:off x="831851" y="4148137"/>
            <a:ext cx="10566400" cy="0"/>
          </a:xfrm>
          <a:prstGeom prst="straightConnector1">
            <a:avLst/>
          </a:prstGeom>
          <a:noFill/>
          <a:ln w="31750" cap="flat" cmpd="sng">
            <a:solidFill>
              <a:schemeClr val="dk1"/>
            </a:solidFill>
            <a:prstDash val="solid"/>
            <a:miter lim="800000"/>
            <a:headEnd type="none" w="sm" len="sm"/>
            <a:tailEnd type="none" w="sm" len="sm"/>
          </a:ln>
        </p:spPr>
      </p:cxnSp>
      <p:pic>
        <p:nvPicPr>
          <p:cNvPr id="412" name="Google Shape;412;p211"/>
          <p:cNvPicPr preferRelativeResize="0"/>
          <p:nvPr/>
        </p:nvPicPr>
        <p:blipFill rotWithShape="1">
          <a:blip r:embed="rId2">
            <a:alphaModFix/>
          </a:blip>
          <a:srcRect/>
          <a:stretch/>
        </p:blipFill>
        <p:spPr>
          <a:xfrm>
            <a:off x="304800" y="5842039"/>
            <a:ext cx="1219200" cy="774700"/>
          </a:xfrm>
          <a:prstGeom prst="rect">
            <a:avLst/>
          </a:prstGeom>
          <a:noFill/>
          <a:ln>
            <a:noFill/>
          </a:ln>
        </p:spPr>
      </p:pic>
      <p:sp>
        <p:nvSpPr>
          <p:cNvPr id="413" name="Google Shape;413;p211"/>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14" name="Google Shape;414;p211"/>
          <p:cNvGrpSpPr/>
          <p:nvPr/>
        </p:nvGrpSpPr>
        <p:grpSpPr>
          <a:xfrm>
            <a:off x="396238" y="297178"/>
            <a:ext cx="11399847" cy="6149340"/>
            <a:chOff x="297178" y="297178"/>
            <a:chExt cx="8549885" cy="6149340"/>
          </a:xfrm>
        </p:grpSpPr>
        <p:sp>
          <p:nvSpPr>
            <p:cNvPr id="415" name="Google Shape;415;p211"/>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11"/>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pic>
        <p:nvPicPr>
          <p:cNvPr id="417" name="Google Shape;417;p211"/>
          <p:cNvPicPr preferRelativeResize="0"/>
          <p:nvPr/>
        </p:nvPicPr>
        <p:blipFill rotWithShape="1">
          <a:blip r:embed="rId3">
            <a:alphaModFix/>
          </a:blip>
          <a:srcRect/>
          <a:stretch/>
        </p:blipFill>
        <p:spPr>
          <a:xfrm>
            <a:off x="296429" y="233157"/>
            <a:ext cx="2752280" cy="1643722"/>
          </a:xfrm>
          <a:prstGeom prst="rect">
            <a:avLst/>
          </a:prstGeom>
          <a:noFill/>
          <a:ln>
            <a:noFill/>
          </a:ln>
        </p:spPr>
      </p:pic>
    </p:spTree>
    <p:extLst>
      <p:ext uri="{BB962C8B-B14F-4D97-AF65-F5344CB8AC3E}">
        <p14:creationId xmlns:p14="http://schemas.microsoft.com/office/powerpoint/2010/main" val="40317404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7_Transition Slide Blue-2">
  <p:cSld name="7_Transition Slide Blue-2">
    <p:bg>
      <p:bgPr>
        <a:gradFill>
          <a:gsLst>
            <a:gs pos="0">
              <a:srgbClr val="ACB8CA"/>
            </a:gs>
            <a:gs pos="50000">
              <a:srgbClr val="8296B0"/>
            </a:gs>
            <a:gs pos="100000">
              <a:schemeClr val="dk2"/>
            </a:gs>
          </a:gsLst>
          <a:lin ang="5400000" scaled="0"/>
        </a:gradFill>
        <a:effectLst/>
      </p:bgPr>
    </p:bg>
    <p:spTree>
      <p:nvGrpSpPr>
        <p:cNvPr id="1" name="Shape 418"/>
        <p:cNvGrpSpPr/>
        <p:nvPr/>
      </p:nvGrpSpPr>
      <p:grpSpPr>
        <a:xfrm>
          <a:off x="0" y="0"/>
          <a:ext cx="0" cy="0"/>
          <a:chOff x="0" y="0"/>
          <a:chExt cx="0" cy="0"/>
        </a:xfrm>
      </p:grpSpPr>
      <p:sp>
        <p:nvSpPr>
          <p:cNvPr id="419" name="Google Shape;419;p212"/>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accen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12"/>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21" name="Google Shape;421;p212"/>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accen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12"/>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accen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12"/>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accen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24" name="Google Shape;424;p212"/>
          <p:cNvPicPr preferRelativeResize="0"/>
          <p:nvPr/>
        </p:nvPicPr>
        <p:blipFill rotWithShape="1">
          <a:blip r:embed="rId2">
            <a:alphaModFix/>
          </a:blip>
          <a:srcRect/>
          <a:stretch/>
        </p:blipFill>
        <p:spPr>
          <a:xfrm>
            <a:off x="296429" y="233157"/>
            <a:ext cx="2752280" cy="1643722"/>
          </a:xfrm>
          <a:prstGeom prst="rect">
            <a:avLst/>
          </a:prstGeom>
          <a:noFill/>
          <a:ln>
            <a:noFill/>
          </a:ln>
        </p:spPr>
      </p:pic>
      <p:sp>
        <p:nvSpPr>
          <p:cNvPr id="425" name="Google Shape;425;p212"/>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426" name="Google Shape;426;p2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Poppins Medium"/>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7" name="Google Shape;427;p2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428" name="Google Shape;428;p212"/>
          <p:cNvCxnSpPr/>
          <p:nvPr/>
        </p:nvCxnSpPr>
        <p:spPr>
          <a:xfrm>
            <a:off x="787400" y="3509963"/>
            <a:ext cx="10566400" cy="0"/>
          </a:xfrm>
          <a:prstGeom prst="straightConnector1">
            <a:avLst/>
          </a:prstGeom>
          <a:noFill/>
          <a:ln w="31750" cap="flat" cmpd="sng">
            <a:solidFill>
              <a:schemeClr val="dk1"/>
            </a:solidFill>
            <a:prstDash val="solid"/>
            <a:miter lim="800000"/>
            <a:headEnd type="none" w="sm" len="sm"/>
            <a:tailEnd type="none" w="sm" len="sm"/>
          </a:ln>
        </p:spPr>
      </p:cxnSp>
      <p:pic>
        <p:nvPicPr>
          <p:cNvPr id="429" name="Google Shape;429;p212"/>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30" name="Google Shape;430;p212"/>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31" name="Google Shape;431;p212"/>
          <p:cNvGrpSpPr/>
          <p:nvPr/>
        </p:nvGrpSpPr>
        <p:grpSpPr>
          <a:xfrm>
            <a:off x="396238" y="297178"/>
            <a:ext cx="11399847" cy="6149340"/>
            <a:chOff x="297178" y="297178"/>
            <a:chExt cx="8549885" cy="6149340"/>
          </a:xfrm>
        </p:grpSpPr>
        <p:sp>
          <p:nvSpPr>
            <p:cNvPr id="432" name="Google Shape;432;p212"/>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12"/>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93773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5_Transition Slide Blue-2">
  <p:cSld name="5_Transition Slide Blue-2">
    <p:bg>
      <p:bgPr>
        <a:gradFill>
          <a:gsLst>
            <a:gs pos="0">
              <a:schemeClr val="accent5"/>
            </a:gs>
            <a:gs pos="50000">
              <a:schemeClr val="accent4"/>
            </a:gs>
            <a:gs pos="100000">
              <a:schemeClr val="accent1"/>
            </a:gs>
          </a:gsLst>
          <a:lin ang="5400000" scaled="0"/>
        </a:gradFill>
        <a:effectLst/>
      </p:bgPr>
    </p:bg>
    <p:spTree>
      <p:nvGrpSpPr>
        <p:cNvPr id="1" name="Shape 434"/>
        <p:cNvGrpSpPr/>
        <p:nvPr/>
      </p:nvGrpSpPr>
      <p:grpSpPr>
        <a:xfrm>
          <a:off x="0" y="0"/>
          <a:ext cx="0" cy="0"/>
          <a:chOff x="0" y="0"/>
          <a:chExt cx="0" cy="0"/>
        </a:xfrm>
      </p:grpSpPr>
      <p:sp>
        <p:nvSpPr>
          <p:cNvPr id="435" name="Google Shape;435;p213"/>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l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13"/>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37" name="Google Shape;437;p213"/>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l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13"/>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l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213"/>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l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40" name="Google Shape;440;p213"/>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441" name="Google Shape;441;p213"/>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442" name="Google Shape;442;p213"/>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43" name="Google Shape;443;p213"/>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4" name="Google Shape;444;p213"/>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445" name="Google Shape;445;p213"/>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446" name="Google Shape;446;p213"/>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47" name="Google Shape;447;p213"/>
          <p:cNvGrpSpPr/>
          <p:nvPr/>
        </p:nvGrpSpPr>
        <p:grpSpPr>
          <a:xfrm>
            <a:off x="396238" y="297178"/>
            <a:ext cx="11399847" cy="6149340"/>
            <a:chOff x="297178" y="297178"/>
            <a:chExt cx="8549885" cy="6149340"/>
          </a:xfrm>
        </p:grpSpPr>
        <p:sp>
          <p:nvSpPr>
            <p:cNvPr id="448" name="Google Shape;448;p213"/>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213"/>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1878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6_Transition Slide Blue-2">
  <p:cSld name="6_Transition Slide Blue-2">
    <p:bg>
      <p:bgPr>
        <a:gradFill>
          <a:gsLst>
            <a:gs pos="0">
              <a:schemeClr val="accent5"/>
            </a:gs>
            <a:gs pos="50000">
              <a:schemeClr val="accent4"/>
            </a:gs>
            <a:gs pos="100000">
              <a:schemeClr val="accent1"/>
            </a:gs>
          </a:gsLst>
          <a:lin ang="5400000" scaled="0"/>
        </a:gradFill>
        <a:effectLst/>
      </p:bgPr>
    </p:bg>
    <p:spTree>
      <p:nvGrpSpPr>
        <p:cNvPr id="1" name="Shape 450"/>
        <p:cNvGrpSpPr/>
        <p:nvPr/>
      </p:nvGrpSpPr>
      <p:grpSpPr>
        <a:xfrm>
          <a:off x="0" y="0"/>
          <a:ext cx="0" cy="0"/>
          <a:chOff x="0" y="0"/>
          <a:chExt cx="0" cy="0"/>
        </a:xfrm>
      </p:grpSpPr>
      <p:sp>
        <p:nvSpPr>
          <p:cNvPr id="451" name="Google Shape;451;p214"/>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l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214"/>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53" name="Google Shape;453;p214"/>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l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214"/>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l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214"/>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l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56" name="Google Shape;456;p214"/>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457" name="Google Shape;457;p2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8" name="Google Shape;458;p2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459" name="Google Shape;459;p214"/>
          <p:cNvCxnSpPr/>
          <p:nvPr/>
        </p:nvCxnSpPr>
        <p:spPr>
          <a:xfrm rot="10800000" flipH="1">
            <a:off x="787400" y="3509964"/>
            <a:ext cx="10566400" cy="25723"/>
          </a:xfrm>
          <a:prstGeom prst="straightConnector1">
            <a:avLst/>
          </a:prstGeom>
          <a:noFill/>
          <a:ln w="31750" cap="flat" cmpd="sng">
            <a:solidFill>
              <a:schemeClr val="lt1"/>
            </a:solidFill>
            <a:prstDash val="solid"/>
            <a:miter lim="800000"/>
            <a:headEnd type="none" w="sm" len="sm"/>
            <a:tailEnd type="none" w="sm" len="sm"/>
          </a:ln>
        </p:spPr>
      </p:cxnSp>
      <p:sp>
        <p:nvSpPr>
          <p:cNvPr id="460" name="Google Shape;460;p214"/>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461" name="Google Shape;461;p214"/>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62" name="Google Shape;462;p214"/>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63" name="Google Shape;463;p214"/>
          <p:cNvGrpSpPr/>
          <p:nvPr/>
        </p:nvGrpSpPr>
        <p:grpSpPr>
          <a:xfrm>
            <a:off x="396238" y="297178"/>
            <a:ext cx="11399847" cy="6149340"/>
            <a:chOff x="297178" y="297178"/>
            <a:chExt cx="8549885" cy="6149340"/>
          </a:xfrm>
        </p:grpSpPr>
        <p:sp>
          <p:nvSpPr>
            <p:cNvPr id="464" name="Google Shape;464;p214"/>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214"/>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51484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theme" Target="../theme/theme4.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image" Target="../media/image16.jp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308272828"/>
      </p:ext>
    </p:extLst>
  </p:cSld>
  <p:clrMap bg1="lt1" tx1="dk1" bg2="dk2" tx2="lt2" accent1="accent1" accent2="accent2" accent3="accent3" accent4="accent4" accent5="accent5" accent6="accent6" hlink="hlink" folHlink="folHlink"/>
  <p:sldLayoutIdLst>
    <p:sldLayoutId id="214748369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158"/>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rgbClr val="005288">
              <a:alpha val="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158"/>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rgbClr val="005288">
              <a:alpha val="2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158"/>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rgbClr val="005288">
              <a:alpha val="2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158"/>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rgbClr val="005288">
              <a:alpha val="4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158"/>
          <p:cNvSpPr/>
          <p:nvPr/>
        </p:nvSpPr>
        <p:spPr>
          <a:xfrm>
            <a:off x="5723467" y="3352546"/>
            <a:ext cx="5655733" cy="0"/>
          </a:xfrm>
          <a:custGeom>
            <a:avLst/>
            <a:gdLst/>
            <a:ahLst/>
            <a:cxnLst/>
            <a:rect l="l" t="t" r="r" b="b"/>
            <a:pathLst>
              <a:path w="4241800" h="120000" extrusionOk="0">
                <a:moveTo>
                  <a:pt x="0" y="0"/>
                </a:moveTo>
                <a:lnTo>
                  <a:pt x="4241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158"/>
          <p:cNvSpPr txBox="1"/>
          <p:nvPr/>
        </p:nvSpPr>
        <p:spPr>
          <a:xfrm>
            <a:off x="846667" y="2845513"/>
            <a:ext cx="4446693" cy="677108"/>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4400"/>
              <a:buFont typeface="Calibri"/>
              <a:buNone/>
            </a:pPr>
            <a:r>
              <a:rPr lang="en-US" sz="4400">
                <a:solidFill>
                  <a:srgbClr val="000000"/>
                </a:solidFill>
                <a:latin typeface="Calibri"/>
                <a:ea typeface="Calibri"/>
                <a:cs typeface="Calibri"/>
                <a:sym typeface="Calibri"/>
              </a:rPr>
              <a:t>Who We Are</a:t>
            </a:r>
            <a:endParaRPr sz="1800"/>
          </a:p>
        </p:txBody>
      </p:sp>
      <p:sp>
        <p:nvSpPr>
          <p:cNvPr id="32" name="Google Shape;32;p158"/>
          <p:cNvSpPr txBox="1"/>
          <p:nvPr/>
        </p:nvSpPr>
        <p:spPr>
          <a:xfrm>
            <a:off x="795867" y="3785319"/>
            <a:ext cx="10523220" cy="1154162"/>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500" b="0">
                <a:solidFill>
                  <a:schemeClr val="dk1"/>
                </a:solidFill>
                <a:latin typeface="Calibri"/>
                <a:ea typeface="Calibri"/>
                <a:cs typeface="Calibri"/>
                <a:sym typeface="Calibri"/>
              </a:rPr>
              <a:t>The Regional Educational Laboratory (REL) Central at Marzano Research serves the applied education research needs of  Colorado, Kansas, Missouri, Nebraska, North Dakota, South Dakota, and Wyoming.</a:t>
            </a:r>
            <a:endParaRPr sz="2500">
              <a:solidFill>
                <a:schemeClr val="dk1"/>
              </a:solidFill>
              <a:latin typeface="Calibri"/>
              <a:ea typeface="Calibri"/>
              <a:cs typeface="Calibri"/>
              <a:sym typeface="Calibri"/>
            </a:endParaRPr>
          </a:p>
        </p:txBody>
      </p:sp>
      <p:sp>
        <p:nvSpPr>
          <p:cNvPr id="33" name="Google Shape;33;p158"/>
          <p:cNvSpPr/>
          <p:nvPr/>
        </p:nvSpPr>
        <p:spPr>
          <a:xfrm>
            <a:off x="396237" y="1494156"/>
            <a:ext cx="0" cy="4214495"/>
          </a:xfrm>
          <a:custGeom>
            <a:avLst/>
            <a:gdLst/>
            <a:ahLst/>
            <a:cxnLst/>
            <a:rect l="l" t="t" r="r" b="b"/>
            <a:pathLst>
              <a:path w="120000" h="4214495" extrusionOk="0">
                <a:moveTo>
                  <a:pt x="0" y="4214241"/>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58"/>
          <p:cNvSpPr/>
          <p:nvPr/>
        </p:nvSpPr>
        <p:spPr>
          <a:xfrm>
            <a:off x="1424095" y="297178"/>
            <a:ext cx="10371667" cy="5463540"/>
          </a:xfrm>
          <a:custGeom>
            <a:avLst/>
            <a:gdLst/>
            <a:ahLst/>
            <a:cxnLst/>
            <a:rect l="l" t="t" r="r" b="b"/>
            <a:pathLst>
              <a:path w="7778750" h="5463540" extrusionOk="0">
                <a:moveTo>
                  <a:pt x="0" y="0"/>
                </a:moveTo>
                <a:lnTo>
                  <a:pt x="7778750" y="0"/>
                </a:lnTo>
                <a:lnTo>
                  <a:pt x="777875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58"/>
          <p:cNvSpPr txBox="1">
            <a:spLocks noGrp="1"/>
          </p:cNvSpPr>
          <p:nvPr>
            <p:ph type="sldNum" idx="12"/>
          </p:nvPr>
        </p:nvSpPr>
        <p:spPr>
          <a:xfrm>
            <a:off x="9042692" y="290732"/>
            <a:ext cx="2748280" cy="37973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6" name="Google Shape;36;p158"/>
          <p:cNvPicPr preferRelativeResize="0"/>
          <p:nvPr/>
        </p:nvPicPr>
        <p:blipFill rotWithShape="1">
          <a:blip r:embed="rId3">
            <a:alphaModFix/>
          </a:blip>
          <a:srcRect/>
          <a:stretch/>
        </p:blipFill>
        <p:spPr>
          <a:xfrm>
            <a:off x="3295413" y="672331"/>
            <a:ext cx="8111067" cy="1943100"/>
          </a:xfrm>
          <a:prstGeom prst="rect">
            <a:avLst/>
          </a:prstGeom>
          <a:noFill/>
          <a:ln>
            <a:noFill/>
          </a:ln>
        </p:spPr>
      </p:pic>
      <p:pic>
        <p:nvPicPr>
          <p:cNvPr id="37" name="Google Shape;37;p158"/>
          <p:cNvPicPr preferRelativeResize="0"/>
          <p:nvPr/>
        </p:nvPicPr>
        <p:blipFill rotWithShape="1">
          <a:blip r:embed="rId4">
            <a:alphaModFix/>
          </a:blip>
          <a:srcRect/>
          <a:stretch/>
        </p:blipFill>
        <p:spPr>
          <a:xfrm>
            <a:off x="304796" y="228601"/>
            <a:ext cx="2743341" cy="1647910"/>
          </a:xfrm>
          <a:prstGeom prst="rect">
            <a:avLst/>
          </a:prstGeom>
          <a:noFill/>
          <a:ln>
            <a:noFill/>
          </a:ln>
        </p:spPr>
      </p:pic>
    </p:spTree>
    <p:extLst>
      <p:ext uri="{BB962C8B-B14F-4D97-AF65-F5344CB8AC3E}">
        <p14:creationId xmlns:p14="http://schemas.microsoft.com/office/powerpoint/2010/main" val="417107817"/>
      </p:ext>
    </p:extLst>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grpSp>
        <p:nvGrpSpPr>
          <p:cNvPr id="45" name="Google Shape;45;p160"/>
          <p:cNvGrpSpPr/>
          <p:nvPr/>
        </p:nvGrpSpPr>
        <p:grpSpPr>
          <a:xfrm>
            <a:off x="0" y="1"/>
            <a:ext cx="2144621" cy="6043233"/>
            <a:chOff x="0" y="0"/>
            <a:chExt cx="1608466" cy="6043233"/>
          </a:xfrm>
        </p:grpSpPr>
        <p:sp>
          <p:nvSpPr>
            <p:cNvPr id="46" name="Google Shape;46;p160"/>
            <p:cNvSpPr/>
            <p:nvPr/>
          </p:nvSpPr>
          <p:spPr>
            <a:xfrm>
              <a:off x="0" y="3690706"/>
              <a:ext cx="432434" cy="937894"/>
            </a:xfrm>
            <a:custGeom>
              <a:avLst/>
              <a:gdLst/>
              <a:ahLst/>
              <a:cxnLst/>
              <a:rect l="l" t="t" r="r" b="b"/>
              <a:pathLst>
                <a:path w="432434" h="937895" extrusionOk="0">
                  <a:moveTo>
                    <a:pt x="0" y="0"/>
                  </a:moveTo>
                  <a:lnTo>
                    <a:pt x="0" y="937571"/>
                  </a:lnTo>
                  <a:lnTo>
                    <a:pt x="45551" y="931590"/>
                  </a:lnTo>
                  <a:lnTo>
                    <a:pt x="90881" y="920988"/>
                  </a:lnTo>
                  <a:lnTo>
                    <a:pt x="135589" y="905674"/>
                  </a:lnTo>
                  <a:lnTo>
                    <a:pt x="179357" y="885548"/>
                  </a:lnTo>
                  <a:lnTo>
                    <a:pt x="220879" y="861116"/>
                  </a:lnTo>
                  <a:lnTo>
                    <a:pt x="258994" y="833162"/>
                  </a:lnTo>
                  <a:lnTo>
                    <a:pt x="293600" y="802004"/>
                  </a:lnTo>
                  <a:lnTo>
                    <a:pt x="324598" y="767962"/>
                  </a:lnTo>
                  <a:lnTo>
                    <a:pt x="351886" y="731355"/>
                  </a:lnTo>
                  <a:lnTo>
                    <a:pt x="375365" y="692500"/>
                  </a:lnTo>
                  <a:lnTo>
                    <a:pt x="394934" y="651718"/>
                  </a:lnTo>
                  <a:lnTo>
                    <a:pt x="410493" y="609326"/>
                  </a:lnTo>
                  <a:lnTo>
                    <a:pt x="421942" y="565644"/>
                  </a:lnTo>
                  <a:lnTo>
                    <a:pt x="429180" y="520991"/>
                  </a:lnTo>
                  <a:lnTo>
                    <a:pt x="432108" y="475685"/>
                  </a:lnTo>
                  <a:lnTo>
                    <a:pt x="430624" y="430045"/>
                  </a:lnTo>
                  <a:lnTo>
                    <a:pt x="424628" y="384390"/>
                  </a:lnTo>
                  <a:lnTo>
                    <a:pt x="414021" y="339038"/>
                  </a:lnTo>
                  <a:lnTo>
                    <a:pt x="398701" y="294310"/>
                  </a:lnTo>
                  <a:lnTo>
                    <a:pt x="378569" y="250523"/>
                  </a:lnTo>
                  <a:lnTo>
                    <a:pt x="354154" y="209038"/>
                  </a:lnTo>
                  <a:lnTo>
                    <a:pt x="326213" y="170957"/>
                  </a:lnTo>
                  <a:lnTo>
                    <a:pt x="295066" y="136381"/>
                  </a:lnTo>
                  <a:lnTo>
                    <a:pt x="261031" y="105409"/>
                  </a:lnTo>
                  <a:lnTo>
                    <a:pt x="224429" y="78143"/>
                  </a:lnTo>
                  <a:lnTo>
                    <a:pt x="185578" y="54683"/>
                  </a:lnTo>
                  <a:lnTo>
                    <a:pt x="144798" y="35129"/>
                  </a:lnTo>
                  <a:lnTo>
                    <a:pt x="102409" y="19581"/>
                  </a:lnTo>
                  <a:lnTo>
                    <a:pt x="58729" y="8141"/>
                  </a:lnTo>
                  <a:lnTo>
                    <a:pt x="14077" y="908"/>
                  </a:lnTo>
                  <a:lnTo>
                    <a:pt x="0"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60"/>
            <p:cNvSpPr/>
            <p:nvPr/>
          </p:nvSpPr>
          <p:spPr>
            <a:xfrm>
              <a:off x="556608" y="5259008"/>
              <a:ext cx="784225" cy="784225"/>
            </a:xfrm>
            <a:custGeom>
              <a:avLst/>
              <a:gdLst/>
              <a:ahLst/>
              <a:cxnLst/>
              <a:rect l="l" t="t" r="r" b="b"/>
              <a:pathLst>
                <a:path w="784225" h="784225" extrusionOk="0">
                  <a:moveTo>
                    <a:pt x="395221" y="0"/>
                  </a:moveTo>
                  <a:lnTo>
                    <a:pt x="348428" y="2412"/>
                  </a:lnTo>
                  <a:lnTo>
                    <a:pt x="301737" y="10555"/>
                  </a:lnTo>
                  <a:lnTo>
                    <a:pt x="255641" y="24582"/>
                  </a:lnTo>
                  <a:lnTo>
                    <a:pt x="210633" y="44649"/>
                  </a:lnTo>
                  <a:lnTo>
                    <a:pt x="168432" y="70140"/>
                  </a:lnTo>
                  <a:lnTo>
                    <a:pt x="130569" y="99973"/>
                  </a:lnTo>
                  <a:lnTo>
                    <a:pt x="97199" y="133654"/>
                  </a:lnTo>
                  <a:lnTo>
                    <a:pt x="68477" y="170689"/>
                  </a:lnTo>
                  <a:lnTo>
                    <a:pt x="44558" y="210585"/>
                  </a:lnTo>
                  <a:lnTo>
                    <a:pt x="25596" y="252847"/>
                  </a:lnTo>
                  <a:lnTo>
                    <a:pt x="11745" y="296982"/>
                  </a:lnTo>
                  <a:lnTo>
                    <a:pt x="3162" y="342496"/>
                  </a:lnTo>
                  <a:lnTo>
                    <a:pt x="0" y="388896"/>
                  </a:lnTo>
                  <a:lnTo>
                    <a:pt x="2413" y="435688"/>
                  </a:lnTo>
                  <a:lnTo>
                    <a:pt x="10558" y="482378"/>
                  </a:lnTo>
                  <a:lnTo>
                    <a:pt x="24587" y="528472"/>
                  </a:lnTo>
                  <a:lnTo>
                    <a:pt x="44657" y="573477"/>
                  </a:lnTo>
                  <a:lnTo>
                    <a:pt x="70116" y="615621"/>
                  </a:lnTo>
                  <a:lnTo>
                    <a:pt x="99926" y="653445"/>
                  </a:lnTo>
                  <a:lnTo>
                    <a:pt x="133594" y="686793"/>
                  </a:lnTo>
                  <a:lnTo>
                    <a:pt x="170624" y="715505"/>
                  </a:lnTo>
                  <a:lnTo>
                    <a:pt x="210522" y="739426"/>
                  </a:lnTo>
                  <a:lnTo>
                    <a:pt x="252793" y="758398"/>
                  </a:lnTo>
                  <a:lnTo>
                    <a:pt x="296942" y="772263"/>
                  </a:lnTo>
                  <a:lnTo>
                    <a:pt x="342474" y="780865"/>
                  </a:lnTo>
                  <a:lnTo>
                    <a:pt x="388896" y="784046"/>
                  </a:lnTo>
                  <a:lnTo>
                    <a:pt x="435711" y="781649"/>
                  </a:lnTo>
                  <a:lnTo>
                    <a:pt x="482426" y="773516"/>
                  </a:lnTo>
                  <a:lnTo>
                    <a:pt x="528545" y="759491"/>
                  </a:lnTo>
                  <a:lnTo>
                    <a:pt x="573574" y="739415"/>
                  </a:lnTo>
                  <a:lnTo>
                    <a:pt x="615754" y="713932"/>
                  </a:lnTo>
                  <a:lnTo>
                    <a:pt x="653594" y="684097"/>
                  </a:lnTo>
                  <a:lnTo>
                    <a:pt x="686940" y="650406"/>
                  </a:lnTo>
                  <a:lnTo>
                    <a:pt x="715639" y="613354"/>
                  </a:lnTo>
                  <a:lnTo>
                    <a:pt x="739537" y="573438"/>
                  </a:lnTo>
                  <a:lnTo>
                    <a:pt x="758479" y="531155"/>
                  </a:lnTo>
                  <a:lnTo>
                    <a:pt x="772312" y="486999"/>
                  </a:lnTo>
                  <a:lnTo>
                    <a:pt x="780883" y="441468"/>
                  </a:lnTo>
                  <a:lnTo>
                    <a:pt x="784037" y="395057"/>
                  </a:lnTo>
                  <a:lnTo>
                    <a:pt x="781621" y="348262"/>
                  </a:lnTo>
                  <a:lnTo>
                    <a:pt x="773480" y="301580"/>
                  </a:lnTo>
                  <a:lnTo>
                    <a:pt x="759461" y="255506"/>
                  </a:lnTo>
                  <a:lnTo>
                    <a:pt x="739410" y="210536"/>
                  </a:lnTo>
                  <a:lnTo>
                    <a:pt x="713933" y="168359"/>
                  </a:lnTo>
                  <a:lnTo>
                    <a:pt x="684111" y="130516"/>
                  </a:lnTo>
                  <a:lnTo>
                    <a:pt x="650440" y="97163"/>
                  </a:lnTo>
                  <a:lnTo>
                    <a:pt x="613412" y="68453"/>
                  </a:lnTo>
                  <a:lnTo>
                    <a:pt x="573523" y="44544"/>
                  </a:lnTo>
                  <a:lnTo>
                    <a:pt x="531265" y="25588"/>
                  </a:lnTo>
                  <a:lnTo>
                    <a:pt x="487133" y="11743"/>
                  </a:lnTo>
                  <a:lnTo>
                    <a:pt x="441620" y="3161"/>
                  </a:lnTo>
                  <a:lnTo>
                    <a:pt x="395221"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160"/>
            <p:cNvSpPr/>
            <p:nvPr/>
          </p:nvSpPr>
          <p:spPr>
            <a:xfrm>
              <a:off x="0" y="1351176"/>
              <a:ext cx="422275" cy="1128395"/>
            </a:xfrm>
            <a:custGeom>
              <a:avLst/>
              <a:gdLst/>
              <a:ahLst/>
              <a:cxnLst/>
              <a:rect l="l" t="t" r="r" b="b"/>
              <a:pathLst>
                <a:path w="422275" h="1128395" extrusionOk="0">
                  <a:moveTo>
                    <a:pt x="0" y="0"/>
                  </a:moveTo>
                  <a:lnTo>
                    <a:pt x="0" y="1127783"/>
                  </a:lnTo>
                  <a:lnTo>
                    <a:pt x="18226" y="1122549"/>
                  </a:lnTo>
                  <a:lnTo>
                    <a:pt x="62703" y="1105801"/>
                  </a:lnTo>
                  <a:lnTo>
                    <a:pt x="106376" y="1085187"/>
                  </a:lnTo>
                  <a:lnTo>
                    <a:pt x="148214" y="1061129"/>
                  </a:lnTo>
                  <a:lnTo>
                    <a:pt x="187341" y="1034202"/>
                  </a:lnTo>
                  <a:lnTo>
                    <a:pt x="223692" y="1004611"/>
                  </a:lnTo>
                  <a:lnTo>
                    <a:pt x="257203" y="972558"/>
                  </a:lnTo>
                  <a:lnTo>
                    <a:pt x="287810" y="938248"/>
                  </a:lnTo>
                  <a:lnTo>
                    <a:pt x="315450" y="901886"/>
                  </a:lnTo>
                  <a:lnTo>
                    <a:pt x="340058" y="863674"/>
                  </a:lnTo>
                  <a:lnTo>
                    <a:pt x="361571" y="823818"/>
                  </a:lnTo>
                  <a:lnTo>
                    <a:pt x="379925" y="782522"/>
                  </a:lnTo>
                  <a:lnTo>
                    <a:pt x="395055" y="739988"/>
                  </a:lnTo>
                  <a:lnTo>
                    <a:pt x="406898" y="696423"/>
                  </a:lnTo>
                  <a:lnTo>
                    <a:pt x="415390" y="652028"/>
                  </a:lnTo>
                  <a:lnTo>
                    <a:pt x="420467" y="607010"/>
                  </a:lnTo>
                  <a:lnTo>
                    <a:pt x="422065" y="561571"/>
                  </a:lnTo>
                  <a:lnTo>
                    <a:pt x="420121" y="515916"/>
                  </a:lnTo>
                  <a:lnTo>
                    <a:pt x="414569" y="470249"/>
                  </a:lnTo>
                  <a:lnTo>
                    <a:pt x="405347" y="424773"/>
                  </a:lnTo>
                  <a:lnTo>
                    <a:pt x="392390" y="379694"/>
                  </a:lnTo>
                  <a:lnTo>
                    <a:pt x="375634" y="335214"/>
                  </a:lnTo>
                  <a:lnTo>
                    <a:pt x="355017" y="291539"/>
                  </a:lnTo>
                  <a:lnTo>
                    <a:pt x="330959" y="249698"/>
                  </a:lnTo>
                  <a:lnTo>
                    <a:pt x="304035" y="210565"/>
                  </a:lnTo>
                  <a:lnTo>
                    <a:pt x="274446" y="174204"/>
                  </a:lnTo>
                  <a:lnTo>
                    <a:pt x="242398" y="140680"/>
                  </a:lnTo>
                  <a:lnTo>
                    <a:pt x="208095" y="110055"/>
                  </a:lnTo>
                  <a:lnTo>
                    <a:pt x="171740" y="82396"/>
                  </a:lnTo>
                  <a:lnTo>
                    <a:pt x="133537" y="57766"/>
                  </a:lnTo>
                  <a:lnTo>
                    <a:pt x="93692" y="36230"/>
                  </a:lnTo>
                  <a:lnTo>
                    <a:pt x="52407" y="17851"/>
                  </a:lnTo>
                  <a:lnTo>
                    <a:pt x="9888" y="2695"/>
                  </a:lnTo>
                  <a:lnTo>
                    <a:pt x="0"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160"/>
            <p:cNvSpPr/>
            <p:nvPr/>
          </p:nvSpPr>
          <p:spPr>
            <a:xfrm>
              <a:off x="201306" y="0"/>
              <a:ext cx="1407160" cy="408305"/>
            </a:xfrm>
            <a:custGeom>
              <a:avLst/>
              <a:gdLst/>
              <a:ahLst/>
              <a:cxnLst/>
              <a:rect l="l" t="t" r="r" b="b"/>
              <a:pathLst>
                <a:path w="1407160" h="408305" extrusionOk="0">
                  <a:moveTo>
                    <a:pt x="1406874" y="0"/>
                  </a:moveTo>
                  <a:lnTo>
                    <a:pt x="0" y="0"/>
                  </a:lnTo>
                  <a:lnTo>
                    <a:pt x="8034" y="14354"/>
                  </a:lnTo>
                  <a:lnTo>
                    <a:pt x="33368" y="54042"/>
                  </a:lnTo>
                  <a:lnTo>
                    <a:pt x="60658" y="91805"/>
                  </a:lnTo>
                  <a:lnTo>
                    <a:pt x="89802" y="127610"/>
                  </a:lnTo>
                  <a:lnTo>
                    <a:pt x="120696" y="161425"/>
                  </a:lnTo>
                  <a:lnTo>
                    <a:pt x="153238" y="193218"/>
                  </a:lnTo>
                  <a:lnTo>
                    <a:pt x="187326" y="222956"/>
                  </a:lnTo>
                  <a:lnTo>
                    <a:pt x="222858" y="250608"/>
                  </a:lnTo>
                  <a:lnTo>
                    <a:pt x="259730" y="276140"/>
                  </a:lnTo>
                  <a:lnTo>
                    <a:pt x="297840" y="299522"/>
                  </a:lnTo>
                  <a:lnTo>
                    <a:pt x="337086" y="320720"/>
                  </a:lnTo>
                  <a:lnTo>
                    <a:pt x="377365" y="339703"/>
                  </a:lnTo>
                  <a:lnTo>
                    <a:pt x="418575" y="356439"/>
                  </a:lnTo>
                  <a:lnTo>
                    <a:pt x="460613" y="370894"/>
                  </a:lnTo>
                  <a:lnTo>
                    <a:pt x="503377" y="383038"/>
                  </a:lnTo>
                  <a:lnTo>
                    <a:pt x="546764" y="392838"/>
                  </a:lnTo>
                  <a:lnTo>
                    <a:pt x="590671" y="400261"/>
                  </a:lnTo>
                  <a:lnTo>
                    <a:pt x="634996" y="405276"/>
                  </a:lnTo>
                  <a:lnTo>
                    <a:pt x="679637" y="407850"/>
                  </a:lnTo>
                  <a:lnTo>
                    <a:pt x="724491" y="407951"/>
                  </a:lnTo>
                  <a:lnTo>
                    <a:pt x="769455" y="405547"/>
                  </a:lnTo>
                  <a:lnTo>
                    <a:pt x="814427" y="400606"/>
                  </a:lnTo>
                  <a:lnTo>
                    <a:pt x="859305" y="393095"/>
                  </a:lnTo>
                  <a:lnTo>
                    <a:pt x="903985" y="382983"/>
                  </a:lnTo>
                  <a:lnTo>
                    <a:pt x="948366" y="370237"/>
                  </a:lnTo>
                  <a:lnTo>
                    <a:pt x="992345" y="354825"/>
                  </a:lnTo>
                  <a:lnTo>
                    <a:pt x="1035819" y="336715"/>
                  </a:lnTo>
                  <a:lnTo>
                    <a:pt x="1078686" y="315875"/>
                  </a:lnTo>
                  <a:lnTo>
                    <a:pt x="1120249" y="292611"/>
                  </a:lnTo>
                  <a:lnTo>
                    <a:pt x="1159920" y="267287"/>
                  </a:lnTo>
                  <a:lnTo>
                    <a:pt x="1197668" y="240006"/>
                  </a:lnTo>
                  <a:lnTo>
                    <a:pt x="1233460" y="210871"/>
                  </a:lnTo>
                  <a:lnTo>
                    <a:pt x="1267263" y="179984"/>
                  </a:lnTo>
                  <a:lnTo>
                    <a:pt x="1299046" y="147448"/>
                  </a:lnTo>
                  <a:lnTo>
                    <a:pt x="1328777" y="113365"/>
                  </a:lnTo>
                  <a:lnTo>
                    <a:pt x="1356422" y="77838"/>
                  </a:lnTo>
                  <a:lnTo>
                    <a:pt x="1381949" y="40970"/>
                  </a:lnTo>
                  <a:lnTo>
                    <a:pt x="1405328" y="2863"/>
                  </a:lnTo>
                  <a:lnTo>
                    <a:pt x="1406874"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 name="Google Shape;50;p160"/>
          <p:cNvSpPr/>
          <p:nvPr/>
        </p:nvSpPr>
        <p:spPr>
          <a:xfrm>
            <a:off x="0" y="5760718"/>
            <a:ext cx="12192000" cy="685802"/>
          </a:xfrm>
          <a:prstGeom prst="rect">
            <a:avLst/>
          </a:prstGeom>
          <a:blipFill rotWithShape="1">
            <a:blip r:embed="rId4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60"/>
          <p:cNvSpPr/>
          <p:nvPr/>
        </p:nvSpPr>
        <p:spPr>
          <a:xfrm>
            <a:off x="396237" y="297179"/>
            <a:ext cx="11399520" cy="5463540"/>
          </a:xfrm>
          <a:custGeom>
            <a:avLst/>
            <a:gdLst/>
            <a:ahLst/>
            <a:cxnLst/>
            <a:rect l="l" t="t" r="r" b="b"/>
            <a:pathLst>
              <a:path w="8549640" h="5463540" extrusionOk="0">
                <a:moveTo>
                  <a:pt x="0" y="5405120"/>
                </a:moveTo>
                <a:lnTo>
                  <a:pt x="0" y="0"/>
                </a:lnTo>
                <a:lnTo>
                  <a:pt x="8549640" y="0"/>
                </a:lnTo>
                <a:lnTo>
                  <a:pt x="854964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6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Poppins Medium"/>
              <a:buNone/>
              <a:defRPr sz="4000" b="0" i="0" u="none" strike="noStrike" cap="none">
                <a:solidFill>
                  <a:schemeClr val="dk1"/>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60"/>
          <p:cNvSpPr/>
          <p:nvPr/>
        </p:nvSpPr>
        <p:spPr>
          <a:xfrm>
            <a:off x="396237" y="297179"/>
            <a:ext cx="11399520" cy="5463540"/>
          </a:xfrm>
          <a:custGeom>
            <a:avLst/>
            <a:gdLst/>
            <a:ahLst/>
            <a:cxnLst/>
            <a:rect l="l" t="t" r="r" b="b"/>
            <a:pathLst>
              <a:path w="8549640" h="5463540" extrusionOk="0">
                <a:moveTo>
                  <a:pt x="0" y="5405120"/>
                </a:moveTo>
                <a:lnTo>
                  <a:pt x="0" y="0"/>
                </a:lnTo>
                <a:lnTo>
                  <a:pt x="8549640" y="0"/>
                </a:lnTo>
                <a:lnTo>
                  <a:pt x="854964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160"/>
          <p:cNvSpPr txBox="1"/>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p>
            <a:pPr marL="12700" marR="0" lvl="0" indent="0" algn="l" rtl="0">
              <a:lnSpc>
                <a:spcPct val="140000"/>
              </a:lnSpc>
              <a:spcBef>
                <a:spcPts val="0"/>
              </a:spcBef>
              <a:spcAft>
                <a:spcPts val="0"/>
              </a:spcAft>
              <a:buClr>
                <a:srgbClr val="000000"/>
              </a:buClr>
              <a:buSzPts val="4000"/>
              <a:buFont typeface="Poppins Medium"/>
              <a:buNone/>
            </a:pPr>
            <a:r>
              <a:rPr lang="en-US" sz="4000" b="0" i="0" u="sng">
                <a:solidFill>
                  <a:srgbClr val="000000"/>
                </a:solidFill>
                <a:latin typeface="Poppins Medium"/>
                <a:ea typeface="Poppins Medium"/>
                <a:cs typeface="Poppins Medium"/>
                <a:sym typeface="Poppins Medium"/>
              </a:rPr>
              <a:t>                  </a:t>
            </a:r>
            <a:endParaRPr sz="4000" b="0" i="0" u="sng">
              <a:solidFill>
                <a:srgbClr val="000000"/>
              </a:solidFill>
              <a:latin typeface="Poppins Medium"/>
              <a:ea typeface="Poppins Medium"/>
              <a:cs typeface="Poppins Medium"/>
              <a:sym typeface="Poppins Medium"/>
            </a:endParaRPr>
          </a:p>
        </p:txBody>
      </p:sp>
      <p:sp>
        <p:nvSpPr>
          <p:cNvPr id="55" name="Google Shape;55;p160"/>
          <p:cNvSpPr/>
          <p:nvPr/>
        </p:nvSpPr>
        <p:spPr>
          <a:xfrm>
            <a:off x="9839590" y="6446515"/>
            <a:ext cx="1956647" cy="114300"/>
          </a:xfrm>
          <a:custGeom>
            <a:avLst/>
            <a:gdLst/>
            <a:ahLst/>
            <a:cxnLst/>
            <a:rect l="l" t="t" r="r" b="b"/>
            <a:pathLst>
              <a:path w="1467484" h="114300" extrusionOk="0">
                <a:moveTo>
                  <a:pt x="1467129" y="0"/>
                </a:moveTo>
                <a:lnTo>
                  <a:pt x="1467129" y="114299"/>
                </a:lnTo>
                <a:lnTo>
                  <a:pt x="0" y="114299"/>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60"/>
          <p:cNvSpPr/>
          <p:nvPr/>
        </p:nvSpPr>
        <p:spPr>
          <a:xfrm>
            <a:off x="11795761" y="5760715"/>
            <a:ext cx="0" cy="685800"/>
          </a:xfrm>
          <a:custGeom>
            <a:avLst/>
            <a:gdLst/>
            <a:ahLst/>
            <a:cxnLst/>
            <a:rect l="l" t="t" r="r" b="b"/>
            <a:pathLst>
              <a:path w="120000" h="685800" extrusionOk="0">
                <a:moveTo>
                  <a:pt x="0" y="0"/>
                </a:moveTo>
                <a:lnTo>
                  <a:pt x="0" y="685799"/>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160"/>
          <p:cNvPicPr preferRelativeResize="0"/>
          <p:nvPr/>
        </p:nvPicPr>
        <p:blipFill rotWithShape="1">
          <a:blip r:embed="rId41">
            <a:alphaModFix/>
          </a:blip>
          <a:srcRect/>
          <a:stretch/>
        </p:blipFill>
        <p:spPr>
          <a:xfrm>
            <a:off x="305058" y="5847504"/>
            <a:ext cx="1219263" cy="774740"/>
          </a:xfrm>
          <a:prstGeom prst="rect">
            <a:avLst/>
          </a:prstGeom>
          <a:noFill/>
          <a:ln>
            <a:noFill/>
          </a:ln>
        </p:spPr>
      </p:pic>
      <p:sp>
        <p:nvSpPr>
          <p:cNvPr id="58" name="Google Shape;58;p160"/>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
        <p:nvSpPr>
          <p:cNvPr id="59" name="Google Shape;59;p160"/>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60" name="Google Shape;60;p160"/>
          <p:cNvSpPr txBox="1">
            <a:spLocks noGrp="1"/>
          </p:cNvSpPr>
          <p:nvPr>
            <p:ph type="body" idx="1"/>
          </p:nvPr>
        </p:nvSpPr>
        <p:spPr>
          <a:xfrm>
            <a:off x="838200" y="1825625"/>
            <a:ext cx="10515600" cy="3831336"/>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1000"/>
              </a:spcBef>
              <a:spcAft>
                <a:spcPts val="0"/>
              </a:spcAft>
              <a:buClr>
                <a:schemeClr val="accent4"/>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4"/>
              </a:buClr>
              <a:buSzPts val="2400"/>
              <a:buFont typeface="Arial"/>
              <a:buChar char="•"/>
              <a:defRPr sz="2400" b="0" i="0" u="none" strike="noStrike" cap="none">
                <a:solidFill>
                  <a:schemeClr val="accent4"/>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4"/>
              </a:buClr>
              <a:buSzPts val="2000"/>
              <a:buFont typeface="Arial"/>
              <a:buChar char="•"/>
              <a:defRPr sz="2000" b="0" i="0" u="none" strike="noStrike" cap="none">
                <a:solidFill>
                  <a:schemeClr val="accent4"/>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54621089"/>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5B6B82"/>
            </a:gs>
            <a:gs pos="50000">
              <a:srgbClr val="465872"/>
            </a:gs>
            <a:gs pos="100000">
              <a:srgbClr val="334358"/>
            </a:gs>
          </a:gsLst>
          <a:lin ang="5400000" scaled="0"/>
        </a:gradFill>
        <a:effectLst/>
      </p:bgPr>
    </p:bg>
    <p:spTree>
      <p:nvGrpSpPr>
        <p:cNvPr id="1" name="Shape 319"/>
        <p:cNvGrpSpPr/>
        <p:nvPr/>
      </p:nvGrpSpPr>
      <p:grpSpPr>
        <a:xfrm>
          <a:off x="0" y="0"/>
          <a:ext cx="0" cy="0"/>
          <a:chOff x="0" y="0"/>
          <a:chExt cx="0" cy="0"/>
        </a:xfrm>
      </p:grpSpPr>
      <p:sp>
        <p:nvSpPr>
          <p:cNvPr id="320" name="Google Shape;320;p162"/>
          <p:cNvSpPr txBox="1">
            <a:spLocks noGrp="1"/>
          </p:cNvSpPr>
          <p:nvPr>
            <p:ph type="body" idx="1"/>
          </p:nvPr>
        </p:nvSpPr>
        <p:spPr>
          <a:xfrm>
            <a:off x="838200" y="1825625"/>
            <a:ext cx="10515600" cy="3831336"/>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21" name="Google Shape;321;p16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000"/>
              <a:buFont typeface="Poppins Medium"/>
              <a:buNone/>
              <a:defRPr sz="4000" b="0" i="0" u="none" strike="noStrike" cap="none">
                <a:solidFill>
                  <a:schemeClr val="lt1"/>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899856006"/>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hyperlink" Target="http://toolkit.pellinstitute.or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Auf9pkuCc8k"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Auf9pkuCc8k?t=3m18s" TargetMode="External"/><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cP-8OGwQRPI" TargetMode="External"/><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njaes.rutgers.edu/pubs/fs995/" TargetMode="External"/><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7" Type="http://schemas.openxmlformats.org/officeDocument/2006/relationships/hyperlink" Target="mailto:shen_m@cde.state.co.u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mailto:shimmin_a@cde.state.co.us" TargetMode="External"/><Relationship Id="rId5" Type="http://schemas.openxmlformats.org/officeDocument/2006/relationships/hyperlink" Target="mailto:negley_t@cde.state.co.us" TargetMode="External"/><Relationship Id="rId4" Type="http://schemas.openxmlformats.org/officeDocument/2006/relationships/hyperlink" Target="mailto:Collins_d@cde.state.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toolkit.pellinstitute.or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Program Evaluation Training</a:t>
            </a:r>
          </a:p>
        </p:txBody>
      </p:sp>
      <p:sp>
        <p:nvSpPr>
          <p:cNvPr id="3" name="Subtitle 2"/>
          <p:cNvSpPr>
            <a:spLocks noGrp="1"/>
          </p:cNvSpPr>
          <p:nvPr>
            <p:ph type="subTitle" idx="1"/>
          </p:nvPr>
        </p:nvSpPr>
        <p:spPr/>
        <p:txBody>
          <a:bodyPr/>
          <a:lstStyle/>
          <a:p>
            <a:r>
              <a:rPr lang="en-US"/>
              <a:t>January </a:t>
            </a:r>
            <a:r>
              <a:rPr lang="en-US" dirty="0"/>
              <a:t>2020</a:t>
            </a:r>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p62"/>
          <p:cNvSpPr txBox="1">
            <a:spLocks noGrp="1"/>
          </p:cNvSpPr>
          <p:nvPr>
            <p:ph type="ctrTitle"/>
          </p:nvPr>
        </p:nvSpPr>
        <p:spPr>
          <a:xfrm>
            <a:off x="2667000" y="1122363"/>
            <a:ext cx="6858000" cy="2387600"/>
          </a:xfrm>
          <a:prstGeom prst="rect">
            <a:avLst/>
          </a:prstGeom>
          <a:noFill/>
          <a:ln>
            <a:noFill/>
          </a:ln>
        </p:spPr>
        <p:txBody>
          <a:bodyPr spcFirstLastPara="1" wrap="square" lIns="91425" tIns="45700" rIns="91425" bIns="45700" anchor="b" anchorCtr="0">
            <a:noAutofit/>
          </a:bodyPr>
          <a:lstStyle/>
          <a:p>
            <a:pPr>
              <a:buSzPts val="4800"/>
            </a:pPr>
            <a:r>
              <a:rPr lang="en-US" sz="4800"/>
              <a:t>Part 4: Developing Data Collection Tools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9" name="Google Shape;1429;p63"/>
          <p:cNvSpPr txBox="1">
            <a:spLocks noGrp="1"/>
          </p:cNvSpPr>
          <p:nvPr>
            <p:ph type="title"/>
          </p:nvPr>
        </p:nvSpPr>
        <p:spPr>
          <a:xfrm>
            <a:off x="1920425" y="365123"/>
            <a:ext cx="8309610" cy="685800"/>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The Program Evaluation Cycle: Part 4</a:t>
            </a:r>
            <a:endParaRPr dirty="0"/>
          </a:p>
        </p:txBody>
      </p:sp>
      <p:grpSp>
        <p:nvGrpSpPr>
          <p:cNvPr id="1431" name="Google Shape;1431;p63" descr="The Program Evaluation Cycle with a focus on Part 4: Data Collection Tools"/>
          <p:cNvGrpSpPr/>
          <p:nvPr/>
        </p:nvGrpSpPr>
        <p:grpSpPr>
          <a:xfrm>
            <a:off x="3908846" y="1393930"/>
            <a:ext cx="4374306" cy="4069174"/>
            <a:chOff x="860846" y="-3070"/>
            <a:chExt cx="4374306" cy="4069174"/>
          </a:xfrm>
        </p:grpSpPr>
        <p:sp>
          <p:nvSpPr>
            <p:cNvPr id="1432" name="Google Shape;1432;p63"/>
            <p:cNvSpPr/>
            <p:nvPr/>
          </p:nvSpPr>
          <p:spPr>
            <a:xfrm>
              <a:off x="1013412" y="-3070"/>
              <a:ext cx="4069174" cy="4069174"/>
            </a:xfrm>
            <a:custGeom>
              <a:avLst/>
              <a:gdLst/>
              <a:ahLst/>
              <a:cxnLst/>
              <a:rect l="l" t="t" r="r" b="b"/>
              <a:pathLst>
                <a:path w="120000" h="120000" extrusionOk="0">
                  <a:moveTo>
                    <a:pt x="74738" y="5361"/>
                  </a:moveTo>
                  <a:lnTo>
                    <a:pt x="74738" y="5361"/>
                  </a:lnTo>
                  <a:cubicBezTo>
                    <a:pt x="100621" y="12342"/>
                    <a:pt x="118054" y="36525"/>
                    <a:pt x="116496" y="63288"/>
                  </a:cubicBezTo>
                  <a:cubicBezTo>
                    <a:pt x="114939" y="90050"/>
                    <a:pt x="94819" y="112048"/>
                    <a:pt x="68301" y="115980"/>
                  </a:cubicBezTo>
                  <a:cubicBezTo>
                    <a:pt x="41784" y="119912"/>
                    <a:pt x="16145" y="104700"/>
                    <a:pt x="6889" y="79541"/>
                  </a:cubicBezTo>
                  <a:cubicBezTo>
                    <a:pt x="-2368" y="54383"/>
                    <a:pt x="7297" y="26181"/>
                    <a:pt x="30040" y="11989"/>
                  </a:cubicBezTo>
                  <a:lnTo>
                    <a:pt x="28496" y="8965"/>
                  </a:lnTo>
                  <a:lnTo>
                    <a:pt x="35706" y="12415"/>
                  </a:lnTo>
                  <a:lnTo>
                    <a:pt x="34473" y="20672"/>
                  </a:lnTo>
                  <a:lnTo>
                    <a:pt x="32930" y="17649"/>
                  </a:lnTo>
                  <a:lnTo>
                    <a:pt x="32930" y="17649"/>
                  </a:lnTo>
                  <a:cubicBezTo>
                    <a:pt x="12911" y="30445"/>
                    <a:pt x="4586" y="55509"/>
                    <a:pt x="12971" y="77739"/>
                  </a:cubicBezTo>
                  <a:cubicBezTo>
                    <a:pt x="21356" y="99968"/>
                    <a:pt x="44160" y="113291"/>
                    <a:pt x="67642" y="109679"/>
                  </a:cubicBezTo>
                  <a:cubicBezTo>
                    <a:pt x="91124" y="106067"/>
                    <a:pt x="108870" y="86506"/>
                    <a:pt x="110186" y="62784"/>
                  </a:cubicBezTo>
                  <a:cubicBezTo>
                    <a:pt x="111502" y="39062"/>
                    <a:pt x="96029" y="17659"/>
                    <a:pt x="73090" y="11471"/>
                  </a:cubicBezTo>
                  <a:close/>
                </a:path>
              </a:pathLst>
            </a:custGeom>
            <a:solidFill>
              <a:srgbClr val="CCD3EA"/>
            </a:solidFill>
            <a:ln>
              <a:noFill/>
            </a:ln>
          </p:spPr>
          <p:txBody>
            <a:bodyPr spcFirstLastPara="1" wrap="square" lIns="91425" tIns="91425" rIns="91425" bIns="91425" anchor="ctr" anchorCtr="0">
              <a:noAutofit/>
            </a:bodyPr>
            <a:lstStyle/>
            <a:p>
              <a:endParaRPr/>
            </a:p>
          </p:txBody>
        </p:sp>
        <p:sp>
          <p:nvSpPr>
            <p:cNvPr id="1433" name="Google Shape;1433;p63"/>
            <p:cNvSpPr/>
            <p:nvPr/>
          </p:nvSpPr>
          <p:spPr>
            <a:xfrm>
              <a:off x="2290464" y="2451"/>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434" name="Google Shape;1434;p63"/>
            <p:cNvSpPr txBox="1"/>
            <p:nvPr/>
          </p:nvSpPr>
          <p:spPr>
            <a:xfrm>
              <a:off x="2327444" y="39431"/>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1: Logic Model</a:t>
              </a:r>
              <a:endParaRPr/>
            </a:p>
          </p:txBody>
        </p:sp>
        <p:sp>
          <p:nvSpPr>
            <p:cNvPr id="1435" name="Google Shape;1435;p63"/>
            <p:cNvSpPr/>
            <p:nvPr/>
          </p:nvSpPr>
          <p:spPr>
            <a:xfrm>
              <a:off x="3720082"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436" name="Google Shape;1436;p63"/>
            <p:cNvSpPr txBox="1"/>
            <p:nvPr/>
          </p:nvSpPr>
          <p:spPr>
            <a:xfrm>
              <a:off x="3757062"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2: Evaluation Questions</a:t>
              </a:r>
              <a:endParaRPr/>
            </a:p>
          </p:txBody>
        </p:sp>
        <p:sp>
          <p:nvSpPr>
            <p:cNvPr id="1437" name="Google Shape;1437;p63"/>
            <p:cNvSpPr/>
            <p:nvPr/>
          </p:nvSpPr>
          <p:spPr>
            <a:xfrm>
              <a:off x="3720082"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438" name="Google Shape;1438;p63"/>
            <p:cNvSpPr txBox="1"/>
            <p:nvPr/>
          </p:nvSpPr>
          <p:spPr>
            <a:xfrm>
              <a:off x="3757062"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3: Data Sources</a:t>
              </a:r>
              <a:endParaRPr/>
            </a:p>
          </p:txBody>
        </p:sp>
        <p:sp>
          <p:nvSpPr>
            <p:cNvPr id="1439" name="Google Shape;1439;p63"/>
            <p:cNvSpPr/>
            <p:nvPr/>
          </p:nvSpPr>
          <p:spPr>
            <a:xfrm>
              <a:off x="2290464" y="3304013"/>
              <a:ext cx="1515070" cy="757535"/>
            </a:xfrm>
            <a:prstGeom prst="roundRect">
              <a:avLst>
                <a:gd name="adj" fmla="val 16667"/>
              </a:avLst>
            </a:prstGeom>
            <a:solidFill>
              <a:srgbClr val="00953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440" name="Google Shape;1440;p63"/>
            <p:cNvSpPr txBox="1"/>
            <p:nvPr/>
          </p:nvSpPr>
          <p:spPr>
            <a:xfrm>
              <a:off x="2327444" y="3340993"/>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4: Data Collection Tools</a:t>
              </a:r>
              <a:endParaRPr/>
            </a:p>
          </p:txBody>
        </p:sp>
        <p:sp>
          <p:nvSpPr>
            <p:cNvPr id="1441" name="Google Shape;1441;p63"/>
            <p:cNvSpPr/>
            <p:nvPr/>
          </p:nvSpPr>
          <p:spPr>
            <a:xfrm>
              <a:off x="860846"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442" name="Google Shape;1442;p63"/>
            <p:cNvSpPr txBox="1"/>
            <p:nvPr/>
          </p:nvSpPr>
          <p:spPr>
            <a:xfrm>
              <a:off x="897826"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5: Data Preparation and Analysis</a:t>
              </a:r>
              <a:endParaRPr/>
            </a:p>
          </p:txBody>
        </p:sp>
        <p:sp>
          <p:nvSpPr>
            <p:cNvPr id="1443" name="Google Shape;1443;p63"/>
            <p:cNvSpPr/>
            <p:nvPr/>
          </p:nvSpPr>
          <p:spPr>
            <a:xfrm>
              <a:off x="860846"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444" name="Google Shape;1444;p63"/>
            <p:cNvSpPr txBox="1"/>
            <p:nvPr/>
          </p:nvSpPr>
          <p:spPr>
            <a:xfrm>
              <a:off x="897826"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chemeClr val="lt1"/>
                </a:buClr>
                <a:buSzPts val="1300"/>
              </a:pPr>
              <a:r>
                <a:rPr lang="en-US" sz="1300" b="1">
                  <a:solidFill>
                    <a:schemeClr val="lt1"/>
                  </a:solidFill>
                  <a:latin typeface="Calibri"/>
                  <a:ea typeface="Calibri"/>
                  <a:cs typeface="Calibri"/>
                  <a:sym typeface="Calibri"/>
                </a:rPr>
                <a:t>Part 6: Dissemination</a:t>
              </a:r>
              <a:endParaRPr/>
            </a:p>
          </p:txBody>
        </p:sp>
      </p:grpSp>
      <p:sp>
        <p:nvSpPr>
          <p:cNvPr id="1430" name="Google Shape;1430;p63"/>
          <p:cNvSpPr txBox="1"/>
          <p:nvPr/>
        </p:nvSpPr>
        <p:spPr>
          <a:xfrm>
            <a:off x="8963527" y="5138908"/>
            <a:ext cx="1266509" cy="507831"/>
          </a:xfrm>
          <a:prstGeom prst="rect">
            <a:avLst/>
          </a:prstGeom>
          <a:noFill/>
          <a:ln>
            <a:noFill/>
          </a:ln>
        </p:spPr>
        <p:txBody>
          <a:bodyPr spcFirstLastPara="1" wrap="square" lIns="91425" tIns="45700" rIns="91425" bIns="45700" anchor="t" anchorCtr="0">
            <a:spAutoFit/>
          </a:bodyPr>
          <a:lstStyle/>
          <a:p>
            <a:pPr>
              <a:buClr>
                <a:srgbClr val="000000"/>
              </a:buClr>
              <a:buSzPts val="900"/>
            </a:pPr>
            <a:r>
              <a:rPr lang="en-US" sz="900">
                <a:solidFill>
                  <a:srgbClr val="000000"/>
                </a:solidFill>
                <a:latin typeface="Calibri"/>
                <a:ea typeface="Calibri"/>
                <a:cs typeface="Calibri"/>
                <a:sym typeface="Calibri"/>
              </a:rPr>
              <a:t>Adapted from: </a:t>
            </a:r>
            <a:r>
              <a:rPr lang="en-US" sz="900" u="sng">
                <a:solidFill>
                  <a:srgbClr val="000000"/>
                </a:solidFill>
                <a:latin typeface="Calibri"/>
                <a:ea typeface="Calibri"/>
                <a:cs typeface="Calibri"/>
                <a:sym typeface="Calibri"/>
                <a:hlinkClick r:id="rId3"/>
              </a:rPr>
              <a:t>http://toolkit.pellinstitute.org/</a:t>
            </a:r>
            <a:r>
              <a:rPr lang="en-US" sz="900">
                <a:solidFill>
                  <a:srgbClr val="000000"/>
                </a:solidFill>
                <a:latin typeface="Calibri"/>
                <a:ea typeface="Calibri"/>
                <a:cs typeface="Calibri"/>
                <a:sym typeface="Calibri"/>
              </a:rPr>
              <a:t>.</a:t>
            </a:r>
            <a:endParaRPr/>
          </a:p>
        </p:txBody>
      </p:sp>
      <p:sp>
        <p:nvSpPr>
          <p:cNvPr id="19" name="Slide Number Placeholder 3">
            <a:extLst>
              <a:ext uri="{FF2B5EF4-FFF2-40B4-BE49-F238E27FC236}">
                <a16:creationId xmlns:a16="http://schemas.microsoft.com/office/drawing/2014/main" id="{23471F02-5B4F-4D4C-BB5A-7691A5AF558E}"/>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11</a:t>
            </a:fld>
            <a:endParaRPr lang="en-US" sz="1400" dirty="0">
              <a:solidFill>
                <a:schemeClr val="bg1">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64"/>
          <p:cNvSpPr txBox="1">
            <a:spLocks noGrp="1"/>
          </p:cNvSpPr>
          <p:nvPr>
            <p:ph type="title"/>
          </p:nvPr>
        </p:nvSpPr>
        <p:spPr>
          <a:xfrm>
            <a:off x="1905000" y="381000"/>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Goals for Part 4</a:t>
            </a:r>
            <a:endParaRPr/>
          </a:p>
        </p:txBody>
      </p:sp>
      <p:sp>
        <p:nvSpPr>
          <p:cNvPr id="1451" name="Google Shape;1451;p64"/>
          <p:cNvSpPr txBox="1">
            <a:spLocks noGrp="1"/>
          </p:cNvSpPr>
          <p:nvPr>
            <p:ph type="body" idx="1"/>
          </p:nvPr>
        </p:nvSpPr>
        <p:spPr>
          <a:xfrm>
            <a:off x="1905000" y="1295400"/>
            <a:ext cx="8134350" cy="3886200"/>
          </a:xfrm>
          <a:prstGeom prst="rect">
            <a:avLst/>
          </a:prstGeom>
          <a:noFill/>
          <a:ln>
            <a:noFill/>
          </a:ln>
        </p:spPr>
        <p:txBody>
          <a:bodyPr spcFirstLastPara="1" wrap="square" lIns="0" tIns="0" rIns="0" bIns="0" anchor="ctr" anchorCtr="0">
            <a:noAutofit/>
          </a:bodyPr>
          <a:lstStyle/>
          <a:p>
            <a:pPr marL="514350" indent="-342900">
              <a:spcBef>
                <a:spcPts val="0"/>
              </a:spcBef>
              <a:buSzPts val="2400"/>
              <a:buFont typeface="Arial"/>
              <a:buChar char="•"/>
            </a:pPr>
            <a:r>
              <a:rPr lang="en-US" sz="2400">
                <a:latin typeface="Calibri"/>
                <a:ea typeface="Calibri"/>
                <a:cs typeface="Calibri"/>
                <a:sym typeface="Calibri"/>
              </a:rPr>
              <a:t>Review your evaluation matrices, make refinements if necessary.</a:t>
            </a:r>
            <a:endParaRPr/>
          </a:p>
          <a:p>
            <a:pPr marL="514350" indent="-342900">
              <a:buSzPts val="2400"/>
              <a:buFont typeface="Arial"/>
              <a:buChar char="•"/>
            </a:pPr>
            <a:r>
              <a:rPr lang="en-US" sz="2400">
                <a:solidFill>
                  <a:srgbClr val="000000"/>
                </a:solidFill>
                <a:latin typeface="Calibri"/>
                <a:ea typeface="Calibri"/>
                <a:cs typeface="Calibri"/>
                <a:sym typeface="Calibri"/>
              </a:rPr>
              <a:t>Discuss </a:t>
            </a:r>
            <a:r>
              <a:rPr lang="en-US" sz="2400">
                <a:latin typeface="Calibri"/>
                <a:ea typeface="Calibri"/>
                <a:cs typeface="Calibri"/>
                <a:sym typeface="Calibri"/>
              </a:rPr>
              <a:t>considerations in developing and conducting interviews, focus groups, and observations.</a:t>
            </a:r>
            <a:endParaRPr/>
          </a:p>
          <a:p>
            <a:pPr marL="514350" indent="-342900">
              <a:buSzPts val="2400"/>
              <a:buFont typeface="Arial"/>
              <a:buChar char="•"/>
            </a:pPr>
            <a:r>
              <a:rPr lang="en-US" sz="2400">
                <a:latin typeface="Calibri"/>
                <a:ea typeface="Calibri"/>
                <a:cs typeface="Calibri"/>
                <a:sym typeface="Calibri"/>
              </a:rPr>
              <a:t>Discuss strategies for developing effective surveys.</a:t>
            </a:r>
            <a:endParaRPr/>
          </a:p>
          <a:p>
            <a:pPr marL="514350" indent="-342900">
              <a:buSzPts val="2400"/>
              <a:buFont typeface="Arial"/>
              <a:buChar char="•"/>
            </a:pPr>
            <a:r>
              <a:rPr lang="en-US" sz="2400">
                <a:latin typeface="Calibri"/>
                <a:ea typeface="Calibri"/>
                <a:cs typeface="Calibri"/>
                <a:sym typeface="Calibri"/>
              </a:rPr>
              <a:t>Develop a draft survey that addresses an evaluation question developed in Part 2.</a:t>
            </a:r>
            <a:endParaRPr sz="2400">
              <a:solidFill>
                <a:srgbClr val="000000"/>
              </a:solidFill>
              <a:latin typeface="Calibri"/>
              <a:ea typeface="Calibri"/>
              <a:cs typeface="Calibri"/>
              <a:sym typeface="Calibri"/>
            </a:endParaRPr>
          </a:p>
        </p:txBody>
      </p:sp>
      <p:sp>
        <p:nvSpPr>
          <p:cNvPr id="5" name="Slide Number Placeholder 3">
            <a:extLst>
              <a:ext uri="{FF2B5EF4-FFF2-40B4-BE49-F238E27FC236}">
                <a16:creationId xmlns:a16="http://schemas.microsoft.com/office/drawing/2014/main" id="{94FB27AD-FC19-4893-AA44-EEA225B76FBD}"/>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12</a:t>
            </a:fld>
            <a:endParaRPr lang="en-US" sz="1400" dirty="0">
              <a:solidFill>
                <a:schemeClr val="bg1">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65"/>
          <p:cNvSpPr txBox="1">
            <a:spLocks noGrp="1"/>
          </p:cNvSpPr>
          <p:nvPr>
            <p:ph type="title"/>
          </p:nvPr>
        </p:nvSpPr>
        <p:spPr>
          <a:xfrm>
            <a:off x="1946082" y="381000"/>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Data Collection Options</a:t>
            </a:r>
            <a:endParaRPr/>
          </a:p>
        </p:txBody>
      </p:sp>
      <p:sp>
        <p:nvSpPr>
          <p:cNvPr id="1459" name="Google Shape;1459;p65"/>
          <p:cNvSpPr txBox="1">
            <a:spLocks noGrp="1"/>
          </p:cNvSpPr>
          <p:nvPr>
            <p:ph type="body" idx="1"/>
          </p:nvPr>
        </p:nvSpPr>
        <p:spPr>
          <a:xfrm>
            <a:off x="2055287" y="1295400"/>
            <a:ext cx="7713725" cy="4114800"/>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Interviews</a:t>
            </a:r>
            <a:endParaRPr/>
          </a:p>
          <a:p>
            <a:pPr marL="342900" indent="-342900">
              <a:spcBef>
                <a:spcPts val="1450"/>
              </a:spcBef>
              <a:buFont typeface="Arial"/>
              <a:buChar char="•"/>
            </a:pPr>
            <a:r>
              <a:rPr lang="en-US">
                <a:latin typeface="Calibri"/>
                <a:ea typeface="Calibri"/>
                <a:cs typeface="Calibri"/>
                <a:sym typeface="Calibri"/>
              </a:rPr>
              <a:t>Focus groups</a:t>
            </a:r>
            <a:endParaRPr/>
          </a:p>
          <a:p>
            <a:pPr marL="342900" indent="-342900">
              <a:spcBef>
                <a:spcPts val="1450"/>
              </a:spcBef>
              <a:buFont typeface="Arial"/>
              <a:buChar char="•"/>
            </a:pPr>
            <a:r>
              <a:rPr lang="en-US">
                <a:latin typeface="Calibri"/>
                <a:ea typeface="Calibri"/>
                <a:cs typeface="Calibri"/>
                <a:sym typeface="Calibri"/>
              </a:rPr>
              <a:t>Observations</a:t>
            </a:r>
            <a:endParaRPr/>
          </a:p>
          <a:p>
            <a:pPr marL="342900" indent="-342900">
              <a:spcBef>
                <a:spcPts val="1450"/>
              </a:spcBef>
              <a:buFont typeface="Arial"/>
              <a:buChar char="•"/>
            </a:pPr>
            <a:r>
              <a:rPr lang="en-US">
                <a:latin typeface="Calibri"/>
                <a:ea typeface="Calibri"/>
                <a:cs typeface="Calibri"/>
                <a:sym typeface="Calibri"/>
              </a:rPr>
              <a:t>Surveys</a:t>
            </a:r>
            <a:endParaRPr/>
          </a:p>
          <a:p>
            <a:pPr marL="342900" indent="-165100">
              <a:spcBef>
                <a:spcPts val="1450"/>
              </a:spcBef>
            </a:pPr>
            <a:endParaRPr>
              <a:latin typeface="Calibri"/>
              <a:ea typeface="Calibri"/>
              <a:cs typeface="Calibri"/>
              <a:sym typeface="Calibri"/>
            </a:endParaRPr>
          </a:p>
          <a:p>
            <a:pPr marL="0" indent="0">
              <a:spcBef>
                <a:spcPts val="1450"/>
              </a:spcBef>
            </a:pPr>
            <a:r>
              <a:rPr lang="en-US">
                <a:latin typeface="Calibri"/>
                <a:ea typeface="Calibri"/>
                <a:cs typeface="Calibri"/>
                <a:sym typeface="Calibri"/>
              </a:rPr>
              <a:t>If you want to do it well, it’s not as simple as you may think!</a:t>
            </a:r>
            <a:endParaRPr/>
          </a:p>
        </p:txBody>
      </p:sp>
      <p:pic>
        <p:nvPicPr>
          <p:cNvPr id="1461" name="Google Shape;1461;p6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105400" y="1752600"/>
            <a:ext cx="3279880" cy="2055050"/>
          </a:xfrm>
          <a:prstGeom prst="rect">
            <a:avLst/>
          </a:prstGeom>
          <a:noFill/>
          <a:ln>
            <a:noFill/>
          </a:ln>
        </p:spPr>
      </p:pic>
      <p:sp>
        <p:nvSpPr>
          <p:cNvPr id="6" name="Slide Number Placeholder 3">
            <a:extLst>
              <a:ext uri="{FF2B5EF4-FFF2-40B4-BE49-F238E27FC236}">
                <a16:creationId xmlns:a16="http://schemas.microsoft.com/office/drawing/2014/main" id="{DC089F37-3F15-4252-9679-EEB28545F7B5}"/>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13</a:t>
            </a:fld>
            <a:endParaRPr lang="en-US" sz="1400" dirty="0">
              <a:solidFill>
                <a:schemeClr val="bg1">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66"/>
          <p:cNvSpPr txBox="1">
            <a:spLocks noGrp="1"/>
          </p:cNvSpPr>
          <p:nvPr>
            <p:ph type="title"/>
          </p:nvPr>
        </p:nvSpPr>
        <p:spPr>
          <a:xfrm>
            <a:off x="1933599" y="383463"/>
            <a:ext cx="8309610"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Interviews</a:t>
            </a:r>
            <a:endParaRPr/>
          </a:p>
        </p:txBody>
      </p:sp>
      <p:sp>
        <p:nvSpPr>
          <p:cNvPr id="1470" name="Google Shape;1470;p66"/>
          <p:cNvSpPr txBox="1"/>
          <p:nvPr/>
        </p:nvSpPr>
        <p:spPr>
          <a:xfrm>
            <a:off x="2055286" y="1432543"/>
            <a:ext cx="4804184" cy="964880"/>
          </a:xfrm>
          <a:prstGeom prst="rect">
            <a:avLst/>
          </a:prstGeom>
          <a:noFill/>
          <a:ln>
            <a:noFill/>
          </a:ln>
        </p:spPr>
        <p:txBody>
          <a:bodyPr spcFirstLastPara="1" wrap="square" lIns="91425" tIns="45700" rIns="91425" bIns="45700" anchor="t" anchorCtr="0">
            <a:spAutoFit/>
          </a:bodyPr>
          <a:lstStyle/>
          <a:p>
            <a:pPr>
              <a:lnSpc>
                <a:spcPct val="90000"/>
              </a:lnSpc>
            </a:pPr>
            <a:r>
              <a:rPr lang="en-US" sz="2100">
                <a:solidFill>
                  <a:srgbClr val="000000"/>
                </a:solidFill>
                <a:latin typeface="Calibri"/>
                <a:ea typeface="Calibri"/>
                <a:cs typeface="Calibri"/>
                <a:sym typeface="Calibri"/>
              </a:rPr>
              <a:t>Useful for obtaining detailed information about individual thoughts and behaviors, and for pre-testing survey items.</a:t>
            </a:r>
            <a:endParaRPr/>
          </a:p>
        </p:txBody>
      </p:sp>
      <p:sp>
        <p:nvSpPr>
          <p:cNvPr id="1468" name="Google Shape;1468;p66"/>
          <p:cNvSpPr txBox="1">
            <a:spLocks noGrp="1"/>
          </p:cNvSpPr>
          <p:nvPr>
            <p:ph type="body" idx="1"/>
          </p:nvPr>
        </p:nvSpPr>
        <p:spPr>
          <a:xfrm>
            <a:off x="7010401" y="1427476"/>
            <a:ext cx="2723679" cy="3962399"/>
          </a:xfrm>
          <a:prstGeom prst="rect">
            <a:avLst/>
          </a:prstGeom>
          <a:solidFill>
            <a:srgbClr val="E2F0D9"/>
          </a:solidFill>
          <a:ln>
            <a:noFill/>
          </a:ln>
        </p:spPr>
        <p:txBody>
          <a:bodyPr spcFirstLastPara="1" wrap="square" lIns="0" tIns="0" rIns="0" bIns="0" anchor="ctr" anchorCtr="0">
            <a:noAutofit/>
          </a:bodyPr>
          <a:lstStyle/>
          <a:p>
            <a:pPr marL="0" indent="0">
              <a:spcBef>
                <a:spcPts val="0"/>
              </a:spcBef>
              <a:buSzPts val="2400"/>
            </a:pPr>
            <a:r>
              <a:rPr lang="en-US" sz="2400">
                <a:solidFill>
                  <a:srgbClr val="000000"/>
                </a:solidFill>
                <a:latin typeface="Calibri"/>
                <a:ea typeface="Calibri"/>
                <a:cs typeface="Calibri"/>
                <a:sym typeface="Calibri"/>
              </a:rPr>
              <a:t>  </a:t>
            </a:r>
            <a:r>
              <a:rPr lang="en-US" sz="2400" b="1">
                <a:solidFill>
                  <a:srgbClr val="005288"/>
                </a:solidFill>
                <a:latin typeface="Calibri"/>
                <a:ea typeface="Calibri"/>
                <a:cs typeface="Calibri"/>
                <a:sym typeface="Calibri"/>
              </a:rPr>
              <a:t>Considerations: </a:t>
            </a:r>
            <a:endParaRPr/>
          </a:p>
          <a:p>
            <a:pPr marL="685800" lvl="1" indent="-228600">
              <a:buClr>
                <a:srgbClr val="000000"/>
              </a:buClr>
              <a:buSzPts val="2400"/>
            </a:pPr>
            <a:r>
              <a:rPr lang="en-US">
                <a:solidFill>
                  <a:srgbClr val="000000"/>
                </a:solidFill>
              </a:rPr>
              <a:t>Questions to be asked</a:t>
            </a:r>
            <a:endParaRPr/>
          </a:p>
          <a:p>
            <a:pPr marL="685800" lvl="1" indent="-228600">
              <a:buClr>
                <a:srgbClr val="000000"/>
              </a:buClr>
              <a:buSzPts val="2400"/>
            </a:pPr>
            <a:r>
              <a:rPr lang="en-US">
                <a:solidFill>
                  <a:srgbClr val="000000"/>
                </a:solidFill>
              </a:rPr>
              <a:t>Length of interview</a:t>
            </a:r>
            <a:endParaRPr/>
          </a:p>
          <a:p>
            <a:pPr marL="685800" lvl="1" indent="-228600">
              <a:buClr>
                <a:srgbClr val="000000"/>
              </a:buClr>
              <a:buSzPts val="2400"/>
            </a:pPr>
            <a:r>
              <a:rPr lang="en-US">
                <a:solidFill>
                  <a:srgbClr val="000000"/>
                </a:solidFill>
              </a:rPr>
              <a:t>Participants </a:t>
            </a:r>
            <a:endParaRPr/>
          </a:p>
          <a:p>
            <a:pPr marL="685800" lvl="1" indent="-228600">
              <a:buClr>
                <a:srgbClr val="000000"/>
              </a:buClr>
              <a:buSzPts val="2400"/>
            </a:pPr>
            <a:r>
              <a:rPr lang="en-US">
                <a:solidFill>
                  <a:srgbClr val="000000"/>
                </a:solidFill>
              </a:rPr>
              <a:t>Interviewer</a:t>
            </a:r>
            <a:endParaRPr/>
          </a:p>
          <a:p>
            <a:pPr marL="685800" lvl="1" indent="-228600">
              <a:buClr>
                <a:srgbClr val="000000"/>
              </a:buClr>
              <a:buSzPts val="2400"/>
            </a:pPr>
            <a:r>
              <a:rPr lang="en-US">
                <a:solidFill>
                  <a:srgbClr val="000000"/>
                </a:solidFill>
              </a:rPr>
              <a:t>Interviewer training</a:t>
            </a:r>
            <a:endParaRPr/>
          </a:p>
          <a:p>
            <a:pPr marL="685800" lvl="1" indent="-228600">
              <a:buClr>
                <a:srgbClr val="000000"/>
              </a:buClr>
              <a:buSzPts val="2400"/>
            </a:pPr>
            <a:r>
              <a:rPr lang="en-US">
                <a:solidFill>
                  <a:srgbClr val="000000"/>
                </a:solidFill>
              </a:rPr>
              <a:t>Procedure</a:t>
            </a:r>
            <a:endParaRPr/>
          </a:p>
        </p:txBody>
      </p:sp>
      <p:pic>
        <p:nvPicPr>
          <p:cNvPr id="1471" name="Google Shape;1471;p6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156791" y="2355280"/>
            <a:ext cx="2601174" cy="2601174"/>
          </a:xfrm>
          <a:prstGeom prst="rect">
            <a:avLst/>
          </a:prstGeom>
          <a:noFill/>
          <a:ln>
            <a:noFill/>
          </a:ln>
        </p:spPr>
      </p:pic>
      <p:sp>
        <p:nvSpPr>
          <p:cNvPr id="1472" name="Google Shape;1472;p66"/>
          <p:cNvSpPr txBox="1"/>
          <p:nvPr/>
        </p:nvSpPr>
        <p:spPr>
          <a:xfrm>
            <a:off x="3156792" y="5220597"/>
            <a:ext cx="3572555" cy="338554"/>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K for more information</a:t>
            </a:r>
            <a:endParaRPr/>
          </a:p>
        </p:txBody>
      </p:sp>
      <p:sp>
        <p:nvSpPr>
          <p:cNvPr id="8" name="Slide Number Placeholder 3">
            <a:extLst>
              <a:ext uri="{FF2B5EF4-FFF2-40B4-BE49-F238E27FC236}">
                <a16:creationId xmlns:a16="http://schemas.microsoft.com/office/drawing/2014/main" id="{A7CC0235-8AEE-4A7D-9C02-05B545D7ADA2}"/>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14</a:t>
            </a:fld>
            <a:endParaRPr lang="en-US" sz="1400" dirty="0">
              <a:solidFill>
                <a:schemeClr val="bg1">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67"/>
          <p:cNvSpPr txBox="1">
            <a:spLocks noGrp="1"/>
          </p:cNvSpPr>
          <p:nvPr>
            <p:ph type="title"/>
          </p:nvPr>
        </p:nvSpPr>
        <p:spPr>
          <a:xfrm>
            <a:off x="1905000" y="381000"/>
            <a:ext cx="4373404" cy="713232"/>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Interviews Continued</a:t>
            </a:r>
            <a:endParaRPr dirty="0"/>
          </a:p>
        </p:txBody>
      </p:sp>
      <p:sp>
        <p:nvSpPr>
          <p:cNvPr id="1479" name="Google Shape;1479;p67"/>
          <p:cNvSpPr txBox="1">
            <a:spLocks noGrp="1"/>
          </p:cNvSpPr>
          <p:nvPr>
            <p:ph type="body" idx="1"/>
          </p:nvPr>
        </p:nvSpPr>
        <p:spPr>
          <a:xfrm>
            <a:off x="2055286" y="1295400"/>
            <a:ext cx="7886700" cy="4343400"/>
          </a:xfrm>
          <a:prstGeom prst="rect">
            <a:avLst/>
          </a:prstGeom>
          <a:noFill/>
          <a:ln>
            <a:noFill/>
          </a:ln>
        </p:spPr>
        <p:txBody>
          <a:bodyPr spcFirstLastPara="1" wrap="square" lIns="0" tIns="0" rIns="0" bIns="0" anchor="ctr" anchorCtr="0">
            <a:noAutofit/>
          </a:bodyPr>
          <a:lstStyle/>
          <a:p>
            <a:pPr marL="342900" indent="-342900">
              <a:lnSpc>
                <a:spcPct val="100000"/>
              </a:lnSpc>
              <a:spcBef>
                <a:spcPts val="0"/>
              </a:spcBef>
              <a:buSzPts val="2400"/>
              <a:buFont typeface="Arial"/>
              <a:buChar char="•"/>
            </a:pPr>
            <a:r>
              <a:rPr lang="en-US" sz="2400" dirty="0">
                <a:latin typeface="Calibri"/>
                <a:ea typeface="Calibri"/>
                <a:cs typeface="Calibri"/>
                <a:sym typeface="Calibri"/>
              </a:rPr>
              <a:t>Usually qualitative, with open-ended questions</a:t>
            </a:r>
            <a:endParaRPr dirty="0"/>
          </a:p>
          <a:p>
            <a:pPr marL="342900" indent="-342900">
              <a:lnSpc>
                <a:spcPct val="100000"/>
              </a:lnSpc>
              <a:spcBef>
                <a:spcPts val="0"/>
              </a:spcBef>
              <a:buSzPts val="2400"/>
              <a:buFont typeface="Arial"/>
              <a:buChar char="•"/>
            </a:pPr>
            <a:r>
              <a:rPr lang="en-US" sz="2400" dirty="0">
                <a:latin typeface="Calibri"/>
                <a:ea typeface="Calibri"/>
                <a:cs typeface="Calibri"/>
                <a:sym typeface="Calibri"/>
              </a:rPr>
              <a:t>Responses may be quantifiable or quantitative (rating scales)</a:t>
            </a:r>
            <a:endParaRPr dirty="0"/>
          </a:p>
          <a:p>
            <a:pPr marL="342900" indent="-342900">
              <a:lnSpc>
                <a:spcPct val="100000"/>
              </a:lnSpc>
              <a:spcBef>
                <a:spcPts val="0"/>
              </a:spcBef>
              <a:buSzPts val="2400"/>
              <a:buFont typeface="Arial"/>
              <a:buChar char="•"/>
            </a:pPr>
            <a:r>
              <a:rPr lang="en-US" sz="2400" dirty="0">
                <a:latin typeface="Calibri"/>
                <a:ea typeface="Calibri"/>
                <a:cs typeface="Calibri"/>
                <a:sym typeface="Calibri"/>
              </a:rPr>
              <a:t>Can be administered in person or over the phone</a:t>
            </a:r>
            <a:endParaRPr dirty="0"/>
          </a:p>
          <a:p>
            <a:pPr marL="342900" indent="-342900">
              <a:lnSpc>
                <a:spcPct val="100000"/>
              </a:lnSpc>
              <a:spcBef>
                <a:spcPts val="0"/>
              </a:spcBef>
              <a:buSzPts val="2400"/>
              <a:buFont typeface="Arial"/>
              <a:buChar char="•"/>
            </a:pPr>
            <a:r>
              <a:rPr lang="en-US" sz="2400" dirty="0">
                <a:latin typeface="Calibri"/>
                <a:ea typeface="Calibri"/>
                <a:cs typeface="Calibri"/>
                <a:sym typeface="Calibri"/>
              </a:rPr>
              <a:t>Allows follow-up questions to obtain more detail if needed, determine how interviewees interpret questions, etc. </a:t>
            </a:r>
            <a:endParaRPr dirty="0"/>
          </a:p>
          <a:p>
            <a:pPr marL="342900" indent="-342900">
              <a:lnSpc>
                <a:spcPct val="100000"/>
              </a:lnSpc>
              <a:spcBef>
                <a:spcPts val="0"/>
              </a:spcBef>
              <a:buSzPts val="2400"/>
              <a:buFont typeface="Arial"/>
              <a:buChar char="•"/>
            </a:pPr>
            <a:r>
              <a:rPr lang="en-US" sz="2400" dirty="0">
                <a:latin typeface="Calibri"/>
                <a:ea typeface="Calibri"/>
                <a:cs typeface="Calibri"/>
                <a:sym typeface="Calibri"/>
              </a:rPr>
              <a:t>Non-verbal communication may enhance responses during in-person interviews</a:t>
            </a:r>
            <a:endParaRPr dirty="0"/>
          </a:p>
          <a:p>
            <a:pPr marL="342900" indent="-342900">
              <a:lnSpc>
                <a:spcPct val="100000"/>
              </a:lnSpc>
              <a:spcBef>
                <a:spcPts val="0"/>
              </a:spcBef>
              <a:buSzPts val="2400"/>
              <a:buFont typeface="Arial"/>
              <a:buChar char="•"/>
            </a:pPr>
            <a:r>
              <a:rPr lang="en-US" sz="2400" dirty="0">
                <a:latin typeface="Calibri"/>
                <a:ea typeface="Calibri"/>
                <a:cs typeface="Calibri"/>
                <a:sym typeface="Calibri"/>
              </a:rPr>
              <a:t>Cultural sensitivity is important</a:t>
            </a:r>
            <a:endParaRPr dirty="0"/>
          </a:p>
          <a:p>
            <a:pPr marL="342900" indent="-342900">
              <a:lnSpc>
                <a:spcPct val="100000"/>
              </a:lnSpc>
              <a:spcBef>
                <a:spcPts val="0"/>
              </a:spcBef>
              <a:buSzPts val="2400"/>
              <a:buFont typeface="Arial"/>
              <a:buChar char="•"/>
            </a:pPr>
            <a:r>
              <a:rPr lang="en-US" sz="2400" dirty="0">
                <a:latin typeface="Calibri"/>
                <a:ea typeface="Calibri"/>
                <a:cs typeface="Calibri"/>
                <a:sym typeface="Calibri"/>
              </a:rPr>
              <a:t>Suggestions for guiding interview questions</a:t>
            </a:r>
            <a:endParaRPr dirty="0"/>
          </a:p>
        </p:txBody>
      </p:sp>
      <p:sp>
        <p:nvSpPr>
          <p:cNvPr id="5" name="Slide Number Placeholder 3">
            <a:extLst>
              <a:ext uri="{FF2B5EF4-FFF2-40B4-BE49-F238E27FC236}">
                <a16:creationId xmlns:a16="http://schemas.microsoft.com/office/drawing/2014/main" id="{C87B8969-F879-4CA6-B824-169CCAE5E112}"/>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15</a:t>
            </a:fld>
            <a:endParaRPr lang="en-US" sz="1400" dirty="0">
              <a:solidFill>
                <a:schemeClr val="bg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68"/>
          <p:cNvSpPr txBox="1">
            <a:spLocks noGrp="1"/>
          </p:cNvSpPr>
          <p:nvPr>
            <p:ph type="title"/>
          </p:nvPr>
        </p:nvSpPr>
        <p:spPr>
          <a:xfrm>
            <a:off x="1928086" y="386929"/>
            <a:ext cx="8309610"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Interview Questions</a:t>
            </a:r>
            <a:endParaRPr/>
          </a:p>
        </p:txBody>
      </p:sp>
      <p:sp>
        <p:nvSpPr>
          <p:cNvPr id="1488" name="Google Shape;1488;p68"/>
          <p:cNvSpPr txBox="1">
            <a:spLocks noGrp="1"/>
          </p:cNvSpPr>
          <p:nvPr>
            <p:ph type="body" idx="1"/>
          </p:nvPr>
        </p:nvSpPr>
        <p:spPr>
          <a:xfrm>
            <a:off x="1981200" y="1371600"/>
            <a:ext cx="5613149" cy="3846434"/>
          </a:xfrm>
          <a:prstGeom prst="rect">
            <a:avLst/>
          </a:prstGeom>
          <a:noFill/>
          <a:ln>
            <a:noFill/>
          </a:ln>
        </p:spPr>
        <p:txBody>
          <a:bodyPr spcFirstLastPara="1" wrap="square" lIns="0" tIns="0" rIns="0" bIns="0" anchor="ctr" anchorCtr="0">
            <a:noAutofit/>
          </a:bodyPr>
          <a:lstStyle/>
          <a:p>
            <a:pPr marL="342900" indent="-342900">
              <a:spcBef>
                <a:spcPts val="0"/>
              </a:spcBef>
              <a:buSzPts val="2400"/>
              <a:buFont typeface="Arial"/>
              <a:buChar char="•"/>
            </a:pPr>
            <a:r>
              <a:rPr lang="en-US" sz="2400">
                <a:latin typeface="Calibri"/>
                <a:ea typeface="Calibri"/>
                <a:cs typeface="Calibri"/>
                <a:sym typeface="Calibri"/>
              </a:rPr>
              <a:t>Limit the number of questions (3 in-depth questions to 15 shorter questions).</a:t>
            </a:r>
            <a:endParaRPr/>
          </a:p>
          <a:p>
            <a:pPr marL="342900" indent="-342900">
              <a:buSzPts val="2400"/>
              <a:buFont typeface="Arial"/>
              <a:buChar char="•"/>
            </a:pPr>
            <a:r>
              <a:rPr lang="en-US" sz="2400">
                <a:latin typeface="Calibri"/>
                <a:ea typeface="Calibri"/>
                <a:cs typeface="Calibri"/>
                <a:sym typeface="Calibri"/>
              </a:rPr>
              <a:t>Avoid closed-ended (yes/no) questions.</a:t>
            </a:r>
            <a:endParaRPr/>
          </a:p>
          <a:p>
            <a:pPr marL="342900" indent="-342900">
              <a:buSzPts val="2400"/>
              <a:buFont typeface="Arial"/>
              <a:buChar char="•"/>
            </a:pPr>
            <a:r>
              <a:rPr lang="en-US" sz="2400">
                <a:latin typeface="Calibri"/>
                <a:ea typeface="Calibri"/>
                <a:cs typeface="Calibri"/>
                <a:sym typeface="Calibri"/>
              </a:rPr>
              <a:t>Ask “how” and “why” questions.</a:t>
            </a:r>
            <a:endParaRPr/>
          </a:p>
          <a:p>
            <a:pPr marL="342900" indent="-342900">
              <a:buSzPts val="2400"/>
              <a:buFont typeface="Arial"/>
              <a:buChar char="•"/>
            </a:pPr>
            <a:r>
              <a:rPr lang="en-US" sz="2400">
                <a:latin typeface="Calibri"/>
                <a:ea typeface="Calibri"/>
                <a:cs typeface="Calibri"/>
                <a:sym typeface="Calibri"/>
              </a:rPr>
              <a:t>Develop probing questions.</a:t>
            </a:r>
            <a:endParaRPr/>
          </a:p>
          <a:p>
            <a:pPr marL="342900" indent="-342900">
              <a:buSzPts val="2400"/>
              <a:buFont typeface="Arial"/>
              <a:buChar char="•"/>
            </a:pPr>
            <a:r>
              <a:rPr lang="en-US" sz="2400">
                <a:latin typeface="Calibri"/>
                <a:ea typeface="Calibri"/>
                <a:cs typeface="Calibri"/>
                <a:sym typeface="Calibri"/>
              </a:rPr>
              <a:t>Ensure that questions are culturally and developmentally appropriate.</a:t>
            </a:r>
            <a:endParaRPr/>
          </a:p>
          <a:p>
            <a:pPr marL="342900" indent="-342900">
              <a:buSzPts val="2400"/>
              <a:buFont typeface="Arial"/>
              <a:buChar char="•"/>
            </a:pPr>
            <a:r>
              <a:rPr lang="en-US" sz="2400">
                <a:latin typeface="Calibri"/>
                <a:ea typeface="Calibri"/>
                <a:cs typeface="Calibri"/>
                <a:sym typeface="Calibri"/>
              </a:rPr>
              <a:t>Consider including a final question that captures topics you may not have considered.</a:t>
            </a:r>
            <a:endParaRPr/>
          </a:p>
        </p:txBody>
      </p:sp>
      <p:pic>
        <p:nvPicPr>
          <p:cNvPr id="1489" name="Google Shape;1489;p6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594349" y="2466394"/>
            <a:ext cx="2491108" cy="1656846"/>
          </a:xfrm>
          <a:prstGeom prst="rect">
            <a:avLst/>
          </a:prstGeom>
          <a:noFill/>
          <a:ln>
            <a:noFill/>
          </a:ln>
        </p:spPr>
      </p:pic>
      <p:sp>
        <p:nvSpPr>
          <p:cNvPr id="1490" name="Google Shape;1490;p68"/>
          <p:cNvSpPr txBox="1"/>
          <p:nvPr/>
        </p:nvSpPr>
        <p:spPr>
          <a:xfrm>
            <a:off x="5410201" y="5218034"/>
            <a:ext cx="3218361" cy="338554"/>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K for more information</a:t>
            </a:r>
            <a:endParaRPr/>
          </a:p>
        </p:txBody>
      </p:sp>
      <p:sp>
        <p:nvSpPr>
          <p:cNvPr id="7" name="Slide Number Placeholder 3">
            <a:extLst>
              <a:ext uri="{FF2B5EF4-FFF2-40B4-BE49-F238E27FC236}">
                <a16:creationId xmlns:a16="http://schemas.microsoft.com/office/drawing/2014/main" id="{80D2399D-7DB9-4200-B607-0E280B87A5C8}"/>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16</a:t>
            </a:fld>
            <a:endParaRPr lang="en-US" sz="1400" dirty="0">
              <a:solidFill>
                <a:schemeClr val="bg1">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69"/>
          <p:cNvSpPr txBox="1">
            <a:spLocks noGrp="1"/>
          </p:cNvSpPr>
          <p:nvPr>
            <p:ph type="title"/>
          </p:nvPr>
        </p:nvSpPr>
        <p:spPr>
          <a:xfrm>
            <a:off x="1903276" y="396945"/>
            <a:ext cx="8309610" cy="534924"/>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Interviews Continue </a:t>
            </a:r>
            <a:endParaRPr dirty="0"/>
          </a:p>
        </p:txBody>
      </p:sp>
      <p:sp>
        <p:nvSpPr>
          <p:cNvPr id="1502" name="Google Shape;1502;p69"/>
          <p:cNvSpPr txBox="1">
            <a:spLocks noGrp="1"/>
          </p:cNvSpPr>
          <p:nvPr>
            <p:ph type="body" idx="1"/>
          </p:nvPr>
        </p:nvSpPr>
        <p:spPr>
          <a:xfrm>
            <a:off x="2055286" y="1219201"/>
            <a:ext cx="6326715" cy="3733800"/>
          </a:xfrm>
          <a:prstGeom prst="rect">
            <a:avLst/>
          </a:prstGeom>
          <a:noFill/>
          <a:ln>
            <a:noFill/>
          </a:ln>
        </p:spPr>
        <p:txBody>
          <a:bodyPr spcFirstLastPara="1" wrap="square" lIns="0" tIns="0" rIns="0" bIns="0" anchor="ctr" anchorCtr="0">
            <a:noAutofit/>
          </a:bodyPr>
          <a:lstStyle/>
          <a:p>
            <a:pPr marL="0" indent="0">
              <a:spcBef>
                <a:spcPts val="0"/>
              </a:spcBef>
              <a:buSzPts val="2400"/>
            </a:pPr>
            <a:r>
              <a:rPr lang="en-US" sz="2400">
                <a:latin typeface="Calibri"/>
                <a:ea typeface="Calibri"/>
                <a:cs typeface="Calibri"/>
                <a:sym typeface="Calibri"/>
              </a:rPr>
              <a:t>Using the handout , refer to Steps 1 and 2 on the first page:</a:t>
            </a:r>
            <a:endParaRPr/>
          </a:p>
          <a:p>
            <a:pPr marL="342900" indent="-342900">
              <a:buSzPts val="2400"/>
              <a:buFont typeface="Arial"/>
              <a:buChar char="•"/>
            </a:pPr>
            <a:r>
              <a:rPr lang="en-US" sz="2400">
                <a:latin typeface="Calibri"/>
                <a:ea typeface="Calibri"/>
                <a:cs typeface="Calibri"/>
                <a:sym typeface="Calibri"/>
              </a:rPr>
              <a:t>With a partner, identify 1-2 evaluation questions that you want to answer through an interview.</a:t>
            </a:r>
            <a:endParaRPr/>
          </a:p>
          <a:p>
            <a:pPr marL="342900" indent="-342900">
              <a:buSzPts val="2400"/>
              <a:buFont typeface="Arial"/>
              <a:buChar char="•"/>
            </a:pPr>
            <a:r>
              <a:rPr lang="en-US" sz="2400">
                <a:latin typeface="Calibri"/>
                <a:ea typeface="Calibri"/>
                <a:cs typeface="Calibri"/>
                <a:sym typeface="Calibri"/>
              </a:rPr>
              <a:t>Develop 4-5 interview questions that closely align with the evaluation question(s) you chose.</a:t>
            </a:r>
            <a:endParaRPr/>
          </a:p>
          <a:p>
            <a:pPr marL="342900" indent="-342900">
              <a:buSzPts val="2400"/>
              <a:buFont typeface="Arial"/>
              <a:buChar char="•"/>
            </a:pPr>
            <a:r>
              <a:rPr lang="en-US" sz="2400">
                <a:latin typeface="Calibri"/>
                <a:ea typeface="Calibri"/>
                <a:cs typeface="Calibri"/>
                <a:sym typeface="Calibri"/>
              </a:rPr>
              <a:t>Be prepared to share out!</a:t>
            </a:r>
            <a:endParaRPr/>
          </a:p>
        </p:txBody>
      </p:sp>
      <p:sp>
        <p:nvSpPr>
          <p:cNvPr id="1503" name="Google Shape;1503;p69"/>
          <p:cNvSpPr txBox="1"/>
          <p:nvPr/>
        </p:nvSpPr>
        <p:spPr>
          <a:xfrm>
            <a:off x="4448901" y="5232187"/>
            <a:ext cx="3218361" cy="338554"/>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K for more information</a:t>
            </a:r>
            <a:endParaRPr/>
          </a:p>
        </p:txBody>
      </p:sp>
      <p:grpSp>
        <p:nvGrpSpPr>
          <p:cNvPr id="1498" name="Google Shape;1498;p69">
            <a:extLst>
              <a:ext uri="{C183D7F6-B498-43B3-948B-1728B52AA6E4}">
                <adec:decorative xmlns:adec="http://schemas.microsoft.com/office/drawing/2017/decorative" val="1"/>
              </a:ext>
            </a:extLst>
          </p:cNvPr>
          <p:cNvGrpSpPr/>
          <p:nvPr/>
        </p:nvGrpSpPr>
        <p:grpSpPr>
          <a:xfrm>
            <a:off x="8551866" y="3679669"/>
            <a:ext cx="1661021" cy="1868648"/>
            <a:chOff x="7083117" y="1975395"/>
            <a:chExt cx="1661021" cy="1868648"/>
          </a:xfrm>
        </p:grpSpPr>
        <p:sp>
          <p:nvSpPr>
            <p:cNvPr id="1499" name="Google Shape;1499;p69"/>
            <p:cNvSpPr txBox="1"/>
            <p:nvPr/>
          </p:nvSpPr>
          <p:spPr>
            <a:xfrm>
              <a:off x="7093890" y="2042152"/>
              <a:ext cx="1650248" cy="323165"/>
            </a:xfrm>
            <a:prstGeom prst="rect">
              <a:avLst/>
            </a:prstGeom>
            <a:noFill/>
            <a:ln>
              <a:noFill/>
            </a:ln>
          </p:spPr>
          <p:txBody>
            <a:bodyPr spcFirstLastPara="1" wrap="square" lIns="91425" tIns="45700" rIns="91425" bIns="45700" anchor="t" anchorCtr="0">
              <a:spAutoFit/>
            </a:bodyPr>
            <a:lstStyle/>
            <a:p>
              <a:pPr algn="ctr"/>
              <a:r>
                <a:rPr lang="en-US" sz="1500">
                  <a:solidFill>
                    <a:schemeClr val="dk1"/>
                  </a:solidFill>
                  <a:latin typeface="Calibri"/>
                  <a:ea typeface="Calibri"/>
                  <a:cs typeface="Calibri"/>
                  <a:sym typeface="Calibri"/>
                </a:rPr>
                <a:t>Partner Activity!</a:t>
              </a:r>
              <a:endParaRPr/>
            </a:p>
          </p:txBody>
        </p:sp>
        <p:pic>
          <p:nvPicPr>
            <p:cNvPr id="1500" name="Google Shape;1500;p6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179633" y="2662907"/>
              <a:ext cx="1473646" cy="1173806"/>
            </a:xfrm>
            <a:prstGeom prst="rect">
              <a:avLst/>
            </a:prstGeom>
            <a:noFill/>
            <a:ln>
              <a:noFill/>
            </a:ln>
          </p:spPr>
        </p:pic>
        <p:sp>
          <p:nvSpPr>
            <p:cNvPr id="1501" name="Google Shape;1501;p69"/>
            <p:cNvSpPr/>
            <p:nvPr/>
          </p:nvSpPr>
          <p:spPr>
            <a:xfrm>
              <a:off x="7083117" y="1975395"/>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a:solidFill>
                  <a:schemeClr val="lt1"/>
                </a:solidFill>
                <a:latin typeface="Calibri"/>
                <a:ea typeface="Calibri"/>
                <a:cs typeface="Calibri"/>
                <a:sym typeface="Calibri"/>
              </a:endParaRPr>
            </a:p>
          </p:txBody>
        </p:sp>
      </p:grpSp>
      <p:sp>
        <p:nvSpPr>
          <p:cNvPr id="10" name="Slide Number Placeholder 3">
            <a:extLst>
              <a:ext uri="{FF2B5EF4-FFF2-40B4-BE49-F238E27FC236}">
                <a16:creationId xmlns:a16="http://schemas.microsoft.com/office/drawing/2014/main" id="{61C2878A-F6ED-4E03-87FB-13BF3BF7E38C}"/>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17</a:t>
            </a:fld>
            <a:endParaRPr lang="en-US" sz="1400" dirty="0">
              <a:solidFill>
                <a:schemeClr val="bg1">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70"/>
          <p:cNvSpPr txBox="1">
            <a:spLocks noGrp="1"/>
          </p:cNvSpPr>
          <p:nvPr>
            <p:ph type="title"/>
          </p:nvPr>
        </p:nvSpPr>
        <p:spPr>
          <a:xfrm>
            <a:off x="1887944" y="374254"/>
            <a:ext cx="8309610"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Focus Groups</a:t>
            </a:r>
            <a:endParaRPr/>
          </a:p>
        </p:txBody>
      </p:sp>
      <p:sp>
        <p:nvSpPr>
          <p:cNvPr id="1512" name="Google Shape;1512;p70"/>
          <p:cNvSpPr txBox="1"/>
          <p:nvPr/>
        </p:nvSpPr>
        <p:spPr>
          <a:xfrm>
            <a:off x="2055286" y="1497911"/>
            <a:ext cx="4802714" cy="1446550"/>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2200"/>
              <a:buFont typeface="Arial"/>
              <a:buChar char="•"/>
            </a:pPr>
            <a:r>
              <a:rPr lang="en-US" sz="2200">
                <a:solidFill>
                  <a:schemeClr val="dk1"/>
                </a:solidFill>
                <a:latin typeface="Calibri"/>
                <a:ea typeface="Calibri"/>
                <a:cs typeface="Calibri"/>
                <a:sym typeface="Calibri"/>
              </a:rPr>
              <a:t>Useful for obtaining detailed information about personal and group thoughts and behaviors, and for pre-testing survey items.</a:t>
            </a:r>
            <a:endParaRPr/>
          </a:p>
        </p:txBody>
      </p:sp>
      <p:sp>
        <p:nvSpPr>
          <p:cNvPr id="1513" name="Google Shape;1513;p70"/>
          <p:cNvSpPr txBox="1">
            <a:spLocks noGrp="1"/>
          </p:cNvSpPr>
          <p:nvPr>
            <p:ph type="body" idx="1"/>
          </p:nvPr>
        </p:nvSpPr>
        <p:spPr>
          <a:xfrm>
            <a:off x="6858000" y="1471023"/>
            <a:ext cx="2854674" cy="2946877"/>
          </a:xfrm>
          <a:prstGeom prst="rect">
            <a:avLst/>
          </a:prstGeom>
          <a:solidFill>
            <a:srgbClr val="E2F0D9"/>
          </a:solidFill>
          <a:ln>
            <a:noFill/>
          </a:ln>
        </p:spPr>
        <p:txBody>
          <a:bodyPr spcFirstLastPara="1" wrap="square" lIns="0" tIns="0" rIns="0" bIns="0" anchor="ctr" anchorCtr="0">
            <a:noAutofit/>
          </a:bodyPr>
          <a:lstStyle/>
          <a:p>
            <a:pPr marL="0" indent="0">
              <a:spcBef>
                <a:spcPts val="0"/>
              </a:spcBef>
              <a:buSzPts val="1800"/>
            </a:pPr>
            <a:r>
              <a:rPr lang="en-US" sz="1800" b="1">
                <a:solidFill>
                  <a:srgbClr val="005288"/>
                </a:solidFill>
                <a:latin typeface="Calibri"/>
                <a:ea typeface="Calibri"/>
                <a:cs typeface="Calibri"/>
                <a:sym typeface="Calibri"/>
              </a:rPr>
              <a:t>   </a:t>
            </a:r>
            <a:r>
              <a:rPr lang="en-US" sz="2000" b="1">
                <a:solidFill>
                  <a:srgbClr val="005288"/>
                </a:solidFill>
                <a:latin typeface="Calibri"/>
                <a:ea typeface="Calibri"/>
                <a:cs typeface="Calibri"/>
                <a:sym typeface="Calibri"/>
              </a:rPr>
              <a:t>Considerations: </a:t>
            </a:r>
            <a:endParaRPr/>
          </a:p>
          <a:p>
            <a:pPr marL="685800" lvl="1" indent="-228600">
              <a:buClr>
                <a:schemeClr val="dk1"/>
              </a:buClr>
              <a:buSzPts val="2000"/>
            </a:pPr>
            <a:r>
              <a:rPr lang="en-US" sz="2000">
                <a:solidFill>
                  <a:schemeClr val="dk1"/>
                </a:solidFill>
              </a:rPr>
              <a:t>Choice of questions</a:t>
            </a:r>
            <a:endParaRPr/>
          </a:p>
          <a:p>
            <a:pPr marL="685800" lvl="1" indent="-228600">
              <a:buClr>
                <a:schemeClr val="dk1"/>
              </a:buClr>
              <a:buSzPts val="2000"/>
            </a:pPr>
            <a:r>
              <a:rPr lang="en-US" sz="2000">
                <a:solidFill>
                  <a:schemeClr val="dk1"/>
                </a:solidFill>
              </a:rPr>
              <a:t>Group composition</a:t>
            </a:r>
            <a:endParaRPr/>
          </a:p>
          <a:p>
            <a:pPr marL="685800" lvl="1" indent="-228600">
              <a:buClr>
                <a:schemeClr val="dk1"/>
              </a:buClr>
              <a:buSzPts val="2000"/>
            </a:pPr>
            <a:r>
              <a:rPr lang="en-US" sz="2000">
                <a:solidFill>
                  <a:schemeClr val="dk1"/>
                </a:solidFill>
              </a:rPr>
              <a:t>Number of groups</a:t>
            </a:r>
            <a:endParaRPr/>
          </a:p>
          <a:p>
            <a:pPr marL="685800" lvl="1" indent="-228600">
              <a:buClr>
                <a:schemeClr val="dk1"/>
              </a:buClr>
              <a:buSzPts val="2000"/>
            </a:pPr>
            <a:r>
              <a:rPr lang="en-US" sz="2000">
                <a:solidFill>
                  <a:schemeClr val="dk1"/>
                </a:solidFill>
              </a:rPr>
              <a:t>Choice of moderator(s)</a:t>
            </a:r>
            <a:endParaRPr/>
          </a:p>
          <a:p>
            <a:pPr marL="685800" lvl="1" indent="-228600">
              <a:buClr>
                <a:schemeClr val="dk1"/>
              </a:buClr>
              <a:buSzPts val="2000"/>
            </a:pPr>
            <a:r>
              <a:rPr lang="en-US" sz="2000">
                <a:solidFill>
                  <a:schemeClr val="dk1"/>
                </a:solidFill>
              </a:rPr>
              <a:t>Moderator training</a:t>
            </a:r>
            <a:endParaRPr/>
          </a:p>
          <a:p>
            <a:pPr marL="685800" lvl="1" indent="-228600">
              <a:buClr>
                <a:schemeClr val="dk1"/>
              </a:buClr>
              <a:buSzPts val="2000"/>
            </a:pPr>
            <a:r>
              <a:rPr lang="en-US" sz="2000">
                <a:solidFill>
                  <a:schemeClr val="dk1"/>
                </a:solidFill>
              </a:rPr>
              <a:t>Moderating procedure</a:t>
            </a:r>
            <a:endParaRPr/>
          </a:p>
        </p:txBody>
      </p:sp>
      <p:sp>
        <p:nvSpPr>
          <p:cNvPr id="1514" name="Google Shape;1514;p70"/>
          <p:cNvSpPr txBox="1"/>
          <p:nvPr/>
        </p:nvSpPr>
        <p:spPr>
          <a:xfrm>
            <a:off x="4724401" y="5257800"/>
            <a:ext cx="3232329" cy="338554"/>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K for more information</a:t>
            </a:r>
            <a:endParaRPr/>
          </a:p>
        </p:txBody>
      </p:sp>
      <p:pic>
        <p:nvPicPr>
          <p:cNvPr id="1511" name="Google Shape;1511;p7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95078" y="2957295"/>
            <a:ext cx="2911297" cy="1297255"/>
          </a:xfrm>
          <a:prstGeom prst="rect">
            <a:avLst/>
          </a:prstGeom>
          <a:noFill/>
          <a:ln>
            <a:noFill/>
          </a:ln>
        </p:spPr>
      </p:pic>
      <p:sp>
        <p:nvSpPr>
          <p:cNvPr id="8" name="Slide Number Placeholder 3">
            <a:extLst>
              <a:ext uri="{FF2B5EF4-FFF2-40B4-BE49-F238E27FC236}">
                <a16:creationId xmlns:a16="http://schemas.microsoft.com/office/drawing/2014/main" id="{C9C19F22-F2FB-438D-9D44-AD5417E15289}"/>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18</a:t>
            </a:fld>
            <a:endParaRPr lang="en-US" sz="1400" dirty="0">
              <a:solidFill>
                <a:schemeClr val="bg1">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71"/>
          <p:cNvSpPr txBox="1">
            <a:spLocks noGrp="1"/>
          </p:cNvSpPr>
          <p:nvPr>
            <p:ph type="title"/>
          </p:nvPr>
        </p:nvSpPr>
        <p:spPr>
          <a:xfrm>
            <a:off x="1905000" y="381000"/>
            <a:ext cx="4373404" cy="713232"/>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Focus Groups Continued</a:t>
            </a:r>
            <a:endParaRPr dirty="0"/>
          </a:p>
        </p:txBody>
      </p:sp>
      <p:sp>
        <p:nvSpPr>
          <p:cNvPr id="1521" name="Google Shape;1521;p71"/>
          <p:cNvSpPr txBox="1">
            <a:spLocks noGrp="1"/>
          </p:cNvSpPr>
          <p:nvPr>
            <p:ph type="body" idx="1"/>
          </p:nvPr>
        </p:nvSpPr>
        <p:spPr>
          <a:xfrm>
            <a:off x="2133600" y="1371600"/>
            <a:ext cx="4648200" cy="4267200"/>
          </a:xfrm>
          <a:prstGeom prst="rect">
            <a:avLst/>
          </a:prstGeom>
          <a:noFill/>
          <a:ln>
            <a:noFill/>
          </a:ln>
        </p:spPr>
        <p:txBody>
          <a:bodyPr spcFirstLastPara="1" wrap="square" lIns="0" tIns="0" rIns="0" bIns="0" anchor="ctr" anchorCtr="0">
            <a:noAutofit/>
          </a:bodyPr>
          <a:lstStyle/>
          <a:p>
            <a:pPr marL="342900" indent="-342900">
              <a:spcBef>
                <a:spcPts val="0"/>
              </a:spcBef>
              <a:buSzPts val="2100"/>
              <a:buFont typeface="Arial"/>
              <a:buChar char="•"/>
            </a:pPr>
            <a:r>
              <a:rPr lang="en-US" sz="2100">
                <a:latin typeface="Calibri"/>
                <a:ea typeface="Calibri"/>
                <a:cs typeface="Calibri"/>
                <a:sym typeface="Calibri"/>
              </a:rPr>
              <a:t>Usually qualitative, but could be quantitative (show of hands)</a:t>
            </a:r>
            <a:endParaRPr/>
          </a:p>
          <a:p>
            <a:pPr marL="342900" indent="-342900">
              <a:buSzPts val="2100"/>
              <a:buFont typeface="Arial"/>
              <a:buChar char="•"/>
            </a:pPr>
            <a:r>
              <a:rPr lang="en-US" sz="2100">
                <a:latin typeface="Calibri"/>
                <a:ea typeface="Calibri"/>
                <a:cs typeface="Calibri"/>
                <a:sym typeface="Calibri"/>
              </a:rPr>
              <a:t>Can be more cost-effective than individual interviews</a:t>
            </a:r>
            <a:endParaRPr/>
          </a:p>
          <a:p>
            <a:pPr marL="342900" indent="-342900">
              <a:buSzPts val="2100"/>
              <a:buFont typeface="Arial"/>
              <a:buChar char="•"/>
            </a:pPr>
            <a:r>
              <a:rPr lang="en-US" sz="2100">
                <a:latin typeface="Calibri"/>
                <a:ea typeface="Calibri"/>
                <a:cs typeface="Calibri"/>
                <a:sym typeface="Calibri"/>
              </a:rPr>
              <a:t>Can ask follow-up questions that allow you to obtain more detail if needed, determine how participants interpret questions, etc. </a:t>
            </a:r>
            <a:endParaRPr/>
          </a:p>
          <a:p>
            <a:pPr marL="342900" indent="-342900">
              <a:buSzPts val="2100"/>
              <a:buFont typeface="Arial"/>
              <a:buChar char="•"/>
            </a:pPr>
            <a:r>
              <a:rPr lang="en-US" sz="2100">
                <a:latin typeface="Calibri"/>
                <a:ea typeface="Calibri"/>
                <a:cs typeface="Calibri"/>
                <a:sym typeface="Calibri"/>
              </a:rPr>
              <a:t>Non-verbal communication may enhance responses</a:t>
            </a:r>
            <a:endParaRPr/>
          </a:p>
          <a:p>
            <a:pPr marL="342900" indent="-342900">
              <a:buSzPts val="2100"/>
              <a:buFont typeface="Arial"/>
              <a:buChar char="•"/>
            </a:pPr>
            <a:r>
              <a:rPr lang="en-US" sz="2100">
                <a:latin typeface="Calibri"/>
                <a:ea typeface="Calibri"/>
                <a:cs typeface="Calibri"/>
                <a:sym typeface="Calibri"/>
              </a:rPr>
              <a:t>Participants can build on each other’s responses</a:t>
            </a:r>
            <a:endParaRPr/>
          </a:p>
          <a:p>
            <a:pPr marL="0" indent="0">
              <a:buSzPts val="2100"/>
            </a:pPr>
            <a:endParaRPr sz="2100">
              <a:latin typeface="Calibri"/>
              <a:ea typeface="Calibri"/>
              <a:cs typeface="Calibri"/>
              <a:sym typeface="Calibri"/>
            </a:endParaRPr>
          </a:p>
        </p:txBody>
      </p:sp>
      <p:pic>
        <p:nvPicPr>
          <p:cNvPr id="1523" name="Google Shape;1523;p7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772183" y="2382618"/>
            <a:ext cx="3482046" cy="2321364"/>
          </a:xfrm>
          <a:prstGeom prst="rect">
            <a:avLst/>
          </a:prstGeom>
          <a:noFill/>
          <a:ln>
            <a:noFill/>
          </a:ln>
        </p:spPr>
      </p:pic>
      <p:sp>
        <p:nvSpPr>
          <p:cNvPr id="1524" name="Google Shape;1524;p71"/>
          <p:cNvSpPr txBox="1"/>
          <p:nvPr/>
        </p:nvSpPr>
        <p:spPr>
          <a:xfrm>
            <a:off x="4800601" y="5282943"/>
            <a:ext cx="3218361" cy="338554"/>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K for more information</a:t>
            </a:r>
            <a:endParaRPr/>
          </a:p>
        </p:txBody>
      </p:sp>
      <p:sp>
        <p:nvSpPr>
          <p:cNvPr id="7" name="Slide Number Placeholder 3">
            <a:extLst>
              <a:ext uri="{FF2B5EF4-FFF2-40B4-BE49-F238E27FC236}">
                <a16:creationId xmlns:a16="http://schemas.microsoft.com/office/drawing/2014/main" id="{8B4C49F0-6E16-4165-811C-FCE2A7E8F09D}"/>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19</a:t>
            </a:fld>
            <a:endParaRPr lang="en-US" sz="1400" dirty="0">
              <a:solidFill>
                <a:schemeClr val="bg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
          <p:cNvSpPr txBox="1">
            <a:spLocks noGrp="1"/>
          </p:cNvSpPr>
          <p:nvPr>
            <p:ph type="dt" idx="10"/>
          </p:nvPr>
        </p:nvSpPr>
        <p:spPr>
          <a:xfrm>
            <a:off x="5044440" y="4829105"/>
            <a:ext cx="2103120" cy="276999"/>
          </a:xfrm>
          <a:prstGeom prst="rect">
            <a:avLst/>
          </a:prstGeom>
          <a:noFill/>
          <a:ln>
            <a:noFill/>
          </a:ln>
        </p:spPr>
        <p:txBody>
          <a:bodyPr spcFirstLastPara="1" wrap="square" lIns="0" tIns="0" rIns="0" bIns="0" anchor="t" anchorCtr="0">
            <a:spAutoFit/>
          </a:bodyPr>
          <a:lstStyle/>
          <a:p>
            <a:pPr>
              <a:buClr>
                <a:srgbClr val="000000"/>
              </a:buClr>
            </a:pPr>
            <a:r>
              <a:rPr lang="en-US" kern="0" dirty="0">
                <a:solidFill>
                  <a:srgbClr val="FFFFFF"/>
                </a:solidFill>
              </a:rPr>
              <a:t>January 2020</a:t>
            </a:r>
            <a:endParaRPr kern="0" dirty="0">
              <a:solidFill>
                <a:srgbClr val="FFFFFF"/>
              </a:solidFill>
            </a:endParaRPr>
          </a:p>
        </p:txBody>
      </p:sp>
      <p:sp>
        <p:nvSpPr>
          <p:cNvPr id="687" name="Google Shape;687;p1"/>
          <p:cNvSpPr txBox="1">
            <a:spLocks noGrp="1"/>
          </p:cNvSpPr>
          <p:nvPr>
            <p:ph type="title"/>
          </p:nvPr>
        </p:nvSpPr>
        <p:spPr>
          <a:xfrm>
            <a:off x="2301402" y="2133600"/>
            <a:ext cx="7589196" cy="707886"/>
          </a:xfrm>
          <a:prstGeom prst="rect">
            <a:avLst/>
          </a:prstGeom>
          <a:noFill/>
          <a:ln>
            <a:noFill/>
          </a:ln>
        </p:spPr>
        <p:txBody>
          <a:bodyPr spcFirstLastPara="1" wrap="square" lIns="91425" tIns="45700" rIns="91425" bIns="45700" anchor="t" anchorCtr="0">
            <a:spAutoFit/>
          </a:bodyPr>
          <a:lstStyle/>
          <a:p>
            <a:r>
              <a:rPr lang="en-US" dirty="0"/>
              <a:t>Program Evaluation Module 4</a:t>
            </a:r>
            <a:endParaRPr dirty="0"/>
          </a:p>
        </p:txBody>
      </p:sp>
      <p:sp>
        <p:nvSpPr>
          <p:cNvPr id="688" name="Google Shape;688;p1"/>
          <p:cNvSpPr txBox="1">
            <a:spLocks noGrp="1"/>
          </p:cNvSpPr>
          <p:nvPr>
            <p:ph type="body" idx="1"/>
          </p:nvPr>
        </p:nvSpPr>
        <p:spPr>
          <a:xfrm>
            <a:off x="2285696" y="3438543"/>
            <a:ext cx="7620608" cy="523220"/>
          </a:xfrm>
          <a:prstGeom prst="rect">
            <a:avLst/>
          </a:prstGeom>
          <a:noFill/>
          <a:ln>
            <a:noFill/>
          </a:ln>
        </p:spPr>
        <p:txBody>
          <a:bodyPr spcFirstLastPara="1" wrap="square" lIns="91425" tIns="45700" rIns="91425" bIns="45700" anchor="t" anchorCtr="0">
            <a:spAutoFit/>
          </a:bodyPr>
          <a:lstStyle/>
          <a:p>
            <a:pPr marL="0" indent="0"/>
            <a:r>
              <a:rPr lang="en-US"/>
              <a:t>Overview</a:t>
            </a:r>
            <a:endParaRPr/>
          </a:p>
        </p:txBody>
      </p:sp>
      <p:sp>
        <p:nvSpPr>
          <p:cNvPr id="689" name="Google Shape;689;p1"/>
          <p:cNvSpPr txBox="1">
            <a:spLocks noGrp="1"/>
          </p:cNvSpPr>
          <p:nvPr>
            <p:ph type="body" idx="2"/>
          </p:nvPr>
        </p:nvSpPr>
        <p:spPr>
          <a:xfrm>
            <a:off x="2270125" y="4343400"/>
            <a:ext cx="7651750" cy="400110"/>
          </a:xfrm>
          <a:prstGeom prst="rect">
            <a:avLst/>
          </a:prstGeom>
          <a:noFill/>
          <a:ln>
            <a:noFill/>
          </a:ln>
        </p:spPr>
        <p:txBody>
          <a:bodyPr spcFirstLastPara="1" wrap="square" lIns="91425" tIns="45700" rIns="91425" bIns="45700" anchor="t" anchorCtr="0">
            <a:spAutoFit/>
          </a:bodyPr>
          <a:lstStyle/>
          <a:p>
            <a:pPr marL="0" indent="0"/>
            <a:r>
              <a:rPr lang="en-US"/>
              <a:t>REL Central and CDE</a:t>
            </a:r>
            <a:endParaRPr/>
          </a:p>
        </p:txBody>
      </p:sp>
    </p:spTree>
    <p:extLst>
      <p:ext uri="{BB962C8B-B14F-4D97-AF65-F5344CB8AC3E}">
        <p14:creationId xmlns:p14="http://schemas.microsoft.com/office/powerpoint/2010/main" val="61674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1530" name="Google Shape;1530;p72"/>
          <p:cNvSpPr txBox="1">
            <a:spLocks noGrp="1"/>
          </p:cNvSpPr>
          <p:nvPr>
            <p:ph type="title"/>
          </p:nvPr>
        </p:nvSpPr>
        <p:spPr>
          <a:xfrm>
            <a:off x="1905000" y="376256"/>
            <a:ext cx="8309610" cy="1170316"/>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Focus Groups</a:t>
            </a:r>
            <a:br>
              <a:rPr lang="en-US" sz="2800" dirty="0">
                <a:latin typeface="Trebuchet MS"/>
                <a:ea typeface="Trebuchet MS"/>
                <a:cs typeface="Trebuchet MS"/>
                <a:sym typeface="Trebuchet MS"/>
              </a:rPr>
            </a:br>
            <a:br>
              <a:rPr lang="en-US" sz="2800" dirty="0">
                <a:latin typeface="Trebuchet MS"/>
                <a:ea typeface="Trebuchet MS"/>
                <a:cs typeface="Trebuchet MS"/>
                <a:sym typeface="Trebuchet MS"/>
              </a:rPr>
            </a:br>
            <a:br>
              <a:rPr lang="en-US" sz="2800" dirty="0">
                <a:latin typeface="Trebuchet MS"/>
                <a:ea typeface="Trebuchet MS"/>
                <a:cs typeface="Trebuchet MS"/>
                <a:sym typeface="Trebuchet MS"/>
              </a:rPr>
            </a:br>
            <a:r>
              <a:rPr lang="en-US" sz="2800" dirty="0">
                <a:latin typeface="Trebuchet MS"/>
                <a:ea typeface="Trebuchet MS"/>
                <a:cs typeface="Trebuchet MS"/>
                <a:sym typeface="Trebuchet MS"/>
              </a:rPr>
              <a:t>.</a:t>
            </a:r>
            <a:endParaRPr sz="2800" dirty="0">
              <a:latin typeface="Trebuchet MS"/>
              <a:ea typeface="Trebuchet MS"/>
              <a:cs typeface="Trebuchet MS"/>
              <a:sym typeface="Trebuchet MS"/>
            </a:endParaRPr>
          </a:p>
        </p:txBody>
      </p:sp>
      <p:sp>
        <p:nvSpPr>
          <p:cNvPr id="1532" name="Google Shape;1532;p72"/>
          <p:cNvSpPr txBox="1">
            <a:spLocks noGrp="1"/>
          </p:cNvSpPr>
          <p:nvPr>
            <p:ph type="body" idx="1"/>
          </p:nvPr>
        </p:nvSpPr>
        <p:spPr>
          <a:xfrm>
            <a:off x="2055287" y="1295400"/>
            <a:ext cx="6196751" cy="4016028"/>
          </a:xfrm>
          <a:prstGeom prst="rect">
            <a:avLst/>
          </a:prstGeom>
          <a:noFill/>
          <a:ln>
            <a:noFill/>
          </a:ln>
        </p:spPr>
        <p:txBody>
          <a:bodyPr spcFirstLastPara="1" wrap="square" lIns="0" tIns="0" rIns="0" bIns="0" anchor="ctr" anchorCtr="0">
            <a:noAutofit/>
          </a:bodyPr>
          <a:lstStyle/>
          <a:p>
            <a:pPr marL="0" indent="0">
              <a:spcBef>
                <a:spcPts val="0"/>
              </a:spcBef>
              <a:buSzPts val="2000"/>
            </a:pPr>
            <a:r>
              <a:rPr lang="en-US" sz="2000" b="1" dirty="0">
                <a:solidFill>
                  <a:srgbClr val="005288"/>
                </a:solidFill>
                <a:latin typeface="Calibri"/>
                <a:ea typeface="Calibri"/>
                <a:cs typeface="Calibri"/>
                <a:sym typeface="Calibri"/>
              </a:rPr>
              <a:t>Moderating procedure and general tips:</a:t>
            </a:r>
            <a:endParaRPr dirty="0"/>
          </a:p>
          <a:p>
            <a:pPr marL="342900" indent="-342900">
              <a:buSzPts val="1800"/>
              <a:buFont typeface="Arial"/>
              <a:buChar char="•"/>
            </a:pPr>
            <a:r>
              <a:rPr lang="en-US" sz="1800" dirty="0">
                <a:latin typeface="Calibri"/>
                <a:ea typeface="Calibri"/>
                <a:cs typeface="Calibri"/>
                <a:sym typeface="Calibri"/>
              </a:rPr>
              <a:t>Explain the purpose and intended use of collected data</a:t>
            </a:r>
            <a:endParaRPr dirty="0"/>
          </a:p>
          <a:p>
            <a:pPr marL="342900" indent="-342900">
              <a:buSzPts val="1800"/>
              <a:buFont typeface="Arial"/>
              <a:buChar char="•"/>
            </a:pPr>
            <a:r>
              <a:rPr lang="en-US" sz="1800" dirty="0">
                <a:latin typeface="Calibri"/>
                <a:ea typeface="Calibri"/>
                <a:cs typeface="Calibri"/>
                <a:sym typeface="Calibri"/>
              </a:rPr>
              <a:t>Assure participants of confidentiality </a:t>
            </a:r>
            <a:endParaRPr dirty="0"/>
          </a:p>
          <a:p>
            <a:pPr marL="342900" indent="-342900">
              <a:buSzPts val="1800"/>
              <a:buFont typeface="Arial"/>
              <a:buChar char="•"/>
            </a:pPr>
            <a:r>
              <a:rPr lang="en-US" sz="1800" dirty="0">
                <a:latin typeface="Calibri"/>
                <a:ea typeface="Calibri"/>
                <a:cs typeface="Calibri"/>
                <a:sym typeface="Calibri"/>
              </a:rPr>
              <a:t>Obtain participants’ informed consent</a:t>
            </a:r>
            <a:endParaRPr dirty="0"/>
          </a:p>
          <a:p>
            <a:pPr marL="342900" indent="-342900">
              <a:buSzPts val="1800"/>
              <a:buFont typeface="Arial"/>
              <a:buChar char="•"/>
            </a:pPr>
            <a:r>
              <a:rPr lang="en-US" sz="1800" dirty="0">
                <a:latin typeface="Calibri"/>
                <a:ea typeface="Calibri"/>
                <a:cs typeface="Calibri"/>
                <a:sym typeface="Calibri"/>
              </a:rPr>
              <a:t>Arrange seating so participants can see each other.</a:t>
            </a:r>
            <a:endParaRPr dirty="0"/>
          </a:p>
          <a:p>
            <a:pPr marL="342900" indent="-342900">
              <a:buSzPts val="1800"/>
              <a:buFont typeface="Arial"/>
              <a:buChar char="•"/>
            </a:pPr>
            <a:r>
              <a:rPr lang="en-US" sz="1800" dirty="0">
                <a:latin typeface="Calibri"/>
                <a:ea typeface="Calibri"/>
                <a:cs typeface="Calibri"/>
                <a:sym typeface="Calibri"/>
              </a:rPr>
              <a:t>Establish discussion ground rules</a:t>
            </a:r>
            <a:endParaRPr dirty="0"/>
          </a:p>
          <a:p>
            <a:pPr marL="342900" indent="-342900">
              <a:buSzPts val="1800"/>
              <a:buFont typeface="Arial"/>
              <a:buChar char="•"/>
            </a:pPr>
            <a:r>
              <a:rPr lang="en-US" sz="1800" dirty="0">
                <a:latin typeface="Calibri"/>
                <a:ea typeface="Calibri"/>
                <a:cs typeface="Calibri"/>
                <a:sym typeface="Calibri"/>
              </a:rPr>
              <a:t>Start with “warm-up” questions</a:t>
            </a:r>
            <a:endParaRPr dirty="0"/>
          </a:p>
          <a:p>
            <a:pPr marL="342900" indent="-342900">
              <a:buSzPts val="1800"/>
              <a:buFont typeface="Arial"/>
              <a:buChar char="•"/>
            </a:pPr>
            <a:r>
              <a:rPr lang="en-US" sz="1800" dirty="0">
                <a:latin typeface="Calibri"/>
                <a:ea typeface="Calibri"/>
                <a:cs typeface="Calibri"/>
                <a:sym typeface="Calibri"/>
              </a:rPr>
              <a:t>Monitor time and stay within time limits (30–90 minutes) </a:t>
            </a:r>
            <a:endParaRPr dirty="0"/>
          </a:p>
          <a:p>
            <a:pPr marL="342900" indent="-342900">
              <a:buSzPts val="1800"/>
              <a:buFont typeface="Arial"/>
              <a:buChar char="•"/>
            </a:pPr>
            <a:r>
              <a:rPr lang="en-US" sz="1800" dirty="0">
                <a:latin typeface="Calibri"/>
                <a:ea typeface="Calibri"/>
                <a:cs typeface="Calibri"/>
                <a:sym typeface="Calibri"/>
              </a:rPr>
              <a:t>Use active listening techniques</a:t>
            </a:r>
            <a:endParaRPr dirty="0"/>
          </a:p>
          <a:p>
            <a:pPr marL="342900" indent="-342900">
              <a:buSzPts val="1800"/>
              <a:buFont typeface="Arial"/>
              <a:buChar char="•"/>
            </a:pPr>
            <a:r>
              <a:rPr lang="en-US" sz="1800" dirty="0">
                <a:latin typeface="Calibri"/>
                <a:ea typeface="Calibri"/>
                <a:cs typeface="Calibri"/>
                <a:sym typeface="Calibri"/>
              </a:rPr>
              <a:t>Provide closure, thank participants</a:t>
            </a:r>
            <a:endParaRPr dirty="0"/>
          </a:p>
        </p:txBody>
      </p:sp>
      <p:pic>
        <p:nvPicPr>
          <p:cNvPr id="1533" name="Google Shape;1533;p7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96201" y="2209801"/>
            <a:ext cx="2469953" cy="1646635"/>
          </a:xfrm>
          <a:prstGeom prst="rect">
            <a:avLst/>
          </a:prstGeom>
          <a:noFill/>
          <a:ln>
            <a:noFill/>
          </a:ln>
        </p:spPr>
      </p:pic>
      <p:sp>
        <p:nvSpPr>
          <p:cNvPr id="1534" name="Google Shape;1534;p72"/>
          <p:cNvSpPr txBox="1"/>
          <p:nvPr/>
        </p:nvSpPr>
        <p:spPr>
          <a:xfrm>
            <a:off x="4450625" y="5296134"/>
            <a:ext cx="3218361" cy="338554"/>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K for more information</a:t>
            </a:r>
            <a:endParaRPr/>
          </a:p>
        </p:txBody>
      </p:sp>
      <p:sp>
        <p:nvSpPr>
          <p:cNvPr id="7" name="Slide Number Placeholder 3">
            <a:extLst>
              <a:ext uri="{FF2B5EF4-FFF2-40B4-BE49-F238E27FC236}">
                <a16:creationId xmlns:a16="http://schemas.microsoft.com/office/drawing/2014/main" id="{93F01571-02E1-4E1F-A5E1-100278F9EA85}"/>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20</a:t>
            </a:fld>
            <a:endParaRPr lang="en-US" sz="1400" dirty="0">
              <a:solidFill>
                <a:schemeClr val="bg1">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73"/>
          <p:cNvSpPr txBox="1">
            <a:spLocks noGrp="1"/>
          </p:cNvSpPr>
          <p:nvPr>
            <p:ph type="title"/>
          </p:nvPr>
        </p:nvSpPr>
        <p:spPr>
          <a:xfrm>
            <a:off x="1884908" y="397237"/>
            <a:ext cx="8309610" cy="1291714"/>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Focus Groups</a:t>
            </a:r>
            <a:br>
              <a:rPr lang="en-US" sz="2800" dirty="0">
                <a:latin typeface="Trebuchet MS"/>
                <a:ea typeface="Trebuchet MS"/>
                <a:cs typeface="Trebuchet MS"/>
                <a:sym typeface="Trebuchet MS"/>
              </a:rPr>
            </a:br>
            <a:br>
              <a:rPr lang="en-US" sz="2800" dirty="0">
                <a:latin typeface="Trebuchet MS"/>
                <a:ea typeface="Trebuchet MS"/>
                <a:cs typeface="Trebuchet MS"/>
                <a:sym typeface="Trebuchet MS"/>
              </a:rPr>
            </a:br>
            <a:br>
              <a:rPr lang="en-US" sz="2800" dirty="0">
                <a:latin typeface="Trebuchet MS"/>
                <a:ea typeface="Trebuchet MS"/>
                <a:cs typeface="Trebuchet MS"/>
                <a:sym typeface="Trebuchet MS"/>
              </a:rPr>
            </a:br>
            <a:endParaRPr sz="2800" dirty="0">
              <a:latin typeface="Trebuchet MS"/>
              <a:ea typeface="Trebuchet MS"/>
              <a:cs typeface="Trebuchet MS"/>
              <a:sym typeface="Trebuchet MS"/>
            </a:endParaRPr>
          </a:p>
        </p:txBody>
      </p:sp>
      <p:sp>
        <p:nvSpPr>
          <p:cNvPr id="1542" name="Google Shape;1542;p73"/>
          <p:cNvSpPr txBox="1">
            <a:spLocks noGrp="1"/>
          </p:cNvSpPr>
          <p:nvPr>
            <p:ph type="body" idx="1"/>
          </p:nvPr>
        </p:nvSpPr>
        <p:spPr>
          <a:xfrm>
            <a:off x="2055286" y="1534980"/>
            <a:ext cx="7012514" cy="3823713"/>
          </a:xfrm>
          <a:prstGeom prst="rect">
            <a:avLst/>
          </a:prstGeom>
          <a:noFill/>
          <a:ln>
            <a:noFill/>
          </a:ln>
        </p:spPr>
        <p:txBody>
          <a:bodyPr spcFirstLastPara="1" wrap="square" lIns="0" tIns="0" rIns="0" bIns="0" anchor="ctr" anchorCtr="0">
            <a:noAutofit/>
          </a:bodyPr>
          <a:lstStyle/>
          <a:p>
            <a:pPr marL="0" indent="0">
              <a:lnSpc>
                <a:spcPct val="100000"/>
              </a:lnSpc>
              <a:spcBef>
                <a:spcPts val="0"/>
              </a:spcBef>
            </a:pPr>
            <a:r>
              <a:rPr lang="en-US" dirty="0">
                <a:latin typeface="Calibri"/>
                <a:ea typeface="Calibri"/>
                <a:cs typeface="Calibri"/>
                <a:sym typeface="Calibri"/>
              </a:rPr>
              <a:t>Discuss with your group what the focus group facilitator does </a:t>
            </a:r>
            <a:r>
              <a:rPr lang="en-US" b="1" i="1" dirty="0">
                <a:solidFill>
                  <a:srgbClr val="FF0000"/>
                </a:solidFill>
                <a:latin typeface="Calibri"/>
                <a:ea typeface="Calibri"/>
                <a:cs typeface="Calibri"/>
                <a:sym typeface="Calibri"/>
              </a:rPr>
              <a:t>wrong</a:t>
            </a:r>
            <a:r>
              <a:rPr lang="en-US" dirty="0">
                <a:solidFill>
                  <a:srgbClr val="FF0000"/>
                </a:solidFill>
                <a:latin typeface="Calibri"/>
                <a:ea typeface="Calibri"/>
                <a:cs typeface="Calibri"/>
                <a:sym typeface="Calibri"/>
              </a:rPr>
              <a:t> </a:t>
            </a:r>
            <a:r>
              <a:rPr lang="en-US" dirty="0">
                <a:latin typeface="Calibri"/>
                <a:ea typeface="Calibri"/>
                <a:cs typeface="Calibri"/>
                <a:sym typeface="Calibri"/>
              </a:rPr>
              <a:t>in the following video clip.</a:t>
            </a:r>
            <a:endParaRPr dirty="0"/>
          </a:p>
          <a:p>
            <a:pPr marL="0" indent="0">
              <a:lnSpc>
                <a:spcPct val="100000"/>
              </a:lnSpc>
              <a:spcBef>
                <a:spcPts val="1450"/>
              </a:spcBef>
            </a:pPr>
            <a:endParaRPr dirty="0">
              <a:latin typeface="Calibri"/>
              <a:ea typeface="Calibri"/>
              <a:cs typeface="Calibri"/>
              <a:sym typeface="Calibri"/>
            </a:endParaRPr>
          </a:p>
          <a:p>
            <a:pPr marL="0" indent="0">
              <a:lnSpc>
                <a:spcPct val="100000"/>
              </a:lnSpc>
              <a:spcBef>
                <a:spcPts val="1450"/>
              </a:spcBef>
            </a:pPr>
            <a:r>
              <a:rPr lang="en-US" sz="2600" u="sng" dirty="0">
                <a:solidFill>
                  <a:schemeClr val="hlink"/>
                </a:solidFill>
                <a:latin typeface="Calibri"/>
                <a:ea typeface="Calibri"/>
                <a:cs typeface="Calibri"/>
                <a:sym typeface="Calibri"/>
                <a:hlinkClick r:id="rId3"/>
              </a:rPr>
              <a:t>https://youtu.be/Auf9pkuCc8k</a:t>
            </a:r>
            <a:r>
              <a:rPr lang="en-US" sz="2600" dirty="0">
                <a:latin typeface="Calibri"/>
                <a:ea typeface="Calibri"/>
                <a:cs typeface="Calibri"/>
                <a:sym typeface="Calibri"/>
              </a:rPr>
              <a:t> </a:t>
            </a:r>
            <a:endParaRPr sz="2600" dirty="0"/>
          </a:p>
        </p:txBody>
      </p:sp>
      <p:sp>
        <p:nvSpPr>
          <p:cNvPr id="1547" name="Google Shape;1547;p73"/>
          <p:cNvSpPr txBox="1"/>
          <p:nvPr/>
        </p:nvSpPr>
        <p:spPr>
          <a:xfrm>
            <a:off x="4430533" y="5285533"/>
            <a:ext cx="3218361" cy="338554"/>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K for more information</a:t>
            </a:r>
            <a:endParaRPr/>
          </a:p>
        </p:txBody>
      </p:sp>
      <p:grpSp>
        <p:nvGrpSpPr>
          <p:cNvPr id="1543" name="Google Shape;1543;p73">
            <a:extLst>
              <a:ext uri="{C183D7F6-B498-43B3-948B-1728B52AA6E4}">
                <adec:decorative xmlns:adec="http://schemas.microsoft.com/office/drawing/2017/decorative" val="1"/>
              </a:ext>
            </a:extLst>
          </p:cNvPr>
          <p:cNvGrpSpPr/>
          <p:nvPr/>
        </p:nvGrpSpPr>
        <p:grpSpPr>
          <a:xfrm>
            <a:off x="8531817" y="3886200"/>
            <a:ext cx="1662700" cy="1568610"/>
            <a:chOff x="6846091" y="3607817"/>
            <a:chExt cx="1661021" cy="1868648"/>
          </a:xfrm>
        </p:grpSpPr>
        <p:sp>
          <p:nvSpPr>
            <p:cNvPr id="1544" name="Google Shape;1544;p73"/>
            <p:cNvSpPr txBox="1"/>
            <p:nvPr/>
          </p:nvSpPr>
          <p:spPr>
            <a:xfrm>
              <a:off x="6941067" y="3657594"/>
              <a:ext cx="1473646" cy="384979"/>
            </a:xfrm>
            <a:prstGeom prst="rect">
              <a:avLst/>
            </a:prstGeom>
            <a:noFill/>
            <a:ln>
              <a:noFill/>
            </a:ln>
          </p:spPr>
          <p:txBody>
            <a:bodyPr spcFirstLastPara="1" wrap="square" lIns="91425" tIns="45700" rIns="91425" bIns="45700" anchor="t" anchorCtr="0">
              <a:spAutoFit/>
            </a:bodyPr>
            <a:lstStyle/>
            <a:p>
              <a:pPr algn="ctr"/>
              <a:r>
                <a:rPr lang="en-US" sz="1500" b="1">
                  <a:solidFill>
                    <a:schemeClr val="dk1"/>
                  </a:solidFill>
                  <a:latin typeface="Calibri"/>
                  <a:ea typeface="Calibri"/>
                  <a:cs typeface="Calibri"/>
                  <a:sym typeface="Calibri"/>
                </a:rPr>
                <a:t> Group Activity!</a:t>
              </a:r>
              <a:endParaRPr/>
            </a:p>
          </p:txBody>
        </p:sp>
        <p:sp>
          <p:nvSpPr>
            <p:cNvPr id="1545" name="Google Shape;1545;p73"/>
            <p:cNvSpPr/>
            <p:nvPr/>
          </p:nvSpPr>
          <p:spPr>
            <a:xfrm>
              <a:off x="6846091" y="3607817"/>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a:solidFill>
                  <a:schemeClr val="lt1"/>
                </a:solidFill>
                <a:latin typeface="Calibri"/>
                <a:ea typeface="Calibri"/>
                <a:cs typeface="Calibri"/>
                <a:sym typeface="Calibri"/>
              </a:endParaRPr>
            </a:p>
          </p:txBody>
        </p:sp>
        <p:pic>
          <p:nvPicPr>
            <p:cNvPr id="1546" name="Google Shape;1546;p73" descr="Image result for collaboration graphic"/>
            <p:cNvPicPr preferRelativeResize="0"/>
            <p:nvPr/>
          </p:nvPicPr>
          <p:blipFill rotWithShape="1">
            <a:blip r:embed="rId4">
              <a:alphaModFix/>
            </a:blip>
            <a:srcRect/>
            <a:stretch/>
          </p:blipFill>
          <p:spPr>
            <a:xfrm>
              <a:off x="6941067" y="3957677"/>
              <a:ext cx="1473646" cy="1473646"/>
            </a:xfrm>
            <a:prstGeom prst="rect">
              <a:avLst/>
            </a:prstGeom>
            <a:noFill/>
            <a:ln>
              <a:noFill/>
            </a:ln>
          </p:spPr>
        </p:pic>
      </p:grpSp>
      <p:sp>
        <p:nvSpPr>
          <p:cNvPr id="10" name="Slide Number Placeholder 3">
            <a:extLst>
              <a:ext uri="{FF2B5EF4-FFF2-40B4-BE49-F238E27FC236}">
                <a16:creationId xmlns:a16="http://schemas.microsoft.com/office/drawing/2014/main" id="{E8D29A9C-29AA-48FA-AF57-BB083E4CA9DB}"/>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21</a:t>
            </a:fld>
            <a:endParaRPr lang="en-US" sz="1400" dirty="0">
              <a:solidFill>
                <a:schemeClr val="bg1">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5" name="Google Shape;1555;p74"/>
          <p:cNvSpPr txBox="1">
            <a:spLocks noGrp="1"/>
          </p:cNvSpPr>
          <p:nvPr>
            <p:ph type="title"/>
          </p:nvPr>
        </p:nvSpPr>
        <p:spPr>
          <a:xfrm>
            <a:off x="1891965" y="381000"/>
            <a:ext cx="61188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Focus Groups:  What did </a:t>
            </a:r>
            <a:r>
              <a:rPr lang="en-US" sz="2800" i="1">
                <a:latin typeface="Trebuchet MS"/>
                <a:ea typeface="Trebuchet MS"/>
                <a:cs typeface="Trebuchet MS"/>
                <a:sym typeface="Trebuchet MS"/>
              </a:rPr>
              <a:t>not</a:t>
            </a:r>
            <a:r>
              <a:rPr lang="en-US" sz="2800">
                <a:latin typeface="Trebuchet MS"/>
                <a:ea typeface="Trebuchet MS"/>
                <a:cs typeface="Trebuchet MS"/>
                <a:sym typeface="Trebuchet MS"/>
              </a:rPr>
              <a:t> work?</a:t>
            </a:r>
            <a:endParaRPr sz="2800">
              <a:latin typeface="Trebuchet MS"/>
              <a:ea typeface="Trebuchet MS"/>
              <a:cs typeface="Trebuchet MS"/>
              <a:sym typeface="Trebuchet MS"/>
            </a:endParaRPr>
          </a:p>
        </p:txBody>
      </p:sp>
      <p:sp>
        <p:nvSpPr>
          <p:cNvPr id="1553" name="Google Shape;1553;p74"/>
          <p:cNvSpPr txBox="1">
            <a:spLocks noGrp="1"/>
          </p:cNvSpPr>
          <p:nvPr>
            <p:ph type="body" idx="1"/>
          </p:nvPr>
        </p:nvSpPr>
        <p:spPr>
          <a:xfrm>
            <a:off x="2055287" y="1295400"/>
            <a:ext cx="5694854" cy="4304627"/>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No context for focus group or for questions.</a:t>
            </a:r>
            <a:endParaRPr/>
          </a:p>
          <a:p>
            <a:pPr marL="342900" indent="-342900">
              <a:buFont typeface="Arial"/>
              <a:buChar char="•"/>
            </a:pPr>
            <a:r>
              <a:rPr lang="en-US">
                <a:latin typeface="Calibri"/>
                <a:ea typeface="Calibri"/>
                <a:cs typeface="Calibri"/>
                <a:sym typeface="Calibri"/>
              </a:rPr>
              <a:t>Made participants uncomfortable (body language and no active listening).</a:t>
            </a:r>
            <a:endParaRPr/>
          </a:p>
          <a:p>
            <a:pPr marL="342900" indent="-342900">
              <a:buFont typeface="Arial"/>
              <a:buChar char="•"/>
            </a:pPr>
            <a:r>
              <a:rPr lang="en-US">
                <a:latin typeface="Calibri"/>
                <a:ea typeface="Calibri"/>
                <a:cs typeface="Calibri"/>
                <a:sym typeface="Calibri"/>
              </a:rPr>
              <a:t>Inappropriate facilitation skills.</a:t>
            </a:r>
            <a:endParaRPr/>
          </a:p>
          <a:p>
            <a:pPr marL="342900" indent="-342900">
              <a:buFont typeface="Arial"/>
              <a:buChar char="•"/>
            </a:pPr>
            <a:r>
              <a:rPr lang="en-US">
                <a:latin typeface="Calibri"/>
                <a:ea typeface="Calibri"/>
                <a:cs typeface="Calibri"/>
                <a:sym typeface="Calibri"/>
              </a:rPr>
              <a:t>No record-keeping and evaluation method.</a:t>
            </a:r>
            <a:endParaRPr/>
          </a:p>
        </p:txBody>
      </p:sp>
      <p:pic>
        <p:nvPicPr>
          <p:cNvPr id="1556" name="Google Shape;1556;p7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010826" y="2091390"/>
            <a:ext cx="1695403" cy="2712644"/>
          </a:xfrm>
          <a:prstGeom prst="rect">
            <a:avLst/>
          </a:prstGeom>
          <a:noFill/>
          <a:ln>
            <a:noFill/>
          </a:ln>
        </p:spPr>
      </p:pic>
      <p:sp>
        <p:nvSpPr>
          <p:cNvPr id="6" name="Slide Number Placeholder 3">
            <a:extLst>
              <a:ext uri="{FF2B5EF4-FFF2-40B4-BE49-F238E27FC236}">
                <a16:creationId xmlns:a16="http://schemas.microsoft.com/office/drawing/2014/main" id="{EF3E8077-7718-4A02-ACA1-8704E56CC27C}"/>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22</a:t>
            </a:fld>
            <a:endParaRPr lang="en-US" sz="1400" dirty="0">
              <a:solidFill>
                <a:schemeClr val="bg1">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p75"/>
          <p:cNvSpPr txBox="1">
            <a:spLocks noGrp="1"/>
          </p:cNvSpPr>
          <p:nvPr>
            <p:ph type="title"/>
          </p:nvPr>
        </p:nvSpPr>
        <p:spPr>
          <a:xfrm>
            <a:off x="1884908" y="381000"/>
            <a:ext cx="8309610" cy="1340224"/>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Focus Groups</a:t>
            </a:r>
            <a:br>
              <a:rPr lang="en-US" sz="2800" dirty="0">
                <a:latin typeface="Trebuchet MS"/>
                <a:ea typeface="Trebuchet MS"/>
                <a:cs typeface="Trebuchet MS"/>
                <a:sym typeface="Trebuchet MS"/>
              </a:rPr>
            </a:br>
            <a:endParaRPr sz="2800" dirty="0">
              <a:latin typeface="Trebuchet MS"/>
              <a:ea typeface="Trebuchet MS"/>
              <a:cs typeface="Trebuchet MS"/>
              <a:sym typeface="Trebuchet MS"/>
            </a:endParaRPr>
          </a:p>
        </p:txBody>
      </p:sp>
      <p:sp>
        <p:nvSpPr>
          <p:cNvPr id="1564" name="Google Shape;1564;p75"/>
          <p:cNvSpPr txBox="1">
            <a:spLocks noGrp="1"/>
          </p:cNvSpPr>
          <p:nvPr>
            <p:ph type="body" idx="1"/>
          </p:nvPr>
        </p:nvSpPr>
        <p:spPr>
          <a:xfrm>
            <a:off x="2067297" y="1390013"/>
            <a:ext cx="5879387" cy="4191000"/>
          </a:xfrm>
          <a:prstGeom prst="rect">
            <a:avLst/>
          </a:prstGeom>
          <a:noFill/>
          <a:ln>
            <a:noFill/>
          </a:ln>
        </p:spPr>
        <p:txBody>
          <a:bodyPr spcFirstLastPara="1" wrap="square" lIns="0" tIns="0" rIns="0" bIns="0" anchor="ctr" anchorCtr="0">
            <a:noAutofit/>
          </a:bodyPr>
          <a:lstStyle/>
          <a:p>
            <a:pPr marL="0" indent="0">
              <a:lnSpc>
                <a:spcPct val="100000"/>
              </a:lnSpc>
              <a:spcBef>
                <a:spcPts val="0"/>
              </a:spcBef>
            </a:pPr>
            <a:r>
              <a:rPr lang="en-US" dirty="0">
                <a:latin typeface="Calibri"/>
                <a:ea typeface="Calibri"/>
                <a:cs typeface="Calibri"/>
                <a:sym typeface="Calibri"/>
              </a:rPr>
              <a:t>Discuss with your group what the focus group facilitator does </a:t>
            </a:r>
            <a:r>
              <a:rPr lang="en-US" b="1" i="1" dirty="0">
                <a:solidFill>
                  <a:srgbClr val="00B050"/>
                </a:solidFill>
                <a:latin typeface="Calibri"/>
                <a:ea typeface="Calibri"/>
                <a:cs typeface="Calibri"/>
                <a:sym typeface="Calibri"/>
              </a:rPr>
              <a:t>right</a:t>
            </a:r>
            <a:r>
              <a:rPr lang="en-US" b="1" i="1" dirty="0">
                <a:latin typeface="Calibri"/>
                <a:ea typeface="Calibri"/>
                <a:cs typeface="Calibri"/>
                <a:sym typeface="Calibri"/>
              </a:rPr>
              <a:t> </a:t>
            </a:r>
            <a:r>
              <a:rPr lang="en-US" dirty="0">
                <a:latin typeface="Calibri"/>
                <a:ea typeface="Calibri"/>
                <a:cs typeface="Calibri"/>
                <a:sym typeface="Calibri"/>
              </a:rPr>
              <a:t>in the following video clip:</a:t>
            </a:r>
            <a:endParaRPr dirty="0"/>
          </a:p>
          <a:p>
            <a:pPr marL="0" indent="0">
              <a:lnSpc>
                <a:spcPct val="100000"/>
              </a:lnSpc>
              <a:spcBef>
                <a:spcPts val="1450"/>
              </a:spcBef>
            </a:pPr>
            <a:endParaRPr dirty="0">
              <a:latin typeface="Calibri"/>
              <a:ea typeface="Calibri"/>
              <a:cs typeface="Calibri"/>
              <a:sym typeface="Calibri"/>
            </a:endParaRPr>
          </a:p>
          <a:p>
            <a:pPr marL="0" indent="0">
              <a:lnSpc>
                <a:spcPct val="100000"/>
              </a:lnSpc>
              <a:spcBef>
                <a:spcPts val="1450"/>
              </a:spcBef>
            </a:pPr>
            <a:r>
              <a:rPr lang="en-US" sz="2600" u="sng" dirty="0">
                <a:solidFill>
                  <a:schemeClr val="hlink"/>
                </a:solidFill>
                <a:latin typeface="Calibri"/>
                <a:ea typeface="Calibri"/>
                <a:cs typeface="Calibri"/>
                <a:sym typeface="Calibri"/>
                <a:hlinkClick r:id="rId3"/>
              </a:rPr>
              <a:t>https://youtu.be/Auf9pkuCc8k?t=3m18s</a:t>
            </a:r>
            <a:r>
              <a:rPr lang="en-US" sz="2600" dirty="0">
                <a:latin typeface="Calibri"/>
                <a:ea typeface="Calibri"/>
                <a:cs typeface="Calibri"/>
                <a:sym typeface="Calibri"/>
              </a:rPr>
              <a:t> </a:t>
            </a:r>
            <a:endParaRPr sz="2600" dirty="0"/>
          </a:p>
        </p:txBody>
      </p:sp>
      <p:sp>
        <p:nvSpPr>
          <p:cNvPr id="1569" name="Google Shape;1569;p75"/>
          <p:cNvSpPr txBox="1"/>
          <p:nvPr/>
        </p:nvSpPr>
        <p:spPr>
          <a:xfrm>
            <a:off x="4392433" y="5285533"/>
            <a:ext cx="3294561" cy="338554"/>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K for more information</a:t>
            </a:r>
            <a:endParaRPr/>
          </a:p>
        </p:txBody>
      </p:sp>
      <p:grpSp>
        <p:nvGrpSpPr>
          <p:cNvPr id="1565" name="Google Shape;1565;p75">
            <a:extLst>
              <a:ext uri="{C183D7F6-B498-43B3-948B-1728B52AA6E4}">
                <adec:decorative xmlns:adec="http://schemas.microsoft.com/office/drawing/2017/decorative" val="1"/>
              </a:ext>
            </a:extLst>
          </p:cNvPr>
          <p:cNvGrpSpPr/>
          <p:nvPr/>
        </p:nvGrpSpPr>
        <p:grpSpPr>
          <a:xfrm>
            <a:off x="8531817" y="3886200"/>
            <a:ext cx="1662700" cy="1568610"/>
            <a:chOff x="6846091" y="3607817"/>
            <a:chExt cx="1661021" cy="1868648"/>
          </a:xfrm>
        </p:grpSpPr>
        <p:sp>
          <p:nvSpPr>
            <p:cNvPr id="1566" name="Google Shape;1566;p75"/>
            <p:cNvSpPr txBox="1"/>
            <p:nvPr/>
          </p:nvSpPr>
          <p:spPr>
            <a:xfrm>
              <a:off x="6941067" y="3657594"/>
              <a:ext cx="1473646" cy="384979"/>
            </a:xfrm>
            <a:prstGeom prst="rect">
              <a:avLst/>
            </a:prstGeom>
            <a:noFill/>
            <a:ln>
              <a:noFill/>
            </a:ln>
          </p:spPr>
          <p:txBody>
            <a:bodyPr spcFirstLastPara="1" wrap="square" lIns="91425" tIns="45700" rIns="91425" bIns="45700" anchor="t" anchorCtr="0">
              <a:spAutoFit/>
            </a:bodyPr>
            <a:lstStyle/>
            <a:p>
              <a:pPr algn="ctr"/>
              <a:r>
                <a:rPr lang="en-US" sz="1500" b="1">
                  <a:solidFill>
                    <a:schemeClr val="dk1"/>
                  </a:solidFill>
                  <a:latin typeface="Calibri"/>
                  <a:ea typeface="Calibri"/>
                  <a:cs typeface="Calibri"/>
                  <a:sym typeface="Calibri"/>
                </a:rPr>
                <a:t> Group Activity!</a:t>
              </a:r>
              <a:endParaRPr/>
            </a:p>
          </p:txBody>
        </p:sp>
        <p:sp>
          <p:nvSpPr>
            <p:cNvPr id="1567" name="Google Shape;1567;p75"/>
            <p:cNvSpPr/>
            <p:nvPr/>
          </p:nvSpPr>
          <p:spPr>
            <a:xfrm>
              <a:off x="6846091" y="3607817"/>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a:solidFill>
                  <a:schemeClr val="lt1"/>
                </a:solidFill>
                <a:latin typeface="Calibri"/>
                <a:ea typeface="Calibri"/>
                <a:cs typeface="Calibri"/>
                <a:sym typeface="Calibri"/>
              </a:endParaRPr>
            </a:p>
          </p:txBody>
        </p:sp>
        <p:pic>
          <p:nvPicPr>
            <p:cNvPr id="1568" name="Google Shape;1568;p75" descr="Image result for collaboration graphic"/>
            <p:cNvPicPr preferRelativeResize="0"/>
            <p:nvPr/>
          </p:nvPicPr>
          <p:blipFill rotWithShape="1">
            <a:blip r:embed="rId4">
              <a:alphaModFix/>
            </a:blip>
            <a:srcRect/>
            <a:stretch/>
          </p:blipFill>
          <p:spPr>
            <a:xfrm>
              <a:off x="6941067" y="3957677"/>
              <a:ext cx="1473646" cy="1473646"/>
            </a:xfrm>
            <a:prstGeom prst="rect">
              <a:avLst/>
            </a:prstGeom>
            <a:noFill/>
            <a:ln>
              <a:noFill/>
            </a:ln>
          </p:spPr>
        </p:pic>
      </p:grpSp>
      <p:sp>
        <p:nvSpPr>
          <p:cNvPr id="10" name="Slide Number Placeholder 3">
            <a:extLst>
              <a:ext uri="{FF2B5EF4-FFF2-40B4-BE49-F238E27FC236}">
                <a16:creationId xmlns:a16="http://schemas.microsoft.com/office/drawing/2014/main" id="{E659094C-EAB6-4A6A-82DE-8637289A6453}"/>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23</a:t>
            </a:fld>
            <a:endParaRPr lang="en-US" sz="1400" dirty="0">
              <a:solidFill>
                <a:schemeClr val="bg1">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7" name="Google Shape;1577;p76"/>
          <p:cNvSpPr txBox="1">
            <a:spLocks noGrp="1"/>
          </p:cNvSpPr>
          <p:nvPr>
            <p:ph type="title"/>
          </p:nvPr>
        </p:nvSpPr>
        <p:spPr>
          <a:xfrm>
            <a:off x="1905000" y="381000"/>
            <a:ext cx="5288114"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Focus Groups:  What </a:t>
            </a:r>
            <a:r>
              <a:rPr lang="en-US" sz="2800" i="1">
                <a:latin typeface="Trebuchet MS"/>
                <a:ea typeface="Trebuchet MS"/>
                <a:cs typeface="Trebuchet MS"/>
                <a:sym typeface="Trebuchet MS"/>
              </a:rPr>
              <a:t>did</a:t>
            </a:r>
            <a:r>
              <a:rPr lang="en-US" sz="2800">
                <a:latin typeface="Trebuchet MS"/>
                <a:ea typeface="Trebuchet MS"/>
                <a:cs typeface="Trebuchet MS"/>
                <a:sym typeface="Trebuchet MS"/>
              </a:rPr>
              <a:t> work?</a:t>
            </a:r>
            <a:endParaRPr sz="2800">
              <a:latin typeface="Trebuchet MS"/>
              <a:ea typeface="Trebuchet MS"/>
              <a:cs typeface="Trebuchet MS"/>
              <a:sym typeface="Trebuchet MS"/>
            </a:endParaRPr>
          </a:p>
        </p:txBody>
      </p:sp>
      <p:sp>
        <p:nvSpPr>
          <p:cNvPr id="1575" name="Google Shape;1575;p76"/>
          <p:cNvSpPr txBox="1">
            <a:spLocks noGrp="1"/>
          </p:cNvSpPr>
          <p:nvPr>
            <p:ph type="body" idx="1"/>
          </p:nvPr>
        </p:nvSpPr>
        <p:spPr>
          <a:xfrm>
            <a:off x="2055287" y="1371600"/>
            <a:ext cx="5040463" cy="3962400"/>
          </a:xfrm>
          <a:prstGeom prst="rect">
            <a:avLst/>
          </a:prstGeom>
          <a:noFill/>
          <a:ln>
            <a:noFill/>
          </a:ln>
        </p:spPr>
        <p:txBody>
          <a:bodyPr spcFirstLastPara="1" wrap="square" lIns="0" tIns="0" rIns="0" bIns="0" anchor="ctr" anchorCtr="0">
            <a:noAutofit/>
          </a:bodyPr>
          <a:lstStyle/>
          <a:p>
            <a:pPr marL="342900" indent="-342900">
              <a:spcBef>
                <a:spcPts val="0"/>
              </a:spcBef>
              <a:buSzPts val="2400"/>
              <a:buFont typeface="Arial"/>
              <a:buChar char="•"/>
            </a:pPr>
            <a:r>
              <a:rPr lang="en-US" sz="2400" dirty="0">
                <a:latin typeface="Calibri"/>
                <a:ea typeface="Calibri"/>
                <a:cs typeface="Calibri"/>
                <a:sym typeface="Calibri"/>
              </a:rPr>
              <a:t>Organized session. Kept track of time.</a:t>
            </a:r>
            <a:endParaRPr dirty="0"/>
          </a:p>
          <a:p>
            <a:pPr marL="342900" indent="-342900">
              <a:buSzPts val="2400"/>
              <a:buFont typeface="Arial"/>
              <a:buChar char="•"/>
            </a:pPr>
            <a:r>
              <a:rPr lang="en-US" sz="2400" dirty="0">
                <a:latin typeface="Calibri"/>
                <a:ea typeface="Calibri"/>
                <a:cs typeface="Calibri"/>
                <a:sym typeface="Calibri"/>
              </a:rPr>
              <a:t>Asked open-ended questions and probing questions.</a:t>
            </a:r>
            <a:endParaRPr dirty="0"/>
          </a:p>
          <a:p>
            <a:pPr marL="342900" indent="-342900">
              <a:buSzPts val="2400"/>
              <a:buFont typeface="Arial"/>
              <a:buChar char="•"/>
            </a:pPr>
            <a:r>
              <a:rPr lang="en-US" sz="2400" dirty="0">
                <a:latin typeface="Calibri"/>
                <a:ea typeface="Calibri"/>
                <a:cs typeface="Calibri"/>
                <a:sym typeface="Calibri"/>
              </a:rPr>
              <a:t>Respectful, created a safe and comfortable environment.</a:t>
            </a:r>
            <a:endParaRPr dirty="0"/>
          </a:p>
          <a:p>
            <a:pPr marL="342900" indent="-342900">
              <a:buSzPts val="2400"/>
              <a:buFont typeface="Arial"/>
              <a:buChar char="•"/>
            </a:pPr>
            <a:r>
              <a:rPr lang="en-US" sz="2400" dirty="0">
                <a:latin typeface="Calibri"/>
                <a:ea typeface="Calibri"/>
                <a:cs typeface="Calibri"/>
                <a:sym typeface="Calibri"/>
              </a:rPr>
              <a:t>Facilitator generated students’ perspectives.</a:t>
            </a:r>
            <a:endParaRPr dirty="0"/>
          </a:p>
        </p:txBody>
      </p:sp>
      <p:pic>
        <p:nvPicPr>
          <p:cNvPr id="1578" name="Google Shape;1578;p7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391400" y="1905000"/>
            <a:ext cx="2568514" cy="3132334"/>
          </a:xfrm>
          <a:prstGeom prst="rect">
            <a:avLst/>
          </a:prstGeom>
          <a:noFill/>
          <a:ln>
            <a:noFill/>
          </a:ln>
        </p:spPr>
      </p:pic>
      <p:sp>
        <p:nvSpPr>
          <p:cNvPr id="6" name="Slide Number Placeholder 3">
            <a:extLst>
              <a:ext uri="{FF2B5EF4-FFF2-40B4-BE49-F238E27FC236}">
                <a16:creationId xmlns:a16="http://schemas.microsoft.com/office/drawing/2014/main" id="{F00A1C04-9B01-4526-AC21-F2E60C5D2053}"/>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24</a:t>
            </a:fld>
            <a:endParaRPr lang="en-US" sz="1400" dirty="0">
              <a:solidFill>
                <a:schemeClr val="bg1">
                  <a:lumMod val="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77"/>
          <p:cNvSpPr txBox="1">
            <a:spLocks noGrp="1"/>
          </p:cNvSpPr>
          <p:nvPr>
            <p:ph type="title"/>
          </p:nvPr>
        </p:nvSpPr>
        <p:spPr>
          <a:xfrm>
            <a:off x="1890538" y="375559"/>
            <a:ext cx="8309610"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Observations</a:t>
            </a:r>
            <a:endParaRPr sz="2800">
              <a:latin typeface="Trebuchet MS"/>
              <a:ea typeface="Trebuchet MS"/>
              <a:cs typeface="Trebuchet MS"/>
              <a:sym typeface="Trebuchet MS"/>
            </a:endParaRPr>
          </a:p>
        </p:txBody>
      </p:sp>
      <p:sp>
        <p:nvSpPr>
          <p:cNvPr id="1586" name="Google Shape;1586;p77"/>
          <p:cNvSpPr txBox="1"/>
          <p:nvPr/>
        </p:nvSpPr>
        <p:spPr>
          <a:xfrm>
            <a:off x="2055286" y="1358285"/>
            <a:ext cx="4802714" cy="1384995"/>
          </a:xfrm>
          <a:prstGeom prst="rect">
            <a:avLst/>
          </a:prstGeom>
          <a:noFill/>
          <a:ln>
            <a:noFill/>
          </a:ln>
        </p:spPr>
        <p:txBody>
          <a:bodyPr spcFirstLastPara="1" wrap="square" lIns="91425" tIns="45700" rIns="91425" bIns="45700" anchor="t" anchorCtr="0">
            <a:spAutoFit/>
          </a:bodyPr>
          <a:lstStyle/>
          <a:p>
            <a:r>
              <a:rPr lang="en-US" sz="2100">
                <a:solidFill>
                  <a:schemeClr val="dk1"/>
                </a:solidFill>
                <a:latin typeface="Calibri"/>
                <a:ea typeface="Calibri"/>
                <a:cs typeface="Calibri"/>
                <a:sym typeface="Calibri"/>
              </a:rPr>
              <a:t>Useful for observing processes, situations, interactions, or a physical environment. Provide a sense of program implementation.</a:t>
            </a:r>
            <a:endParaRPr/>
          </a:p>
        </p:txBody>
      </p:sp>
      <p:sp>
        <p:nvSpPr>
          <p:cNvPr id="1589" name="Google Shape;1589;p77"/>
          <p:cNvSpPr txBox="1">
            <a:spLocks noGrp="1"/>
          </p:cNvSpPr>
          <p:nvPr>
            <p:ph type="body" idx="1"/>
          </p:nvPr>
        </p:nvSpPr>
        <p:spPr>
          <a:xfrm>
            <a:off x="7019435" y="1358284"/>
            <a:ext cx="3175364" cy="3823317"/>
          </a:xfrm>
          <a:prstGeom prst="rect">
            <a:avLst/>
          </a:prstGeom>
          <a:solidFill>
            <a:srgbClr val="E2F0D9"/>
          </a:solidFill>
          <a:ln>
            <a:noFill/>
          </a:ln>
        </p:spPr>
        <p:txBody>
          <a:bodyPr spcFirstLastPara="1" wrap="square" lIns="0" tIns="0" rIns="0" bIns="0" anchor="ctr" anchorCtr="0">
            <a:noAutofit/>
          </a:bodyPr>
          <a:lstStyle/>
          <a:p>
            <a:pPr marL="0" indent="0">
              <a:spcBef>
                <a:spcPts val="0"/>
              </a:spcBef>
              <a:buSzPts val="2400"/>
            </a:pPr>
            <a:r>
              <a:rPr lang="en-US" sz="2400" b="1">
                <a:solidFill>
                  <a:srgbClr val="005288"/>
                </a:solidFill>
                <a:latin typeface="Calibri"/>
                <a:ea typeface="Calibri"/>
                <a:cs typeface="Calibri"/>
                <a:sym typeface="Calibri"/>
              </a:rPr>
              <a:t>  Considerations: </a:t>
            </a:r>
            <a:endParaRPr/>
          </a:p>
          <a:p>
            <a:pPr marL="685800" lvl="1" indent="-228600">
              <a:buClr>
                <a:schemeClr val="dk1"/>
              </a:buClr>
              <a:buSzPts val="2400"/>
            </a:pPr>
            <a:r>
              <a:rPr lang="en-US">
                <a:solidFill>
                  <a:schemeClr val="dk1"/>
                </a:solidFill>
              </a:rPr>
              <a:t>Items to observe</a:t>
            </a:r>
            <a:endParaRPr/>
          </a:p>
          <a:p>
            <a:pPr marL="685800" lvl="1" indent="-228600">
              <a:buClr>
                <a:schemeClr val="dk1"/>
              </a:buClr>
              <a:buSzPts val="2400"/>
            </a:pPr>
            <a:r>
              <a:rPr lang="en-US">
                <a:solidFill>
                  <a:schemeClr val="dk1"/>
                </a:solidFill>
              </a:rPr>
              <a:t>Type of observation</a:t>
            </a:r>
            <a:endParaRPr/>
          </a:p>
          <a:p>
            <a:pPr marL="685800" lvl="1" indent="-228600">
              <a:buClr>
                <a:schemeClr val="dk1"/>
              </a:buClr>
              <a:buSzPts val="2400"/>
            </a:pPr>
            <a:r>
              <a:rPr lang="en-US">
                <a:solidFill>
                  <a:schemeClr val="dk1"/>
                </a:solidFill>
              </a:rPr>
              <a:t>Observation tool</a:t>
            </a:r>
            <a:endParaRPr/>
          </a:p>
          <a:p>
            <a:pPr marL="685800" lvl="1" indent="-228600">
              <a:buClr>
                <a:schemeClr val="dk1"/>
              </a:buClr>
              <a:buSzPts val="2400"/>
            </a:pPr>
            <a:r>
              <a:rPr lang="en-US">
                <a:solidFill>
                  <a:schemeClr val="dk1"/>
                </a:solidFill>
              </a:rPr>
              <a:t>Duration and frequency of observations</a:t>
            </a:r>
            <a:endParaRPr/>
          </a:p>
          <a:p>
            <a:pPr marL="685800" lvl="1" indent="-228600">
              <a:buClr>
                <a:schemeClr val="dk1"/>
              </a:buClr>
              <a:buSzPts val="2400"/>
            </a:pPr>
            <a:r>
              <a:rPr lang="en-US">
                <a:solidFill>
                  <a:schemeClr val="dk1"/>
                </a:solidFill>
              </a:rPr>
              <a:t>Observation site(s)</a:t>
            </a:r>
            <a:endParaRPr/>
          </a:p>
          <a:p>
            <a:pPr marL="685800" lvl="1" indent="-228600">
              <a:buClr>
                <a:schemeClr val="dk1"/>
              </a:buClr>
              <a:buSzPts val="2400"/>
            </a:pPr>
            <a:r>
              <a:rPr lang="en-US">
                <a:solidFill>
                  <a:schemeClr val="dk1"/>
                </a:solidFill>
              </a:rPr>
              <a:t>Observer(s)</a:t>
            </a:r>
            <a:endParaRPr/>
          </a:p>
          <a:p>
            <a:pPr marL="685800" lvl="1" indent="-228600">
              <a:buClr>
                <a:schemeClr val="dk1"/>
              </a:buClr>
              <a:buSzPts val="2400"/>
            </a:pPr>
            <a:r>
              <a:rPr lang="en-US">
                <a:solidFill>
                  <a:schemeClr val="dk1"/>
                </a:solidFill>
              </a:rPr>
              <a:t>Observer training</a:t>
            </a:r>
            <a:endParaRPr/>
          </a:p>
        </p:txBody>
      </p:sp>
      <p:pic>
        <p:nvPicPr>
          <p:cNvPr id="1587" name="Google Shape;1587;p7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86001" y="3067642"/>
            <a:ext cx="888591" cy="663267"/>
          </a:xfrm>
          <a:prstGeom prst="rect">
            <a:avLst/>
          </a:prstGeom>
          <a:noFill/>
          <a:ln>
            <a:noFill/>
          </a:ln>
        </p:spPr>
      </p:pic>
      <p:pic>
        <p:nvPicPr>
          <p:cNvPr id="1588" name="Google Shape;1588;p7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068047" y="2883032"/>
            <a:ext cx="1977297" cy="1331953"/>
          </a:xfrm>
          <a:prstGeom prst="rect">
            <a:avLst/>
          </a:prstGeom>
          <a:noFill/>
          <a:ln>
            <a:noFill/>
          </a:ln>
        </p:spPr>
      </p:pic>
      <p:sp>
        <p:nvSpPr>
          <p:cNvPr id="1590" name="Google Shape;1590;p77"/>
          <p:cNvSpPr txBox="1"/>
          <p:nvPr/>
        </p:nvSpPr>
        <p:spPr>
          <a:xfrm>
            <a:off x="3452031" y="5198763"/>
            <a:ext cx="3209326" cy="338554"/>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L for more information</a:t>
            </a:r>
            <a:endParaRPr/>
          </a:p>
        </p:txBody>
      </p:sp>
      <p:sp>
        <p:nvSpPr>
          <p:cNvPr id="9" name="Slide Number Placeholder 3">
            <a:extLst>
              <a:ext uri="{FF2B5EF4-FFF2-40B4-BE49-F238E27FC236}">
                <a16:creationId xmlns:a16="http://schemas.microsoft.com/office/drawing/2014/main" id="{862D288F-BC78-4B38-9471-FAB87A907477}"/>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25</a:t>
            </a:fld>
            <a:endParaRPr lang="en-US" sz="1400" dirty="0">
              <a:solidFill>
                <a:schemeClr val="bg1">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78"/>
          <p:cNvSpPr txBox="1">
            <a:spLocks noGrp="1"/>
          </p:cNvSpPr>
          <p:nvPr>
            <p:ph type="title"/>
          </p:nvPr>
        </p:nvSpPr>
        <p:spPr>
          <a:xfrm>
            <a:off x="1905000" y="381000"/>
            <a:ext cx="8309610" cy="534924"/>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Observations Continued</a:t>
            </a:r>
            <a:endParaRPr sz="2800" dirty="0">
              <a:latin typeface="Trebuchet MS"/>
              <a:ea typeface="Trebuchet MS"/>
              <a:cs typeface="Trebuchet MS"/>
              <a:sym typeface="Trebuchet MS"/>
            </a:endParaRPr>
          </a:p>
        </p:txBody>
      </p:sp>
      <p:sp>
        <p:nvSpPr>
          <p:cNvPr id="1598" name="Google Shape;1598;p78"/>
          <p:cNvSpPr txBox="1">
            <a:spLocks noGrp="1"/>
          </p:cNvSpPr>
          <p:nvPr>
            <p:ph type="body" idx="1"/>
          </p:nvPr>
        </p:nvSpPr>
        <p:spPr>
          <a:xfrm>
            <a:off x="2055286" y="1371208"/>
            <a:ext cx="5107514" cy="4351338"/>
          </a:xfrm>
          <a:prstGeom prst="rect">
            <a:avLst/>
          </a:prstGeom>
          <a:noFill/>
          <a:ln>
            <a:noFill/>
          </a:ln>
        </p:spPr>
        <p:txBody>
          <a:bodyPr spcFirstLastPara="1" wrap="square" lIns="0" tIns="0" rIns="0" bIns="0" anchor="ctr" anchorCtr="0">
            <a:noAutofit/>
          </a:bodyPr>
          <a:lstStyle/>
          <a:p>
            <a:pPr marL="342900" indent="-342900">
              <a:lnSpc>
                <a:spcPct val="100000"/>
              </a:lnSpc>
              <a:spcBef>
                <a:spcPts val="0"/>
              </a:spcBef>
              <a:buSzPts val="2400"/>
              <a:buFont typeface="Arial"/>
              <a:buChar char="•"/>
            </a:pPr>
            <a:r>
              <a:rPr lang="en-US" sz="2400" dirty="0">
                <a:latin typeface="Calibri"/>
                <a:ea typeface="Calibri"/>
                <a:cs typeface="Calibri"/>
                <a:sym typeface="Calibri"/>
              </a:rPr>
              <a:t>Can be qualitative or quantitative</a:t>
            </a:r>
            <a:endParaRPr dirty="0"/>
          </a:p>
          <a:p>
            <a:pPr marL="342900" indent="-342900">
              <a:lnSpc>
                <a:spcPct val="100000"/>
              </a:lnSpc>
              <a:spcBef>
                <a:spcPts val="0"/>
              </a:spcBef>
              <a:buSzPts val="2400"/>
              <a:buFont typeface="Arial"/>
              <a:buChar char="•"/>
            </a:pPr>
            <a:r>
              <a:rPr lang="en-US" sz="2400" dirty="0">
                <a:latin typeface="Calibri"/>
                <a:ea typeface="Calibri"/>
                <a:cs typeface="Calibri"/>
                <a:sym typeface="Calibri"/>
              </a:rPr>
              <a:t>Can be done in-person, through video, or from a distance</a:t>
            </a:r>
            <a:endParaRPr dirty="0"/>
          </a:p>
          <a:p>
            <a:pPr marL="342900" indent="-342900">
              <a:lnSpc>
                <a:spcPct val="100000"/>
              </a:lnSpc>
              <a:spcBef>
                <a:spcPts val="0"/>
              </a:spcBef>
              <a:buSzPts val="2400"/>
              <a:buFont typeface="Arial"/>
              <a:buChar char="•"/>
            </a:pPr>
            <a:r>
              <a:rPr lang="en-US" sz="2400" dirty="0">
                <a:latin typeface="Calibri"/>
                <a:ea typeface="Calibri"/>
                <a:cs typeface="Calibri"/>
                <a:sym typeface="Calibri"/>
              </a:rPr>
              <a:t>Require inter-rater reliability</a:t>
            </a:r>
            <a:endParaRPr dirty="0"/>
          </a:p>
          <a:p>
            <a:pPr marL="342900" indent="-342900">
              <a:lnSpc>
                <a:spcPct val="100000"/>
              </a:lnSpc>
              <a:spcBef>
                <a:spcPts val="0"/>
              </a:spcBef>
              <a:buSzPts val="2400"/>
              <a:buFont typeface="Arial"/>
              <a:buChar char="•"/>
            </a:pPr>
            <a:r>
              <a:rPr lang="en-US" sz="2400" dirty="0">
                <a:latin typeface="Calibri"/>
                <a:ea typeface="Calibri"/>
                <a:cs typeface="Calibri"/>
                <a:sym typeface="Calibri"/>
              </a:rPr>
              <a:t>Allow researchers to understand participant’s environment</a:t>
            </a:r>
            <a:endParaRPr dirty="0"/>
          </a:p>
          <a:p>
            <a:pPr marL="342900" indent="-342900">
              <a:lnSpc>
                <a:spcPct val="100000"/>
              </a:lnSpc>
              <a:spcBef>
                <a:spcPts val="0"/>
              </a:spcBef>
              <a:buSzPts val="2400"/>
              <a:buFont typeface="Arial"/>
              <a:buChar char="•"/>
            </a:pPr>
            <a:r>
              <a:rPr lang="en-US" sz="2400" dirty="0">
                <a:latin typeface="Calibri"/>
                <a:ea typeface="Calibri"/>
                <a:cs typeface="Calibri"/>
                <a:sym typeface="Calibri"/>
              </a:rPr>
              <a:t>Provide a context within which to interpret data </a:t>
            </a:r>
            <a:endParaRPr dirty="0"/>
          </a:p>
          <a:p>
            <a:pPr marL="0" indent="0">
              <a:buSzPts val="2400"/>
            </a:pPr>
            <a:endParaRPr sz="2400" dirty="0">
              <a:latin typeface="Calibri"/>
              <a:ea typeface="Calibri"/>
              <a:cs typeface="Calibri"/>
              <a:sym typeface="Calibri"/>
            </a:endParaRPr>
          </a:p>
          <a:p>
            <a:pPr marL="0" indent="0">
              <a:buSzPts val="2400"/>
            </a:pPr>
            <a:endParaRPr sz="2400" dirty="0">
              <a:latin typeface="Calibri"/>
              <a:ea typeface="Calibri"/>
              <a:cs typeface="Calibri"/>
              <a:sym typeface="Calibri"/>
            </a:endParaRPr>
          </a:p>
        </p:txBody>
      </p:sp>
      <p:sp>
        <p:nvSpPr>
          <p:cNvPr id="1599" name="Google Shape;1599;p78"/>
          <p:cNvSpPr txBox="1"/>
          <p:nvPr/>
        </p:nvSpPr>
        <p:spPr>
          <a:xfrm>
            <a:off x="4450625" y="5282018"/>
            <a:ext cx="3218361" cy="338554"/>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L for more information</a:t>
            </a:r>
            <a:endParaRPr/>
          </a:p>
        </p:txBody>
      </p:sp>
      <p:sp>
        <p:nvSpPr>
          <p:cNvPr id="6" name="Slide Number Placeholder 3">
            <a:extLst>
              <a:ext uri="{FF2B5EF4-FFF2-40B4-BE49-F238E27FC236}">
                <a16:creationId xmlns:a16="http://schemas.microsoft.com/office/drawing/2014/main" id="{DA9BE58A-12CB-43C8-B71D-B5D2D43DE607}"/>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26</a:t>
            </a:fld>
            <a:endParaRPr lang="en-US" sz="1400" dirty="0">
              <a:solidFill>
                <a:schemeClr val="bg1">
                  <a:lumMod val="5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79"/>
          <p:cNvSpPr txBox="1">
            <a:spLocks noGrp="1"/>
          </p:cNvSpPr>
          <p:nvPr>
            <p:ph type="title"/>
          </p:nvPr>
        </p:nvSpPr>
        <p:spPr>
          <a:xfrm>
            <a:off x="1906235" y="381000"/>
            <a:ext cx="8309610"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Surveys and Questionnaires</a:t>
            </a:r>
            <a:endParaRPr sz="2800">
              <a:latin typeface="Trebuchet MS"/>
              <a:ea typeface="Trebuchet MS"/>
              <a:cs typeface="Trebuchet MS"/>
              <a:sym typeface="Trebuchet MS"/>
            </a:endParaRPr>
          </a:p>
        </p:txBody>
      </p:sp>
      <p:sp>
        <p:nvSpPr>
          <p:cNvPr id="1608" name="Google Shape;1608;p79"/>
          <p:cNvSpPr txBox="1"/>
          <p:nvPr/>
        </p:nvSpPr>
        <p:spPr>
          <a:xfrm>
            <a:off x="2055286" y="1600201"/>
            <a:ext cx="4956948" cy="2354491"/>
          </a:xfrm>
          <a:prstGeom prst="rect">
            <a:avLst/>
          </a:prstGeom>
          <a:noFill/>
          <a:ln>
            <a:noFill/>
          </a:ln>
        </p:spPr>
        <p:txBody>
          <a:bodyPr spcFirstLastPara="1" wrap="square" lIns="91425" tIns="45700" rIns="91425" bIns="45700" anchor="t" anchorCtr="0">
            <a:spAutoFit/>
          </a:bodyPr>
          <a:lstStyle/>
          <a:p>
            <a:r>
              <a:rPr lang="en-US" sz="2100">
                <a:solidFill>
                  <a:schemeClr val="dk1"/>
                </a:solidFill>
                <a:latin typeface="Calibri"/>
                <a:ea typeface="Calibri"/>
                <a:cs typeface="Calibri"/>
                <a:sym typeface="Calibri"/>
              </a:rPr>
              <a:t>Useful for obtaining information on characteristics of the population involved in a study.</a:t>
            </a:r>
            <a:endParaRPr/>
          </a:p>
          <a:p>
            <a:endParaRPr sz="2100">
              <a:solidFill>
                <a:schemeClr val="dk1"/>
              </a:solidFill>
              <a:latin typeface="Calibri"/>
              <a:ea typeface="Calibri"/>
              <a:cs typeface="Calibri"/>
              <a:sym typeface="Calibri"/>
            </a:endParaRPr>
          </a:p>
          <a:p>
            <a:r>
              <a:rPr lang="en-US" sz="2100">
                <a:solidFill>
                  <a:schemeClr val="dk1"/>
                </a:solidFill>
                <a:latin typeface="Calibri"/>
                <a:ea typeface="Calibri"/>
                <a:cs typeface="Calibri"/>
                <a:sym typeface="Calibri"/>
              </a:rPr>
              <a:t>Video (Student Surveys: Using Student Voice to Improve Teaching and Learning): </a:t>
            </a:r>
            <a:r>
              <a:rPr lang="en-US" sz="2100" u="sng">
                <a:solidFill>
                  <a:schemeClr val="dk1"/>
                </a:solidFill>
                <a:latin typeface="Calibri"/>
                <a:ea typeface="Calibri"/>
                <a:cs typeface="Calibri"/>
                <a:sym typeface="Calibri"/>
                <a:hlinkClick r:id="rId3"/>
              </a:rPr>
              <a:t>https://youtu.be/cP-8OGwQRPI</a:t>
            </a:r>
            <a:r>
              <a:rPr lang="en-US" sz="2100">
                <a:solidFill>
                  <a:schemeClr val="dk1"/>
                </a:solidFill>
                <a:latin typeface="Calibri"/>
                <a:ea typeface="Calibri"/>
                <a:cs typeface="Calibri"/>
                <a:sym typeface="Calibri"/>
              </a:rPr>
              <a:t> </a:t>
            </a:r>
            <a:endParaRPr/>
          </a:p>
        </p:txBody>
      </p:sp>
      <p:sp>
        <p:nvSpPr>
          <p:cNvPr id="1606" name="Google Shape;1606;p79"/>
          <p:cNvSpPr txBox="1">
            <a:spLocks noGrp="1"/>
          </p:cNvSpPr>
          <p:nvPr>
            <p:ph type="body" idx="1"/>
          </p:nvPr>
        </p:nvSpPr>
        <p:spPr>
          <a:xfrm>
            <a:off x="7162801" y="1676400"/>
            <a:ext cx="2924667" cy="3352800"/>
          </a:xfrm>
          <a:prstGeom prst="rect">
            <a:avLst/>
          </a:prstGeom>
          <a:solidFill>
            <a:srgbClr val="E2F0D9"/>
          </a:solidFill>
          <a:ln>
            <a:noFill/>
          </a:ln>
        </p:spPr>
        <p:txBody>
          <a:bodyPr spcFirstLastPara="1" wrap="square" lIns="0" tIns="0" rIns="0" bIns="0" anchor="ctr" anchorCtr="0">
            <a:noAutofit/>
          </a:bodyPr>
          <a:lstStyle/>
          <a:p>
            <a:pPr marL="0" indent="0">
              <a:spcBef>
                <a:spcPts val="0"/>
              </a:spcBef>
              <a:buSzPts val="2400"/>
            </a:pPr>
            <a:r>
              <a:rPr lang="en-US" sz="2400" b="1">
                <a:solidFill>
                  <a:srgbClr val="005288"/>
                </a:solidFill>
                <a:latin typeface="Calibri"/>
                <a:ea typeface="Calibri"/>
                <a:cs typeface="Calibri"/>
                <a:sym typeface="Calibri"/>
              </a:rPr>
              <a:t>  Considerations: </a:t>
            </a:r>
            <a:endParaRPr/>
          </a:p>
          <a:p>
            <a:pPr marL="685800" lvl="1" indent="-228600">
              <a:buClr>
                <a:schemeClr val="dk1"/>
              </a:buClr>
              <a:buSzPts val="2400"/>
            </a:pPr>
            <a:r>
              <a:rPr lang="en-US">
                <a:solidFill>
                  <a:schemeClr val="dk1"/>
                </a:solidFill>
              </a:rPr>
              <a:t>What is being measured</a:t>
            </a:r>
            <a:endParaRPr/>
          </a:p>
          <a:p>
            <a:pPr marL="685800" lvl="1" indent="-228600">
              <a:buClr>
                <a:schemeClr val="dk1"/>
              </a:buClr>
              <a:buSzPts val="2400"/>
            </a:pPr>
            <a:r>
              <a:rPr lang="en-US">
                <a:solidFill>
                  <a:schemeClr val="dk1"/>
                </a:solidFill>
              </a:rPr>
              <a:t>Measurement scale</a:t>
            </a:r>
            <a:endParaRPr/>
          </a:p>
          <a:p>
            <a:pPr marL="685800" lvl="1" indent="-228600">
              <a:buClr>
                <a:schemeClr val="dk1"/>
              </a:buClr>
              <a:buSzPts val="2400"/>
            </a:pPr>
            <a:r>
              <a:rPr lang="en-US">
                <a:solidFill>
                  <a:schemeClr val="dk1"/>
                </a:solidFill>
              </a:rPr>
              <a:t>Language</a:t>
            </a:r>
            <a:endParaRPr/>
          </a:p>
          <a:p>
            <a:pPr marL="685800" lvl="1" indent="-228600">
              <a:buClr>
                <a:schemeClr val="dk1"/>
              </a:buClr>
              <a:buSzPts val="2400"/>
            </a:pPr>
            <a:r>
              <a:rPr lang="en-US">
                <a:solidFill>
                  <a:schemeClr val="dk1"/>
                </a:solidFill>
              </a:rPr>
              <a:t>Order of questions</a:t>
            </a:r>
            <a:endParaRPr/>
          </a:p>
          <a:p>
            <a:pPr marL="685800" lvl="1" indent="-228600">
              <a:buClr>
                <a:schemeClr val="dk1"/>
              </a:buClr>
              <a:buSzPts val="2400"/>
            </a:pPr>
            <a:r>
              <a:rPr lang="en-US">
                <a:solidFill>
                  <a:schemeClr val="dk1"/>
                </a:solidFill>
              </a:rPr>
              <a:t>Format </a:t>
            </a:r>
            <a:endParaRPr/>
          </a:p>
        </p:txBody>
      </p:sp>
      <p:pic>
        <p:nvPicPr>
          <p:cNvPr id="1609" name="Google Shape;1609;p7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124200" y="4114801"/>
            <a:ext cx="1878272" cy="1252295"/>
          </a:xfrm>
          <a:prstGeom prst="rect">
            <a:avLst/>
          </a:prstGeom>
          <a:noFill/>
          <a:ln>
            <a:noFill/>
          </a:ln>
        </p:spPr>
      </p:pic>
      <p:sp>
        <p:nvSpPr>
          <p:cNvPr id="7" name="Slide Number Placeholder 3">
            <a:extLst>
              <a:ext uri="{FF2B5EF4-FFF2-40B4-BE49-F238E27FC236}">
                <a16:creationId xmlns:a16="http://schemas.microsoft.com/office/drawing/2014/main" id="{10F28342-1036-4CC3-BE36-8202AE244E32}"/>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27</a:t>
            </a:fld>
            <a:endParaRPr lang="en-US" sz="1400" dirty="0">
              <a:solidFill>
                <a:schemeClr val="bg1">
                  <a:lumMod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80"/>
          <p:cNvSpPr txBox="1">
            <a:spLocks noGrp="1"/>
          </p:cNvSpPr>
          <p:nvPr>
            <p:ph type="title"/>
          </p:nvPr>
        </p:nvSpPr>
        <p:spPr>
          <a:xfrm>
            <a:off x="1942012" y="381000"/>
            <a:ext cx="8097338" cy="6111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Surveys and Questionnaires</a:t>
            </a:r>
            <a:br>
              <a:rPr lang="en-US" sz="2800">
                <a:latin typeface="Trebuchet MS"/>
                <a:ea typeface="Trebuchet MS"/>
                <a:cs typeface="Trebuchet MS"/>
                <a:sym typeface="Trebuchet MS"/>
              </a:rPr>
            </a:br>
            <a:r>
              <a:rPr lang="en-US" sz="2800">
                <a:latin typeface="Trebuchet MS"/>
                <a:ea typeface="Trebuchet MS"/>
                <a:cs typeface="Trebuchet MS"/>
                <a:sym typeface="Trebuchet MS"/>
              </a:rPr>
              <a:t> </a:t>
            </a:r>
            <a:endParaRPr/>
          </a:p>
        </p:txBody>
      </p:sp>
      <p:sp>
        <p:nvSpPr>
          <p:cNvPr id="1616" name="Google Shape;1616;p80"/>
          <p:cNvSpPr txBox="1">
            <a:spLocks noGrp="1"/>
          </p:cNvSpPr>
          <p:nvPr>
            <p:ph type="body" idx="1"/>
          </p:nvPr>
        </p:nvSpPr>
        <p:spPr>
          <a:xfrm>
            <a:off x="2055286" y="1295400"/>
            <a:ext cx="7984064" cy="4329116"/>
          </a:xfrm>
          <a:prstGeom prst="rect">
            <a:avLst/>
          </a:prstGeom>
          <a:noFill/>
          <a:ln>
            <a:noFill/>
          </a:ln>
        </p:spPr>
        <p:txBody>
          <a:bodyPr spcFirstLastPara="1" wrap="square" lIns="0" tIns="0" rIns="0" bIns="0" anchor="ctr" anchorCtr="0">
            <a:noAutofit/>
          </a:bodyPr>
          <a:lstStyle/>
          <a:p>
            <a:pPr marL="342900" indent="-342900">
              <a:lnSpc>
                <a:spcPct val="100000"/>
              </a:lnSpc>
              <a:spcBef>
                <a:spcPts val="0"/>
              </a:spcBef>
              <a:buSzPts val="2400"/>
              <a:buFont typeface="Arial"/>
              <a:buChar char="•"/>
            </a:pPr>
            <a:r>
              <a:rPr lang="en-US" sz="2400">
                <a:latin typeface="Calibri"/>
                <a:ea typeface="Calibri"/>
                <a:cs typeface="Calibri"/>
                <a:sym typeface="Calibri"/>
              </a:rPr>
              <a:t>Can be quantitative (rating scales) or qualitative (comments)</a:t>
            </a:r>
            <a:endParaRPr/>
          </a:p>
          <a:p>
            <a:pPr marL="342900" indent="-342900">
              <a:lnSpc>
                <a:spcPct val="100000"/>
              </a:lnSpc>
              <a:spcBef>
                <a:spcPts val="0"/>
              </a:spcBef>
              <a:buSzPts val="2400"/>
              <a:buFont typeface="Arial"/>
              <a:buChar char="•"/>
            </a:pPr>
            <a:r>
              <a:rPr lang="en-US" sz="2400">
                <a:latin typeface="Calibri"/>
                <a:ea typeface="Calibri"/>
                <a:cs typeface="Calibri"/>
                <a:sym typeface="Calibri"/>
              </a:rPr>
              <a:t>Can be administered electronically or in person; individually or in groups; by phone, online, or through the mail</a:t>
            </a:r>
            <a:endParaRPr/>
          </a:p>
          <a:p>
            <a:pPr marL="342900" indent="-342900">
              <a:lnSpc>
                <a:spcPct val="100000"/>
              </a:lnSpc>
              <a:spcBef>
                <a:spcPts val="0"/>
              </a:spcBef>
              <a:buSzPts val="2400"/>
              <a:buFont typeface="Arial"/>
              <a:buChar char="•"/>
            </a:pPr>
            <a:r>
              <a:rPr lang="en-US" sz="2400">
                <a:latin typeface="Calibri"/>
                <a:ea typeface="Calibri"/>
                <a:cs typeface="Calibri"/>
                <a:sym typeface="Calibri"/>
              </a:rPr>
              <a:t>Can collect a lot of data in a short period of time</a:t>
            </a:r>
            <a:endParaRPr/>
          </a:p>
          <a:p>
            <a:pPr marL="342900" indent="-342900">
              <a:lnSpc>
                <a:spcPct val="100000"/>
              </a:lnSpc>
              <a:spcBef>
                <a:spcPts val="0"/>
              </a:spcBef>
              <a:buSzPts val="2400"/>
              <a:buFont typeface="Arial"/>
              <a:buChar char="•"/>
            </a:pPr>
            <a:r>
              <a:rPr lang="en-US" sz="2400">
                <a:latin typeface="Calibri"/>
                <a:ea typeface="Calibri"/>
                <a:cs typeface="Calibri"/>
                <a:sym typeface="Calibri"/>
              </a:rPr>
              <a:t>Electronic surveys can save time and reduce data entry costs and errors</a:t>
            </a:r>
            <a:endParaRPr/>
          </a:p>
          <a:p>
            <a:pPr marL="342900" indent="-342900">
              <a:lnSpc>
                <a:spcPct val="100000"/>
              </a:lnSpc>
              <a:spcBef>
                <a:spcPts val="0"/>
              </a:spcBef>
              <a:buSzPts val="2400"/>
              <a:buFont typeface="Arial"/>
              <a:buChar char="•"/>
            </a:pPr>
            <a:r>
              <a:rPr lang="en-US" sz="2400">
                <a:latin typeface="Calibri"/>
                <a:ea typeface="Calibri"/>
                <a:cs typeface="Calibri"/>
                <a:sym typeface="Calibri"/>
              </a:rPr>
              <a:t>Intended audience and connectivity</a:t>
            </a:r>
            <a:endParaRPr/>
          </a:p>
          <a:p>
            <a:pPr marL="342900" indent="-342900">
              <a:lnSpc>
                <a:spcPct val="100000"/>
              </a:lnSpc>
              <a:spcBef>
                <a:spcPts val="0"/>
              </a:spcBef>
              <a:buSzPts val="2400"/>
              <a:buFont typeface="Arial"/>
              <a:buChar char="•"/>
            </a:pPr>
            <a:r>
              <a:rPr lang="en-US" sz="2400">
                <a:latin typeface="Calibri"/>
                <a:ea typeface="Calibri"/>
                <a:cs typeface="Calibri"/>
                <a:sym typeface="Calibri"/>
              </a:rPr>
              <a:t>Languages people can understand</a:t>
            </a:r>
            <a:endParaRPr/>
          </a:p>
          <a:p>
            <a:pPr marL="342900" indent="-342900">
              <a:lnSpc>
                <a:spcPct val="100000"/>
              </a:lnSpc>
              <a:spcBef>
                <a:spcPts val="0"/>
              </a:spcBef>
              <a:buSzPts val="2400"/>
              <a:buFont typeface="Arial"/>
              <a:buChar char="•"/>
            </a:pPr>
            <a:r>
              <a:rPr lang="en-US" sz="2400">
                <a:latin typeface="Calibri"/>
                <a:ea typeface="Calibri"/>
                <a:cs typeface="Calibri"/>
                <a:sym typeface="Calibri"/>
              </a:rPr>
              <a:t>Capture attitudes and perceptions</a:t>
            </a:r>
            <a:endParaRPr/>
          </a:p>
          <a:p>
            <a:pPr marL="1028700" lvl="1">
              <a:lnSpc>
                <a:spcPct val="100000"/>
              </a:lnSpc>
              <a:spcBef>
                <a:spcPts val="0"/>
              </a:spcBef>
            </a:pPr>
            <a:r>
              <a:rPr lang="en-US" sz="1800"/>
              <a:t>Political beliefs, approval ratings, etc.</a:t>
            </a:r>
            <a:endParaRPr/>
          </a:p>
        </p:txBody>
      </p:sp>
      <p:sp>
        <p:nvSpPr>
          <p:cNvPr id="5" name="Slide Number Placeholder 3">
            <a:extLst>
              <a:ext uri="{FF2B5EF4-FFF2-40B4-BE49-F238E27FC236}">
                <a16:creationId xmlns:a16="http://schemas.microsoft.com/office/drawing/2014/main" id="{6A592920-2C36-440B-8BB2-571C72C0E716}"/>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28</a:t>
            </a:fld>
            <a:endParaRPr lang="en-US" sz="1400" dirty="0">
              <a:solidFill>
                <a:schemeClr val="bg1">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81"/>
          <p:cNvSpPr txBox="1">
            <a:spLocks noGrp="1"/>
          </p:cNvSpPr>
          <p:nvPr>
            <p:ph type="title"/>
          </p:nvPr>
        </p:nvSpPr>
        <p:spPr>
          <a:xfrm>
            <a:off x="1941196" y="411612"/>
            <a:ext cx="8193405"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What do Surveys and Questionnaires Measure?</a:t>
            </a:r>
            <a:endParaRPr sz="2800">
              <a:latin typeface="Trebuchet MS"/>
              <a:ea typeface="Trebuchet MS"/>
              <a:cs typeface="Trebuchet MS"/>
              <a:sym typeface="Trebuchet MS"/>
            </a:endParaRPr>
          </a:p>
        </p:txBody>
      </p:sp>
      <p:sp>
        <p:nvSpPr>
          <p:cNvPr id="1624" name="Google Shape;1624;p81"/>
          <p:cNvSpPr txBox="1">
            <a:spLocks noGrp="1"/>
          </p:cNvSpPr>
          <p:nvPr>
            <p:ph type="body" idx="1"/>
          </p:nvPr>
        </p:nvSpPr>
        <p:spPr>
          <a:xfrm>
            <a:off x="2197729" y="1861294"/>
            <a:ext cx="4255814" cy="1082107"/>
          </a:xfrm>
          <a:prstGeom prst="rect">
            <a:avLst/>
          </a:prstGeom>
          <a:noFill/>
          <a:ln>
            <a:noFill/>
          </a:ln>
        </p:spPr>
        <p:txBody>
          <a:bodyPr spcFirstLastPara="1" wrap="square" lIns="0" tIns="0" rIns="0" bIns="0" anchor="ctr" anchorCtr="0">
            <a:noAutofit/>
          </a:bodyPr>
          <a:lstStyle/>
          <a:p>
            <a:pPr marL="214313" indent="-214313">
              <a:spcBef>
                <a:spcPts val="0"/>
              </a:spcBef>
              <a:buSzPts val="2400"/>
              <a:buFont typeface="Arial"/>
              <a:buChar char="•"/>
            </a:pPr>
            <a:r>
              <a:rPr lang="en-US" sz="2400" dirty="0">
                <a:latin typeface="Calibri"/>
                <a:ea typeface="Calibri"/>
                <a:cs typeface="Calibri"/>
                <a:sym typeface="Calibri"/>
              </a:rPr>
              <a:t>Behaviors and practices</a:t>
            </a:r>
            <a:endParaRPr dirty="0"/>
          </a:p>
          <a:p>
            <a:pPr marL="214313" indent="-214313">
              <a:buSzPts val="2400"/>
              <a:buFont typeface="Arial"/>
              <a:buChar char="•"/>
            </a:pPr>
            <a:r>
              <a:rPr lang="en-US" sz="2400" dirty="0">
                <a:latin typeface="Calibri"/>
                <a:ea typeface="Calibri"/>
                <a:cs typeface="Calibri"/>
                <a:sym typeface="Calibri"/>
              </a:rPr>
              <a:t>Skills</a:t>
            </a:r>
            <a:endParaRPr dirty="0"/>
          </a:p>
          <a:p>
            <a:pPr marL="0" indent="0">
              <a:buSzPts val="2400"/>
            </a:pPr>
            <a:endParaRPr sz="2400" dirty="0">
              <a:latin typeface="Calibri"/>
              <a:ea typeface="Calibri"/>
              <a:cs typeface="Calibri"/>
              <a:sym typeface="Calibri"/>
            </a:endParaRPr>
          </a:p>
        </p:txBody>
      </p:sp>
      <p:sp>
        <p:nvSpPr>
          <p:cNvPr id="1629" name="Google Shape;1629;p81" descr="Behaviors and practices, skills are observable or measured variables "/>
          <p:cNvSpPr/>
          <p:nvPr/>
        </p:nvSpPr>
        <p:spPr>
          <a:xfrm>
            <a:off x="5290007" y="1752601"/>
            <a:ext cx="1028700" cy="862275"/>
          </a:xfrm>
          <a:prstGeom prst="rightBrace">
            <a:avLst>
              <a:gd name="adj1" fmla="val 8333"/>
              <a:gd name="adj2" fmla="val 50000"/>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b="1">
              <a:solidFill>
                <a:schemeClr val="accent6"/>
              </a:solidFill>
              <a:latin typeface="Calibri"/>
              <a:ea typeface="Calibri"/>
              <a:cs typeface="Calibri"/>
              <a:sym typeface="Calibri"/>
            </a:endParaRPr>
          </a:p>
        </p:txBody>
      </p:sp>
      <p:sp>
        <p:nvSpPr>
          <p:cNvPr id="1630" name="Google Shape;1630;p81"/>
          <p:cNvSpPr txBox="1"/>
          <p:nvPr/>
        </p:nvSpPr>
        <p:spPr>
          <a:xfrm>
            <a:off x="6258352" y="1906738"/>
            <a:ext cx="1790927" cy="553998"/>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algn="ctr"/>
            <a:r>
              <a:rPr lang="en-US" sz="1500" b="1">
                <a:solidFill>
                  <a:srgbClr val="005288"/>
                </a:solidFill>
                <a:latin typeface="Calibri"/>
                <a:ea typeface="Calibri"/>
                <a:cs typeface="Calibri"/>
                <a:sym typeface="Calibri"/>
              </a:rPr>
              <a:t>Observable or measured variables</a:t>
            </a:r>
            <a:endParaRPr/>
          </a:p>
        </p:txBody>
      </p:sp>
      <p:sp>
        <p:nvSpPr>
          <p:cNvPr id="2" name="TextBox 1">
            <a:extLst>
              <a:ext uri="{FF2B5EF4-FFF2-40B4-BE49-F238E27FC236}">
                <a16:creationId xmlns:a16="http://schemas.microsoft.com/office/drawing/2014/main" id="{750735F4-F64D-4E51-8935-CBDDF0D1A68A}"/>
              </a:ext>
            </a:extLst>
          </p:cNvPr>
          <p:cNvSpPr txBox="1"/>
          <p:nvPr/>
        </p:nvSpPr>
        <p:spPr>
          <a:xfrm>
            <a:off x="2095031" y="3091796"/>
            <a:ext cx="4585467" cy="1754326"/>
          </a:xfrm>
          <a:prstGeom prst="rect">
            <a:avLst/>
          </a:prstGeom>
          <a:noFill/>
        </p:spPr>
        <p:txBody>
          <a:bodyPr wrap="square" rtlCol="0">
            <a:spAutoFit/>
          </a:bodyPr>
          <a:lstStyle/>
          <a:p>
            <a:pPr marL="214313" indent="-214313">
              <a:lnSpc>
                <a:spcPct val="90000"/>
              </a:lnSpc>
              <a:buClr>
                <a:schemeClr val="accent4"/>
              </a:buClr>
              <a:buSzPts val="2400"/>
              <a:buFont typeface="Arial"/>
              <a:buChar char="•"/>
            </a:pPr>
            <a:r>
              <a:rPr lang="en-US" sz="2400" dirty="0">
                <a:solidFill>
                  <a:schemeClr val="dk1"/>
                </a:solidFill>
                <a:latin typeface="Calibri"/>
                <a:cs typeface="Calibri"/>
                <a:sym typeface="Calibri"/>
              </a:rPr>
              <a:t>Knowledge</a:t>
            </a:r>
            <a:endParaRPr lang="en-US" sz="2400" dirty="0">
              <a:solidFill>
                <a:schemeClr val="dk1"/>
              </a:solidFill>
              <a:latin typeface="Calibri"/>
              <a:cs typeface="Calibri"/>
              <a:sym typeface="Trebuchet MS"/>
            </a:endParaRPr>
          </a:p>
          <a:p>
            <a:pPr marL="214313" indent="-214313">
              <a:lnSpc>
                <a:spcPct val="90000"/>
              </a:lnSpc>
              <a:buClr>
                <a:schemeClr val="accent4"/>
              </a:buClr>
              <a:buSzPts val="2400"/>
              <a:buFont typeface="Arial"/>
              <a:buChar char="•"/>
            </a:pPr>
            <a:r>
              <a:rPr lang="en-US" sz="2400" dirty="0">
                <a:solidFill>
                  <a:schemeClr val="dk1"/>
                </a:solidFill>
                <a:latin typeface="Calibri"/>
                <a:cs typeface="Calibri"/>
                <a:sym typeface="Calibri"/>
              </a:rPr>
              <a:t>Attitudes </a:t>
            </a:r>
            <a:endParaRPr lang="en-US" sz="2400" dirty="0">
              <a:solidFill>
                <a:schemeClr val="dk1"/>
              </a:solidFill>
              <a:latin typeface="Calibri"/>
              <a:cs typeface="Calibri"/>
              <a:sym typeface="Trebuchet MS"/>
            </a:endParaRPr>
          </a:p>
          <a:p>
            <a:pPr marL="214313" indent="-214313">
              <a:lnSpc>
                <a:spcPct val="90000"/>
              </a:lnSpc>
              <a:buClr>
                <a:schemeClr val="accent4"/>
              </a:buClr>
              <a:buSzPts val="2400"/>
              <a:buFont typeface="Arial"/>
              <a:buChar char="•"/>
            </a:pPr>
            <a:r>
              <a:rPr lang="en-US" sz="2400" dirty="0">
                <a:solidFill>
                  <a:schemeClr val="dk1"/>
                </a:solidFill>
                <a:latin typeface="Calibri"/>
                <a:cs typeface="Calibri"/>
                <a:sym typeface="Calibri"/>
              </a:rPr>
              <a:t>Goals, intentions, aspirations</a:t>
            </a:r>
            <a:endParaRPr lang="en-US" sz="2400" dirty="0">
              <a:solidFill>
                <a:schemeClr val="dk1"/>
              </a:solidFill>
              <a:latin typeface="Calibri"/>
              <a:cs typeface="Calibri"/>
              <a:sym typeface="Trebuchet MS"/>
            </a:endParaRPr>
          </a:p>
          <a:p>
            <a:pPr marL="214313" indent="-214313">
              <a:lnSpc>
                <a:spcPct val="90000"/>
              </a:lnSpc>
              <a:buClr>
                <a:schemeClr val="accent4"/>
              </a:buClr>
              <a:buSzPts val="2400"/>
              <a:buFont typeface="Arial"/>
              <a:buChar char="•"/>
            </a:pPr>
            <a:r>
              <a:rPr lang="en-US" sz="2400" dirty="0">
                <a:solidFill>
                  <a:schemeClr val="dk1"/>
                </a:solidFill>
                <a:latin typeface="Calibri"/>
                <a:cs typeface="Calibri"/>
                <a:sym typeface="Calibri"/>
              </a:rPr>
              <a:t>Perceptions of knowledge, skills, or behavior</a:t>
            </a:r>
            <a:endParaRPr lang="en-US" sz="2400" dirty="0">
              <a:solidFill>
                <a:schemeClr val="dk1"/>
              </a:solidFill>
              <a:latin typeface="Calibri"/>
              <a:cs typeface="Calibri"/>
              <a:sym typeface="Trebuchet MS"/>
            </a:endParaRPr>
          </a:p>
        </p:txBody>
      </p:sp>
      <p:sp>
        <p:nvSpPr>
          <p:cNvPr id="1627" name="Google Shape;1627;p81" descr="Knowledge, attitudes, goals, intentions, aspirations, perceptions of knowledge, skills or behavior are unobservable behavior or latent variables "/>
          <p:cNvSpPr/>
          <p:nvPr/>
        </p:nvSpPr>
        <p:spPr>
          <a:xfrm>
            <a:off x="6097055" y="3035612"/>
            <a:ext cx="1028700" cy="2199095"/>
          </a:xfrm>
          <a:prstGeom prst="rightBrace">
            <a:avLst>
              <a:gd name="adj1" fmla="val 8333"/>
              <a:gd name="adj2" fmla="val 48680"/>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b="1">
              <a:solidFill>
                <a:srgbClr val="FF0000"/>
              </a:solidFill>
              <a:latin typeface="Calibri"/>
              <a:ea typeface="Calibri"/>
              <a:cs typeface="Calibri"/>
              <a:sym typeface="Calibri"/>
            </a:endParaRPr>
          </a:p>
        </p:txBody>
      </p:sp>
      <p:sp>
        <p:nvSpPr>
          <p:cNvPr id="1628" name="Google Shape;1628;p81"/>
          <p:cNvSpPr txBox="1"/>
          <p:nvPr/>
        </p:nvSpPr>
        <p:spPr>
          <a:xfrm>
            <a:off x="7125756" y="3858160"/>
            <a:ext cx="1767933" cy="553998"/>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algn="ctr"/>
            <a:r>
              <a:rPr lang="en-US" sz="1500" b="1">
                <a:solidFill>
                  <a:srgbClr val="005288"/>
                </a:solidFill>
                <a:latin typeface="Calibri"/>
                <a:ea typeface="Calibri"/>
                <a:cs typeface="Calibri"/>
                <a:sym typeface="Calibri"/>
              </a:rPr>
              <a:t>Unobservable or latent variables</a:t>
            </a:r>
            <a:endParaRPr/>
          </a:p>
        </p:txBody>
      </p:sp>
      <p:sp>
        <p:nvSpPr>
          <p:cNvPr id="1626" name="Google Shape;1626;p81"/>
          <p:cNvSpPr/>
          <p:nvPr/>
        </p:nvSpPr>
        <p:spPr>
          <a:xfrm>
            <a:off x="1941195" y="5234706"/>
            <a:ext cx="7886700" cy="438582"/>
          </a:xfrm>
          <a:prstGeom prst="rect">
            <a:avLst/>
          </a:prstGeom>
          <a:noFill/>
          <a:ln>
            <a:noFill/>
          </a:ln>
        </p:spPr>
        <p:txBody>
          <a:bodyPr spcFirstLastPara="1" wrap="square" lIns="91425" tIns="45700" rIns="91425" bIns="45700" anchor="t" anchorCtr="0">
            <a:spAutoFit/>
          </a:bodyPr>
          <a:lstStyle/>
          <a:p>
            <a:r>
              <a:rPr lang="en-US" sz="750" b="1" i="1">
                <a:solidFill>
                  <a:schemeClr val="dk1"/>
                </a:solidFill>
                <a:latin typeface="Calibri"/>
                <a:ea typeface="Calibri"/>
                <a:cs typeface="Calibri"/>
                <a:sym typeface="Calibri"/>
              </a:rPr>
              <a:t>Note</a:t>
            </a:r>
            <a:r>
              <a:rPr lang="en-US" sz="750" b="1">
                <a:solidFill>
                  <a:schemeClr val="dk1"/>
                </a:solidFill>
                <a:latin typeface="Calibri"/>
                <a:ea typeface="Calibri"/>
                <a:cs typeface="Calibri"/>
                <a:sym typeface="Calibri"/>
              </a:rPr>
              <a:t>: </a:t>
            </a:r>
            <a:r>
              <a:rPr lang="en-US" sz="750">
                <a:solidFill>
                  <a:schemeClr val="dk1"/>
                </a:solidFill>
                <a:latin typeface="Calibri"/>
                <a:ea typeface="Calibri"/>
                <a:cs typeface="Calibri"/>
                <a:sym typeface="Calibri"/>
              </a:rPr>
              <a:t>Knowledge and attitudes may be included under both unobservable and observable categories. Adapted from </a:t>
            </a:r>
            <a:r>
              <a:rPr lang="en-US" sz="750" i="1">
                <a:solidFill>
                  <a:schemeClr val="dk1"/>
                </a:solidFill>
                <a:latin typeface="Calibri"/>
                <a:ea typeface="Calibri"/>
                <a:cs typeface="Calibri"/>
                <a:sym typeface="Calibri"/>
              </a:rPr>
              <a:t>A Step-by-Step Guide to Developing Effective Questionnaires and Survey Procedures for Program Evaluation and Research </a:t>
            </a:r>
            <a:r>
              <a:rPr lang="en-US" sz="750">
                <a:solidFill>
                  <a:schemeClr val="dk1"/>
                </a:solidFill>
                <a:latin typeface="Calibri"/>
                <a:ea typeface="Calibri"/>
                <a:cs typeface="Calibri"/>
                <a:sym typeface="Calibri"/>
              </a:rPr>
              <a:t>(Cooperative Extension Fact Sheet FS995), by Rutgers Cooperative Research and Extension, 2002, New Brunswick: Rutgers, the State University of New Jersey, N.J. Agricultural Experiment Station. Retrieved from </a:t>
            </a:r>
            <a:r>
              <a:rPr lang="en-US" sz="750" u="sng">
                <a:solidFill>
                  <a:srgbClr val="0000FF"/>
                </a:solidFill>
                <a:latin typeface="Calibri"/>
                <a:ea typeface="Calibri"/>
                <a:cs typeface="Calibri"/>
                <a:sym typeface="Calibri"/>
                <a:hlinkClick r:id="rId3"/>
              </a:rPr>
              <a:t>https://njaes.rutgers.edu/pubs/fs995/</a:t>
            </a:r>
            <a:r>
              <a:rPr lang="en-US" sz="750">
                <a:solidFill>
                  <a:srgbClr val="0000FF"/>
                </a:solidFill>
                <a:latin typeface="Calibri"/>
                <a:ea typeface="Calibri"/>
                <a:cs typeface="Calibri"/>
                <a:sym typeface="Calibri"/>
              </a:rPr>
              <a:t>.</a:t>
            </a:r>
            <a:endParaRPr sz="750">
              <a:solidFill>
                <a:schemeClr val="dk1"/>
              </a:solidFill>
              <a:latin typeface="Calibri"/>
              <a:ea typeface="Calibri"/>
              <a:cs typeface="Calibri"/>
              <a:sym typeface="Calibri"/>
            </a:endParaRPr>
          </a:p>
        </p:txBody>
      </p:sp>
      <p:sp>
        <p:nvSpPr>
          <p:cNvPr id="1631" name="Google Shape;1631;p81"/>
          <p:cNvSpPr txBox="1"/>
          <p:nvPr/>
        </p:nvSpPr>
        <p:spPr>
          <a:xfrm>
            <a:off x="8607117" y="5600027"/>
            <a:ext cx="1408696" cy="253916"/>
          </a:xfrm>
          <a:prstGeom prst="rect">
            <a:avLst/>
          </a:prstGeom>
          <a:noFill/>
          <a:ln>
            <a:noFill/>
          </a:ln>
        </p:spPr>
        <p:txBody>
          <a:bodyPr spcFirstLastPara="1" wrap="square" lIns="91425" tIns="45700" rIns="91425" bIns="45700" anchor="t" anchorCtr="0">
            <a:spAutoFit/>
          </a:bodyPr>
          <a:lstStyle/>
          <a:p>
            <a:r>
              <a:rPr lang="en-US" sz="1050">
                <a:solidFill>
                  <a:schemeClr val="dk1"/>
                </a:solidFill>
                <a:latin typeface="Calibri"/>
                <a:ea typeface="Calibri"/>
                <a:cs typeface="Calibri"/>
                <a:sym typeface="Calibri"/>
              </a:rPr>
              <a:t>Revised 11/12/2018</a:t>
            </a:r>
            <a:endParaRPr/>
          </a:p>
        </p:txBody>
      </p:sp>
      <p:sp>
        <p:nvSpPr>
          <p:cNvPr id="11" name="Slide Number Placeholder 3">
            <a:extLst>
              <a:ext uri="{FF2B5EF4-FFF2-40B4-BE49-F238E27FC236}">
                <a16:creationId xmlns:a16="http://schemas.microsoft.com/office/drawing/2014/main" id="{A0CA0E32-A9E2-43CB-86E1-1D46DBB90093}"/>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29</a:t>
            </a:fld>
            <a:endParaRPr lang="en-US" sz="1400" dirty="0">
              <a:solidFill>
                <a:schemeClr val="bg1">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Tree>
    <p:extLst>
      <p:ext uri="{BB962C8B-B14F-4D97-AF65-F5344CB8AC3E}">
        <p14:creationId xmlns:p14="http://schemas.microsoft.com/office/powerpoint/2010/main" val="575905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82"/>
          <p:cNvSpPr txBox="1">
            <a:spLocks noGrp="1"/>
          </p:cNvSpPr>
          <p:nvPr>
            <p:ph type="title"/>
          </p:nvPr>
        </p:nvSpPr>
        <p:spPr>
          <a:xfrm>
            <a:off x="1880972" y="353471"/>
            <a:ext cx="6999291" cy="534924"/>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Open-Ended Questions</a:t>
            </a:r>
            <a:endParaRPr sz="2800" dirty="0">
              <a:latin typeface="Trebuchet MS"/>
              <a:ea typeface="Trebuchet MS"/>
              <a:cs typeface="Trebuchet MS"/>
              <a:sym typeface="Trebuchet MS"/>
            </a:endParaRPr>
          </a:p>
        </p:txBody>
      </p:sp>
      <p:sp>
        <p:nvSpPr>
          <p:cNvPr id="1638" name="Google Shape;1638;p82"/>
          <p:cNvSpPr txBox="1">
            <a:spLocks noGrp="1"/>
          </p:cNvSpPr>
          <p:nvPr>
            <p:ph type="body" idx="1"/>
          </p:nvPr>
        </p:nvSpPr>
        <p:spPr>
          <a:xfrm>
            <a:off x="2055287" y="1295400"/>
            <a:ext cx="8130871" cy="2209800"/>
          </a:xfrm>
          <a:prstGeom prst="rect">
            <a:avLst/>
          </a:prstGeom>
          <a:noFill/>
          <a:ln>
            <a:noFill/>
          </a:ln>
        </p:spPr>
        <p:txBody>
          <a:bodyPr spcFirstLastPara="1" wrap="square" lIns="0" tIns="0" rIns="0" bIns="0" anchor="ctr" anchorCtr="0">
            <a:noAutofit/>
          </a:bodyPr>
          <a:lstStyle/>
          <a:p>
            <a:pPr marL="0" indent="0">
              <a:spcBef>
                <a:spcPts val="0"/>
              </a:spcBef>
              <a:buSzPts val="2400"/>
            </a:pPr>
            <a:r>
              <a:rPr lang="en-US" sz="2400" b="1" dirty="0">
                <a:solidFill>
                  <a:srgbClr val="005288"/>
                </a:solidFill>
                <a:latin typeface="Calibri"/>
                <a:ea typeface="Calibri"/>
                <a:cs typeface="Calibri"/>
                <a:sym typeface="Calibri"/>
              </a:rPr>
              <a:t>Definition:</a:t>
            </a:r>
            <a:r>
              <a:rPr lang="en-US" sz="2400" dirty="0">
                <a:solidFill>
                  <a:srgbClr val="005288"/>
                </a:solidFill>
                <a:latin typeface="Calibri"/>
                <a:ea typeface="Calibri"/>
                <a:cs typeface="Calibri"/>
                <a:sym typeface="Calibri"/>
              </a:rPr>
              <a:t> </a:t>
            </a:r>
            <a:r>
              <a:rPr lang="en-US" sz="2400" dirty="0">
                <a:latin typeface="Calibri"/>
                <a:ea typeface="Calibri"/>
                <a:cs typeface="Calibri"/>
                <a:sym typeface="Calibri"/>
              </a:rPr>
              <a:t>Questions that are not based on a response scale. Provide participants the opportunity to add information in their own words. </a:t>
            </a:r>
            <a:endParaRPr dirty="0"/>
          </a:p>
          <a:p>
            <a:pPr marL="0" indent="0">
              <a:spcBef>
                <a:spcPts val="1450"/>
              </a:spcBef>
              <a:buSzPts val="2400"/>
            </a:pPr>
            <a:r>
              <a:rPr lang="en-US" sz="2400" dirty="0">
                <a:latin typeface="Calibri"/>
                <a:ea typeface="Calibri"/>
                <a:cs typeface="Calibri"/>
                <a:sym typeface="Calibri"/>
              </a:rPr>
              <a:t>Note:  Just because responses are open-ended does not mean that they are not quantitative.</a:t>
            </a:r>
            <a:endParaRPr dirty="0"/>
          </a:p>
        </p:txBody>
      </p:sp>
      <p:sp>
        <p:nvSpPr>
          <p:cNvPr id="1640" name="Google Shape;1640;p82"/>
          <p:cNvSpPr txBox="1"/>
          <p:nvPr/>
        </p:nvSpPr>
        <p:spPr>
          <a:xfrm>
            <a:off x="2362200" y="3503720"/>
            <a:ext cx="4269314" cy="1143000"/>
          </a:xfrm>
          <a:prstGeom prst="rect">
            <a:avLst/>
          </a:prstGeom>
          <a:solidFill>
            <a:srgbClr val="E2F0D9"/>
          </a:solidFill>
          <a:ln>
            <a:noFill/>
          </a:ln>
        </p:spPr>
        <p:txBody>
          <a:bodyPr spcFirstLastPara="1" wrap="square" lIns="0" tIns="0" rIns="0" bIns="0" anchor="ctr" anchorCtr="0">
            <a:noAutofit/>
          </a:bodyPr>
          <a:lstStyle/>
          <a:p>
            <a:pPr>
              <a:lnSpc>
                <a:spcPct val="90000"/>
              </a:lnSpc>
              <a:buClr>
                <a:srgbClr val="000000"/>
              </a:buClr>
              <a:buSzPts val="1800"/>
            </a:pPr>
            <a:r>
              <a:rPr lang="en-US">
                <a:solidFill>
                  <a:srgbClr val="000000"/>
                </a:solidFill>
                <a:latin typeface="Trebuchet MS"/>
                <a:ea typeface="Trebuchet MS"/>
                <a:cs typeface="Trebuchet MS"/>
                <a:sym typeface="Trebuchet MS"/>
              </a:rPr>
              <a:t>  </a:t>
            </a:r>
            <a:r>
              <a:rPr lang="en-US" b="1">
                <a:solidFill>
                  <a:srgbClr val="005288"/>
                </a:solidFill>
                <a:latin typeface="Calibri"/>
                <a:ea typeface="Calibri"/>
                <a:cs typeface="Calibri"/>
                <a:sym typeface="Calibri"/>
              </a:rPr>
              <a:t>Example: </a:t>
            </a:r>
            <a:endParaRPr/>
          </a:p>
          <a:p>
            <a:pPr>
              <a:lnSpc>
                <a:spcPct val="90000"/>
              </a:lnSpc>
              <a:spcBef>
                <a:spcPts val="1000"/>
              </a:spcBef>
              <a:buClr>
                <a:srgbClr val="000000"/>
              </a:buClr>
              <a:buSzPts val="1800"/>
            </a:pPr>
            <a:r>
              <a:rPr lang="en-US">
                <a:solidFill>
                  <a:srgbClr val="000000"/>
                </a:solidFill>
                <a:latin typeface="Calibri"/>
                <a:ea typeface="Calibri"/>
                <a:cs typeface="Calibri"/>
                <a:sym typeface="Calibri"/>
              </a:rPr>
              <a:t> “In your opinion, what was the most useful </a:t>
            </a:r>
            <a:endParaRPr/>
          </a:p>
          <a:p>
            <a:pPr>
              <a:lnSpc>
                <a:spcPct val="90000"/>
              </a:lnSpc>
              <a:spcBef>
                <a:spcPts val="1000"/>
              </a:spcBef>
              <a:buClr>
                <a:srgbClr val="000000"/>
              </a:buClr>
              <a:buSzPts val="1800"/>
            </a:pPr>
            <a:r>
              <a:rPr lang="en-US">
                <a:solidFill>
                  <a:srgbClr val="000000"/>
                </a:solidFill>
                <a:latin typeface="Calibri"/>
                <a:ea typeface="Calibri"/>
                <a:cs typeface="Calibri"/>
                <a:sym typeface="Calibri"/>
              </a:rPr>
              <a:t> information from today’s PL?”</a:t>
            </a:r>
            <a:endParaRPr/>
          </a:p>
        </p:txBody>
      </p:sp>
      <p:pic>
        <p:nvPicPr>
          <p:cNvPr id="1641" name="Google Shape;1641;p8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86601" y="3376782"/>
            <a:ext cx="2796711" cy="1398356"/>
          </a:xfrm>
          <a:prstGeom prst="rect">
            <a:avLst/>
          </a:prstGeom>
          <a:noFill/>
          <a:ln>
            <a:noFill/>
          </a:ln>
        </p:spPr>
      </p:pic>
      <p:sp>
        <p:nvSpPr>
          <p:cNvPr id="7" name="Slide Number Placeholder 3">
            <a:extLst>
              <a:ext uri="{FF2B5EF4-FFF2-40B4-BE49-F238E27FC236}">
                <a16:creationId xmlns:a16="http://schemas.microsoft.com/office/drawing/2014/main" id="{DB526129-584E-40F9-A3E3-51C5C30C1B2D}"/>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30</a:t>
            </a:fld>
            <a:endParaRPr lang="en-US" sz="1400" dirty="0">
              <a:solidFill>
                <a:schemeClr val="bg1">
                  <a:lumMod val="5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sp>
        <p:nvSpPr>
          <p:cNvPr id="1647" name="Google Shape;1647;p83"/>
          <p:cNvSpPr txBox="1">
            <a:spLocks noGrp="1"/>
          </p:cNvSpPr>
          <p:nvPr>
            <p:ph type="title"/>
          </p:nvPr>
        </p:nvSpPr>
        <p:spPr>
          <a:xfrm>
            <a:off x="1939106" y="452266"/>
            <a:ext cx="6999291" cy="534924"/>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Closed-Ended Questions</a:t>
            </a:r>
            <a:endParaRPr sz="2800" dirty="0">
              <a:latin typeface="Trebuchet MS"/>
              <a:ea typeface="Trebuchet MS"/>
              <a:cs typeface="Trebuchet MS"/>
              <a:sym typeface="Trebuchet MS"/>
            </a:endParaRPr>
          </a:p>
        </p:txBody>
      </p:sp>
      <p:sp>
        <p:nvSpPr>
          <p:cNvPr id="1648" name="Google Shape;1648;p83"/>
          <p:cNvSpPr txBox="1">
            <a:spLocks noGrp="1"/>
          </p:cNvSpPr>
          <p:nvPr>
            <p:ph type="body" idx="1"/>
          </p:nvPr>
        </p:nvSpPr>
        <p:spPr>
          <a:xfrm>
            <a:off x="2055287" y="1371601"/>
            <a:ext cx="8079313" cy="2285999"/>
          </a:xfrm>
          <a:prstGeom prst="rect">
            <a:avLst/>
          </a:prstGeom>
          <a:noFill/>
          <a:ln>
            <a:noFill/>
          </a:ln>
        </p:spPr>
        <p:txBody>
          <a:bodyPr spcFirstLastPara="1" wrap="square" lIns="0" tIns="0" rIns="0" bIns="0" anchor="ctr" anchorCtr="0">
            <a:noAutofit/>
          </a:bodyPr>
          <a:lstStyle/>
          <a:p>
            <a:pPr marL="0" indent="0">
              <a:spcBef>
                <a:spcPts val="0"/>
              </a:spcBef>
              <a:buSzPts val="2400"/>
            </a:pPr>
            <a:r>
              <a:rPr lang="en-US" sz="2400" b="1">
                <a:solidFill>
                  <a:srgbClr val="005288"/>
                </a:solidFill>
                <a:latin typeface="Calibri"/>
                <a:ea typeface="Calibri"/>
                <a:cs typeface="Calibri"/>
                <a:sym typeface="Calibri"/>
              </a:rPr>
              <a:t>Definition:</a:t>
            </a:r>
            <a:r>
              <a:rPr lang="en-US" sz="2400">
                <a:solidFill>
                  <a:srgbClr val="005288"/>
                </a:solidFill>
                <a:latin typeface="Calibri"/>
                <a:ea typeface="Calibri"/>
                <a:cs typeface="Calibri"/>
                <a:sym typeface="Calibri"/>
              </a:rPr>
              <a:t> </a:t>
            </a:r>
            <a:r>
              <a:rPr lang="en-US" sz="2400">
                <a:latin typeface="Calibri"/>
                <a:ea typeface="Calibri"/>
                <a:cs typeface="Calibri"/>
                <a:sym typeface="Calibri"/>
              </a:rPr>
              <a:t>Questions that provide fixed answer categories.</a:t>
            </a:r>
            <a:endParaRPr/>
          </a:p>
          <a:p>
            <a:pPr marL="0" indent="0">
              <a:buSzPts val="2400"/>
            </a:pPr>
            <a:r>
              <a:rPr lang="en-US" sz="2400" b="1">
                <a:solidFill>
                  <a:srgbClr val="005288"/>
                </a:solidFill>
                <a:latin typeface="Calibri"/>
                <a:ea typeface="Calibri"/>
                <a:cs typeface="Calibri"/>
                <a:sym typeface="Calibri"/>
              </a:rPr>
              <a:t>Types:</a:t>
            </a:r>
            <a:endParaRPr/>
          </a:p>
          <a:p>
            <a:pPr marL="1028700" lvl="1"/>
            <a:r>
              <a:rPr lang="en-US" sz="1800"/>
              <a:t>Yes/No</a:t>
            </a:r>
            <a:endParaRPr/>
          </a:p>
          <a:p>
            <a:pPr marL="1028700" lvl="1"/>
            <a:r>
              <a:rPr lang="en-US" sz="1800"/>
              <a:t>True/False</a:t>
            </a:r>
            <a:endParaRPr/>
          </a:p>
          <a:p>
            <a:pPr marL="1028700" lvl="1"/>
            <a:r>
              <a:rPr lang="en-US" sz="1800"/>
              <a:t>Multiple choice</a:t>
            </a:r>
            <a:endParaRPr/>
          </a:p>
          <a:p>
            <a:pPr marL="1028700" lvl="1"/>
            <a:r>
              <a:rPr lang="en-US" sz="1800"/>
              <a:t>Rating scale (e.g., Likert scale)</a:t>
            </a:r>
            <a:endParaRPr/>
          </a:p>
        </p:txBody>
      </p:sp>
      <p:sp>
        <p:nvSpPr>
          <p:cNvPr id="1650" name="Google Shape;1650;p83"/>
          <p:cNvSpPr txBox="1"/>
          <p:nvPr/>
        </p:nvSpPr>
        <p:spPr>
          <a:xfrm>
            <a:off x="6019800" y="2055412"/>
            <a:ext cx="4209680" cy="3352800"/>
          </a:xfrm>
          <a:prstGeom prst="rect">
            <a:avLst/>
          </a:prstGeom>
          <a:solidFill>
            <a:srgbClr val="E2F0D9"/>
          </a:solidFill>
          <a:ln>
            <a:noFill/>
          </a:ln>
        </p:spPr>
        <p:txBody>
          <a:bodyPr spcFirstLastPara="1" wrap="square" lIns="0" tIns="0" rIns="0" bIns="0" anchor="ctr" anchorCtr="0">
            <a:noAutofit/>
          </a:bodyPr>
          <a:lstStyle/>
          <a:p>
            <a:pPr>
              <a:lnSpc>
                <a:spcPct val="90000"/>
              </a:lnSpc>
              <a:buClr>
                <a:srgbClr val="000000"/>
              </a:buClr>
              <a:buSzPts val="2000"/>
            </a:pPr>
            <a:r>
              <a:rPr lang="en-US" sz="2000">
                <a:solidFill>
                  <a:srgbClr val="000000"/>
                </a:solidFill>
                <a:latin typeface="Calibri"/>
                <a:ea typeface="Calibri"/>
                <a:cs typeface="Calibri"/>
                <a:sym typeface="Calibri"/>
              </a:rPr>
              <a:t>  </a:t>
            </a:r>
            <a:r>
              <a:rPr lang="en-US" sz="2000" b="1">
                <a:solidFill>
                  <a:srgbClr val="005288"/>
                </a:solidFill>
                <a:latin typeface="Calibri"/>
                <a:ea typeface="Calibri"/>
                <a:cs typeface="Calibri"/>
                <a:sym typeface="Calibri"/>
              </a:rPr>
              <a:t>Example: </a:t>
            </a:r>
            <a:endParaRPr/>
          </a:p>
          <a:p>
            <a:pPr>
              <a:lnSpc>
                <a:spcPct val="90000"/>
              </a:lnSpc>
              <a:spcBef>
                <a:spcPts val="1000"/>
              </a:spcBef>
              <a:buClr>
                <a:srgbClr val="000000"/>
              </a:buClr>
              <a:buSzPts val="2000"/>
            </a:pPr>
            <a:r>
              <a:rPr lang="en-US" sz="2000">
                <a:solidFill>
                  <a:srgbClr val="000000"/>
                </a:solidFill>
                <a:latin typeface="Calibri"/>
                <a:ea typeface="Calibri"/>
                <a:cs typeface="Calibri"/>
                <a:sym typeface="Calibri"/>
              </a:rPr>
              <a:t> “In my opinion, I have sufficient</a:t>
            </a:r>
            <a:endParaRPr/>
          </a:p>
          <a:p>
            <a:pPr>
              <a:lnSpc>
                <a:spcPct val="90000"/>
              </a:lnSpc>
              <a:buClr>
                <a:srgbClr val="000000"/>
              </a:buClr>
              <a:buSzPts val="2000"/>
            </a:pPr>
            <a:r>
              <a:rPr lang="en-US" sz="2000">
                <a:solidFill>
                  <a:srgbClr val="000000"/>
                </a:solidFill>
                <a:latin typeface="Calibri"/>
                <a:ea typeface="Calibri"/>
                <a:cs typeface="Calibri"/>
                <a:sym typeface="Calibri"/>
              </a:rPr>
              <a:t> knowledge to implement new reading</a:t>
            </a:r>
            <a:endParaRPr/>
          </a:p>
          <a:p>
            <a:pPr>
              <a:lnSpc>
                <a:spcPct val="90000"/>
              </a:lnSpc>
              <a:buClr>
                <a:srgbClr val="000000"/>
              </a:buClr>
              <a:buSzPts val="2000"/>
            </a:pPr>
            <a:r>
              <a:rPr lang="en-US" sz="2000">
                <a:solidFill>
                  <a:srgbClr val="000000"/>
                </a:solidFill>
                <a:latin typeface="Calibri"/>
                <a:ea typeface="Calibri"/>
                <a:cs typeface="Calibri"/>
                <a:sym typeface="Calibri"/>
              </a:rPr>
              <a:t> strategies in my classroom.”</a:t>
            </a:r>
            <a:endParaRPr/>
          </a:p>
          <a:p>
            <a:pPr marL="771525" lvl="1" indent="-257175">
              <a:lnSpc>
                <a:spcPct val="90000"/>
              </a:lnSpc>
              <a:spcBef>
                <a:spcPts val="500"/>
              </a:spcBef>
              <a:buClr>
                <a:srgbClr val="000000"/>
              </a:buClr>
              <a:buSzPts val="2000"/>
              <a:buFont typeface="Arial"/>
              <a:buChar char="•"/>
            </a:pPr>
            <a:r>
              <a:rPr lang="en-US" sz="2000">
                <a:solidFill>
                  <a:srgbClr val="000000"/>
                </a:solidFill>
                <a:latin typeface="Calibri"/>
                <a:ea typeface="Calibri"/>
                <a:cs typeface="Calibri"/>
                <a:sym typeface="Calibri"/>
              </a:rPr>
              <a:t>Completely disagree</a:t>
            </a:r>
            <a:endParaRPr/>
          </a:p>
          <a:p>
            <a:pPr marL="771525" lvl="1" indent="-257175">
              <a:lnSpc>
                <a:spcPct val="90000"/>
              </a:lnSpc>
              <a:spcBef>
                <a:spcPts val="500"/>
              </a:spcBef>
              <a:buClr>
                <a:srgbClr val="000000"/>
              </a:buClr>
              <a:buSzPts val="2000"/>
              <a:buFont typeface="Arial"/>
              <a:buChar char="•"/>
            </a:pPr>
            <a:r>
              <a:rPr lang="en-US" sz="2000">
                <a:solidFill>
                  <a:srgbClr val="000000"/>
                </a:solidFill>
                <a:latin typeface="Calibri"/>
                <a:ea typeface="Calibri"/>
                <a:cs typeface="Calibri"/>
                <a:sym typeface="Calibri"/>
              </a:rPr>
              <a:t>Mostly disagree</a:t>
            </a:r>
            <a:endParaRPr/>
          </a:p>
          <a:p>
            <a:pPr marL="771525" lvl="1" indent="-257175">
              <a:lnSpc>
                <a:spcPct val="90000"/>
              </a:lnSpc>
              <a:spcBef>
                <a:spcPts val="500"/>
              </a:spcBef>
              <a:buClr>
                <a:srgbClr val="000000"/>
              </a:buClr>
              <a:buSzPts val="2000"/>
              <a:buFont typeface="Arial"/>
              <a:buChar char="•"/>
            </a:pPr>
            <a:r>
              <a:rPr lang="en-US" sz="2000">
                <a:solidFill>
                  <a:srgbClr val="000000"/>
                </a:solidFill>
                <a:latin typeface="Calibri"/>
                <a:ea typeface="Calibri"/>
                <a:cs typeface="Calibri"/>
                <a:sym typeface="Calibri"/>
              </a:rPr>
              <a:t>Slightly disagree</a:t>
            </a:r>
            <a:endParaRPr/>
          </a:p>
          <a:p>
            <a:pPr marL="771525" lvl="1" indent="-257175">
              <a:lnSpc>
                <a:spcPct val="90000"/>
              </a:lnSpc>
              <a:spcBef>
                <a:spcPts val="500"/>
              </a:spcBef>
              <a:buClr>
                <a:srgbClr val="000000"/>
              </a:buClr>
              <a:buSzPts val="2000"/>
              <a:buFont typeface="Arial"/>
              <a:buChar char="•"/>
            </a:pPr>
            <a:r>
              <a:rPr lang="en-US" sz="2000">
                <a:solidFill>
                  <a:srgbClr val="000000"/>
                </a:solidFill>
                <a:latin typeface="Calibri"/>
                <a:ea typeface="Calibri"/>
                <a:cs typeface="Calibri"/>
                <a:sym typeface="Calibri"/>
              </a:rPr>
              <a:t>Slightly agree</a:t>
            </a:r>
            <a:endParaRPr/>
          </a:p>
          <a:p>
            <a:pPr marL="771525" lvl="1" indent="-257175">
              <a:lnSpc>
                <a:spcPct val="90000"/>
              </a:lnSpc>
              <a:spcBef>
                <a:spcPts val="500"/>
              </a:spcBef>
              <a:buClr>
                <a:srgbClr val="000000"/>
              </a:buClr>
              <a:buSzPts val="2000"/>
              <a:buFont typeface="Arial"/>
              <a:buChar char="•"/>
            </a:pPr>
            <a:r>
              <a:rPr lang="en-US" sz="2000">
                <a:solidFill>
                  <a:srgbClr val="000000"/>
                </a:solidFill>
                <a:latin typeface="Calibri"/>
                <a:ea typeface="Calibri"/>
                <a:cs typeface="Calibri"/>
                <a:sym typeface="Calibri"/>
              </a:rPr>
              <a:t>Mostly agree</a:t>
            </a:r>
            <a:endParaRPr/>
          </a:p>
          <a:p>
            <a:pPr marL="771525" lvl="1" indent="-257175">
              <a:lnSpc>
                <a:spcPct val="90000"/>
              </a:lnSpc>
              <a:spcBef>
                <a:spcPts val="500"/>
              </a:spcBef>
              <a:buClr>
                <a:srgbClr val="000000"/>
              </a:buClr>
              <a:buSzPts val="2000"/>
              <a:buFont typeface="Arial"/>
              <a:buChar char="•"/>
            </a:pPr>
            <a:r>
              <a:rPr lang="en-US" sz="2000">
                <a:solidFill>
                  <a:srgbClr val="000000"/>
                </a:solidFill>
                <a:latin typeface="Calibri"/>
                <a:ea typeface="Calibri"/>
                <a:cs typeface="Calibri"/>
                <a:sym typeface="Calibri"/>
              </a:rPr>
              <a:t>Completely agree</a:t>
            </a:r>
            <a:endParaRPr/>
          </a:p>
        </p:txBody>
      </p:sp>
      <p:pic>
        <p:nvPicPr>
          <p:cNvPr id="1651" name="Google Shape;1651;p8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505200" y="3810000"/>
            <a:ext cx="1675972" cy="1675972"/>
          </a:xfrm>
          <a:prstGeom prst="rect">
            <a:avLst/>
          </a:prstGeom>
          <a:noFill/>
          <a:ln>
            <a:noFill/>
          </a:ln>
        </p:spPr>
      </p:pic>
      <p:sp>
        <p:nvSpPr>
          <p:cNvPr id="7" name="Slide Number Placeholder 3">
            <a:extLst>
              <a:ext uri="{FF2B5EF4-FFF2-40B4-BE49-F238E27FC236}">
                <a16:creationId xmlns:a16="http://schemas.microsoft.com/office/drawing/2014/main" id="{2E943E55-AE2D-4523-BA5C-688D2C400BCA}"/>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31</a:t>
            </a:fld>
            <a:endParaRPr lang="en-US" sz="1400" dirty="0">
              <a:solidFill>
                <a:schemeClr val="bg1">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84"/>
          <p:cNvSpPr txBox="1">
            <a:spLocks noGrp="1"/>
          </p:cNvSpPr>
          <p:nvPr>
            <p:ph type="title"/>
          </p:nvPr>
        </p:nvSpPr>
        <p:spPr>
          <a:xfrm>
            <a:off x="1905000" y="382524"/>
            <a:ext cx="6272432"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Which Scale Do I Use?</a:t>
            </a:r>
            <a:endParaRPr sz="2800">
              <a:latin typeface="Trebuchet MS"/>
              <a:ea typeface="Trebuchet MS"/>
              <a:cs typeface="Trebuchet MS"/>
              <a:sym typeface="Trebuchet MS"/>
            </a:endParaRPr>
          </a:p>
        </p:txBody>
      </p:sp>
      <p:sp>
        <p:nvSpPr>
          <p:cNvPr id="1658" name="Google Shape;1658;p84"/>
          <p:cNvSpPr txBox="1">
            <a:spLocks noGrp="1"/>
          </p:cNvSpPr>
          <p:nvPr>
            <p:ph type="body" idx="1"/>
          </p:nvPr>
        </p:nvSpPr>
        <p:spPr>
          <a:xfrm>
            <a:off x="2032051" y="1254019"/>
            <a:ext cx="8153400" cy="1327729"/>
          </a:xfrm>
          <a:prstGeom prst="rect">
            <a:avLst/>
          </a:prstGeom>
          <a:noFill/>
          <a:ln>
            <a:noFill/>
          </a:ln>
        </p:spPr>
        <p:txBody>
          <a:bodyPr spcFirstLastPara="1" wrap="square" lIns="0" tIns="0" rIns="0" bIns="0" anchor="ctr" anchorCtr="0">
            <a:noAutofit/>
          </a:bodyPr>
          <a:lstStyle/>
          <a:p>
            <a:pPr marL="0" indent="0">
              <a:spcBef>
                <a:spcPts val="0"/>
              </a:spcBef>
              <a:buSzPts val="2400"/>
            </a:pPr>
            <a:r>
              <a:rPr lang="en-US" sz="2400">
                <a:latin typeface="Calibri"/>
                <a:ea typeface="Calibri"/>
                <a:cs typeface="Calibri"/>
                <a:sym typeface="Calibri"/>
              </a:rPr>
              <a:t>If you are using a closed-ended question, which type of scale should you use?</a:t>
            </a:r>
            <a:endParaRPr/>
          </a:p>
          <a:p>
            <a:pPr marL="771525" lvl="1" indent="-257175">
              <a:spcBef>
                <a:spcPts val="950"/>
              </a:spcBef>
              <a:buSzPts val="2400"/>
            </a:pPr>
            <a:r>
              <a:rPr lang="en-US"/>
              <a:t>It depends on what you are measuring</a:t>
            </a:r>
            <a:endParaRPr/>
          </a:p>
        </p:txBody>
      </p:sp>
      <p:sp>
        <p:nvSpPr>
          <p:cNvPr id="1674" name="Google Shape;1674;p84"/>
          <p:cNvSpPr txBox="1"/>
          <p:nvPr/>
        </p:nvSpPr>
        <p:spPr>
          <a:xfrm>
            <a:off x="2438400" y="2504666"/>
            <a:ext cx="2743200" cy="523220"/>
          </a:xfrm>
          <a:prstGeom prst="rect">
            <a:avLst/>
          </a:prstGeom>
          <a:noFill/>
          <a:ln>
            <a:noFill/>
          </a:ln>
        </p:spPr>
        <p:txBody>
          <a:bodyPr spcFirstLastPara="1" wrap="square" lIns="91425" tIns="45700" rIns="91425" bIns="45700" anchor="t" anchorCtr="0">
            <a:spAutoFit/>
          </a:bodyPr>
          <a:lstStyle/>
          <a:p>
            <a:r>
              <a:rPr lang="en-US" sz="2800" b="1">
                <a:solidFill>
                  <a:schemeClr val="dk1"/>
                </a:solidFill>
                <a:latin typeface="Calibri"/>
                <a:ea typeface="Calibri"/>
                <a:cs typeface="Calibri"/>
                <a:sym typeface="Calibri"/>
              </a:rPr>
              <a:t>If your focus is…</a:t>
            </a:r>
            <a:endParaRPr/>
          </a:p>
        </p:txBody>
      </p:sp>
      <p:sp>
        <p:nvSpPr>
          <p:cNvPr id="1675" name="Google Shape;1675;p84"/>
          <p:cNvSpPr txBox="1"/>
          <p:nvPr/>
        </p:nvSpPr>
        <p:spPr>
          <a:xfrm>
            <a:off x="6686766" y="2505829"/>
            <a:ext cx="3559995" cy="523220"/>
          </a:xfrm>
          <a:prstGeom prst="rect">
            <a:avLst/>
          </a:prstGeom>
          <a:noFill/>
          <a:ln>
            <a:noFill/>
          </a:ln>
        </p:spPr>
        <p:txBody>
          <a:bodyPr spcFirstLastPara="1" wrap="square" lIns="91425" tIns="45700" rIns="91425" bIns="45700" anchor="t" anchorCtr="0">
            <a:spAutoFit/>
          </a:bodyPr>
          <a:lstStyle/>
          <a:p>
            <a:r>
              <a:rPr lang="en-US" sz="2800" b="1">
                <a:solidFill>
                  <a:schemeClr val="dk1"/>
                </a:solidFill>
                <a:latin typeface="Calibri"/>
                <a:ea typeface="Calibri"/>
                <a:cs typeface="Calibri"/>
                <a:sym typeface="Calibri"/>
              </a:rPr>
              <a:t>then consider using…</a:t>
            </a:r>
            <a:endParaRPr/>
          </a:p>
        </p:txBody>
      </p:sp>
      <p:grpSp>
        <p:nvGrpSpPr>
          <p:cNvPr id="1667" name="Google Shape;1667;p84" descr="If your focus is on presence or absence, then consider using yes/no or true/false"/>
          <p:cNvGrpSpPr/>
          <p:nvPr/>
        </p:nvGrpSpPr>
        <p:grpSpPr>
          <a:xfrm>
            <a:off x="2115003" y="3058664"/>
            <a:ext cx="7992964" cy="924674"/>
            <a:chOff x="5466" y="0"/>
            <a:chExt cx="7992964" cy="924674"/>
          </a:xfrm>
        </p:grpSpPr>
        <p:sp>
          <p:nvSpPr>
            <p:cNvPr id="1668" name="Google Shape;1668;p84"/>
            <p:cNvSpPr/>
            <p:nvPr/>
          </p:nvSpPr>
          <p:spPr>
            <a:xfrm>
              <a:off x="5466" y="0"/>
              <a:ext cx="3328124" cy="924674"/>
            </a:xfrm>
            <a:prstGeom prst="roundRect">
              <a:avLst>
                <a:gd name="adj" fmla="val 10000"/>
              </a:avLst>
            </a:prstGeom>
            <a:solidFill>
              <a:srgbClr val="00953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669" name="Google Shape;1669;p84"/>
            <p:cNvSpPr txBox="1"/>
            <p:nvPr/>
          </p:nvSpPr>
          <p:spPr>
            <a:xfrm>
              <a:off x="32549" y="27083"/>
              <a:ext cx="3273958" cy="870508"/>
            </a:xfrm>
            <a:prstGeom prst="rect">
              <a:avLst/>
            </a:prstGeom>
            <a:noFill/>
            <a:ln>
              <a:noFill/>
            </a:ln>
          </p:spPr>
          <p:txBody>
            <a:bodyPr spcFirstLastPara="1" wrap="square" lIns="76200" tIns="76200" rIns="76200" bIns="76200" anchor="ctr" anchorCtr="0">
              <a:noAutofit/>
            </a:bodyPr>
            <a:lstStyle/>
            <a:p>
              <a:pPr algn="ctr">
                <a:lnSpc>
                  <a:spcPct val="90000"/>
                </a:lnSpc>
                <a:buClr>
                  <a:schemeClr val="lt1"/>
                </a:buClr>
                <a:buSzPts val="2000"/>
              </a:pPr>
              <a:r>
                <a:rPr lang="en-US" sz="2000" b="1">
                  <a:solidFill>
                    <a:schemeClr val="lt1"/>
                  </a:solidFill>
                  <a:latin typeface="Calibri"/>
                  <a:ea typeface="Calibri"/>
                  <a:cs typeface="Calibri"/>
                  <a:sym typeface="Calibri"/>
                </a:rPr>
                <a:t>presence or absence</a:t>
              </a:r>
              <a:endParaRPr/>
            </a:p>
          </p:txBody>
        </p:sp>
        <p:sp>
          <p:nvSpPr>
            <p:cNvPr id="1670" name="Google Shape;1670;p84"/>
            <p:cNvSpPr/>
            <p:nvPr/>
          </p:nvSpPr>
          <p:spPr>
            <a:xfrm>
              <a:off x="3667769" y="49649"/>
              <a:ext cx="708459" cy="825374"/>
            </a:xfrm>
            <a:prstGeom prst="rightArrow">
              <a:avLst>
                <a:gd name="adj1" fmla="val 60000"/>
                <a:gd name="adj2" fmla="val 50000"/>
              </a:avLst>
            </a:prstGeom>
            <a:solidFill>
              <a:srgbClr val="B6B6B7"/>
            </a:solidFill>
            <a:ln>
              <a:noFill/>
            </a:ln>
          </p:spPr>
          <p:txBody>
            <a:bodyPr spcFirstLastPara="1" wrap="square" lIns="91425" tIns="91425" rIns="91425" bIns="91425" anchor="ctr" anchorCtr="0">
              <a:noAutofit/>
            </a:bodyPr>
            <a:lstStyle/>
            <a:p>
              <a:endParaRPr/>
            </a:p>
          </p:txBody>
        </p:sp>
        <p:sp>
          <p:nvSpPr>
            <p:cNvPr id="1671" name="Google Shape;1671;p84"/>
            <p:cNvSpPr txBox="1"/>
            <p:nvPr/>
          </p:nvSpPr>
          <p:spPr>
            <a:xfrm>
              <a:off x="3667769" y="214724"/>
              <a:ext cx="495921" cy="495224"/>
            </a:xfrm>
            <a:prstGeom prst="rect">
              <a:avLst/>
            </a:prstGeom>
            <a:noFill/>
            <a:ln>
              <a:noFill/>
            </a:ln>
          </p:spPr>
          <p:txBody>
            <a:bodyPr spcFirstLastPara="1" wrap="square" lIns="0" tIns="0" rIns="0" bIns="0" anchor="ctr" anchorCtr="0">
              <a:noAutofit/>
            </a:bodyPr>
            <a:lstStyle/>
            <a:p>
              <a:pPr algn="ctr">
                <a:lnSpc>
                  <a:spcPct val="90000"/>
                </a:lnSpc>
                <a:buClr>
                  <a:schemeClr val="dk1"/>
                </a:buClr>
                <a:buSzPts val="3500"/>
              </a:pPr>
              <a:endParaRPr sz="3500">
                <a:solidFill>
                  <a:schemeClr val="lt1"/>
                </a:solidFill>
                <a:latin typeface="Calibri"/>
                <a:ea typeface="Calibri"/>
                <a:cs typeface="Calibri"/>
                <a:sym typeface="Calibri"/>
              </a:endParaRPr>
            </a:p>
          </p:txBody>
        </p:sp>
        <p:sp>
          <p:nvSpPr>
            <p:cNvPr id="1672" name="Google Shape;1672;p84"/>
            <p:cNvSpPr/>
            <p:nvPr/>
          </p:nvSpPr>
          <p:spPr>
            <a:xfrm>
              <a:off x="4670306" y="0"/>
              <a:ext cx="3328124" cy="924674"/>
            </a:xfrm>
            <a:prstGeom prst="roundRect">
              <a:avLst>
                <a:gd name="adj" fmla="val 10000"/>
              </a:avLst>
            </a:prstGeom>
            <a:solidFill>
              <a:srgbClr val="00953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673" name="Google Shape;1673;p84"/>
            <p:cNvSpPr txBox="1"/>
            <p:nvPr/>
          </p:nvSpPr>
          <p:spPr>
            <a:xfrm>
              <a:off x="4697389" y="27083"/>
              <a:ext cx="3273958" cy="870508"/>
            </a:xfrm>
            <a:prstGeom prst="rect">
              <a:avLst/>
            </a:prstGeom>
            <a:noFill/>
            <a:ln>
              <a:noFill/>
            </a:ln>
          </p:spPr>
          <p:txBody>
            <a:bodyPr spcFirstLastPara="1" wrap="square" lIns="76200" tIns="76200" rIns="76200" bIns="76200" anchor="ctr" anchorCtr="0">
              <a:noAutofit/>
            </a:bodyPr>
            <a:lstStyle/>
            <a:p>
              <a:pPr algn="ctr">
                <a:lnSpc>
                  <a:spcPct val="90000"/>
                </a:lnSpc>
                <a:buClr>
                  <a:schemeClr val="lt1"/>
                </a:buClr>
                <a:buSzPts val="2000"/>
              </a:pPr>
              <a:r>
                <a:rPr lang="en-US" sz="2000" b="1">
                  <a:solidFill>
                    <a:schemeClr val="lt1"/>
                  </a:solidFill>
                  <a:latin typeface="Calibri"/>
                  <a:ea typeface="Calibri"/>
                  <a:cs typeface="Calibri"/>
                  <a:sym typeface="Calibri"/>
                </a:rPr>
                <a:t>yes/no</a:t>
              </a:r>
              <a:endParaRPr/>
            </a:p>
            <a:p>
              <a:pPr algn="ctr">
                <a:lnSpc>
                  <a:spcPct val="90000"/>
                </a:lnSpc>
                <a:buClr>
                  <a:schemeClr val="lt1"/>
                </a:buClr>
                <a:buSzPts val="2000"/>
              </a:pPr>
              <a:r>
                <a:rPr lang="en-US" sz="2000" b="1">
                  <a:solidFill>
                    <a:schemeClr val="lt1"/>
                  </a:solidFill>
                  <a:latin typeface="Calibri"/>
                  <a:ea typeface="Calibri"/>
                  <a:cs typeface="Calibri"/>
                  <a:sym typeface="Calibri"/>
                </a:rPr>
                <a:t>or</a:t>
              </a:r>
              <a:endParaRPr/>
            </a:p>
            <a:p>
              <a:pPr algn="ctr">
                <a:lnSpc>
                  <a:spcPct val="90000"/>
                </a:lnSpc>
                <a:buClr>
                  <a:schemeClr val="lt1"/>
                </a:buClr>
                <a:buSzPts val="2000"/>
              </a:pPr>
              <a:r>
                <a:rPr lang="en-US" sz="2000" b="1">
                  <a:solidFill>
                    <a:schemeClr val="lt1"/>
                  </a:solidFill>
                  <a:latin typeface="Calibri"/>
                  <a:ea typeface="Calibri"/>
                  <a:cs typeface="Calibri"/>
                  <a:sym typeface="Calibri"/>
                </a:rPr>
                <a:t>true/false</a:t>
              </a:r>
              <a:endParaRPr/>
            </a:p>
          </p:txBody>
        </p:sp>
      </p:grpSp>
      <p:grpSp>
        <p:nvGrpSpPr>
          <p:cNvPr id="1660" name="Google Shape;1660;p84" descr="If your focus is on the Importance, agreement, frequency, quality, satisfaction, or likelihood... then consider using a rating scale."/>
          <p:cNvGrpSpPr/>
          <p:nvPr/>
        </p:nvGrpSpPr>
        <p:grpSpPr>
          <a:xfrm>
            <a:off x="2115002" y="4200609"/>
            <a:ext cx="7987498" cy="907397"/>
            <a:chOff x="5466" y="0"/>
            <a:chExt cx="7987498" cy="907397"/>
          </a:xfrm>
        </p:grpSpPr>
        <p:sp>
          <p:nvSpPr>
            <p:cNvPr id="1661" name="Google Shape;1661;p84"/>
            <p:cNvSpPr/>
            <p:nvPr/>
          </p:nvSpPr>
          <p:spPr>
            <a:xfrm>
              <a:off x="5466" y="0"/>
              <a:ext cx="3328124" cy="907397"/>
            </a:xfrm>
            <a:prstGeom prst="roundRect">
              <a:avLst>
                <a:gd name="adj" fmla="val 10000"/>
              </a:avLst>
            </a:prstGeom>
            <a:solidFill>
              <a:srgbClr val="00528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662" name="Google Shape;1662;p84"/>
            <p:cNvSpPr txBox="1"/>
            <p:nvPr/>
          </p:nvSpPr>
          <p:spPr>
            <a:xfrm>
              <a:off x="32043" y="26577"/>
              <a:ext cx="3274970" cy="854243"/>
            </a:xfrm>
            <a:prstGeom prst="rect">
              <a:avLst/>
            </a:prstGeom>
            <a:noFill/>
            <a:ln>
              <a:noFill/>
            </a:ln>
          </p:spPr>
          <p:txBody>
            <a:bodyPr spcFirstLastPara="1" wrap="square" lIns="76200" tIns="76200" rIns="76200" bIns="76200" anchor="ctr" anchorCtr="0">
              <a:noAutofit/>
            </a:bodyPr>
            <a:lstStyle/>
            <a:p>
              <a:pPr algn="ctr">
                <a:lnSpc>
                  <a:spcPct val="90000"/>
                </a:lnSpc>
                <a:buClr>
                  <a:schemeClr val="lt1"/>
                </a:buClr>
                <a:buSzPts val="2000"/>
              </a:pPr>
              <a:r>
                <a:rPr lang="en-US" sz="2000" b="1">
                  <a:solidFill>
                    <a:schemeClr val="lt1"/>
                  </a:solidFill>
                  <a:latin typeface="Calibri"/>
                  <a:ea typeface="Calibri"/>
                  <a:cs typeface="Calibri"/>
                  <a:sym typeface="Calibri"/>
                </a:rPr>
                <a:t>importance, agreement, frequency, quality, satisfaction, or likelihood </a:t>
              </a:r>
              <a:endParaRPr/>
            </a:p>
          </p:txBody>
        </p:sp>
        <p:sp>
          <p:nvSpPr>
            <p:cNvPr id="1663" name="Google Shape;1663;p84"/>
            <p:cNvSpPr/>
            <p:nvPr/>
          </p:nvSpPr>
          <p:spPr>
            <a:xfrm>
              <a:off x="3681664" y="41011"/>
              <a:ext cx="675039" cy="825374"/>
            </a:xfrm>
            <a:prstGeom prst="rightArrow">
              <a:avLst>
                <a:gd name="adj1" fmla="val 60000"/>
                <a:gd name="adj2" fmla="val 50000"/>
              </a:avLst>
            </a:prstGeom>
            <a:solidFill>
              <a:srgbClr val="A7A8AF"/>
            </a:solidFill>
            <a:ln>
              <a:noFill/>
            </a:ln>
          </p:spPr>
          <p:txBody>
            <a:bodyPr spcFirstLastPara="1" wrap="square" lIns="91425" tIns="91425" rIns="91425" bIns="91425" anchor="ctr" anchorCtr="0">
              <a:noAutofit/>
            </a:bodyPr>
            <a:lstStyle/>
            <a:p>
              <a:endParaRPr/>
            </a:p>
          </p:txBody>
        </p:sp>
        <p:sp>
          <p:nvSpPr>
            <p:cNvPr id="1664" name="Google Shape;1664;p84"/>
            <p:cNvSpPr txBox="1"/>
            <p:nvPr/>
          </p:nvSpPr>
          <p:spPr>
            <a:xfrm>
              <a:off x="3681664" y="206086"/>
              <a:ext cx="472527" cy="495224"/>
            </a:xfrm>
            <a:prstGeom prst="rect">
              <a:avLst/>
            </a:prstGeom>
            <a:noFill/>
            <a:ln>
              <a:noFill/>
            </a:ln>
          </p:spPr>
          <p:txBody>
            <a:bodyPr spcFirstLastPara="1" wrap="square" lIns="0" tIns="0" rIns="0" bIns="0" anchor="ctr" anchorCtr="0">
              <a:noAutofit/>
            </a:bodyPr>
            <a:lstStyle/>
            <a:p>
              <a:pPr algn="ctr">
                <a:lnSpc>
                  <a:spcPct val="90000"/>
                </a:lnSpc>
                <a:buClr>
                  <a:schemeClr val="dk1"/>
                </a:buClr>
                <a:buSzPts val="3500"/>
              </a:pPr>
              <a:endParaRPr sz="3500">
                <a:solidFill>
                  <a:schemeClr val="lt1"/>
                </a:solidFill>
                <a:latin typeface="Calibri"/>
                <a:ea typeface="Calibri"/>
                <a:cs typeface="Calibri"/>
                <a:sym typeface="Calibri"/>
              </a:endParaRPr>
            </a:p>
          </p:txBody>
        </p:sp>
        <p:sp>
          <p:nvSpPr>
            <p:cNvPr id="1665" name="Google Shape;1665;p84"/>
            <p:cNvSpPr/>
            <p:nvPr/>
          </p:nvSpPr>
          <p:spPr>
            <a:xfrm>
              <a:off x="4664840" y="0"/>
              <a:ext cx="3328124" cy="907397"/>
            </a:xfrm>
            <a:prstGeom prst="roundRect">
              <a:avLst>
                <a:gd name="adj" fmla="val 10000"/>
              </a:avLst>
            </a:prstGeom>
            <a:solidFill>
              <a:srgbClr val="00528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666" name="Google Shape;1666;p84"/>
            <p:cNvSpPr txBox="1"/>
            <p:nvPr/>
          </p:nvSpPr>
          <p:spPr>
            <a:xfrm>
              <a:off x="4691417" y="26577"/>
              <a:ext cx="3274970" cy="854243"/>
            </a:xfrm>
            <a:prstGeom prst="rect">
              <a:avLst/>
            </a:prstGeom>
            <a:noFill/>
            <a:ln>
              <a:noFill/>
            </a:ln>
          </p:spPr>
          <p:txBody>
            <a:bodyPr spcFirstLastPara="1" wrap="square" lIns="76200" tIns="76200" rIns="76200" bIns="76200" anchor="ctr" anchorCtr="0">
              <a:noAutofit/>
            </a:bodyPr>
            <a:lstStyle/>
            <a:p>
              <a:pPr algn="ctr">
                <a:lnSpc>
                  <a:spcPct val="90000"/>
                </a:lnSpc>
                <a:buClr>
                  <a:schemeClr val="lt1"/>
                </a:buClr>
                <a:buSzPts val="2000"/>
              </a:pPr>
              <a:r>
                <a:rPr lang="en-US" sz="2000" b="1">
                  <a:solidFill>
                    <a:schemeClr val="lt1"/>
                  </a:solidFill>
                  <a:latin typeface="Calibri"/>
                  <a:ea typeface="Calibri"/>
                  <a:cs typeface="Calibri"/>
                  <a:sym typeface="Calibri"/>
                </a:rPr>
                <a:t>rating scale</a:t>
              </a:r>
              <a:endParaRPr/>
            </a:p>
          </p:txBody>
        </p:sp>
      </p:grpSp>
      <p:sp>
        <p:nvSpPr>
          <p:cNvPr id="1676" name="Google Shape;1676;p84"/>
          <p:cNvSpPr txBox="1"/>
          <p:nvPr/>
        </p:nvSpPr>
        <p:spPr>
          <a:xfrm>
            <a:off x="4425084" y="5325275"/>
            <a:ext cx="3367334" cy="338554"/>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r>
              <a:rPr lang="en-US" sz="1600">
                <a:solidFill>
                  <a:schemeClr val="dk1"/>
                </a:solidFill>
                <a:latin typeface="Calibri"/>
                <a:ea typeface="Calibri"/>
                <a:cs typeface="Calibri"/>
                <a:sym typeface="Calibri"/>
              </a:rPr>
              <a:t>See Handout M for more information</a:t>
            </a:r>
            <a:endParaRPr/>
          </a:p>
        </p:txBody>
      </p:sp>
      <p:sp>
        <p:nvSpPr>
          <p:cNvPr id="22" name="Slide Number Placeholder 3">
            <a:extLst>
              <a:ext uri="{FF2B5EF4-FFF2-40B4-BE49-F238E27FC236}">
                <a16:creationId xmlns:a16="http://schemas.microsoft.com/office/drawing/2014/main" id="{7D50B746-2253-456C-A16B-29EDC655025F}"/>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32</a:t>
            </a:fld>
            <a:endParaRPr lang="en-US" sz="1400" dirty="0">
              <a:solidFill>
                <a:schemeClr val="bg1">
                  <a:lumMod val="5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81"/>
        <p:cNvGrpSpPr/>
        <p:nvPr/>
      </p:nvGrpSpPr>
      <p:grpSpPr>
        <a:xfrm>
          <a:off x="0" y="0"/>
          <a:ext cx="0" cy="0"/>
          <a:chOff x="0" y="0"/>
          <a:chExt cx="0" cy="0"/>
        </a:xfrm>
      </p:grpSpPr>
      <p:sp>
        <p:nvSpPr>
          <p:cNvPr id="1682" name="Google Shape;1682;p85"/>
          <p:cNvSpPr txBox="1">
            <a:spLocks noGrp="1"/>
          </p:cNvSpPr>
          <p:nvPr>
            <p:ph type="title"/>
          </p:nvPr>
        </p:nvSpPr>
        <p:spPr>
          <a:xfrm>
            <a:off x="1880406" y="370321"/>
            <a:ext cx="8330394"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How Many Rating Scale Categories Should I Use?</a:t>
            </a:r>
            <a:endParaRPr sz="2800">
              <a:latin typeface="Trebuchet MS"/>
              <a:ea typeface="Trebuchet MS"/>
              <a:cs typeface="Trebuchet MS"/>
              <a:sym typeface="Trebuchet MS"/>
            </a:endParaRPr>
          </a:p>
        </p:txBody>
      </p:sp>
      <p:sp>
        <p:nvSpPr>
          <p:cNvPr id="1683" name="Google Shape;1683;p85"/>
          <p:cNvSpPr txBox="1">
            <a:spLocks noGrp="1"/>
          </p:cNvSpPr>
          <p:nvPr>
            <p:ph type="body" idx="1"/>
          </p:nvPr>
        </p:nvSpPr>
        <p:spPr>
          <a:xfrm>
            <a:off x="2055286" y="1371601"/>
            <a:ext cx="8155515" cy="2255568"/>
          </a:xfrm>
          <a:prstGeom prst="rect">
            <a:avLst/>
          </a:prstGeom>
          <a:noFill/>
          <a:ln>
            <a:noFill/>
          </a:ln>
        </p:spPr>
        <p:txBody>
          <a:bodyPr spcFirstLastPara="1" wrap="square" lIns="0" tIns="0" rIns="0" bIns="0" anchor="ctr" anchorCtr="0">
            <a:noAutofit/>
          </a:bodyPr>
          <a:lstStyle/>
          <a:p>
            <a:pPr marL="342900" indent="-342900">
              <a:spcBef>
                <a:spcPts val="0"/>
              </a:spcBef>
              <a:buSzPts val="2400"/>
              <a:buFont typeface="Arial"/>
              <a:buChar char="•"/>
            </a:pPr>
            <a:r>
              <a:rPr lang="en-US" sz="2400">
                <a:latin typeface="Calibri"/>
                <a:ea typeface="Calibri"/>
                <a:cs typeface="Calibri"/>
                <a:sym typeface="Calibri"/>
              </a:rPr>
              <a:t>More than 7 is not recommended; 5 is usually sufficient</a:t>
            </a:r>
            <a:endParaRPr/>
          </a:p>
          <a:p>
            <a:pPr marL="342900" indent="-342900">
              <a:spcBef>
                <a:spcPts val="1450"/>
              </a:spcBef>
              <a:buSzPts val="2400"/>
              <a:buFont typeface="Arial"/>
              <a:buChar char="•"/>
            </a:pPr>
            <a:r>
              <a:rPr lang="en-US" sz="2400">
                <a:latin typeface="Calibri"/>
                <a:ea typeface="Calibri"/>
                <a:cs typeface="Calibri"/>
                <a:sym typeface="Calibri"/>
              </a:rPr>
              <a:t>Consider whether you need a midpoint</a:t>
            </a:r>
            <a:endParaRPr/>
          </a:p>
          <a:p>
            <a:pPr marL="342900" indent="-342900">
              <a:spcBef>
                <a:spcPts val="1450"/>
              </a:spcBef>
              <a:buSzPts val="2400"/>
              <a:buFont typeface="Arial"/>
              <a:buChar char="•"/>
            </a:pPr>
            <a:r>
              <a:rPr lang="en-US" sz="2400">
                <a:latin typeface="Calibri"/>
                <a:ea typeface="Calibri"/>
                <a:cs typeface="Calibri"/>
                <a:sym typeface="Calibri"/>
              </a:rPr>
              <a:t>What are some advantages of having a midpoint? </a:t>
            </a:r>
            <a:endParaRPr/>
          </a:p>
          <a:p>
            <a:pPr marL="342900" indent="-342900">
              <a:spcBef>
                <a:spcPts val="1450"/>
              </a:spcBef>
              <a:buSzPts val="2400"/>
              <a:buFont typeface="Arial"/>
              <a:buChar char="•"/>
            </a:pPr>
            <a:r>
              <a:rPr lang="en-US" sz="2400">
                <a:latin typeface="Calibri"/>
                <a:ea typeface="Calibri"/>
                <a:cs typeface="Calibri"/>
                <a:sym typeface="Calibri"/>
              </a:rPr>
              <a:t>What are some disadvantages?</a:t>
            </a:r>
            <a:endParaRPr/>
          </a:p>
        </p:txBody>
      </p:sp>
      <p:grpSp>
        <p:nvGrpSpPr>
          <p:cNvPr id="1685" name="Google Shape;1685;p85">
            <a:extLst>
              <a:ext uri="{C183D7F6-B498-43B3-948B-1728B52AA6E4}">
                <adec:decorative xmlns:adec="http://schemas.microsoft.com/office/drawing/2017/decorative" val="1"/>
              </a:ext>
            </a:extLst>
          </p:cNvPr>
          <p:cNvGrpSpPr/>
          <p:nvPr/>
        </p:nvGrpSpPr>
        <p:grpSpPr>
          <a:xfrm>
            <a:off x="4168303" y="3810000"/>
            <a:ext cx="3754600" cy="1456254"/>
            <a:chOff x="2595103" y="3831515"/>
            <a:chExt cx="3754600" cy="1456254"/>
          </a:xfrm>
        </p:grpSpPr>
        <p:sp>
          <p:nvSpPr>
            <p:cNvPr id="1686" name="Google Shape;1686;p85"/>
            <p:cNvSpPr/>
            <p:nvPr/>
          </p:nvSpPr>
          <p:spPr>
            <a:xfrm>
              <a:off x="2754167" y="3831515"/>
              <a:ext cx="454631" cy="43922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350">
                  <a:solidFill>
                    <a:schemeClr val="dk1"/>
                  </a:solidFill>
                  <a:latin typeface="Calibri"/>
                  <a:ea typeface="Calibri"/>
                  <a:cs typeface="Calibri"/>
                  <a:sym typeface="Calibri"/>
                </a:rPr>
                <a:t>1</a:t>
              </a:r>
              <a:endParaRPr/>
            </a:p>
          </p:txBody>
        </p:sp>
        <p:sp>
          <p:nvSpPr>
            <p:cNvPr id="1687" name="Google Shape;1687;p85"/>
            <p:cNvSpPr/>
            <p:nvPr/>
          </p:nvSpPr>
          <p:spPr>
            <a:xfrm>
              <a:off x="3492622" y="3842215"/>
              <a:ext cx="454631" cy="43922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350">
                  <a:solidFill>
                    <a:schemeClr val="dk1"/>
                  </a:solidFill>
                  <a:latin typeface="Calibri"/>
                  <a:ea typeface="Calibri"/>
                  <a:cs typeface="Calibri"/>
                  <a:sym typeface="Calibri"/>
                </a:rPr>
                <a:t>2</a:t>
              </a:r>
              <a:endParaRPr/>
            </a:p>
          </p:txBody>
        </p:sp>
        <p:sp>
          <p:nvSpPr>
            <p:cNvPr id="1688" name="Google Shape;1688;p85"/>
            <p:cNvSpPr/>
            <p:nvPr/>
          </p:nvSpPr>
          <p:spPr>
            <a:xfrm>
              <a:off x="4231077" y="3842214"/>
              <a:ext cx="454631" cy="43922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350">
                  <a:solidFill>
                    <a:schemeClr val="dk1"/>
                  </a:solidFill>
                  <a:latin typeface="Calibri"/>
                  <a:ea typeface="Calibri"/>
                  <a:cs typeface="Calibri"/>
                  <a:sym typeface="Calibri"/>
                </a:rPr>
                <a:t>3</a:t>
              </a:r>
              <a:endParaRPr/>
            </a:p>
          </p:txBody>
        </p:sp>
        <p:sp>
          <p:nvSpPr>
            <p:cNvPr id="1689" name="Google Shape;1689;p85"/>
            <p:cNvSpPr/>
            <p:nvPr/>
          </p:nvSpPr>
          <p:spPr>
            <a:xfrm>
              <a:off x="4969532" y="3842213"/>
              <a:ext cx="454631" cy="43922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350">
                  <a:solidFill>
                    <a:schemeClr val="dk1"/>
                  </a:solidFill>
                  <a:latin typeface="Calibri"/>
                  <a:ea typeface="Calibri"/>
                  <a:cs typeface="Calibri"/>
                  <a:sym typeface="Calibri"/>
                </a:rPr>
                <a:t>4</a:t>
              </a:r>
              <a:endParaRPr/>
            </a:p>
          </p:txBody>
        </p:sp>
        <p:sp>
          <p:nvSpPr>
            <p:cNvPr id="1690" name="Google Shape;1690;p85"/>
            <p:cNvSpPr/>
            <p:nvPr/>
          </p:nvSpPr>
          <p:spPr>
            <a:xfrm>
              <a:off x="5707987" y="3842212"/>
              <a:ext cx="454631" cy="43922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350">
                  <a:solidFill>
                    <a:schemeClr val="dk1"/>
                  </a:solidFill>
                  <a:latin typeface="Calibri"/>
                  <a:ea typeface="Calibri"/>
                  <a:cs typeface="Calibri"/>
                  <a:sym typeface="Calibri"/>
                </a:rPr>
                <a:t>5</a:t>
              </a:r>
              <a:endParaRPr/>
            </a:p>
          </p:txBody>
        </p:sp>
        <p:sp>
          <p:nvSpPr>
            <p:cNvPr id="1691" name="Google Shape;1691;p85"/>
            <p:cNvSpPr txBox="1"/>
            <p:nvPr/>
          </p:nvSpPr>
          <p:spPr>
            <a:xfrm>
              <a:off x="2595103" y="4335302"/>
              <a:ext cx="784098" cy="507831"/>
            </a:xfrm>
            <a:prstGeom prst="rect">
              <a:avLst/>
            </a:prstGeom>
            <a:noFill/>
            <a:ln>
              <a:noFill/>
            </a:ln>
          </p:spPr>
          <p:txBody>
            <a:bodyPr spcFirstLastPara="1" wrap="square" lIns="91425" tIns="45700" rIns="91425" bIns="45700" anchor="t" anchorCtr="0">
              <a:spAutoFit/>
            </a:bodyPr>
            <a:lstStyle/>
            <a:p>
              <a:pPr algn="ctr"/>
              <a:r>
                <a:rPr lang="en-US" sz="1350">
                  <a:solidFill>
                    <a:schemeClr val="dk1"/>
                  </a:solidFill>
                  <a:latin typeface="Calibri"/>
                  <a:ea typeface="Calibri"/>
                  <a:cs typeface="Calibri"/>
                  <a:sym typeface="Calibri"/>
                </a:rPr>
                <a:t>Strongly agree</a:t>
              </a:r>
              <a:endParaRPr/>
            </a:p>
          </p:txBody>
        </p:sp>
        <p:sp>
          <p:nvSpPr>
            <p:cNvPr id="1692" name="Google Shape;1692;p85"/>
            <p:cNvSpPr txBox="1"/>
            <p:nvPr/>
          </p:nvSpPr>
          <p:spPr>
            <a:xfrm>
              <a:off x="3356631" y="4348397"/>
              <a:ext cx="726611" cy="300082"/>
            </a:xfrm>
            <a:prstGeom prst="rect">
              <a:avLst/>
            </a:prstGeom>
            <a:noFill/>
            <a:ln>
              <a:noFill/>
            </a:ln>
          </p:spPr>
          <p:txBody>
            <a:bodyPr spcFirstLastPara="1" wrap="square" lIns="91425" tIns="45700" rIns="91425" bIns="45700" anchor="t" anchorCtr="0">
              <a:spAutoFit/>
            </a:bodyPr>
            <a:lstStyle/>
            <a:p>
              <a:pPr algn="ctr"/>
              <a:r>
                <a:rPr lang="en-US" sz="1350">
                  <a:solidFill>
                    <a:schemeClr val="dk1"/>
                  </a:solidFill>
                  <a:latin typeface="Calibri"/>
                  <a:ea typeface="Calibri"/>
                  <a:cs typeface="Calibri"/>
                  <a:sym typeface="Calibri"/>
                </a:rPr>
                <a:t>Agree</a:t>
              </a:r>
              <a:endParaRPr/>
            </a:p>
          </p:txBody>
        </p:sp>
        <p:sp>
          <p:nvSpPr>
            <p:cNvPr id="1693" name="Google Shape;1693;p85"/>
            <p:cNvSpPr txBox="1"/>
            <p:nvPr/>
          </p:nvSpPr>
          <p:spPr>
            <a:xfrm>
              <a:off x="4095084" y="4348397"/>
              <a:ext cx="726611" cy="300082"/>
            </a:xfrm>
            <a:prstGeom prst="rect">
              <a:avLst/>
            </a:prstGeom>
            <a:noFill/>
            <a:ln>
              <a:noFill/>
            </a:ln>
          </p:spPr>
          <p:txBody>
            <a:bodyPr spcFirstLastPara="1" wrap="square" lIns="91425" tIns="45700" rIns="91425" bIns="45700" anchor="t" anchorCtr="0">
              <a:spAutoFit/>
            </a:bodyPr>
            <a:lstStyle/>
            <a:p>
              <a:pPr algn="ctr"/>
              <a:r>
                <a:rPr lang="en-US" sz="1350">
                  <a:solidFill>
                    <a:schemeClr val="dk1"/>
                  </a:solidFill>
                  <a:latin typeface="Calibri"/>
                  <a:ea typeface="Calibri"/>
                  <a:cs typeface="Calibri"/>
                  <a:sym typeface="Calibri"/>
                </a:rPr>
                <a:t>Neither</a:t>
              </a:r>
              <a:endParaRPr/>
            </a:p>
          </p:txBody>
        </p:sp>
        <p:sp>
          <p:nvSpPr>
            <p:cNvPr id="1694" name="Google Shape;1694;p85"/>
            <p:cNvSpPr txBox="1"/>
            <p:nvPr/>
          </p:nvSpPr>
          <p:spPr>
            <a:xfrm>
              <a:off x="4753702" y="4348397"/>
              <a:ext cx="886288" cy="300082"/>
            </a:xfrm>
            <a:prstGeom prst="rect">
              <a:avLst/>
            </a:prstGeom>
            <a:noFill/>
            <a:ln>
              <a:noFill/>
            </a:ln>
          </p:spPr>
          <p:txBody>
            <a:bodyPr spcFirstLastPara="1" wrap="square" lIns="91425" tIns="45700" rIns="91425" bIns="45700" anchor="t" anchorCtr="0">
              <a:spAutoFit/>
            </a:bodyPr>
            <a:lstStyle/>
            <a:p>
              <a:pPr algn="ctr"/>
              <a:r>
                <a:rPr lang="en-US" sz="1350">
                  <a:solidFill>
                    <a:schemeClr val="dk1"/>
                  </a:solidFill>
                  <a:latin typeface="Calibri"/>
                  <a:ea typeface="Calibri"/>
                  <a:cs typeface="Calibri"/>
                  <a:sym typeface="Calibri"/>
                </a:rPr>
                <a:t>Disagree</a:t>
              </a:r>
              <a:endParaRPr/>
            </a:p>
          </p:txBody>
        </p:sp>
        <p:sp>
          <p:nvSpPr>
            <p:cNvPr id="1695" name="Google Shape;1695;p85"/>
            <p:cNvSpPr txBox="1"/>
            <p:nvPr/>
          </p:nvSpPr>
          <p:spPr>
            <a:xfrm>
              <a:off x="5520900" y="4348397"/>
              <a:ext cx="828803" cy="507831"/>
            </a:xfrm>
            <a:prstGeom prst="rect">
              <a:avLst/>
            </a:prstGeom>
            <a:noFill/>
            <a:ln>
              <a:noFill/>
            </a:ln>
          </p:spPr>
          <p:txBody>
            <a:bodyPr spcFirstLastPara="1" wrap="square" lIns="91425" tIns="45700" rIns="91425" bIns="45700" anchor="t" anchorCtr="0">
              <a:spAutoFit/>
            </a:bodyPr>
            <a:lstStyle/>
            <a:p>
              <a:pPr algn="ctr"/>
              <a:r>
                <a:rPr lang="en-US" sz="1350">
                  <a:solidFill>
                    <a:schemeClr val="dk1"/>
                  </a:solidFill>
                  <a:latin typeface="Calibri"/>
                  <a:ea typeface="Calibri"/>
                  <a:cs typeface="Calibri"/>
                  <a:sym typeface="Calibri"/>
                </a:rPr>
                <a:t>Strongly disagree</a:t>
              </a:r>
              <a:endParaRPr/>
            </a:p>
          </p:txBody>
        </p:sp>
        <p:sp>
          <p:nvSpPr>
            <p:cNvPr id="1696" name="Google Shape;1696;p85"/>
            <p:cNvSpPr/>
            <p:nvPr/>
          </p:nvSpPr>
          <p:spPr>
            <a:xfrm rot="10800000">
              <a:off x="4344730" y="4717554"/>
              <a:ext cx="227317" cy="570215"/>
            </a:xfrm>
            <a:prstGeom prst="downArrow">
              <a:avLst>
                <a:gd name="adj1" fmla="val 50000"/>
                <a:gd name="adj2" fmla="val 50000"/>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a:solidFill>
                  <a:schemeClr val="lt1"/>
                </a:solidFill>
                <a:latin typeface="Calibri"/>
                <a:ea typeface="Calibri"/>
                <a:cs typeface="Calibri"/>
                <a:sym typeface="Calibri"/>
              </a:endParaRPr>
            </a:p>
          </p:txBody>
        </p:sp>
      </p:grpSp>
      <p:sp>
        <p:nvSpPr>
          <p:cNvPr id="17" name="Slide Number Placeholder 3">
            <a:extLst>
              <a:ext uri="{FF2B5EF4-FFF2-40B4-BE49-F238E27FC236}">
                <a16:creationId xmlns:a16="http://schemas.microsoft.com/office/drawing/2014/main" id="{0EB09049-B7B8-4667-9FA2-F29F87B0203F}"/>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33</a:t>
            </a:fld>
            <a:endParaRPr lang="en-US" sz="1400" dirty="0">
              <a:solidFill>
                <a:schemeClr val="bg1">
                  <a:lumMod val="5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86"/>
          <p:cNvSpPr txBox="1">
            <a:spLocks noGrp="1"/>
          </p:cNvSpPr>
          <p:nvPr>
            <p:ph type="title"/>
          </p:nvPr>
        </p:nvSpPr>
        <p:spPr>
          <a:xfrm>
            <a:off x="1905001" y="381000"/>
            <a:ext cx="8477543"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Do’s</a:t>
            </a:r>
            <a:endParaRPr sz="2800">
              <a:latin typeface="Trebuchet MS"/>
              <a:ea typeface="Trebuchet MS"/>
              <a:cs typeface="Trebuchet MS"/>
              <a:sym typeface="Trebuchet MS"/>
            </a:endParaRPr>
          </a:p>
        </p:txBody>
      </p:sp>
      <p:sp>
        <p:nvSpPr>
          <p:cNvPr id="1703" name="Google Shape;1703;p86"/>
          <p:cNvSpPr txBox="1">
            <a:spLocks noGrp="1"/>
          </p:cNvSpPr>
          <p:nvPr>
            <p:ph type="body" idx="1"/>
          </p:nvPr>
        </p:nvSpPr>
        <p:spPr>
          <a:xfrm>
            <a:off x="2055286" y="1371601"/>
            <a:ext cx="5717115" cy="3871367"/>
          </a:xfrm>
          <a:prstGeom prst="rect">
            <a:avLst/>
          </a:prstGeom>
          <a:noFill/>
          <a:ln>
            <a:noFill/>
          </a:ln>
        </p:spPr>
        <p:txBody>
          <a:bodyPr spcFirstLastPara="1" wrap="square" lIns="0" tIns="0" rIns="0" bIns="0" anchor="ctr" anchorCtr="0">
            <a:noAutofit/>
          </a:bodyPr>
          <a:lstStyle/>
          <a:p>
            <a:pPr marL="257175" indent="-257175">
              <a:lnSpc>
                <a:spcPct val="100000"/>
              </a:lnSpc>
              <a:spcBef>
                <a:spcPts val="0"/>
              </a:spcBef>
              <a:buFont typeface="Arial"/>
              <a:buChar char="•"/>
            </a:pPr>
            <a:r>
              <a:rPr lang="en-US">
                <a:latin typeface="Calibri"/>
                <a:ea typeface="Calibri"/>
                <a:cs typeface="Calibri"/>
                <a:sym typeface="Calibri"/>
              </a:rPr>
              <a:t>Ask questions relevant to the study’s purpose.</a:t>
            </a:r>
            <a:endParaRPr/>
          </a:p>
          <a:p>
            <a:pPr marL="257175" indent="-257175">
              <a:lnSpc>
                <a:spcPct val="100000"/>
              </a:lnSpc>
              <a:buFont typeface="Arial"/>
              <a:buChar char="•"/>
            </a:pPr>
            <a:r>
              <a:rPr lang="en-US">
                <a:latin typeface="Calibri"/>
                <a:ea typeface="Calibri"/>
                <a:cs typeface="Calibri"/>
                <a:sym typeface="Calibri"/>
              </a:rPr>
              <a:t>Make sure questions are developmentally and culturally appropriate.</a:t>
            </a:r>
            <a:endParaRPr/>
          </a:p>
          <a:p>
            <a:pPr marL="257175" indent="-257175">
              <a:lnSpc>
                <a:spcPct val="100000"/>
              </a:lnSpc>
              <a:buFont typeface="Arial"/>
              <a:buChar char="•"/>
            </a:pPr>
            <a:r>
              <a:rPr lang="en-US">
                <a:latin typeface="Calibri"/>
                <a:ea typeface="Calibri"/>
                <a:cs typeface="Calibri"/>
                <a:sym typeface="Calibri"/>
              </a:rPr>
              <a:t>Use plain language.</a:t>
            </a:r>
            <a:endParaRPr/>
          </a:p>
          <a:p>
            <a:pPr marL="257175" indent="-257175">
              <a:lnSpc>
                <a:spcPct val="100000"/>
              </a:lnSpc>
              <a:buFont typeface="Arial"/>
              <a:buChar char="•"/>
            </a:pPr>
            <a:r>
              <a:rPr lang="en-US">
                <a:latin typeface="Calibri"/>
                <a:ea typeface="Calibri"/>
                <a:cs typeface="Calibri"/>
                <a:sym typeface="Calibri"/>
              </a:rPr>
              <a:t>Be brief.</a:t>
            </a:r>
            <a:endParaRPr/>
          </a:p>
        </p:txBody>
      </p:sp>
      <p:sp>
        <p:nvSpPr>
          <p:cNvPr id="1705" name="Google Shape;1705;p86"/>
          <p:cNvSpPr txBox="1"/>
          <p:nvPr/>
        </p:nvSpPr>
        <p:spPr>
          <a:xfrm>
            <a:off x="8153400" y="2376259"/>
            <a:ext cx="1473054" cy="1862048"/>
          </a:xfrm>
          <a:prstGeom prst="rect">
            <a:avLst/>
          </a:prstGeom>
          <a:noFill/>
          <a:ln>
            <a:noFill/>
          </a:ln>
        </p:spPr>
        <p:txBody>
          <a:bodyPr spcFirstLastPara="1" wrap="square" lIns="91425" tIns="45700" rIns="91425" bIns="45700" anchor="t" anchorCtr="0">
            <a:spAutoFit/>
          </a:bodyPr>
          <a:lstStyle/>
          <a:p>
            <a:r>
              <a:rPr lang="en-US" sz="11500">
                <a:solidFill>
                  <a:srgbClr val="00953B"/>
                </a:solidFill>
                <a:latin typeface="Calibri"/>
                <a:ea typeface="Calibri"/>
                <a:cs typeface="Calibri"/>
                <a:sym typeface="Calibri"/>
              </a:rPr>
              <a:t>☑</a:t>
            </a:r>
            <a:endParaRPr sz="11500">
              <a:solidFill>
                <a:srgbClr val="00953B"/>
              </a:solidFill>
              <a:latin typeface="Calibri"/>
              <a:ea typeface="Calibri"/>
              <a:cs typeface="Calibri"/>
              <a:sym typeface="Calibri"/>
            </a:endParaRPr>
          </a:p>
        </p:txBody>
      </p:sp>
      <p:sp>
        <p:nvSpPr>
          <p:cNvPr id="6" name="Slide Number Placeholder 3">
            <a:extLst>
              <a:ext uri="{FF2B5EF4-FFF2-40B4-BE49-F238E27FC236}">
                <a16:creationId xmlns:a16="http://schemas.microsoft.com/office/drawing/2014/main" id="{A04998BF-DCD9-4417-86B9-4CE97342061C}"/>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34</a:t>
            </a:fld>
            <a:endParaRPr lang="en-US" sz="1400" dirty="0">
              <a:solidFill>
                <a:schemeClr val="bg1">
                  <a:lumMod val="5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sp>
        <p:nvSpPr>
          <p:cNvPr id="1711" name="Google Shape;1711;p87"/>
          <p:cNvSpPr txBox="1">
            <a:spLocks noGrp="1"/>
          </p:cNvSpPr>
          <p:nvPr>
            <p:ph type="title"/>
          </p:nvPr>
        </p:nvSpPr>
        <p:spPr>
          <a:xfrm>
            <a:off x="1905001" y="381000"/>
            <a:ext cx="8477543" cy="534924"/>
          </a:xfrm>
          <a:prstGeom prst="rect">
            <a:avLst/>
          </a:prstGeom>
          <a:noFill/>
          <a:ln>
            <a:noFill/>
          </a:ln>
        </p:spPr>
        <p:txBody>
          <a:bodyPr spcFirstLastPara="1" wrap="square" lIns="0" tIns="0" rIns="0" bIns="0" anchor="t" anchorCtr="0">
            <a:noAutofit/>
          </a:bodyPr>
          <a:lstStyle/>
          <a:p>
            <a:pPr>
              <a:buSzPts val="2800"/>
            </a:pPr>
            <a:r>
              <a:rPr lang="en-US" sz="2800">
                <a:latin typeface="Calibri"/>
                <a:ea typeface="Calibri"/>
                <a:cs typeface="Calibri"/>
                <a:sym typeface="Calibri"/>
              </a:rPr>
              <a:t>Examples</a:t>
            </a:r>
            <a:endParaRPr/>
          </a:p>
        </p:txBody>
      </p:sp>
      <p:sp>
        <p:nvSpPr>
          <p:cNvPr id="1712" name="Google Shape;1712;p87"/>
          <p:cNvSpPr txBox="1">
            <a:spLocks noGrp="1"/>
          </p:cNvSpPr>
          <p:nvPr>
            <p:ph type="body" idx="1"/>
          </p:nvPr>
        </p:nvSpPr>
        <p:spPr>
          <a:xfrm>
            <a:off x="2055286" y="1371600"/>
            <a:ext cx="6936315" cy="4114800"/>
          </a:xfrm>
          <a:prstGeom prst="rect">
            <a:avLst/>
          </a:prstGeom>
          <a:noFill/>
          <a:ln>
            <a:noFill/>
          </a:ln>
        </p:spPr>
        <p:txBody>
          <a:bodyPr spcFirstLastPara="1" wrap="square" lIns="0" tIns="0" rIns="0" bIns="0" anchor="ctr" anchorCtr="0">
            <a:noAutofit/>
          </a:bodyPr>
          <a:lstStyle/>
          <a:p>
            <a:pPr marL="0" indent="0">
              <a:spcBef>
                <a:spcPts val="0"/>
              </a:spcBef>
              <a:buSzPts val="2000"/>
            </a:pPr>
            <a:r>
              <a:rPr lang="en-US" sz="2000">
                <a:latin typeface="Calibri"/>
                <a:ea typeface="Calibri"/>
                <a:cs typeface="Calibri"/>
                <a:sym typeface="Calibri"/>
              </a:rPr>
              <a:t>How likely are you to implement what you learned in this training?</a:t>
            </a:r>
            <a:endParaRPr/>
          </a:p>
          <a:p>
            <a:pPr marL="1243013" lvl="2" indent="-385763">
              <a:buSzPts val="2000"/>
              <a:buAutoNum type="alphaUcParenR"/>
            </a:pPr>
            <a:r>
              <a:rPr lang="en-US"/>
              <a:t>Not at all likely</a:t>
            </a:r>
            <a:endParaRPr/>
          </a:p>
          <a:p>
            <a:pPr marL="1243013" lvl="2" indent="-385763">
              <a:buSzPts val="2000"/>
              <a:buAutoNum type="alphaUcParenR"/>
            </a:pPr>
            <a:r>
              <a:rPr lang="en-US"/>
              <a:t>Somewhat likely</a:t>
            </a:r>
            <a:endParaRPr/>
          </a:p>
          <a:p>
            <a:pPr marL="1243013" lvl="2" indent="-385763">
              <a:buSzPts val="2000"/>
              <a:buAutoNum type="alphaUcParenR"/>
            </a:pPr>
            <a:r>
              <a:rPr lang="en-US"/>
              <a:t>Moderately likely</a:t>
            </a:r>
            <a:endParaRPr/>
          </a:p>
          <a:p>
            <a:pPr marL="1243013" lvl="2" indent="-385763">
              <a:buSzPts val="2000"/>
              <a:buAutoNum type="alphaUcParenR"/>
            </a:pPr>
            <a:r>
              <a:rPr lang="en-US"/>
              <a:t>Very likely</a:t>
            </a:r>
            <a:endParaRPr/>
          </a:p>
          <a:p>
            <a:pPr marL="0" lvl="2" indent="0">
              <a:spcBef>
                <a:spcPts val="750"/>
              </a:spcBef>
              <a:buSzPts val="2000"/>
              <a:buNone/>
            </a:pPr>
            <a:endParaRPr/>
          </a:p>
          <a:p>
            <a:pPr marL="0" lvl="2" indent="0">
              <a:spcBef>
                <a:spcPts val="750"/>
              </a:spcBef>
              <a:buClr>
                <a:schemeClr val="dk1"/>
              </a:buClr>
              <a:buSzPts val="2000"/>
              <a:buNone/>
            </a:pPr>
            <a:r>
              <a:rPr lang="en-US">
                <a:solidFill>
                  <a:schemeClr val="dk1"/>
                </a:solidFill>
              </a:rPr>
              <a:t>This training is directly related to my work.</a:t>
            </a:r>
            <a:endParaRPr/>
          </a:p>
          <a:p>
            <a:pPr marL="1243013" lvl="2" indent="-385763">
              <a:buSzPts val="2000"/>
              <a:buAutoNum type="alphaUcParenR"/>
            </a:pPr>
            <a:r>
              <a:rPr lang="en-US"/>
              <a:t>Strongly agree</a:t>
            </a:r>
            <a:endParaRPr/>
          </a:p>
          <a:p>
            <a:pPr marL="1243013" lvl="2" indent="-385763">
              <a:buSzPts val="2000"/>
              <a:buAutoNum type="alphaUcParenR"/>
            </a:pPr>
            <a:r>
              <a:rPr lang="en-US"/>
              <a:t>Agree</a:t>
            </a:r>
            <a:endParaRPr/>
          </a:p>
          <a:p>
            <a:pPr marL="1243013" lvl="2" indent="-385763">
              <a:buSzPts val="2000"/>
              <a:buAutoNum type="alphaUcParenR"/>
            </a:pPr>
            <a:r>
              <a:rPr lang="en-US"/>
              <a:t>Neither agree nor disagree</a:t>
            </a:r>
            <a:endParaRPr/>
          </a:p>
          <a:p>
            <a:pPr marL="1243013" lvl="2" indent="-385763">
              <a:buSzPts val="2000"/>
              <a:buAutoNum type="alphaUcParenR"/>
            </a:pPr>
            <a:r>
              <a:rPr lang="en-US"/>
              <a:t>Disagree</a:t>
            </a:r>
            <a:endParaRPr/>
          </a:p>
          <a:p>
            <a:pPr marL="1243013" lvl="2" indent="-385763">
              <a:buSzPts val="2000"/>
              <a:buAutoNum type="alphaUcParenR"/>
            </a:pPr>
            <a:r>
              <a:rPr lang="en-US"/>
              <a:t>Strongly disagree</a:t>
            </a:r>
            <a:endParaRPr/>
          </a:p>
        </p:txBody>
      </p:sp>
      <p:sp>
        <p:nvSpPr>
          <p:cNvPr id="1714" name="Google Shape;1714;p87"/>
          <p:cNvSpPr txBox="1"/>
          <p:nvPr/>
        </p:nvSpPr>
        <p:spPr>
          <a:xfrm>
            <a:off x="8366760" y="2497976"/>
            <a:ext cx="1473054" cy="1862048"/>
          </a:xfrm>
          <a:prstGeom prst="rect">
            <a:avLst/>
          </a:prstGeom>
          <a:noFill/>
          <a:ln>
            <a:noFill/>
          </a:ln>
        </p:spPr>
        <p:txBody>
          <a:bodyPr spcFirstLastPara="1" wrap="square" lIns="91425" tIns="45700" rIns="91425" bIns="45700" anchor="t" anchorCtr="0">
            <a:spAutoFit/>
          </a:bodyPr>
          <a:lstStyle/>
          <a:p>
            <a:r>
              <a:rPr lang="en-US" sz="11500">
                <a:solidFill>
                  <a:srgbClr val="00953B"/>
                </a:solidFill>
                <a:latin typeface="Calibri"/>
                <a:ea typeface="Calibri"/>
                <a:cs typeface="Calibri"/>
                <a:sym typeface="Calibri"/>
              </a:rPr>
              <a:t>☑</a:t>
            </a:r>
            <a:endParaRPr sz="11500">
              <a:solidFill>
                <a:srgbClr val="00953B"/>
              </a:solidFill>
              <a:latin typeface="Calibri"/>
              <a:ea typeface="Calibri"/>
              <a:cs typeface="Calibri"/>
              <a:sym typeface="Calibri"/>
            </a:endParaRPr>
          </a:p>
        </p:txBody>
      </p:sp>
      <p:sp>
        <p:nvSpPr>
          <p:cNvPr id="6" name="Slide Number Placeholder 3">
            <a:extLst>
              <a:ext uri="{FF2B5EF4-FFF2-40B4-BE49-F238E27FC236}">
                <a16:creationId xmlns:a16="http://schemas.microsoft.com/office/drawing/2014/main" id="{DB3F1EF2-7463-4CEE-A597-B43E61B4D992}"/>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35</a:t>
            </a:fld>
            <a:endParaRPr lang="en-US" sz="1400" dirty="0">
              <a:solidFill>
                <a:schemeClr val="bg1">
                  <a:lumMod val="5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88"/>
          <p:cNvSpPr txBox="1">
            <a:spLocks noGrp="1"/>
          </p:cNvSpPr>
          <p:nvPr>
            <p:ph type="title"/>
          </p:nvPr>
        </p:nvSpPr>
        <p:spPr>
          <a:xfrm>
            <a:off x="1895476" y="381000"/>
            <a:ext cx="8416779"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Don’ts</a:t>
            </a:r>
            <a:endParaRPr sz="2800">
              <a:latin typeface="Trebuchet MS"/>
              <a:ea typeface="Trebuchet MS"/>
              <a:cs typeface="Trebuchet MS"/>
              <a:sym typeface="Trebuchet MS"/>
            </a:endParaRPr>
          </a:p>
        </p:txBody>
      </p:sp>
      <p:sp>
        <p:nvSpPr>
          <p:cNvPr id="1721" name="Google Shape;1721;p88"/>
          <p:cNvSpPr txBox="1">
            <a:spLocks noGrp="1"/>
          </p:cNvSpPr>
          <p:nvPr>
            <p:ph type="body" idx="1"/>
          </p:nvPr>
        </p:nvSpPr>
        <p:spPr>
          <a:xfrm>
            <a:off x="2055286" y="1371600"/>
            <a:ext cx="6631515" cy="4038600"/>
          </a:xfrm>
          <a:prstGeom prst="rect">
            <a:avLst/>
          </a:prstGeom>
          <a:noFill/>
          <a:ln>
            <a:noFill/>
          </a:ln>
        </p:spPr>
        <p:txBody>
          <a:bodyPr spcFirstLastPara="1" wrap="square" lIns="0" tIns="0" rIns="0" bIns="0" anchor="ctr" anchorCtr="0">
            <a:noAutofit/>
          </a:bodyPr>
          <a:lstStyle/>
          <a:p>
            <a:pPr marL="0" indent="0">
              <a:spcBef>
                <a:spcPts val="0"/>
              </a:spcBef>
              <a:buSzPts val="2400"/>
            </a:pPr>
            <a:r>
              <a:rPr lang="en-US" sz="2400">
                <a:latin typeface="Calibri"/>
                <a:ea typeface="Calibri"/>
                <a:cs typeface="Calibri"/>
                <a:sym typeface="Calibri"/>
              </a:rPr>
              <a:t>What is wrong with these examples?</a:t>
            </a:r>
            <a:endParaRPr/>
          </a:p>
          <a:p>
            <a:pPr marL="685800" lvl="1" indent="-228600">
              <a:buSzPts val="2000"/>
            </a:pPr>
            <a:r>
              <a:rPr lang="en-US" sz="2000"/>
              <a:t>How often do you collaborate with other teachers?</a:t>
            </a:r>
            <a:endParaRPr/>
          </a:p>
          <a:p>
            <a:pPr marL="1243013" lvl="2" indent="-385763">
              <a:buAutoNum type="alphaUcParenR"/>
            </a:pPr>
            <a:r>
              <a:rPr lang="en-US" sz="1800"/>
              <a:t>Never</a:t>
            </a:r>
            <a:endParaRPr/>
          </a:p>
          <a:p>
            <a:pPr marL="1243013" lvl="2" indent="-385763">
              <a:buAutoNum type="alphaUcParenR"/>
            </a:pPr>
            <a:r>
              <a:rPr lang="en-US" sz="1800"/>
              <a:t>1-3 times per week</a:t>
            </a:r>
            <a:endParaRPr/>
          </a:p>
          <a:p>
            <a:pPr marL="1243013" lvl="2" indent="-385763">
              <a:buAutoNum type="alphaUcParenR"/>
            </a:pPr>
            <a:r>
              <a:rPr lang="en-US" sz="1800"/>
              <a:t>3-5 times per week</a:t>
            </a:r>
            <a:endParaRPr/>
          </a:p>
          <a:p>
            <a:pPr marL="1243013" lvl="2" indent="-385763">
              <a:buAutoNum type="alphaUcParenR"/>
            </a:pPr>
            <a:r>
              <a:rPr lang="en-US" sz="1800"/>
              <a:t>5+ times per week</a:t>
            </a:r>
            <a:endParaRPr/>
          </a:p>
          <a:p>
            <a:pPr marL="685800" lvl="1" indent="-101600">
              <a:buSzPts val="2000"/>
              <a:buNone/>
            </a:pPr>
            <a:endParaRPr sz="2000"/>
          </a:p>
          <a:p>
            <a:pPr marL="685800" lvl="1" indent="-228600">
              <a:buSzPts val="2000"/>
            </a:pPr>
            <a:r>
              <a:rPr lang="en-US" sz="2000"/>
              <a:t>How often do you collaborate with other teachers?</a:t>
            </a:r>
            <a:endParaRPr/>
          </a:p>
          <a:p>
            <a:pPr marL="1243013" lvl="2" indent="-385763">
              <a:buAutoNum type="alphaUcParenR"/>
            </a:pPr>
            <a:r>
              <a:rPr lang="en-US" sz="1800"/>
              <a:t>1-2 times per week</a:t>
            </a:r>
            <a:endParaRPr/>
          </a:p>
          <a:p>
            <a:pPr marL="1243013" lvl="2" indent="-385763">
              <a:buAutoNum type="alphaUcParenR"/>
            </a:pPr>
            <a:r>
              <a:rPr lang="en-US" sz="1800"/>
              <a:t>3-4 times per week</a:t>
            </a:r>
            <a:endParaRPr/>
          </a:p>
          <a:p>
            <a:pPr marL="1243013" lvl="2" indent="-385763">
              <a:buAutoNum type="alphaUcParenR"/>
            </a:pPr>
            <a:r>
              <a:rPr lang="en-US" sz="1800"/>
              <a:t>5-6 times per week</a:t>
            </a:r>
            <a:endParaRPr/>
          </a:p>
        </p:txBody>
      </p:sp>
      <p:sp>
        <p:nvSpPr>
          <p:cNvPr id="1723" name="Google Shape;1723;p88"/>
          <p:cNvSpPr txBox="1"/>
          <p:nvPr/>
        </p:nvSpPr>
        <p:spPr>
          <a:xfrm>
            <a:off x="8534400" y="2376259"/>
            <a:ext cx="1447800" cy="1862048"/>
          </a:xfrm>
          <a:prstGeom prst="rect">
            <a:avLst/>
          </a:prstGeom>
          <a:noFill/>
          <a:ln>
            <a:noFill/>
          </a:ln>
        </p:spPr>
        <p:txBody>
          <a:bodyPr spcFirstLastPara="1" wrap="square" lIns="91425" tIns="45700" rIns="91425" bIns="45700" anchor="t" anchorCtr="0">
            <a:spAutoFit/>
          </a:bodyPr>
          <a:lstStyle/>
          <a:p>
            <a:r>
              <a:rPr lang="en-US" sz="11500">
                <a:solidFill>
                  <a:srgbClr val="C00000"/>
                </a:solidFill>
                <a:latin typeface="Calibri"/>
                <a:ea typeface="Calibri"/>
                <a:cs typeface="Calibri"/>
                <a:sym typeface="Calibri"/>
              </a:rPr>
              <a:t>🗵</a:t>
            </a:r>
            <a:endParaRPr sz="11500">
              <a:solidFill>
                <a:srgbClr val="C00000"/>
              </a:solidFill>
              <a:latin typeface="Calibri"/>
              <a:ea typeface="Calibri"/>
              <a:cs typeface="Calibri"/>
              <a:sym typeface="Calibri"/>
            </a:endParaRPr>
          </a:p>
        </p:txBody>
      </p:sp>
      <p:sp>
        <p:nvSpPr>
          <p:cNvPr id="6" name="Slide Number Placeholder 3">
            <a:extLst>
              <a:ext uri="{FF2B5EF4-FFF2-40B4-BE49-F238E27FC236}">
                <a16:creationId xmlns:a16="http://schemas.microsoft.com/office/drawing/2014/main" id="{366B4570-560B-444F-B2D9-4EEED9E0CABE}"/>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36</a:t>
            </a:fld>
            <a:endParaRPr lang="en-US" sz="1400" dirty="0">
              <a:solidFill>
                <a:schemeClr val="bg1">
                  <a:lumMod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sp>
        <p:nvSpPr>
          <p:cNvPr id="1729" name="Google Shape;1729;p89"/>
          <p:cNvSpPr txBox="1">
            <a:spLocks noGrp="1"/>
          </p:cNvSpPr>
          <p:nvPr>
            <p:ph type="title"/>
          </p:nvPr>
        </p:nvSpPr>
        <p:spPr>
          <a:xfrm>
            <a:off x="1905001" y="381000"/>
            <a:ext cx="8477543"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Don’t Continued</a:t>
            </a:r>
            <a:endParaRPr dirty="0"/>
          </a:p>
        </p:txBody>
      </p:sp>
      <p:sp>
        <p:nvSpPr>
          <p:cNvPr id="1730" name="Google Shape;1730;p89"/>
          <p:cNvSpPr txBox="1">
            <a:spLocks noGrp="1"/>
          </p:cNvSpPr>
          <p:nvPr>
            <p:ph type="body" idx="1"/>
          </p:nvPr>
        </p:nvSpPr>
        <p:spPr>
          <a:xfrm>
            <a:off x="1981200" y="1371600"/>
            <a:ext cx="5791200" cy="3871366"/>
          </a:xfrm>
          <a:prstGeom prst="rect">
            <a:avLst/>
          </a:prstGeom>
          <a:noFill/>
          <a:ln>
            <a:noFill/>
          </a:ln>
        </p:spPr>
        <p:txBody>
          <a:bodyPr spcFirstLastPara="1" wrap="square" lIns="0" tIns="0" rIns="0" bIns="0" anchor="ctr" anchorCtr="0">
            <a:noAutofit/>
          </a:bodyPr>
          <a:lstStyle/>
          <a:p>
            <a:pPr marL="257175" indent="-257175">
              <a:lnSpc>
                <a:spcPct val="100000"/>
              </a:lnSpc>
              <a:spcBef>
                <a:spcPts val="0"/>
              </a:spcBef>
              <a:buFont typeface="Arial"/>
              <a:buChar char="•"/>
            </a:pPr>
            <a:r>
              <a:rPr lang="en-US" u="sng">
                <a:latin typeface="Calibri"/>
                <a:ea typeface="Calibri"/>
                <a:cs typeface="Calibri"/>
                <a:sym typeface="Calibri"/>
              </a:rPr>
              <a:t>Double-barreled</a:t>
            </a:r>
            <a:r>
              <a:rPr lang="en-US">
                <a:latin typeface="Calibri"/>
                <a:ea typeface="Calibri"/>
                <a:cs typeface="Calibri"/>
                <a:sym typeface="Calibri"/>
              </a:rPr>
              <a:t> questions </a:t>
            </a:r>
            <a:endParaRPr/>
          </a:p>
          <a:p>
            <a:pPr marL="685800" lvl="1" indent="0">
              <a:lnSpc>
                <a:spcPct val="100000"/>
              </a:lnSpc>
              <a:buNone/>
            </a:pPr>
            <a:r>
              <a:rPr lang="en-US" sz="1800" i="1"/>
              <a:t>Are these strategies developmentally and culturally appropriate</a:t>
            </a:r>
            <a:r>
              <a:rPr lang="en-US" sz="1800"/>
              <a:t>?</a:t>
            </a:r>
            <a:endParaRPr/>
          </a:p>
          <a:p>
            <a:pPr marL="257175" indent="-257175">
              <a:lnSpc>
                <a:spcPct val="100000"/>
              </a:lnSpc>
              <a:buFont typeface="Arial"/>
              <a:buChar char="•"/>
            </a:pPr>
            <a:r>
              <a:rPr lang="en-US" u="sng">
                <a:latin typeface="Calibri"/>
                <a:ea typeface="Calibri"/>
                <a:cs typeface="Calibri"/>
                <a:sym typeface="Calibri"/>
              </a:rPr>
              <a:t>Loaded</a:t>
            </a:r>
            <a:r>
              <a:rPr lang="en-US">
                <a:latin typeface="Calibri"/>
                <a:ea typeface="Calibri"/>
                <a:cs typeface="Calibri"/>
                <a:sym typeface="Calibri"/>
              </a:rPr>
              <a:t> questions</a:t>
            </a:r>
            <a:endParaRPr/>
          </a:p>
          <a:p>
            <a:pPr marL="685800" lvl="1" indent="0">
              <a:lnSpc>
                <a:spcPct val="100000"/>
              </a:lnSpc>
              <a:buNone/>
            </a:pPr>
            <a:r>
              <a:rPr lang="en-US" sz="1800" i="1"/>
              <a:t>Do you differentiate reading instruction as mandated by the district</a:t>
            </a:r>
            <a:r>
              <a:rPr lang="en-US" sz="1800"/>
              <a:t>?</a:t>
            </a:r>
            <a:endParaRPr/>
          </a:p>
          <a:p>
            <a:pPr marL="257175" indent="-257175">
              <a:lnSpc>
                <a:spcPct val="100000"/>
              </a:lnSpc>
              <a:buFont typeface="Arial"/>
              <a:buChar char="•"/>
            </a:pPr>
            <a:r>
              <a:rPr lang="en-US" u="sng">
                <a:latin typeface="Calibri"/>
                <a:ea typeface="Calibri"/>
                <a:cs typeface="Calibri"/>
                <a:sym typeface="Calibri"/>
              </a:rPr>
              <a:t>Ambiguous</a:t>
            </a:r>
            <a:r>
              <a:rPr lang="en-US">
                <a:latin typeface="Calibri"/>
                <a:ea typeface="Calibri"/>
                <a:cs typeface="Calibri"/>
                <a:sym typeface="Calibri"/>
              </a:rPr>
              <a:t> words in questions </a:t>
            </a:r>
            <a:r>
              <a:rPr lang="en-US" sz="1800">
                <a:latin typeface="Calibri"/>
                <a:ea typeface="Calibri"/>
                <a:cs typeface="Calibri"/>
                <a:sym typeface="Calibri"/>
              </a:rPr>
              <a:t>(usually, often, rarely, many, most, several, and, or, but)</a:t>
            </a:r>
            <a:endParaRPr/>
          </a:p>
          <a:p>
            <a:pPr marL="685800" lvl="1" indent="0">
              <a:lnSpc>
                <a:spcPct val="100000"/>
              </a:lnSpc>
              <a:buNone/>
            </a:pPr>
            <a:r>
              <a:rPr lang="en-US" sz="1800" i="1"/>
              <a:t>Do you usually incorporate reading strategies in your instruction?</a:t>
            </a:r>
            <a:endParaRPr/>
          </a:p>
          <a:p>
            <a:pPr marL="257175" indent="-155575">
              <a:lnSpc>
                <a:spcPct val="100000"/>
              </a:lnSpc>
              <a:buSzPts val="1600"/>
            </a:pPr>
            <a:endParaRPr sz="1600">
              <a:latin typeface="Calibri"/>
              <a:ea typeface="Calibri"/>
              <a:cs typeface="Calibri"/>
              <a:sym typeface="Calibri"/>
            </a:endParaRPr>
          </a:p>
        </p:txBody>
      </p:sp>
      <p:sp>
        <p:nvSpPr>
          <p:cNvPr id="1732" name="Google Shape;1732;p89"/>
          <p:cNvSpPr txBox="1"/>
          <p:nvPr/>
        </p:nvSpPr>
        <p:spPr>
          <a:xfrm>
            <a:off x="8534400" y="2376259"/>
            <a:ext cx="1447800" cy="1862048"/>
          </a:xfrm>
          <a:prstGeom prst="rect">
            <a:avLst/>
          </a:prstGeom>
          <a:noFill/>
          <a:ln>
            <a:noFill/>
          </a:ln>
        </p:spPr>
        <p:txBody>
          <a:bodyPr spcFirstLastPara="1" wrap="square" lIns="91425" tIns="45700" rIns="91425" bIns="45700" anchor="t" anchorCtr="0">
            <a:spAutoFit/>
          </a:bodyPr>
          <a:lstStyle/>
          <a:p>
            <a:r>
              <a:rPr lang="en-US" sz="11500">
                <a:solidFill>
                  <a:srgbClr val="C00000"/>
                </a:solidFill>
                <a:latin typeface="Calibri"/>
                <a:ea typeface="Calibri"/>
                <a:cs typeface="Calibri"/>
                <a:sym typeface="Calibri"/>
              </a:rPr>
              <a:t>🗵</a:t>
            </a:r>
            <a:endParaRPr sz="11500">
              <a:solidFill>
                <a:srgbClr val="C00000"/>
              </a:solidFill>
              <a:latin typeface="Calibri"/>
              <a:ea typeface="Calibri"/>
              <a:cs typeface="Calibri"/>
              <a:sym typeface="Calibri"/>
            </a:endParaRPr>
          </a:p>
        </p:txBody>
      </p:sp>
      <p:sp>
        <p:nvSpPr>
          <p:cNvPr id="6" name="Slide Number Placeholder 3">
            <a:extLst>
              <a:ext uri="{FF2B5EF4-FFF2-40B4-BE49-F238E27FC236}">
                <a16:creationId xmlns:a16="http://schemas.microsoft.com/office/drawing/2014/main" id="{D17C9A7A-0C6A-4A9F-98CB-FAECDA9DBBD7}"/>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37</a:t>
            </a:fld>
            <a:endParaRPr lang="en-US" sz="1400" dirty="0">
              <a:solidFill>
                <a:schemeClr val="bg1">
                  <a:lumMod val="5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90"/>
          <p:cNvSpPr txBox="1">
            <a:spLocks noGrp="1"/>
          </p:cNvSpPr>
          <p:nvPr>
            <p:ph type="title"/>
          </p:nvPr>
        </p:nvSpPr>
        <p:spPr>
          <a:xfrm>
            <a:off x="1905000" y="381000"/>
            <a:ext cx="54330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Data Collection Considerations </a:t>
            </a:r>
            <a:endParaRPr/>
          </a:p>
        </p:txBody>
      </p:sp>
      <p:sp>
        <p:nvSpPr>
          <p:cNvPr id="1739" name="Google Shape;1739;p90"/>
          <p:cNvSpPr txBox="1">
            <a:spLocks noGrp="1"/>
          </p:cNvSpPr>
          <p:nvPr>
            <p:ph type="body" idx="1"/>
          </p:nvPr>
        </p:nvSpPr>
        <p:spPr>
          <a:xfrm>
            <a:off x="1981200" y="1295401"/>
            <a:ext cx="8058150" cy="4211171"/>
          </a:xfrm>
          <a:prstGeom prst="rect">
            <a:avLst/>
          </a:prstGeom>
          <a:noFill/>
          <a:ln>
            <a:noFill/>
          </a:ln>
        </p:spPr>
        <p:txBody>
          <a:bodyPr spcFirstLastPara="1" wrap="square" lIns="0" tIns="0" rIns="0" bIns="0" anchor="ctr" anchorCtr="0">
            <a:noAutofit/>
          </a:bodyPr>
          <a:lstStyle/>
          <a:p>
            <a:pPr marL="342900" indent="-342900">
              <a:lnSpc>
                <a:spcPct val="100000"/>
              </a:lnSpc>
              <a:spcBef>
                <a:spcPts val="0"/>
              </a:spcBef>
              <a:buSzPts val="2400"/>
              <a:buFont typeface="Arial"/>
              <a:buChar char="•"/>
            </a:pPr>
            <a:r>
              <a:rPr lang="en-US" sz="2400">
                <a:latin typeface="Calibri"/>
                <a:ea typeface="Calibri"/>
                <a:cs typeface="Calibri"/>
                <a:sym typeface="Calibri"/>
              </a:rPr>
              <a:t>How much money is available for:</a:t>
            </a:r>
            <a:endParaRPr/>
          </a:p>
          <a:p>
            <a:pPr marL="1028700" lvl="1">
              <a:lnSpc>
                <a:spcPct val="100000"/>
              </a:lnSpc>
              <a:spcBef>
                <a:spcPts val="0"/>
              </a:spcBef>
              <a:buSzPts val="2000"/>
            </a:pPr>
            <a:r>
              <a:rPr lang="en-US" sz="2000"/>
              <a:t>Postage and printing costs?</a:t>
            </a:r>
            <a:endParaRPr/>
          </a:p>
          <a:p>
            <a:pPr marL="1028700" lvl="1">
              <a:lnSpc>
                <a:spcPct val="100000"/>
              </a:lnSpc>
              <a:spcBef>
                <a:spcPts val="0"/>
              </a:spcBef>
              <a:buSzPts val="2000"/>
            </a:pPr>
            <a:r>
              <a:rPr lang="en-US" sz="2000"/>
              <a:t>Reimbursing people for their time or paying for additional employees to conduct time-consuming data collection/analysis (e.g. interviews) tasks?</a:t>
            </a:r>
            <a:endParaRPr/>
          </a:p>
          <a:p>
            <a:pPr marL="0" indent="0">
              <a:lnSpc>
                <a:spcPct val="100000"/>
              </a:lnSpc>
              <a:spcBef>
                <a:spcPts val="0"/>
              </a:spcBef>
              <a:buSzPts val="2400"/>
            </a:pPr>
            <a:endParaRPr sz="2400">
              <a:latin typeface="Calibri"/>
              <a:ea typeface="Calibri"/>
              <a:cs typeface="Calibri"/>
              <a:sym typeface="Calibri"/>
            </a:endParaRPr>
          </a:p>
          <a:p>
            <a:pPr marL="342900" indent="-342900">
              <a:lnSpc>
                <a:spcPct val="100000"/>
              </a:lnSpc>
              <a:spcBef>
                <a:spcPts val="0"/>
              </a:spcBef>
              <a:buSzPts val="2400"/>
              <a:buFont typeface="Arial"/>
              <a:buChar char="•"/>
            </a:pPr>
            <a:r>
              <a:rPr lang="en-US" sz="2400">
                <a:latin typeface="Calibri"/>
                <a:ea typeface="Calibri"/>
                <a:cs typeface="Calibri"/>
                <a:sym typeface="Calibri"/>
              </a:rPr>
              <a:t>How will you handle issues such as:</a:t>
            </a:r>
            <a:endParaRPr/>
          </a:p>
          <a:p>
            <a:pPr marL="1028700" lvl="1">
              <a:lnSpc>
                <a:spcPct val="100000"/>
              </a:lnSpc>
              <a:spcBef>
                <a:spcPts val="0"/>
              </a:spcBef>
              <a:buSzPts val="2000"/>
            </a:pPr>
            <a:r>
              <a:rPr lang="en-US" sz="2000"/>
              <a:t>Low response rates?</a:t>
            </a:r>
            <a:endParaRPr/>
          </a:p>
          <a:p>
            <a:pPr marL="1028700" lvl="1">
              <a:lnSpc>
                <a:spcPct val="100000"/>
              </a:lnSpc>
              <a:spcBef>
                <a:spcPts val="0"/>
              </a:spcBef>
              <a:buSzPts val="2000"/>
            </a:pPr>
            <a:r>
              <a:rPr lang="en-US" sz="2000"/>
              <a:t>Participants focusing on one topic and not exploring other ideas?</a:t>
            </a:r>
            <a:endParaRPr/>
          </a:p>
          <a:p>
            <a:pPr marL="1028700" lvl="1">
              <a:lnSpc>
                <a:spcPct val="100000"/>
              </a:lnSpc>
              <a:spcBef>
                <a:spcPts val="0"/>
              </a:spcBef>
              <a:buSzPts val="2000"/>
            </a:pPr>
            <a:r>
              <a:rPr lang="en-US" sz="2000"/>
              <a:t>Participants feeling too inhibited to express their opinions to an interviewer or during a focus group?</a:t>
            </a:r>
            <a:endParaRPr/>
          </a:p>
          <a:p>
            <a:pPr marL="1028700" lvl="1">
              <a:lnSpc>
                <a:spcPct val="100000"/>
              </a:lnSpc>
              <a:spcBef>
                <a:spcPts val="0"/>
              </a:spcBef>
              <a:buSzPts val="2000"/>
            </a:pPr>
            <a:r>
              <a:rPr lang="en-US" sz="2000"/>
              <a:t>Data collection’s impact on behaviors (e.g., teacher observations).</a:t>
            </a:r>
            <a:endParaRPr/>
          </a:p>
        </p:txBody>
      </p:sp>
      <p:sp>
        <p:nvSpPr>
          <p:cNvPr id="5" name="Slide Number Placeholder 3">
            <a:extLst>
              <a:ext uri="{FF2B5EF4-FFF2-40B4-BE49-F238E27FC236}">
                <a16:creationId xmlns:a16="http://schemas.microsoft.com/office/drawing/2014/main" id="{8C758B49-B652-467B-88B9-A65629592487}"/>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38</a:t>
            </a:fld>
            <a:endParaRPr lang="en-US" sz="1400" dirty="0">
              <a:solidFill>
                <a:schemeClr val="bg1">
                  <a:lumMod val="5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6" name="Google Shape;1746;p91"/>
          <p:cNvSpPr txBox="1">
            <a:spLocks noGrp="1"/>
          </p:cNvSpPr>
          <p:nvPr>
            <p:ph type="title"/>
          </p:nvPr>
        </p:nvSpPr>
        <p:spPr>
          <a:xfrm>
            <a:off x="1905001" y="359915"/>
            <a:ext cx="6999291"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Key Content and Format</a:t>
            </a:r>
            <a:endParaRPr sz="2800">
              <a:latin typeface="Trebuchet MS"/>
              <a:ea typeface="Trebuchet MS"/>
              <a:cs typeface="Trebuchet MS"/>
              <a:sym typeface="Trebuchet MS"/>
            </a:endParaRPr>
          </a:p>
        </p:txBody>
      </p:sp>
      <p:sp>
        <p:nvSpPr>
          <p:cNvPr id="1747" name="Google Shape;1747;p91"/>
          <p:cNvSpPr txBox="1">
            <a:spLocks noGrp="1"/>
          </p:cNvSpPr>
          <p:nvPr>
            <p:ph type="body" idx="1"/>
          </p:nvPr>
        </p:nvSpPr>
        <p:spPr>
          <a:xfrm>
            <a:off x="2055287" y="1295400"/>
            <a:ext cx="8399525" cy="3962400"/>
          </a:xfrm>
          <a:prstGeom prst="rect">
            <a:avLst/>
          </a:prstGeom>
          <a:noFill/>
          <a:ln>
            <a:noFill/>
          </a:ln>
        </p:spPr>
        <p:txBody>
          <a:bodyPr spcFirstLastPara="1" wrap="square" lIns="0" tIns="0" rIns="0" bIns="0" anchor="ctr" anchorCtr="0">
            <a:noAutofit/>
          </a:bodyPr>
          <a:lstStyle/>
          <a:p>
            <a:pPr marL="257175" indent="-257175">
              <a:spcBef>
                <a:spcPts val="0"/>
              </a:spcBef>
              <a:buSzPts val="2200"/>
              <a:buFont typeface="Arial"/>
              <a:buChar char="•"/>
            </a:pPr>
            <a:r>
              <a:rPr lang="en-US" sz="2200">
                <a:latin typeface="Calibri"/>
                <a:ea typeface="Calibri"/>
                <a:cs typeface="Calibri"/>
                <a:sym typeface="Calibri"/>
              </a:rPr>
              <a:t>Include an explanation for why the information is being collected. </a:t>
            </a:r>
            <a:endParaRPr/>
          </a:p>
          <a:p>
            <a:pPr marL="257175" indent="-257175">
              <a:buSzPts val="2200"/>
              <a:buFont typeface="Arial"/>
              <a:buChar char="•"/>
            </a:pPr>
            <a:r>
              <a:rPr lang="en-US" sz="2200">
                <a:latin typeface="Calibri"/>
                <a:ea typeface="Calibri"/>
                <a:cs typeface="Calibri"/>
                <a:sym typeface="Calibri"/>
              </a:rPr>
              <a:t>Shade alternate rows in surveys for easier visual scanning.</a:t>
            </a:r>
            <a:endParaRPr/>
          </a:p>
          <a:p>
            <a:pPr marL="257175" indent="-257175">
              <a:buSzPts val="2200"/>
              <a:buFont typeface="Arial"/>
              <a:buChar char="•"/>
            </a:pPr>
            <a:r>
              <a:rPr lang="en-US" sz="2200">
                <a:latin typeface="Calibri"/>
                <a:ea typeface="Calibri"/>
                <a:cs typeface="Calibri"/>
                <a:sym typeface="Calibri"/>
              </a:rPr>
              <a:t>Include a label for </a:t>
            </a:r>
            <a:r>
              <a:rPr lang="en-US" sz="2200" u="sng">
                <a:latin typeface="Calibri"/>
                <a:ea typeface="Calibri"/>
                <a:cs typeface="Calibri"/>
                <a:sym typeface="Calibri"/>
              </a:rPr>
              <a:t>each</a:t>
            </a:r>
            <a:r>
              <a:rPr lang="en-US" sz="2200">
                <a:latin typeface="Calibri"/>
                <a:ea typeface="Calibri"/>
                <a:cs typeface="Calibri"/>
                <a:sym typeface="Calibri"/>
              </a:rPr>
              <a:t> response option (e.g., no blank tick marks between </a:t>
            </a:r>
            <a:r>
              <a:rPr lang="en-US" sz="2200" i="1">
                <a:latin typeface="Calibri"/>
                <a:ea typeface="Calibri"/>
                <a:cs typeface="Calibri"/>
                <a:sym typeface="Calibri"/>
              </a:rPr>
              <a:t>“never” </a:t>
            </a:r>
            <a:r>
              <a:rPr lang="en-US" sz="2200">
                <a:latin typeface="Calibri"/>
                <a:ea typeface="Calibri"/>
                <a:cs typeface="Calibri"/>
                <a:sym typeface="Calibri"/>
              </a:rPr>
              <a:t>and</a:t>
            </a:r>
            <a:r>
              <a:rPr lang="en-US" sz="2200" i="1">
                <a:latin typeface="Calibri"/>
                <a:ea typeface="Calibri"/>
                <a:cs typeface="Calibri"/>
                <a:sym typeface="Calibri"/>
              </a:rPr>
              <a:t> “always”</a:t>
            </a:r>
            <a:r>
              <a:rPr lang="en-US" sz="2200">
                <a:latin typeface="Calibri"/>
                <a:ea typeface="Calibri"/>
                <a:cs typeface="Calibri"/>
                <a:sym typeface="Calibri"/>
              </a:rPr>
              <a:t>).</a:t>
            </a:r>
            <a:endParaRPr/>
          </a:p>
          <a:p>
            <a:pPr marL="257175" indent="-257175">
              <a:buSzPts val="2200"/>
              <a:buFont typeface="Arial"/>
              <a:buChar char="•"/>
            </a:pPr>
            <a:r>
              <a:rPr lang="en-US" sz="2200">
                <a:latin typeface="Calibri"/>
                <a:ea typeface="Calibri"/>
                <a:cs typeface="Calibri"/>
                <a:sym typeface="Calibri"/>
              </a:rPr>
              <a:t>Think about whether or not you want identifiers.</a:t>
            </a:r>
            <a:endParaRPr/>
          </a:p>
          <a:p>
            <a:pPr marL="257175" indent="-257175">
              <a:buSzPts val="2200"/>
              <a:buFont typeface="Arial"/>
              <a:buChar char="•"/>
            </a:pPr>
            <a:r>
              <a:rPr lang="en-US" sz="2200">
                <a:latin typeface="Calibri"/>
                <a:ea typeface="Calibri"/>
                <a:cs typeface="Calibri"/>
                <a:sym typeface="Calibri"/>
              </a:rPr>
              <a:t>Use a consistent format (e.g., </a:t>
            </a:r>
            <a:r>
              <a:rPr lang="en-US" sz="2200" i="1">
                <a:latin typeface="Calibri"/>
                <a:ea typeface="Calibri"/>
                <a:cs typeface="Calibri"/>
                <a:sym typeface="Calibri"/>
              </a:rPr>
              <a:t>question stem, response options</a:t>
            </a:r>
            <a:r>
              <a:rPr lang="en-US" sz="2200">
                <a:latin typeface="Calibri"/>
                <a:ea typeface="Calibri"/>
                <a:cs typeface="Calibri"/>
                <a:sym typeface="Calibri"/>
              </a:rPr>
              <a:t>).</a:t>
            </a:r>
            <a:endParaRPr/>
          </a:p>
          <a:p>
            <a:pPr marL="257175" indent="-257175">
              <a:buSzPts val="2200"/>
              <a:buFont typeface="Arial"/>
              <a:buChar char="•"/>
            </a:pPr>
            <a:r>
              <a:rPr lang="en-US" sz="2200">
                <a:latin typeface="Calibri"/>
                <a:ea typeface="Calibri"/>
                <a:cs typeface="Calibri"/>
                <a:sym typeface="Calibri"/>
              </a:rPr>
              <a:t>Use at least 12-point font.</a:t>
            </a:r>
            <a:endParaRPr/>
          </a:p>
          <a:p>
            <a:pPr marL="257175" indent="-257175">
              <a:buSzPts val="2200"/>
              <a:buFont typeface="Arial"/>
              <a:buChar char="•"/>
            </a:pPr>
            <a:r>
              <a:rPr lang="en-US" sz="2200">
                <a:latin typeface="Calibri"/>
                <a:ea typeface="Calibri"/>
                <a:cs typeface="Calibri"/>
                <a:sym typeface="Calibri"/>
              </a:rPr>
              <a:t>DO NOT WRITE IN CAPITALS.</a:t>
            </a:r>
            <a:endParaRPr/>
          </a:p>
          <a:p>
            <a:pPr marL="257175" indent="-257175">
              <a:buSzPts val="2200"/>
              <a:buFont typeface="Arial"/>
              <a:buChar char="•"/>
            </a:pPr>
            <a:r>
              <a:rPr lang="en-US" sz="2200">
                <a:latin typeface="Calibri"/>
                <a:ea typeface="Calibri"/>
                <a:cs typeface="Calibri"/>
                <a:sym typeface="Calibri"/>
              </a:rPr>
              <a:t>Thank respondents for their time at the beginning and end of the protocol.</a:t>
            </a:r>
            <a:endParaRPr/>
          </a:p>
        </p:txBody>
      </p:sp>
      <p:sp>
        <p:nvSpPr>
          <p:cNvPr id="5" name="Slide Number Placeholder 3">
            <a:extLst>
              <a:ext uri="{FF2B5EF4-FFF2-40B4-BE49-F238E27FC236}">
                <a16:creationId xmlns:a16="http://schemas.microsoft.com/office/drawing/2014/main" id="{E8AA80BD-ECEB-45F2-A3E5-61CD19F34C10}"/>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39</a:t>
            </a:fld>
            <a:endParaRPr lang="en-US" sz="1400" dirty="0">
              <a:solidFill>
                <a:schemeClr val="bg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
          <p:cNvSpPr txBox="1">
            <a:spLocks noGrp="1"/>
          </p:cNvSpPr>
          <p:nvPr>
            <p:ph type="body" idx="1"/>
          </p:nvPr>
        </p:nvSpPr>
        <p:spPr>
          <a:xfrm>
            <a:off x="1905000" y="1766010"/>
            <a:ext cx="8046720" cy="112959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1600"/>
              <a:buNone/>
            </a:pPr>
            <a:r>
              <a:rPr lang="en-US" sz="1600" b="1" u="sng"/>
              <a:t>REL Central Team</a:t>
            </a:r>
            <a:endParaRPr/>
          </a:p>
          <a:p>
            <a:pPr marL="228600" indent="-228600">
              <a:buSzPts val="1600"/>
            </a:pPr>
            <a:r>
              <a:rPr lang="en-US" sz="1600" b="1">
                <a:solidFill>
                  <a:srgbClr val="005288"/>
                </a:solidFill>
              </a:rPr>
              <a:t>Josh Stewart, Jeanette Joyce, David Yanoski, Mckenzie Haines, Doug Gagnon</a:t>
            </a:r>
            <a:endParaRPr/>
          </a:p>
          <a:p>
            <a:pPr marL="228600" indent="-127000">
              <a:buSzPts val="1600"/>
              <a:buNone/>
            </a:pPr>
            <a:endParaRPr sz="1600" b="1">
              <a:solidFill>
                <a:srgbClr val="005288"/>
              </a:solidFill>
            </a:endParaRPr>
          </a:p>
        </p:txBody>
      </p:sp>
      <p:sp>
        <p:nvSpPr>
          <p:cNvPr id="701" name="Google Shape;701;p3"/>
          <p:cNvSpPr txBox="1">
            <a:spLocks noGrp="1"/>
          </p:cNvSpPr>
          <p:nvPr>
            <p:ph type="body" idx="2"/>
          </p:nvPr>
        </p:nvSpPr>
        <p:spPr>
          <a:xfrm>
            <a:off x="1992314" y="2590800"/>
            <a:ext cx="7959407" cy="2946574"/>
          </a:xfrm>
          <a:prstGeom prst="rect">
            <a:avLst/>
          </a:prstGeom>
          <a:noFill/>
          <a:ln>
            <a:noFill/>
          </a:ln>
        </p:spPr>
        <p:txBody>
          <a:bodyPr spcFirstLastPara="1" wrap="square" lIns="91425" tIns="45700" rIns="91425" bIns="45700" anchor="t" anchorCtr="0">
            <a:noAutofit/>
          </a:bodyPr>
          <a:lstStyle/>
          <a:p>
            <a:pPr marL="0" indent="0" algn="ctr">
              <a:spcBef>
                <a:spcPts val="0"/>
              </a:spcBef>
              <a:buSzPts val="1600"/>
              <a:buNone/>
            </a:pPr>
            <a:r>
              <a:rPr lang="en-US" sz="1600" b="1" u="sng" dirty="0"/>
              <a:t>CDE Team</a:t>
            </a:r>
            <a:endParaRPr dirty="0"/>
          </a:p>
          <a:p>
            <a:pPr marL="228600" indent="-228600">
              <a:buSzPts val="1600"/>
            </a:pPr>
            <a:r>
              <a:rPr lang="en-US" sz="1600" b="1" dirty="0">
                <a:solidFill>
                  <a:srgbClr val="005288"/>
                </a:solidFill>
              </a:rPr>
              <a:t>Nazanin Mohajeri-Nelson, Ph.D. </a:t>
            </a:r>
            <a:endParaRPr dirty="0"/>
          </a:p>
          <a:p>
            <a:pPr marL="685800" lvl="1" indent="-228600">
              <a:buSzPts val="1600"/>
            </a:pPr>
            <a:r>
              <a:rPr lang="en-US" sz="1600" dirty="0"/>
              <a:t>Director, ESEA Office</a:t>
            </a:r>
            <a:endParaRPr dirty="0"/>
          </a:p>
          <a:p>
            <a:pPr marL="228600" indent="-228600">
              <a:buSzPts val="1600"/>
            </a:pPr>
            <a:r>
              <a:rPr lang="en-US" sz="1600" b="1" dirty="0">
                <a:solidFill>
                  <a:srgbClr val="005288"/>
                </a:solidFill>
              </a:rPr>
              <a:t>Tina Negley</a:t>
            </a:r>
            <a:endParaRPr dirty="0"/>
          </a:p>
          <a:p>
            <a:pPr marL="685800" lvl="1" indent="-228600">
              <a:buSzPts val="1600"/>
            </a:pPr>
            <a:r>
              <a:rPr lang="en-US" sz="1600" dirty="0"/>
              <a:t>Coordinator, Data, Accountability, Reporting and Evaluation Team</a:t>
            </a:r>
            <a:endParaRPr dirty="0"/>
          </a:p>
          <a:p>
            <a:pPr marL="228600" indent="-228600">
              <a:buSzPts val="1600"/>
            </a:pPr>
            <a:r>
              <a:rPr lang="en-US" sz="1600" b="1" dirty="0">
                <a:solidFill>
                  <a:srgbClr val="005288"/>
                </a:solidFill>
              </a:rPr>
              <a:t>Mary Shen</a:t>
            </a:r>
            <a:endParaRPr dirty="0"/>
          </a:p>
          <a:p>
            <a:pPr marL="685800" lvl="1" indent="-228600">
              <a:buSzPts val="1600"/>
            </a:pPr>
            <a:r>
              <a:rPr lang="en-US" sz="1600" dirty="0"/>
              <a:t>Research Analyst</a:t>
            </a:r>
            <a:endParaRPr dirty="0"/>
          </a:p>
        </p:txBody>
      </p:sp>
      <p:sp>
        <p:nvSpPr>
          <p:cNvPr id="702" name="Google Shape;702;p3"/>
          <p:cNvSpPr txBox="1">
            <a:spLocks noGrp="1"/>
          </p:cNvSpPr>
          <p:nvPr>
            <p:ph type="title"/>
          </p:nvPr>
        </p:nvSpPr>
        <p:spPr>
          <a:xfrm>
            <a:off x="1905000" y="350838"/>
            <a:ext cx="8046720" cy="1325563"/>
          </a:xfrm>
          <a:prstGeom prst="rect">
            <a:avLst/>
          </a:prstGeom>
          <a:noFill/>
          <a:ln>
            <a:noFill/>
          </a:ln>
        </p:spPr>
        <p:txBody>
          <a:bodyPr spcFirstLastPara="1" wrap="square" lIns="91425" tIns="45700" rIns="91425" bIns="45700" anchor="ctr" anchorCtr="0">
            <a:noAutofit/>
          </a:bodyPr>
          <a:lstStyle/>
          <a:p>
            <a:pPr>
              <a:buSzPts val="2800"/>
            </a:pPr>
            <a:r>
              <a:rPr lang="en-US" sz="2800">
                <a:latin typeface="Trebuchet MS"/>
                <a:ea typeface="Trebuchet MS"/>
                <a:cs typeface="Trebuchet MS"/>
                <a:sym typeface="Trebuchet MS"/>
              </a:rPr>
              <a:t>Introductions</a:t>
            </a:r>
            <a:endParaRPr/>
          </a:p>
        </p:txBody>
      </p:sp>
    </p:spTree>
    <p:extLst>
      <p:ext uri="{BB962C8B-B14F-4D97-AF65-F5344CB8AC3E}">
        <p14:creationId xmlns:p14="http://schemas.microsoft.com/office/powerpoint/2010/main" val="2106461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sp>
        <p:nvSpPr>
          <p:cNvPr id="1754" name="Google Shape;1754;p92"/>
          <p:cNvSpPr txBox="1">
            <a:spLocks noGrp="1"/>
          </p:cNvSpPr>
          <p:nvPr>
            <p:ph type="title"/>
          </p:nvPr>
        </p:nvSpPr>
        <p:spPr>
          <a:xfrm>
            <a:off x="1905001" y="359915"/>
            <a:ext cx="6999291"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Order of Questions</a:t>
            </a:r>
            <a:endParaRPr sz="2800">
              <a:latin typeface="Trebuchet MS"/>
              <a:ea typeface="Trebuchet MS"/>
              <a:cs typeface="Trebuchet MS"/>
              <a:sym typeface="Trebuchet MS"/>
            </a:endParaRPr>
          </a:p>
        </p:txBody>
      </p:sp>
      <p:sp>
        <p:nvSpPr>
          <p:cNvPr id="1755" name="Google Shape;1755;p92"/>
          <p:cNvSpPr txBox="1">
            <a:spLocks noGrp="1"/>
          </p:cNvSpPr>
          <p:nvPr>
            <p:ph type="body" idx="1"/>
          </p:nvPr>
        </p:nvSpPr>
        <p:spPr>
          <a:xfrm>
            <a:off x="2055287" y="1066800"/>
            <a:ext cx="8155514" cy="4309906"/>
          </a:xfrm>
          <a:prstGeom prst="rect">
            <a:avLst/>
          </a:prstGeom>
          <a:noFill/>
          <a:ln>
            <a:noFill/>
          </a:ln>
        </p:spPr>
        <p:txBody>
          <a:bodyPr spcFirstLastPara="1" wrap="square" lIns="0" tIns="0" rIns="0" bIns="0" anchor="ctr" anchorCtr="0">
            <a:noAutofit/>
          </a:bodyPr>
          <a:lstStyle/>
          <a:p>
            <a:pPr marL="342900" indent="-342900">
              <a:spcBef>
                <a:spcPts val="0"/>
              </a:spcBef>
              <a:buSzPts val="2400"/>
              <a:buFont typeface="Arial"/>
              <a:buChar char="•"/>
            </a:pPr>
            <a:r>
              <a:rPr lang="en-US" sz="2400">
                <a:latin typeface="Calibri"/>
                <a:ea typeface="Calibri"/>
                <a:cs typeface="Calibri"/>
                <a:sym typeface="Calibri"/>
              </a:rPr>
              <a:t>Start with non-threatening questions (e.g., background/experience, general perceptions)</a:t>
            </a:r>
            <a:endParaRPr/>
          </a:p>
          <a:p>
            <a:pPr marL="342900" indent="-342900">
              <a:spcBef>
                <a:spcPts val="1450"/>
              </a:spcBef>
              <a:buSzPts val="2400"/>
              <a:buFont typeface="Arial"/>
              <a:buChar char="•"/>
            </a:pPr>
            <a:r>
              <a:rPr lang="en-US" sz="2400">
                <a:latin typeface="Calibri"/>
                <a:ea typeface="Calibri"/>
                <a:cs typeface="Calibri"/>
                <a:sym typeface="Calibri"/>
              </a:rPr>
              <a:t>Capture respondents’ attention with first few questions</a:t>
            </a:r>
            <a:endParaRPr/>
          </a:p>
          <a:p>
            <a:pPr marL="342900" indent="-342900">
              <a:spcBef>
                <a:spcPts val="1450"/>
              </a:spcBef>
              <a:buSzPts val="2400"/>
              <a:buFont typeface="Arial"/>
              <a:buChar char="•"/>
            </a:pPr>
            <a:r>
              <a:rPr lang="en-US" sz="2400">
                <a:latin typeface="Calibri"/>
                <a:ea typeface="Calibri"/>
                <a:cs typeface="Calibri"/>
                <a:sym typeface="Calibri"/>
              </a:rPr>
              <a:t>Place the most important questions at the beginning of the protocol</a:t>
            </a:r>
            <a:endParaRPr/>
          </a:p>
          <a:p>
            <a:pPr marL="342900" indent="-342900">
              <a:spcBef>
                <a:spcPts val="1450"/>
              </a:spcBef>
              <a:buSzPts val="2400"/>
              <a:buFont typeface="Arial"/>
              <a:buChar char="•"/>
            </a:pPr>
            <a:r>
              <a:rPr lang="en-US" sz="2400">
                <a:latin typeface="Calibri"/>
                <a:ea typeface="Calibri"/>
                <a:cs typeface="Calibri"/>
                <a:sym typeface="Calibri"/>
              </a:rPr>
              <a:t>Arrange questions in a logical order</a:t>
            </a:r>
            <a:endParaRPr/>
          </a:p>
        </p:txBody>
      </p:sp>
      <p:sp>
        <p:nvSpPr>
          <p:cNvPr id="5" name="Slide Number Placeholder 3">
            <a:extLst>
              <a:ext uri="{FF2B5EF4-FFF2-40B4-BE49-F238E27FC236}">
                <a16:creationId xmlns:a16="http://schemas.microsoft.com/office/drawing/2014/main" id="{B28D8EE1-F49C-4AE7-B2FC-102DCE4FB910}"/>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40</a:t>
            </a:fld>
            <a:endParaRPr lang="en-US" sz="1400" dirty="0">
              <a:solidFill>
                <a:schemeClr val="bg1">
                  <a:lumMod val="5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1762" name="Google Shape;1762;p93"/>
          <p:cNvSpPr txBox="1">
            <a:spLocks noGrp="1"/>
          </p:cNvSpPr>
          <p:nvPr>
            <p:ph type="title"/>
          </p:nvPr>
        </p:nvSpPr>
        <p:spPr>
          <a:xfrm>
            <a:off x="1905001" y="384110"/>
            <a:ext cx="7478525" cy="534924"/>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Activity: Designing a Survey</a:t>
            </a:r>
            <a:endParaRPr sz="2800" dirty="0">
              <a:latin typeface="Trebuchet MS"/>
              <a:ea typeface="Trebuchet MS"/>
              <a:cs typeface="Trebuchet MS"/>
              <a:sym typeface="Trebuchet MS"/>
            </a:endParaRPr>
          </a:p>
        </p:txBody>
      </p:sp>
      <p:sp>
        <p:nvSpPr>
          <p:cNvPr id="1763" name="Google Shape;1763;p93"/>
          <p:cNvSpPr txBox="1">
            <a:spLocks noGrp="1"/>
          </p:cNvSpPr>
          <p:nvPr>
            <p:ph type="body" idx="1"/>
          </p:nvPr>
        </p:nvSpPr>
        <p:spPr>
          <a:xfrm>
            <a:off x="2045985" y="1519226"/>
            <a:ext cx="6561132" cy="3263504"/>
          </a:xfrm>
          <a:prstGeom prst="rect">
            <a:avLst/>
          </a:prstGeom>
          <a:noFill/>
          <a:ln>
            <a:noFill/>
          </a:ln>
        </p:spPr>
        <p:txBody>
          <a:bodyPr spcFirstLastPara="1" wrap="square" lIns="0" tIns="0" rIns="0" bIns="0" anchor="ctr" anchorCtr="0">
            <a:noAutofit/>
          </a:bodyPr>
          <a:lstStyle/>
          <a:p>
            <a:pPr marL="0" indent="0">
              <a:lnSpc>
                <a:spcPct val="100000"/>
              </a:lnSpc>
              <a:spcBef>
                <a:spcPts val="0"/>
              </a:spcBef>
              <a:buSzPts val="2400"/>
            </a:pPr>
            <a:r>
              <a:rPr lang="en-US" sz="2400" dirty="0">
                <a:latin typeface="Calibri"/>
                <a:ea typeface="Calibri"/>
                <a:cs typeface="Calibri"/>
                <a:sym typeface="Calibri"/>
              </a:rPr>
              <a:t>With your group, choose </a:t>
            </a:r>
            <a:r>
              <a:rPr lang="en-US" sz="2400" u="sng" dirty="0">
                <a:latin typeface="Calibri"/>
                <a:ea typeface="Calibri"/>
                <a:cs typeface="Calibri"/>
                <a:sym typeface="Calibri"/>
              </a:rPr>
              <a:t>one</a:t>
            </a:r>
            <a:r>
              <a:rPr lang="en-US" sz="2400" dirty="0">
                <a:latin typeface="Calibri"/>
                <a:ea typeface="Calibri"/>
                <a:cs typeface="Calibri"/>
                <a:sym typeface="Calibri"/>
              </a:rPr>
              <a:t> evaluation question (from Module 2) and design a short survey to address this question.</a:t>
            </a:r>
            <a:endParaRPr dirty="0"/>
          </a:p>
          <a:p>
            <a:pPr marL="685800" lvl="1" indent="-228600">
              <a:spcBef>
                <a:spcPts val="950"/>
              </a:spcBef>
              <a:buSzPts val="2400"/>
            </a:pPr>
            <a:r>
              <a:rPr lang="en-US" dirty="0"/>
              <a:t>Use the Handouts N and O to guide your design of the survey. </a:t>
            </a:r>
            <a:endParaRPr dirty="0"/>
          </a:p>
          <a:p>
            <a:pPr marL="0" indent="0">
              <a:lnSpc>
                <a:spcPct val="100000"/>
              </a:lnSpc>
              <a:spcBef>
                <a:spcPts val="1450"/>
              </a:spcBef>
              <a:buSzPts val="2400"/>
            </a:pPr>
            <a:r>
              <a:rPr lang="en-US" sz="2400" dirty="0">
                <a:latin typeface="Calibri"/>
                <a:ea typeface="Calibri"/>
                <a:cs typeface="Calibri"/>
                <a:sym typeface="Calibri"/>
              </a:rPr>
              <a:t>In 15 minutes, hand your survey to another group.  They will give you feedback using </a:t>
            </a:r>
            <a:r>
              <a:rPr lang="en-US" sz="2400" dirty="0">
                <a:solidFill>
                  <a:srgbClr val="005288"/>
                </a:solidFill>
                <a:latin typeface="Calibri"/>
                <a:ea typeface="Calibri"/>
                <a:cs typeface="Calibri"/>
                <a:sym typeface="Calibri"/>
              </a:rPr>
              <a:t>Handout P.</a:t>
            </a:r>
            <a:endParaRPr dirty="0"/>
          </a:p>
        </p:txBody>
      </p:sp>
      <p:grpSp>
        <p:nvGrpSpPr>
          <p:cNvPr id="1765" name="Google Shape;1765;p93">
            <a:extLst>
              <a:ext uri="{C183D7F6-B498-43B3-948B-1728B52AA6E4}">
                <adec:decorative xmlns:adec="http://schemas.microsoft.com/office/drawing/2017/decorative" val="1"/>
              </a:ext>
            </a:extLst>
          </p:cNvPr>
          <p:cNvGrpSpPr/>
          <p:nvPr/>
        </p:nvGrpSpPr>
        <p:grpSpPr>
          <a:xfrm>
            <a:off x="8607116" y="4114800"/>
            <a:ext cx="1662700" cy="1568610"/>
            <a:chOff x="6846091" y="3607817"/>
            <a:chExt cx="1661021" cy="1868648"/>
          </a:xfrm>
        </p:grpSpPr>
        <p:sp>
          <p:nvSpPr>
            <p:cNvPr id="1766" name="Google Shape;1766;p93"/>
            <p:cNvSpPr txBox="1"/>
            <p:nvPr/>
          </p:nvSpPr>
          <p:spPr>
            <a:xfrm>
              <a:off x="6941067" y="3657594"/>
              <a:ext cx="1473646" cy="384979"/>
            </a:xfrm>
            <a:prstGeom prst="rect">
              <a:avLst/>
            </a:prstGeom>
            <a:noFill/>
            <a:ln>
              <a:noFill/>
            </a:ln>
          </p:spPr>
          <p:txBody>
            <a:bodyPr spcFirstLastPara="1" wrap="square" lIns="91425" tIns="45700" rIns="91425" bIns="45700" anchor="t" anchorCtr="0">
              <a:spAutoFit/>
            </a:bodyPr>
            <a:lstStyle/>
            <a:p>
              <a:pPr algn="ctr"/>
              <a:r>
                <a:rPr lang="en-US" sz="1500" b="1">
                  <a:solidFill>
                    <a:schemeClr val="dk1"/>
                  </a:solidFill>
                  <a:latin typeface="Calibri"/>
                  <a:ea typeface="Calibri"/>
                  <a:cs typeface="Calibri"/>
                  <a:sym typeface="Calibri"/>
                </a:rPr>
                <a:t> Group Activity!</a:t>
              </a:r>
              <a:endParaRPr/>
            </a:p>
          </p:txBody>
        </p:sp>
        <p:sp>
          <p:nvSpPr>
            <p:cNvPr id="1767" name="Google Shape;1767;p93"/>
            <p:cNvSpPr/>
            <p:nvPr/>
          </p:nvSpPr>
          <p:spPr>
            <a:xfrm>
              <a:off x="6846091" y="3607817"/>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350">
                <a:solidFill>
                  <a:schemeClr val="lt1"/>
                </a:solidFill>
                <a:latin typeface="Calibri"/>
                <a:ea typeface="Calibri"/>
                <a:cs typeface="Calibri"/>
                <a:sym typeface="Calibri"/>
              </a:endParaRPr>
            </a:p>
          </p:txBody>
        </p:sp>
        <p:pic>
          <p:nvPicPr>
            <p:cNvPr id="1768" name="Google Shape;1768;p93" descr="Image result for collaboration graphic"/>
            <p:cNvPicPr preferRelativeResize="0"/>
            <p:nvPr/>
          </p:nvPicPr>
          <p:blipFill rotWithShape="1">
            <a:blip r:embed="rId3">
              <a:alphaModFix/>
            </a:blip>
            <a:srcRect/>
            <a:stretch/>
          </p:blipFill>
          <p:spPr>
            <a:xfrm>
              <a:off x="6941067" y="3957677"/>
              <a:ext cx="1473646" cy="1473646"/>
            </a:xfrm>
            <a:prstGeom prst="rect">
              <a:avLst/>
            </a:prstGeom>
            <a:noFill/>
            <a:ln>
              <a:noFill/>
            </a:ln>
          </p:spPr>
        </p:pic>
      </p:grpSp>
      <p:sp>
        <p:nvSpPr>
          <p:cNvPr id="10" name="Slide Number Placeholder 3">
            <a:extLst>
              <a:ext uri="{FF2B5EF4-FFF2-40B4-BE49-F238E27FC236}">
                <a16:creationId xmlns:a16="http://schemas.microsoft.com/office/drawing/2014/main" id="{ED2847BB-0468-4F61-951B-4A35BBD37A46}"/>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41</a:t>
            </a:fld>
            <a:endParaRPr lang="en-US" sz="1400" dirty="0">
              <a:solidFill>
                <a:schemeClr val="bg1">
                  <a:lumMod val="5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ESEA Office</a:t>
            </a:r>
          </a:p>
        </p:txBody>
      </p:sp>
      <p:graphicFrame>
        <p:nvGraphicFramePr>
          <p:cNvPr id="6" name="Table 5"/>
          <p:cNvGraphicFramePr>
            <a:graphicFrameLocks noGrp="1"/>
          </p:cNvGraphicFramePr>
          <p:nvPr>
            <p:extLst>
              <p:ext uri="{D42A27DB-BD31-4B8C-83A1-F6EECF244321}">
                <p14:modId xmlns:p14="http://schemas.microsoft.com/office/powerpoint/2010/main" val="4045322346"/>
              </p:ext>
            </p:extLst>
          </p:nvPr>
        </p:nvGraphicFramePr>
        <p:xfrm>
          <a:off x="443565" y="1337690"/>
          <a:ext cx="11239929" cy="963160"/>
        </p:xfrm>
        <a:graphic>
          <a:graphicData uri="http://schemas.openxmlformats.org/drawingml/2006/table">
            <a:tbl>
              <a:tblPr firstRow="1" bandRow="1">
                <a:tableStyleId>{5C22544A-7EE6-4342-B048-85BDC9FD1C3A}</a:tableStyleId>
              </a:tblPr>
              <a:tblGrid>
                <a:gridCol w="2432959">
                  <a:extLst>
                    <a:ext uri="{9D8B030D-6E8A-4147-A177-3AD203B41FA5}">
                      <a16:colId xmlns:a16="http://schemas.microsoft.com/office/drawing/2014/main" val="532445600"/>
                    </a:ext>
                  </a:extLst>
                </a:gridCol>
                <a:gridCol w="4600626">
                  <a:extLst>
                    <a:ext uri="{9D8B030D-6E8A-4147-A177-3AD203B41FA5}">
                      <a16:colId xmlns:a16="http://schemas.microsoft.com/office/drawing/2014/main" val="1590019068"/>
                    </a:ext>
                  </a:extLst>
                </a:gridCol>
                <a:gridCol w="1296980">
                  <a:extLst>
                    <a:ext uri="{9D8B030D-6E8A-4147-A177-3AD203B41FA5}">
                      <a16:colId xmlns:a16="http://schemas.microsoft.com/office/drawing/2014/main" val="1099636816"/>
                    </a:ext>
                  </a:extLst>
                </a:gridCol>
                <a:gridCol w="2909364">
                  <a:extLst>
                    <a:ext uri="{9D8B030D-6E8A-4147-A177-3AD203B41FA5}">
                      <a16:colId xmlns:a16="http://schemas.microsoft.com/office/drawing/2014/main" val="3192903739"/>
                    </a:ext>
                  </a:extLst>
                </a:gridCol>
              </a:tblGrid>
              <a:tr h="340323">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ESEA</a:t>
                      </a:r>
                      <a:r>
                        <a:rPr lang="en-US" sz="1600" kern="1200" baseline="0" dirty="0">
                          <a:solidFill>
                            <a:schemeClr val="tx1">
                              <a:lumMod val="95000"/>
                              <a:lumOff val="5000"/>
                            </a:schemeClr>
                          </a:solidFill>
                          <a:effectLst/>
                          <a:latin typeface="+mn-lt"/>
                        </a:rPr>
                        <a:t> Office</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Position</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Phone</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E-mail</a:t>
                      </a:r>
                      <a:endParaRPr lang="en-US" sz="1600" dirty="0">
                        <a:solidFill>
                          <a:schemeClr val="tx1">
                            <a:lumMod val="95000"/>
                            <a:lumOff val="5000"/>
                          </a:schemeClr>
                        </a:solidFill>
                        <a:effectLst/>
                        <a:latin typeface="+mn-lt"/>
                        <a:ea typeface="Calibri"/>
                        <a:cs typeface="Times New Roman"/>
                      </a:endParaRPr>
                    </a:p>
                  </a:txBody>
                  <a:tcPr marL="71674" marR="71674" marT="39559" marB="39559"/>
                </a:tc>
                <a:extLst>
                  <a:ext uri="{0D108BD9-81ED-4DB2-BD59-A6C34878D82A}">
                    <a16:rowId xmlns:a16="http://schemas.microsoft.com/office/drawing/2014/main" val="2090154904"/>
                  </a:ext>
                </a:extLst>
              </a:tr>
              <a:tr h="307626">
                <a:tc>
                  <a:txBody>
                    <a:bodyPr/>
                    <a:lstStyle/>
                    <a:p>
                      <a:pPr marL="0" marR="0">
                        <a:lnSpc>
                          <a:spcPct val="115000"/>
                        </a:lnSpc>
                        <a:spcBef>
                          <a:spcPts val="0"/>
                        </a:spcBef>
                        <a:spcAft>
                          <a:spcPts val="0"/>
                        </a:spcAft>
                      </a:pPr>
                      <a:r>
                        <a:rPr lang="en-US" sz="1400" b="0" dirty="0">
                          <a:effectLst/>
                          <a:latin typeface="+mn-lt"/>
                          <a:ea typeface="Calibri"/>
                          <a:cs typeface="Times New Roman"/>
                        </a:rPr>
                        <a:t>Nazie</a:t>
                      </a:r>
                      <a:r>
                        <a:rPr lang="en-US" sz="1400" b="0" baseline="0" dirty="0">
                          <a:effectLst/>
                          <a:latin typeface="+mn-lt"/>
                          <a:ea typeface="Calibri"/>
                          <a:cs typeface="Times New Roman"/>
                        </a:rPr>
                        <a:t> Mohajeri-Nelson</a:t>
                      </a:r>
                      <a:endParaRPr lang="en-US" sz="1400" b="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b="0" dirty="0">
                          <a:effectLst/>
                          <a:latin typeface="+mn-lt"/>
                          <a:ea typeface="Calibri"/>
                          <a:cs typeface="Times New Roman"/>
                        </a:rPr>
                        <a:t>Director of ESEA Office</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mn-lt"/>
                          <a:ea typeface="+mn-ea"/>
                          <a:cs typeface="+mn-cs"/>
                        </a:rPr>
                        <a:t>303-866-6205</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lumMod val="95000"/>
                              <a:lumOff val="5000"/>
                            </a:schemeClr>
                          </a:solidFill>
                          <a:effectLst/>
                          <a:latin typeface="+mn-lt"/>
                          <a:ea typeface="+mn-ea"/>
                          <a:cs typeface="+mn-cs"/>
                          <a:hlinkClick r:id="rId3">
                            <a:extLst>
                              <a:ext uri="{A12FA001-AC4F-418D-AE19-62706E023703}">
                                <ahyp:hlinkClr xmlns:ahyp="http://schemas.microsoft.com/office/drawing/2018/hyperlinkcolor" val="tx"/>
                              </a:ext>
                            </a:extLst>
                          </a:hlinkClick>
                        </a:rPr>
                        <a:t>Mohajeri-nelson_n@cde.state.co.us</a:t>
                      </a:r>
                      <a:endParaRPr lang="en-US" sz="1400" b="0" kern="1200" dirty="0">
                        <a:solidFill>
                          <a:schemeClr val="tx1">
                            <a:lumMod val="95000"/>
                            <a:lumOff val="5000"/>
                          </a:schemeClr>
                        </a:solidFill>
                        <a:effectLst/>
                        <a:latin typeface="+mn-lt"/>
                        <a:ea typeface="+mn-ea"/>
                        <a:cs typeface="+mn-cs"/>
                      </a:endParaRPr>
                    </a:p>
                  </a:txBody>
                  <a:tcPr marL="71674" marR="71674" marT="39559" marB="39559"/>
                </a:tc>
                <a:extLst>
                  <a:ext uri="{0D108BD9-81ED-4DB2-BD59-A6C34878D82A}">
                    <a16:rowId xmlns:a16="http://schemas.microsoft.com/office/drawing/2014/main" val="133285228"/>
                  </a:ext>
                </a:extLst>
              </a:tr>
              <a:tr h="307626">
                <a:tc>
                  <a:txBody>
                    <a:bodyPr/>
                    <a:lstStyle/>
                    <a:p>
                      <a:pPr marL="0" marR="0">
                        <a:lnSpc>
                          <a:spcPct val="115000"/>
                        </a:lnSpc>
                        <a:spcBef>
                          <a:spcPts val="0"/>
                        </a:spcBef>
                        <a:spcAft>
                          <a:spcPts val="0"/>
                        </a:spcAft>
                      </a:pPr>
                      <a:r>
                        <a:rPr lang="en-US" sz="1400" b="0" dirty="0">
                          <a:effectLst/>
                          <a:latin typeface="+mn-lt"/>
                          <a:ea typeface="Calibri"/>
                          <a:cs typeface="Times New Roman"/>
                        </a:rPr>
                        <a:t>DeLilah Collins</a:t>
                      </a:r>
                    </a:p>
                  </a:txBody>
                  <a:tcPr marL="71674" marR="71674" marT="39559" marB="39559"/>
                </a:tc>
                <a:tc>
                  <a:txBody>
                    <a:bodyPr/>
                    <a:lstStyle/>
                    <a:p>
                      <a:pPr marL="0" marR="0">
                        <a:lnSpc>
                          <a:spcPct val="115000"/>
                        </a:lnSpc>
                        <a:spcBef>
                          <a:spcPts val="0"/>
                        </a:spcBef>
                        <a:spcAft>
                          <a:spcPts val="0"/>
                        </a:spcAft>
                      </a:pPr>
                      <a:r>
                        <a:rPr lang="en-US" sz="1400" b="0" dirty="0">
                          <a:effectLst/>
                          <a:latin typeface="+mn-lt"/>
                          <a:ea typeface="Calibri"/>
                          <a:cs typeface="Times New Roman"/>
                        </a:rPr>
                        <a:t>Asst. Director</a:t>
                      </a:r>
                      <a:r>
                        <a:rPr lang="en-US" sz="1400" b="0" baseline="0" dirty="0">
                          <a:effectLst/>
                          <a:latin typeface="+mn-lt"/>
                          <a:ea typeface="Calibri"/>
                          <a:cs typeface="Times New Roman"/>
                        </a:rPr>
                        <a:t> of ESEA Office</a:t>
                      </a:r>
                      <a:endParaRPr lang="en-US" sz="1400" b="0" dirty="0">
                        <a:effectLst/>
                        <a:latin typeface="+mn-lt"/>
                        <a:ea typeface="Calibri"/>
                        <a:cs typeface="Times New Roman"/>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303-866-6850</a:t>
                      </a:r>
                      <a:endParaRPr lang="en-US" sz="1400" b="0" kern="1200" dirty="0">
                        <a:solidFill>
                          <a:schemeClr val="tx1"/>
                        </a:solidFill>
                        <a:effectLst/>
                        <a:latin typeface="+mn-lt"/>
                        <a:ea typeface="+mn-ea"/>
                        <a:cs typeface="+mn-cs"/>
                      </a:endParaRP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lumMod val="95000"/>
                              <a:lumOff val="5000"/>
                            </a:schemeClr>
                          </a:solidFill>
                          <a:effectLst/>
                          <a:latin typeface="+mn-lt"/>
                          <a:ea typeface="+mn-ea"/>
                          <a:cs typeface="+mn-cs"/>
                          <a:hlinkClick r:id="rId4">
                            <a:extLst>
                              <a:ext uri="{A12FA001-AC4F-418D-AE19-62706E023703}">
                                <ahyp:hlinkClr xmlns:ahyp="http://schemas.microsoft.com/office/drawing/2018/hyperlinkcolor" val="tx"/>
                              </a:ext>
                            </a:extLst>
                          </a:hlinkClick>
                        </a:rPr>
                        <a:t>Collins_d@cde.state.co.us</a:t>
                      </a:r>
                      <a:endParaRPr lang="en-US" sz="1400" b="0" kern="1200" dirty="0">
                        <a:solidFill>
                          <a:schemeClr val="tx1">
                            <a:lumMod val="95000"/>
                            <a:lumOff val="5000"/>
                          </a:schemeClr>
                        </a:solidFill>
                        <a:effectLst/>
                        <a:latin typeface="+mn-lt"/>
                        <a:ea typeface="+mn-ea"/>
                        <a:cs typeface="+mn-cs"/>
                      </a:endParaRPr>
                    </a:p>
                  </a:txBody>
                  <a:tcPr marL="71674" marR="71674" marT="39559" marB="39559"/>
                </a:tc>
                <a:extLst>
                  <a:ext uri="{0D108BD9-81ED-4DB2-BD59-A6C34878D82A}">
                    <a16:rowId xmlns:a16="http://schemas.microsoft.com/office/drawing/2014/main" val="4016313354"/>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025893675"/>
              </p:ext>
            </p:extLst>
          </p:nvPr>
        </p:nvGraphicFramePr>
        <p:xfrm>
          <a:off x="443565" y="2775692"/>
          <a:ext cx="11239928" cy="1306615"/>
        </p:xfrm>
        <a:graphic>
          <a:graphicData uri="http://schemas.openxmlformats.org/drawingml/2006/table">
            <a:tbl>
              <a:tblPr firstRow="1" bandRow="1">
                <a:tableStyleId>{5C22544A-7EE6-4342-B048-85BDC9FD1C3A}</a:tableStyleId>
              </a:tblPr>
              <a:tblGrid>
                <a:gridCol w="2443473">
                  <a:extLst>
                    <a:ext uri="{9D8B030D-6E8A-4147-A177-3AD203B41FA5}">
                      <a16:colId xmlns:a16="http://schemas.microsoft.com/office/drawing/2014/main" val="20000"/>
                    </a:ext>
                  </a:extLst>
                </a:gridCol>
                <a:gridCol w="4613097">
                  <a:extLst>
                    <a:ext uri="{9D8B030D-6E8A-4147-A177-3AD203B41FA5}">
                      <a16:colId xmlns:a16="http://schemas.microsoft.com/office/drawing/2014/main" val="20001"/>
                    </a:ext>
                  </a:extLst>
                </a:gridCol>
                <a:gridCol w="1263721">
                  <a:extLst>
                    <a:ext uri="{9D8B030D-6E8A-4147-A177-3AD203B41FA5}">
                      <a16:colId xmlns:a16="http://schemas.microsoft.com/office/drawing/2014/main" val="20002"/>
                    </a:ext>
                  </a:extLst>
                </a:gridCol>
                <a:gridCol w="2919637">
                  <a:extLst>
                    <a:ext uri="{9D8B030D-6E8A-4147-A177-3AD203B41FA5}">
                      <a16:colId xmlns:a16="http://schemas.microsoft.com/office/drawing/2014/main" val="20003"/>
                    </a:ext>
                  </a:extLst>
                </a:gridCol>
              </a:tblGrid>
              <a:tr h="339216">
                <a:tc>
                  <a:txBody>
                    <a:bodyPr/>
                    <a:lstStyle/>
                    <a:p>
                      <a:pPr algn="ctr"/>
                      <a:r>
                        <a:rPr lang="en-US" sz="1400" dirty="0">
                          <a:solidFill>
                            <a:schemeClr val="tx1">
                              <a:lumMod val="95000"/>
                              <a:lumOff val="5000"/>
                            </a:schemeClr>
                          </a:solidFill>
                        </a:rPr>
                        <a:t>DARE Team</a:t>
                      </a:r>
                    </a:p>
                  </a:txBody>
                  <a:tcPr/>
                </a:tc>
                <a:tc>
                  <a:txBody>
                    <a:bodyPr/>
                    <a:lstStyle/>
                    <a:p>
                      <a:pPr algn="ctr"/>
                      <a:r>
                        <a:rPr lang="en-US" sz="1400" dirty="0">
                          <a:solidFill>
                            <a:schemeClr val="tx1">
                              <a:lumMod val="95000"/>
                              <a:lumOff val="5000"/>
                            </a:schemeClr>
                          </a:solidFill>
                        </a:rPr>
                        <a:t>Expertise</a:t>
                      </a:r>
                    </a:p>
                  </a:txBody>
                  <a:tcPr/>
                </a:tc>
                <a:tc>
                  <a:txBody>
                    <a:bodyPr/>
                    <a:lstStyle/>
                    <a:p>
                      <a:pPr algn="ctr"/>
                      <a:r>
                        <a:rPr lang="en-US" sz="1400" dirty="0">
                          <a:solidFill>
                            <a:schemeClr val="tx1">
                              <a:lumMod val="95000"/>
                              <a:lumOff val="5000"/>
                            </a:schemeClr>
                          </a:solidFill>
                        </a:rPr>
                        <a:t>Phone</a:t>
                      </a:r>
                    </a:p>
                  </a:txBody>
                  <a:tcPr/>
                </a:tc>
                <a:tc>
                  <a:txBody>
                    <a:bodyPr/>
                    <a:lstStyle/>
                    <a:p>
                      <a:pPr algn="ctr"/>
                      <a:r>
                        <a:rPr lang="en-US" sz="1400" dirty="0">
                          <a:solidFill>
                            <a:schemeClr val="tx1">
                              <a:lumMod val="95000"/>
                              <a:lumOff val="5000"/>
                            </a:schemeClr>
                          </a:solidFill>
                        </a:rPr>
                        <a:t>Email</a:t>
                      </a:r>
                    </a:p>
                  </a:txBody>
                  <a:tcPr/>
                </a:tc>
                <a:extLst>
                  <a:ext uri="{0D108BD9-81ED-4DB2-BD59-A6C34878D82A}">
                    <a16:rowId xmlns:a16="http://schemas.microsoft.com/office/drawing/2014/main" val="10000"/>
                  </a:ext>
                </a:extLst>
              </a:tr>
              <a:tr h="310948">
                <a:tc>
                  <a:txBody>
                    <a:bodyPr/>
                    <a:lstStyle/>
                    <a:p>
                      <a:r>
                        <a:rPr lang="en-US" sz="1400" b="0" i="0" kern="1200" dirty="0">
                          <a:solidFill>
                            <a:schemeClr val="tx1">
                              <a:lumMod val="95000"/>
                              <a:lumOff val="5000"/>
                            </a:schemeClr>
                          </a:solidFill>
                          <a:effectLst/>
                          <a:latin typeface="+mn-lt"/>
                          <a:ea typeface="+mn-ea"/>
                          <a:cs typeface="+mn-cs"/>
                        </a:rPr>
                        <a:t>Tina Negley</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ESSA Accountability, Program Evaluation,</a:t>
                      </a:r>
                      <a:r>
                        <a:rPr lang="en-US" sz="1400" b="0" i="0" kern="1200" baseline="0" dirty="0">
                          <a:solidFill>
                            <a:schemeClr val="tx1">
                              <a:lumMod val="95000"/>
                              <a:lumOff val="5000"/>
                            </a:schemeClr>
                          </a:solidFill>
                          <a:effectLst/>
                          <a:latin typeface="+mn-lt"/>
                          <a:ea typeface="+mn-ea"/>
                          <a:cs typeface="+mn-cs"/>
                        </a:rPr>
                        <a:t> and Reporting</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303-866-5243</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5">
                            <a:extLst>
                              <a:ext uri="{A12FA001-AC4F-418D-AE19-62706E023703}">
                                <ahyp:hlinkClr xmlns:ahyp="http://schemas.microsoft.com/office/drawing/2018/hyperlinkcolor" val="tx"/>
                              </a:ext>
                            </a:extLst>
                          </a:hlinkClick>
                        </a:rPr>
                        <a:t>negley_t@cde.state.co.us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1"/>
                  </a:ext>
                </a:extLst>
              </a:tr>
              <a:tr h="345503">
                <a:tc>
                  <a:txBody>
                    <a:bodyPr/>
                    <a:lstStyle/>
                    <a:p>
                      <a:r>
                        <a:rPr lang="en-US" sz="1400" b="0" i="0" kern="1200" dirty="0">
                          <a:solidFill>
                            <a:schemeClr val="tx1">
                              <a:lumMod val="95000"/>
                              <a:lumOff val="5000"/>
                            </a:schemeClr>
                          </a:solidFill>
                          <a:effectLst/>
                          <a:latin typeface="+mn-lt"/>
                          <a:ea typeface="+mn-ea"/>
                          <a:cs typeface="+mn-cs"/>
                        </a:rPr>
                        <a:t>Alan Shimmin</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ESEA Reporting</a:t>
                      </a:r>
                      <a:r>
                        <a:rPr lang="en-US" sz="1400" b="0" i="0" kern="1200" baseline="0" dirty="0">
                          <a:solidFill>
                            <a:schemeClr val="tx1">
                              <a:lumMod val="95000"/>
                              <a:lumOff val="5000"/>
                            </a:schemeClr>
                          </a:solidFill>
                          <a:effectLst/>
                          <a:latin typeface="+mn-lt"/>
                          <a:ea typeface="+mn-ea"/>
                          <a:cs typeface="+mn-cs"/>
                        </a:rPr>
                        <a:t> and Data Collections</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303-866-6209</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6">
                            <a:extLst>
                              <a:ext uri="{A12FA001-AC4F-418D-AE19-62706E023703}">
                                <ahyp:hlinkClr xmlns:ahyp="http://schemas.microsoft.com/office/drawing/2018/hyperlinkcolor" val="tx"/>
                              </a:ext>
                            </a:extLst>
                          </a:hlinkClick>
                        </a:rPr>
                        <a:t>shimmin_a@cde.state.co.us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2"/>
                  </a:ext>
                </a:extLst>
              </a:tr>
              <a:tr h="310948">
                <a:tc>
                  <a:txBody>
                    <a:bodyPr/>
                    <a:lstStyle/>
                    <a:p>
                      <a:r>
                        <a:rPr lang="en-US" sz="1400" b="0" i="0" kern="1200" dirty="0">
                          <a:solidFill>
                            <a:schemeClr val="tx1">
                              <a:lumMod val="95000"/>
                              <a:lumOff val="5000"/>
                            </a:schemeClr>
                          </a:solidFill>
                          <a:effectLst/>
                          <a:latin typeface="+mn-lt"/>
                          <a:ea typeface="+mn-ea"/>
                          <a:cs typeface="+mn-cs"/>
                        </a:rPr>
                        <a:t>Mary Shen</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ESEA</a:t>
                      </a:r>
                      <a:r>
                        <a:rPr lang="en-US" sz="1400" b="0" i="0" kern="1200" baseline="0" dirty="0">
                          <a:solidFill>
                            <a:schemeClr val="tx1">
                              <a:lumMod val="95000"/>
                              <a:lumOff val="5000"/>
                            </a:schemeClr>
                          </a:solidFill>
                          <a:effectLst/>
                          <a:latin typeface="+mn-lt"/>
                          <a:ea typeface="+mn-ea"/>
                          <a:cs typeface="+mn-cs"/>
                        </a:rPr>
                        <a:t> Program Evaluation, Research, and Accountability</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303-866-4571</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7">
                            <a:extLst>
                              <a:ext uri="{A12FA001-AC4F-418D-AE19-62706E023703}">
                                <ahyp:hlinkClr xmlns:ahyp="http://schemas.microsoft.com/office/drawing/2018/hyperlinkcolor" val="tx"/>
                              </a:ext>
                            </a:extLst>
                          </a:hlinkClick>
                        </a:rPr>
                        <a:t>shen_m@cde.state.co.us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a:xfrm>
            <a:off x="0" y="6470261"/>
            <a:ext cx="443565" cy="365125"/>
          </a:xfrm>
        </p:spPr>
        <p:txBody>
          <a:bodyPr/>
          <a:lstStyle/>
          <a:p>
            <a:pPr algn="ctr"/>
            <a:fld id="{C479D5F6-EDCB-402A-AC08-4943A1820E8F}" type="slidenum">
              <a:rPr lang="en-US" sz="1400" smtClean="0"/>
              <a:pPr algn="ctr"/>
              <a:t>42</a:t>
            </a:fld>
            <a:endParaRPr lang="en-US" sz="1400" dirty="0"/>
          </a:p>
        </p:txBody>
      </p:sp>
    </p:spTree>
    <p:extLst>
      <p:ext uri="{BB962C8B-B14F-4D97-AF65-F5344CB8AC3E}">
        <p14:creationId xmlns:p14="http://schemas.microsoft.com/office/powerpoint/2010/main" val="106116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4"/>
          <p:cNvSpPr txBox="1">
            <a:spLocks noGrp="1"/>
          </p:cNvSpPr>
          <p:nvPr>
            <p:ph type="ctrTitle"/>
          </p:nvPr>
        </p:nvSpPr>
        <p:spPr>
          <a:xfrm>
            <a:off x="2667000" y="1122363"/>
            <a:ext cx="6858000" cy="2387600"/>
          </a:xfrm>
          <a:prstGeom prst="rect">
            <a:avLst/>
          </a:prstGeom>
          <a:noFill/>
          <a:ln>
            <a:noFill/>
          </a:ln>
        </p:spPr>
        <p:txBody>
          <a:bodyPr spcFirstLastPara="1" wrap="square" lIns="91425" tIns="45700" rIns="91425" bIns="45700" anchor="b" anchorCtr="0">
            <a:noAutofit/>
          </a:bodyPr>
          <a:lstStyle/>
          <a:p>
            <a:r>
              <a:rPr lang="en-US"/>
              <a:t>Program Evaluation:</a:t>
            </a:r>
            <a:endParaRPr/>
          </a:p>
        </p:txBody>
      </p:sp>
      <p:sp>
        <p:nvSpPr>
          <p:cNvPr id="710" name="Google Shape;710;p4"/>
          <p:cNvSpPr txBox="1">
            <a:spLocks noGrp="1"/>
          </p:cNvSpPr>
          <p:nvPr>
            <p:ph type="subTitle" idx="1"/>
          </p:nvPr>
        </p:nvSpPr>
        <p:spPr>
          <a:xfrm>
            <a:off x="2667000" y="3602038"/>
            <a:ext cx="6858000" cy="1655762"/>
          </a:xfrm>
          <a:prstGeom prst="rect">
            <a:avLst/>
          </a:prstGeom>
          <a:noFill/>
          <a:ln>
            <a:noFill/>
          </a:ln>
        </p:spPr>
        <p:txBody>
          <a:bodyPr spcFirstLastPara="1" wrap="square" lIns="91425" tIns="45700" rIns="91425" bIns="45700" anchor="ctr" anchorCtr="0">
            <a:noAutofit/>
          </a:bodyPr>
          <a:lstStyle/>
          <a:p>
            <a:pPr marL="0" indent="0">
              <a:spcBef>
                <a:spcPts val="0"/>
              </a:spcBef>
              <a:buSzPts val="2800"/>
            </a:pPr>
            <a:r>
              <a:rPr lang="en-US" sz="2800"/>
              <a:t>Overall Training Goals, Purpose, and Process</a:t>
            </a:r>
            <a:endParaRPr/>
          </a:p>
        </p:txBody>
      </p:sp>
    </p:spTree>
    <p:extLst>
      <p:ext uri="{BB962C8B-B14F-4D97-AF65-F5344CB8AC3E}">
        <p14:creationId xmlns:p14="http://schemas.microsoft.com/office/powerpoint/2010/main" val="136053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3" name="Title 2">
            <a:extLst>
              <a:ext uri="{FF2B5EF4-FFF2-40B4-BE49-F238E27FC236}">
                <a16:creationId xmlns:a16="http://schemas.microsoft.com/office/drawing/2014/main" id="{3F83C34A-C020-435E-A990-4E54C65BC937}"/>
              </a:ext>
            </a:extLst>
          </p:cNvPr>
          <p:cNvSpPr>
            <a:spLocks noGrp="1"/>
          </p:cNvSpPr>
          <p:nvPr>
            <p:ph type="title"/>
          </p:nvPr>
        </p:nvSpPr>
        <p:spPr>
          <a:xfrm>
            <a:off x="2504068" y="483352"/>
            <a:ext cx="7562034" cy="713232"/>
          </a:xfrm>
        </p:spPr>
        <p:txBody>
          <a:bodyPr/>
          <a:lstStyle/>
          <a:p>
            <a:r>
              <a:rPr lang="en-US" sz="2800" dirty="0">
                <a:solidFill>
                  <a:srgbClr val="FFFFFF"/>
                </a:solidFill>
                <a:latin typeface="Trebuchet MS"/>
                <a:sym typeface="Trebuchet MS"/>
              </a:rPr>
              <a:t>Overall Goals of Program Evaluation Training</a:t>
            </a:r>
            <a:br>
              <a:rPr lang="en-US" sz="1050" dirty="0">
                <a:solidFill>
                  <a:srgbClr val="000000"/>
                </a:solidFill>
              </a:rPr>
            </a:br>
            <a:endParaRPr lang="en-US" dirty="0"/>
          </a:p>
        </p:txBody>
      </p:sp>
      <p:sp>
        <p:nvSpPr>
          <p:cNvPr id="717" name="Google Shape;717;p5"/>
          <p:cNvSpPr txBox="1">
            <a:spLocks noGrp="1"/>
          </p:cNvSpPr>
          <p:nvPr>
            <p:ph type="body" idx="1"/>
          </p:nvPr>
        </p:nvSpPr>
        <p:spPr>
          <a:xfrm>
            <a:off x="1966042" y="1371601"/>
            <a:ext cx="8100060" cy="4289815"/>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Develop understanding of the evaluation process and cycle.</a:t>
            </a:r>
            <a:endParaRPr/>
          </a:p>
          <a:p>
            <a:pPr marL="342900" indent="-342900">
              <a:buFont typeface="Arial"/>
              <a:buChar char="•"/>
            </a:pPr>
            <a:r>
              <a:rPr lang="en-US">
                <a:latin typeface="Calibri"/>
                <a:ea typeface="Calibri"/>
                <a:cs typeface="Calibri"/>
                <a:sym typeface="Calibri"/>
              </a:rPr>
              <a:t>Build capacity to effectively implement quality evaluation.</a:t>
            </a:r>
            <a:endParaRPr/>
          </a:p>
          <a:p>
            <a:pPr marL="342900" indent="-342900">
              <a:buFont typeface="Arial"/>
              <a:buChar char="•"/>
            </a:pPr>
            <a:r>
              <a:rPr lang="en-US">
                <a:latin typeface="Calibri"/>
                <a:ea typeface="Calibri"/>
                <a:cs typeface="Calibri"/>
                <a:sym typeface="Calibri"/>
              </a:rPr>
              <a:t>Form a common language to facilitate evaluation.</a:t>
            </a:r>
            <a:endParaRPr/>
          </a:p>
          <a:p>
            <a:pPr marL="342900" indent="-342900">
              <a:buFont typeface="Arial"/>
              <a:buChar char="•"/>
            </a:pPr>
            <a:r>
              <a:rPr lang="en-US">
                <a:latin typeface="Calibri"/>
                <a:ea typeface="Calibri"/>
                <a:cs typeface="Calibri"/>
                <a:sym typeface="Calibri"/>
              </a:rPr>
              <a:t>Identify how program evaluation can apply to small scale, targeted interventions.</a:t>
            </a:r>
            <a:endParaRPr/>
          </a:p>
        </p:txBody>
      </p:sp>
      <p:sp>
        <p:nvSpPr>
          <p:cNvPr id="5" name="Slide Number Placeholder 3">
            <a:extLst>
              <a:ext uri="{FF2B5EF4-FFF2-40B4-BE49-F238E27FC236}">
                <a16:creationId xmlns:a16="http://schemas.microsoft.com/office/drawing/2014/main" id="{800E5DFD-2A14-4334-80E3-E9771E27CB8F}"/>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6</a:t>
            </a:fld>
            <a:endParaRPr lang="en-US" sz="1400" dirty="0">
              <a:solidFill>
                <a:schemeClr val="bg1">
                  <a:lumMod val="50000"/>
                </a:schemeClr>
              </a:solidFill>
            </a:endParaRPr>
          </a:p>
        </p:txBody>
      </p:sp>
    </p:spTree>
    <p:extLst>
      <p:ext uri="{BB962C8B-B14F-4D97-AF65-F5344CB8AC3E}">
        <p14:creationId xmlns:p14="http://schemas.microsoft.com/office/powerpoint/2010/main" val="282290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
          <p:cNvSpPr txBox="1">
            <a:spLocks noGrp="1"/>
          </p:cNvSpPr>
          <p:nvPr>
            <p:ph type="title"/>
          </p:nvPr>
        </p:nvSpPr>
        <p:spPr>
          <a:xfrm>
            <a:off x="1905000" y="381000"/>
            <a:ext cx="4373404"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What is Evaluation?</a:t>
            </a:r>
            <a:endParaRPr/>
          </a:p>
        </p:txBody>
      </p:sp>
      <p:sp>
        <p:nvSpPr>
          <p:cNvPr id="726" name="Google Shape;726;p6"/>
          <p:cNvSpPr txBox="1">
            <a:spLocks noGrp="1"/>
          </p:cNvSpPr>
          <p:nvPr>
            <p:ph type="body" idx="1"/>
          </p:nvPr>
        </p:nvSpPr>
        <p:spPr>
          <a:xfrm>
            <a:off x="2055286" y="1371600"/>
            <a:ext cx="8284852" cy="4343400"/>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Evaluation</a:t>
            </a:r>
            <a:endParaRPr/>
          </a:p>
          <a:p>
            <a:pPr marL="1028700" lvl="1">
              <a:buSzPts val="2400"/>
            </a:pPr>
            <a:r>
              <a:rPr lang="en-US"/>
              <a:t>Involves collecting and analyzing information about a program’s activities, characteristics, and outcomes</a:t>
            </a:r>
            <a:endParaRPr/>
          </a:p>
          <a:p>
            <a:pPr marL="1028700" lvl="1">
              <a:buSzPts val="2400"/>
            </a:pPr>
            <a:r>
              <a:rPr lang="en-US"/>
              <a:t>Answer questions specific to local context</a:t>
            </a:r>
            <a:endParaRPr/>
          </a:p>
          <a:p>
            <a:pPr marL="1028700" lvl="1">
              <a:buSzPts val="2400"/>
            </a:pPr>
            <a:r>
              <a:rPr lang="en-US"/>
              <a:t>Iterative process</a:t>
            </a:r>
            <a:endParaRPr/>
          </a:p>
          <a:p>
            <a:pPr marL="342900" indent="-342900">
              <a:buFont typeface="Arial"/>
              <a:buChar char="•"/>
            </a:pPr>
            <a:r>
              <a:rPr lang="en-US">
                <a:latin typeface="Calibri"/>
                <a:ea typeface="Calibri"/>
                <a:cs typeface="Calibri"/>
                <a:sym typeface="Calibri"/>
              </a:rPr>
              <a:t>Purpose</a:t>
            </a:r>
            <a:endParaRPr/>
          </a:p>
          <a:p>
            <a:pPr marL="1028700" lvl="1">
              <a:buSzPts val="2400"/>
            </a:pPr>
            <a:r>
              <a:rPr lang="en-US"/>
              <a:t>Make informed judgements about a program </a:t>
            </a:r>
            <a:endParaRPr/>
          </a:p>
          <a:p>
            <a:pPr marL="1028700" lvl="1">
              <a:buSzPts val="2400"/>
            </a:pPr>
            <a:r>
              <a:rPr lang="en-US"/>
              <a:t>Inform programming decisions</a:t>
            </a:r>
            <a:endParaRPr/>
          </a:p>
          <a:p>
            <a:pPr marL="1028700" lvl="1">
              <a:buSzPts val="2400"/>
            </a:pPr>
            <a:r>
              <a:rPr lang="en-US"/>
              <a:t>Tool to inform continuous improvement</a:t>
            </a:r>
            <a:endParaRPr/>
          </a:p>
        </p:txBody>
      </p:sp>
      <p:sp>
        <p:nvSpPr>
          <p:cNvPr id="5" name="Slide Number Placeholder 3">
            <a:extLst>
              <a:ext uri="{FF2B5EF4-FFF2-40B4-BE49-F238E27FC236}">
                <a16:creationId xmlns:a16="http://schemas.microsoft.com/office/drawing/2014/main" id="{3629BF2F-AD6D-4B14-BF01-973109EDF8C4}"/>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7</a:t>
            </a:fld>
            <a:endParaRPr lang="en-US" sz="1400" dirty="0">
              <a:solidFill>
                <a:schemeClr val="bg1">
                  <a:lumMod val="50000"/>
                </a:schemeClr>
              </a:solidFill>
            </a:endParaRPr>
          </a:p>
        </p:txBody>
      </p:sp>
    </p:spTree>
    <p:extLst>
      <p:ext uri="{BB962C8B-B14F-4D97-AF65-F5344CB8AC3E}">
        <p14:creationId xmlns:p14="http://schemas.microsoft.com/office/powerpoint/2010/main" val="210217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
          <p:cNvSpPr txBox="1">
            <a:spLocks noGrp="1"/>
          </p:cNvSpPr>
          <p:nvPr>
            <p:ph type="title"/>
          </p:nvPr>
        </p:nvSpPr>
        <p:spPr>
          <a:xfrm>
            <a:off x="1905000" y="381000"/>
            <a:ext cx="5640914"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Defining ESSA Levels of Evidence</a:t>
            </a:r>
            <a:endParaRPr/>
          </a:p>
        </p:txBody>
      </p:sp>
      <p:pic>
        <p:nvPicPr>
          <p:cNvPr id="735" name="Google Shape;735;p7" descr="Level 1 - Evidence Tier: Strong Evidence, Type of Study: A well-designed and implemented experimental or randomized control trial (RCT), Notes: Requires special effort and data collection. Presents unique logistical and technical challenges. &#10;Level 2 - Evidence Tier: Moderate Evidence, Type of Study: At least one quasi-experimental study, Notes: Can be performed using available data or data specifically collected for the study; common in educational research.&#10;Level 3 - Evidence Tier: Promising Evidence, Type of Study: At least one correlational study with statistical controls for selection bias, Notes: Are usually performed using available data and are common in educational research.&#10;Level 4 - Evidence Tier: Demonstrates a rationale, Type of Study: Relevant research or evaluation showing that the product will likely improve student outcomes; still needs other support that it has a favorable effect, Notes: Gives districts the ability to adopt new, promising approaches not yet supported by high-quality efficacy research. "/>
          <p:cNvPicPr preferRelativeResize="0">
            <a:picLocks noGrp="1"/>
          </p:cNvPicPr>
          <p:nvPr>
            <p:ph type="body" idx="1"/>
          </p:nvPr>
        </p:nvPicPr>
        <p:blipFill rotWithShape="1">
          <a:blip r:embed="rId3">
            <a:alphaModFix/>
          </a:blip>
          <a:srcRect/>
          <a:stretch/>
        </p:blipFill>
        <p:spPr>
          <a:xfrm>
            <a:off x="3124201" y="1295400"/>
            <a:ext cx="4728605" cy="4343400"/>
          </a:xfrm>
          <a:prstGeom prst="rect">
            <a:avLst/>
          </a:prstGeom>
          <a:noFill/>
          <a:ln>
            <a:noFill/>
          </a:ln>
        </p:spPr>
      </p:pic>
      <p:sp>
        <p:nvSpPr>
          <p:cNvPr id="736" name="Google Shape;736;p7"/>
          <p:cNvSpPr txBox="1"/>
          <p:nvPr/>
        </p:nvSpPr>
        <p:spPr>
          <a:xfrm>
            <a:off x="8915400" y="4438472"/>
            <a:ext cx="1371600" cy="1200329"/>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kern="0">
                <a:solidFill>
                  <a:srgbClr val="000000"/>
                </a:solidFill>
                <a:latin typeface="Calibri"/>
                <a:ea typeface="Calibri"/>
                <a:cs typeface="Calibri"/>
                <a:sym typeface="Calibri"/>
              </a:rPr>
              <a:t>See Handout A for more information</a:t>
            </a:r>
            <a:endParaRPr sz="1400" kern="0">
              <a:solidFill>
                <a:srgbClr val="000000"/>
              </a:solidFill>
              <a:latin typeface="Arial"/>
              <a:cs typeface="Arial"/>
              <a:sym typeface="Arial"/>
            </a:endParaRPr>
          </a:p>
        </p:txBody>
      </p:sp>
      <p:sp>
        <p:nvSpPr>
          <p:cNvPr id="6" name="Slide Number Placeholder 3">
            <a:extLst>
              <a:ext uri="{FF2B5EF4-FFF2-40B4-BE49-F238E27FC236}">
                <a16:creationId xmlns:a16="http://schemas.microsoft.com/office/drawing/2014/main" id="{0719ABC0-C4A3-483A-B415-3A7BBE88BC81}"/>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8</a:t>
            </a:fld>
            <a:endParaRPr lang="en-US" sz="1400" dirty="0">
              <a:solidFill>
                <a:schemeClr val="bg1">
                  <a:lumMod val="50000"/>
                </a:schemeClr>
              </a:solidFill>
            </a:endParaRPr>
          </a:p>
        </p:txBody>
      </p:sp>
    </p:spTree>
    <p:extLst>
      <p:ext uri="{BB962C8B-B14F-4D97-AF65-F5344CB8AC3E}">
        <p14:creationId xmlns:p14="http://schemas.microsoft.com/office/powerpoint/2010/main" val="174027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2" name="Google Shape;752;p9"/>
          <p:cNvSpPr txBox="1">
            <a:spLocks noGrp="1"/>
          </p:cNvSpPr>
          <p:nvPr>
            <p:ph type="title"/>
          </p:nvPr>
        </p:nvSpPr>
        <p:spPr>
          <a:xfrm>
            <a:off x="1920425" y="365123"/>
            <a:ext cx="8309610" cy="685800"/>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The Program Evaluation Cycle</a:t>
            </a:r>
            <a:endParaRPr/>
          </a:p>
        </p:txBody>
      </p:sp>
      <p:grpSp>
        <p:nvGrpSpPr>
          <p:cNvPr id="754" name="Google Shape;754;p9" descr="Part 1: Logic Model&#10;Part 2: Evaluation Questions&#10;Part 3: Data Sources&#10;Part 4: Data Collection Tools&#10;Part 5: Data and Preparation and Analysis&#10;Part 6: Dissemination "/>
          <p:cNvGrpSpPr/>
          <p:nvPr/>
        </p:nvGrpSpPr>
        <p:grpSpPr>
          <a:xfrm>
            <a:off x="3908846" y="1393930"/>
            <a:ext cx="4374306" cy="4069174"/>
            <a:chOff x="860846" y="-3070"/>
            <a:chExt cx="4374306" cy="4069174"/>
          </a:xfrm>
        </p:grpSpPr>
        <p:sp>
          <p:nvSpPr>
            <p:cNvPr id="755" name="Google Shape;755;p9"/>
            <p:cNvSpPr/>
            <p:nvPr/>
          </p:nvSpPr>
          <p:spPr>
            <a:xfrm>
              <a:off x="1013412" y="-3070"/>
              <a:ext cx="4069174" cy="4069174"/>
            </a:xfrm>
            <a:custGeom>
              <a:avLst/>
              <a:gdLst/>
              <a:ahLst/>
              <a:cxnLst/>
              <a:rect l="l" t="t" r="r" b="b"/>
              <a:pathLst>
                <a:path w="120000" h="120000" extrusionOk="0">
                  <a:moveTo>
                    <a:pt x="74738" y="5361"/>
                  </a:moveTo>
                  <a:lnTo>
                    <a:pt x="74738" y="5361"/>
                  </a:lnTo>
                  <a:cubicBezTo>
                    <a:pt x="100621" y="12342"/>
                    <a:pt x="118054" y="36525"/>
                    <a:pt x="116496" y="63288"/>
                  </a:cubicBezTo>
                  <a:cubicBezTo>
                    <a:pt x="114939" y="90050"/>
                    <a:pt x="94819" y="112048"/>
                    <a:pt x="68301" y="115980"/>
                  </a:cubicBezTo>
                  <a:cubicBezTo>
                    <a:pt x="41784" y="119912"/>
                    <a:pt x="16145" y="104700"/>
                    <a:pt x="6889" y="79541"/>
                  </a:cubicBezTo>
                  <a:cubicBezTo>
                    <a:pt x="-2368" y="54383"/>
                    <a:pt x="7297" y="26181"/>
                    <a:pt x="30040" y="11989"/>
                  </a:cubicBezTo>
                  <a:lnTo>
                    <a:pt x="28496" y="8965"/>
                  </a:lnTo>
                  <a:lnTo>
                    <a:pt x="35706" y="12415"/>
                  </a:lnTo>
                  <a:lnTo>
                    <a:pt x="34473" y="20672"/>
                  </a:lnTo>
                  <a:lnTo>
                    <a:pt x="32930" y="17649"/>
                  </a:lnTo>
                  <a:lnTo>
                    <a:pt x="32930" y="17649"/>
                  </a:lnTo>
                  <a:cubicBezTo>
                    <a:pt x="12911" y="30445"/>
                    <a:pt x="4586" y="55509"/>
                    <a:pt x="12971" y="77739"/>
                  </a:cubicBezTo>
                  <a:cubicBezTo>
                    <a:pt x="21356" y="99968"/>
                    <a:pt x="44160" y="113291"/>
                    <a:pt x="67642" y="109679"/>
                  </a:cubicBezTo>
                  <a:cubicBezTo>
                    <a:pt x="91124" y="106067"/>
                    <a:pt x="108870" y="86506"/>
                    <a:pt x="110186" y="62784"/>
                  </a:cubicBezTo>
                  <a:cubicBezTo>
                    <a:pt x="111502" y="39062"/>
                    <a:pt x="96029" y="17659"/>
                    <a:pt x="73090" y="11471"/>
                  </a:cubicBezTo>
                  <a:close/>
                </a:path>
              </a:pathLst>
            </a:custGeom>
            <a:solidFill>
              <a:srgbClr val="CCD3EA"/>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6" name="Google Shape;756;p9"/>
            <p:cNvSpPr/>
            <p:nvPr/>
          </p:nvSpPr>
          <p:spPr>
            <a:xfrm>
              <a:off x="2290464" y="2451"/>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7" name="Google Shape;757;p9"/>
            <p:cNvSpPr txBox="1"/>
            <p:nvPr/>
          </p:nvSpPr>
          <p:spPr>
            <a:xfrm>
              <a:off x="2327444" y="39431"/>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1: Logic Model</a:t>
              </a:r>
              <a:endParaRPr sz="1400" kern="0">
                <a:solidFill>
                  <a:srgbClr val="000000"/>
                </a:solidFill>
                <a:latin typeface="Arial"/>
                <a:cs typeface="Arial"/>
                <a:sym typeface="Arial"/>
              </a:endParaRPr>
            </a:p>
          </p:txBody>
        </p:sp>
        <p:sp>
          <p:nvSpPr>
            <p:cNvPr id="758" name="Google Shape;758;p9"/>
            <p:cNvSpPr/>
            <p:nvPr/>
          </p:nvSpPr>
          <p:spPr>
            <a:xfrm>
              <a:off x="3720082"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9" name="Google Shape;759;p9"/>
            <p:cNvSpPr txBox="1"/>
            <p:nvPr/>
          </p:nvSpPr>
          <p:spPr>
            <a:xfrm>
              <a:off x="3757062"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2: Evaluation Questions</a:t>
              </a:r>
              <a:endParaRPr sz="1400" kern="0">
                <a:solidFill>
                  <a:srgbClr val="000000"/>
                </a:solidFill>
                <a:latin typeface="Arial"/>
                <a:cs typeface="Arial"/>
                <a:sym typeface="Arial"/>
              </a:endParaRPr>
            </a:p>
          </p:txBody>
        </p:sp>
        <p:sp>
          <p:nvSpPr>
            <p:cNvPr id="760" name="Google Shape;760;p9"/>
            <p:cNvSpPr/>
            <p:nvPr/>
          </p:nvSpPr>
          <p:spPr>
            <a:xfrm>
              <a:off x="3720082"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1" name="Google Shape;761;p9"/>
            <p:cNvSpPr txBox="1"/>
            <p:nvPr/>
          </p:nvSpPr>
          <p:spPr>
            <a:xfrm>
              <a:off x="3757062"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3: Data Sources</a:t>
              </a:r>
              <a:endParaRPr sz="1400" kern="0">
                <a:solidFill>
                  <a:srgbClr val="000000"/>
                </a:solidFill>
                <a:latin typeface="Arial"/>
                <a:cs typeface="Arial"/>
                <a:sym typeface="Arial"/>
              </a:endParaRPr>
            </a:p>
          </p:txBody>
        </p:sp>
        <p:sp>
          <p:nvSpPr>
            <p:cNvPr id="762" name="Google Shape;762;p9"/>
            <p:cNvSpPr/>
            <p:nvPr/>
          </p:nvSpPr>
          <p:spPr>
            <a:xfrm>
              <a:off x="2290464" y="3304013"/>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3" name="Google Shape;763;p9"/>
            <p:cNvSpPr txBox="1"/>
            <p:nvPr/>
          </p:nvSpPr>
          <p:spPr>
            <a:xfrm>
              <a:off x="2327444" y="3340993"/>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4: Data Collection Tools</a:t>
              </a:r>
              <a:endParaRPr sz="1400" kern="0">
                <a:solidFill>
                  <a:srgbClr val="000000"/>
                </a:solidFill>
                <a:latin typeface="Arial"/>
                <a:cs typeface="Arial"/>
                <a:sym typeface="Arial"/>
              </a:endParaRPr>
            </a:p>
          </p:txBody>
        </p:sp>
        <p:sp>
          <p:nvSpPr>
            <p:cNvPr id="764" name="Google Shape;764;p9"/>
            <p:cNvSpPr/>
            <p:nvPr/>
          </p:nvSpPr>
          <p:spPr>
            <a:xfrm>
              <a:off x="860846"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5" name="Google Shape;765;p9"/>
            <p:cNvSpPr txBox="1"/>
            <p:nvPr/>
          </p:nvSpPr>
          <p:spPr>
            <a:xfrm>
              <a:off x="897826"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5: Data Preparation and Analysis</a:t>
              </a:r>
              <a:endParaRPr sz="1400" kern="0">
                <a:solidFill>
                  <a:srgbClr val="000000"/>
                </a:solidFill>
                <a:latin typeface="Arial"/>
                <a:cs typeface="Arial"/>
                <a:sym typeface="Arial"/>
              </a:endParaRPr>
            </a:p>
          </p:txBody>
        </p:sp>
        <p:sp>
          <p:nvSpPr>
            <p:cNvPr id="766" name="Google Shape;766;p9"/>
            <p:cNvSpPr/>
            <p:nvPr/>
          </p:nvSpPr>
          <p:spPr>
            <a:xfrm>
              <a:off x="860846"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7" name="Google Shape;767;p9"/>
            <p:cNvSpPr txBox="1"/>
            <p:nvPr/>
          </p:nvSpPr>
          <p:spPr>
            <a:xfrm>
              <a:off x="897826"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6: Dissemination</a:t>
              </a:r>
              <a:endParaRPr sz="1400" kern="0">
                <a:solidFill>
                  <a:srgbClr val="000000"/>
                </a:solidFill>
                <a:latin typeface="Arial"/>
                <a:cs typeface="Arial"/>
                <a:sym typeface="Arial"/>
              </a:endParaRPr>
            </a:p>
          </p:txBody>
        </p:sp>
      </p:grpSp>
      <p:sp>
        <p:nvSpPr>
          <p:cNvPr id="753" name="Google Shape;753;p9"/>
          <p:cNvSpPr txBox="1"/>
          <p:nvPr/>
        </p:nvSpPr>
        <p:spPr>
          <a:xfrm>
            <a:off x="8963527" y="5138908"/>
            <a:ext cx="1266509" cy="507831"/>
          </a:xfrm>
          <a:prstGeom prst="rect">
            <a:avLst/>
          </a:prstGeom>
          <a:noFill/>
          <a:ln>
            <a:noFill/>
          </a:ln>
        </p:spPr>
        <p:txBody>
          <a:bodyPr spcFirstLastPara="1" wrap="square" lIns="91425" tIns="45700" rIns="91425" bIns="45700" anchor="t" anchorCtr="0">
            <a:spAutoFit/>
          </a:bodyPr>
          <a:lstStyle/>
          <a:p>
            <a:pPr>
              <a:buClr>
                <a:srgbClr val="000000"/>
              </a:buClr>
              <a:buSzPts val="900"/>
            </a:pPr>
            <a:r>
              <a:rPr lang="en-US" sz="900" kern="0">
                <a:solidFill>
                  <a:srgbClr val="000000"/>
                </a:solidFill>
                <a:latin typeface="Calibri"/>
                <a:ea typeface="Calibri"/>
                <a:cs typeface="Calibri"/>
                <a:sym typeface="Calibri"/>
              </a:rPr>
              <a:t>Adapted from: </a:t>
            </a:r>
            <a:r>
              <a:rPr lang="en-US" sz="900" u="sng" kern="0">
                <a:solidFill>
                  <a:srgbClr val="000000"/>
                </a:solidFill>
                <a:latin typeface="Calibri"/>
                <a:ea typeface="Calibri"/>
                <a:cs typeface="Calibri"/>
                <a:sym typeface="Calibri"/>
                <a:hlinkClick r:id="rId3"/>
              </a:rPr>
              <a:t>http://toolkit.pellinstitute.org/</a:t>
            </a:r>
            <a:r>
              <a:rPr lang="en-US" sz="900" kern="0">
                <a:solidFill>
                  <a:srgbClr val="000000"/>
                </a:solidFill>
                <a:latin typeface="Calibri"/>
                <a:ea typeface="Calibri"/>
                <a:cs typeface="Calibri"/>
                <a:sym typeface="Calibri"/>
              </a:rPr>
              <a:t>.</a:t>
            </a:r>
            <a:endParaRPr sz="1400" kern="0">
              <a:solidFill>
                <a:srgbClr val="000000"/>
              </a:solidFill>
              <a:latin typeface="Arial"/>
              <a:cs typeface="Arial"/>
              <a:sym typeface="Arial"/>
            </a:endParaRPr>
          </a:p>
        </p:txBody>
      </p:sp>
      <p:sp>
        <p:nvSpPr>
          <p:cNvPr id="19" name="Slide Number Placeholder 3">
            <a:extLst>
              <a:ext uri="{FF2B5EF4-FFF2-40B4-BE49-F238E27FC236}">
                <a16:creationId xmlns:a16="http://schemas.microsoft.com/office/drawing/2014/main" id="{F583BBA5-B0E6-4BC4-AFA6-C6E1FFE5EA09}"/>
              </a:ext>
            </a:extLst>
          </p:cNvPr>
          <p:cNvSpPr>
            <a:spLocks noGrp="1"/>
          </p:cNvSpPr>
          <p:nvPr>
            <p:ph type="sldNum" sz="quarter" idx="12"/>
          </p:nvPr>
        </p:nvSpPr>
        <p:spPr>
          <a:xfrm>
            <a:off x="0" y="6470261"/>
            <a:ext cx="443565" cy="365125"/>
          </a:xfrm>
        </p:spPr>
        <p:txBody>
          <a:bodyPr/>
          <a:lstStyle/>
          <a:p>
            <a:pPr algn="ctr"/>
            <a:fld id="{C479D5F6-EDCB-402A-AC08-4943A1820E8F}" type="slidenum">
              <a:rPr lang="en-US" sz="1400" smtClean="0">
                <a:solidFill>
                  <a:schemeClr val="bg1">
                    <a:lumMod val="50000"/>
                  </a:schemeClr>
                </a:solidFill>
              </a:rPr>
              <a:pPr algn="ctr"/>
              <a:t>9</a:t>
            </a:fld>
            <a:endParaRPr lang="en-US" sz="1400" dirty="0">
              <a:solidFill>
                <a:schemeClr val="bg1">
                  <a:lumMod val="50000"/>
                </a:schemeClr>
              </a:solidFill>
            </a:endParaRPr>
          </a:p>
        </p:txBody>
      </p:sp>
    </p:spTree>
    <p:extLst>
      <p:ext uri="{BB962C8B-B14F-4D97-AF65-F5344CB8AC3E}">
        <p14:creationId xmlns:p14="http://schemas.microsoft.com/office/powerpoint/2010/main" val="1037065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EL Central PPT Template Theme">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bout U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Outline Outside Bubble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ansition Slide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1141</TotalTime>
  <Words>8687</Words>
  <Application>Microsoft Office PowerPoint</Application>
  <PresentationFormat>Widescreen</PresentationFormat>
  <Paragraphs>570</Paragraphs>
  <Slides>42</Slides>
  <Notes>42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42</vt:i4>
      </vt:variant>
    </vt:vector>
  </HeadingPairs>
  <TitlesOfParts>
    <vt:vector size="53" baseType="lpstr">
      <vt:lpstr>Arial</vt:lpstr>
      <vt:lpstr>Calibri</vt:lpstr>
      <vt:lpstr>Calibri Light</vt:lpstr>
      <vt:lpstr>Museo Slab 500</vt:lpstr>
      <vt:lpstr>Poppins Medium</vt:lpstr>
      <vt:lpstr>Trebuchet MS</vt:lpstr>
      <vt:lpstr>Office Theme</vt:lpstr>
      <vt:lpstr>1_REL Central PPT Template Theme</vt:lpstr>
      <vt:lpstr>About Us</vt:lpstr>
      <vt:lpstr>Blue Outline Outside Bubbles</vt:lpstr>
      <vt:lpstr>Transition Slides</vt:lpstr>
      <vt:lpstr>Program Evaluation Training</vt:lpstr>
      <vt:lpstr>Program Evaluation Module 4</vt:lpstr>
      <vt:lpstr>PowerPoint Presentation</vt:lpstr>
      <vt:lpstr>Introductions</vt:lpstr>
      <vt:lpstr>Program Evaluation:</vt:lpstr>
      <vt:lpstr>Overall Goals of Program Evaluation Training </vt:lpstr>
      <vt:lpstr>What is Evaluation?</vt:lpstr>
      <vt:lpstr>Defining ESSA Levels of Evidence</vt:lpstr>
      <vt:lpstr>The Program Evaluation Cycle</vt:lpstr>
      <vt:lpstr>Part 4: Developing Data Collection Tools</vt:lpstr>
      <vt:lpstr>The Program Evaluation Cycle: Part 4</vt:lpstr>
      <vt:lpstr>Goals for Part 4</vt:lpstr>
      <vt:lpstr>Data Collection Options</vt:lpstr>
      <vt:lpstr>Interviews</vt:lpstr>
      <vt:lpstr>Interviews Continued</vt:lpstr>
      <vt:lpstr>Interview Questions</vt:lpstr>
      <vt:lpstr>Interviews Continue </vt:lpstr>
      <vt:lpstr>Focus Groups</vt:lpstr>
      <vt:lpstr>Focus Groups Continued</vt:lpstr>
      <vt:lpstr>Focus Groups   .</vt:lpstr>
      <vt:lpstr>Focus Groups   </vt:lpstr>
      <vt:lpstr>Focus Groups:  What did not work?</vt:lpstr>
      <vt:lpstr>Focus Groups </vt:lpstr>
      <vt:lpstr>Focus Groups:  What did work?</vt:lpstr>
      <vt:lpstr>Observations</vt:lpstr>
      <vt:lpstr>Observations Continued</vt:lpstr>
      <vt:lpstr>Surveys and Questionnaires</vt:lpstr>
      <vt:lpstr>Surveys and Questionnaires  </vt:lpstr>
      <vt:lpstr>What do Surveys and Questionnaires Measure?</vt:lpstr>
      <vt:lpstr>Open-Ended Questions</vt:lpstr>
      <vt:lpstr>Closed-Ended Questions</vt:lpstr>
      <vt:lpstr>Which Scale Do I Use?</vt:lpstr>
      <vt:lpstr>How Many Rating Scale Categories Should I Use?</vt:lpstr>
      <vt:lpstr>Do’s</vt:lpstr>
      <vt:lpstr>Examples</vt:lpstr>
      <vt:lpstr>Don’ts</vt:lpstr>
      <vt:lpstr>Don’t Continued</vt:lpstr>
      <vt:lpstr>Data Collection Considerations </vt:lpstr>
      <vt:lpstr>Key Content and Format</vt:lpstr>
      <vt:lpstr>Order of Questions</vt:lpstr>
      <vt:lpstr>Activity: Designing a Survey</vt:lpstr>
      <vt:lpstr>ESEA Office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102</cp:revision>
  <cp:lastPrinted>2019-12-03T05:08:19Z</cp:lastPrinted>
  <dcterms:created xsi:type="dcterms:W3CDTF">2019-06-25T17:30:52Z</dcterms:created>
  <dcterms:modified xsi:type="dcterms:W3CDTF">2020-01-17T20:35:22Z</dcterms:modified>
</cp:coreProperties>
</file>