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325" r:id="rId4"/>
    <p:sldId id="326" r:id="rId5"/>
    <p:sldId id="327" r:id="rId6"/>
    <p:sldId id="328" r:id="rId7"/>
    <p:sldId id="330" r:id="rId8"/>
    <p:sldId id="329" r:id="rId9"/>
    <p:sldId id="332" r:id="rId10"/>
    <p:sldId id="331" r:id="rId11"/>
    <p:sldId id="333" r:id="rId12"/>
    <p:sldId id="334" r:id="rId13"/>
    <p:sldId id="335" r:id="rId14"/>
    <p:sldId id="349" r:id="rId15"/>
    <p:sldId id="336" r:id="rId16"/>
    <p:sldId id="343" r:id="rId17"/>
    <p:sldId id="341" r:id="rId18"/>
    <p:sldId id="342" r:id="rId19"/>
    <p:sldId id="344" r:id="rId20"/>
    <p:sldId id="337" r:id="rId21"/>
    <p:sldId id="338" r:id="rId22"/>
    <p:sldId id="339" r:id="rId23"/>
    <p:sldId id="340" r:id="rId24"/>
    <p:sldId id="345" r:id="rId25"/>
    <p:sldId id="346" r:id="rId26"/>
    <p:sldId id="347" r:id="rId27"/>
    <p:sldId id="34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96" d="100"/>
          <a:sy n="96" d="100"/>
        </p:scale>
        <p:origin x="45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45505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77246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14599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93896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81586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95901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419495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46984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50211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0563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27012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0679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77558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47204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60428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19509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04133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408591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55435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97201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58648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23741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si.sagepub.com/content/16/1/3.abstr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gneurosociety.org/ed_apps_kaufman_may15/#:~:text=Building%20on%20decades%20of%20work,a%20supported%20learning%20goal%20ar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old.expert/what-makes-an-app-education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old.expert/what-makes-an-app-education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old.expert/what-makes-an-app-education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old.expert/what-makes-an-app-education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nkprotect.cudasvc.com/url?a=https%3a%2f%2fwww.cde.state.co.us%2fdataprivacyandsecurity-2&amp;c=E,1,LPWwi9i_qSsyxDxp8lIUgRxsNbmowWOrav_oTaPxfQMX4yTQNcwQhOnWL87BPAY7aW90jQokcG2mPeDPpRY3b97vhaU5rsSSi1XX0FIkR5_kbn1PulA5yQs,&amp;typo=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monsensemedia.org/about-us/our-mission/about-our-ratings/ap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sensemedia.org/about-us/our-mission/about-our-ratings/ap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rivacyandsecurity-2"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ocs.google.com/spreadsheets/d/1PNzEC3nJy0cpV3MN9jn6cThK3zbRbLn1lu39hzziTRc/edit#gid=143570339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2" name="Title 1">
            <a:extLst>
              <a:ext uri="{FF2B5EF4-FFF2-40B4-BE49-F238E27FC236}">
                <a16:creationId xmlns:a16="http://schemas.microsoft.com/office/drawing/2014/main" id="{744454DB-52B2-4401-B5CA-EFF9B291BA77}"/>
              </a:ext>
            </a:extLst>
          </p:cNvPr>
          <p:cNvSpPr txBox="1">
            <a:spLocks noGrp="1"/>
          </p:cNvSpPr>
          <p:nvPr>
            <p:ph type="title" idx="4294967295"/>
          </p:nvPr>
        </p:nvSpPr>
        <p:spPr>
          <a:xfrm>
            <a:off x="880947" y="2843565"/>
            <a:ext cx="730404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n-lt"/>
                <a:ea typeface="+mn-ea"/>
                <a:cs typeface="+mn-cs"/>
              </a:rPr>
              <a:t>Leveraging Computer Programs and Applications to Meet Educational Needs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Image result for computer clipart free">
            <a:extLst>
              <a:ext uri="{FF2B5EF4-FFF2-40B4-BE49-F238E27FC236}">
                <a16:creationId xmlns:a16="http://schemas.microsoft.com/office/drawing/2014/main" id="{01EB8820-AF05-4C3E-8ACA-58800C107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830" y="4704580"/>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154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526410"/>
            <a:ext cx="7593981" cy="2062103"/>
          </a:xfrm>
          <a:prstGeom prst="rect">
            <a:avLst/>
          </a:prstGeom>
          <a:noFill/>
        </p:spPr>
        <p:txBody>
          <a:bodyPr wrap="square" rtlCol="0">
            <a:spAutoFit/>
          </a:bodyPr>
          <a:lstStyle/>
          <a:p>
            <a:pPr algn="ctr"/>
            <a:r>
              <a:rPr lang="en-US" sz="3200" dirty="0">
                <a:solidFill>
                  <a:srgbClr val="202124"/>
                </a:solidFill>
              </a:rPr>
              <a:t>The resources are abundant!</a:t>
            </a:r>
          </a:p>
          <a:p>
            <a:pPr algn="ctr"/>
            <a:r>
              <a:rPr lang="en-US" sz="3200" i="0" dirty="0">
                <a:solidFill>
                  <a:srgbClr val="202124"/>
                </a:solidFill>
                <a:effectLst/>
              </a:rPr>
              <a:t>Maybe, too abundant!</a:t>
            </a:r>
          </a:p>
          <a:p>
            <a:pPr algn="ctr"/>
            <a:r>
              <a:rPr lang="en-US" sz="3200" dirty="0">
                <a:solidFill>
                  <a:srgbClr val="202124"/>
                </a:solidFill>
              </a:rPr>
              <a:t>Having too many choices is often as bad as having too few!</a:t>
            </a:r>
          </a:p>
        </p:txBody>
      </p:sp>
      <p:pic>
        <p:nvPicPr>
          <p:cNvPr id="4098" name="Picture 2" descr="Image result for overwhelmed clipart free">
            <a:extLst>
              <a:ext uri="{FF2B5EF4-FFF2-40B4-BE49-F238E27FC236}">
                <a16:creationId xmlns:a16="http://schemas.microsoft.com/office/drawing/2014/main" id="{87F860B5-A41E-4A5D-A661-99482BC0B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339" y="3780902"/>
            <a:ext cx="2928938" cy="244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39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90293" y="1448353"/>
            <a:ext cx="8307658" cy="6001643"/>
          </a:xfrm>
          <a:prstGeom prst="rect">
            <a:avLst/>
          </a:prstGeom>
          <a:noFill/>
        </p:spPr>
        <p:txBody>
          <a:bodyPr wrap="square" rtlCol="0">
            <a:spAutoFit/>
          </a:bodyPr>
          <a:lstStyle/>
          <a:p>
            <a:pPr algn="ctr"/>
            <a:r>
              <a:rPr lang="en-US" sz="3200" dirty="0">
                <a:solidFill>
                  <a:srgbClr val="202124"/>
                </a:solidFill>
              </a:rPr>
              <a:t>Pick ONE </a:t>
            </a:r>
            <a:r>
              <a:rPr lang="en-US" sz="3200" b="1" dirty="0">
                <a:solidFill>
                  <a:srgbClr val="202124"/>
                </a:solidFill>
              </a:rPr>
              <a:t>Primary</a:t>
            </a:r>
            <a:r>
              <a:rPr lang="en-US" sz="3200" dirty="0">
                <a:solidFill>
                  <a:srgbClr val="202124"/>
                </a:solidFill>
              </a:rPr>
              <a:t> Resource (designate a preferred listing) from which to browse Educational Apps for Consideration.  Encourage Staff to review the listing for their Educational Application needs.</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pic>
        <p:nvPicPr>
          <p:cNvPr id="7" name="Picture 2" descr="Image result for pick one clipart free">
            <a:extLst>
              <a:ext uri="{FF2B5EF4-FFF2-40B4-BE49-F238E27FC236}">
                <a16:creationId xmlns:a16="http://schemas.microsoft.com/office/drawing/2014/main" id="{516FD81D-6E13-489C-A726-3BC79353F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283" y="4043702"/>
            <a:ext cx="4086225"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F7C9CB-0BBB-4DCD-AC80-2DAC338FE349}"/>
              </a:ext>
            </a:extLst>
          </p:cNvPr>
          <p:cNvSpPr txBox="1"/>
          <p:nvPr/>
        </p:nvSpPr>
        <p:spPr>
          <a:xfrm rot="20662346">
            <a:off x="6110868" y="4210477"/>
            <a:ext cx="1962615" cy="1200329"/>
          </a:xfrm>
          <a:prstGeom prst="rect">
            <a:avLst/>
          </a:prstGeom>
          <a:solidFill>
            <a:schemeClr val="bg1"/>
          </a:solidFill>
          <a:ln>
            <a:solidFill>
              <a:schemeClr val="tx1"/>
            </a:solidFill>
          </a:ln>
        </p:spPr>
        <p:txBody>
          <a:bodyPr wrap="square" rtlCol="0">
            <a:spAutoFit/>
          </a:bodyPr>
          <a:lstStyle/>
          <a:p>
            <a:pPr algn="ctr"/>
            <a:r>
              <a:rPr lang="en-US" sz="2400" b="1" dirty="0"/>
              <a:t>Let someone else do the initial vetting!  </a:t>
            </a:r>
          </a:p>
        </p:txBody>
      </p:sp>
    </p:spTree>
    <p:extLst>
      <p:ext uri="{BB962C8B-B14F-4D97-AF65-F5344CB8AC3E}">
        <p14:creationId xmlns:p14="http://schemas.microsoft.com/office/powerpoint/2010/main" val="18559052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17" name="TextBox 16">
            <a:extLst>
              <a:ext uri="{FF2B5EF4-FFF2-40B4-BE49-F238E27FC236}">
                <a16:creationId xmlns:a16="http://schemas.microsoft.com/office/drawing/2014/main" id="{82018689-51F8-4D11-8F3C-6DF1188EF8D5}"/>
              </a:ext>
            </a:extLst>
          </p:cNvPr>
          <p:cNvSpPr txBox="1"/>
          <p:nvPr/>
        </p:nvSpPr>
        <p:spPr>
          <a:xfrm>
            <a:off x="657922" y="1366897"/>
            <a:ext cx="7828156" cy="3046988"/>
          </a:xfrm>
          <a:prstGeom prst="rect">
            <a:avLst/>
          </a:prstGeom>
          <a:noFill/>
        </p:spPr>
        <p:txBody>
          <a:bodyPr wrap="square">
            <a:spAutoFit/>
          </a:bodyPr>
          <a:lstStyle/>
          <a:p>
            <a:pPr algn="ctr"/>
            <a:r>
              <a:rPr lang="en-US" sz="3200" dirty="0">
                <a:solidFill>
                  <a:srgbClr val="202124"/>
                </a:solidFill>
              </a:rPr>
              <a:t>If Staff or Students want to use an Application not on the Preferred List, be clear, that it will be evaluated like all other Applications, for suitability, prior to use.</a:t>
            </a:r>
          </a:p>
          <a:p>
            <a:pPr algn="ctr"/>
            <a:endParaRPr lang="en-US" sz="3200" dirty="0">
              <a:solidFill>
                <a:srgbClr val="202124"/>
              </a:solidFill>
            </a:endParaRPr>
          </a:p>
          <a:p>
            <a:pPr algn="ctr"/>
            <a:endParaRPr lang="en-US" sz="3200" dirty="0">
              <a:solidFill>
                <a:srgbClr val="202124"/>
              </a:solidFill>
            </a:endParaRPr>
          </a:p>
        </p:txBody>
      </p:sp>
      <p:pic>
        <p:nvPicPr>
          <p:cNvPr id="6150" name="Picture 6" descr="Free Employee Evaluation Cliparts, Download Free Clip Art, Free Clip Art on  Clipart Library">
            <a:extLst>
              <a:ext uri="{FF2B5EF4-FFF2-40B4-BE49-F238E27FC236}">
                <a16:creationId xmlns:a16="http://schemas.microsoft.com/office/drawing/2014/main" id="{8369937B-8073-4E77-B4D9-31C6A5F39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673" y="3433566"/>
            <a:ext cx="2934653"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35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50"/>
                                        </p:tgtEl>
                                      </p:cBhvr>
                                    </p:animEffect>
                                    <p:animScale>
                                      <p:cBhvr>
                                        <p:cTn id="7" dur="250" autoRev="1" fill="hold"/>
                                        <p:tgtEl>
                                          <p:spTgt spid="61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593981" cy="2062103"/>
          </a:xfrm>
          <a:prstGeom prst="rect">
            <a:avLst/>
          </a:prstGeom>
          <a:noFill/>
        </p:spPr>
        <p:txBody>
          <a:bodyPr wrap="square" rtlCol="0">
            <a:spAutoFit/>
          </a:bodyPr>
          <a:lstStyle/>
          <a:p>
            <a:pPr algn="ctr"/>
            <a:r>
              <a:rPr lang="en-US" sz="3200" dirty="0">
                <a:solidFill>
                  <a:srgbClr val="202124"/>
                </a:solidFill>
              </a:rPr>
              <a:t>Have a dedicated Team and a standard, agreed upon process (check list) for evaluating Apps for use to ensure a consistent appraisal.</a:t>
            </a:r>
          </a:p>
        </p:txBody>
      </p:sp>
      <p:pic>
        <p:nvPicPr>
          <p:cNvPr id="7172" name="Picture 4" descr="Expectations Clip Art - Royalty Free - GoGraph">
            <a:extLst>
              <a:ext uri="{FF2B5EF4-FFF2-40B4-BE49-F238E27FC236}">
                <a16:creationId xmlns:a16="http://schemas.microsoft.com/office/drawing/2014/main" id="{37FDBBCA-4A06-4AB8-9BA5-AA3B6B411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69"/>
          <a:stretch/>
        </p:blipFill>
        <p:spPr bwMode="auto">
          <a:xfrm>
            <a:off x="2285999" y="3622357"/>
            <a:ext cx="4572000" cy="226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36DE1A-5587-4FC6-BBAB-720BE8D7ADEE}"/>
              </a:ext>
            </a:extLst>
          </p:cNvPr>
          <p:cNvSpPr txBox="1"/>
          <p:nvPr/>
        </p:nvSpPr>
        <p:spPr>
          <a:xfrm rot="20493406">
            <a:off x="246985" y="3612996"/>
            <a:ext cx="1884556" cy="369332"/>
          </a:xfrm>
          <a:prstGeom prst="rect">
            <a:avLst/>
          </a:prstGeom>
          <a:noFill/>
        </p:spPr>
        <p:txBody>
          <a:bodyPr wrap="square" rtlCol="0">
            <a:spAutoFit/>
          </a:bodyPr>
          <a:lstStyle/>
          <a:p>
            <a:r>
              <a:rPr lang="en-US" dirty="0"/>
              <a:t>Is it Educational?</a:t>
            </a:r>
          </a:p>
        </p:txBody>
      </p:sp>
      <p:sp>
        <p:nvSpPr>
          <p:cNvPr id="9" name="TextBox 8">
            <a:extLst>
              <a:ext uri="{FF2B5EF4-FFF2-40B4-BE49-F238E27FC236}">
                <a16:creationId xmlns:a16="http://schemas.microsoft.com/office/drawing/2014/main" id="{CB02FC97-5411-40E5-AFC6-7E9F14ECAA88}"/>
              </a:ext>
            </a:extLst>
          </p:cNvPr>
          <p:cNvSpPr txBox="1"/>
          <p:nvPr/>
        </p:nvSpPr>
        <p:spPr>
          <a:xfrm rot="1244627">
            <a:off x="6854375" y="3612996"/>
            <a:ext cx="2129715" cy="369332"/>
          </a:xfrm>
          <a:prstGeom prst="rect">
            <a:avLst/>
          </a:prstGeom>
          <a:noFill/>
        </p:spPr>
        <p:txBody>
          <a:bodyPr wrap="square" rtlCol="0">
            <a:spAutoFit/>
          </a:bodyPr>
          <a:lstStyle/>
          <a:p>
            <a:r>
              <a:rPr lang="en-US" dirty="0"/>
              <a:t>Who else is using it?</a:t>
            </a:r>
          </a:p>
        </p:txBody>
      </p:sp>
      <p:sp>
        <p:nvSpPr>
          <p:cNvPr id="10" name="TextBox 9">
            <a:extLst>
              <a:ext uri="{FF2B5EF4-FFF2-40B4-BE49-F238E27FC236}">
                <a16:creationId xmlns:a16="http://schemas.microsoft.com/office/drawing/2014/main" id="{1C1A2861-CABE-493C-B82E-3FD690021787}"/>
              </a:ext>
            </a:extLst>
          </p:cNvPr>
          <p:cNvSpPr txBox="1"/>
          <p:nvPr/>
        </p:nvSpPr>
        <p:spPr>
          <a:xfrm rot="20493406">
            <a:off x="541820" y="4380701"/>
            <a:ext cx="2152928" cy="369332"/>
          </a:xfrm>
          <a:prstGeom prst="rect">
            <a:avLst/>
          </a:prstGeom>
          <a:noFill/>
        </p:spPr>
        <p:txBody>
          <a:bodyPr wrap="square" rtlCol="0">
            <a:spAutoFit/>
          </a:bodyPr>
          <a:lstStyle/>
          <a:p>
            <a:r>
              <a:rPr lang="en-US" dirty="0"/>
              <a:t>Is it recommended?</a:t>
            </a:r>
          </a:p>
        </p:txBody>
      </p:sp>
      <p:sp>
        <p:nvSpPr>
          <p:cNvPr id="12" name="TextBox 11">
            <a:extLst>
              <a:ext uri="{FF2B5EF4-FFF2-40B4-BE49-F238E27FC236}">
                <a16:creationId xmlns:a16="http://schemas.microsoft.com/office/drawing/2014/main" id="{BE7D851B-E0A1-468A-9D58-0D02319A6318}"/>
              </a:ext>
            </a:extLst>
          </p:cNvPr>
          <p:cNvSpPr txBox="1"/>
          <p:nvPr/>
        </p:nvSpPr>
        <p:spPr>
          <a:xfrm rot="1273630">
            <a:off x="7011323" y="4419711"/>
            <a:ext cx="1884556" cy="369332"/>
          </a:xfrm>
          <a:prstGeom prst="rect">
            <a:avLst/>
          </a:prstGeom>
          <a:noFill/>
        </p:spPr>
        <p:txBody>
          <a:bodyPr wrap="square" rtlCol="0">
            <a:spAutoFit/>
          </a:bodyPr>
          <a:lstStyle/>
          <a:p>
            <a:r>
              <a:rPr lang="en-US" dirty="0"/>
              <a:t>How is it rated?</a:t>
            </a:r>
          </a:p>
        </p:txBody>
      </p:sp>
      <p:sp>
        <p:nvSpPr>
          <p:cNvPr id="13" name="TextBox 12">
            <a:extLst>
              <a:ext uri="{FF2B5EF4-FFF2-40B4-BE49-F238E27FC236}">
                <a16:creationId xmlns:a16="http://schemas.microsoft.com/office/drawing/2014/main" id="{EF287926-5E95-42E5-A5D1-4F80645AFEC3}"/>
              </a:ext>
            </a:extLst>
          </p:cNvPr>
          <p:cNvSpPr txBox="1"/>
          <p:nvPr/>
        </p:nvSpPr>
        <p:spPr>
          <a:xfrm rot="20493406">
            <a:off x="799862" y="5320627"/>
            <a:ext cx="2152928" cy="923330"/>
          </a:xfrm>
          <a:prstGeom prst="rect">
            <a:avLst/>
          </a:prstGeom>
          <a:noFill/>
        </p:spPr>
        <p:txBody>
          <a:bodyPr wrap="square" rtlCol="0">
            <a:spAutoFit/>
          </a:bodyPr>
          <a:lstStyle/>
          <a:p>
            <a:r>
              <a:rPr lang="en-US" dirty="0"/>
              <a:t>What can we glean from their Privacy Policy?  5W2H</a:t>
            </a:r>
          </a:p>
        </p:txBody>
      </p:sp>
      <p:sp>
        <p:nvSpPr>
          <p:cNvPr id="14" name="TextBox 13">
            <a:extLst>
              <a:ext uri="{FF2B5EF4-FFF2-40B4-BE49-F238E27FC236}">
                <a16:creationId xmlns:a16="http://schemas.microsoft.com/office/drawing/2014/main" id="{30BEEEFA-AC17-4548-808C-DC0D32D93D92}"/>
              </a:ext>
            </a:extLst>
          </p:cNvPr>
          <p:cNvSpPr txBox="1"/>
          <p:nvPr/>
        </p:nvSpPr>
        <p:spPr>
          <a:xfrm rot="1360835">
            <a:off x="6673229" y="5109415"/>
            <a:ext cx="2152928" cy="1200329"/>
          </a:xfrm>
          <a:prstGeom prst="rect">
            <a:avLst/>
          </a:prstGeom>
          <a:noFill/>
        </p:spPr>
        <p:txBody>
          <a:bodyPr wrap="square" rtlCol="0">
            <a:spAutoFit/>
          </a:bodyPr>
          <a:lstStyle/>
          <a:p>
            <a:r>
              <a:rPr lang="en-US" dirty="0"/>
              <a:t>Are we following the Student Data Transparency and Security Act?</a:t>
            </a:r>
          </a:p>
        </p:txBody>
      </p:sp>
    </p:spTree>
    <p:extLst>
      <p:ext uri="{BB962C8B-B14F-4D97-AF65-F5344CB8AC3E}">
        <p14:creationId xmlns:p14="http://schemas.microsoft.com/office/powerpoint/2010/main" val="2037357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17" name="TextBox 16">
            <a:extLst>
              <a:ext uri="{FF2B5EF4-FFF2-40B4-BE49-F238E27FC236}">
                <a16:creationId xmlns:a16="http://schemas.microsoft.com/office/drawing/2014/main" id="{82018689-51F8-4D11-8F3C-6DF1188EF8D5}"/>
              </a:ext>
            </a:extLst>
          </p:cNvPr>
          <p:cNvSpPr txBox="1"/>
          <p:nvPr/>
        </p:nvSpPr>
        <p:spPr>
          <a:xfrm>
            <a:off x="657922" y="1366897"/>
            <a:ext cx="7828156" cy="2062103"/>
          </a:xfrm>
          <a:prstGeom prst="rect">
            <a:avLst/>
          </a:prstGeom>
          <a:noFill/>
        </p:spPr>
        <p:txBody>
          <a:bodyPr wrap="square">
            <a:spAutoFit/>
          </a:bodyPr>
          <a:lstStyle/>
          <a:p>
            <a:pPr algn="ctr"/>
            <a:r>
              <a:rPr lang="en-US" sz="3200" dirty="0">
                <a:solidFill>
                  <a:srgbClr val="202124"/>
                </a:solidFill>
              </a:rPr>
              <a:t>Ultimately, the </a:t>
            </a:r>
          </a:p>
          <a:p>
            <a:pPr algn="ctr"/>
            <a:r>
              <a:rPr lang="en-US" sz="3200" dirty="0">
                <a:solidFill>
                  <a:srgbClr val="202124"/>
                </a:solidFill>
              </a:rPr>
              <a:t>assessment weighs risk and reward.</a:t>
            </a:r>
          </a:p>
          <a:p>
            <a:pPr algn="ctr"/>
            <a:endParaRPr lang="en-US" sz="3200" dirty="0">
              <a:solidFill>
                <a:srgbClr val="202124"/>
              </a:solidFill>
            </a:endParaRPr>
          </a:p>
          <a:p>
            <a:pPr algn="ctr"/>
            <a:endParaRPr lang="en-US" sz="3200" dirty="0">
              <a:solidFill>
                <a:srgbClr val="202124"/>
              </a:solidFill>
            </a:endParaRPr>
          </a:p>
        </p:txBody>
      </p:sp>
      <p:pic>
        <p:nvPicPr>
          <p:cNvPr id="9218" name="Picture 2" descr="Risk or reward stock illustration. Illustration of payoff - 57945619">
            <a:extLst>
              <a:ext uri="{FF2B5EF4-FFF2-40B4-BE49-F238E27FC236}">
                <a16:creationId xmlns:a16="http://schemas.microsoft.com/office/drawing/2014/main" id="{7F3815A6-044D-4334-80E4-0C8FAD4CC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7"/>
            <a:ext cx="4267200" cy="328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125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218"/>
                                        </p:tgtEl>
                                        <p:attrNameLst>
                                          <p:attrName>r</p:attrName>
                                        </p:attrNameLst>
                                      </p:cBhvr>
                                    </p:animRot>
                                    <p:animRot by="-240000">
                                      <p:cBhvr>
                                        <p:cTn id="7" dur="200" fill="hold">
                                          <p:stCondLst>
                                            <p:cond delay="200"/>
                                          </p:stCondLst>
                                        </p:cTn>
                                        <p:tgtEl>
                                          <p:spTgt spid="9218"/>
                                        </p:tgtEl>
                                        <p:attrNameLst>
                                          <p:attrName>r</p:attrName>
                                        </p:attrNameLst>
                                      </p:cBhvr>
                                    </p:animRot>
                                    <p:animRot by="240000">
                                      <p:cBhvr>
                                        <p:cTn id="8" dur="200" fill="hold">
                                          <p:stCondLst>
                                            <p:cond delay="400"/>
                                          </p:stCondLst>
                                        </p:cTn>
                                        <p:tgtEl>
                                          <p:spTgt spid="9218"/>
                                        </p:tgtEl>
                                        <p:attrNameLst>
                                          <p:attrName>r</p:attrName>
                                        </p:attrNameLst>
                                      </p:cBhvr>
                                    </p:animRot>
                                    <p:animRot by="-240000">
                                      <p:cBhvr>
                                        <p:cTn id="9" dur="200" fill="hold">
                                          <p:stCondLst>
                                            <p:cond delay="600"/>
                                          </p:stCondLst>
                                        </p:cTn>
                                        <p:tgtEl>
                                          <p:spTgt spid="9218"/>
                                        </p:tgtEl>
                                        <p:attrNameLst>
                                          <p:attrName>r</p:attrName>
                                        </p:attrNameLst>
                                      </p:cBhvr>
                                    </p:animRot>
                                    <p:animRot by="120000">
                                      <p:cBhvr>
                                        <p:cTn id="10" dur="200" fill="hold">
                                          <p:stCondLst>
                                            <p:cond delay="8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34537" y="1225333"/>
            <a:ext cx="8441473" cy="9725739"/>
          </a:xfrm>
          <a:prstGeom prst="rect">
            <a:avLst/>
          </a:prstGeom>
          <a:noFill/>
        </p:spPr>
        <p:txBody>
          <a:bodyPr wrap="square" rtlCol="0">
            <a:spAutoFit/>
          </a:bodyPr>
          <a:lstStyle/>
          <a:p>
            <a:pPr algn="ctr"/>
            <a:r>
              <a:rPr lang="en-US" sz="3200" dirty="0">
                <a:solidFill>
                  <a:srgbClr val="202124"/>
                </a:solidFill>
              </a:rPr>
              <a:t>Is the App being considered designed for Educational Use?</a:t>
            </a:r>
          </a:p>
          <a:p>
            <a:pPr algn="ctr"/>
            <a:endParaRPr lang="en-US" sz="1100" dirty="0">
              <a:solidFill>
                <a:srgbClr val="202124"/>
              </a:solidFill>
            </a:endParaRPr>
          </a:p>
          <a:p>
            <a:r>
              <a:rPr lang="en-US" sz="2400" b="0" i="0" dirty="0">
                <a:solidFill>
                  <a:srgbClr val="333333"/>
                </a:solidFill>
                <a:effectLst/>
              </a:rPr>
              <a:t>In a </a:t>
            </a:r>
            <a:r>
              <a:rPr lang="en-US" sz="2400" b="0" i="0" u="none" strike="noStrike" dirty="0">
                <a:solidFill>
                  <a:srgbClr val="283777"/>
                </a:solidFill>
                <a:effectLst/>
                <a:hlinkClick r:id="rId3"/>
              </a:rPr>
              <a:t>new study in </a:t>
            </a:r>
            <a:r>
              <a:rPr lang="en-US" sz="2400" b="0" i="1" u="none" strike="noStrike" dirty="0">
                <a:solidFill>
                  <a:srgbClr val="283777"/>
                </a:solidFill>
                <a:effectLst/>
                <a:hlinkClick r:id="rId3"/>
              </a:rPr>
              <a:t>Psychological Science in the Public Interest</a:t>
            </a:r>
            <a:r>
              <a:rPr lang="en-US" sz="2400" b="0" i="0" dirty="0">
                <a:solidFill>
                  <a:srgbClr val="333333"/>
                </a:solidFill>
                <a:effectLst/>
              </a:rPr>
              <a:t>, Kathy Hirsh-</a:t>
            </a:r>
            <a:r>
              <a:rPr lang="en-US" sz="2400" b="0" i="0" dirty="0" err="1">
                <a:solidFill>
                  <a:srgbClr val="333333"/>
                </a:solidFill>
                <a:effectLst/>
              </a:rPr>
              <a:t>Pasek</a:t>
            </a:r>
            <a:r>
              <a:rPr lang="en-US" sz="2400" b="0" i="0" dirty="0">
                <a:solidFill>
                  <a:srgbClr val="333333"/>
                </a:solidFill>
                <a:effectLst/>
              </a:rPr>
              <a:t> of Temple University and colleagues offer a way to evaluate current and future educational apps. Building on decades of work on the “Science of Learning” about how children learn best, they identify four pillars that make for an educational app: “Apps designed to promote active, engaged, meaningful, and socially interactive learning,” the researchers write, “within the context of a supported learning goal are considered educational.”</a:t>
            </a:r>
          </a:p>
          <a:p>
            <a:endParaRPr lang="en-US" sz="1100" b="0" i="0" dirty="0">
              <a:solidFill>
                <a:srgbClr val="333333"/>
              </a:solidFill>
              <a:effectLst/>
            </a:endParaRPr>
          </a:p>
          <a:p>
            <a:r>
              <a:rPr lang="en-US" dirty="0">
                <a:solidFill>
                  <a:srgbClr val="202124"/>
                </a:solidFill>
                <a:hlinkClick r:id="rId4"/>
              </a:rPr>
              <a:t>https://www.cogneurosociety.org/ed_apps_kaufman_may15/#:~:text=Building%20on%20decades%20of%20work,a%20supported%20learning%20goal%20are</a:t>
            </a:r>
            <a:endParaRPr lang="en-US" dirty="0">
              <a:solidFill>
                <a:srgbClr val="333333"/>
              </a:solidFill>
            </a:endParaRPr>
          </a:p>
          <a:p>
            <a:endParaRPr lang="en-US" sz="24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271743145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34537" y="1225333"/>
            <a:ext cx="8441473" cy="10495181"/>
          </a:xfrm>
          <a:prstGeom prst="rect">
            <a:avLst/>
          </a:prstGeom>
          <a:noFill/>
        </p:spPr>
        <p:txBody>
          <a:bodyPr wrap="square" rtlCol="0">
            <a:spAutoFit/>
          </a:bodyPr>
          <a:lstStyle/>
          <a:p>
            <a:pPr algn="ctr"/>
            <a:r>
              <a:rPr lang="en-US" sz="3200" b="0" i="0" dirty="0">
                <a:solidFill>
                  <a:srgbClr val="272725"/>
                </a:solidFill>
                <a:effectLst/>
              </a:rPr>
              <a:t>The four main “pillars of learning,” according to </a:t>
            </a:r>
            <a:r>
              <a:rPr lang="en-US" sz="3200" b="0" i="0" dirty="0">
                <a:solidFill>
                  <a:srgbClr val="333333"/>
                </a:solidFill>
                <a:effectLst/>
              </a:rPr>
              <a:t>Kathy Hirsh-</a:t>
            </a:r>
            <a:r>
              <a:rPr lang="en-US" sz="3200" b="0" i="0" dirty="0" err="1">
                <a:solidFill>
                  <a:srgbClr val="333333"/>
                </a:solidFill>
                <a:effectLst/>
              </a:rPr>
              <a:t>Pasek</a:t>
            </a:r>
            <a:r>
              <a:rPr lang="en-US" sz="3200" b="0" i="0" dirty="0">
                <a:solidFill>
                  <a:srgbClr val="333333"/>
                </a:solidFill>
                <a:effectLst/>
              </a:rPr>
              <a:t> of Temple University and Colleagues</a:t>
            </a:r>
            <a:r>
              <a:rPr lang="en-US" sz="3200" b="0" i="0" dirty="0">
                <a:solidFill>
                  <a:srgbClr val="272725"/>
                </a:solidFill>
                <a:effectLst/>
              </a:rPr>
              <a:t> </a:t>
            </a:r>
          </a:p>
          <a:p>
            <a:pPr algn="ctr"/>
            <a:endParaRPr lang="en-US" sz="1100" dirty="0">
              <a:solidFill>
                <a:srgbClr val="202124"/>
              </a:solidFill>
            </a:endParaRPr>
          </a:p>
          <a:p>
            <a:pPr marL="457200" indent="-457200" algn="l">
              <a:buAutoNum type="arabicPeriod"/>
            </a:pPr>
            <a:r>
              <a:rPr lang="en-US" sz="2400" b="1" i="0" dirty="0">
                <a:solidFill>
                  <a:srgbClr val="272725"/>
                </a:solidFill>
                <a:effectLst/>
              </a:rPr>
              <a:t>Active</a:t>
            </a:r>
            <a:r>
              <a:rPr lang="en-US" sz="2400" b="0" i="0" dirty="0">
                <a:solidFill>
                  <a:srgbClr val="272725"/>
                </a:solidFill>
                <a:effectLst/>
              </a:rPr>
              <a:t>, “minds-on” learning takes place when children experience learning as a collaborative process and are able to actively build understanding. </a:t>
            </a:r>
          </a:p>
          <a:p>
            <a:pPr algn="l"/>
            <a:endParaRPr lang="en-US" sz="1100" dirty="0">
              <a:solidFill>
                <a:srgbClr val="272725"/>
              </a:solidFill>
            </a:endParaRPr>
          </a:p>
          <a:p>
            <a:pPr algn="l"/>
            <a:r>
              <a:rPr lang="en-US" b="0" i="0" dirty="0">
                <a:solidFill>
                  <a:srgbClr val="272725"/>
                </a:solidFill>
                <a:effectLst/>
              </a:rPr>
              <a:t>For apps, this means that some kind of cognitive activity should be required; physical actions alone, such as activating basic touch-screen functions or moving the device, are not enough. Control is a key factor: The app needs to allow children to proceed at their own pace. Socially interactive learning is based on a collaborative learning experience, and is particularly successful when learning a language. Naturally, </a:t>
            </a:r>
            <a:r>
              <a:rPr lang="en-US" b="0" i="0" dirty="0" err="1">
                <a:solidFill>
                  <a:srgbClr val="272725"/>
                </a:solidFill>
                <a:effectLst/>
              </a:rPr>
              <a:t>responsitivity</a:t>
            </a:r>
            <a:r>
              <a:rPr lang="en-US" b="0" i="0" dirty="0">
                <a:solidFill>
                  <a:srgbClr val="272725"/>
                </a:solidFill>
                <a:effectLst/>
              </a:rPr>
              <a:t> is limited in apps. However, they offer various possibilities for social interaction: They can allow multiple users to work on a learning process together, for example, or they can facilitate mediated interactions or </a:t>
            </a:r>
            <a:r>
              <a:rPr lang="en-US" b="0" i="0" dirty="0" err="1">
                <a:solidFill>
                  <a:srgbClr val="272725"/>
                </a:solidFill>
                <a:effectLst/>
              </a:rPr>
              <a:t>parasocial</a:t>
            </a:r>
            <a:r>
              <a:rPr lang="en-US" b="0" i="0" dirty="0">
                <a:solidFill>
                  <a:srgbClr val="272725"/>
                </a:solidFill>
                <a:effectLst/>
              </a:rPr>
              <a:t> relationships with on-screen characters.</a:t>
            </a:r>
          </a:p>
          <a:p>
            <a:r>
              <a:rPr lang="en-US" sz="1400" dirty="0">
                <a:solidFill>
                  <a:srgbClr val="202124"/>
                </a:solidFill>
                <a:hlinkClick r:id="rId3"/>
              </a:rPr>
              <a:t>https://bold.expert/what-makes-an-app-educational/</a:t>
            </a:r>
            <a:endParaRPr lang="en-US" sz="1400" dirty="0">
              <a:solidFill>
                <a:srgbClr val="202124"/>
              </a:solidFill>
            </a:endParaRPr>
          </a:p>
          <a:p>
            <a:endParaRPr lang="en-US"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17295005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34537" y="1225333"/>
            <a:ext cx="8441473" cy="9756517"/>
          </a:xfrm>
          <a:prstGeom prst="rect">
            <a:avLst/>
          </a:prstGeom>
          <a:noFill/>
        </p:spPr>
        <p:txBody>
          <a:bodyPr wrap="square" rtlCol="0">
            <a:spAutoFit/>
          </a:bodyPr>
          <a:lstStyle/>
          <a:p>
            <a:pPr algn="ctr"/>
            <a:r>
              <a:rPr lang="en-US" sz="3200" b="0" i="0" dirty="0">
                <a:solidFill>
                  <a:srgbClr val="272725"/>
                </a:solidFill>
                <a:effectLst/>
              </a:rPr>
              <a:t>The four main “pillars of learning,” according to </a:t>
            </a:r>
            <a:r>
              <a:rPr lang="en-US" sz="3200" b="0" i="0" dirty="0">
                <a:solidFill>
                  <a:srgbClr val="333333"/>
                </a:solidFill>
                <a:effectLst/>
              </a:rPr>
              <a:t>Kathy Hirsh-</a:t>
            </a:r>
            <a:r>
              <a:rPr lang="en-US" sz="3200" b="0" i="0" dirty="0" err="1">
                <a:solidFill>
                  <a:srgbClr val="333333"/>
                </a:solidFill>
                <a:effectLst/>
              </a:rPr>
              <a:t>Pasek</a:t>
            </a:r>
            <a:r>
              <a:rPr lang="en-US" sz="3200" b="0" i="0" dirty="0">
                <a:solidFill>
                  <a:srgbClr val="333333"/>
                </a:solidFill>
                <a:effectLst/>
              </a:rPr>
              <a:t> of Temple University and Colleagues</a:t>
            </a:r>
            <a:r>
              <a:rPr lang="en-US" sz="3200" b="0" i="0" dirty="0">
                <a:solidFill>
                  <a:srgbClr val="272725"/>
                </a:solidFill>
                <a:effectLst/>
              </a:rPr>
              <a:t> </a:t>
            </a:r>
            <a:endParaRPr lang="en-US" sz="3200" dirty="0">
              <a:solidFill>
                <a:srgbClr val="202124"/>
              </a:solidFill>
            </a:endParaRPr>
          </a:p>
          <a:p>
            <a:pPr algn="ctr"/>
            <a:endParaRPr lang="en-US" sz="1100" dirty="0">
              <a:solidFill>
                <a:srgbClr val="202124"/>
              </a:solidFill>
            </a:endParaRPr>
          </a:p>
          <a:p>
            <a:pPr algn="l"/>
            <a:r>
              <a:rPr lang="en-US" sz="2400" i="0" dirty="0">
                <a:solidFill>
                  <a:srgbClr val="272725"/>
                </a:solidFill>
                <a:effectLst/>
              </a:rPr>
              <a:t>2. </a:t>
            </a:r>
            <a:r>
              <a:rPr lang="en-US" sz="2400" b="1" i="0" dirty="0">
                <a:solidFill>
                  <a:srgbClr val="272725"/>
                </a:solidFill>
                <a:effectLst/>
              </a:rPr>
              <a:t>Engaged</a:t>
            </a:r>
            <a:r>
              <a:rPr lang="en-US" sz="2400" b="0" i="0" dirty="0">
                <a:solidFill>
                  <a:srgbClr val="272725"/>
                </a:solidFill>
                <a:effectLst/>
              </a:rPr>
              <a:t> learning is strongly linked to a low level of distraction. Individuals who are truly engaged in learning will develop a state of “flow” (intrinsic motivation). </a:t>
            </a:r>
          </a:p>
          <a:p>
            <a:pPr algn="l"/>
            <a:endParaRPr lang="en-US" sz="1100" b="0" i="0" dirty="0">
              <a:solidFill>
                <a:srgbClr val="272725"/>
              </a:solidFill>
              <a:effectLst/>
            </a:endParaRPr>
          </a:p>
          <a:p>
            <a:r>
              <a:rPr lang="en-US" b="0" i="0" dirty="0">
                <a:solidFill>
                  <a:srgbClr val="272725"/>
                </a:solidFill>
                <a:effectLst/>
              </a:rPr>
              <a:t>Fancy features in an app may disrupt one’s cognitive processing capacity because they interrupt the narrative. What supports engagement and concentration is contingent interaction – e.g. when an app responds immediately to an action taken by the child. Rewards (extrinsic motivation) can be helpful but should not be overdone. </a:t>
            </a:r>
            <a:r>
              <a:rPr lang="en-US" sz="1400" dirty="0">
                <a:solidFill>
                  <a:srgbClr val="202124"/>
                </a:solidFill>
                <a:hlinkClick r:id="rId3"/>
              </a:rPr>
              <a:t>https://bold.expert/what-makes-an-app-educational/</a:t>
            </a:r>
            <a:endParaRPr lang="en-US" sz="1400" dirty="0">
              <a:solidFill>
                <a:srgbClr val="202124"/>
              </a:solidFill>
            </a:endParaRPr>
          </a:p>
          <a:p>
            <a:pPr algn="l"/>
            <a:endParaRPr lang="en-US" b="0" i="0" dirty="0">
              <a:solidFill>
                <a:srgbClr val="272725"/>
              </a:solidFill>
              <a:effectLst/>
            </a:endParaRPr>
          </a:p>
          <a:p>
            <a:endParaRPr lang="en-US" sz="24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74824588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34537" y="1225333"/>
            <a:ext cx="8441473" cy="8617744"/>
          </a:xfrm>
          <a:prstGeom prst="rect">
            <a:avLst/>
          </a:prstGeom>
          <a:noFill/>
        </p:spPr>
        <p:txBody>
          <a:bodyPr wrap="square" rtlCol="0">
            <a:spAutoFit/>
          </a:bodyPr>
          <a:lstStyle/>
          <a:p>
            <a:pPr algn="ctr"/>
            <a:r>
              <a:rPr lang="en-US" sz="3200" dirty="0">
                <a:solidFill>
                  <a:srgbClr val="202124"/>
                </a:solidFill>
              </a:rPr>
              <a:t>Is the App being considered designed for Educational Use?</a:t>
            </a:r>
          </a:p>
          <a:p>
            <a:pPr algn="ctr"/>
            <a:endParaRPr lang="en-US" sz="1100" dirty="0">
              <a:solidFill>
                <a:srgbClr val="202124"/>
              </a:solidFill>
            </a:endParaRPr>
          </a:p>
          <a:p>
            <a:pPr algn="l"/>
            <a:r>
              <a:rPr lang="en-US" sz="2400" b="0" i="0" dirty="0">
                <a:solidFill>
                  <a:srgbClr val="272725"/>
                </a:solidFill>
                <a:effectLst/>
              </a:rPr>
              <a:t>3. </a:t>
            </a:r>
            <a:r>
              <a:rPr lang="en-US" sz="2400" b="1" i="0" dirty="0">
                <a:solidFill>
                  <a:srgbClr val="272725"/>
                </a:solidFill>
                <a:effectLst/>
              </a:rPr>
              <a:t>Meaningful</a:t>
            </a:r>
            <a:r>
              <a:rPr lang="en-US" sz="2400" b="0" i="0" dirty="0">
                <a:solidFill>
                  <a:srgbClr val="272725"/>
                </a:solidFill>
                <a:effectLst/>
              </a:rPr>
              <a:t> learning takes place when information is embedded into a meaningful context. Learners need to be able to connect experiences and use them to build their own model. While memorizing a huge set of unconnected facts (rote learning) can serve as a basis for meaningful learning, it is inefficient without a conceptual framework. </a:t>
            </a:r>
          </a:p>
          <a:p>
            <a:pPr algn="l"/>
            <a:endParaRPr lang="en-US" sz="1100" dirty="0">
              <a:solidFill>
                <a:srgbClr val="272725"/>
              </a:solidFill>
            </a:endParaRPr>
          </a:p>
          <a:p>
            <a:pPr algn="l"/>
            <a:r>
              <a:rPr lang="en-US" b="0" i="0" dirty="0">
                <a:solidFill>
                  <a:srgbClr val="272725"/>
                </a:solidFill>
                <a:effectLst/>
              </a:rPr>
              <a:t>An app can promote meaningful learning by interacting with content that is connected to children’s lives instead of just conveying isolated facts.</a:t>
            </a:r>
          </a:p>
          <a:p>
            <a:r>
              <a:rPr lang="en-US" sz="1400" dirty="0">
                <a:solidFill>
                  <a:srgbClr val="202124"/>
                </a:solidFill>
                <a:hlinkClick r:id="rId3"/>
              </a:rPr>
              <a:t>https://bold.expert/what-makes-an-app-educational/</a:t>
            </a:r>
            <a:endParaRPr lang="en-US" sz="1400" dirty="0">
              <a:solidFill>
                <a:srgbClr val="202124"/>
              </a:solidFill>
            </a:endParaRPr>
          </a:p>
          <a:p>
            <a:pPr algn="l"/>
            <a:endParaRPr lang="en-US"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182489956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34537" y="1225333"/>
            <a:ext cx="8441473" cy="8925520"/>
          </a:xfrm>
          <a:prstGeom prst="rect">
            <a:avLst/>
          </a:prstGeom>
          <a:noFill/>
        </p:spPr>
        <p:txBody>
          <a:bodyPr wrap="square" rtlCol="0">
            <a:spAutoFit/>
          </a:bodyPr>
          <a:lstStyle/>
          <a:p>
            <a:pPr algn="ctr"/>
            <a:r>
              <a:rPr lang="en-US" sz="3200" dirty="0">
                <a:solidFill>
                  <a:srgbClr val="202124"/>
                </a:solidFill>
              </a:rPr>
              <a:t>Is the App being considered designed for Educational Use?</a:t>
            </a:r>
          </a:p>
          <a:p>
            <a:pPr algn="ctr"/>
            <a:endParaRPr lang="en-US" sz="1100" dirty="0">
              <a:solidFill>
                <a:srgbClr val="202124"/>
              </a:solidFill>
            </a:endParaRPr>
          </a:p>
          <a:p>
            <a:pPr algn="l"/>
            <a:r>
              <a:rPr lang="en-US" sz="2400" b="0" i="0" dirty="0">
                <a:solidFill>
                  <a:srgbClr val="272725"/>
                </a:solidFill>
                <a:effectLst/>
              </a:rPr>
              <a:t>4. </a:t>
            </a:r>
            <a:r>
              <a:rPr lang="en-US" sz="2400" b="1" i="0" dirty="0">
                <a:solidFill>
                  <a:srgbClr val="272725"/>
                </a:solidFill>
                <a:effectLst/>
              </a:rPr>
              <a:t>Socially interactive </a:t>
            </a:r>
            <a:r>
              <a:rPr lang="en-US" sz="2400" b="0" i="0" dirty="0">
                <a:solidFill>
                  <a:srgbClr val="272725"/>
                </a:solidFill>
                <a:effectLst/>
              </a:rPr>
              <a:t>learning is based on a collaborative learning experience, and is particularly successful when learning a language. </a:t>
            </a:r>
          </a:p>
          <a:p>
            <a:pPr algn="l"/>
            <a:endParaRPr lang="en-US" sz="1100" dirty="0">
              <a:solidFill>
                <a:srgbClr val="272725"/>
              </a:solidFill>
            </a:endParaRPr>
          </a:p>
          <a:p>
            <a:pPr algn="l"/>
            <a:r>
              <a:rPr lang="en-US" b="0" i="0" dirty="0">
                <a:solidFill>
                  <a:srgbClr val="272725"/>
                </a:solidFill>
                <a:effectLst/>
              </a:rPr>
              <a:t>Naturally, </a:t>
            </a:r>
            <a:r>
              <a:rPr lang="en-US" b="0" i="0" dirty="0" err="1">
                <a:solidFill>
                  <a:srgbClr val="272725"/>
                </a:solidFill>
                <a:effectLst/>
              </a:rPr>
              <a:t>responsitivity</a:t>
            </a:r>
            <a:r>
              <a:rPr lang="en-US" b="0" i="0" dirty="0">
                <a:solidFill>
                  <a:srgbClr val="272725"/>
                </a:solidFill>
                <a:effectLst/>
              </a:rPr>
              <a:t> is limited in apps. However, they offer various possibilities for social interaction: They can allow multiple users to work on a learning process together, for example, or they can facilitate mediated interactions or </a:t>
            </a:r>
            <a:r>
              <a:rPr lang="en-US" b="0" i="0" dirty="0" err="1">
                <a:solidFill>
                  <a:srgbClr val="272725"/>
                </a:solidFill>
                <a:effectLst/>
              </a:rPr>
              <a:t>parasocial</a:t>
            </a:r>
            <a:r>
              <a:rPr lang="en-US" b="0" i="0" dirty="0">
                <a:solidFill>
                  <a:srgbClr val="272725"/>
                </a:solidFill>
                <a:effectLst/>
              </a:rPr>
              <a:t> relationships with on-screen characters.</a:t>
            </a:r>
          </a:p>
          <a:p>
            <a:r>
              <a:rPr lang="en-US" sz="1400" dirty="0">
                <a:solidFill>
                  <a:srgbClr val="202124"/>
                </a:solidFill>
                <a:hlinkClick r:id="rId3"/>
              </a:rPr>
              <a:t>https://bold.expert/what-makes-an-app-educational/</a:t>
            </a:r>
            <a:endParaRPr lang="en-US" sz="1400" dirty="0">
              <a:solidFill>
                <a:srgbClr val="202124"/>
              </a:solidFill>
            </a:endParaRPr>
          </a:p>
          <a:p>
            <a:pPr algn="l"/>
            <a:endParaRPr lang="en-US" b="0" i="0" dirty="0">
              <a:solidFill>
                <a:srgbClr val="272725"/>
              </a:solidFill>
              <a:effectLst/>
            </a:endParaRPr>
          </a:p>
          <a:p>
            <a:endParaRPr lang="en-US" sz="24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137470974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345687" y="1805180"/>
            <a:ext cx="7593981" cy="4185761"/>
          </a:xfrm>
          <a:prstGeom prst="rect">
            <a:avLst/>
          </a:prstGeom>
          <a:noFill/>
        </p:spPr>
        <p:txBody>
          <a:bodyPr wrap="square" rtlCol="0">
            <a:spAutoFit/>
          </a:bodyPr>
          <a:lstStyle/>
          <a:p>
            <a:r>
              <a:rPr lang="en-US" sz="3200" i="0" dirty="0">
                <a:solidFill>
                  <a:srgbClr val="202124"/>
                </a:solidFill>
                <a:effectLst/>
              </a:rPr>
              <a:t>A computer program is a set of instructions that can be executed on a computer. An application is software that directly helps a user perform tasks. The two intersect, but are not synonymous. A program with a user-interface is an application, but many programs are not applications.</a:t>
            </a:r>
            <a:endParaRPr lang="en-US" sz="800" i="0" dirty="0">
              <a:solidFill>
                <a:srgbClr val="202124"/>
              </a:solidFill>
              <a:effectLst/>
            </a:endParaRPr>
          </a:p>
          <a:p>
            <a:r>
              <a:rPr lang="en-US" sz="1400" i="0" dirty="0">
                <a:solidFill>
                  <a:srgbClr val="2B2B2B"/>
                </a:solidFill>
                <a:effectLst/>
              </a:rPr>
              <a:t>https://stackoverflow.com/questions/4431819/what-are-the-differences-between-a-program-and-an-application#:~:text=A%20computer%20program%20is%20a,many%20programs%20are%20not%20applications.</a:t>
            </a:r>
          </a:p>
        </p:txBody>
      </p:sp>
      <p:pic>
        <p:nvPicPr>
          <p:cNvPr id="5" name="Picture 4" descr="Diagram&#10;&#10;Description automatically generated with low confidence">
            <a:extLst>
              <a:ext uri="{FF2B5EF4-FFF2-40B4-BE49-F238E27FC236}">
                <a16:creationId xmlns:a16="http://schemas.microsoft.com/office/drawing/2014/main" id="{F226E856-F13B-4883-8681-D9D4AAE53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92" y="4073137"/>
            <a:ext cx="1232059" cy="1572578"/>
          </a:xfrm>
          <a:prstGeom prst="rect">
            <a:avLst/>
          </a:prstGeom>
        </p:spPr>
      </p:pic>
    </p:spTree>
    <p:extLst>
      <p:ext uri="{BB962C8B-B14F-4D97-AF65-F5344CB8AC3E}">
        <p14:creationId xmlns:p14="http://schemas.microsoft.com/office/powerpoint/2010/main" val="63827677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655313" cy="10095071"/>
          </a:xfrm>
          <a:prstGeom prst="rect">
            <a:avLst/>
          </a:prstGeom>
          <a:noFill/>
        </p:spPr>
        <p:txBody>
          <a:bodyPr wrap="square" rtlCol="0">
            <a:spAutoFit/>
          </a:bodyPr>
          <a:lstStyle/>
          <a:p>
            <a:pPr algn="ctr"/>
            <a:r>
              <a:rPr lang="en-US" sz="3200" dirty="0">
                <a:solidFill>
                  <a:srgbClr val="202124"/>
                </a:solidFill>
              </a:rPr>
              <a:t>Are other Local Education Providers Using the App?</a:t>
            </a:r>
          </a:p>
          <a:p>
            <a:pPr algn="ctr"/>
            <a:endParaRPr lang="en-US" sz="1100" dirty="0">
              <a:solidFill>
                <a:srgbClr val="202124"/>
              </a:solidFill>
            </a:endParaRPr>
          </a:p>
          <a:p>
            <a:pPr marL="0" marR="0">
              <a:spcBef>
                <a:spcPts val="0"/>
              </a:spcBef>
              <a:spcAft>
                <a:spcPts val="0"/>
              </a:spcAft>
            </a:pPr>
            <a:r>
              <a:rPr lang="en-US" sz="1800" i="1" dirty="0">
                <a:solidFill>
                  <a:srgbClr val="333333"/>
                </a:solidFill>
                <a:effectLst/>
                <a:latin typeface="Arial" panose="020B0604020202020204" pitchFamily="34" charset="0"/>
                <a:ea typeface="Calibri" panose="020F0502020204030204" pitchFamily="34" charset="0"/>
              </a:rPr>
              <a:t>Each Local Education Provider shall post on its website, to the extent practicable, a list of the School Service On-Demand Providers that the Local Education Provider or an employee of the Local Education Provider uses for School Services.  At a minimum, the Local Education Providers shall update the list of School Service On-Demand Providers at the beginning and mid-point of each school year.  The Local Education Provider, upon the request of a Parent, shall assist the parent in obtaining the Data Privacy Policy of a School Service On-Demand Provider that the Local Education Provider or an employee of the Local Education Provider uses.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Local Education Providers Obligations under the Student Data Transparency and Security Act (HB 16-1423; C.R.S. 22-16-101 et. seq)  </a:t>
            </a:r>
            <a:r>
              <a:rPr lang="en-US" sz="1800" u="sng" dirty="0">
                <a:solidFill>
                  <a:srgbClr val="0563C1"/>
                </a:solidFill>
                <a:effectLst/>
                <a:latin typeface="Calibri" panose="020F0502020204030204" pitchFamily="34" charset="0"/>
                <a:ea typeface="Calibri" panose="020F0502020204030204" pitchFamily="34" charset="0"/>
                <a:hlinkClick r:id="rId3"/>
              </a:rPr>
              <a:t>https://www.cde.state.co.us/dataprivacyandsecurity-2</a:t>
            </a:r>
            <a:r>
              <a:rPr lang="en-US" sz="1800" dirty="0">
                <a:effectLst/>
                <a:latin typeface="Calibri" panose="020F0502020204030204" pitchFamily="34" charset="0"/>
                <a:ea typeface="Calibri" panose="020F0502020204030204" pitchFamily="34" charset="0"/>
              </a:rPr>
              <a:t>   </a:t>
            </a:r>
          </a:p>
          <a:p>
            <a:pPr algn="ctr"/>
            <a:r>
              <a:rPr lang="en-US" sz="3200" dirty="0">
                <a:solidFill>
                  <a:srgbClr val="202124"/>
                </a:solidFill>
              </a:rPr>
              <a:t> </a:t>
            </a: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377066516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593981" cy="10064294"/>
          </a:xfrm>
          <a:prstGeom prst="rect">
            <a:avLst/>
          </a:prstGeom>
          <a:noFill/>
        </p:spPr>
        <p:txBody>
          <a:bodyPr wrap="square" rtlCol="0">
            <a:spAutoFit/>
          </a:bodyPr>
          <a:lstStyle/>
          <a:p>
            <a:pPr algn="ctr"/>
            <a:r>
              <a:rPr lang="en-US" sz="3200" dirty="0">
                <a:solidFill>
                  <a:srgbClr val="202124"/>
                </a:solidFill>
              </a:rPr>
              <a:t>How is the App Rated?  Look for Reviews.</a:t>
            </a:r>
          </a:p>
          <a:p>
            <a:pPr algn="ctr"/>
            <a:endParaRPr lang="en-US" sz="3200" dirty="0">
              <a:solidFill>
                <a:srgbClr val="202124"/>
              </a:solidFill>
            </a:endParaRPr>
          </a:p>
          <a:p>
            <a:r>
              <a:rPr lang="en-US" sz="2400" b="1" i="0" dirty="0">
                <a:solidFill>
                  <a:srgbClr val="4A4A4A"/>
                </a:solidFill>
                <a:effectLst/>
              </a:rPr>
              <a:t>User reviews. </a:t>
            </a:r>
            <a:r>
              <a:rPr lang="en-US" sz="2400" b="0" i="0" dirty="0">
                <a:solidFill>
                  <a:srgbClr val="4A4A4A"/>
                </a:solidFill>
                <a:effectLst/>
              </a:rPr>
              <a:t>Sometimes it takes a village to figure out which apps are right for our kids. If you're on the fence, see what other parents -- and even kids -- are saying. Although our user community's ratings are based on personal opinion rather than developmental guidelines, they do rate apps using the same tools our editors do, with icons to flag areas of concern, stars to signal overall quality, and a target age to help you decide.</a:t>
            </a:r>
          </a:p>
          <a:p>
            <a:r>
              <a:rPr lang="en-US" b="0" i="0" dirty="0">
                <a:solidFill>
                  <a:srgbClr val="4A4A4A"/>
                </a:solidFill>
                <a:effectLst/>
                <a:hlinkClick r:id="rId3"/>
              </a:rPr>
              <a:t>https://www.commonsensemedia.org/about-us/our-mission/about-our-ratings/apps</a:t>
            </a:r>
            <a:endParaRPr lang="en-US" b="0" i="0" dirty="0">
              <a:solidFill>
                <a:srgbClr val="4A4A4A"/>
              </a:solidFill>
              <a:effectLst/>
            </a:endParaRPr>
          </a:p>
          <a:p>
            <a:endParaRPr lang="en-US" sz="2400" b="0" i="0" dirty="0">
              <a:solidFill>
                <a:srgbClr val="4A4A4A"/>
              </a:solidFill>
              <a:effectLst/>
            </a:endParaRPr>
          </a:p>
          <a:p>
            <a:pPr algn="ctr"/>
            <a:endParaRPr lang="en-US" sz="32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81257799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593981" cy="8586966"/>
          </a:xfrm>
          <a:prstGeom prst="rect">
            <a:avLst/>
          </a:prstGeom>
          <a:noFill/>
        </p:spPr>
        <p:txBody>
          <a:bodyPr wrap="square" rtlCol="0">
            <a:spAutoFit/>
          </a:bodyPr>
          <a:lstStyle/>
          <a:p>
            <a:pPr algn="ctr"/>
            <a:r>
              <a:rPr lang="en-US" sz="3200" dirty="0">
                <a:solidFill>
                  <a:srgbClr val="202124"/>
                </a:solidFill>
              </a:rPr>
              <a:t>Privacy Policy</a:t>
            </a:r>
          </a:p>
          <a:p>
            <a:pPr algn="ctr"/>
            <a:endParaRPr lang="en-US" sz="3200" dirty="0">
              <a:solidFill>
                <a:srgbClr val="202124"/>
              </a:solidFill>
            </a:endParaRPr>
          </a:p>
          <a:p>
            <a:pPr algn="l"/>
            <a:r>
              <a:rPr lang="en-US" sz="2400" b="1" i="0" dirty="0">
                <a:solidFill>
                  <a:srgbClr val="4A4A4A"/>
                </a:solidFill>
                <a:effectLst/>
              </a:rPr>
              <a:t>Privacy and safety. </a:t>
            </a:r>
            <a:r>
              <a:rPr lang="en-US" sz="2400" b="0" i="0" dirty="0">
                <a:solidFill>
                  <a:srgbClr val="4A4A4A"/>
                </a:solidFill>
                <a:effectLst/>
              </a:rPr>
              <a:t>For kids under 13, COPPA rules are designed to protect personal information. But whether an app is collecting personal information about kids or adults isn't always obvious. Some developers (not enough) offer short, sweet privacy policies written in plain language. But more often, you'll feel like you need a law degree to decipher the legalese. </a:t>
            </a:r>
          </a:p>
          <a:p>
            <a:pPr algn="ctr"/>
            <a:endParaRPr lang="en-US" sz="32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163846650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593981" cy="10064294"/>
          </a:xfrm>
          <a:prstGeom prst="rect">
            <a:avLst/>
          </a:prstGeom>
          <a:noFill/>
        </p:spPr>
        <p:txBody>
          <a:bodyPr wrap="square" rtlCol="0">
            <a:spAutoFit/>
          </a:bodyPr>
          <a:lstStyle/>
          <a:p>
            <a:pPr algn="ctr"/>
            <a:r>
              <a:rPr lang="en-US" sz="3200" dirty="0">
                <a:solidFill>
                  <a:srgbClr val="202124"/>
                </a:solidFill>
              </a:rPr>
              <a:t>Privacy Policy - Continued</a:t>
            </a:r>
          </a:p>
          <a:p>
            <a:pPr algn="ctr"/>
            <a:endParaRPr lang="en-US" sz="3200" dirty="0">
              <a:solidFill>
                <a:srgbClr val="202124"/>
              </a:solidFill>
            </a:endParaRPr>
          </a:p>
          <a:p>
            <a:pPr algn="l"/>
            <a:r>
              <a:rPr lang="en-US" sz="2400" b="0" i="0" dirty="0">
                <a:solidFill>
                  <a:srgbClr val="4A4A4A"/>
                </a:solidFill>
                <a:effectLst/>
              </a:rPr>
              <a:t>Aggregate data collection can be good -- it can even help developers improve their products. It's what happens to your information that's key. Will it be sold to marketers who then will target you? Can you have your personal information removed from the developer's records? </a:t>
            </a:r>
            <a:r>
              <a:rPr lang="en-US" sz="2400" dirty="0">
                <a:solidFill>
                  <a:srgbClr val="4A4A4A"/>
                </a:solidFill>
              </a:rPr>
              <a:t>There also are issues related to kids' safety to consider: Can they interact with others? Are location details collected and revealed? How easy is it to delete your account and remove any or all data?</a:t>
            </a:r>
          </a:p>
          <a:p>
            <a:r>
              <a:rPr lang="en-US" b="0" i="0" dirty="0">
                <a:solidFill>
                  <a:srgbClr val="4A4A4A"/>
                </a:solidFill>
                <a:effectLst/>
                <a:hlinkClick r:id="rId3"/>
              </a:rPr>
              <a:t>https://www.commonsensemedia.org/about-us/our-mission/about-our-ratings/apps</a:t>
            </a:r>
            <a:endParaRPr lang="en-US" b="0" i="0" dirty="0">
              <a:solidFill>
                <a:srgbClr val="4A4A4A"/>
              </a:solidFill>
              <a:effectLst/>
            </a:endParaRPr>
          </a:p>
          <a:p>
            <a:pPr algn="ctr"/>
            <a:endParaRPr lang="en-US" sz="3200" dirty="0">
              <a:solidFill>
                <a:srgbClr val="202124"/>
              </a:solidFill>
            </a:endParaRPr>
          </a:p>
          <a:p>
            <a:pPr algn="ctr"/>
            <a:endParaRPr lang="en-US" sz="3200" dirty="0">
              <a:solidFill>
                <a:srgbClr val="202124"/>
              </a:solidFill>
            </a:endParaRPr>
          </a:p>
          <a:p>
            <a:pPr algn="ctr"/>
            <a:r>
              <a:rPr lang="en-US" sz="3200" dirty="0">
                <a:solidFill>
                  <a:srgbClr val="202124"/>
                </a:solidFill>
              </a:rPr>
              <a:t> </a:t>
            </a: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a:p>
            <a:pPr algn="ctr"/>
            <a:endParaRPr lang="en-US" sz="3200" dirty="0">
              <a:solidFill>
                <a:srgbClr val="202124"/>
              </a:solidFill>
            </a:endParaRPr>
          </a:p>
        </p:txBody>
      </p:sp>
    </p:spTree>
    <p:extLst>
      <p:ext uri="{BB962C8B-B14F-4D97-AF65-F5344CB8AC3E}">
        <p14:creationId xmlns:p14="http://schemas.microsoft.com/office/powerpoint/2010/main" val="250762310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292239"/>
            <a:ext cx="7593981" cy="5155257"/>
          </a:xfrm>
          <a:prstGeom prst="rect">
            <a:avLst/>
          </a:prstGeom>
          <a:noFill/>
        </p:spPr>
        <p:txBody>
          <a:bodyPr wrap="square" rtlCol="0">
            <a:spAutoFit/>
          </a:bodyPr>
          <a:lstStyle/>
          <a:p>
            <a:pPr algn="ctr"/>
            <a:r>
              <a:rPr lang="en-US" sz="3200" dirty="0">
                <a:solidFill>
                  <a:srgbClr val="202124"/>
                </a:solidFill>
              </a:rPr>
              <a:t>Evaluating a Privacy Policy - 5W1H</a:t>
            </a:r>
          </a:p>
          <a:p>
            <a:pPr algn="ctr"/>
            <a:endParaRPr lang="en-US" sz="1100" dirty="0">
              <a:solidFill>
                <a:srgbClr val="202124"/>
              </a:solidFill>
            </a:endParaRPr>
          </a:p>
          <a:p>
            <a:pPr marL="457200" indent="-457200" algn="l">
              <a:buAutoNum type="arabicPeriod"/>
            </a:pPr>
            <a:r>
              <a:rPr lang="en-US" sz="2200" b="1" i="0" dirty="0">
                <a:solidFill>
                  <a:srgbClr val="202124"/>
                </a:solidFill>
                <a:effectLst/>
              </a:rPr>
              <a:t>Who</a:t>
            </a:r>
            <a:r>
              <a:rPr lang="en-US" sz="2200" b="0" i="0" dirty="0">
                <a:solidFill>
                  <a:srgbClr val="202124"/>
                </a:solidFill>
                <a:effectLst/>
              </a:rPr>
              <a:t> – Who (or what) is providing the personal information that is collected? </a:t>
            </a:r>
          </a:p>
          <a:p>
            <a:pPr marL="914400" lvl="1" indent="-457200">
              <a:buAutoNum type="arabicPeriod"/>
            </a:pPr>
            <a:r>
              <a:rPr lang="en-US" sz="2200" b="1" i="0" dirty="0">
                <a:solidFill>
                  <a:srgbClr val="202124"/>
                </a:solidFill>
                <a:effectLst/>
              </a:rPr>
              <a:t>How</a:t>
            </a:r>
            <a:r>
              <a:rPr lang="en-US" sz="2200" b="0" i="0" dirty="0">
                <a:solidFill>
                  <a:srgbClr val="202124"/>
                </a:solidFill>
                <a:effectLst/>
              </a:rPr>
              <a:t> – How is the personal information collected?</a:t>
            </a:r>
          </a:p>
          <a:p>
            <a:pPr marL="457200" indent="-457200">
              <a:buAutoNum type="arabicPeriod"/>
            </a:pPr>
            <a:r>
              <a:rPr lang="en-US" sz="2200" b="1" dirty="0">
                <a:solidFill>
                  <a:srgbClr val="202124"/>
                </a:solidFill>
              </a:rPr>
              <a:t>What </a:t>
            </a:r>
            <a:r>
              <a:rPr lang="en-US" sz="2200" dirty="0">
                <a:solidFill>
                  <a:srgbClr val="202124"/>
                </a:solidFill>
              </a:rPr>
              <a:t>– What personal information is collected by the App? </a:t>
            </a:r>
          </a:p>
          <a:p>
            <a:pPr marL="457200" indent="-457200">
              <a:buAutoNum type="arabicPeriod"/>
            </a:pPr>
            <a:r>
              <a:rPr lang="en-US" sz="2200" b="1" dirty="0">
                <a:solidFill>
                  <a:srgbClr val="202124"/>
                </a:solidFill>
              </a:rPr>
              <a:t>When </a:t>
            </a:r>
            <a:r>
              <a:rPr lang="en-US" sz="2200" dirty="0">
                <a:solidFill>
                  <a:srgbClr val="202124"/>
                </a:solidFill>
              </a:rPr>
              <a:t>– When, or how long is the personal information that is collected retained?  When is the personal information that is collected deleted?</a:t>
            </a:r>
          </a:p>
          <a:p>
            <a:pPr marL="457200" indent="-457200">
              <a:buAutoNum type="arabicPeriod"/>
            </a:pPr>
            <a:r>
              <a:rPr lang="en-US" sz="2200" b="1" dirty="0">
                <a:solidFill>
                  <a:srgbClr val="202124"/>
                </a:solidFill>
              </a:rPr>
              <a:t>Where</a:t>
            </a:r>
            <a:r>
              <a:rPr lang="en-US" sz="2200" dirty="0">
                <a:solidFill>
                  <a:srgbClr val="202124"/>
                </a:solidFill>
              </a:rPr>
              <a:t> – Where is the personal information that is collected stored?</a:t>
            </a:r>
          </a:p>
          <a:p>
            <a:pPr marL="457200" indent="-457200">
              <a:buAutoNum type="arabicPeriod"/>
            </a:pPr>
            <a:r>
              <a:rPr lang="en-US" sz="2200" b="1" dirty="0">
                <a:solidFill>
                  <a:srgbClr val="202124"/>
                </a:solidFill>
              </a:rPr>
              <a:t>Why</a:t>
            </a:r>
            <a:r>
              <a:rPr lang="en-US" sz="2200" dirty="0">
                <a:solidFill>
                  <a:srgbClr val="202124"/>
                </a:solidFill>
              </a:rPr>
              <a:t> – Why does the personal information collected need to be collected?  What is the purpose?  Functionality?</a:t>
            </a:r>
          </a:p>
          <a:p>
            <a:pPr lvl="1"/>
            <a:r>
              <a:rPr lang="en-US" sz="2200" b="1" dirty="0">
                <a:solidFill>
                  <a:srgbClr val="202124"/>
                </a:solidFill>
              </a:rPr>
              <a:t>2.	How </a:t>
            </a:r>
            <a:r>
              <a:rPr lang="en-US" sz="2200" b="0" i="0" dirty="0">
                <a:solidFill>
                  <a:srgbClr val="202124"/>
                </a:solidFill>
                <a:effectLst/>
              </a:rPr>
              <a:t>–</a:t>
            </a:r>
            <a:r>
              <a:rPr lang="en-US" sz="2200" b="1" dirty="0">
                <a:solidFill>
                  <a:srgbClr val="202124"/>
                </a:solidFill>
              </a:rPr>
              <a:t> </a:t>
            </a:r>
            <a:r>
              <a:rPr lang="en-US" sz="2200" dirty="0">
                <a:solidFill>
                  <a:srgbClr val="202124"/>
                </a:solidFill>
              </a:rPr>
              <a:t>How will the personal information collected be used? </a:t>
            </a:r>
            <a:endParaRPr lang="en-US" sz="3200" dirty="0">
              <a:solidFill>
                <a:srgbClr val="202124"/>
              </a:solidFill>
            </a:endParaRPr>
          </a:p>
        </p:txBody>
      </p:sp>
    </p:spTree>
    <p:extLst>
      <p:ext uri="{BB962C8B-B14F-4D97-AF65-F5344CB8AC3E}">
        <p14:creationId xmlns:p14="http://schemas.microsoft.com/office/powerpoint/2010/main" val="30676684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48353"/>
            <a:ext cx="7593981" cy="1077218"/>
          </a:xfrm>
          <a:prstGeom prst="rect">
            <a:avLst/>
          </a:prstGeom>
          <a:noFill/>
        </p:spPr>
        <p:txBody>
          <a:bodyPr wrap="square" rtlCol="0">
            <a:spAutoFit/>
          </a:bodyPr>
          <a:lstStyle/>
          <a:p>
            <a:pPr algn="ctr"/>
            <a:r>
              <a:rPr lang="en-US" sz="3200" dirty="0">
                <a:solidFill>
                  <a:srgbClr val="202124"/>
                </a:solidFill>
              </a:rPr>
              <a:t>Do Staff and Students Know What is Expected of Them?</a:t>
            </a:r>
          </a:p>
        </p:txBody>
      </p:sp>
      <p:pic>
        <p:nvPicPr>
          <p:cNvPr id="7172" name="Picture 4" descr="Expectations Clip Art - Royalty Free - GoGraph">
            <a:extLst>
              <a:ext uri="{FF2B5EF4-FFF2-40B4-BE49-F238E27FC236}">
                <a16:creationId xmlns:a16="http://schemas.microsoft.com/office/drawing/2014/main" id="{37FDBBCA-4A06-4AB8-9BA5-AA3B6B411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69"/>
          <a:stretch/>
        </p:blipFill>
        <p:spPr bwMode="auto">
          <a:xfrm>
            <a:off x="2285999" y="3622357"/>
            <a:ext cx="4572000" cy="22654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0BEEEFA-AC17-4548-808C-DC0D32D93D92}"/>
              </a:ext>
            </a:extLst>
          </p:cNvPr>
          <p:cNvSpPr txBox="1"/>
          <p:nvPr/>
        </p:nvSpPr>
        <p:spPr>
          <a:xfrm rot="1360835">
            <a:off x="6673229" y="5042509"/>
            <a:ext cx="2152928" cy="1200329"/>
          </a:xfrm>
          <a:prstGeom prst="rect">
            <a:avLst/>
          </a:prstGeom>
          <a:noFill/>
        </p:spPr>
        <p:txBody>
          <a:bodyPr wrap="square" rtlCol="0">
            <a:spAutoFit/>
          </a:bodyPr>
          <a:lstStyle/>
          <a:p>
            <a:r>
              <a:rPr lang="en-US" dirty="0"/>
              <a:t>Are we following the Student Data Transparency and Security Act?</a:t>
            </a:r>
          </a:p>
        </p:txBody>
      </p:sp>
      <p:sp>
        <p:nvSpPr>
          <p:cNvPr id="15" name="TextBox 14">
            <a:extLst>
              <a:ext uri="{FF2B5EF4-FFF2-40B4-BE49-F238E27FC236}">
                <a16:creationId xmlns:a16="http://schemas.microsoft.com/office/drawing/2014/main" id="{DB615688-F51D-414D-B8D8-8C91E42930E1}"/>
              </a:ext>
            </a:extLst>
          </p:cNvPr>
          <p:cNvSpPr txBox="1"/>
          <p:nvPr/>
        </p:nvSpPr>
        <p:spPr>
          <a:xfrm rot="20493406">
            <a:off x="716111" y="5617828"/>
            <a:ext cx="2152928" cy="923330"/>
          </a:xfrm>
          <a:prstGeom prst="rect">
            <a:avLst/>
          </a:prstGeom>
          <a:noFill/>
        </p:spPr>
        <p:txBody>
          <a:bodyPr wrap="square" rtlCol="0">
            <a:spAutoFit/>
          </a:bodyPr>
          <a:lstStyle/>
          <a:p>
            <a:r>
              <a:rPr lang="en-US" dirty="0"/>
              <a:t>Is our process for vetting Apps being followed?</a:t>
            </a:r>
          </a:p>
        </p:txBody>
      </p:sp>
      <p:sp>
        <p:nvSpPr>
          <p:cNvPr id="16" name="TextBox 15">
            <a:extLst>
              <a:ext uri="{FF2B5EF4-FFF2-40B4-BE49-F238E27FC236}">
                <a16:creationId xmlns:a16="http://schemas.microsoft.com/office/drawing/2014/main" id="{F7B4BD47-BD4F-4E6D-A51F-4DF034CF88A8}"/>
              </a:ext>
            </a:extLst>
          </p:cNvPr>
          <p:cNvSpPr txBox="1"/>
          <p:nvPr/>
        </p:nvSpPr>
        <p:spPr>
          <a:xfrm rot="1442063">
            <a:off x="6619755" y="3052526"/>
            <a:ext cx="2152928" cy="923330"/>
          </a:xfrm>
          <a:prstGeom prst="rect">
            <a:avLst/>
          </a:prstGeom>
          <a:noFill/>
        </p:spPr>
        <p:txBody>
          <a:bodyPr wrap="square" rtlCol="0">
            <a:spAutoFit/>
          </a:bodyPr>
          <a:lstStyle/>
          <a:p>
            <a:r>
              <a:rPr lang="en-US" dirty="0"/>
              <a:t>Do we have a process for vetting Apps?</a:t>
            </a:r>
          </a:p>
        </p:txBody>
      </p:sp>
      <p:sp>
        <p:nvSpPr>
          <p:cNvPr id="17" name="TextBox 16">
            <a:extLst>
              <a:ext uri="{FF2B5EF4-FFF2-40B4-BE49-F238E27FC236}">
                <a16:creationId xmlns:a16="http://schemas.microsoft.com/office/drawing/2014/main" id="{923EB436-8FD8-4A58-82A2-D2152852FB38}"/>
              </a:ext>
            </a:extLst>
          </p:cNvPr>
          <p:cNvSpPr txBox="1"/>
          <p:nvPr/>
        </p:nvSpPr>
        <p:spPr>
          <a:xfrm rot="20493406">
            <a:off x="850297" y="2977289"/>
            <a:ext cx="1884556" cy="1200329"/>
          </a:xfrm>
          <a:prstGeom prst="rect">
            <a:avLst/>
          </a:prstGeom>
          <a:noFill/>
        </p:spPr>
        <p:txBody>
          <a:bodyPr wrap="square" rtlCol="0">
            <a:spAutoFit/>
          </a:bodyPr>
          <a:lstStyle/>
          <a:p>
            <a:r>
              <a:rPr lang="en-US" dirty="0"/>
              <a:t>What is the School/District’s Data Privacy Policy?</a:t>
            </a:r>
          </a:p>
        </p:txBody>
      </p:sp>
      <p:sp>
        <p:nvSpPr>
          <p:cNvPr id="18" name="TextBox 17">
            <a:extLst>
              <a:ext uri="{FF2B5EF4-FFF2-40B4-BE49-F238E27FC236}">
                <a16:creationId xmlns:a16="http://schemas.microsoft.com/office/drawing/2014/main" id="{1DD23FA6-DFFE-4351-AACC-B7FA7AFC4D8C}"/>
              </a:ext>
            </a:extLst>
          </p:cNvPr>
          <p:cNvSpPr txBox="1"/>
          <p:nvPr/>
        </p:nvSpPr>
        <p:spPr>
          <a:xfrm>
            <a:off x="3835662" y="2654124"/>
            <a:ext cx="1884556" cy="923330"/>
          </a:xfrm>
          <a:prstGeom prst="rect">
            <a:avLst/>
          </a:prstGeom>
          <a:noFill/>
        </p:spPr>
        <p:txBody>
          <a:bodyPr wrap="square" rtlCol="0">
            <a:spAutoFit/>
          </a:bodyPr>
          <a:lstStyle/>
          <a:p>
            <a:r>
              <a:rPr lang="en-US" dirty="0"/>
              <a:t>What is the Acceptable Use Policy?</a:t>
            </a:r>
          </a:p>
        </p:txBody>
      </p:sp>
    </p:spTree>
    <p:extLst>
      <p:ext uri="{BB962C8B-B14F-4D97-AF65-F5344CB8AC3E}">
        <p14:creationId xmlns:p14="http://schemas.microsoft.com/office/powerpoint/2010/main" val="2447356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245193" y="1292239"/>
            <a:ext cx="8564270" cy="5586145"/>
          </a:xfrm>
          <a:prstGeom prst="rect">
            <a:avLst/>
          </a:prstGeom>
          <a:noFill/>
        </p:spPr>
        <p:txBody>
          <a:bodyPr wrap="square" rtlCol="0">
            <a:spAutoFit/>
          </a:bodyPr>
          <a:lstStyle/>
          <a:p>
            <a:pPr algn="ctr"/>
            <a:r>
              <a:rPr lang="en-US" sz="3200" dirty="0">
                <a:solidFill>
                  <a:srgbClr val="202124"/>
                </a:solidFill>
              </a:rPr>
              <a:t>My Questions for You</a:t>
            </a:r>
          </a:p>
          <a:p>
            <a:pPr algn="ctr"/>
            <a:endParaRPr lang="en-US" sz="1100" dirty="0">
              <a:solidFill>
                <a:srgbClr val="202124"/>
              </a:solidFill>
            </a:endParaRPr>
          </a:p>
          <a:p>
            <a:pPr marL="457200" indent="-457200" algn="l">
              <a:spcBef>
                <a:spcPts val="600"/>
              </a:spcBef>
              <a:buAutoNum type="arabicPeriod"/>
            </a:pPr>
            <a:r>
              <a:rPr lang="en-US" sz="2200" b="1" i="0" dirty="0">
                <a:solidFill>
                  <a:srgbClr val="202124"/>
                </a:solidFill>
                <a:effectLst/>
              </a:rPr>
              <a:t>Has this time/information been helpful?</a:t>
            </a:r>
          </a:p>
          <a:p>
            <a:pPr marL="457200" indent="-457200" algn="l">
              <a:spcBef>
                <a:spcPts val="600"/>
              </a:spcBef>
              <a:buAutoNum type="arabicPeriod"/>
            </a:pPr>
            <a:r>
              <a:rPr lang="en-US" sz="2200" b="1" dirty="0">
                <a:solidFill>
                  <a:srgbClr val="202124"/>
                </a:solidFill>
              </a:rPr>
              <a:t>Do you feel you are supported/have the resources to be successful in App vetting?</a:t>
            </a:r>
          </a:p>
          <a:p>
            <a:pPr marL="457200" indent="-457200" algn="l">
              <a:spcBef>
                <a:spcPts val="600"/>
              </a:spcBef>
              <a:buAutoNum type="arabicPeriod"/>
            </a:pPr>
            <a:r>
              <a:rPr lang="en-US" sz="2200" b="1" dirty="0">
                <a:solidFill>
                  <a:srgbClr val="202124"/>
                </a:solidFill>
              </a:rPr>
              <a:t>Has the concentration on App vetting increased with COVID/Remote Learning?  Why?  Who is the pressure coming from?</a:t>
            </a:r>
          </a:p>
          <a:p>
            <a:pPr marL="457200" indent="-457200" algn="l">
              <a:spcBef>
                <a:spcPts val="600"/>
              </a:spcBef>
              <a:buAutoNum type="arabicPeriod"/>
            </a:pPr>
            <a:r>
              <a:rPr lang="en-US" sz="2200" b="1" dirty="0">
                <a:solidFill>
                  <a:srgbClr val="202124"/>
                </a:solidFill>
              </a:rPr>
              <a:t>What insecurities do you have around App vetting?</a:t>
            </a:r>
          </a:p>
          <a:p>
            <a:pPr marL="457200" indent="-457200" algn="l">
              <a:spcBef>
                <a:spcPts val="600"/>
              </a:spcBef>
              <a:buAutoNum type="arabicPeriod"/>
            </a:pPr>
            <a:r>
              <a:rPr lang="en-US" sz="2200" b="1" dirty="0">
                <a:solidFill>
                  <a:srgbClr val="202124"/>
                </a:solidFill>
              </a:rPr>
              <a:t>Has anything that has been shared today increase your confidence around App vetting?</a:t>
            </a:r>
          </a:p>
          <a:p>
            <a:pPr marL="457200" indent="-457200" algn="l">
              <a:spcBef>
                <a:spcPts val="600"/>
              </a:spcBef>
              <a:buAutoNum type="arabicPeriod"/>
            </a:pPr>
            <a:r>
              <a:rPr lang="en-US" sz="2200" b="1" dirty="0">
                <a:solidFill>
                  <a:srgbClr val="202124"/>
                </a:solidFill>
              </a:rPr>
              <a:t>What keeps you up at night?</a:t>
            </a:r>
          </a:p>
          <a:p>
            <a:pPr marL="457200" indent="-457200" algn="l">
              <a:spcBef>
                <a:spcPts val="600"/>
              </a:spcBef>
              <a:buAutoNum type="arabicPeriod"/>
            </a:pPr>
            <a:r>
              <a:rPr lang="en-US" sz="2200" b="1" dirty="0">
                <a:solidFill>
                  <a:srgbClr val="202124"/>
                </a:solidFill>
              </a:rPr>
              <a:t>What solutions seem evasive?</a:t>
            </a:r>
          </a:p>
          <a:p>
            <a:pPr marL="457200" indent="-457200" algn="l">
              <a:spcBef>
                <a:spcPts val="600"/>
              </a:spcBef>
              <a:buAutoNum type="arabicPeriod"/>
            </a:pPr>
            <a:r>
              <a:rPr lang="en-US" sz="2200" b="1" dirty="0">
                <a:solidFill>
                  <a:srgbClr val="202124"/>
                </a:solidFill>
              </a:rPr>
              <a:t>How can CDE help?</a:t>
            </a:r>
          </a:p>
          <a:p>
            <a:pPr marL="457200" indent="-457200" algn="l">
              <a:buAutoNum type="arabicPeriod"/>
            </a:pPr>
            <a:endParaRPr lang="en-US" sz="3200" dirty="0">
              <a:solidFill>
                <a:srgbClr val="202124"/>
              </a:solidFill>
            </a:endParaRPr>
          </a:p>
        </p:txBody>
      </p:sp>
    </p:spTree>
    <p:extLst>
      <p:ext uri="{BB962C8B-B14F-4D97-AF65-F5344CB8AC3E}">
        <p14:creationId xmlns:p14="http://schemas.microsoft.com/office/powerpoint/2010/main" val="38765625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245193" y="1292239"/>
            <a:ext cx="8564270" cy="1738938"/>
          </a:xfrm>
          <a:prstGeom prst="rect">
            <a:avLst/>
          </a:prstGeom>
          <a:noFill/>
        </p:spPr>
        <p:txBody>
          <a:bodyPr wrap="square" rtlCol="0">
            <a:spAutoFit/>
          </a:bodyPr>
          <a:lstStyle/>
          <a:p>
            <a:pPr algn="ctr"/>
            <a:endParaRPr lang="en-US" sz="3200" dirty="0">
              <a:solidFill>
                <a:srgbClr val="202124"/>
              </a:solidFill>
            </a:endParaRPr>
          </a:p>
          <a:p>
            <a:pPr algn="ctr"/>
            <a:r>
              <a:rPr lang="en-US" sz="3200" dirty="0">
                <a:solidFill>
                  <a:srgbClr val="202124"/>
                </a:solidFill>
              </a:rPr>
              <a:t>Your Questions for Me</a:t>
            </a:r>
          </a:p>
          <a:p>
            <a:pPr algn="ctr"/>
            <a:endParaRPr lang="en-US" sz="1100" dirty="0">
              <a:solidFill>
                <a:srgbClr val="202124"/>
              </a:solidFill>
            </a:endParaRPr>
          </a:p>
          <a:p>
            <a:pPr algn="l"/>
            <a:endParaRPr lang="en-US" sz="3200" dirty="0">
              <a:solidFill>
                <a:srgbClr val="202124"/>
              </a:solidFill>
            </a:endParaRPr>
          </a:p>
        </p:txBody>
      </p:sp>
      <p:pic>
        <p:nvPicPr>
          <p:cNvPr id="8194" name="Picture 2" descr="Free Free Cliparts Question, Download Free Clip Art, Free Clip Art on  Clipart Library">
            <a:extLst>
              <a:ext uri="{FF2B5EF4-FFF2-40B4-BE49-F238E27FC236}">
                <a16:creationId xmlns:a16="http://schemas.microsoft.com/office/drawing/2014/main" id="{E920CF13-5AD2-46AC-8C0A-F2EFA49B4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538734"/>
            <a:ext cx="2678906"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8740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81800"/>
            <a:ext cx="7593981" cy="5016758"/>
          </a:xfrm>
          <a:prstGeom prst="rect">
            <a:avLst/>
          </a:prstGeom>
          <a:noFill/>
        </p:spPr>
        <p:txBody>
          <a:bodyPr wrap="square" rtlCol="0">
            <a:spAutoFit/>
          </a:bodyPr>
          <a:lstStyle/>
          <a:p>
            <a:pPr algn="ctr"/>
            <a:r>
              <a:rPr lang="en-US" sz="3200" i="0" dirty="0">
                <a:solidFill>
                  <a:srgbClr val="202124"/>
                </a:solidFill>
                <a:effectLst/>
              </a:rPr>
              <a:t>What (specifically) do your Students and Teachers need?</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r>
              <a:rPr lang="en-US" sz="3200" i="0" dirty="0">
                <a:solidFill>
                  <a:srgbClr val="202124"/>
                </a:solidFill>
                <a:effectLst/>
              </a:rPr>
              <a:t>How do you know what (specifically) your Students and Teachers need?</a:t>
            </a:r>
            <a:endParaRPr lang="en-US" sz="1400" i="0" dirty="0">
              <a:solidFill>
                <a:srgbClr val="2B2B2B"/>
              </a:solidFill>
              <a:effectLst/>
            </a:endParaRPr>
          </a:p>
        </p:txBody>
      </p:sp>
      <p:pic>
        <p:nvPicPr>
          <p:cNvPr id="1026" name="Picture 2" descr="Image result for pondering clipart free">
            <a:extLst>
              <a:ext uri="{FF2B5EF4-FFF2-40B4-BE49-F238E27FC236}">
                <a16:creationId xmlns:a16="http://schemas.microsoft.com/office/drawing/2014/main" id="{CF2CCA27-6CA5-4E2D-A553-3EED7389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447" y="2613915"/>
            <a:ext cx="2678906" cy="2678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B05E56-FD9E-43FD-A840-1A3E6789BBBE}"/>
              </a:ext>
            </a:extLst>
          </p:cNvPr>
          <p:cNvSpPr txBox="1"/>
          <p:nvPr/>
        </p:nvSpPr>
        <p:spPr>
          <a:xfrm>
            <a:off x="1132371" y="3990179"/>
            <a:ext cx="1115122" cy="461665"/>
          </a:xfrm>
          <a:prstGeom prst="rect">
            <a:avLst/>
          </a:prstGeom>
          <a:noFill/>
        </p:spPr>
        <p:txBody>
          <a:bodyPr wrap="square" rtlCol="0">
            <a:spAutoFit/>
          </a:bodyPr>
          <a:lstStyle/>
          <a:p>
            <a:r>
              <a:rPr lang="en-US" sz="2400" b="1" dirty="0"/>
              <a:t>Forms?</a:t>
            </a:r>
          </a:p>
        </p:txBody>
      </p:sp>
      <p:sp>
        <p:nvSpPr>
          <p:cNvPr id="10" name="TextBox 9">
            <a:extLst>
              <a:ext uri="{FF2B5EF4-FFF2-40B4-BE49-F238E27FC236}">
                <a16:creationId xmlns:a16="http://schemas.microsoft.com/office/drawing/2014/main" id="{D35C0B56-8804-411E-A000-AF8F4F360692}"/>
              </a:ext>
            </a:extLst>
          </p:cNvPr>
          <p:cNvSpPr txBox="1"/>
          <p:nvPr/>
        </p:nvSpPr>
        <p:spPr>
          <a:xfrm>
            <a:off x="6762944" y="3990179"/>
            <a:ext cx="1265664" cy="461665"/>
          </a:xfrm>
          <a:prstGeom prst="rect">
            <a:avLst/>
          </a:prstGeom>
          <a:noFill/>
        </p:spPr>
        <p:txBody>
          <a:bodyPr wrap="square" rtlCol="0">
            <a:spAutoFit/>
          </a:bodyPr>
          <a:lstStyle/>
          <a:p>
            <a:r>
              <a:rPr lang="en-US" sz="2400" b="1" dirty="0"/>
              <a:t>Forums?</a:t>
            </a:r>
          </a:p>
        </p:txBody>
      </p:sp>
    </p:spTree>
    <p:extLst>
      <p:ext uri="{BB962C8B-B14F-4D97-AF65-F5344CB8AC3E}">
        <p14:creationId xmlns:p14="http://schemas.microsoft.com/office/powerpoint/2010/main" val="29295287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2050" name="Picture 2" descr="Image result for support clipart free">
            <a:extLst>
              <a:ext uri="{FF2B5EF4-FFF2-40B4-BE49-F238E27FC236}">
                <a16:creationId xmlns:a16="http://schemas.microsoft.com/office/drawing/2014/main" id="{9F4E0A36-9675-4F96-A395-2AD61829D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95" y="2409522"/>
            <a:ext cx="3357563" cy="307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841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481800"/>
            <a:ext cx="7593981" cy="3046988"/>
          </a:xfrm>
          <a:prstGeom prst="rect">
            <a:avLst/>
          </a:prstGeom>
          <a:noFill/>
        </p:spPr>
        <p:txBody>
          <a:bodyPr wrap="square" rtlCol="0">
            <a:spAutoFit/>
          </a:bodyPr>
          <a:lstStyle/>
          <a:p>
            <a:pPr algn="ctr"/>
            <a:r>
              <a:rPr lang="en-US" sz="3200" i="0" dirty="0">
                <a:solidFill>
                  <a:srgbClr val="202124"/>
                </a:solidFill>
                <a:effectLst/>
              </a:rPr>
              <a:t>The resources are abundant!</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p:txBody>
      </p:sp>
      <p:pic>
        <p:nvPicPr>
          <p:cNvPr id="5" name="Picture 4">
            <a:hlinkClick r:id="rId2"/>
            <a:extLst>
              <a:ext uri="{FF2B5EF4-FFF2-40B4-BE49-F238E27FC236}">
                <a16:creationId xmlns:a16="http://schemas.microsoft.com/office/drawing/2014/main" id="{75B01033-3866-4202-ACC0-5D034A7D86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5474" y="2562640"/>
            <a:ext cx="5534025" cy="1295400"/>
          </a:xfrm>
          <a:prstGeom prst="rect">
            <a:avLst/>
          </a:prstGeom>
        </p:spPr>
      </p:pic>
      <p:pic>
        <p:nvPicPr>
          <p:cNvPr id="7" name="Picture 6">
            <a:hlinkClick r:id="rId4"/>
            <a:extLst>
              <a:ext uri="{FF2B5EF4-FFF2-40B4-BE49-F238E27FC236}">
                <a16:creationId xmlns:a16="http://schemas.microsoft.com/office/drawing/2014/main" id="{840E7254-3F6A-45F5-AD43-B8134836EC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14598" y="4337685"/>
            <a:ext cx="4295775" cy="1885950"/>
          </a:xfrm>
          <a:prstGeom prst="rect">
            <a:avLst/>
          </a:prstGeom>
        </p:spPr>
      </p:pic>
    </p:spTree>
    <p:extLst>
      <p:ext uri="{BB962C8B-B14F-4D97-AF65-F5344CB8AC3E}">
        <p14:creationId xmlns:p14="http://schemas.microsoft.com/office/powerpoint/2010/main" val="20681685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180723"/>
            <a:ext cx="7593981" cy="3046988"/>
          </a:xfrm>
          <a:prstGeom prst="rect">
            <a:avLst/>
          </a:prstGeom>
          <a:noFill/>
        </p:spPr>
        <p:txBody>
          <a:bodyPr wrap="square" rtlCol="0">
            <a:spAutoFit/>
          </a:bodyPr>
          <a:lstStyle/>
          <a:p>
            <a:pPr algn="ctr"/>
            <a:r>
              <a:rPr lang="en-US" sz="3200" i="0" dirty="0">
                <a:solidFill>
                  <a:srgbClr val="202124"/>
                </a:solidFill>
                <a:effectLst/>
              </a:rPr>
              <a:t>The resources are abundant!</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p:txBody>
      </p:sp>
      <p:pic>
        <p:nvPicPr>
          <p:cNvPr id="6" name="Picture 5" descr="Resources available at the Educational App store.">
            <a:extLst>
              <a:ext uri="{FF2B5EF4-FFF2-40B4-BE49-F238E27FC236}">
                <a16:creationId xmlns:a16="http://schemas.microsoft.com/office/drawing/2014/main" id="{8BBDE5A5-10B5-46CD-96C4-3C9F50D2C5E2}"/>
              </a:ext>
            </a:extLst>
          </p:cNvPr>
          <p:cNvPicPr>
            <a:picLocks noChangeAspect="1"/>
          </p:cNvPicPr>
          <p:nvPr/>
        </p:nvPicPr>
        <p:blipFill>
          <a:blip r:embed="rId2"/>
          <a:stretch>
            <a:fillRect/>
          </a:stretch>
        </p:blipFill>
        <p:spPr>
          <a:xfrm>
            <a:off x="607745" y="1701932"/>
            <a:ext cx="7952423" cy="4400550"/>
          </a:xfrm>
          <a:prstGeom prst="rect">
            <a:avLst/>
          </a:prstGeom>
          <a:ln>
            <a:solidFill>
              <a:schemeClr val="tx1"/>
            </a:solidFill>
          </a:ln>
        </p:spPr>
      </p:pic>
      <p:sp>
        <p:nvSpPr>
          <p:cNvPr id="8" name="TextBox 7">
            <a:extLst>
              <a:ext uri="{FF2B5EF4-FFF2-40B4-BE49-F238E27FC236}">
                <a16:creationId xmlns:a16="http://schemas.microsoft.com/office/drawing/2014/main" id="{DAB57570-9D4E-452A-BC11-1C5F4908DB6E}"/>
              </a:ext>
            </a:extLst>
          </p:cNvPr>
          <p:cNvSpPr txBox="1"/>
          <p:nvPr/>
        </p:nvSpPr>
        <p:spPr>
          <a:xfrm>
            <a:off x="501804" y="6102482"/>
            <a:ext cx="5296829" cy="307777"/>
          </a:xfrm>
          <a:prstGeom prst="rect">
            <a:avLst/>
          </a:prstGeom>
          <a:noFill/>
        </p:spPr>
        <p:txBody>
          <a:bodyPr wrap="square" rtlCol="0">
            <a:spAutoFit/>
          </a:bodyPr>
          <a:lstStyle/>
          <a:p>
            <a:r>
              <a:rPr lang="en-US" sz="1400" dirty="0"/>
              <a:t>https://www.educationalappstore.com/app-lists/best-apps-for-schools</a:t>
            </a:r>
          </a:p>
        </p:txBody>
      </p:sp>
      <p:sp>
        <p:nvSpPr>
          <p:cNvPr id="9" name="TextBox 8">
            <a:extLst>
              <a:ext uri="{FF2B5EF4-FFF2-40B4-BE49-F238E27FC236}">
                <a16:creationId xmlns:a16="http://schemas.microsoft.com/office/drawing/2014/main" id="{6615671D-A0EC-45BB-98C6-A0025F437C4A}"/>
              </a:ext>
            </a:extLst>
          </p:cNvPr>
          <p:cNvSpPr txBox="1"/>
          <p:nvPr/>
        </p:nvSpPr>
        <p:spPr>
          <a:xfrm>
            <a:off x="775009" y="6443712"/>
            <a:ext cx="7688767" cy="369332"/>
          </a:xfrm>
          <a:prstGeom prst="rect">
            <a:avLst/>
          </a:prstGeom>
          <a:noFill/>
        </p:spPr>
        <p:txBody>
          <a:bodyPr wrap="square" rtlCol="0">
            <a:spAutoFit/>
          </a:bodyPr>
          <a:lstStyle/>
          <a:p>
            <a:pPr algn="ctr"/>
            <a:r>
              <a:rPr lang="en-US" dirty="0"/>
              <a:t>CDE does not promote specific online resources.</a:t>
            </a:r>
          </a:p>
        </p:txBody>
      </p:sp>
    </p:spTree>
    <p:extLst>
      <p:ext uri="{BB962C8B-B14F-4D97-AF65-F5344CB8AC3E}">
        <p14:creationId xmlns:p14="http://schemas.microsoft.com/office/powerpoint/2010/main" val="10314687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180723"/>
            <a:ext cx="7593981" cy="3046988"/>
          </a:xfrm>
          <a:prstGeom prst="rect">
            <a:avLst/>
          </a:prstGeom>
          <a:noFill/>
        </p:spPr>
        <p:txBody>
          <a:bodyPr wrap="square" rtlCol="0">
            <a:spAutoFit/>
          </a:bodyPr>
          <a:lstStyle/>
          <a:p>
            <a:pPr algn="ctr"/>
            <a:r>
              <a:rPr lang="en-US" sz="3200" i="0" dirty="0">
                <a:solidFill>
                  <a:srgbClr val="202124"/>
                </a:solidFill>
                <a:effectLst/>
              </a:rPr>
              <a:t>The resources are abundant!</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p:txBody>
      </p:sp>
      <p:sp>
        <p:nvSpPr>
          <p:cNvPr id="8" name="TextBox 7">
            <a:extLst>
              <a:ext uri="{FF2B5EF4-FFF2-40B4-BE49-F238E27FC236}">
                <a16:creationId xmlns:a16="http://schemas.microsoft.com/office/drawing/2014/main" id="{DAB57570-9D4E-452A-BC11-1C5F4908DB6E}"/>
              </a:ext>
            </a:extLst>
          </p:cNvPr>
          <p:cNvSpPr txBox="1"/>
          <p:nvPr/>
        </p:nvSpPr>
        <p:spPr>
          <a:xfrm>
            <a:off x="0" y="5845496"/>
            <a:ext cx="8986838" cy="307777"/>
          </a:xfrm>
          <a:prstGeom prst="rect">
            <a:avLst/>
          </a:prstGeom>
          <a:noFill/>
        </p:spPr>
        <p:txBody>
          <a:bodyPr wrap="square" rtlCol="0">
            <a:spAutoFit/>
          </a:bodyPr>
          <a:lstStyle/>
          <a:p>
            <a:r>
              <a:rPr lang="en-US" sz="1400" dirty="0"/>
              <a:t>https://www.commonsense.org/education/top-picks/the-best-free-apps-and-websites-for-learning</a:t>
            </a:r>
          </a:p>
        </p:txBody>
      </p:sp>
      <p:sp>
        <p:nvSpPr>
          <p:cNvPr id="9" name="TextBox 8">
            <a:extLst>
              <a:ext uri="{FF2B5EF4-FFF2-40B4-BE49-F238E27FC236}">
                <a16:creationId xmlns:a16="http://schemas.microsoft.com/office/drawing/2014/main" id="{6615671D-A0EC-45BB-98C6-A0025F437C4A}"/>
              </a:ext>
            </a:extLst>
          </p:cNvPr>
          <p:cNvSpPr txBox="1"/>
          <p:nvPr/>
        </p:nvSpPr>
        <p:spPr>
          <a:xfrm>
            <a:off x="775009" y="6443712"/>
            <a:ext cx="7688767" cy="369332"/>
          </a:xfrm>
          <a:prstGeom prst="rect">
            <a:avLst/>
          </a:prstGeom>
          <a:noFill/>
        </p:spPr>
        <p:txBody>
          <a:bodyPr wrap="square" rtlCol="0">
            <a:spAutoFit/>
          </a:bodyPr>
          <a:lstStyle/>
          <a:p>
            <a:pPr algn="ctr"/>
            <a:r>
              <a:rPr lang="en-US" dirty="0"/>
              <a:t>CDE does not promote specific online resources.</a:t>
            </a:r>
          </a:p>
        </p:txBody>
      </p:sp>
      <p:pic>
        <p:nvPicPr>
          <p:cNvPr id="5" name="Picture 4">
            <a:extLst>
              <a:ext uri="{FF2B5EF4-FFF2-40B4-BE49-F238E27FC236}">
                <a16:creationId xmlns:a16="http://schemas.microsoft.com/office/drawing/2014/main" id="{53E13D2A-10BF-41F4-9D19-7A64B45DF8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69" y="1835935"/>
            <a:ext cx="8986838" cy="3986213"/>
          </a:xfrm>
          <a:prstGeom prst="rect">
            <a:avLst/>
          </a:prstGeom>
          <a:ln>
            <a:solidFill>
              <a:schemeClr val="tx1"/>
            </a:solidFill>
          </a:ln>
        </p:spPr>
      </p:pic>
    </p:spTree>
    <p:extLst>
      <p:ext uri="{BB962C8B-B14F-4D97-AF65-F5344CB8AC3E}">
        <p14:creationId xmlns:p14="http://schemas.microsoft.com/office/powerpoint/2010/main" val="1144083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180723"/>
            <a:ext cx="7593981" cy="3046988"/>
          </a:xfrm>
          <a:prstGeom prst="rect">
            <a:avLst/>
          </a:prstGeom>
          <a:noFill/>
        </p:spPr>
        <p:txBody>
          <a:bodyPr wrap="square" rtlCol="0">
            <a:spAutoFit/>
          </a:bodyPr>
          <a:lstStyle/>
          <a:p>
            <a:pPr algn="ctr"/>
            <a:r>
              <a:rPr lang="en-US" sz="3200" i="0" dirty="0">
                <a:solidFill>
                  <a:srgbClr val="202124"/>
                </a:solidFill>
                <a:effectLst/>
              </a:rPr>
              <a:t>The resources are abundant!</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p:txBody>
      </p:sp>
      <p:sp>
        <p:nvSpPr>
          <p:cNvPr id="8" name="TextBox 7">
            <a:extLst>
              <a:ext uri="{FF2B5EF4-FFF2-40B4-BE49-F238E27FC236}">
                <a16:creationId xmlns:a16="http://schemas.microsoft.com/office/drawing/2014/main" id="{DAB57570-9D4E-452A-BC11-1C5F4908DB6E}"/>
              </a:ext>
            </a:extLst>
          </p:cNvPr>
          <p:cNvSpPr txBox="1"/>
          <p:nvPr/>
        </p:nvSpPr>
        <p:spPr>
          <a:xfrm>
            <a:off x="1115121" y="5964052"/>
            <a:ext cx="8986838" cy="307777"/>
          </a:xfrm>
          <a:prstGeom prst="rect">
            <a:avLst/>
          </a:prstGeom>
          <a:noFill/>
        </p:spPr>
        <p:txBody>
          <a:bodyPr wrap="square" rtlCol="0">
            <a:spAutoFit/>
          </a:bodyPr>
          <a:lstStyle/>
          <a:p>
            <a:r>
              <a:rPr lang="en-US" sz="1400" dirty="0"/>
              <a:t>https://www.teachthought.com/technology/38-best-elementary-learning-apps-for-students/</a:t>
            </a:r>
          </a:p>
        </p:txBody>
      </p:sp>
      <p:sp>
        <p:nvSpPr>
          <p:cNvPr id="9" name="TextBox 8">
            <a:extLst>
              <a:ext uri="{FF2B5EF4-FFF2-40B4-BE49-F238E27FC236}">
                <a16:creationId xmlns:a16="http://schemas.microsoft.com/office/drawing/2014/main" id="{6615671D-A0EC-45BB-98C6-A0025F437C4A}"/>
              </a:ext>
            </a:extLst>
          </p:cNvPr>
          <p:cNvSpPr txBox="1"/>
          <p:nvPr/>
        </p:nvSpPr>
        <p:spPr>
          <a:xfrm>
            <a:off x="775009" y="6443712"/>
            <a:ext cx="7688767" cy="369332"/>
          </a:xfrm>
          <a:prstGeom prst="rect">
            <a:avLst/>
          </a:prstGeom>
          <a:noFill/>
        </p:spPr>
        <p:txBody>
          <a:bodyPr wrap="square" rtlCol="0">
            <a:spAutoFit/>
          </a:bodyPr>
          <a:lstStyle/>
          <a:p>
            <a:pPr algn="ctr"/>
            <a:r>
              <a:rPr lang="en-US" dirty="0"/>
              <a:t>CDE does not promote specific online resources.</a:t>
            </a:r>
          </a:p>
        </p:txBody>
      </p:sp>
      <p:pic>
        <p:nvPicPr>
          <p:cNvPr id="10" name="Picture 9" descr="Resources available at the Teach Thought website.">
            <a:extLst>
              <a:ext uri="{FF2B5EF4-FFF2-40B4-BE49-F238E27FC236}">
                <a16:creationId xmlns:a16="http://schemas.microsoft.com/office/drawing/2014/main" id="{C9978DEC-C23A-43AD-AC4E-038B9D0BAA09}"/>
              </a:ext>
            </a:extLst>
          </p:cNvPr>
          <p:cNvPicPr>
            <a:picLocks noChangeAspect="1"/>
          </p:cNvPicPr>
          <p:nvPr/>
        </p:nvPicPr>
        <p:blipFill>
          <a:blip r:embed="rId3"/>
          <a:stretch>
            <a:fillRect/>
          </a:stretch>
        </p:blipFill>
        <p:spPr>
          <a:xfrm>
            <a:off x="1223704" y="1737946"/>
            <a:ext cx="6506528" cy="4170045"/>
          </a:xfrm>
          <a:prstGeom prst="rect">
            <a:avLst/>
          </a:prstGeom>
          <a:ln>
            <a:solidFill>
              <a:schemeClr val="tx1"/>
            </a:solidFill>
          </a:ln>
        </p:spPr>
      </p:pic>
    </p:spTree>
    <p:extLst>
      <p:ext uri="{BB962C8B-B14F-4D97-AF65-F5344CB8AC3E}">
        <p14:creationId xmlns:p14="http://schemas.microsoft.com/office/powerpoint/2010/main" val="25651124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Leveraging Computer Programs and Applications to Meet Educational Needs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11" name="TextBox 10">
            <a:extLst>
              <a:ext uri="{FF2B5EF4-FFF2-40B4-BE49-F238E27FC236}">
                <a16:creationId xmlns:a16="http://schemas.microsoft.com/office/drawing/2014/main" id="{52AA5A15-6CC5-4D35-BB92-DF34BC63B411}"/>
              </a:ext>
            </a:extLst>
          </p:cNvPr>
          <p:cNvSpPr txBox="1"/>
          <p:nvPr/>
        </p:nvSpPr>
        <p:spPr>
          <a:xfrm>
            <a:off x="775009" y="1180723"/>
            <a:ext cx="7593981" cy="3046988"/>
          </a:xfrm>
          <a:prstGeom prst="rect">
            <a:avLst/>
          </a:prstGeom>
          <a:noFill/>
        </p:spPr>
        <p:txBody>
          <a:bodyPr wrap="square" rtlCol="0">
            <a:spAutoFit/>
          </a:bodyPr>
          <a:lstStyle/>
          <a:p>
            <a:pPr algn="ctr"/>
            <a:r>
              <a:rPr lang="en-US" sz="3200" i="0" dirty="0">
                <a:solidFill>
                  <a:srgbClr val="202124"/>
                </a:solidFill>
                <a:effectLst/>
              </a:rPr>
              <a:t>The resources are abundant!</a:t>
            </a: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a:p>
            <a:pPr algn="ctr"/>
            <a:endParaRPr lang="en-US" sz="3200" i="0" dirty="0">
              <a:solidFill>
                <a:srgbClr val="202124"/>
              </a:solidFill>
              <a:effectLst/>
            </a:endParaRPr>
          </a:p>
          <a:p>
            <a:pPr algn="ctr"/>
            <a:endParaRPr lang="en-US" sz="3200" dirty="0">
              <a:solidFill>
                <a:srgbClr val="202124"/>
              </a:solidFill>
            </a:endParaRPr>
          </a:p>
        </p:txBody>
      </p:sp>
      <p:sp>
        <p:nvSpPr>
          <p:cNvPr id="8" name="TextBox 7">
            <a:extLst>
              <a:ext uri="{FF2B5EF4-FFF2-40B4-BE49-F238E27FC236}">
                <a16:creationId xmlns:a16="http://schemas.microsoft.com/office/drawing/2014/main" id="{DAB57570-9D4E-452A-BC11-1C5F4908DB6E}"/>
              </a:ext>
            </a:extLst>
          </p:cNvPr>
          <p:cNvSpPr txBox="1"/>
          <p:nvPr/>
        </p:nvSpPr>
        <p:spPr>
          <a:xfrm>
            <a:off x="44604" y="5756288"/>
            <a:ext cx="8986838" cy="307777"/>
          </a:xfrm>
          <a:prstGeom prst="rect">
            <a:avLst/>
          </a:prstGeom>
          <a:noFill/>
        </p:spPr>
        <p:txBody>
          <a:bodyPr wrap="square" rtlCol="0">
            <a:spAutoFit/>
          </a:bodyPr>
          <a:lstStyle/>
          <a:p>
            <a:r>
              <a:rPr lang="en-US" sz="1400" dirty="0"/>
              <a:t>https://www.weareteachers.com/best-free-apps-for-students/</a:t>
            </a:r>
          </a:p>
        </p:txBody>
      </p:sp>
      <p:sp>
        <p:nvSpPr>
          <p:cNvPr id="9" name="TextBox 8">
            <a:extLst>
              <a:ext uri="{FF2B5EF4-FFF2-40B4-BE49-F238E27FC236}">
                <a16:creationId xmlns:a16="http://schemas.microsoft.com/office/drawing/2014/main" id="{6615671D-A0EC-45BB-98C6-A0025F437C4A}"/>
              </a:ext>
            </a:extLst>
          </p:cNvPr>
          <p:cNvSpPr txBox="1"/>
          <p:nvPr/>
        </p:nvSpPr>
        <p:spPr>
          <a:xfrm>
            <a:off x="775009" y="6443712"/>
            <a:ext cx="7688767" cy="369332"/>
          </a:xfrm>
          <a:prstGeom prst="rect">
            <a:avLst/>
          </a:prstGeom>
          <a:noFill/>
        </p:spPr>
        <p:txBody>
          <a:bodyPr wrap="square" rtlCol="0">
            <a:spAutoFit/>
          </a:bodyPr>
          <a:lstStyle/>
          <a:p>
            <a:pPr algn="ctr"/>
            <a:r>
              <a:rPr lang="en-US" dirty="0"/>
              <a:t>CDE does not promote specific online resources.</a:t>
            </a:r>
          </a:p>
        </p:txBody>
      </p:sp>
      <p:pic>
        <p:nvPicPr>
          <p:cNvPr id="5" name="Picture 4" descr="Resources available on the We are Teachers website.">
            <a:extLst>
              <a:ext uri="{FF2B5EF4-FFF2-40B4-BE49-F238E27FC236}">
                <a16:creationId xmlns:a16="http://schemas.microsoft.com/office/drawing/2014/main" id="{D879F1CD-F743-412A-92C9-45E5F595671B}"/>
              </a:ext>
            </a:extLst>
          </p:cNvPr>
          <p:cNvPicPr>
            <a:picLocks noChangeAspect="1"/>
          </p:cNvPicPr>
          <p:nvPr/>
        </p:nvPicPr>
        <p:blipFill>
          <a:blip r:embed="rId3"/>
          <a:stretch>
            <a:fillRect/>
          </a:stretch>
        </p:blipFill>
        <p:spPr>
          <a:xfrm>
            <a:off x="133812" y="1750064"/>
            <a:ext cx="8839200" cy="4000500"/>
          </a:xfrm>
          <a:prstGeom prst="rect">
            <a:avLst/>
          </a:prstGeom>
          <a:ln>
            <a:solidFill>
              <a:schemeClr val="tx1"/>
            </a:solidFill>
          </a:ln>
        </p:spPr>
      </p:pic>
    </p:spTree>
    <p:extLst>
      <p:ext uri="{BB962C8B-B14F-4D97-AF65-F5344CB8AC3E}">
        <p14:creationId xmlns:p14="http://schemas.microsoft.com/office/powerpoint/2010/main" val="1800947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14595</TotalTime>
  <Words>2021</Words>
  <Application>Microsoft Office PowerPoint</Application>
  <PresentationFormat>On-screen Show (4:3)</PresentationFormat>
  <Paragraphs>280</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Museo Slab 500</vt:lpstr>
      <vt:lpstr>Office Theme</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lpstr>Leveraging Computer Programs and Applications to Meet Educational Needs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Owen, Emily</cp:lastModifiedBy>
  <cp:revision>220</cp:revision>
  <dcterms:created xsi:type="dcterms:W3CDTF">2019-06-25T17:30:52Z</dcterms:created>
  <dcterms:modified xsi:type="dcterms:W3CDTF">2022-03-21T17:18:21Z</dcterms:modified>
</cp:coreProperties>
</file>