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340" r:id="rId4"/>
    <p:sldId id="341" r:id="rId5"/>
    <p:sldId id="342" r:id="rId6"/>
    <p:sldId id="343" r:id="rId7"/>
    <p:sldId id="344" r:id="rId8"/>
    <p:sldId id="345" r:id="rId9"/>
    <p:sldId id="346" r:id="rId10"/>
    <p:sldId id="348" r:id="rId11"/>
    <p:sldId id="349" r:id="rId12"/>
    <p:sldId id="350" r:id="rId13"/>
    <p:sldId id="258" r:id="rId14"/>
    <p:sldId id="351" r:id="rId15"/>
    <p:sldId id="352" r:id="rId16"/>
    <p:sldId id="353" r:id="rId17"/>
    <p:sldId id="354" r:id="rId18"/>
    <p:sldId id="355" r:id="rId19"/>
    <p:sldId id="369" r:id="rId20"/>
    <p:sldId id="368" r:id="rId21"/>
    <p:sldId id="367" r:id="rId22"/>
    <p:sldId id="356" r:id="rId23"/>
    <p:sldId id="287" r:id="rId24"/>
    <p:sldId id="357" r:id="rId25"/>
    <p:sldId id="358" r:id="rId26"/>
    <p:sldId id="359" r:id="rId27"/>
    <p:sldId id="360" r:id="rId28"/>
    <p:sldId id="316" r:id="rId29"/>
    <p:sldId id="318" r:id="rId30"/>
    <p:sldId id="364" r:id="rId31"/>
    <p:sldId id="312" r:id="rId32"/>
    <p:sldId id="314" r:id="rId33"/>
    <p:sldId id="361" r:id="rId34"/>
    <p:sldId id="336" r:id="rId35"/>
    <p:sldId id="338" r:id="rId36"/>
    <p:sldId id="362" r:id="rId37"/>
    <p:sldId id="363" r:id="rId38"/>
    <p:sldId id="36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470811-03EB-5025-4E1B-D491D3323EF4}" name="Swanton, Lindsay" initials="LS" userId="S::Swanton_L@cde.state.co.us::d6a6887e-8741-4e9c-a51d-f03616a5ff75" providerId="AD"/>
  <p188:author id="{5EBE1098-7FA8-DF82-87A5-149E5E85B57C}" name="Mohajeri-Nelson, Nazanin" initials="NM" userId="S::Mohajeri-Nelson_n@cde.state.co.us::a9da618a-a76d-43dd-a63a-6c6fdf3f5685" providerId="AD"/>
  <p188:author id="{E4CA32F5-CE09-1402-BCDC-741D2B8A4B5E}" name="Negley, Tina" initials="TN" userId="S::Negley_T@cde.state.co.us::4436ae98-303c-45af-8b8b-02ca5312699c" providerId="AD"/>
  <p188:author id="{F44FE5FF-1E79-52B3-A62A-AA8C97CCED6A}" name="Smith, Hunter" initials="SH" userId="S::Smith_h@cde.state.co.us::d7660911-3755-46c9-9ad0-76ccaba411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E97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2" autoAdjust="0"/>
    <p:restoredTop sz="88478" autoAdjust="0"/>
  </p:normalViewPr>
  <p:slideViewPr>
    <p:cSldViewPr snapToGrid="0">
      <p:cViewPr varScale="1">
        <p:scale>
          <a:sx n="112" d="100"/>
          <a:sy n="112" d="100"/>
        </p:scale>
        <p:origin x="510"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stacked"/>
        <c:varyColors val="0"/>
        <c:ser>
          <c:idx val="0"/>
          <c:order val="0"/>
          <c:tx>
            <c:strRef>
              <c:f>Sheet1!$B$1</c:f>
              <c:strCache>
                <c:ptCount val="1"/>
                <c:pt idx="0">
                  <c:v>With IEPs</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Multilingual Learners (114,482)</c:v>
                </c:pt>
                <c:pt idx="1">
                  <c:v>Non-Multilingual Learners (776,982)</c:v>
                </c:pt>
              </c:strCache>
            </c:strRef>
          </c:cat>
          <c:val>
            <c:numRef>
              <c:f>Sheet1!$B$2:$B$3</c:f>
              <c:numCache>
                <c:formatCode>0.00%</c:formatCode>
                <c:ptCount val="2"/>
                <c:pt idx="0">
                  <c:v>0.15529999999999999</c:v>
                </c:pt>
                <c:pt idx="1">
                  <c:v>0.11799999999999999</c:v>
                </c:pt>
              </c:numCache>
            </c:numRef>
          </c:val>
          <c:extLst>
            <c:ext xmlns:c16="http://schemas.microsoft.com/office/drawing/2014/chart" uri="{C3380CC4-5D6E-409C-BE32-E72D297353CC}">
              <c16:uniqueId val="{00000000-81C6-469E-8922-CE2A3FE5FBA9}"/>
            </c:ext>
          </c:extLst>
        </c:ser>
        <c:ser>
          <c:idx val="1"/>
          <c:order val="1"/>
          <c:tx>
            <c:strRef>
              <c:f>Sheet1!$C$1</c:f>
              <c:strCache>
                <c:ptCount val="1"/>
                <c:pt idx="0">
                  <c:v>Without IEPs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Multilingual Learners (114,482)</c:v>
                </c:pt>
                <c:pt idx="1">
                  <c:v>Non-Multilingual Learners (776,982)</c:v>
                </c:pt>
              </c:strCache>
            </c:strRef>
          </c:cat>
          <c:val>
            <c:numRef>
              <c:f>Sheet1!$C$2:$C$3</c:f>
              <c:numCache>
                <c:formatCode>0.00%</c:formatCode>
                <c:ptCount val="2"/>
                <c:pt idx="0">
                  <c:v>0.84470000000000001</c:v>
                </c:pt>
                <c:pt idx="1">
                  <c:v>0.88200000000000001</c:v>
                </c:pt>
              </c:numCache>
            </c:numRef>
          </c:val>
          <c:extLst>
            <c:ext xmlns:c16="http://schemas.microsoft.com/office/drawing/2014/chart" uri="{C3380CC4-5D6E-409C-BE32-E72D297353CC}">
              <c16:uniqueId val="{00000001-81C6-469E-8922-CE2A3FE5FBA9}"/>
            </c:ext>
          </c:extLst>
        </c:ser>
        <c:dLbls>
          <c:dLblPos val="ctr"/>
          <c:showLegendKey val="0"/>
          <c:showVal val="1"/>
          <c:showCatName val="0"/>
          <c:showSerName val="0"/>
          <c:showPercent val="0"/>
          <c:showBubbleSize val="0"/>
        </c:dLbls>
        <c:gapWidth val="79"/>
        <c:overlap val="100"/>
        <c:axId val="1759208288"/>
        <c:axId val="1759206368"/>
      </c:barChart>
      <c:catAx>
        <c:axId val="175920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mn-lt"/>
                <a:ea typeface="+mn-ea"/>
                <a:cs typeface="+mn-cs"/>
              </a:defRPr>
            </a:pPr>
            <a:endParaRPr lang="en-US"/>
          </a:p>
        </c:txPr>
        <c:crossAx val="1759206368"/>
        <c:crosses val="autoZero"/>
        <c:auto val="1"/>
        <c:lblAlgn val="ctr"/>
        <c:lblOffset val="100"/>
        <c:noMultiLvlLbl val="0"/>
      </c:catAx>
      <c:valAx>
        <c:axId val="1759206368"/>
        <c:scaling>
          <c:orientation val="minMax"/>
        </c:scaling>
        <c:delete val="1"/>
        <c:axPos val="b"/>
        <c:numFmt formatCode="0.00%" sourceLinked="1"/>
        <c:majorTickMark val="none"/>
        <c:minorTickMark val="none"/>
        <c:tickLblPos val="nextTo"/>
        <c:crossAx val="17592082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tx1">
                    <a:lumMod val="65000"/>
                    <a:lumOff val="35000"/>
                  </a:schemeClr>
                </a:solidFill>
                <a:latin typeface="+mn-lt"/>
                <a:ea typeface="+mn-ea"/>
                <a:cs typeface="+mn-cs"/>
              </a:defRPr>
            </a:pPr>
            <a:r>
              <a:rPr lang="en-US" sz="2400" dirty="0"/>
              <a:t>’23-’24 CO Students with IEPs</a:t>
            </a:r>
          </a:p>
        </c:rich>
      </c:tx>
      <c:overlay val="0"/>
      <c:spPr>
        <a:noFill/>
        <a:ln>
          <a:noFill/>
        </a:ln>
        <a:effectLst/>
      </c:spPr>
      <c:txPr>
        <a:bodyPr rot="0" spcFirstLastPara="1" vertOverflow="ellipsis" vert="horz" wrap="square" anchor="ctr" anchorCtr="1"/>
        <a:lstStyle/>
        <a:p>
          <a:pPr>
            <a:defRPr sz="2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’23-’24 CO Students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BC3-49C7-B236-AE5E040D0E86}"/>
              </c:ext>
            </c:extLst>
          </c:dPt>
          <c:dPt>
            <c:idx val="1"/>
            <c:bubble3D val="0"/>
            <c:spPr>
              <a:solidFill>
                <a:schemeClr val="accent2">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B9F-4DAB-ACDA-32C3187193C2}"/>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 Multilingual Learners</c:v>
                </c:pt>
                <c:pt idx="1">
                  <c:v>Multilingual Learners (MLs)</c:v>
                </c:pt>
              </c:strCache>
            </c:strRef>
          </c:cat>
          <c:val>
            <c:numRef>
              <c:f>Sheet1!$B$2:$B$3</c:f>
              <c:numCache>
                <c:formatCode>0.00%</c:formatCode>
                <c:ptCount val="2"/>
                <c:pt idx="0">
                  <c:v>0.16420000000000001</c:v>
                </c:pt>
                <c:pt idx="1">
                  <c:v>0.83579999999999999</c:v>
                </c:pt>
              </c:numCache>
            </c:numRef>
          </c:val>
          <c:extLst>
            <c:ext xmlns:c16="http://schemas.microsoft.com/office/drawing/2014/chart" uri="{C3380CC4-5D6E-409C-BE32-E72D297353CC}">
              <c16:uniqueId val="{00000000-3B9F-4DAB-ACDA-32C3187193C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1" i="0" u="none" strike="noStrike" kern="1200" cap="all" spc="50" baseline="0">
                <a:solidFill>
                  <a:schemeClr val="tx1">
                    <a:lumMod val="65000"/>
                    <a:lumOff val="35000"/>
                  </a:schemeClr>
                </a:solidFill>
                <a:latin typeface="+mn-lt"/>
                <a:ea typeface="+mn-ea"/>
                <a:cs typeface="+mn-cs"/>
              </a:defRPr>
            </a:pPr>
            <a:r>
              <a:rPr lang="en-US" sz="2400" dirty="0"/>
              <a:t>2021 US Students With IEPs</a:t>
            </a:r>
          </a:p>
        </c:rich>
      </c:tx>
      <c:overlay val="0"/>
      <c:spPr>
        <a:noFill/>
        <a:ln>
          <a:noFill/>
        </a:ln>
        <a:effectLst/>
      </c:spPr>
      <c:txPr>
        <a:bodyPr rot="0" spcFirstLastPara="1" vertOverflow="ellipsis" vert="horz" wrap="square" anchor="ctr" anchorCtr="1"/>
        <a:lstStyle/>
        <a:p>
          <a:pPr>
            <a:defRPr sz="2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2021 US Students</c:v>
                </c:pt>
              </c:strCache>
            </c:strRef>
          </c:tx>
          <c:dPt>
            <c:idx val="0"/>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6FE-4A28-906F-8A790416F596}"/>
              </c:ext>
            </c:extLst>
          </c:dPt>
          <c:dPt>
            <c:idx val="1"/>
            <c:bubble3D val="0"/>
            <c:spPr>
              <a:solidFill>
                <a:schemeClr val="accent1">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A6FE-4A28-906F-8A790416F596}"/>
              </c:ext>
            </c:extLst>
          </c:dPt>
          <c:dLbls>
            <c:dLbl>
              <c:idx val="0"/>
              <c:tx>
                <c:rich>
                  <a:bodyPr/>
                  <a:lstStyle/>
                  <a:p>
                    <a:fld id="{A4FBCF24-CEE6-4AE7-9024-7BB1B20577EA}"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FE-4A28-906F-8A790416F59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 Multilingual Learners</c:v>
                </c:pt>
                <c:pt idx="1">
                  <c:v>Multilingual Learners (MLs)</c:v>
                </c:pt>
              </c:strCache>
            </c:strRef>
          </c:cat>
          <c:val>
            <c:numRef>
              <c:f>Sheet1!$B$2:$B$3</c:f>
              <c:numCache>
                <c:formatCode>0.00%</c:formatCode>
                <c:ptCount val="2"/>
                <c:pt idx="0">
                  <c:v>0.1178</c:v>
                </c:pt>
                <c:pt idx="1">
                  <c:v>0.88219999999999998</c:v>
                </c:pt>
              </c:numCache>
            </c:numRef>
          </c:val>
          <c:extLst>
            <c:ext xmlns:c16="http://schemas.microsoft.com/office/drawing/2014/chart" uri="{C3380CC4-5D6E-409C-BE32-E72D297353CC}">
              <c16:uniqueId val="{00000000-A6FE-4A28-906F-8A790416F59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tx>
            <c:strRef>
              <c:f>Sheet1!$B$1</c:f>
              <c:strCache>
                <c:ptCount val="1"/>
                <c:pt idx="0">
                  <c:v>Specific Learning Disability</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2021 US K-12 Students</c:v>
                </c:pt>
                <c:pt idx="1">
                  <c:v>2023-2024 CO K-12 Students</c:v>
                </c:pt>
                <c:pt idx="2">
                  <c:v>2021 US K-12 Multilingual Learners</c:v>
                </c:pt>
                <c:pt idx="3">
                  <c:v>Multilingual Learners</c:v>
                </c:pt>
              </c:strCache>
            </c:strRef>
          </c:cat>
          <c:val>
            <c:numRef>
              <c:f>Sheet1!$B$2:$B$5</c:f>
              <c:numCache>
                <c:formatCode>0.00%</c:formatCode>
                <c:ptCount val="4"/>
                <c:pt idx="0">
                  <c:v>0.32</c:v>
                </c:pt>
                <c:pt idx="1">
                  <c:v>0.40600000000000003</c:v>
                </c:pt>
                <c:pt idx="2">
                  <c:v>0.44690000000000002</c:v>
                </c:pt>
                <c:pt idx="3">
                  <c:v>0.50729999999999997</c:v>
                </c:pt>
              </c:numCache>
            </c:numRef>
          </c:val>
          <c:extLst>
            <c:ext xmlns:c16="http://schemas.microsoft.com/office/drawing/2014/chart" uri="{C3380CC4-5D6E-409C-BE32-E72D297353CC}">
              <c16:uniqueId val="{00000000-9315-41B6-B639-20C2F826F92E}"/>
            </c:ext>
          </c:extLst>
        </c:ser>
        <c:ser>
          <c:idx val="1"/>
          <c:order val="1"/>
          <c:tx>
            <c:strRef>
              <c:f>Sheet1!$C$1</c:f>
              <c:strCache>
                <c:ptCount val="1"/>
                <c:pt idx="0">
                  <c:v>All other Disability Categories</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2021 US K-12 Students</c:v>
                </c:pt>
                <c:pt idx="1">
                  <c:v>2023-2024 CO K-12 Students</c:v>
                </c:pt>
                <c:pt idx="2">
                  <c:v>2021 US K-12 Multilingual Learners</c:v>
                </c:pt>
                <c:pt idx="3">
                  <c:v>Multilingual Learners</c:v>
                </c:pt>
              </c:strCache>
            </c:strRef>
          </c:cat>
          <c:val>
            <c:numRef>
              <c:f>Sheet1!$C$2:$C$5</c:f>
              <c:numCache>
                <c:formatCode>0.00%</c:formatCode>
                <c:ptCount val="4"/>
                <c:pt idx="0">
                  <c:v>0.68</c:v>
                </c:pt>
                <c:pt idx="1">
                  <c:v>0.59399999999999997</c:v>
                </c:pt>
                <c:pt idx="2">
                  <c:v>0.53310000000000002</c:v>
                </c:pt>
                <c:pt idx="3">
                  <c:v>0.49270000000000003</c:v>
                </c:pt>
              </c:numCache>
            </c:numRef>
          </c:val>
          <c:extLst>
            <c:ext xmlns:c16="http://schemas.microsoft.com/office/drawing/2014/chart" uri="{C3380CC4-5D6E-409C-BE32-E72D297353CC}">
              <c16:uniqueId val="{00000001-9315-41B6-B639-20C2F826F92E}"/>
            </c:ext>
          </c:extLst>
        </c:ser>
        <c:dLbls>
          <c:dLblPos val="ctr"/>
          <c:showLegendKey val="0"/>
          <c:showVal val="1"/>
          <c:showCatName val="0"/>
          <c:showSerName val="0"/>
          <c:showPercent val="0"/>
          <c:showBubbleSize val="0"/>
        </c:dLbls>
        <c:gapWidth val="79"/>
        <c:overlap val="100"/>
        <c:axId val="2123146048"/>
        <c:axId val="2123146528"/>
      </c:barChart>
      <c:catAx>
        <c:axId val="212314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solidFill>
                <a:latin typeface="+mn-lt"/>
                <a:ea typeface="+mn-ea"/>
                <a:cs typeface="+mn-cs"/>
              </a:defRPr>
            </a:pPr>
            <a:endParaRPr lang="en-US"/>
          </a:p>
        </c:txPr>
        <c:crossAx val="2123146528"/>
        <c:crosses val="autoZero"/>
        <c:auto val="1"/>
        <c:lblAlgn val="ctr"/>
        <c:lblOffset val="100"/>
        <c:noMultiLvlLbl val="0"/>
      </c:catAx>
      <c:valAx>
        <c:axId val="2123146528"/>
        <c:scaling>
          <c:orientation val="minMax"/>
        </c:scaling>
        <c:delete val="1"/>
        <c:axPos val="b"/>
        <c:numFmt formatCode="0%" sourceLinked="1"/>
        <c:majorTickMark val="none"/>
        <c:minorTickMark val="none"/>
        <c:tickLblPos val="nextTo"/>
        <c:crossAx val="2123146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D1532-C651-4C53-98EC-1824E9A3AAEE}"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3A5DC-263E-4126-AA25-96985F36F52F}" type="slidenum">
              <a:rPr lang="en-US" smtClean="0"/>
              <a:t>‹#›</a:t>
            </a:fld>
            <a:endParaRPr lang="en-US"/>
          </a:p>
        </p:txBody>
      </p:sp>
    </p:spTree>
    <p:extLst>
      <p:ext uri="{BB962C8B-B14F-4D97-AF65-F5344CB8AC3E}">
        <p14:creationId xmlns:p14="http://schemas.microsoft.com/office/powerpoint/2010/main" val="323423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PHLOTE refers to students with a primary home language other than English.</a:t>
            </a:r>
          </a:p>
        </p:txBody>
      </p:sp>
      <p:sp>
        <p:nvSpPr>
          <p:cNvPr id="4" name="Slide Number Placeholder 3"/>
          <p:cNvSpPr>
            <a:spLocks noGrp="1"/>
          </p:cNvSpPr>
          <p:nvPr>
            <p:ph type="sldNum" sz="quarter" idx="5"/>
          </p:nvPr>
        </p:nvSpPr>
        <p:spPr/>
        <p:txBody>
          <a:bodyPr/>
          <a:lstStyle/>
          <a:p>
            <a:fld id="{F553A5DC-263E-4126-AA25-96985F36F52F}" type="slidenum">
              <a:rPr lang="en-US" smtClean="0"/>
              <a:t>2</a:t>
            </a:fld>
            <a:endParaRPr lang="en-US"/>
          </a:p>
        </p:txBody>
      </p:sp>
    </p:spTree>
    <p:extLst>
      <p:ext uri="{BB962C8B-B14F-4D97-AF65-F5344CB8AC3E}">
        <p14:creationId xmlns:p14="http://schemas.microsoft.com/office/powerpoint/2010/main" val="96506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School year 2023 and 2024 in Colorado there were 881,464 students of those, 114,482 were multilingual learners, and 776,982 were non-multilingual learners.  Of Multilingual Learners, 15.53% were identified with disabilities.  Of Non MLs, 11.8% were identified with disabilities.  </a:t>
            </a:r>
          </a:p>
        </p:txBody>
      </p:sp>
      <p:sp>
        <p:nvSpPr>
          <p:cNvPr id="4" name="Slide Number Placeholder 3"/>
          <p:cNvSpPr>
            <a:spLocks noGrp="1"/>
          </p:cNvSpPr>
          <p:nvPr>
            <p:ph type="sldNum" sz="quarter" idx="5"/>
          </p:nvPr>
        </p:nvSpPr>
        <p:spPr/>
        <p:txBody>
          <a:bodyPr/>
          <a:lstStyle/>
          <a:p>
            <a:fld id="{F553A5DC-263E-4126-AA25-96985F36F52F}" type="slidenum">
              <a:rPr lang="en-US" smtClean="0"/>
              <a:t>19</a:t>
            </a:fld>
            <a:endParaRPr lang="en-US"/>
          </a:p>
        </p:txBody>
      </p:sp>
    </p:spTree>
    <p:extLst>
      <p:ext uri="{BB962C8B-B14F-4D97-AF65-F5344CB8AC3E}">
        <p14:creationId xmlns:p14="http://schemas.microsoft.com/office/powerpoint/2010/main" val="309007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For the 2023-2024 School year, 84% of Colorado K-12 students with disabilities were not Multilingual learners while 16% were multilingual learners. For the 2021 School year, 88% of US K-12 students with disabilities were not Multilingual learners while 12% were multilingual learners</a:t>
            </a:r>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20</a:t>
            </a:fld>
            <a:endParaRPr lang="en-US"/>
          </a:p>
        </p:txBody>
      </p:sp>
    </p:spTree>
    <p:extLst>
      <p:ext uri="{BB962C8B-B14F-4D97-AF65-F5344CB8AC3E}">
        <p14:creationId xmlns:p14="http://schemas.microsoft.com/office/powerpoint/2010/main" val="186636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spcBef>
                <a:spcPts val="0"/>
              </a:spcBef>
              <a:spcAft>
                <a:spcPts val="0"/>
              </a:spcAft>
              <a:buClr>
                <a:schemeClr val="dk1"/>
              </a:buClr>
              <a:buSzPts val="1100"/>
              <a:buNone/>
            </a:pPr>
            <a:r>
              <a:rPr lang="en-US" dirty="0">
                <a:solidFill>
                  <a:schemeClr val="dk1"/>
                </a:solidFill>
              </a:rPr>
              <a:t>Due to a lag in data collection, we only have national data for 2021 where we find that 32% of students with IEPs in the US were identified with a Specific Learning Disability.  For comparison, In Colorado last year, we found that just over 40% of our students with disabilities were identified with SLD.  Nationally nearly 45% of MLs with disabilities were identified with SLD. When we review the data for Multilingual learners in Colorado, we find that more than 50% of dually identified learners fall under the category of SLD last year.</a:t>
            </a:r>
          </a:p>
          <a:p>
            <a:pPr marL="457200" lvl="0" indent="-298450" algn="l" rtl="0">
              <a:spcBef>
                <a:spcPts val="0"/>
              </a:spcBef>
              <a:spcAft>
                <a:spcPts val="0"/>
              </a:spcAft>
              <a:buClr>
                <a:schemeClr val="dk1"/>
              </a:buClr>
              <a:buSzPts val="1100"/>
              <a:buChar char="●"/>
            </a:pPr>
            <a:r>
              <a:rPr lang="en-US" dirty="0">
                <a:solidFill>
                  <a:schemeClr val="dk1"/>
                </a:solidFill>
              </a:rPr>
              <a:t>With what degree of certainty have we ruled out the exclusionary factors for SLD such as English language proficiency or lack of appropriate instruction?</a:t>
            </a:r>
          </a:p>
          <a:p>
            <a:pPr marL="457200" lvl="0" indent="-298450" algn="l" rtl="0">
              <a:spcBef>
                <a:spcPts val="0"/>
              </a:spcBef>
              <a:spcAft>
                <a:spcPts val="0"/>
              </a:spcAft>
              <a:buClr>
                <a:schemeClr val="dk1"/>
              </a:buClr>
              <a:buSzPts val="1100"/>
              <a:buChar char="●"/>
            </a:pPr>
            <a:r>
              <a:rPr lang="en-US" dirty="0">
                <a:solidFill>
                  <a:schemeClr val="dk1"/>
                </a:solidFill>
              </a:rPr>
              <a:t>How have we ruled out cultural differences as a determinative factor?</a:t>
            </a:r>
          </a:p>
          <a:p>
            <a:pPr marL="457200" lvl="0" indent="-298450" algn="l" rtl="0">
              <a:spcBef>
                <a:spcPts val="0"/>
              </a:spcBef>
              <a:spcAft>
                <a:spcPts val="0"/>
              </a:spcAft>
              <a:buClr>
                <a:schemeClr val="dk1"/>
              </a:buClr>
              <a:buSzPts val="1100"/>
              <a:buChar char="●"/>
            </a:pPr>
            <a:r>
              <a:rPr lang="en-US" dirty="0">
                <a:solidFill>
                  <a:schemeClr val="dk1"/>
                </a:solidFill>
              </a:rPr>
              <a:t>What about socioeconomic status?</a:t>
            </a:r>
          </a:p>
          <a:p>
            <a:pPr marL="457200" lvl="0" indent="-298450" algn="l" rtl="0">
              <a:spcBef>
                <a:spcPts val="0"/>
              </a:spcBef>
              <a:spcAft>
                <a:spcPts val="0"/>
              </a:spcAft>
              <a:buClr>
                <a:schemeClr val="dk1"/>
              </a:buClr>
              <a:buSzPts val="1100"/>
              <a:buChar char="●"/>
            </a:pPr>
            <a:r>
              <a:rPr lang="en-US" dirty="0">
                <a:solidFill>
                  <a:schemeClr val="dk1"/>
                </a:solidFill>
              </a:rPr>
              <a:t>If many of these students do in fact have a disability and we have ruled out these exclusionary factors, how confident are we that SLD is the most accurate category for identification?</a:t>
            </a:r>
          </a:p>
          <a:p>
            <a:endParaRPr lang="en-US" dirty="0"/>
          </a:p>
        </p:txBody>
      </p:sp>
      <p:sp>
        <p:nvSpPr>
          <p:cNvPr id="4" name="Slide Number Placeholder 3"/>
          <p:cNvSpPr>
            <a:spLocks noGrp="1"/>
          </p:cNvSpPr>
          <p:nvPr>
            <p:ph type="sldNum" sz="quarter" idx="5"/>
          </p:nvPr>
        </p:nvSpPr>
        <p:spPr/>
        <p:txBody>
          <a:bodyPr/>
          <a:lstStyle/>
          <a:p>
            <a:fld id="{F553A5DC-263E-4126-AA25-96985F36F52F}" type="slidenum">
              <a:rPr lang="en-US" smtClean="0"/>
              <a:t>21</a:t>
            </a:fld>
            <a:endParaRPr lang="en-US"/>
          </a:p>
        </p:txBody>
      </p:sp>
    </p:spTree>
    <p:extLst>
      <p:ext uri="{BB962C8B-B14F-4D97-AF65-F5344CB8AC3E}">
        <p14:creationId xmlns:p14="http://schemas.microsoft.com/office/powerpoint/2010/main" val="4203268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4B5EA20C-B3F4-4A44-AE0E-287355AA053C}"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19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262794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131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2845786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389739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62940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2135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88666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68741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15014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27210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380747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4B5EA20C-B3F4-4A44-AE0E-287355AA053C}" type="slidenum">
              <a:rPr lang="en-US" smtClean="0"/>
              <a:t>‹#›</a:t>
            </a:fld>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49109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DC46-1F0F-4B82-ABD7-03F38513EB7B}" type="datetimeFigureOut">
              <a:rPr lang="en-US" smtClean="0"/>
              <a:t>8/1/2024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EA20C-B3F4-4A44-AE0E-287355AA053C}" type="slidenum">
              <a:rPr lang="en-US" smtClean="0"/>
              <a:t>‹#›</a:t>
            </a:fld>
            <a:endParaRPr lang="en-US"/>
          </a:p>
        </p:txBody>
      </p:sp>
    </p:spTree>
    <p:extLst>
      <p:ext uri="{BB962C8B-B14F-4D97-AF65-F5344CB8AC3E}">
        <p14:creationId xmlns:p14="http://schemas.microsoft.com/office/powerpoint/2010/main" val="71743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www.cde.state.co.us/cdeedserv/cderuraldesignationli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ites.ed.gov/idea/osep-fast-facts-students-with-disabilities-english-learners" TargetMode="Externa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sites.ed.gov/idea/osep-fast-facts-students-with-disabilities-english-learners" TargetMode="External"/><Relationship Id="rId4" Type="http://schemas.openxmlformats.org/officeDocument/2006/relationships/hyperlink" Target="https://nces.ed.gov/programs/coe/indicator/cgg/students-with-disabilitie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1958-B875-41F8-B3C2-CCA0637DBE56}"/>
              </a:ext>
            </a:extLst>
          </p:cNvPr>
          <p:cNvSpPr>
            <a:spLocks noGrp="1"/>
          </p:cNvSpPr>
          <p:nvPr>
            <p:ph type="ctrTitle"/>
          </p:nvPr>
        </p:nvSpPr>
        <p:spPr/>
        <p:txBody>
          <a:bodyPr>
            <a:normAutofit fontScale="90000"/>
          </a:bodyPr>
          <a:lstStyle/>
          <a:p>
            <a:r>
              <a:rPr lang="en-US" dirty="0"/>
              <a:t>Multilingual Learners</a:t>
            </a:r>
            <a:br>
              <a:rPr lang="en-US" dirty="0"/>
            </a:br>
            <a:r>
              <a:rPr lang="en-US" dirty="0"/>
              <a:t>State of the State</a:t>
            </a:r>
          </a:p>
        </p:txBody>
      </p:sp>
      <p:sp>
        <p:nvSpPr>
          <p:cNvPr id="3" name="Subtitle 2">
            <a:extLst>
              <a:ext uri="{FF2B5EF4-FFF2-40B4-BE49-F238E27FC236}">
                <a16:creationId xmlns:a16="http://schemas.microsoft.com/office/drawing/2014/main" id="{63B0C4EA-E29E-4550-AB9D-71D638A76248}"/>
              </a:ext>
            </a:extLst>
          </p:cNvPr>
          <p:cNvSpPr>
            <a:spLocks noGrp="1"/>
          </p:cNvSpPr>
          <p:nvPr>
            <p:ph type="subTitle" idx="1"/>
          </p:nvPr>
        </p:nvSpPr>
        <p:spPr>
          <a:xfrm>
            <a:off x="914401" y="5715000"/>
            <a:ext cx="10402529" cy="582559"/>
          </a:xfrm>
        </p:spPr>
        <p:txBody>
          <a:bodyPr/>
          <a:lstStyle/>
          <a:p>
            <a:r>
              <a:rPr lang="en-US" dirty="0"/>
              <a:t>School Year 2023-2024</a:t>
            </a:r>
          </a:p>
        </p:txBody>
      </p:sp>
    </p:spTree>
    <p:extLst>
      <p:ext uri="{BB962C8B-B14F-4D97-AF65-F5344CB8AC3E}">
        <p14:creationId xmlns:p14="http://schemas.microsoft.com/office/powerpoint/2010/main" val="289709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A94F-98E7-DB4F-3E00-0930CA199C4C}"/>
              </a:ext>
            </a:extLst>
          </p:cNvPr>
          <p:cNvSpPr>
            <a:spLocks noGrp="1"/>
          </p:cNvSpPr>
          <p:nvPr>
            <p:ph type="title"/>
          </p:nvPr>
        </p:nvSpPr>
        <p:spPr/>
        <p:txBody>
          <a:bodyPr/>
          <a:lstStyle/>
          <a:p>
            <a:r>
              <a:rPr lang="en-US" dirty="0"/>
              <a:t>K-12 ML Geographic Distribution by Rural Status</a:t>
            </a:r>
          </a:p>
        </p:txBody>
      </p:sp>
      <p:pic>
        <p:nvPicPr>
          <p:cNvPr id="8" name="Picture 7" descr="Pie chart showing the percent of K-12 multilingual learners by rural designation.">
            <a:extLst>
              <a:ext uri="{FF2B5EF4-FFF2-40B4-BE49-F238E27FC236}">
                <a16:creationId xmlns:a16="http://schemas.microsoft.com/office/drawing/2014/main" id="{F8ECC032-E999-67E0-8D8E-2344ED01CC30}"/>
              </a:ext>
            </a:extLst>
          </p:cNvPr>
          <p:cNvPicPr>
            <a:picLocks noChangeAspect="1"/>
          </p:cNvPicPr>
          <p:nvPr/>
        </p:nvPicPr>
        <p:blipFill>
          <a:blip r:embed="rId2"/>
          <a:stretch>
            <a:fillRect/>
          </a:stretch>
        </p:blipFill>
        <p:spPr>
          <a:xfrm>
            <a:off x="201168" y="1359952"/>
            <a:ext cx="7870618" cy="4712616"/>
          </a:xfrm>
          <a:prstGeom prst="rect">
            <a:avLst/>
          </a:prstGeom>
        </p:spPr>
      </p:pic>
      <p:pic>
        <p:nvPicPr>
          <p:cNvPr id="10" name="Picture 9" descr="Pie chart showing the percent of K-12 students by rural designation.">
            <a:extLst>
              <a:ext uri="{FF2B5EF4-FFF2-40B4-BE49-F238E27FC236}">
                <a16:creationId xmlns:a16="http://schemas.microsoft.com/office/drawing/2014/main" id="{3A0D462E-EF4D-B5CC-6C46-F84844BAD3E2}"/>
              </a:ext>
            </a:extLst>
          </p:cNvPr>
          <p:cNvPicPr>
            <a:picLocks noChangeAspect="1"/>
          </p:cNvPicPr>
          <p:nvPr/>
        </p:nvPicPr>
        <p:blipFill>
          <a:blip r:embed="rId3"/>
          <a:stretch>
            <a:fillRect/>
          </a:stretch>
        </p:blipFill>
        <p:spPr>
          <a:xfrm>
            <a:off x="8174736" y="3227832"/>
            <a:ext cx="3922776" cy="2823722"/>
          </a:xfrm>
          <a:prstGeom prst="rect">
            <a:avLst/>
          </a:prstGeom>
        </p:spPr>
      </p:pic>
      <p:sp>
        <p:nvSpPr>
          <p:cNvPr id="4" name="TextBox 3">
            <a:extLst>
              <a:ext uri="{FF2B5EF4-FFF2-40B4-BE49-F238E27FC236}">
                <a16:creationId xmlns:a16="http://schemas.microsoft.com/office/drawing/2014/main" id="{73B102DD-1056-BEFA-F08C-19CC47574A51}"/>
              </a:ext>
            </a:extLst>
          </p:cNvPr>
          <p:cNvSpPr txBox="1"/>
          <p:nvPr/>
        </p:nvSpPr>
        <p:spPr>
          <a:xfrm>
            <a:off x="2634996" y="6256353"/>
            <a:ext cx="6922008" cy="553998"/>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2023-2024 Student October, pupil attendance codes 01 through 08. ML = NEP, LEP, FEP Monitor Year 1 and 2 only. “Other” includes Colorado School for the Deaf and Blind, Detention Centers, and BOCES. Rural status obtained from the </a:t>
            </a:r>
            <a:r>
              <a:rPr lang="en-US" sz="1000" i="1" dirty="0">
                <a:hlinkClick r:id="rId4"/>
              </a:rPr>
              <a:t>Rural and Small Rural Designation List</a:t>
            </a:r>
            <a:r>
              <a:rPr lang="en-US" sz="1000" i="1" dirty="0"/>
              <a:t>.</a:t>
            </a:r>
          </a:p>
        </p:txBody>
      </p:sp>
    </p:spTree>
    <p:extLst>
      <p:ext uri="{BB962C8B-B14F-4D97-AF65-F5344CB8AC3E}">
        <p14:creationId xmlns:p14="http://schemas.microsoft.com/office/powerpoint/2010/main" val="146025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8958-30D5-2040-8CE3-5DD7B7A7FEC5}"/>
              </a:ext>
            </a:extLst>
          </p:cNvPr>
          <p:cNvSpPr>
            <a:spLocks noGrp="1"/>
          </p:cNvSpPr>
          <p:nvPr>
            <p:ph type="title"/>
          </p:nvPr>
        </p:nvSpPr>
        <p:spPr>
          <a:xfrm>
            <a:off x="443565" y="205176"/>
            <a:ext cx="8065168" cy="898524"/>
          </a:xfrm>
        </p:spPr>
        <p:txBody>
          <a:bodyPr vert="horz" lIns="0" tIns="0" rIns="0" bIns="0" rtlCol="0" anchor="t" anchorCtr="0">
            <a:normAutofit/>
          </a:bodyPr>
          <a:lstStyle/>
          <a:p>
            <a:r>
              <a:rPr lang="en-US" kern="1200" dirty="0">
                <a:latin typeface="Museo Slab 500" panose="02000000000000000000" pitchFamily="50" charset="0"/>
                <a:ea typeface="+mj-ea"/>
                <a:cs typeface="+mj-cs"/>
              </a:rPr>
              <a:t>Top 10 Districts by Number of K-12 MLs</a:t>
            </a:r>
          </a:p>
        </p:txBody>
      </p:sp>
      <p:graphicFrame>
        <p:nvGraphicFramePr>
          <p:cNvPr id="5" name="Table 4">
            <a:extLst>
              <a:ext uri="{FF2B5EF4-FFF2-40B4-BE49-F238E27FC236}">
                <a16:creationId xmlns:a16="http://schemas.microsoft.com/office/drawing/2014/main" id="{DD8413BA-8801-C45D-3C3B-6D135A6E1DCD}"/>
              </a:ext>
            </a:extLst>
          </p:cNvPr>
          <p:cNvGraphicFramePr>
            <a:graphicFrameLocks noGrp="1"/>
          </p:cNvGraphicFramePr>
          <p:nvPr>
            <p:extLst>
              <p:ext uri="{D42A27DB-BD31-4B8C-83A1-F6EECF244321}">
                <p14:modId xmlns:p14="http://schemas.microsoft.com/office/powerpoint/2010/main" val="493763512"/>
              </p:ext>
            </p:extLst>
          </p:nvPr>
        </p:nvGraphicFramePr>
        <p:xfrm>
          <a:off x="960274" y="1850291"/>
          <a:ext cx="10271452" cy="2835250"/>
        </p:xfrm>
        <a:graphic>
          <a:graphicData uri="http://schemas.openxmlformats.org/drawingml/2006/table">
            <a:tbl>
              <a:tblPr firstRow="1"/>
              <a:tblGrid>
                <a:gridCol w="1568063">
                  <a:extLst>
                    <a:ext uri="{9D8B030D-6E8A-4147-A177-3AD203B41FA5}">
                      <a16:colId xmlns:a16="http://schemas.microsoft.com/office/drawing/2014/main" val="2648731525"/>
                    </a:ext>
                  </a:extLst>
                </a:gridCol>
                <a:gridCol w="3691288">
                  <a:extLst>
                    <a:ext uri="{9D8B030D-6E8A-4147-A177-3AD203B41FA5}">
                      <a16:colId xmlns:a16="http://schemas.microsoft.com/office/drawing/2014/main" val="470742641"/>
                    </a:ext>
                  </a:extLst>
                </a:gridCol>
                <a:gridCol w="1866784">
                  <a:extLst>
                    <a:ext uri="{9D8B030D-6E8A-4147-A177-3AD203B41FA5}">
                      <a16:colId xmlns:a16="http://schemas.microsoft.com/office/drawing/2014/main" val="3870872445"/>
                    </a:ext>
                  </a:extLst>
                </a:gridCol>
                <a:gridCol w="1503723">
                  <a:extLst>
                    <a:ext uri="{9D8B030D-6E8A-4147-A177-3AD203B41FA5}">
                      <a16:colId xmlns:a16="http://schemas.microsoft.com/office/drawing/2014/main" val="561679454"/>
                    </a:ext>
                  </a:extLst>
                </a:gridCol>
                <a:gridCol w="1641594">
                  <a:extLst>
                    <a:ext uri="{9D8B030D-6E8A-4147-A177-3AD203B41FA5}">
                      <a16:colId xmlns:a16="http://schemas.microsoft.com/office/drawing/2014/main" val="3180076822"/>
                    </a:ext>
                  </a:extLst>
                </a:gridCol>
              </a:tblGrid>
              <a:tr h="220387">
                <a:tc>
                  <a:txBody>
                    <a:bodyPr/>
                    <a:lstStyle/>
                    <a:p>
                      <a:pPr algn="ctr" fontAlgn="ctr">
                        <a:spcBef>
                          <a:spcPts val="0"/>
                        </a:spcBef>
                        <a:spcAft>
                          <a:spcPts val="0"/>
                        </a:spcAft>
                      </a:pPr>
                      <a:r>
                        <a:rPr lang="en-US" sz="1600" b="1" i="0" u="none" strike="noStrike" dirty="0">
                          <a:solidFill>
                            <a:srgbClr val="FFFFFF"/>
                          </a:solidFill>
                          <a:effectLst/>
                          <a:highlight>
                            <a:srgbClr val="156082"/>
                          </a:highlight>
                          <a:latin typeface="Aptos Narrow" panose="020B0004020202020204" pitchFamily="34" charset="0"/>
                        </a:rPr>
                        <a:t>District Code</a:t>
                      </a:r>
                      <a:endParaRPr lang="en-US" sz="2600" b="0" i="0" u="none" strike="noStrike" dirty="0">
                        <a:effectLst/>
                        <a:highlight>
                          <a:srgbClr val="156082"/>
                        </a:highlight>
                        <a:latin typeface="Arial" panose="020B0604020202020204" pitchFamily="34" charset="0"/>
                      </a:endParaRPr>
                    </a:p>
                  </a:txBody>
                  <a:tcPr marL="13910" marR="13910" marT="1391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spcBef>
                          <a:spcPts val="0"/>
                        </a:spcBef>
                        <a:spcAft>
                          <a:spcPts val="0"/>
                        </a:spcAft>
                      </a:pPr>
                      <a:r>
                        <a:rPr lang="en-US" sz="1600" b="1" i="0" u="none" strike="noStrike" dirty="0">
                          <a:solidFill>
                            <a:srgbClr val="FFFFFF"/>
                          </a:solidFill>
                          <a:effectLst/>
                          <a:highlight>
                            <a:srgbClr val="156082"/>
                          </a:highlight>
                          <a:latin typeface="Aptos Narrow" panose="020B0004020202020204" pitchFamily="34" charset="0"/>
                        </a:rPr>
                        <a:t>District Name</a:t>
                      </a:r>
                      <a:endParaRPr lang="en-US" sz="2600" b="0" i="0" u="none" strike="noStrike" dirty="0">
                        <a:effectLst/>
                        <a:highlight>
                          <a:srgbClr val="156082"/>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spcBef>
                          <a:spcPts val="0"/>
                        </a:spcBef>
                        <a:spcAft>
                          <a:spcPts val="0"/>
                        </a:spcAft>
                      </a:pPr>
                      <a:r>
                        <a:rPr lang="en-US" sz="1600" b="1" i="0" u="none" strike="noStrike">
                          <a:solidFill>
                            <a:srgbClr val="FFFFFF"/>
                          </a:solidFill>
                          <a:effectLst/>
                          <a:highlight>
                            <a:srgbClr val="156082"/>
                          </a:highlight>
                          <a:latin typeface="Aptos Narrow" panose="020B0004020202020204" pitchFamily="34" charset="0"/>
                        </a:rPr>
                        <a:t>All K-12 Students</a:t>
                      </a:r>
                      <a:endParaRPr lang="en-US" sz="2600" b="0" i="0" u="none" strike="noStrike">
                        <a:effectLst/>
                        <a:highlight>
                          <a:srgbClr val="156082"/>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spcBef>
                          <a:spcPts val="0"/>
                        </a:spcBef>
                        <a:spcAft>
                          <a:spcPts val="0"/>
                        </a:spcAft>
                      </a:pPr>
                      <a:r>
                        <a:rPr lang="en-US" sz="1600" b="1" i="0" u="none" strike="noStrike">
                          <a:solidFill>
                            <a:srgbClr val="FFFFFF"/>
                          </a:solidFill>
                          <a:effectLst/>
                          <a:highlight>
                            <a:srgbClr val="156082"/>
                          </a:highlight>
                          <a:latin typeface="Aptos Narrow" panose="020B0004020202020204" pitchFamily="34" charset="0"/>
                        </a:rPr>
                        <a:t>K-12 MLs</a:t>
                      </a:r>
                      <a:endParaRPr lang="en-US" sz="2600" b="0" i="0" u="none" strike="noStrike">
                        <a:effectLst/>
                        <a:highlight>
                          <a:srgbClr val="156082"/>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spcBef>
                          <a:spcPts val="0"/>
                        </a:spcBef>
                        <a:spcAft>
                          <a:spcPts val="0"/>
                        </a:spcAft>
                      </a:pPr>
                      <a:r>
                        <a:rPr lang="en-US" sz="1600" b="1" i="0" u="none" strike="noStrike">
                          <a:solidFill>
                            <a:srgbClr val="FFFFFF"/>
                          </a:solidFill>
                          <a:effectLst/>
                          <a:highlight>
                            <a:srgbClr val="156082"/>
                          </a:highlight>
                          <a:latin typeface="Aptos Narrow" panose="020B0004020202020204" pitchFamily="34" charset="0"/>
                        </a:rPr>
                        <a:t>Percent ML</a:t>
                      </a:r>
                      <a:endParaRPr lang="en-US" sz="2600" b="0" i="0" u="none" strike="noStrike">
                        <a:effectLst/>
                        <a:highlight>
                          <a:srgbClr val="156082"/>
                        </a:highlight>
                        <a:latin typeface="Arial" panose="020B0604020202020204" pitchFamily="34" charset="0"/>
                      </a:endParaRPr>
                    </a:p>
                  </a:txBody>
                  <a:tcPr marL="13910" marR="13910" marT="1391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80203935"/>
                  </a:ext>
                </a:extLst>
              </a:tr>
              <a:tr h="191294">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0880</a:t>
                      </a:r>
                      <a:endParaRPr lang="en-US" sz="2600" b="0" i="0" u="none" strike="noStrike">
                        <a:effectLst/>
                        <a:highlight>
                          <a:srgbClr val="C0E6F5"/>
                        </a:highlight>
                        <a:latin typeface="Arial" panose="020B0604020202020204" pitchFamily="34" charset="0"/>
                      </a:endParaRPr>
                    </a:p>
                  </a:txBody>
                  <a:tcPr marL="13910" marR="13910" marT="1391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Denver County 1</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dirty="0">
                          <a:solidFill>
                            <a:srgbClr val="000000"/>
                          </a:solidFill>
                          <a:effectLst/>
                          <a:highlight>
                            <a:srgbClr val="C0E6F5"/>
                          </a:highlight>
                          <a:latin typeface="Aptos Narrow" panose="020B0004020202020204" pitchFamily="34" charset="0"/>
                        </a:rPr>
                        <a:t>83,387</a:t>
                      </a:r>
                      <a:endParaRPr lang="en-US" sz="2600" b="0" i="0" u="none" strike="noStrike" dirty="0">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1" i="0" u="none" strike="noStrike">
                          <a:solidFill>
                            <a:srgbClr val="000000"/>
                          </a:solidFill>
                          <a:effectLst/>
                          <a:highlight>
                            <a:srgbClr val="C0E6F5"/>
                          </a:highlight>
                          <a:latin typeface="Aptos Narrow" panose="020B0004020202020204" pitchFamily="34" charset="0"/>
                        </a:rPr>
                        <a:t>26,494</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31.8%</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189151285"/>
                  </a:ext>
                </a:extLst>
              </a:tr>
              <a:tr h="191294">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0180</a:t>
                      </a:r>
                      <a:endParaRPr lang="en-US" sz="2600" b="0" i="0" u="none" strike="noStrike">
                        <a:effectLst/>
                        <a:latin typeface="Arial" panose="020B0604020202020204" pitchFamily="34" charset="0"/>
                      </a:endParaRPr>
                    </a:p>
                  </a:txBody>
                  <a:tcPr marL="13910" marR="13910" marT="1391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Adams-Arapahoe 28J</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37,522</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1" i="0" u="none" strike="noStrike">
                          <a:solidFill>
                            <a:srgbClr val="000000"/>
                          </a:solidFill>
                          <a:effectLst/>
                          <a:latin typeface="Aptos Narrow" panose="020B0004020202020204" pitchFamily="34" charset="0"/>
                        </a:rPr>
                        <a:t>16,335</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43.5%</a:t>
                      </a:r>
                      <a:endParaRPr lang="en-US" sz="2600" b="0" i="0" u="none" strike="noStrike">
                        <a:effectLst/>
                        <a:latin typeface="Arial" panose="020B0604020202020204" pitchFamily="34" charset="0"/>
                      </a:endParaRPr>
                    </a:p>
                  </a:txBody>
                  <a:tcPr marL="13910" marR="13910" marT="1391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406918066"/>
                  </a:ext>
                </a:extLst>
              </a:tr>
              <a:tr h="191294">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0130</a:t>
                      </a:r>
                      <a:endParaRPr lang="en-US" sz="2600" b="0" i="0" u="none" strike="noStrike">
                        <a:effectLst/>
                        <a:highlight>
                          <a:srgbClr val="C0E6F5"/>
                        </a:highlight>
                        <a:latin typeface="Arial" panose="020B0604020202020204" pitchFamily="34" charset="0"/>
                      </a:endParaRPr>
                    </a:p>
                  </a:txBody>
                  <a:tcPr marL="13910" marR="13910" marT="1391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Cherry Creek 5</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50,680</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1" i="0" u="none" strike="noStrike">
                          <a:solidFill>
                            <a:srgbClr val="000000"/>
                          </a:solidFill>
                          <a:effectLst/>
                          <a:highlight>
                            <a:srgbClr val="C0E6F5"/>
                          </a:highlight>
                          <a:latin typeface="Aptos Narrow" panose="020B0004020202020204" pitchFamily="34" charset="0"/>
                        </a:rPr>
                        <a:t>7,591</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15.0%</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4227982375"/>
                  </a:ext>
                </a:extLst>
              </a:tr>
              <a:tr h="191294">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0020</a:t>
                      </a:r>
                      <a:endParaRPr lang="en-US" sz="2600" b="0" i="0" u="none" strike="noStrike">
                        <a:effectLst/>
                        <a:latin typeface="Arial" panose="020B0604020202020204" pitchFamily="34" charset="0"/>
                      </a:endParaRPr>
                    </a:p>
                  </a:txBody>
                  <a:tcPr marL="13910" marR="13910" marT="1391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Adams 12 Five Star Schools</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34,054</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1" i="0" u="none" strike="noStrike">
                          <a:solidFill>
                            <a:srgbClr val="000000"/>
                          </a:solidFill>
                          <a:effectLst/>
                          <a:latin typeface="Aptos Narrow" panose="020B0004020202020204" pitchFamily="34" charset="0"/>
                        </a:rPr>
                        <a:t>5,810</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17.1%</a:t>
                      </a:r>
                      <a:endParaRPr lang="en-US" sz="2600" b="0" i="0" u="none" strike="noStrike">
                        <a:effectLst/>
                        <a:latin typeface="Arial" panose="020B0604020202020204" pitchFamily="34" charset="0"/>
                      </a:endParaRPr>
                    </a:p>
                  </a:txBody>
                  <a:tcPr marL="13910" marR="13910" marT="1391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473926451"/>
                  </a:ext>
                </a:extLst>
              </a:tr>
              <a:tr h="191294">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3120</a:t>
                      </a:r>
                      <a:endParaRPr lang="en-US" sz="2600" b="0" i="0" u="none" strike="noStrike">
                        <a:effectLst/>
                        <a:highlight>
                          <a:srgbClr val="C0E6F5"/>
                        </a:highlight>
                        <a:latin typeface="Arial" panose="020B0604020202020204" pitchFamily="34" charset="0"/>
                      </a:endParaRPr>
                    </a:p>
                  </a:txBody>
                  <a:tcPr marL="13910" marR="13910" marT="1391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Greeley 6</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22,322</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1" i="0" u="none" strike="noStrike">
                          <a:solidFill>
                            <a:srgbClr val="000000"/>
                          </a:solidFill>
                          <a:effectLst/>
                          <a:highlight>
                            <a:srgbClr val="C0E6F5"/>
                          </a:highlight>
                          <a:latin typeface="Aptos Narrow" panose="020B0004020202020204" pitchFamily="34" charset="0"/>
                        </a:rPr>
                        <a:t>4,804</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21.5%</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091896238"/>
                  </a:ext>
                </a:extLst>
              </a:tr>
              <a:tr h="191294">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1420</a:t>
                      </a:r>
                      <a:endParaRPr lang="en-US" sz="2600" b="0" i="0" u="none" strike="noStrike">
                        <a:effectLst/>
                        <a:latin typeface="Arial" panose="020B0604020202020204" pitchFamily="34" charset="0"/>
                      </a:endParaRPr>
                    </a:p>
                  </a:txBody>
                  <a:tcPr marL="13910" marR="13910" marT="1391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Jefferson County R-1</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73,590</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1" i="0" u="none" strike="noStrike">
                          <a:solidFill>
                            <a:srgbClr val="000000"/>
                          </a:solidFill>
                          <a:effectLst/>
                          <a:latin typeface="Aptos Narrow" panose="020B0004020202020204" pitchFamily="34" charset="0"/>
                        </a:rPr>
                        <a:t>4,733</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6.4%</a:t>
                      </a:r>
                      <a:endParaRPr lang="en-US" sz="2600" b="0" i="0" u="none" strike="noStrike">
                        <a:effectLst/>
                        <a:latin typeface="Arial" panose="020B0604020202020204" pitchFamily="34" charset="0"/>
                      </a:endParaRPr>
                    </a:p>
                  </a:txBody>
                  <a:tcPr marL="13910" marR="13910" marT="1391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998804968"/>
                  </a:ext>
                </a:extLst>
              </a:tr>
              <a:tr h="191294">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0470</a:t>
                      </a:r>
                      <a:endParaRPr lang="en-US" sz="2600" b="0" i="0" u="none" strike="noStrike">
                        <a:effectLst/>
                        <a:highlight>
                          <a:srgbClr val="C0E6F5"/>
                        </a:highlight>
                        <a:latin typeface="Arial" panose="020B0604020202020204" pitchFamily="34" charset="0"/>
                      </a:endParaRPr>
                    </a:p>
                  </a:txBody>
                  <a:tcPr marL="13910" marR="13910" marT="1391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St Vrain Valley RE1J</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31,226</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1" i="0" u="none" strike="noStrike">
                          <a:solidFill>
                            <a:srgbClr val="000000"/>
                          </a:solidFill>
                          <a:effectLst/>
                          <a:highlight>
                            <a:srgbClr val="C0E6F5"/>
                          </a:highlight>
                          <a:latin typeface="Aptos Narrow" panose="020B0004020202020204" pitchFamily="34" charset="0"/>
                        </a:rPr>
                        <a:t>3,595</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11.5%</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4157503847"/>
                  </a:ext>
                </a:extLst>
              </a:tr>
              <a:tr h="191294">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0040</a:t>
                      </a:r>
                      <a:endParaRPr lang="en-US" sz="2600" b="0" i="0" u="none" strike="noStrike">
                        <a:effectLst/>
                        <a:latin typeface="Arial" panose="020B0604020202020204" pitchFamily="34" charset="0"/>
                      </a:endParaRPr>
                    </a:p>
                  </a:txBody>
                  <a:tcPr marL="13910" marR="13910" marT="1391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School District 27J</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22,313</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1" i="0" u="none" strike="noStrike">
                          <a:solidFill>
                            <a:srgbClr val="000000"/>
                          </a:solidFill>
                          <a:effectLst/>
                          <a:latin typeface="Aptos Narrow" panose="020B0004020202020204" pitchFamily="34" charset="0"/>
                        </a:rPr>
                        <a:t>3,587</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16.1%</a:t>
                      </a:r>
                      <a:endParaRPr lang="en-US" sz="2600" b="0" i="0" u="none" strike="noStrike">
                        <a:effectLst/>
                        <a:latin typeface="Arial" panose="020B0604020202020204" pitchFamily="34" charset="0"/>
                      </a:endParaRPr>
                    </a:p>
                  </a:txBody>
                  <a:tcPr marL="13910" marR="13910" marT="1391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93302882"/>
                  </a:ext>
                </a:extLst>
              </a:tr>
              <a:tr h="191294">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0900</a:t>
                      </a:r>
                      <a:endParaRPr lang="en-US" sz="2600" b="0" i="0" u="none" strike="noStrike">
                        <a:effectLst/>
                        <a:highlight>
                          <a:srgbClr val="C0E6F5"/>
                        </a:highlight>
                        <a:latin typeface="Arial" panose="020B0604020202020204" pitchFamily="34" charset="0"/>
                      </a:endParaRPr>
                    </a:p>
                  </a:txBody>
                  <a:tcPr marL="13910" marR="13910" marT="1391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dirty="0">
                          <a:solidFill>
                            <a:srgbClr val="000000"/>
                          </a:solidFill>
                          <a:effectLst/>
                          <a:highlight>
                            <a:srgbClr val="C0E6F5"/>
                          </a:highlight>
                          <a:latin typeface="Aptos Narrow" panose="020B0004020202020204" pitchFamily="34" charset="0"/>
                        </a:rPr>
                        <a:t>Douglas County Re 1</a:t>
                      </a:r>
                      <a:endParaRPr lang="en-US" sz="2600" b="0" i="0" u="none" strike="noStrike" dirty="0">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60,361</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1" i="0" u="none" strike="noStrike">
                          <a:solidFill>
                            <a:srgbClr val="000000"/>
                          </a:solidFill>
                          <a:effectLst/>
                          <a:highlight>
                            <a:srgbClr val="C0E6F5"/>
                          </a:highlight>
                          <a:latin typeface="Aptos Narrow" panose="020B0004020202020204" pitchFamily="34" charset="0"/>
                        </a:rPr>
                        <a:t>3,058</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600" b="0" i="0" u="none" strike="noStrike">
                          <a:solidFill>
                            <a:srgbClr val="000000"/>
                          </a:solidFill>
                          <a:effectLst/>
                          <a:highlight>
                            <a:srgbClr val="C0E6F5"/>
                          </a:highlight>
                          <a:latin typeface="Aptos Narrow" panose="020B0004020202020204" pitchFamily="34" charset="0"/>
                        </a:rPr>
                        <a:t>5.1%</a:t>
                      </a:r>
                      <a:endParaRPr lang="en-US" sz="2600" b="0" i="0" u="none" strike="noStrike">
                        <a:effectLst/>
                        <a:highlight>
                          <a:srgbClr val="C0E6F5"/>
                        </a:highlight>
                        <a:latin typeface="Arial" panose="020B0604020202020204" pitchFamily="34" charset="0"/>
                      </a:endParaRPr>
                    </a:p>
                  </a:txBody>
                  <a:tcPr marL="13910" marR="13910" marT="1391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362307380"/>
                  </a:ext>
                </a:extLst>
              </a:tr>
              <a:tr h="220387">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8001</a:t>
                      </a:r>
                      <a:endParaRPr lang="en-US" sz="2600" b="0" i="0" u="none" strike="noStrike">
                        <a:effectLst/>
                        <a:latin typeface="Arial" panose="020B0604020202020204" pitchFamily="34" charset="0"/>
                      </a:endParaRPr>
                    </a:p>
                  </a:txBody>
                  <a:tcPr marL="13910" marR="13910" marT="1391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Charter School Institute</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a:solidFill>
                            <a:srgbClr val="000000"/>
                          </a:solidFill>
                          <a:effectLst/>
                          <a:latin typeface="Aptos Narrow" panose="020B0004020202020204" pitchFamily="34" charset="0"/>
                        </a:rPr>
                        <a:t>22,653</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1" i="0" u="none" strike="noStrike">
                          <a:solidFill>
                            <a:srgbClr val="000000"/>
                          </a:solidFill>
                          <a:effectLst/>
                          <a:latin typeface="Aptos Narrow" panose="020B0004020202020204" pitchFamily="34" charset="0"/>
                        </a:rPr>
                        <a:t>2,925</a:t>
                      </a:r>
                      <a:endParaRPr lang="en-US" sz="2600" b="0" i="0" u="none" strike="noStrike">
                        <a:effectLst/>
                        <a:latin typeface="Arial" panose="020B0604020202020204" pitchFamily="34" charset="0"/>
                      </a:endParaRPr>
                    </a:p>
                  </a:txBody>
                  <a:tcPr marL="13910" marR="13910" marT="1391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600" b="0" i="0" u="none" strike="noStrike" dirty="0">
                          <a:solidFill>
                            <a:srgbClr val="000000"/>
                          </a:solidFill>
                          <a:effectLst/>
                          <a:latin typeface="Aptos Narrow" panose="020B0004020202020204" pitchFamily="34" charset="0"/>
                        </a:rPr>
                        <a:t>12.9%</a:t>
                      </a:r>
                      <a:endParaRPr lang="en-US" sz="2600" b="0" i="0" u="none" strike="noStrike" dirty="0">
                        <a:effectLst/>
                        <a:latin typeface="Arial" panose="020B0604020202020204" pitchFamily="34" charset="0"/>
                      </a:endParaRPr>
                    </a:p>
                  </a:txBody>
                  <a:tcPr marL="13910" marR="13910" marT="1391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759001736"/>
                  </a:ext>
                </a:extLst>
              </a:tr>
            </a:tbl>
          </a:graphicData>
        </a:graphic>
      </p:graphicFrame>
      <p:sp>
        <p:nvSpPr>
          <p:cNvPr id="6" name="TextBox 5">
            <a:extLst>
              <a:ext uri="{FF2B5EF4-FFF2-40B4-BE49-F238E27FC236}">
                <a16:creationId xmlns:a16="http://schemas.microsoft.com/office/drawing/2014/main" id="{7BC5E19F-4C16-FDFB-FE7A-604DD737E11A}"/>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2023-2024 Student October, pupil attendance codes 01 through 08. ML = NEP, LEP, FEP Monitor Year 1 and 2 only. Excludes Detention Centers.</a:t>
            </a:r>
          </a:p>
        </p:txBody>
      </p:sp>
    </p:spTree>
    <p:extLst>
      <p:ext uri="{BB962C8B-B14F-4D97-AF65-F5344CB8AC3E}">
        <p14:creationId xmlns:p14="http://schemas.microsoft.com/office/powerpoint/2010/main" val="94420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8958-30D5-2040-8CE3-5DD7B7A7FEC5}"/>
              </a:ext>
            </a:extLst>
          </p:cNvPr>
          <p:cNvSpPr>
            <a:spLocks noGrp="1"/>
          </p:cNvSpPr>
          <p:nvPr>
            <p:ph type="title"/>
          </p:nvPr>
        </p:nvSpPr>
        <p:spPr>
          <a:xfrm>
            <a:off x="443565" y="205176"/>
            <a:ext cx="8065168" cy="898524"/>
          </a:xfrm>
        </p:spPr>
        <p:txBody>
          <a:bodyPr vert="horz" lIns="0" tIns="0" rIns="0" bIns="0" rtlCol="0" anchor="t" anchorCtr="0">
            <a:normAutofit/>
          </a:bodyPr>
          <a:lstStyle/>
          <a:p>
            <a:r>
              <a:rPr lang="en-US" kern="1200" dirty="0">
                <a:latin typeface="Museo Slab 500" panose="02000000000000000000" pitchFamily="50" charset="0"/>
                <a:ea typeface="+mj-ea"/>
                <a:cs typeface="+mj-cs"/>
              </a:rPr>
              <a:t>Top 10 Districts by Percent of K-12 MLs</a:t>
            </a:r>
          </a:p>
        </p:txBody>
      </p:sp>
      <p:graphicFrame>
        <p:nvGraphicFramePr>
          <p:cNvPr id="5" name="Table 4">
            <a:extLst>
              <a:ext uri="{FF2B5EF4-FFF2-40B4-BE49-F238E27FC236}">
                <a16:creationId xmlns:a16="http://schemas.microsoft.com/office/drawing/2014/main" id="{DD8413BA-8801-C45D-3C3B-6D135A6E1DCD}"/>
              </a:ext>
            </a:extLst>
          </p:cNvPr>
          <p:cNvGraphicFramePr>
            <a:graphicFrameLocks noGrp="1"/>
          </p:cNvGraphicFramePr>
          <p:nvPr>
            <p:extLst>
              <p:ext uri="{D42A27DB-BD31-4B8C-83A1-F6EECF244321}">
                <p14:modId xmlns:p14="http://schemas.microsoft.com/office/powerpoint/2010/main" val="2490023058"/>
              </p:ext>
            </p:extLst>
          </p:nvPr>
        </p:nvGraphicFramePr>
        <p:xfrm>
          <a:off x="960274" y="1850291"/>
          <a:ext cx="10271452" cy="2787015"/>
        </p:xfrm>
        <a:graphic>
          <a:graphicData uri="http://schemas.openxmlformats.org/drawingml/2006/table">
            <a:tbl>
              <a:tblPr firstRow="1"/>
              <a:tblGrid>
                <a:gridCol w="1568063">
                  <a:extLst>
                    <a:ext uri="{9D8B030D-6E8A-4147-A177-3AD203B41FA5}">
                      <a16:colId xmlns:a16="http://schemas.microsoft.com/office/drawing/2014/main" val="2648731525"/>
                    </a:ext>
                  </a:extLst>
                </a:gridCol>
                <a:gridCol w="3691288">
                  <a:extLst>
                    <a:ext uri="{9D8B030D-6E8A-4147-A177-3AD203B41FA5}">
                      <a16:colId xmlns:a16="http://schemas.microsoft.com/office/drawing/2014/main" val="470742641"/>
                    </a:ext>
                  </a:extLst>
                </a:gridCol>
                <a:gridCol w="1866784">
                  <a:extLst>
                    <a:ext uri="{9D8B030D-6E8A-4147-A177-3AD203B41FA5}">
                      <a16:colId xmlns:a16="http://schemas.microsoft.com/office/drawing/2014/main" val="3870872445"/>
                    </a:ext>
                  </a:extLst>
                </a:gridCol>
                <a:gridCol w="1503723">
                  <a:extLst>
                    <a:ext uri="{9D8B030D-6E8A-4147-A177-3AD203B41FA5}">
                      <a16:colId xmlns:a16="http://schemas.microsoft.com/office/drawing/2014/main" val="561679454"/>
                    </a:ext>
                  </a:extLst>
                </a:gridCol>
                <a:gridCol w="1641594">
                  <a:extLst>
                    <a:ext uri="{9D8B030D-6E8A-4147-A177-3AD203B41FA5}">
                      <a16:colId xmlns:a16="http://schemas.microsoft.com/office/drawing/2014/main" val="3180076822"/>
                    </a:ext>
                  </a:extLst>
                </a:gridCol>
              </a:tblGrid>
              <a:tr h="220387">
                <a:tc>
                  <a:txBody>
                    <a:bodyPr/>
                    <a:lstStyle/>
                    <a:p>
                      <a:pPr algn="ctr" fontAlgn="ctr"/>
                      <a:r>
                        <a:rPr lang="en-US" sz="1600" b="1" i="0" u="none" strike="noStrike" dirty="0">
                          <a:solidFill>
                            <a:srgbClr val="FFFFFF"/>
                          </a:solidFill>
                          <a:effectLst/>
                          <a:highlight>
                            <a:srgbClr val="156082"/>
                          </a:highlight>
                          <a:latin typeface="Aptos Narrow" panose="020B0004020202020204" pitchFamily="34" charset="0"/>
                        </a:rPr>
                        <a:t>District Code</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600" b="1" i="0" u="none" strike="noStrike">
                          <a:solidFill>
                            <a:srgbClr val="FFFFFF"/>
                          </a:solidFill>
                          <a:effectLst/>
                          <a:highlight>
                            <a:srgbClr val="156082"/>
                          </a:highlight>
                          <a:latin typeface="Aptos Narrow" panose="020B0004020202020204" pitchFamily="34" charset="0"/>
                        </a:rPr>
                        <a:t>District Name</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600" b="1" i="0" u="none" strike="noStrike">
                          <a:solidFill>
                            <a:srgbClr val="FFFFFF"/>
                          </a:solidFill>
                          <a:effectLst/>
                          <a:highlight>
                            <a:srgbClr val="156082"/>
                          </a:highlight>
                          <a:latin typeface="Aptos Narrow" panose="020B0004020202020204" pitchFamily="34" charset="0"/>
                        </a:rPr>
                        <a:t>All K-12 Students</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600" b="1" i="0" u="none" strike="noStrike">
                          <a:solidFill>
                            <a:srgbClr val="FFFFFF"/>
                          </a:solidFill>
                          <a:effectLst/>
                          <a:highlight>
                            <a:srgbClr val="156082"/>
                          </a:highlight>
                          <a:latin typeface="Aptos Narrow" panose="020B0004020202020204" pitchFamily="34" charset="0"/>
                        </a:rPr>
                        <a:t>K-12 MLs</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en-US" sz="1600" b="1" i="0" u="none" strike="noStrike">
                          <a:solidFill>
                            <a:srgbClr val="FFFFFF"/>
                          </a:solidFill>
                          <a:effectLst/>
                          <a:highlight>
                            <a:srgbClr val="156082"/>
                          </a:highlight>
                          <a:latin typeface="Aptos Narrow" panose="020B0004020202020204" pitchFamily="34" charset="0"/>
                        </a:rPr>
                        <a:t>Percent ML</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80203935"/>
                  </a:ext>
                </a:extLst>
              </a:tr>
              <a:tr h="191294">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0030</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Adams County 14</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5,112</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2,425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1" i="0" u="none" strike="noStrike">
                          <a:solidFill>
                            <a:srgbClr val="000000"/>
                          </a:solidFill>
                          <a:effectLst/>
                          <a:highlight>
                            <a:srgbClr val="C0E6F5"/>
                          </a:highlight>
                          <a:latin typeface="Aptos Narrow" panose="020B0004020202020204" pitchFamily="34" charset="0"/>
                        </a:rPr>
                        <a:t>47.4%</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189151285"/>
                  </a:ext>
                </a:extLst>
              </a:tr>
              <a:tr h="191294">
                <a:tc>
                  <a:txBody>
                    <a:bodyPr/>
                    <a:lstStyle/>
                    <a:p>
                      <a:pPr algn="ctr" fontAlgn="ctr"/>
                      <a:r>
                        <a:rPr lang="en-US" sz="1600" b="0" i="0" u="none" strike="noStrike" dirty="0">
                          <a:solidFill>
                            <a:srgbClr val="000000"/>
                          </a:solidFill>
                          <a:effectLst/>
                          <a:latin typeface="Aptos Narrow" panose="020B0004020202020204" pitchFamily="34" charset="0"/>
                        </a:rPr>
                        <a:t>0180</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ptos Narrow" panose="020B0004020202020204" pitchFamily="34" charset="0"/>
                        </a:rPr>
                        <a:t>Adams-Arapahoe 28J</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ptos Narrow" panose="020B0004020202020204" pitchFamily="34" charset="0"/>
                        </a:rPr>
                        <a:t>37,522</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ptos Narrow" panose="020B0004020202020204" pitchFamily="34" charset="0"/>
                        </a:rPr>
                        <a:t>16,335</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1" i="0" u="none" strike="noStrike">
                          <a:solidFill>
                            <a:srgbClr val="000000"/>
                          </a:solidFill>
                          <a:effectLst/>
                          <a:latin typeface="Aptos Narrow" panose="020B0004020202020204" pitchFamily="34" charset="0"/>
                        </a:rPr>
                        <a:t>43.5%</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406918066"/>
                  </a:ext>
                </a:extLst>
              </a:tr>
              <a:tr h="191294">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0010</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Mapleton 1</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6,521</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2,419</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1" i="0" u="none" strike="noStrike" dirty="0">
                          <a:solidFill>
                            <a:srgbClr val="000000"/>
                          </a:solidFill>
                          <a:effectLst/>
                          <a:highlight>
                            <a:srgbClr val="C0E6F5"/>
                          </a:highlight>
                          <a:latin typeface="Aptos Narrow" panose="020B0004020202020204" pitchFamily="34" charset="0"/>
                        </a:rPr>
                        <a:t>37.1%</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4227982375"/>
                  </a:ext>
                </a:extLst>
              </a:tr>
              <a:tr h="191294">
                <a:tc>
                  <a:txBody>
                    <a:bodyPr/>
                    <a:lstStyle/>
                    <a:p>
                      <a:pPr algn="ctr" fontAlgn="ctr"/>
                      <a:r>
                        <a:rPr lang="en-US" sz="1600" b="0" i="0" u="none" strike="noStrike">
                          <a:solidFill>
                            <a:srgbClr val="000000"/>
                          </a:solidFill>
                          <a:effectLst/>
                          <a:latin typeface="Aptos Narrow" panose="020B0004020202020204" pitchFamily="34" charset="0"/>
                        </a:rPr>
                        <a:t>2810</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ptos Narrow" panose="020B0004020202020204" pitchFamily="34" charset="0"/>
                        </a:rPr>
                        <a:t>Center 26 JT</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ptos Narrow" panose="020B0004020202020204" pitchFamily="34" charset="0"/>
                        </a:rPr>
                        <a:t>569</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ptos Narrow" panose="020B0004020202020204" pitchFamily="34" charset="0"/>
                        </a:rPr>
                        <a:t>207</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1" i="0" u="none" strike="noStrike">
                          <a:solidFill>
                            <a:srgbClr val="000000"/>
                          </a:solidFill>
                          <a:effectLst/>
                          <a:latin typeface="Aptos Narrow" panose="020B0004020202020204" pitchFamily="34" charset="0"/>
                        </a:rPr>
                        <a:t>36.4%</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473926451"/>
                  </a:ext>
                </a:extLst>
              </a:tr>
              <a:tr h="191294">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0123</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Sheridan 2</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941</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331</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1" i="0" u="none" strike="noStrike">
                          <a:solidFill>
                            <a:srgbClr val="000000"/>
                          </a:solidFill>
                          <a:effectLst/>
                          <a:highlight>
                            <a:srgbClr val="C0E6F5"/>
                          </a:highlight>
                          <a:latin typeface="Aptos Narrow" panose="020B0004020202020204" pitchFamily="34" charset="0"/>
                        </a:rPr>
                        <a:t>35.2%</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091896238"/>
                  </a:ext>
                </a:extLst>
              </a:tr>
              <a:tr h="191294">
                <a:tc>
                  <a:txBody>
                    <a:bodyPr/>
                    <a:lstStyle/>
                    <a:p>
                      <a:pPr algn="ctr" fontAlgn="ctr"/>
                      <a:r>
                        <a:rPr lang="en-US" sz="1600" b="0" i="0" u="none" strike="noStrike">
                          <a:solidFill>
                            <a:srgbClr val="000000"/>
                          </a:solidFill>
                          <a:effectLst/>
                          <a:latin typeface="Aptos Narrow" panose="020B0004020202020204" pitchFamily="34" charset="0"/>
                        </a:rPr>
                        <a:t>0880</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ptos Narrow" panose="020B0004020202020204" pitchFamily="34" charset="0"/>
                        </a:rPr>
                        <a:t>Denver County 1</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ptos Narrow" panose="020B0004020202020204" pitchFamily="34" charset="0"/>
                        </a:rPr>
                        <a:t>83,387</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ptos Narrow" panose="020B0004020202020204" pitchFamily="34" charset="0"/>
                        </a:rPr>
                        <a:t>26,494</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1" i="0" u="none" strike="noStrike">
                          <a:solidFill>
                            <a:srgbClr val="000000"/>
                          </a:solidFill>
                          <a:effectLst/>
                          <a:latin typeface="Aptos Narrow" panose="020B0004020202020204" pitchFamily="34" charset="0"/>
                        </a:rPr>
                        <a:t>31.8%</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998804968"/>
                  </a:ext>
                </a:extLst>
              </a:tr>
              <a:tr h="191294">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0070</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Westminster Public Schools</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dirty="0">
                          <a:solidFill>
                            <a:srgbClr val="000000"/>
                          </a:solidFill>
                          <a:effectLst/>
                          <a:highlight>
                            <a:srgbClr val="C0E6F5"/>
                          </a:highlight>
                          <a:latin typeface="Aptos Narrow" panose="020B0004020202020204" pitchFamily="34" charset="0"/>
                        </a:rPr>
                        <a:t>7,139</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dirty="0">
                          <a:solidFill>
                            <a:srgbClr val="000000"/>
                          </a:solidFill>
                          <a:effectLst/>
                          <a:highlight>
                            <a:srgbClr val="C0E6F5"/>
                          </a:highlight>
                          <a:latin typeface="Aptos Narrow" panose="020B0004020202020204" pitchFamily="34" charset="0"/>
                        </a:rPr>
                        <a:t>2,243</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1" i="0" u="none" strike="noStrike">
                          <a:solidFill>
                            <a:srgbClr val="000000"/>
                          </a:solidFill>
                          <a:effectLst/>
                          <a:highlight>
                            <a:srgbClr val="C0E6F5"/>
                          </a:highlight>
                          <a:latin typeface="Aptos Narrow" panose="020B0004020202020204" pitchFamily="34" charset="0"/>
                        </a:rPr>
                        <a:t>31.4%</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4157503847"/>
                  </a:ext>
                </a:extLst>
              </a:tr>
              <a:tr h="191294">
                <a:tc>
                  <a:txBody>
                    <a:bodyPr/>
                    <a:lstStyle/>
                    <a:p>
                      <a:pPr algn="ctr" fontAlgn="ctr"/>
                      <a:r>
                        <a:rPr lang="en-US" sz="1600" b="0" i="0" u="none" strike="noStrike">
                          <a:solidFill>
                            <a:srgbClr val="000000"/>
                          </a:solidFill>
                          <a:effectLst/>
                          <a:latin typeface="Aptos Narrow" panose="020B0004020202020204" pitchFamily="34" charset="0"/>
                        </a:rPr>
                        <a:t>2670</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ptos Narrow" panose="020B0004020202020204" pitchFamily="34" charset="0"/>
                        </a:rPr>
                        <a:t>Holly RE-3</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ptos Narrow" panose="020B0004020202020204" pitchFamily="34" charset="0"/>
                        </a:rPr>
                        <a:t>246</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ptos Narrow" panose="020B0004020202020204" pitchFamily="34" charset="0"/>
                        </a:rPr>
                        <a:t>77</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1" i="0" u="none" strike="noStrike">
                          <a:solidFill>
                            <a:srgbClr val="000000"/>
                          </a:solidFill>
                          <a:effectLst/>
                          <a:latin typeface="Aptos Narrow" panose="020B0004020202020204" pitchFamily="34" charset="0"/>
                        </a:rPr>
                        <a:t>31.3%</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93302882"/>
                  </a:ext>
                </a:extLst>
              </a:tr>
              <a:tr h="191294">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1510</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Lake County R-1</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a:solidFill>
                            <a:srgbClr val="000000"/>
                          </a:solidFill>
                          <a:effectLst/>
                          <a:highlight>
                            <a:srgbClr val="C0E6F5"/>
                          </a:highlight>
                          <a:latin typeface="Aptos Narrow" panose="020B0004020202020204" pitchFamily="34" charset="0"/>
                        </a:rPr>
                        <a:t>889</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0" i="0" u="none" strike="noStrike" dirty="0">
                          <a:solidFill>
                            <a:srgbClr val="000000"/>
                          </a:solidFill>
                          <a:effectLst/>
                          <a:highlight>
                            <a:srgbClr val="C0E6F5"/>
                          </a:highlight>
                          <a:latin typeface="Aptos Narrow" panose="020B0004020202020204" pitchFamily="34" charset="0"/>
                        </a:rPr>
                        <a:t>278</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r>
                        <a:rPr lang="en-US" sz="1600" b="1" i="0" u="none" strike="noStrike">
                          <a:solidFill>
                            <a:srgbClr val="000000"/>
                          </a:solidFill>
                          <a:effectLst/>
                          <a:highlight>
                            <a:srgbClr val="C0E6F5"/>
                          </a:highlight>
                          <a:latin typeface="Aptos Narrow" panose="020B0004020202020204" pitchFamily="34" charset="0"/>
                        </a:rPr>
                        <a:t>31.3%</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362307380"/>
                  </a:ext>
                </a:extLst>
              </a:tr>
              <a:tr h="220387">
                <a:tc>
                  <a:txBody>
                    <a:bodyPr/>
                    <a:lstStyle/>
                    <a:p>
                      <a:pPr algn="ctr" fontAlgn="ctr"/>
                      <a:r>
                        <a:rPr lang="en-US" sz="1600" b="0" i="0" u="none" strike="noStrike">
                          <a:solidFill>
                            <a:srgbClr val="000000"/>
                          </a:solidFill>
                          <a:effectLst/>
                          <a:latin typeface="Aptos Narrow" panose="020B0004020202020204" pitchFamily="34" charset="0"/>
                        </a:rPr>
                        <a:t>1180</a:t>
                      </a:r>
                    </a:p>
                  </a:txBody>
                  <a:tcPr marL="9525" marR="9525" marT="9525"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ptos Narrow" panose="020B0004020202020204" pitchFamily="34" charset="0"/>
                        </a:rPr>
                        <a:t>Roaring Fork RE-1</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ptos Narrow" panose="020B0004020202020204" pitchFamily="34" charset="0"/>
                        </a:rPr>
                        <a:t>5,607</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ptos Narrow" panose="020B0004020202020204" pitchFamily="34" charset="0"/>
                        </a:rPr>
                        <a:t>1,722</a:t>
                      </a:r>
                    </a:p>
                  </a:txBody>
                  <a:tcPr marL="9525" marR="9525" marT="9525"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en-US" sz="1600" b="1" i="0" u="none" strike="noStrike" dirty="0">
                          <a:solidFill>
                            <a:srgbClr val="000000"/>
                          </a:solidFill>
                          <a:effectLst/>
                          <a:latin typeface="Aptos Narrow" panose="020B0004020202020204" pitchFamily="34" charset="0"/>
                        </a:rPr>
                        <a:t>30.7%</a:t>
                      </a:r>
                    </a:p>
                  </a:txBody>
                  <a:tcPr marL="9525" marR="9525" marT="9525"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759001736"/>
                  </a:ext>
                </a:extLst>
              </a:tr>
            </a:tbl>
          </a:graphicData>
        </a:graphic>
      </p:graphicFrame>
      <p:sp>
        <p:nvSpPr>
          <p:cNvPr id="6" name="TextBox 5">
            <a:extLst>
              <a:ext uri="{FF2B5EF4-FFF2-40B4-BE49-F238E27FC236}">
                <a16:creationId xmlns:a16="http://schemas.microsoft.com/office/drawing/2014/main" id="{7BC5E19F-4C16-FDFB-FE7A-604DD737E11A}"/>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2023-2024 Student October, pupil attendance codes 01 through 08. ML = NEP, LEP, FEP Monitor Year 1 and 2 only. Excludes Detention Centers.</a:t>
            </a:r>
          </a:p>
        </p:txBody>
      </p:sp>
    </p:spTree>
    <p:extLst>
      <p:ext uri="{BB962C8B-B14F-4D97-AF65-F5344CB8AC3E}">
        <p14:creationId xmlns:p14="http://schemas.microsoft.com/office/powerpoint/2010/main" val="360851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E8A-5FC4-469E-B054-D7DAFF9BD395}"/>
              </a:ext>
            </a:extLst>
          </p:cNvPr>
          <p:cNvSpPr>
            <a:spLocks noGrp="1"/>
          </p:cNvSpPr>
          <p:nvPr>
            <p:ph type="ctrTitle"/>
          </p:nvPr>
        </p:nvSpPr>
        <p:spPr/>
        <p:txBody>
          <a:bodyPr/>
          <a:lstStyle/>
          <a:p>
            <a:r>
              <a:rPr lang="en-US" dirty="0"/>
              <a:t>Characteristics</a:t>
            </a:r>
          </a:p>
        </p:txBody>
      </p:sp>
    </p:spTree>
    <p:extLst>
      <p:ext uri="{BB962C8B-B14F-4D97-AF65-F5344CB8AC3E}">
        <p14:creationId xmlns:p14="http://schemas.microsoft.com/office/powerpoint/2010/main" val="388839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103AA-AB21-7371-BA63-47157539C444}"/>
              </a:ext>
            </a:extLst>
          </p:cNvPr>
          <p:cNvSpPr>
            <a:spLocks noGrp="1"/>
          </p:cNvSpPr>
          <p:nvPr>
            <p:ph type="title"/>
          </p:nvPr>
        </p:nvSpPr>
        <p:spPr/>
        <p:txBody>
          <a:bodyPr/>
          <a:lstStyle/>
          <a:p>
            <a:r>
              <a:rPr lang="en-US" dirty="0"/>
              <a:t>K-12 MLs by Gender</a:t>
            </a:r>
          </a:p>
        </p:txBody>
      </p:sp>
      <p:pic>
        <p:nvPicPr>
          <p:cNvPr id="13" name="Picture 12" descr="Pie chart showing the percent of K-12 multilingual learners by gender.">
            <a:extLst>
              <a:ext uri="{FF2B5EF4-FFF2-40B4-BE49-F238E27FC236}">
                <a16:creationId xmlns:a16="http://schemas.microsoft.com/office/drawing/2014/main" id="{B93652E8-319A-0F80-4EAD-69D4314D052B}"/>
              </a:ext>
            </a:extLst>
          </p:cNvPr>
          <p:cNvPicPr>
            <a:picLocks noChangeAspect="1"/>
          </p:cNvPicPr>
          <p:nvPr/>
        </p:nvPicPr>
        <p:blipFill>
          <a:blip r:embed="rId2"/>
          <a:stretch>
            <a:fillRect/>
          </a:stretch>
        </p:blipFill>
        <p:spPr>
          <a:xfrm>
            <a:off x="201168" y="1359952"/>
            <a:ext cx="7870618" cy="4712616"/>
          </a:xfrm>
          <a:prstGeom prst="rect">
            <a:avLst/>
          </a:prstGeom>
        </p:spPr>
      </p:pic>
      <p:pic>
        <p:nvPicPr>
          <p:cNvPr id="12" name="Picture 11" descr="Pie chart showing the percent of K-12 students by gender.">
            <a:extLst>
              <a:ext uri="{FF2B5EF4-FFF2-40B4-BE49-F238E27FC236}">
                <a16:creationId xmlns:a16="http://schemas.microsoft.com/office/drawing/2014/main" id="{21FB1647-E854-043D-6ADE-E55C75FCECA0}"/>
              </a:ext>
            </a:extLst>
          </p:cNvPr>
          <p:cNvPicPr>
            <a:picLocks noChangeAspect="1"/>
          </p:cNvPicPr>
          <p:nvPr/>
        </p:nvPicPr>
        <p:blipFill>
          <a:blip r:embed="rId3"/>
          <a:stretch>
            <a:fillRect/>
          </a:stretch>
        </p:blipFill>
        <p:spPr>
          <a:xfrm>
            <a:off x="8174736" y="3211985"/>
            <a:ext cx="3922776" cy="2823722"/>
          </a:xfrm>
          <a:prstGeom prst="rect">
            <a:avLst/>
          </a:prstGeom>
        </p:spPr>
      </p:pic>
      <p:sp>
        <p:nvSpPr>
          <p:cNvPr id="4" name="TextBox 3">
            <a:extLst>
              <a:ext uri="{FF2B5EF4-FFF2-40B4-BE49-F238E27FC236}">
                <a16:creationId xmlns:a16="http://schemas.microsoft.com/office/drawing/2014/main" id="{00CEC119-0747-EAAE-2E44-52D5531C9646}"/>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2023-2024 Student October, pupil attendance codes 01 through 08. ML = NEP, LEP, FEP Monitor Year 1 and 2 only.</a:t>
            </a:r>
          </a:p>
        </p:txBody>
      </p:sp>
    </p:spTree>
    <p:extLst>
      <p:ext uri="{BB962C8B-B14F-4D97-AF65-F5344CB8AC3E}">
        <p14:creationId xmlns:p14="http://schemas.microsoft.com/office/powerpoint/2010/main" val="24063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103AA-AB21-7371-BA63-47157539C444}"/>
              </a:ext>
            </a:extLst>
          </p:cNvPr>
          <p:cNvSpPr>
            <a:spLocks noGrp="1"/>
          </p:cNvSpPr>
          <p:nvPr>
            <p:ph type="title"/>
          </p:nvPr>
        </p:nvSpPr>
        <p:spPr/>
        <p:txBody>
          <a:bodyPr/>
          <a:lstStyle/>
          <a:p>
            <a:r>
              <a:rPr lang="en-US" dirty="0"/>
              <a:t>K-12 MLs by Race/Ethnicity</a:t>
            </a:r>
          </a:p>
        </p:txBody>
      </p:sp>
      <p:pic>
        <p:nvPicPr>
          <p:cNvPr id="7" name="Picture 6" descr="Pie chart showing the percent of K-12 multilingual learners by race/ethnicity.">
            <a:extLst>
              <a:ext uri="{FF2B5EF4-FFF2-40B4-BE49-F238E27FC236}">
                <a16:creationId xmlns:a16="http://schemas.microsoft.com/office/drawing/2014/main" id="{B4B04628-E99A-4679-4BBC-4F509D28D346}"/>
              </a:ext>
            </a:extLst>
          </p:cNvPr>
          <p:cNvPicPr>
            <a:picLocks noChangeAspect="1"/>
          </p:cNvPicPr>
          <p:nvPr/>
        </p:nvPicPr>
        <p:blipFill>
          <a:blip r:embed="rId2"/>
          <a:stretch>
            <a:fillRect/>
          </a:stretch>
        </p:blipFill>
        <p:spPr>
          <a:xfrm>
            <a:off x="201168" y="1359952"/>
            <a:ext cx="7870618" cy="4712616"/>
          </a:xfrm>
          <a:prstGeom prst="rect">
            <a:avLst/>
          </a:prstGeom>
        </p:spPr>
      </p:pic>
      <p:pic>
        <p:nvPicPr>
          <p:cNvPr id="6" name="Picture 5" descr="Pie chart showing the percent of K-12 students by race/ethnicity.">
            <a:extLst>
              <a:ext uri="{FF2B5EF4-FFF2-40B4-BE49-F238E27FC236}">
                <a16:creationId xmlns:a16="http://schemas.microsoft.com/office/drawing/2014/main" id="{8055829C-2E4E-95B4-FE68-16071E7347B0}"/>
              </a:ext>
            </a:extLst>
          </p:cNvPr>
          <p:cNvPicPr>
            <a:picLocks noChangeAspect="1"/>
          </p:cNvPicPr>
          <p:nvPr/>
        </p:nvPicPr>
        <p:blipFill>
          <a:blip r:embed="rId3"/>
          <a:stretch>
            <a:fillRect/>
          </a:stretch>
        </p:blipFill>
        <p:spPr>
          <a:xfrm>
            <a:off x="8174736" y="3227832"/>
            <a:ext cx="3922776" cy="2823722"/>
          </a:xfrm>
          <a:prstGeom prst="rect">
            <a:avLst/>
          </a:prstGeom>
        </p:spPr>
      </p:pic>
      <p:sp>
        <p:nvSpPr>
          <p:cNvPr id="4" name="TextBox 3">
            <a:extLst>
              <a:ext uri="{FF2B5EF4-FFF2-40B4-BE49-F238E27FC236}">
                <a16:creationId xmlns:a16="http://schemas.microsoft.com/office/drawing/2014/main" id="{00CEC119-0747-EAAE-2E44-52D5531C9646}"/>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2023-2024 Student October, pupil attendance codes 01 through 08. ML = NEP, LEP, FEP Monitor Year 1 and 2 only.</a:t>
            </a:r>
          </a:p>
        </p:txBody>
      </p:sp>
    </p:spTree>
    <p:extLst>
      <p:ext uri="{BB962C8B-B14F-4D97-AF65-F5344CB8AC3E}">
        <p14:creationId xmlns:p14="http://schemas.microsoft.com/office/powerpoint/2010/main" val="203068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0D60-8EFE-014D-2B7F-9A0F8EA2DB6C}"/>
              </a:ext>
            </a:extLst>
          </p:cNvPr>
          <p:cNvSpPr>
            <a:spLocks noGrp="1"/>
          </p:cNvSpPr>
          <p:nvPr>
            <p:ph type="title"/>
          </p:nvPr>
        </p:nvSpPr>
        <p:spPr>
          <a:xfrm>
            <a:off x="443565" y="205176"/>
            <a:ext cx="8065168" cy="898524"/>
          </a:xfrm>
        </p:spPr>
        <p:txBody>
          <a:bodyPr anchor="t">
            <a:normAutofit/>
          </a:bodyPr>
          <a:lstStyle/>
          <a:p>
            <a:r>
              <a:rPr lang="en-US" dirty="0"/>
              <a:t>Top 20 Home Languages Spoken by K-12 MLs</a:t>
            </a:r>
          </a:p>
        </p:txBody>
      </p:sp>
      <p:graphicFrame>
        <p:nvGraphicFramePr>
          <p:cNvPr id="4" name="Table 3">
            <a:extLst>
              <a:ext uri="{FF2B5EF4-FFF2-40B4-BE49-F238E27FC236}">
                <a16:creationId xmlns:a16="http://schemas.microsoft.com/office/drawing/2014/main" id="{94F94155-B899-17BC-5687-2ED49FFA5731}"/>
              </a:ext>
            </a:extLst>
          </p:cNvPr>
          <p:cNvGraphicFramePr>
            <a:graphicFrameLocks noGrp="1"/>
          </p:cNvGraphicFramePr>
          <p:nvPr>
            <p:extLst>
              <p:ext uri="{D42A27DB-BD31-4B8C-83A1-F6EECF244321}">
                <p14:modId xmlns:p14="http://schemas.microsoft.com/office/powerpoint/2010/main" val="1437434046"/>
              </p:ext>
            </p:extLst>
          </p:nvPr>
        </p:nvGraphicFramePr>
        <p:xfrm>
          <a:off x="3033204" y="1358284"/>
          <a:ext cx="6125592" cy="4882710"/>
        </p:xfrm>
        <a:graphic>
          <a:graphicData uri="http://schemas.openxmlformats.org/drawingml/2006/table">
            <a:tbl>
              <a:tblPr firstRow="1"/>
              <a:tblGrid>
                <a:gridCol w="2521112">
                  <a:extLst>
                    <a:ext uri="{9D8B030D-6E8A-4147-A177-3AD203B41FA5}">
                      <a16:colId xmlns:a16="http://schemas.microsoft.com/office/drawing/2014/main" val="904670147"/>
                    </a:ext>
                  </a:extLst>
                </a:gridCol>
                <a:gridCol w="1537813">
                  <a:extLst>
                    <a:ext uri="{9D8B030D-6E8A-4147-A177-3AD203B41FA5}">
                      <a16:colId xmlns:a16="http://schemas.microsoft.com/office/drawing/2014/main" val="2638225796"/>
                    </a:ext>
                  </a:extLst>
                </a:gridCol>
                <a:gridCol w="2066667">
                  <a:extLst>
                    <a:ext uri="{9D8B030D-6E8A-4147-A177-3AD203B41FA5}">
                      <a16:colId xmlns:a16="http://schemas.microsoft.com/office/drawing/2014/main" val="1037819492"/>
                    </a:ext>
                  </a:extLst>
                </a:gridCol>
              </a:tblGrid>
              <a:tr h="232510">
                <a:tc>
                  <a:txBody>
                    <a:bodyPr/>
                    <a:lstStyle/>
                    <a:p>
                      <a:pPr algn="ctr" fontAlgn="ctr">
                        <a:spcBef>
                          <a:spcPts val="0"/>
                        </a:spcBef>
                        <a:spcAft>
                          <a:spcPts val="0"/>
                        </a:spcAft>
                      </a:pPr>
                      <a:r>
                        <a:rPr lang="en-US" sz="1400" b="1" i="0" u="none" strike="noStrike" dirty="0">
                          <a:solidFill>
                            <a:srgbClr val="FFFFFF"/>
                          </a:solidFill>
                          <a:effectLst/>
                          <a:highlight>
                            <a:srgbClr val="156082"/>
                          </a:highlight>
                          <a:latin typeface="Aptos Narrow" panose="020B0004020202020204" pitchFamily="34" charset="0"/>
                        </a:rPr>
                        <a:t>Language</a:t>
                      </a:r>
                      <a:endParaRPr lang="en-US" sz="2000" b="0" i="0" u="none" strike="noStrike" dirty="0">
                        <a:effectLst/>
                        <a:highlight>
                          <a:srgbClr val="156082"/>
                        </a:highligh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spcBef>
                          <a:spcPts val="0"/>
                        </a:spcBef>
                        <a:spcAft>
                          <a:spcPts val="0"/>
                        </a:spcAft>
                      </a:pPr>
                      <a:r>
                        <a:rPr lang="en-US" sz="1400" b="1" i="0" u="none" strike="noStrike">
                          <a:solidFill>
                            <a:srgbClr val="FFFFFF"/>
                          </a:solidFill>
                          <a:effectLst/>
                          <a:highlight>
                            <a:srgbClr val="156082"/>
                          </a:highlight>
                          <a:latin typeface="Aptos Narrow" panose="020B0004020202020204" pitchFamily="34" charset="0"/>
                        </a:rPr>
                        <a:t>K-12 MLs</a:t>
                      </a:r>
                      <a:endParaRPr lang="en-US" sz="2000" b="0" i="0" u="none" strike="noStrike">
                        <a:effectLst/>
                        <a:highlight>
                          <a:srgbClr val="156082"/>
                        </a:highligh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spcBef>
                          <a:spcPts val="0"/>
                        </a:spcBef>
                        <a:spcAft>
                          <a:spcPts val="0"/>
                        </a:spcAft>
                      </a:pPr>
                      <a:r>
                        <a:rPr lang="en-US" sz="1400" b="1" i="0" u="none" strike="noStrike">
                          <a:solidFill>
                            <a:srgbClr val="FFFFFF"/>
                          </a:solidFill>
                          <a:effectLst/>
                          <a:highlight>
                            <a:srgbClr val="156082"/>
                          </a:highlight>
                          <a:latin typeface="Aptos Narrow" panose="020B0004020202020204" pitchFamily="34" charset="0"/>
                        </a:rPr>
                        <a:t>Percent of MLs</a:t>
                      </a:r>
                      <a:endParaRPr lang="en-US" sz="2000" b="0" i="0" u="none" strike="noStrike">
                        <a:effectLst/>
                        <a:highlight>
                          <a:srgbClr val="156082"/>
                        </a:highligh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735438036"/>
                  </a:ext>
                </a:extLst>
              </a:tr>
              <a:tr h="232510">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Spanish</a:t>
                      </a:r>
                      <a:endParaRPr lang="en-US" sz="2000" b="0" i="0" u="none" strike="noStrike">
                        <a:effectLst/>
                        <a:highlight>
                          <a:srgbClr val="C0E6F5"/>
                        </a:highligh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92,602</a:t>
                      </a:r>
                      <a:endParaRPr lang="en-US" sz="2000" b="0" i="0" u="none" strike="noStrike">
                        <a:effectLst/>
                        <a:highlight>
                          <a:srgbClr val="C0E6F5"/>
                        </a:highligh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80.9%</a:t>
                      </a:r>
                      <a:endParaRPr lang="en-US" sz="2000" b="0" i="0" u="none" strike="noStrike">
                        <a:effectLst/>
                        <a:highlight>
                          <a:srgbClr val="C0E6F5"/>
                        </a:highligh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661747942"/>
                  </a:ext>
                </a:extLst>
              </a:tr>
              <a:tr h="232510">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Arabic</a:t>
                      </a:r>
                      <a:endParaRPr lang="en-US" sz="2000" b="0" i="0" u="none" strike="noStrike">
                        <a:effectLs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2,147</a:t>
                      </a:r>
                      <a:endParaRPr lang="en-US" sz="2000" b="0" i="0" u="none" strike="noStrike">
                        <a:effectLs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1.9%</a:t>
                      </a:r>
                      <a:endParaRPr lang="en-US" sz="2000" b="0" i="0" u="none" strike="noStrike">
                        <a:effectLs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020061476"/>
                  </a:ext>
                </a:extLst>
              </a:tr>
              <a:tr h="232510">
                <a:tc>
                  <a:txBody>
                    <a:bodyPr/>
                    <a:lstStyle/>
                    <a:p>
                      <a:pPr algn="ctr" fontAlgn="ctr">
                        <a:spcBef>
                          <a:spcPts val="0"/>
                        </a:spcBef>
                        <a:spcAft>
                          <a:spcPts val="0"/>
                        </a:spcAft>
                      </a:pPr>
                      <a:r>
                        <a:rPr lang="en-US" sz="1400" b="0" i="0" u="none" strike="noStrike" dirty="0">
                          <a:solidFill>
                            <a:srgbClr val="000000"/>
                          </a:solidFill>
                          <a:effectLst/>
                          <a:highlight>
                            <a:srgbClr val="C0E6F5"/>
                          </a:highlight>
                          <a:latin typeface="Aptos Narrow" panose="020B0004020202020204" pitchFamily="34" charset="0"/>
                        </a:rPr>
                        <a:t>Vietnamese</a:t>
                      </a:r>
                      <a:endParaRPr lang="en-US" sz="2000" b="0" i="0" u="none" strike="noStrike" dirty="0">
                        <a:effectLst/>
                        <a:highlight>
                          <a:srgbClr val="C0E6F5"/>
                        </a:highligh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dirty="0">
                          <a:solidFill>
                            <a:srgbClr val="000000"/>
                          </a:solidFill>
                          <a:effectLst/>
                          <a:highlight>
                            <a:srgbClr val="C0E6F5"/>
                          </a:highlight>
                          <a:latin typeface="Aptos Narrow" panose="020B0004020202020204" pitchFamily="34" charset="0"/>
                        </a:rPr>
                        <a:t>1,469</a:t>
                      </a:r>
                      <a:endParaRPr lang="en-US" sz="2000" b="0" i="0" u="none" strike="noStrike" dirty="0">
                        <a:effectLst/>
                        <a:highlight>
                          <a:srgbClr val="C0E6F5"/>
                        </a:highligh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1.3%</a:t>
                      </a:r>
                      <a:endParaRPr lang="en-US" sz="2000" b="0" i="0" u="none" strike="noStrike">
                        <a:effectLst/>
                        <a:highlight>
                          <a:srgbClr val="C0E6F5"/>
                        </a:highligh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81074475"/>
                  </a:ext>
                </a:extLst>
              </a:tr>
              <a:tr h="232510">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Russian</a:t>
                      </a:r>
                      <a:endParaRPr lang="en-US" sz="2000" b="0" i="0" u="none" strike="noStrike">
                        <a:effectLs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dirty="0">
                          <a:solidFill>
                            <a:srgbClr val="000000"/>
                          </a:solidFill>
                          <a:effectLst/>
                          <a:latin typeface="Aptos Narrow" panose="020B0004020202020204" pitchFamily="34" charset="0"/>
                        </a:rPr>
                        <a:t>1,408</a:t>
                      </a:r>
                      <a:endParaRPr lang="en-US" sz="2000" b="0" i="0" u="none" strike="noStrike" dirty="0">
                        <a:effectLs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1.2%</a:t>
                      </a:r>
                      <a:endParaRPr lang="en-US" sz="2000" b="0" i="0" u="none" strike="noStrike">
                        <a:effectLs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4058343264"/>
                  </a:ext>
                </a:extLst>
              </a:tr>
              <a:tr h="232510">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Amharic</a:t>
                      </a:r>
                      <a:endParaRPr lang="en-US" sz="2000" b="0" i="0" u="none" strike="noStrike">
                        <a:effectLst/>
                        <a:highlight>
                          <a:srgbClr val="C0E6F5"/>
                        </a:highligh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1,361</a:t>
                      </a:r>
                      <a:endParaRPr lang="en-US" sz="2000" b="0" i="0" u="none" strike="noStrike">
                        <a:effectLst/>
                        <a:highlight>
                          <a:srgbClr val="C0E6F5"/>
                        </a:highligh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1.2%</a:t>
                      </a:r>
                      <a:endParaRPr lang="en-US" sz="2000" b="0" i="0" u="none" strike="noStrike">
                        <a:effectLst/>
                        <a:highlight>
                          <a:srgbClr val="C0E6F5"/>
                        </a:highligh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635648583"/>
                  </a:ext>
                </a:extLst>
              </a:tr>
              <a:tr h="232510">
                <a:tc>
                  <a:txBody>
                    <a:bodyPr/>
                    <a:lstStyle/>
                    <a:p>
                      <a:pPr algn="ctr" fontAlgn="ctr">
                        <a:spcBef>
                          <a:spcPts val="0"/>
                        </a:spcBef>
                        <a:spcAft>
                          <a:spcPts val="0"/>
                        </a:spcAft>
                      </a:pPr>
                      <a:r>
                        <a:rPr lang="en-US" sz="1400" b="0" i="0" u="none" strike="noStrike" dirty="0">
                          <a:solidFill>
                            <a:srgbClr val="000000"/>
                          </a:solidFill>
                          <a:effectLst/>
                          <a:latin typeface="Aptos Narrow" panose="020B0004020202020204" pitchFamily="34" charset="0"/>
                        </a:rPr>
                        <a:t>Chinese, Mandarin</a:t>
                      </a:r>
                      <a:endParaRPr lang="en-US" sz="2000" b="0" i="0" u="none" strike="noStrike" dirty="0">
                        <a:effectLs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dirty="0">
                          <a:solidFill>
                            <a:srgbClr val="000000"/>
                          </a:solidFill>
                          <a:effectLst/>
                          <a:latin typeface="Aptos Narrow" panose="020B0004020202020204" pitchFamily="34" charset="0"/>
                        </a:rPr>
                        <a:t>1,059</a:t>
                      </a:r>
                      <a:endParaRPr lang="en-US" sz="2000" b="0" i="0" u="none" strike="noStrike" dirty="0">
                        <a:effectLs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0.9%</a:t>
                      </a:r>
                      <a:endParaRPr lang="en-US" sz="2000" b="0" i="0" u="none" strike="noStrike">
                        <a:effectLs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19319969"/>
                  </a:ext>
                </a:extLst>
              </a:tr>
              <a:tr h="232510">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Nepali</a:t>
                      </a:r>
                      <a:endParaRPr lang="en-US" sz="2000" b="0" i="0" u="none" strike="noStrike">
                        <a:effectLst/>
                        <a:highlight>
                          <a:srgbClr val="C0E6F5"/>
                        </a:highligh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828</a:t>
                      </a:r>
                      <a:endParaRPr lang="en-US" sz="2000" b="0" i="0" u="none" strike="noStrike">
                        <a:effectLst/>
                        <a:highlight>
                          <a:srgbClr val="C0E6F5"/>
                        </a:highligh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0.7%</a:t>
                      </a:r>
                      <a:endParaRPr lang="en-US" sz="2000" b="0" i="0" u="none" strike="noStrike">
                        <a:effectLst/>
                        <a:highlight>
                          <a:srgbClr val="C0E6F5"/>
                        </a:highligh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1034016"/>
                  </a:ext>
                </a:extLst>
              </a:tr>
              <a:tr h="232510">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Dari, Zoroastrian</a:t>
                      </a:r>
                      <a:endParaRPr lang="en-US" sz="2000" b="0" i="0" u="none" strike="noStrike">
                        <a:effectLs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dirty="0">
                          <a:solidFill>
                            <a:srgbClr val="000000"/>
                          </a:solidFill>
                          <a:effectLst/>
                          <a:latin typeface="Aptos Narrow" panose="020B0004020202020204" pitchFamily="34" charset="0"/>
                        </a:rPr>
                        <a:t>770</a:t>
                      </a:r>
                      <a:endParaRPr lang="en-US" sz="2000" b="0" i="0" u="none" strike="noStrike" dirty="0">
                        <a:effectLs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0.7%</a:t>
                      </a:r>
                      <a:endParaRPr lang="en-US" sz="2000" b="0" i="0" u="none" strike="noStrike">
                        <a:effectLs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199938786"/>
                  </a:ext>
                </a:extLst>
              </a:tr>
              <a:tr h="232510">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Somali</a:t>
                      </a:r>
                      <a:endParaRPr lang="en-US" sz="2000" b="0" i="0" u="none" strike="noStrike">
                        <a:effectLst/>
                        <a:highlight>
                          <a:srgbClr val="C0E6F5"/>
                        </a:highligh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721</a:t>
                      </a:r>
                      <a:endParaRPr lang="en-US" sz="2000" b="0" i="0" u="none" strike="noStrike">
                        <a:effectLst/>
                        <a:highlight>
                          <a:srgbClr val="C0E6F5"/>
                        </a:highligh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0.6%</a:t>
                      </a:r>
                      <a:endParaRPr lang="en-US" sz="2000" b="0" i="0" u="none" strike="noStrike">
                        <a:effectLst/>
                        <a:highlight>
                          <a:srgbClr val="C0E6F5"/>
                        </a:highligh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76214197"/>
                  </a:ext>
                </a:extLst>
              </a:tr>
              <a:tr h="232510">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French</a:t>
                      </a:r>
                      <a:endParaRPr lang="en-US" sz="2000" b="0" i="0" u="none" strike="noStrike">
                        <a:effectLs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720</a:t>
                      </a:r>
                      <a:endParaRPr lang="en-US" sz="2000" b="0" i="0" u="none" strike="noStrike">
                        <a:effectLs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0.6%</a:t>
                      </a:r>
                      <a:endParaRPr lang="en-US" sz="2000" b="0" i="0" u="none" strike="noStrike">
                        <a:effectLs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506841648"/>
                  </a:ext>
                </a:extLst>
              </a:tr>
              <a:tr h="232510">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Farsi, Eastern</a:t>
                      </a:r>
                      <a:endParaRPr lang="en-US" sz="2000" b="0" i="0" u="none" strike="noStrike">
                        <a:effectLst/>
                        <a:highlight>
                          <a:srgbClr val="C0E6F5"/>
                        </a:highligh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dirty="0">
                          <a:solidFill>
                            <a:srgbClr val="000000"/>
                          </a:solidFill>
                          <a:effectLst/>
                          <a:highlight>
                            <a:srgbClr val="C0E6F5"/>
                          </a:highlight>
                          <a:latin typeface="Aptos Narrow" panose="020B0004020202020204" pitchFamily="34" charset="0"/>
                        </a:rPr>
                        <a:t>582</a:t>
                      </a:r>
                      <a:endParaRPr lang="en-US" sz="2000" b="0" i="0" u="none" strike="noStrike" dirty="0">
                        <a:effectLst/>
                        <a:highlight>
                          <a:srgbClr val="C0E6F5"/>
                        </a:highligh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0.5%</a:t>
                      </a:r>
                      <a:endParaRPr lang="en-US" sz="2000" b="0" i="0" u="none" strike="noStrike">
                        <a:effectLst/>
                        <a:highlight>
                          <a:srgbClr val="C0E6F5"/>
                        </a:highligh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338492933"/>
                  </a:ext>
                </a:extLst>
              </a:tr>
              <a:tr h="232510">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Tigrigna</a:t>
                      </a:r>
                      <a:endParaRPr lang="en-US" sz="2000" b="0" i="0" u="none" strike="noStrike">
                        <a:effectLs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479</a:t>
                      </a:r>
                      <a:endParaRPr lang="en-US" sz="2000" b="0" i="0" u="none" strike="noStrike">
                        <a:effectLs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0.4%</a:t>
                      </a:r>
                      <a:endParaRPr lang="en-US" sz="2000" b="0" i="0" u="none" strike="noStrike">
                        <a:effectLs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385951831"/>
                  </a:ext>
                </a:extLst>
              </a:tr>
              <a:tr h="232510">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Pashto, Central</a:t>
                      </a:r>
                      <a:endParaRPr lang="en-US" sz="2000" b="0" i="0" u="none" strike="noStrike">
                        <a:effectLst/>
                        <a:highlight>
                          <a:srgbClr val="C0E6F5"/>
                        </a:highligh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457</a:t>
                      </a:r>
                      <a:endParaRPr lang="en-US" sz="2000" b="0" i="0" u="none" strike="noStrike">
                        <a:effectLst/>
                        <a:highlight>
                          <a:srgbClr val="C0E6F5"/>
                        </a:highligh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dirty="0">
                          <a:solidFill>
                            <a:srgbClr val="000000"/>
                          </a:solidFill>
                          <a:effectLst/>
                          <a:highlight>
                            <a:srgbClr val="C0E6F5"/>
                          </a:highlight>
                          <a:latin typeface="Aptos Narrow" panose="020B0004020202020204" pitchFamily="34" charset="0"/>
                        </a:rPr>
                        <a:t>0.4%</a:t>
                      </a:r>
                      <a:endParaRPr lang="en-US" sz="2000" b="0" i="0" u="none" strike="noStrike" dirty="0">
                        <a:effectLst/>
                        <a:highlight>
                          <a:srgbClr val="C0E6F5"/>
                        </a:highligh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1473325558"/>
                  </a:ext>
                </a:extLst>
              </a:tr>
              <a:tr h="232510">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Korean</a:t>
                      </a:r>
                      <a:endParaRPr lang="en-US" sz="2000" b="0" i="0" u="none" strike="noStrike">
                        <a:effectLs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447</a:t>
                      </a:r>
                      <a:endParaRPr lang="en-US" sz="2000" b="0" i="0" u="none" strike="noStrike">
                        <a:effectLs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0.4%</a:t>
                      </a:r>
                      <a:endParaRPr lang="en-US" sz="2000" b="0" i="0" u="none" strike="noStrike">
                        <a:effectLs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70918085"/>
                  </a:ext>
                </a:extLst>
              </a:tr>
              <a:tr h="232510">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Burmese</a:t>
                      </a:r>
                      <a:endParaRPr lang="en-US" sz="2000" b="0" i="0" u="none" strike="noStrike">
                        <a:effectLst/>
                        <a:highlight>
                          <a:srgbClr val="C0E6F5"/>
                        </a:highligh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429</a:t>
                      </a:r>
                      <a:endParaRPr lang="en-US" sz="2000" b="0" i="0" u="none" strike="noStrike">
                        <a:effectLst/>
                        <a:highlight>
                          <a:srgbClr val="C0E6F5"/>
                        </a:highligh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dirty="0">
                          <a:solidFill>
                            <a:srgbClr val="000000"/>
                          </a:solidFill>
                          <a:effectLst/>
                          <a:highlight>
                            <a:srgbClr val="C0E6F5"/>
                          </a:highlight>
                          <a:latin typeface="Aptos Narrow" panose="020B0004020202020204" pitchFamily="34" charset="0"/>
                        </a:rPr>
                        <a:t>0.4%</a:t>
                      </a:r>
                      <a:endParaRPr lang="en-US" sz="2000" b="0" i="0" u="none" strike="noStrike" dirty="0">
                        <a:effectLst/>
                        <a:highlight>
                          <a:srgbClr val="C0E6F5"/>
                        </a:highligh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68461407"/>
                  </a:ext>
                </a:extLst>
              </a:tr>
              <a:tr h="232510">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Telugu</a:t>
                      </a:r>
                      <a:endParaRPr lang="en-US" sz="2000" b="0" i="0" u="none" strike="noStrike">
                        <a:effectLs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379</a:t>
                      </a:r>
                      <a:endParaRPr lang="en-US" sz="2000" b="0" i="0" u="none" strike="noStrike">
                        <a:effectLs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dirty="0">
                          <a:solidFill>
                            <a:srgbClr val="000000"/>
                          </a:solidFill>
                          <a:effectLst/>
                          <a:latin typeface="Aptos Narrow" panose="020B0004020202020204" pitchFamily="34" charset="0"/>
                        </a:rPr>
                        <a:t>0.3%</a:t>
                      </a:r>
                      <a:endParaRPr lang="en-US" sz="2000" b="0" i="0" u="none" strike="noStrike" dirty="0">
                        <a:effectLs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4216954420"/>
                  </a:ext>
                </a:extLst>
              </a:tr>
              <a:tr h="232510">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Chuukese</a:t>
                      </a:r>
                      <a:endParaRPr lang="en-US" sz="2000" b="0" i="0" u="none" strike="noStrike">
                        <a:effectLst/>
                        <a:highlight>
                          <a:srgbClr val="C0E6F5"/>
                        </a:highligh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370</a:t>
                      </a:r>
                      <a:endParaRPr lang="en-US" sz="2000" b="0" i="0" u="none" strike="noStrike">
                        <a:effectLst/>
                        <a:highlight>
                          <a:srgbClr val="C0E6F5"/>
                        </a:highligh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dirty="0">
                          <a:solidFill>
                            <a:srgbClr val="000000"/>
                          </a:solidFill>
                          <a:effectLst/>
                          <a:highlight>
                            <a:srgbClr val="C0E6F5"/>
                          </a:highlight>
                          <a:latin typeface="Aptos Narrow" panose="020B0004020202020204" pitchFamily="34" charset="0"/>
                        </a:rPr>
                        <a:t>0.3%</a:t>
                      </a:r>
                      <a:endParaRPr lang="en-US" sz="2000" b="0" i="0" u="none" strike="noStrike" dirty="0">
                        <a:effectLst/>
                        <a:highlight>
                          <a:srgbClr val="C0E6F5"/>
                        </a:highligh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718148105"/>
                  </a:ext>
                </a:extLst>
              </a:tr>
              <a:tr h="232510">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Swahili</a:t>
                      </a:r>
                      <a:endParaRPr lang="en-US" sz="2000" b="0" i="0" u="none" strike="noStrike">
                        <a:effectLs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363</a:t>
                      </a:r>
                      <a:endParaRPr lang="en-US" sz="2000" b="0" i="0" u="none" strike="noStrike">
                        <a:effectLs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dirty="0">
                          <a:solidFill>
                            <a:srgbClr val="000000"/>
                          </a:solidFill>
                          <a:effectLst/>
                          <a:latin typeface="Aptos Narrow" panose="020B0004020202020204" pitchFamily="34" charset="0"/>
                        </a:rPr>
                        <a:t>0.3%</a:t>
                      </a:r>
                      <a:endParaRPr lang="en-US" sz="2000" b="0" i="0" u="none" strike="noStrike" dirty="0">
                        <a:effectLs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908472559"/>
                  </a:ext>
                </a:extLst>
              </a:tr>
              <a:tr h="232510">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Portuguese</a:t>
                      </a:r>
                      <a:endParaRPr lang="en-US" sz="2000" b="0" i="0" u="none" strike="noStrike">
                        <a:effectLst/>
                        <a:highlight>
                          <a:srgbClr val="C0E6F5"/>
                        </a:highligh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a:solidFill>
                            <a:srgbClr val="000000"/>
                          </a:solidFill>
                          <a:effectLst/>
                          <a:highlight>
                            <a:srgbClr val="C0E6F5"/>
                          </a:highlight>
                          <a:latin typeface="Aptos Narrow" panose="020B0004020202020204" pitchFamily="34" charset="0"/>
                        </a:rPr>
                        <a:t>344</a:t>
                      </a:r>
                      <a:endParaRPr lang="en-US" sz="2000" b="0" i="0" u="none" strike="noStrike">
                        <a:effectLst/>
                        <a:highlight>
                          <a:srgbClr val="C0E6F5"/>
                        </a:highligh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tc>
                  <a:txBody>
                    <a:bodyPr/>
                    <a:lstStyle/>
                    <a:p>
                      <a:pPr algn="ctr" fontAlgn="ctr">
                        <a:spcBef>
                          <a:spcPts val="0"/>
                        </a:spcBef>
                        <a:spcAft>
                          <a:spcPts val="0"/>
                        </a:spcAft>
                      </a:pPr>
                      <a:r>
                        <a:rPr lang="en-US" sz="1400" b="0" i="0" u="none" strike="noStrike" dirty="0">
                          <a:solidFill>
                            <a:srgbClr val="000000"/>
                          </a:solidFill>
                          <a:effectLst/>
                          <a:highlight>
                            <a:srgbClr val="C0E6F5"/>
                          </a:highlight>
                          <a:latin typeface="Aptos Narrow" panose="020B0004020202020204" pitchFamily="34" charset="0"/>
                        </a:rPr>
                        <a:t>0.3%</a:t>
                      </a:r>
                      <a:endParaRPr lang="en-US" sz="2000" b="0" i="0" u="none" strike="noStrike" dirty="0">
                        <a:effectLst/>
                        <a:highlight>
                          <a:srgbClr val="C0E6F5"/>
                        </a:highligh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931260497"/>
                  </a:ext>
                </a:extLst>
              </a:tr>
              <a:tr h="232510">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Hindi</a:t>
                      </a:r>
                      <a:endParaRPr lang="en-US" sz="2000" b="0" i="0" u="none" strike="noStrike">
                        <a:effectLst/>
                        <a:latin typeface="Arial" panose="020B0604020202020204" pitchFamily="34" charset="0"/>
                      </a:endParaRPr>
                    </a:p>
                  </a:txBody>
                  <a:tcPr marL="9234" marR="9234" marT="9234"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a:solidFill>
                            <a:srgbClr val="000000"/>
                          </a:solidFill>
                          <a:effectLst/>
                          <a:latin typeface="Aptos Narrow" panose="020B0004020202020204" pitchFamily="34" charset="0"/>
                        </a:rPr>
                        <a:t>324</a:t>
                      </a:r>
                      <a:endParaRPr lang="en-US" sz="2000" b="0" i="0" u="none" strike="noStrike">
                        <a:effectLst/>
                        <a:latin typeface="Arial" panose="020B0604020202020204" pitchFamily="34" charset="0"/>
                      </a:endParaRPr>
                    </a:p>
                  </a:txBody>
                  <a:tcPr marL="9234" marR="9234" marT="9234"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spcBef>
                          <a:spcPts val="0"/>
                        </a:spcBef>
                        <a:spcAft>
                          <a:spcPts val="0"/>
                        </a:spcAft>
                      </a:pPr>
                      <a:r>
                        <a:rPr lang="en-US" sz="1400" b="0" i="0" u="none" strike="noStrike" dirty="0">
                          <a:solidFill>
                            <a:srgbClr val="000000"/>
                          </a:solidFill>
                          <a:effectLst/>
                          <a:latin typeface="Aptos Narrow" panose="020B0004020202020204" pitchFamily="34" charset="0"/>
                        </a:rPr>
                        <a:t>0.3%</a:t>
                      </a:r>
                      <a:endParaRPr lang="en-US" sz="2000" b="0" i="0" u="none" strike="noStrike" dirty="0">
                        <a:effectLst/>
                        <a:latin typeface="Arial" panose="020B0604020202020204" pitchFamily="34" charset="0"/>
                      </a:endParaRPr>
                    </a:p>
                  </a:txBody>
                  <a:tcPr marL="9234" marR="9234" marT="9234"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3182374404"/>
                  </a:ext>
                </a:extLst>
              </a:tr>
            </a:tbl>
          </a:graphicData>
        </a:graphic>
      </p:graphicFrame>
      <p:sp>
        <p:nvSpPr>
          <p:cNvPr id="5" name="TextBox 4">
            <a:extLst>
              <a:ext uri="{FF2B5EF4-FFF2-40B4-BE49-F238E27FC236}">
                <a16:creationId xmlns:a16="http://schemas.microsoft.com/office/drawing/2014/main" id="{FB74AC2A-45A3-9324-83F9-5591A6BCBBE6}"/>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2023-2024 Student October, pupil attendance codes 01 through 08. ML = NEP, LEP, FEP Monitor Year 1 and 2 only.</a:t>
            </a:r>
          </a:p>
        </p:txBody>
      </p:sp>
    </p:spTree>
    <p:extLst>
      <p:ext uri="{BB962C8B-B14F-4D97-AF65-F5344CB8AC3E}">
        <p14:creationId xmlns:p14="http://schemas.microsoft.com/office/powerpoint/2010/main" val="404983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103AA-AB21-7371-BA63-47157539C444}"/>
              </a:ext>
            </a:extLst>
          </p:cNvPr>
          <p:cNvSpPr>
            <a:spLocks noGrp="1"/>
          </p:cNvSpPr>
          <p:nvPr>
            <p:ph type="title"/>
          </p:nvPr>
        </p:nvSpPr>
        <p:spPr/>
        <p:txBody>
          <a:bodyPr/>
          <a:lstStyle/>
          <a:p>
            <a:r>
              <a:rPr lang="en-US" dirty="0"/>
              <a:t>K-12 MLs by Free/Reduced Meal Eligibility</a:t>
            </a:r>
          </a:p>
        </p:txBody>
      </p:sp>
      <p:pic>
        <p:nvPicPr>
          <p:cNvPr id="9" name="Picture 8" descr="Pie chart showing the percent of K-12 multilingual learners by free/reduced meal eligibility.">
            <a:extLst>
              <a:ext uri="{FF2B5EF4-FFF2-40B4-BE49-F238E27FC236}">
                <a16:creationId xmlns:a16="http://schemas.microsoft.com/office/drawing/2014/main" id="{082803D3-7884-129F-6669-FDA1760BF1EC}"/>
              </a:ext>
            </a:extLst>
          </p:cNvPr>
          <p:cNvPicPr>
            <a:picLocks noChangeAspect="1"/>
          </p:cNvPicPr>
          <p:nvPr/>
        </p:nvPicPr>
        <p:blipFill>
          <a:blip r:embed="rId2"/>
          <a:stretch>
            <a:fillRect/>
          </a:stretch>
        </p:blipFill>
        <p:spPr>
          <a:xfrm>
            <a:off x="201168" y="1359952"/>
            <a:ext cx="7870618" cy="4712616"/>
          </a:xfrm>
          <a:prstGeom prst="rect">
            <a:avLst/>
          </a:prstGeom>
        </p:spPr>
      </p:pic>
      <p:pic>
        <p:nvPicPr>
          <p:cNvPr id="8" name="Picture 7" descr="Pie chart showing the percent of K-12 students by free/reduced meal eligibility.">
            <a:extLst>
              <a:ext uri="{FF2B5EF4-FFF2-40B4-BE49-F238E27FC236}">
                <a16:creationId xmlns:a16="http://schemas.microsoft.com/office/drawing/2014/main" id="{B6B4429A-C86A-2FC2-319D-43DBDE987BD1}"/>
              </a:ext>
            </a:extLst>
          </p:cNvPr>
          <p:cNvPicPr>
            <a:picLocks noChangeAspect="1"/>
          </p:cNvPicPr>
          <p:nvPr/>
        </p:nvPicPr>
        <p:blipFill>
          <a:blip r:embed="rId3"/>
          <a:stretch>
            <a:fillRect/>
          </a:stretch>
        </p:blipFill>
        <p:spPr>
          <a:xfrm>
            <a:off x="8174736" y="3211983"/>
            <a:ext cx="3922776" cy="2823722"/>
          </a:xfrm>
          <a:prstGeom prst="rect">
            <a:avLst/>
          </a:prstGeom>
        </p:spPr>
      </p:pic>
      <p:sp>
        <p:nvSpPr>
          <p:cNvPr id="4" name="TextBox 3">
            <a:extLst>
              <a:ext uri="{FF2B5EF4-FFF2-40B4-BE49-F238E27FC236}">
                <a16:creationId xmlns:a16="http://schemas.microsoft.com/office/drawing/2014/main" id="{00CEC119-0747-EAAE-2E44-52D5531C9646}"/>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2023-2024 Student October, pupil attendance codes 01 through 08. ML = NEP, LEP, FEP Monitor Year 1 and 2 only.</a:t>
            </a:r>
          </a:p>
        </p:txBody>
      </p:sp>
    </p:spTree>
    <p:extLst>
      <p:ext uri="{BB962C8B-B14F-4D97-AF65-F5344CB8AC3E}">
        <p14:creationId xmlns:p14="http://schemas.microsoft.com/office/powerpoint/2010/main" val="3265821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F9B3-E234-5947-BE51-642D09B592D1}"/>
              </a:ext>
            </a:extLst>
          </p:cNvPr>
          <p:cNvSpPr>
            <a:spLocks noGrp="1"/>
          </p:cNvSpPr>
          <p:nvPr>
            <p:ph type="title"/>
          </p:nvPr>
        </p:nvSpPr>
        <p:spPr/>
        <p:txBody>
          <a:bodyPr/>
          <a:lstStyle/>
          <a:p>
            <a:r>
              <a:rPr lang="en-US" dirty="0"/>
              <a:t>K-12 MLs by Disability Type</a:t>
            </a:r>
          </a:p>
        </p:txBody>
      </p:sp>
      <p:pic>
        <p:nvPicPr>
          <p:cNvPr id="6" name="Picture 5" descr="Bar chart showing the percent of all students and multilingual learners by disability type.">
            <a:extLst>
              <a:ext uri="{FF2B5EF4-FFF2-40B4-BE49-F238E27FC236}">
                <a16:creationId xmlns:a16="http://schemas.microsoft.com/office/drawing/2014/main" id="{75B54C8D-2CA2-05CC-4B0F-BE32EACCC448}"/>
              </a:ext>
            </a:extLst>
          </p:cNvPr>
          <p:cNvPicPr>
            <a:picLocks noChangeAspect="1"/>
          </p:cNvPicPr>
          <p:nvPr/>
        </p:nvPicPr>
        <p:blipFill>
          <a:blip r:embed="rId2"/>
          <a:stretch>
            <a:fillRect/>
          </a:stretch>
        </p:blipFill>
        <p:spPr>
          <a:xfrm>
            <a:off x="773730" y="1274100"/>
            <a:ext cx="10644539" cy="5078408"/>
          </a:xfrm>
          <a:prstGeom prst="rect">
            <a:avLst/>
          </a:prstGeom>
        </p:spPr>
      </p:pic>
      <p:sp>
        <p:nvSpPr>
          <p:cNvPr id="5" name="TextBox 4">
            <a:extLst>
              <a:ext uri="{FF2B5EF4-FFF2-40B4-BE49-F238E27FC236}">
                <a16:creationId xmlns:a16="http://schemas.microsoft.com/office/drawing/2014/main" id="{F79ED548-A2E1-0001-1C6C-E9C37830D263}"/>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2023-2024 Student October, pupil attendance codes 01 through 08. ML = NEP, LEP, FEP Monitor Year 1 and 2 only.</a:t>
            </a:r>
          </a:p>
        </p:txBody>
      </p:sp>
    </p:spTree>
    <p:extLst>
      <p:ext uri="{BB962C8B-B14F-4D97-AF65-F5344CB8AC3E}">
        <p14:creationId xmlns:p14="http://schemas.microsoft.com/office/powerpoint/2010/main" val="161903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F9B3-E234-5947-BE51-642D09B592D1}"/>
              </a:ext>
            </a:extLst>
          </p:cNvPr>
          <p:cNvSpPr>
            <a:spLocks noGrp="1"/>
          </p:cNvSpPr>
          <p:nvPr>
            <p:ph type="title"/>
          </p:nvPr>
        </p:nvSpPr>
        <p:spPr>
          <a:xfrm>
            <a:off x="443564" y="205176"/>
            <a:ext cx="10900427" cy="898524"/>
          </a:xfrm>
        </p:spPr>
        <p:txBody>
          <a:bodyPr/>
          <a:lstStyle/>
          <a:p>
            <a:r>
              <a:rPr lang="en-US" dirty="0"/>
              <a:t>’23-’24 CO Total K-12 Students With and Without Individualized Education Programs (IEPs)</a:t>
            </a:r>
          </a:p>
        </p:txBody>
      </p:sp>
      <p:graphicFrame>
        <p:nvGraphicFramePr>
          <p:cNvPr id="7" name="Chart 6" descr="In School year 2023 and 2024 in Colorado there were 881,464 students of those, 114,482 were multilingual learners, and 776,982 were non-multilingual learners.  Of Multilingual Learners, 15.53% were identified with disabilities.  Of Non MLs, 11.8% were identified with disabilities.  This indicates a tendency to over-identify multilingual learners with disabilities as compared to non-ML peers.">
            <a:extLst>
              <a:ext uri="{FF2B5EF4-FFF2-40B4-BE49-F238E27FC236}">
                <a16:creationId xmlns:a16="http://schemas.microsoft.com/office/drawing/2014/main" id="{1DDE73A3-B7CC-2690-C648-FE8A1F51B11F}"/>
              </a:ext>
            </a:extLst>
          </p:cNvPr>
          <p:cNvGraphicFramePr/>
          <p:nvPr>
            <p:extLst>
              <p:ext uri="{D42A27DB-BD31-4B8C-83A1-F6EECF244321}">
                <p14:modId xmlns:p14="http://schemas.microsoft.com/office/powerpoint/2010/main" val="3575535765"/>
              </p:ext>
            </p:extLst>
          </p:nvPr>
        </p:nvGraphicFramePr>
        <p:xfrm>
          <a:off x="71919" y="1284270"/>
          <a:ext cx="11856378" cy="48540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79ED548-A2E1-0001-1C6C-E9C37830D263}"/>
              </a:ext>
            </a:extLst>
          </p:cNvPr>
          <p:cNvSpPr txBox="1"/>
          <p:nvPr/>
        </p:nvSpPr>
        <p:spPr>
          <a:xfrm>
            <a:off x="1308100" y="6252714"/>
            <a:ext cx="9220200" cy="246221"/>
          </a:xfrm>
          <a:prstGeom prst="rect">
            <a:avLst/>
          </a:prstGeom>
          <a:noFill/>
          <a:ln>
            <a:solidFill>
              <a:schemeClr val="bg1">
                <a:lumMod val="50000"/>
              </a:schemeClr>
            </a:solidFill>
          </a:ln>
        </p:spPr>
        <p:txBody>
          <a:bodyPr wrap="square" rtlCol="0">
            <a:spAutoFit/>
          </a:bodyPr>
          <a:lstStyle/>
          <a:p>
            <a:pPr algn="ctr"/>
            <a:r>
              <a:rPr lang="en-US" sz="1000" i="1" dirty="0"/>
              <a:t>Updated by the ESSU’s Office of Special Education. Data Sources: CDE IDEA Child Count for 2023-2024 and 2023-2024 Student October, pupil attendance codes 01 through 08. </a:t>
            </a:r>
          </a:p>
        </p:txBody>
      </p:sp>
    </p:spTree>
    <p:extLst>
      <p:ext uri="{BB962C8B-B14F-4D97-AF65-F5344CB8AC3E}">
        <p14:creationId xmlns:p14="http://schemas.microsoft.com/office/powerpoint/2010/main" val="300377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8D59-2ACE-45EE-A1CE-9DD625C78A03}"/>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CDC9780D-03D6-4577-BAD5-C089D011ABB7}"/>
              </a:ext>
            </a:extLst>
          </p:cNvPr>
          <p:cNvSpPr>
            <a:spLocks noGrp="1"/>
          </p:cNvSpPr>
          <p:nvPr>
            <p:ph idx="1"/>
          </p:nvPr>
        </p:nvSpPr>
        <p:spPr>
          <a:xfrm>
            <a:off x="838200" y="1554480"/>
            <a:ext cx="10515600" cy="4911634"/>
          </a:xfrm>
        </p:spPr>
        <p:txBody>
          <a:bodyPr>
            <a:normAutofit/>
          </a:bodyPr>
          <a:lstStyle/>
          <a:p>
            <a:r>
              <a:rPr lang="en-US" dirty="0"/>
              <a:t>Multilingual Learners (MLs) are students who are linguistically diverse and identified as having a level of English language proficiency that requires language scaffolds to achieve standards in grade-level content in English.</a:t>
            </a:r>
          </a:p>
          <a:p>
            <a:pPr lvl="1"/>
            <a:r>
              <a:rPr lang="en-US" dirty="0"/>
              <a:t>Federal reporting for multilingual learners typically refers to students with non-English proficiency (NEP) or limited English proficiency (LEP).</a:t>
            </a:r>
          </a:p>
          <a:p>
            <a:pPr lvl="1"/>
            <a:r>
              <a:rPr lang="en-US" dirty="0"/>
              <a:t>Colorado also includes students monitored for two years following redesignation as fluent English proficient (FEP Monitor Year 1 or 2) when analyzing the performance of multilingual learners.</a:t>
            </a:r>
          </a:p>
          <a:p>
            <a:pPr lvl="2"/>
            <a:r>
              <a:rPr lang="en-US" dirty="0"/>
              <a:t>When possible, data are disaggregated separately by language proficiency level.</a:t>
            </a:r>
          </a:p>
          <a:p>
            <a:pPr lvl="2"/>
            <a:r>
              <a:rPr lang="en-US" dirty="0"/>
              <a:t>Colorado also includes data for former multilingual learners – students who have exited from an English language development (ELD) program after demonstrating English language proficiency and grade-level proficiency in reading, writing, and other content areas. This includes students within two years of exiting an ELD program (FEP Exit Year 1 or 2) and students identified as former English language learners (FELL). </a:t>
            </a:r>
          </a:p>
          <a:p>
            <a:pPr lvl="2"/>
            <a:r>
              <a:rPr lang="en-US" dirty="0"/>
              <a:t>For comparison purposes, tables and figures include data on all Colorado students, as well as data for students not identified as multilingual learners.</a:t>
            </a:r>
          </a:p>
        </p:txBody>
      </p:sp>
    </p:spTree>
    <p:extLst>
      <p:ext uri="{BB962C8B-B14F-4D97-AF65-F5344CB8AC3E}">
        <p14:creationId xmlns:p14="http://schemas.microsoft.com/office/powerpoint/2010/main" val="1957156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F9B3-E234-5947-BE51-642D09B592D1}"/>
              </a:ext>
            </a:extLst>
          </p:cNvPr>
          <p:cNvSpPr>
            <a:spLocks noGrp="1"/>
          </p:cNvSpPr>
          <p:nvPr>
            <p:ph type="title"/>
          </p:nvPr>
        </p:nvSpPr>
        <p:spPr>
          <a:xfrm>
            <a:off x="443564" y="205176"/>
            <a:ext cx="10900427" cy="898524"/>
          </a:xfrm>
        </p:spPr>
        <p:txBody>
          <a:bodyPr/>
          <a:lstStyle/>
          <a:p>
            <a:r>
              <a:rPr lang="en-US" dirty="0"/>
              <a:t>’23-’24 CO K-12 Dually Identified Students [Multilingual Learners(MLs) Individualized Education Programs(IEPs)]</a:t>
            </a:r>
          </a:p>
        </p:txBody>
      </p:sp>
      <p:graphicFrame>
        <p:nvGraphicFramePr>
          <p:cNvPr id="6" name="Chart 5" descr="For the 2023-2024 School year, 84% of Colorado K-12 students with disabilities were not Multilingual learners while 16% were multilingual learners">
            <a:extLst>
              <a:ext uri="{FF2B5EF4-FFF2-40B4-BE49-F238E27FC236}">
                <a16:creationId xmlns:a16="http://schemas.microsoft.com/office/drawing/2014/main" id="{68BB5E4A-540B-1789-E53B-83038667D465}"/>
              </a:ext>
            </a:extLst>
          </p:cNvPr>
          <p:cNvGraphicFramePr/>
          <p:nvPr>
            <p:extLst>
              <p:ext uri="{D42A27DB-BD31-4B8C-83A1-F6EECF244321}">
                <p14:modId xmlns:p14="http://schemas.microsoft.com/office/powerpoint/2010/main" val="3344693267"/>
              </p:ext>
            </p:extLst>
          </p:nvPr>
        </p:nvGraphicFramePr>
        <p:xfrm>
          <a:off x="-647446" y="1298869"/>
          <a:ext cx="7366310" cy="49125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For the 2021 School year, 88% of US K-12 students with disabilities were not Multilingual learners while 12% were multilingual learners">
            <a:extLst>
              <a:ext uri="{FF2B5EF4-FFF2-40B4-BE49-F238E27FC236}">
                <a16:creationId xmlns:a16="http://schemas.microsoft.com/office/drawing/2014/main" id="{2A84AA2E-F5A1-4F47-FF6E-BF13243BC46D}"/>
              </a:ext>
            </a:extLst>
          </p:cNvPr>
          <p:cNvGraphicFramePr/>
          <p:nvPr>
            <p:extLst>
              <p:ext uri="{D42A27DB-BD31-4B8C-83A1-F6EECF244321}">
                <p14:modId xmlns:p14="http://schemas.microsoft.com/office/powerpoint/2010/main" val="4003104769"/>
              </p:ext>
            </p:extLst>
          </p:nvPr>
        </p:nvGraphicFramePr>
        <p:xfrm>
          <a:off x="5246370" y="1298869"/>
          <a:ext cx="7486650" cy="491256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F79ED548-A2E1-0001-1C6C-E9C37830D263}"/>
              </a:ext>
            </a:extLst>
          </p:cNvPr>
          <p:cNvSpPr txBox="1"/>
          <p:nvPr/>
        </p:nvSpPr>
        <p:spPr>
          <a:xfrm>
            <a:off x="2286000" y="6406603"/>
            <a:ext cx="7886700" cy="246221"/>
          </a:xfrm>
          <a:prstGeom prst="rect">
            <a:avLst/>
          </a:prstGeom>
          <a:noFill/>
          <a:ln>
            <a:solidFill>
              <a:schemeClr val="bg1">
                <a:lumMod val="50000"/>
              </a:schemeClr>
            </a:solidFill>
          </a:ln>
        </p:spPr>
        <p:txBody>
          <a:bodyPr wrap="square" rtlCol="0">
            <a:spAutoFit/>
          </a:bodyPr>
          <a:lstStyle/>
          <a:p>
            <a:pPr algn="ctr"/>
            <a:r>
              <a:rPr lang="en-US" sz="1000" i="1" dirty="0"/>
              <a:t>Updated by the ESSU’s Office of Special Education. Data Sources: CDE IDEA Child Count for 2023-2024 and the </a:t>
            </a:r>
            <a:r>
              <a:rPr lang="en-US" sz="1000" i="1" dirty="0">
                <a:hlinkClick r:id="rId5"/>
              </a:rPr>
              <a:t>Office of Special Education Fast Facts</a:t>
            </a:r>
            <a:endParaRPr lang="en-US" sz="1000" i="1" dirty="0"/>
          </a:p>
        </p:txBody>
      </p:sp>
    </p:spTree>
    <p:extLst>
      <p:ext uri="{BB962C8B-B14F-4D97-AF65-F5344CB8AC3E}">
        <p14:creationId xmlns:p14="http://schemas.microsoft.com/office/powerpoint/2010/main" val="2535115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F9B3-E234-5947-BE51-642D09B592D1}"/>
              </a:ext>
            </a:extLst>
          </p:cNvPr>
          <p:cNvSpPr>
            <a:spLocks noGrp="1"/>
          </p:cNvSpPr>
          <p:nvPr>
            <p:ph type="title"/>
          </p:nvPr>
        </p:nvSpPr>
        <p:spPr>
          <a:xfrm>
            <a:off x="443564" y="205176"/>
            <a:ext cx="10900427" cy="898524"/>
          </a:xfrm>
        </p:spPr>
        <p:txBody>
          <a:bodyPr/>
          <a:lstStyle/>
          <a:p>
            <a:r>
              <a:rPr lang="en-US" dirty="0"/>
              <a:t>’23-24 CO K-12 Students with IEPs with Specific Learning Disabilities or All Other Disabilities</a:t>
            </a:r>
          </a:p>
        </p:txBody>
      </p:sp>
      <p:graphicFrame>
        <p:nvGraphicFramePr>
          <p:cNvPr id="22" name="Chart 21" descr="Due to a lag in data collection, we only have national data for 2021 where we find that 32% of students with IEPs in the US were identified with a Specific Learning Disability.  For comparison, In Colorado last year, we find that 40% of our students with disabilities were identified with SLD. Nationally nearly 45% of MLs with disabilities were identified with SLD.  When we review the data for Multilingual learners, we find that more than 50% of dually identified learners fall under the category of SLD.">
            <a:extLst>
              <a:ext uri="{FF2B5EF4-FFF2-40B4-BE49-F238E27FC236}">
                <a16:creationId xmlns:a16="http://schemas.microsoft.com/office/drawing/2014/main" id="{DBA507B7-C51F-164F-796A-5058F822884B}"/>
              </a:ext>
            </a:extLst>
          </p:cNvPr>
          <p:cNvGraphicFramePr/>
          <p:nvPr>
            <p:extLst>
              <p:ext uri="{D42A27DB-BD31-4B8C-83A1-F6EECF244321}">
                <p14:modId xmlns:p14="http://schemas.microsoft.com/office/powerpoint/2010/main" val="782417810"/>
              </p:ext>
            </p:extLst>
          </p:nvPr>
        </p:nvGraphicFramePr>
        <p:xfrm>
          <a:off x="240030" y="1268730"/>
          <a:ext cx="11590020" cy="48696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79ED548-A2E1-0001-1C6C-E9C37830D263}"/>
              </a:ext>
            </a:extLst>
          </p:cNvPr>
          <p:cNvSpPr txBox="1"/>
          <p:nvPr/>
        </p:nvSpPr>
        <p:spPr>
          <a:xfrm>
            <a:off x="240030" y="6406603"/>
            <a:ext cx="10402570" cy="246221"/>
          </a:xfrm>
          <a:prstGeom prst="rect">
            <a:avLst/>
          </a:prstGeom>
          <a:noFill/>
          <a:ln>
            <a:solidFill>
              <a:schemeClr val="bg1">
                <a:lumMod val="50000"/>
              </a:schemeClr>
            </a:solidFill>
          </a:ln>
        </p:spPr>
        <p:txBody>
          <a:bodyPr wrap="square" rtlCol="0">
            <a:spAutoFit/>
          </a:bodyPr>
          <a:lstStyle/>
          <a:p>
            <a:pPr algn="ctr"/>
            <a:r>
              <a:rPr lang="en-US" sz="1000" i="1" dirty="0"/>
              <a:t>Updated by the ESSU’s Office of Special Education. Data Sources: CDE IDEA Child Count for 2023-2024 ’24 and the </a:t>
            </a:r>
            <a:r>
              <a:rPr lang="en-US" sz="1000" i="1" dirty="0">
                <a:hlinkClick r:id="rId4"/>
              </a:rPr>
              <a:t>National Center for Education Statistics</a:t>
            </a:r>
            <a:r>
              <a:rPr lang="en-US" sz="1000" i="1" dirty="0"/>
              <a:t> and the </a:t>
            </a:r>
            <a:r>
              <a:rPr lang="en-US" sz="1000" i="1" dirty="0">
                <a:hlinkClick r:id="rId5"/>
              </a:rPr>
              <a:t>Office of Special Education Fast Facts</a:t>
            </a:r>
            <a:endParaRPr lang="en-US" sz="1000" i="1" dirty="0"/>
          </a:p>
        </p:txBody>
      </p:sp>
      <p:cxnSp>
        <p:nvCxnSpPr>
          <p:cNvPr id="23" name="Google Shape;809;p106">
            <a:extLst>
              <a:ext uri="{FF2B5EF4-FFF2-40B4-BE49-F238E27FC236}">
                <a16:creationId xmlns:a16="http://schemas.microsoft.com/office/drawing/2014/main" id="{93E4E547-0800-0ED0-9119-27575A4B9A47}"/>
              </a:ext>
              <a:ext uri="{C183D7F6-B498-43B3-948B-1728B52AA6E4}">
                <adec:decorative xmlns:adec="http://schemas.microsoft.com/office/drawing/2017/decorative" val="1"/>
              </a:ext>
            </a:extLst>
          </p:cNvPr>
          <p:cNvCxnSpPr>
            <a:cxnSpLocks/>
          </p:cNvCxnSpPr>
          <p:nvPr/>
        </p:nvCxnSpPr>
        <p:spPr>
          <a:xfrm flipV="1">
            <a:off x="7803436" y="1884556"/>
            <a:ext cx="1" cy="3891838"/>
          </a:xfrm>
          <a:prstGeom prst="straightConnector1">
            <a:avLst/>
          </a:prstGeom>
          <a:noFill/>
          <a:ln w="9525" cap="flat" cmpd="sng">
            <a:solidFill>
              <a:srgbClr val="FF0000"/>
            </a:solidFill>
            <a:prstDash val="dash"/>
            <a:round/>
            <a:headEnd type="none" w="med" len="med"/>
            <a:tailEnd type="none" w="med" len="med"/>
          </a:ln>
        </p:spPr>
      </p:cxnSp>
      <p:cxnSp>
        <p:nvCxnSpPr>
          <p:cNvPr id="24" name="Google Shape;810;p106">
            <a:extLst>
              <a:ext uri="{FF2B5EF4-FFF2-40B4-BE49-F238E27FC236}">
                <a16:creationId xmlns:a16="http://schemas.microsoft.com/office/drawing/2014/main" id="{4384EFC3-8FB9-B719-D2F6-74CEE77A963E}"/>
              </a:ext>
              <a:ext uri="{C183D7F6-B498-43B3-948B-1728B52AA6E4}">
                <adec:decorative xmlns:adec="http://schemas.microsoft.com/office/drawing/2017/decorative" val="1"/>
              </a:ext>
            </a:extLst>
          </p:cNvPr>
          <p:cNvCxnSpPr>
            <a:cxnSpLocks/>
          </p:cNvCxnSpPr>
          <p:nvPr/>
        </p:nvCxnSpPr>
        <p:spPr>
          <a:xfrm flipV="1">
            <a:off x="7257913" y="1884556"/>
            <a:ext cx="1" cy="3891838"/>
          </a:xfrm>
          <a:prstGeom prst="straightConnector1">
            <a:avLst/>
          </a:prstGeom>
          <a:noFill/>
          <a:ln w="9525" cap="flat" cmpd="sng">
            <a:solidFill>
              <a:srgbClr val="FF0000"/>
            </a:solidFill>
            <a:prstDash val="dash"/>
            <a:round/>
            <a:headEnd type="none" w="med" len="med"/>
            <a:tailEnd type="none" w="med" len="med"/>
          </a:ln>
        </p:spPr>
      </p:cxnSp>
      <p:cxnSp>
        <p:nvCxnSpPr>
          <p:cNvPr id="6" name="Google Shape;809;p106">
            <a:extLst>
              <a:ext uri="{FF2B5EF4-FFF2-40B4-BE49-F238E27FC236}">
                <a16:creationId xmlns:a16="http://schemas.microsoft.com/office/drawing/2014/main" id="{9A9432EC-B0A8-3D8E-5912-E1CD74C0C158}"/>
              </a:ext>
              <a:ext uri="{C183D7F6-B498-43B3-948B-1728B52AA6E4}">
                <adec:decorative xmlns:adec="http://schemas.microsoft.com/office/drawing/2017/decorative" val="1"/>
              </a:ext>
            </a:extLst>
          </p:cNvPr>
          <p:cNvCxnSpPr>
            <a:cxnSpLocks/>
          </p:cNvCxnSpPr>
          <p:nvPr/>
        </p:nvCxnSpPr>
        <p:spPr>
          <a:xfrm flipV="1">
            <a:off x="8145407" y="1884556"/>
            <a:ext cx="1" cy="3891838"/>
          </a:xfrm>
          <a:prstGeom prst="straightConnector1">
            <a:avLst/>
          </a:prstGeom>
          <a:noFill/>
          <a:ln w="9525" cap="flat" cmpd="sng">
            <a:solidFill>
              <a:srgbClr val="FF0000"/>
            </a:solidFill>
            <a:prstDash val="dash"/>
            <a:round/>
            <a:headEnd type="none" w="med" len="med"/>
            <a:tailEnd type="none" w="med" len="med"/>
          </a:ln>
        </p:spPr>
      </p:cxnSp>
      <p:cxnSp>
        <p:nvCxnSpPr>
          <p:cNvPr id="7" name="Google Shape;809;p106">
            <a:extLst>
              <a:ext uri="{FF2B5EF4-FFF2-40B4-BE49-F238E27FC236}">
                <a16:creationId xmlns:a16="http://schemas.microsoft.com/office/drawing/2014/main" id="{79EF16F5-B818-6DC9-A700-81F1A2FBB10A}"/>
              </a:ext>
              <a:ext uri="{C183D7F6-B498-43B3-948B-1728B52AA6E4}">
                <adec:decorative xmlns:adec="http://schemas.microsoft.com/office/drawing/2017/decorative" val="1"/>
              </a:ext>
            </a:extLst>
          </p:cNvPr>
          <p:cNvCxnSpPr>
            <a:cxnSpLocks/>
          </p:cNvCxnSpPr>
          <p:nvPr/>
        </p:nvCxnSpPr>
        <p:spPr>
          <a:xfrm flipV="1">
            <a:off x="8483897" y="1884556"/>
            <a:ext cx="1" cy="3891838"/>
          </a:xfrm>
          <a:prstGeom prst="straightConnector1">
            <a:avLst/>
          </a:prstGeom>
          <a:noFill/>
          <a:ln w="9525" cap="flat" cmpd="sng">
            <a:solidFill>
              <a:srgbClr val="FF0000"/>
            </a:solidFill>
            <a:prstDash val="dash"/>
            <a:round/>
            <a:headEnd type="none" w="med" len="med"/>
            <a:tailEnd type="none" w="med" len="med"/>
          </a:ln>
        </p:spPr>
      </p:cxnSp>
    </p:spTree>
    <p:extLst>
      <p:ext uri="{BB962C8B-B14F-4D97-AF65-F5344CB8AC3E}">
        <p14:creationId xmlns:p14="http://schemas.microsoft.com/office/powerpoint/2010/main" val="397875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F9B3-E234-5947-BE51-642D09B592D1}"/>
              </a:ext>
            </a:extLst>
          </p:cNvPr>
          <p:cNvSpPr>
            <a:spLocks noGrp="1"/>
          </p:cNvSpPr>
          <p:nvPr>
            <p:ph type="title"/>
          </p:nvPr>
        </p:nvSpPr>
        <p:spPr/>
        <p:txBody>
          <a:bodyPr/>
          <a:lstStyle/>
          <a:p>
            <a:r>
              <a:rPr lang="en-US" dirty="0"/>
              <a:t>K-12 MLs by Other Programs</a:t>
            </a:r>
          </a:p>
        </p:txBody>
      </p:sp>
      <p:pic>
        <p:nvPicPr>
          <p:cNvPr id="6" name="Picture 5" descr="Bar chart showing the percent of all students and multilingual learners in other programs.">
            <a:extLst>
              <a:ext uri="{FF2B5EF4-FFF2-40B4-BE49-F238E27FC236}">
                <a16:creationId xmlns:a16="http://schemas.microsoft.com/office/drawing/2014/main" id="{F142506B-A2C1-C634-E36D-9F8774ED531A}"/>
              </a:ext>
            </a:extLst>
          </p:cNvPr>
          <p:cNvPicPr>
            <a:picLocks noChangeAspect="1"/>
          </p:cNvPicPr>
          <p:nvPr/>
        </p:nvPicPr>
        <p:blipFill>
          <a:blip r:embed="rId2"/>
          <a:stretch>
            <a:fillRect/>
          </a:stretch>
        </p:blipFill>
        <p:spPr>
          <a:xfrm>
            <a:off x="1366837" y="1274099"/>
            <a:ext cx="9474005" cy="5078408"/>
          </a:xfrm>
          <a:prstGeom prst="rect">
            <a:avLst/>
          </a:prstGeom>
        </p:spPr>
      </p:pic>
      <p:sp>
        <p:nvSpPr>
          <p:cNvPr id="5" name="TextBox 4">
            <a:extLst>
              <a:ext uri="{FF2B5EF4-FFF2-40B4-BE49-F238E27FC236}">
                <a16:creationId xmlns:a16="http://schemas.microsoft.com/office/drawing/2014/main" id="{F79ED548-A2E1-0001-1C6C-E9C37830D263}"/>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2023-2024 Student October, pupil attendance codes 01 through 08. ML = NEP, LEP, FEP Monitor Year 1 and 2 only.</a:t>
            </a:r>
          </a:p>
        </p:txBody>
      </p:sp>
    </p:spTree>
    <p:extLst>
      <p:ext uri="{BB962C8B-B14F-4D97-AF65-F5344CB8AC3E}">
        <p14:creationId xmlns:p14="http://schemas.microsoft.com/office/powerpoint/2010/main" val="1671467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B5DA-F4D8-4E52-A8FF-5E2473B4239E}"/>
              </a:ext>
            </a:extLst>
          </p:cNvPr>
          <p:cNvSpPr>
            <a:spLocks noGrp="1"/>
          </p:cNvSpPr>
          <p:nvPr>
            <p:ph type="ctrTitle"/>
          </p:nvPr>
        </p:nvSpPr>
        <p:spPr/>
        <p:txBody>
          <a:bodyPr/>
          <a:lstStyle/>
          <a:p>
            <a:r>
              <a:rPr lang="en-US" dirty="0"/>
              <a:t>Academic Achievement</a:t>
            </a:r>
          </a:p>
        </p:txBody>
      </p:sp>
    </p:spTree>
    <p:extLst>
      <p:ext uri="{BB962C8B-B14F-4D97-AF65-F5344CB8AC3E}">
        <p14:creationId xmlns:p14="http://schemas.microsoft.com/office/powerpoint/2010/main" val="820906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197E-349D-52BB-96B2-CE8A1AE4F9B5}"/>
              </a:ext>
            </a:extLst>
          </p:cNvPr>
          <p:cNvSpPr>
            <a:spLocks noGrp="1"/>
          </p:cNvSpPr>
          <p:nvPr>
            <p:ph type="title"/>
          </p:nvPr>
        </p:nvSpPr>
        <p:spPr/>
        <p:txBody>
          <a:bodyPr/>
          <a:lstStyle/>
          <a:p>
            <a:r>
              <a:rPr lang="en-US" dirty="0"/>
              <a:t>CMAS English Language Arts Results</a:t>
            </a:r>
          </a:p>
        </p:txBody>
      </p:sp>
      <p:sp>
        <p:nvSpPr>
          <p:cNvPr id="8" name="TextBox 7">
            <a:extLst>
              <a:ext uri="{FF2B5EF4-FFF2-40B4-BE49-F238E27FC236}">
                <a16:creationId xmlns:a16="http://schemas.microsoft.com/office/drawing/2014/main" id="{7A673446-9223-DAB1-ECB4-B5260EC0570A}"/>
              </a:ext>
            </a:extLst>
          </p:cNvPr>
          <p:cNvSpPr txBox="1"/>
          <p:nvPr/>
        </p:nvSpPr>
        <p:spPr>
          <a:xfrm>
            <a:off x="195943" y="2593119"/>
            <a:ext cx="1240971" cy="2462213"/>
          </a:xfrm>
          <a:prstGeom prst="rect">
            <a:avLst/>
          </a:prstGeom>
          <a:noFill/>
          <a:ln>
            <a:solidFill>
              <a:schemeClr val="tx1"/>
            </a:solidFill>
          </a:ln>
        </p:spPr>
        <p:txBody>
          <a:bodyPr wrap="square" rtlCol="0" anchor="ctr">
            <a:spAutoFit/>
          </a:bodyPr>
          <a:lstStyle/>
          <a:p>
            <a:pPr algn="ctr"/>
            <a:r>
              <a:rPr lang="en-US" sz="1400" dirty="0"/>
              <a:t>All Students Participation Rate = 88.8%</a:t>
            </a:r>
          </a:p>
          <a:p>
            <a:pPr algn="ctr"/>
            <a:endParaRPr lang="en-US" sz="1400" dirty="0"/>
          </a:p>
          <a:p>
            <a:pPr algn="ctr"/>
            <a:r>
              <a:rPr lang="en-US" sz="1400" dirty="0"/>
              <a:t>ML Participation Rate = 88.0%</a:t>
            </a:r>
          </a:p>
          <a:p>
            <a:pPr algn="ctr"/>
            <a:endParaRPr lang="en-US" sz="1400" dirty="0"/>
          </a:p>
          <a:p>
            <a:pPr algn="ctr"/>
            <a:r>
              <a:rPr lang="en-US" sz="1400" dirty="0"/>
              <a:t>FEP &amp; FELL Participation Rate = 92.4%</a:t>
            </a:r>
          </a:p>
        </p:txBody>
      </p:sp>
      <p:pic>
        <p:nvPicPr>
          <p:cNvPr id="3" name="Picture 2" descr="Stacked bar chart showing the performance of all students and multilingual learners on the 2023 CMAS English Language Arts assessment.">
            <a:extLst>
              <a:ext uri="{FF2B5EF4-FFF2-40B4-BE49-F238E27FC236}">
                <a16:creationId xmlns:a16="http://schemas.microsoft.com/office/drawing/2014/main" id="{7A03B981-1EA5-97A3-0CDF-B58E95E4CFAB}"/>
              </a:ext>
            </a:extLst>
          </p:cNvPr>
          <p:cNvPicPr>
            <a:picLocks noChangeAspect="1"/>
          </p:cNvPicPr>
          <p:nvPr/>
        </p:nvPicPr>
        <p:blipFill>
          <a:blip r:embed="rId2"/>
          <a:stretch>
            <a:fillRect/>
          </a:stretch>
        </p:blipFill>
        <p:spPr>
          <a:xfrm>
            <a:off x="1685925" y="1294165"/>
            <a:ext cx="8827773" cy="5060119"/>
          </a:xfrm>
          <a:prstGeom prst="rect">
            <a:avLst/>
          </a:prstGeom>
        </p:spPr>
      </p:pic>
      <p:sp>
        <p:nvSpPr>
          <p:cNvPr id="4" name="TextBox 3">
            <a:extLst>
              <a:ext uri="{FF2B5EF4-FFF2-40B4-BE49-F238E27FC236}">
                <a16:creationId xmlns:a16="http://schemas.microsoft.com/office/drawing/2014/main" id="{3A2ACA7F-01CB-9D9E-237C-54D891A00B2B}"/>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(July 2024);  Data Source: 2022-2023 CMAS English Language Arts. ML = NEP and LEP only. FEP = Fluent English Proficient (Monitor Year 1 &amp; 2, Exit Year 1 &amp; 2) and FELL = Former Multilingual Learners.</a:t>
            </a:r>
          </a:p>
        </p:txBody>
      </p:sp>
    </p:spTree>
    <p:extLst>
      <p:ext uri="{BB962C8B-B14F-4D97-AF65-F5344CB8AC3E}">
        <p14:creationId xmlns:p14="http://schemas.microsoft.com/office/powerpoint/2010/main" val="3095912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197E-349D-52BB-96B2-CE8A1AE4F9B5}"/>
              </a:ext>
            </a:extLst>
          </p:cNvPr>
          <p:cNvSpPr>
            <a:spLocks noGrp="1"/>
          </p:cNvSpPr>
          <p:nvPr>
            <p:ph type="title"/>
          </p:nvPr>
        </p:nvSpPr>
        <p:spPr/>
        <p:txBody>
          <a:bodyPr/>
          <a:lstStyle/>
          <a:p>
            <a:r>
              <a:rPr lang="en-US" dirty="0"/>
              <a:t>CMAS Math Results</a:t>
            </a:r>
          </a:p>
        </p:txBody>
      </p:sp>
      <p:sp>
        <p:nvSpPr>
          <p:cNvPr id="8" name="TextBox 7">
            <a:extLst>
              <a:ext uri="{FF2B5EF4-FFF2-40B4-BE49-F238E27FC236}">
                <a16:creationId xmlns:a16="http://schemas.microsoft.com/office/drawing/2014/main" id="{7A673446-9223-DAB1-ECB4-B5260EC0570A}"/>
              </a:ext>
            </a:extLst>
          </p:cNvPr>
          <p:cNvSpPr txBox="1"/>
          <p:nvPr/>
        </p:nvSpPr>
        <p:spPr>
          <a:xfrm>
            <a:off x="195943" y="2593120"/>
            <a:ext cx="1240971" cy="2462213"/>
          </a:xfrm>
          <a:prstGeom prst="rect">
            <a:avLst/>
          </a:prstGeom>
          <a:noFill/>
          <a:ln>
            <a:solidFill>
              <a:schemeClr val="tx1"/>
            </a:solidFill>
          </a:ln>
        </p:spPr>
        <p:txBody>
          <a:bodyPr wrap="square" rtlCol="0" anchor="ctr">
            <a:spAutoFit/>
          </a:bodyPr>
          <a:lstStyle/>
          <a:p>
            <a:pPr algn="ctr"/>
            <a:r>
              <a:rPr lang="en-US" sz="1400" dirty="0"/>
              <a:t>All Students Participation Rate = 89.2%</a:t>
            </a:r>
          </a:p>
          <a:p>
            <a:pPr algn="ctr"/>
            <a:endParaRPr lang="en-US" sz="1400" dirty="0"/>
          </a:p>
          <a:p>
            <a:pPr algn="ctr"/>
            <a:r>
              <a:rPr lang="en-US" sz="1400" dirty="0"/>
              <a:t>ML Participation Rate = 91.9%</a:t>
            </a:r>
          </a:p>
          <a:p>
            <a:pPr algn="ctr"/>
            <a:endParaRPr lang="en-US" sz="1400" dirty="0"/>
          </a:p>
          <a:p>
            <a:pPr algn="ctr"/>
            <a:r>
              <a:rPr lang="en-US" sz="1400" dirty="0"/>
              <a:t>FEP &amp; FELL Participation Rate = 92.4%</a:t>
            </a:r>
          </a:p>
        </p:txBody>
      </p:sp>
      <p:pic>
        <p:nvPicPr>
          <p:cNvPr id="3" name="Picture 2" descr="Stacked bar chart showing the performance of all students and multilingual learners on the 2023 CMAS Mathematics assessment.">
            <a:extLst>
              <a:ext uri="{FF2B5EF4-FFF2-40B4-BE49-F238E27FC236}">
                <a16:creationId xmlns:a16="http://schemas.microsoft.com/office/drawing/2014/main" id="{A77515CF-6542-A9D3-26DF-B8AEE3D4A05F}"/>
              </a:ext>
            </a:extLst>
          </p:cNvPr>
          <p:cNvPicPr>
            <a:picLocks noChangeAspect="1"/>
          </p:cNvPicPr>
          <p:nvPr/>
        </p:nvPicPr>
        <p:blipFill>
          <a:blip r:embed="rId2"/>
          <a:stretch>
            <a:fillRect/>
          </a:stretch>
        </p:blipFill>
        <p:spPr>
          <a:xfrm>
            <a:off x="1678302" y="1294163"/>
            <a:ext cx="8827773" cy="5060119"/>
          </a:xfrm>
          <a:prstGeom prst="rect">
            <a:avLst/>
          </a:prstGeom>
        </p:spPr>
      </p:pic>
      <p:sp>
        <p:nvSpPr>
          <p:cNvPr id="4" name="TextBox 3">
            <a:extLst>
              <a:ext uri="{FF2B5EF4-FFF2-40B4-BE49-F238E27FC236}">
                <a16:creationId xmlns:a16="http://schemas.microsoft.com/office/drawing/2014/main" id="{3A2ACA7F-01CB-9D9E-237C-54D891A00B2B}"/>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(July 2024);  Data Source: 2022-2023 CMAS Mathematics. ML = NEP and LEP only. FEP = Fluent English Proficient (Monitor Year 1 &amp; 2, Exit Year 1 &amp; 2) and FELL = Former Multilingual Learners.</a:t>
            </a:r>
          </a:p>
        </p:txBody>
      </p:sp>
    </p:spTree>
    <p:extLst>
      <p:ext uri="{BB962C8B-B14F-4D97-AF65-F5344CB8AC3E}">
        <p14:creationId xmlns:p14="http://schemas.microsoft.com/office/powerpoint/2010/main" val="759017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197E-349D-52BB-96B2-CE8A1AE4F9B5}"/>
              </a:ext>
            </a:extLst>
          </p:cNvPr>
          <p:cNvSpPr>
            <a:spLocks noGrp="1"/>
          </p:cNvSpPr>
          <p:nvPr>
            <p:ph type="title"/>
          </p:nvPr>
        </p:nvSpPr>
        <p:spPr/>
        <p:txBody>
          <a:bodyPr/>
          <a:lstStyle/>
          <a:p>
            <a:r>
              <a:rPr lang="en-US" dirty="0"/>
              <a:t>SAT Evidence-Based Reading and Writing Results</a:t>
            </a:r>
          </a:p>
        </p:txBody>
      </p:sp>
      <p:sp>
        <p:nvSpPr>
          <p:cNvPr id="8" name="TextBox 7">
            <a:extLst>
              <a:ext uri="{FF2B5EF4-FFF2-40B4-BE49-F238E27FC236}">
                <a16:creationId xmlns:a16="http://schemas.microsoft.com/office/drawing/2014/main" id="{7A673446-9223-DAB1-ECB4-B5260EC0570A}"/>
              </a:ext>
            </a:extLst>
          </p:cNvPr>
          <p:cNvSpPr txBox="1"/>
          <p:nvPr/>
        </p:nvSpPr>
        <p:spPr>
          <a:xfrm>
            <a:off x="195943" y="2593120"/>
            <a:ext cx="1240971" cy="2462213"/>
          </a:xfrm>
          <a:prstGeom prst="rect">
            <a:avLst/>
          </a:prstGeom>
          <a:noFill/>
          <a:ln>
            <a:solidFill>
              <a:schemeClr val="tx1"/>
            </a:solidFill>
          </a:ln>
        </p:spPr>
        <p:txBody>
          <a:bodyPr wrap="square" rtlCol="0" anchor="ctr">
            <a:spAutoFit/>
          </a:bodyPr>
          <a:lstStyle/>
          <a:p>
            <a:pPr algn="ctr"/>
            <a:r>
              <a:rPr lang="en-US" sz="1400" dirty="0"/>
              <a:t>All Students Participation Rate = 86.6%</a:t>
            </a:r>
          </a:p>
          <a:p>
            <a:pPr algn="ctr"/>
            <a:endParaRPr lang="en-US" sz="1400" dirty="0"/>
          </a:p>
          <a:p>
            <a:pPr algn="ctr"/>
            <a:r>
              <a:rPr lang="en-US" sz="1400" dirty="0"/>
              <a:t>ML Participation Rate = 78.1%</a:t>
            </a:r>
          </a:p>
          <a:p>
            <a:pPr algn="ctr"/>
            <a:endParaRPr lang="en-US" sz="1400" dirty="0"/>
          </a:p>
          <a:p>
            <a:pPr algn="ctr"/>
            <a:r>
              <a:rPr lang="en-US" sz="1400" dirty="0"/>
              <a:t>FEP &amp; FELL Participation Rate = 90.9%</a:t>
            </a:r>
          </a:p>
        </p:txBody>
      </p:sp>
      <p:pic>
        <p:nvPicPr>
          <p:cNvPr id="5" name="Picture 4" descr="Stacked bar chart showing the performance of all students and multilingual learners on the 2023 SAT Evidence-Based Reading and Writing assessment.">
            <a:extLst>
              <a:ext uri="{FF2B5EF4-FFF2-40B4-BE49-F238E27FC236}">
                <a16:creationId xmlns:a16="http://schemas.microsoft.com/office/drawing/2014/main" id="{B0A5198B-0097-7C7D-1622-ED8381396EA9}"/>
              </a:ext>
            </a:extLst>
          </p:cNvPr>
          <p:cNvPicPr>
            <a:picLocks noChangeAspect="1"/>
          </p:cNvPicPr>
          <p:nvPr/>
        </p:nvPicPr>
        <p:blipFill>
          <a:blip r:embed="rId2"/>
          <a:stretch>
            <a:fillRect/>
          </a:stretch>
        </p:blipFill>
        <p:spPr>
          <a:xfrm>
            <a:off x="1685925" y="1297215"/>
            <a:ext cx="8833870" cy="5054022"/>
          </a:xfrm>
          <a:prstGeom prst="rect">
            <a:avLst/>
          </a:prstGeom>
        </p:spPr>
      </p:pic>
      <p:sp>
        <p:nvSpPr>
          <p:cNvPr id="4" name="TextBox 3">
            <a:extLst>
              <a:ext uri="{FF2B5EF4-FFF2-40B4-BE49-F238E27FC236}">
                <a16:creationId xmlns:a16="http://schemas.microsoft.com/office/drawing/2014/main" id="{3A2ACA7F-01CB-9D9E-237C-54D891A00B2B}"/>
              </a:ext>
            </a:extLst>
          </p:cNvPr>
          <p:cNvSpPr txBox="1"/>
          <p:nvPr/>
        </p:nvSpPr>
        <p:spPr>
          <a:xfrm>
            <a:off x="2433284" y="6416153"/>
            <a:ext cx="7325433"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(July 2024);  Data Source: 2022-2023 SAT Evidence-Based Reading and Writing. ML = NEP and LEP only. FEP = Fluent English Proficient (Monitor Year 1 &amp; 2, Exit Year 1 &amp; 2) and FELL = Former Multilingual Learners.</a:t>
            </a:r>
          </a:p>
        </p:txBody>
      </p:sp>
    </p:spTree>
    <p:extLst>
      <p:ext uri="{BB962C8B-B14F-4D97-AF65-F5344CB8AC3E}">
        <p14:creationId xmlns:p14="http://schemas.microsoft.com/office/powerpoint/2010/main" val="751621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197E-349D-52BB-96B2-CE8A1AE4F9B5}"/>
              </a:ext>
            </a:extLst>
          </p:cNvPr>
          <p:cNvSpPr>
            <a:spLocks noGrp="1"/>
          </p:cNvSpPr>
          <p:nvPr>
            <p:ph type="title"/>
          </p:nvPr>
        </p:nvSpPr>
        <p:spPr/>
        <p:txBody>
          <a:bodyPr/>
          <a:lstStyle/>
          <a:p>
            <a:r>
              <a:rPr lang="en-US" dirty="0"/>
              <a:t>SAT Math Results</a:t>
            </a:r>
          </a:p>
        </p:txBody>
      </p:sp>
      <p:sp>
        <p:nvSpPr>
          <p:cNvPr id="8" name="TextBox 7">
            <a:extLst>
              <a:ext uri="{FF2B5EF4-FFF2-40B4-BE49-F238E27FC236}">
                <a16:creationId xmlns:a16="http://schemas.microsoft.com/office/drawing/2014/main" id="{7A673446-9223-DAB1-ECB4-B5260EC0570A}"/>
              </a:ext>
            </a:extLst>
          </p:cNvPr>
          <p:cNvSpPr txBox="1"/>
          <p:nvPr/>
        </p:nvSpPr>
        <p:spPr>
          <a:xfrm>
            <a:off x="195943" y="2593120"/>
            <a:ext cx="1240971" cy="2462213"/>
          </a:xfrm>
          <a:prstGeom prst="rect">
            <a:avLst/>
          </a:prstGeom>
          <a:noFill/>
          <a:ln>
            <a:solidFill>
              <a:schemeClr val="tx1"/>
            </a:solidFill>
          </a:ln>
        </p:spPr>
        <p:txBody>
          <a:bodyPr wrap="square" rtlCol="0" anchor="ctr">
            <a:spAutoFit/>
          </a:bodyPr>
          <a:lstStyle/>
          <a:p>
            <a:pPr algn="ctr"/>
            <a:r>
              <a:rPr lang="en-US" sz="1400" dirty="0"/>
              <a:t>All Students Participation Rate = 86.6%</a:t>
            </a:r>
          </a:p>
          <a:p>
            <a:pPr algn="ctr"/>
            <a:endParaRPr lang="en-US" sz="1400" dirty="0"/>
          </a:p>
          <a:p>
            <a:pPr algn="ctr"/>
            <a:r>
              <a:rPr lang="en-US" sz="1400" dirty="0"/>
              <a:t>ML Participation Rate = 78.2%</a:t>
            </a:r>
          </a:p>
          <a:p>
            <a:pPr algn="ctr"/>
            <a:endParaRPr lang="en-US" sz="1400" dirty="0"/>
          </a:p>
          <a:p>
            <a:pPr algn="ctr"/>
            <a:r>
              <a:rPr lang="en-US" sz="1400" dirty="0"/>
              <a:t>FEP &amp; FELL Participation Rate = 90.9%</a:t>
            </a:r>
          </a:p>
        </p:txBody>
      </p:sp>
      <p:pic>
        <p:nvPicPr>
          <p:cNvPr id="5" name="Picture 4" descr="Stacked bar chart showing the performance of all students and multilingual learners on the 2023 SAT Mathematics assessment.">
            <a:extLst>
              <a:ext uri="{FF2B5EF4-FFF2-40B4-BE49-F238E27FC236}">
                <a16:creationId xmlns:a16="http://schemas.microsoft.com/office/drawing/2014/main" id="{7364CCF9-E1B3-A687-7340-C62DE771E946}"/>
              </a:ext>
            </a:extLst>
          </p:cNvPr>
          <p:cNvPicPr>
            <a:picLocks noChangeAspect="1"/>
          </p:cNvPicPr>
          <p:nvPr/>
        </p:nvPicPr>
        <p:blipFill>
          <a:blip r:embed="rId2"/>
          <a:stretch>
            <a:fillRect/>
          </a:stretch>
        </p:blipFill>
        <p:spPr>
          <a:xfrm>
            <a:off x="1672204" y="1285021"/>
            <a:ext cx="8833870" cy="5054022"/>
          </a:xfrm>
          <a:prstGeom prst="rect">
            <a:avLst/>
          </a:prstGeom>
        </p:spPr>
      </p:pic>
      <p:sp>
        <p:nvSpPr>
          <p:cNvPr id="4" name="TextBox 3">
            <a:extLst>
              <a:ext uri="{FF2B5EF4-FFF2-40B4-BE49-F238E27FC236}">
                <a16:creationId xmlns:a16="http://schemas.microsoft.com/office/drawing/2014/main" id="{3A2ACA7F-01CB-9D9E-237C-54D891A00B2B}"/>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(July 2024);  Data Source: 2022-2023 SAT Mathematics. ML = NEP and LEP only. FEP = Fluent English Proficient (Monitor Year 1 &amp; 2, Exit Year 1 &amp; 2) and FELL = Former Multilingual Learners.</a:t>
            </a:r>
          </a:p>
        </p:txBody>
      </p:sp>
    </p:spTree>
    <p:extLst>
      <p:ext uri="{BB962C8B-B14F-4D97-AF65-F5344CB8AC3E}">
        <p14:creationId xmlns:p14="http://schemas.microsoft.com/office/powerpoint/2010/main" val="2735261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90C7-30D9-4072-9836-E0312C2CB949}"/>
              </a:ext>
            </a:extLst>
          </p:cNvPr>
          <p:cNvSpPr>
            <a:spLocks noGrp="1"/>
          </p:cNvSpPr>
          <p:nvPr>
            <p:ph type="ctrTitle"/>
          </p:nvPr>
        </p:nvSpPr>
        <p:spPr/>
        <p:txBody>
          <a:bodyPr/>
          <a:lstStyle/>
          <a:p>
            <a:r>
              <a:rPr lang="en-US" dirty="0"/>
              <a:t>English Language Proficiency Assessments</a:t>
            </a:r>
          </a:p>
        </p:txBody>
      </p:sp>
    </p:spTree>
    <p:extLst>
      <p:ext uri="{BB962C8B-B14F-4D97-AF65-F5344CB8AC3E}">
        <p14:creationId xmlns:p14="http://schemas.microsoft.com/office/powerpoint/2010/main" val="1023580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7DB8-DE63-4649-BB89-ED754439FD5B}"/>
              </a:ext>
            </a:extLst>
          </p:cNvPr>
          <p:cNvSpPr>
            <a:spLocks noGrp="1"/>
          </p:cNvSpPr>
          <p:nvPr>
            <p:ph type="title"/>
          </p:nvPr>
        </p:nvSpPr>
        <p:spPr/>
        <p:txBody>
          <a:bodyPr/>
          <a:lstStyle/>
          <a:p>
            <a:r>
              <a:rPr lang="en-US" dirty="0"/>
              <a:t>Performance on ACCESS</a:t>
            </a:r>
          </a:p>
        </p:txBody>
      </p:sp>
      <p:graphicFrame>
        <p:nvGraphicFramePr>
          <p:cNvPr id="8" name="Table 7">
            <a:extLst>
              <a:ext uri="{FF2B5EF4-FFF2-40B4-BE49-F238E27FC236}">
                <a16:creationId xmlns:a16="http://schemas.microsoft.com/office/drawing/2014/main" id="{FC2DCBBD-FF4F-1EB9-1529-B2AEF3EEC40B}"/>
              </a:ext>
            </a:extLst>
          </p:cNvPr>
          <p:cNvGraphicFramePr>
            <a:graphicFrameLocks noGrp="1"/>
          </p:cNvGraphicFramePr>
          <p:nvPr>
            <p:extLst>
              <p:ext uri="{D42A27DB-BD31-4B8C-83A1-F6EECF244321}">
                <p14:modId xmlns:p14="http://schemas.microsoft.com/office/powerpoint/2010/main" val="706402281"/>
              </p:ext>
            </p:extLst>
          </p:nvPr>
        </p:nvGraphicFramePr>
        <p:xfrm>
          <a:off x="1785258" y="1840090"/>
          <a:ext cx="8621484" cy="851535"/>
        </p:xfrm>
        <a:graphic>
          <a:graphicData uri="http://schemas.openxmlformats.org/drawingml/2006/table">
            <a:tbl>
              <a:tblPr firstRow="1"/>
              <a:tblGrid>
                <a:gridCol w="1436914">
                  <a:extLst>
                    <a:ext uri="{9D8B030D-6E8A-4147-A177-3AD203B41FA5}">
                      <a16:colId xmlns:a16="http://schemas.microsoft.com/office/drawing/2014/main" val="957215884"/>
                    </a:ext>
                  </a:extLst>
                </a:gridCol>
                <a:gridCol w="1436914">
                  <a:extLst>
                    <a:ext uri="{9D8B030D-6E8A-4147-A177-3AD203B41FA5}">
                      <a16:colId xmlns:a16="http://schemas.microsoft.com/office/drawing/2014/main" val="3397193764"/>
                    </a:ext>
                  </a:extLst>
                </a:gridCol>
                <a:gridCol w="1436914">
                  <a:extLst>
                    <a:ext uri="{9D8B030D-6E8A-4147-A177-3AD203B41FA5}">
                      <a16:colId xmlns:a16="http://schemas.microsoft.com/office/drawing/2014/main" val="1902075647"/>
                    </a:ext>
                  </a:extLst>
                </a:gridCol>
                <a:gridCol w="1436914">
                  <a:extLst>
                    <a:ext uri="{9D8B030D-6E8A-4147-A177-3AD203B41FA5}">
                      <a16:colId xmlns:a16="http://schemas.microsoft.com/office/drawing/2014/main" val="273420089"/>
                    </a:ext>
                  </a:extLst>
                </a:gridCol>
                <a:gridCol w="1436914">
                  <a:extLst>
                    <a:ext uri="{9D8B030D-6E8A-4147-A177-3AD203B41FA5}">
                      <a16:colId xmlns:a16="http://schemas.microsoft.com/office/drawing/2014/main" val="3587247627"/>
                    </a:ext>
                  </a:extLst>
                </a:gridCol>
                <a:gridCol w="1436914">
                  <a:extLst>
                    <a:ext uri="{9D8B030D-6E8A-4147-A177-3AD203B41FA5}">
                      <a16:colId xmlns:a16="http://schemas.microsoft.com/office/drawing/2014/main" val="1472249023"/>
                    </a:ext>
                  </a:extLst>
                </a:gridCol>
              </a:tblGrid>
              <a:tr h="190500">
                <a:tc>
                  <a:txBody>
                    <a:bodyPr/>
                    <a:lstStyle/>
                    <a:p>
                      <a:pPr algn="ctr" fontAlgn="ctr"/>
                      <a:r>
                        <a:rPr lang="en-US" sz="1800" b="1" i="0" u="none" strike="noStrike" dirty="0">
                          <a:solidFill>
                            <a:srgbClr val="FFFFFF"/>
                          </a:solidFill>
                          <a:effectLst/>
                          <a:highlight>
                            <a:srgbClr val="156082"/>
                          </a:highlight>
                          <a:latin typeface="Aptos Narrow" panose="020B0004020202020204" pitchFamily="34" charset="0"/>
                        </a:rPr>
                        <a:t>Category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ctr"/>
                      <a:r>
                        <a:rPr lang="en-US" sz="1800" b="1" i="0" u="none" strike="noStrike" dirty="0">
                          <a:solidFill>
                            <a:srgbClr val="FFFFFF"/>
                          </a:solidFill>
                          <a:effectLst/>
                          <a:highlight>
                            <a:srgbClr val="156082"/>
                          </a:highlight>
                          <a:latin typeface="Aptos Narrow" panose="020B0004020202020204" pitchFamily="34" charset="0"/>
                        </a:rPr>
                        <a:t>Level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ctr"/>
                      <a:r>
                        <a:rPr lang="en-US" sz="1800" b="1" i="0" u="none" strike="noStrike">
                          <a:solidFill>
                            <a:srgbClr val="FFFFFF"/>
                          </a:solidFill>
                          <a:effectLst/>
                          <a:highlight>
                            <a:srgbClr val="156082"/>
                          </a:highlight>
                          <a:latin typeface="Aptos Narrow" panose="020B0004020202020204" pitchFamily="34" charset="0"/>
                        </a:rPr>
                        <a:t>Level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ctr"/>
                      <a:r>
                        <a:rPr lang="en-US" sz="1800" b="1" i="0" u="none" strike="noStrike">
                          <a:solidFill>
                            <a:srgbClr val="FFFFFF"/>
                          </a:solidFill>
                          <a:effectLst/>
                          <a:highlight>
                            <a:srgbClr val="156082"/>
                          </a:highlight>
                          <a:latin typeface="Aptos Narrow" panose="020B0004020202020204" pitchFamily="34" charset="0"/>
                        </a:rPr>
                        <a:t>Level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ctr"/>
                      <a:r>
                        <a:rPr lang="en-US" sz="1800" b="1" i="0" u="none" strike="noStrike">
                          <a:solidFill>
                            <a:srgbClr val="FFFFFF"/>
                          </a:solidFill>
                          <a:effectLst/>
                          <a:highlight>
                            <a:srgbClr val="156082"/>
                          </a:highlight>
                          <a:latin typeface="Aptos Narrow" panose="020B0004020202020204" pitchFamily="34" charset="0"/>
                        </a:rPr>
                        <a:t>Level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ctr"/>
                      <a:r>
                        <a:rPr lang="en-US" sz="1800" b="1" i="0" u="none" strike="noStrike">
                          <a:solidFill>
                            <a:srgbClr val="FFFFFF"/>
                          </a:solidFill>
                          <a:effectLst/>
                          <a:highlight>
                            <a:srgbClr val="156082"/>
                          </a:highlight>
                          <a:latin typeface="Aptos Narrow" panose="020B0004020202020204" pitchFamily="34" charset="0"/>
                        </a:rPr>
                        <a:t>Levels 5 &amp;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805462320"/>
                  </a:ext>
                </a:extLst>
              </a:tr>
              <a:tr h="190500">
                <a:tc>
                  <a:txBody>
                    <a:bodyPr/>
                    <a:lstStyle/>
                    <a:p>
                      <a:pPr algn="ctr" fontAlgn="ctr"/>
                      <a:r>
                        <a:rPr lang="en-US" sz="1800" b="0" i="0" u="none" strike="noStrike" dirty="0">
                          <a:solidFill>
                            <a:srgbClr val="000000"/>
                          </a:solidFill>
                          <a:effectLst/>
                          <a:latin typeface="Aptos Narrow" panose="020B0004020202020204" pitchFamily="34" charset="0"/>
                        </a:rPr>
                        <a:t>Number MLs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r>
                        <a:rPr lang="en-US" sz="1800" b="0" i="0" u="none" strike="noStrike" dirty="0">
                          <a:solidFill>
                            <a:srgbClr val="000000"/>
                          </a:solidFill>
                          <a:effectLst/>
                          <a:latin typeface="Aptos Narrow" panose="020B0004020202020204" pitchFamily="34" charset="0"/>
                        </a:rPr>
                        <a:t>17,570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r>
                        <a:rPr lang="en-US" sz="1800" b="0" i="0" u="none" strike="noStrike" dirty="0">
                          <a:solidFill>
                            <a:srgbClr val="000000"/>
                          </a:solidFill>
                          <a:effectLst/>
                          <a:latin typeface="Aptos Narrow" panose="020B0004020202020204" pitchFamily="34" charset="0"/>
                        </a:rPr>
                        <a:t>19,152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r>
                        <a:rPr lang="en-US" sz="1800" b="0" i="0" u="none" strike="noStrike" dirty="0">
                          <a:solidFill>
                            <a:srgbClr val="000000"/>
                          </a:solidFill>
                          <a:effectLst/>
                          <a:latin typeface="Aptos Narrow" panose="020B0004020202020204" pitchFamily="34" charset="0"/>
                        </a:rPr>
                        <a:t>34,685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r>
                        <a:rPr lang="en-US" sz="1800" b="0" i="0" u="none" strike="noStrike" dirty="0">
                          <a:solidFill>
                            <a:srgbClr val="000000"/>
                          </a:solidFill>
                          <a:effectLst/>
                          <a:latin typeface="Aptos Narrow" panose="020B0004020202020204" pitchFamily="34" charset="0"/>
                        </a:rPr>
                        <a:t>15,125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r>
                        <a:rPr lang="en-US" sz="1800" b="0" i="0" u="none" strike="noStrike" dirty="0">
                          <a:solidFill>
                            <a:srgbClr val="000000"/>
                          </a:solidFill>
                          <a:effectLst/>
                          <a:latin typeface="Aptos Narrow" panose="020B0004020202020204" pitchFamily="34" charset="0"/>
                        </a:rPr>
                        <a:t>2,401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283096525"/>
                  </a:ext>
                </a:extLst>
              </a:tr>
              <a:tr h="190500">
                <a:tc>
                  <a:txBody>
                    <a:bodyPr/>
                    <a:lstStyle/>
                    <a:p>
                      <a:pPr algn="ctr" fontAlgn="ctr"/>
                      <a:r>
                        <a:rPr lang="en-US" sz="1800" b="0" i="0" u="none" strike="noStrike">
                          <a:solidFill>
                            <a:srgbClr val="000000"/>
                          </a:solidFill>
                          <a:effectLst/>
                          <a:latin typeface="Aptos Narrow" panose="020B0004020202020204" pitchFamily="34" charset="0"/>
                        </a:rPr>
                        <a:t>Percent MLs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ptos Narrow" panose="020B0004020202020204" pitchFamily="34" charset="0"/>
                        </a:rPr>
                        <a:t>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Aptos Narrow" panose="020B0004020202020204" pitchFamily="34" charset="0"/>
                        </a:rPr>
                        <a:t>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ptos Narrow" panose="020B0004020202020204" pitchFamily="34" charset="0"/>
                        </a:rPr>
                        <a:t>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ptos Narrow" panose="020B0004020202020204" pitchFamily="34" charset="0"/>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ptos Narrow" panose="020B00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3779334"/>
                  </a:ext>
                </a:extLst>
              </a:tr>
            </a:tbl>
          </a:graphicData>
        </a:graphic>
      </p:graphicFrame>
      <p:sp>
        <p:nvSpPr>
          <p:cNvPr id="9" name="TextBox 8">
            <a:extLst>
              <a:ext uri="{FF2B5EF4-FFF2-40B4-BE49-F238E27FC236}">
                <a16:creationId xmlns:a16="http://schemas.microsoft.com/office/drawing/2014/main" id="{B9BD7B24-C99D-A5B3-9BFF-8AF3BF9ABA3D}"/>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(July 2024);  Data Source: 2022-2023 ACCESS for ELLs Assessment. ML = NEP and LEP only.</a:t>
            </a:r>
          </a:p>
        </p:txBody>
      </p:sp>
    </p:spTree>
    <p:extLst>
      <p:ext uri="{BB962C8B-B14F-4D97-AF65-F5344CB8AC3E}">
        <p14:creationId xmlns:p14="http://schemas.microsoft.com/office/powerpoint/2010/main" val="111193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E8A-5FC4-469E-B054-D7DAFF9BD395}"/>
              </a:ext>
            </a:extLst>
          </p:cNvPr>
          <p:cNvSpPr>
            <a:spLocks noGrp="1"/>
          </p:cNvSpPr>
          <p:nvPr>
            <p:ph type="ctrTitle"/>
          </p:nvPr>
        </p:nvSpPr>
        <p:spPr/>
        <p:txBody>
          <a:bodyPr/>
          <a:lstStyle/>
          <a:p>
            <a:r>
              <a:rPr lang="en-US" dirty="0"/>
              <a:t>Multilingual Learners (MLs) in Colorado</a:t>
            </a:r>
          </a:p>
        </p:txBody>
      </p:sp>
    </p:spTree>
    <p:extLst>
      <p:ext uri="{BB962C8B-B14F-4D97-AF65-F5344CB8AC3E}">
        <p14:creationId xmlns:p14="http://schemas.microsoft.com/office/powerpoint/2010/main" val="3291739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7DB8-DE63-4649-BB89-ED754439FD5B}"/>
              </a:ext>
            </a:extLst>
          </p:cNvPr>
          <p:cNvSpPr>
            <a:spLocks noGrp="1"/>
          </p:cNvSpPr>
          <p:nvPr>
            <p:ph type="title"/>
          </p:nvPr>
        </p:nvSpPr>
        <p:spPr/>
        <p:txBody>
          <a:bodyPr/>
          <a:lstStyle/>
          <a:p>
            <a:r>
              <a:rPr lang="en-US" dirty="0"/>
              <a:t>Students Eligible for Redesignation Based on ACCESS Performance</a:t>
            </a:r>
          </a:p>
        </p:txBody>
      </p:sp>
      <p:graphicFrame>
        <p:nvGraphicFramePr>
          <p:cNvPr id="3" name="Table 2">
            <a:extLst>
              <a:ext uri="{FF2B5EF4-FFF2-40B4-BE49-F238E27FC236}">
                <a16:creationId xmlns:a16="http://schemas.microsoft.com/office/drawing/2014/main" id="{7E0BE2FD-27E6-A06E-98BA-BC9240B98F33}"/>
              </a:ext>
            </a:extLst>
          </p:cNvPr>
          <p:cNvGraphicFramePr>
            <a:graphicFrameLocks noGrp="1"/>
          </p:cNvGraphicFramePr>
          <p:nvPr>
            <p:extLst>
              <p:ext uri="{D42A27DB-BD31-4B8C-83A1-F6EECF244321}">
                <p14:modId xmlns:p14="http://schemas.microsoft.com/office/powerpoint/2010/main" val="1483520909"/>
              </p:ext>
            </p:extLst>
          </p:nvPr>
        </p:nvGraphicFramePr>
        <p:xfrm>
          <a:off x="4207328" y="1833308"/>
          <a:ext cx="3777343" cy="865097"/>
        </p:xfrm>
        <a:graphic>
          <a:graphicData uri="http://schemas.openxmlformats.org/drawingml/2006/table">
            <a:tbl>
              <a:tblPr firstRow="1"/>
              <a:tblGrid>
                <a:gridCol w="1239441">
                  <a:extLst>
                    <a:ext uri="{9D8B030D-6E8A-4147-A177-3AD203B41FA5}">
                      <a16:colId xmlns:a16="http://schemas.microsoft.com/office/drawing/2014/main" val="3398072315"/>
                    </a:ext>
                  </a:extLst>
                </a:gridCol>
                <a:gridCol w="2537902">
                  <a:extLst>
                    <a:ext uri="{9D8B030D-6E8A-4147-A177-3AD203B41FA5}">
                      <a16:colId xmlns:a16="http://schemas.microsoft.com/office/drawing/2014/main" val="585472763"/>
                    </a:ext>
                  </a:extLst>
                </a:gridCol>
              </a:tblGrid>
              <a:tr h="270282">
                <a:tc>
                  <a:txBody>
                    <a:bodyPr/>
                    <a:lstStyle/>
                    <a:p>
                      <a:pPr algn="ctr" fontAlgn="ctr"/>
                      <a:r>
                        <a:rPr lang="en-US" sz="1800" b="1" i="0" u="none" strike="noStrike" dirty="0">
                          <a:solidFill>
                            <a:srgbClr val="FFFFFF"/>
                          </a:solidFill>
                          <a:effectLst/>
                          <a:highlight>
                            <a:srgbClr val="156082"/>
                          </a:highlight>
                          <a:latin typeface="Aptos Narrow" panose="020B0004020202020204" pitchFamily="34" charset="0"/>
                        </a:rPr>
                        <a:t>Category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ctr"/>
                      <a:r>
                        <a:rPr lang="en-US" sz="1800" b="1" i="0" u="none" strike="noStrike" dirty="0">
                          <a:solidFill>
                            <a:srgbClr val="FFFFFF"/>
                          </a:solidFill>
                          <a:effectLst/>
                          <a:highlight>
                            <a:srgbClr val="156082"/>
                          </a:highlight>
                          <a:latin typeface="Aptos Narrow" panose="020B0004020202020204" pitchFamily="34" charset="0"/>
                        </a:rPr>
                        <a:t>Eligible for Redesignation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1937068457"/>
                  </a:ext>
                </a:extLst>
              </a:tr>
              <a:tr h="290626">
                <a:tc>
                  <a:txBody>
                    <a:bodyPr/>
                    <a:lstStyle/>
                    <a:p>
                      <a:pPr algn="ctr" fontAlgn="ctr"/>
                      <a:r>
                        <a:rPr lang="en-US" sz="1800" b="0" i="0" u="none" strike="noStrike" dirty="0">
                          <a:solidFill>
                            <a:srgbClr val="000000"/>
                          </a:solidFill>
                          <a:effectLst/>
                          <a:latin typeface="Aptos Narrow" panose="020B0004020202020204" pitchFamily="34" charset="0"/>
                        </a:rPr>
                        <a:t>Number MLs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r>
                        <a:rPr lang="en-US" sz="1800" b="0" i="0" u="none" strike="noStrike" dirty="0">
                          <a:solidFill>
                            <a:srgbClr val="000000"/>
                          </a:solidFill>
                          <a:effectLst/>
                          <a:latin typeface="Aptos Narrow" panose="020B0004020202020204" pitchFamily="34" charset="0"/>
                        </a:rPr>
                        <a:t>11,896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352193450"/>
                  </a:ext>
                </a:extLst>
              </a:tr>
              <a:tr h="290626">
                <a:tc>
                  <a:txBody>
                    <a:bodyPr/>
                    <a:lstStyle/>
                    <a:p>
                      <a:pPr algn="ctr" fontAlgn="ctr"/>
                      <a:r>
                        <a:rPr lang="en-US" sz="1800" b="0" i="0" u="none" strike="noStrike">
                          <a:solidFill>
                            <a:srgbClr val="000000"/>
                          </a:solidFill>
                          <a:effectLst/>
                          <a:latin typeface="Aptos Narrow" panose="020B0004020202020204" pitchFamily="34" charset="0"/>
                        </a:rPr>
                        <a:t>Percent MLs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Aptos Narrow" panose="020B0004020202020204" pitchFamily="34" charset="0"/>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1422783"/>
                  </a:ext>
                </a:extLst>
              </a:tr>
            </a:tbl>
          </a:graphicData>
        </a:graphic>
      </p:graphicFrame>
      <p:sp>
        <p:nvSpPr>
          <p:cNvPr id="9" name="TextBox 8">
            <a:extLst>
              <a:ext uri="{FF2B5EF4-FFF2-40B4-BE49-F238E27FC236}">
                <a16:creationId xmlns:a16="http://schemas.microsoft.com/office/drawing/2014/main" id="{B9BD7B24-C99D-A5B3-9BFF-8AF3BF9ABA3D}"/>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(July 2024);  Data Source: 2022-2023 ACCESS for ELLs Assessment. ML = NEP and LEP only.</a:t>
            </a:r>
          </a:p>
        </p:txBody>
      </p:sp>
    </p:spTree>
    <p:extLst>
      <p:ext uri="{BB962C8B-B14F-4D97-AF65-F5344CB8AC3E}">
        <p14:creationId xmlns:p14="http://schemas.microsoft.com/office/powerpoint/2010/main" val="269311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0BF7-D89D-44A1-805F-0EC195EF2BAD}"/>
              </a:ext>
            </a:extLst>
          </p:cNvPr>
          <p:cNvSpPr>
            <a:spLocks noGrp="1"/>
          </p:cNvSpPr>
          <p:nvPr>
            <p:ph type="ctrTitle"/>
          </p:nvPr>
        </p:nvSpPr>
        <p:spPr/>
        <p:txBody>
          <a:bodyPr/>
          <a:lstStyle/>
          <a:p>
            <a:r>
              <a:rPr lang="en-US" dirty="0"/>
              <a:t>Graduation and Dropout Rates</a:t>
            </a:r>
          </a:p>
        </p:txBody>
      </p:sp>
    </p:spTree>
    <p:extLst>
      <p:ext uri="{BB962C8B-B14F-4D97-AF65-F5344CB8AC3E}">
        <p14:creationId xmlns:p14="http://schemas.microsoft.com/office/powerpoint/2010/main" val="783438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DB94-78A4-4B25-89A0-FD2E82BC97E8}"/>
              </a:ext>
            </a:extLst>
          </p:cNvPr>
          <p:cNvSpPr>
            <a:spLocks noGrp="1"/>
          </p:cNvSpPr>
          <p:nvPr>
            <p:ph type="title"/>
          </p:nvPr>
        </p:nvSpPr>
        <p:spPr/>
        <p:txBody>
          <a:bodyPr/>
          <a:lstStyle/>
          <a:p>
            <a:r>
              <a:rPr lang="en-US" dirty="0"/>
              <a:t>Graduation Rates</a:t>
            </a:r>
          </a:p>
        </p:txBody>
      </p:sp>
      <p:sp>
        <p:nvSpPr>
          <p:cNvPr id="10" name="Content Placeholder 9">
            <a:extLst>
              <a:ext uri="{FF2B5EF4-FFF2-40B4-BE49-F238E27FC236}">
                <a16:creationId xmlns:a16="http://schemas.microsoft.com/office/drawing/2014/main" id="{DA077B2B-5CCE-C897-D2C2-A183602C2D61}"/>
              </a:ext>
            </a:extLst>
          </p:cNvPr>
          <p:cNvSpPr>
            <a:spLocks noGrp="1"/>
          </p:cNvSpPr>
          <p:nvPr>
            <p:ph idx="1"/>
          </p:nvPr>
        </p:nvSpPr>
        <p:spPr>
          <a:xfrm>
            <a:off x="838200" y="1554480"/>
            <a:ext cx="10515600" cy="450388"/>
          </a:xfrm>
        </p:spPr>
        <p:txBody>
          <a:bodyPr/>
          <a:lstStyle/>
          <a:p>
            <a:r>
              <a:rPr lang="en-US" dirty="0"/>
              <a:t>4-Year</a:t>
            </a:r>
          </a:p>
        </p:txBody>
      </p:sp>
      <p:graphicFrame>
        <p:nvGraphicFramePr>
          <p:cNvPr id="8" name="Table 7">
            <a:extLst>
              <a:ext uri="{FF2B5EF4-FFF2-40B4-BE49-F238E27FC236}">
                <a16:creationId xmlns:a16="http://schemas.microsoft.com/office/drawing/2014/main" id="{2D5E018B-970B-D8C7-6F05-D1F3C5DA7240}"/>
              </a:ext>
            </a:extLst>
          </p:cNvPr>
          <p:cNvGraphicFramePr>
            <a:graphicFrameLocks noGrp="1"/>
          </p:cNvGraphicFramePr>
          <p:nvPr>
            <p:extLst>
              <p:ext uri="{D42A27DB-BD31-4B8C-83A1-F6EECF244321}">
                <p14:modId xmlns:p14="http://schemas.microsoft.com/office/powerpoint/2010/main" val="3469927425"/>
              </p:ext>
            </p:extLst>
          </p:nvPr>
        </p:nvGraphicFramePr>
        <p:xfrm>
          <a:off x="1287625" y="2004868"/>
          <a:ext cx="9479904" cy="1125855"/>
        </p:xfrm>
        <a:graphic>
          <a:graphicData uri="http://schemas.openxmlformats.org/drawingml/2006/table">
            <a:tbl>
              <a:tblPr firstRow="1"/>
              <a:tblGrid>
                <a:gridCol w="2369976">
                  <a:extLst>
                    <a:ext uri="{9D8B030D-6E8A-4147-A177-3AD203B41FA5}">
                      <a16:colId xmlns:a16="http://schemas.microsoft.com/office/drawing/2014/main" val="4252695128"/>
                    </a:ext>
                  </a:extLst>
                </a:gridCol>
                <a:gridCol w="2369976">
                  <a:extLst>
                    <a:ext uri="{9D8B030D-6E8A-4147-A177-3AD203B41FA5}">
                      <a16:colId xmlns:a16="http://schemas.microsoft.com/office/drawing/2014/main" val="1861465344"/>
                    </a:ext>
                  </a:extLst>
                </a:gridCol>
                <a:gridCol w="2369976">
                  <a:extLst>
                    <a:ext uri="{9D8B030D-6E8A-4147-A177-3AD203B41FA5}">
                      <a16:colId xmlns:a16="http://schemas.microsoft.com/office/drawing/2014/main" val="2012597070"/>
                    </a:ext>
                  </a:extLst>
                </a:gridCol>
                <a:gridCol w="2369976">
                  <a:extLst>
                    <a:ext uri="{9D8B030D-6E8A-4147-A177-3AD203B41FA5}">
                      <a16:colId xmlns:a16="http://schemas.microsoft.com/office/drawing/2014/main" val="3084451572"/>
                    </a:ext>
                  </a:extLst>
                </a:gridCol>
              </a:tblGrid>
              <a:tr h="200025">
                <a:tc>
                  <a:txBody>
                    <a:bodyPr/>
                    <a:lstStyle/>
                    <a:p>
                      <a:pPr algn="ctr" rtl="0" fontAlgn="ctr"/>
                      <a:r>
                        <a:rPr lang="en-US" sz="1800" b="1" i="0" u="none" strike="noStrike" dirty="0">
                          <a:solidFill>
                            <a:schemeClr val="bg1"/>
                          </a:solidFill>
                          <a:effectLst/>
                          <a:highlight>
                            <a:srgbClr val="156082"/>
                          </a:highlight>
                          <a:latin typeface="Calibri" panose="020F0502020204030204" pitchFamily="34" charset="0"/>
                        </a:rPr>
                        <a:t>Student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dirty="0">
                          <a:solidFill>
                            <a:schemeClr val="bg1"/>
                          </a:solidFill>
                          <a:effectLst/>
                          <a:highlight>
                            <a:srgbClr val="156082"/>
                          </a:highlight>
                          <a:latin typeface="Calibri" panose="020F0502020204030204" pitchFamily="34" charset="0"/>
                        </a:rPr>
                        <a:t>Number (N) of Students in Graduation 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dirty="0">
                          <a:solidFill>
                            <a:schemeClr val="bg1"/>
                          </a:solidFill>
                          <a:effectLst/>
                          <a:highlight>
                            <a:srgbClr val="156082"/>
                          </a:highlight>
                          <a:latin typeface="Calibri" panose="020F0502020204030204" pitchFamily="34" charset="0"/>
                        </a:rPr>
                        <a:t>Number (N) of Graduates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dirty="0">
                          <a:solidFill>
                            <a:schemeClr val="bg1"/>
                          </a:solidFill>
                          <a:effectLst/>
                          <a:highlight>
                            <a:srgbClr val="156082"/>
                          </a:highlight>
                          <a:latin typeface="Calibri" panose="020F0502020204030204" pitchFamily="34" charset="0"/>
                        </a:rPr>
                        <a:t>Graduation Rate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3169247379"/>
                  </a:ext>
                </a:extLst>
              </a:tr>
              <a:tr h="200025">
                <a:tc>
                  <a:txBody>
                    <a:bodyPr/>
                    <a:lstStyle/>
                    <a:p>
                      <a:pPr algn="ctr" rtl="0" fontAlgn="ctr"/>
                      <a:r>
                        <a:rPr lang="en-US" sz="1800" b="0" i="0" u="none" strike="noStrike" dirty="0">
                          <a:solidFill>
                            <a:srgbClr val="000000"/>
                          </a:solidFill>
                          <a:effectLst/>
                          <a:latin typeface="Calibri" panose="020F0502020204030204" pitchFamily="34" charset="0"/>
                        </a:rPr>
                        <a:t>All Students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68,356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56,284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82.3%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4186124387"/>
                  </a:ext>
                </a:extLst>
              </a:tr>
              <a:tr h="200025">
                <a:tc>
                  <a:txBody>
                    <a:bodyPr/>
                    <a:lstStyle/>
                    <a:p>
                      <a:pPr algn="ctr" rtl="0" fontAlgn="ctr"/>
                      <a:r>
                        <a:rPr lang="en-US" sz="1800" b="0" i="0" u="none" strike="noStrike" dirty="0">
                          <a:solidFill>
                            <a:srgbClr val="000000"/>
                          </a:solidFill>
                          <a:effectLst/>
                          <a:latin typeface="Calibri" panose="020F0502020204030204" pitchFamily="34" charset="0"/>
                        </a:rPr>
                        <a:t>Multilingual Learners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Calibri" panose="020F0502020204030204" pitchFamily="34" charset="0"/>
                        </a:rPr>
                        <a:t>8,633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rPr>
                        <a:t>5,991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117952"/>
                  </a:ext>
                </a:extLst>
              </a:tr>
            </a:tbl>
          </a:graphicData>
        </a:graphic>
      </p:graphicFrame>
      <p:sp>
        <p:nvSpPr>
          <p:cNvPr id="13" name="Content Placeholder 9">
            <a:extLst>
              <a:ext uri="{FF2B5EF4-FFF2-40B4-BE49-F238E27FC236}">
                <a16:creationId xmlns:a16="http://schemas.microsoft.com/office/drawing/2014/main" id="{2961E1DA-30A8-8E04-061D-A1426CCEA71E}"/>
              </a:ext>
            </a:extLst>
          </p:cNvPr>
          <p:cNvSpPr txBox="1">
            <a:spLocks/>
          </p:cNvSpPr>
          <p:nvPr/>
        </p:nvSpPr>
        <p:spPr>
          <a:xfrm>
            <a:off x="838200" y="3822970"/>
            <a:ext cx="10515600" cy="43368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7-Year</a:t>
            </a:r>
          </a:p>
        </p:txBody>
      </p:sp>
      <p:graphicFrame>
        <p:nvGraphicFramePr>
          <p:cNvPr id="12" name="Table 11">
            <a:extLst>
              <a:ext uri="{FF2B5EF4-FFF2-40B4-BE49-F238E27FC236}">
                <a16:creationId xmlns:a16="http://schemas.microsoft.com/office/drawing/2014/main" id="{50154A49-4116-D6A9-D69A-22A419513986}"/>
              </a:ext>
            </a:extLst>
          </p:cNvPr>
          <p:cNvGraphicFramePr>
            <a:graphicFrameLocks noGrp="1"/>
          </p:cNvGraphicFramePr>
          <p:nvPr>
            <p:extLst>
              <p:ext uri="{D42A27DB-BD31-4B8C-83A1-F6EECF244321}">
                <p14:modId xmlns:p14="http://schemas.microsoft.com/office/powerpoint/2010/main" val="987124322"/>
              </p:ext>
            </p:extLst>
          </p:nvPr>
        </p:nvGraphicFramePr>
        <p:xfrm>
          <a:off x="1287625" y="4256656"/>
          <a:ext cx="9479904" cy="1125855"/>
        </p:xfrm>
        <a:graphic>
          <a:graphicData uri="http://schemas.openxmlformats.org/drawingml/2006/table">
            <a:tbl>
              <a:tblPr firstRow="1"/>
              <a:tblGrid>
                <a:gridCol w="2369976">
                  <a:extLst>
                    <a:ext uri="{9D8B030D-6E8A-4147-A177-3AD203B41FA5}">
                      <a16:colId xmlns:a16="http://schemas.microsoft.com/office/drawing/2014/main" val="4252695128"/>
                    </a:ext>
                  </a:extLst>
                </a:gridCol>
                <a:gridCol w="2369976">
                  <a:extLst>
                    <a:ext uri="{9D8B030D-6E8A-4147-A177-3AD203B41FA5}">
                      <a16:colId xmlns:a16="http://schemas.microsoft.com/office/drawing/2014/main" val="1861465344"/>
                    </a:ext>
                  </a:extLst>
                </a:gridCol>
                <a:gridCol w="2369976">
                  <a:extLst>
                    <a:ext uri="{9D8B030D-6E8A-4147-A177-3AD203B41FA5}">
                      <a16:colId xmlns:a16="http://schemas.microsoft.com/office/drawing/2014/main" val="2012597070"/>
                    </a:ext>
                  </a:extLst>
                </a:gridCol>
                <a:gridCol w="2369976">
                  <a:extLst>
                    <a:ext uri="{9D8B030D-6E8A-4147-A177-3AD203B41FA5}">
                      <a16:colId xmlns:a16="http://schemas.microsoft.com/office/drawing/2014/main" val="3084451572"/>
                    </a:ext>
                  </a:extLst>
                </a:gridCol>
              </a:tblGrid>
              <a:tr h="200025">
                <a:tc>
                  <a:txBody>
                    <a:bodyPr/>
                    <a:lstStyle/>
                    <a:p>
                      <a:pPr algn="ctr" rtl="0" fontAlgn="ctr"/>
                      <a:r>
                        <a:rPr lang="en-US" sz="1800" b="1" i="0" u="none" strike="noStrike" dirty="0">
                          <a:solidFill>
                            <a:srgbClr val="FFFFFF"/>
                          </a:solidFill>
                          <a:effectLst/>
                          <a:highlight>
                            <a:srgbClr val="156082"/>
                          </a:highlight>
                          <a:latin typeface="Calibri" panose="020F0502020204030204" pitchFamily="34" charset="0"/>
                        </a:rPr>
                        <a:t>Student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dirty="0">
                          <a:solidFill>
                            <a:srgbClr val="FFFFFF"/>
                          </a:solidFill>
                          <a:effectLst/>
                          <a:highlight>
                            <a:srgbClr val="156082"/>
                          </a:highlight>
                          <a:latin typeface="Calibri" panose="020F0502020204030204" pitchFamily="34" charset="0"/>
                        </a:rPr>
                        <a:t>Number (N) of Students in Graduation 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dirty="0">
                          <a:solidFill>
                            <a:srgbClr val="FFFFFF"/>
                          </a:solidFill>
                          <a:effectLst/>
                          <a:highlight>
                            <a:srgbClr val="156082"/>
                          </a:highlight>
                          <a:latin typeface="Calibri" panose="020F0502020204030204" pitchFamily="34" charset="0"/>
                        </a:rPr>
                        <a:t>Number (N) of Graduates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a:solidFill>
                            <a:srgbClr val="FFFFFF"/>
                          </a:solidFill>
                          <a:effectLst/>
                          <a:highlight>
                            <a:srgbClr val="156082"/>
                          </a:highlight>
                          <a:latin typeface="Calibri" panose="020F0502020204030204" pitchFamily="34" charset="0"/>
                        </a:rPr>
                        <a:t>Graduation Rate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3169247379"/>
                  </a:ext>
                </a:extLst>
              </a:tr>
              <a:tr h="200025">
                <a:tc>
                  <a:txBody>
                    <a:bodyPr/>
                    <a:lstStyle/>
                    <a:p>
                      <a:pPr algn="ctr" rtl="0" fontAlgn="ctr"/>
                      <a:r>
                        <a:rPr lang="en-US" sz="1800" b="0" i="0" u="none" strike="noStrike" dirty="0">
                          <a:solidFill>
                            <a:srgbClr val="000000"/>
                          </a:solidFill>
                          <a:effectLst/>
                          <a:latin typeface="Calibri" panose="020F0502020204030204" pitchFamily="34" charset="0"/>
                        </a:rPr>
                        <a:t>All Students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66,676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58,121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dirty="0">
                          <a:solidFill>
                            <a:srgbClr val="000000"/>
                          </a:solidFill>
                          <a:effectLst/>
                          <a:latin typeface="Calibri" panose="020F0502020204030204" pitchFamily="34" charset="0"/>
                        </a:rPr>
                        <a:t>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4186124387"/>
                  </a:ext>
                </a:extLst>
              </a:tr>
              <a:tr h="200025">
                <a:tc>
                  <a:txBody>
                    <a:bodyPr/>
                    <a:lstStyle/>
                    <a:p>
                      <a:pPr algn="ctr" rtl="0" fontAlgn="ctr"/>
                      <a:r>
                        <a:rPr lang="en-US" sz="1800" b="0" i="0" u="none" strike="noStrike" dirty="0">
                          <a:solidFill>
                            <a:srgbClr val="000000"/>
                          </a:solidFill>
                          <a:effectLst/>
                          <a:latin typeface="Calibri" panose="020F0502020204030204" pitchFamily="34" charset="0"/>
                        </a:rPr>
                        <a:t>Multilingual Learners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rPr>
                        <a:t>9,089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rPr>
                        <a:t>7,165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rPr>
                        <a:t>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117952"/>
                  </a:ext>
                </a:extLst>
              </a:tr>
            </a:tbl>
          </a:graphicData>
        </a:graphic>
      </p:graphicFrame>
      <p:sp>
        <p:nvSpPr>
          <p:cNvPr id="11" name="TextBox 10">
            <a:extLst>
              <a:ext uri="{FF2B5EF4-FFF2-40B4-BE49-F238E27FC236}">
                <a16:creationId xmlns:a16="http://schemas.microsoft.com/office/drawing/2014/main" id="{67EB2314-5864-6318-64E9-2DFFC57C297B}"/>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2021-2022 Graduation Rates. ML = NEP, LEP, FEP Monitor Year 1 and 2 only.</a:t>
            </a:r>
          </a:p>
        </p:txBody>
      </p:sp>
    </p:spTree>
    <p:extLst>
      <p:ext uri="{BB962C8B-B14F-4D97-AF65-F5344CB8AC3E}">
        <p14:creationId xmlns:p14="http://schemas.microsoft.com/office/powerpoint/2010/main" val="4083224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DB94-78A4-4B25-89A0-FD2E82BC97E8}"/>
              </a:ext>
            </a:extLst>
          </p:cNvPr>
          <p:cNvSpPr>
            <a:spLocks noGrp="1"/>
          </p:cNvSpPr>
          <p:nvPr>
            <p:ph type="title"/>
          </p:nvPr>
        </p:nvSpPr>
        <p:spPr/>
        <p:txBody>
          <a:bodyPr/>
          <a:lstStyle/>
          <a:p>
            <a:r>
              <a:rPr lang="en-US" dirty="0"/>
              <a:t>Dropout Rates</a:t>
            </a:r>
          </a:p>
        </p:txBody>
      </p:sp>
      <p:graphicFrame>
        <p:nvGraphicFramePr>
          <p:cNvPr id="8" name="Table 7">
            <a:extLst>
              <a:ext uri="{FF2B5EF4-FFF2-40B4-BE49-F238E27FC236}">
                <a16:creationId xmlns:a16="http://schemas.microsoft.com/office/drawing/2014/main" id="{2D5E018B-970B-D8C7-6F05-D1F3C5DA7240}"/>
              </a:ext>
            </a:extLst>
          </p:cNvPr>
          <p:cNvGraphicFramePr>
            <a:graphicFrameLocks noGrp="1"/>
          </p:cNvGraphicFramePr>
          <p:nvPr>
            <p:extLst>
              <p:ext uri="{D42A27DB-BD31-4B8C-83A1-F6EECF244321}">
                <p14:modId xmlns:p14="http://schemas.microsoft.com/office/powerpoint/2010/main" val="37012348"/>
              </p:ext>
            </p:extLst>
          </p:nvPr>
        </p:nvGraphicFramePr>
        <p:xfrm>
          <a:off x="1287625" y="2004868"/>
          <a:ext cx="9479904" cy="851535"/>
        </p:xfrm>
        <a:graphic>
          <a:graphicData uri="http://schemas.openxmlformats.org/drawingml/2006/table">
            <a:tbl>
              <a:tblPr firstRow="1"/>
              <a:tblGrid>
                <a:gridCol w="2369976">
                  <a:extLst>
                    <a:ext uri="{9D8B030D-6E8A-4147-A177-3AD203B41FA5}">
                      <a16:colId xmlns:a16="http://schemas.microsoft.com/office/drawing/2014/main" val="4252695128"/>
                    </a:ext>
                  </a:extLst>
                </a:gridCol>
                <a:gridCol w="2369976">
                  <a:extLst>
                    <a:ext uri="{9D8B030D-6E8A-4147-A177-3AD203B41FA5}">
                      <a16:colId xmlns:a16="http://schemas.microsoft.com/office/drawing/2014/main" val="1861465344"/>
                    </a:ext>
                  </a:extLst>
                </a:gridCol>
                <a:gridCol w="2369976">
                  <a:extLst>
                    <a:ext uri="{9D8B030D-6E8A-4147-A177-3AD203B41FA5}">
                      <a16:colId xmlns:a16="http://schemas.microsoft.com/office/drawing/2014/main" val="2012597070"/>
                    </a:ext>
                  </a:extLst>
                </a:gridCol>
                <a:gridCol w="2369976">
                  <a:extLst>
                    <a:ext uri="{9D8B030D-6E8A-4147-A177-3AD203B41FA5}">
                      <a16:colId xmlns:a16="http://schemas.microsoft.com/office/drawing/2014/main" val="3084451572"/>
                    </a:ext>
                  </a:extLst>
                </a:gridCol>
              </a:tblGrid>
              <a:tr h="200025">
                <a:tc>
                  <a:txBody>
                    <a:bodyPr/>
                    <a:lstStyle/>
                    <a:p>
                      <a:pPr algn="ctr" rtl="0" fontAlgn="ctr"/>
                      <a:r>
                        <a:rPr lang="en-US" sz="1800" b="1" i="0" u="none" strike="noStrike">
                          <a:solidFill>
                            <a:srgbClr val="FFFFFF"/>
                          </a:solidFill>
                          <a:effectLst/>
                          <a:highlight>
                            <a:srgbClr val="156082"/>
                          </a:highlight>
                          <a:latin typeface="Calibri" panose="020F0502020204030204" pitchFamily="34" charset="0"/>
                        </a:rPr>
                        <a:t>Student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dirty="0">
                          <a:solidFill>
                            <a:srgbClr val="FFFFFF"/>
                          </a:solidFill>
                          <a:effectLst/>
                          <a:highlight>
                            <a:srgbClr val="156082"/>
                          </a:highlight>
                          <a:latin typeface="Calibri" panose="020F0502020204030204" pitchFamily="34" charset="0"/>
                        </a:rPr>
                        <a:t>Total Pupil 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a:solidFill>
                            <a:srgbClr val="FFFFFF"/>
                          </a:solidFill>
                          <a:effectLst/>
                          <a:highlight>
                            <a:srgbClr val="156082"/>
                          </a:highlight>
                          <a:latin typeface="Calibri" panose="020F0502020204030204" pitchFamily="34" charset="0"/>
                        </a:rPr>
                        <a:t>Total Dropouts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rtl="0" fontAlgn="ctr"/>
                      <a:r>
                        <a:rPr lang="en-US" sz="1800" b="1" i="0" u="none" strike="noStrike">
                          <a:solidFill>
                            <a:srgbClr val="FFFFFF"/>
                          </a:solidFill>
                          <a:effectLst/>
                          <a:highlight>
                            <a:srgbClr val="156082"/>
                          </a:highlight>
                          <a:latin typeface="Calibri" panose="020F0502020204030204" pitchFamily="34" charset="0"/>
                        </a:rPr>
                        <a:t>Total Dropout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3169247379"/>
                  </a:ext>
                </a:extLst>
              </a:tr>
              <a:tr h="200025">
                <a:tc>
                  <a:txBody>
                    <a:bodyPr/>
                    <a:lstStyle/>
                    <a:p>
                      <a:pPr algn="ctr" rtl="0" fontAlgn="ctr"/>
                      <a:r>
                        <a:rPr lang="en-US" sz="1800" b="0" i="0" u="none" strike="noStrike" dirty="0">
                          <a:solidFill>
                            <a:srgbClr val="000000"/>
                          </a:solidFill>
                          <a:effectLst/>
                          <a:latin typeface="Calibri" panose="020F0502020204030204" pitchFamily="34" charset="0"/>
                        </a:rPr>
                        <a:t>All Students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a:solidFill>
                            <a:srgbClr val="000000"/>
                          </a:solidFill>
                          <a:effectLst/>
                          <a:latin typeface="Calibri" panose="020F0502020204030204" pitchFamily="34" charset="0"/>
                        </a:rPr>
                        <a:t>476,226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a:solidFill>
                            <a:srgbClr val="000000"/>
                          </a:solidFill>
                          <a:effectLst/>
                          <a:latin typeface="Calibri" panose="020F0502020204030204" pitchFamily="34" charset="0"/>
                        </a:rPr>
                        <a:t>10,524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rtl="0" fontAlgn="ctr"/>
                      <a:r>
                        <a:rPr lang="en-US" sz="18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4186124387"/>
                  </a:ext>
                </a:extLst>
              </a:tr>
              <a:tr h="200025">
                <a:tc>
                  <a:txBody>
                    <a:bodyPr/>
                    <a:lstStyle/>
                    <a:p>
                      <a:pPr algn="ctr" rtl="0" fontAlgn="ctr"/>
                      <a:r>
                        <a:rPr lang="en-US" sz="1800" b="0" i="0" u="none" strike="noStrike" dirty="0">
                          <a:solidFill>
                            <a:srgbClr val="000000"/>
                          </a:solidFill>
                          <a:effectLst/>
                          <a:latin typeface="Calibri" panose="020F0502020204030204" pitchFamily="34" charset="0"/>
                        </a:rPr>
                        <a:t>Multilingual Learners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rPr>
                        <a:t>48,384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rPr>
                        <a:t>2,111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117952"/>
                  </a:ext>
                </a:extLst>
              </a:tr>
            </a:tbl>
          </a:graphicData>
        </a:graphic>
      </p:graphicFrame>
      <p:sp>
        <p:nvSpPr>
          <p:cNvPr id="11" name="TextBox 10">
            <a:extLst>
              <a:ext uri="{FF2B5EF4-FFF2-40B4-BE49-F238E27FC236}">
                <a16:creationId xmlns:a16="http://schemas.microsoft.com/office/drawing/2014/main" id="{67EB2314-5864-6318-64E9-2DFFC57C297B}"/>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2021-2022 Dropout Rates Grades 7-12. ML = NEP, LEP, FEP Monitor Year 1 and 2 only.</a:t>
            </a:r>
          </a:p>
        </p:txBody>
      </p:sp>
    </p:spTree>
    <p:extLst>
      <p:ext uri="{BB962C8B-B14F-4D97-AF65-F5344CB8AC3E}">
        <p14:creationId xmlns:p14="http://schemas.microsoft.com/office/powerpoint/2010/main" val="1998198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0968-9463-4693-B2CC-218C92138E16}"/>
              </a:ext>
            </a:extLst>
          </p:cNvPr>
          <p:cNvSpPr>
            <a:spLocks noGrp="1"/>
          </p:cNvSpPr>
          <p:nvPr>
            <p:ph type="ctrTitle"/>
          </p:nvPr>
        </p:nvSpPr>
        <p:spPr/>
        <p:txBody>
          <a:bodyPr/>
          <a:lstStyle/>
          <a:p>
            <a:r>
              <a:rPr lang="en-US" dirty="0"/>
              <a:t>National Assessment of Educational Progress (NAEP)</a:t>
            </a:r>
          </a:p>
        </p:txBody>
      </p:sp>
    </p:spTree>
    <p:extLst>
      <p:ext uri="{BB962C8B-B14F-4D97-AF65-F5344CB8AC3E}">
        <p14:creationId xmlns:p14="http://schemas.microsoft.com/office/powerpoint/2010/main" val="1279233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AF52-6BFF-4797-ACE0-D98217373229}"/>
              </a:ext>
            </a:extLst>
          </p:cNvPr>
          <p:cNvSpPr>
            <a:spLocks noGrp="1"/>
          </p:cNvSpPr>
          <p:nvPr>
            <p:ph type="title"/>
          </p:nvPr>
        </p:nvSpPr>
        <p:spPr/>
        <p:txBody>
          <a:bodyPr/>
          <a:lstStyle/>
          <a:p>
            <a:r>
              <a:rPr lang="en-US" dirty="0"/>
              <a:t>Average scale scores on NAEP Math Assessment</a:t>
            </a:r>
          </a:p>
        </p:txBody>
      </p:sp>
      <p:pic>
        <p:nvPicPr>
          <p:cNvPr id="14" name="Picture 13" descr="Bar chart showing average scale scores on the NAEP Assessment in Math, for Grades 4 and 8.">
            <a:extLst>
              <a:ext uri="{FF2B5EF4-FFF2-40B4-BE49-F238E27FC236}">
                <a16:creationId xmlns:a16="http://schemas.microsoft.com/office/drawing/2014/main" id="{82B8AAC3-52A3-00C3-82F6-9B7CCDDBBA61}"/>
              </a:ext>
            </a:extLst>
          </p:cNvPr>
          <p:cNvPicPr>
            <a:picLocks noChangeAspect="1"/>
          </p:cNvPicPr>
          <p:nvPr/>
        </p:nvPicPr>
        <p:blipFill>
          <a:blip r:embed="rId2"/>
          <a:stretch>
            <a:fillRect/>
          </a:stretch>
        </p:blipFill>
        <p:spPr>
          <a:xfrm>
            <a:off x="2273476" y="1419549"/>
            <a:ext cx="7638950" cy="4560203"/>
          </a:xfrm>
          <a:prstGeom prst="rect">
            <a:avLst/>
          </a:prstGeom>
        </p:spPr>
      </p:pic>
      <p:sp>
        <p:nvSpPr>
          <p:cNvPr id="9" name="TextBox 8">
            <a:extLst>
              <a:ext uri="{FF2B5EF4-FFF2-40B4-BE49-F238E27FC236}">
                <a16:creationId xmlns:a16="http://schemas.microsoft.com/office/drawing/2014/main" id="{ABC69995-876F-386E-8C76-334C9D39182D}"/>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2022 National Assessment of Educational Progress (NAEP) in Math. ML = NEP and LEP only.</a:t>
            </a:r>
          </a:p>
        </p:txBody>
      </p:sp>
    </p:spTree>
    <p:extLst>
      <p:ext uri="{BB962C8B-B14F-4D97-AF65-F5344CB8AC3E}">
        <p14:creationId xmlns:p14="http://schemas.microsoft.com/office/powerpoint/2010/main" val="1518030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AF52-6BFF-4797-ACE0-D98217373229}"/>
              </a:ext>
            </a:extLst>
          </p:cNvPr>
          <p:cNvSpPr>
            <a:spLocks noGrp="1"/>
          </p:cNvSpPr>
          <p:nvPr>
            <p:ph type="title"/>
          </p:nvPr>
        </p:nvSpPr>
        <p:spPr/>
        <p:txBody>
          <a:bodyPr/>
          <a:lstStyle/>
          <a:p>
            <a:r>
              <a:rPr lang="en-US" dirty="0"/>
              <a:t>Average scale scores on NAEP Reading Assessment</a:t>
            </a:r>
          </a:p>
        </p:txBody>
      </p:sp>
      <p:pic>
        <p:nvPicPr>
          <p:cNvPr id="5" name="Picture 4" descr="Bar chart showing average scale scores on the NAEP Assessment in Reading, for Grades 4 and 8.">
            <a:extLst>
              <a:ext uri="{FF2B5EF4-FFF2-40B4-BE49-F238E27FC236}">
                <a16:creationId xmlns:a16="http://schemas.microsoft.com/office/drawing/2014/main" id="{CE81CAD8-6528-D36F-11EB-93EB52178B94}"/>
              </a:ext>
            </a:extLst>
          </p:cNvPr>
          <p:cNvPicPr>
            <a:picLocks noChangeAspect="1"/>
          </p:cNvPicPr>
          <p:nvPr/>
        </p:nvPicPr>
        <p:blipFill>
          <a:blip r:embed="rId2"/>
          <a:stretch>
            <a:fillRect/>
          </a:stretch>
        </p:blipFill>
        <p:spPr>
          <a:xfrm>
            <a:off x="2279573" y="1425646"/>
            <a:ext cx="7638950" cy="4560203"/>
          </a:xfrm>
          <a:prstGeom prst="rect">
            <a:avLst/>
          </a:prstGeom>
        </p:spPr>
      </p:pic>
      <p:sp>
        <p:nvSpPr>
          <p:cNvPr id="9" name="TextBox 8">
            <a:extLst>
              <a:ext uri="{FF2B5EF4-FFF2-40B4-BE49-F238E27FC236}">
                <a16:creationId xmlns:a16="http://schemas.microsoft.com/office/drawing/2014/main" id="{ABC69995-876F-386E-8C76-334C9D39182D}"/>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2022 National Assessment of Educational Progress (NAEP) in Reading. ML = NEP and LEP only.</a:t>
            </a:r>
          </a:p>
        </p:txBody>
      </p:sp>
    </p:spTree>
    <p:extLst>
      <p:ext uri="{BB962C8B-B14F-4D97-AF65-F5344CB8AC3E}">
        <p14:creationId xmlns:p14="http://schemas.microsoft.com/office/powerpoint/2010/main" val="1840766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CCE31-1D90-C374-8458-9943B32448EC}"/>
              </a:ext>
            </a:extLst>
          </p:cNvPr>
          <p:cNvSpPr>
            <a:spLocks noGrp="1"/>
          </p:cNvSpPr>
          <p:nvPr>
            <p:ph type="ctrTitle"/>
          </p:nvPr>
        </p:nvSpPr>
        <p:spPr/>
        <p:txBody>
          <a:bodyPr/>
          <a:lstStyle/>
          <a:p>
            <a:r>
              <a:rPr lang="en-US" dirty="0"/>
              <a:t>READ Act</a:t>
            </a:r>
          </a:p>
        </p:txBody>
      </p:sp>
    </p:spTree>
    <p:extLst>
      <p:ext uri="{BB962C8B-B14F-4D97-AF65-F5344CB8AC3E}">
        <p14:creationId xmlns:p14="http://schemas.microsoft.com/office/powerpoint/2010/main" val="3361552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197E-349D-52BB-96B2-CE8A1AE4F9B5}"/>
              </a:ext>
            </a:extLst>
          </p:cNvPr>
          <p:cNvSpPr>
            <a:spLocks noGrp="1"/>
          </p:cNvSpPr>
          <p:nvPr>
            <p:ph type="title"/>
          </p:nvPr>
        </p:nvSpPr>
        <p:spPr/>
        <p:txBody>
          <a:bodyPr/>
          <a:lstStyle/>
          <a:p>
            <a:r>
              <a:rPr lang="en-US" dirty="0"/>
              <a:t>READ Act Results</a:t>
            </a:r>
          </a:p>
        </p:txBody>
      </p:sp>
      <p:pic>
        <p:nvPicPr>
          <p:cNvPr id="3" name="Picture 2" descr="Stacked bar chart showing the performance of all students and multilingual learners on the 2023 READ Act assessment.">
            <a:extLst>
              <a:ext uri="{FF2B5EF4-FFF2-40B4-BE49-F238E27FC236}">
                <a16:creationId xmlns:a16="http://schemas.microsoft.com/office/drawing/2014/main" id="{E9DAE7BE-F3D0-9952-1A23-460B45E3E144}"/>
              </a:ext>
            </a:extLst>
          </p:cNvPr>
          <p:cNvPicPr>
            <a:picLocks noChangeAspect="1"/>
          </p:cNvPicPr>
          <p:nvPr/>
        </p:nvPicPr>
        <p:blipFill>
          <a:blip r:embed="rId2"/>
          <a:stretch>
            <a:fillRect/>
          </a:stretch>
        </p:blipFill>
        <p:spPr>
          <a:xfrm>
            <a:off x="1672204" y="1285021"/>
            <a:ext cx="8833870" cy="5054022"/>
          </a:xfrm>
          <a:prstGeom prst="rect">
            <a:avLst/>
          </a:prstGeom>
        </p:spPr>
      </p:pic>
      <p:sp>
        <p:nvSpPr>
          <p:cNvPr id="4" name="TextBox 3">
            <a:extLst>
              <a:ext uri="{FF2B5EF4-FFF2-40B4-BE49-F238E27FC236}">
                <a16:creationId xmlns:a16="http://schemas.microsoft.com/office/drawing/2014/main" id="{3A2ACA7F-01CB-9D9E-237C-54D891A00B2B}"/>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(July 2024);  Data Source: 2022-2023 READ Act Assessment. ML = NEP and LEP only. FEP &amp; FELL = Fluent English Proficient (Monitor Year 1 &amp; 2, Exit Year 1 &amp; 2) and Former Multilingual Learners.</a:t>
            </a:r>
          </a:p>
        </p:txBody>
      </p:sp>
    </p:spTree>
    <p:extLst>
      <p:ext uri="{BB962C8B-B14F-4D97-AF65-F5344CB8AC3E}">
        <p14:creationId xmlns:p14="http://schemas.microsoft.com/office/powerpoint/2010/main" val="110767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8D59-2ACE-45EE-A1CE-9DD625C78A03}"/>
              </a:ext>
            </a:extLst>
          </p:cNvPr>
          <p:cNvSpPr>
            <a:spLocks noGrp="1"/>
          </p:cNvSpPr>
          <p:nvPr>
            <p:ph type="title"/>
          </p:nvPr>
        </p:nvSpPr>
        <p:spPr/>
        <p:txBody>
          <a:bodyPr/>
          <a:lstStyle/>
          <a:p>
            <a:r>
              <a:rPr lang="en-US" dirty="0"/>
              <a:t>Total Number of Multilingual Learners (MLs) in Grades K-12 in Colorado</a:t>
            </a:r>
          </a:p>
        </p:txBody>
      </p:sp>
      <p:graphicFrame>
        <p:nvGraphicFramePr>
          <p:cNvPr id="4" name="Content Placeholder 4">
            <a:extLst>
              <a:ext uri="{FF2B5EF4-FFF2-40B4-BE49-F238E27FC236}">
                <a16:creationId xmlns:a16="http://schemas.microsoft.com/office/drawing/2014/main" id="{DB967DEA-ED3C-CC64-FC6D-4B6D560E1B3E}"/>
              </a:ext>
            </a:extLst>
          </p:cNvPr>
          <p:cNvGraphicFramePr>
            <a:graphicFrameLocks/>
          </p:cNvGraphicFramePr>
          <p:nvPr>
            <p:extLst>
              <p:ext uri="{D42A27DB-BD31-4B8C-83A1-F6EECF244321}">
                <p14:modId xmlns:p14="http://schemas.microsoft.com/office/powerpoint/2010/main" val="891610289"/>
              </p:ext>
            </p:extLst>
          </p:nvPr>
        </p:nvGraphicFramePr>
        <p:xfrm>
          <a:off x="1734059" y="1332536"/>
          <a:ext cx="8723883" cy="2250446"/>
        </p:xfrm>
        <a:graphic>
          <a:graphicData uri="http://schemas.openxmlformats.org/drawingml/2006/table">
            <a:tbl>
              <a:tblPr firstRow="1"/>
              <a:tblGrid>
                <a:gridCol w="1021545">
                  <a:extLst>
                    <a:ext uri="{9D8B030D-6E8A-4147-A177-3AD203B41FA5}">
                      <a16:colId xmlns:a16="http://schemas.microsoft.com/office/drawing/2014/main" val="2170708619"/>
                    </a:ext>
                  </a:extLst>
                </a:gridCol>
                <a:gridCol w="1100334">
                  <a:extLst>
                    <a:ext uri="{9D8B030D-6E8A-4147-A177-3AD203B41FA5}">
                      <a16:colId xmlns:a16="http://schemas.microsoft.com/office/drawing/2014/main" val="1781601973"/>
                    </a:ext>
                  </a:extLst>
                </a:gridCol>
                <a:gridCol w="1100334">
                  <a:extLst>
                    <a:ext uri="{9D8B030D-6E8A-4147-A177-3AD203B41FA5}">
                      <a16:colId xmlns:a16="http://schemas.microsoft.com/office/drawing/2014/main" val="789265098"/>
                    </a:ext>
                  </a:extLst>
                </a:gridCol>
                <a:gridCol w="1100334">
                  <a:extLst>
                    <a:ext uri="{9D8B030D-6E8A-4147-A177-3AD203B41FA5}">
                      <a16:colId xmlns:a16="http://schemas.microsoft.com/office/drawing/2014/main" val="2370263458"/>
                    </a:ext>
                  </a:extLst>
                </a:gridCol>
                <a:gridCol w="1100334">
                  <a:extLst>
                    <a:ext uri="{9D8B030D-6E8A-4147-A177-3AD203B41FA5}">
                      <a16:colId xmlns:a16="http://schemas.microsoft.com/office/drawing/2014/main" val="135307250"/>
                    </a:ext>
                  </a:extLst>
                </a:gridCol>
                <a:gridCol w="1100334">
                  <a:extLst>
                    <a:ext uri="{9D8B030D-6E8A-4147-A177-3AD203B41FA5}">
                      <a16:colId xmlns:a16="http://schemas.microsoft.com/office/drawing/2014/main" val="1309769303"/>
                    </a:ext>
                  </a:extLst>
                </a:gridCol>
                <a:gridCol w="1100334">
                  <a:extLst>
                    <a:ext uri="{9D8B030D-6E8A-4147-A177-3AD203B41FA5}">
                      <a16:colId xmlns:a16="http://schemas.microsoft.com/office/drawing/2014/main" val="1089744322"/>
                    </a:ext>
                  </a:extLst>
                </a:gridCol>
                <a:gridCol w="1100334">
                  <a:extLst>
                    <a:ext uri="{9D8B030D-6E8A-4147-A177-3AD203B41FA5}">
                      <a16:colId xmlns:a16="http://schemas.microsoft.com/office/drawing/2014/main" val="724510700"/>
                    </a:ext>
                  </a:extLst>
                </a:gridCol>
              </a:tblGrid>
              <a:tr h="677419">
                <a:tc>
                  <a:txBody>
                    <a:bodyPr/>
                    <a:lstStyle/>
                    <a:p>
                      <a:pPr algn="ctr" rtl="0" fontAlgn="t"/>
                      <a:r>
                        <a:rPr lang="en-US" sz="1800" b="0" i="0" u="none" strike="noStrike" dirty="0">
                          <a:solidFill>
                            <a:srgbClr val="000000"/>
                          </a:solidFill>
                          <a:effectLst/>
                          <a:latin typeface="Calibri"/>
                        </a:rPr>
                        <a:t> School Year</a:t>
                      </a:r>
                    </a:p>
                  </a:txBody>
                  <a:tcPr marL="8261" marR="8261" marT="8261"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a:rPr>
                        <a:t>NEP</a:t>
                      </a:r>
                      <a:br>
                        <a:rPr lang="en-US" sz="1800" b="0" i="0" u="none" strike="noStrike" dirty="0">
                          <a:solidFill>
                            <a:srgbClr val="000000"/>
                          </a:solidFill>
                          <a:effectLst/>
                          <a:latin typeface="Calibri"/>
                        </a:rPr>
                      </a:br>
                      <a:r>
                        <a:rPr lang="en-US" sz="1200" b="0" i="0" u="none" strike="noStrike" dirty="0">
                          <a:solidFill>
                            <a:srgbClr val="000000"/>
                          </a:solidFill>
                          <a:effectLst/>
                          <a:latin typeface="Calibri"/>
                        </a:rPr>
                        <a:t>(Non-English Proficient)</a:t>
                      </a:r>
                    </a:p>
                  </a:txBody>
                  <a:tcPr marL="8261" marR="8261" marT="8261"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LEP</a:t>
                      </a:r>
                      <a:br>
                        <a:rPr lang="en-US" sz="1800" b="0" i="0" u="none" strike="noStrike" dirty="0">
                          <a:solidFill>
                            <a:srgbClr val="000000"/>
                          </a:solidFill>
                          <a:effectLst/>
                          <a:latin typeface="+mn-lt"/>
                        </a:rPr>
                      </a:br>
                      <a:r>
                        <a:rPr lang="en-US" sz="1200" b="0" i="0" u="none" strike="noStrike" dirty="0">
                          <a:solidFill>
                            <a:srgbClr val="000000"/>
                          </a:solidFill>
                          <a:effectLst/>
                          <a:latin typeface="+mn-lt"/>
                        </a:rPr>
                        <a:t>(Limited English Proficient)</a:t>
                      </a:r>
                    </a:p>
                    <a:p>
                      <a:pPr algn="ctr" rtl="0" fontAlgn="t"/>
                      <a:endParaRPr lang="en-US" sz="1200" b="0" i="0" u="none" strike="noStrike" dirty="0">
                        <a:solidFill>
                          <a:srgbClr val="000000"/>
                        </a:solidFill>
                        <a:effectLst/>
                        <a:latin typeface="Calibri"/>
                      </a:endParaRPr>
                    </a:p>
                  </a:txBody>
                  <a:tcPr marL="8261" marR="8261" marT="8261"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a:rPr>
                        <a:t>FEP M1</a:t>
                      </a:r>
                      <a:br>
                        <a:rPr lang="en-US" sz="1800" b="0" i="0" u="none" strike="noStrike" dirty="0">
                          <a:solidFill>
                            <a:srgbClr val="000000"/>
                          </a:solidFill>
                          <a:effectLst/>
                          <a:latin typeface="Calibri"/>
                        </a:rPr>
                      </a:br>
                      <a:r>
                        <a:rPr lang="en-US" sz="1200" b="0" i="0" u="none" strike="noStrike" dirty="0">
                          <a:solidFill>
                            <a:srgbClr val="000000"/>
                          </a:solidFill>
                          <a:effectLst/>
                          <a:latin typeface="Calibri"/>
                        </a:rPr>
                        <a:t>(Fluent English Proficient Monitor Year 1)</a:t>
                      </a:r>
                    </a:p>
                  </a:txBody>
                  <a:tcPr marL="8261" marR="8261" marT="8261"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a:rPr>
                        <a:t>FEP M2</a:t>
                      </a:r>
                      <a:br>
                        <a:rPr lang="en-US" sz="1800" b="0" i="0" u="none" strike="noStrike" dirty="0">
                          <a:solidFill>
                            <a:srgbClr val="000000"/>
                          </a:solidFill>
                          <a:effectLst/>
                          <a:latin typeface="Calibri"/>
                        </a:rPr>
                      </a:br>
                      <a:r>
                        <a:rPr lang="en-US" sz="1200" b="0" i="0" u="none" strike="noStrike" dirty="0">
                          <a:solidFill>
                            <a:srgbClr val="000000"/>
                          </a:solidFill>
                          <a:effectLst/>
                          <a:latin typeface="Calibri"/>
                        </a:rPr>
                        <a:t>(Fluent English Proficient Monitor Year 2)</a:t>
                      </a:r>
                    </a:p>
                  </a:txBody>
                  <a:tcPr marL="8261" marR="8261" marT="8261"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a:rPr>
                        <a:t>Total MLs</a:t>
                      </a:r>
                      <a:br>
                        <a:rPr lang="en-US" sz="1800" b="0" i="0" u="none" strike="noStrike" dirty="0">
                          <a:solidFill>
                            <a:srgbClr val="000000"/>
                          </a:solidFill>
                          <a:effectLst/>
                          <a:latin typeface="Calibri"/>
                        </a:rPr>
                      </a:br>
                      <a:r>
                        <a:rPr lang="en-US" sz="1200" b="0" i="0" u="none" strike="noStrike" dirty="0">
                          <a:solidFill>
                            <a:srgbClr val="000000"/>
                          </a:solidFill>
                          <a:effectLst/>
                          <a:latin typeface="Calibri"/>
                        </a:rPr>
                        <a:t>(NEP, LEP, FEP M1/M2)</a:t>
                      </a:r>
                      <a:endParaRPr lang="en-US" sz="1800" b="0" i="0" u="none" strike="noStrike" dirty="0">
                        <a:solidFill>
                          <a:srgbClr val="000000"/>
                        </a:solidFill>
                        <a:effectLst/>
                        <a:latin typeface="Calibri"/>
                      </a:endParaRPr>
                    </a:p>
                  </a:txBody>
                  <a:tcPr marL="8261" marR="8261" marT="8261"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a:rPr>
                        <a:t>Former MLs</a:t>
                      </a:r>
                      <a:endParaRPr lang="en-US" sz="1200" b="0" i="0" u="none" strike="noStrike" dirty="0">
                        <a:solidFill>
                          <a:srgbClr val="000000"/>
                        </a:solidFill>
                        <a:effectLst/>
                        <a:latin typeface="Calibri"/>
                      </a:endParaRPr>
                    </a:p>
                  </a:txBody>
                  <a:tcPr marL="8261" marR="8261" marT="8261"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marL="0" algn="ctr" defTabSz="914400" rtl="0" eaLnBrk="1" fontAlgn="t" latinLnBrk="0" hangingPunct="1"/>
                      <a:r>
                        <a:rPr lang="en-US" sz="1800" b="0" i="0" u="none" strike="noStrike" kern="1200" dirty="0">
                          <a:solidFill>
                            <a:srgbClr val="000000"/>
                          </a:solidFill>
                          <a:effectLst/>
                          <a:latin typeface="Calibri"/>
                          <a:ea typeface="+mn-ea"/>
                          <a:cs typeface="+mn-cs"/>
                        </a:rPr>
                        <a:t>All K-12 Students</a:t>
                      </a:r>
                    </a:p>
                  </a:txBody>
                  <a:tcPr marL="8261" marR="8261" marT="8261"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extLst>
                  <a:ext uri="{0D108BD9-81ED-4DB2-BD59-A6C34878D82A}">
                    <a16:rowId xmlns:a16="http://schemas.microsoft.com/office/drawing/2014/main" val="234076192"/>
                  </a:ext>
                </a:extLst>
              </a:tr>
              <a:tr h="190008">
                <a:tc>
                  <a:txBody>
                    <a:bodyPr/>
                    <a:lstStyle/>
                    <a:p>
                      <a:pPr algn="ctr" rtl="0" fontAlgn="t"/>
                      <a:r>
                        <a:rPr lang="en-US" sz="1800" b="0" i="0" u="none" strike="noStrike" dirty="0">
                          <a:solidFill>
                            <a:srgbClr val="000000"/>
                          </a:solidFill>
                          <a:effectLst/>
                          <a:latin typeface="Calibri"/>
                        </a:rPr>
                        <a:t>2019-2020</a:t>
                      </a:r>
                    </a:p>
                  </a:txBody>
                  <a:tcPr marL="8261" marR="8261" marT="8261" marB="0">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29,147</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67,390</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14,200</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12,239</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122,976</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42,030</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marL="0" algn="ctr" defTabSz="914400" rtl="0" eaLnBrk="1" fontAlgn="t" latinLnBrk="0" hangingPunct="1"/>
                      <a:r>
                        <a:rPr lang="en-US" sz="1800" b="0" i="0" u="none" strike="noStrike" kern="1200" dirty="0">
                          <a:solidFill>
                            <a:srgbClr val="000000"/>
                          </a:solidFill>
                          <a:effectLst/>
                          <a:latin typeface="+mn-lt"/>
                          <a:ea typeface="+mn-ea"/>
                          <a:cs typeface="+mn-cs"/>
                        </a:rPr>
                        <a:t>878,798</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extLst>
                  <a:ext uri="{0D108BD9-81ED-4DB2-BD59-A6C34878D82A}">
                    <a16:rowId xmlns:a16="http://schemas.microsoft.com/office/drawing/2014/main" val="3850593406"/>
                  </a:ext>
                </a:extLst>
              </a:tr>
              <a:tr h="181747">
                <a:tc>
                  <a:txBody>
                    <a:bodyPr/>
                    <a:lstStyle/>
                    <a:p>
                      <a:pPr algn="ctr" rtl="0" fontAlgn="t"/>
                      <a:r>
                        <a:rPr lang="en-US" sz="1800" b="0" i="0" u="none" strike="noStrike" dirty="0">
                          <a:solidFill>
                            <a:srgbClr val="000000"/>
                          </a:solidFill>
                          <a:effectLst/>
                          <a:latin typeface="+mn-lt"/>
                        </a:rPr>
                        <a:t>2020-2021</a:t>
                      </a:r>
                      <a:endParaRPr lang="en-US" sz="1800" b="0" i="0" u="none" strike="noStrike" dirty="0">
                        <a:solidFill>
                          <a:srgbClr val="000000"/>
                        </a:solidFill>
                        <a:effectLst/>
                        <a:latin typeface="Calibri"/>
                      </a:endParaRPr>
                    </a:p>
                  </a:txBody>
                  <a:tcPr marL="8261" marR="8261" marT="8261" marB="0">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23,960</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66,262</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11,255</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12,340</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113,817</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44,910</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marL="0" algn="ctr" defTabSz="914400" rtl="0" eaLnBrk="1" fontAlgn="t" latinLnBrk="0" hangingPunct="1"/>
                      <a:r>
                        <a:rPr lang="en-US" sz="1800" b="0" i="0" u="none" strike="noStrike" kern="1200" dirty="0">
                          <a:solidFill>
                            <a:srgbClr val="000000"/>
                          </a:solidFill>
                          <a:effectLst/>
                          <a:latin typeface="+mn-lt"/>
                          <a:ea typeface="+mn-ea"/>
                          <a:cs typeface="+mn-cs"/>
                        </a:rPr>
                        <a:t>856,783</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extLst>
                  <a:ext uri="{0D108BD9-81ED-4DB2-BD59-A6C34878D82A}">
                    <a16:rowId xmlns:a16="http://schemas.microsoft.com/office/drawing/2014/main" val="2105214622"/>
                  </a:ext>
                </a:extLst>
              </a:tr>
              <a:tr h="198269">
                <a:tc>
                  <a:txBody>
                    <a:bodyPr/>
                    <a:lstStyle/>
                    <a:p>
                      <a:pPr algn="ctr" rtl="0" fontAlgn="t"/>
                      <a:r>
                        <a:rPr lang="en-US" sz="1800" b="0" i="0" u="none" strike="noStrike" dirty="0">
                          <a:solidFill>
                            <a:srgbClr val="000000"/>
                          </a:solidFill>
                          <a:effectLst/>
                          <a:latin typeface="Calibri"/>
                        </a:rPr>
                        <a:t>2021-2022</a:t>
                      </a:r>
                    </a:p>
                  </a:txBody>
                  <a:tcPr marL="8261" marR="8261" marT="8261" marB="0">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36,093</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55,867</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7,701</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9,900</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109,561</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46,351</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marL="0" algn="ctr" defTabSz="914400" rtl="0" eaLnBrk="1" fontAlgn="t" latinLnBrk="0" hangingPunct="1"/>
                      <a:r>
                        <a:rPr lang="en-US" sz="1800" b="0" i="0" u="none" strike="noStrike" kern="1200" dirty="0">
                          <a:solidFill>
                            <a:srgbClr val="000000"/>
                          </a:solidFill>
                          <a:effectLst/>
                          <a:latin typeface="+mn-lt"/>
                          <a:ea typeface="+mn-ea"/>
                          <a:cs typeface="+mn-cs"/>
                        </a:rPr>
                        <a:t>855,623</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extLst>
                  <a:ext uri="{0D108BD9-81ED-4DB2-BD59-A6C34878D82A}">
                    <a16:rowId xmlns:a16="http://schemas.microsoft.com/office/drawing/2014/main" val="1748337125"/>
                  </a:ext>
                </a:extLst>
              </a:tr>
              <a:tr h="190008">
                <a:tc>
                  <a:txBody>
                    <a:bodyPr/>
                    <a:lstStyle/>
                    <a:p>
                      <a:pPr algn="ctr" rtl="0" fontAlgn="t"/>
                      <a:r>
                        <a:rPr lang="en-US" sz="1800" b="0" i="0" u="none" strike="noStrike" dirty="0">
                          <a:solidFill>
                            <a:srgbClr val="000000"/>
                          </a:solidFill>
                          <a:effectLst/>
                          <a:latin typeface="Calibri"/>
                        </a:rPr>
                        <a:t>2022-2023</a:t>
                      </a:r>
                    </a:p>
                  </a:txBody>
                  <a:tcPr marL="8261" marR="8261" marT="8261" marB="0">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34,921</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56,658</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11,398</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6,803</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a:solidFill>
                            <a:srgbClr val="000000"/>
                          </a:solidFill>
                          <a:effectLst/>
                          <a:latin typeface="Calibri" panose="020F0502020204030204" pitchFamily="34" charset="0"/>
                        </a:rPr>
                        <a:t>109,780</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45,411</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marL="0" algn="ctr" defTabSz="914400" rtl="0" eaLnBrk="1" fontAlgn="t" latinLnBrk="0" hangingPunct="1"/>
                      <a:r>
                        <a:rPr lang="en-US" sz="1800" b="0" i="0" u="none" strike="noStrike" kern="1200" dirty="0">
                          <a:solidFill>
                            <a:srgbClr val="000000"/>
                          </a:solidFill>
                          <a:effectLst/>
                          <a:latin typeface="+mn-lt"/>
                          <a:ea typeface="+mn-ea"/>
                          <a:cs typeface="+mn-cs"/>
                        </a:rPr>
                        <a:t>851,059</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extLst>
                  <a:ext uri="{0D108BD9-81ED-4DB2-BD59-A6C34878D82A}">
                    <a16:rowId xmlns:a16="http://schemas.microsoft.com/office/drawing/2014/main" val="90165587"/>
                  </a:ext>
                </a:extLst>
              </a:tr>
              <a:tr h="190008">
                <a:tc>
                  <a:txBody>
                    <a:bodyPr/>
                    <a:lstStyle/>
                    <a:p>
                      <a:pPr algn="ctr" rtl="0" fontAlgn="t"/>
                      <a:r>
                        <a:rPr lang="en-US" sz="1800" b="0" i="0" u="none" strike="noStrike" dirty="0">
                          <a:solidFill>
                            <a:srgbClr val="000000"/>
                          </a:solidFill>
                          <a:effectLst/>
                          <a:latin typeface="Calibri"/>
                        </a:rPr>
                        <a:t>2023-2024</a:t>
                      </a:r>
                    </a:p>
                  </a:txBody>
                  <a:tcPr marL="8261" marR="8261" marT="8261" marB="0">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38,036</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57,671</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8,827</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9,948</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114,482</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Calibri" panose="020F0502020204030204" pitchFamily="34" charset="0"/>
                        </a:rPr>
                        <a:t>41,813</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tc>
                  <a:txBody>
                    <a:bodyPr/>
                    <a:lstStyle/>
                    <a:p>
                      <a:pPr marL="0" algn="ctr" defTabSz="914400" rtl="0" eaLnBrk="1" fontAlgn="t" latinLnBrk="0" hangingPunct="1"/>
                      <a:r>
                        <a:rPr lang="en-US" sz="1800" b="0" i="0" u="none" strike="noStrike" kern="1200" dirty="0">
                          <a:solidFill>
                            <a:srgbClr val="000000"/>
                          </a:solidFill>
                          <a:effectLst/>
                          <a:latin typeface="+mn-lt"/>
                          <a:ea typeface="+mn-ea"/>
                          <a:cs typeface="+mn-cs"/>
                        </a:rPr>
                        <a:t>849,404</a:t>
                      </a:r>
                    </a:p>
                  </a:txBody>
                  <a:tcPr marL="9525" marR="9525" marT="9525" marB="0" anchor="ctr">
                    <a:lnL w="19050" cap="flat" cmpd="sng" algn="ctr">
                      <a:solidFill>
                        <a:srgbClr val="5C6670"/>
                      </a:solidFill>
                      <a:prstDash val="solid"/>
                      <a:round/>
                      <a:headEnd type="none" w="med" len="med"/>
                      <a:tailEnd type="none" w="med" len="med"/>
                    </a:lnL>
                    <a:lnR w="19050" cap="flat" cmpd="sng" algn="ctr">
                      <a:solidFill>
                        <a:srgbClr val="5C6670"/>
                      </a:solidFill>
                      <a:prstDash val="solid"/>
                      <a:round/>
                      <a:headEnd type="none" w="med" len="med"/>
                      <a:tailEnd type="none" w="med" len="med"/>
                    </a:lnR>
                    <a:lnT w="19050" cap="flat" cmpd="sng" algn="ctr">
                      <a:solidFill>
                        <a:srgbClr val="5C6670"/>
                      </a:solidFill>
                      <a:prstDash val="solid"/>
                      <a:round/>
                      <a:headEnd type="none" w="med" len="med"/>
                      <a:tailEnd type="none" w="med" len="med"/>
                    </a:lnT>
                    <a:lnB w="19050" cap="flat" cmpd="sng" algn="ctr">
                      <a:solidFill>
                        <a:srgbClr val="5C6670"/>
                      </a:solidFill>
                      <a:prstDash val="solid"/>
                      <a:round/>
                      <a:headEnd type="none" w="med" len="med"/>
                      <a:tailEnd type="none" w="med" len="med"/>
                    </a:lnB>
                    <a:noFill/>
                  </a:tcPr>
                </a:tc>
                <a:extLst>
                  <a:ext uri="{0D108BD9-81ED-4DB2-BD59-A6C34878D82A}">
                    <a16:rowId xmlns:a16="http://schemas.microsoft.com/office/drawing/2014/main" val="3744213839"/>
                  </a:ext>
                </a:extLst>
              </a:tr>
            </a:tbl>
          </a:graphicData>
        </a:graphic>
      </p:graphicFrame>
      <p:pic>
        <p:nvPicPr>
          <p:cNvPr id="3" name="Picture 2" descr="Pie chart showing the multilingual learner status of all students in school year 2023-2024.">
            <a:extLst>
              <a:ext uri="{FF2B5EF4-FFF2-40B4-BE49-F238E27FC236}">
                <a16:creationId xmlns:a16="http://schemas.microsoft.com/office/drawing/2014/main" id="{E190F7A6-104A-B746-6AA7-84B18289F2A4}"/>
              </a:ext>
            </a:extLst>
          </p:cNvPr>
          <p:cNvPicPr>
            <a:picLocks noChangeAspect="1"/>
          </p:cNvPicPr>
          <p:nvPr/>
        </p:nvPicPr>
        <p:blipFill>
          <a:blip r:embed="rId2"/>
          <a:stretch>
            <a:fillRect/>
          </a:stretch>
        </p:blipFill>
        <p:spPr>
          <a:xfrm>
            <a:off x="1855979" y="3612608"/>
            <a:ext cx="4596782" cy="2773919"/>
          </a:xfrm>
          <a:prstGeom prst="rect">
            <a:avLst/>
          </a:prstGeom>
        </p:spPr>
      </p:pic>
      <p:sp>
        <p:nvSpPr>
          <p:cNvPr id="6" name="Arrow: Right 5">
            <a:extLst>
              <a:ext uri="{FF2B5EF4-FFF2-40B4-BE49-F238E27FC236}">
                <a16:creationId xmlns:a16="http://schemas.microsoft.com/office/drawing/2014/main" id="{569F15B4-DE84-18D8-0ECD-68F48CF6B559}"/>
              </a:ext>
              <a:ext uri="{C183D7F6-B498-43B3-948B-1728B52AA6E4}">
                <adec:decorative xmlns:adec="http://schemas.microsoft.com/office/drawing/2017/decorative" val="1"/>
              </a:ext>
            </a:extLst>
          </p:cNvPr>
          <p:cNvSpPr/>
          <p:nvPr/>
        </p:nvSpPr>
        <p:spPr>
          <a:xfrm>
            <a:off x="4805679" y="4848862"/>
            <a:ext cx="1949171" cy="2641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ie chart showing the language proficiency of multilingual learners in school year 2023-2024.">
            <a:extLst>
              <a:ext uri="{FF2B5EF4-FFF2-40B4-BE49-F238E27FC236}">
                <a16:creationId xmlns:a16="http://schemas.microsoft.com/office/drawing/2014/main" id="{3EEDAB70-7D54-492F-B0C0-ED218439F9D3}"/>
              </a:ext>
            </a:extLst>
          </p:cNvPr>
          <p:cNvPicPr>
            <a:picLocks noChangeAspect="1"/>
          </p:cNvPicPr>
          <p:nvPr/>
        </p:nvPicPr>
        <p:blipFill>
          <a:blip r:embed="rId3"/>
          <a:stretch>
            <a:fillRect/>
          </a:stretch>
        </p:blipFill>
        <p:spPr>
          <a:xfrm>
            <a:off x="6754850" y="3900417"/>
            <a:ext cx="3581171" cy="2161050"/>
          </a:xfrm>
          <a:prstGeom prst="rect">
            <a:avLst/>
          </a:prstGeom>
        </p:spPr>
      </p:pic>
      <p:sp>
        <p:nvSpPr>
          <p:cNvPr id="5" name="TextBox 4">
            <a:extLst>
              <a:ext uri="{FF2B5EF4-FFF2-40B4-BE49-F238E27FC236}">
                <a16:creationId xmlns:a16="http://schemas.microsoft.com/office/drawing/2014/main" id="{09AAB92F-2FEC-864C-E2F1-5F871AD6D652}"/>
              </a:ext>
            </a:extLst>
          </p:cNvPr>
          <p:cNvSpPr txBox="1"/>
          <p:nvPr/>
        </p:nvSpPr>
        <p:spPr>
          <a:xfrm>
            <a:off x="2634996" y="6429032"/>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(July 2024);  Data Source: 2019-2020 through 2023-2024 Student October, pupil attendance codes 01 through 08.</a:t>
            </a:r>
          </a:p>
        </p:txBody>
      </p:sp>
    </p:spTree>
    <p:extLst>
      <p:ext uri="{BB962C8B-B14F-4D97-AF65-F5344CB8AC3E}">
        <p14:creationId xmlns:p14="http://schemas.microsoft.com/office/powerpoint/2010/main" val="186777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0A12-AAF6-1020-3C1F-774CA39B980E}"/>
              </a:ext>
            </a:extLst>
          </p:cNvPr>
          <p:cNvSpPr>
            <a:spLocks noGrp="1"/>
          </p:cNvSpPr>
          <p:nvPr>
            <p:ph type="title"/>
          </p:nvPr>
        </p:nvSpPr>
        <p:spPr/>
        <p:txBody>
          <a:bodyPr/>
          <a:lstStyle/>
          <a:p>
            <a:r>
              <a:rPr lang="en-US" dirty="0"/>
              <a:t>K-12 ML Percentage Change Since 2019-2020</a:t>
            </a:r>
          </a:p>
        </p:txBody>
      </p:sp>
      <p:sp>
        <p:nvSpPr>
          <p:cNvPr id="3" name="Content Placeholder 2">
            <a:extLst>
              <a:ext uri="{FF2B5EF4-FFF2-40B4-BE49-F238E27FC236}">
                <a16:creationId xmlns:a16="http://schemas.microsoft.com/office/drawing/2014/main" id="{60796254-25E3-0C11-000A-E325EB455CDC}"/>
              </a:ext>
            </a:extLst>
          </p:cNvPr>
          <p:cNvSpPr>
            <a:spLocks noGrp="1"/>
          </p:cNvSpPr>
          <p:nvPr>
            <p:ph idx="1"/>
          </p:nvPr>
        </p:nvSpPr>
        <p:spPr>
          <a:xfrm>
            <a:off x="838200" y="1350292"/>
            <a:ext cx="10515600" cy="4351338"/>
          </a:xfrm>
        </p:spPr>
        <p:txBody>
          <a:bodyPr/>
          <a:lstStyle/>
          <a:p>
            <a:r>
              <a:rPr lang="en-US" sz="1800" dirty="0"/>
              <a:t>Total K-12 enrollment </a:t>
            </a:r>
            <a:r>
              <a:rPr lang="en-US" sz="1800" dirty="0">
                <a:solidFill>
                  <a:srgbClr val="156082"/>
                </a:solidFill>
              </a:rPr>
              <a:t>decreased 3.3%</a:t>
            </a:r>
            <a:r>
              <a:rPr lang="en-US" sz="1800" dirty="0"/>
              <a:t> from 2019-2020 to 2023-2024</a:t>
            </a:r>
          </a:p>
          <a:p>
            <a:r>
              <a:rPr lang="en-US" sz="1800" dirty="0"/>
              <a:t>ML K-12 enrollment </a:t>
            </a:r>
            <a:r>
              <a:rPr lang="en-US" sz="1800" dirty="0">
                <a:solidFill>
                  <a:srgbClr val="E97132"/>
                </a:solidFill>
              </a:rPr>
              <a:t>decreased 6.9%</a:t>
            </a:r>
            <a:r>
              <a:rPr lang="en-US" sz="1800" dirty="0"/>
              <a:t> from 2019-2020 to 2023-2024</a:t>
            </a:r>
            <a:endParaRPr lang="en-US" dirty="0"/>
          </a:p>
        </p:txBody>
      </p:sp>
      <p:pic>
        <p:nvPicPr>
          <p:cNvPr id="7" name="Picture 6" descr="Line graph showing the change in enrollment for all K-12 students and for K-12 multilingual learners, from school years 2019-2020 to 2023-2024.">
            <a:extLst>
              <a:ext uri="{FF2B5EF4-FFF2-40B4-BE49-F238E27FC236}">
                <a16:creationId xmlns:a16="http://schemas.microsoft.com/office/drawing/2014/main" id="{16CA2AF8-BF73-A07F-DCFB-B0760344208B}"/>
              </a:ext>
            </a:extLst>
          </p:cNvPr>
          <p:cNvPicPr>
            <a:picLocks noChangeAspect="1"/>
          </p:cNvPicPr>
          <p:nvPr/>
        </p:nvPicPr>
        <p:blipFill>
          <a:blip r:embed="rId2"/>
          <a:stretch>
            <a:fillRect/>
          </a:stretch>
        </p:blipFill>
        <p:spPr>
          <a:xfrm>
            <a:off x="2262187" y="2019548"/>
            <a:ext cx="7681626" cy="4334632"/>
          </a:xfrm>
          <a:prstGeom prst="rect">
            <a:avLst/>
          </a:prstGeom>
        </p:spPr>
      </p:pic>
      <p:sp>
        <p:nvSpPr>
          <p:cNvPr id="5" name="TextBox 4">
            <a:extLst>
              <a:ext uri="{FF2B5EF4-FFF2-40B4-BE49-F238E27FC236}">
                <a16:creationId xmlns:a16="http://schemas.microsoft.com/office/drawing/2014/main" id="{44C0448E-6C66-DF73-E1D5-76D693D7AC68}"/>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2019-2020 through 2023-2024 Student October, pupil attendance codes 01 through 08. ML = NEP, LEP, FEP Monitor Year 1 and 2 only.</a:t>
            </a:r>
          </a:p>
        </p:txBody>
      </p:sp>
    </p:spTree>
    <p:extLst>
      <p:ext uri="{BB962C8B-B14F-4D97-AF65-F5344CB8AC3E}">
        <p14:creationId xmlns:p14="http://schemas.microsoft.com/office/powerpoint/2010/main" val="318654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BE58-7A1D-FD9D-D3E0-ADDDCC1A37CC}"/>
              </a:ext>
            </a:extLst>
          </p:cNvPr>
          <p:cNvSpPr>
            <a:spLocks noGrp="1"/>
          </p:cNvSpPr>
          <p:nvPr>
            <p:ph type="title"/>
          </p:nvPr>
        </p:nvSpPr>
        <p:spPr/>
        <p:txBody>
          <a:bodyPr/>
          <a:lstStyle/>
          <a:p>
            <a:r>
              <a:rPr lang="en-US" dirty="0"/>
              <a:t>K-12 ML Population by Grade</a:t>
            </a:r>
          </a:p>
        </p:txBody>
      </p:sp>
      <p:pic>
        <p:nvPicPr>
          <p:cNvPr id="6" name="Picture 5" descr="Bar chart showing the number of multilingual learners by grade from school years 2021-2022 to 2023-2024.">
            <a:extLst>
              <a:ext uri="{FF2B5EF4-FFF2-40B4-BE49-F238E27FC236}">
                <a16:creationId xmlns:a16="http://schemas.microsoft.com/office/drawing/2014/main" id="{8ACB24B5-8E7D-A491-2F3C-3D8ED2DEDC7E}"/>
              </a:ext>
            </a:extLst>
          </p:cNvPr>
          <p:cNvPicPr>
            <a:picLocks noChangeAspect="1"/>
          </p:cNvPicPr>
          <p:nvPr/>
        </p:nvPicPr>
        <p:blipFill>
          <a:blip r:embed="rId2"/>
          <a:stretch>
            <a:fillRect/>
          </a:stretch>
        </p:blipFill>
        <p:spPr>
          <a:xfrm>
            <a:off x="1757362" y="1265238"/>
            <a:ext cx="8693649" cy="5084505"/>
          </a:xfrm>
          <a:prstGeom prst="rect">
            <a:avLst/>
          </a:prstGeom>
        </p:spPr>
      </p:pic>
      <p:sp>
        <p:nvSpPr>
          <p:cNvPr id="5" name="TextBox 4">
            <a:extLst>
              <a:ext uri="{FF2B5EF4-FFF2-40B4-BE49-F238E27FC236}">
                <a16:creationId xmlns:a16="http://schemas.microsoft.com/office/drawing/2014/main" id="{CE9598D2-6223-541B-373E-661C3B3379B4}"/>
              </a:ext>
            </a:extLst>
          </p:cNvPr>
          <p:cNvSpPr txBox="1"/>
          <p:nvPr/>
        </p:nvSpPr>
        <p:spPr>
          <a:xfrm>
            <a:off x="2634996" y="6416153"/>
            <a:ext cx="6922008" cy="400110"/>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2021-2022 through 2023-2024 Student October, pupil attendance codes 01 through 08. ML = NEP, LEP, FEP Monitor Year 1 and 2 only.</a:t>
            </a:r>
          </a:p>
        </p:txBody>
      </p:sp>
    </p:spTree>
    <p:extLst>
      <p:ext uri="{BB962C8B-B14F-4D97-AF65-F5344CB8AC3E}">
        <p14:creationId xmlns:p14="http://schemas.microsoft.com/office/powerpoint/2010/main" val="18826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E8A-5FC4-469E-B054-D7DAFF9BD395}"/>
              </a:ext>
            </a:extLst>
          </p:cNvPr>
          <p:cNvSpPr>
            <a:spLocks noGrp="1"/>
          </p:cNvSpPr>
          <p:nvPr>
            <p:ph type="ctrTitle"/>
          </p:nvPr>
        </p:nvSpPr>
        <p:spPr/>
        <p:txBody>
          <a:bodyPr/>
          <a:lstStyle/>
          <a:p>
            <a:r>
              <a:rPr lang="en-US" dirty="0"/>
              <a:t>Location and Context</a:t>
            </a:r>
          </a:p>
        </p:txBody>
      </p:sp>
    </p:spTree>
    <p:extLst>
      <p:ext uri="{BB962C8B-B14F-4D97-AF65-F5344CB8AC3E}">
        <p14:creationId xmlns:p14="http://schemas.microsoft.com/office/powerpoint/2010/main" val="126394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A94F-98E7-DB4F-3E00-0930CA199C4C}"/>
              </a:ext>
            </a:extLst>
          </p:cNvPr>
          <p:cNvSpPr>
            <a:spLocks noGrp="1"/>
          </p:cNvSpPr>
          <p:nvPr>
            <p:ph type="title"/>
          </p:nvPr>
        </p:nvSpPr>
        <p:spPr/>
        <p:txBody>
          <a:bodyPr/>
          <a:lstStyle/>
          <a:p>
            <a:r>
              <a:rPr lang="en-US" dirty="0"/>
              <a:t>K-12 ML Geographic Distribution by Region</a:t>
            </a:r>
          </a:p>
        </p:txBody>
      </p:sp>
      <p:pic>
        <p:nvPicPr>
          <p:cNvPr id="7" name="Picture 6" descr="Pie chart showing the percent of K-12 multilingual learners in each region.">
            <a:extLst>
              <a:ext uri="{FF2B5EF4-FFF2-40B4-BE49-F238E27FC236}">
                <a16:creationId xmlns:a16="http://schemas.microsoft.com/office/drawing/2014/main" id="{4F29381A-0FB1-FDF6-F04A-B008035FCE69}"/>
              </a:ext>
            </a:extLst>
          </p:cNvPr>
          <p:cNvPicPr>
            <a:picLocks noChangeAspect="1"/>
          </p:cNvPicPr>
          <p:nvPr/>
        </p:nvPicPr>
        <p:blipFill>
          <a:blip r:embed="rId2"/>
          <a:stretch>
            <a:fillRect/>
          </a:stretch>
        </p:blipFill>
        <p:spPr>
          <a:xfrm>
            <a:off x="196602" y="1362456"/>
            <a:ext cx="7870618" cy="4712616"/>
          </a:xfrm>
          <a:prstGeom prst="rect">
            <a:avLst/>
          </a:prstGeom>
        </p:spPr>
      </p:pic>
      <p:pic>
        <p:nvPicPr>
          <p:cNvPr id="8" name="Picture 7" descr="Pie chart showing the percent of K-12 students in each region.">
            <a:extLst>
              <a:ext uri="{FF2B5EF4-FFF2-40B4-BE49-F238E27FC236}">
                <a16:creationId xmlns:a16="http://schemas.microsoft.com/office/drawing/2014/main" id="{166FEF98-832C-8383-78BB-5115DBB4561F}"/>
              </a:ext>
            </a:extLst>
          </p:cNvPr>
          <p:cNvPicPr>
            <a:picLocks noChangeAspect="1"/>
          </p:cNvPicPr>
          <p:nvPr/>
        </p:nvPicPr>
        <p:blipFill>
          <a:blip r:embed="rId3"/>
          <a:stretch>
            <a:fillRect/>
          </a:stretch>
        </p:blipFill>
        <p:spPr>
          <a:xfrm>
            <a:off x="8171678" y="3004897"/>
            <a:ext cx="3919938" cy="3054361"/>
          </a:xfrm>
          <a:prstGeom prst="rect">
            <a:avLst/>
          </a:prstGeom>
        </p:spPr>
      </p:pic>
      <p:sp>
        <p:nvSpPr>
          <p:cNvPr id="4" name="TextBox 3">
            <a:extLst>
              <a:ext uri="{FF2B5EF4-FFF2-40B4-BE49-F238E27FC236}">
                <a16:creationId xmlns:a16="http://schemas.microsoft.com/office/drawing/2014/main" id="{D976C15B-CA23-46D3-E371-B20837D8F281}"/>
              </a:ext>
            </a:extLst>
          </p:cNvPr>
          <p:cNvSpPr txBox="1"/>
          <p:nvPr/>
        </p:nvSpPr>
        <p:spPr>
          <a:xfrm>
            <a:off x="2634996" y="6256353"/>
            <a:ext cx="6922008" cy="553998"/>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2023-2024 Student October, pupil attendance codes 01 through 08. ML = NEP, LEP, FEP Monitor Year 1 and 2 only. “Other” includes Charter School Institute, Detention Centers, and Education </a:t>
            </a:r>
            <a:r>
              <a:rPr lang="en-US" sz="1000" i="1" dirty="0" err="1"/>
              <a:t>reEnvisioned</a:t>
            </a:r>
            <a:r>
              <a:rPr lang="en-US" sz="1000" i="1" dirty="0"/>
              <a:t> BOCES.</a:t>
            </a:r>
          </a:p>
        </p:txBody>
      </p:sp>
    </p:spTree>
    <p:extLst>
      <p:ext uri="{BB962C8B-B14F-4D97-AF65-F5344CB8AC3E}">
        <p14:creationId xmlns:p14="http://schemas.microsoft.com/office/powerpoint/2010/main" val="412148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A94F-98E7-DB4F-3E00-0930CA199C4C}"/>
              </a:ext>
            </a:extLst>
          </p:cNvPr>
          <p:cNvSpPr>
            <a:spLocks noGrp="1"/>
          </p:cNvSpPr>
          <p:nvPr>
            <p:ph type="title"/>
          </p:nvPr>
        </p:nvSpPr>
        <p:spPr/>
        <p:txBody>
          <a:bodyPr/>
          <a:lstStyle/>
          <a:p>
            <a:r>
              <a:rPr lang="en-US" dirty="0"/>
              <a:t>K-12 ML Geographic Distribution by Setting</a:t>
            </a:r>
          </a:p>
        </p:txBody>
      </p:sp>
      <p:pic>
        <p:nvPicPr>
          <p:cNvPr id="11" name="Picture 10" descr="Pie chart showing the percent of K-12 multilingual learners in each setting.">
            <a:extLst>
              <a:ext uri="{FF2B5EF4-FFF2-40B4-BE49-F238E27FC236}">
                <a16:creationId xmlns:a16="http://schemas.microsoft.com/office/drawing/2014/main" id="{3D829814-F49C-CB78-61C8-FA2BABD511DB}"/>
              </a:ext>
            </a:extLst>
          </p:cNvPr>
          <p:cNvPicPr>
            <a:picLocks noChangeAspect="1"/>
          </p:cNvPicPr>
          <p:nvPr/>
        </p:nvPicPr>
        <p:blipFill>
          <a:blip r:embed="rId2"/>
          <a:stretch>
            <a:fillRect/>
          </a:stretch>
        </p:blipFill>
        <p:spPr>
          <a:xfrm>
            <a:off x="201168" y="1362456"/>
            <a:ext cx="7870618" cy="4712616"/>
          </a:xfrm>
          <a:prstGeom prst="rect">
            <a:avLst/>
          </a:prstGeom>
        </p:spPr>
      </p:pic>
      <p:pic>
        <p:nvPicPr>
          <p:cNvPr id="10" name="Picture 9" descr="Pie chart showing the percent of K-12 students in each setting.">
            <a:extLst>
              <a:ext uri="{FF2B5EF4-FFF2-40B4-BE49-F238E27FC236}">
                <a16:creationId xmlns:a16="http://schemas.microsoft.com/office/drawing/2014/main" id="{5F83387E-DF97-E471-C74D-955F567B6B3D}"/>
              </a:ext>
            </a:extLst>
          </p:cNvPr>
          <p:cNvPicPr>
            <a:picLocks noChangeAspect="1"/>
          </p:cNvPicPr>
          <p:nvPr/>
        </p:nvPicPr>
        <p:blipFill>
          <a:blip r:embed="rId3"/>
          <a:stretch>
            <a:fillRect/>
          </a:stretch>
        </p:blipFill>
        <p:spPr>
          <a:xfrm>
            <a:off x="8174736" y="2982949"/>
            <a:ext cx="3922776" cy="3063011"/>
          </a:xfrm>
          <a:prstGeom prst="rect">
            <a:avLst/>
          </a:prstGeom>
        </p:spPr>
      </p:pic>
      <p:sp>
        <p:nvSpPr>
          <p:cNvPr id="3" name="TextBox 2">
            <a:extLst>
              <a:ext uri="{FF2B5EF4-FFF2-40B4-BE49-F238E27FC236}">
                <a16:creationId xmlns:a16="http://schemas.microsoft.com/office/drawing/2014/main" id="{740D3373-07C0-3117-2AC3-59F5B07E1F88}"/>
              </a:ext>
            </a:extLst>
          </p:cNvPr>
          <p:cNvSpPr txBox="1"/>
          <p:nvPr/>
        </p:nvSpPr>
        <p:spPr>
          <a:xfrm>
            <a:off x="1428750" y="6144005"/>
            <a:ext cx="9334500" cy="707886"/>
          </a:xfrm>
          <a:prstGeom prst="rect">
            <a:avLst/>
          </a:prstGeom>
          <a:noFill/>
          <a:ln>
            <a:solidFill>
              <a:schemeClr val="bg1">
                <a:lumMod val="50000"/>
              </a:schemeClr>
            </a:solidFill>
          </a:ln>
        </p:spPr>
        <p:txBody>
          <a:bodyPr wrap="square" rtlCol="0">
            <a:spAutoFit/>
          </a:bodyPr>
          <a:lstStyle/>
          <a:p>
            <a:pPr algn="ctr"/>
            <a:r>
              <a:rPr lang="en-US" sz="1000" i="1" dirty="0"/>
              <a:t>Updated by Federal Programs and Supports Unit (April 2024);  Data Source: 2023-2024 Student October, pupil attendance codes 01 through 08. ML = NEP, LEP, FEP Monitor Year 1 and 2 only. “Other” includes Detention Centers and BOCES. “Urban-Suburban” reflects population center over 30,000 residents outside of Denver Metro Area. “Outlying City” reflects population center of 7,000 to 30,000 residents. “Outlying Town” reflects population center of 1,000 to 7,000 residents. “Remote” reflects population center of less than 1,000 residents.</a:t>
            </a:r>
          </a:p>
        </p:txBody>
      </p:sp>
    </p:spTree>
    <p:extLst>
      <p:ext uri="{BB962C8B-B14F-4D97-AF65-F5344CB8AC3E}">
        <p14:creationId xmlns:p14="http://schemas.microsoft.com/office/powerpoint/2010/main" val="1221275464"/>
      </p:ext>
    </p:extLst>
  </p:cSld>
  <p:clrMapOvr>
    <a:masterClrMapping/>
  </p:clrMapOvr>
</p:sld>
</file>

<file path=ppt/theme/theme1.xml><?xml version="1.0" encoding="utf-8"?>
<a:theme xmlns:a="http://schemas.openxmlformats.org/drawingml/2006/main" name="CDE-Wide-PowerPoint-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Wide-PowerPoint-Blue.pptx" id="{3F4E87DA-A22F-4AD8-9B7D-8015BFA1CF02}" vid="{CEBE6F3C-2862-4693-A4FE-C1B442F337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CDE-Wide-PowerPoint-Blue</Template>
  <TotalTime>19706</TotalTime>
  <Words>2523</Words>
  <Application>Microsoft Office PowerPoint</Application>
  <PresentationFormat>Widescreen</PresentationFormat>
  <Paragraphs>393</Paragraphs>
  <Slides>38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Aptos Narrow</vt:lpstr>
      <vt:lpstr>Arial</vt:lpstr>
      <vt:lpstr>Calibri</vt:lpstr>
      <vt:lpstr>Calibri Light</vt:lpstr>
      <vt:lpstr>Museo Slab 500</vt:lpstr>
      <vt:lpstr>CDE-Wide-PowerPoint-Blue</vt:lpstr>
      <vt:lpstr>Multilingual Learners State of the State</vt:lpstr>
      <vt:lpstr>Introduction</vt:lpstr>
      <vt:lpstr>Multilingual Learners (MLs) in Colorado</vt:lpstr>
      <vt:lpstr>Total Number of Multilingual Learners (MLs) in Grades K-12 in Colorado</vt:lpstr>
      <vt:lpstr>K-12 ML Percentage Change Since 2019-2020</vt:lpstr>
      <vt:lpstr>K-12 ML Population by Grade</vt:lpstr>
      <vt:lpstr>Location and Context</vt:lpstr>
      <vt:lpstr>K-12 ML Geographic Distribution by Region</vt:lpstr>
      <vt:lpstr>K-12 ML Geographic Distribution by Setting</vt:lpstr>
      <vt:lpstr>K-12 ML Geographic Distribution by Rural Status</vt:lpstr>
      <vt:lpstr>Top 10 Districts by Number of K-12 MLs</vt:lpstr>
      <vt:lpstr>Top 10 Districts by Percent of K-12 MLs</vt:lpstr>
      <vt:lpstr>Characteristics</vt:lpstr>
      <vt:lpstr>K-12 MLs by Gender</vt:lpstr>
      <vt:lpstr>K-12 MLs by Race/Ethnicity</vt:lpstr>
      <vt:lpstr>Top 20 Home Languages Spoken by K-12 MLs</vt:lpstr>
      <vt:lpstr>K-12 MLs by Free/Reduced Meal Eligibility</vt:lpstr>
      <vt:lpstr>K-12 MLs by Disability Type</vt:lpstr>
      <vt:lpstr>’23-’24 CO Total K-12 Students With and Without Individualized Education Programs (IEPs)</vt:lpstr>
      <vt:lpstr>’23-’24 CO K-12 Dually Identified Students [Multilingual Learners(MLs) Individualized Education Programs(IEPs)]</vt:lpstr>
      <vt:lpstr>’23-24 CO K-12 Students with IEPs with Specific Learning Disabilities or All Other Disabilities</vt:lpstr>
      <vt:lpstr>K-12 MLs by Other Programs</vt:lpstr>
      <vt:lpstr>Academic Achievement</vt:lpstr>
      <vt:lpstr>CMAS English Language Arts Results</vt:lpstr>
      <vt:lpstr>CMAS Math Results</vt:lpstr>
      <vt:lpstr>SAT Evidence-Based Reading and Writing Results</vt:lpstr>
      <vt:lpstr>SAT Math Results</vt:lpstr>
      <vt:lpstr>English Language Proficiency Assessments</vt:lpstr>
      <vt:lpstr>Performance on ACCESS</vt:lpstr>
      <vt:lpstr>Students Eligible for Redesignation Based on ACCESS Performance</vt:lpstr>
      <vt:lpstr>Graduation and Dropout Rates</vt:lpstr>
      <vt:lpstr>Graduation Rates</vt:lpstr>
      <vt:lpstr>Dropout Rates</vt:lpstr>
      <vt:lpstr>National Assessment of Educational Progress (NAEP)</vt:lpstr>
      <vt:lpstr>Average scale scores on NAEP Math Assessment</vt:lpstr>
      <vt:lpstr>Average scale scores on NAEP Reading Assessment</vt:lpstr>
      <vt:lpstr>READ Act</vt:lpstr>
      <vt:lpstr>READ Act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English Learners</dc:title>
  <dc:creator>Negley, Tina</dc:creator>
  <cp:lastModifiedBy>Patino, Yazmine</cp:lastModifiedBy>
  <cp:revision>98</cp:revision>
  <dcterms:created xsi:type="dcterms:W3CDTF">2020-10-02T18:33:23Z</dcterms:created>
  <dcterms:modified xsi:type="dcterms:W3CDTF">2024-08-01T15:01:04Z</dcterms:modified>
</cp:coreProperties>
</file>