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7" autoAdjust="0"/>
    <p:restoredTop sz="86420" autoAdjust="0"/>
  </p:normalViewPr>
  <p:slideViewPr>
    <p:cSldViewPr>
      <p:cViewPr varScale="1">
        <p:scale>
          <a:sx n="81" d="100"/>
          <a:sy n="81" d="100"/>
        </p:scale>
        <p:origin x="126" y="78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9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88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400514" y="6165446"/>
            <a:ext cx="786765" cy="515620"/>
          </a:xfrm>
          <a:custGeom>
            <a:avLst/>
            <a:gdLst/>
            <a:ahLst/>
            <a:cxnLst/>
            <a:rect l="l" t="t" r="r" b="b"/>
            <a:pathLst>
              <a:path w="786765" h="515620">
                <a:moveTo>
                  <a:pt x="755495" y="515425"/>
                </a:moveTo>
                <a:lnTo>
                  <a:pt x="30976" y="515425"/>
                </a:lnTo>
                <a:lnTo>
                  <a:pt x="13408" y="512886"/>
                </a:lnTo>
                <a:lnTo>
                  <a:pt x="2789" y="505952"/>
                </a:lnTo>
                <a:lnTo>
                  <a:pt x="0" y="495649"/>
                </a:lnTo>
                <a:lnTo>
                  <a:pt x="5921" y="483003"/>
                </a:lnTo>
                <a:lnTo>
                  <a:pt x="368180" y="13476"/>
                </a:lnTo>
                <a:lnTo>
                  <a:pt x="379827" y="3369"/>
                </a:lnTo>
                <a:lnTo>
                  <a:pt x="393236" y="0"/>
                </a:lnTo>
                <a:lnTo>
                  <a:pt x="406644" y="3369"/>
                </a:lnTo>
                <a:lnTo>
                  <a:pt x="418291" y="13476"/>
                </a:lnTo>
                <a:lnTo>
                  <a:pt x="780551" y="483003"/>
                </a:lnTo>
                <a:lnTo>
                  <a:pt x="786472" y="495649"/>
                </a:lnTo>
                <a:lnTo>
                  <a:pt x="783683" y="505952"/>
                </a:lnTo>
                <a:lnTo>
                  <a:pt x="773063" y="512886"/>
                </a:lnTo>
                <a:lnTo>
                  <a:pt x="755495" y="515425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672127" y="6206656"/>
            <a:ext cx="262255" cy="194310"/>
          </a:xfrm>
          <a:custGeom>
            <a:avLst/>
            <a:gdLst/>
            <a:ahLst/>
            <a:cxnLst/>
            <a:rect l="l" t="t" r="r" b="b"/>
            <a:pathLst>
              <a:path w="262254" h="194310">
                <a:moveTo>
                  <a:pt x="104397" y="193748"/>
                </a:moveTo>
                <a:lnTo>
                  <a:pt x="98655" y="193748"/>
                </a:lnTo>
                <a:lnTo>
                  <a:pt x="96045" y="188670"/>
                </a:lnTo>
                <a:lnTo>
                  <a:pt x="67336" y="142576"/>
                </a:lnTo>
                <a:lnTo>
                  <a:pt x="64726" y="137889"/>
                </a:lnTo>
                <a:lnTo>
                  <a:pt x="56896" y="135936"/>
                </a:lnTo>
                <a:lnTo>
                  <a:pt x="51154" y="138280"/>
                </a:lnTo>
                <a:lnTo>
                  <a:pt x="8351" y="154686"/>
                </a:lnTo>
                <a:lnTo>
                  <a:pt x="2609" y="157029"/>
                </a:lnTo>
                <a:lnTo>
                  <a:pt x="0" y="155076"/>
                </a:lnTo>
                <a:lnTo>
                  <a:pt x="3653" y="150779"/>
                </a:lnTo>
                <a:lnTo>
                  <a:pt x="115359" y="4687"/>
                </a:lnTo>
                <a:lnTo>
                  <a:pt x="119013" y="0"/>
                </a:lnTo>
                <a:lnTo>
                  <a:pt x="124755" y="0"/>
                </a:lnTo>
                <a:lnTo>
                  <a:pt x="127887" y="4687"/>
                </a:lnTo>
                <a:lnTo>
                  <a:pt x="258383" y="174998"/>
                </a:lnTo>
                <a:lnTo>
                  <a:pt x="262037" y="179295"/>
                </a:lnTo>
                <a:lnTo>
                  <a:pt x="260471" y="180467"/>
                </a:lnTo>
                <a:lnTo>
                  <a:pt x="255252" y="176951"/>
                </a:lnTo>
                <a:lnTo>
                  <a:pt x="174865" y="125780"/>
                </a:lnTo>
                <a:lnTo>
                  <a:pt x="169646" y="122264"/>
                </a:lnTo>
                <a:lnTo>
                  <a:pt x="162338" y="123045"/>
                </a:lnTo>
                <a:lnTo>
                  <a:pt x="158684" y="127342"/>
                </a:lnTo>
                <a:lnTo>
                  <a:pt x="108051" y="189451"/>
                </a:lnTo>
                <a:lnTo>
                  <a:pt x="104397" y="193748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84955" y="6460951"/>
            <a:ext cx="423332" cy="16132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211331" y="6655091"/>
            <a:ext cx="68580" cy="26034"/>
          </a:xfrm>
          <a:custGeom>
            <a:avLst/>
            <a:gdLst/>
            <a:ahLst/>
            <a:cxnLst/>
            <a:rect l="l" t="t" r="r" b="b"/>
            <a:pathLst>
              <a:path w="68579" h="26034">
                <a:moveTo>
                  <a:pt x="22974" y="393"/>
                </a:moveTo>
                <a:lnTo>
                  <a:pt x="0" y="393"/>
                </a:lnTo>
                <a:lnTo>
                  <a:pt x="0" y="4305"/>
                </a:lnTo>
                <a:lnTo>
                  <a:pt x="520" y="4686"/>
                </a:lnTo>
                <a:lnTo>
                  <a:pt x="8356" y="4686"/>
                </a:lnTo>
                <a:lnTo>
                  <a:pt x="8356" y="25400"/>
                </a:lnTo>
                <a:lnTo>
                  <a:pt x="14617" y="25400"/>
                </a:lnTo>
                <a:lnTo>
                  <a:pt x="14617" y="4686"/>
                </a:lnTo>
                <a:lnTo>
                  <a:pt x="22974" y="4686"/>
                </a:lnTo>
                <a:lnTo>
                  <a:pt x="22974" y="393"/>
                </a:lnTo>
                <a:close/>
              </a:path>
              <a:path w="68579" h="26034">
                <a:moveTo>
                  <a:pt x="68376" y="25400"/>
                </a:moveTo>
                <a:lnTo>
                  <a:pt x="67856" y="24612"/>
                </a:lnTo>
                <a:lnTo>
                  <a:pt x="64706" y="11328"/>
                </a:lnTo>
                <a:lnTo>
                  <a:pt x="62115" y="393"/>
                </a:lnTo>
                <a:lnTo>
                  <a:pt x="62115" y="0"/>
                </a:lnTo>
                <a:lnTo>
                  <a:pt x="60032" y="0"/>
                </a:lnTo>
                <a:lnTo>
                  <a:pt x="60032" y="393"/>
                </a:lnTo>
                <a:lnTo>
                  <a:pt x="49072" y="17195"/>
                </a:lnTo>
                <a:lnTo>
                  <a:pt x="45427" y="11328"/>
                </a:lnTo>
                <a:lnTo>
                  <a:pt x="38633" y="393"/>
                </a:lnTo>
                <a:lnTo>
                  <a:pt x="38112" y="0"/>
                </a:lnTo>
                <a:lnTo>
                  <a:pt x="36017" y="0"/>
                </a:lnTo>
                <a:lnTo>
                  <a:pt x="36017" y="393"/>
                </a:lnTo>
                <a:lnTo>
                  <a:pt x="30276" y="24612"/>
                </a:lnTo>
                <a:lnTo>
                  <a:pt x="30276" y="25400"/>
                </a:lnTo>
                <a:lnTo>
                  <a:pt x="36537" y="25400"/>
                </a:lnTo>
                <a:lnTo>
                  <a:pt x="36614" y="24612"/>
                </a:lnTo>
                <a:lnTo>
                  <a:pt x="39154" y="11328"/>
                </a:lnTo>
                <a:lnTo>
                  <a:pt x="48031" y="25400"/>
                </a:lnTo>
                <a:lnTo>
                  <a:pt x="48031" y="25781"/>
                </a:lnTo>
                <a:lnTo>
                  <a:pt x="50114" y="25781"/>
                </a:lnTo>
                <a:lnTo>
                  <a:pt x="50634" y="25400"/>
                </a:lnTo>
                <a:lnTo>
                  <a:pt x="55511" y="17195"/>
                </a:lnTo>
                <a:lnTo>
                  <a:pt x="58991" y="11328"/>
                </a:lnTo>
                <a:lnTo>
                  <a:pt x="61595" y="25006"/>
                </a:lnTo>
                <a:lnTo>
                  <a:pt x="62115" y="25400"/>
                </a:lnTo>
                <a:lnTo>
                  <a:pt x="68376" y="25400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954342" y="6164860"/>
            <a:ext cx="782320" cy="513080"/>
          </a:xfrm>
          <a:custGeom>
            <a:avLst/>
            <a:gdLst/>
            <a:ahLst/>
            <a:cxnLst/>
            <a:rect l="l" t="t" r="r" b="b"/>
            <a:pathLst>
              <a:path w="782320" h="513079">
                <a:moveTo>
                  <a:pt x="391148" y="512690"/>
                </a:moveTo>
                <a:lnTo>
                  <a:pt x="377739" y="509321"/>
                </a:lnTo>
                <a:lnTo>
                  <a:pt x="366092" y="499214"/>
                </a:lnTo>
                <a:lnTo>
                  <a:pt x="5921" y="32421"/>
                </a:lnTo>
                <a:lnTo>
                  <a:pt x="0" y="19775"/>
                </a:lnTo>
                <a:lnTo>
                  <a:pt x="2789" y="9472"/>
                </a:lnTo>
                <a:lnTo>
                  <a:pt x="13408" y="2539"/>
                </a:lnTo>
                <a:lnTo>
                  <a:pt x="30976" y="0"/>
                </a:lnTo>
                <a:lnTo>
                  <a:pt x="751319" y="0"/>
                </a:lnTo>
                <a:lnTo>
                  <a:pt x="768887" y="2539"/>
                </a:lnTo>
                <a:lnTo>
                  <a:pt x="779507" y="9472"/>
                </a:lnTo>
                <a:lnTo>
                  <a:pt x="782296" y="19775"/>
                </a:lnTo>
                <a:lnTo>
                  <a:pt x="776375" y="32421"/>
                </a:lnTo>
                <a:lnTo>
                  <a:pt x="416203" y="499214"/>
                </a:lnTo>
                <a:lnTo>
                  <a:pt x="404556" y="509321"/>
                </a:lnTo>
                <a:lnTo>
                  <a:pt x="391148" y="512690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09774" y="6474232"/>
            <a:ext cx="267257" cy="16308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94114" y="6193376"/>
            <a:ext cx="87693" cy="77343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441014" y="6194157"/>
            <a:ext cx="64726" cy="7538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316781" y="6194157"/>
            <a:ext cx="87693" cy="75389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1082588" y="6295719"/>
            <a:ext cx="525780" cy="206375"/>
          </a:xfrm>
          <a:custGeom>
            <a:avLst/>
            <a:gdLst/>
            <a:ahLst/>
            <a:cxnLst/>
            <a:rect l="l" t="t" r="r" b="b"/>
            <a:pathLst>
              <a:path w="525779" h="206375">
                <a:moveTo>
                  <a:pt x="271776" y="205857"/>
                </a:moveTo>
                <a:lnTo>
                  <a:pt x="113091" y="163279"/>
                </a:lnTo>
                <a:lnTo>
                  <a:pt x="3996" y="21874"/>
                </a:lnTo>
                <a:lnTo>
                  <a:pt x="0" y="13348"/>
                </a:lnTo>
                <a:lnTo>
                  <a:pt x="1778" y="6396"/>
                </a:lnTo>
                <a:lnTo>
                  <a:pt x="8841" y="1715"/>
                </a:lnTo>
                <a:lnTo>
                  <a:pt x="20700" y="0"/>
                </a:lnTo>
                <a:lnTo>
                  <a:pt x="509280" y="0"/>
                </a:lnTo>
                <a:lnTo>
                  <a:pt x="511368" y="390"/>
                </a:lnTo>
                <a:lnTo>
                  <a:pt x="229495" y="178904"/>
                </a:lnTo>
                <a:lnTo>
                  <a:pt x="229495" y="179685"/>
                </a:lnTo>
                <a:lnTo>
                  <a:pt x="367860" y="179685"/>
                </a:lnTo>
                <a:lnTo>
                  <a:pt x="271776" y="205857"/>
                </a:lnTo>
                <a:close/>
              </a:path>
              <a:path w="525779" h="206375">
                <a:moveTo>
                  <a:pt x="367860" y="179685"/>
                </a:moveTo>
                <a:lnTo>
                  <a:pt x="230017" y="179685"/>
                </a:lnTo>
                <a:lnTo>
                  <a:pt x="230017" y="179295"/>
                </a:lnTo>
                <a:lnTo>
                  <a:pt x="525462" y="14452"/>
                </a:lnTo>
                <a:lnTo>
                  <a:pt x="524940" y="16796"/>
                </a:lnTo>
                <a:lnTo>
                  <a:pt x="523896" y="19140"/>
                </a:lnTo>
                <a:lnTo>
                  <a:pt x="521808" y="21874"/>
                </a:lnTo>
                <a:lnTo>
                  <a:pt x="408015" y="168748"/>
                </a:lnTo>
                <a:lnTo>
                  <a:pt x="367860" y="179685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312083" y="6296109"/>
            <a:ext cx="297815" cy="179705"/>
          </a:xfrm>
          <a:custGeom>
            <a:avLst/>
            <a:gdLst/>
            <a:ahLst/>
            <a:cxnLst/>
            <a:rect l="l" t="t" r="r" b="b"/>
            <a:pathLst>
              <a:path w="297815" h="179704">
                <a:moveTo>
                  <a:pt x="521" y="179295"/>
                </a:moveTo>
                <a:lnTo>
                  <a:pt x="0" y="179295"/>
                </a:lnTo>
                <a:lnTo>
                  <a:pt x="0" y="178514"/>
                </a:lnTo>
                <a:lnTo>
                  <a:pt x="281873" y="0"/>
                </a:lnTo>
                <a:lnTo>
                  <a:pt x="292313" y="1562"/>
                </a:lnTo>
                <a:lnTo>
                  <a:pt x="297533" y="7031"/>
                </a:lnTo>
                <a:lnTo>
                  <a:pt x="295967" y="14062"/>
                </a:lnTo>
                <a:lnTo>
                  <a:pt x="521" y="178904"/>
                </a:lnTo>
                <a:lnTo>
                  <a:pt x="521" y="179295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70625" y="6295719"/>
            <a:ext cx="386792" cy="1871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32178" y="2215174"/>
            <a:ext cx="4673600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86738" y="3617838"/>
            <a:ext cx="9902825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rgbClr val="5C66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rgbClr val="5C66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5338" y="1732278"/>
            <a:ext cx="4613275" cy="3762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C66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831724" y="1881352"/>
            <a:ext cx="5024120" cy="3970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88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400514" y="6165446"/>
            <a:ext cx="786765" cy="515620"/>
          </a:xfrm>
          <a:custGeom>
            <a:avLst/>
            <a:gdLst/>
            <a:ahLst/>
            <a:cxnLst/>
            <a:rect l="l" t="t" r="r" b="b"/>
            <a:pathLst>
              <a:path w="786765" h="515620">
                <a:moveTo>
                  <a:pt x="755495" y="515425"/>
                </a:moveTo>
                <a:lnTo>
                  <a:pt x="30976" y="515425"/>
                </a:lnTo>
                <a:lnTo>
                  <a:pt x="13408" y="512886"/>
                </a:lnTo>
                <a:lnTo>
                  <a:pt x="2789" y="505952"/>
                </a:lnTo>
                <a:lnTo>
                  <a:pt x="0" y="495649"/>
                </a:lnTo>
                <a:lnTo>
                  <a:pt x="5921" y="483003"/>
                </a:lnTo>
                <a:lnTo>
                  <a:pt x="368180" y="13476"/>
                </a:lnTo>
                <a:lnTo>
                  <a:pt x="379827" y="3369"/>
                </a:lnTo>
                <a:lnTo>
                  <a:pt x="393236" y="0"/>
                </a:lnTo>
                <a:lnTo>
                  <a:pt x="406644" y="3369"/>
                </a:lnTo>
                <a:lnTo>
                  <a:pt x="418291" y="13476"/>
                </a:lnTo>
                <a:lnTo>
                  <a:pt x="780551" y="483003"/>
                </a:lnTo>
                <a:lnTo>
                  <a:pt x="786472" y="495649"/>
                </a:lnTo>
                <a:lnTo>
                  <a:pt x="783683" y="505952"/>
                </a:lnTo>
                <a:lnTo>
                  <a:pt x="773063" y="512886"/>
                </a:lnTo>
                <a:lnTo>
                  <a:pt x="755495" y="515425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672127" y="6206656"/>
            <a:ext cx="262255" cy="194310"/>
          </a:xfrm>
          <a:custGeom>
            <a:avLst/>
            <a:gdLst/>
            <a:ahLst/>
            <a:cxnLst/>
            <a:rect l="l" t="t" r="r" b="b"/>
            <a:pathLst>
              <a:path w="262254" h="194310">
                <a:moveTo>
                  <a:pt x="104397" y="193748"/>
                </a:moveTo>
                <a:lnTo>
                  <a:pt x="98655" y="193748"/>
                </a:lnTo>
                <a:lnTo>
                  <a:pt x="96045" y="188670"/>
                </a:lnTo>
                <a:lnTo>
                  <a:pt x="67336" y="142576"/>
                </a:lnTo>
                <a:lnTo>
                  <a:pt x="64726" y="137889"/>
                </a:lnTo>
                <a:lnTo>
                  <a:pt x="56896" y="135936"/>
                </a:lnTo>
                <a:lnTo>
                  <a:pt x="51154" y="138280"/>
                </a:lnTo>
                <a:lnTo>
                  <a:pt x="8351" y="154686"/>
                </a:lnTo>
                <a:lnTo>
                  <a:pt x="2609" y="157029"/>
                </a:lnTo>
                <a:lnTo>
                  <a:pt x="0" y="155076"/>
                </a:lnTo>
                <a:lnTo>
                  <a:pt x="3653" y="150779"/>
                </a:lnTo>
                <a:lnTo>
                  <a:pt x="115359" y="4687"/>
                </a:lnTo>
                <a:lnTo>
                  <a:pt x="119013" y="0"/>
                </a:lnTo>
                <a:lnTo>
                  <a:pt x="124755" y="0"/>
                </a:lnTo>
                <a:lnTo>
                  <a:pt x="127887" y="4687"/>
                </a:lnTo>
                <a:lnTo>
                  <a:pt x="258383" y="174998"/>
                </a:lnTo>
                <a:lnTo>
                  <a:pt x="262037" y="179295"/>
                </a:lnTo>
                <a:lnTo>
                  <a:pt x="260471" y="180467"/>
                </a:lnTo>
                <a:lnTo>
                  <a:pt x="255252" y="176951"/>
                </a:lnTo>
                <a:lnTo>
                  <a:pt x="174865" y="125780"/>
                </a:lnTo>
                <a:lnTo>
                  <a:pt x="169646" y="122264"/>
                </a:lnTo>
                <a:lnTo>
                  <a:pt x="162338" y="123045"/>
                </a:lnTo>
                <a:lnTo>
                  <a:pt x="158684" y="127342"/>
                </a:lnTo>
                <a:lnTo>
                  <a:pt x="108051" y="189451"/>
                </a:lnTo>
                <a:lnTo>
                  <a:pt x="104397" y="193748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84955" y="6460951"/>
            <a:ext cx="423332" cy="16132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211331" y="6655091"/>
            <a:ext cx="68580" cy="26034"/>
          </a:xfrm>
          <a:custGeom>
            <a:avLst/>
            <a:gdLst/>
            <a:ahLst/>
            <a:cxnLst/>
            <a:rect l="l" t="t" r="r" b="b"/>
            <a:pathLst>
              <a:path w="68579" h="26034">
                <a:moveTo>
                  <a:pt x="22974" y="393"/>
                </a:moveTo>
                <a:lnTo>
                  <a:pt x="0" y="393"/>
                </a:lnTo>
                <a:lnTo>
                  <a:pt x="0" y="4305"/>
                </a:lnTo>
                <a:lnTo>
                  <a:pt x="520" y="4686"/>
                </a:lnTo>
                <a:lnTo>
                  <a:pt x="8356" y="4686"/>
                </a:lnTo>
                <a:lnTo>
                  <a:pt x="8356" y="25400"/>
                </a:lnTo>
                <a:lnTo>
                  <a:pt x="14617" y="25400"/>
                </a:lnTo>
                <a:lnTo>
                  <a:pt x="14617" y="4686"/>
                </a:lnTo>
                <a:lnTo>
                  <a:pt x="22974" y="4686"/>
                </a:lnTo>
                <a:lnTo>
                  <a:pt x="22974" y="393"/>
                </a:lnTo>
                <a:close/>
              </a:path>
              <a:path w="68579" h="26034">
                <a:moveTo>
                  <a:pt x="68376" y="25400"/>
                </a:moveTo>
                <a:lnTo>
                  <a:pt x="67856" y="24612"/>
                </a:lnTo>
                <a:lnTo>
                  <a:pt x="64706" y="11328"/>
                </a:lnTo>
                <a:lnTo>
                  <a:pt x="62115" y="393"/>
                </a:lnTo>
                <a:lnTo>
                  <a:pt x="62115" y="0"/>
                </a:lnTo>
                <a:lnTo>
                  <a:pt x="60032" y="0"/>
                </a:lnTo>
                <a:lnTo>
                  <a:pt x="60032" y="393"/>
                </a:lnTo>
                <a:lnTo>
                  <a:pt x="49072" y="17195"/>
                </a:lnTo>
                <a:lnTo>
                  <a:pt x="45427" y="11328"/>
                </a:lnTo>
                <a:lnTo>
                  <a:pt x="38633" y="393"/>
                </a:lnTo>
                <a:lnTo>
                  <a:pt x="38112" y="0"/>
                </a:lnTo>
                <a:lnTo>
                  <a:pt x="36017" y="0"/>
                </a:lnTo>
                <a:lnTo>
                  <a:pt x="36017" y="393"/>
                </a:lnTo>
                <a:lnTo>
                  <a:pt x="30276" y="24612"/>
                </a:lnTo>
                <a:lnTo>
                  <a:pt x="30276" y="25400"/>
                </a:lnTo>
                <a:lnTo>
                  <a:pt x="36537" y="25400"/>
                </a:lnTo>
                <a:lnTo>
                  <a:pt x="36614" y="24612"/>
                </a:lnTo>
                <a:lnTo>
                  <a:pt x="39154" y="11328"/>
                </a:lnTo>
                <a:lnTo>
                  <a:pt x="48031" y="25400"/>
                </a:lnTo>
                <a:lnTo>
                  <a:pt x="48031" y="25781"/>
                </a:lnTo>
                <a:lnTo>
                  <a:pt x="50114" y="25781"/>
                </a:lnTo>
                <a:lnTo>
                  <a:pt x="50634" y="25400"/>
                </a:lnTo>
                <a:lnTo>
                  <a:pt x="55511" y="17195"/>
                </a:lnTo>
                <a:lnTo>
                  <a:pt x="58991" y="11328"/>
                </a:lnTo>
                <a:lnTo>
                  <a:pt x="61595" y="25006"/>
                </a:lnTo>
                <a:lnTo>
                  <a:pt x="62115" y="25400"/>
                </a:lnTo>
                <a:lnTo>
                  <a:pt x="68376" y="25400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954342" y="6164860"/>
            <a:ext cx="782320" cy="513080"/>
          </a:xfrm>
          <a:custGeom>
            <a:avLst/>
            <a:gdLst/>
            <a:ahLst/>
            <a:cxnLst/>
            <a:rect l="l" t="t" r="r" b="b"/>
            <a:pathLst>
              <a:path w="782320" h="513079">
                <a:moveTo>
                  <a:pt x="391148" y="512690"/>
                </a:moveTo>
                <a:lnTo>
                  <a:pt x="377739" y="509321"/>
                </a:lnTo>
                <a:lnTo>
                  <a:pt x="366092" y="499214"/>
                </a:lnTo>
                <a:lnTo>
                  <a:pt x="5921" y="32421"/>
                </a:lnTo>
                <a:lnTo>
                  <a:pt x="0" y="19775"/>
                </a:lnTo>
                <a:lnTo>
                  <a:pt x="2789" y="9472"/>
                </a:lnTo>
                <a:lnTo>
                  <a:pt x="13408" y="2539"/>
                </a:lnTo>
                <a:lnTo>
                  <a:pt x="30976" y="0"/>
                </a:lnTo>
                <a:lnTo>
                  <a:pt x="751319" y="0"/>
                </a:lnTo>
                <a:lnTo>
                  <a:pt x="768887" y="2539"/>
                </a:lnTo>
                <a:lnTo>
                  <a:pt x="779507" y="9472"/>
                </a:lnTo>
                <a:lnTo>
                  <a:pt x="782296" y="19775"/>
                </a:lnTo>
                <a:lnTo>
                  <a:pt x="776375" y="32421"/>
                </a:lnTo>
                <a:lnTo>
                  <a:pt x="416203" y="499214"/>
                </a:lnTo>
                <a:lnTo>
                  <a:pt x="404556" y="509321"/>
                </a:lnTo>
                <a:lnTo>
                  <a:pt x="391148" y="512690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09774" y="6474232"/>
            <a:ext cx="267257" cy="16308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94114" y="6193376"/>
            <a:ext cx="87693" cy="77343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441014" y="6194157"/>
            <a:ext cx="64726" cy="7538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316781" y="6194157"/>
            <a:ext cx="87693" cy="75389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1082588" y="6295719"/>
            <a:ext cx="525780" cy="206375"/>
          </a:xfrm>
          <a:custGeom>
            <a:avLst/>
            <a:gdLst/>
            <a:ahLst/>
            <a:cxnLst/>
            <a:rect l="l" t="t" r="r" b="b"/>
            <a:pathLst>
              <a:path w="525779" h="206375">
                <a:moveTo>
                  <a:pt x="271776" y="205857"/>
                </a:moveTo>
                <a:lnTo>
                  <a:pt x="113091" y="163279"/>
                </a:lnTo>
                <a:lnTo>
                  <a:pt x="3996" y="21874"/>
                </a:lnTo>
                <a:lnTo>
                  <a:pt x="0" y="13348"/>
                </a:lnTo>
                <a:lnTo>
                  <a:pt x="1778" y="6396"/>
                </a:lnTo>
                <a:lnTo>
                  <a:pt x="8841" y="1715"/>
                </a:lnTo>
                <a:lnTo>
                  <a:pt x="20700" y="0"/>
                </a:lnTo>
                <a:lnTo>
                  <a:pt x="509280" y="0"/>
                </a:lnTo>
                <a:lnTo>
                  <a:pt x="511368" y="390"/>
                </a:lnTo>
                <a:lnTo>
                  <a:pt x="229495" y="178904"/>
                </a:lnTo>
                <a:lnTo>
                  <a:pt x="229495" y="179685"/>
                </a:lnTo>
                <a:lnTo>
                  <a:pt x="367860" y="179685"/>
                </a:lnTo>
                <a:lnTo>
                  <a:pt x="271776" y="205857"/>
                </a:lnTo>
                <a:close/>
              </a:path>
              <a:path w="525779" h="206375">
                <a:moveTo>
                  <a:pt x="367860" y="179685"/>
                </a:moveTo>
                <a:lnTo>
                  <a:pt x="230017" y="179685"/>
                </a:lnTo>
                <a:lnTo>
                  <a:pt x="230017" y="179295"/>
                </a:lnTo>
                <a:lnTo>
                  <a:pt x="525462" y="14452"/>
                </a:lnTo>
                <a:lnTo>
                  <a:pt x="524940" y="16796"/>
                </a:lnTo>
                <a:lnTo>
                  <a:pt x="523896" y="19140"/>
                </a:lnTo>
                <a:lnTo>
                  <a:pt x="521808" y="21874"/>
                </a:lnTo>
                <a:lnTo>
                  <a:pt x="408015" y="168748"/>
                </a:lnTo>
                <a:lnTo>
                  <a:pt x="367860" y="179685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312083" y="6296109"/>
            <a:ext cx="297815" cy="179705"/>
          </a:xfrm>
          <a:custGeom>
            <a:avLst/>
            <a:gdLst/>
            <a:ahLst/>
            <a:cxnLst/>
            <a:rect l="l" t="t" r="r" b="b"/>
            <a:pathLst>
              <a:path w="297815" h="179704">
                <a:moveTo>
                  <a:pt x="521" y="179295"/>
                </a:moveTo>
                <a:lnTo>
                  <a:pt x="0" y="179295"/>
                </a:lnTo>
                <a:lnTo>
                  <a:pt x="0" y="178514"/>
                </a:lnTo>
                <a:lnTo>
                  <a:pt x="281873" y="0"/>
                </a:lnTo>
                <a:lnTo>
                  <a:pt x="292313" y="1562"/>
                </a:lnTo>
                <a:lnTo>
                  <a:pt x="297533" y="7031"/>
                </a:lnTo>
                <a:lnTo>
                  <a:pt x="295967" y="14062"/>
                </a:lnTo>
                <a:lnTo>
                  <a:pt x="521" y="178904"/>
                </a:lnTo>
                <a:lnTo>
                  <a:pt x="521" y="179295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70625" y="6295719"/>
            <a:ext cx="386792" cy="1871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400514" y="6165446"/>
            <a:ext cx="786765" cy="515620"/>
          </a:xfrm>
          <a:custGeom>
            <a:avLst/>
            <a:gdLst/>
            <a:ahLst/>
            <a:cxnLst/>
            <a:rect l="l" t="t" r="r" b="b"/>
            <a:pathLst>
              <a:path w="786765" h="515620">
                <a:moveTo>
                  <a:pt x="755495" y="515425"/>
                </a:moveTo>
                <a:lnTo>
                  <a:pt x="30976" y="515425"/>
                </a:lnTo>
                <a:lnTo>
                  <a:pt x="13408" y="512886"/>
                </a:lnTo>
                <a:lnTo>
                  <a:pt x="2789" y="505952"/>
                </a:lnTo>
                <a:lnTo>
                  <a:pt x="0" y="495649"/>
                </a:lnTo>
                <a:lnTo>
                  <a:pt x="5921" y="483003"/>
                </a:lnTo>
                <a:lnTo>
                  <a:pt x="368180" y="13476"/>
                </a:lnTo>
                <a:lnTo>
                  <a:pt x="379827" y="3369"/>
                </a:lnTo>
                <a:lnTo>
                  <a:pt x="393236" y="0"/>
                </a:lnTo>
                <a:lnTo>
                  <a:pt x="406644" y="3369"/>
                </a:lnTo>
                <a:lnTo>
                  <a:pt x="418291" y="13476"/>
                </a:lnTo>
                <a:lnTo>
                  <a:pt x="780551" y="483003"/>
                </a:lnTo>
                <a:lnTo>
                  <a:pt x="786472" y="495649"/>
                </a:lnTo>
                <a:lnTo>
                  <a:pt x="783683" y="505952"/>
                </a:lnTo>
                <a:lnTo>
                  <a:pt x="773063" y="512886"/>
                </a:lnTo>
                <a:lnTo>
                  <a:pt x="755495" y="515425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672126" y="6206656"/>
            <a:ext cx="262255" cy="194310"/>
          </a:xfrm>
          <a:custGeom>
            <a:avLst/>
            <a:gdLst/>
            <a:ahLst/>
            <a:cxnLst/>
            <a:rect l="l" t="t" r="r" b="b"/>
            <a:pathLst>
              <a:path w="262254" h="194310">
                <a:moveTo>
                  <a:pt x="104397" y="193748"/>
                </a:moveTo>
                <a:lnTo>
                  <a:pt x="98655" y="193748"/>
                </a:lnTo>
                <a:lnTo>
                  <a:pt x="96045" y="188670"/>
                </a:lnTo>
                <a:lnTo>
                  <a:pt x="67336" y="142576"/>
                </a:lnTo>
                <a:lnTo>
                  <a:pt x="64726" y="137889"/>
                </a:lnTo>
                <a:lnTo>
                  <a:pt x="56896" y="135936"/>
                </a:lnTo>
                <a:lnTo>
                  <a:pt x="51154" y="138280"/>
                </a:lnTo>
                <a:lnTo>
                  <a:pt x="8351" y="154686"/>
                </a:lnTo>
                <a:lnTo>
                  <a:pt x="2609" y="157029"/>
                </a:lnTo>
                <a:lnTo>
                  <a:pt x="0" y="155076"/>
                </a:lnTo>
                <a:lnTo>
                  <a:pt x="3653" y="150779"/>
                </a:lnTo>
                <a:lnTo>
                  <a:pt x="115359" y="4687"/>
                </a:lnTo>
                <a:lnTo>
                  <a:pt x="119013" y="0"/>
                </a:lnTo>
                <a:lnTo>
                  <a:pt x="124755" y="0"/>
                </a:lnTo>
                <a:lnTo>
                  <a:pt x="127887" y="4687"/>
                </a:lnTo>
                <a:lnTo>
                  <a:pt x="258383" y="174998"/>
                </a:lnTo>
                <a:lnTo>
                  <a:pt x="262037" y="179295"/>
                </a:lnTo>
                <a:lnTo>
                  <a:pt x="260471" y="180467"/>
                </a:lnTo>
                <a:lnTo>
                  <a:pt x="255252" y="176951"/>
                </a:lnTo>
                <a:lnTo>
                  <a:pt x="174865" y="125780"/>
                </a:lnTo>
                <a:lnTo>
                  <a:pt x="169646" y="122264"/>
                </a:lnTo>
                <a:lnTo>
                  <a:pt x="162338" y="123045"/>
                </a:lnTo>
                <a:lnTo>
                  <a:pt x="158684" y="127342"/>
                </a:lnTo>
                <a:lnTo>
                  <a:pt x="108051" y="189451"/>
                </a:lnTo>
                <a:lnTo>
                  <a:pt x="104397" y="193748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84955" y="6460951"/>
            <a:ext cx="423332" cy="16132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211331" y="6655092"/>
            <a:ext cx="68580" cy="26034"/>
          </a:xfrm>
          <a:custGeom>
            <a:avLst/>
            <a:gdLst/>
            <a:ahLst/>
            <a:cxnLst/>
            <a:rect l="l" t="t" r="r" b="b"/>
            <a:pathLst>
              <a:path w="68579" h="26034">
                <a:moveTo>
                  <a:pt x="22974" y="393"/>
                </a:moveTo>
                <a:lnTo>
                  <a:pt x="0" y="393"/>
                </a:lnTo>
                <a:lnTo>
                  <a:pt x="0" y="4305"/>
                </a:lnTo>
                <a:lnTo>
                  <a:pt x="520" y="4686"/>
                </a:lnTo>
                <a:lnTo>
                  <a:pt x="8356" y="4686"/>
                </a:lnTo>
                <a:lnTo>
                  <a:pt x="8356" y="25400"/>
                </a:lnTo>
                <a:lnTo>
                  <a:pt x="14617" y="25400"/>
                </a:lnTo>
                <a:lnTo>
                  <a:pt x="14617" y="4686"/>
                </a:lnTo>
                <a:lnTo>
                  <a:pt x="22974" y="4686"/>
                </a:lnTo>
                <a:lnTo>
                  <a:pt x="22974" y="393"/>
                </a:lnTo>
                <a:close/>
              </a:path>
              <a:path w="68579" h="26034">
                <a:moveTo>
                  <a:pt x="68376" y="25400"/>
                </a:moveTo>
                <a:lnTo>
                  <a:pt x="67856" y="24612"/>
                </a:lnTo>
                <a:lnTo>
                  <a:pt x="64706" y="11328"/>
                </a:lnTo>
                <a:lnTo>
                  <a:pt x="62115" y="393"/>
                </a:lnTo>
                <a:lnTo>
                  <a:pt x="62115" y="0"/>
                </a:lnTo>
                <a:lnTo>
                  <a:pt x="60032" y="0"/>
                </a:lnTo>
                <a:lnTo>
                  <a:pt x="60032" y="393"/>
                </a:lnTo>
                <a:lnTo>
                  <a:pt x="49072" y="17195"/>
                </a:lnTo>
                <a:lnTo>
                  <a:pt x="45427" y="11328"/>
                </a:lnTo>
                <a:lnTo>
                  <a:pt x="38633" y="393"/>
                </a:lnTo>
                <a:lnTo>
                  <a:pt x="38112" y="0"/>
                </a:lnTo>
                <a:lnTo>
                  <a:pt x="36017" y="0"/>
                </a:lnTo>
                <a:lnTo>
                  <a:pt x="36017" y="393"/>
                </a:lnTo>
                <a:lnTo>
                  <a:pt x="30276" y="24612"/>
                </a:lnTo>
                <a:lnTo>
                  <a:pt x="30276" y="25400"/>
                </a:lnTo>
                <a:lnTo>
                  <a:pt x="36537" y="25400"/>
                </a:lnTo>
                <a:lnTo>
                  <a:pt x="36614" y="24612"/>
                </a:lnTo>
                <a:lnTo>
                  <a:pt x="39154" y="11328"/>
                </a:lnTo>
                <a:lnTo>
                  <a:pt x="48031" y="25400"/>
                </a:lnTo>
                <a:lnTo>
                  <a:pt x="48031" y="25781"/>
                </a:lnTo>
                <a:lnTo>
                  <a:pt x="50114" y="25781"/>
                </a:lnTo>
                <a:lnTo>
                  <a:pt x="50634" y="25400"/>
                </a:lnTo>
                <a:lnTo>
                  <a:pt x="55511" y="17195"/>
                </a:lnTo>
                <a:lnTo>
                  <a:pt x="58991" y="11328"/>
                </a:lnTo>
                <a:lnTo>
                  <a:pt x="61595" y="25006"/>
                </a:lnTo>
                <a:lnTo>
                  <a:pt x="62115" y="25400"/>
                </a:lnTo>
                <a:lnTo>
                  <a:pt x="68376" y="25400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954342" y="6164860"/>
            <a:ext cx="782320" cy="513080"/>
          </a:xfrm>
          <a:custGeom>
            <a:avLst/>
            <a:gdLst/>
            <a:ahLst/>
            <a:cxnLst/>
            <a:rect l="l" t="t" r="r" b="b"/>
            <a:pathLst>
              <a:path w="782320" h="513079">
                <a:moveTo>
                  <a:pt x="391148" y="512690"/>
                </a:moveTo>
                <a:lnTo>
                  <a:pt x="377739" y="509321"/>
                </a:lnTo>
                <a:lnTo>
                  <a:pt x="366092" y="499214"/>
                </a:lnTo>
                <a:lnTo>
                  <a:pt x="5921" y="32421"/>
                </a:lnTo>
                <a:lnTo>
                  <a:pt x="0" y="19775"/>
                </a:lnTo>
                <a:lnTo>
                  <a:pt x="2789" y="9472"/>
                </a:lnTo>
                <a:lnTo>
                  <a:pt x="13408" y="2539"/>
                </a:lnTo>
                <a:lnTo>
                  <a:pt x="30976" y="0"/>
                </a:lnTo>
                <a:lnTo>
                  <a:pt x="751319" y="0"/>
                </a:lnTo>
                <a:lnTo>
                  <a:pt x="768887" y="2539"/>
                </a:lnTo>
                <a:lnTo>
                  <a:pt x="779507" y="9472"/>
                </a:lnTo>
                <a:lnTo>
                  <a:pt x="782296" y="19775"/>
                </a:lnTo>
                <a:lnTo>
                  <a:pt x="776375" y="32421"/>
                </a:lnTo>
                <a:lnTo>
                  <a:pt x="416203" y="499214"/>
                </a:lnTo>
                <a:lnTo>
                  <a:pt x="404556" y="509321"/>
                </a:lnTo>
                <a:lnTo>
                  <a:pt x="391148" y="512690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09774" y="6474233"/>
            <a:ext cx="267257" cy="16308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94115" y="6193376"/>
            <a:ext cx="87693" cy="77343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441014" y="6194157"/>
            <a:ext cx="64726" cy="7538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316782" y="6194157"/>
            <a:ext cx="87693" cy="75389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1082588" y="6295719"/>
            <a:ext cx="525780" cy="206375"/>
          </a:xfrm>
          <a:custGeom>
            <a:avLst/>
            <a:gdLst/>
            <a:ahLst/>
            <a:cxnLst/>
            <a:rect l="l" t="t" r="r" b="b"/>
            <a:pathLst>
              <a:path w="525779" h="206375">
                <a:moveTo>
                  <a:pt x="271776" y="205857"/>
                </a:moveTo>
                <a:lnTo>
                  <a:pt x="113091" y="163279"/>
                </a:lnTo>
                <a:lnTo>
                  <a:pt x="3996" y="21874"/>
                </a:lnTo>
                <a:lnTo>
                  <a:pt x="0" y="13348"/>
                </a:lnTo>
                <a:lnTo>
                  <a:pt x="1778" y="6396"/>
                </a:lnTo>
                <a:lnTo>
                  <a:pt x="8841" y="1715"/>
                </a:lnTo>
                <a:lnTo>
                  <a:pt x="20700" y="0"/>
                </a:lnTo>
                <a:lnTo>
                  <a:pt x="509280" y="0"/>
                </a:lnTo>
                <a:lnTo>
                  <a:pt x="511368" y="390"/>
                </a:lnTo>
                <a:lnTo>
                  <a:pt x="229495" y="178904"/>
                </a:lnTo>
                <a:lnTo>
                  <a:pt x="229495" y="179685"/>
                </a:lnTo>
                <a:lnTo>
                  <a:pt x="367860" y="179685"/>
                </a:lnTo>
                <a:lnTo>
                  <a:pt x="271776" y="205857"/>
                </a:lnTo>
                <a:close/>
              </a:path>
              <a:path w="525779" h="206375">
                <a:moveTo>
                  <a:pt x="367860" y="179685"/>
                </a:moveTo>
                <a:lnTo>
                  <a:pt x="230017" y="179685"/>
                </a:lnTo>
                <a:lnTo>
                  <a:pt x="230017" y="179295"/>
                </a:lnTo>
                <a:lnTo>
                  <a:pt x="525462" y="14452"/>
                </a:lnTo>
                <a:lnTo>
                  <a:pt x="524940" y="16796"/>
                </a:lnTo>
                <a:lnTo>
                  <a:pt x="523896" y="19140"/>
                </a:lnTo>
                <a:lnTo>
                  <a:pt x="521808" y="21874"/>
                </a:lnTo>
                <a:lnTo>
                  <a:pt x="408015" y="168748"/>
                </a:lnTo>
                <a:lnTo>
                  <a:pt x="367860" y="179685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312083" y="6296109"/>
            <a:ext cx="297815" cy="179705"/>
          </a:xfrm>
          <a:custGeom>
            <a:avLst/>
            <a:gdLst/>
            <a:ahLst/>
            <a:cxnLst/>
            <a:rect l="l" t="t" r="r" b="b"/>
            <a:pathLst>
              <a:path w="297815" h="179704">
                <a:moveTo>
                  <a:pt x="521" y="179295"/>
                </a:moveTo>
                <a:lnTo>
                  <a:pt x="0" y="179295"/>
                </a:lnTo>
                <a:lnTo>
                  <a:pt x="0" y="178514"/>
                </a:lnTo>
                <a:lnTo>
                  <a:pt x="281873" y="0"/>
                </a:lnTo>
                <a:lnTo>
                  <a:pt x="292313" y="1562"/>
                </a:lnTo>
                <a:lnTo>
                  <a:pt x="297533" y="7031"/>
                </a:lnTo>
                <a:lnTo>
                  <a:pt x="295967" y="14062"/>
                </a:lnTo>
                <a:lnTo>
                  <a:pt x="521" y="178904"/>
                </a:lnTo>
                <a:lnTo>
                  <a:pt x="521" y="179295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70625" y="6295719"/>
            <a:ext cx="386792" cy="1871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400514" y="6165446"/>
            <a:ext cx="786765" cy="515620"/>
          </a:xfrm>
          <a:custGeom>
            <a:avLst/>
            <a:gdLst/>
            <a:ahLst/>
            <a:cxnLst/>
            <a:rect l="l" t="t" r="r" b="b"/>
            <a:pathLst>
              <a:path w="786765" h="515620">
                <a:moveTo>
                  <a:pt x="755495" y="515425"/>
                </a:moveTo>
                <a:lnTo>
                  <a:pt x="30976" y="515425"/>
                </a:lnTo>
                <a:lnTo>
                  <a:pt x="13408" y="512886"/>
                </a:lnTo>
                <a:lnTo>
                  <a:pt x="2789" y="505952"/>
                </a:lnTo>
                <a:lnTo>
                  <a:pt x="0" y="495649"/>
                </a:lnTo>
                <a:lnTo>
                  <a:pt x="5921" y="483003"/>
                </a:lnTo>
                <a:lnTo>
                  <a:pt x="368180" y="13476"/>
                </a:lnTo>
                <a:lnTo>
                  <a:pt x="379827" y="3369"/>
                </a:lnTo>
                <a:lnTo>
                  <a:pt x="393236" y="0"/>
                </a:lnTo>
                <a:lnTo>
                  <a:pt x="406644" y="3369"/>
                </a:lnTo>
                <a:lnTo>
                  <a:pt x="418291" y="13476"/>
                </a:lnTo>
                <a:lnTo>
                  <a:pt x="780551" y="483003"/>
                </a:lnTo>
                <a:lnTo>
                  <a:pt x="786472" y="495649"/>
                </a:lnTo>
                <a:lnTo>
                  <a:pt x="783683" y="505952"/>
                </a:lnTo>
                <a:lnTo>
                  <a:pt x="773063" y="512886"/>
                </a:lnTo>
                <a:lnTo>
                  <a:pt x="755495" y="515425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672126" y="6206656"/>
            <a:ext cx="262255" cy="194310"/>
          </a:xfrm>
          <a:custGeom>
            <a:avLst/>
            <a:gdLst/>
            <a:ahLst/>
            <a:cxnLst/>
            <a:rect l="l" t="t" r="r" b="b"/>
            <a:pathLst>
              <a:path w="262254" h="194310">
                <a:moveTo>
                  <a:pt x="104397" y="193748"/>
                </a:moveTo>
                <a:lnTo>
                  <a:pt x="98655" y="193748"/>
                </a:lnTo>
                <a:lnTo>
                  <a:pt x="96045" y="188670"/>
                </a:lnTo>
                <a:lnTo>
                  <a:pt x="67336" y="142576"/>
                </a:lnTo>
                <a:lnTo>
                  <a:pt x="64726" y="137889"/>
                </a:lnTo>
                <a:lnTo>
                  <a:pt x="56896" y="135936"/>
                </a:lnTo>
                <a:lnTo>
                  <a:pt x="51154" y="138280"/>
                </a:lnTo>
                <a:lnTo>
                  <a:pt x="8351" y="154686"/>
                </a:lnTo>
                <a:lnTo>
                  <a:pt x="2609" y="157029"/>
                </a:lnTo>
                <a:lnTo>
                  <a:pt x="0" y="155076"/>
                </a:lnTo>
                <a:lnTo>
                  <a:pt x="3653" y="150779"/>
                </a:lnTo>
                <a:lnTo>
                  <a:pt x="115359" y="4687"/>
                </a:lnTo>
                <a:lnTo>
                  <a:pt x="119013" y="0"/>
                </a:lnTo>
                <a:lnTo>
                  <a:pt x="124755" y="0"/>
                </a:lnTo>
                <a:lnTo>
                  <a:pt x="127887" y="4687"/>
                </a:lnTo>
                <a:lnTo>
                  <a:pt x="258383" y="174998"/>
                </a:lnTo>
                <a:lnTo>
                  <a:pt x="262037" y="179295"/>
                </a:lnTo>
                <a:lnTo>
                  <a:pt x="260471" y="180467"/>
                </a:lnTo>
                <a:lnTo>
                  <a:pt x="255252" y="176951"/>
                </a:lnTo>
                <a:lnTo>
                  <a:pt x="174865" y="125780"/>
                </a:lnTo>
                <a:lnTo>
                  <a:pt x="169646" y="122264"/>
                </a:lnTo>
                <a:lnTo>
                  <a:pt x="162338" y="123045"/>
                </a:lnTo>
                <a:lnTo>
                  <a:pt x="158684" y="127342"/>
                </a:lnTo>
                <a:lnTo>
                  <a:pt x="108051" y="189451"/>
                </a:lnTo>
                <a:lnTo>
                  <a:pt x="104397" y="193748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584955" y="6460951"/>
            <a:ext cx="423332" cy="16132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211331" y="6655092"/>
            <a:ext cx="68580" cy="26034"/>
          </a:xfrm>
          <a:custGeom>
            <a:avLst/>
            <a:gdLst/>
            <a:ahLst/>
            <a:cxnLst/>
            <a:rect l="l" t="t" r="r" b="b"/>
            <a:pathLst>
              <a:path w="68579" h="26034">
                <a:moveTo>
                  <a:pt x="22974" y="393"/>
                </a:moveTo>
                <a:lnTo>
                  <a:pt x="0" y="393"/>
                </a:lnTo>
                <a:lnTo>
                  <a:pt x="0" y="4305"/>
                </a:lnTo>
                <a:lnTo>
                  <a:pt x="520" y="4686"/>
                </a:lnTo>
                <a:lnTo>
                  <a:pt x="8356" y="4686"/>
                </a:lnTo>
                <a:lnTo>
                  <a:pt x="8356" y="25400"/>
                </a:lnTo>
                <a:lnTo>
                  <a:pt x="14617" y="25400"/>
                </a:lnTo>
                <a:lnTo>
                  <a:pt x="14617" y="4686"/>
                </a:lnTo>
                <a:lnTo>
                  <a:pt x="22974" y="4686"/>
                </a:lnTo>
                <a:lnTo>
                  <a:pt x="22974" y="393"/>
                </a:lnTo>
                <a:close/>
              </a:path>
              <a:path w="68579" h="26034">
                <a:moveTo>
                  <a:pt x="68376" y="25400"/>
                </a:moveTo>
                <a:lnTo>
                  <a:pt x="67856" y="24612"/>
                </a:lnTo>
                <a:lnTo>
                  <a:pt x="64706" y="11328"/>
                </a:lnTo>
                <a:lnTo>
                  <a:pt x="62115" y="393"/>
                </a:lnTo>
                <a:lnTo>
                  <a:pt x="62115" y="0"/>
                </a:lnTo>
                <a:lnTo>
                  <a:pt x="60032" y="0"/>
                </a:lnTo>
                <a:lnTo>
                  <a:pt x="60032" y="393"/>
                </a:lnTo>
                <a:lnTo>
                  <a:pt x="49072" y="17195"/>
                </a:lnTo>
                <a:lnTo>
                  <a:pt x="45427" y="11328"/>
                </a:lnTo>
                <a:lnTo>
                  <a:pt x="38633" y="393"/>
                </a:lnTo>
                <a:lnTo>
                  <a:pt x="38112" y="0"/>
                </a:lnTo>
                <a:lnTo>
                  <a:pt x="36017" y="0"/>
                </a:lnTo>
                <a:lnTo>
                  <a:pt x="36017" y="393"/>
                </a:lnTo>
                <a:lnTo>
                  <a:pt x="30276" y="24612"/>
                </a:lnTo>
                <a:lnTo>
                  <a:pt x="30276" y="25400"/>
                </a:lnTo>
                <a:lnTo>
                  <a:pt x="36537" y="25400"/>
                </a:lnTo>
                <a:lnTo>
                  <a:pt x="36614" y="24612"/>
                </a:lnTo>
                <a:lnTo>
                  <a:pt x="39154" y="11328"/>
                </a:lnTo>
                <a:lnTo>
                  <a:pt x="48031" y="25400"/>
                </a:lnTo>
                <a:lnTo>
                  <a:pt x="48031" y="25781"/>
                </a:lnTo>
                <a:lnTo>
                  <a:pt x="50114" y="25781"/>
                </a:lnTo>
                <a:lnTo>
                  <a:pt x="50634" y="25400"/>
                </a:lnTo>
                <a:lnTo>
                  <a:pt x="55511" y="17195"/>
                </a:lnTo>
                <a:lnTo>
                  <a:pt x="58991" y="11328"/>
                </a:lnTo>
                <a:lnTo>
                  <a:pt x="61595" y="25006"/>
                </a:lnTo>
                <a:lnTo>
                  <a:pt x="62115" y="25400"/>
                </a:lnTo>
                <a:lnTo>
                  <a:pt x="68376" y="25400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954342" y="6164860"/>
            <a:ext cx="782320" cy="513080"/>
          </a:xfrm>
          <a:custGeom>
            <a:avLst/>
            <a:gdLst/>
            <a:ahLst/>
            <a:cxnLst/>
            <a:rect l="l" t="t" r="r" b="b"/>
            <a:pathLst>
              <a:path w="782320" h="513079">
                <a:moveTo>
                  <a:pt x="391148" y="512690"/>
                </a:moveTo>
                <a:lnTo>
                  <a:pt x="377739" y="509321"/>
                </a:lnTo>
                <a:lnTo>
                  <a:pt x="366092" y="499214"/>
                </a:lnTo>
                <a:lnTo>
                  <a:pt x="5921" y="32421"/>
                </a:lnTo>
                <a:lnTo>
                  <a:pt x="0" y="19775"/>
                </a:lnTo>
                <a:lnTo>
                  <a:pt x="2789" y="9472"/>
                </a:lnTo>
                <a:lnTo>
                  <a:pt x="13408" y="2539"/>
                </a:lnTo>
                <a:lnTo>
                  <a:pt x="30976" y="0"/>
                </a:lnTo>
                <a:lnTo>
                  <a:pt x="751319" y="0"/>
                </a:lnTo>
                <a:lnTo>
                  <a:pt x="768887" y="2539"/>
                </a:lnTo>
                <a:lnTo>
                  <a:pt x="779507" y="9472"/>
                </a:lnTo>
                <a:lnTo>
                  <a:pt x="782296" y="19775"/>
                </a:lnTo>
                <a:lnTo>
                  <a:pt x="776375" y="32421"/>
                </a:lnTo>
                <a:lnTo>
                  <a:pt x="416203" y="499214"/>
                </a:lnTo>
                <a:lnTo>
                  <a:pt x="404556" y="509321"/>
                </a:lnTo>
                <a:lnTo>
                  <a:pt x="391148" y="512690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209774" y="6474233"/>
            <a:ext cx="267257" cy="16308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194115" y="6193376"/>
            <a:ext cx="87693" cy="77343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441014" y="6194157"/>
            <a:ext cx="64726" cy="7538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316782" y="6194157"/>
            <a:ext cx="87693" cy="75389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1082588" y="6295719"/>
            <a:ext cx="525780" cy="206375"/>
          </a:xfrm>
          <a:custGeom>
            <a:avLst/>
            <a:gdLst/>
            <a:ahLst/>
            <a:cxnLst/>
            <a:rect l="l" t="t" r="r" b="b"/>
            <a:pathLst>
              <a:path w="525779" h="206375">
                <a:moveTo>
                  <a:pt x="271776" y="205857"/>
                </a:moveTo>
                <a:lnTo>
                  <a:pt x="113091" y="163279"/>
                </a:lnTo>
                <a:lnTo>
                  <a:pt x="3996" y="21874"/>
                </a:lnTo>
                <a:lnTo>
                  <a:pt x="0" y="13348"/>
                </a:lnTo>
                <a:lnTo>
                  <a:pt x="1778" y="6396"/>
                </a:lnTo>
                <a:lnTo>
                  <a:pt x="8841" y="1715"/>
                </a:lnTo>
                <a:lnTo>
                  <a:pt x="20700" y="0"/>
                </a:lnTo>
                <a:lnTo>
                  <a:pt x="509280" y="0"/>
                </a:lnTo>
                <a:lnTo>
                  <a:pt x="511368" y="390"/>
                </a:lnTo>
                <a:lnTo>
                  <a:pt x="229495" y="178904"/>
                </a:lnTo>
                <a:lnTo>
                  <a:pt x="229495" y="179685"/>
                </a:lnTo>
                <a:lnTo>
                  <a:pt x="367860" y="179685"/>
                </a:lnTo>
                <a:lnTo>
                  <a:pt x="271776" y="205857"/>
                </a:lnTo>
                <a:close/>
              </a:path>
              <a:path w="525779" h="206375">
                <a:moveTo>
                  <a:pt x="367860" y="179685"/>
                </a:moveTo>
                <a:lnTo>
                  <a:pt x="230017" y="179685"/>
                </a:lnTo>
                <a:lnTo>
                  <a:pt x="230017" y="179295"/>
                </a:lnTo>
                <a:lnTo>
                  <a:pt x="525462" y="14452"/>
                </a:lnTo>
                <a:lnTo>
                  <a:pt x="524940" y="16796"/>
                </a:lnTo>
                <a:lnTo>
                  <a:pt x="523896" y="19140"/>
                </a:lnTo>
                <a:lnTo>
                  <a:pt x="521808" y="21874"/>
                </a:lnTo>
                <a:lnTo>
                  <a:pt x="408015" y="168748"/>
                </a:lnTo>
                <a:lnTo>
                  <a:pt x="367860" y="179685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312083" y="6296109"/>
            <a:ext cx="297815" cy="179705"/>
          </a:xfrm>
          <a:custGeom>
            <a:avLst/>
            <a:gdLst/>
            <a:ahLst/>
            <a:cxnLst/>
            <a:rect l="l" t="t" r="r" b="b"/>
            <a:pathLst>
              <a:path w="297815" h="179704">
                <a:moveTo>
                  <a:pt x="521" y="179295"/>
                </a:moveTo>
                <a:lnTo>
                  <a:pt x="0" y="179295"/>
                </a:lnTo>
                <a:lnTo>
                  <a:pt x="0" y="178514"/>
                </a:lnTo>
                <a:lnTo>
                  <a:pt x="281873" y="0"/>
                </a:lnTo>
                <a:lnTo>
                  <a:pt x="292313" y="1562"/>
                </a:lnTo>
                <a:lnTo>
                  <a:pt x="297533" y="7031"/>
                </a:lnTo>
                <a:lnTo>
                  <a:pt x="295967" y="14062"/>
                </a:lnTo>
                <a:lnTo>
                  <a:pt x="521" y="178904"/>
                </a:lnTo>
                <a:lnTo>
                  <a:pt x="521" y="179295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1170625" y="6295719"/>
            <a:ext cx="386792" cy="1871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9508" y="309512"/>
            <a:ext cx="10112982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39" y="1685034"/>
            <a:ext cx="8213090" cy="4115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rgbClr val="5C66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mericanprogress.org/issues/education/report/2016/08/31/143223/better-evidence-better-choices-better-schools/" TargetMode="External"/><Relationship Id="rId4" Type="http://schemas.openxmlformats.org/officeDocument/2006/relationships/image" Target="../media/image2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ESSA School Improvement Spoke Committee, September 23, 201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314845" y="1145721"/>
              <a:ext cx="1478280" cy="971550"/>
            </a:xfrm>
            <a:custGeom>
              <a:avLst/>
              <a:gdLst/>
              <a:ahLst/>
              <a:cxnLst/>
              <a:rect l="l" t="t" r="r" b="b"/>
              <a:pathLst>
                <a:path w="1478279" h="971550">
                  <a:moveTo>
                    <a:pt x="1420013" y="971065"/>
                  </a:moveTo>
                  <a:lnTo>
                    <a:pt x="58223" y="971065"/>
                  </a:lnTo>
                  <a:lnTo>
                    <a:pt x="25202" y="966281"/>
                  </a:lnTo>
                  <a:lnTo>
                    <a:pt x="5242" y="953219"/>
                  </a:lnTo>
                  <a:lnTo>
                    <a:pt x="0" y="933808"/>
                  </a:lnTo>
                  <a:lnTo>
                    <a:pt x="11129" y="909983"/>
                  </a:lnTo>
                  <a:lnTo>
                    <a:pt x="692024" y="25389"/>
                  </a:lnTo>
                  <a:lnTo>
                    <a:pt x="713915" y="6347"/>
                  </a:lnTo>
                  <a:lnTo>
                    <a:pt x="739118" y="0"/>
                  </a:lnTo>
                  <a:lnTo>
                    <a:pt x="764320" y="6347"/>
                  </a:lnTo>
                  <a:lnTo>
                    <a:pt x="786211" y="25389"/>
                  </a:lnTo>
                  <a:lnTo>
                    <a:pt x="1467106" y="909983"/>
                  </a:lnTo>
                  <a:lnTo>
                    <a:pt x="1478236" y="933808"/>
                  </a:lnTo>
                  <a:lnTo>
                    <a:pt x="1472993" y="953219"/>
                  </a:lnTo>
                  <a:lnTo>
                    <a:pt x="1453034" y="966281"/>
                  </a:lnTo>
                  <a:lnTo>
                    <a:pt x="1420013" y="971065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61513" y="1226133"/>
              <a:ext cx="796290" cy="780415"/>
            </a:xfrm>
            <a:custGeom>
              <a:avLst/>
              <a:gdLst/>
              <a:ahLst/>
              <a:cxnLst/>
              <a:rect l="l" t="t" r="r" b="b"/>
              <a:pathLst>
                <a:path w="796289" h="780414">
                  <a:moveTo>
                    <a:pt x="364972" y="537413"/>
                  </a:moveTo>
                  <a:lnTo>
                    <a:pt x="363016" y="535940"/>
                  </a:lnTo>
                  <a:lnTo>
                    <a:pt x="363016" y="535203"/>
                  </a:lnTo>
                  <a:lnTo>
                    <a:pt x="331381" y="510794"/>
                  </a:lnTo>
                  <a:lnTo>
                    <a:pt x="293230" y="492239"/>
                  </a:lnTo>
                  <a:lnTo>
                    <a:pt x="249732" y="480453"/>
                  </a:lnTo>
                  <a:lnTo>
                    <a:pt x="202107" y="476326"/>
                  </a:lnTo>
                  <a:lnTo>
                    <a:pt x="148297" y="481787"/>
                  </a:lnTo>
                  <a:lnTo>
                    <a:pt x="99999" y="497179"/>
                  </a:lnTo>
                  <a:lnTo>
                    <a:pt x="59105" y="521042"/>
                  </a:lnTo>
                  <a:lnTo>
                    <a:pt x="27546" y="551891"/>
                  </a:lnTo>
                  <a:lnTo>
                    <a:pt x="7200" y="588251"/>
                  </a:lnTo>
                  <a:lnTo>
                    <a:pt x="0" y="628662"/>
                  </a:lnTo>
                  <a:lnTo>
                    <a:pt x="7200" y="669023"/>
                  </a:lnTo>
                  <a:lnTo>
                    <a:pt x="27546" y="705256"/>
                  </a:lnTo>
                  <a:lnTo>
                    <a:pt x="59105" y="735926"/>
                  </a:lnTo>
                  <a:lnTo>
                    <a:pt x="99999" y="759612"/>
                  </a:lnTo>
                  <a:lnTo>
                    <a:pt x="148297" y="774865"/>
                  </a:lnTo>
                  <a:lnTo>
                    <a:pt x="202107" y="780275"/>
                  </a:lnTo>
                  <a:lnTo>
                    <a:pt x="247015" y="776541"/>
                  </a:lnTo>
                  <a:lnTo>
                    <a:pt x="288328" y="765924"/>
                  </a:lnTo>
                  <a:lnTo>
                    <a:pt x="325043" y="749223"/>
                  </a:lnTo>
                  <a:lnTo>
                    <a:pt x="356146" y="727278"/>
                  </a:lnTo>
                  <a:lnTo>
                    <a:pt x="357124" y="727278"/>
                  </a:lnTo>
                  <a:lnTo>
                    <a:pt x="357124" y="726541"/>
                  </a:lnTo>
                  <a:lnTo>
                    <a:pt x="362026" y="721398"/>
                  </a:lnTo>
                  <a:lnTo>
                    <a:pt x="322961" y="704469"/>
                  </a:lnTo>
                  <a:lnTo>
                    <a:pt x="273723" y="683133"/>
                  </a:lnTo>
                  <a:lnTo>
                    <a:pt x="267843" y="686803"/>
                  </a:lnTo>
                  <a:lnTo>
                    <a:pt x="266865" y="687539"/>
                  </a:lnTo>
                  <a:lnTo>
                    <a:pt x="252742" y="694842"/>
                  </a:lnTo>
                  <a:lnTo>
                    <a:pt x="237058" y="700151"/>
                  </a:lnTo>
                  <a:lnTo>
                    <a:pt x="220091" y="703376"/>
                  </a:lnTo>
                  <a:lnTo>
                    <a:pt x="202107" y="704469"/>
                  </a:lnTo>
                  <a:lnTo>
                    <a:pt x="162725" y="698525"/>
                  </a:lnTo>
                  <a:lnTo>
                    <a:pt x="130606" y="682294"/>
                  </a:lnTo>
                  <a:lnTo>
                    <a:pt x="108978" y="658202"/>
                  </a:lnTo>
                  <a:lnTo>
                    <a:pt x="101053" y="628662"/>
                  </a:lnTo>
                  <a:lnTo>
                    <a:pt x="108978" y="598703"/>
                  </a:lnTo>
                  <a:lnTo>
                    <a:pt x="130606" y="574395"/>
                  </a:lnTo>
                  <a:lnTo>
                    <a:pt x="162725" y="558088"/>
                  </a:lnTo>
                  <a:lnTo>
                    <a:pt x="202107" y="552132"/>
                  </a:lnTo>
                  <a:lnTo>
                    <a:pt x="222262" y="553605"/>
                  </a:lnTo>
                  <a:lnTo>
                    <a:pt x="241223" y="557834"/>
                  </a:lnTo>
                  <a:lnTo>
                    <a:pt x="258533" y="564553"/>
                  </a:lnTo>
                  <a:lnTo>
                    <a:pt x="273723" y="573468"/>
                  </a:lnTo>
                  <a:lnTo>
                    <a:pt x="273723" y="574205"/>
                  </a:lnTo>
                  <a:lnTo>
                    <a:pt x="278638" y="577151"/>
                  </a:lnTo>
                  <a:lnTo>
                    <a:pt x="283540" y="574941"/>
                  </a:lnTo>
                  <a:lnTo>
                    <a:pt x="336435" y="552132"/>
                  </a:lnTo>
                  <a:lnTo>
                    <a:pt x="362026" y="541096"/>
                  </a:lnTo>
                  <a:lnTo>
                    <a:pt x="363994" y="539623"/>
                  </a:lnTo>
                  <a:lnTo>
                    <a:pt x="363994" y="538886"/>
                  </a:lnTo>
                  <a:lnTo>
                    <a:pt x="364972" y="537413"/>
                  </a:lnTo>
                  <a:close/>
                </a:path>
                <a:path w="796289" h="780414">
                  <a:moveTo>
                    <a:pt x="652856" y="332168"/>
                  </a:moveTo>
                  <a:lnTo>
                    <a:pt x="649490" y="326936"/>
                  </a:lnTo>
                  <a:lnTo>
                    <a:pt x="404215" y="6070"/>
                  </a:lnTo>
                  <a:lnTo>
                    <a:pt x="399021" y="1511"/>
                  </a:lnTo>
                  <a:lnTo>
                    <a:pt x="392811" y="0"/>
                  </a:lnTo>
                  <a:lnTo>
                    <a:pt x="386422" y="1511"/>
                  </a:lnTo>
                  <a:lnTo>
                    <a:pt x="380669" y="6070"/>
                  </a:lnTo>
                  <a:lnTo>
                    <a:pt x="170713" y="281305"/>
                  </a:lnTo>
                  <a:lnTo>
                    <a:pt x="167678" y="286486"/>
                  </a:lnTo>
                  <a:lnTo>
                    <a:pt x="168503" y="289674"/>
                  </a:lnTo>
                  <a:lnTo>
                    <a:pt x="172643" y="290512"/>
                  </a:lnTo>
                  <a:lnTo>
                    <a:pt x="179539" y="288671"/>
                  </a:lnTo>
                  <a:lnTo>
                    <a:pt x="259994" y="257759"/>
                  </a:lnTo>
                  <a:lnTo>
                    <a:pt x="268605" y="255917"/>
                  </a:lnTo>
                  <a:lnTo>
                    <a:pt x="277406" y="256832"/>
                  </a:lnTo>
                  <a:lnTo>
                    <a:pt x="285102" y="260235"/>
                  </a:lnTo>
                  <a:lnTo>
                    <a:pt x="290410" y="265849"/>
                  </a:lnTo>
                  <a:lnTo>
                    <a:pt x="344373" y="353428"/>
                  </a:lnTo>
                  <a:lnTo>
                    <a:pt x="348996" y="358406"/>
                  </a:lnTo>
                  <a:lnTo>
                    <a:pt x="354914" y="360146"/>
                  </a:lnTo>
                  <a:lnTo>
                    <a:pt x="361200" y="358711"/>
                  </a:lnTo>
                  <a:lnTo>
                    <a:pt x="366941" y="354164"/>
                  </a:lnTo>
                  <a:lnTo>
                    <a:pt x="462102" y="237883"/>
                  </a:lnTo>
                  <a:lnTo>
                    <a:pt x="468376" y="232651"/>
                  </a:lnTo>
                  <a:lnTo>
                    <a:pt x="476211" y="230251"/>
                  </a:lnTo>
                  <a:lnTo>
                    <a:pt x="484593" y="230746"/>
                  </a:lnTo>
                  <a:lnTo>
                    <a:pt x="492518" y="234200"/>
                  </a:lnTo>
                  <a:lnTo>
                    <a:pt x="643610" y="330619"/>
                  </a:lnTo>
                  <a:lnTo>
                    <a:pt x="649630" y="334073"/>
                  </a:lnTo>
                  <a:lnTo>
                    <a:pt x="652805" y="334568"/>
                  </a:lnTo>
                  <a:lnTo>
                    <a:pt x="652856" y="332168"/>
                  </a:lnTo>
                  <a:close/>
                </a:path>
                <a:path w="796289" h="780414">
                  <a:moveTo>
                    <a:pt x="795680" y="628662"/>
                  </a:moveTo>
                  <a:lnTo>
                    <a:pt x="788479" y="588251"/>
                  </a:lnTo>
                  <a:lnTo>
                    <a:pt x="768235" y="552132"/>
                  </a:lnTo>
                  <a:lnTo>
                    <a:pt x="768108" y="551891"/>
                  </a:lnTo>
                  <a:lnTo>
                    <a:pt x="736447" y="521042"/>
                  </a:lnTo>
                  <a:lnTo>
                    <a:pt x="695388" y="497179"/>
                  </a:lnTo>
                  <a:lnTo>
                    <a:pt x="694626" y="496938"/>
                  </a:lnTo>
                  <a:lnTo>
                    <a:pt x="694626" y="628662"/>
                  </a:lnTo>
                  <a:lnTo>
                    <a:pt x="686689" y="658202"/>
                  </a:lnTo>
                  <a:lnTo>
                    <a:pt x="664946" y="682294"/>
                  </a:lnTo>
                  <a:lnTo>
                    <a:pt x="632536" y="698525"/>
                  </a:lnTo>
                  <a:lnTo>
                    <a:pt x="592594" y="704469"/>
                  </a:lnTo>
                  <a:lnTo>
                    <a:pt x="553212" y="698525"/>
                  </a:lnTo>
                  <a:lnTo>
                    <a:pt x="521093" y="682294"/>
                  </a:lnTo>
                  <a:lnTo>
                    <a:pt x="499465" y="658202"/>
                  </a:lnTo>
                  <a:lnTo>
                    <a:pt x="491540" y="628662"/>
                  </a:lnTo>
                  <a:lnTo>
                    <a:pt x="499465" y="598703"/>
                  </a:lnTo>
                  <a:lnTo>
                    <a:pt x="521093" y="574395"/>
                  </a:lnTo>
                  <a:lnTo>
                    <a:pt x="553212" y="558088"/>
                  </a:lnTo>
                  <a:lnTo>
                    <a:pt x="592594" y="552132"/>
                  </a:lnTo>
                  <a:lnTo>
                    <a:pt x="632536" y="558088"/>
                  </a:lnTo>
                  <a:lnTo>
                    <a:pt x="664946" y="574395"/>
                  </a:lnTo>
                  <a:lnTo>
                    <a:pt x="686689" y="598703"/>
                  </a:lnTo>
                  <a:lnTo>
                    <a:pt x="694626" y="628662"/>
                  </a:lnTo>
                  <a:lnTo>
                    <a:pt x="694626" y="496938"/>
                  </a:lnTo>
                  <a:lnTo>
                    <a:pt x="646811" y="481787"/>
                  </a:lnTo>
                  <a:lnTo>
                    <a:pt x="592594" y="476326"/>
                  </a:lnTo>
                  <a:lnTo>
                    <a:pt x="538784" y="481787"/>
                  </a:lnTo>
                  <a:lnTo>
                    <a:pt x="490486" y="497179"/>
                  </a:lnTo>
                  <a:lnTo>
                    <a:pt x="449592" y="521042"/>
                  </a:lnTo>
                  <a:lnTo>
                    <a:pt x="418020" y="551891"/>
                  </a:lnTo>
                  <a:lnTo>
                    <a:pt x="397687" y="588251"/>
                  </a:lnTo>
                  <a:lnTo>
                    <a:pt x="390486" y="628662"/>
                  </a:lnTo>
                  <a:lnTo>
                    <a:pt x="397687" y="669023"/>
                  </a:lnTo>
                  <a:lnTo>
                    <a:pt x="418020" y="705256"/>
                  </a:lnTo>
                  <a:lnTo>
                    <a:pt x="449592" y="735926"/>
                  </a:lnTo>
                  <a:lnTo>
                    <a:pt x="490486" y="759612"/>
                  </a:lnTo>
                  <a:lnTo>
                    <a:pt x="538784" y="774865"/>
                  </a:lnTo>
                  <a:lnTo>
                    <a:pt x="592594" y="780275"/>
                  </a:lnTo>
                  <a:lnTo>
                    <a:pt x="646811" y="774865"/>
                  </a:lnTo>
                  <a:lnTo>
                    <a:pt x="695388" y="759612"/>
                  </a:lnTo>
                  <a:lnTo>
                    <a:pt x="736447" y="735926"/>
                  </a:lnTo>
                  <a:lnTo>
                    <a:pt x="768108" y="705256"/>
                  </a:lnTo>
                  <a:lnTo>
                    <a:pt x="788479" y="669023"/>
                  </a:lnTo>
                  <a:lnTo>
                    <a:pt x="795680" y="628662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38854" y="2068220"/>
              <a:ext cx="128905" cy="48895"/>
            </a:xfrm>
            <a:custGeom>
              <a:avLst/>
              <a:gdLst/>
              <a:ahLst/>
              <a:cxnLst/>
              <a:rect l="l" t="t" r="r" b="b"/>
              <a:pathLst>
                <a:path w="128904" h="48894">
                  <a:moveTo>
                    <a:pt x="43167" y="736"/>
                  </a:moveTo>
                  <a:lnTo>
                    <a:pt x="977" y="736"/>
                  </a:lnTo>
                  <a:lnTo>
                    <a:pt x="0" y="1473"/>
                  </a:lnTo>
                  <a:lnTo>
                    <a:pt x="0" y="8102"/>
                  </a:lnTo>
                  <a:lnTo>
                    <a:pt x="977" y="8839"/>
                  </a:lnTo>
                  <a:lnTo>
                    <a:pt x="15697" y="8839"/>
                  </a:lnTo>
                  <a:lnTo>
                    <a:pt x="15697" y="47840"/>
                  </a:lnTo>
                  <a:lnTo>
                    <a:pt x="16675" y="48577"/>
                  </a:lnTo>
                  <a:lnTo>
                    <a:pt x="27470" y="48577"/>
                  </a:lnTo>
                  <a:lnTo>
                    <a:pt x="27470" y="8839"/>
                  </a:lnTo>
                  <a:lnTo>
                    <a:pt x="43167" y="8839"/>
                  </a:lnTo>
                  <a:lnTo>
                    <a:pt x="43167" y="736"/>
                  </a:lnTo>
                  <a:close/>
                </a:path>
                <a:path w="128904" h="48894">
                  <a:moveTo>
                    <a:pt x="128524" y="47840"/>
                  </a:moveTo>
                  <a:lnTo>
                    <a:pt x="127546" y="46367"/>
                  </a:lnTo>
                  <a:lnTo>
                    <a:pt x="121627" y="21348"/>
                  </a:lnTo>
                  <a:lnTo>
                    <a:pt x="116751" y="736"/>
                  </a:lnTo>
                  <a:lnTo>
                    <a:pt x="116751" y="0"/>
                  </a:lnTo>
                  <a:lnTo>
                    <a:pt x="112826" y="0"/>
                  </a:lnTo>
                  <a:lnTo>
                    <a:pt x="112826" y="736"/>
                  </a:lnTo>
                  <a:lnTo>
                    <a:pt x="92227" y="32385"/>
                  </a:lnTo>
                  <a:lnTo>
                    <a:pt x="85382" y="21348"/>
                  </a:lnTo>
                  <a:lnTo>
                    <a:pt x="72593" y="736"/>
                  </a:lnTo>
                  <a:lnTo>
                    <a:pt x="71615" y="0"/>
                  </a:lnTo>
                  <a:lnTo>
                    <a:pt x="67691" y="0"/>
                  </a:lnTo>
                  <a:lnTo>
                    <a:pt x="67691" y="736"/>
                  </a:lnTo>
                  <a:lnTo>
                    <a:pt x="56896" y="46367"/>
                  </a:lnTo>
                  <a:lnTo>
                    <a:pt x="56896" y="48577"/>
                  </a:lnTo>
                  <a:lnTo>
                    <a:pt x="67691" y="48577"/>
                  </a:lnTo>
                  <a:lnTo>
                    <a:pt x="68668" y="47840"/>
                  </a:lnTo>
                  <a:lnTo>
                    <a:pt x="68668" y="47104"/>
                  </a:lnTo>
                  <a:lnTo>
                    <a:pt x="73583" y="21348"/>
                  </a:lnTo>
                  <a:lnTo>
                    <a:pt x="90258" y="47840"/>
                  </a:lnTo>
                  <a:lnTo>
                    <a:pt x="90258" y="48577"/>
                  </a:lnTo>
                  <a:lnTo>
                    <a:pt x="94183" y="48577"/>
                  </a:lnTo>
                  <a:lnTo>
                    <a:pt x="95161" y="47840"/>
                  </a:lnTo>
                  <a:lnTo>
                    <a:pt x="104317" y="32385"/>
                  </a:lnTo>
                  <a:lnTo>
                    <a:pt x="110858" y="21348"/>
                  </a:lnTo>
                  <a:lnTo>
                    <a:pt x="115773" y="47104"/>
                  </a:lnTo>
                  <a:lnTo>
                    <a:pt x="116751" y="47840"/>
                  </a:lnTo>
                  <a:lnTo>
                    <a:pt x="116751" y="48577"/>
                  </a:lnTo>
                  <a:lnTo>
                    <a:pt x="127546" y="48577"/>
                  </a:lnTo>
                  <a:lnTo>
                    <a:pt x="128524" y="4784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64417" y="1286662"/>
              <a:ext cx="3768090" cy="281305"/>
            </a:xfrm>
            <a:custGeom>
              <a:avLst/>
              <a:gdLst/>
              <a:ahLst/>
              <a:cxnLst/>
              <a:rect l="l" t="t" r="r" b="b"/>
              <a:pathLst>
                <a:path w="3768090" h="281305">
                  <a:moveTo>
                    <a:pt x="317881" y="39738"/>
                  </a:moveTo>
                  <a:lnTo>
                    <a:pt x="256438" y="9664"/>
                  </a:lnTo>
                  <a:lnTo>
                    <a:pt x="187388" y="736"/>
                  </a:lnTo>
                  <a:lnTo>
                    <a:pt x="137401" y="5727"/>
                  </a:lnTo>
                  <a:lnTo>
                    <a:pt x="92583" y="19850"/>
                  </a:lnTo>
                  <a:lnTo>
                    <a:pt x="54698" y="41770"/>
                  </a:lnTo>
                  <a:lnTo>
                    <a:pt x="25463" y="70192"/>
                  </a:lnTo>
                  <a:lnTo>
                    <a:pt x="6654" y="103797"/>
                  </a:lnTo>
                  <a:lnTo>
                    <a:pt x="0" y="141300"/>
                  </a:lnTo>
                  <a:lnTo>
                    <a:pt x="6654" y="178739"/>
                  </a:lnTo>
                  <a:lnTo>
                    <a:pt x="25463" y="212217"/>
                  </a:lnTo>
                  <a:lnTo>
                    <a:pt x="54698" y="240461"/>
                  </a:lnTo>
                  <a:lnTo>
                    <a:pt x="92583" y="262216"/>
                  </a:lnTo>
                  <a:lnTo>
                    <a:pt x="137401" y="276186"/>
                  </a:lnTo>
                  <a:lnTo>
                    <a:pt x="187388" y="281127"/>
                  </a:lnTo>
                  <a:lnTo>
                    <a:pt x="221653" y="278879"/>
                  </a:lnTo>
                  <a:lnTo>
                    <a:pt x="254723" y="272021"/>
                  </a:lnTo>
                  <a:lnTo>
                    <a:pt x="285762" y="260324"/>
                  </a:lnTo>
                  <a:lnTo>
                    <a:pt x="313956" y="243598"/>
                  </a:lnTo>
                  <a:lnTo>
                    <a:pt x="317881" y="240652"/>
                  </a:lnTo>
                  <a:lnTo>
                    <a:pt x="317881" y="235496"/>
                  </a:lnTo>
                  <a:lnTo>
                    <a:pt x="313956" y="232562"/>
                  </a:lnTo>
                  <a:lnTo>
                    <a:pt x="273723" y="200177"/>
                  </a:lnTo>
                  <a:lnTo>
                    <a:pt x="270789" y="197967"/>
                  </a:lnTo>
                  <a:lnTo>
                    <a:pt x="263918" y="197967"/>
                  </a:lnTo>
                  <a:lnTo>
                    <a:pt x="259994" y="200177"/>
                  </a:lnTo>
                  <a:lnTo>
                    <a:pt x="244690" y="208013"/>
                  </a:lnTo>
                  <a:lnTo>
                    <a:pt x="227368" y="213791"/>
                  </a:lnTo>
                  <a:lnTo>
                    <a:pt x="208940" y="217360"/>
                  </a:lnTo>
                  <a:lnTo>
                    <a:pt x="190334" y="218567"/>
                  </a:lnTo>
                  <a:lnTo>
                    <a:pt x="149555" y="212369"/>
                  </a:lnTo>
                  <a:lnTo>
                    <a:pt x="117246" y="195478"/>
                  </a:lnTo>
                  <a:lnTo>
                    <a:pt x="95961" y="170446"/>
                  </a:lnTo>
                  <a:lnTo>
                    <a:pt x="88303" y="139827"/>
                  </a:lnTo>
                  <a:lnTo>
                    <a:pt x="95961" y="108661"/>
                  </a:lnTo>
                  <a:lnTo>
                    <a:pt x="117246" y="83159"/>
                  </a:lnTo>
                  <a:lnTo>
                    <a:pt x="149555" y="65938"/>
                  </a:lnTo>
                  <a:lnTo>
                    <a:pt x="190334" y="59613"/>
                  </a:lnTo>
                  <a:lnTo>
                    <a:pt x="209359" y="60858"/>
                  </a:lnTo>
                  <a:lnTo>
                    <a:pt x="227736" y="64579"/>
                  </a:lnTo>
                  <a:lnTo>
                    <a:pt x="244830" y="70789"/>
                  </a:lnTo>
                  <a:lnTo>
                    <a:pt x="259994" y="79476"/>
                  </a:lnTo>
                  <a:lnTo>
                    <a:pt x="263918" y="81686"/>
                  </a:lnTo>
                  <a:lnTo>
                    <a:pt x="269798" y="81686"/>
                  </a:lnTo>
                  <a:lnTo>
                    <a:pt x="272745" y="79476"/>
                  </a:lnTo>
                  <a:lnTo>
                    <a:pt x="313956" y="47840"/>
                  </a:lnTo>
                  <a:lnTo>
                    <a:pt x="317881" y="44157"/>
                  </a:lnTo>
                  <a:lnTo>
                    <a:pt x="317881" y="39738"/>
                  </a:lnTo>
                  <a:close/>
                </a:path>
                <a:path w="3768090" h="281305">
                  <a:moveTo>
                    <a:pt x="837869" y="141300"/>
                  </a:moveTo>
                  <a:lnTo>
                    <a:pt x="831215" y="103746"/>
                  </a:lnTo>
                  <a:lnTo>
                    <a:pt x="812393" y="70002"/>
                  </a:lnTo>
                  <a:lnTo>
                    <a:pt x="783170" y="41402"/>
                  </a:lnTo>
                  <a:lnTo>
                    <a:pt x="754481" y="24676"/>
                  </a:lnTo>
                  <a:lnTo>
                    <a:pt x="754481" y="141300"/>
                  </a:lnTo>
                  <a:lnTo>
                    <a:pt x="746226" y="171386"/>
                  </a:lnTo>
                  <a:lnTo>
                    <a:pt x="723811" y="195948"/>
                  </a:lnTo>
                  <a:lnTo>
                    <a:pt x="690727" y="212496"/>
                  </a:lnTo>
                  <a:lnTo>
                    <a:pt x="650481" y="218579"/>
                  </a:lnTo>
                  <a:lnTo>
                    <a:pt x="610222" y="212496"/>
                  </a:lnTo>
                  <a:lnTo>
                    <a:pt x="577138" y="195948"/>
                  </a:lnTo>
                  <a:lnTo>
                    <a:pt x="554723" y="171386"/>
                  </a:lnTo>
                  <a:lnTo>
                    <a:pt x="546481" y="141300"/>
                  </a:lnTo>
                  <a:lnTo>
                    <a:pt x="554723" y="110985"/>
                  </a:lnTo>
                  <a:lnTo>
                    <a:pt x="577138" y="85928"/>
                  </a:lnTo>
                  <a:lnTo>
                    <a:pt x="610222" y="68859"/>
                  </a:lnTo>
                  <a:lnTo>
                    <a:pt x="650481" y="62560"/>
                  </a:lnTo>
                  <a:lnTo>
                    <a:pt x="690727" y="68859"/>
                  </a:lnTo>
                  <a:lnTo>
                    <a:pt x="723811" y="85928"/>
                  </a:lnTo>
                  <a:lnTo>
                    <a:pt x="746226" y="110985"/>
                  </a:lnTo>
                  <a:lnTo>
                    <a:pt x="754481" y="141300"/>
                  </a:lnTo>
                  <a:lnTo>
                    <a:pt x="754481" y="24676"/>
                  </a:lnTo>
                  <a:lnTo>
                    <a:pt x="745286" y="19304"/>
                  </a:lnTo>
                  <a:lnTo>
                    <a:pt x="700468" y="5054"/>
                  </a:lnTo>
                  <a:lnTo>
                    <a:pt x="650481" y="0"/>
                  </a:lnTo>
                  <a:lnTo>
                    <a:pt x="600481" y="5054"/>
                  </a:lnTo>
                  <a:lnTo>
                    <a:pt x="555675" y="19304"/>
                  </a:lnTo>
                  <a:lnTo>
                    <a:pt x="517779" y="41402"/>
                  </a:lnTo>
                  <a:lnTo>
                    <a:pt x="488556" y="70002"/>
                  </a:lnTo>
                  <a:lnTo>
                    <a:pt x="469747" y="103746"/>
                  </a:lnTo>
                  <a:lnTo>
                    <a:pt x="463080" y="141300"/>
                  </a:lnTo>
                  <a:lnTo>
                    <a:pt x="469747" y="178739"/>
                  </a:lnTo>
                  <a:lnTo>
                    <a:pt x="488556" y="212217"/>
                  </a:lnTo>
                  <a:lnTo>
                    <a:pt x="517779" y="240474"/>
                  </a:lnTo>
                  <a:lnTo>
                    <a:pt x="555675" y="262216"/>
                  </a:lnTo>
                  <a:lnTo>
                    <a:pt x="600481" y="276186"/>
                  </a:lnTo>
                  <a:lnTo>
                    <a:pt x="650481" y="281127"/>
                  </a:lnTo>
                  <a:lnTo>
                    <a:pt x="700468" y="276186"/>
                  </a:lnTo>
                  <a:lnTo>
                    <a:pt x="745286" y="262216"/>
                  </a:lnTo>
                  <a:lnTo>
                    <a:pt x="783170" y="240474"/>
                  </a:lnTo>
                  <a:lnTo>
                    <a:pt x="812393" y="212217"/>
                  </a:lnTo>
                  <a:lnTo>
                    <a:pt x="831215" y="178739"/>
                  </a:lnTo>
                  <a:lnTo>
                    <a:pt x="837869" y="141300"/>
                  </a:lnTo>
                  <a:close/>
                </a:path>
                <a:path w="3768090" h="281305">
                  <a:moveTo>
                    <a:pt x="1228356" y="223723"/>
                  </a:moveTo>
                  <a:lnTo>
                    <a:pt x="1223454" y="220052"/>
                  </a:lnTo>
                  <a:lnTo>
                    <a:pt x="1218539" y="220052"/>
                  </a:lnTo>
                  <a:lnTo>
                    <a:pt x="1092962" y="220052"/>
                  </a:lnTo>
                  <a:lnTo>
                    <a:pt x="1092962" y="8102"/>
                  </a:lnTo>
                  <a:lnTo>
                    <a:pt x="1088059" y="4419"/>
                  </a:lnTo>
                  <a:lnTo>
                    <a:pt x="1015453" y="4419"/>
                  </a:lnTo>
                  <a:lnTo>
                    <a:pt x="1010551" y="8102"/>
                  </a:lnTo>
                  <a:lnTo>
                    <a:pt x="1010551" y="273773"/>
                  </a:lnTo>
                  <a:lnTo>
                    <a:pt x="1015453" y="277444"/>
                  </a:lnTo>
                  <a:lnTo>
                    <a:pt x="1223454" y="277444"/>
                  </a:lnTo>
                  <a:lnTo>
                    <a:pt x="1228356" y="273773"/>
                  </a:lnTo>
                  <a:lnTo>
                    <a:pt x="1228356" y="223723"/>
                  </a:lnTo>
                  <a:close/>
                </a:path>
                <a:path w="3768090" h="281305">
                  <a:moveTo>
                    <a:pt x="1745399" y="141300"/>
                  </a:moveTo>
                  <a:lnTo>
                    <a:pt x="1738744" y="103746"/>
                  </a:lnTo>
                  <a:lnTo>
                    <a:pt x="1719935" y="70002"/>
                  </a:lnTo>
                  <a:lnTo>
                    <a:pt x="1690700" y="41402"/>
                  </a:lnTo>
                  <a:lnTo>
                    <a:pt x="1662010" y="24676"/>
                  </a:lnTo>
                  <a:lnTo>
                    <a:pt x="1662010" y="141300"/>
                  </a:lnTo>
                  <a:lnTo>
                    <a:pt x="1653755" y="171386"/>
                  </a:lnTo>
                  <a:lnTo>
                    <a:pt x="1631353" y="195948"/>
                  </a:lnTo>
                  <a:lnTo>
                    <a:pt x="1598269" y="212509"/>
                  </a:lnTo>
                  <a:lnTo>
                    <a:pt x="1558010" y="218579"/>
                  </a:lnTo>
                  <a:lnTo>
                    <a:pt x="1517751" y="212509"/>
                  </a:lnTo>
                  <a:lnTo>
                    <a:pt x="1484668" y="195948"/>
                  </a:lnTo>
                  <a:lnTo>
                    <a:pt x="1462265" y="171386"/>
                  </a:lnTo>
                  <a:lnTo>
                    <a:pt x="1454010" y="141300"/>
                  </a:lnTo>
                  <a:lnTo>
                    <a:pt x="1462265" y="110985"/>
                  </a:lnTo>
                  <a:lnTo>
                    <a:pt x="1484668" y="85928"/>
                  </a:lnTo>
                  <a:lnTo>
                    <a:pt x="1517751" y="68859"/>
                  </a:lnTo>
                  <a:lnTo>
                    <a:pt x="1558010" y="62560"/>
                  </a:lnTo>
                  <a:lnTo>
                    <a:pt x="1598269" y="68859"/>
                  </a:lnTo>
                  <a:lnTo>
                    <a:pt x="1631353" y="85928"/>
                  </a:lnTo>
                  <a:lnTo>
                    <a:pt x="1653755" y="110985"/>
                  </a:lnTo>
                  <a:lnTo>
                    <a:pt x="1662010" y="141300"/>
                  </a:lnTo>
                  <a:lnTo>
                    <a:pt x="1662010" y="24676"/>
                  </a:lnTo>
                  <a:lnTo>
                    <a:pt x="1652816" y="19304"/>
                  </a:lnTo>
                  <a:lnTo>
                    <a:pt x="1607997" y="5054"/>
                  </a:lnTo>
                  <a:lnTo>
                    <a:pt x="1558010" y="0"/>
                  </a:lnTo>
                  <a:lnTo>
                    <a:pt x="1508086" y="5054"/>
                  </a:lnTo>
                  <a:lnTo>
                    <a:pt x="1463459" y="19304"/>
                  </a:lnTo>
                  <a:lnTo>
                    <a:pt x="1425803" y="41402"/>
                  </a:lnTo>
                  <a:lnTo>
                    <a:pt x="1396822" y="70002"/>
                  </a:lnTo>
                  <a:lnTo>
                    <a:pt x="1378178" y="103746"/>
                  </a:lnTo>
                  <a:lnTo>
                    <a:pt x="1371600" y="141300"/>
                  </a:lnTo>
                  <a:lnTo>
                    <a:pt x="1378178" y="178752"/>
                  </a:lnTo>
                  <a:lnTo>
                    <a:pt x="1396822" y="212229"/>
                  </a:lnTo>
                  <a:lnTo>
                    <a:pt x="1425803" y="240474"/>
                  </a:lnTo>
                  <a:lnTo>
                    <a:pt x="1463459" y="262216"/>
                  </a:lnTo>
                  <a:lnTo>
                    <a:pt x="1508086" y="276186"/>
                  </a:lnTo>
                  <a:lnTo>
                    <a:pt x="1558010" y="281127"/>
                  </a:lnTo>
                  <a:lnTo>
                    <a:pt x="1607997" y="276186"/>
                  </a:lnTo>
                  <a:lnTo>
                    <a:pt x="1652816" y="262216"/>
                  </a:lnTo>
                  <a:lnTo>
                    <a:pt x="1690700" y="240474"/>
                  </a:lnTo>
                  <a:lnTo>
                    <a:pt x="1713357" y="218579"/>
                  </a:lnTo>
                  <a:lnTo>
                    <a:pt x="1719935" y="212229"/>
                  </a:lnTo>
                  <a:lnTo>
                    <a:pt x="1738744" y="178752"/>
                  </a:lnTo>
                  <a:lnTo>
                    <a:pt x="1745399" y="141300"/>
                  </a:lnTo>
                  <a:close/>
                </a:path>
                <a:path w="3768090" h="281305">
                  <a:moveTo>
                    <a:pt x="2211438" y="271564"/>
                  </a:moveTo>
                  <a:lnTo>
                    <a:pt x="2207514" y="266407"/>
                  </a:lnTo>
                  <a:lnTo>
                    <a:pt x="2133816" y="170738"/>
                  </a:lnTo>
                  <a:lnTo>
                    <a:pt x="2130983" y="167055"/>
                  </a:lnTo>
                  <a:lnTo>
                    <a:pt x="2186660" y="135966"/>
                  </a:lnTo>
                  <a:lnTo>
                    <a:pt x="2208492" y="88315"/>
                  </a:lnTo>
                  <a:lnTo>
                    <a:pt x="2200821" y="60350"/>
                  </a:lnTo>
                  <a:lnTo>
                    <a:pt x="2199538" y="55651"/>
                  </a:lnTo>
                  <a:lnTo>
                    <a:pt x="2175129" y="28981"/>
                  </a:lnTo>
                  <a:lnTo>
                    <a:pt x="2138959" y="11010"/>
                  </a:lnTo>
                  <a:lnTo>
                    <a:pt x="2128037" y="9385"/>
                  </a:lnTo>
                  <a:lnTo>
                    <a:pt x="2128037" y="89789"/>
                  </a:lnTo>
                  <a:lnTo>
                    <a:pt x="2124786" y="101447"/>
                  </a:lnTo>
                  <a:lnTo>
                    <a:pt x="2116023" y="111315"/>
                  </a:lnTo>
                  <a:lnTo>
                    <a:pt x="2103208" y="118148"/>
                  </a:lnTo>
                  <a:lnTo>
                    <a:pt x="2087816" y="120700"/>
                  </a:lnTo>
                  <a:lnTo>
                    <a:pt x="2011286" y="120700"/>
                  </a:lnTo>
                  <a:lnTo>
                    <a:pt x="2011286" y="60350"/>
                  </a:lnTo>
                  <a:lnTo>
                    <a:pt x="2087816" y="60350"/>
                  </a:lnTo>
                  <a:lnTo>
                    <a:pt x="2103208" y="62674"/>
                  </a:lnTo>
                  <a:lnTo>
                    <a:pt x="2116023" y="68999"/>
                  </a:lnTo>
                  <a:lnTo>
                    <a:pt x="2124786" y="78359"/>
                  </a:lnTo>
                  <a:lnTo>
                    <a:pt x="2128037" y="89789"/>
                  </a:lnTo>
                  <a:lnTo>
                    <a:pt x="2128037" y="9385"/>
                  </a:lnTo>
                  <a:lnTo>
                    <a:pt x="2094687" y="4419"/>
                  </a:lnTo>
                  <a:lnTo>
                    <a:pt x="1933778" y="4419"/>
                  </a:lnTo>
                  <a:lnTo>
                    <a:pt x="1929853" y="8102"/>
                  </a:lnTo>
                  <a:lnTo>
                    <a:pt x="1929853" y="273773"/>
                  </a:lnTo>
                  <a:lnTo>
                    <a:pt x="1933778" y="277456"/>
                  </a:lnTo>
                  <a:lnTo>
                    <a:pt x="2006384" y="277456"/>
                  </a:lnTo>
                  <a:lnTo>
                    <a:pt x="2011286" y="273773"/>
                  </a:lnTo>
                  <a:lnTo>
                    <a:pt x="2011286" y="170738"/>
                  </a:lnTo>
                  <a:lnTo>
                    <a:pt x="2046605" y="170738"/>
                  </a:lnTo>
                  <a:lnTo>
                    <a:pt x="2121166" y="273773"/>
                  </a:lnTo>
                  <a:lnTo>
                    <a:pt x="2122157" y="275247"/>
                  </a:lnTo>
                  <a:lnTo>
                    <a:pt x="2125091" y="277456"/>
                  </a:lnTo>
                  <a:lnTo>
                    <a:pt x="2207514" y="277456"/>
                  </a:lnTo>
                  <a:lnTo>
                    <a:pt x="2211438" y="271564"/>
                  </a:lnTo>
                  <a:close/>
                </a:path>
                <a:path w="3768090" h="281305">
                  <a:moveTo>
                    <a:pt x="2733383" y="272300"/>
                  </a:moveTo>
                  <a:lnTo>
                    <a:pt x="2730449" y="267144"/>
                  </a:lnTo>
                  <a:lnTo>
                    <a:pt x="2711742" y="236982"/>
                  </a:lnTo>
                  <a:lnTo>
                    <a:pt x="2683002" y="190614"/>
                  </a:lnTo>
                  <a:lnTo>
                    <a:pt x="2632354" y="108927"/>
                  </a:lnTo>
                  <a:lnTo>
                    <a:pt x="2603881" y="62992"/>
                  </a:lnTo>
                  <a:lnTo>
                    <a:pt x="2603881" y="190614"/>
                  </a:lnTo>
                  <a:lnTo>
                    <a:pt x="2508707" y="190614"/>
                  </a:lnTo>
                  <a:lnTo>
                    <a:pt x="2555811" y="108927"/>
                  </a:lnTo>
                  <a:lnTo>
                    <a:pt x="2603881" y="190614"/>
                  </a:lnTo>
                  <a:lnTo>
                    <a:pt x="2603881" y="62992"/>
                  </a:lnTo>
                  <a:lnTo>
                    <a:pt x="2567584" y="4419"/>
                  </a:lnTo>
                  <a:lnTo>
                    <a:pt x="2565616" y="2209"/>
                  </a:lnTo>
                  <a:lnTo>
                    <a:pt x="2562669" y="0"/>
                  </a:lnTo>
                  <a:lnTo>
                    <a:pt x="2549918" y="0"/>
                  </a:lnTo>
                  <a:lnTo>
                    <a:pt x="2545994" y="2209"/>
                  </a:lnTo>
                  <a:lnTo>
                    <a:pt x="2545016" y="4419"/>
                  </a:lnTo>
                  <a:lnTo>
                    <a:pt x="2382151" y="267144"/>
                  </a:lnTo>
                  <a:lnTo>
                    <a:pt x="2378227" y="272300"/>
                  </a:lnTo>
                  <a:lnTo>
                    <a:pt x="2383129" y="277456"/>
                  </a:lnTo>
                  <a:lnTo>
                    <a:pt x="2458669" y="277456"/>
                  </a:lnTo>
                  <a:lnTo>
                    <a:pt x="2462593" y="275247"/>
                  </a:lnTo>
                  <a:lnTo>
                    <a:pt x="2466530" y="267881"/>
                  </a:lnTo>
                  <a:lnTo>
                    <a:pt x="2485161" y="236982"/>
                  </a:lnTo>
                  <a:lnTo>
                    <a:pt x="2627426" y="236982"/>
                  </a:lnTo>
                  <a:lnTo>
                    <a:pt x="2650972" y="275983"/>
                  </a:lnTo>
                  <a:lnTo>
                    <a:pt x="2652941" y="277456"/>
                  </a:lnTo>
                  <a:lnTo>
                    <a:pt x="2729458" y="277456"/>
                  </a:lnTo>
                  <a:lnTo>
                    <a:pt x="2733383" y="272300"/>
                  </a:lnTo>
                  <a:close/>
                </a:path>
                <a:path w="3768090" h="281305">
                  <a:moveTo>
                    <a:pt x="3229838" y="140563"/>
                  </a:moveTo>
                  <a:lnTo>
                    <a:pt x="3220555" y="97586"/>
                  </a:lnTo>
                  <a:lnTo>
                    <a:pt x="3195815" y="61823"/>
                  </a:lnTo>
                  <a:lnTo>
                    <a:pt x="3155238" y="30721"/>
                  </a:lnTo>
                  <a:lnTo>
                    <a:pt x="3143491" y="26187"/>
                  </a:lnTo>
                  <a:lnTo>
                    <a:pt x="3143491" y="140563"/>
                  </a:lnTo>
                  <a:lnTo>
                    <a:pt x="3135985" y="171500"/>
                  </a:lnTo>
                  <a:lnTo>
                    <a:pt x="3115043" y="196494"/>
                  </a:lnTo>
                  <a:lnTo>
                    <a:pt x="3083064" y="213220"/>
                  </a:lnTo>
                  <a:lnTo>
                    <a:pt x="3042437" y="219316"/>
                  </a:lnTo>
                  <a:lnTo>
                    <a:pt x="2992399" y="219316"/>
                  </a:lnTo>
                  <a:lnTo>
                    <a:pt x="2992399" y="61823"/>
                  </a:lnTo>
                  <a:lnTo>
                    <a:pt x="3042437" y="61823"/>
                  </a:lnTo>
                  <a:lnTo>
                    <a:pt x="3083064" y="67919"/>
                  </a:lnTo>
                  <a:lnTo>
                    <a:pt x="3115043" y="84632"/>
                  </a:lnTo>
                  <a:lnTo>
                    <a:pt x="3135985" y="109639"/>
                  </a:lnTo>
                  <a:lnTo>
                    <a:pt x="3143491" y="140563"/>
                  </a:lnTo>
                  <a:lnTo>
                    <a:pt x="3143491" y="26187"/>
                  </a:lnTo>
                  <a:lnTo>
                    <a:pt x="3105124" y="11379"/>
                  </a:lnTo>
                  <a:lnTo>
                    <a:pt x="3047339" y="4419"/>
                  </a:lnTo>
                  <a:lnTo>
                    <a:pt x="2915882" y="4419"/>
                  </a:lnTo>
                  <a:lnTo>
                    <a:pt x="2910967" y="8102"/>
                  </a:lnTo>
                  <a:lnTo>
                    <a:pt x="2910967" y="273773"/>
                  </a:lnTo>
                  <a:lnTo>
                    <a:pt x="2915882" y="277456"/>
                  </a:lnTo>
                  <a:lnTo>
                    <a:pt x="3047339" y="277456"/>
                  </a:lnTo>
                  <a:lnTo>
                    <a:pt x="3105124" y="270497"/>
                  </a:lnTo>
                  <a:lnTo>
                    <a:pt x="3155238" y="251104"/>
                  </a:lnTo>
                  <a:lnTo>
                    <a:pt x="3194697" y="221500"/>
                  </a:lnTo>
                  <a:lnTo>
                    <a:pt x="3220555" y="183908"/>
                  </a:lnTo>
                  <a:lnTo>
                    <a:pt x="3229838" y="140563"/>
                  </a:lnTo>
                  <a:close/>
                </a:path>
                <a:path w="3768090" h="281305">
                  <a:moveTo>
                    <a:pt x="3767480" y="141300"/>
                  </a:moveTo>
                  <a:lnTo>
                    <a:pt x="3760825" y="103746"/>
                  </a:lnTo>
                  <a:lnTo>
                    <a:pt x="3742017" y="70002"/>
                  </a:lnTo>
                  <a:lnTo>
                    <a:pt x="3734409" y="62560"/>
                  </a:lnTo>
                  <a:lnTo>
                    <a:pt x="3712794" y="41402"/>
                  </a:lnTo>
                  <a:lnTo>
                    <a:pt x="3684092" y="24676"/>
                  </a:lnTo>
                  <a:lnTo>
                    <a:pt x="3684092" y="141300"/>
                  </a:lnTo>
                  <a:lnTo>
                    <a:pt x="3675837" y="171386"/>
                  </a:lnTo>
                  <a:lnTo>
                    <a:pt x="3653434" y="195948"/>
                  </a:lnTo>
                  <a:lnTo>
                    <a:pt x="3620351" y="212509"/>
                  </a:lnTo>
                  <a:lnTo>
                    <a:pt x="3580092" y="218579"/>
                  </a:lnTo>
                  <a:lnTo>
                    <a:pt x="3539833" y="212509"/>
                  </a:lnTo>
                  <a:lnTo>
                    <a:pt x="3506749" y="195948"/>
                  </a:lnTo>
                  <a:lnTo>
                    <a:pt x="3484346" y="171386"/>
                  </a:lnTo>
                  <a:lnTo>
                    <a:pt x="3476091" y="141300"/>
                  </a:lnTo>
                  <a:lnTo>
                    <a:pt x="3484346" y="110998"/>
                  </a:lnTo>
                  <a:lnTo>
                    <a:pt x="3506749" y="85928"/>
                  </a:lnTo>
                  <a:lnTo>
                    <a:pt x="3539833" y="68859"/>
                  </a:lnTo>
                  <a:lnTo>
                    <a:pt x="3580092" y="62560"/>
                  </a:lnTo>
                  <a:lnTo>
                    <a:pt x="3620351" y="68859"/>
                  </a:lnTo>
                  <a:lnTo>
                    <a:pt x="3653434" y="85928"/>
                  </a:lnTo>
                  <a:lnTo>
                    <a:pt x="3675837" y="110998"/>
                  </a:lnTo>
                  <a:lnTo>
                    <a:pt x="3684092" y="141300"/>
                  </a:lnTo>
                  <a:lnTo>
                    <a:pt x="3684092" y="24676"/>
                  </a:lnTo>
                  <a:lnTo>
                    <a:pt x="3674897" y="19304"/>
                  </a:lnTo>
                  <a:lnTo>
                    <a:pt x="3630079" y="5054"/>
                  </a:lnTo>
                  <a:lnTo>
                    <a:pt x="3580092" y="0"/>
                  </a:lnTo>
                  <a:lnTo>
                    <a:pt x="3530104" y="5054"/>
                  </a:lnTo>
                  <a:lnTo>
                    <a:pt x="3485286" y="19304"/>
                  </a:lnTo>
                  <a:lnTo>
                    <a:pt x="3447389" y="41402"/>
                  </a:lnTo>
                  <a:lnTo>
                    <a:pt x="3418167" y="70002"/>
                  </a:lnTo>
                  <a:lnTo>
                    <a:pt x="3399358" y="103746"/>
                  </a:lnTo>
                  <a:lnTo>
                    <a:pt x="3392703" y="141300"/>
                  </a:lnTo>
                  <a:lnTo>
                    <a:pt x="3399358" y="178752"/>
                  </a:lnTo>
                  <a:lnTo>
                    <a:pt x="3418167" y="212229"/>
                  </a:lnTo>
                  <a:lnTo>
                    <a:pt x="3447389" y="240474"/>
                  </a:lnTo>
                  <a:lnTo>
                    <a:pt x="3485286" y="262216"/>
                  </a:lnTo>
                  <a:lnTo>
                    <a:pt x="3530104" y="276186"/>
                  </a:lnTo>
                  <a:lnTo>
                    <a:pt x="3580092" y="281127"/>
                  </a:lnTo>
                  <a:lnTo>
                    <a:pt x="3630079" y="276186"/>
                  </a:lnTo>
                  <a:lnTo>
                    <a:pt x="3674897" y="262216"/>
                  </a:lnTo>
                  <a:lnTo>
                    <a:pt x="3712794" y="240474"/>
                  </a:lnTo>
                  <a:lnTo>
                    <a:pt x="3735438" y="218579"/>
                  </a:lnTo>
                  <a:lnTo>
                    <a:pt x="3742017" y="212229"/>
                  </a:lnTo>
                  <a:lnTo>
                    <a:pt x="3760825" y="178752"/>
                  </a:lnTo>
                  <a:lnTo>
                    <a:pt x="3767480" y="141300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64420" y="1790041"/>
              <a:ext cx="241354" cy="18766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31283" y="1839350"/>
              <a:ext cx="171695" cy="14203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22601" y="1839351"/>
              <a:ext cx="206034" cy="19134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48257" y="1806236"/>
              <a:ext cx="463087" cy="17515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433910" y="1839354"/>
              <a:ext cx="328930" cy="138430"/>
            </a:xfrm>
            <a:custGeom>
              <a:avLst/>
              <a:gdLst/>
              <a:ahLst/>
              <a:cxnLst/>
              <a:rect l="l" t="t" r="r" b="b"/>
              <a:pathLst>
                <a:path w="328929" h="138430">
                  <a:moveTo>
                    <a:pt x="299501" y="30173"/>
                  </a:moveTo>
                  <a:lnTo>
                    <a:pt x="70640" y="30173"/>
                  </a:lnTo>
                  <a:lnTo>
                    <a:pt x="79731" y="19870"/>
                  </a:lnTo>
                  <a:lnTo>
                    <a:pt x="93328" y="10119"/>
                  </a:lnTo>
                  <a:lnTo>
                    <a:pt x="110789" y="2851"/>
                  </a:lnTo>
                  <a:lnTo>
                    <a:pt x="131470" y="0"/>
                  </a:lnTo>
                  <a:lnTo>
                    <a:pt x="149084" y="1701"/>
                  </a:lnTo>
                  <a:lnTo>
                    <a:pt x="163478" y="6991"/>
                  </a:lnTo>
                  <a:lnTo>
                    <a:pt x="174378" y="16144"/>
                  </a:lnTo>
                  <a:lnTo>
                    <a:pt x="181506" y="29437"/>
                  </a:lnTo>
                  <a:lnTo>
                    <a:pt x="299375" y="29437"/>
                  </a:lnTo>
                  <a:lnTo>
                    <a:pt x="299501" y="30173"/>
                  </a:lnTo>
                  <a:close/>
                </a:path>
                <a:path w="328929" h="138430">
                  <a:moveTo>
                    <a:pt x="299375" y="29437"/>
                  </a:moveTo>
                  <a:lnTo>
                    <a:pt x="182487" y="29437"/>
                  </a:lnTo>
                  <a:lnTo>
                    <a:pt x="192436" y="18317"/>
                  </a:lnTo>
                  <a:lnTo>
                    <a:pt x="206893" y="8923"/>
                  </a:lnTo>
                  <a:lnTo>
                    <a:pt x="224844" y="2426"/>
                  </a:lnTo>
                  <a:lnTo>
                    <a:pt x="245279" y="0"/>
                  </a:lnTo>
                  <a:lnTo>
                    <a:pt x="269638" y="3081"/>
                  </a:lnTo>
                  <a:lnTo>
                    <a:pt x="287835" y="12510"/>
                  </a:lnTo>
                  <a:lnTo>
                    <a:pt x="299225" y="28563"/>
                  </a:lnTo>
                  <a:lnTo>
                    <a:pt x="299375" y="29437"/>
                  </a:lnTo>
                  <a:close/>
                </a:path>
                <a:path w="328929" h="138430">
                  <a:moveTo>
                    <a:pt x="72602" y="113333"/>
                  </a:moveTo>
                  <a:lnTo>
                    <a:pt x="27471" y="113333"/>
                  </a:lnTo>
                  <a:lnTo>
                    <a:pt x="27471" y="30173"/>
                  </a:lnTo>
                  <a:lnTo>
                    <a:pt x="24528" y="28701"/>
                  </a:lnTo>
                  <a:lnTo>
                    <a:pt x="0" y="28701"/>
                  </a:lnTo>
                  <a:lnTo>
                    <a:pt x="0" y="3679"/>
                  </a:lnTo>
                  <a:lnTo>
                    <a:pt x="46112" y="3679"/>
                  </a:lnTo>
                  <a:lnTo>
                    <a:pt x="56981" y="4634"/>
                  </a:lnTo>
                  <a:lnTo>
                    <a:pt x="64631" y="7451"/>
                  </a:lnTo>
                  <a:lnTo>
                    <a:pt x="69153" y="12062"/>
                  </a:lnTo>
                  <a:lnTo>
                    <a:pt x="70621" y="18317"/>
                  </a:lnTo>
                  <a:lnTo>
                    <a:pt x="70640" y="27229"/>
                  </a:lnTo>
                  <a:lnTo>
                    <a:pt x="69659" y="30173"/>
                  </a:lnTo>
                  <a:lnTo>
                    <a:pt x="299501" y="30173"/>
                  </a:lnTo>
                  <a:lnTo>
                    <a:pt x="299627" y="30909"/>
                  </a:lnTo>
                  <a:lnTo>
                    <a:pt x="118715" y="30909"/>
                  </a:lnTo>
                  <a:lnTo>
                    <a:pt x="97851" y="35198"/>
                  </a:lnTo>
                  <a:lnTo>
                    <a:pt x="83517" y="46455"/>
                  </a:lnTo>
                  <a:lnTo>
                    <a:pt x="75254" y="62266"/>
                  </a:lnTo>
                  <a:lnTo>
                    <a:pt x="72602" y="80216"/>
                  </a:lnTo>
                  <a:lnTo>
                    <a:pt x="72602" y="113333"/>
                  </a:lnTo>
                  <a:close/>
                </a:path>
                <a:path w="328929" h="138430">
                  <a:moveTo>
                    <a:pt x="213883" y="138355"/>
                  </a:moveTo>
                  <a:lnTo>
                    <a:pt x="143243" y="138355"/>
                  </a:lnTo>
                  <a:lnTo>
                    <a:pt x="143243" y="58138"/>
                  </a:lnTo>
                  <a:lnTo>
                    <a:pt x="142307" y="47674"/>
                  </a:lnTo>
                  <a:lnTo>
                    <a:pt x="138705" y="39004"/>
                  </a:lnTo>
                  <a:lnTo>
                    <a:pt x="131239" y="33094"/>
                  </a:lnTo>
                  <a:lnTo>
                    <a:pt x="118715" y="30909"/>
                  </a:lnTo>
                  <a:lnTo>
                    <a:pt x="233505" y="30909"/>
                  </a:lnTo>
                  <a:lnTo>
                    <a:pt x="213469" y="34864"/>
                  </a:lnTo>
                  <a:lnTo>
                    <a:pt x="199044" y="45443"/>
                  </a:lnTo>
                  <a:lnTo>
                    <a:pt x="190321" y="60714"/>
                  </a:lnTo>
                  <a:lnTo>
                    <a:pt x="187393" y="78744"/>
                  </a:lnTo>
                  <a:lnTo>
                    <a:pt x="187393" y="113333"/>
                  </a:lnTo>
                  <a:lnTo>
                    <a:pt x="213883" y="113333"/>
                  </a:lnTo>
                  <a:lnTo>
                    <a:pt x="213883" y="138355"/>
                  </a:lnTo>
                  <a:close/>
                </a:path>
                <a:path w="328929" h="138430">
                  <a:moveTo>
                    <a:pt x="328674" y="138355"/>
                  </a:moveTo>
                  <a:lnTo>
                    <a:pt x="258033" y="138355"/>
                  </a:lnTo>
                  <a:lnTo>
                    <a:pt x="258033" y="58138"/>
                  </a:lnTo>
                  <a:lnTo>
                    <a:pt x="257098" y="47364"/>
                  </a:lnTo>
                  <a:lnTo>
                    <a:pt x="253496" y="38728"/>
                  </a:lnTo>
                  <a:lnTo>
                    <a:pt x="246030" y="32990"/>
                  </a:lnTo>
                  <a:lnTo>
                    <a:pt x="233505" y="30909"/>
                  </a:lnTo>
                  <a:lnTo>
                    <a:pt x="299627" y="30909"/>
                  </a:lnTo>
                  <a:lnTo>
                    <a:pt x="303165" y="51515"/>
                  </a:lnTo>
                  <a:lnTo>
                    <a:pt x="303165" y="113333"/>
                  </a:lnTo>
                  <a:lnTo>
                    <a:pt x="328674" y="113333"/>
                  </a:lnTo>
                  <a:lnTo>
                    <a:pt x="328674" y="138355"/>
                  </a:lnTo>
                  <a:close/>
                </a:path>
                <a:path w="328929" h="138430">
                  <a:moveTo>
                    <a:pt x="98111" y="138355"/>
                  </a:moveTo>
                  <a:lnTo>
                    <a:pt x="981" y="138355"/>
                  </a:lnTo>
                  <a:lnTo>
                    <a:pt x="981" y="113333"/>
                  </a:lnTo>
                  <a:lnTo>
                    <a:pt x="98111" y="113333"/>
                  </a:lnTo>
                  <a:lnTo>
                    <a:pt x="98111" y="138355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780245" y="1839354"/>
              <a:ext cx="171695" cy="14203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75487" y="1806239"/>
              <a:ext cx="352220" cy="17294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31706" y="1839357"/>
              <a:ext cx="198185" cy="14203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652457" y="1787106"/>
              <a:ext cx="116752" cy="19060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875168" y="1789747"/>
              <a:ext cx="1271905" cy="191770"/>
            </a:xfrm>
            <a:custGeom>
              <a:avLst/>
              <a:gdLst/>
              <a:ahLst/>
              <a:cxnLst/>
              <a:rect l="l" t="t" r="r" b="b"/>
              <a:pathLst>
                <a:path w="1271904" h="191769">
                  <a:moveTo>
                    <a:pt x="191312" y="139357"/>
                  </a:moveTo>
                  <a:lnTo>
                    <a:pt x="152069" y="139357"/>
                  </a:lnTo>
                  <a:lnTo>
                    <a:pt x="152069" y="160032"/>
                  </a:lnTo>
                  <a:lnTo>
                    <a:pt x="76530" y="160032"/>
                  </a:lnTo>
                  <a:lnTo>
                    <a:pt x="76530" y="139357"/>
                  </a:lnTo>
                  <a:lnTo>
                    <a:pt x="76530" y="106692"/>
                  </a:lnTo>
                  <a:lnTo>
                    <a:pt x="158940" y="106692"/>
                  </a:lnTo>
                  <a:lnTo>
                    <a:pt x="158940" y="79476"/>
                  </a:lnTo>
                  <a:lnTo>
                    <a:pt x="76530" y="79476"/>
                  </a:lnTo>
                  <a:lnTo>
                    <a:pt x="76530" y="48996"/>
                  </a:lnTo>
                  <a:lnTo>
                    <a:pt x="76530" y="27228"/>
                  </a:lnTo>
                  <a:lnTo>
                    <a:pt x="146177" y="27228"/>
                  </a:lnTo>
                  <a:lnTo>
                    <a:pt x="146177" y="48996"/>
                  </a:lnTo>
                  <a:lnTo>
                    <a:pt x="186410" y="48996"/>
                  </a:lnTo>
                  <a:lnTo>
                    <a:pt x="186410" y="27228"/>
                  </a:lnTo>
                  <a:lnTo>
                    <a:pt x="186410" y="26136"/>
                  </a:lnTo>
                  <a:lnTo>
                    <a:pt x="186410" y="0"/>
                  </a:lnTo>
                  <a:lnTo>
                    <a:pt x="0" y="0"/>
                  </a:lnTo>
                  <a:lnTo>
                    <a:pt x="0" y="26136"/>
                  </a:lnTo>
                  <a:lnTo>
                    <a:pt x="30416" y="26136"/>
                  </a:lnTo>
                  <a:lnTo>
                    <a:pt x="30416" y="27228"/>
                  </a:lnTo>
                  <a:lnTo>
                    <a:pt x="30416" y="162217"/>
                  </a:lnTo>
                  <a:lnTo>
                    <a:pt x="0" y="162217"/>
                  </a:lnTo>
                  <a:lnTo>
                    <a:pt x="0" y="188341"/>
                  </a:lnTo>
                  <a:lnTo>
                    <a:pt x="191312" y="188341"/>
                  </a:lnTo>
                  <a:lnTo>
                    <a:pt x="191312" y="162217"/>
                  </a:lnTo>
                  <a:lnTo>
                    <a:pt x="191312" y="160032"/>
                  </a:lnTo>
                  <a:lnTo>
                    <a:pt x="191312" y="139357"/>
                  </a:lnTo>
                  <a:close/>
                </a:path>
                <a:path w="1271904" h="191769">
                  <a:moveTo>
                    <a:pt x="419912" y="162953"/>
                  </a:moveTo>
                  <a:lnTo>
                    <a:pt x="399313" y="162953"/>
                  </a:lnTo>
                  <a:lnTo>
                    <a:pt x="396367" y="160743"/>
                  </a:lnTo>
                  <a:lnTo>
                    <a:pt x="396367" y="79057"/>
                  </a:lnTo>
                  <a:lnTo>
                    <a:pt x="396367" y="68757"/>
                  </a:lnTo>
                  <a:lnTo>
                    <a:pt x="396367" y="304"/>
                  </a:lnTo>
                  <a:lnTo>
                    <a:pt x="353199" y="304"/>
                  </a:lnTo>
                  <a:lnTo>
                    <a:pt x="353199" y="121005"/>
                  </a:lnTo>
                  <a:lnTo>
                    <a:pt x="349300" y="139979"/>
                  </a:lnTo>
                  <a:lnTo>
                    <a:pt x="338975" y="153022"/>
                  </a:lnTo>
                  <a:lnTo>
                    <a:pt x="324231" y="160540"/>
                  </a:lnTo>
                  <a:lnTo>
                    <a:pt x="307086" y="162953"/>
                  </a:lnTo>
                  <a:lnTo>
                    <a:pt x="289420" y="159905"/>
                  </a:lnTo>
                  <a:lnTo>
                    <a:pt x="275450" y="151269"/>
                  </a:lnTo>
                  <a:lnTo>
                    <a:pt x="266242" y="137807"/>
                  </a:lnTo>
                  <a:lnTo>
                    <a:pt x="262940" y="120269"/>
                  </a:lnTo>
                  <a:lnTo>
                    <a:pt x="266560" y="102654"/>
                  </a:lnTo>
                  <a:lnTo>
                    <a:pt x="276428" y="89725"/>
                  </a:lnTo>
                  <a:lnTo>
                    <a:pt x="291084" y="81775"/>
                  </a:lnTo>
                  <a:lnTo>
                    <a:pt x="309054" y="79057"/>
                  </a:lnTo>
                  <a:lnTo>
                    <a:pt x="328358" y="82613"/>
                  </a:lnTo>
                  <a:lnTo>
                    <a:pt x="342163" y="92024"/>
                  </a:lnTo>
                  <a:lnTo>
                    <a:pt x="350443" y="105448"/>
                  </a:lnTo>
                  <a:lnTo>
                    <a:pt x="353199" y="121005"/>
                  </a:lnTo>
                  <a:lnTo>
                    <a:pt x="353199" y="304"/>
                  </a:lnTo>
                  <a:lnTo>
                    <a:pt x="323761" y="304"/>
                  </a:lnTo>
                  <a:lnTo>
                    <a:pt x="323761" y="25336"/>
                  </a:lnTo>
                  <a:lnTo>
                    <a:pt x="352221" y="25336"/>
                  </a:lnTo>
                  <a:lnTo>
                    <a:pt x="352221" y="68757"/>
                  </a:lnTo>
                  <a:lnTo>
                    <a:pt x="349478" y="65760"/>
                  </a:lnTo>
                  <a:lnTo>
                    <a:pt x="340563" y="59182"/>
                  </a:lnTo>
                  <a:lnTo>
                    <a:pt x="324485" y="52603"/>
                  </a:lnTo>
                  <a:lnTo>
                    <a:pt x="300215" y="49618"/>
                  </a:lnTo>
                  <a:lnTo>
                    <a:pt x="266649" y="54660"/>
                  </a:lnTo>
                  <a:lnTo>
                    <a:pt x="240614" y="68935"/>
                  </a:lnTo>
                  <a:lnTo>
                    <a:pt x="223786" y="91224"/>
                  </a:lnTo>
                  <a:lnTo>
                    <a:pt x="217805" y="120269"/>
                  </a:lnTo>
                  <a:lnTo>
                    <a:pt x="223304" y="149123"/>
                  </a:lnTo>
                  <a:lnTo>
                    <a:pt x="239026" y="171691"/>
                  </a:lnTo>
                  <a:lnTo>
                    <a:pt x="263753" y="186397"/>
                  </a:lnTo>
                  <a:lnTo>
                    <a:pt x="296291" y="191655"/>
                  </a:lnTo>
                  <a:lnTo>
                    <a:pt x="322605" y="191249"/>
                  </a:lnTo>
                  <a:lnTo>
                    <a:pt x="337502" y="188429"/>
                  </a:lnTo>
                  <a:lnTo>
                    <a:pt x="346519" y="180784"/>
                  </a:lnTo>
                  <a:lnTo>
                    <a:pt x="355155" y="165900"/>
                  </a:lnTo>
                  <a:lnTo>
                    <a:pt x="356146" y="165900"/>
                  </a:lnTo>
                  <a:lnTo>
                    <a:pt x="355155" y="168833"/>
                  </a:lnTo>
                  <a:lnTo>
                    <a:pt x="355155" y="173990"/>
                  </a:lnTo>
                  <a:lnTo>
                    <a:pt x="356476" y="179285"/>
                  </a:lnTo>
                  <a:lnTo>
                    <a:pt x="360553" y="183743"/>
                  </a:lnTo>
                  <a:lnTo>
                    <a:pt x="367576" y="186829"/>
                  </a:lnTo>
                  <a:lnTo>
                    <a:pt x="377723" y="187972"/>
                  </a:lnTo>
                  <a:lnTo>
                    <a:pt x="419912" y="187972"/>
                  </a:lnTo>
                  <a:lnTo>
                    <a:pt x="419912" y="165900"/>
                  </a:lnTo>
                  <a:lnTo>
                    <a:pt x="419912" y="162953"/>
                  </a:lnTo>
                  <a:close/>
                </a:path>
                <a:path w="1271904" h="191769">
                  <a:moveTo>
                    <a:pt x="656361" y="162953"/>
                  </a:moveTo>
                  <a:lnTo>
                    <a:pt x="633793" y="162953"/>
                  </a:lnTo>
                  <a:lnTo>
                    <a:pt x="630859" y="160743"/>
                  </a:lnTo>
                  <a:lnTo>
                    <a:pt x="630859" y="53301"/>
                  </a:lnTo>
                  <a:lnTo>
                    <a:pt x="559231" y="53301"/>
                  </a:lnTo>
                  <a:lnTo>
                    <a:pt x="559231" y="78320"/>
                  </a:lnTo>
                  <a:lnTo>
                    <a:pt x="586701" y="78320"/>
                  </a:lnTo>
                  <a:lnTo>
                    <a:pt x="586701" y="112915"/>
                  </a:lnTo>
                  <a:lnTo>
                    <a:pt x="583298" y="130746"/>
                  </a:lnTo>
                  <a:lnTo>
                    <a:pt x="573455" y="146304"/>
                  </a:lnTo>
                  <a:lnTo>
                    <a:pt x="557733" y="157302"/>
                  </a:lnTo>
                  <a:lnTo>
                    <a:pt x="536663" y="161480"/>
                  </a:lnTo>
                  <a:lnTo>
                    <a:pt x="522706" y="159499"/>
                  </a:lnTo>
                  <a:lnTo>
                    <a:pt x="513981" y="153936"/>
                  </a:lnTo>
                  <a:lnTo>
                    <a:pt x="509485" y="145338"/>
                  </a:lnTo>
                  <a:lnTo>
                    <a:pt x="508215" y="134251"/>
                  </a:lnTo>
                  <a:lnTo>
                    <a:pt x="508215" y="53301"/>
                  </a:lnTo>
                  <a:lnTo>
                    <a:pt x="435610" y="53301"/>
                  </a:lnTo>
                  <a:lnTo>
                    <a:pt x="435610" y="78320"/>
                  </a:lnTo>
                  <a:lnTo>
                    <a:pt x="463080" y="78320"/>
                  </a:lnTo>
                  <a:lnTo>
                    <a:pt x="463080" y="140144"/>
                  </a:lnTo>
                  <a:lnTo>
                    <a:pt x="467309" y="163715"/>
                  </a:lnTo>
                  <a:lnTo>
                    <a:pt x="479272" y="179692"/>
                  </a:lnTo>
                  <a:lnTo>
                    <a:pt x="497852" y="188785"/>
                  </a:lnTo>
                  <a:lnTo>
                    <a:pt x="521957" y="191655"/>
                  </a:lnTo>
                  <a:lnTo>
                    <a:pt x="551395" y="187566"/>
                  </a:lnTo>
                  <a:lnTo>
                    <a:pt x="571373" y="178219"/>
                  </a:lnTo>
                  <a:lnTo>
                    <a:pt x="583069" y="168059"/>
                  </a:lnTo>
                  <a:lnTo>
                    <a:pt x="587679" y="161480"/>
                  </a:lnTo>
                  <a:lnTo>
                    <a:pt x="588670" y="161480"/>
                  </a:lnTo>
                  <a:lnTo>
                    <a:pt x="588670" y="173253"/>
                  </a:lnTo>
                  <a:lnTo>
                    <a:pt x="590003" y="179590"/>
                  </a:lnTo>
                  <a:lnTo>
                    <a:pt x="594182" y="184200"/>
                  </a:lnTo>
                  <a:lnTo>
                    <a:pt x="601497" y="187020"/>
                  </a:lnTo>
                  <a:lnTo>
                    <a:pt x="612216" y="187972"/>
                  </a:lnTo>
                  <a:lnTo>
                    <a:pt x="656361" y="187972"/>
                  </a:lnTo>
                  <a:lnTo>
                    <a:pt x="656361" y="162953"/>
                  </a:lnTo>
                  <a:close/>
                </a:path>
                <a:path w="1271904" h="191769">
                  <a:moveTo>
                    <a:pt x="848664" y="170307"/>
                  </a:moveTo>
                  <a:lnTo>
                    <a:pt x="832967" y="146761"/>
                  </a:lnTo>
                  <a:lnTo>
                    <a:pt x="823671" y="151777"/>
                  </a:lnTo>
                  <a:lnTo>
                    <a:pt x="810895" y="157060"/>
                  </a:lnTo>
                  <a:lnTo>
                    <a:pt x="795159" y="161251"/>
                  </a:lnTo>
                  <a:lnTo>
                    <a:pt x="777036" y="162953"/>
                  </a:lnTo>
                  <a:lnTo>
                    <a:pt x="755319" y="160108"/>
                  </a:lnTo>
                  <a:lnTo>
                    <a:pt x="737184" y="151828"/>
                  </a:lnTo>
                  <a:lnTo>
                    <a:pt x="724750" y="138430"/>
                  </a:lnTo>
                  <a:lnTo>
                    <a:pt x="720140" y="120269"/>
                  </a:lnTo>
                  <a:lnTo>
                    <a:pt x="723861" y="103162"/>
                  </a:lnTo>
                  <a:lnTo>
                    <a:pt x="734479" y="89916"/>
                  </a:lnTo>
                  <a:lnTo>
                    <a:pt x="751179" y="81356"/>
                  </a:lnTo>
                  <a:lnTo>
                    <a:pt x="773112" y="78320"/>
                  </a:lnTo>
                  <a:lnTo>
                    <a:pt x="785101" y="79146"/>
                  </a:lnTo>
                  <a:lnTo>
                    <a:pt x="796175" y="81635"/>
                  </a:lnTo>
                  <a:lnTo>
                    <a:pt x="804303" y="85775"/>
                  </a:lnTo>
                  <a:lnTo>
                    <a:pt x="807453" y="91567"/>
                  </a:lnTo>
                  <a:lnTo>
                    <a:pt x="807453" y="100393"/>
                  </a:lnTo>
                  <a:lnTo>
                    <a:pt x="845718" y="100393"/>
                  </a:lnTo>
                  <a:lnTo>
                    <a:pt x="845718" y="82003"/>
                  </a:lnTo>
                  <a:lnTo>
                    <a:pt x="838504" y="67005"/>
                  </a:lnTo>
                  <a:lnTo>
                    <a:pt x="820331" y="56984"/>
                  </a:lnTo>
                  <a:lnTo>
                    <a:pt x="796467" y="51371"/>
                  </a:lnTo>
                  <a:lnTo>
                    <a:pt x="772134" y="49618"/>
                  </a:lnTo>
                  <a:lnTo>
                    <a:pt x="733780" y="55079"/>
                  </a:lnTo>
                  <a:lnTo>
                    <a:pt x="702970" y="70129"/>
                  </a:lnTo>
                  <a:lnTo>
                    <a:pt x="682459" y="92773"/>
                  </a:lnTo>
                  <a:lnTo>
                    <a:pt x="675005" y="121005"/>
                  </a:lnTo>
                  <a:lnTo>
                    <a:pt x="683196" y="150368"/>
                  </a:lnTo>
                  <a:lnTo>
                    <a:pt x="705180" y="172618"/>
                  </a:lnTo>
                  <a:lnTo>
                    <a:pt x="737095" y="186728"/>
                  </a:lnTo>
                  <a:lnTo>
                    <a:pt x="775081" y="191655"/>
                  </a:lnTo>
                  <a:lnTo>
                    <a:pt x="798995" y="189560"/>
                  </a:lnTo>
                  <a:lnTo>
                    <a:pt x="819962" y="184289"/>
                  </a:lnTo>
                  <a:lnTo>
                    <a:pt x="836891" y="177368"/>
                  </a:lnTo>
                  <a:lnTo>
                    <a:pt x="848664" y="170307"/>
                  </a:lnTo>
                  <a:close/>
                </a:path>
                <a:path w="1271904" h="191769">
                  <a:moveTo>
                    <a:pt x="1048816" y="162953"/>
                  </a:moveTo>
                  <a:lnTo>
                    <a:pt x="1027226" y="162953"/>
                  </a:lnTo>
                  <a:lnTo>
                    <a:pt x="1024280" y="160743"/>
                  </a:lnTo>
                  <a:lnTo>
                    <a:pt x="1024280" y="125425"/>
                  </a:lnTo>
                  <a:lnTo>
                    <a:pt x="1024280" y="103339"/>
                  </a:lnTo>
                  <a:lnTo>
                    <a:pt x="1019530" y="80352"/>
                  </a:lnTo>
                  <a:lnTo>
                    <a:pt x="1016584" y="76847"/>
                  </a:lnTo>
                  <a:lnTo>
                    <a:pt x="1005395" y="63512"/>
                  </a:lnTo>
                  <a:lnTo>
                    <a:pt x="982065" y="53149"/>
                  </a:lnTo>
                  <a:lnTo>
                    <a:pt x="980135" y="52946"/>
                  </a:lnTo>
                  <a:lnTo>
                    <a:pt x="980135" y="125425"/>
                  </a:lnTo>
                  <a:lnTo>
                    <a:pt x="980135" y="129832"/>
                  </a:lnTo>
                  <a:lnTo>
                    <a:pt x="976985" y="142608"/>
                  </a:lnTo>
                  <a:lnTo>
                    <a:pt x="968235" y="154216"/>
                  </a:lnTo>
                  <a:lnTo>
                    <a:pt x="954887" y="162648"/>
                  </a:lnTo>
                  <a:lnTo>
                    <a:pt x="937945" y="165900"/>
                  </a:lnTo>
                  <a:lnTo>
                    <a:pt x="926922" y="164477"/>
                  </a:lnTo>
                  <a:lnTo>
                    <a:pt x="918933" y="160566"/>
                  </a:lnTo>
                  <a:lnTo>
                    <a:pt x="914069" y="154724"/>
                  </a:lnTo>
                  <a:lnTo>
                    <a:pt x="912431" y="147497"/>
                  </a:lnTo>
                  <a:lnTo>
                    <a:pt x="919302" y="135356"/>
                  </a:lnTo>
                  <a:lnTo>
                    <a:pt x="935736" y="128739"/>
                  </a:lnTo>
                  <a:lnTo>
                    <a:pt x="955484" y="125971"/>
                  </a:lnTo>
                  <a:lnTo>
                    <a:pt x="972286" y="125425"/>
                  </a:lnTo>
                  <a:lnTo>
                    <a:pt x="980135" y="125425"/>
                  </a:lnTo>
                  <a:lnTo>
                    <a:pt x="980135" y="52946"/>
                  </a:lnTo>
                  <a:lnTo>
                    <a:pt x="949718" y="49618"/>
                  </a:lnTo>
                  <a:lnTo>
                    <a:pt x="924331" y="49885"/>
                  </a:lnTo>
                  <a:lnTo>
                    <a:pt x="908507" y="51739"/>
                  </a:lnTo>
                  <a:lnTo>
                    <a:pt x="895629" y="56756"/>
                  </a:lnTo>
                  <a:lnTo>
                    <a:pt x="879081" y="66548"/>
                  </a:lnTo>
                  <a:lnTo>
                    <a:pt x="895756" y="90093"/>
                  </a:lnTo>
                  <a:lnTo>
                    <a:pt x="899845" y="88023"/>
                  </a:lnTo>
                  <a:lnTo>
                    <a:pt x="910844" y="83477"/>
                  </a:lnTo>
                  <a:lnTo>
                    <a:pt x="926795" y="78917"/>
                  </a:lnTo>
                  <a:lnTo>
                    <a:pt x="945794" y="76847"/>
                  </a:lnTo>
                  <a:lnTo>
                    <a:pt x="959281" y="78041"/>
                  </a:lnTo>
                  <a:lnTo>
                    <a:pt x="969835" y="82003"/>
                  </a:lnTo>
                  <a:lnTo>
                    <a:pt x="976693" y="89268"/>
                  </a:lnTo>
                  <a:lnTo>
                    <a:pt x="979157" y="100406"/>
                  </a:lnTo>
                  <a:lnTo>
                    <a:pt x="979157" y="104813"/>
                  </a:lnTo>
                  <a:lnTo>
                    <a:pt x="968362" y="104813"/>
                  </a:lnTo>
                  <a:lnTo>
                    <a:pt x="940155" y="106146"/>
                  </a:lnTo>
                  <a:lnTo>
                    <a:pt x="906792" y="112179"/>
                  </a:lnTo>
                  <a:lnTo>
                    <a:pt x="878954" y="125933"/>
                  </a:lnTo>
                  <a:lnTo>
                    <a:pt x="867308" y="150444"/>
                  </a:lnTo>
                  <a:lnTo>
                    <a:pt x="872223" y="168376"/>
                  </a:lnTo>
                  <a:lnTo>
                    <a:pt x="885329" y="181267"/>
                  </a:lnTo>
                  <a:lnTo>
                    <a:pt x="904138" y="189039"/>
                  </a:lnTo>
                  <a:lnTo>
                    <a:pt x="926172" y="191655"/>
                  </a:lnTo>
                  <a:lnTo>
                    <a:pt x="950785" y="191236"/>
                  </a:lnTo>
                  <a:lnTo>
                    <a:pt x="964920" y="188341"/>
                  </a:lnTo>
                  <a:lnTo>
                    <a:pt x="973912" y="180479"/>
                  </a:lnTo>
                  <a:lnTo>
                    <a:pt x="982637" y="165900"/>
                  </a:lnTo>
                  <a:lnTo>
                    <a:pt x="983081" y="165163"/>
                  </a:lnTo>
                  <a:lnTo>
                    <a:pt x="984059" y="165163"/>
                  </a:lnTo>
                  <a:lnTo>
                    <a:pt x="983081" y="168109"/>
                  </a:lnTo>
                  <a:lnTo>
                    <a:pt x="983081" y="173990"/>
                  </a:lnTo>
                  <a:lnTo>
                    <a:pt x="984250" y="179285"/>
                  </a:lnTo>
                  <a:lnTo>
                    <a:pt x="988098" y="183743"/>
                  </a:lnTo>
                  <a:lnTo>
                    <a:pt x="995083" y="186829"/>
                  </a:lnTo>
                  <a:lnTo>
                    <a:pt x="1005636" y="187972"/>
                  </a:lnTo>
                  <a:lnTo>
                    <a:pt x="1048816" y="187972"/>
                  </a:lnTo>
                  <a:lnTo>
                    <a:pt x="1048816" y="165163"/>
                  </a:lnTo>
                  <a:lnTo>
                    <a:pt x="1048816" y="162953"/>
                  </a:lnTo>
                  <a:close/>
                </a:path>
                <a:path w="1271904" h="191769">
                  <a:moveTo>
                    <a:pt x="1176350" y="160743"/>
                  </a:moveTo>
                  <a:lnTo>
                    <a:pt x="1173416" y="161480"/>
                  </a:lnTo>
                  <a:lnTo>
                    <a:pt x="1168501" y="161480"/>
                  </a:lnTo>
                  <a:lnTo>
                    <a:pt x="1157452" y="160655"/>
                  </a:lnTo>
                  <a:lnTo>
                    <a:pt x="1145578" y="157073"/>
                  </a:lnTo>
                  <a:lnTo>
                    <a:pt x="1136078" y="149059"/>
                  </a:lnTo>
                  <a:lnTo>
                    <a:pt x="1132205" y="134988"/>
                  </a:lnTo>
                  <a:lnTo>
                    <a:pt x="1132205" y="78320"/>
                  </a:lnTo>
                  <a:lnTo>
                    <a:pt x="1173416" y="78320"/>
                  </a:lnTo>
                  <a:lnTo>
                    <a:pt x="1173416" y="53301"/>
                  </a:lnTo>
                  <a:lnTo>
                    <a:pt x="1132205" y="53301"/>
                  </a:lnTo>
                  <a:lnTo>
                    <a:pt x="1132205" y="16510"/>
                  </a:lnTo>
                  <a:lnTo>
                    <a:pt x="1089037" y="16510"/>
                  </a:lnTo>
                  <a:lnTo>
                    <a:pt x="1089037" y="53301"/>
                  </a:lnTo>
                  <a:lnTo>
                    <a:pt x="1059599" y="53301"/>
                  </a:lnTo>
                  <a:lnTo>
                    <a:pt x="1059599" y="78320"/>
                  </a:lnTo>
                  <a:lnTo>
                    <a:pt x="1088059" y="78320"/>
                  </a:lnTo>
                  <a:lnTo>
                    <a:pt x="1088059" y="138671"/>
                  </a:lnTo>
                  <a:lnTo>
                    <a:pt x="1096124" y="165544"/>
                  </a:lnTo>
                  <a:lnTo>
                    <a:pt x="1115771" y="180898"/>
                  </a:lnTo>
                  <a:lnTo>
                    <a:pt x="1140206" y="187833"/>
                  </a:lnTo>
                  <a:lnTo>
                    <a:pt x="1162621" y="189445"/>
                  </a:lnTo>
                  <a:lnTo>
                    <a:pt x="1170470" y="189445"/>
                  </a:lnTo>
                  <a:lnTo>
                    <a:pt x="1176350" y="188709"/>
                  </a:lnTo>
                  <a:lnTo>
                    <a:pt x="1176350" y="161480"/>
                  </a:lnTo>
                  <a:lnTo>
                    <a:pt x="1176350" y="160743"/>
                  </a:lnTo>
                  <a:close/>
                </a:path>
                <a:path w="1271904" h="191769">
                  <a:moveTo>
                    <a:pt x="1271524" y="317"/>
                  </a:moveTo>
                  <a:lnTo>
                    <a:pt x="1226388" y="317"/>
                  </a:lnTo>
                  <a:lnTo>
                    <a:pt x="1226388" y="29756"/>
                  </a:lnTo>
                  <a:lnTo>
                    <a:pt x="1271524" y="29756"/>
                  </a:lnTo>
                  <a:lnTo>
                    <a:pt x="1271524" y="317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74096" y="1839364"/>
              <a:ext cx="314938" cy="14203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412582" y="1839365"/>
              <a:ext cx="223694" cy="13835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039744" y="1145379"/>
              <a:ext cx="17145" cy="971550"/>
            </a:xfrm>
            <a:custGeom>
              <a:avLst/>
              <a:gdLst/>
              <a:ahLst/>
              <a:cxnLst/>
              <a:rect l="l" t="t" r="r" b="b"/>
              <a:pathLst>
                <a:path w="17145" h="971550">
                  <a:moveTo>
                    <a:pt x="16678" y="971433"/>
                  </a:moveTo>
                  <a:lnTo>
                    <a:pt x="0" y="971433"/>
                  </a:lnTo>
                  <a:lnTo>
                    <a:pt x="0" y="0"/>
                  </a:lnTo>
                  <a:lnTo>
                    <a:pt x="16678" y="0"/>
                  </a:lnTo>
                  <a:lnTo>
                    <a:pt x="16678" y="971433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55810" y="1146116"/>
              <a:ext cx="1470660" cy="966469"/>
            </a:xfrm>
            <a:custGeom>
              <a:avLst/>
              <a:gdLst/>
              <a:ahLst/>
              <a:cxnLst/>
              <a:rect l="l" t="t" r="r" b="b"/>
              <a:pathLst>
                <a:path w="1470660" h="966469">
                  <a:moveTo>
                    <a:pt x="735193" y="965914"/>
                  </a:moveTo>
                  <a:lnTo>
                    <a:pt x="709991" y="959566"/>
                  </a:lnTo>
                  <a:lnTo>
                    <a:pt x="688100" y="940524"/>
                  </a:lnTo>
                  <a:lnTo>
                    <a:pt x="11129" y="61082"/>
                  </a:lnTo>
                  <a:lnTo>
                    <a:pt x="0" y="37256"/>
                  </a:lnTo>
                  <a:lnTo>
                    <a:pt x="5242" y="17846"/>
                  </a:lnTo>
                  <a:lnTo>
                    <a:pt x="25202" y="4783"/>
                  </a:lnTo>
                  <a:lnTo>
                    <a:pt x="58223" y="0"/>
                  </a:lnTo>
                  <a:lnTo>
                    <a:pt x="1412164" y="0"/>
                  </a:lnTo>
                  <a:lnTo>
                    <a:pt x="1445185" y="4783"/>
                  </a:lnTo>
                  <a:lnTo>
                    <a:pt x="1465144" y="17846"/>
                  </a:lnTo>
                  <a:lnTo>
                    <a:pt x="1470387" y="37256"/>
                  </a:lnTo>
                  <a:lnTo>
                    <a:pt x="1459258" y="61082"/>
                  </a:lnTo>
                  <a:lnTo>
                    <a:pt x="782287" y="940524"/>
                  </a:lnTo>
                  <a:lnTo>
                    <a:pt x="760396" y="959566"/>
                  </a:lnTo>
                  <a:lnTo>
                    <a:pt x="735193" y="96591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29113" y="1738553"/>
              <a:ext cx="409575" cy="229870"/>
            </a:xfrm>
            <a:custGeom>
              <a:avLst/>
              <a:gdLst/>
              <a:ahLst/>
              <a:cxnLst/>
              <a:rect l="l" t="t" r="r" b="b"/>
              <a:pathLst>
                <a:path w="409575" h="229869">
                  <a:moveTo>
                    <a:pt x="326707" y="107442"/>
                  </a:moveTo>
                  <a:lnTo>
                    <a:pt x="53962" y="181038"/>
                  </a:lnTo>
                  <a:lnTo>
                    <a:pt x="91249" y="229603"/>
                  </a:lnTo>
                  <a:lnTo>
                    <a:pt x="270789" y="181038"/>
                  </a:lnTo>
                  <a:lnTo>
                    <a:pt x="326707" y="107442"/>
                  </a:lnTo>
                  <a:close/>
                </a:path>
                <a:path w="409575" h="229869">
                  <a:moveTo>
                    <a:pt x="409130" y="0"/>
                  </a:moveTo>
                  <a:lnTo>
                    <a:pt x="0" y="111125"/>
                  </a:lnTo>
                  <a:lnTo>
                    <a:pt x="38265" y="160426"/>
                  </a:lnTo>
                  <a:lnTo>
                    <a:pt x="351243" y="75793"/>
                  </a:lnTo>
                  <a:lnTo>
                    <a:pt x="409130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036062" y="1951230"/>
              <a:ext cx="139318" cy="8481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835913" y="1728243"/>
              <a:ext cx="226060" cy="100965"/>
            </a:xfrm>
            <a:custGeom>
              <a:avLst/>
              <a:gdLst/>
              <a:ahLst/>
              <a:cxnLst/>
              <a:rect l="l" t="t" r="r" b="b"/>
              <a:pathLst>
                <a:path w="226060" h="100964">
                  <a:moveTo>
                    <a:pt x="77508" y="100823"/>
                  </a:moveTo>
                  <a:lnTo>
                    <a:pt x="0" y="0"/>
                  </a:lnTo>
                  <a:lnTo>
                    <a:pt x="225656" y="60346"/>
                  </a:lnTo>
                  <a:lnTo>
                    <a:pt x="77508" y="100823"/>
                  </a:lnTo>
                  <a:close/>
                </a:path>
              </a:pathLst>
            </a:custGeom>
            <a:solidFill>
              <a:srgbClr val="FAC3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806480" y="1199107"/>
              <a:ext cx="164827" cy="14645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037043" y="1201316"/>
              <a:ext cx="164827" cy="14203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270549" y="1201317"/>
              <a:ext cx="121658" cy="142035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3596858" y="1392660"/>
              <a:ext cx="988060" cy="387350"/>
            </a:xfrm>
            <a:custGeom>
              <a:avLst/>
              <a:gdLst/>
              <a:ahLst/>
              <a:cxnLst/>
              <a:rect l="l" t="t" r="r" b="b"/>
              <a:pathLst>
                <a:path w="988060" h="387350">
                  <a:moveTo>
                    <a:pt x="510824" y="387101"/>
                  </a:moveTo>
                  <a:lnTo>
                    <a:pt x="212565" y="307620"/>
                  </a:lnTo>
                  <a:lnTo>
                    <a:pt x="7511" y="40476"/>
                  </a:lnTo>
                  <a:lnTo>
                    <a:pt x="0" y="24837"/>
                  </a:lnTo>
                  <a:lnTo>
                    <a:pt x="3341" y="11958"/>
                  </a:lnTo>
                  <a:lnTo>
                    <a:pt x="16617" y="3219"/>
                  </a:lnTo>
                  <a:lnTo>
                    <a:pt x="38907" y="0"/>
                  </a:lnTo>
                  <a:lnTo>
                    <a:pt x="957232" y="0"/>
                  </a:lnTo>
                  <a:lnTo>
                    <a:pt x="961157" y="735"/>
                  </a:lnTo>
                  <a:lnTo>
                    <a:pt x="431354" y="337058"/>
                  </a:lnTo>
                  <a:lnTo>
                    <a:pt x="431354" y="337793"/>
                  </a:lnTo>
                  <a:lnTo>
                    <a:pt x="432335" y="337793"/>
                  </a:lnTo>
                  <a:lnTo>
                    <a:pt x="987647" y="26493"/>
                  </a:lnTo>
                  <a:lnTo>
                    <a:pt x="986666" y="30909"/>
                  </a:lnTo>
                  <a:lnTo>
                    <a:pt x="984704" y="36060"/>
                  </a:lnTo>
                  <a:lnTo>
                    <a:pt x="980779" y="40476"/>
                  </a:lnTo>
                  <a:lnTo>
                    <a:pt x="766896" y="317923"/>
                  </a:lnTo>
                  <a:lnTo>
                    <a:pt x="510824" y="387101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770033" y="1392669"/>
              <a:ext cx="814705" cy="353060"/>
            </a:xfrm>
            <a:custGeom>
              <a:avLst/>
              <a:gdLst/>
              <a:ahLst/>
              <a:cxnLst/>
              <a:rect l="l" t="t" r="r" b="b"/>
              <a:pathLst>
                <a:path w="814704" h="353060">
                  <a:moveTo>
                    <a:pt x="422998" y="119227"/>
                  </a:moveTo>
                  <a:lnTo>
                    <a:pt x="327837" y="119227"/>
                  </a:lnTo>
                  <a:lnTo>
                    <a:pt x="261112" y="32385"/>
                  </a:lnTo>
                  <a:lnTo>
                    <a:pt x="256209" y="27965"/>
                  </a:lnTo>
                  <a:lnTo>
                    <a:pt x="250329" y="17665"/>
                  </a:lnTo>
                  <a:lnTo>
                    <a:pt x="242481" y="17665"/>
                  </a:lnTo>
                  <a:lnTo>
                    <a:pt x="161048" y="119227"/>
                  </a:lnTo>
                  <a:lnTo>
                    <a:pt x="17805" y="119227"/>
                  </a:lnTo>
                  <a:lnTo>
                    <a:pt x="6591" y="120446"/>
                  </a:lnTo>
                  <a:lnTo>
                    <a:pt x="266" y="124091"/>
                  </a:lnTo>
                  <a:lnTo>
                    <a:pt x="0" y="130086"/>
                  </a:lnTo>
                  <a:lnTo>
                    <a:pt x="7010" y="138353"/>
                  </a:lnTo>
                  <a:lnTo>
                    <a:pt x="119837" y="236232"/>
                  </a:lnTo>
                  <a:lnTo>
                    <a:pt x="83540" y="301739"/>
                  </a:lnTo>
                  <a:lnTo>
                    <a:pt x="86220" y="305587"/>
                  </a:lnTo>
                  <a:lnTo>
                    <a:pt x="96901" y="303301"/>
                  </a:lnTo>
                  <a:lnTo>
                    <a:pt x="108508" y="298945"/>
                  </a:lnTo>
                  <a:lnTo>
                    <a:pt x="113944" y="296583"/>
                  </a:lnTo>
                  <a:lnTo>
                    <a:pt x="154178" y="230352"/>
                  </a:lnTo>
                  <a:lnTo>
                    <a:pt x="63906" y="149390"/>
                  </a:lnTo>
                  <a:lnTo>
                    <a:pt x="176745" y="149390"/>
                  </a:lnTo>
                  <a:lnTo>
                    <a:pt x="242481" y="72859"/>
                  </a:lnTo>
                  <a:lnTo>
                    <a:pt x="263296" y="95377"/>
                  </a:lnTo>
                  <a:lnTo>
                    <a:pt x="286131" y="120510"/>
                  </a:lnTo>
                  <a:lnTo>
                    <a:pt x="304558" y="140957"/>
                  </a:lnTo>
                  <a:lnTo>
                    <a:pt x="312140" y="149390"/>
                  </a:lnTo>
                  <a:lnTo>
                    <a:pt x="385724" y="149390"/>
                  </a:lnTo>
                  <a:lnTo>
                    <a:pt x="422998" y="119227"/>
                  </a:lnTo>
                  <a:close/>
                </a:path>
                <a:path w="814704" h="353060">
                  <a:moveTo>
                    <a:pt x="658469" y="0"/>
                  </a:moveTo>
                  <a:lnTo>
                    <a:pt x="601560" y="0"/>
                  </a:lnTo>
                  <a:lnTo>
                    <a:pt x="204216" y="323075"/>
                  </a:lnTo>
                  <a:lnTo>
                    <a:pt x="204216" y="323811"/>
                  </a:lnTo>
                  <a:lnTo>
                    <a:pt x="658469" y="0"/>
                  </a:lnTo>
                  <a:close/>
                </a:path>
                <a:path w="814704" h="353060">
                  <a:moveTo>
                    <a:pt x="719302" y="156019"/>
                  </a:moveTo>
                  <a:lnTo>
                    <a:pt x="312140" y="351777"/>
                  </a:lnTo>
                  <a:lnTo>
                    <a:pt x="312140" y="352513"/>
                  </a:lnTo>
                  <a:lnTo>
                    <a:pt x="313118" y="352513"/>
                  </a:lnTo>
                  <a:lnTo>
                    <a:pt x="684961" y="200177"/>
                  </a:lnTo>
                  <a:lnTo>
                    <a:pt x="719302" y="156019"/>
                  </a:lnTo>
                  <a:close/>
                </a:path>
                <a:path w="814704" h="353060">
                  <a:moveTo>
                    <a:pt x="814463" y="26492"/>
                  </a:moveTo>
                  <a:lnTo>
                    <a:pt x="814324" y="17297"/>
                  </a:lnTo>
                  <a:lnTo>
                    <a:pt x="809688" y="9753"/>
                  </a:lnTo>
                  <a:lnTo>
                    <a:pt x="800811" y="4140"/>
                  </a:lnTo>
                  <a:lnTo>
                    <a:pt x="787971" y="736"/>
                  </a:lnTo>
                  <a:lnTo>
                    <a:pt x="258178" y="337058"/>
                  </a:lnTo>
                  <a:lnTo>
                    <a:pt x="258178" y="337794"/>
                  </a:lnTo>
                  <a:lnTo>
                    <a:pt x="259156" y="337794"/>
                  </a:lnTo>
                  <a:lnTo>
                    <a:pt x="814463" y="26492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 descr="ESSA School Improvement Spoke Committee, September 23, 2016"/>
          <p:cNvSpPr txBox="1">
            <a:spLocks noGrp="1"/>
          </p:cNvSpPr>
          <p:nvPr>
            <p:ph type="title"/>
          </p:nvPr>
        </p:nvSpPr>
        <p:spPr>
          <a:xfrm>
            <a:off x="2618134" y="2596709"/>
            <a:ext cx="688149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4275" marR="5080" indent="-1172210">
              <a:lnSpc>
                <a:spcPct val="100000"/>
              </a:lnSpc>
              <a:spcBef>
                <a:spcPts val="100"/>
              </a:spcBef>
            </a:pPr>
            <a:r>
              <a:rPr sz="4200" spc="110" dirty="0">
                <a:solidFill>
                  <a:srgbClr val="1F4669"/>
                </a:solidFill>
              </a:rPr>
              <a:t>ESSA</a:t>
            </a:r>
            <a:r>
              <a:rPr sz="4200" spc="50" dirty="0">
                <a:solidFill>
                  <a:srgbClr val="1F4669"/>
                </a:solidFill>
              </a:rPr>
              <a:t> </a:t>
            </a:r>
            <a:r>
              <a:rPr sz="4200" spc="114" dirty="0">
                <a:solidFill>
                  <a:srgbClr val="1F4669"/>
                </a:solidFill>
              </a:rPr>
              <a:t>School</a:t>
            </a:r>
            <a:r>
              <a:rPr sz="4200" spc="285" dirty="0">
                <a:solidFill>
                  <a:srgbClr val="1F4669"/>
                </a:solidFill>
              </a:rPr>
              <a:t> </a:t>
            </a:r>
            <a:r>
              <a:rPr sz="4200" spc="105" dirty="0">
                <a:solidFill>
                  <a:srgbClr val="1F4669"/>
                </a:solidFill>
              </a:rPr>
              <a:t>Improvement </a:t>
            </a:r>
            <a:r>
              <a:rPr sz="4200" spc="100" dirty="0">
                <a:solidFill>
                  <a:srgbClr val="1F4669"/>
                </a:solidFill>
              </a:rPr>
              <a:t>Spoke</a:t>
            </a:r>
            <a:r>
              <a:rPr sz="4200" spc="295" dirty="0">
                <a:solidFill>
                  <a:srgbClr val="1F4669"/>
                </a:solidFill>
              </a:rPr>
              <a:t> </a:t>
            </a:r>
            <a:r>
              <a:rPr sz="4200" spc="120" dirty="0">
                <a:solidFill>
                  <a:srgbClr val="1F4669"/>
                </a:solidFill>
              </a:rPr>
              <a:t>Committee</a:t>
            </a:r>
            <a:endParaRPr sz="4200" dirty="0"/>
          </a:p>
        </p:txBody>
      </p:sp>
      <p:sp>
        <p:nvSpPr>
          <p:cNvPr id="31" name="object 31" descr="ESSA School Improvement Spoke Committee, September 23, 2016"/>
          <p:cNvSpPr txBox="1"/>
          <p:nvPr/>
        </p:nvSpPr>
        <p:spPr>
          <a:xfrm>
            <a:off x="4476269" y="4117375"/>
            <a:ext cx="29457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454D54"/>
                </a:solidFill>
                <a:latin typeface="Calibri"/>
                <a:cs typeface="Calibri"/>
              </a:rPr>
              <a:t>September</a:t>
            </a:r>
            <a:r>
              <a:rPr sz="2800" spc="-95" dirty="0">
                <a:solidFill>
                  <a:srgbClr val="454D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4D54"/>
                </a:solidFill>
                <a:latin typeface="Calibri"/>
                <a:cs typeface="Calibri"/>
              </a:rPr>
              <a:t>23,</a:t>
            </a:r>
            <a:r>
              <a:rPr sz="2800" spc="-85" dirty="0">
                <a:solidFill>
                  <a:srgbClr val="454D54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4D54"/>
                </a:solidFill>
                <a:latin typeface="Calibri"/>
                <a:cs typeface="Calibri"/>
              </a:rPr>
              <a:t>2016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2" name="object 32" descr="ESSA School Improvement Spoke Committee, September 23, 2016"/>
          <p:cNvSpPr txBox="1"/>
          <p:nvPr/>
        </p:nvSpPr>
        <p:spPr>
          <a:xfrm>
            <a:off x="78739" y="6342762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45454C"/>
                </a:solidFill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 descr="ESSA School Improvement Spoke Committee, September 23, 2016"/>
          <p:cNvSpPr txBox="1"/>
          <p:nvPr/>
        </p:nvSpPr>
        <p:spPr>
          <a:xfrm>
            <a:off x="2805617" y="5874132"/>
            <a:ext cx="6570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9AA3AC"/>
                </a:solidFill>
                <a:latin typeface="Calibri"/>
                <a:cs typeface="Calibri"/>
              </a:rPr>
              <a:t>Committee</a:t>
            </a:r>
            <a:r>
              <a:rPr sz="2000" spc="-50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9AA3AC"/>
                </a:solidFill>
                <a:latin typeface="Calibri"/>
                <a:cs typeface="Calibri"/>
              </a:rPr>
              <a:t>Co-</a:t>
            </a:r>
            <a:r>
              <a:rPr sz="2000" dirty="0">
                <a:solidFill>
                  <a:srgbClr val="9AA3AC"/>
                </a:solidFill>
                <a:latin typeface="Calibri"/>
                <a:cs typeface="Calibri"/>
              </a:rPr>
              <a:t>Leads:</a:t>
            </a:r>
            <a:r>
              <a:rPr sz="2000" spc="33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9AA3AC"/>
                </a:solidFill>
                <a:latin typeface="Calibri"/>
                <a:cs typeface="Calibri"/>
              </a:rPr>
              <a:t>Brad</a:t>
            </a:r>
            <a:r>
              <a:rPr sz="2000" spc="-80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9AA3AC"/>
                </a:solidFill>
                <a:latin typeface="Calibri"/>
                <a:cs typeface="Calibri"/>
              </a:rPr>
              <a:t>Bylsma,</a:t>
            </a:r>
            <a:r>
              <a:rPr sz="2000" spc="-5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9AA3AC"/>
                </a:solidFill>
                <a:latin typeface="Calibri"/>
                <a:cs typeface="Calibri"/>
              </a:rPr>
              <a:t>Lisa</a:t>
            </a:r>
            <a:r>
              <a:rPr sz="2000" spc="-5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9AA3AC"/>
                </a:solidFill>
                <a:latin typeface="Calibri"/>
                <a:cs typeface="Calibri"/>
              </a:rPr>
              <a:t>Medler,</a:t>
            </a:r>
            <a:r>
              <a:rPr sz="2000" spc="-55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9AA3AC"/>
                </a:solidFill>
                <a:latin typeface="Calibri"/>
                <a:cs typeface="Calibri"/>
              </a:rPr>
              <a:t>Peter</a:t>
            </a:r>
            <a:r>
              <a:rPr sz="2000" spc="-50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9AA3AC"/>
                </a:solidFill>
                <a:latin typeface="Calibri"/>
                <a:cs typeface="Calibri"/>
              </a:rPr>
              <a:t>Sherman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665" y="1971334"/>
            <a:ext cx="10311130" cy="1156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110" dirty="0"/>
              <a:t>Current</a:t>
            </a:r>
            <a:r>
              <a:rPr sz="4200" spc="270" dirty="0"/>
              <a:t> </a:t>
            </a:r>
            <a:r>
              <a:rPr sz="4200" spc="70" dirty="0"/>
              <a:t>CDE</a:t>
            </a:r>
            <a:r>
              <a:rPr sz="4200" spc="300" dirty="0"/>
              <a:t> </a:t>
            </a:r>
            <a:r>
              <a:rPr sz="4200" spc="114" dirty="0"/>
              <a:t>Supports</a:t>
            </a:r>
            <a:r>
              <a:rPr sz="4200" spc="260" dirty="0"/>
              <a:t> </a:t>
            </a:r>
            <a:r>
              <a:rPr sz="4200" spc="80" dirty="0"/>
              <a:t>and</a:t>
            </a:r>
            <a:r>
              <a:rPr sz="4200" spc="305" dirty="0"/>
              <a:t> </a:t>
            </a:r>
            <a:r>
              <a:rPr sz="4200" spc="114" dirty="0"/>
              <a:t>Interventions</a:t>
            </a:r>
            <a:endParaRPr sz="4200"/>
          </a:p>
          <a:p>
            <a:pPr marL="18415" algn="ctr">
              <a:lnSpc>
                <a:spcPct val="100000"/>
              </a:lnSpc>
              <a:spcBef>
                <a:spcPts val="25"/>
              </a:spcBef>
            </a:pPr>
            <a:r>
              <a:rPr sz="3200" spc="100" dirty="0"/>
              <a:t>and</a:t>
            </a:r>
            <a:r>
              <a:rPr sz="3200" spc="285" dirty="0"/>
              <a:t> </a:t>
            </a:r>
            <a:r>
              <a:rPr sz="3200" spc="100" dirty="0"/>
              <a:t>the</a:t>
            </a:r>
            <a:r>
              <a:rPr sz="3200" spc="275" dirty="0"/>
              <a:t> </a:t>
            </a:r>
            <a:r>
              <a:rPr sz="3200" spc="90" dirty="0"/>
              <a:t>ESSA</a:t>
            </a:r>
            <a:r>
              <a:rPr sz="3200" spc="114" dirty="0"/>
              <a:t> </a:t>
            </a:r>
            <a:r>
              <a:rPr sz="3200" spc="135" dirty="0"/>
              <a:t>context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8739" y="6342762"/>
            <a:ext cx="1689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45454C"/>
                </a:solidFill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2035" marR="5080" indent="-763905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Current</a:t>
            </a:r>
            <a:r>
              <a:rPr spc="365" dirty="0"/>
              <a:t> </a:t>
            </a:r>
            <a:r>
              <a:rPr spc="160" dirty="0"/>
              <a:t>State</a:t>
            </a:r>
            <a:r>
              <a:rPr spc="390" dirty="0"/>
              <a:t> </a:t>
            </a:r>
            <a:r>
              <a:rPr spc="100" dirty="0"/>
              <a:t>of</a:t>
            </a:r>
            <a:r>
              <a:rPr spc="390" dirty="0"/>
              <a:t> </a:t>
            </a:r>
            <a:r>
              <a:rPr spc="114" dirty="0"/>
              <a:t>CDE</a:t>
            </a:r>
            <a:r>
              <a:rPr spc="400" dirty="0"/>
              <a:t> </a:t>
            </a:r>
            <a:r>
              <a:rPr spc="165" dirty="0"/>
              <a:t>Supports Federal</a:t>
            </a:r>
            <a:r>
              <a:rPr spc="375" dirty="0"/>
              <a:t> </a:t>
            </a:r>
            <a:r>
              <a:rPr spc="150" dirty="0"/>
              <a:t>1003</a:t>
            </a:r>
            <a:r>
              <a:rPr spc="400" dirty="0"/>
              <a:t> </a:t>
            </a:r>
            <a:r>
              <a:rPr spc="155" dirty="0"/>
              <a:t>grants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6738" y="1695702"/>
            <a:ext cx="10661650" cy="4054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1003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Grants</a:t>
            </a:r>
            <a:endParaRPr sz="2400">
              <a:latin typeface="Calibri"/>
              <a:cs typeface="Calibri"/>
            </a:endParaRPr>
          </a:p>
          <a:p>
            <a:pPr marL="469900" marR="5080" lvl="1" indent="-228600">
              <a:lnSpc>
                <a:spcPts val="2380"/>
              </a:lnSpc>
              <a:spcBef>
                <a:spcPts val="58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900" algn="l"/>
              </a:tabLst>
            </a:pP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Generate</a:t>
            </a:r>
            <a:r>
              <a:rPr sz="22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an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eligibility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list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based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lowest</a:t>
            </a: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achieving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(priority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schools)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schools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2200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achievement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gaps</a:t>
            </a:r>
            <a:r>
              <a:rPr sz="2200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(focus</a:t>
            </a:r>
            <a:r>
              <a:rPr sz="22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schools)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22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Flag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Priority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Improvement/Turnaround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SPF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26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Close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overlap</a:t>
            </a:r>
            <a:r>
              <a:rPr sz="22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between</a:t>
            </a:r>
            <a:r>
              <a:rPr sz="22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lowest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achieving</a:t>
            </a:r>
            <a:r>
              <a:rPr sz="22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SPF,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but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not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exact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26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Further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along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clock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does</a:t>
            </a: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not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affect</a:t>
            </a: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priority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status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26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Some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PI/T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not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Title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I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schools,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thus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not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eligible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1003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grants</a:t>
            </a:r>
            <a:endParaRPr sz="2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84"/>
              </a:spcBef>
              <a:buClr>
                <a:srgbClr val="FFC846"/>
              </a:buClr>
              <a:buFont typeface="Wingdings"/>
              <a:buChar char=""/>
            </a:pP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Awarding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grant</a:t>
            </a:r>
            <a:endParaRPr sz="24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28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Eligible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able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apply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competitive</a:t>
            </a: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grant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programs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26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CDE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runs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competitive</a:t>
            </a: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grant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process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00514" y="6165446"/>
            <a:ext cx="786765" cy="515620"/>
            <a:chOff x="10400514" y="6165446"/>
            <a:chExt cx="786765" cy="515620"/>
          </a:xfrm>
        </p:grpSpPr>
        <p:sp>
          <p:nvSpPr>
            <p:cNvPr id="4" name="object 4"/>
            <p:cNvSpPr/>
            <p:nvPr/>
          </p:nvSpPr>
          <p:spPr>
            <a:xfrm>
              <a:off x="10400514" y="6165446"/>
              <a:ext cx="786765" cy="515620"/>
            </a:xfrm>
            <a:custGeom>
              <a:avLst/>
              <a:gdLst/>
              <a:ahLst/>
              <a:cxnLst/>
              <a:rect l="l" t="t" r="r" b="b"/>
              <a:pathLst>
                <a:path w="786765" h="515620">
                  <a:moveTo>
                    <a:pt x="755495" y="515425"/>
                  </a:moveTo>
                  <a:lnTo>
                    <a:pt x="30976" y="515425"/>
                  </a:lnTo>
                  <a:lnTo>
                    <a:pt x="13408" y="512886"/>
                  </a:lnTo>
                  <a:lnTo>
                    <a:pt x="2789" y="505952"/>
                  </a:lnTo>
                  <a:lnTo>
                    <a:pt x="0" y="495649"/>
                  </a:lnTo>
                  <a:lnTo>
                    <a:pt x="5921" y="483003"/>
                  </a:lnTo>
                  <a:lnTo>
                    <a:pt x="368180" y="13476"/>
                  </a:lnTo>
                  <a:lnTo>
                    <a:pt x="379827" y="3369"/>
                  </a:lnTo>
                  <a:lnTo>
                    <a:pt x="393236" y="0"/>
                  </a:lnTo>
                  <a:lnTo>
                    <a:pt x="406644" y="3369"/>
                  </a:lnTo>
                  <a:lnTo>
                    <a:pt x="418291" y="13476"/>
                  </a:lnTo>
                  <a:lnTo>
                    <a:pt x="780551" y="483003"/>
                  </a:lnTo>
                  <a:lnTo>
                    <a:pt x="786472" y="495649"/>
                  </a:lnTo>
                  <a:lnTo>
                    <a:pt x="783683" y="505952"/>
                  </a:lnTo>
                  <a:lnTo>
                    <a:pt x="773063" y="512886"/>
                  </a:lnTo>
                  <a:lnTo>
                    <a:pt x="755495" y="515425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72127" y="6206656"/>
              <a:ext cx="262255" cy="194310"/>
            </a:xfrm>
            <a:custGeom>
              <a:avLst/>
              <a:gdLst/>
              <a:ahLst/>
              <a:cxnLst/>
              <a:rect l="l" t="t" r="r" b="b"/>
              <a:pathLst>
                <a:path w="262254" h="194310">
                  <a:moveTo>
                    <a:pt x="104397" y="193748"/>
                  </a:moveTo>
                  <a:lnTo>
                    <a:pt x="98655" y="193748"/>
                  </a:lnTo>
                  <a:lnTo>
                    <a:pt x="96045" y="188670"/>
                  </a:lnTo>
                  <a:lnTo>
                    <a:pt x="67336" y="142576"/>
                  </a:lnTo>
                  <a:lnTo>
                    <a:pt x="64726" y="137889"/>
                  </a:lnTo>
                  <a:lnTo>
                    <a:pt x="56896" y="135936"/>
                  </a:lnTo>
                  <a:lnTo>
                    <a:pt x="51154" y="138280"/>
                  </a:lnTo>
                  <a:lnTo>
                    <a:pt x="8351" y="154686"/>
                  </a:lnTo>
                  <a:lnTo>
                    <a:pt x="2609" y="157029"/>
                  </a:lnTo>
                  <a:lnTo>
                    <a:pt x="0" y="155076"/>
                  </a:lnTo>
                  <a:lnTo>
                    <a:pt x="3653" y="150779"/>
                  </a:lnTo>
                  <a:lnTo>
                    <a:pt x="115359" y="4687"/>
                  </a:lnTo>
                  <a:lnTo>
                    <a:pt x="119013" y="0"/>
                  </a:lnTo>
                  <a:lnTo>
                    <a:pt x="124755" y="0"/>
                  </a:lnTo>
                  <a:lnTo>
                    <a:pt x="127887" y="4687"/>
                  </a:lnTo>
                  <a:lnTo>
                    <a:pt x="258383" y="174998"/>
                  </a:lnTo>
                  <a:lnTo>
                    <a:pt x="262037" y="179295"/>
                  </a:lnTo>
                  <a:lnTo>
                    <a:pt x="260471" y="180467"/>
                  </a:lnTo>
                  <a:lnTo>
                    <a:pt x="255252" y="176951"/>
                  </a:lnTo>
                  <a:lnTo>
                    <a:pt x="174865" y="125780"/>
                  </a:lnTo>
                  <a:lnTo>
                    <a:pt x="169646" y="122264"/>
                  </a:lnTo>
                  <a:lnTo>
                    <a:pt x="162338" y="123045"/>
                  </a:lnTo>
                  <a:lnTo>
                    <a:pt x="158684" y="127342"/>
                  </a:lnTo>
                  <a:lnTo>
                    <a:pt x="108051" y="189451"/>
                  </a:lnTo>
                  <a:lnTo>
                    <a:pt x="104397" y="193748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84955" y="6460951"/>
            <a:ext cx="423332" cy="161326"/>
          </a:xfrm>
          <a:prstGeom prst="rect">
            <a:avLst/>
          </a:prstGeom>
        </p:spPr>
      </p:pic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54342" y="6164860"/>
            <a:ext cx="782320" cy="516255"/>
            <a:chOff x="10954342" y="6164860"/>
            <a:chExt cx="782320" cy="516255"/>
          </a:xfrm>
        </p:grpSpPr>
        <p:sp>
          <p:nvSpPr>
            <p:cNvPr id="8" name="object 8"/>
            <p:cNvSpPr/>
            <p:nvPr/>
          </p:nvSpPr>
          <p:spPr>
            <a:xfrm>
              <a:off x="11211332" y="6655091"/>
              <a:ext cx="68580" cy="26034"/>
            </a:xfrm>
            <a:custGeom>
              <a:avLst/>
              <a:gdLst/>
              <a:ahLst/>
              <a:cxnLst/>
              <a:rect l="l" t="t" r="r" b="b"/>
              <a:pathLst>
                <a:path w="68579" h="26034">
                  <a:moveTo>
                    <a:pt x="22974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520" y="4686"/>
                  </a:lnTo>
                  <a:lnTo>
                    <a:pt x="8356" y="4686"/>
                  </a:lnTo>
                  <a:lnTo>
                    <a:pt x="8356" y="25400"/>
                  </a:lnTo>
                  <a:lnTo>
                    <a:pt x="14617" y="25400"/>
                  </a:lnTo>
                  <a:lnTo>
                    <a:pt x="14617" y="4686"/>
                  </a:lnTo>
                  <a:lnTo>
                    <a:pt x="22974" y="4686"/>
                  </a:lnTo>
                  <a:lnTo>
                    <a:pt x="22974" y="393"/>
                  </a:lnTo>
                  <a:close/>
                </a:path>
                <a:path w="68579" h="26034">
                  <a:moveTo>
                    <a:pt x="68376" y="25400"/>
                  </a:moveTo>
                  <a:lnTo>
                    <a:pt x="67856" y="24612"/>
                  </a:lnTo>
                  <a:lnTo>
                    <a:pt x="64706" y="11328"/>
                  </a:lnTo>
                  <a:lnTo>
                    <a:pt x="62115" y="393"/>
                  </a:lnTo>
                  <a:lnTo>
                    <a:pt x="62115" y="0"/>
                  </a:lnTo>
                  <a:lnTo>
                    <a:pt x="60032" y="0"/>
                  </a:lnTo>
                  <a:lnTo>
                    <a:pt x="60032" y="393"/>
                  </a:lnTo>
                  <a:lnTo>
                    <a:pt x="49072" y="17195"/>
                  </a:lnTo>
                  <a:lnTo>
                    <a:pt x="45427" y="11328"/>
                  </a:lnTo>
                  <a:lnTo>
                    <a:pt x="38633" y="393"/>
                  </a:lnTo>
                  <a:lnTo>
                    <a:pt x="38112" y="0"/>
                  </a:lnTo>
                  <a:lnTo>
                    <a:pt x="36017" y="0"/>
                  </a:lnTo>
                  <a:lnTo>
                    <a:pt x="36017" y="393"/>
                  </a:lnTo>
                  <a:lnTo>
                    <a:pt x="30276" y="24612"/>
                  </a:lnTo>
                  <a:lnTo>
                    <a:pt x="30276" y="25400"/>
                  </a:lnTo>
                  <a:lnTo>
                    <a:pt x="36537" y="25400"/>
                  </a:lnTo>
                  <a:lnTo>
                    <a:pt x="36614" y="24612"/>
                  </a:lnTo>
                  <a:lnTo>
                    <a:pt x="39154" y="11328"/>
                  </a:lnTo>
                  <a:lnTo>
                    <a:pt x="48031" y="25400"/>
                  </a:lnTo>
                  <a:lnTo>
                    <a:pt x="48031" y="25781"/>
                  </a:lnTo>
                  <a:lnTo>
                    <a:pt x="50114" y="25781"/>
                  </a:lnTo>
                  <a:lnTo>
                    <a:pt x="50634" y="25400"/>
                  </a:lnTo>
                  <a:lnTo>
                    <a:pt x="55511" y="17195"/>
                  </a:lnTo>
                  <a:lnTo>
                    <a:pt x="58991" y="11328"/>
                  </a:lnTo>
                  <a:lnTo>
                    <a:pt x="61595" y="25006"/>
                  </a:lnTo>
                  <a:lnTo>
                    <a:pt x="62115" y="25400"/>
                  </a:lnTo>
                  <a:lnTo>
                    <a:pt x="68376" y="2540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954342" y="6164860"/>
              <a:ext cx="782320" cy="513080"/>
            </a:xfrm>
            <a:custGeom>
              <a:avLst/>
              <a:gdLst/>
              <a:ahLst/>
              <a:cxnLst/>
              <a:rect l="l" t="t" r="r" b="b"/>
              <a:pathLst>
                <a:path w="782320" h="513079">
                  <a:moveTo>
                    <a:pt x="391148" y="512690"/>
                  </a:moveTo>
                  <a:lnTo>
                    <a:pt x="377739" y="509321"/>
                  </a:lnTo>
                  <a:lnTo>
                    <a:pt x="366092" y="499214"/>
                  </a:lnTo>
                  <a:lnTo>
                    <a:pt x="5921" y="32421"/>
                  </a:lnTo>
                  <a:lnTo>
                    <a:pt x="0" y="19775"/>
                  </a:lnTo>
                  <a:lnTo>
                    <a:pt x="2789" y="9472"/>
                  </a:lnTo>
                  <a:lnTo>
                    <a:pt x="13408" y="2539"/>
                  </a:lnTo>
                  <a:lnTo>
                    <a:pt x="30976" y="0"/>
                  </a:lnTo>
                  <a:lnTo>
                    <a:pt x="751319" y="0"/>
                  </a:lnTo>
                  <a:lnTo>
                    <a:pt x="768887" y="2539"/>
                  </a:lnTo>
                  <a:lnTo>
                    <a:pt x="779507" y="9472"/>
                  </a:lnTo>
                  <a:lnTo>
                    <a:pt x="782296" y="19775"/>
                  </a:lnTo>
                  <a:lnTo>
                    <a:pt x="776375" y="32421"/>
                  </a:lnTo>
                  <a:lnTo>
                    <a:pt x="416203" y="499214"/>
                  </a:lnTo>
                  <a:lnTo>
                    <a:pt x="404556" y="509321"/>
                  </a:lnTo>
                  <a:lnTo>
                    <a:pt x="391148" y="51269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09774" y="6474233"/>
            <a:ext cx="267257" cy="163084"/>
          </a:xfrm>
          <a:prstGeom prst="rect">
            <a:avLst/>
          </a:prstGeom>
        </p:spPr>
      </p:pic>
      <p:pic>
        <p:nvPic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94115" y="6193376"/>
            <a:ext cx="87693" cy="77343"/>
          </a:xfrm>
          <a:prstGeom prst="rect">
            <a:avLst/>
          </a:prstGeom>
        </p:spPr>
      </p:pic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316782" y="6194157"/>
            <a:ext cx="189230" cy="75565"/>
            <a:chOff x="11316782" y="6194157"/>
            <a:chExt cx="189230" cy="75565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41015" y="6194157"/>
              <a:ext cx="64726" cy="7538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316782" y="6194157"/>
              <a:ext cx="87693" cy="75389"/>
            </a:xfrm>
            <a:prstGeom prst="rect">
              <a:avLst/>
            </a:prstGeom>
          </p:spPr>
        </p:pic>
      </p:grp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082588" y="6295719"/>
            <a:ext cx="527050" cy="206375"/>
            <a:chOff x="11082588" y="6295719"/>
            <a:chExt cx="527050" cy="206375"/>
          </a:xfrm>
        </p:grpSpPr>
        <p:sp>
          <p:nvSpPr>
            <p:cNvPr id="16" name="object 16"/>
            <p:cNvSpPr/>
            <p:nvPr/>
          </p:nvSpPr>
          <p:spPr>
            <a:xfrm>
              <a:off x="11082588" y="6295719"/>
              <a:ext cx="525780" cy="206375"/>
            </a:xfrm>
            <a:custGeom>
              <a:avLst/>
              <a:gdLst/>
              <a:ahLst/>
              <a:cxnLst/>
              <a:rect l="l" t="t" r="r" b="b"/>
              <a:pathLst>
                <a:path w="525779" h="206375">
                  <a:moveTo>
                    <a:pt x="271776" y="205857"/>
                  </a:moveTo>
                  <a:lnTo>
                    <a:pt x="113091" y="163279"/>
                  </a:lnTo>
                  <a:lnTo>
                    <a:pt x="3996" y="21874"/>
                  </a:lnTo>
                  <a:lnTo>
                    <a:pt x="0" y="13348"/>
                  </a:lnTo>
                  <a:lnTo>
                    <a:pt x="1778" y="6396"/>
                  </a:lnTo>
                  <a:lnTo>
                    <a:pt x="8841" y="1715"/>
                  </a:lnTo>
                  <a:lnTo>
                    <a:pt x="20700" y="0"/>
                  </a:lnTo>
                  <a:lnTo>
                    <a:pt x="509280" y="0"/>
                  </a:lnTo>
                  <a:lnTo>
                    <a:pt x="511368" y="390"/>
                  </a:lnTo>
                  <a:lnTo>
                    <a:pt x="229495" y="178904"/>
                  </a:lnTo>
                  <a:lnTo>
                    <a:pt x="229495" y="179685"/>
                  </a:lnTo>
                  <a:lnTo>
                    <a:pt x="367860" y="179685"/>
                  </a:lnTo>
                  <a:lnTo>
                    <a:pt x="271776" y="205857"/>
                  </a:lnTo>
                  <a:close/>
                </a:path>
                <a:path w="525779" h="206375">
                  <a:moveTo>
                    <a:pt x="367860" y="179685"/>
                  </a:moveTo>
                  <a:lnTo>
                    <a:pt x="230017" y="179685"/>
                  </a:lnTo>
                  <a:lnTo>
                    <a:pt x="230017" y="179295"/>
                  </a:lnTo>
                  <a:lnTo>
                    <a:pt x="525462" y="14452"/>
                  </a:lnTo>
                  <a:lnTo>
                    <a:pt x="524940" y="16796"/>
                  </a:lnTo>
                  <a:lnTo>
                    <a:pt x="523896" y="19140"/>
                  </a:lnTo>
                  <a:lnTo>
                    <a:pt x="521808" y="21874"/>
                  </a:lnTo>
                  <a:lnTo>
                    <a:pt x="408015" y="168748"/>
                  </a:lnTo>
                  <a:lnTo>
                    <a:pt x="367860" y="179685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312083" y="6296109"/>
              <a:ext cx="297815" cy="179705"/>
            </a:xfrm>
            <a:custGeom>
              <a:avLst/>
              <a:gdLst/>
              <a:ahLst/>
              <a:cxnLst/>
              <a:rect l="l" t="t" r="r" b="b"/>
              <a:pathLst>
                <a:path w="297815" h="179704">
                  <a:moveTo>
                    <a:pt x="521" y="179295"/>
                  </a:moveTo>
                  <a:lnTo>
                    <a:pt x="0" y="179295"/>
                  </a:lnTo>
                  <a:lnTo>
                    <a:pt x="0" y="178514"/>
                  </a:lnTo>
                  <a:lnTo>
                    <a:pt x="281873" y="0"/>
                  </a:lnTo>
                  <a:lnTo>
                    <a:pt x="292313" y="1562"/>
                  </a:lnTo>
                  <a:lnTo>
                    <a:pt x="297533" y="7031"/>
                  </a:lnTo>
                  <a:lnTo>
                    <a:pt x="295967" y="14062"/>
                  </a:lnTo>
                  <a:lnTo>
                    <a:pt x="521" y="178904"/>
                  </a:lnTo>
                  <a:lnTo>
                    <a:pt x="521" y="179295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70625" y="6295719"/>
              <a:ext cx="386792" cy="187107"/>
            </a:xfrm>
            <a:prstGeom prst="rect">
              <a:avLst/>
            </a:prstGeom>
          </p:spPr>
        </p:pic>
      </p:grp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54236" y="253944"/>
            <a:ext cx="70662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Current</a:t>
            </a:r>
            <a:r>
              <a:rPr spc="375" dirty="0"/>
              <a:t> </a:t>
            </a:r>
            <a:r>
              <a:rPr spc="200" dirty="0"/>
              <a:t>1003-</a:t>
            </a:r>
            <a:r>
              <a:rPr spc="160" dirty="0"/>
              <a:t>funded</a:t>
            </a:r>
            <a:r>
              <a:rPr spc="370" dirty="0"/>
              <a:t> </a:t>
            </a:r>
            <a:r>
              <a:rPr spc="190" dirty="0"/>
              <a:t>Programs</a:t>
            </a:r>
          </a:p>
        </p:txBody>
      </p:sp>
      <p:graphicFrame>
        <p:nvGraphicFrame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57816"/>
              </p:ext>
            </p:extLst>
          </p:nvPr>
        </p:nvGraphicFramePr>
        <p:xfrm>
          <a:off x="423506" y="1022553"/>
          <a:ext cx="11621133" cy="5719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2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6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3610">
                <a:tc>
                  <a:txBody>
                    <a:bodyPr/>
                    <a:lstStyle/>
                    <a:p>
                      <a:pPr marL="3822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1800" b="1" spc="-8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solidFill>
                      <a:srgbClr val="FCE3D3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Award</a:t>
                      </a:r>
                      <a:r>
                        <a:rPr sz="1800" b="1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solidFill>
                      <a:srgbClr val="FCE3D3"/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9380" indent="-190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sz="1600" b="1" spc="-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6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awards annually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solidFill>
                      <a:srgbClr val="FCE3D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Duration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solidFill>
                      <a:srgbClr val="FCE3D3"/>
                    </a:solidFill>
                  </a:tcPr>
                </a:tc>
                <a:tc>
                  <a:txBody>
                    <a:bodyPr/>
                    <a:lstStyle/>
                    <a:p>
                      <a:pPr marL="3543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Targeted</a:t>
                      </a:r>
                      <a:r>
                        <a:rPr sz="1800" b="1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Schools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solidFill>
                      <a:srgbClr val="FCE3D3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Key</a:t>
                      </a:r>
                      <a:r>
                        <a:rPr sz="1800" b="1" spc="-7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Features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solidFill>
                      <a:srgbClr val="FC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TIG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 marR="1377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&gt;$200,000/yr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school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4-</a:t>
                      </a:r>
                      <a:r>
                        <a:rPr sz="15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5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r>
                        <a:rPr sz="15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(3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15240" algn="ctr">
                        <a:lnSpc>
                          <a:spcPct val="100000"/>
                        </a:lnSpc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r>
                        <a:rPr sz="15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5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2016)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7510" indent="-286385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39751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Priority</a:t>
                      </a:r>
                      <a:r>
                        <a:rPr sz="15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Schools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670" indent="-286385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5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involvement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0767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Light</a:t>
                      </a:r>
                      <a:r>
                        <a:rPr sz="15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CDE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engagement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0767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Some</a:t>
                      </a:r>
                      <a:r>
                        <a:rPr sz="15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required</a:t>
                      </a:r>
                      <a:r>
                        <a:rPr sz="15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PD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4440">
                <a:tc>
                  <a:txBody>
                    <a:bodyPr/>
                    <a:lstStyle/>
                    <a:p>
                      <a:pPr marL="91440" marR="7010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Turnaround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Network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$65,000/yr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8-</a:t>
                      </a:r>
                      <a:r>
                        <a:rPr sz="15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years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7510" marR="113664" indent="-287020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97510" algn="l"/>
                        </a:tabLst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Priority Improvement/Turnaro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5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(does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need </a:t>
                      </a:r>
                      <a:r>
                        <a:rPr sz="15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Title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500" spc="-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participate)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670" indent="-286385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5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involvement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0767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15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CDE</a:t>
                      </a:r>
                      <a:r>
                        <a:rPr sz="15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engagement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0767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CDE</a:t>
                      </a:r>
                      <a:r>
                        <a:rPr sz="15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PD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required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0767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Concurrent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turnaround</a:t>
                      </a:r>
                      <a:r>
                        <a:rPr sz="15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leadership</a:t>
                      </a:r>
                      <a:r>
                        <a:rPr sz="1500" spc="-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830">
                <a:tc>
                  <a:txBody>
                    <a:bodyPr/>
                    <a:lstStyle/>
                    <a:p>
                      <a:pPr marL="91440" marR="7112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Connect</a:t>
                      </a:r>
                      <a:r>
                        <a:rPr sz="1800" b="1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Success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$65,000/yr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2.5</a:t>
                      </a:r>
                      <a:r>
                        <a:rPr sz="15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7510" indent="-286385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9751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Focus</a:t>
                      </a:r>
                      <a:r>
                        <a:rPr sz="15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schools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670" indent="-286385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5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involvement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0767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Some</a:t>
                      </a:r>
                      <a:r>
                        <a:rPr sz="15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required</a:t>
                      </a:r>
                      <a:r>
                        <a:rPr sz="15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PD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830">
                <a:tc>
                  <a:txBody>
                    <a:bodyPr/>
                    <a:lstStyle/>
                    <a:p>
                      <a:pPr marL="91440" marR="9112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Pathways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Planning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$100,000/yr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7510" indent="-286385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397510" algn="l"/>
                        </a:tabLst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Districts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670" indent="-286385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5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40767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CDE</a:t>
                      </a:r>
                      <a:r>
                        <a:rPr sz="15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engagement</a:t>
                      </a:r>
                      <a:r>
                        <a:rPr sz="15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required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385">
                <a:tc>
                  <a:txBody>
                    <a:bodyPr/>
                    <a:lstStyle/>
                    <a:p>
                      <a:pPr marL="91440" marR="876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Diagnostic</a:t>
                      </a:r>
                      <a:r>
                        <a:rPr sz="1800" b="1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Review </a:t>
                      </a:r>
                      <a:r>
                        <a:rPr sz="18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800" b="1" spc="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Improvement Planning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$50,000/yr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670" indent="-286385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•"/>
                        <a:tabLst>
                          <a:tab pos="407670" algn="l"/>
                        </a:tabLst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Light</a:t>
                      </a:r>
                      <a:r>
                        <a:rPr sz="15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CDE</a:t>
                      </a:r>
                      <a:r>
                        <a:rPr sz="15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engagement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5C6670"/>
                      </a:solidFill>
                      <a:prstDash val="solid"/>
                    </a:lnT>
                    <a:lnB w="12700">
                      <a:solidFill>
                        <a:srgbClr val="5C66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7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Reading</a:t>
                      </a:r>
                      <a:r>
                        <a:rPr sz="1800" b="1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Ignite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5C667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$75,000-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ts val="1775"/>
                        </a:lnSpc>
                      </a:pP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$125,000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C667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5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5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years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5C667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C667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5C667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18" rIns="0" bIns="0" rtlCol="0">
            <a:spAutoFit/>
          </a:bodyPr>
          <a:lstStyle/>
          <a:p>
            <a:pPr marL="798830">
              <a:lnSpc>
                <a:spcPct val="100000"/>
              </a:lnSpc>
              <a:spcBef>
                <a:spcPts val="100"/>
              </a:spcBef>
            </a:pPr>
            <a:r>
              <a:rPr spc="160" dirty="0"/>
              <a:t>Other</a:t>
            </a:r>
            <a:r>
              <a:rPr spc="350" dirty="0"/>
              <a:t> </a:t>
            </a:r>
            <a:r>
              <a:rPr spc="180" dirty="0"/>
              <a:t>Turnaround-</a:t>
            </a:r>
            <a:r>
              <a:rPr spc="114" dirty="0"/>
              <a:t>Targeted</a:t>
            </a:r>
            <a:r>
              <a:rPr spc="390" dirty="0"/>
              <a:t> </a:t>
            </a:r>
            <a:r>
              <a:rPr spc="190" dirty="0"/>
              <a:t>Programs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6738" y="1691538"/>
            <a:ext cx="9464040" cy="483743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2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Turnaround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Leaders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Development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Program</a:t>
            </a:r>
            <a:endParaRPr sz="24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4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200" spc="-11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funded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Identifies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Turnaround</a:t>
            </a:r>
            <a:r>
              <a:rPr sz="2200" spc="-10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Leadership</a:t>
            </a:r>
            <a:r>
              <a:rPr sz="2200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providers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Provides</a:t>
            </a:r>
            <a:r>
              <a:rPr sz="22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grants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2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districts</a:t>
            </a:r>
            <a:r>
              <a:rPr sz="22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2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22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individuals</a:t>
            </a:r>
            <a:r>
              <a:rPr sz="22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2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attend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these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programs</a:t>
            </a:r>
            <a:endParaRPr sz="2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325"/>
              </a:spcBef>
              <a:buClr>
                <a:srgbClr val="FFC846"/>
              </a:buClr>
              <a:buFont typeface="Wingdings"/>
              <a:buChar char=""/>
            </a:pP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Targeted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from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CDE</a:t>
            </a:r>
            <a:endParaRPr sz="24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5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UIP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MTSS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Literacy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Federal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programs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coordination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Accountability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clock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supports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000" b="1" spc="-25" dirty="0">
                <a:solidFill>
                  <a:srgbClr val="45454C"/>
                </a:solidFill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differences under essa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0400514" y="6165446"/>
              <a:ext cx="786765" cy="515620"/>
            </a:xfrm>
            <a:custGeom>
              <a:avLst/>
              <a:gdLst/>
              <a:ahLst/>
              <a:cxnLst/>
              <a:rect l="l" t="t" r="r" b="b"/>
              <a:pathLst>
                <a:path w="786765" h="515620">
                  <a:moveTo>
                    <a:pt x="755495" y="515425"/>
                  </a:moveTo>
                  <a:lnTo>
                    <a:pt x="30976" y="515425"/>
                  </a:lnTo>
                  <a:lnTo>
                    <a:pt x="13408" y="512886"/>
                  </a:lnTo>
                  <a:lnTo>
                    <a:pt x="2789" y="505952"/>
                  </a:lnTo>
                  <a:lnTo>
                    <a:pt x="0" y="495649"/>
                  </a:lnTo>
                  <a:lnTo>
                    <a:pt x="5921" y="483003"/>
                  </a:lnTo>
                  <a:lnTo>
                    <a:pt x="368180" y="13476"/>
                  </a:lnTo>
                  <a:lnTo>
                    <a:pt x="379827" y="3369"/>
                  </a:lnTo>
                  <a:lnTo>
                    <a:pt x="393236" y="0"/>
                  </a:lnTo>
                  <a:lnTo>
                    <a:pt x="406644" y="3369"/>
                  </a:lnTo>
                  <a:lnTo>
                    <a:pt x="418291" y="13476"/>
                  </a:lnTo>
                  <a:lnTo>
                    <a:pt x="780551" y="483003"/>
                  </a:lnTo>
                  <a:lnTo>
                    <a:pt x="786472" y="495649"/>
                  </a:lnTo>
                  <a:lnTo>
                    <a:pt x="783683" y="505952"/>
                  </a:lnTo>
                  <a:lnTo>
                    <a:pt x="773063" y="512886"/>
                  </a:lnTo>
                  <a:lnTo>
                    <a:pt x="755495" y="515425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72126" y="6206656"/>
              <a:ext cx="262255" cy="194310"/>
            </a:xfrm>
            <a:custGeom>
              <a:avLst/>
              <a:gdLst/>
              <a:ahLst/>
              <a:cxnLst/>
              <a:rect l="l" t="t" r="r" b="b"/>
              <a:pathLst>
                <a:path w="262254" h="194310">
                  <a:moveTo>
                    <a:pt x="104397" y="193748"/>
                  </a:moveTo>
                  <a:lnTo>
                    <a:pt x="98655" y="193748"/>
                  </a:lnTo>
                  <a:lnTo>
                    <a:pt x="96045" y="188670"/>
                  </a:lnTo>
                  <a:lnTo>
                    <a:pt x="67336" y="142576"/>
                  </a:lnTo>
                  <a:lnTo>
                    <a:pt x="64726" y="137889"/>
                  </a:lnTo>
                  <a:lnTo>
                    <a:pt x="56896" y="135936"/>
                  </a:lnTo>
                  <a:lnTo>
                    <a:pt x="51154" y="138280"/>
                  </a:lnTo>
                  <a:lnTo>
                    <a:pt x="8351" y="154686"/>
                  </a:lnTo>
                  <a:lnTo>
                    <a:pt x="2609" y="157029"/>
                  </a:lnTo>
                  <a:lnTo>
                    <a:pt x="0" y="155076"/>
                  </a:lnTo>
                  <a:lnTo>
                    <a:pt x="3653" y="150779"/>
                  </a:lnTo>
                  <a:lnTo>
                    <a:pt x="115359" y="4687"/>
                  </a:lnTo>
                  <a:lnTo>
                    <a:pt x="119013" y="0"/>
                  </a:lnTo>
                  <a:lnTo>
                    <a:pt x="124755" y="0"/>
                  </a:lnTo>
                  <a:lnTo>
                    <a:pt x="127887" y="4687"/>
                  </a:lnTo>
                  <a:lnTo>
                    <a:pt x="258383" y="174998"/>
                  </a:lnTo>
                  <a:lnTo>
                    <a:pt x="262037" y="179295"/>
                  </a:lnTo>
                  <a:lnTo>
                    <a:pt x="260471" y="180467"/>
                  </a:lnTo>
                  <a:lnTo>
                    <a:pt x="255252" y="176951"/>
                  </a:lnTo>
                  <a:lnTo>
                    <a:pt x="174865" y="125780"/>
                  </a:lnTo>
                  <a:lnTo>
                    <a:pt x="169646" y="122264"/>
                  </a:lnTo>
                  <a:lnTo>
                    <a:pt x="162338" y="123045"/>
                  </a:lnTo>
                  <a:lnTo>
                    <a:pt x="158684" y="127342"/>
                  </a:lnTo>
                  <a:lnTo>
                    <a:pt x="108051" y="189451"/>
                  </a:lnTo>
                  <a:lnTo>
                    <a:pt x="104397" y="193748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4955" y="6460951"/>
              <a:ext cx="423332" cy="16132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211331" y="6655092"/>
              <a:ext cx="68580" cy="26034"/>
            </a:xfrm>
            <a:custGeom>
              <a:avLst/>
              <a:gdLst/>
              <a:ahLst/>
              <a:cxnLst/>
              <a:rect l="l" t="t" r="r" b="b"/>
              <a:pathLst>
                <a:path w="68579" h="26034">
                  <a:moveTo>
                    <a:pt x="22974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520" y="4686"/>
                  </a:lnTo>
                  <a:lnTo>
                    <a:pt x="8356" y="4686"/>
                  </a:lnTo>
                  <a:lnTo>
                    <a:pt x="8356" y="25400"/>
                  </a:lnTo>
                  <a:lnTo>
                    <a:pt x="14617" y="25400"/>
                  </a:lnTo>
                  <a:lnTo>
                    <a:pt x="14617" y="4686"/>
                  </a:lnTo>
                  <a:lnTo>
                    <a:pt x="22974" y="4686"/>
                  </a:lnTo>
                  <a:lnTo>
                    <a:pt x="22974" y="393"/>
                  </a:lnTo>
                  <a:close/>
                </a:path>
                <a:path w="68579" h="26034">
                  <a:moveTo>
                    <a:pt x="68376" y="25400"/>
                  </a:moveTo>
                  <a:lnTo>
                    <a:pt x="67856" y="24612"/>
                  </a:lnTo>
                  <a:lnTo>
                    <a:pt x="64706" y="11328"/>
                  </a:lnTo>
                  <a:lnTo>
                    <a:pt x="62115" y="393"/>
                  </a:lnTo>
                  <a:lnTo>
                    <a:pt x="62115" y="0"/>
                  </a:lnTo>
                  <a:lnTo>
                    <a:pt x="60032" y="0"/>
                  </a:lnTo>
                  <a:lnTo>
                    <a:pt x="60032" y="393"/>
                  </a:lnTo>
                  <a:lnTo>
                    <a:pt x="49072" y="17195"/>
                  </a:lnTo>
                  <a:lnTo>
                    <a:pt x="45427" y="11328"/>
                  </a:lnTo>
                  <a:lnTo>
                    <a:pt x="38633" y="393"/>
                  </a:lnTo>
                  <a:lnTo>
                    <a:pt x="38112" y="0"/>
                  </a:lnTo>
                  <a:lnTo>
                    <a:pt x="36017" y="0"/>
                  </a:lnTo>
                  <a:lnTo>
                    <a:pt x="36017" y="393"/>
                  </a:lnTo>
                  <a:lnTo>
                    <a:pt x="30276" y="24612"/>
                  </a:lnTo>
                  <a:lnTo>
                    <a:pt x="30276" y="25400"/>
                  </a:lnTo>
                  <a:lnTo>
                    <a:pt x="36537" y="25400"/>
                  </a:lnTo>
                  <a:lnTo>
                    <a:pt x="36614" y="24612"/>
                  </a:lnTo>
                  <a:lnTo>
                    <a:pt x="39154" y="11328"/>
                  </a:lnTo>
                  <a:lnTo>
                    <a:pt x="48031" y="25400"/>
                  </a:lnTo>
                  <a:lnTo>
                    <a:pt x="48031" y="25781"/>
                  </a:lnTo>
                  <a:lnTo>
                    <a:pt x="50114" y="25781"/>
                  </a:lnTo>
                  <a:lnTo>
                    <a:pt x="50634" y="25400"/>
                  </a:lnTo>
                  <a:lnTo>
                    <a:pt x="55511" y="17195"/>
                  </a:lnTo>
                  <a:lnTo>
                    <a:pt x="58991" y="11328"/>
                  </a:lnTo>
                  <a:lnTo>
                    <a:pt x="61595" y="25006"/>
                  </a:lnTo>
                  <a:lnTo>
                    <a:pt x="62115" y="25400"/>
                  </a:lnTo>
                  <a:lnTo>
                    <a:pt x="68376" y="2540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954342" y="6164860"/>
              <a:ext cx="782320" cy="513080"/>
            </a:xfrm>
            <a:custGeom>
              <a:avLst/>
              <a:gdLst/>
              <a:ahLst/>
              <a:cxnLst/>
              <a:rect l="l" t="t" r="r" b="b"/>
              <a:pathLst>
                <a:path w="782320" h="513079">
                  <a:moveTo>
                    <a:pt x="391148" y="512690"/>
                  </a:moveTo>
                  <a:lnTo>
                    <a:pt x="377739" y="509321"/>
                  </a:lnTo>
                  <a:lnTo>
                    <a:pt x="366092" y="499214"/>
                  </a:lnTo>
                  <a:lnTo>
                    <a:pt x="5921" y="32421"/>
                  </a:lnTo>
                  <a:lnTo>
                    <a:pt x="0" y="19775"/>
                  </a:lnTo>
                  <a:lnTo>
                    <a:pt x="2789" y="9472"/>
                  </a:lnTo>
                  <a:lnTo>
                    <a:pt x="13408" y="2539"/>
                  </a:lnTo>
                  <a:lnTo>
                    <a:pt x="30976" y="0"/>
                  </a:lnTo>
                  <a:lnTo>
                    <a:pt x="751319" y="0"/>
                  </a:lnTo>
                  <a:lnTo>
                    <a:pt x="768887" y="2539"/>
                  </a:lnTo>
                  <a:lnTo>
                    <a:pt x="779507" y="9472"/>
                  </a:lnTo>
                  <a:lnTo>
                    <a:pt x="782296" y="19775"/>
                  </a:lnTo>
                  <a:lnTo>
                    <a:pt x="776375" y="32421"/>
                  </a:lnTo>
                  <a:lnTo>
                    <a:pt x="416203" y="499214"/>
                  </a:lnTo>
                  <a:lnTo>
                    <a:pt x="404556" y="509321"/>
                  </a:lnTo>
                  <a:lnTo>
                    <a:pt x="391148" y="51269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09774" y="6474233"/>
              <a:ext cx="267257" cy="16308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94115" y="6193376"/>
              <a:ext cx="87693" cy="773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41014" y="6194157"/>
              <a:ext cx="64726" cy="7538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316782" y="6194157"/>
              <a:ext cx="87693" cy="7538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1082588" y="6295719"/>
              <a:ext cx="525780" cy="206375"/>
            </a:xfrm>
            <a:custGeom>
              <a:avLst/>
              <a:gdLst/>
              <a:ahLst/>
              <a:cxnLst/>
              <a:rect l="l" t="t" r="r" b="b"/>
              <a:pathLst>
                <a:path w="525779" h="206375">
                  <a:moveTo>
                    <a:pt x="271776" y="205857"/>
                  </a:moveTo>
                  <a:lnTo>
                    <a:pt x="113091" y="163279"/>
                  </a:lnTo>
                  <a:lnTo>
                    <a:pt x="3996" y="21874"/>
                  </a:lnTo>
                  <a:lnTo>
                    <a:pt x="0" y="13348"/>
                  </a:lnTo>
                  <a:lnTo>
                    <a:pt x="1778" y="6396"/>
                  </a:lnTo>
                  <a:lnTo>
                    <a:pt x="8841" y="1715"/>
                  </a:lnTo>
                  <a:lnTo>
                    <a:pt x="20700" y="0"/>
                  </a:lnTo>
                  <a:lnTo>
                    <a:pt x="509280" y="0"/>
                  </a:lnTo>
                  <a:lnTo>
                    <a:pt x="511368" y="390"/>
                  </a:lnTo>
                  <a:lnTo>
                    <a:pt x="229495" y="178904"/>
                  </a:lnTo>
                  <a:lnTo>
                    <a:pt x="229495" y="179685"/>
                  </a:lnTo>
                  <a:lnTo>
                    <a:pt x="367860" y="179685"/>
                  </a:lnTo>
                  <a:lnTo>
                    <a:pt x="271776" y="205857"/>
                  </a:lnTo>
                  <a:close/>
                </a:path>
                <a:path w="525779" h="206375">
                  <a:moveTo>
                    <a:pt x="367860" y="179685"/>
                  </a:moveTo>
                  <a:lnTo>
                    <a:pt x="230017" y="179685"/>
                  </a:lnTo>
                  <a:lnTo>
                    <a:pt x="230017" y="179295"/>
                  </a:lnTo>
                  <a:lnTo>
                    <a:pt x="525462" y="14452"/>
                  </a:lnTo>
                  <a:lnTo>
                    <a:pt x="524940" y="16796"/>
                  </a:lnTo>
                  <a:lnTo>
                    <a:pt x="523896" y="19140"/>
                  </a:lnTo>
                  <a:lnTo>
                    <a:pt x="521808" y="21874"/>
                  </a:lnTo>
                  <a:lnTo>
                    <a:pt x="408015" y="168748"/>
                  </a:lnTo>
                  <a:lnTo>
                    <a:pt x="367860" y="179685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312083" y="6296109"/>
              <a:ext cx="297815" cy="179705"/>
            </a:xfrm>
            <a:custGeom>
              <a:avLst/>
              <a:gdLst/>
              <a:ahLst/>
              <a:cxnLst/>
              <a:rect l="l" t="t" r="r" b="b"/>
              <a:pathLst>
                <a:path w="297815" h="179704">
                  <a:moveTo>
                    <a:pt x="521" y="179295"/>
                  </a:moveTo>
                  <a:lnTo>
                    <a:pt x="0" y="179295"/>
                  </a:lnTo>
                  <a:lnTo>
                    <a:pt x="0" y="178514"/>
                  </a:lnTo>
                  <a:lnTo>
                    <a:pt x="281873" y="0"/>
                  </a:lnTo>
                  <a:lnTo>
                    <a:pt x="292313" y="1562"/>
                  </a:lnTo>
                  <a:lnTo>
                    <a:pt x="297533" y="7031"/>
                  </a:lnTo>
                  <a:lnTo>
                    <a:pt x="295967" y="14062"/>
                  </a:lnTo>
                  <a:lnTo>
                    <a:pt x="521" y="178904"/>
                  </a:lnTo>
                  <a:lnTo>
                    <a:pt x="521" y="179295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70625" y="6295719"/>
              <a:ext cx="386792" cy="187107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18" rIns="0" bIns="0" rtlCol="0">
            <a:spAutoFit/>
          </a:bodyPr>
          <a:lstStyle/>
          <a:p>
            <a:pPr marL="2303145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Differences</a:t>
            </a:r>
            <a:r>
              <a:rPr spc="380" dirty="0"/>
              <a:t> </a:t>
            </a:r>
            <a:r>
              <a:rPr spc="160" dirty="0"/>
              <a:t>under</a:t>
            </a:r>
            <a:r>
              <a:rPr spc="385" dirty="0"/>
              <a:t> </a:t>
            </a:r>
            <a:r>
              <a:rPr spc="130" dirty="0"/>
              <a:t>ESSA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86738" y="6351588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solidFill>
                  <a:srgbClr val="45454C"/>
                </a:solidFill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custGeom>
            <a:avLst/>
            <a:gdLst/>
            <a:ahLst/>
            <a:cxnLst/>
            <a:rect l="l" t="t" r="r" b="b"/>
            <a:pathLst>
              <a:path w="12192000" h="1219200">
                <a:moveTo>
                  <a:pt x="12192000" y="0"/>
                </a:moveTo>
                <a:lnTo>
                  <a:pt x="0" y="0"/>
                </a:lnTo>
                <a:lnTo>
                  <a:pt x="0" y="1219200"/>
                </a:lnTo>
                <a:lnTo>
                  <a:pt x="12192000" y="1219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8BB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488112"/>
            <a:ext cx="1219200" cy="369887"/>
          </a:xfrm>
          <a:prstGeom prst="rect">
            <a:avLst/>
          </a:prstGeom>
        </p:spPr>
      </p:pic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19783" y="6488112"/>
            <a:ext cx="10872470" cy="370205"/>
            <a:chOff x="1319783" y="6488112"/>
            <a:chExt cx="10872470" cy="37020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9783" y="6509003"/>
              <a:ext cx="10872215" cy="34899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20799" y="6488112"/>
              <a:ext cx="10871200" cy="370205"/>
            </a:xfrm>
            <a:custGeom>
              <a:avLst/>
              <a:gdLst/>
              <a:ahLst/>
              <a:cxnLst/>
              <a:rect l="l" t="t" r="r" b="b"/>
              <a:pathLst>
                <a:path w="10871200" h="370204">
                  <a:moveTo>
                    <a:pt x="10871200" y="0"/>
                  </a:moveTo>
                  <a:lnTo>
                    <a:pt x="0" y="0"/>
                  </a:lnTo>
                  <a:lnTo>
                    <a:pt x="0" y="369887"/>
                  </a:lnTo>
                  <a:lnTo>
                    <a:pt x="10871200" y="369887"/>
                  </a:lnTo>
                  <a:lnTo>
                    <a:pt x="10871200" y="0"/>
                  </a:lnTo>
                  <a:close/>
                </a:path>
              </a:pathLst>
            </a:custGeom>
            <a:solidFill>
              <a:srgbClr val="008B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36134" y="-41885"/>
            <a:ext cx="72345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Palatino Linotype"/>
                <a:cs typeface="Palatino Linotype"/>
              </a:rPr>
              <a:t>State</a:t>
            </a:r>
            <a:r>
              <a:rPr sz="4000" spc="-80" dirty="0">
                <a:latin typeface="Palatino Linotype"/>
                <a:cs typeface="Palatino Linotype"/>
              </a:rPr>
              <a:t> </a:t>
            </a:r>
            <a:r>
              <a:rPr sz="4000" dirty="0">
                <a:latin typeface="Palatino Linotype"/>
                <a:cs typeface="Palatino Linotype"/>
              </a:rPr>
              <a:t>Leverage</a:t>
            </a:r>
            <a:r>
              <a:rPr sz="4000" spc="-70" dirty="0">
                <a:latin typeface="Palatino Linotype"/>
                <a:cs typeface="Palatino Linotype"/>
              </a:rPr>
              <a:t> </a:t>
            </a:r>
            <a:r>
              <a:rPr sz="4000" dirty="0">
                <a:latin typeface="Palatino Linotype"/>
                <a:cs typeface="Palatino Linotype"/>
              </a:rPr>
              <a:t>Points</a:t>
            </a:r>
            <a:r>
              <a:rPr sz="4000" spc="-65" dirty="0">
                <a:latin typeface="Palatino Linotype"/>
                <a:cs typeface="Palatino Linotype"/>
              </a:rPr>
              <a:t> </a:t>
            </a:r>
            <a:r>
              <a:rPr sz="4000" dirty="0">
                <a:latin typeface="Palatino Linotype"/>
                <a:cs typeface="Palatino Linotype"/>
              </a:rPr>
              <a:t>for</a:t>
            </a:r>
            <a:r>
              <a:rPr sz="4000" spc="-65" dirty="0">
                <a:latin typeface="Palatino Linotype"/>
                <a:cs typeface="Palatino Linotype"/>
              </a:rPr>
              <a:t> </a:t>
            </a:r>
            <a:r>
              <a:rPr sz="4000" spc="-10" dirty="0">
                <a:latin typeface="Palatino Linotype"/>
                <a:cs typeface="Palatino Linotype"/>
              </a:rPr>
              <a:t>School Improvement</a:t>
            </a:r>
            <a:endParaRPr sz="4000" dirty="0">
              <a:latin typeface="Palatino Linotype"/>
              <a:cs typeface="Palatino Linotype"/>
            </a:endParaRPr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39626" y="1608593"/>
            <a:ext cx="724852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</a:tabLst>
            </a:pPr>
            <a:r>
              <a:rPr sz="2400" dirty="0">
                <a:latin typeface="Arial"/>
                <a:cs typeface="Arial"/>
              </a:rPr>
              <a:t>School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identification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Comprehensive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400" b="1" spc="-10" dirty="0">
                <a:latin typeface="Arial"/>
                <a:cs typeface="Arial"/>
              </a:rPr>
              <a:t>Targeted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Support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Improvement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Arial"/>
              <a:cs typeface="Arial"/>
            </a:endParaRPr>
          </a:p>
          <a:p>
            <a:pPr marL="469900" marR="111125" indent="-457200">
              <a:lnSpc>
                <a:spcPct val="100000"/>
              </a:lnSpc>
              <a:buAutoNum type="arabicPeriod" startAt="2"/>
              <a:tabLst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Distribution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use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Title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school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improvement funds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Arial"/>
              <a:buAutoNum type="arabicPeriod" startAt="2"/>
            </a:pPr>
            <a:endParaRPr sz="2400">
              <a:latin typeface="Arial"/>
              <a:cs typeface="Arial"/>
            </a:endParaRPr>
          </a:p>
          <a:p>
            <a:pPr marL="469900" marR="786765" indent="-457200">
              <a:lnSpc>
                <a:spcPct val="100000"/>
              </a:lnSpc>
              <a:buAutoNum type="arabicPeriod" startAt="2"/>
              <a:tabLst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SEA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approval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monitoring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support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improvement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plans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Arial"/>
              <a:buAutoNum type="arabicPeriod" startAt="2"/>
            </a:pP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buAutoNum type="arabicPeriod" startAt="2"/>
              <a:tabLst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Coordination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with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other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federal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Title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programs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and </a:t>
            </a:r>
            <a:r>
              <a:rPr sz="2400" spc="-10" dirty="0">
                <a:latin typeface="Arial"/>
                <a:cs typeface="Arial"/>
              </a:rPr>
              <a:t>SEA/LEA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initiatives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258599" y="179202"/>
            <a:ext cx="25901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From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CCSSO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(Council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Chief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State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School Officers)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6387846"/>
            <a:ext cx="1689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45454C"/>
                </a:solidFill>
                <a:latin typeface="Calibri"/>
                <a:cs typeface="Calibri"/>
              </a:rPr>
              <a:t>16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99263" y="1439344"/>
            <a:ext cx="8315325" cy="1227455"/>
            <a:chOff x="599263" y="1439344"/>
            <a:chExt cx="8315325" cy="1227455"/>
          </a:xfrm>
        </p:grpSpPr>
        <p:sp>
          <p:nvSpPr>
            <p:cNvPr id="4" name="object 4"/>
            <p:cNvSpPr/>
            <p:nvPr/>
          </p:nvSpPr>
          <p:spPr>
            <a:xfrm>
              <a:off x="608788" y="1448869"/>
              <a:ext cx="8296275" cy="1208405"/>
            </a:xfrm>
            <a:custGeom>
              <a:avLst/>
              <a:gdLst/>
              <a:ahLst/>
              <a:cxnLst/>
              <a:rect l="l" t="t" r="r" b="b"/>
              <a:pathLst>
                <a:path w="8296275" h="1208405">
                  <a:moveTo>
                    <a:pt x="7691780" y="0"/>
                  </a:moveTo>
                  <a:lnTo>
                    <a:pt x="7691780" y="302044"/>
                  </a:lnTo>
                  <a:lnTo>
                    <a:pt x="0" y="302044"/>
                  </a:lnTo>
                  <a:lnTo>
                    <a:pt x="0" y="906145"/>
                  </a:lnTo>
                  <a:lnTo>
                    <a:pt x="7691780" y="906145"/>
                  </a:lnTo>
                  <a:lnTo>
                    <a:pt x="7691780" y="1208189"/>
                  </a:lnTo>
                  <a:lnTo>
                    <a:pt x="8295868" y="604088"/>
                  </a:lnTo>
                  <a:lnTo>
                    <a:pt x="7691780" y="0"/>
                  </a:lnTo>
                  <a:close/>
                </a:path>
              </a:pathLst>
            </a:custGeom>
            <a:solidFill>
              <a:srgbClr val="91B9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8788" y="1448869"/>
              <a:ext cx="8296275" cy="1208405"/>
            </a:xfrm>
            <a:custGeom>
              <a:avLst/>
              <a:gdLst/>
              <a:ahLst/>
              <a:cxnLst/>
              <a:rect l="l" t="t" r="r" b="b"/>
              <a:pathLst>
                <a:path w="8296275" h="1208405">
                  <a:moveTo>
                    <a:pt x="0" y="302044"/>
                  </a:moveTo>
                  <a:lnTo>
                    <a:pt x="7691780" y="302044"/>
                  </a:lnTo>
                  <a:lnTo>
                    <a:pt x="7691780" y="0"/>
                  </a:lnTo>
                  <a:lnTo>
                    <a:pt x="8295868" y="604088"/>
                  </a:lnTo>
                  <a:lnTo>
                    <a:pt x="7691780" y="1208189"/>
                  </a:lnTo>
                  <a:lnTo>
                    <a:pt x="7691780" y="906145"/>
                  </a:lnTo>
                  <a:lnTo>
                    <a:pt x="0" y="906145"/>
                  </a:lnTo>
                  <a:lnTo>
                    <a:pt x="0" y="30204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3718" y="1777419"/>
            <a:ext cx="197231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solidFill>
                  <a:srgbClr val="2E3338"/>
                </a:solidFill>
                <a:latin typeface="Calibri"/>
                <a:cs typeface="Calibri"/>
              </a:rPr>
              <a:t>General</a:t>
            </a:r>
            <a:r>
              <a:rPr sz="2300" spc="-114" dirty="0">
                <a:solidFill>
                  <a:srgbClr val="2E3338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E3338"/>
                </a:solidFill>
                <a:latin typeface="Calibri"/>
                <a:cs typeface="Calibri"/>
              </a:rPr>
              <a:t>Support</a:t>
            </a:r>
            <a:endParaRPr sz="2300">
              <a:latin typeface="Calibri"/>
              <a:cs typeface="Calibri"/>
            </a:endParaRPr>
          </a:p>
        </p:txBody>
      </p:sp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99262" y="2371026"/>
            <a:ext cx="2574290" cy="2346960"/>
            <a:chOff x="599262" y="2371026"/>
            <a:chExt cx="2574290" cy="2346960"/>
          </a:xfrm>
        </p:grpSpPr>
        <p:sp>
          <p:nvSpPr>
            <p:cNvPr id="8" name="object 8"/>
            <p:cNvSpPr/>
            <p:nvPr/>
          </p:nvSpPr>
          <p:spPr>
            <a:xfrm>
              <a:off x="608787" y="2380551"/>
              <a:ext cx="2555240" cy="2327910"/>
            </a:xfrm>
            <a:custGeom>
              <a:avLst/>
              <a:gdLst/>
              <a:ahLst/>
              <a:cxnLst/>
              <a:rect l="l" t="t" r="r" b="b"/>
              <a:pathLst>
                <a:path w="2555240" h="2327910">
                  <a:moveTo>
                    <a:pt x="2555125" y="0"/>
                  </a:moveTo>
                  <a:lnTo>
                    <a:pt x="0" y="0"/>
                  </a:lnTo>
                  <a:lnTo>
                    <a:pt x="0" y="2327427"/>
                  </a:lnTo>
                  <a:lnTo>
                    <a:pt x="2555125" y="2327427"/>
                  </a:lnTo>
                  <a:lnTo>
                    <a:pt x="25551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8787" y="2380551"/>
              <a:ext cx="2555240" cy="2327910"/>
            </a:xfrm>
            <a:custGeom>
              <a:avLst/>
              <a:gdLst/>
              <a:ahLst/>
              <a:cxnLst/>
              <a:rect l="l" t="t" r="r" b="b"/>
              <a:pathLst>
                <a:path w="2555240" h="2327910">
                  <a:moveTo>
                    <a:pt x="0" y="0"/>
                  </a:moveTo>
                  <a:lnTo>
                    <a:pt x="2555125" y="0"/>
                  </a:lnTo>
                  <a:lnTo>
                    <a:pt x="2555125" y="2327427"/>
                  </a:lnTo>
                  <a:lnTo>
                    <a:pt x="0" y="2327427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18312" y="2328155"/>
            <a:ext cx="2536190" cy="1155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608330">
              <a:lnSpc>
                <a:spcPct val="137300"/>
              </a:lnSpc>
              <a:spcBef>
                <a:spcPts val="95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District</a:t>
            </a:r>
            <a:r>
              <a:rPr sz="18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consultation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Planning</a:t>
            </a:r>
            <a:r>
              <a:rPr sz="18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support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Cons.</a:t>
            </a:r>
            <a:r>
              <a:rPr sz="1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App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54391" y="1842075"/>
            <a:ext cx="5760085" cy="1227455"/>
            <a:chOff x="3154391" y="1842075"/>
            <a:chExt cx="5760085" cy="1227455"/>
          </a:xfrm>
        </p:grpSpPr>
        <p:sp>
          <p:nvSpPr>
            <p:cNvPr id="12" name="object 12"/>
            <p:cNvSpPr/>
            <p:nvPr/>
          </p:nvSpPr>
          <p:spPr>
            <a:xfrm>
              <a:off x="3163916" y="1851600"/>
              <a:ext cx="5741035" cy="1208405"/>
            </a:xfrm>
            <a:custGeom>
              <a:avLst/>
              <a:gdLst/>
              <a:ahLst/>
              <a:cxnLst/>
              <a:rect l="l" t="t" r="r" b="b"/>
              <a:pathLst>
                <a:path w="5741034" h="1208405">
                  <a:moveTo>
                    <a:pt x="5136642" y="0"/>
                  </a:moveTo>
                  <a:lnTo>
                    <a:pt x="5136642" y="302044"/>
                  </a:lnTo>
                  <a:lnTo>
                    <a:pt x="0" y="302044"/>
                  </a:lnTo>
                  <a:lnTo>
                    <a:pt x="0" y="906145"/>
                  </a:lnTo>
                  <a:lnTo>
                    <a:pt x="5136642" y="906145"/>
                  </a:lnTo>
                  <a:lnTo>
                    <a:pt x="5136642" y="1208189"/>
                  </a:lnTo>
                  <a:lnTo>
                    <a:pt x="5740742" y="604088"/>
                  </a:lnTo>
                  <a:lnTo>
                    <a:pt x="5136642" y="0"/>
                  </a:lnTo>
                  <a:close/>
                </a:path>
              </a:pathLst>
            </a:custGeom>
            <a:solidFill>
              <a:srgbClr val="2F69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63916" y="1851600"/>
              <a:ext cx="5741035" cy="1208405"/>
            </a:xfrm>
            <a:custGeom>
              <a:avLst/>
              <a:gdLst/>
              <a:ahLst/>
              <a:cxnLst/>
              <a:rect l="l" t="t" r="r" b="b"/>
              <a:pathLst>
                <a:path w="5741034" h="1208405">
                  <a:moveTo>
                    <a:pt x="0" y="302044"/>
                  </a:moveTo>
                  <a:lnTo>
                    <a:pt x="5136642" y="302044"/>
                  </a:lnTo>
                  <a:lnTo>
                    <a:pt x="5136642" y="0"/>
                  </a:lnTo>
                  <a:lnTo>
                    <a:pt x="5740742" y="604088"/>
                  </a:lnTo>
                  <a:lnTo>
                    <a:pt x="5136642" y="1208189"/>
                  </a:lnTo>
                  <a:lnTo>
                    <a:pt x="5136642" y="906145"/>
                  </a:lnTo>
                  <a:lnTo>
                    <a:pt x="0" y="906145"/>
                  </a:lnTo>
                  <a:lnTo>
                    <a:pt x="0" y="30204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38846" y="2180150"/>
            <a:ext cx="211582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Intensive</a:t>
            </a:r>
            <a:r>
              <a:rPr sz="23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endParaRPr sz="2300">
              <a:latin typeface="Calibri"/>
              <a:cs typeface="Calibri"/>
            </a:endParaRPr>
          </a:p>
        </p:txBody>
      </p: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54387" y="2773768"/>
            <a:ext cx="2574290" cy="2346960"/>
            <a:chOff x="3154387" y="2773768"/>
            <a:chExt cx="2574290" cy="2346960"/>
          </a:xfrm>
        </p:grpSpPr>
        <p:sp>
          <p:nvSpPr>
            <p:cNvPr id="16" name="object 16"/>
            <p:cNvSpPr/>
            <p:nvPr/>
          </p:nvSpPr>
          <p:spPr>
            <a:xfrm>
              <a:off x="3163912" y="2783293"/>
              <a:ext cx="2555240" cy="2327910"/>
            </a:xfrm>
            <a:custGeom>
              <a:avLst/>
              <a:gdLst/>
              <a:ahLst/>
              <a:cxnLst/>
              <a:rect l="l" t="t" r="r" b="b"/>
              <a:pathLst>
                <a:path w="2555240" h="2327910">
                  <a:moveTo>
                    <a:pt x="2555125" y="0"/>
                  </a:moveTo>
                  <a:lnTo>
                    <a:pt x="0" y="0"/>
                  </a:lnTo>
                  <a:lnTo>
                    <a:pt x="0" y="2327427"/>
                  </a:lnTo>
                  <a:lnTo>
                    <a:pt x="2555125" y="2327427"/>
                  </a:lnTo>
                  <a:lnTo>
                    <a:pt x="25551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63912" y="2783293"/>
              <a:ext cx="2555240" cy="2327910"/>
            </a:xfrm>
            <a:custGeom>
              <a:avLst/>
              <a:gdLst/>
              <a:ahLst/>
              <a:cxnLst/>
              <a:rect l="l" t="t" r="r" b="b"/>
              <a:pathLst>
                <a:path w="2555240" h="2327910">
                  <a:moveTo>
                    <a:pt x="0" y="0"/>
                  </a:moveTo>
                  <a:lnTo>
                    <a:pt x="2555125" y="0"/>
                  </a:lnTo>
                  <a:lnTo>
                    <a:pt x="2555125" y="2327427"/>
                  </a:lnTo>
                  <a:lnTo>
                    <a:pt x="0" y="2327427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173437" y="2801067"/>
            <a:ext cx="2536190" cy="159702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59055" marR="1021715">
              <a:lnSpc>
                <a:spcPts val="1970"/>
              </a:lnSpc>
              <a:spcBef>
                <a:spcPts val="325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District</a:t>
            </a:r>
            <a:r>
              <a:rPr sz="18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systems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consultation</a:t>
            </a:r>
            <a:endParaRPr sz="1800">
              <a:latin typeface="Calibri"/>
              <a:cs typeface="Calibri"/>
            </a:endParaRPr>
          </a:p>
          <a:p>
            <a:pPr marL="59055" marR="694690">
              <a:lnSpc>
                <a:spcPts val="2750"/>
              </a:lnSpc>
              <a:spcBef>
                <a:spcPts val="55"/>
              </a:spcBef>
            </a:pP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Diagnostics 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Pathway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planning Leadership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training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09520" y="2244806"/>
            <a:ext cx="3204845" cy="1227455"/>
            <a:chOff x="5709520" y="2244806"/>
            <a:chExt cx="3204845" cy="1227455"/>
          </a:xfrm>
        </p:grpSpPr>
        <p:sp>
          <p:nvSpPr>
            <p:cNvPr id="20" name="object 20"/>
            <p:cNvSpPr/>
            <p:nvPr/>
          </p:nvSpPr>
          <p:spPr>
            <a:xfrm>
              <a:off x="5719046" y="2254331"/>
              <a:ext cx="3185795" cy="1208405"/>
            </a:xfrm>
            <a:custGeom>
              <a:avLst/>
              <a:gdLst/>
              <a:ahLst/>
              <a:cxnLst/>
              <a:rect l="l" t="t" r="r" b="b"/>
              <a:pathLst>
                <a:path w="3185795" h="1208404">
                  <a:moveTo>
                    <a:pt x="2581516" y="0"/>
                  </a:moveTo>
                  <a:lnTo>
                    <a:pt x="2581516" y="302044"/>
                  </a:lnTo>
                  <a:lnTo>
                    <a:pt x="0" y="302044"/>
                  </a:lnTo>
                  <a:lnTo>
                    <a:pt x="0" y="906145"/>
                  </a:lnTo>
                  <a:lnTo>
                    <a:pt x="2581516" y="906145"/>
                  </a:lnTo>
                  <a:lnTo>
                    <a:pt x="2581516" y="1208189"/>
                  </a:lnTo>
                  <a:lnTo>
                    <a:pt x="3185617" y="604088"/>
                  </a:lnTo>
                  <a:lnTo>
                    <a:pt x="2581516" y="0"/>
                  </a:lnTo>
                  <a:close/>
                </a:path>
              </a:pathLst>
            </a:custGeom>
            <a:solidFill>
              <a:srgbClr val="1F46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19045" y="2254331"/>
              <a:ext cx="3185795" cy="1208405"/>
            </a:xfrm>
            <a:custGeom>
              <a:avLst/>
              <a:gdLst/>
              <a:ahLst/>
              <a:cxnLst/>
              <a:rect l="l" t="t" r="r" b="b"/>
              <a:pathLst>
                <a:path w="3185795" h="1208404">
                  <a:moveTo>
                    <a:pt x="0" y="302044"/>
                  </a:moveTo>
                  <a:lnTo>
                    <a:pt x="2581516" y="302044"/>
                  </a:lnTo>
                  <a:lnTo>
                    <a:pt x="2581516" y="0"/>
                  </a:lnTo>
                  <a:lnTo>
                    <a:pt x="3185617" y="604088"/>
                  </a:lnTo>
                  <a:lnTo>
                    <a:pt x="2581516" y="1208189"/>
                  </a:lnTo>
                  <a:lnTo>
                    <a:pt x="2581516" y="906145"/>
                  </a:lnTo>
                  <a:lnTo>
                    <a:pt x="0" y="906145"/>
                  </a:lnTo>
                  <a:lnTo>
                    <a:pt x="0" y="30204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93976" y="2582882"/>
            <a:ext cx="2347595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Specialized</a:t>
            </a:r>
            <a:r>
              <a:rPr sz="2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endParaRPr sz="2300">
              <a:latin typeface="Calibri"/>
              <a:cs typeface="Calibri"/>
            </a:endParaRPr>
          </a:p>
        </p:txBody>
      </p:sp>
      <p:grpSp>
        <p:nvGrp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09526" y="3176498"/>
            <a:ext cx="2574290" cy="2312670"/>
            <a:chOff x="5709526" y="3176498"/>
            <a:chExt cx="2574290" cy="2312670"/>
          </a:xfrm>
        </p:grpSpPr>
        <p:sp>
          <p:nvSpPr>
            <p:cNvPr id="24" name="object 24"/>
            <p:cNvSpPr/>
            <p:nvPr/>
          </p:nvSpPr>
          <p:spPr>
            <a:xfrm>
              <a:off x="5719051" y="3186023"/>
              <a:ext cx="2555240" cy="2293620"/>
            </a:xfrm>
            <a:custGeom>
              <a:avLst/>
              <a:gdLst/>
              <a:ahLst/>
              <a:cxnLst/>
              <a:rect l="l" t="t" r="r" b="b"/>
              <a:pathLst>
                <a:path w="2555240" h="2293620">
                  <a:moveTo>
                    <a:pt x="2555125" y="0"/>
                  </a:moveTo>
                  <a:lnTo>
                    <a:pt x="0" y="0"/>
                  </a:lnTo>
                  <a:lnTo>
                    <a:pt x="0" y="2293366"/>
                  </a:lnTo>
                  <a:lnTo>
                    <a:pt x="2555125" y="2293366"/>
                  </a:lnTo>
                  <a:lnTo>
                    <a:pt x="25551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719051" y="3186023"/>
              <a:ext cx="2555240" cy="2293620"/>
            </a:xfrm>
            <a:custGeom>
              <a:avLst/>
              <a:gdLst/>
              <a:ahLst/>
              <a:cxnLst/>
              <a:rect l="l" t="t" r="r" b="b"/>
              <a:pathLst>
                <a:path w="2555240" h="2293620">
                  <a:moveTo>
                    <a:pt x="0" y="0"/>
                  </a:moveTo>
                  <a:lnTo>
                    <a:pt x="2555125" y="0"/>
                  </a:lnTo>
                  <a:lnTo>
                    <a:pt x="2555125" y="2293366"/>
                  </a:lnTo>
                  <a:lnTo>
                    <a:pt x="0" y="229336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74926" y="3203799"/>
            <a:ext cx="2433955" cy="80137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ct val="91400"/>
              </a:lnSpc>
              <a:spcBef>
                <a:spcPts val="285"/>
              </a:spcBef>
            </a:pP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Pathway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consultation: Innovation,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Management,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Zone</a:t>
            </a:r>
            <a:r>
              <a:rPr sz="18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development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185567" y="1842655"/>
            <a:ext cx="2632710" cy="2092960"/>
          </a:xfrm>
          <a:prstGeom prst="rect">
            <a:avLst/>
          </a:prstGeom>
          <a:solidFill>
            <a:srgbClr val="E9F4FA"/>
          </a:solidFill>
          <a:ln w="9994">
            <a:solidFill>
              <a:srgbClr val="488BC9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0"/>
              </a:spcBef>
            </a:pP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Accountability</a:t>
            </a:r>
            <a:endParaRPr sz="1800">
              <a:latin typeface="Calibri"/>
              <a:cs typeface="Calibri"/>
            </a:endParaRPr>
          </a:p>
          <a:p>
            <a:pPr marL="377825" marR="258445" indent="-28702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77825" algn="l"/>
              </a:tabLst>
            </a:pP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Must</a:t>
            </a:r>
            <a:r>
              <a:rPr sz="16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earn</a:t>
            </a:r>
            <a:r>
              <a:rPr sz="16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rating</a:t>
            </a:r>
            <a:r>
              <a:rPr sz="16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off</a:t>
            </a:r>
            <a:r>
              <a:rPr sz="16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5C6670"/>
                </a:solidFill>
                <a:latin typeface="Calibri"/>
                <a:cs typeface="Calibri"/>
              </a:rPr>
              <a:t>of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600" spc="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accountability</a:t>
            </a:r>
            <a:r>
              <a:rPr sz="1600" spc="-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clock.</a:t>
            </a:r>
            <a:endParaRPr sz="1600">
              <a:latin typeface="Calibri"/>
              <a:cs typeface="Calibri"/>
            </a:endParaRPr>
          </a:p>
          <a:p>
            <a:pPr marL="377825" marR="137795" indent="-287020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Differentiated</a:t>
            </a:r>
            <a:r>
              <a:rPr sz="16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monitoring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16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performance</a:t>
            </a:r>
            <a:r>
              <a:rPr sz="16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5C6670"/>
                </a:solidFill>
                <a:latin typeface="Calibri"/>
                <a:cs typeface="Calibri"/>
              </a:rPr>
              <a:t>using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agreed-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upon</a:t>
            </a:r>
            <a:r>
              <a:rPr sz="16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metrics.</a:t>
            </a:r>
            <a:endParaRPr sz="1600">
              <a:latin typeface="Calibri"/>
              <a:cs typeface="Calibri"/>
            </a:endParaRPr>
          </a:p>
          <a:p>
            <a:pPr marL="377825" marR="281305" indent="-287020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Same</a:t>
            </a:r>
            <a:r>
              <a:rPr sz="16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recommendation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process</a:t>
            </a:r>
            <a:r>
              <a:rPr sz="16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16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16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Board.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1386" y="140804"/>
            <a:ext cx="4110354" cy="1496695"/>
            <a:chOff x="221386" y="140804"/>
            <a:chExt cx="4110354" cy="1496695"/>
          </a:xfrm>
        </p:grpSpPr>
        <p:sp>
          <p:nvSpPr>
            <p:cNvPr id="29" name="object 29"/>
            <p:cNvSpPr/>
            <p:nvPr/>
          </p:nvSpPr>
          <p:spPr>
            <a:xfrm>
              <a:off x="230911" y="150329"/>
              <a:ext cx="4091304" cy="1477645"/>
            </a:xfrm>
            <a:custGeom>
              <a:avLst/>
              <a:gdLst/>
              <a:ahLst/>
              <a:cxnLst/>
              <a:rect l="l" t="t" r="r" b="b"/>
              <a:pathLst>
                <a:path w="4091304" h="1477645">
                  <a:moveTo>
                    <a:pt x="4090835" y="0"/>
                  </a:moveTo>
                  <a:lnTo>
                    <a:pt x="0" y="0"/>
                  </a:lnTo>
                  <a:lnTo>
                    <a:pt x="0" y="1477327"/>
                  </a:lnTo>
                  <a:lnTo>
                    <a:pt x="4090835" y="1477327"/>
                  </a:lnTo>
                  <a:lnTo>
                    <a:pt x="40908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0911" y="150329"/>
              <a:ext cx="4091304" cy="1477645"/>
            </a:xfrm>
            <a:custGeom>
              <a:avLst/>
              <a:gdLst/>
              <a:ahLst/>
              <a:cxnLst/>
              <a:rect l="l" t="t" r="r" b="b"/>
              <a:pathLst>
                <a:path w="4091304" h="1477645">
                  <a:moveTo>
                    <a:pt x="0" y="0"/>
                  </a:moveTo>
                  <a:lnTo>
                    <a:pt x="4090835" y="0"/>
                  </a:lnTo>
                  <a:lnTo>
                    <a:pt x="4090835" y="1477327"/>
                  </a:lnTo>
                  <a:lnTo>
                    <a:pt x="0" y="1477327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679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09653" y="168112"/>
            <a:ext cx="378206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Eligibility</a:t>
            </a:r>
            <a:r>
              <a:rPr sz="1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Services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ALL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Priority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Improvement/Turnaround; 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Comprehensive/Targeted;</a:t>
            </a:r>
            <a:r>
              <a:rPr sz="1800" spc="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Priority/Focus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All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eligible</a:t>
            </a:r>
            <a:r>
              <a:rPr sz="18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1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supports.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Some</a:t>
            </a:r>
            <a:r>
              <a:rPr sz="1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eligible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funding.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95454" y="1080836"/>
            <a:ext cx="8110220" cy="5786755"/>
            <a:chOff x="595454" y="1080836"/>
            <a:chExt cx="8110220" cy="5786755"/>
          </a:xfrm>
        </p:grpSpPr>
        <p:sp>
          <p:nvSpPr>
            <p:cNvPr id="33" name="object 33"/>
            <p:cNvSpPr/>
            <p:nvPr/>
          </p:nvSpPr>
          <p:spPr>
            <a:xfrm>
              <a:off x="3287627" y="1090361"/>
              <a:ext cx="873125" cy="871855"/>
            </a:xfrm>
            <a:custGeom>
              <a:avLst/>
              <a:gdLst/>
              <a:ahLst/>
              <a:cxnLst/>
              <a:rect l="l" t="t" r="r" b="b"/>
              <a:pathLst>
                <a:path w="873125" h="871855">
                  <a:moveTo>
                    <a:pt x="654634" y="0"/>
                  </a:moveTo>
                  <a:lnTo>
                    <a:pt x="218211" y="0"/>
                  </a:lnTo>
                  <a:lnTo>
                    <a:pt x="218211" y="435800"/>
                  </a:lnTo>
                  <a:lnTo>
                    <a:pt x="0" y="435800"/>
                  </a:lnTo>
                  <a:lnTo>
                    <a:pt x="436422" y="871601"/>
                  </a:lnTo>
                  <a:lnTo>
                    <a:pt x="872832" y="435800"/>
                  </a:lnTo>
                  <a:lnTo>
                    <a:pt x="654634" y="435800"/>
                  </a:lnTo>
                  <a:lnTo>
                    <a:pt x="65463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287627" y="1090361"/>
              <a:ext cx="873125" cy="871855"/>
            </a:xfrm>
            <a:custGeom>
              <a:avLst/>
              <a:gdLst/>
              <a:ahLst/>
              <a:cxnLst/>
              <a:rect l="l" t="t" r="r" b="b"/>
              <a:pathLst>
                <a:path w="873125" h="871855">
                  <a:moveTo>
                    <a:pt x="0" y="435800"/>
                  </a:moveTo>
                  <a:lnTo>
                    <a:pt x="218211" y="435800"/>
                  </a:lnTo>
                  <a:lnTo>
                    <a:pt x="218211" y="0"/>
                  </a:lnTo>
                  <a:lnTo>
                    <a:pt x="654634" y="0"/>
                  </a:lnTo>
                  <a:lnTo>
                    <a:pt x="654634" y="435800"/>
                  </a:lnTo>
                  <a:lnTo>
                    <a:pt x="872832" y="435800"/>
                  </a:lnTo>
                  <a:lnTo>
                    <a:pt x="436422" y="871601"/>
                  </a:lnTo>
                  <a:lnTo>
                    <a:pt x="0" y="435800"/>
                  </a:lnTo>
                  <a:close/>
                </a:path>
              </a:pathLst>
            </a:custGeom>
            <a:ln w="19050">
              <a:solidFill>
                <a:srgbClr val="3265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04975" y="4634283"/>
              <a:ext cx="8091170" cy="2223770"/>
            </a:xfrm>
            <a:custGeom>
              <a:avLst/>
              <a:gdLst/>
              <a:ahLst/>
              <a:cxnLst/>
              <a:rect l="l" t="t" r="r" b="b"/>
              <a:pathLst>
                <a:path w="8091170" h="2223770">
                  <a:moveTo>
                    <a:pt x="6923176" y="0"/>
                  </a:moveTo>
                  <a:lnTo>
                    <a:pt x="6923176" y="583945"/>
                  </a:lnTo>
                  <a:lnTo>
                    <a:pt x="0" y="583945"/>
                  </a:lnTo>
                  <a:lnTo>
                    <a:pt x="0" y="1751825"/>
                  </a:lnTo>
                  <a:lnTo>
                    <a:pt x="6923176" y="1751825"/>
                  </a:lnTo>
                  <a:lnTo>
                    <a:pt x="6923176" y="2223719"/>
                  </a:lnTo>
                  <a:lnTo>
                    <a:pt x="7035228" y="2223719"/>
                  </a:lnTo>
                  <a:lnTo>
                    <a:pt x="8091055" y="1167879"/>
                  </a:lnTo>
                  <a:lnTo>
                    <a:pt x="6923176" y="0"/>
                  </a:lnTo>
                  <a:close/>
                </a:path>
              </a:pathLst>
            </a:custGeom>
            <a:solidFill>
              <a:srgbClr val="FFDE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04979" y="4634282"/>
              <a:ext cx="8091170" cy="2223770"/>
            </a:xfrm>
            <a:custGeom>
              <a:avLst/>
              <a:gdLst/>
              <a:ahLst/>
              <a:cxnLst/>
              <a:rect l="l" t="t" r="r" b="b"/>
              <a:pathLst>
                <a:path w="8091170" h="2223770">
                  <a:moveTo>
                    <a:pt x="0" y="583946"/>
                  </a:moveTo>
                  <a:lnTo>
                    <a:pt x="6923176" y="583946"/>
                  </a:lnTo>
                  <a:lnTo>
                    <a:pt x="6923176" y="0"/>
                  </a:lnTo>
                  <a:lnTo>
                    <a:pt x="8091055" y="1167892"/>
                  </a:lnTo>
                  <a:lnTo>
                    <a:pt x="7035229" y="2223717"/>
                  </a:lnTo>
                </a:path>
                <a:path w="8091170" h="2223770">
                  <a:moveTo>
                    <a:pt x="6923176" y="2223717"/>
                  </a:moveTo>
                  <a:lnTo>
                    <a:pt x="6923176" y="1751825"/>
                  </a:lnTo>
                  <a:lnTo>
                    <a:pt x="0" y="1751825"/>
                  </a:lnTo>
                  <a:lnTo>
                    <a:pt x="0" y="583946"/>
                  </a:lnTo>
                </a:path>
              </a:pathLst>
            </a:custGeom>
            <a:ln w="19050">
              <a:solidFill>
                <a:srgbClr val="3265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140578" y="214096"/>
            <a:ext cx="5706110" cy="1310615"/>
          </a:xfrm>
          <a:prstGeom prst="rect">
            <a:avLst/>
          </a:prstGeom>
          <a:solidFill>
            <a:srgbClr val="D1E8B2"/>
          </a:solidFill>
          <a:ln w="9525">
            <a:solidFill>
              <a:srgbClr val="454D54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414655">
              <a:lnSpc>
                <a:spcPct val="100000"/>
              </a:lnSpc>
              <a:spcBef>
                <a:spcPts val="520"/>
              </a:spcBef>
            </a:pPr>
            <a:r>
              <a:rPr sz="3200" spc="-25" dirty="0">
                <a:solidFill>
                  <a:schemeClr val="tx1"/>
                </a:solidFill>
                <a:latin typeface="Calibri"/>
                <a:cs typeface="Calibri"/>
              </a:rPr>
              <a:t>$</a:t>
            </a:r>
            <a:r>
              <a:rPr sz="3200" spc="-19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tx1"/>
                </a:solidFill>
                <a:latin typeface="Calibri"/>
                <a:cs typeface="Calibri"/>
              </a:rPr>
              <a:t>Grants</a:t>
            </a:r>
            <a:r>
              <a:rPr sz="1600" b="1" spc="-9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tx1"/>
                </a:solidFill>
                <a:latin typeface="Calibri"/>
                <a:cs typeface="Calibri"/>
              </a:rPr>
              <a:t>and</a:t>
            </a:r>
            <a:r>
              <a:rPr sz="1600" b="1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tx1"/>
                </a:solidFill>
                <a:latin typeface="Calibri"/>
                <a:cs typeface="Calibri"/>
              </a:rPr>
              <a:t>funding</a:t>
            </a:r>
            <a:r>
              <a:rPr sz="1600" b="1" spc="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available</a:t>
            </a:r>
            <a:endParaRPr sz="1600">
              <a:solidFill>
                <a:schemeClr val="tx1"/>
              </a:solidFill>
              <a:latin typeface="Calibri"/>
              <a:cs typeface="Calibri"/>
            </a:endParaRPr>
          </a:p>
          <a:p>
            <a:pPr marL="78930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789305" algn="l"/>
              </a:tabLst>
            </a:pP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Funding</a:t>
            </a:r>
            <a:r>
              <a:rPr sz="1600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may</a:t>
            </a:r>
            <a:r>
              <a:rPr sz="1600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be</a:t>
            </a:r>
            <a:r>
              <a:rPr sz="16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issued</a:t>
            </a:r>
            <a:r>
              <a:rPr sz="16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by</a:t>
            </a:r>
            <a:r>
              <a:rPr sz="16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formula</a:t>
            </a:r>
            <a:r>
              <a:rPr sz="16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and/or</a:t>
            </a:r>
            <a:r>
              <a:rPr sz="16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competitions</a:t>
            </a:r>
            <a:endParaRPr sz="1600">
              <a:solidFill>
                <a:schemeClr val="tx1"/>
              </a:solidFill>
              <a:latin typeface="Calibri"/>
              <a:cs typeface="Calibri"/>
            </a:endParaRPr>
          </a:p>
          <a:p>
            <a:pPr marL="789305" indent="-286385">
              <a:lnSpc>
                <a:spcPct val="100000"/>
              </a:lnSpc>
              <a:buFont typeface="Arial"/>
              <a:buChar char="•"/>
              <a:tabLst>
                <a:tab pos="789305" algn="l"/>
              </a:tabLst>
            </a:pP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Rigorous</a:t>
            </a:r>
            <a:r>
              <a:rPr sz="16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criteria</a:t>
            </a:r>
            <a:r>
              <a:rPr sz="1600" spc="-6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exist</a:t>
            </a:r>
            <a:r>
              <a:rPr sz="1600" spc="-6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to</a:t>
            </a:r>
            <a:r>
              <a:rPr sz="1600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issue,</a:t>
            </a:r>
            <a:r>
              <a:rPr sz="1600" spc="-6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maintain,</a:t>
            </a:r>
            <a:r>
              <a:rPr sz="1600" spc="-8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renew</a:t>
            </a:r>
            <a:r>
              <a:rPr sz="16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funding</a:t>
            </a:r>
            <a:endParaRPr sz="1600">
              <a:solidFill>
                <a:schemeClr val="tx1"/>
              </a:solidFill>
              <a:latin typeface="Calibri"/>
              <a:cs typeface="Calibri"/>
            </a:endParaRPr>
          </a:p>
          <a:p>
            <a:pPr marL="789305" indent="-286385">
              <a:lnSpc>
                <a:spcPct val="100000"/>
              </a:lnSpc>
              <a:buFont typeface="Arial"/>
              <a:buChar char="•"/>
              <a:tabLst>
                <a:tab pos="789305" algn="l"/>
              </a:tabLst>
            </a:pP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MOU</a:t>
            </a:r>
            <a:r>
              <a:rPr sz="16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agreement</a:t>
            </a:r>
            <a:r>
              <a:rPr sz="1600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about</a:t>
            </a:r>
            <a:r>
              <a:rPr sz="16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results</a:t>
            </a:r>
            <a:r>
              <a:rPr sz="1600" spc="-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and</a:t>
            </a:r>
            <a:r>
              <a:rPr sz="16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impact</a:t>
            </a:r>
            <a:endParaRPr sz="16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140919" y="5225588"/>
            <a:ext cx="64782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3C3628"/>
                </a:solidFill>
                <a:latin typeface="Calibri"/>
                <a:cs typeface="Calibri"/>
              </a:rPr>
              <a:t>Expectations</a:t>
            </a:r>
            <a:r>
              <a:rPr sz="1800" spc="-65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C3628"/>
                </a:solidFill>
                <a:latin typeface="Calibri"/>
                <a:cs typeface="Calibri"/>
              </a:rPr>
              <a:t>and</a:t>
            </a:r>
            <a:r>
              <a:rPr sz="1800" spc="-55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C3628"/>
                </a:solidFill>
                <a:latin typeface="Calibri"/>
                <a:cs typeface="Calibri"/>
              </a:rPr>
              <a:t>technical</a:t>
            </a:r>
            <a:r>
              <a:rPr sz="1800" spc="-55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C3628"/>
                </a:solidFill>
                <a:latin typeface="Calibri"/>
                <a:cs typeface="Calibri"/>
              </a:rPr>
              <a:t>assistance</a:t>
            </a:r>
            <a:r>
              <a:rPr sz="1800" spc="-60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C3628"/>
                </a:solidFill>
                <a:latin typeface="Calibri"/>
                <a:cs typeface="Calibri"/>
              </a:rPr>
              <a:t>provided</a:t>
            </a:r>
            <a:r>
              <a:rPr sz="1800" spc="-60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C3628"/>
                </a:solidFill>
                <a:latin typeface="Calibri"/>
                <a:cs typeface="Calibri"/>
              </a:rPr>
              <a:t>and</a:t>
            </a:r>
            <a:r>
              <a:rPr sz="1800" spc="-60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C3628"/>
                </a:solidFill>
                <a:latin typeface="Calibri"/>
                <a:cs typeface="Calibri"/>
              </a:rPr>
              <a:t>differentiated</a:t>
            </a:r>
            <a:r>
              <a:rPr sz="1800" spc="-55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3C3628"/>
                </a:solidFill>
                <a:latin typeface="Calibri"/>
                <a:cs typeface="Calibri"/>
              </a:rPr>
              <a:t>for: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spc="-10" dirty="0">
                <a:solidFill>
                  <a:srgbClr val="3C3628"/>
                </a:solidFill>
                <a:latin typeface="Calibri"/>
                <a:cs typeface="Calibri"/>
              </a:rPr>
              <a:t>Improvement</a:t>
            </a:r>
            <a:r>
              <a:rPr sz="1800" spc="-50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C3628"/>
                </a:solidFill>
                <a:latin typeface="Calibri"/>
                <a:cs typeface="Calibri"/>
              </a:rPr>
              <a:t>Planning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spc="-10" dirty="0">
                <a:solidFill>
                  <a:srgbClr val="3C3628"/>
                </a:solidFill>
                <a:latin typeface="Calibri"/>
                <a:cs typeface="Calibri"/>
              </a:rPr>
              <a:t>Performance</a:t>
            </a:r>
            <a:r>
              <a:rPr sz="1800" spc="-55" dirty="0">
                <a:solidFill>
                  <a:srgbClr val="3C3628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C3628"/>
                </a:solidFill>
                <a:latin typeface="Calibri"/>
                <a:cs typeface="Calibri"/>
              </a:rPr>
              <a:t>Management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spc="-10" dirty="0">
                <a:solidFill>
                  <a:srgbClr val="3C3628"/>
                </a:solidFill>
                <a:latin typeface="Calibri"/>
                <a:cs typeface="Calibri"/>
              </a:rPr>
              <a:t>Leadership training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205180" y="476036"/>
            <a:ext cx="890905" cy="892175"/>
            <a:chOff x="4205180" y="476036"/>
            <a:chExt cx="890905" cy="892175"/>
          </a:xfrm>
        </p:grpSpPr>
        <p:sp>
          <p:nvSpPr>
            <p:cNvPr id="40" name="object 40"/>
            <p:cNvSpPr/>
            <p:nvPr/>
          </p:nvSpPr>
          <p:spPr>
            <a:xfrm>
              <a:off x="4214705" y="485561"/>
              <a:ext cx="871855" cy="873125"/>
            </a:xfrm>
            <a:custGeom>
              <a:avLst/>
              <a:gdLst/>
              <a:ahLst/>
              <a:cxnLst/>
              <a:rect l="l" t="t" r="r" b="b"/>
              <a:pathLst>
                <a:path w="871854" h="873125">
                  <a:moveTo>
                    <a:pt x="435800" y="0"/>
                  </a:moveTo>
                  <a:lnTo>
                    <a:pt x="435800" y="218198"/>
                  </a:lnTo>
                  <a:lnTo>
                    <a:pt x="0" y="218198"/>
                  </a:lnTo>
                  <a:lnTo>
                    <a:pt x="0" y="654621"/>
                  </a:lnTo>
                  <a:lnTo>
                    <a:pt x="435800" y="654621"/>
                  </a:lnTo>
                  <a:lnTo>
                    <a:pt x="435800" y="872832"/>
                  </a:lnTo>
                  <a:lnTo>
                    <a:pt x="871601" y="436410"/>
                  </a:lnTo>
                  <a:lnTo>
                    <a:pt x="43580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214705" y="485561"/>
              <a:ext cx="871855" cy="873125"/>
            </a:xfrm>
            <a:custGeom>
              <a:avLst/>
              <a:gdLst/>
              <a:ahLst/>
              <a:cxnLst/>
              <a:rect l="l" t="t" r="r" b="b"/>
              <a:pathLst>
                <a:path w="871854" h="873125">
                  <a:moveTo>
                    <a:pt x="435800" y="872832"/>
                  </a:moveTo>
                  <a:lnTo>
                    <a:pt x="435800" y="654621"/>
                  </a:lnTo>
                  <a:lnTo>
                    <a:pt x="0" y="654621"/>
                  </a:lnTo>
                  <a:lnTo>
                    <a:pt x="0" y="218198"/>
                  </a:lnTo>
                  <a:lnTo>
                    <a:pt x="435800" y="218198"/>
                  </a:lnTo>
                  <a:lnTo>
                    <a:pt x="435800" y="0"/>
                  </a:lnTo>
                  <a:lnTo>
                    <a:pt x="871601" y="436410"/>
                  </a:lnTo>
                  <a:lnTo>
                    <a:pt x="435800" y="872832"/>
                  </a:lnTo>
                  <a:close/>
                </a:path>
              </a:pathLst>
            </a:custGeom>
            <a:ln w="19050">
              <a:solidFill>
                <a:srgbClr val="3265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Title 41">
            <a:extLst>
              <a:ext uri="{FF2B5EF4-FFF2-40B4-BE49-F238E27FC236}">
                <a16:creationId xmlns:a16="http://schemas.microsoft.com/office/drawing/2014/main" id="{420C512D-FC40-4971-342D-870771BE4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39508" y="-553998"/>
            <a:ext cx="10112982" cy="553998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Eligibility for support services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custGeom>
            <a:avLst/>
            <a:gdLst/>
            <a:ahLst/>
            <a:cxnLst/>
            <a:rect l="l" t="t" r="r" b="b"/>
            <a:pathLst>
              <a:path w="12192000" h="1219200">
                <a:moveTo>
                  <a:pt x="12192000" y="0"/>
                </a:moveTo>
                <a:lnTo>
                  <a:pt x="0" y="0"/>
                </a:lnTo>
                <a:lnTo>
                  <a:pt x="0" y="1219200"/>
                </a:lnTo>
                <a:lnTo>
                  <a:pt x="12192000" y="1219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8BB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488112"/>
            <a:ext cx="1219200" cy="369887"/>
          </a:xfrm>
          <a:prstGeom prst="rect">
            <a:avLst/>
          </a:prstGeom>
        </p:spPr>
      </p:pic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19783" y="6488112"/>
            <a:ext cx="10872470" cy="370205"/>
            <a:chOff x="1319783" y="6488112"/>
            <a:chExt cx="10872470" cy="37020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9783" y="6509003"/>
              <a:ext cx="10872215" cy="34899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20799" y="6488112"/>
              <a:ext cx="10871200" cy="370205"/>
            </a:xfrm>
            <a:custGeom>
              <a:avLst/>
              <a:gdLst/>
              <a:ahLst/>
              <a:cxnLst/>
              <a:rect l="l" t="t" r="r" b="b"/>
              <a:pathLst>
                <a:path w="10871200" h="370204">
                  <a:moveTo>
                    <a:pt x="10871200" y="0"/>
                  </a:moveTo>
                  <a:lnTo>
                    <a:pt x="0" y="0"/>
                  </a:lnTo>
                  <a:lnTo>
                    <a:pt x="0" y="369887"/>
                  </a:lnTo>
                  <a:lnTo>
                    <a:pt x="10871200" y="369887"/>
                  </a:lnTo>
                  <a:lnTo>
                    <a:pt x="10871200" y="0"/>
                  </a:lnTo>
                  <a:close/>
                </a:path>
              </a:pathLst>
            </a:custGeom>
            <a:solidFill>
              <a:srgbClr val="008B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2635" y="-18145"/>
            <a:ext cx="60706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Palatino Linotype"/>
                <a:cs typeface="Palatino Linotype"/>
              </a:rPr>
              <a:t>Decision</a:t>
            </a:r>
            <a:r>
              <a:rPr spc="-90" dirty="0">
                <a:latin typeface="Palatino Linotype"/>
                <a:cs typeface="Palatino Linotype"/>
              </a:rPr>
              <a:t> </a:t>
            </a:r>
            <a:r>
              <a:rPr dirty="0">
                <a:latin typeface="Palatino Linotype"/>
                <a:cs typeface="Palatino Linotype"/>
              </a:rPr>
              <a:t>Criteria</a:t>
            </a:r>
            <a:r>
              <a:rPr spc="-95" dirty="0">
                <a:latin typeface="Palatino Linotype"/>
                <a:cs typeface="Palatino Linotype"/>
              </a:rPr>
              <a:t> </a:t>
            </a:r>
            <a:r>
              <a:rPr dirty="0">
                <a:latin typeface="Palatino Linotype"/>
                <a:cs typeface="Palatino Linotype"/>
              </a:rPr>
              <a:t>for</a:t>
            </a:r>
            <a:r>
              <a:rPr spc="-114" dirty="0">
                <a:latin typeface="Palatino Linotype"/>
                <a:cs typeface="Palatino Linotype"/>
              </a:rPr>
              <a:t> </a:t>
            </a:r>
            <a:r>
              <a:rPr spc="-10" dirty="0">
                <a:latin typeface="Palatino Linotype"/>
                <a:cs typeface="Palatino Linotype"/>
              </a:rPr>
              <a:t>Selecting Interventions</a:t>
            </a:r>
          </a:p>
        </p:txBody>
      </p:sp>
      <p:pic>
        <p:nvPic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21787" y="1120686"/>
            <a:ext cx="6235725" cy="4843385"/>
          </a:xfrm>
          <a:prstGeom prst="rect">
            <a:avLst/>
          </a:prstGeom>
        </p:spPr>
      </p:pic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71338" y="6037600"/>
            <a:ext cx="844931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Arial"/>
                <a:cs typeface="Arial"/>
              </a:rPr>
              <a:t>Source: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Better</a:t>
            </a:r>
            <a:r>
              <a:rPr sz="1300" i="1" spc="-3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Evidence,</a:t>
            </a:r>
            <a:r>
              <a:rPr sz="1300" i="1" spc="-3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Better</a:t>
            </a:r>
            <a:r>
              <a:rPr sz="1300" i="1" spc="-3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Choices,</a:t>
            </a:r>
            <a:r>
              <a:rPr sz="1300" i="1" spc="-3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Better</a:t>
            </a:r>
            <a:r>
              <a:rPr sz="1300" i="1" spc="-3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Schools:</a:t>
            </a:r>
            <a:r>
              <a:rPr sz="1300" i="1" spc="-3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State</a:t>
            </a:r>
            <a:r>
              <a:rPr sz="1300" i="1" spc="-4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Supports</a:t>
            </a:r>
            <a:r>
              <a:rPr sz="1300" i="1" spc="-2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for</a:t>
            </a:r>
            <a:r>
              <a:rPr sz="1300" i="1" spc="-40" dirty="0">
                <a:latin typeface="Arial"/>
                <a:cs typeface="Arial"/>
              </a:rPr>
              <a:t> </a:t>
            </a:r>
            <a:r>
              <a:rPr sz="1300" i="1" spc="-20" dirty="0">
                <a:latin typeface="Arial"/>
                <a:cs typeface="Arial"/>
              </a:rPr>
              <a:t>Evidence-</a:t>
            </a:r>
            <a:r>
              <a:rPr sz="1300" i="1" dirty="0">
                <a:latin typeface="Arial"/>
                <a:cs typeface="Arial"/>
              </a:rPr>
              <a:t>Based</a:t>
            </a:r>
            <a:r>
              <a:rPr sz="1300" i="1" spc="-10" dirty="0">
                <a:latin typeface="Arial"/>
                <a:cs typeface="Arial"/>
              </a:rPr>
              <a:t> School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i="1" dirty="0">
                <a:latin typeface="Arial"/>
                <a:cs typeface="Arial"/>
              </a:rPr>
              <a:t>Improvement</a:t>
            </a:r>
            <a:r>
              <a:rPr sz="1300" i="1" spc="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and</a:t>
            </a:r>
            <a:r>
              <a:rPr sz="1300" i="1" spc="-4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the</a:t>
            </a:r>
            <a:r>
              <a:rPr sz="1300" i="1" spc="-40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Every</a:t>
            </a:r>
            <a:r>
              <a:rPr sz="1300" i="1" spc="-3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Student</a:t>
            </a:r>
            <a:r>
              <a:rPr sz="1300" i="1" spc="-35" dirty="0">
                <a:latin typeface="Arial"/>
                <a:cs typeface="Arial"/>
              </a:rPr>
              <a:t> </a:t>
            </a:r>
            <a:r>
              <a:rPr sz="1300" i="1" spc="-10" dirty="0">
                <a:latin typeface="Arial"/>
                <a:cs typeface="Arial"/>
              </a:rPr>
              <a:t>Succeeds</a:t>
            </a:r>
            <a:r>
              <a:rPr sz="1300" i="1" spc="-75" dirty="0">
                <a:latin typeface="Arial"/>
                <a:cs typeface="Arial"/>
              </a:rPr>
              <a:t> </a:t>
            </a:r>
            <a:r>
              <a:rPr sz="1300" i="1" dirty="0">
                <a:latin typeface="Arial"/>
                <a:cs typeface="Arial"/>
              </a:rPr>
              <a:t>Act.</a:t>
            </a:r>
            <a:r>
              <a:rPr sz="1300" i="1" spc="-5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Fleischman,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Scott,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Sargrad.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Center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for</a:t>
            </a:r>
            <a:r>
              <a:rPr sz="1300" spc="-9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American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Progress.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258599" y="179202"/>
            <a:ext cx="25901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From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CCSSO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(Council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Chief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State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School Officers)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497464" y="1330106"/>
            <a:ext cx="1400810" cy="17329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https://www.amer</a:t>
            </a:r>
            <a:r>
              <a:rPr sz="1400" u="none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icanprogress.org/</a:t>
            </a:r>
            <a:r>
              <a:rPr sz="1400" u="none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issues/education/</a:t>
            </a:r>
            <a:r>
              <a:rPr sz="1400" u="none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report/2016/08/3</a:t>
            </a:r>
            <a:r>
              <a:rPr sz="1400" u="none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1/143223/better-</a:t>
            </a:r>
            <a:r>
              <a:rPr sz="1400" u="none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evidence-better-</a:t>
            </a:r>
            <a:r>
              <a:rPr sz="1400" u="none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choices-better-</a:t>
            </a:r>
            <a:r>
              <a:rPr sz="1400" u="none" spc="-1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Arial"/>
                <a:cs typeface="Arial"/>
                <a:hlinkClick r:id="rId5"/>
              </a:rPr>
              <a:t>schools/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88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00514" y="6164860"/>
            <a:ext cx="1336675" cy="516255"/>
            <a:chOff x="10400514" y="6164860"/>
            <a:chExt cx="1336675" cy="516255"/>
          </a:xfrm>
        </p:grpSpPr>
        <p:sp>
          <p:nvSpPr>
            <p:cNvPr id="4" name="object 4"/>
            <p:cNvSpPr/>
            <p:nvPr/>
          </p:nvSpPr>
          <p:spPr>
            <a:xfrm>
              <a:off x="10400514" y="6165446"/>
              <a:ext cx="786765" cy="515620"/>
            </a:xfrm>
            <a:custGeom>
              <a:avLst/>
              <a:gdLst/>
              <a:ahLst/>
              <a:cxnLst/>
              <a:rect l="l" t="t" r="r" b="b"/>
              <a:pathLst>
                <a:path w="786765" h="515620">
                  <a:moveTo>
                    <a:pt x="755495" y="515425"/>
                  </a:moveTo>
                  <a:lnTo>
                    <a:pt x="30976" y="515425"/>
                  </a:lnTo>
                  <a:lnTo>
                    <a:pt x="13408" y="512886"/>
                  </a:lnTo>
                  <a:lnTo>
                    <a:pt x="2789" y="505952"/>
                  </a:lnTo>
                  <a:lnTo>
                    <a:pt x="0" y="495649"/>
                  </a:lnTo>
                  <a:lnTo>
                    <a:pt x="5921" y="483003"/>
                  </a:lnTo>
                  <a:lnTo>
                    <a:pt x="368180" y="13476"/>
                  </a:lnTo>
                  <a:lnTo>
                    <a:pt x="379827" y="3369"/>
                  </a:lnTo>
                  <a:lnTo>
                    <a:pt x="393236" y="0"/>
                  </a:lnTo>
                  <a:lnTo>
                    <a:pt x="406644" y="3369"/>
                  </a:lnTo>
                  <a:lnTo>
                    <a:pt x="418291" y="13476"/>
                  </a:lnTo>
                  <a:lnTo>
                    <a:pt x="780551" y="483003"/>
                  </a:lnTo>
                  <a:lnTo>
                    <a:pt x="786472" y="495649"/>
                  </a:lnTo>
                  <a:lnTo>
                    <a:pt x="783683" y="505952"/>
                  </a:lnTo>
                  <a:lnTo>
                    <a:pt x="773063" y="512886"/>
                  </a:lnTo>
                  <a:lnTo>
                    <a:pt x="755495" y="515425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72127" y="6206656"/>
              <a:ext cx="262255" cy="194310"/>
            </a:xfrm>
            <a:custGeom>
              <a:avLst/>
              <a:gdLst/>
              <a:ahLst/>
              <a:cxnLst/>
              <a:rect l="l" t="t" r="r" b="b"/>
              <a:pathLst>
                <a:path w="262254" h="194310">
                  <a:moveTo>
                    <a:pt x="104397" y="193748"/>
                  </a:moveTo>
                  <a:lnTo>
                    <a:pt x="98655" y="193748"/>
                  </a:lnTo>
                  <a:lnTo>
                    <a:pt x="96045" y="188670"/>
                  </a:lnTo>
                  <a:lnTo>
                    <a:pt x="67336" y="142576"/>
                  </a:lnTo>
                  <a:lnTo>
                    <a:pt x="64726" y="137889"/>
                  </a:lnTo>
                  <a:lnTo>
                    <a:pt x="56896" y="135936"/>
                  </a:lnTo>
                  <a:lnTo>
                    <a:pt x="51154" y="138280"/>
                  </a:lnTo>
                  <a:lnTo>
                    <a:pt x="8351" y="154686"/>
                  </a:lnTo>
                  <a:lnTo>
                    <a:pt x="2609" y="157029"/>
                  </a:lnTo>
                  <a:lnTo>
                    <a:pt x="0" y="155076"/>
                  </a:lnTo>
                  <a:lnTo>
                    <a:pt x="3653" y="150779"/>
                  </a:lnTo>
                  <a:lnTo>
                    <a:pt x="115359" y="4687"/>
                  </a:lnTo>
                  <a:lnTo>
                    <a:pt x="119013" y="0"/>
                  </a:lnTo>
                  <a:lnTo>
                    <a:pt x="124755" y="0"/>
                  </a:lnTo>
                  <a:lnTo>
                    <a:pt x="127887" y="4687"/>
                  </a:lnTo>
                  <a:lnTo>
                    <a:pt x="258383" y="174998"/>
                  </a:lnTo>
                  <a:lnTo>
                    <a:pt x="262037" y="179295"/>
                  </a:lnTo>
                  <a:lnTo>
                    <a:pt x="260471" y="180467"/>
                  </a:lnTo>
                  <a:lnTo>
                    <a:pt x="255252" y="176951"/>
                  </a:lnTo>
                  <a:lnTo>
                    <a:pt x="174865" y="125780"/>
                  </a:lnTo>
                  <a:lnTo>
                    <a:pt x="169646" y="122264"/>
                  </a:lnTo>
                  <a:lnTo>
                    <a:pt x="162338" y="123045"/>
                  </a:lnTo>
                  <a:lnTo>
                    <a:pt x="158684" y="127342"/>
                  </a:lnTo>
                  <a:lnTo>
                    <a:pt x="108051" y="189451"/>
                  </a:lnTo>
                  <a:lnTo>
                    <a:pt x="104397" y="193748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584955" y="6460951"/>
              <a:ext cx="423332" cy="16132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211331" y="6655091"/>
              <a:ext cx="68580" cy="26034"/>
            </a:xfrm>
            <a:custGeom>
              <a:avLst/>
              <a:gdLst/>
              <a:ahLst/>
              <a:cxnLst/>
              <a:rect l="l" t="t" r="r" b="b"/>
              <a:pathLst>
                <a:path w="68579" h="26034">
                  <a:moveTo>
                    <a:pt x="22974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520" y="4686"/>
                  </a:lnTo>
                  <a:lnTo>
                    <a:pt x="8356" y="4686"/>
                  </a:lnTo>
                  <a:lnTo>
                    <a:pt x="8356" y="25400"/>
                  </a:lnTo>
                  <a:lnTo>
                    <a:pt x="14617" y="25400"/>
                  </a:lnTo>
                  <a:lnTo>
                    <a:pt x="14617" y="4686"/>
                  </a:lnTo>
                  <a:lnTo>
                    <a:pt x="22974" y="4686"/>
                  </a:lnTo>
                  <a:lnTo>
                    <a:pt x="22974" y="393"/>
                  </a:lnTo>
                  <a:close/>
                </a:path>
                <a:path w="68579" h="26034">
                  <a:moveTo>
                    <a:pt x="68376" y="25400"/>
                  </a:moveTo>
                  <a:lnTo>
                    <a:pt x="67856" y="24612"/>
                  </a:lnTo>
                  <a:lnTo>
                    <a:pt x="64706" y="11328"/>
                  </a:lnTo>
                  <a:lnTo>
                    <a:pt x="62115" y="393"/>
                  </a:lnTo>
                  <a:lnTo>
                    <a:pt x="62115" y="0"/>
                  </a:lnTo>
                  <a:lnTo>
                    <a:pt x="60032" y="0"/>
                  </a:lnTo>
                  <a:lnTo>
                    <a:pt x="60032" y="393"/>
                  </a:lnTo>
                  <a:lnTo>
                    <a:pt x="49072" y="17195"/>
                  </a:lnTo>
                  <a:lnTo>
                    <a:pt x="45427" y="11328"/>
                  </a:lnTo>
                  <a:lnTo>
                    <a:pt x="38633" y="393"/>
                  </a:lnTo>
                  <a:lnTo>
                    <a:pt x="38112" y="0"/>
                  </a:lnTo>
                  <a:lnTo>
                    <a:pt x="36017" y="0"/>
                  </a:lnTo>
                  <a:lnTo>
                    <a:pt x="36017" y="393"/>
                  </a:lnTo>
                  <a:lnTo>
                    <a:pt x="30276" y="24612"/>
                  </a:lnTo>
                  <a:lnTo>
                    <a:pt x="30276" y="25400"/>
                  </a:lnTo>
                  <a:lnTo>
                    <a:pt x="36537" y="25400"/>
                  </a:lnTo>
                  <a:lnTo>
                    <a:pt x="36614" y="24612"/>
                  </a:lnTo>
                  <a:lnTo>
                    <a:pt x="39154" y="11328"/>
                  </a:lnTo>
                  <a:lnTo>
                    <a:pt x="48031" y="25400"/>
                  </a:lnTo>
                  <a:lnTo>
                    <a:pt x="48031" y="25781"/>
                  </a:lnTo>
                  <a:lnTo>
                    <a:pt x="50114" y="25781"/>
                  </a:lnTo>
                  <a:lnTo>
                    <a:pt x="50634" y="25400"/>
                  </a:lnTo>
                  <a:lnTo>
                    <a:pt x="55511" y="17195"/>
                  </a:lnTo>
                  <a:lnTo>
                    <a:pt x="58991" y="11328"/>
                  </a:lnTo>
                  <a:lnTo>
                    <a:pt x="61595" y="25006"/>
                  </a:lnTo>
                  <a:lnTo>
                    <a:pt x="62115" y="25400"/>
                  </a:lnTo>
                  <a:lnTo>
                    <a:pt x="68376" y="2540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954342" y="6164860"/>
              <a:ext cx="782320" cy="513080"/>
            </a:xfrm>
            <a:custGeom>
              <a:avLst/>
              <a:gdLst/>
              <a:ahLst/>
              <a:cxnLst/>
              <a:rect l="l" t="t" r="r" b="b"/>
              <a:pathLst>
                <a:path w="782320" h="513079">
                  <a:moveTo>
                    <a:pt x="391148" y="512690"/>
                  </a:moveTo>
                  <a:lnTo>
                    <a:pt x="377739" y="509321"/>
                  </a:lnTo>
                  <a:lnTo>
                    <a:pt x="366092" y="499214"/>
                  </a:lnTo>
                  <a:lnTo>
                    <a:pt x="5921" y="32421"/>
                  </a:lnTo>
                  <a:lnTo>
                    <a:pt x="0" y="19775"/>
                  </a:lnTo>
                  <a:lnTo>
                    <a:pt x="2789" y="9472"/>
                  </a:lnTo>
                  <a:lnTo>
                    <a:pt x="13408" y="2539"/>
                  </a:lnTo>
                  <a:lnTo>
                    <a:pt x="30976" y="0"/>
                  </a:lnTo>
                  <a:lnTo>
                    <a:pt x="751319" y="0"/>
                  </a:lnTo>
                  <a:lnTo>
                    <a:pt x="768887" y="2539"/>
                  </a:lnTo>
                  <a:lnTo>
                    <a:pt x="779507" y="9472"/>
                  </a:lnTo>
                  <a:lnTo>
                    <a:pt x="782296" y="19775"/>
                  </a:lnTo>
                  <a:lnTo>
                    <a:pt x="776375" y="32421"/>
                  </a:lnTo>
                  <a:lnTo>
                    <a:pt x="416203" y="499214"/>
                  </a:lnTo>
                  <a:lnTo>
                    <a:pt x="404556" y="509321"/>
                  </a:lnTo>
                  <a:lnTo>
                    <a:pt x="391148" y="512690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09774" y="6474232"/>
              <a:ext cx="267257" cy="16308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94114" y="6193376"/>
              <a:ext cx="87693" cy="773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441014" y="6194157"/>
              <a:ext cx="64726" cy="7538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316781" y="6194157"/>
              <a:ext cx="87693" cy="7538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1082588" y="6295719"/>
              <a:ext cx="525780" cy="206375"/>
            </a:xfrm>
            <a:custGeom>
              <a:avLst/>
              <a:gdLst/>
              <a:ahLst/>
              <a:cxnLst/>
              <a:rect l="l" t="t" r="r" b="b"/>
              <a:pathLst>
                <a:path w="525779" h="206375">
                  <a:moveTo>
                    <a:pt x="271776" y="205857"/>
                  </a:moveTo>
                  <a:lnTo>
                    <a:pt x="113091" y="163279"/>
                  </a:lnTo>
                  <a:lnTo>
                    <a:pt x="3996" y="21874"/>
                  </a:lnTo>
                  <a:lnTo>
                    <a:pt x="0" y="13348"/>
                  </a:lnTo>
                  <a:lnTo>
                    <a:pt x="1778" y="6396"/>
                  </a:lnTo>
                  <a:lnTo>
                    <a:pt x="8841" y="1715"/>
                  </a:lnTo>
                  <a:lnTo>
                    <a:pt x="20700" y="0"/>
                  </a:lnTo>
                  <a:lnTo>
                    <a:pt x="509280" y="0"/>
                  </a:lnTo>
                  <a:lnTo>
                    <a:pt x="511368" y="390"/>
                  </a:lnTo>
                  <a:lnTo>
                    <a:pt x="229495" y="178904"/>
                  </a:lnTo>
                  <a:lnTo>
                    <a:pt x="229495" y="179685"/>
                  </a:lnTo>
                  <a:lnTo>
                    <a:pt x="367860" y="179685"/>
                  </a:lnTo>
                  <a:lnTo>
                    <a:pt x="271776" y="205857"/>
                  </a:lnTo>
                  <a:close/>
                </a:path>
                <a:path w="525779" h="206375">
                  <a:moveTo>
                    <a:pt x="367860" y="179685"/>
                  </a:moveTo>
                  <a:lnTo>
                    <a:pt x="230017" y="179685"/>
                  </a:lnTo>
                  <a:lnTo>
                    <a:pt x="230017" y="179295"/>
                  </a:lnTo>
                  <a:lnTo>
                    <a:pt x="525462" y="14452"/>
                  </a:lnTo>
                  <a:lnTo>
                    <a:pt x="524940" y="16796"/>
                  </a:lnTo>
                  <a:lnTo>
                    <a:pt x="523896" y="19140"/>
                  </a:lnTo>
                  <a:lnTo>
                    <a:pt x="521808" y="21874"/>
                  </a:lnTo>
                  <a:lnTo>
                    <a:pt x="408015" y="168748"/>
                  </a:lnTo>
                  <a:lnTo>
                    <a:pt x="367860" y="179685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312083" y="6296109"/>
              <a:ext cx="297815" cy="179705"/>
            </a:xfrm>
            <a:custGeom>
              <a:avLst/>
              <a:gdLst/>
              <a:ahLst/>
              <a:cxnLst/>
              <a:rect l="l" t="t" r="r" b="b"/>
              <a:pathLst>
                <a:path w="297815" h="179704">
                  <a:moveTo>
                    <a:pt x="521" y="179295"/>
                  </a:moveTo>
                  <a:lnTo>
                    <a:pt x="0" y="179295"/>
                  </a:lnTo>
                  <a:lnTo>
                    <a:pt x="0" y="178514"/>
                  </a:lnTo>
                  <a:lnTo>
                    <a:pt x="281873" y="0"/>
                  </a:lnTo>
                  <a:lnTo>
                    <a:pt x="292313" y="1562"/>
                  </a:lnTo>
                  <a:lnTo>
                    <a:pt x="297533" y="7031"/>
                  </a:lnTo>
                  <a:lnTo>
                    <a:pt x="295967" y="14062"/>
                  </a:lnTo>
                  <a:lnTo>
                    <a:pt x="521" y="178904"/>
                  </a:lnTo>
                  <a:lnTo>
                    <a:pt x="521" y="179295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170625" y="6295719"/>
              <a:ext cx="386792" cy="187107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3862320"/>
            <a:ext cx="10794365" cy="16351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95" dirty="0">
                <a:solidFill>
                  <a:srgbClr val="FFFFFF"/>
                </a:solidFill>
                <a:latin typeface="Calibri"/>
                <a:cs typeface="Calibri"/>
              </a:rPr>
              <a:t>Goal:</a:t>
            </a:r>
            <a:endParaRPr sz="24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b="1" spc="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14" dirty="0">
                <a:solidFill>
                  <a:srgbClr val="FFFFFF"/>
                </a:solidFill>
                <a:latin typeface="Calibri"/>
                <a:cs typeface="Calibri"/>
              </a:rPr>
              <a:t>look</a:t>
            </a:r>
            <a:r>
              <a:rPr sz="2400" b="1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5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400" b="1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2400" b="1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20" dirty="0">
                <a:solidFill>
                  <a:srgbClr val="FFFFFF"/>
                </a:solidFill>
                <a:latin typeface="Calibri"/>
                <a:cs typeface="Calibri"/>
              </a:rPr>
              <a:t>representative</a:t>
            </a:r>
            <a:r>
              <a:rPr sz="2400" b="1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25" dirty="0">
                <a:solidFill>
                  <a:srgbClr val="FFFFFF"/>
                </a:solidFill>
                <a:latin typeface="Calibri"/>
                <a:cs typeface="Calibri"/>
              </a:rPr>
              <a:t>fictional</a:t>
            </a:r>
            <a:r>
              <a:rPr sz="2400" b="1" spc="2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25" dirty="0">
                <a:solidFill>
                  <a:srgbClr val="FFFFFF"/>
                </a:solidFill>
                <a:latin typeface="Calibri"/>
                <a:cs typeface="Calibri"/>
              </a:rPr>
              <a:t>schools</a:t>
            </a:r>
            <a:r>
              <a:rPr sz="2400" b="1" spc="2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b="1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25" dirty="0">
                <a:solidFill>
                  <a:srgbClr val="FFFFFF"/>
                </a:solidFill>
                <a:latin typeface="Calibri"/>
                <a:cs typeface="Calibri"/>
              </a:rPr>
              <a:t>consider</a:t>
            </a:r>
            <a:r>
              <a:rPr sz="2400" b="1" spc="2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400" b="1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35" dirty="0">
                <a:solidFill>
                  <a:srgbClr val="FFFFFF"/>
                </a:solidFill>
                <a:latin typeface="Calibri"/>
                <a:cs typeface="Calibri"/>
              </a:rPr>
              <a:t>supports </a:t>
            </a:r>
            <a:r>
              <a:rPr sz="2400" b="1" spc="95" dirty="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sz="2400" b="1" spc="2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85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2400" b="1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20" dirty="0">
                <a:solidFill>
                  <a:srgbClr val="FFFFFF"/>
                </a:solidFill>
                <a:latin typeface="Calibri"/>
                <a:cs typeface="Calibri"/>
              </a:rPr>
              <a:t>received,</a:t>
            </a:r>
            <a:r>
              <a:rPr sz="2400" b="1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00" dirty="0">
                <a:solidFill>
                  <a:srgbClr val="FFFFFF"/>
                </a:solidFill>
                <a:latin typeface="Calibri"/>
                <a:cs typeface="Calibri"/>
              </a:rPr>
              <a:t>what</a:t>
            </a:r>
            <a:r>
              <a:rPr sz="2400" b="1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95" dirty="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sz="2400" b="1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14" dirty="0">
                <a:solidFill>
                  <a:srgbClr val="FFFFFF"/>
                </a:solidFill>
                <a:latin typeface="Calibri"/>
                <a:cs typeface="Calibri"/>
              </a:rPr>
              <a:t>might</a:t>
            </a:r>
            <a:r>
              <a:rPr sz="2400" b="1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10" dirty="0">
                <a:solidFill>
                  <a:srgbClr val="FFFFFF"/>
                </a:solidFill>
                <a:latin typeface="Calibri"/>
                <a:cs typeface="Calibri"/>
              </a:rPr>
              <a:t>need,</a:t>
            </a:r>
            <a:r>
              <a:rPr sz="2400" b="1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b="1" spc="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90" dirty="0">
                <a:solidFill>
                  <a:srgbClr val="FFFFFF"/>
                </a:solidFill>
                <a:latin typeface="Calibri"/>
                <a:cs typeface="Calibri"/>
              </a:rPr>
              <a:t>CDE’s</a:t>
            </a:r>
            <a:r>
              <a:rPr sz="2400" b="1" spc="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05" dirty="0">
                <a:solidFill>
                  <a:srgbClr val="FFFFFF"/>
                </a:solidFill>
                <a:latin typeface="Calibri"/>
                <a:cs typeface="Calibri"/>
              </a:rPr>
              <a:t>role</a:t>
            </a:r>
            <a:r>
              <a:rPr sz="2400" b="1" spc="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7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400" b="1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114" dirty="0">
                <a:solidFill>
                  <a:srgbClr val="FFFFFF"/>
                </a:solidFill>
                <a:latin typeface="Calibri"/>
                <a:cs typeface="Calibri"/>
              </a:rPr>
              <a:t>improvement.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66190" y="2215174"/>
            <a:ext cx="598487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95" dirty="0"/>
              <a:t>Mock</a:t>
            </a:r>
            <a:r>
              <a:rPr sz="4200" spc="270" dirty="0"/>
              <a:t> </a:t>
            </a:r>
            <a:r>
              <a:rPr sz="4200" spc="114" dirty="0"/>
              <a:t>School</a:t>
            </a:r>
            <a:r>
              <a:rPr sz="4200" spc="265" dirty="0"/>
              <a:t> </a:t>
            </a:r>
            <a:r>
              <a:rPr sz="4200" spc="110" dirty="0"/>
              <a:t>Scenarios</a:t>
            </a:r>
            <a:endParaRPr sz="4200" dirty="0"/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8739" y="6342762"/>
            <a:ext cx="1689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45454C"/>
                </a:solidFill>
                <a:latin typeface="Calibri"/>
                <a:cs typeface="Calibri"/>
              </a:rPr>
              <a:t>18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1729230"/>
            <a:ext cx="4787265" cy="3531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Platte</a:t>
            </a:r>
            <a:r>
              <a:rPr sz="2800" b="1" spc="-1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River</a:t>
            </a:r>
            <a:r>
              <a:rPr sz="2800" b="1" spc="-1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Elementary</a:t>
            </a:r>
            <a:r>
              <a:rPr sz="2800" b="1" spc="-114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  <a:buClr>
                <a:srgbClr val="488BC9"/>
              </a:buClr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Sage</a:t>
            </a:r>
            <a:r>
              <a:rPr sz="28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Middle</a:t>
            </a:r>
            <a:r>
              <a:rPr sz="28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  <a:buClr>
                <a:srgbClr val="488BC9"/>
              </a:buClr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Columbia</a:t>
            </a:r>
            <a:r>
              <a:rPr sz="2800" b="1" spc="-1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Elementary</a:t>
            </a:r>
            <a:r>
              <a:rPr sz="2800" b="1" spc="-1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  <a:buClr>
                <a:srgbClr val="488BC9"/>
              </a:buClr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Plateau</a:t>
            </a:r>
            <a:r>
              <a:rPr sz="28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High</a:t>
            </a:r>
            <a:r>
              <a:rPr sz="28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18" rIns="0" bIns="0" rtlCol="0">
            <a:spAutoFit/>
          </a:bodyPr>
          <a:lstStyle/>
          <a:p>
            <a:pPr marL="3072765">
              <a:lnSpc>
                <a:spcPct val="100000"/>
              </a:lnSpc>
              <a:spcBef>
                <a:spcPts val="100"/>
              </a:spcBef>
            </a:pPr>
            <a:r>
              <a:rPr spc="165" dirty="0"/>
              <a:t>School</a:t>
            </a:r>
            <a:r>
              <a:rPr spc="370" dirty="0"/>
              <a:t> </a:t>
            </a:r>
            <a:r>
              <a:rPr spc="165" dirty="0"/>
              <a:t>Scenarios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6351588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solidFill>
                  <a:srgbClr val="45454C"/>
                </a:solidFill>
                <a:latin typeface="Calibri"/>
                <a:cs typeface="Calibri"/>
              </a:rPr>
              <a:t>19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51229" y="1692799"/>
            <a:ext cx="725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10:00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51229" y="2497471"/>
            <a:ext cx="725170" cy="26593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10:20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10:40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11:00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11:45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12:15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1:30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380029" y="1619647"/>
            <a:ext cx="5535930" cy="3536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75360">
              <a:lnSpc>
                <a:spcPct val="12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Welcome,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goals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day,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framing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Committee</a:t>
            </a:r>
            <a:r>
              <a:rPr sz="2400" b="1" spc="-1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updates</a:t>
            </a:r>
            <a:endParaRPr sz="2400">
              <a:latin typeface="Calibri"/>
              <a:cs typeface="Calibri"/>
            </a:endParaRPr>
          </a:p>
          <a:p>
            <a:pPr marL="12700" marR="380365">
              <a:lnSpc>
                <a:spcPct val="120000"/>
              </a:lnSpc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Guiding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principles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theory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action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Current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supports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interventions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b="1" spc="-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scenarios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Lunch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Plan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discussion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recording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ideas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Next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steps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topics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840"/>
              </a:lnSpc>
              <a:spcBef>
                <a:spcPts val="100"/>
              </a:spcBef>
            </a:pPr>
            <a:r>
              <a:rPr sz="3200" spc="125" dirty="0"/>
              <a:t>ESSA</a:t>
            </a:r>
            <a:r>
              <a:rPr sz="3200" spc="225" dirty="0"/>
              <a:t> </a:t>
            </a:r>
            <a:r>
              <a:rPr sz="3200" spc="160" dirty="0"/>
              <a:t>School</a:t>
            </a:r>
            <a:r>
              <a:rPr sz="3200" spc="385" dirty="0"/>
              <a:t> </a:t>
            </a:r>
            <a:r>
              <a:rPr sz="3200" spc="175" dirty="0"/>
              <a:t>Improvement</a:t>
            </a:r>
            <a:r>
              <a:rPr sz="3200" spc="375" dirty="0"/>
              <a:t> </a:t>
            </a:r>
            <a:r>
              <a:rPr sz="3200" spc="150" dirty="0"/>
              <a:t>Spoke</a:t>
            </a:r>
            <a:r>
              <a:rPr sz="3200" spc="395" dirty="0"/>
              <a:t> </a:t>
            </a:r>
            <a:r>
              <a:rPr sz="3200" spc="165" dirty="0"/>
              <a:t>Committee</a:t>
            </a:r>
            <a:endParaRPr sz="3200" dirty="0"/>
          </a:p>
          <a:p>
            <a:pPr algn="ctr">
              <a:lnSpc>
                <a:spcPts val="4320"/>
              </a:lnSpc>
            </a:pPr>
            <a:r>
              <a:rPr spc="165" dirty="0"/>
              <a:t>Agenda</a:t>
            </a:r>
            <a:r>
              <a:rPr spc="365" dirty="0"/>
              <a:t> </a:t>
            </a:r>
            <a:r>
              <a:rPr spc="130" dirty="0"/>
              <a:t>for</a:t>
            </a:r>
            <a:r>
              <a:rPr spc="340" dirty="0"/>
              <a:t> </a:t>
            </a:r>
            <a:r>
              <a:rPr spc="105" dirty="0"/>
              <a:t>Today</a:t>
            </a: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462007" y="6313170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1729230"/>
            <a:ext cx="3945254" cy="3057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44145" indent="-228600">
              <a:lnSpc>
                <a:spcPct val="100000"/>
              </a:lnSpc>
              <a:spcBef>
                <a:spcPts val="95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1300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Listen</a:t>
            </a:r>
            <a:r>
              <a:rPr sz="2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about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each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5C6670"/>
                </a:solidFill>
                <a:latin typeface="Calibri"/>
                <a:cs typeface="Calibri"/>
              </a:rPr>
              <a:t>the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four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scenarios.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55"/>
              </a:spcBef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09615"/>
              <a:buFont typeface="Wingdings"/>
              <a:buChar char=""/>
              <a:tabLst>
                <a:tab pos="241300" algn="l"/>
              </a:tabLst>
            </a:pP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Choose</a:t>
            </a:r>
            <a:r>
              <a:rPr sz="26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which</a:t>
            </a:r>
            <a:r>
              <a:rPr sz="26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6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spc="-25" dirty="0">
                <a:solidFill>
                  <a:srgbClr val="5C6670"/>
                </a:solidFill>
                <a:latin typeface="Calibri"/>
                <a:cs typeface="Calibri"/>
              </a:rPr>
              <a:t>the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scenarios</a:t>
            </a:r>
            <a:r>
              <a:rPr sz="26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is</a:t>
            </a:r>
            <a:r>
              <a:rPr sz="26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spc="-20" dirty="0">
                <a:solidFill>
                  <a:srgbClr val="5C6670"/>
                </a:solidFill>
                <a:latin typeface="Calibri"/>
                <a:cs typeface="Calibri"/>
              </a:rPr>
              <a:t>most relevant/interesting</a:t>
            </a:r>
            <a:r>
              <a:rPr sz="2600" b="1" spc="-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6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spc="-25" dirty="0">
                <a:solidFill>
                  <a:srgbClr val="5C6670"/>
                </a:solidFill>
                <a:latin typeface="Calibri"/>
                <a:cs typeface="Calibri"/>
              </a:rPr>
              <a:t>you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–</a:t>
            </a:r>
            <a:r>
              <a:rPr sz="26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go</a:t>
            </a:r>
            <a:r>
              <a:rPr sz="26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6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5C6670"/>
                </a:solidFill>
                <a:latin typeface="Calibri"/>
                <a:cs typeface="Calibri"/>
              </a:rPr>
              <a:t>that</a:t>
            </a:r>
            <a:r>
              <a:rPr sz="26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5C6670"/>
                </a:solidFill>
                <a:latin typeface="Calibri"/>
                <a:cs typeface="Calibri"/>
              </a:rPr>
              <a:t>table.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18" rIns="0" bIns="0" rtlCol="0">
            <a:spAutoFit/>
          </a:bodyPr>
          <a:lstStyle/>
          <a:p>
            <a:pPr marL="887094">
              <a:lnSpc>
                <a:spcPct val="100000"/>
              </a:lnSpc>
              <a:spcBef>
                <a:spcPts val="100"/>
              </a:spcBef>
            </a:pPr>
            <a:r>
              <a:rPr spc="135" dirty="0"/>
              <a:t>Key</a:t>
            </a:r>
            <a:r>
              <a:rPr spc="395" dirty="0"/>
              <a:t> </a:t>
            </a:r>
            <a:r>
              <a:rPr spc="175" dirty="0"/>
              <a:t>questions</a:t>
            </a:r>
            <a:r>
              <a:rPr spc="370" dirty="0"/>
              <a:t> </a:t>
            </a:r>
            <a:r>
              <a:rPr spc="135" dirty="0"/>
              <a:t>for</a:t>
            </a:r>
            <a:r>
              <a:rPr spc="395" dirty="0"/>
              <a:t> </a:t>
            </a:r>
            <a:r>
              <a:rPr spc="170" dirty="0"/>
              <a:t>groups</a:t>
            </a:r>
            <a:r>
              <a:rPr spc="375" dirty="0"/>
              <a:t> </a:t>
            </a:r>
            <a:r>
              <a:rPr spc="95" dirty="0"/>
              <a:t>to</a:t>
            </a:r>
            <a:r>
              <a:rPr spc="395" dirty="0"/>
              <a:t> </a:t>
            </a:r>
            <a:r>
              <a:rPr spc="160" dirty="0"/>
              <a:t>consider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6351588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solidFill>
                  <a:srgbClr val="45454C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22048" y="1910842"/>
            <a:ext cx="6043930" cy="3970654"/>
          </a:xfrm>
          <a:custGeom>
            <a:avLst/>
            <a:gdLst/>
            <a:ahLst/>
            <a:cxnLst/>
            <a:rect l="l" t="t" r="r" b="b"/>
            <a:pathLst>
              <a:path w="6043930" h="3970654">
                <a:moveTo>
                  <a:pt x="6043447" y="0"/>
                </a:moveTo>
                <a:lnTo>
                  <a:pt x="0" y="0"/>
                </a:lnTo>
                <a:lnTo>
                  <a:pt x="0" y="3970312"/>
                </a:lnTo>
                <a:lnTo>
                  <a:pt x="6043447" y="3970312"/>
                </a:lnTo>
                <a:lnTo>
                  <a:pt x="6043447" y="0"/>
                </a:lnTo>
                <a:close/>
              </a:path>
            </a:pathLst>
          </a:custGeom>
          <a:solidFill>
            <a:srgbClr val="BBDD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913493" y="1921008"/>
            <a:ext cx="5502275" cy="38658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95"/>
              </a:spcBef>
            </a:pPr>
            <a:r>
              <a:rPr sz="2800" b="1" i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800" b="1" i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i="1" spc="-25" dirty="0">
                <a:solidFill>
                  <a:srgbClr val="5C6670"/>
                </a:solidFill>
                <a:latin typeface="Calibri"/>
                <a:cs typeface="Calibri"/>
              </a:rPr>
              <a:t>DO</a:t>
            </a:r>
            <a:endParaRPr sz="2800">
              <a:latin typeface="Calibri"/>
              <a:cs typeface="Calibri"/>
            </a:endParaRPr>
          </a:p>
          <a:p>
            <a:pPr marR="5080" algn="just">
              <a:lnSpc>
                <a:spcPct val="100000"/>
              </a:lnSpc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Read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details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about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your</a:t>
            </a:r>
            <a:r>
              <a:rPr sz="28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scenario,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discuss</a:t>
            </a:r>
            <a:r>
              <a:rPr sz="28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document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your</a:t>
            </a:r>
            <a:r>
              <a:rPr sz="2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thoughts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graphic</a:t>
            </a:r>
            <a:r>
              <a:rPr sz="2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organizer.</a:t>
            </a:r>
            <a:endParaRPr sz="2800">
              <a:latin typeface="Calibri"/>
              <a:cs typeface="Calibri"/>
            </a:endParaRPr>
          </a:p>
          <a:p>
            <a:pPr marL="456565" indent="-456565">
              <a:lnSpc>
                <a:spcPct val="100000"/>
              </a:lnSpc>
              <a:spcBef>
                <a:spcPts val="3360"/>
              </a:spcBef>
              <a:buFont typeface="Arial"/>
              <a:buChar char="•"/>
              <a:tabLst>
                <a:tab pos="456565" algn="l"/>
              </a:tabLst>
            </a:pP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Strengths?</a:t>
            </a:r>
            <a:endParaRPr sz="2800">
              <a:latin typeface="Calibri"/>
              <a:cs typeface="Calibri"/>
            </a:endParaRPr>
          </a:p>
          <a:p>
            <a:pPr marL="456565" indent="-456565">
              <a:lnSpc>
                <a:spcPct val="100000"/>
              </a:lnSpc>
              <a:buFont typeface="Arial"/>
              <a:buChar char="•"/>
              <a:tabLst>
                <a:tab pos="456565" algn="l"/>
              </a:tabLst>
            </a:pP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Weaknesses?</a:t>
            </a:r>
            <a:endParaRPr sz="2800">
              <a:latin typeface="Calibri"/>
              <a:cs typeface="Calibri"/>
            </a:endParaRPr>
          </a:p>
          <a:p>
            <a:pPr marL="457200" marR="459740" indent="-457200">
              <a:lnSpc>
                <a:spcPct val="100000"/>
              </a:lnSpc>
              <a:buFont typeface="Arial"/>
              <a:buChar char="•"/>
              <a:tabLst>
                <a:tab pos="457200" algn="l"/>
              </a:tabLst>
            </a:pP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Considerations</a:t>
            </a:r>
            <a:r>
              <a:rPr sz="2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CO</a:t>
            </a:r>
            <a:r>
              <a:rPr sz="2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ESSA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plan?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4326" y="2215174"/>
            <a:ext cx="380746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00" dirty="0"/>
              <a:t>Working</a:t>
            </a:r>
            <a:r>
              <a:rPr sz="4200" spc="285" dirty="0"/>
              <a:t> </a:t>
            </a:r>
            <a:r>
              <a:rPr sz="4200" spc="90" dirty="0"/>
              <a:t>Lunch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78739" y="6342762"/>
            <a:ext cx="1689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45454C"/>
                </a:solidFill>
                <a:latin typeface="Calibri"/>
                <a:cs typeface="Calibri"/>
              </a:rPr>
              <a:t>21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49960" algn="l"/>
              </a:tabLst>
            </a:pPr>
            <a:r>
              <a:rPr sz="2400" spc="95" dirty="0">
                <a:solidFill>
                  <a:srgbClr val="FFFFFF"/>
                </a:solidFill>
              </a:rPr>
              <a:t>Goal:</a:t>
            </a:r>
            <a:r>
              <a:rPr sz="2400" dirty="0">
                <a:solidFill>
                  <a:srgbClr val="FFFFFF"/>
                </a:solidFill>
              </a:rPr>
              <a:t>	</a:t>
            </a:r>
            <a:r>
              <a:rPr sz="2400" spc="55" dirty="0">
                <a:solidFill>
                  <a:srgbClr val="FFFFFF"/>
                </a:solidFill>
              </a:rPr>
              <a:t>to</a:t>
            </a:r>
            <a:r>
              <a:rPr sz="2400" spc="290" dirty="0">
                <a:solidFill>
                  <a:srgbClr val="FFFFFF"/>
                </a:solidFill>
              </a:rPr>
              <a:t> </a:t>
            </a:r>
            <a:r>
              <a:rPr sz="2400" spc="114" dirty="0">
                <a:solidFill>
                  <a:srgbClr val="FFFFFF"/>
                </a:solidFill>
              </a:rPr>
              <a:t>capture</a:t>
            </a:r>
            <a:r>
              <a:rPr sz="2400" spc="275" dirty="0">
                <a:solidFill>
                  <a:srgbClr val="FFFFFF"/>
                </a:solidFill>
              </a:rPr>
              <a:t> </a:t>
            </a:r>
            <a:r>
              <a:rPr sz="2400" spc="110" dirty="0">
                <a:solidFill>
                  <a:srgbClr val="FFFFFF"/>
                </a:solidFill>
              </a:rPr>
              <a:t>each</a:t>
            </a:r>
            <a:r>
              <a:rPr sz="2400" spc="280" dirty="0">
                <a:solidFill>
                  <a:srgbClr val="FFFFFF"/>
                </a:solidFill>
              </a:rPr>
              <a:t> </a:t>
            </a:r>
            <a:r>
              <a:rPr sz="2400" spc="105" dirty="0">
                <a:solidFill>
                  <a:srgbClr val="FFFFFF"/>
                </a:solidFill>
              </a:rPr>
              <a:t>group’s</a:t>
            </a:r>
            <a:r>
              <a:rPr sz="2400" spc="270" dirty="0">
                <a:solidFill>
                  <a:srgbClr val="FFFFFF"/>
                </a:solidFill>
              </a:rPr>
              <a:t> </a:t>
            </a:r>
            <a:r>
              <a:rPr sz="2400" spc="95" dirty="0">
                <a:solidFill>
                  <a:srgbClr val="FFFFFF"/>
                </a:solidFill>
              </a:rPr>
              <a:t>best</a:t>
            </a:r>
            <a:r>
              <a:rPr sz="2400" spc="280" dirty="0">
                <a:solidFill>
                  <a:srgbClr val="FFFFFF"/>
                </a:solidFill>
              </a:rPr>
              <a:t> </a:t>
            </a:r>
            <a:r>
              <a:rPr sz="2400" spc="125" dirty="0">
                <a:solidFill>
                  <a:srgbClr val="FFFFFF"/>
                </a:solidFill>
              </a:rPr>
              <a:t>thinking</a:t>
            </a:r>
            <a:r>
              <a:rPr sz="2400" spc="280" dirty="0">
                <a:solidFill>
                  <a:srgbClr val="FFFFFF"/>
                </a:solidFill>
              </a:rPr>
              <a:t> </a:t>
            </a:r>
            <a:r>
              <a:rPr sz="2400" spc="75" dirty="0">
                <a:solidFill>
                  <a:srgbClr val="FFFFFF"/>
                </a:solidFill>
              </a:rPr>
              <a:t>in</a:t>
            </a:r>
            <a:r>
              <a:rPr sz="2400" spc="280" dirty="0">
                <a:solidFill>
                  <a:srgbClr val="FFFFFF"/>
                </a:solidFill>
              </a:rPr>
              <a:t> </a:t>
            </a:r>
            <a:r>
              <a:rPr sz="2400" spc="100" dirty="0">
                <a:solidFill>
                  <a:srgbClr val="FFFFFF"/>
                </a:solidFill>
              </a:rPr>
              <a:t>what</a:t>
            </a:r>
            <a:r>
              <a:rPr sz="2400" spc="295" dirty="0">
                <a:solidFill>
                  <a:srgbClr val="FFFFFF"/>
                </a:solidFill>
              </a:rPr>
              <a:t> </a:t>
            </a:r>
            <a:r>
              <a:rPr sz="2400" spc="110" dirty="0">
                <a:solidFill>
                  <a:srgbClr val="FFFFFF"/>
                </a:solidFill>
              </a:rPr>
              <a:t>will</a:t>
            </a:r>
            <a:r>
              <a:rPr sz="2400" spc="275" dirty="0">
                <a:solidFill>
                  <a:srgbClr val="FFFFFF"/>
                </a:solidFill>
              </a:rPr>
              <a:t> </a:t>
            </a:r>
            <a:r>
              <a:rPr sz="2400" spc="114" dirty="0">
                <a:solidFill>
                  <a:srgbClr val="FFFFFF"/>
                </a:solidFill>
              </a:rPr>
              <a:t>become</a:t>
            </a:r>
            <a:r>
              <a:rPr sz="2400" spc="275" dirty="0">
                <a:solidFill>
                  <a:srgbClr val="FFFFFF"/>
                </a:solidFill>
              </a:rPr>
              <a:t> </a:t>
            </a:r>
            <a:r>
              <a:rPr sz="2400" spc="110" dirty="0">
                <a:solidFill>
                  <a:srgbClr val="FFFFFF"/>
                </a:solidFill>
              </a:rPr>
              <a:t>the </a:t>
            </a:r>
            <a:r>
              <a:rPr sz="2400" spc="120" dirty="0">
                <a:solidFill>
                  <a:srgbClr val="FFFFFF"/>
                </a:solidFill>
              </a:rPr>
              <a:t>outline</a:t>
            </a:r>
            <a:r>
              <a:rPr sz="2400" spc="275" dirty="0">
                <a:solidFill>
                  <a:srgbClr val="FFFFFF"/>
                </a:solidFill>
              </a:rPr>
              <a:t> </a:t>
            </a:r>
            <a:r>
              <a:rPr sz="2400" spc="75" dirty="0">
                <a:solidFill>
                  <a:srgbClr val="FFFFFF"/>
                </a:solidFill>
              </a:rPr>
              <a:t>of</a:t>
            </a:r>
            <a:r>
              <a:rPr sz="2400" spc="295" dirty="0">
                <a:solidFill>
                  <a:srgbClr val="FFFFFF"/>
                </a:solidFill>
              </a:rPr>
              <a:t> </a:t>
            </a:r>
            <a:r>
              <a:rPr sz="2400" spc="85" dirty="0">
                <a:solidFill>
                  <a:srgbClr val="FFFFFF"/>
                </a:solidFill>
              </a:rPr>
              <a:t>the</a:t>
            </a:r>
            <a:r>
              <a:rPr sz="2400" spc="290" dirty="0">
                <a:solidFill>
                  <a:srgbClr val="FFFFFF"/>
                </a:solidFill>
              </a:rPr>
              <a:t> </a:t>
            </a:r>
            <a:r>
              <a:rPr sz="2400" spc="135" dirty="0">
                <a:solidFill>
                  <a:srgbClr val="FFFFFF"/>
                </a:solidFill>
              </a:rPr>
              <a:t>plan.</a:t>
            </a:r>
            <a:endParaRPr sz="2400"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14" dirty="0"/>
              <a:t>State</a:t>
            </a:r>
            <a:r>
              <a:rPr sz="4200" spc="280" dirty="0"/>
              <a:t> </a:t>
            </a:r>
            <a:r>
              <a:rPr sz="4200" spc="100" dirty="0"/>
              <a:t>Plan</a:t>
            </a:r>
            <a:r>
              <a:rPr sz="4200" spc="285" dirty="0"/>
              <a:t> </a:t>
            </a:r>
            <a:r>
              <a:rPr sz="4200" spc="130" dirty="0"/>
              <a:t>Outline</a:t>
            </a:r>
            <a:endParaRPr sz="4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1684464"/>
            <a:ext cx="9002395" cy="255206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45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Group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1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(Evidence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Based</a:t>
            </a:r>
            <a:r>
              <a:rPr sz="2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Interventions)</a:t>
            </a:r>
            <a:r>
              <a:rPr sz="2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Alisa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Sarah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Group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2</a:t>
            </a:r>
            <a:r>
              <a:rPr sz="28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(System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Flow</a:t>
            </a:r>
            <a:r>
              <a:rPr sz="2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8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Timeline)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 -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Lisa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0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Group</a:t>
            </a:r>
            <a:r>
              <a:rPr sz="2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3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(Improvement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Planning)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Lisa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Group</a:t>
            </a:r>
            <a:r>
              <a:rPr sz="2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4</a:t>
            </a:r>
            <a:r>
              <a:rPr sz="2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(Data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Use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Monitoring)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Brad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0"/>
              </a:spcBef>
              <a:buClr>
                <a:srgbClr val="488BC9"/>
              </a:buClr>
              <a:buSzPct val="108928"/>
              <a:buFont typeface="Wingdings"/>
              <a:buChar char=""/>
              <a:tabLst>
                <a:tab pos="240665" algn="l"/>
              </a:tabLst>
            </a:pP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Group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5</a:t>
            </a:r>
            <a:r>
              <a:rPr sz="28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(System</a:t>
            </a:r>
            <a:r>
              <a:rPr sz="2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Supports</a:t>
            </a:r>
            <a:r>
              <a:rPr sz="2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from</a:t>
            </a:r>
            <a:r>
              <a:rPr sz="2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SEA)</a:t>
            </a:r>
            <a:r>
              <a:rPr sz="2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-</a:t>
            </a:r>
            <a:r>
              <a:rPr sz="2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Peter</a:t>
            </a:r>
            <a:r>
              <a:rPr sz="2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5C6670"/>
                </a:solidFill>
                <a:latin typeface="Calibri"/>
                <a:cs typeface="Calibri"/>
              </a:rPr>
              <a:t>Lindsey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18" rIns="0" bIns="0" rtlCol="0">
            <a:spAutoFit/>
          </a:bodyPr>
          <a:lstStyle/>
          <a:p>
            <a:pPr marL="161544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Proposed</a:t>
            </a:r>
            <a:r>
              <a:rPr spc="380" dirty="0"/>
              <a:t> </a:t>
            </a:r>
            <a:r>
              <a:rPr spc="160" dirty="0"/>
              <a:t>State</a:t>
            </a:r>
            <a:r>
              <a:rPr spc="395" dirty="0"/>
              <a:t> </a:t>
            </a:r>
            <a:r>
              <a:rPr spc="145" dirty="0"/>
              <a:t>Plan</a:t>
            </a:r>
            <a:r>
              <a:rPr spc="320" dirty="0"/>
              <a:t> </a:t>
            </a:r>
            <a:r>
              <a:rPr spc="110" dirty="0"/>
              <a:t>Template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45808" y="4359084"/>
            <a:ext cx="9997440" cy="2308860"/>
          </a:xfrm>
          <a:prstGeom prst="rect">
            <a:avLst/>
          </a:prstGeom>
          <a:solidFill>
            <a:srgbClr val="BBDD8C"/>
          </a:solidFill>
        </p:spPr>
        <p:txBody>
          <a:bodyPr vert="horz" wrap="square" lIns="0" tIns="254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00"/>
              </a:spcBef>
            </a:pPr>
            <a:r>
              <a:rPr sz="2400" b="1" i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i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i="1" spc="-25" dirty="0">
                <a:solidFill>
                  <a:srgbClr val="5C6670"/>
                </a:solidFill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  <a:p>
            <a:pPr marL="90805" marR="3087370">
              <a:lnSpc>
                <a:spcPct val="100000"/>
              </a:lnSpc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Choose</a:t>
            </a:r>
            <a:r>
              <a:rPr sz="24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one</a:t>
            </a:r>
            <a:r>
              <a:rPr sz="24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these</a:t>
            </a:r>
            <a:r>
              <a:rPr sz="24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groups/topics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join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that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group.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Read,</a:t>
            </a:r>
            <a:r>
              <a:rPr sz="24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discuss,</a:t>
            </a:r>
            <a:r>
              <a:rPr sz="24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document</a:t>
            </a:r>
            <a:r>
              <a:rPr sz="24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your</a:t>
            </a:r>
            <a:r>
              <a:rPr sz="24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ideas.</a:t>
            </a:r>
            <a:endParaRPr sz="2400">
              <a:latin typeface="Calibri"/>
              <a:cs typeface="Calibri"/>
            </a:endParaRPr>
          </a:p>
          <a:p>
            <a:pPr marL="90805" marR="231140">
              <a:lnSpc>
                <a:spcPct val="100000"/>
              </a:lnSpc>
              <a:spcBef>
                <a:spcPts val="2880"/>
              </a:spcBef>
              <a:tabLst>
                <a:tab pos="890905" algn="l"/>
              </a:tabLst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Goal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: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	to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capture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each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70"/>
                </a:solidFill>
                <a:latin typeface="Calibri"/>
                <a:cs typeface="Calibri"/>
              </a:rPr>
              <a:t>group’s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best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thinking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will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become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outline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70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plan.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1512" y="1932432"/>
              <a:ext cx="7511794" cy="467715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903716" y="2514318"/>
              <a:ext cx="342265" cy="2948305"/>
            </a:xfrm>
            <a:custGeom>
              <a:avLst/>
              <a:gdLst/>
              <a:ahLst/>
              <a:cxnLst/>
              <a:rect l="l" t="t" r="r" b="b"/>
              <a:pathLst>
                <a:path w="342264" h="2948304">
                  <a:moveTo>
                    <a:pt x="341795" y="2948051"/>
                  </a:moveTo>
                  <a:lnTo>
                    <a:pt x="269748" y="2948051"/>
                  </a:lnTo>
                </a:path>
                <a:path w="342264" h="2948304">
                  <a:moveTo>
                    <a:pt x="292608" y="2401824"/>
                  </a:moveTo>
                  <a:lnTo>
                    <a:pt x="219456" y="2401824"/>
                  </a:lnTo>
                </a:path>
                <a:path w="342264" h="2948304">
                  <a:moveTo>
                    <a:pt x="240792" y="1834895"/>
                  </a:moveTo>
                  <a:lnTo>
                    <a:pt x="167640" y="1834895"/>
                  </a:lnTo>
                </a:path>
                <a:path w="342264" h="2948304">
                  <a:moveTo>
                    <a:pt x="185928" y="1246632"/>
                  </a:moveTo>
                  <a:lnTo>
                    <a:pt x="114300" y="1246632"/>
                  </a:lnTo>
                </a:path>
                <a:path w="342264" h="2948304">
                  <a:moveTo>
                    <a:pt x="131064" y="635507"/>
                  </a:moveTo>
                  <a:lnTo>
                    <a:pt x="57912" y="635507"/>
                  </a:lnTo>
                </a:path>
                <a:path w="342264" h="2948304">
                  <a:moveTo>
                    <a:pt x="73152" y="0"/>
                  </a:moveTo>
                  <a:lnTo>
                    <a:pt x="0" y="0"/>
                  </a:lnTo>
                </a:path>
              </a:pathLst>
            </a:custGeom>
            <a:ln w="9994">
              <a:solidFill>
                <a:srgbClr val="9CA0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403314" y="2351982"/>
            <a:ext cx="642620" cy="324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73685" algn="r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100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endParaRPr sz="1800">
              <a:latin typeface="Calibri"/>
              <a:cs typeface="Calibri"/>
            </a:endParaRPr>
          </a:p>
          <a:p>
            <a:pPr marR="215900" algn="r">
              <a:lnSpc>
                <a:spcPct val="100000"/>
              </a:lnSpc>
            </a:pP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80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5"/>
              </a:spcBef>
            </a:pPr>
            <a:endParaRPr sz="1800">
              <a:latin typeface="Calibri"/>
              <a:cs typeface="Calibri"/>
            </a:endParaRPr>
          </a:p>
          <a:p>
            <a:pPr marR="160020" algn="r">
              <a:lnSpc>
                <a:spcPct val="100000"/>
              </a:lnSpc>
            </a:pP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60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800">
              <a:latin typeface="Calibri"/>
              <a:cs typeface="Calibri"/>
            </a:endParaRPr>
          </a:p>
          <a:p>
            <a:pPr marR="106045" algn="r">
              <a:lnSpc>
                <a:spcPct val="100000"/>
              </a:lnSpc>
            </a:pP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40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800">
              <a:latin typeface="Calibri"/>
              <a:cs typeface="Calibri"/>
            </a:endParaRPr>
          </a:p>
          <a:p>
            <a:pPr marR="54610" algn="r">
              <a:lnSpc>
                <a:spcPct val="100000"/>
              </a:lnSpc>
              <a:spcBef>
                <a:spcPts val="5"/>
              </a:spcBef>
            </a:pP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135"/>
              </a:spcBef>
            </a:pPr>
            <a:r>
              <a:rPr sz="1800" spc="-50" dirty="0">
                <a:solidFill>
                  <a:srgbClr val="5C6670"/>
                </a:solidFill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45092" y="5463260"/>
            <a:ext cx="5064125" cy="1120775"/>
          </a:xfrm>
          <a:custGeom>
            <a:avLst/>
            <a:gdLst/>
            <a:ahLst/>
            <a:cxnLst/>
            <a:rect l="l" t="t" r="r" b="b"/>
            <a:pathLst>
              <a:path w="5064125" h="1120775">
                <a:moveTo>
                  <a:pt x="0" y="0"/>
                </a:moveTo>
                <a:lnTo>
                  <a:pt x="0" y="39624"/>
                </a:lnTo>
              </a:path>
              <a:path w="5064125" h="1120775">
                <a:moveTo>
                  <a:pt x="941832" y="201168"/>
                </a:moveTo>
                <a:lnTo>
                  <a:pt x="941832" y="240792"/>
                </a:lnTo>
              </a:path>
              <a:path w="5064125" h="1120775">
                <a:moveTo>
                  <a:pt x="1917192" y="408431"/>
                </a:moveTo>
                <a:lnTo>
                  <a:pt x="1917192" y="449580"/>
                </a:lnTo>
              </a:path>
              <a:path w="5064125" h="1120775">
                <a:moveTo>
                  <a:pt x="2927604" y="624840"/>
                </a:moveTo>
                <a:lnTo>
                  <a:pt x="2927604" y="664464"/>
                </a:lnTo>
              </a:path>
              <a:path w="5064125" h="1120775">
                <a:moveTo>
                  <a:pt x="3976116" y="847344"/>
                </a:moveTo>
                <a:lnTo>
                  <a:pt x="3976116" y="888491"/>
                </a:lnTo>
              </a:path>
              <a:path w="5064125" h="1120775">
                <a:moveTo>
                  <a:pt x="5063642" y="1080516"/>
                </a:moveTo>
                <a:lnTo>
                  <a:pt x="5063642" y="1120355"/>
                </a:lnTo>
              </a:path>
            </a:pathLst>
          </a:custGeom>
          <a:ln w="9994">
            <a:solidFill>
              <a:srgbClr val="9CA0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99550" y="5709700"/>
            <a:ext cx="1531620" cy="328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95"/>
              </a:lnSpc>
              <a:spcBef>
                <a:spcPts val="95"/>
              </a:spcBef>
            </a:pPr>
            <a:r>
              <a:rPr sz="1000" b="1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10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0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5C6670"/>
                </a:solidFill>
                <a:latin typeface="Calibri"/>
                <a:cs typeface="Calibri"/>
              </a:rPr>
              <a:t>Local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ts val="1195"/>
              </a:lnSpc>
            </a:pPr>
            <a:r>
              <a:rPr sz="1000" b="1" dirty="0">
                <a:solidFill>
                  <a:srgbClr val="5C6670"/>
                </a:solidFill>
                <a:latin typeface="Calibri"/>
                <a:cs typeface="Calibri"/>
              </a:rPr>
              <a:t>Title</a:t>
            </a:r>
            <a:r>
              <a:rPr sz="10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000" b="1" spc="-50" dirty="0">
                <a:solidFill>
                  <a:srgbClr val="5C6670"/>
                </a:solidFill>
                <a:latin typeface="Calibri"/>
                <a:cs typeface="Calibri"/>
              </a:rPr>
              <a:t>I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24451" y="210581"/>
            <a:ext cx="8568690" cy="100901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795780" marR="5080" indent="-1783714">
              <a:lnSpc>
                <a:spcPct val="101499"/>
              </a:lnSpc>
              <a:spcBef>
                <a:spcPts val="45"/>
              </a:spcBef>
            </a:pPr>
            <a:r>
              <a:rPr sz="3200" b="1" dirty="0">
                <a:latin typeface="Calibri"/>
                <a:cs typeface="Calibri"/>
              </a:rPr>
              <a:t>District</a:t>
            </a:r>
            <a:r>
              <a:rPr sz="3200" b="1" spc="-114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Instructional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Costs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-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Estimated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Percentages </a:t>
            </a:r>
            <a:r>
              <a:rPr sz="3200" b="1" dirty="0">
                <a:latin typeface="Calibri"/>
                <a:cs typeface="Calibri"/>
              </a:rPr>
              <a:t>(for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discussion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purposes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only</a:t>
            </a:r>
            <a:r>
              <a:rPr sz="2150" b="1" spc="-10" dirty="0">
                <a:latin typeface="Calibri"/>
                <a:cs typeface="Calibri"/>
              </a:rPr>
              <a:t>)</a:t>
            </a:r>
            <a:endParaRPr sz="21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ESSA Title I Fund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31848" y="1162812"/>
            <a:ext cx="8836139" cy="5079491"/>
          </a:xfrm>
          <a:prstGeom prst="rect">
            <a:avLst/>
          </a:prstGeom>
        </p:spPr>
      </p:pic>
      <p:sp>
        <p:nvSpPr>
          <p:cNvPr id="3" name="object 3" descr="ESSA Title I Funds"/>
          <p:cNvSpPr txBox="1">
            <a:spLocks noGrp="1"/>
          </p:cNvSpPr>
          <p:nvPr>
            <p:ph type="title"/>
          </p:nvPr>
        </p:nvSpPr>
        <p:spPr>
          <a:xfrm>
            <a:off x="2997390" y="253239"/>
            <a:ext cx="6132830" cy="100901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732914" marR="5080" indent="-1720850">
              <a:lnSpc>
                <a:spcPct val="101499"/>
              </a:lnSpc>
              <a:spcBef>
                <a:spcPts val="45"/>
              </a:spcBef>
            </a:pPr>
            <a:r>
              <a:rPr sz="3200" b="1" dirty="0">
                <a:latin typeface="Calibri"/>
                <a:cs typeface="Calibri"/>
              </a:rPr>
              <a:t>ESSA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Title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Funds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~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$150M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Annually </a:t>
            </a:r>
            <a:r>
              <a:rPr sz="3200" b="1" dirty="0">
                <a:latin typeface="Calibri"/>
                <a:cs typeface="Calibri"/>
              </a:rPr>
              <a:t>(Estimates</a:t>
            </a:r>
            <a:r>
              <a:rPr sz="3200" b="1" spc="-15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only</a:t>
            </a:r>
            <a:r>
              <a:rPr sz="2150" b="1" spc="-10" dirty="0">
                <a:latin typeface="Calibri"/>
                <a:cs typeface="Calibri"/>
              </a:rPr>
              <a:t>)</a:t>
            </a:r>
            <a:endParaRPr sz="2150">
              <a:latin typeface="Calibri"/>
              <a:cs typeface="Calibri"/>
            </a:endParaRPr>
          </a:p>
        </p:txBody>
      </p:sp>
      <p:grpSp>
        <p:nvGrpSpPr>
          <p:cNvPr id="4" name="object 4" descr="ESSA Title I Funds"/>
          <p:cNvGrpSpPr/>
          <p:nvPr/>
        </p:nvGrpSpPr>
        <p:grpSpPr>
          <a:xfrm>
            <a:off x="2507983" y="6017158"/>
            <a:ext cx="135255" cy="135255"/>
            <a:chOff x="2507983" y="6017158"/>
            <a:chExt cx="135255" cy="135255"/>
          </a:xfrm>
        </p:grpSpPr>
        <p:sp>
          <p:nvSpPr>
            <p:cNvPr id="5" name="object 5"/>
            <p:cNvSpPr/>
            <p:nvPr/>
          </p:nvSpPr>
          <p:spPr>
            <a:xfrm>
              <a:off x="2512745" y="6021920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30" h="125729">
                  <a:moveTo>
                    <a:pt x="125590" y="0"/>
                  </a:moveTo>
                  <a:lnTo>
                    <a:pt x="0" y="0"/>
                  </a:lnTo>
                  <a:lnTo>
                    <a:pt x="0" y="125590"/>
                  </a:lnTo>
                  <a:lnTo>
                    <a:pt x="125590" y="125590"/>
                  </a:lnTo>
                  <a:lnTo>
                    <a:pt x="125590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12745" y="6021920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30" h="125729">
                  <a:moveTo>
                    <a:pt x="0" y="0"/>
                  </a:moveTo>
                  <a:lnTo>
                    <a:pt x="125590" y="0"/>
                  </a:lnTo>
                  <a:lnTo>
                    <a:pt x="125590" y="125590"/>
                  </a:lnTo>
                  <a:lnTo>
                    <a:pt x="0" y="12559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 descr="ESSA Title I Funds"/>
          <p:cNvGrpSpPr/>
          <p:nvPr/>
        </p:nvGrpSpPr>
        <p:grpSpPr>
          <a:xfrm>
            <a:off x="6823633" y="6017158"/>
            <a:ext cx="135255" cy="135255"/>
            <a:chOff x="6823633" y="6017158"/>
            <a:chExt cx="135255" cy="135255"/>
          </a:xfrm>
        </p:grpSpPr>
        <p:sp>
          <p:nvSpPr>
            <p:cNvPr id="8" name="object 8"/>
            <p:cNvSpPr/>
            <p:nvPr/>
          </p:nvSpPr>
          <p:spPr>
            <a:xfrm>
              <a:off x="6828396" y="6021920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29" h="125729">
                  <a:moveTo>
                    <a:pt x="125590" y="0"/>
                  </a:moveTo>
                  <a:lnTo>
                    <a:pt x="0" y="0"/>
                  </a:lnTo>
                  <a:lnTo>
                    <a:pt x="0" y="125590"/>
                  </a:lnTo>
                  <a:lnTo>
                    <a:pt x="125590" y="125590"/>
                  </a:lnTo>
                  <a:lnTo>
                    <a:pt x="125590" y="0"/>
                  </a:lnTo>
                  <a:close/>
                </a:path>
              </a:pathLst>
            </a:custGeom>
            <a:solidFill>
              <a:srgbClr val="FFC8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828396" y="6021920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29" h="125729">
                  <a:moveTo>
                    <a:pt x="0" y="0"/>
                  </a:moveTo>
                  <a:lnTo>
                    <a:pt x="125590" y="0"/>
                  </a:lnTo>
                  <a:lnTo>
                    <a:pt x="125590" y="125590"/>
                  </a:lnTo>
                  <a:lnTo>
                    <a:pt x="0" y="12559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 descr="ESSA Title I Funds"/>
          <p:cNvGrpSpPr/>
          <p:nvPr/>
        </p:nvGrpSpPr>
        <p:grpSpPr>
          <a:xfrm>
            <a:off x="2507983" y="6290081"/>
            <a:ext cx="135255" cy="135255"/>
            <a:chOff x="2507983" y="6290081"/>
            <a:chExt cx="135255" cy="135255"/>
          </a:xfrm>
        </p:grpSpPr>
        <p:sp>
          <p:nvSpPr>
            <p:cNvPr id="11" name="object 11"/>
            <p:cNvSpPr/>
            <p:nvPr/>
          </p:nvSpPr>
          <p:spPr>
            <a:xfrm>
              <a:off x="2512745" y="6294844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30" h="125729">
                  <a:moveTo>
                    <a:pt x="125590" y="0"/>
                  </a:moveTo>
                  <a:lnTo>
                    <a:pt x="0" y="0"/>
                  </a:lnTo>
                  <a:lnTo>
                    <a:pt x="0" y="125590"/>
                  </a:lnTo>
                  <a:lnTo>
                    <a:pt x="125590" y="125590"/>
                  </a:lnTo>
                  <a:lnTo>
                    <a:pt x="125590" y="0"/>
                  </a:lnTo>
                  <a:close/>
                </a:path>
              </a:pathLst>
            </a:custGeom>
            <a:solidFill>
              <a:srgbClr val="8DC6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12745" y="6294844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30" h="125729">
                  <a:moveTo>
                    <a:pt x="0" y="0"/>
                  </a:moveTo>
                  <a:lnTo>
                    <a:pt x="125590" y="0"/>
                  </a:lnTo>
                  <a:lnTo>
                    <a:pt x="125590" y="125590"/>
                  </a:lnTo>
                  <a:lnTo>
                    <a:pt x="0" y="12559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 descr="ESSA Title I Funds"/>
          <p:cNvGrpSpPr/>
          <p:nvPr/>
        </p:nvGrpSpPr>
        <p:grpSpPr>
          <a:xfrm>
            <a:off x="6823633" y="6290081"/>
            <a:ext cx="135255" cy="135255"/>
            <a:chOff x="6823633" y="6290081"/>
            <a:chExt cx="135255" cy="135255"/>
          </a:xfrm>
        </p:grpSpPr>
        <p:sp>
          <p:nvSpPr>
            <p:cNvPr id="14" name="object 14"/>
            <p:cNvSpPr/>
            <p:nvPr/>
          </p:nvSpPr>
          <p:spPr>
            <a:xfrm>
              <a:off x="6828396" y="6294844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29" h="125729">
                  <a:moveTo>
                    <a:pt x="125590" y="0"/>
                  </a:moveTo>
                  <a:lnTo>
                    <a:pt x="0" y="0"/>
                  </a:lnTo>
                  <a:lnTo>
                    <a:pt x="0" y="125590"/>
                  </a:lnTo>
                  <a:lnTo>
                    <a:pt x="125590" y="125590"/>
                  </a:lnTo>
                  <a:lnTo>
                    <a:pt x="125590" y="0"/>
                  </a:lnTo>
                  <a:close/>
                </a:path>
              </a:pathLst>
            </a:custGeom>
            <a:solidFill>
              <a:srgbClr val="6D3A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828396" y="6294844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29" h="125729">
                  <a:moveTo>
                    <a:pt x="0" y="0"/>
                  </a:moveTo>
                  <a:lnTo>
                    <a:pt x="125590" y="0"/>
                  </a:lnTo>
                  <a:lnTo>
                    <a:pt x="125590" y="125590"/>
                  </a:lnTo>
                  <a:lnTo>
                    <a:pt x="0" y="12559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 descr="ESSA Title I Funds"/>
          <p:cNvSpPr txBox="1"/>
          <p:nvPr/>
        </p:nvSpPr>
        <p:spPr>
          <a:xfrm>
            <a:off x="6999309" y="5909180"/>
            <a:ext cx="2760345" cy="5727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2150"/>
              </a:lnSpc>
              <a:spcBef>
                <a:spcPts val="180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7%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SI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(Required)10.5M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Admin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1.5M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7" name="object 17" descr="ESSA Title I Funds"/>
          <p:cNvGrpSpPr/>
          <p:nvPr/>
        </p:nvGrpSpPr>
        <p:grpSpPr>
          <a:xfrm>
            <a:off x="2507983" y="6563017"/>
            <a:ext cx="135255" cy="135255"/>
            <a:chOff x="2507983" y="6563017"/>
            <a:chExt cx="135255" cy="135255"/>
          </a:xfrm>
        </p:grpSpPr>
        <p:sp>
          <p:nvSpPr>
            <p:cNvPr id="18" name="object 18"/>
            <p:cNvSpPr/>
            <p:nvPr/>
          </p:nvSpPr>
          <p:spPr>
            <a:xfrm>
              <a:off x="2512745" y="6567779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30" h="125729">
                  <a:moveTo>
                    <a:pt x="125590" y="0"/>
                  </a:moveTo>
                  <a:lnTo>
                    <a:pt x="0" y="0"/>
                  </a:lnTo>
                  <a:lnTo>
                    <a:pt x="0" y="125590"/>
                  </a:lnTo>
                  <a:lnTo>
                    <a:pt x="125590" y="125590"/>
                  </a:lnTo>
                  <a:lnTo>
                    <a:pt x="125590" y="0"/>
                  </a:lnTo>
                  <a:close/>
                </a:path>
              </a:pathLst>
            </a:custGeom>
            <a:solidFill>
              <a:srgbClr val="4679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12745" y="6567779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30" h="125729">
                  <a:moveTo>
                    <a:pt x="0" y="0"/>
                  </a:moveTo>
                  <a:lnTo>
                    <a:pt x="125590" y="0"/>
                  </a:lnTo>
                  <a:lnTo>
                    <a:pt x="125590" y="125590"/>
                  </a:lnTo>
                  <a:lnTo>
                    <a:pt x="0" y="12559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88B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 descr="ESSA Title I Funds"/>
          <p:cNvSpPr txBox="1"/>
          <p:nvPr/>
        </p:nvSpPr>
        <p:spPr>
          <a:xfrm>
            <a:off x="2683668" y="5909180"/>
            <a:ext cx="2676525" cy="84581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2150"/>
              </a:lnSpc>
              <a:spcBef>
                <a:spcPts val="180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Distibution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districts</a:t>
            </a:r>
            <a:r>
              <a:rPr sz="1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132M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3%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Dir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Serv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(Optional)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4.5M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Delinquent</a:t>
            </a:r>
            <a:r>
              <a:rPr sz="18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Alloc.</a:t>
            </a:r>
            <a:r>
              <a:rPr sz="18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1.5M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320" y="370471"/>
            <a:ext cx="547624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53235" marR="5080" indent="-1741170">
              <a:lnSpc>
                <a:spcPct val="100000"/>
              </a:lnSpc>
              <a:spcBef>
                <a:spcPts val="105"/>
              </a:spcBef>
            </a:pPr>
            <a:r>
              <a:rPr sz="3200" spc="130" dirty="0"/>
              <a:t>Title</a:t>
            </a:r>
            <a:r>
              <a:rPr sz="3200" spc="380" dirty="0"/>
              <a:t> </a:t>
            </a:r>
            <a:r>
              <a:rPr sz="3200" dirty="0"/>
              <a:t>I</a:t>
            </a:r>
            <a:r>
              <a:rPr sz="3200" spc="400" dirty="0"/>
              <a:t> </a:t>
            </a:r>
            <a:r>
              <a:rPr sz="3200" spc="160" dirty="0"/>
              <a:t>School</a:t>
            </a:r>
            <a:r>
              <a:rPr sz="3200" spc="380" dirty="0"/>
              <a:t> </a:t>
            </a:r>
            <a:r>
              <a:rPr sz="3200" spc="165" dirty="0"/>
              <a:t>Improvement </a:t>
            </a:r>
            <a:r>
              <a:rPr sz="3200" spc="190" dirty="0"/>
              <a:t>Set-</a:t>
            </a:r>
            <a:r>
              <a:rPr sz="3200" spc="150" dirty="0"/>
              <a:t>Aside</a:t>
            </a:r>
            <a:endParaRPr sz="32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7</a:t>
            </a:r>
            <a:r>
              <a:rPr spc="-50" dirty="0"/>
              <a:t> </a:t>
            </a:r>
            <a:r>
              <a:rPr dirty="0"/>
              <a:t>%</a:t>
            </a:r>
            <a:r>
              <a:rPr spc="-50" dirty="0"/>
              <a:t> </a:t>
            </a:r>
            <a:r>
              <a:rPr dirty="0"/>
              <a:t>Must</a:t>
            </a:r>
            <a:r>
              <a:rPr spc="-35" dirty="0"/>
              <a:t> </a:t>
            </a:r>
            <a:r>
              <a:rPr dirty="0"/>
              <a:t>be</a:t>
            </a:r>
            <a:r>
              <a:rPr spc="-45" dirty="0"/>
              <a:t> </a:t>
            </a:r>
            <a:r>
              <a:rPr dirty="0"/>
              <a:t>set</a:t>
            </a:r>
            <a:r>
              <a:rPr spc="-45" dirty="0"/>
              <a:t> </a:t>
            </a:r>
            <a:r>
              <a:rPr dirty="0"/>
              <a:t>aside</a:t>
            </a:r>
            <a:r>
              <a:rPr spc="-30" dirty="0"/>
              <a:t> </a:t>
            </a:r>
            <a:r>
              <a:rPr dirty="0"/>
              <a:t>to</a:t>
            </a:r>
            <a:r>
              <a:rPr spc="-50" dirty="0"/>
              <a:t> </a:t>
            </a:r>
            <a:r>
              <a:rPr dirty="0"/>
              <a:t>support</a:t>
            </a:r>
            <a:r>
              <a:rPr spc="-25" dirty="0"/>
              <a:t> </a:t>
            </a:r>
            <a:r>
              <a:rPr dirty="0"/>
              <a:t>schools</a:t>
            </a:r>
            <a:r>
              <a:rPr spc="-30" dirty="0"/>
              <a:t> </a:t>
            </a:r>
            <a:r>
              <a:rPr dirty="0"/>
              <a:t>identified</a:t>
            </a:r>
            <a:r>
              <a:rPr spc="-45" dirty="0"/>
              <a:t> </a:t>
            </a:r>
            <a:r>
              <a:rPr dirty="0"/>
              <a:t>for</a:t>
            </a:r>
            <a:r>
              <a:rPr spc="-60" dirty="0"/>
              <a:t> </a:t>
            </a:r>
            <a:r>
              <a:rPr dirty="0"/>
              <a:t>ESEA</a:t>
            </a:r>
            <a:r>
              <a:rPr spc="-45" dirty="0"/>
              <a:t> </a:t>
            </a:r>
            <a:r>
              <a:rPr dirty="0"/>
              <a:t>School</a:t>
            </a:r>
            <a:r>
              <a:rPr spc="-35" dirty="0"/>
              <a:t> </a:t>
            </a:r>
            <a:r>
              <a:rPr spc="-10" dirty="0"/>
              <a:t>Improvement.</a:t>
            </a:r>
          </a:p>
          <a:p>
            <a:pPr marL="286385" indent="-227965">
              <a:lnSpc>
                <a:spcPct val="100000"/>
              </a:lnSpc>
              <a:spcBef>
                <a:spcPts val="2280"/>
              </a:spcBef>
              <a:buClr>
                <a:srgbClr val="488BC9"/>
              </a:buClr>
              <a:buSzPct val="107894"/>
              <a:buFont typeface="Wingdings"/>
              <a:buChar char=""/>
              <a:tabLst>
                <a:tab pos="286385" algn="l"/>
              </a:tabLst>
            </a:pPr>
            <a:r>
              <a:rPr dirty="0"/>
              <a:t>Eligibility</a:t>
            </a:r>
            <a:r>
              <a:rPr spc="-75" dirty="0"/>
              <a:t> </a:t>
            </a:r>
            <a:r>
              <a:rPr dirty="0"/>
              <a:t>for</a:t>
            </a:r>
            <a:r>
              <a:rPr spc="-40" dirty="0"/>
              <a:t> </a:t>
            </a:r>
            <a:r>
              <a:rPr dirty="0"/>
              <a:t>access</a:t>
            </a:r>
            <a:r>
              <a:rPr spc="-2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set</a:t>
            </a:r>
            <a:r>
              <a:rPr spc="-35" dirty="0"/>
              <a:t> </a:t>
            </a:r>
            <a:r>
              <a:rPr spc="-20" dirty="0"/>
              <a:t>aside</a:t>
            </a:r>
          </a:p>
          <a:p>
            <a:pPr marL="561340" lvl="1" indent="-182880">
              <a:lnSpc>
                <a:spcPct val="100000"/>
              </a:lnSpc>
              <a:spcBef>
                <a:spcPts val="15"/>
              </a:spcBef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Lowest</a:t>
            </a:r>
            <a:r>
              <a:rPr sz="15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5%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Title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I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15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endParaRPr sz="1500">
              <a:latin typeface="Calibri"/>
              <a:cs typeface="Calibri"/>
            </a:endParaRPr>
          </a:p>
          <a:p>
            <a:pPr marL="561340" lvl="1" indent="-182880">
              <a:lnSpc>
                <a:spcPct val="100000"/>
              </a:lnSpc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High</a:t>
            </a:r>
            <a:r>
              <a:rPr sz="15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grad</a:t>
            </a:r>
            <a:r>
              <a:rPr sz="15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rate</a:t>
            </a:r>
            <a:r>
              <a:rPr sz="15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less</a:t>
            </a:r>
            <a:r>
              <a:rPr sz="15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than</a:t>
            </a:r>
            <a:r>
              <a:rPr sz="15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67%</a:t>
            </a:r>
            <a:endParaRPr sz="1500">
              <a:latin typeface="Calibri"/>
              <a:cs typeface="Calibri"/>
            </a:endParaRPr>
          </a:p>
          <a:p>
            <a:pPr marL="561340" lvl="1" indent="-182880">
              <a:lnSpc>
                <a:spcPts val="1789"/>
              </a:lnSpc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with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underperforming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Subgroups</a:t>
            </a:r>
            <a:endParaRPr sz="1500">
              <a:latin typeface="Calibri"/>
              <a:cs typeface="Calibri"/>
            </a:endParaRPr>
          </a:p>
          <a:p>
            <a:pPr marL="286385" indent="-227965">
              <a:lnSpc>
                <a:spcPts val="2270"/>
              </a:lnSpc>
              <a:buClr>
                <a:srgbClr val="488BC9"/>
              </a:buClr>
              <a:buSzPct val="107894"/>
              <a:buFont typeface="Wingdings"/>
              <a:buChar char=""/>
              <a:tabLst>
                <a:tab pos="286385" algn="l"/>
              </a:tabLst>
            </a:pPr>
            <a:r>
              <a:rPr spc="-10" dirty="0"/>
              <a:t>Estimated</a:t>
            </a:r>
            <a:r>
              <a:rPr spc="-15" dirty="0"/>
              <a:t> </a:t>
            </a:r>
            <a:r>
              <a:rPr dirty="0"/>
              <a:t>~</a:t>
            </a:r>
            <a:r>
              <a:rPr spc="-35" dirty="0"/>
              <a:t> </a:t>
            </a:r>
            <a:r>
              <a:rPr spc="-10" dirty="0"/>
              <a:t>$10,500,000</a:t>
            </a:r>
          </a:p>
          <a:p>
            <a:pPr marL="286385" indent="-227965">
              <a:lnSpc>
                <a:spcPct val="100000"/>
              </a:lnSpc>
              <a:buClr>
                <a:srgbClr val="488BC9"/>
              </a:buClr>
              <a:buSzPct val="107894"/>
              <a:buFont typeface="Wingdings"/>
              <a:buChar char=""/>
              <a:tabLst>
                <a:tab pos="286385" algn="l"/>
              </a:tabLst>
            </a:pPr>
            <a:r>
              <a:rPr dirty="0"/>
              <a:t>95%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spc="-20" dirty="0"/>
              <a:t>set-</a:t>
            </a:r>
            <a:r>
              <a:rPr dirty="0"/>
              <a:t>aside</a:t>
            </a:r>
            <a:r>
              <a:rPr spc="-15" dirty="0"/>
              <a:t> </a:t>
            </a:r>
            <a:r>
              <a:rPr dirty="0"/>
              <a:t>must</a:t>
            </a:r>
            <a:r>
              <a:rPr spc="-25" dirty="0"/>
              <a:t> </a:t>
            </a:r>
            <a:r>
              <a:rPr dirty="0"/>
              <a:t>go</a:t>
            </a:r>
            <a:r>
              <a:rPr spc="-3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LEAs</a:t>
            </a:r>
            <a:r>
              <a:rPr spc="-40" dirty="0"/>
              <a:t> </a:t>
            </a:r>
            <a:r>
              <a:rPr dirty="0"/>
              <a:t>with</a:t>
            </a:r>
            <a:r>
              <a:rPr spc="-50" dirty="0"/>
              <a:t> </a:t>
            </a:r>
            <a:r>
              <a:rPr dirty="0"/>
              <a:t>identified</a:t>
            </a:r>
            <a:r>
              <a:rPr spc="-35" dirty="0"/>
              <a:t> </a:t>
            </a:r>
            <a:r>
              <a:rPr spc="-10" dirty="0"/>
              <a:t>schools</a:t>
            </a:r>
          </a:p>
          <a:p>
            <a:pPr marL="286385" indent="-227965">
              <a:lnSpc>
                <a:spcPct val="100000"/>
              </a:lnSpc>
              <a:buClr>
                <a:srgbClr val="488BC9"/>
              </a:buClr>
              <a:buSzPct val="107894"/>
              <a:buFont typeface="Wingdings"/>
              <a:buChar char=""/>
              <a:tabLst>
                <a:tab pos="286385" algn="l"/>
              </a:tabLst>
            </a:pPr>
            <a:r>
              <a:rPr dirty="0"/>
              <a:t>SEA</a:t>
            </a:r>
            <a:r>
              <a:rPr spc="-65" dirty="0"/>
              <a:t> </a:t>
            </a:r>
            <a:r>
              <a:rPr spc="-20" dirty="0"/>
              <a:t>must</a:t>
            </a:r>
          </a:p>
          <a:p>
            <a:pPr marL="561340" lvl="1" indent="-182880">
              <a:lnSpc>
                <a:spcPct val="100000"/>
              </a:lnSpc>
              <a:spcBef>
                <a:spcPts val="15"/>
              </a:spcBef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Prioritize</a:t>
            </a:r>
            <a:r>
              <a:rPr sz="15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LEAs</a:t>
            </a:r>
            <a:r>
              <a:rPr sz="15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large</a:t>
            </a:r>
            <a:r>
              <a:rPr sz="15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numbers</a:t>
            </a:r>
            <a:r>
              <a:rPr sz="15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identified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endParaRPr sz="1500">
              <a:latin typeface="Calibri"/>
              <a:cs typeface="Calibri"/>
            </a:endParaRPr>
          </a:p>
          <a:p>
            <a:pPr marL="561340" lvl="1" indent="-182880">
              <a:lnSpc>
                <a:spcPts val="1789"/>
              </a:lnSpc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spc="-35" dirty="0">
                <a:solidFill>
                  <a:srgbClr val="5C6670"/>
                </a:solidFill>
                <a:latin typeface="Calibri"/>
                <a:cs typeface="Calibri"/>
              </a:rPr>
              <a:t>Take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into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account</a:t>
            </a:r>
            <a:r>
              <a:rPr sz="15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5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geographic</a:t>
            </a:r>
            <a:r>
              <a:rPr sz="15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diversity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LEAs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15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endParaRPr sz="1500">
              <a:latin typeface="Calibri"/>
              <a:cs typeface="Calibri"/>
            </a:endParaRPr>
          </a:p>
          <a:p>
            <a:pPr marL="286385" indent="-227965">
              <a:lnSpc>
                <a:spcPts val="2270"/>
              </a:lnSpc>
              <a:buClr>
                <a:srgbClr val="488BC9"/>
              </a:buClr>
              <a:buSzPct val="107894"/>
              <a:buFont typeface="Wingdings"/>
              <a:buChar char=""/>
              <a:tabLst>
                <a:tab pos="286385" algn="l"/>
              </a:tabLst>
            </a:pPr>
            <a:r>
              <a:rPr dirty="0"/>
              <a:t>Decision</a:t>
            </a:r>
            <a:r>
              <a:rPr spc="-60" dirty="0"/>
              <a:t> </a:t>
            </a:r>
            <a:r>
              <a:rPr spc="-10" dirty="0"/>
              <a:t>Points</a:t>
            </a:r>
          </a:p>
          <a:p>
            <a:pPr marL="561340" lvl="1" indent="-182880">
              <a:lnSpc>
                <a:spcPct val="100000"/>
              </a:lnSpc>
              <a:spcBef>
                <a:spcPts val="20"/>
              </a:spcBef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Award</a:t>
            </a:r>
            <a:r>
              <a:rPr sz="15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15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by</a:t>
            </a:r>
            <a:r>
              <a:rPr sz="15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formula?</a:t>
            </a:r>
            <a:endParaRPr sz="1500">
              <a:latin typeface="Calibri"/>
              <a:cs typeface="Calibri"/>
            </a:endParaRPr>
          </a:p>
          <a:p>
            <a:pPr marL="561340" lvl="1" indent="-182880">
              <a:lnSpc>
                <a:spcPct val="100000"/>
              </a:lnSpc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Award</a:t>
            </a:r>
            <a:r>
              <a:rPr sz="15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competitively</a:t>
            </a:r>
            <a:r>
              <a:rPr sz="15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(as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under</a:t>
            </a:r>
            <a:r>
              <a:rPr sz="15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NCLB)?</a:t>
            </a:r>
            <a:endParaRPr sz="1500">
              <a:latin typeface="Calibri"/>
              <a:cs typeface="Calibri"/>
            </a:endParaRPr>
          </a:p>
          <a:p>
            <a:pPr marL="561340" lvl="1" indent="-182880">
              <a:lnSpc>
                <a:spcPct val="100000"/>
              </a:lnSpc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Hybrid</a:t>
            </a:r>
            <a:r>
              <a:rPr sz="15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(formula</a:t>
            </a:r>
            <a:r>
              <a:rPr sz="15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5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competitive)?</a:t>
            </a:r>
            <a:endParaRPr sz="1500">
              <a:latin typeface="Calibri"/>
              <a:cs typeface="Calibri"/>
            </a:endParaRPr>
          </a:p>
          <a:p>
            <a:pPr marL="561340" lvl="1" indent="-182880">
              <a:lnSpc>
                <a:spcPct val="100000"/>
              </a:lnSpc>
              <a:buClr>
                <a:srgbClr val="FFC846"/>
              </a:buClr>
              <a:buSzPct val="110000"/>
              <a:buFont typeface="Arial"/>
              <a:buChar char="•"/>
              <a:tabLst>
                <a:tab pos="561340" algn="l"/>
              </a:tabLst>
            </a:pP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Should</a:t>
            </a:r>
            <a:r>
              <a:rPr sz="15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SEA</a:t>
            </a:r>
            <a:r>
              <a:rPr sz="15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retain</a:t>
            </a:r>
            <a:r>
              <a:rPr sz="15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15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15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provide</a:t>
            </a:r>
            <a:r>
              <a:rPr sz="15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C6670"/>
                </a:solidFill>
                <a:latin typeface="Calibri"/>
                <a:cs typeface="Calibri"/>
              </a:rPr>
              <a:t>direct</a:t>
            </a:r>
            <a:r>
              <a:rPr sz="15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C6670"/>
                </a:solidFill>
                <a:latin typeface="Calibri"/>
                <a:cs typeface="Calibri"/>
              </a:rPr>
              <a:t>services?</a:t>
            </a:r>
            <a:endParaRPr sz="1500">
              <a:latin typeface="Calibri"/>
              <a:cs typeface="Calibri"/>
            </a:endParaRP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06540" y="2459735"/>
            <a:ext cx="4776215" cy="364235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1678784"/>
            <a:ext cx="4474845" cy="32461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85"/>
              </a:spcBef>
              <a:buClr>
                <a:srgbClr val="488BC9"/>
              </a:buClr>
              <a:buSzPct val="110000"/>
              <a:buFont typeface="Wingdings"/>
              <a:buChar char=""/>
              <a:tabLst>
                <a:tab pos="240665" algn="l"/>
              </a:tabLst>
            </a:pPr>
            <a:r>
              <a:rPr sz="3000" b="1" dirty="0">
                <a:solidFill>
                  <a:srgbClr val="5C6670"/>
                </a:solidFill>
                <a:latin typeface="Calibri"/>
                <a:cs typeface="Calibri"/>
              </a:rPr>
              <a:t>Next</a:t>
            </a:r>
            <a:r>
              <a:rPr sz="30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5C6670"/>
                </a:solidFill>
                <a:latin typeface="Calibri"/>
                <a:cs typeface="Calibri"/>
              </a:rPr>
              <a:t>meeting</a:t>
            </a:r>
            <a:r>
              <a:rPr sz="30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30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5C6670"/>
                </a:solidFill>
                <a:latin typeface="Calibri"/>
                <a:cs typeface="Calibri"/>
              </a:rPr>
              <a:t>October</a:t>
            </a:r>
            <a:endParaRPr sz="30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620"/>
              </a:spcBef>
              <a:buClr>
                <a:srgbClr val="FFC846"/>
              </a:buClr>
              <a:buSzPct val="108928"/>
              <a:buFont typeface="Wingdings"/>
              <a:buChar char=""/>
              <a:tabLst>
                <a:tab pos="469265" algn="l"/>
              </a:tabLst>
            </a:pP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October</a:t>
            </a:r>
            <a:r>
              <a:rPr sz="2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14</a:t>
            </a:r>
            <a:r>
              <a:rPr sz="2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OR</a:t>
            </a:r>
            <a:r>
              <a:rPr sz="2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October</a:t>
            </a:r>
            <a:r>
              <a:rPr sz="2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C6670"/>
                </a:solidFill>
                <a:latin typeface="Calibri"/>
                <a:cs typeface="Calibri"/>
              </a:rPr>
              <a:t>18?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310"/>
              </a:spcBef>
              <a:buClr>
                <a:srgbClr val="FFC846"/>
              </a:buClr>
              <a:buFont typeface="Wingdings"/>
              <a:buChar char=""/>
            </a:pP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10000"/>
              <a:buFont typeface="Wingdings"/>
              <a:buChar char=""/>
              <a:tabLst>
                <a:tab pos="240665" algn="l"/>
              </a:tabLst>
            </a:pPr>
            <a:r>
              <a:rPr sz="3000" b="1" dirty="0">
                <a:solidFill>
                  <a:srgbClr val="5C6670"/>
                </a:solidFill>
                <a:latin typeface="Calibri"/>
                <a:cs typeface="Calibri"/>
              </a:rPr>
              <a:t>Funding</a:t>
            </a:r>
            <a:r>
              <a:rPr sz="3000" b="1" spc="-9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5C6670"/>
                </a:solidFill>
                <a:latin typeface="Calibri"/>
                <a:cs typeface="Calibri"/>
              </a:rPr>
              <a:t>discussion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5"/>
              </a:spcBef>
              <a:buClr>
                <a:srgbClr val="488BC9"/>
              </a:buClr>
              <a:buFont typeface="Wingdings"/>
              <a:buChar char=""/>
            </a:pPr>
            <a:endParaRPr sz="30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10000"/>
              <a:buFont typeface="Wingdings"/>
              <a:buChar char=""/>
              <a:tabLst>
                <a:tab pos="240665" algn="l"/>
              </a:tabLst>
            </a:pPr>
            <a:r>
              <a:rPr sz="3000" b="1" dirty="0">
                <a:solidFill>
                  <a:srgbClr val="5C6670"/>
                </a:solidFill>
                <a:latin typeface="Calibri"/>
                <a:cs typeface="Calibri"/>
              </a:rPr>
              <a:t>React</a:t>
            </a:r>
            <a:r>
              <a:rPr sz="30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3000" b="1" spc="-9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5C6670"/>
                </a:solidFill>
                <a:latin typeface="Calibri"/>
                <a:cs typeface="Calibri"/>
              </a:rPr>
              <a:t>written</a:t>
            </a:r>
            <a:r>
              <a:rPr sz="30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5C6670"/>
                </a:solidFill>
                <a:latin typeface="Calibri"/>
                <a:cs typeface="Calibri"/>
              </a:rPr>
              <a:t>draft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7018" rIns="0" bIns="0" rtlCol="0">
            <a:spAutoFit/>
          </a:bodyPr>
          <a:lstStyle/>
          <a:p>
            <a:pPr marL="3810000">
              <a:lnSpc>
                <a:spcPct val="100000"/>
              </a:lnSpc>
              <a:spcBef>
                <a:spcPts val="100"/>
              </a:spcBef>
            </a:pPr>
            <a:r>
              <a:rPr spc="145" dirty="0"/>
              <a:t>Next</a:t>
            </a:r>
            <a:r>
              <a:rPr spc="380" dirty="0"/>
              <a:t> </a:t>
            </a:r>
            <a:r>
              <a:rPr spc="190" dirty="0"/>
              <a:t>Steps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840"/>
              </a:lnSpc>
              <a:spcBef>
                <a:spcPts val="100"/>
              </a:spcBef>
            </a:pPr>
            <a:r>
              <a:rPr sz="3200" spc="125" dirty="0"/>
              <a:t>ESSA</a:t>
            </a:r>
            <a:r>
              <a:rPr sz="3200" spc="225" dirty="0"/>
              <a:t> </a:t>
            </a:r>
            <a:r>
              <a:rPr sz="3200" spc="160" dirty="0"/>
              <a:t>School</a:t>
            </a:r>
            <a:r>
              <a:rPr sz="3200" spc="385" dirty="0"/>
              <a:t> </a:t>
            </a:r>
            <a:r>
              <a:rPr sz="3200" spc="175" dirty="0"/>
              <a:t>Improvement</a:t>
            </a:r>
            <a:r>
              <a:rPr sz="3200" spc="375" dirty="0"/>
              <a:t> </a:t>
            </a:r>
            <a:r>
              <a:rPr sz="3200" spc="150" dirty="0"/>
              <a:t>Spoke</a:t>
            </a:r>
            <a:r>
              <a:rPr sz="3200" spc="395" dirty="0"/>
              <a:t> </a:t>
            </a:r>
            <a:r>
              <a:rPr sz="3200" spc="165" dirty="0"/>
              <a:t>Committee</a:t>
            </a:r>
            <a:endParaRPr sz="3200"/>
          </a:p>
          <a:p>
            <a:pPr algn="ctr">
              <a:lnSpc>
                <a:spcPts val="4320"/>
              </a:lnSpc>
            </a:pPr>
            <a:r>
              <a:rPr spc="170" dirty="0"/>
              <a:t>Guiding</a:t>
            </a:r>
            <a:r>
              <a:rPr spc="310" dirty="0"/>
              <a:t> </a:t>
            </a:r>
            <a:r>
              <a:rPr spc="160" dirty="0"/>
              <a:t>Thoughts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62007" y="6313170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6738" y="1693485"/>
            <a:ext cx="10991850" cy="284416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0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Let’s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do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know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will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best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students.</a:t>
            </a:r>
            <a:endParaRPr sz="2400">
              <a:latin typeface="Calibri"/>
              <a:cs typeface="Calibri"/>
            </a:endParaRPr>
          </a:p>
          <a:p>
            <a:pPr marL="241300" marR="172720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Let’s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make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your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engagement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this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committee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as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tangible,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clear,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productive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as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possible.</a:t>
            </a:r>
            <a:endParaRPr sz="2400">
              <a:latin typeface="Calibri"/>
              <a:cs typeface="Calibri"/>
            </a:endParaRPr>
          </a:p>
          <a:p>
            <a:pPr marL="241300" marR="661670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  <a:tab pos="546163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want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your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input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representation.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	We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also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strive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as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transparent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as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possible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about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possible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negotiable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vs.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may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less-negotiable.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welcome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individuals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who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interested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specific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aspects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this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work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engage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us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deeper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between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spoke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committee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meetings.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1732278"/>
            <a:ext cx="6715125" cy="2153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SEA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identified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  <a:buClr>
                <a:srgbClr val="488BC9"/>
              </a:buClr>
              <a:buFont typeface="Wingdings"/>
              <a:buChar char=""/>
            </a:pP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Identify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define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30" dirty="0">
                <a:solidFill>
                  <a:srgbClr val="5C6670"/>
                </a:solidFill>
                <a:latin typeface="Calibri"/>
                <a:cs typeface="Calibri"/>
              </a:rPr>
              <a:t>“evidence-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based”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interventions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  <a:buClr>
                <a:srgbClr val="488BC9"/>
              </a:buClr>
              <a:buFont typeface="Wingdings"/>
              <a:buChar char=""/>
            </a:pP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Allocation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Improvement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resources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64329" marR="5080" indent="-4152265">
              <a:lnSpc>
                <a:spcPct val="100000"/>
              </a:lnSpc>
              <a:spcBef>
                <a:spcPts val="100"/>
              </a:spcBef>
            </a:pPr>
            <a:r>
              <a:rPr spc="165" dirty="0"/>
              <a:t>Decision</a:t>
            </a:r>
            <a:r>
              <a:rPr spc="370" dirty="0"/>
              <a:t> </a:t>
            </a:r>
            <a:r>
              <a:rPr spc="165" dirty="0"/>
              <a:t>Points</a:t>
            </a:r>
            <a:r>
              <a:rPr spc="395" dirty="0"/>
              <a:t> </a:t>
            </a:r>
            <a:r>
              <a:rPr spc="130" dirty="0"/>
              <a:t>for</a:t>
            </a:r>
            <a:r>
              <a:rPr spc="409" dirty="0"/>
              <a:t> </a:t>
            </a:r>
            <a:r>
              <a:rPr spc="165" dirty="0"/>
              <a:t>School</a:t>
            </a:r>
            <a:r>
              <a:rPr spc="375" dirty="0"/>
              <a:t> </a:t>
            </a:r>
            <a:r>
              <a:rPr spc="180" dirty="0"/>
              <a:t>Improvement</a:t>
            </a:r>
            <a:r>
              <a:rPr spc="375" dirty="0"/>
              <a:t> </a:t>
            </a:r>
            <a:r>
              <a:rPr spc="175" dirty="0"/>
              <a:t>and </a:t>
            </a:r>
            <a:r>
              <a:rPr spc="190" dirty="0"/>
              <a:t>Support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628649" y="6387465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840"/>
              </a:lnSpc>
              <a:spcBef>
                <a:spcPts val="100"/>
              </a:spcBef>
            </a:pPr>
            <a:r>
              <a:rPr sz="3200" spc="125" dirty="0"/>
              <a:t>ESSA</a:t>
            </a:r>
            <a:r>
              <a:rPr sz="3200" spc="225" dirty="0"/>
              <a:t> </a:t>
            </a:r>
            <a:r>
              <a:rPr sz="3200" spc="160" dirty="0"/>
              <a:t>School</a:t>
            </a:r>
            <a:r>
              <a:rPr sz="3200" spc="385" dirty="0"/>
              <a:t> </a:t>
            </a:r>
            <a:r>
              <a:rPr sz="3200" spc="175" dirty="0"/>
              <a:t>Improvement</a:t>
            </a:r>
            <a:r>
              <a:rPr sz="3200" spc="380" dirty="0"/>
              <a:t> </a:t>
            </a:r>
            <a:r>
              <a:rPr sz="3200" spc="150" dirty="0"/>
              <a:t>Spoke</a:t>
            </a:r>
            <a:r>
              <a:rPr sz="3200" spc="395" dirty="0"/>
              <a:t> </a:t>
            </a:r>
            <a:r>
              <a:rPr sz="3200" spc="165" dirty="0"/>
              <a:t>Committee</a:t>
            </a:r>
            <a:endParaRPr sz="3200"/>
          </a:p>
          <a:p>
            <a:pPr algn="ctr">
              <a:lnSpc>
                <a:spcPts val="4320"/>
              </a:lnSpc>
            </a:pPr>
            <a:r>
              <a:rPr spc="170" dirty="0"/>
              <a:t>Guiding</a:t>
            </a:r>
            <a:r>
              <a:rPr spc="360" dirty="0"/>
              <a:t> </a:t>
            </a:r>
            <a:r>
              <a:rPr spc="165" dirty="0"/>
              <a:t>Questions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62007" y="6313170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6738" y="1732278"/>
            <a:ext cx="10820400" cy="4055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82930" indent="-228600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our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current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(and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recent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past)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supports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offered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by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CDE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(specifically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districts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Priority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Improvement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or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Turnaround)?</a:t>
            </a:r>
            <a:endParaRPr sz="2400">
              <a:latin typeface="Calibri"/>
              <a:cs typeface="Calibri"/>
            </a:endParaRPr>
          </a:p>
          <a:p>
            <a:pPr marL="241300" marR="339725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  <a:tab pos="356933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has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worked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has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not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worked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our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previous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efforts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turnaround low-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performing</a:t>
            </a:r>
            <a:r>
              <a:rPr sz="2400" b="1" spc="-9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systems?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	How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do</a:t>
            </a:r>
            <a:r>
              <a:rPr sz="24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know?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theory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action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should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follow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designing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our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systems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have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biggest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impact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low-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performing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systems?</a:t>
            </a:r>
            <a:endParaRPr sz="2400">
              <a:latin typeface="Calibri"/>
              <a:cs typeface="Calibri"/>
            </a:endParaRPr>
          </a:p>
          <a:p>
            <a:pPr marL="240665" marR="537845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criteria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should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consider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apply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CDE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systems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supports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low-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performing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districts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schools?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  <a:tab pos="958405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Where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negotiable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non-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negotiable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supports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offer?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	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Why?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8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funding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necessary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order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provide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these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systems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support?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840"/>
              </a:lnSpc>
              <a:spcBef>
                <a:spcPts val="100"/>
              </a:spcBef>
            </a:pPr>
            <a:r>
              <a:rPr sz="3200" spc="125" dirty="0"/>
              <a:t>ESSA</a:t>
            </a:r>
            <a:r>
              <a:rPr sz="3200" spc="225" dirty="0"/>
              <a:t> </a:t>
            </a:r>
            <a:r>
              <a:rPr sz="3200" spc="160" dirty="0"/>
              <a:t>School</a:t>
            </a:r>
            <a:r>
              <a:rPr sz="3200" spc="385" dirty="0"/>
              <a:t> </a:t>
            </a:r>
            <a:r>
              <a:rPr sz="3200" spc="175" dirty="0"/>
              <a:t>Improvement</a:t>
            </a:r>
            <a:r>
              <a:rPr sz="3200" spc="375" dirty="0"/>
              <a:t> </a:t>
            </a:r>
            <a:r>
              <a:rPr sz="3200" spc="150" dirty="0"/>
              <a:t>Spoke</a:t>
            </a:r>
            <a:r>
              <a:rPr sz="3200" spc="395" dirty="0"/>
              <a:t> </a:t>
            </a:r>
            <a:r>
              <a:rPr sz="3200" spc="165" dirty="0"/>
              <a:t>Committee</a:t>
            </a:r>
            <a:endParaRPr sz="3200"/>
          </a:p>
          <a:p>
            <a:pPr algn="ctr">
              <a:lnSpc>
                <a:spcPts val="4320"/>
              </a:lnSpc>
            </a:pPr>
            <a:r>
              <a:rPr spc="175" dirty="0"/>
              <a:t>Questions</a:t>
            </a:r>
            <a:r>
              <a:rPr spc="375" dirty="0"/>
              <a:t> </a:t>
            </a:r>
            <a:r>
              <a:rPr spc="95" dirty="0"/>
              <a:t>to</a:t>
            </a:r>
            <a:r>
              <a:rPr spc="405" dirty="0"/>
              <a:t> </a:t>
            </a:r>
            <a:r>
              <a:rPr spc="165" dirty="0"/>
              <a:t>answer</a:t>
            </a:r>
            <a:r>
              <a:rPr spc="375" dirty="0"/>
              <a:t> </a:t>
            </a:r>
            <a:r>
              <a:rPr spc="145" dirty="0"/>
              <a:t>(for</a:t>
            </a:r>
            <a:r>
              <a:rPr spc="405" dirty="0"/>
              <a:t> </a:t>
            </a:r>
            <a:r>
              <a:rPr spc="150" dirty="0"/>
              <a:t>next</a:t>
            </a:r>
            <a:r>
              <a:rPr spc="390" dirty="0"/>
              <a:t> </a:t>
            </a:r>
            <a:r>
              <a:rPr spc="175" dirty="0"/>
              <a:t>time)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62007" y="6313170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6738" y="1732278"/>
            <a:ext cx="11007090" cy="2878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How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should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CDE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allocate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24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LEAs?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  <a:buClr>
                <a:srgbClr val="488BC9"/>
              </a:buClr>
              <a:buFont typeface="Wingdings"/>
              <a:buChar char=""/>
            </a:pP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How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can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utilize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funding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levers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through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competitive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and/or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formula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funding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to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prioritize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actions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evidence-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based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practice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low-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performing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schools?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  <a:buClr>
                <a:srgbClr val="488BC9"/>
              </a:buClr>
              <a:buFont typeface="Wingdings"/>
              <a:buChar char=""/>
            </a:pPr>
            <a:endParaRPr sz="2400">
              <a:latin typeface="Calibri"/>
              <a:cs typeface="Calibri"/>
            </a:endParaRPr>
          </a:p>
          <a:p>
            <a:pPr marL="241300" marR="205740" indent="-228600">
              <a:lnSpc>
                <a:spcPct val="100000"/>
              </a:lnSpc>
              <a:spcBef>
                <a:spcPts val="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performance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goals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and/or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criteria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can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set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determine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either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awarding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of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or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retention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funds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LEAs?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4395" y="1895134"/>
            <a:ext cx="578675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5945" marR="5080" indent="-563880">
              <a:lnSpc>
                <a:spcPct val="100000"/>
              </a:lnSpc>
              <a:spcBef>
                <a:spcPts val="100"/>
              </a:spcBef>
            </a:pPr>
            <a:r>
              <a:rPr sz="4200" spc="114" dirty="0"/>
              <a:t>Guiding</a:t>
            </a:r>
            <a:r>
              <a:rPr sz="4200" spc="270" dirty="0"/>
              <a:t> </a:t>
            </a:r>
            <a:r>
              <a:rPr sz="4200" spc="120" dirty="0"/>
              <a:t>Principles</a:t>
            </a:r>
            <a:r>
              <a:rPr sz="4200" spc="280" dirty="0"/>
              <a:t> </a:t>
            </a:r>
            <a:r>
              <a:rPr sz="4200" spc="105" dirty="0"/>
              <a:t>and </a:t>
            </a:r>
            <a:r>
              <a:rPr sz="4200" dirty="0"/>
              <a:t>a</a:t>
            </a:r>
            <a:r>
              <a:rPr sz="4200" spc="215" dirty="0"/>
              <a:t> </a:t>
            </a:r>
            <a:r>
              <a:rPr sz="4200" spc="105" dirty="0"/>
              <a:t>Theory</a:t>
            </a:r>
            <a:r>
              <a:rPr sz="4200" spc="260" dirty="0"/>
              <a:t> </a:t>
            </a:r>
            <a:r>
              <a:rPr sz="4200" spc="80" dirty="0"/>
              <a:t>of</a:t>
            </a:r>
            <a:r>
              <a:rPr sz="4200" spc="50" dirty="0"/>
              <a:t> </a:t>
            </a:r>
            <a:r>
              <a:rPr sz="4200" spc="130" dirty="0"/>
              <a:t>Action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78739" y="6342762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45454C"/>
                </a:solidFill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5338" y="1732278"/>
            <a:ext cx="10808970" cy="4488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6649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will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build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district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capacity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low-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performing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schools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ensure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students success,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	IF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we…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Focus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work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district</a:t>
            </a:r>
            <a:r>
              <a:rPr sz="24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staff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leadership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some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direct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schools;</a:t>
            </a:r>
            <a:endParaRPr sz="2400">
              <a:latin typeface="Calibri"/>
              <a:cs typeface="Calibri"/>
            </a:endParaRPr>
          </a:p>
          <a:p>
            <a:pPr marL="241300" marR="471805" indent="-228600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Create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deep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pool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district</a:t>
            </a:r>
            <a:r>
              <a:rPr sz="24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leaders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that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specialize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addressing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5C6670"/>
                </a:solidFill>
                <a:latin typeface="Calibri"/>
                <a:cs typeface="Calibri"/>
              </a:rPr>
              <a:t>low-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performing</a:t>
            </a:r>
            <a:r>
              <a:rPr sz="2400" spc="-1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systems;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Focus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results,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rather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than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inputs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that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do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not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yield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high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value;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spc="-20" dirty="0">
                <a:solidFill>
                  <a:srgbClr val="5C6670"/>
                </a:solidFill>
                <a:latin typeface="Calibri"/>
                <a:cs typeface="Calibri"/>
              </a:rPr>
              <a:t>Differentiate</a:t>
            </a:r>
            <a:r>
              <a:rPr sz="24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our</a:t>
            </a:r>
            <a:r>
              <a:rPr sz="24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based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4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district/school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need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willingness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engage;</a:t>
            </a:r>
            <a:endParaRPr sz="2400">
              <a:latin typeface="Calibri"/>
              <a:cs typeface="Calibri"/>
            </a:endParaRPr>
          </a:p>
          <a:p>
            <a:pPr marL="241300" marR="1299210" indent="-228600">
              <a:lnSpc>
                <a:spcPct val="100000"/>
              </a:lnSpc>
              <a:spcBef>
                <a:spcPts val="580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Offer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variety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strategies</a:t>
            </a:r>
            <a:r>
              <a:rPr sz="24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tools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matched</a:t>
            </a:r>
            <a:r>
              <a:rPr sz="24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district/school</a:t>
            </a:r>
            <a:r>
              <a:rPr sz="24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need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(e.g.,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performance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management</a:t>
            </a:r>
            <a:r>
              <a:rPr sz="24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tool,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autonomy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flexibility);</a:t>
            </a:r>
            <a:r>
              <a:rPr sz="2400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241300" marR="67945" indent="-228600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Continuously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evaluate</a:t>
            </a:r>
            <a:r>
              <a:rPr sz="24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impact</a:t>
            </a:r>
            <a:r>
              <a:rPr sz="2400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our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systems</a:t>
            </a:r>
            <a:r>
              <a:rPr sz="24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adjust</a:t>
            </a:r>
            <a:r>
              <a:rPr sz="24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practices</a:t>
            </a:r>
            <a:r>
              <a:rPr sz="2400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rapidly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when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needed.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19630" marR="5080" indent="-205613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Guiding</a:t>
            </a:r>
            <a:r>
              <a:rPr spc="365" dirty="0"/>
              <a:t> </a:t>
            </a:r>
            <a:r>
              <a:rPr spc="175" dirty="0"/>
              <a:t>Principles</a:t>
            </a:r>
            <a:r>
              <a:rPr spc="380" dirty="0"/>
              <a:t> </a:t>
            </a:r>
            <a:r>
              <a:rPr spc="135" dirty="0"/>
              <a:t>(or</a:t>
            </a:r>
            <a:r>
              <a:rPr spc="395" dirty="0"/>
              <a:t> </a:t>
            </a:r>
            <a:r>
              <a:rPr dirty="0"/>
              <a:t>a</a:t>
            </a:r>
            <a:r>
              <a:rPr spc="409" dirty="0"/>
              <a:t> </a:t>
            </a:r>
            <a:r>
              <a:rPr spc="165" dirty="0"/>
              <a:t>theory</a:t>
            </a:r>
            <a:r>
              <a:rPr spc="380" dirty="0"/>
              <a:t> </a:t>
            </a:r>
            <a:r>
              <a:rPr spc="100" dirty="0"/>
              <a:t>of</a:t>
            </a:r>
            <a:r>
              <a:rPr spc="400" dirty="0"/>
              <a:t> </a:t>
            </a:r>
            <a:r>
              <a:rPr spc="170" dirty="0"/>
              <a:t>action)</a:t>
            </a:r>
            <a:r>
              <a:rPr spc="375" dirty="0"/>
              <a:t> </a:t>
            </a:r>
            <a:r>
              <a:rPr spc="175" dirty="0"/>
              <a:t>for </a:t>
            </a:r>
            <a:r>
              <a:rPr spc="165" dirty="0"/>
              <a:t>School</a:t>
            </a:r>
            <a:r>
              <a:rPr spc="375" dirty="0"/>
              <a:t> </a:t>
            </a:r>
            <a:r>
              <a:rPr spc="180" dirty="0"/>
              <a:t>Improvement</a:t>
            </a:r>
            <a:r>
              <a:rPr spc="380" dirty="0"/>
              <a:t> </a:t>
            </a:r>
            <a:r>
              <a:rPr spc="185" dirty="0"/>
              <a:t>work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6351588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45454C"/>
                </a:solidFill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258820" algn="l"/>
              </a:tabLst>
            </a:pPr>
            <a:r>
              <a:rPr dirty="0"/>
              <a:t>We</a:t>
            </a:r>
            <a:r>
              <a:rPr spc="-65" dirty="0"/>
              <a:t> </a:t>
            </a:r>
            <a:r>
              <a:rPr dirty="0"/>
              <a:t>will</a:t>
            </a:r>
            <a:r>
              <a:rPr spc="-65" dirty="0"/>
              <a:t> </a:t>
            </a:r>
            <a:r>
              <a:rPr dirty="0"/>
              <a:t>build</a:t>
            </a:r>
            <a:r>
              <a:rPr spc="-70" dirty="0"/>
              <a:t> </a:t>
            </a:r>
            <a:r>
              <a:rPr dirty="0"/>
              <a:t>district</a:t>
            </a:r>
            <a:r>
              <a:rPr spc="-60" dirty="0"/>
              <a:t> </a:t>
            </a:r>
            <a:r>
              <a:rPr dirty="0"/>
              <a:t>capacity</a:t>
            </a:r>
            <a:r>
              <a:rPr spc="-70" dirty="0"/>
              <a:t> </a:t>
            </a:r>
            <a:r>
              <a:rPr spc="-25" dirty="0"/>
              <a:t>to </a:t>
            </a:r>
            <a:r>
              <a:rPr dirty="0"/>
              <a:t>support</a:t>
            </a:r>
            <a:r>
              <a:rPr spc="-40" dirty="0"/>
              <a:t> </a:t>
            </a:r>
            <a:r>
              <a:rPr spc="-10" dirty="0"/>
              <a:t>low-</a:t>
            </a:r>
            <a:r>
              <a:rPr dirty="0"/>
              <a:t>performing</a:t>
            </a:r>
            <a:r>
              <a:rPr spc="-60" dirty="0"/>
              <a:t> </a:t>
            </a:r>
            <a:r>
              <a:rPr dirty="0"/>
              <a:t>schools</a:t>
            </a:r>
            <a:r>
              <a:rPr spc="-55" dirty="0"/>
              <a:t> </a:t>
            </a:r>
            <a:r>
              <a:rPr spc="-25" dirty="0"/>
              <a:t>and </a:t>
            </a:r>
            <a:r>
              <a:rPr dirty="0"/>
              <a:t>ensure</a:t>
            </a:r>
            <a:r>
              <a:rPr spc="-125" dirty="0"/>
              <a:t> </a:t>
            </a:r>
            <a:r>
              <a:rPr dirty="0"/>
              <a:t>students</a:t>
            </a:r>
            <a:r>
              <a:rPr spc="-100" dirty="0"/>
              <a:t> </a:t>
            </a:r>
            <a:r>
              <a:rPr spc="-10" dirty="0"/>
              <a:t>success,</a:t>
            </a:r>
            <a:r>
              <a:rPr dirty="0"/>
              <a:t>	IF</a:t>
            </a:r>
            <a:r>
              <a:rPr spc="-20" dirty="0"/>
              <a:t> </a:t>
            </a:r>
            <a:r>
              <a:rPr spc="-25" dirty="0"/>
              <a:t>we…</a:t>
            </a: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b="0" dirty="0">
                <a:latin typeface="Calibri"/>
                <a:cs typeface="Calibri"/>
              </a:rPr>
              <a:t>Some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direct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school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support</a:t>
            </a: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b="0" dirty="0">
                <a:latin typeface="Calibri"/>
                <a:cs typeface="Calibri"/>
              </a:rPr>
              <a:t>School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district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leadership</a:t>
            </a: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b="0" dirty="0">
                <a:latin typeface="Calibri"/>
                <a:cs typeface="Calibri"/>
              </a:rPr>
              <a:t>Focus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on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results</a:t>
            </a: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b="0" spc="-20" dirty="0">
                <a:latin typeface="Calibri"/>
                <a:cs typeface="Calibri"/>
              </a:rPr>
              <a:t>Differentiate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our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support</a:t>
            </a:r>
          </a:p>
          <a:p>
            <a:pPr marL="240665" indent="-227965">
              <a:lnSpc>
                <a:spcPct val="100000"/>
              </a:lnSpc>
              <a:spcBef>
                <a:spcPts val="580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b="0" spc="-20" dirty="0">
                <a:latin typeface="Calibri"/>
                <a:cs typeface="Calibri"/>
              </a:rPr>
              <a:t>Variety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strategies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tools</a:t>
            </a: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FFC846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b="0" spc="-20" dirty="0">
                <a:latin typeface="Calibri"/>
                <a:cs typeface="Calibri"/>
              </a:rPr>
              <a:t>Evaluate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impact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our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support</a:t>
            </a: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19630" marR="5080" indent="-205613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Guiding</a:t>
            </a:r>
            <a:r>
              <a:rPr spc="365" dirty="0"/>
              <a:t> </a:t>
            </a:r>
            <a:r>
              <a:rPr spc="175" dirty="0"/>
              <a:t>Principles</a:t>
            </a:r>
            <a:r>
              <a:rPr spc="380" dirty="0"/>
              <a:t> </a:t>
            </a:r>
            <a:r>
              <a:rPr spc="135" dirty="0"/>
              <a:t>(or</a:t>
            </a:r>
            <a:r>
              <a:rPr spc="395" dirty="0"/>
              <a:t> </a:t>
            </a:r>
            <a:r>
              <a:rPr dirty="0"/>
              <a:t>a</a:t>
            </a:r>
            <a:r>
              <a:rPr spc="409" dirty="0"/>
              <a:t> </a:t>
            </a:r>
            <a:r>
              <a:rPr spc="165" dirty="0"/>
              <a:t>theory</a:t>
            </a:r>
            <a:r>
              <a:rPr spc="380" dirty="0"/>
              <a:t> </a:t>
            </a:r>
            <a:r>
              <a:rPr spc="100" dirty="0"/>
              <a:t>of</a:t>
            </a:r>
            <a:r>
              <a:rPr spc="400" dirty="0"/>
              <a:t> </a:t>
            </a:r>
            <a:r>
              <a:rPr spc="170" dirty="0"/>
              <a:t>action</a:t>
            </a:r>
            <a:endParaRPr spc="185" dirty="0"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6738" y="6351588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45454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31724" y="1881352"/>
            <a:ext cx="5024120" cy="3970654"/>
          </a:xfrm>
          <a:prstGeom prst="rect">
            <a:avLst/>
          </a:prstGeom>
          <a:solidFill>
            <a:srgbClr val="BBDD8C"/>
          </a:solidFill>
        </p:spPr>
        <p:txBody>
          <a:bodyPr vert="horz" wrap="square" lIns="0" tIns="2222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75"/>
              </a:spcBef>
            </a:pPr>
            <a:r>
              <a:rPr sz="2800" b="1" i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800" b="1" i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b="1" i="1" spc="-25" dirty="0">
                <a:solidFill>
                  <a:srgbClr val="5C6670"/>
                </a:solidFill>
                <a:latin typeface="Calibri"/>
                <a:cs typeface="Calibri"/>
              </a:rPr>
              <a:t>DO</a:t>
            </a:r>
            <a:endParaRPr sz="2800">
              <a:latin typeface="Calibri"/>
              <a:cs typeface="Calibri"/>
            </a:endParaRPr>
          </a:p>
          <a:p>
            <a:pPr marL="377825" marR="171450" indent="-287020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800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table</a:t>
            </a:r>
            <a:r>
              <a:rPr sz="28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groups,</a:t>
            </a:r>
            <a:r>
              <a:rPr sz="28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discuss</a:t>
            </a:r>
            <a:r>
              <a:rPr sz="2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70"/>
                </a:solidFill>
                <a:latin typeface="Calibri"/>
                <a:cs typeface="Calibri"/>
              </a:rPr>
              <a:t>these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guiding</a:t>
            </a:r>
            <a:r>
              <a:rPr sz="28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principles</a:t>
            </a:r>
            <a:r>
              <a:rPr sz="2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8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70"/>
                </a:solidFill>
                <a:latin typeface="Calibri"/>
                <a:cs typeface="Calibri"/>
              </a:rPr>
              <a:t>consider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8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you</a:t>
            </a:r>
            <a:r>
              <a:rPr sz="28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would</a:t>
            </a:r>
            <a:r>
              <a:rPr sz="28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add,</a:t>
            </a:r>
            <a:r>
              <a:rPr sz="28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70"/>
                </a:solidFill>
                <a:latin typeface="Calibri"/>
                <a:cs typeface="Calibri"/>
              </a:rPr>
              <a:t>revise, remove.</a:t>
            </a:r>
            <a:endParaRPr sz="2800">
              <a:latin typeface="Calibri"/>
              <a:cs typeface="Calibri"/>
            </a:endParaRPr>
          </a:p>
          <a:p>
            <a:pPr marL="377825" marR="1195070" indent="-287020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Write</a:t>
            </a:r>
            <a:r>
              <a:rPr sz="2800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your</a:t>
            </a:r>
            <a:r>
              <a:rPr sz="28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notes</a:t>
            </a:r>
            <a:r>
              <a:rPr sz="28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8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C6670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5C6670"/>
                </a:solidFill>
                <a:latin typeface="Calibri"/>
                <a:cs typeface="Calibri"/>
              </a:rPr>
              <a:t>handout.</a:t>
            </a:r>
            <a:endParaRPr sz="2800">
              <a:latin typeface="Calibri"/>
              <a:cs typeface="Calibri"/>
            </a:endParaRPr>
          </a:p>
          <a:p>
            <a:pPr marL="377825" marR="401955" indent="-287020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28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prepared</a:t>
            </a:r>
            <a:r>
              <a:rPr sz="28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8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share</a:t>
            </a:r>
            <a:r>
              <a:rPr sz="28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70"/>
                </a:solidFill>
                <a:latin typeface="Calibri"/>
                <a:cs typeface="Calibri"/>
              </a:rPr>
              <a:t>out</a:t>
            </a:r>
            <a:r>
              <a:rPr sz="28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C6670"/>
                </a:solidFill>
                <a:latin typeface="Calibri"/>
                <a:cs typeface="Calibri"/>
              </a:rPr>
              <a:t>one </a:t>
            </a:r>
            <a:r>
              <a:rPr sz="2800" spc="-10" dirty="0">
                <a:solidFill>
                  <a:srgbClr val="5C6670"/>
                </a:solidFill>
                <a:latin typeface="Calibri"/>
                <a:cs typeface="Calibri"/>
              </a:rPr>
              <a:t>thought.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1588</Words>
  <Application>Microsoft Office PowerPoint</Application>
  <PresentationFormat>Widescreen</PresentationFormat>
  <Paragraphs>262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Palatino Linotype</vt:lpstr>
      <vt:lpstr>Times New Roman</vt:lpstr>
      <vt:lpstr>Wingdings</vt:lpstr>
      <vt:lpstr>Office Theme</vt:lpstr>
      <vt:lpstr>ESSA School Improvement Spoke Committee</vt:lpstr>
      <vt:lpstr>ESSA School Improvement Spoke Committee Agenda for Today</vt:lpstr>
      <vt:lpstr>ESSA School Improvement Spoke Committee Guiding Thoughts</vt:lpstr>
      <vt:lpstr>Decision Points for School Improvement and Support</vt:lpstr>
      <vt:lpstr>ESSA School Improvement Spoke Committee Guiding Questions</vt:lpstr>
      <vt:lpstr>ESSA School Improvement Spoke Committee Questions to answer (for next time)</vt:lpstr>
      <vt:lpstr>Guiding Principles and a Theory of Action</vt:lpstr>
      <vt:lpstr>Guiding Principles (or a theory of action) for School Improvement work</vt:lpstr>
      <vt:lpstr>Guiding Principles (or a theory of action</vt:lpstr>
      <vt:lpstr>Current CDE Supports and Interventions and the ESSA context</vt:lpstr>
      <vt:lpstr>Current State of CDE Supports Federal 1003 grants</vt:lpstr>
      <vt:lpstr>Current 1003-funded Programs</vt:lpstr>
      <vt:lpstr>Other Turnaround-Targeted Programs</vt:lpstr>
      <vt:lpstr>Differences under ESSA</vt:lpstr>
      <vt:lpstr>State Leverage Points for School Improvement</vt:lpstr>
      <vt:lpstr>Eligibility for support services</vt:lpstr>
      <vt:lpstr>Decision Criteria for Selecting Interventions</vt:lpstr>
      <vt:lpstr>Mock School Scenarios</vt:lpstr>
      <vt:lpstr>School Scenarios</vt:lpstr>
      <vt:lpstr>Key questions for groups to consider</vt:lpstr>
      <vt:lpstr>Working Lunch</vt:lpstr>
      <vt:lpstr>State Plan Outline</vt:lpstr>
      <vt:lpstr>Proposed State Plan Template</vt:lpstr>
      <vt:lpstr>District Instructional Costs - Estimated Percentages (for discussion purposes only)</vt:lpstr>
      <vt:lpstr>ESSA Title I Funds ~ $150M Annually (Estimates only)</vt:lpstr>
      <vt:lpstr>Title I School Improvement Set-Aside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Sherman, Peter</dc:creator>
  <cp:lastModifiedBy>Owen, Emily</cp:lastModifiedBy>
  <cp:revision>1</cp:revision>
  <dcterms:created xsi:type="dcterms:W3CDTF">2024-04-03T21:33:19Z</dcterms:created>
  <dcterms:modified xsi:type="dcterms:W3CDTF">2024-04-03T21:38:15Z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2016-09-23T00:00:00Z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2024-04-03T00:00:00Z</vt:filetime>
  </property>
  <property fmtid="{D5CDD505-2E9C-101B-9397-08002B2CF9AE}" pid="5" name="Producer">
    <vt:lpwstr>Adobe PDF Library 15.0</vt:lpwstr>
  </property>
</Properties>
</file>