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91" r:id="rId2"/>
  </p:sldMasterIdLst>
  <p:notesMasterIdLst>
    <p:notesMasterId r:id="rId25"/>
  </p:notesMasterIdLst>
  <p:sldIdLst>
    <p:sldId id="629" r:id="rId3"/>
    <p:sldId id="590" r:id="rId4"/>
    <p:sldId id="257" r:id="rId5"/>
    <p:sldId id="626" r:id="rId6"/>
    <p:sldId id="1243" r:id="rId7"/>
    <p:sldId id="603" r:id="rId8"/>
    <p:sldId id="1224" r:id="rId9"/>
    <p:sldId id="266" r:id="rId10"/>
    <p:sldId id="1223" r:id="rId11"/>
    <p:sldId id="1231" r:id="rId12"/>
    <p:sldId id="1232" r:id="rId13"/>
    <p:sldId id="1233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1227" r:id="rId23"/>
    <p:sldId id="625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jeri-Nelson, Nazanin" initials="MN" lastIdx="2" clrIdx="0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  <p:cmAuthor id="2" name="Moira Blake" initials="MB" lastIdx="1" clrIdx="1">
    <p:extLst>
      <p:ext uri="{19B8F6BF-5375-455C-9EA6-DF929625EA0E}">
        <p15:presenceInfo xmlns:p15="http://schemas.microsoft.com/office/powerpoint/2012/main" userId="S::Blake_M@cde.state.co.us::5c9aae86-a362-44bb-9153-1362f695326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82658-8AFC-442A-9291-991C26907DA4}">
  <a:tblStyle styleId="{1DF82658-8AFC-442A-9291-991C26907DA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1F991EF-CF58-4D44-A959-F8D699201C2A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454" autoAdjust="0"/>
  </p:normalViewPr>
  <p:slideViewPr>
    <p:cSldViewPr snapToGrid="0">
      <p:cViewPr varScale="1">
        <p:scale>
          <a:sx n="75" d="100"/>
          <a:sy n="75" d="100"/>
        </p:scale>
        <p:origin x="2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e9fe459e7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e9fe459e7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e9fe459e7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e9fe459e7c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e9fe459e7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e9fe459e7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e9fe459e7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e9fe459e7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e8dc2b61a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e8dc2b61a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48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369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Nazie </a:t>
            </a: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455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e86dbd59f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ge86dbd59f6_0_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79" name="Google Shape;279;ge86dbd59f6_0_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86dbd59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e86dbd59f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98" name="Google Shape;198;ge86dbd59f6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9fe459e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e9fe459e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9fe459e7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e9fe459e7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9fe459e7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e9fe459e7c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00953A">
                  <a:alpha val="4980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14400" y="3236242"/>
            <a:ext cx="103632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27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14400" y="5073447"/>
            <a:ext cx="103632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20983" y="632706"/>
            <a:ext cx="3761564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2"/>
          <p:cNvCxnSpPr/>
          <p:nvPr/>
        </p:nvCxnSpPr>
        <p:spPr>
          <a:xfrm>
            <a:off x="914402" y="2772696"/>
            <a:ext cx="10402529" cy="0"/>
          </a:xfrm>
          <a:prstGeom prst="straightConnector1">
            <a:avLst/>
          </a:prstGeom>
          <a:noFill/>
          <a:ln w="19050" cap="flat" cmpd="sng">
            <a:solidFill>
              <a:srgbClr val="00953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675239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6240"/>
            <a:ext cx="103632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73445"/>
            <a:ext cx="103632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983" y="632706"/>
            <a:ext cx="3761564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914401" y="2772696"/>
            <a:ext cx="10402529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4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412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tivi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0"/>
            <a:ext cx="163791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912" y="275954"/>
            <a:ext cx="9655728" cy="521208"/>
          </a:xfrm>
        </p:spPr>
        <p:txBody>
          <a:bodyPr>
            <a:noAutofit/>
          </a:bodyPr>
          <a:lstStyle>
            <a:lvl1pPr>
              <a:defRPr sz="32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7" y="192027"/>
            <a:ext cx="1214020" cy="91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637914" y="1102540"/>
            <a:ext cx="9715887" cy="5136886"/>
          </a:xfrm>
        </p:spPr>
        <p:txBody>
          <a:bodyPr/>
          <a:lstStyle>
            <a:lvl1pPr>
              <a:buClr>
                <a:srgbClr val="0D1E8E"/>
              </a:buClr>
              <a:defRPr sz="28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2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20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6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67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02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0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77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06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33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40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3041"/>
            <a:ext cx="51816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3041"/>
            <a:ext cx="51816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416" y="420329"/>
            <a:ext cx="8804785" cy="590603"/>
          </a:xfrm>
        </p:spPr>
        <p:txBody>
          <a:bodyPr lIns="0" tIns="0" rIns="0" bIns="0" anchor="t" anchorCtr="0">
            <a:noAutofit/>
          </a:bodyPr>
          <a:lstStyle>
            <a:lvl1pPr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0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32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23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904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596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7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048755C8-8D25-4DE8-B85A-2D35221F970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495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182937"/>
            <a:ext cx="10515600" cy="710141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761" y="6356352"/>
            <a:ext cx="623711" cy="365125"/>
          </a:xfrm>
        </p:spPr>
        <p:txBody>
          <a:bodyPr/>
          <a:lstStyle>
            <a:lvl1pPr algn="ctr">
              <a:defRPr/>
            </a:lvl1pPr>
          </a:lstStyle>
          <a:p>
            <a:fld id="{048755C8-8D25-4DE8-B85A-2D35221F970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idx="13"/>
          </p:nvPr>
        </p:nvSpPr>
        <p:spPr>
          <a:xfrm>
            <a:off x="838199" y="150043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488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fld id="{FBA1DB9E-D8EC-4B03-B322-F53B4DCB3421}" type="datetimeFigureOut">
              <a:rPr lang="en-US" sz="1800" kern="12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>
                <a:buClrTx/>
                <a:buFontTx/>
                <a:buNone/>
              </a:pPr>
              <a:t>9/3/2021</a:t>
            </a:fld>
            <a:endParaRPr lang="en-US" sz="180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endParaRPr lang="en-US" sz="180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55C8-8D25-4DE8-B85A-2D35221F970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01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endParaRPr lang="en-US" sz="180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2970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912" y="1202403"/>
            <a:ext cx="9715889" cy="5037025"/>
          </a:xfrm>
        </p:spPr>
        <p:txBody>
          <a:bodyPr/>
          <a:lstStyle>
            <a:lvl1pPr>
              <a:buClr>
                <a:srgbClr val="0D1E8E"/>
              </a:buClr>
              <a:defRPr sz="225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1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5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08800"/>
            <a:ext cx="4114800" cy="212676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endParaRPr lang="en-US" sz="1800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637913" y="192354"/>
            <a:ext cx="9122431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55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03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A0002"/>
              </a:buClr>
              <a:buSzPct val="100000"/>
              <a:buFont typeface="Arial"/>
              <a:buNone/>
              <a:defRPr sz="2800" b="0" i="0" u="none" strike="noStrike" cap="non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2pPr>
            <a:lvl3pPr lvl="2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3pPr>
            <a:lvl4pPr lvl="3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4pPr>
            <a:lvl5pPr lvl="4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5pPr>
            <a:lvl6pPr lvl="5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6pPr>
            <a:lvl7pPr lvl="6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7pPr>
            <a:lvl8pPr lvl="7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8pPr>
            <a:lvl9pPr lvl="8" indent="0">
              <a:spcBef>
                <a:spcPts val="0"/>
              </a:spcBef>
              <a:buSzPct val="77777"/>
              <a:buNone/>
              <a:defRPr sz="1800"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800" cy="4967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115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Custom Layout">
    <p:bg>
      <p:bgPr>
        <a:gradFill>
          <a:gsLst>
            <a:gs pos="27000">
              <a:srgbClr val="A1CEEC"/>
            </a:gs>
            <a:gs pos="0">
              <a:schemeClr val="accent1">
                <a:lumMod val="20000"/>
                <a:lumOff val="80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537600"/>
            <a:ext cx="1716741" cy="183876"/>
          </a:xfrm>
        </p:spPr>
        <p:txBody>
          <a:bodyPr/>
          <a:lstStyle/>
          <a:p>
            <a:fld id="{BE85ECA1-B77A-4B6E-BA83-310A015945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257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3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1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4" name="Google Shape;544;p11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5" name="Google Shape;545;p11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46" name="Google Shape;546;p1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11507" y="6418098"/>
            <a:ext cx="834895" cy="322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31101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970684" y="6443664"/>
            <a:ext cx="65193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79BB82B-2E4C-9C44-AE27-5825B3FBE2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30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 Green Narrow Bar"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355848"/>
            <a:ext cx="11175013" cy="7820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7999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893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Divider Oran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3412607"/>
            <a:ext cx="11122468" cy="16459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7999" y="1740195"/>
            <a:ext cx="11122468" cy="1645920"/>
          </a:xfrm>
        </p:spPr>
        <p:txBody>
          <a:bodyPr/>
          <a:lstStyle>
            <a:lvl1pPr algn="ctr">
              <a:defRPr sz="4200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co_cde_shield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039" y="6078533"/>
            <a:ext cx="1548215" cy="68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538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545" y="1719072"/>
            <a:ext cx="5384800" cy="4407408"/>
          </a:xfrm>
        </p:spPr>
        <p:txBody>
          <a:bodyPr/>
          <a:lstStyle>
            <a:lvl1pPr>
              <a:defRPr sz="2400" spc="0"/>
            </a:lvl1pPr>
            <a:lvl2pPr>
              <a:defRPr sz="2200" spc="0"/>
            </a:lvl2pPr>
            <a:lvl3pPr>
              <a:defRPr sz="2000" spc="0"/>
            </a:lvl3pPr>
            <a:lvl4pPr>
              <a:defRPr sz="1800" spc="0"/>
            </a:lvl4pPr>
            <a:lvl5pPr>
              <a:defRPr sz="1600" spc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213" y="1719072"/>
            <a:ext cx="5384800" cy="4407408"/>
          </a:xfrm>
        </p:spPr>
        <p:txBody>
          <a:bodyPr/>
          <a:lstStyle>
            <a:lvl1pPr>
              <a:defRPr sz="2400" b="1" i="0" spc="0"/>
            </a:lvl1pPr>
            <a:lvl2pPr>
              <a:defRPr sz="2200" b="0" i="0" spc="0"/>
            </a:lvl2pPr>
            <a:lvl3pPr>
              <a:defRPr sz="2000" b="0" i="0" spc="0"/>
            </a:lvl3pPr>
            <a:lvl4pPr>
              <a:defRPr sz="1800" b="0" i="0" spc="0"/>
            </a:lvl4pPr>
            <a:lvl5pPr>
              <a:defRPr sz="1600" b="0" i="0" spc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7999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164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with Caption Left"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o_cde_shield_rgb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1817" y="6078539"/>
            <a:ext cx="15494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932854" y="1036321"/>
            <a:ext cx="8785669" cy="4969193"/>
          </a:xfrm>
        </p:spPr>
        <p:txBody>
          <a:bodyPr/>
          <a:lstStyle>
            <a:lvl1pPr>
              <a:defRPr sz="2400" spc="0"/>
            </a:lvl1pPr>
            <a:lvl2pPr>
              <a:defRPr sz="2200" spc="0"/>
            </a:lvl2pPr>
            <a:lvl3pPr>
              <a:defRPr sz="2000" spc="0"/>
            </a:lvl3pPr>
            <a:lvl4pPr>
              <a:defRPr sz="1800" spc="0"/>
            </a:lvl4pPr>
            <a:lvl5pPr>
              <a:defRPr sz="1600" spc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0"/>
          </p:nvPr>
        </p:nvSpPr>
        <p:spPr>
          <a:xfrm>
            <a:off x="2932852" y="304800"/>
            <a:ext cx="8785669" cy="63976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800" b="0" i="0" spc="0">
                <a:solidFill>
                  <a:schemeClr val="tx1"/>
                </a:solidFill>
                <a:latin typeface="Museo Slab 500"/>
                <a:cs typeface="Museo Slab 5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0293" y="2171510"/>
            <a:ext cx="2547760" cy="2816352"/>
          </a:xfrm>
        </p:spPr>
        <p:txBody>
          <a:bodyPr tIns="0"/>
          <a:lstStyle>
            <a:lvl1pPr marL="0" indent="0">
              <a:buNone/>
              <a:defRPr sz="1800" b="0" spc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77216" y="1036320"/>
            <a:ext cx="2551275" cy="1033590"/>
          </a:xfrm>
        </p:spPr>
        <p:txBody>
          <a:bodyPr anchor="b"/>
          <a:lstStyle>
            <a:lvl1pPr algn="l">
              <a:defRPr sz="2000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852" y="6356350"/>
            <a:ext cx="2432049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701C1-CC1A-433A-8D2D-7D6A019A26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299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page number" type="blank">
  <p:cSld name="Blank with page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5760" y="6356351"/>
            <a:ext cx="62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06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5384800" cy="4038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6197600" y="1524000"/>
            <a:ext cx="5384800" cy="40386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1297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0" name="Google Shape;4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7" name="Google Shape;4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4" name="Google Shape;5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" name="Google Shape;6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3" name="Google Shape;7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5" name="Google Shape;7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35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28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326924" y="636065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6924" y="6360653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>
              <a:buClrTx/>
              <a:buFontTx/>
              <a:buNone/>
            </a:pPr>
            <a:fld id="{048755C8-8D25-4DE8-B85A-2D35221F970B}" type="slidenum">
              <a:rPr lang="en-US" sz="1800" kern="12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en-US" sz="180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79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  <p:sldLayoutId id="2147483710" r:id="rId19"/>
    <p:sldLayoutId id="2147483711" r:id="rId20"/>
    <p:sldLayoutId id="214748371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19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fedprograms/essaplanningrequiremen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Bartlett_k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okes_j@cde.state.co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state.co.us/fedprograms/regionalcontactspage" TargetMode="External"/><Relationship Id="rId11" Type="http://schemas.openxmlformats.org/officeDocument/2006/relationships/hyperlink" Target="mailto:Kaleda_s@cde.state.co.us" TargetMode="External"/><Relationship Id="rId5" Type="http://schemas.openxmlformats.org/officeDocument/2006/relationships/hyperlink" Target="mailto:Crumley_k@cde.state.co.us" TargetMode="External"/><Relationship Id="rId10" Type="http://schemas.openxmlformats.org/officeDocument/2006/relationships/hyperlink" Target="mailto:Hawkins_s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Austin_j@cde.state.co.u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coloradoliteracy/readinterimassessment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Bartlett_k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okes_j@cde.state.co.u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state.co.us/fedprograms/regionalcontactspage" TargetMode="External"/><Relationship Id="rId11" Type="http://schemas.openxmlformats.org/officeDocument/2006/relationships/hyperlink" Target="mailto:Kaleda_s@cde.state.co.us" TargetMode="External"/><Relationship Id="rId5" Type="http://schemas.openxmlformats.org/officeDocument/2006/relationships/hyperlink" Target="mailto:Crumley_k@cde.state.co.us" TargetMode="External"/><Relationship Id="rId10" Type="http://schemas.openxmlformats.org/officeDocument/2006/relationships/hyperlink" Target="mailto:Hawkins_s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Austin_j@cde.state.co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fedprograms/resourcesandtechnicalassistanc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fedprograms/essaplanningrequirem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ctrTitle"/>
          </p:nvPr>
        </p:nvSpPr>
        <p:spPr>
          <a:xfrm>
            <a:off x="2209800" y="3236240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/>
              <a:t>CDE Office Hours</a:t>
            </a:r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2209800" y="5073445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August 26, 2021</a:t>
            </a:r>
            <a:endParaRPr dirty="0"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1747071" y="6427019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fld id="{00000000-1234-1234-1234-123412341234}" type="slidenum">
              <a:rPr lang="en-US"/>
              <a:pPr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6B5040-79FD-4E2E-9B77-8D7355142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235888"/>
            <a:ext cx="10515600" cy="636105"/>
          </a:xfrm>
        </p:spPr>
        <p:txBody>
          <a:bodyPr>
            <a:noAutofit/>
          </a:bodyPr>
          <a:lstStyle/>
          <a:p>
            <a:r>
              <a:rPr lang="en" sz="3600" dirty="0"/>
              <a:t>Plan Requirements</a:t>
            </a:r>
            <a:endParaRPr lang="en-US" sz="10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793EE-F7A2-4442-906A-25889FFFE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Translate relevant materials and obtain the services of interpreters, as needed, to engage English learners and families with limited English proficiency.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Plan must be made available for the public the opportunity to provide input on the development of the plan.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Take comments into account when developing the plan.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Post plan on the LEA website.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6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9F555B-C9D8-45D6-A7E3-BC23E5FE7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Narrative Question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BC3F38-FE3D-423A-9968-F95A499B1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9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3"/>
          <p:cNvSpPr txBox="1">
            <a:spLocks noGrp="1"/>
          </p:cNvSpPr>
          <p:nvPr>
            <p:ph type="title"/>
          </p:nvPr>
        </p:nvSpPr>
        <p:spPr>
          <a:xfrm>
            <a:off x="326925" y="254513"/>
            <a:ext cx="8109200" cy="75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ts val="2400"/>
            </a:pPr>
            <a:r>
              <a:rPr lang="en" sz="1467"/>
              <a:t>ARP ESSER III – Additional Requirements</a:t>
            </a:r>
            <a:endParaRPr sz="1467"/>
          </a:p>
        </p:txBody>
      </p:sp>
      <p:sp>
        <p:nvSpPr>
          <p:cNvPr id="201" name="Google Shape;201;p43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fld id="{00000000-1234-1234-1234-123412341234}" type="slidenum">
              <a:rPr lang="en" sz="1467"/>
              <a:pPr/>
              <a:t>12</a:t>
            </a:fld>
            <a:endParaRPr sz="1467"/>
          </a:p>
        </p:txBody>
      </p:sp>
      <p:grpSp>
        <p:nvGrpSpPr>
          <p:cNvPr id="202" name="Google Shape;202;p43" descr="ARP ESSER III additional requirements include set aside for evidence-based interventions, safe return/remain in-person plan, and lea use of funds  plan."/>
          <p:cNvGrpSpPr/>
          <p:nvPr/>
        </p:nvGrpSpPr>
        <p:grpSpPr>
          <a:xfrm>
            <a:off x="521711" y="1225330"/>
            <a:ext cx="11148600" cy="5455783"/>
            <a:chOff x="0" y="53164"/>
            <a:chExt cx="11148600" cy="5455783"/>
          </a:xfrm>
        </p:grpSpPr>
        <p:sp>
          <p:nvSpPr>
            <p:cNvPr id="203" name="Google Shape;203;p43"/>
            <p:cNvSpPr/>
            <p:nvPr/>
          </p:nvSpPr>
          <p:spPr>
            <a:xfrm>
              <a:off x="0" y="200764"/>
              <a:ext cx="11148600" cy="252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4" name="Google Shape;204;p43"/>
            <p:cNvSpPr/>
            <p:nvPr/>
          </p:nvSpPr>
          <p:spPr>
            <a:xfrm>
              <a:off x="283286" y="53164"/>
              <a:ext cx="106152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5" name="Google Shape;205;p43"/>
            <p:cNvSpPr txBox="1"/>
            <p:nvPr/>
          </p:nvSpPr>
          <p:spPr>
            <a:xfrm>
              <a:off x="297696" y="67574"/>
              <a:ext cx="105864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600">
                  <a:solidFill>
                    <a:schemeClr val="dk1"/>
                  </a:solidFill>
                </a:rPr>
                <a:t>ARP ESSER III has three additional requirements that were not in ESSER I or II</a:t>
              </a:r>
              <a:endParaRPr sz="1467">
                <a:solidFill>
                  <a:schemeClr val="dk1"/>
                </a:solidFill>
              </a:endParaRPr>
            </a:p>
          </p:txBody>
        </p:sp>
        <p:sp>
          <p:nvSpPr>
            <p:cNvPr id="206" name="Google Shape;206;p43"/>
            <p:cNvSpPr/>
            <p:nvPr/>
          </p:nvSpPr>
          <p:spPr>
            <a:xfrm>
              <a:off x="0" y="664247"/>
              <a:ext cx="11148600" cy="2079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7" name="Google Shape;207;p43"/>
            <p:cNvSpPr txBox="1"/>
            <p:nvPr/>
          </p:nvSpPr>
          <p:spPr>
            <a:xfrm>
              <a:off x="0" y="664247"/>
              <a:ext cx="11148600" cy="207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/>
                <a:t>A minimum of </a:t>
              </a:r>
              <a:r>
                <a:rPr lang="en" sz="1600" b="1" i="1"/>
                <a:t>20%</a:t>
              </a:r>
              <a:r>
                <a:rPr lang="en" sz="1600"/>
                <a:t> set aside to provide evidence-based interventions to address the academic impact of lost instructional time (or impact of the pandemic)  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Evidence-based interventions (ESSA Section 8101(21)(A)] – </a:t>
              </a:r>
              <a:r>
                <a:rPr lang="en" sz="1600" u="sng">
                  <a:solidFill>
                    <a:schemeClr val="hlink"/>
                  </a:solidFill>
                  <a:hlinkClick r:id="rId3"/>
                </a:rPr>
                <a:t>EBI Explanation and Resources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Summer Learning Programs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Summer Enrichment Programs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Extended Day/School Year 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Comprehensive afterschool programs</a:t>
              </a:r>
              <a:endParaRPr sz="1600"/>
            </a:p>
          </p:txBody>
        </p:sp>
        <p:sp>
          <p:nvSpPr>
            <p:cNvPr id="208" name="Google Shape;208;p43"/>
            <p:cNvSpPr/>
            <p:nvPr/>
          </p:nvSpPr>
          <p:spPr>
            <a:xfrm>
              <a:off x="557432" y="506764"/>
              <a:ext cx="9366300" cy="305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9" name="Google Shape;209;p43"/>
            <p:cNvSpPr txBox="1"/>
            <p:nvPr/>
          </p:nvSpPr>
          <p:spPr>
            <a:xfrm>
              <a:off x="572323" y="521668"/>
              <a:ext cx="97335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467">
                  <a:solidFill>
                    <a:schemeClr val="dk1"/>
                  </a:solidFill>
                </a:rPr>
                <a:t>Set Aside for Evidence-Based Interventions [</a:t>
              </a:r>
              <a:r>
                <a:rPr lang="en" sz="1467" b="1" i="1">
                  <a:solidFill>
                    <a:schemeClr val="dk1"/>
                  </a:solidFill>
                </a:rPr>
                <a:t>Collected in the ARP ESSER III Budget (Funding Code)</a:t>
              </a:r>
              <a:r>
                <a:rPr lang="en" sz="1467">
                  <a:solidFill>
                    <a:schemeClr val="dk1"/>
                  </a:solidFill>
                </a:rPr>
                <a:t>]</a:t>
              </a:r>
              <a:endParaRPr sz="1333">
                <a:solidFill>
                  <a:schemeClr val="dk1"/>
                </a:solidFill>
              </a:endParaRPr>
            </a:p>
          </p:txBody>
        </p:sp>
        <p:sp>
          <p:nvSpPr>
            <p:cNvPr id="210" name="Google Shape;210;p43"/>
            <p:cNvSpPr/>
            <p:nvPr/>
          </p:nvSpPr>
          <p:spPr>
            <a:xfrm>
              <a:off x="0" y="2944847"/>
              <a:ext cx="11148600" cy="1071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1" name="Google Shape;211;p43"/>
            <p:cNvSpPr txBox="1"/>
            <p:nvPr/>
          </p:nvSpPr>
          <p:spPr>
            <a:xfrm>
              <a:off x="0" y="2944847"/>
              <a:ext cx="11148600" cy="107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 dirty="0"/>
                <a:t>Mitigation strategies to ensure safety and health of students and staff</a:t>
              </a:r>
              <a:endParaRPr sz="1467" dirty="0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 dirty="0"/>
                <a:t>Posted on LEA website within 30 days of award</a:t>
              </a:r>
              <a:endParaRPr sz="1467" dirty="0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 dirty="0"/>
                <a:t>Must be updated at least every 6 months</a:t>
              </a:r>
              <a:endParaRPr sz="1467" dirty="0"/>
            </a:p>
          </p:txBody>
        </p:sp>
        <p:sp>
          <p:nvSpPr>
            <p:cNvPr id="212" name="Google Shape;212;p43"/>
            <p:cNvSpPr/>
            <p:nvPr/>
          </p:nvSpPr>
          <p:spPr>
            <a:xfrm>
              <a:off x="544405" y="2797247"/>
              <a:ext cx="94713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3" name="Google Shape;213;p43"/>
            <p:cNvSpPr txBox="1"/>
            <p:nvPr/>
          </p:nvSpPr>
          <p:spPr>
            <a:xfrm>
              <a:off x="558815" y="2811657"/>
              <a:ext cx="94425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467">
                  <a:solidFill>
                    <a:schemeClr val="dk1"/>
                  </a:solidFill>
                </a:rPr>
                <a:t>Safe Return/Remain In-Person Plan [</a:t>
              </a:r>
              <a:r>
                <a:rPr lang="en" sz="1467" b="1" i="1">
                  <a:solidFill>
                    <a:schemeClr val="dk1"/>
                  </a:solidFill>
                </a:rPr>
                <a:t>Provide the URL in the ARP ESSER III Application Assurances</a:t>
              </a:r>
              <a:r>
                <a:rPr lang="en" sz="1467">
                  <a:solidFill>
                    <a:schemeClr val="dk1"/>
                  </a:solidFill>
                </a:rPr>
                <a:t>]</a:t>
              </a:r>
              <a:endParaRPr sz="1333">
                <a:solidFill>
                  <a:schemeClr val="dk1"/>
                </a:solidFill>
              </a:endParaRPr>
            </a:p>
          </p:txBody>
        </p:sp>
        <p:sp>
          <p:nvSpPr>
            <p:cNvPr id="214" name="Google Shape;214;p43"/>
            <p:cNvSpPr/>
            <p:nvPr/>
          </p:nvSpPr>
          <p:spPr>
            <a:xfrm>
              <a:off x="0" y="4217447"/>
              <a:ext cx="11148600" cy="12915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5" name="Google Shape;215;p43"/>
            <p:cNvSpPr txBox="1"/>
            <p:nvPr/>
          </p:nvSpPr>
          <p:spPr>
            <a:xfrm>
              <a:off x="0" y="4217447"/>
              <a:ext cx="11148600" cy="12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/>
                <a:t>Use of at least 20% set aside [</a:t>
              </a:r>
              <a:r>
                <a:rPr lang="en" sz="1600" b="1" i="1"/>
                <a:t>Full 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Budget OR Narrative Question</a:t>
              </a:r>
              <a:r>
                <a:rPr lang="en" sz="1600"/>
                <a:t>]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Use of at most 80% [</a:t>
              </a:r>
              <a:r>
                <a:rPr lang="en" sz="1600" b="1" i="1"/>
                <a:t>Full 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Budget OR Narrative Question</a:t>
              </a:r>
              <a:r>
                <a:rPr lang="en" sz="1600"/>
                <a:t>]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Ensuring that evidence-based interventions are addressing the academic, social, emotional, and mental health needs of students [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Narrative Question</a:t>
              </a:r>
              <a:r>
                <a:rPr lang="en" sz="1600"/>
                <a:t>]</a:t>
              </a:r>
              <a:endParaRPr sz="1467"/>
            </a:p>
          </p:txBody>
        </p:sp>
        <p:sp>
          <p:nvSpPr>
            <p:cNvPr id="216" name="Google Shape;216;p43"/>
            <p:cNvSpPr/>
            <p:nvPr/>
          </p:nvSpPr>
          <p:spPr>
            <a:xfrm>
              <a:off x="557432" y="4069847"/>
              <a:ext cx="94194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7" name="Google Shape;217;p43"/>
            <p:cNvSpPr txBox="1"/>
            <p:nvPr/>
          </p:nvSpPr>
          <p:spPr>
            <a:xfrm>
              <a:off x="571842" y="4084257"/>
              <a:ext cx="93906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600">
                  <a:solidFill>
                    <a:schemeClr val="dk1"/>
                  </a:solidFill>
                </a:rPr>
                <a:t>LEA Use of Funds Plan [</a:t>
              </a:r>
              <a:r>
                <a:rPr lang="en" sz="1600" b="1" i="1">
                  <a:solidFill>
                    <a:schemeClr val="dk1"/>
                  </a:solidFill>
                </a:rPr>
                <a:t>Collected in the ARP ESSER III Application</a:t>
              </a:r>
              <a:r>
                <a:rPr lang="en" sz="1600">
                  <a:solidFill>
                    <a:schemeClr val="dk1"/>
                  </a:solidFill>
                </a:rPr>
                <a:t>]</a:t>
              </a:r>
              <a:endParaRPr sz="1600">
                <a:solidFill>
                  <a:schemeClr val="dk1"/>
                </a:solidFill>
              </a:endParaRPr>
            </a:p>
          </p:txBody>
        </p:sp>
      </p:grpSp>
      <p:cxnSp>
        <p:nvCxnSpPr>
          <p:cNvPr id="219" name="Google Shape;219;p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1911" y="5927263"/>
            <a:ext cx="1208222" cy="30081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Prompt</a:t>
            </a:r>
            <a:endParaRPr/>
          </a:p>
        </p:txBody>
      </p:sp>
      <p:sp>
        <p:nvSpPr>
          <p:cNvPr id="225" name="Google Shape;225;p4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spcBef>
                <a:spcPts val="1333"/>
              </a:spcBef>
              <a:buSzPts val="1100"/>
              <a:buNone/>
            </a:pPr>
            <a:r>
              <a:rPr lang="en" sz="3733"/>
              <a:t>•ARP ESSER III – Required Narrative Question</a:t>
            </a:r>
            <a:endParaRPr sz="3733"/>
          </a:p>
          <a:p>
            <a:pPr marL="0" indent="0">
              <a:spcBef>
                <a:spcPts val="667"/>
              </a:spcBef>
              <a:buSzPts val="1100"/>
              <a:buNone/>
            </a:pPr>
            <a:r>
              <a:rPr lang="en" sz="2533"/>
              <a:t>•How the LEA will </a:t>
            </a:r>
            <a:r>
              <a:rPr lang="en" sz="2533" b="1" i="1">
                <a:solidFill>
                  <a:srgbClr val="00B050"/>
                </a:solidFill>
              </a:rPr>
              <a:t>ensure that the interventions it implements</a:t>
            </a:r>
            <a:r>
              <a:rPr lang="en" sz="2533"/>
              <a:t>, including but not limited to the interventions under section 2001(e)(1) of the ARP Act to </a:t>
            </a:r>
            <a:r>
              <a:rPr lang="en" sz="2533" b="1" i="1">
                <a:solidFill>
                  <a:srgbClr val="00B050"/>
                </a:solidFill>
              </a:rPr>
              <a:t>address the academic impact of lost instructional time</a:t>
            </a:r>
            <a:r>
              <a:rPr lang="en" sz="2533"/>
              <a:t>, </a:t>
            </a:r>
            <a:r>
              <a:rPr lang="en" sz="2533" b="1" i="1">
                <a:solidFill>
                  <a:srgbClr val="00B050"/>
                </a:solidFill>
              </a:rPr>
              <a:t>will respond to the academic, social, emotional, and mental health needs of all students</a:t>
            </a:r>
            <a:r>
              <a:rPr lang="en" sz="2533"/>
              <a:t>, and particularly those students disproportionately impacted by the COVID-19 pandemic, including students from low-income families, students of color, English learners, children with disabilities, students experiencing homelessness, children and youth in foster care, and migratory students?</a:t>
            </a:r>
            <a:endParaRPr sz="2533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Explain how the LEA knows:</a:t>
            </a:r>
            <a:endParaRPr/>
          </a:p>
        </p:txBody>
      </p:sp>
      <p:sp>
        <p:nvSpPr>
          <p:cNvPr id="231" name="Google Shape;231;p4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609585" indent="-440256">
              <a:spcBef>
                <a:spcPts val="667"/>
              </a:spcBef>
              <a:buSzPts val="1600"/>
              <a:buAutoNum type="arabicPeriod"/>
            </a:pPr>
            <a:r>
              <a:rPr lang="en" sz="2133" b="1"/>
              <a:t>In what ways have students been impacted by lost instructional time (the pandemic)?</a:t>
            </a:r>
            <a:endParaRPr sz="2133" b="1"/>
          </a:p>
          <a:p>
            <a:pPr marL="609585" indent="-440256">
              <a:spcBef>
                <a:spcPts val="0"/>
              </a:spcBef>
              <a:buSzPts val="1600"/>
              <a:buAutoNum type="arabicPeriod"/>
            </a:pPr>
            <a:r>
              <a:rPr lang="en" sz="2133" b="1"/>
              <a:t>Have any student groups been disproportionately impacted? If so, which ones?</a:t>
            </a:r>
            <a:endParaRPr sz="2133" b="1"/>
          </a:p>
          <a:p>
            <a:pPr marL="609585" indent="-440256">
              <a:spcBef>
                <a:spcPts val="0"/>
              </a:spcBef>
              <a:buSzPts val="1600"/>
              <a:buAutoNum type="arabicPeriod"/>
            </a:pPr>
            <a:r>
              <a:rPr lang="en" sz="2133" b="1"/>
              <a:t>How were the evidence-based interventions selected to respond to identified academic, social, emotional, and mental health needs and any identified disproportionate impact?</a:t>
            </a:r>
            <a:endParaRPr sz="2133" b="1"/>
          </a:p>
          <a:p>
            <a:pPr marL="609585" indent="-440256">
              <a:spcBef>
                <a:spcPts val="0"/>
              </a:spcBef>
              <a:buSzPts val="1600"/>
              <a:buAutoNum type="arabicPeriod"/>
            </a:pPr>
            <a:r>
              <a:rPr lang="en" sz="2133" b="1"/>
              <a:t>How will we measure the success of the interventions on students’ academic, social, emotional, and mental health needs?  </a:t>
            </a:r>
            <a:endParaRPr sz="2133" b="1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6"/>
          <p:cNvSpPr txBox="1">
            <a:spLocks noGrp="1"/>
          </p:cNvSpPr>
          <p:nvPr>
            <p:ph type="title"/>
          </p:nvPr>
        </p:nvSpPr>
        <p:spPr>
          <a:xfrm>
            <a:off x="296445" y="122434"/>
            <a:ext cx="8109153" cy="7564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609585" indent="-485975">
              <a:spcBef>
                <a:spcPts val="667"/>
              </a:spcBef>
              <a:buSzPts val="2140"/>
              <a:buFont typeface="Calibri"/>
              <a:buAutoNum type="arabicPeriod"/>
            </a:pPr>
            <a:r>
              <a:rPr lang="en" sz="2853" b="1" dirty="0">
                <a:latin typeface="Calibri"/>
                <a:ea typeface="Calibri"/>
                <a:cs typeface="Calibri"/>
                <a:sym typeface="Calibri"/>
              </a:rPr>
              <a:t>In what ways have students been impacted by lost instructional time (the pandemic)?</a:t>
            </a:r>
            <a:endParaRPr sz="4293" dirty="0"/>
          </a:p>
        </p:txBody>
      </p:sp>
      <p:sp>
        <p:nvSpPr>
          <p:cNvPr id="237" name="Google Shape;237;p4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609585" indent="-457189">
              <a:spcBef>
                <a:spcPts val="0"/>
              </a:spcBef>
              <a:buSzPts val="1800"/>
              <a:buChar char="●"/>
            </a:pPr>
            <a:r>
              <a:rPr lang="en"/>
              <a:t>Academic</a:t>
            </a:r>
            <a:endParaRPr/>
          </a:p>
          <a:p>
            <a:pPr marL="1219170" lvl="1" indent="-423323">
              <a:spcBef>
                <a:spcPts val="0"/>
              </a:spcBef>
              <a:buSzPts val="1400"/>
              <a:buChar char="○"/>
            </a:pPr>
            <a:r>
              <a:rPr lang="en"/>
              <a:t>Examples: drop in reading scores, graduation rates</a:t>
            </a:r>
            <a:endParaRPr/>
          </a:p>
          <a:p>
            <a:pPr marL="609585" indent="-457189">
              <a:spcBef>
                <a:spcPts val="0"/>
              </a:spcBef>
              <a:buSzPts val="1800"/>
              <a:buChar char="●"/>
            </a:pPr>
            <a:r>
              <a:rPr lang="en"/>
              <a:t>Social, Emotional, Mental Health</a:t>
            </a:r>
            <a:endParaRPr/>
          </a:p>
          <a:p>
            <a:pPr marL="1219170" lvl="1" indent="-423323">
              <a:spcBef>
                <a:spcPts val="0"/>
              </a:spcBef>
              <a:buSzPts val="1400"/>
              <a:buChar char="○"/>
            </a:pPr>
            <a:r>
              <a:rPr lang="en"/>
              <a:t>Examples: attendance, office referrals, increased needs for counseling services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AND how do you know? What data did you utilize when determining these impacts?</a:t>
            </a:r>
            <a:endParaRPr/>
          </a:p>
          <a:p>
            <a:pPr marL="1219170" indent="-457189">
              <a:spcBef>
                <a:spcPts val="1600"/>
              </a:spcBef>
              <a:buSzPts val="1800"/>
              <a:buChar char="●"/>
            </a:pPr>
            <a:r>
              <a:rPr lang="en"/>
              <a:t>Examples: Assessment data, office referral data, student absences data, surveys (parent, staff, student), mental health program participation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7"/>
          <p:cNvSpPr txBox="1">
            <a:spLocks noGrp="1"/>
          </p:cNvSpPr>
          <p:nvPr>
            <p:ph type="title"/>
          </p:nvPr>
        </p:nvSpPr>
        <p:spPr>
          <a:xfrm>
            <a:off x="286285" y="-2132"/>
            <a:ext cx="10219155" cy="7564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2800" b="1" dirty="0">
                <a:latin typeface="Calibri"/>
                <a:ea typeface="Calibri"/>
                <a:cs typeface="Calibri"/>
                <a:sym typeface="Calibri"/>
              </a:rPr>
              <a:t>2. Have any student groups been disproportionately impacted? If so, which ones?</a:t>
            </a:r>
            <a:endParaRPr sz="2800" b="1" dirty="0">
              <a:latin typeface="Calibri"/>
              <a:ea typeface="Calibri"/>
              <a:cs typeface="Calibri"/>
              <a:sym typeface="Calibri"/>
            </a:endParaRPr>
          </a:p>
          <a:p>
            <a:endParaRPr sz="2800" dirty="0"/>
          </a:p>
        </p:txBody>
      </p:sp>
      <p:sp>
        <p:nvSpPr>
          <p:cNvPr id="243" name="Google Shape;243;p4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"/>
              <a:t>Building from guiding question 1:</a:t>
            </a:r>
            <a:endParaRPr/>
          </a:p>
          <a:p>
            <a:pPr marL="609585" indent="-445758">
              <a:spcBef>
                <a:spcPts val="1600"/>
              </a:spcBef>
              <a:buAutoNum type="alphaUcPeriod"/>
            </a:pPr>
            <a:r>
              <a:rPr lang="en"/>
              <a:t>Disaggregate data on academic, social, emotional, and mental health needs for all student groups. </a:t>
            </a:r>
            <a:endParaRPr/>
          </a:p>
          <a:p>
            <a:pPr marL="609585" indent="-445758">
              <a:spcBef>
                <a:spcPts val="0"/>
              </a:spcBef>
              <a:buAutoNum type="alphaUcPeriod"/>
            </a:pPr>
            <a:r>
              <a:rPr lang="en"/>
              <a:t>Identify which student groups experienced disproportionate impact; consider the needs of any of the following populations enrolled in your LEA and served by your schools 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Students from low-income families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Students of color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English learners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Children with disabilities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Students experiencing homelessness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Children and youth in foster care</a:t>
            </a:r>
            <a:endParaRPr/>
          </a:p>
          <a:p>
            <a:pPr marL="1219170" lvl="1" indent="-414432">
              <a:spcBef>
                <a:spcPts val="0"/>
              </a:spcBef>
              <a:buAutoNum type="alphaLcPeriod"/>
            </a:pPr>
            <a:r>
              <a:rPr lang="en"/>
              <a:t>Migratory students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8"/>
          <p:cNvSpPr txBox="1">
            <a:spLocks noGrp="1"/>
          </p:cNvSpPr>
          <p:nvPr>
            <p:ph type="title"/>
          </p:nvPr>
        </p:nvSpPr>
        <p:spPr>
          <a:xfrm>
            <a:off x="235485" y="-2132"/>
            <a:ext cx="11651715" cy="7564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667"/>
              </a:spcBef>
              <a:buClr>
                <a:schemeClr val="dk1"/>
              </a:buClr>
              <a:buSzPts val="990"/>
            </a:pPr>
            <a:r>
              <a:rPr lang="en" sz="2400" b="1" dirty="0">
                <a:latin typeface="Calibri"/>
                <a:ea typeface="Calibri"/>
                <a:cs typeface="Calibri"/>
                <a:sym typeface="Calibri"/>
              </a:rPr>
              <a:t>3. How were the evidence-based interventions selected to respond to identified academic, social, emotional, and mental health needs and any identified disproportionate impact?</a:t>
            </a:r>
            <a:endParaRPr sz="2400" b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990"/>
            </a:pPr>
            <a:endParaRPr sz="2400" dirty="0"/>
          </a:p>
        </p:txBody>
      </p:sp>
      <p:sp>
        <p:nvSpPr>
          <p:cNvPr id="249" name="Google Shape;249;p4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609585" indent="-457189">
              <a:spcBef>
                <a:spcPts val="0"/>
              </a:spcBef>
              <a:buSzPts val="1800"/>
              <a:buAutoNum type="alphaUcPeriod"/>
            </a:pPr>
            <a:r>
              <a:rPr lang="en"/>
              <a:t>Explain the priorities the LEA identified based on data sources. </a:t>
            </a:r>
            <a:endParaRPr/>
          </a:p>
          <a:p>
            <a:pPr marL="1219170" lvl="1" indent="-423323">
              <a:spcBef>
                <a:spcPts val="0"/>
              </a:spcBef>
              <a:buSzPts val="1400"/>
              <a:buAutoNum type="alphaLcPeriod"/>
            </a:pPr>
            <a:r>
              <a:rPr lang="en"/>
              <a:t>This should be a high-level overview of the priorities, not a list of every intervention in the budget.</a:t>
            </a:r>
            <a:endParaRPr/>
          </a:p>
          <a:p>
            <a:pPr marL="1219170" lvl="1" indent="-423323">
              <a:spcBef>
                <a:spcPts val="0"/>
              </a:spcBef>
              <a:buSzPts val="1400"/>
              <a:buAutoNum type="alphaLcPeriod"/>
            </a:pPr>
            <a:r>
              <a:rPr lang="en"/>
              <a:t>Examples: Increasing access to mental health needs, literacy instruction, math instruction, re-engaging students, reducing chronic absenteeism</a:t>
            </a:r>
            <a:endParaRPr/>
          </a:p>
          <a:p>
            <a:pPr marL="609585" indent="-457189">
              <a:spcBef>
                <a:spcPts val="0"/>
              </a:spcBef>
              <a:buSzPts val="1800"/>
              <a:buAutoNum type="alphaUcPeriod"/>
            </a:pPr>
            <a:r>
              <a:rPr lang="en"/>
              <a:t>These priorities should be aligned with and reflected in the LEA budget line items.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9"/>
          <p:cNvSpPr txBox="1">
            <a:spLocks noGrp="1"/>
          </p:cNvSpPr>
          <p:nvPr>
            <p:ph type="title"/>
          </p:nvPr>
        </p:nvSpPr>
        <p:spPr>
          <a:xfrm>
            <a:off x="265965" y="0"/>
            <a:ext cx="11184355" cy="95504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2800" b="1" dirty="0">
                <a:latin typeface="Calibri"/>
                <a:ea typeface="Calibri"/>
                <a:cs typeface="Calibri"/>
                <a:sym typeface="Calibri"/>
              </a:rPr>
              <a:t>4. How will we measure the success of the interventions on students’ academic, social, emotional, and mental health needs? </a:t>
            </a:r>
            <a:endParaRPr sz="2800" dirty="0"/>
          </a:p>
        </p:txBody>
      </p:sp>
      <p:sp>
        <p:nvSpPr>
          <p:cNvPr id="255" name="Google Shape;255;p4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609585" indent="-457189">
              <a:spcBef>
                <a:spcPts val="0"/>
              </a:spcBef>
              <a:buSzPts val="1800"/>
              <a:buChar char="●"/>
            </a:pPr>
            <a:r>
              <a:rPr lang="en"/>
              <a:t>Describe the data sources the LEA will use to measure the impact of the response to identified student needs.</a:t>
            </a:r>
            <a:endParaRPr/>
          </a:p>
          <a:p>
            <a:pPr marL="1219170" lvl="1" indent="-423323">
              <a:spcBef>
                <a:spcPts val="0"/>
              </a:spcBef>
              <a:buSzPts val="1400"/>
              <a:buChar char="○"/>
            </a:pPr>
            <a:r>
              <a:rPr lang="en"/>
              <a:t>Examples: </a:t>
            </a:r>
            <a:endParaRPr/>
          </a:p>
          <a:p>
            <a:pPr marL="1828754" lvl="2" indent="-423323">
              <a:spcBef>
                <a:spcPts val="0"/>
              </a:spcBef>
              <a:buSzPts val="1400"/>
              <a:buChar char="■"/>
            </a:pPr>
            <a:r>
              <a:rPr lang="en"/>
              <a:t>Identified Priority: Increased literacy instruction</a:t>
            </a:r>
            <a:endParaRPr/>
          </a:p>
          <a:p>
            <a:pPr marL="2438339" lvl="3" indent="-423323">
              <a:spcBef>
                <a:spcPts val="0"/>
              </a:spcBef>
              <a:buSzPts val="1400"/>
              <a:buChar char="●"/>
            </a:pPr>
            <a:r>
              <a:rPr lang="en"/>
              <a:t>Impact measured by changes in assessment scores (i.e. district or state assessments)</a:t>
            </a:r>
            <a:endParaRPr/>
          </a:p>
          <a:p>
            <a:pPr marL="1828754" lvl="2" indent="-423323">
              <a:spcBef>
                <a:spcPts val="0"/>
              </a:spcBef>
              <a:buSzPts val="1400"/>
              <a:buChar char="■"/>
            </a:pPr>
            <a:r>
              <a:rPr lang="en"/>
              <a:t>Identified Priority: Student Behavior</a:t>
            </a:r>
            <a:endParaRPr/>
          </a:p>
          <a:p>
            <a:pPr marL="2438339" lvl="3" indent="-423323">
              <a:spcBef>
                <a:spcPts val="0"/>
              </a:spcBef>
              <a:buSzPts val="1400"/>
              <a:buChar char="●"/>
            </a:pPr>
            <a:r>
              <a:rPr lang="en"/>
              <a:t>Impact measured by changes in number of office referrals</a:t>
            </a:r>
            <a:endParaRPr/>
          </a:p>
          <a:p>
            <a:pPr marL="1828754" lvl="2" indent="-423323">
              <a:spcBef>
                <a:spcPts val="0"/>
              </a:spcBef>
              <a:buSzPts val="1400"/>
              <a:buChar char="■"/>
            </a:pPr>
            <a:r>
              <a:rPr lang="en"/>
              <a:t>Identified Priority: Student Mental Health Needs</a:t>
            </a:r>
            <a:endParaRPr/>
          </a:p>
          <a:p>
            <a:pPr marL="2438339" lvl="3" indent="-423323">
              <a:spcBef>
                <a:spcPts val="0"/>
              </a:spcBef>
              <a:buSzPts val="1400"/>
              <a:buChar char="●"/>
            </a:pPr>
            <a:r>
              <a:rPr lang="en"/>
              <a:t>Impact measured by changes in pre- and post- parent, student, and staff survey results; changes in mental health program participation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Narrative Example</a:t>
            </a:r>
            <a:endParaRPr/>
          </a:p>
        </p:txBody>
      </p:sp>
      <p:sp>
        <p:nvSpPr>
          <p:cNvPr id="261" name="Google Shape;261;p50"/>
          <p:cNvSpPr txBox="1">
            <a:spLocks noGrp="1"/>
          </p:cNvSpPr>
          <p:nvPr>
            <p:ph idx="1"/>
          </p:nvPr>
        </p:nvSpPr>
        <p:spPr>
          <a:xfrm>
            <a:off x="96520" y="1386430"/>
            <a:ext cx="10515600" cy="464067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>
              <a:spcBef>
                <a:spcPts val="1333"/>
              </a:spcBef>
              <a:buSzPts val="1100"/>
              <a:buNone/>
            </a:pPr>
            <a:r>
              <a:rPr lang="en" sz="2267" dirty="0"/>
              <a:t>•Exemplary Education Agency has analyzed</a:t>
            </a:r>
            <a:r>
              <a:rPr lang="en" sz="2267" dirty="0">
                <a:solidFill>
                  <a:srgbClr val="FF0000"/>
                </a:solidFill>
              </a:rPr>
              <a:t> [insert your LEA data].</a:t>
            </a:r>
            <a:r>
              <a:rPr lang="en" sz="2267" dirty="0"/>
              <a:t>  Based on data results, EEA has determined that all students experienced </a:t>
            </a:r>
            <a:r>
              <a:rPr lang="en" sz="2267" dirty="0">
                <a:solidFill>
                  <a:srgbClr val="FF0000"/>
                </a:solidFill>
              </a:rPr>
              <a:t>[insert identified student needs]</a:t>
            </a:r>
            <a:r>
              <a:rPr lang="en" sz="2267" dirty="0"/>
              <a:t>.</a:t>
            </a:r>
            <a:endParaRPr sz="2267" dirty="0"/>
          </a:p>
          <a:p>
            <a:pPr marL="0" indent="0">
              <a:spcBef>
                <a:spcPts val="1333"/>
              </a:spcBef>
              <a:buSzPts val="1100"/>
              <a:buNone/>
            </a:pPr>
            <a:r>
              <a:rPr lang="en" sz="2267" dirty="0"/>
              <a:t>•Data has been disaggregated for the groups listed in this question. Data shows </a:t>
            </a:r>
            <a:r>
              <a:rPr lang="en" sz="2267" dirty="0">
                <a:solidFill>
                  <a:srgbClr val="FF0000"/>
                </a:solidFill>
              </a:rPr>
              <a:t>[insert student needs]</a:t>
            </a:r>
            <a:r>
              <a:rPr lang="en" sz="2267" dirty="0"/>
              <a:t> for </a:t>
            </a:r>
            <a:r>
              <a:rPr lang="en" sz="2267" dirty="0">
                <a:solidFill>
                  <a:srgbClr val="FF0000"/>
                </a:solidFill>
              </a:rPr>
              <a:t>[insert identified student groups]</a:t>
            </a:r>
            <a:r>
              <a:rPr lang="en" sz="2267" dirty="0"/>
              <a:t> compared to the general student population.</a:t>
            </a:r>
            <a:endParaRPr sz="2267" dirty="0"/>
          </a:p>
          <a:p>
            <a:pPr marL="0" indent="0">
              <a:spcBef>
                <a:spcPts val="1333"/>
              </a:spcBef>
              <a:buSzPts val="1100"/>
              <a:buNone/>
            </a:pPr>
            <a:r>
              <a:rPr lang="en" sz="2267" dirty="0"/>
              <a:t>•In selecting our evidence-based interventions, we focused on research-based approaches to address </a:t>
            </a:r>
            <a:r>
              <a:rPr lang="en" sz="2267" dirty="0">
                <a:solidFill>
                  <a:srgbClr val="FF0000"/>
                </a:solidFill>
              </a:rPr>
              <a:t>[insert high level priorities based on students needs]</a:t>
            </a:r>
            <a:r>
              <a:rPr lang="en" sz="2267" dirty="0"/>
              <a:t> in order to respond to the identified student academic, social, emotional, and mental health needs. These interventions are detailed in the budget.</a:t>
            </a:r>
            <a:endParaRPr sz="2267" dirty="0">
              <a:solidFill>
                <a:srgbClr val="FF0000"/>
              </a:solidFill>
            </a:endParaRPr>
          </a:p>
          <a:p>
            <a:pPr marL="0" indent="0">
              <a:spcBef>
                <a:spcPts val="1333"/>
              </a:spcBef>
              <a:buSzPts val="1100"/>
              <a:buNone/>
            </a:pPr>
            <a:r>
              <a:rPr lang="en" sz="2267" dirty="0"/>
              <a:t>•EEA schools will be </a:t>
            </a:r>
            <a:r>
              <a:rPr lang="en" sz="2267" dirty="0">
                <a:solidFill>
                  <a:srgbClr val="FF0000"/>
                </a:solidFill>
              </a:rPr>
              <a:t>[insert methods for measuring impact of interventions]</a:t>
            </a:r>
            <a:r>
              <a:rPr lang="en" sz="2267" dirty="0"/>
              <a:t> in order to measure the impact of our interventions on students’ academic, social, and behavioral needs. </a:t>
            </a:r>
            <a:endParaRPr sz="2267" dirty="0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62" name="Google Shape;262;p50"/>
          <p:cNvSpPr txBox="1"/>
          <p:nvPr/>
        </p:nvSpPr>
        <p:spPr>
          <a:xfrm>
            <a:off x="10335633" y="1270968"/>
            <a:ext cx="1574400" cy="116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In what ways have students been impacted by lost instructional time (the pandemic)?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50"/>
          <p:cNvSpPr txBox="1"/>
          <p:nvPr/>
        </p:nvSpPr>
        <p:spPr>
          <a:xfrm>
            <a:off x="10400800" y="2497767"/>
            <a:ext cx="1509200" cy="1362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0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Have any student groups been disproportionately impacted? If so, which ones?</a:t>
            </a:r>
            <a:endParaRPr sz="1067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1867"/>
          </a:p>
        </p:txBody>
      </p:sp>
      <p:sp>
        <p:nvSpPr>
          <p:cNvPr id="264" name="Google Shape;264;p50"/>
          <p:cNvSpPr txBox="1"/>
          <p:nvPr/>
        </p:nvSpPr>
        <p:spPr>
          <a:xfrm>
            <a:off x="10326800" y="3605167"/>
            <a:ext cx="1954400" cy="1251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933" b="1"/>
              <a:t>3. How were the evidence-based interventions selected to respond to identified A.S.E.M.  needs and any identified disproportionate impact?</a:t>
            </a:r>
            <a:endParaRPr sz="933" b="1"/>
          </a:p>
          <a:p>
            <a:endParaRPr sz="933"/>
          </a:p>
        </p:txBody>
      </p:sp>
      <p:sp>
        <p:nvSpPr>
          <p:cNvPr id="265" name="Google Shape;265;p50"/>
          <p:cNvSpPr txBox="1"/>
          <p:nvPr/>
        </p:nvSpPr>
        <p:spPr>
          <a:xfrm>
            <a:off x="10326800" y="4712601"/>
            <a:ext cx="1509200" cy="137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0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How will we measure the success of the interventions on students’ academic, social, emotional, and mental health needs? </a:t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3659307" y="196850"/>
            <a:ext cx="5269052" cy="89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CDE Team Introductions!</a:t>
            </a:r>
            <a:endParaRPr dirty="0"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"/>
            <a:ext cx="1422400" cy="1513840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 CDE team introductions and contact information."/>
          <p:cNvSpPr/>
          <p:nvPr/>
        </p:nvSpPr>
        <p:spPr>
          <a:xfrm>
            <a:off x="1661160" y="1281430"/>
            <a:ext cx="8869680" cy="537591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646556"/>
            <a:ext cx="782320" cy="2356484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2519679" y="1905635"/>
            <a:ext cx="7701280" cy="413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buSzPts val="1500"/>
              <a:buNone/>
            </a:pPr>
            <a:r>
              <a:rPr lang="en-US" sz="1600" b="1" u="sng" dirty="0"/>
              <a:t>ESSER/ESEA</a:t>
            </a:r>
            <a:endParaRPr lang="en-US" dirty="0"/>
          </a:p>
          <a:p>
            <a:pPr marL="171450" indent="-171450">
              <a:buSzPts val="1500"/>
            </a:pPr>
            <a:r>
              <a:rPr lang="en-US" sz="1600" dirty="0"/>
              <a:t>Nazie Mohajeri-Nelson, Director of ESEA Office (</a:t>
            </a:r>
            <a:r>
              <a:rPr lang="en-US" sz="16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DeLilah Collins, Assistant Director of ESEA Office (</a:t>
            </a:r>
            <a:r>
              <a:rPr lang="en-US" sz="16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Kristin Crumley, ESSER Monitoring &amp; Reporting Specialist (</a:t>
            </a:r>
            <a:r>
              <a:rPr lang="en-US" sz="1600" dirty="0">
                <a:hlinkClick r:id="rId5"/>
              </a:rPr>
              <a:t>Crumley_k@cde.state.co.us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>
                <a:hlinkClick r:id="rId6"/>
              </a:rPr>
              <a:t>ESEA Regional Contacts </a:t>
            </a:r>
            <a:r>
              <a:rPr lang="en-US" sz="1600" dirty="0"/>
              <a:t>assigned to your district</a:t>
            </a:r>
          </a:p>
          <a:p>
            <a:pPr marL="0" indent="0">
              <a:spcBef>
                <a:spcPts val="0"/>
              </a:spcBef>
              <a:buSzPts val="1500"/>
              <a:buNone/>
            </a:pPr>
            <a:endParaRPr lang="en-US" sz="1600" b="1" u="sng" dirty="0"/>
          </a:p>
          <a:p>
            <a:pPr marL="0" indent="0">
              <a:spcBef>
                <a:spcPts val="0"/>
              </a:spcBef>
              <a:buSzPts val="1500"/>
              <a:buNone/>
            </a:pPr>
            <a:r>
              <a:rPr lang="en-US" sz="1600" b="1" u="sng" dirty="0"/>
              <a:t>Fiscal Experts</a:t>
            </a:r>
            <a:endParaRPr sz="2800" dirty="0"/>
          </a:p>
          <a:p>
            <a:pPr marL="171450" indent="-171450">
              <a:buSzPts val="1500"/>
            </a:pPr>
            <a:r>
              <a:rPr lang="en-US" sz="1600" dirty="0"/>
              <a:t>Jennifer Okes, Chief Operating Officer (</a:t>
            </a:r>
            <a:r>
              <a:rPr lang="en-US" sz="1600" u="sng" dirty="0">
                <a:solidFill>
                  <a:schemeClr val="hlink"/>
                </a:solidFill>
                <a:hlinkClick r:id="rId7"/>
              </a:rPr>
              <a:t>okes_j@cde.state.co.us</a:t>
            </a:r>
            <a:r>
              <a:rPr lang="en-US" sz="1600" dirty="0"/>
              <a:t>) </a:t>
            </a:r>
            <a:endParaRPr sz="1600" dirty="0"/>
          </a:p>
          <a:p>
            <a:pPr marL="171450" indent="-171450">
              <a:buSzPts val="1500"/>
            </a:pPr>
            <a:r>
              <a:rPr lang="en-US" sz="1600" dirty="0"/>
              <a:t>Kate Bartlett, Executive Director of School District Operations (</a:t>
            </a:r>
            <a:r>
              <a:rPr lang="en-US" sz="1600" u="sng" dirty="0">
                <a:solidFill>
                  <a:schemeClr val="hlink"/>
                </a:solidFill>
                <a:hlinkClick r:id="rId8"/>
              </a:rPr>
              <a:t>Bartlett_k@cde.state.co.us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Jennifer Austin, Director of Grants Fiscal Management (</a:t>
            </a:r>
            <a:r>
              <a:rPr lang="en-US" sz="16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Robert Hawkins, Grants Fiscal Analyst (</a:t>
            </a:r>
            <a:r>
              <a:rPr lang="en-US" sz="1600" u="sng" dirty="0">
                <a:solidFill>
                  <a:schemeClr val="hlink"/>
                </a:solidFill>
                <a:hlinkClick r:id="rId10"/>
              </a:rPr>
              <a:t>Hawkins_s@cde.state.co.us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Steven Kaleda, Grants Fiscal Analyst (</a:t>
            </a:r>
            <a:r>
              <a:rPr lang="en-US" sz="1600" u="sng" dirty="0">
                <a:solidFill>
                  <a:schemeClr val="hlink"/>
                </a:solidFill>
                <a:hlinkClick r:id="rId11"/>
              </a:rPr>
              <a:t>Kaleda_s@cde.state.co.us</a:t>
            </a:r>
            <a:r>
              <a:rPr lang="en-US" sz="1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25309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Narrative Example </a:t>
            </a:r>
            <a:endParaRPr/>
          </a:p>
        </p:txBody>
      </p:sp>
      <p:sp>
        <p:nvSpPr>
          <p:cNvPr id="271" name="Google Shape;271;p51"/>
          <p:cNvSpPr txBox="1">
            <a:spLocks noGrp="1"/>
          </p:cNvSpPr>
          <p:nvPr>
            <p:ph idx="1"/>
          </p:nvPr>
        </p:nvSpPr>
        <p:spPr>
          <a:xfrm>
            <a:off x="96520" y="1449200"/>
            <a:ext cx="10408920" cy="464067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85000" lnSpcReduction="20000"/>
          </a:bodyPr>
          <a:lstStyle/>
          <a:p>
            <a:pPr marL="0" indent="0">
              <a:spcBef>
                <a:spcPts val="1333"/>
              </a:spcBef>
              <a:buSzPct val="59566"/>
              <a:buNone/>
            </a:pPr>
            <a:r>
              <a:rPr lang="en" sz="2461" dirty="0"/>
              <a:t>• Exemplary Education Agency has analyzed</a:t>
            </a:r>
            <a:r>
              <a:rPr lang="en" sz="2461" dirty="0">
                <a:solidFill>
                  <a:srgbClr val="FF0000"/>
                </a:solidFill>
              </a:rPr>
              <a:t> </a:t>
            </a:r>
            <a:r>
              <a:rPr lang="en" sz="2461" u="sng" dirty="0">
                <a:solidFill>
                  <a:schemeClr val="hlink"/>
                </a:solidFill>
                <a:hlinkClick r:id="rId3"/>
              </a:rPr>
              <a:t>interim reading</a:t>
            </a:r>
            <a:r>
              <a:rPr lang="en" sz="2461" dirty="0">
                <a:solidFill>
                  <a:srgbClr val="FF0000"/>
                </a:solidFill>
              </a:rPr>
              <a:t> and math scores, attendance data, and parent, staff, and student surveys.</a:t>
            </a:r>
            <a:r>
              <a:rPr lang="en" sz="2461" dirty="0"/>
              <a:t>  Based on data results, EEA has determined that all students experienced </a:t>
            </a:r>
            <a:r>
              <a:rPr lang="en" sz="2461" dirty="0">
                <a:solidFill>
                  <a:srgbClr val="FF0000"/>
                </a:solidFill>
              </a:rPr>
              <a:t>a drop in reading scores and an increased need for mental health services</a:t>
            </a:r>
            <a:r>
              <a:rPr lang="en" sz="2461" dirty="0"/>
              <a:t>.</a:t>
            </a:r>
            <a:endParaRPr sz="2461" dirty="0"/>
          </a:p>
          <a:p>
            <a:pPr marL="0" indent="0">
              <a:spcBef>
                <a:spcPts val="1333"/>
              </a:spcBef>
              <a:buSzPct val="59566"/>
              <a:buNone/>
            </a:pPr>
            <a:r>
              <a:rPr lang="en" sz="2461" dirty="0"/>
              <a:t>•Data has been disaggregated for the groups listed in this question. Data shows </a:t>
            </a:r>
            <a:r>
              <a:rPr lang="en" sz="2461" dirty="0">
                <a:solidFill>
                  <a:srgbClr val="FF0000"/>
                </a:solidFill>
              </a:rPr>
              <a:t>a greater academic decline</a:t>
            </a:r>
            <a:r>
              <a:rPr lang="en" sz="2461" dirty="0"/>
              <a:t> for </a:t>
            </a:r>
            <a:r>
              <a:rPr lang="en" sz="2461" dirty="0">
                <a:solidFill>
                  <a:srgbClr val="FF0000"/>
                </a:solidFill>
              </a:rPr>
              <a:t>students of color, English learners, and students with disabilities</a:t>
            </a:r>
            <a:r>
              <a:rPr lang="en" sz="2461" dirty="0"/>
              <a:t> compared to the general student population.</a:t>
            </a:r>
            <a:endParaRPr sz="2461" dirty="0"/>
          </a:p>
          <a:p>
            <a:pPr marL="0" indent="0">
              <a:spcBef>
                <a:spcPts val="1333"/>
              </a:spcBef>
              <a:buSzPct val="59566"/>
              <a:buNone/>
            </a:pPr>
            <a:r>
              <a:rPr lang="en" sz="2461" dirty="0"/>
              <a:t>•In selecting our evidence-based interventions, we focused on research-based approaches to address </a:t>
            </a:r>
            <a:r>
              <a:rPr lang="en" sz="2461" dirty="0">
                <a:solidFill>
                  <a:srgbClr val="FF0000"/>
                </a:solidFill>
              </a:rPr>
              <a:t>the increased need for literacy instruction and need for access to mental health services</a:t>
            </a:r>
            <a:r>
              <a:rPr lang="en" sz="2461" dirty="0"/>
              <a:t> in order to respond to the identified student academic, social, emotional, and mental health needs. These interventions are detailed in the budget.</a:t>
            </a:r>
            <a:endParaRPr sz="2461" dirty="0">
              <a:solidFill>
                <a:srgbClr val="FF0000"/>
              </a:solidFill>
            </a:endParaRPr>
          </a:p>
          <a:p>
            <a:pPr marL="0" indent="0">
              <a:spcBef>
                <a:spcPts val="1333"/>
              </a:spcBef>
              <a:buSzPct val="59566"/>
              <a:buNone/>
            </a:pPr>
            <a:r>
              <a:rPr lang="en" sz="2461" dirty="0"/>
              <a:t>•EEA schools will be </a:t>
            </a:r>
            <a:r>
              <a:rPr lang="en" sz="2461" dirty="0">
                <a:solidFill>
                  <a:srgbClr val="FF0000"/>
                </a:solidFill>
              </a:rPr>
              <a:t>conducting quarterly progress monitoring through the district reading assessment and annually analyzing beginning- and end-of-year parent, student, and staff mental health surveys</a:t>
            </a:r>
            <a:r>
              <a:rPr lang="en" sz="2461" dirty="0"/>
              <a:t> in order to measure the impact of our interventions on students’ academic, social, and behavioral needs. </a:t>
            </a:r>
            <a:endParaRPr sz="2461" dirty="0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72" name="Google Shape;272;p51"/>
          <p:cNvSpPr txBox="1"/>
          <p:nvPr/>
        </p:nvSpPr>
        <p:spPr>
          <a:xfrm>
            <a:off x="10335633" y="1449200"/>
            <a:ext cx="1574400" cy="1074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0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In what ways have students been impacted by lost instructional time (the pandemic)?</a:t>
            </a:r>
            <a:endParaRPr sz="1067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51"/>
          <p:cNvSpPr txBox="1"/>
          <p:nvPr/>
        </p:nvSpPr>
        <p:spPr>
          <a:xfrm>
            <a:off x="10368233" y="2549033"/>
            <a:ext cx="1509200" cy="1362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0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Have any student groups been disproportionately impacted? If so, which ones?</a:t>
            </a:r>
            <a:endParaRPr sz="1067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1867"/>
          </a:p>
        </p:txBody>
      </p:sp>
      <p:sp>
        <p:nvSpPr>
          <p:cNvPr id="274" name="Google Shape;274;p51"/>
          <p:cNvSpPr txBox="1"/>
          <p:nvPr/>
        </p:nvSpPr>
        <p:spPr>
          <a:xfrm>
            <a:off x="10335633" y="3470801"/>
            <a:ext cx="1954400" cy="1251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933" b="1"/>
              <a:t>3. How were the evidence-based interventions selected to respond to identified A.S.E.M.  needs and any identified disproportionate impact?</a:t>
            </a:r>
            <a:endParaRPr sz="933" b="1"/>
          </a:p>
          <a:p>
            <a:endParaRPr sz="933"/>
          </a:p>
        </p:txBody>
      </p:sp>
      <p:sp>
        <p:nvSpPr>
          <p:cNvPr id="275" name="Google Shape;275;p51"/>
          <p:cNvSpPr txBox="1"/>
          <p:nvPr/>
        </p:nvSpPr>
        <p:spPr>
          <a:xfrm>
            <a:off x="10368233" y="4620301"/>
            <a:ext cx="1509200" cy="137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  <a:buClr>
                <a:schemeClr val="dk1"/>
              </a:buClr>
              <a:buSzPts val="1100"/>
            </a:pPr>
            <a:r>
              <a:rPr lang="en" sz="10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How will we measure the success of the interventions on students’ academic, social, emotional, and mental health needs? </a:t>
            </a:r>
            <a:endParaRPr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25874-05E7-40B4-A249-A764E2056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3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8423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3659307" y="196850"/>
            <a:ext cx="5269052" cy="89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CDE Team Introductions!</a:t>
            </a:r>
            <a:endParaRPr dirty="0"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"/>
            <a:ext cx="1422400" cy="1513840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 CDE team introductions and contact information."/>
          <p:cNvSpPr/>
          <p:nvPr/>
        </p:nvSpPr>
        <p:spPr>
          <a:xfrm>
            <a:off x="1661160" y="1281430"/>
            <a:ext cx="8869680" cy="537591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646556"/>
            <a:ext cx="782320" cy="2356484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2519679" y="1905635"/>
            <a:ext cx="7701280" cy="413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buSzPts val="1500"/>
              <a:buNone/>
            </a:pPr>
            <a:r>
              <a:rPr lang="en-US" sz="1600" b="1" u="sng" dirty="0"/>
              <a:t>ESSER/ESEA</a:t>
            </a:r>
            <a:endParaRPr lang="en-US" dirty="0"/>
          </a:p>
          <a:p>
            <a:pPr marL="171450" indent="-171450">
              <a:buSzPts val="1500"/>
            </a:pPr>
            <a:r>
              <a:rPr lang="en-US" sz="1600" dirty="0"/>
              <a:t>Nazie Mohajeri-Nelson, Director of ESEA Office (</a:t>
            </a:r>
            <a:r>
              <a:rPr lang="en-US" sz="16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DeLilah Collins, Assistant Director of ESEA Office (</a:t>
            </a:r>
            <a:r>
              <a:rPr lang="en-US" sz="16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Kristin Crumley, ESSER Monitoring &amp; Reporting Specialist (</a:t>
            </a:r>
            <a:r>
              <a:rPr lang="en-US" sz="1600" dirty="0">
                <a:hlinkClick r:id="rId5"/>
              </a:rPr>
              <a:t>Crumley_k@cde.state.co.us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>
                <a:hlinkClick r:id="rId6"/>
              </a:rPr>
              <a:t>ESEA Regional Contacts </a:t>
            </a:r>
            <a:r>
              <a:rPr lang="en-US" sz="1600" dirty="0"/>
              <a:t>assigned to your district</a:t>
            </a:r>
          </a:p>
          <a:p>
            <a:pPr marL="0" indent="0">
              <a:spcBef>
                <a:spcPts val="0"/>
              </a:spcBef>
              <a:buSzPts val="1500"/>
              <a:buNone/>
            </a:pPr>
            <a:endParaRPr lang="en-US" sz="1600" b="1" u="sng" dirty="0"/>
          </a:p>
          <a:p>
            <a:pPr marL="0" indent="0">
              <a:spcBef>
                <a:spcPts val="0"/>
              </a:spcBef>
              <a:buSzPts val="1500"/>
              <a:buNone/>
            </a:pPr>
            <a:r>
              <a:rPr lang="en-US" sz="1600" b="1" u="sng" dirty="0"/>
              <a:t>Fiscal Experts</a:t>
            </a:r>
            <a:endParaRPr sz="2800" dirty="0"/>
          </a:p>
          <a:p>
            <a:pPr marL="171450" indent="-171450">
              <a:buSzPts val="1500"/>
            </a:pPr>
            <a:r>
              <a:rPr lang="en-US" sz="1600" dirty="0"/>
              <a:t>Jennifer Okes, Chief Operating Officer (</a:t>
            </a:r>
            <a:r>
              <a:rPr lang="en-US" sz="1600" u="sng" dirty="0">
                <a:solidFill>
                  <a:schemeClr val="hlink"/>
                </a:solidFill>
                <a:hlinkClick r:id="rId7"/>
              </a:rPr>
              <a:t>okes_j@cde.state.co.us</a:t>
            </a:r>
            <a:r>
              <a:rPr lang="en-US" sz="1600" dirty="0"/>
              <a:t>) </a:t>
            </a:r>
            <a:endParaRPr sz="1600" dirty="0"/>
          </a:p>
          <a:p>
            <a:pPr marL="171450" indent="-171450">
              <a:buSzPts val="1500"/>
            </a:pPr>
            <a:r>
              <a:rPr lang="en-US" sz="1600" dirty="0"/>
              <a:t>Kate Bartlett, Executive Director of School District Operations (</a:t>
            </a:r>
            <a:r>
              <a:rPr lang="en-US" sz="1600" u="sng" dirty="0">
                <a:solidFill>
                  <a:schemeClr val="hlink"/>
                </a:solidFill>
                <a:hlinkClick r:id="rId8"/>
              </a:rPr>
              <a:t>Bartlett_k@cde.state.co.us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Jennifer Austin, Director of Grants Fiscal Management (</a:t>
            </a:r>
            <a:r>
              <a:rPr lang="en-US" sz="16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Robert Hawkins, Grants Fiscal Analyst (</a:t>
            </a:r>
            <a:r>
              <a:rPr lang="en-US" sz="1600" u="sng" dirty="0">
                <a:solidFill>
                  <a:schemeClr val="hlink"/>
                </a:solidFill>
                <a:hlinkClick r:id="rId10"/>
              </a:rPr>
              <a:t>Hawkins_s@cde.state.co.us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Steven Kaleda, Grants Fiscal Analyst (</a:t>
            </a:r>
            <a:r>
              <a:rPr lang="en-US" sz="1600" u="sng" dirty="0">
                <a:solidFill>
                  <a:schemeClr val="hlink"/>
                </a:solidFill>
                <a:hlinkClick r:id="rId11"/>
              </a:rPr>
              <a:t>Kaleda_s@cde.state.co.us</a:t>
            </a:r>
            <a:r>
              <a:rPr lang="en-US" sz="1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4098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/>
              <a:t>ESSER Office Hours</a:t>
            </a: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u="sng" dirty="0"/>
              <a:t>Topics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Updates and Reminders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ARP ESSER III LEA Plan Requirements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Narrative Question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fld id="{00000000-1234-1234-1234-123412341234}" type="slidenum">
              <a:rPr lang="en-US"/>
              <a:p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4753E-E9A5-4792-8603-D19696066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BC3F38-FE3D-423A-9968-F95A499B11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4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672D-6087-4B80-95DA-66D7D865D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AF517-CEAF-4FB9-A7EF-DC87A714E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ESSER I Carryover Application - PAR</a:t>
            </a:r>
          </a:p>
          <a:p>
            <a:pPr lvl="1"/>
            <a:r>
              <a:rPr lang="en-US" dirty="0"/>
              <a:t>LEAs will manage carryover funds through the Post Award Revision process</a:t>
            </a:r>
          </a:p>
          <a:p>
            <a:pPr lvl="2"/>
            <a:r>
              <a:rPr lang="en-US" dirty="0"/>
              <a:t>Only edit the ESSER Fund Budget page</a:t>
            </a:r>
          </a:p>
          <a:p>
            <a:pPr lvl="2"/>
            <a:r>
              <a:rPr lang="en-US" dirty="0"/>
              <a:t>For all lines that have been changed, complete the Revision Justification text box</a:t>
            </a:r>
          </a:p>
          <a:p>
            <a:pPr lvl="2"/>
            <a:r>
              <a:rPr lang="en-US" dirty="0"/>
              <a:t>Do not remove budget line items, zero out the amount, add a new budget line item and explain the change in the Revision Justification text box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14C78-8A82-400C-BACC-20A9B6538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ESSER 1 Carryover Application navigation toolbar.">
            <a:extLst>
              <a:ext uri="{FF2B5EF4-FFF2-40B4-BE49-F238E27FC236}">
                <a16:creationId xmlns:a16="http://schemas.microsoft.com/office/drawing/2014/main" id="{1CC356BC-C655-4D48-A986-AB9FC6D5334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3198568"/>
            <a:ext cx="4554415" cy="2905146"/>
          </a:xfrm>
          <a:prstGeom prst="rect">
            <a:avLst/>
          </a:prstGeom>
        </p:spPr>
      </p:pic>
      <p:pic>
        <p:nvPicPr>
          <p:cNvPr id="6" name="Picture 5" descr="ESSER I Carryover Application: Revision justification.">
            <a:extLst>
              <a:ext uri="{FF2B5EF4-FFF2-40B4-BE49-F238E27FC236}">
                <a16:creationId xmlns:a16="http://schemas.microsoft.com/office/drawing/2014/main" id="{23A8D4E5-E9FA-4A65-B4D9-F9C7671D973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95999" y="2846164"/>
            <a:ext cx="5122985" cy="3945982"/>
          </a:xfrm>
          <a:prstGeom prst="rect">
            <a:avLst/>
          </a:prstGeom>
        </p:spPr>
      </p:pic>
      <p:sp>
        <p:nvSpPr>
          <p:cNvPr id="7" name="Oval 6" descr="ESSER Fund budget link.">
            <a:extLst>
              <a:ext uri="{FF2B5EF4-FFF2-40B4-BE49-F238E27FC236}">
                <a16:creationId xmlns:a16="http://schemas.microsoft.com/office/drawing/2014/main" id="{520AF3FF-E04E-4CBF-AB18-23E873CE2EA1}"/>
              </a:ext>
            </a:extLst>
          </p:cNvPr>
          <p:cNvSpPr/>
          <p:nvPr/>
        </p:nvSpPr>
        <p:spPr>
          <a:xfrm>
            <a:off x="1242646" y="4806462"/>
            <a:ext cx="1441939" cy="1758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 descr="Revision justification.">
            <a:extLst>
              <a:ext uri="{FF2B5EF4-FFF2-40B4-BE49-F238E27FC236}">
                <a16:creationId xmlns:a16="http://schemas.microsoft.com/office/drawing/2014/main" id="{97B0E4F8-F44F-4623-B0A1-C3CC766BDF11}"/>
              </a:ext>
            </a:extLst>
          </p:cNvPr>
          <p:cNvSpPr/>
          <p:nvPr/>
        </p:nvSpPr>
        <p:spPr>
          <a:xfrm>
            <a:off x="6195645" y="5884985"/>
            <a:ext cx="5158155" cy="670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91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0583-1393-449F-A3CF-DB55566B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08CD6-D24F-458A-B351-792A27C9CA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ARP – HCY II (Formula Allocation)</a:t>
            </a:r>
          </a:p>
          <a:p>
            <a:pPr lvl="1"/>
            <a:r>
              <a:rPr lang="en-US" sz="2000" dirty="0"/>
              <a:t>Dana Scott, Office of Student Support</a:t>
            </a:r>
          </a:p>
          <a:p>
            <a:pPr lvl="1"/>
            <a:r>
              <a:rPr lang="en-US" sz="2000" dirty="0"/>
              <a:t>Taking application to EDAC on September 3</a:t>
            </a:r>
            <a:r>
              <a:rPr lang="en-US" sz="2000" baseline="30000" dirty="0"/>
              <a:t>rd</a:t>
            </a:r>
            <a:r>
              <a:rPr lang="en-US" sz="2000" dirty="0"/>
              <a:t> for approval</a:t>
            </a:r>
          </a:p>
          <a:p>
            <a:pPr lvl="1"/>
            <a:r>
              <a:rPr lang="en-US" sz="2000" dirty="0"/>
              <a:t>Hoping to release applications, allocations, and additional information week of September 6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LEAs will be able to apply as soon as the application is announced in the SCOOP and via emails to McKinney-Vento Liaisons</a:t>
            </a:r>
          </a:p>
          <a:p>
            <a:pPr lvl="1"/>
            <a:endParaRPr lang="en-US" sz="2000" dirty="0"/>
          </a:p>
          <a:p>
            <a:r>
              <a:rPr lang="en-US" sz="2450" dirty="0"/>
              <a:t>Using ESSER funds for construction that is </a:t>
            </a:r>
            <a:r>
              <a:rPr lang="en-US" sz="2450" b="1" i="1" dirty="0"/>
              <a:t>necessary to respond to, prepare for, or prevent the spread of COVID-19 is allowable</a:t>
            </a:r>
            <a:r>
              <a:rPr lang="en-US" sz="2450" dirty="0"/>
              <a:t>. However, proceed with caution! There are numerous statutory and regulatory requirements that pertain to using federal funds for construction. </a:t>
            </a:r>
            <a:r>
              <a:rPr lang="en-US" sz="2450" b="1" i="1" dirty="0"/>
              <a:t>It is the LEA’s responsibility to ensure that all requirements are met. </a:t>
            </a:r>
          </a:p>
          <a:p>
            <a:pPr lvl="1"/>
            <a:r>
              <a:rPr lang="en-US" sz="2150" dirty="0"/>
              <a:t>Construction Guidance being posted on our </a:t>
            </a:r>
            <a:r>
              <a:rPr lang="en-US" sz="2150" dirty="0">
                <a:hlinkClick r:id="rId3"/>
              </a:rPr>
              <a:t>Resources and Technical Assistance webpage</a:t>
            </a:r>
            <a:r>
              <a:rPr lang="en-US" sz="2150" dirty="0"/>
              <a:t>.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1D9B2-7C83-453B-AF43-333B633096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2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4753E-E9A5-4792-8603-D19696066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3200" dirty="0"/>
              <a:t>LEA Plan Requirements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BC3F38-FE3D-423A-9968-F95A499B11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2"/>
          <p:cNvSpPr txBox="1">
            <a:spLocks noGrp="1"/>
          </p:cNvSpPr>
          <p:nvPr>
            <p:ph type="title"/>
          </p:nvPr>
        </p:nvSpPr>
        <p:spPr>
          <a:xfrm>
            <a:off x="326925" y="254513"/>
            <a:ext cx="8109200" cy="7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" sz="1467"/>
              <a:t>ARP ESSER III – Additional Requirements</a:t>
            </a:r>
            <a:endParaRPr sz="1467"/>
          </a:p>
        </p:txBody>
      </p:sp>
      <p:sp>
        <p:nvSpPr>
          <p:cNvPr id="282" name="Google Shape;282;p52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fld id="{00000000-1234-1234-1234-123412341234}" type="slidenum">
              <a:rPr lang="en" sz="1467"/>
              <a:pPr/>
              <a:t>8</a:t>
            </a:fld>
            <a:endParaRPr sz="1467"/>
          </a:p>
        </p:txBody>
      </p:sp>
      <p:grpSp>
        <p:nvGrpSpPr>
          <p:cNvPr id="283" name="Google Shape;283;p52" descr="LEA Use of Funds Plan (Collected in the ARP ESSER III application)."/>
          <p:cNvGrpSpPr/>
          <p:nvPr/>
        </p:nvGrpSpPr>
        <p:grpSpPr>
          <a:xfrm>
            <a:off x="521711" y="1225330"/>
            <a:ext cx="11148600" cy="5455783"/>
            <a:chOff x="0" y="53164"/>
            <a:chExt cx="11148600" cy="5455783"/>
          </a:xfrm>
        </p:grpSpPr>
        <p:sp>
          <p:nvSpPr>
            <p:cNvPr id="284" name="Google Shape;284;p52"/>
            <p:cNvSpPr/>
            <p:nvPr/>
          </p:nvSpPr>
          <p:spPr>
            <a:xfrm>
              <a:off x="0" y="200764"/>
              <a:ext cx="11148600" cy="252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5" name="Google Shape;285;p52"/>
            <p:cNvSpPr/>
            <p:nvPr/>
          </p:nvSpPr>
          <p:spPr>
            <a:xfrm>
              <a:off x="283286" y="53164"/>
              <a:ext cx="106152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6" name="Google Shape;286;p52"/>
            <p:cNvSpPr txBox="1"/>
            <p:nvPr/>
          </p:nvSpPr>
          <p:spPr>
            <a:xfrm>
              <a:off x="297696" y="67574"/>
              <a:ext cx="105864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600">
                  <a:solidFill>
                    <a:schemeClr val="dk1"/>
                  </a:solidFill>
                </a:rPr>
                <a:t>ARP ESSER III has three additional requirements that were not in ESSER I or II</a:t>
              </a:r>
              <a:endParaRPr sz="1467">
                <a:solidFill>
                  <a:schemeClr val="dk1"/>
                </a:solidFill>
              </a:endParaRPr>
            </a:p>
          </p:txBody>
        </p:sp>
        <p:sp>
          <p:nvSpPr>
            <p:cNvPr id="287" name="Google Shape;287;p52"/>
            <p:cNvSpPr/>
            <p:nvPr/>
          </p:nvSpPr>
          <p:spPr>
            <a:xfrm>
              <a:off x="0" y="664247"/>
              <a:ext cx="11148600" cy="2079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8" name="Google Shape;288;p52"/>
            <p:cNvSpPr txBox="1"/>
            <p:nvPr/>
          </p:nvSpPr>
          <p:spPr>
            <a:xfrm>
              <a:off x="0" y="664247"/>
              <a:ext cx="11148600" cy="207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/>
                <a:t>A minimum of </a:t>
              </a:r>
              <a:r>
                <a:rPr lang="en" sz="1600" b="1" i="1"/>
                <a:t>20%</a:t>
              </a:r>
              <a:r>
                <a:rPr lang="en" sz="1600"/>
                <a:t> set aside to provide evidence-based interventions to address the academic impact of lost instructional time (or impact of the pandemic)  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Evidence-based interventions (ESSA Section 8101(21)(A)] – </a:t>
              </a:r>
              <a:r>
                <a:rPr lang="en" sz="1600" u="sng">
                  <a:solidFill>
                    <a:schemeClr val="hlink"/>
                  </a:solidFill>
                  <a:hlinkClick r:id="rId3"/>
                </a:rPr>
                <a:t>EBI Explanation and Resources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Summer Learning Programs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Summer Enrichment Programs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Extended Day/School Year </a:t>
              </a:r>
              <a:endParaRPr sz="1600"/>
            </a:p>
            <a:p>
              <a:pPr marL="338658" lvl="2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Comprehensive afterschool programs</a:t>
              </a:r>
              <a:endParaRPr sz="1600"/>
            </a:p>
          </p:txBody>
        </p:sp>
        <p:sp>
          <p:nvSpPr>
            <p:cNvPr id="289" name="Google Shape;289;p52"/>
            <p:cNvSpPr/>
            <p:nvPr/>
          </p:nvSpPr>
          <p:spPr>
            <a:xfrm>
              <a:off x="557432" y="506764"/>
              <a:ext cx="9366300" cy="305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0" name="Google Shape;290;p52"/>
            <p:cNvSpPr txBox="1"/>
            <p:nvPr/>
          </p:nvSpPr>
          <p:spPr>
            <a:xfrm>
              <a:off x="572323" y="521668"/>
              <a:ext cx="9733500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467">
                  <a:solidFill>
                    <a:schemeClr val="dk1"/>
                  </a:solidFill>
                </a:rPr>
                <a:t>Set Aside for Evidence-Based Interventions [</a:t>
              </a:r>
              <a:r>
                <a:rPr lang="en" sz="1467" b="1" i="1">
                  <a:solidFill>
                    <a:schemeClr val="dk1"/>
                  </a:solidFill>
                </a:rPr>
                <a:t>Collected in the ARP ESSER III Budget (Funding Code)</a:t>
              </a:r>
              <a:r>
                <a:rPr lang="en" sz="1467">
                  <a:solidFill>
                    <a:schemeClr val="dk1"/>
                  </a:solidFill>
                </a:rPr>
                <a:t>]</a:t>
              </a:r>
              <a:endParaRPr sz="1333">
                <a:solidFill>
                  <a:schemeClr val="dk1"/>
                </a:solidFill>
              </a:endParaRPr>
            </a:p>
          </p:txBody>
        </p:sp>
        <p:sp>
          <p:nvSpPr>
            <p:cNvPr id="291" name="Google Shape;291;p52"/>
            <p:cNvSpPr/>
            <p:nvPr/>
          </p:nvSpPr>
          <p:spPr>
            <a:xfrm>
              <a:off x="0" y="2944847"/>
              <a:ext cx="11148600" cy="10710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2" name="Google Shape;292;p52"/>
            <p:cNvSpPr txBox="1"/>
            <p:nvPr/>
          </p:nvSpPr>
          <p:spPr>
            <a:xfrm>
              <a:off x="0" y="2944847"/>
              <a:ext cx="11148600" cy="107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 dirty="0"/>
                <a:t>Mitigation strategies to ensure safety and health of students and staff</a:t>
              </a:r>
              <a:endParaRPr sz="1467" dirty="0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 dirty="0"/>
                <a:t>Posted on LEA website within 30 days of award</a:t>
              </a:r>
              <a:endParaRPr sz="1467" dirty="0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 dirty="0"/>
                <a:t>Must be updated at least every 6 months</a:t>
              </a:r>
              <a:endParaRPr sz="1467" dirty="0"/>
            </a:p>
          </p:txBody>
        </p:sp>
        <p:sp>
          <p:nvSpPr>
            <p:cNvPr id="293" name="Google Shape;293;p52"/>
            <p:cNvSpPr/>
            <p:nvPr/>
          </p:nvSpPr>
          <p:spPr>
            <a:xfrm>
              <a:off x="544405" y="2797247"/>
              <a:ext cx="94713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4" name="Google Shape;294;p52"/>
            <p:cNvSpPr txBox="1"/>
            <p:nvPr/>
          </p:nvSpPr>
          <p:spPr>
            <a:xfrm>
              <a:off x="558815" y="2811657"/>
              <a:ext cx="94425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467">
                  <a:solidFill>
                    <a:schemeClr val="dk1"/>
                  </a:solidFill>
                </a:rPr>
                <a:t>Safe Return/Remain In-Person Plan [</a:t>
              </a:r>
              <a:r>
                <a:rPr lang="en" sz="1467" b="1" i="1">
                  <a:solidFill>
                    <a:schemeClr val="dk1"/>
                  </a:solidFill>
                </a:rPr>
                <a:t>Provide the URL in the ARP ESSER III Application Assurances</a:t>
              </a:r>
              <a:r>
                <a:rPr lang="en" sz="1467">
                  <a:solidFill>
                    <a:schemeClr val="dk1"/>
                  </a:solidFill>
                </a:rPr>
                <a:t>]</a:t>
              </a:r>
              <a:endParaRPr sz="1333">
                <a:solidFill>
                  <a:schemeClr val="dk1"/>
                </a:solidFill>
              </a:endParaRPr>
            </a:p>
          </p:txBody>
        </p:sp>
        <p:sp>
          <p:nvSpPr>
            <p:cNvPr id="295" name="Google Shape;295;p52"/>
            <p:cNvSpPr/>
            <p:nvPr/>
          </p:nvSpPr>
          <p:spPr>
            <a:xfrm>
              <a:off x="0" y="4217447"/>
              <a:ext cx="11148600" cy="1291500"/>
            </a:xfrm>
            <a:prstGeom prst="rect">
              <a:avLst/>
            </a:prstGeom>
            <a:solidFill>
              <a:srgbClr val="FFE8CA">
                <a:alpha val="89800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6" name="Google Shape;296;p52"/>
            <p:cNvSpPr txBox="1"/>
            <p:nvPr/>
          </p:nvSpPr>
          <p:spPr>
            <a:xfrm>
              <a:off x="0" y="4217447"/>
              <a:ext cx="11148600" cy="129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65267" tIns="208267" rIns="865267" bIns="113767" anchor="t" anchorCtr="0">
              <a:noAutofit/>
            </a:bodyPr>
            <a:lstStyle/>
            <a:p>
              <a:pPr marL="169329" lvl="1" indent="-169329">
                <a:lnSpc>
                  <a:spcPct val="90000"/>
                </a:lnSpc>
                <a:buSzPts val="1200"/>
                <a:buFont typeface="Arial"/>
                <a:buChar char="•"/>
              </a:pPr>
              <a:r>
                <a:rPr lang="en" sz="1600"/>
                <a:t>Use of at least 20% set aside [</a:t>
              </a:r>
              <a:r>
                <a:rPr lang="en" sz="1600" b="1" i="1"/>
                <a:t>Full 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Budget OR Narrative Question</a:t>
              </a:r>
              <a:r>
                <a:rPr lang="en" sz="1600"/>
                <a:t>]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Use of at most 80% [</a:t>
              </a:r>
              <a:r>
                <a:rPr lang="en" sz="1600" b="1" i="1"/>
                <a:t>Full 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Budget OR Narrative Question</a:t>
              </a:r>
              <a:r>
                <a:rPr lang="en" sz="1600"/>
                <a:t>]</a:t>
              </a:r>
              <a:endParaRPr sz="1467"/>
            </a:p>
            <a:p>
              <a:pPr marL="169329" lvl="1" indent="-169329">
                <a:lnSpc>
                  <a:spcPct val="90000"/>
                </a:lnSpc>
                <a:spcBef>
                  <a:spcPts val="267"/>
                </a:spcBef>
                <a:buSzPts val="1200"/>
                <a:buFont typeface="Arial"/>
                <a:buChar char="•"/>
              </a:pPr>
              <a:r>
                <a:rPr lang="en" sz="1600"/>
                <a:t>Ensuring that evidence-based interventions are addressing the academic, social, emotional, and mental health needs of students [</a:t>
              </a:r>
              <a:r>
                <a:rPr lang="en" sz="1600" b="1" i="1">
                  <a:latin typeface="Calibri"/>
                  <a:ea typeface="Calibri"/>
                  <a:cs typeface="Calibri"/>
                  <a:sym typeface="Calibri"/>
                </a:rPr>
                <a:t>Narrative Question</a:t>
              </a:r>
              <a:r>
                <a:rPr lang="en" sz="1600"/>
                <a:t>]</a:t>
              </a:r>
              <a:endParaRPr sz="1467"/>
            </a:p>
          </p:txBody>
        </p:sp>
        <p:sp>
          <p:nvSpPr>
            <p:cNvPr id="297" name="Google Shape;297;p52"/>
            <p:cNvSpPr/>
            <p:nvPr/>
          </p:nvSpPr>
          <p:spPr>
            <a:xfrm>
              <a:off x="557432" y="4069847"/>
              <a:ext cx="9419400" cy="295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E6AD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8" name="Google Shape;298;p52"/>
            <p:cNvSpPr txBox="1"/>
            <p:nvPr/>
          </p:nvSpPr>
          <p:spPr>
            <a:xfrm>
              <a:off x="571842" y="4084257"/>
              <a:ext cx="9390600" cy="26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4967" tIns="0" rIns="294967" bIns="0" anchor="ctr" anchorCtr="0">
              <a:noAutofit/>
            </a:bodyPr>
            <a:lstStyle/>
            <a:p>
              <a:pPr>
                <a:lnSpc>
                  <a:spcPct val="90000"/>
                </a:lnSpc>
                <a:buSzPts val="1200"/>
              </a:pPr>
              <a:r>
                <a:rPr lang="en" sz="1600">
                  <a:solidFill>
                    <a:schemeClr val="dk1"/>
                  </a:solidFill>
                </a:rPr>
                <a:t>LEA Use of Funds Plan [</a:t>
              </a:r>
              <a:r>
                <a:rPr lang="en" sz="1600" b="1" i="1">
                  <a:solidFill>
                    <a:schemeClr val="dk1"/>
                  </a:solidFill>
                </a:rPr>
                <a:t>Collected in the ARP ESSER III Application</a:t>
              </a:r>
              <a:r>
                <a:rPr lang="en" sz="1600">
                  <a:solidFill>
                    <a:schemeClr val="dk1"/>
                  </a:solidFill>
                </a:rPr>
                <a:t>]</a:t>
              </a:r>
              <a:endParaRPr sz="1600">
                <a:solidFill>
                  <a:schemeClr val="dk1"/>
                </a:solidFill>
              </a:endParaRPr>
            </a:p>
          </p:txBody>
        </p:sp>
      </p:grpSp>
      <p:cxnSp>
        <p:nvCxnSpPr>
          <p:cNvPr id="300" name="Google Shape;300;p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1" y="5139529"/>
            <a:ext cx="1012000" cy="22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6B5040-79FD-4E2E-9B77-8D7355142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" y="215568"/>
            <a:ext cx="10515600" cy="636105"/>
          </a:xfrm>
        </p:spPr>
        <p:txBody>
          <a:bodyPr>
            <a:noAutofit/>
          </a:bodyPr>
          <a:lstStyle/>
          <a:p>
            <a:r>
              <a:rPr lang="en" sz="4000" dirty="0"/>
              <a:t>Develop Plan with Key Stakeholders</a:t>
            </a:r>
            <a:endParaRPr lang="en-US" sz="1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793EE-F7A2-4442-906A-25889FFFE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Provide an opportunity for meaningful stakeholder engagement</a:t>
            </a: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Students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Families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School and district administrators (including special education administrators)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Teachers, principals, school leaders, other educators, school staff, and their unions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Where applicable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Tribes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Civil rights organizations (including disability rights organizations)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Stakeholders representing interests of children with disabilities, English language learners, children experiencing homelessness, children and youth in foster care, migratory children, children who are incarcerated, and other underserved populations. 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66B19A6-7BDE-40A3-BD19-BF3F9DD061C3}"/>
              </a:ext>
            </a:extLst>
          </p:cNvPr>
          <p:cNvSpPr/>
          <p:nvPr/>
        </p:nvSpPr>
        <p:spPr>
          <a:xfrm>
            <a:off x="2133600" y="4460240"/>
            <a:ext cx="7924800" cy="13285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Does the LEA Plan need Board approval? 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It depends on local policies, practices, and procedures.</a:t>
            </a:r>
          </a:p>
        </p:txBody>
      </p:sp>
    </p:spTree>
    <p:extLst>
      <p:ext uri="{BB962C8B-B14F-4D97-AF65-F5344CB8AC3E}">
        <p14:creationId xmlns:p14="http://schemas.microsoft.com/office/powerpoint/2010/main" val="99170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5C04D639-5766-406C-ACDD-B94FFA5787E4}" vid="{12CFF23D-C174-49FF-83D6-F0AC80FE9D2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10254</TotalTime>
  <Words>2272</Words>
  <Application>Microsoft Office PowerPoint</Application>
  <PresentationFormat>Widescreen</PresentationFormat>
  <Paragraphs>180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Museo Slab 500</vt:lpstr>
      <vt:lpstr>Trebuchet MS</vt:lpstr>
      <vt:lpstr>Office Theme</vt:lpstr>
      <vt:lpstr>Default Theme</vt:lpstr>
      <vt:lpstr>CDE Office Hours</vt:lpstr>
      <vt:lpstr>CDE Team Introductions!</vt:lpstr>
      <vt:lpstr>ESSER Office Hours</vt:lpstr>
      <vt:lpstr>Updates</vt:lpstr>
      <vt:lpstr>Updates</vt:lpstr>
      <vt:lpstr>Updates</vt:lpstr>
      <vt:lpstr>LEA Plan Requirements</vt:lpstr>
      <vt:lpstr>ARP ESSER III – Additional Requirements</vt:lpstr>
      <vt:lpstr>Develop Plan with Key Stakeholders</vt:lpstr>
      <vt:lpstr>Plan Requirements</vt:lpstr>
      <vt:lpstr>Narrative Question 1</vt:lpstr>
      <vt:lpstr>ARP ESSER III – Additional Requirements</vt:lpstr>
      <vt:lpstr>Prompt</vt:lpstr>
      <vt:lpstr>Explain how the LEA knows:</vt:lpstr>
      <vt:lpstr>In what ways have students been impacted by lost instructional time (the pandemic)?</vt:lpstr>
      <vt:lpstr>2. Have any student groups been disproportionately impacted? If so, which ones? </vt:lpstr>
      <vt:lpstr>3. How were the evidence-based interventions selected to respond to identified academic, social, emotional, and mental health needs and any identified disproportionate impact? </vt:lpstr>
      <vt:lpstr>4. How will we measure the success of the interventions on students’ academic, social, emotional, and mental health needs? </vt:lpstr>
      <vt:lpstr>Narrative Example</vt:lpstr>
      <vt:lpstr>Narrative Example </vt:lpstr>
      <vt:lpstr>Questions?</vt:lpstr>
      <vt:lpstr>CDE Team Introductions!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Owen, Emily</dc:creator>
  <cp:lastModifiedBy>Owen, Emily</cp:lastModifiedBy>
  <cp:revision>248</cp:revision>
  <dcterms:modified xsi:type="dcterms:W3CDTF">2021-09-03T18:15:11Z</dcterms:modified>
</cp:coreProperties>
</file>