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697" r:id="rId2"/>
    <p:sldMasterId id="2147483698" r:id="rId3"/>
  </p:sldMasterIdLst>
  <p:notesMasterIdLst>
    <p:notesMasterId r:id="rId5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Lst>
  <p:sldSz cx="9144000" cy="5143500" type="screen16x9"/>
  <p:notesSz cx="6858000" cy="9144000"/>
  <p:embeddedFontLst>
    <p:embeddedFont>
      <p:font typeface="Calibri" panose="020F0502020204030204" pitchFamily="34" charset="0"/>
      <p:regular r:id="rId54"/>
      <p:bold r:id="rId55"/>
      <p:italic r:id="rId56"/>
      <p:boldItalic r:id="rId57"/>
    </p:embeddedFont>
    <p:embeddedFont>
      <p:font typeface="Raleway" pitchFamily="2" charset="0"/>
      <p:regular r:id="rId58"/>
      <p:bold r:id="rId59"/>
      <p:italic r:id="rId60"/>
      <p:boldItalic r:id="rId61"/>
    </p:embeddedFont>
    <p:embeddedFont>
      <p:font typeface="Rockwell" panose="02060603020205020403" pitchFamily="18"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11B80C-0404-4F83-99DC-366DCC0EC50D}">
  <a:tblStyle styleId="{3911B80C-0404-4F83-99DC-366DCC0EC50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F34E26-EDB6-44D9-B088-3D6DCD1C9E38}"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2" autoAdjust="0"/>
    <p:restoredTop sz="86364" autoAdjust="0"/>
  </p:normalViewPr>
  <p:slideViewPr>
    <p:cSldViewPr snapToGrid="0">
      <p:cViewPr varScale="1">
        <p:scale>
          <a:sx n="144" d="100"/>
          <a:sy n="144" d="100"/>
        </p:scale>
        <p:origin x="336"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0.fntdata"/><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font" Target="fonts/font8.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6.fntdata"/><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4.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8a90176ff9_1_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g28a90176ff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9fe806d1ad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29fe806d1ad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highlight>
                <a:srgbClr val="FFFF00"/>
              </a:highlight>
            </a:endParaRPr>
          </a:p>
        </p:txBody>
      </p:sp>
      <p:sp>
        <p:nvSpPr>
          <p:cNvPr id="333" name="Google Shape;333;g29fe806d1ad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9fe806d1ad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9fe806d1a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9adbd6829c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29adbd6829c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highlight>
                <a:srgbClr val="FFFF00"/>
              </a:highlight>
            </a:endParaRPr>
          </a:p>
        </p:txBody>
      </p:sp>
      <p:sp>
        <p:nvSpPr>
          <p:cNvPr id="346" name="Google Shape;346;g29adbd6829c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a00bdbd95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a00bdbd953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3" name="Google Shape;353;g2a00bdbd953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a00bdbd953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a00bdbd953_1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63" name="Google Shape;363;g2a00bdbd953_1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a00bdbd953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a00bdbd953_1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1" name="Google Shape;371;g2a00bdbd953_1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a00bdbd953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a00bdbd953_1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0" name="Google Shape;380;g2a00bdbd953_1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a00bdbd953_1_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7" name="Google Shape;387;g2a00bdbd953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a00bdbd953_1_3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5" name="Google Shape;395;g2a00bdbd953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a00bdbd953_1_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3" name="Google Shape;403;g2a00bdbd953_1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8a90176ff9_1_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2" name="Google Shape;282;g28a90176ff9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a00bdbd953_1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a00bdbd953_1_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2a00bdbd953_1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a00bdbd953_1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a00bdbd953_1_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g2a00bdbd953_1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a00bdbd953_1_6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2a00bdbd953_1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a00bdbd953_1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a00bdbd953_1_7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g2a00bdbd953_1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a00bdbd953_1_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g2a00bdbd953_1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a00bdbd953_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a00bdbd953_1_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g2a00bdbd953_1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a00bdbd953_1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a00bdbd953_1_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g2a00bdbd953_1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a00bdbd953_1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a00bdbd953_1_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g2a00bdbd953_1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a00bdbd953_1_1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2" name="Google Shape;472;g2a00bdbd953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a00bdbd953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a00bdbd953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8a90176ff9_1_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9" name="Google Shape;289;g28a90176ff9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a00bdbd953_1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a00bdbd953_1_1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87" name="Google Shape;487;g2a00bdbd953_1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a00bdbd953_1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2a00bdbd953_1_1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
        <p:nvSpPr>
          <p:cNvPr id="495" name="Google Shape;495;g2a00bdbd953_1_1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9fe806d1ad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g29fe806d1ad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highlight>
                <a:srgbClr val="FFFF00"/>
              </a:highlight>
            </a:endParaRPr>
          </a:p>
        </p:txBody>
      </p:sp>
      <p:sp>
        <p:nvSpPr>
          <p:cNvPr id="504" name="Google Shape;504;g29fe806d1ad_0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626f70c37b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626f70c37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29fe806d1a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29fe806d1a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626f70c37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626f70c37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626f70c37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626f70c37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626f70c37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626f70c37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626f70c37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2626f70c37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626f70c37b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626f70c37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9feb07c371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29feb07c371_1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626f70c37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2626f70c37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626f70c37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2626f70c37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626f70c37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626f70c37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626f70c37b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2626f70c37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626f70c37b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626f70c37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626f70c37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2626f70c37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626f70c37b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2626f70c37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8a90176ff9_1_2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8" name="Google Shape;598;g28a90176ff9_1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8a90176ff9_1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g28a90176ff9_1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8a90176ff9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g28a90176ff9_1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8a90176ff9_1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28a90176ff9_1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9fe806d1a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29fe806d1ad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9fe806d1a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g29fe806d1ad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9fe806d1ad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29fe806d1ad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highlight>
                <a:srgbClr val="FFFF00"/>
              </a:highlight>
            </a:endParaRPr>
          </a:p>
        </p:txBody>
      </p:sp>
      <p:sp>
        <p:nvSpPr>
          <p:cNvPr id="320" name="Google Shape;320;g29fe806d1ad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9fe806d1a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9fe806d1a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52" name="Google Shape;52;p1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1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4" name="Google Shape;54;p1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55" name="Google Shape;55;p1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58" name="Google Shape;58;p1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_1">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62" name="Google Shape;62;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6"/>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7" name="Google Shape;67;p16"/>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68" name="Google Shape;68;p1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9" name="Google Shape;69;p16"/>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70" name="Google Shape;70;p1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blue">
  <p:cSld name="TITLE_1">
    <p:spTree>
      <p:nvGrpSpPr>
        <p:cNvPr id="1" name="Shape 71"/>
        <p:cNvGrpSpPr/>
        <p:nvPr/>
      </p:nvGrpSpPr>
      <p:grpSpPr>
        <a:xfrm>
          <a:off x="0" y="0"/>
          <a:ext cx="0" cy="0"/>
          <a:chOff x="0" y="0"/>
          <a:chExt cx="0" cy="0"/>
        </a:xfrm>
      </p:grpSpPr>
      <p:sp>
        <p:nvSpPr>
          <p:cNvPr id="72" name="Google Shape;72;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 name="Google Shape;73;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5" name="Google Shape;75;p17"/>
          <p:cNvPicPr preferRelativeResize="0"/>
          <p:nvPr/>
        </p:nvPicPr>
        <p:blipFill>
          <a:blip r:embed="rId2">
            <a:alphaModFix/>
          </a:blip>
          <a:stretch>
            <a:fillRect/>
          </a:stretch>
        </p:blipFill>
        <p:spPr>
          <a:xfrm>
            <a:off x="0" y="0"/>
            <a:ext cx="9144024" cy="5166574"/>
          </a:xfrm>
          <a:prstGeom prst="rect">
            <a:avLst/>
          </a:prstGeom>
          <a:noFill/>
          <a:ln>
            <a:noFill/>
          </a:ln>
        </p:spPr>
      </p:pic>
      <p:sp>
        <p:nvSpPr>
          <p:cNvPr id="76" name="Google Shape;76;p17"/>
          <p:cNvSpPr txBox="1">
            <a:spLocks noGrp="1"/>
          </p:cNvSpPr>
          <p:nvPr>
            <p:ph type="ctrTitle" idx="2"/>
          </p:nvPr>
        </p:nvSpPr>
        <p:spPr>
          <a:xfrm>
            <a:off x="311700" y="744575"/>
            <a:ext cx="8520600" cy="1827300"/>
          </a:xfrm>
          <a:prstGeom prst="rect">
            <a:avLst/>
          </a:prstGeom>
        </p:spPr>
        <p:txBody>
          <a:bodyPr spcFirstLastPara="1" wrap="square" lIns="91425" tIns="91425" rIns="91425" bIns="91425" anchor="b" anchorCtr="0">
            <a:normAutofit/>
          </a:bodyPr>
          <a:lstStyle>
            <a:lvl1pPr lvl="0" algn="ctr">
              <a:spcBef>
                <a:spcPts val="0"/>
              </a:spcBef>
              <a:spcAft>
                <a:spcPts val="0"/>
              </a:spcAft>
              <a:buNone/>
              <a:defRPr sz="4000">
                <a:solidFill>
                  <a:schemeClr val="lt1"/>
                </a:solidFill>
                <a:latin typeface="Rockwell"/>
                <a:ea typeface="Rockwell"/>
                <a:cs typeface="Rockwell"/>
                <a:sym typeface="Rockwell"/>
              </a:defRPr>
            </a:lvl1pPr>
            <a:lvl2pPr lvl="1" algn="ctr">
              <a:spcBef>
                <a:spcPts val="0"/>
              </a:spcBef>
              <a:spcAft>
                <a:spcPts val="0"/>
              </a:spcAft>
              <a:buNone/>
              <a:defRPr sz="4000">
                <a:solidFill>
                  <a:schemeClr val="lt1"/>
                </a:solidFill>
                <a:latin typeface="Rockwell"/>
                <a:ea typeface="Rockwell"/>
                <a:cs typeface="Rockwell"/>
                <a:sym typeface="Rockwell"/>
              </a:defRPr>
            </a:lvl2pPr>
            <a:lvl3pPr lvl="2" algn="ctr">
              <a:spcBef>
                <a:spcPts val="0"/>
              </a:spcBef>
              <a:spcAft>
                <a:spcPts val="0"/>
              </a:spcAft>
              <a:buNone/>
              <a:defRPr sz="4000">
                <a:solidFill>
                  <a:schemeClr val="lt1"/>
                </a:solidFill>
                <a:latin typeface="Rockwell"/>
                <a:ea typeface="Rockwell"/>
                <a:cs typeface="Rockwell"/>
                <a:sym typeface="Rockwell"/>
              </a:defRPr>
            </a:lvl3pPr>
            <a:lvl4pPr lvl="3" algn="ctr">
              <a:spcBef>
                <a:spcPts val="0"/>
              </a:spcBef>
              <a:spcAft>
                <a:spcPts val="0"/>
              </a:spcAft>
              <a:buNone/>
              <a:defRPr sz="4000">
                <a:solidFill>
                  <a:schemeClr val="lt1"/>
                </a:solidFill>
                <a:latin typeface="Rockwell"/>
                <a:ea typeface="Rockwell"/>
                <a:cs typeface="Rockwell"/>
                <a:sym typeface="Rockwell"/>
              </a:defRPr>
            </a:lvl4pPr>
            <a:lvl5pPr lvl="4" algn="ctr">
              <a:spcBef>
                <a:spcPts val="0"/>
              </a:spcBef>
              <a:spcAft>
                <a:spcPts val="0"/>
              </a:spcAft>
              <a:buNone/>
              <a:defRPr sz="4000">
                <a:solidFill>
                  <a:schemeClr val="lt1"/>
                </a:solidFill>
                <a:latin typeface="Rockwell"/>
                <a:ea typeface="Rockwell"/>
                <a:cs typeface="Rockwell"/>
                <a:sym typeface="Rockwell"/>
              </a:defRPr>
            </a:lvl5pPr>
            <a:lvl6pPr lvl="5" algn="ctr">
              <a:spcBef>
                <a:spcPts val="0"/>
              </a:spcBef>
              <a:spcAft>
                <a:spcPts val="0"/>
              </a:spcAft>
              <a:buNone/>
              <a:defRPr sz="4000">
                <a:solidFill>
                  <a:schemeClr val="lt1"/>
                </a:solidFill>
                <a:latin typeface="Rockwell"/>
                <a:ea typeface="Rockwell"/>
                <a:cs typeface="Rockwell"/>
                <a:sym typeface="Rockwell"/>
              </a:defRPr>
            </a:lvl6pPr>
            <a:lvl7pPr lvl="6" algn="ctr">
              <a:spcBef>
                <a:spcPts val="0"/>
              </a:spcBef>
              <a:spcAft>
                <a:spcPts val="0"/>
              </a:spcAft>
              <a:buNone/>
              <a:defRPr sz="4000">
                <a:solidFill>
                  <a:schemeClr val="lt1"/>
                </a:solidFill>
                <a:latin typeface="Rockwell"/>
                <a:ea typeface="Rockwell"/>
                <a:cs typeface="Rockwell"/>
                <a:sym typeface="Rockwell"/>
              </a:defRPr>
            </a:lvl7pPr>
            <a:lvl8pPr lvl="7" algn="ctr">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77" name="Google Shape;77;p17"/>
          <p:cNvSpPr txBox="1">
            <a:spLocks noGrp="1"/>
          </p:cNvSpPr>
          <p:nvPr>
            <p:ph type="subTitle" idx="3"/>
          </p:nvPr>
        </p:nvSpPr>
        <p:spPr>
          <a:xfrm>
            <a:off x="311700" y="2834125"/>
            <a:ext cx="8520600" cy="792600"/>
          </a:xfrm>
          <a:prstGeom prst="rect">
            <a:avLst/>
          </a:prstGeom>
        </p:spPr>
        <p:txBody>
          <a:bodyPr spcFirstLastPara="1" wrap="square" lIns="91425" tIns="91425" rIns="91425" bIns="91425" anchor="t" anchorCtr="0">
            <a:normAutofit/>
          </a:bodyPr>
          <a:lstStyle>
            <a:lvl1pPr lvl="0" algn="ctr">
              <a:spcBef>
                <a:spcPts val="0"/>
              </a:spcBef>
              <a:spcAft>
                <a:spcPts val="0"/>
              </a:spcAft>
              <a:buSzPts val="2300"/>
              <a:buNone/>
              <a:defRPr sz="2300">
                <a:solidFill>
                  <a:schemeClr val="lt1"/>
                </a:solidFill>
                <a:latin typeface="Calibri"/>
                <a:ea typeface="Calibri"/>
                <a:cs typeface="Calibri"/>
                <a:sym typeface="Calibri"/>
              </a:defRPr>
            </a:lvl1pPr>
            <a:lvl2pPr lvl="1">
              <a:spcBef>
                <a:spcPts val="0"/>
              </a:spcBef>
              <a:spcAft>
                <a:spcPts val="0"/>
              </a:spcAft>
              <a:buSzPts val="1400"/>
              <a:buNone/>
              <a:defRPr>
                <a:solidFill>
                  <a:schemeClr val="lt1"/>
                </a:solidFill>
                <a:latin typeface="Calibri"/>
                <a:ea typeface="Calibri"/>
                <a:cs typeface="Calibri"/>
                <a:sym typeface="Calibri"/>
              </a:defRPr>
            </a:lvl2pPr>
            <a:lvl3pPr lvl="2">
              <a:spcBef>
                <a:spcPts val="0"/>
              </a:spcBef>
              <a:spcAft>
                <a:spcPts val="0"/>
              </a:spcAft>
              <a:buSzPts val="1400"/>
              <a:buNone/>
              <a:defRPr>
                <a:solidFill>
                  <a:schemeClr val="lt1"/>
                </a:solidFill>
                <a:latin typeface="Calibri"/>
                <a:ea typeface="Calibri"/>
                <a:cs typeface="Calibri"/>
                <a:sym typeface="Calibri"/>
              </a:defRPr>
            </a:lvl3pPr>
            <a:lvl4pPr lvl="3">
              <a:spcBef>
                <a:spcPts val="0"/>
              </a:spcBef>
              <a:spcAft>
                <a:spcPts val="0"/>
              </a:spcAft>
              <a:buSzPts val="1400"/>
              <a:buNone/>
              <a:defRPr>
                <a:solidFill>
                  <a:schemeClr val="lt1"/>
                </a:solidFill>
                <a:latin typeface="Calibri"/>
                <a:ea typeface="Calibri"/>
                <a:cs typeface="Calibri"/>
                <a:sym typeface="Calibri"/>
              </a:defRPr>
            </a:lvl4pPr>
            <a:lvl5pPr lvl="4">
              <a:spcBef>
                <a:spcPts val="0"/>
              </a:spcBef>
              <a:spcAft>
                <a:spcPts val="0"/>
              </a:spcAft>
              <a:buSzPts val="1400"/>
              <a:buNone/>
              <a:defRPr>
                <a:solidFill>
                  <a:schemeClr val="lt1"/>
                </a:solidFill>
                <a:latin typeface="Calibri"/>
                <a:ea typeface="Calibri"/>
                <a:cs typeface="Calibri"/>
                <a:sym typeface="Calibri"/>
              </a:defRPr>
            </a:lvl5pPr>
            <a:lvl6pPr lvl="5">
              <a:spcBef>
                <a:spcPts val="0"/>
              </a:spcBef>
              <a:spcAft>
                <a:spcPts val="0"/>
              </a:spcAft>
              <a:buSzPts val="1400"/>
              <a:buNone/>
              <a:defRPr>
                <a:solidFill>
                  <a:schemeClr val="lt1"/>
                </a:solidFill>
                <a:latin typeface="Calibri"/>
                <a:ea typeface="Calibri"/>
                <a:cs typeface="Calibri"/>
                <a:sym typeface="Calibri"/>
              </a:defRPr>
            </a:lvl6pPr>
            <a:lvl7pPr lvl="6">
              <a:spcBef>
                <a:spcPts val="0"/>
              </a:spcBef>
              <a:spcAft>
                <a:spcPts val="0"/>
              </a:spcAft>
              <a:buSzPts val="1400"/>
              <a:buNone/>
              <a:defRPr>
                <a:solidFill>
                  <a:schemeClr val="lt1"/>
                </a:solidFill>
                <a:latin typeface="Calibri"/>
                <a:ea typeface="Calibri"/>
                <a:cs typeface="Calibri"/>
                <a:sym typeface="Calibri"/>
              </a:defRPr>
            </a:lvl7pPr>
            <a:lvl8pPr lvl="7">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78" name="Google Shape;78;p17"/>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blue">
  <p:cSld name="TITLE_AND_BODY_1">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81" name="Google Shape;81;p18"/>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000">
                <a:solidFill>
                  <a:srgbClr val="FFFFFF"/>
                </a:solidFill>
                <a:latin typeface="Rockwell"/>
                <a:ea typeface="Rockwell"/>
                <a:cs typeface="Rockwell"/>
                <a:sym typeface="Rockwell"/>
              </a:defRPr>
            </a:lvl1pPr>
            <a:lvl2pPr lvl="1" rtl="0">
              <a:spcBef>
                <a:spcPts val="0"/>
              </a:spcBef>
              <a:spcAft>
                <a:spcPts val="0"/>
              </a:spcAft>
              <a:buSzPts val="2800"/>
              <a:buNone/>
              <a:defRPr sz="2000">
                <a:solidFill>
                  <a:srgbClr val="FFFFFF"/>
                </a:solidFill>
                <a:latin typeface="Rockwell"/>
                <a:ea typeface="Rockwell"/>
                <a:cs typeface="Rockwell"/>
                <a:sym typeface="Rockwell"/>
              </a:defRPr>
            </a:lvl2pPr>
            <a:lvl3pPr lvl="2" rtl="0">
              <a:spcBef>
                <a:spcPts val="0"/>
              </a:spcBef>
              <a:spcAft>
                <a:spcPts val="0"/>
              </a:spcAft>
              <a:buSzPts val="2800"/>
              <a:buNone/>
              <a:defRPr sz="2000">
                <a:solidFill>
                  <a:srgbClr val="FFFFFF"/>
                </a:solidFill>
                <a:latin typeface="Rockwell"/>
                <a:ea typeface="Rockwell"/>
                <a:cs typeface="Rockwell"/>
                <a:sym typeface="Rockwell"/>
              </a:defRPr>
            </a:lvl3pPr>
            <a:lvl4pPr lvl="3" rtl="0">
              <a:spcBef>
                <a:spcPts val="0"/>
              </a:spcBef>
              <a:spcAft>
                <a:spcPts val="0"/>
              </a:spcAft>
              <a:buSzPts val="2800"/>
              <a:buNone/>
              <a:defRPr sz="2000">
                <a:solidFill>
                  <a:srgbClr val="FFFFFF"/>
                </a:solidFill>
                <a:latin typeface="Rockwell"/>
                <a:ea typeface="Rockwell"/>
                <a:cs typeface="Rockwell"/>
                <a:sym typeface="Rockwell"/>
              </a:defRPr>
            </a:lvl4pPr>
            <a:lvl5pPr lvl="4" rtl="0">
              <a:spcBef>
                <a:spcPts val="0"/>
              </a:spcBef>
              <a:spcAft>
                <a:spcPts val="0"/>
              </a:spcAft>
              <a:buSzPts val="2800"/>
              <a:buNone/>
              <a:defRPr sz="2000">
                <a:solidFill>
                  <a:srgbClr val="FFFFFF"/>
                </a:solidFill>
                <a:latin typeface="Rockwell"/>
                <a:ea typeface="Rockwell"/>
                <a:cs typeface="Rockwell"/>
                <a:sym typeface="Rockwell"/>
              </a:defRPr>
            </a:lvl5pPr>
            <a:lvl6pPr lvl="5" rtl="0">
              <a:spcBef>
                <a:spcPts val="0"/>
              </a:spcBef>
              <a:spcAft>
                <a:spcPts val="0"/>
              </a:spcAft>
              <a:buSzPts val="2800"/>
              <a:buNone/>
              <a:defRPr sz="2000">
                <a:solidFill>
                  <a:srgbClr val="FFFFFF"/>
                </a:solidFill>
                <a:latin typeface="Rockwell"/>
                <a:ea typeface="Rockwell"/>
                <a:cs typeface="Rockwell"/>
                <a:sym typeface="Rockwell"/>
              </a:defRPr>
            </a:lvl6pPr>
            <a:lvl7pPr lvl="6" rtl="0">
              <a:spcBef>
                <a:spcPts val="0"/>
              </a:spcBef>
              <a:spcAft>
                <a:spcPts val="0"/>
              </a:spcAft>
              <a:buSzPts val="2800"/>
              <a:buNone/>
              <a:defRPr sz="2000">
                <a:solidFill>
                  <a:srgbClr val="FFFFFF"/>
                </a:solidFill>
                <a:latin typeface="Rockwell"/>
                <a:ea typeface="Rockwell"/>
                <a:cs typeface="Rockwell"/>
                <a:sym typeface="Rockwell"/>
              </a:defRPr>
            </a:lvl7pPr>
            <a:lvl8pPr lvl="7" rtl="0">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pic>
        <p:nvPicPr>
          <p:cNvPr id="82" name="Google Shape;82;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83" name="Google Shape;83;p1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84" name="Google Shape;84;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with header/logo - blue">
  <p:cSld name="SECTION_HEADER_1">
    <p:spTree>
      <p:nvGrpSpPr>
        <p:cNvPr id="1" name="Shape 85"/>
        <p:cNvGrpSpPr/>
        <p:nvPr/>
      </p:nvGrpSpPr>
      <p:grpSpPr>
        <a:xfrm>
          <a:off x="0" y="0"/>
          <a:ext cx="0" cy="0"/>
          <a:chOff x="0" y="0"/>
          <a:chExt cx="0" cy="0"/>
        </a:xfrm>
      </p:grpSpPr>
      <p:pic>
        <p:nvPicPr>
          <p:cNvPr id="86" name="Google Shape;86;p19"/>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87" name="Google Shape;87;p19"/>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sz="2000">
                <a:solidFill>
                  <a:srgbClr val="FFFFFF"/>
                </a:solidFill>
                <a:latin typeface="Rockwell"/>
                <a:ea typeface="Rockwell"/>
                <a:cs typeface="Rockwell"/>
                <a:sym typeface="Rockwell"/>
              </a:defRPr>
            </a:lvl1pPr>
            <a:lvl2pPr lvl="1">
              <a:spcBef>
                <a:spcPts val="0"/>
              </a:spcBef>
              <a:spcAft>
                <a:spcPts val="0"/>
              </a:spcAft>
              <a:buSzPts val="2800"/>
              <a:buNone/>
              <a:defRPr sz="2000">
                <a:solidFill>
                  <a:srgbClr val="FFFFFF"/>
                </a:solidFill>
                <a:latin typeface="Rockwell"/>
                <a:ea typeface="Rockwell"/>
                <a:cs typeface="Rockwell"/>
                <a:sym typeface="Rockwell"/>
              </a:defRPr>
            </a:lvl2pPr>
            <a:lvl3pPr lvl="2">
              <a:spcBef>
                <a:spcPts val="0"/>
              </a:spcBef>
              <a:spcAft>
                <a:spcPts val="0"/>
              </a:spcAft>
              <a:buSzPts val="2800"/>
              <a:buNone/>
              <a:defRPr sz="2000">
                <a:solidFill>
                  <a:srgbClr val="FFFFFF"/>
                </a:solidFill>
                <a:latin typeface="Rockwell"/>
                <a:ea typeface="Rockwell"/>
                <a:cs typeface="Rockwell"/>
                <a:sym typeface="Rockwell"/>
              </a:defRPr>
            </a:lvl3pPr>
            <a:lvl4pPr lvl="3">
              <a:spcBef>
                <a:spcPts val="0"/>
              </a:spcBef>
              <a:spcAft>
                <a:spcPts val="0"/>
              </a:spcAft>
              <a:buSzPts val="2800"/>
              <a:buNone/>
              <a:defRPr sz="2000">
                <a:solidFill>
                  <a:srgbClr val="FFFFFF"/>
                </a:solidFill>
                <a:latin typeface="Rockwell"/>
                <a:ea typeface="Rockwell"/>
                <a:cs typeface="Rockwell"/>
                <a:sym typeface="Rockwell"/>
              </a:defRPr>
            </a:lvl4pPr>
            <a:lvl5pPr lvl="4">
              <a:spcBef>
                <a:spcPts val="0"/>
              </a:spcBef>
              <a:spcAft>
                <a:spcPts val="0"/>
              </a:spcAft>
              <a:buSzPts val="2800"/>
              <a:buNone/>
              <a:defRPr sz="2000">
                <a:solidFill>
                  <a:srgbClr val="FFFFFF"/>
                </a:solidFill>
                <a:latin typeface="Rockwell"/>
                <a:ea typeface="Rockwell"/>
                <a:cs typeface="Rockwell"/>
                <a:sym typeface="Rockwell"/>
              </a:defRPr>
            </a:lvl5pPr>
            <a:lvl6pPr lvl="5">
              <a:spcBef>
                <a:spcPts val="0"/>
              </a:spcBef>
              <a:spcAft>
                <a:spcPts val="0"/>
              </a:spcAft>
              <a:buSzPts val="2800"/>
              <a:buNone/>
              <a:defRPr sz="2000">
                <a:solidFill>
                  <a:srgbClr val="FFFFFF"/>
                </a:solidFill>
                <a:latin typeface="Rockwell"/>
                <a:ea typeface="Rockwell"/>
                <a:cs typeface="Rockwell"/>
                <a:sym typeface="Rockwell"/>
              </a:defRPr>
            </a:lvl6pPr>
            <a:lvl7pPr lvl="6">
              <a:spcBef>
                <a:spcPts val="0"/>
              </a:spcBef>
              <a:spcAft>
                <a:spcPts val="0"/>
              </a:spcAft>
              <a:buSzPts val="2800"/>
              <a:buNone/>
              <a:defRPr sz="2000">
                <a:solidFill>
                  <a:srgbClr val="FFFFFF"/>
                </a:solidFill>
                <a:latin typeface="Rockwell"/>
                <a:ea typeface="Rockwell"/>
                <a:cs typeface="Rockwell"/>
                <a:sym typeface="Rockwell"/>
              </a:defRPr>
            </a:lvl7pPr>
            <a:lvl8pPr lvl="7">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88" name="Google Shape;88;p1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89" name="Google Shape;89;p1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90" name="Google Shape;90;p1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91" name="Google Shape;91;p1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_1">
    <p:spTree>
      <p:nvGrpSpPr>
        <p:cNvPr id="1" name="Shape 92"/>
        <p:cNvGrpSpPr/>
        <p:nvPr/>
      </p:nvGrpSpPr>
      <p:grpSpPr>
        <a:xfrm>
          <a:off x="0" y="0"/>
          <a:ext cx="0" cy="0"/>
          <a:chOff x="0" y="0"/>
          <a:chExt cx="0" cy="0"/>
        </a:xfrm>
      </p:grpSpPr>
      <p:sp>
        <p:nvSpPr>
          <p:cNvPr id="93" name="Google Shape;9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2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20"/>
          <p:cNvSpPr txBox="1">
            <a:spLocks noGrp="1"/>
          </p:cNvSpPr>
          <p:nvPr>
            <p:ph type="body" idx="1"/>
          </p:nvPr>
        </p:nvSpPr>
        <p:spPr>
          <a:xfrm>
            <a:off x="311700" y="1152475"/>
            <a:ext cx="3999900" cy="3178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6" name="Google Shape;96;p20"/>
          <p:cNvSpPr txBox="1">
            <a:spLocks noGrp="1"/>
          </p:cNvSpPr>
          <p:nvPr>
            <p:ph type="body" idx="2"/>
          </p:nvPr>
        </p:nvSpPr>
        <p:spPr>
          <a:xfrm>
            <a:off x="4832400" y="1152475"/>
            <a:ext cx="3999900" cy="3178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7" name="Google Shape;97;p20"/>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000">
                <a:solidFill>
                  <a:srgbClr val="FFFFFF"/>
                </a:solidFill>
                <a:latin typeface="Rockwell"/>
                <a:ea typeface="Rockwell"/>
                <a:cs typeface="Rockwell"/>
                <a:sym typeface="Rockwell"/>
              </a:defRPr>
            </a:lvl1pPr>
            <a:lvl2pPr lvl="1" rtl="0">
              <a:spcBef>
                <a:spcPts val="0"/>
              </a:spcBef>
              <a:spcAft>
                <a:spcPts val="0"/>
              </a:spcAft>
              <a:buSzPts val="2800"/>
              <a:buNone/>
              <a:defRPr sz="2000">
                <a:solidFill>
                  <a:srgbClr val="FFFFFF"/>
                </a:solidFill>
                <a:latin typeface="Rockwell"/>
                <a:ea typeface="Rockwell"/>
                <a:cs typeface="Rockwell"/>
                <a:sym typeface="Rockwell"/>
              </a:defRPr>
            </a:lvl2pPr>
            <a:lvl3pPr lvl="2" rtl="0">
              <a:spcBef>
                <a:spcPts val="0"/>
              </a:spcBef>
              <a:spcAft>
                <a:spcPts val="0"/>
              </a:spcAft>
              <a:buSzPts val="2800"/>
              <a:buNone/>
              <a:defRPr sz="2000">
                <a:solidFill>
                  <a:srgbClr val="FFFFFF"/>
                </a:solidFill>
                <a:latin typeface="Rockwell"/>
                <a:ea typeface="Rockwell"/>
                <a:cs typeface="Rockwell"/>
                <a:sym typeface="Rockwell"/>
              </a:defRPr>
            </a:lvl3pPr>
            <a:lvl4pPr lvl="3" rtl="0">
              <a:spcBef>
                <a:spcPts val="0"/>
              </a:spcBef>
              <a:spcAft>
                <a:spcPts val="0"/>
              </a:spcAft>
              <a:buSzPts val="2800"/>
              <a:buNone/>
              <a:defRPr sz="2000">
                <a:solidFill>
                  <a:srgbClr val="FFFFFF"/>
                </a:solidFill>
                <a:latin typeface="Rockwell"/>
                <a:ea typeface="Rockwell"/>
                <a:cs typeface="Rockwell"/>
                <a:sym typeface="Rockwell"/>
              </a:defRPr>
            </a:lvl4pPr>
            <a:lvl5pPr lvl="4" rtl="0">
              <a:spcBef>
                <a:spcPts val="0"/>
              </a:spcBef>
              <a:spcAft>
                <a:spcPts val="0"/>
              </a:spcAft>
              <a:buSzPts val="2800"/>
              <a:buNone/>
              <a:defRPr sz="2000">
                <a:solidFill>
                  <a:srgbClr val="FFFFFF"/>
                </a:solidFill>
                <a:latin typeface="Rockwell"/>
                <a:ea typeface="Rockwell"/>
                <a:cs typeface="Rockwell"/>
                <a:sym typeface="Rockwell"/>
              </a:defRPr>
            </a:lvl5pPr>
            <a:lvl6pPr lvl="5" rtl="0">
              <a:spcBef>
                <a:spcPts val="0"/>
              </a:spcBef>
              <a:spcAft>
                <a:spcPts val="0"/>
              </a:spcAft>
              <a:buSzPts val="2800"/>
              <a:buNone/>
              <a:defRPr sz="2000">
                <a:solidFill>
                  <a:srgbClr val="FFFFFF"/>
                </a:solidFill>
                <a:latin typeface="Rockwell"/>
                <a:ea typeface="Rockwell"/>
                <a:cs typeface="Rockwell"/>
                <a:sym typeface="Rockwell"/>
              </a:defRPr>
            </a:lvl6pPr>
            <a:lvl7pPr lvl="6" rtl="0">
              <a:spcBef>
                <a:spcPts val="0"/>
              </a:spcBef>
              <a:spcAft>
                <a:spcPts val="0"/>
              </a:spcAft>
              <a:buSzPts val="2800"/>
              <a:buNone/>
              <a:defRPr sz="2000">
                <a:solidFill>
                  <a:srgbClr val="FFFFFF"/>
                </a:solidFill>
                <a:latin typeface="Rockwell"/>
                <a:ea typeface="Rockwell"/>
                <a:cs typeface="Rockwell"/>
                <a:sym typeface="Rockwell"/>
              </a:defRPr>
            </a:lvl7pPr>
            <a:lvl8pPr lvl="7" rtl="0">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98" name="Google Shape;98;p20"/>
          <p:cNvSpPr txBox="1">
            <a:spLocks noGrp="1"/>
          </p:cNvSpPr>
          <p:nvPr>
            <p:ph type="sldNum" idx="3"/>
          </p:nvPr>
        </p:nvSpPr>
        <p:spPr>
          <a:xfrm>
            <a:off x="88683" y="4676392"/>
            <a:ext cx="548700" cy="3936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99" name="Google Shape;99;p20"/>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0" name="Google Shape;100;p2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2"/>
          <p:cNvSpPr/>
          <p:nvPr/>
        </p:nvSpPr>
        <p:spPr>
          <a:xfrm>
            <a:off x="0" y="3506431"/>
            <a:ext cx="9144000" cy="1637071"/>
          </a:xfrm>
          <a:prstGeom prst="rect">
            <a:avLst/>
          </a:prstGeom>
          <a:gradFill>
            <a:gsLst>
              <a:gs pos="0">
                <a:schemeClr val="lt1"/>
              </a:gs>
              <a:gs pos="100000">
                <a:srgbClr val="488BC9">
                  <a:alpha val="29411"/>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9" name="Google Shape;109;p22"/>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22"/>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1" name="Google Shape;111;p2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2" name="Google Shape;112;p22"/>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13" name="Google Shape;113;p22"/>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pic>
        <p:nvPicPr>
          <p:cNvPr id="115" name="Google Shape;115;p2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16" name="Google Shape;116;p2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8" name="Google Shape;118;p2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9" name="Google Shape;119;p2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0"/>
        <p:cNvGrpSpPr/>
        <p:nvPr/>
      </p:nvGrpSpPr>
      <p:grpSpPr>
        <a:xfrm>
          <a:off x="0" y="0"/>
          <a:ext cx="0" cy="0"/>
          <a:chOff x="0" y="0"/>
          <a:chExt cx="0" cy="0"/>
        </a:xfrm>
      </p:grpSpPr>
      <p:pic>
        <p:nvPicPr>
          <p:cNvPr id="121" name="Google Shape;121;p24"/>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22" name="Google Shape;122;p24"/>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24"/>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4"/>
        <p:cNvGrpSpPr/>
        <p:nvPr/>
      </p:nvGrpSpPr>
      <p:grpSpPr>
        <a:xfrm>
          <a:off x="0" y="0"/>
          <a:ext cx="0" cy="0"/>
          <a:chOff x="0" y="0"/>
          <a:chExt cx="0" cy="0"/>
        </a:xfrm>
      </p:grpSpPr>
      <p:pic>
        <p:nvPicPr>
          <p:cNvPr id="125" name="Google Shape;125;p2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6" name="Google Shape;126;p2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2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8" name="Google Shape;128;p2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9" name="Google Shape;129;p2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0" name="Google Shape;130;p25"/>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1"/>
        <p:cNvGrpSpPr/>
        <p:nvPr/>
      </p:nvGrpSpPr>
      <p:grpSpPr>
        <a:xfrm>
          <a:off x="0" y="0"/>
          <a:ext cx="0" cy="0"/>
          <a:chOff x="0" y="0"/>
          <a:chExt cx="0" cy="0"/>
        </a:xfrm>
      </p:grpSpPr>
      <p:pic>
        <p:nvPicPr>
          <p:cNvPr id="132" name="Google Shape;132;p2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3" name="Google Shape;133;p2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2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5" name="Google Shape;135;p2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6" name="Google Shape;136;p2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7" name="Google Shape;137;p26"/>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38"/>
        <p:cNvGrpSpPr/>
        <p:nvPr/>
      </p:nvGrpSpPr>
      <p:grpSpPr>
        <a:xfrm>
          <a:off x="0" y="0"/>
          <a:ext cx="0" cy="0"/>
          <a:chOff x="0" y="0"/>
          <a:chExt cx="0" cy="0"/>
        </a:xfrm>
      </p:grpSpPr>
      <p:pic>
        <p:nvPicPr>
          <p:cNvPr id="139" name="Google Shape;139;p2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0" name="Google Shape;140;p2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2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2" name="Google Shape;142;p2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43" name="Google Shape;143;p2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4" name="Google Shape;144;p27"/>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5"/>
        <p:cNvGrpSpPr/>
        <p:nvPr/>
      </p:nvGrpSpPr>
      <p:grpSpPr>
        <a:xfrm>
          <a:off x="0" y="0"/>
          <a:ext cx="0" cy="0"/>
          <a:chOff x="0" y="0"/>
          <a:chExt cx="0" cy="0"/>
        </a:xfrm>
      </p:grpSpPr>
      <p:pic>
        <p:nvPicPr>
          <p:cNvPr id="146" name="Google Shape;146;p2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7" name="Google Shape;147;p2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2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9" name="Google Shape;149;p2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0" name="Google Shape;150;p2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1" name="Google Shape;151;p28"/>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2"/>
        <p:cNvGrpSpPr/>
        <p:nvPr/>
      </p:nvGrpSpPr>
      <p:grpSpPr>
        <a:xfrm>
          <a:off x="0" y="0"/>
          <a:ext cx="0" cy="0"/>
          <a:chOff x="0" y="0"/>
          <a:chExt cx="0" cy="0"/>
        </a:xfrm>
      </p:grpSpPr>
      <p:pic>
        <p:nvPicPr>
          <p:cNvPr id="153" name="Google Shape;153;p2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4" name="Google Shape;154;p2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2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6" name="Google Shape;156;p2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7" name="Google Shape;157;p2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8" name="Google Shape;158;p29"/>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59"/>
        <p:cNvGrpSpPr/>
        <p:nvPr/>
      </p:nvGrpSpPr>
      <p:grpSpPr>
        <a:xfrm>
          <a:off x="0" y="0"/>
          <a:ext cx="0" cy="0"/>
          <a:chOff x="0" y="0"/>
          <a:chExt cx="0" cy="0"/>
        </a:xfrm>
      </p:grpSpPr>
      <p:pic>
        <p:nvPicPr>
          <p:cNvPr id="160" name="Google Shape;160;p3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1" name="Google Shape;161;p3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2" name="Google Shape;162;p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3" name="Google Shape;163;p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4" name="Google Shape;164;p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5" name="Google Shape;165;p30"/>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6"/>
        <p:cNvGrpSpPr/>
        <p:nvPr/>
      </p:nvGrpSpPr>
      <p:grpSpPr>
        <a:xfrm>
          <a:off x="0" y="0"/>
          <a:ext cx="0" cy="0"/>
          <a:chOff x="0" y="0"/>
          <a:chExt cx="0" cy="0"/>
        </a:xfrm>
      </p:grpSpPr>
      <p:sp>
        <p:nvSpPr>
          <p:cNvPr id="167" name="Google Shape;167;p31"/>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8" name="Google Shape;168;p31"/>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9" name="Google Shape;169;p31"/>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70" name="Google Shape;170;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1" name="Google Shape;171;p31"/>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72" name="Google Shape;172;p3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3"/>
        <p:cNvGrpSpPr/>
        <p:nvPr/>
      </p:nvGrpSpPr>
      <p:grpSpPr>
        <a:xfrm>
          <a:off x="0" y="0"/>
          <a:ext cx="0" cy="0"/>
          <a:chOff x="0" y="0"/>
          <a:chExt cx="0" cy="0"/>
        </a:xfrm>
      </p:grpSpPr>
      <p:sp>
        <p:nvSpPr>
          <p:cNvPr id="174" name="Google Shape;174;p32"/>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5" name="Google Shape;175;p3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76"/>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77"/>
        <p:cNvGrpSpPr/>
        <p:nvPr/>
      </p:nvGrpSpPr>
      <p:grpSpPr>
        <a:xfrm>
          <a:off x="0" y="0"/>
          <a:ext cx="0" cy="0"/>
          <a:chOff x="0" y="0"/>
          <a:chExt cx="0" cy="0"/>
        </a:xfrm>
      </p:grpSpPr>
      <p:pic>
        <p:nvPicPr>
          <p:cNvPr id="178" name="Google Shape;178;p34"/>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79" name="Google Shape;179;p34"/>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p34"/>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1"/>
        <p:cNvGrpSpPr/>
        <p:nvPr/>
      </p:nvGrpSpPr>
      <p:grpSpPr>
        <a:xfrm>
          <a:off x="0" y="0"/>
          <a:ext cx="0" cy="0"/>
          <a:chOff x="0" y="0"/>
          <a:chExt cx="0" cy="0"/>
        </a:xfrm>
      </p:grpSpPr>
      <p:sp>
        <p:nvSpPr>
          <p:cNvPr id="182" name="Google Shape;182;p35"/>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35"/>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84" name="Google Shape;184;p3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85"/>
        <p:cNvGrpSpPr/>
        <p:nvPr/>
      </p:nvGrpSpPr>
      <p:grpSpPr>
        <a:xfrm>
          <a:off x="0" y="0"/>
          <a:ext cx="0" cy="0"/>
          <a:chOff x="0" y="0"/>
          <a:chExt cx="0" cy="0"/>
        </a:xfrm>
      </p:grpSpPr>
      <p:pic>
        <p:nvPicPr>
          <p:cNvPr id="186" name="Google Shape;186;p36"/>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87" name="Google Shape;187;p36"/>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8" name="Google Shape;188;p36"/>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5"/>
        <p:cNvGrpSpPr/>
        <p:nvPr/>
      </p:nvGrpSpPr>
      <p:grpSpPr>
        <a:xfrm>
          <a:off x="0" y="0"/>
          <a:ext cx="0" cy="0"/>
          <a:chOff x="0" y="0"/>
          <a:chExt cx="0" cy="0"/>
        </a:xfrm>
      </p:grpSpPr>
      <p:sp>
        <p:nvSpPr>
          <p:cNvPr id="196" name="Google Shape;196;p38"/>
          <p:cNvSpPr/>
          <p:nvPr/>
        </p:nvSpPr>
        <p:spPr>
          <a:xfrm>
            <a:off x="0" y="3506431"/>
            <a:ext cx="9144000" cy="1637071"/>
          </a:xfrm>
          <a:prstGeom prst="rect">
            <a:avLst/>
          </a:prstGeom>
          <a:gradFill>
            <a:gsLst>
              <a:gs pos="0">
                <a:schemeClr val="lt1"/>
              </a:gs>
              <a:gs pos="100000">
                <a:srgbClr val="488BC9">
                  <a:alpha val="29019"/>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7" name="Google Shape;197;p38"/>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8" name="Google Shape;198;p38"/>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9" name="Google Shape;199;p3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0" name="Google Shape;200;p38"/>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201" name="Google Shape;201;p38"/>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2"/>
        <p:cNvGrpSpPr/>
        <p:nvPr/>
      </p:nvGrpSpPr>
      <p:grpSpPr>
        <a:xfrm>
          <a:off x="0" y="0"/>
          <a:ext cx="0" cy="0"/>
          <a:chOff x="0" y="0"/>
          <a:chExt cx="0" cy="0"/>
        </a:xfrm>
      </p:grpSpPr>
      <p:pic>
        <p:nvPicPr>
          <p:cNvPr id="203" name="Google Shape;203;p3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04" name="Google Shape;204;p39"/>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5" name="Google Shape;205;p3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06" name="Google Shape;206;p3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07" name="Google Shape;207;p3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08"/>
        <p:cNvGrpSpPr/>
        <p:nvPr/>
      </p:nvGrpSpPr>
      <p:grpSpPr>
        <a:xfrm>
          <a:off x="0" y="0"/>
          <a:ext cx="0" cy="0"/>
          <a:chOff x="0" y="0"/>
          <a:chExt cx="0" cy="0"/>
        </a:xfrm>
      </p:grpSpPr>
      <p:pic>
        <p:nvPicPr>
          <p:cNvPr id="209" name="Google Shape;209;p40"/>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210" name="Google Shape;210;p40"/>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1" name="Google Shape;211;p40"/>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12"/>
        <p:cNvGrpSpPr/>
        <p:nvPr/>
      </p:nvGrpSpPr>
      <p:grpSpPr>
        <a:xfrm>
          <a:off x="0" y="0"/>
          <a:ext cx="0" cy="0"/>
          <a:chOff x="0" y="0"/>
          <a:chExt cx="0" cy="0"/>
        </a:xfrm>
      </p:grpSpPr>
      <p:pic>
        <p:nvPicPr>
          <p:cNvPr id="213" name="Google Shape;213;p41"/>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214" name="Google Shape;214;p41"/>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5" name="Google Shape;215;p41"/>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6"/>
        <p:cNvGrpSpPr/>
        <p:nvPr/>
      </p:nvGrpSpPr>
      <p:grpSpPr>
        <a:xfrm>
          <a:off x="0" y="0"/>
          <a:ext cx="0" cy="0"/>
          <a:chOff x="0" y="0"/>
          <a:chExt cx="0" cy="0"/>
        </a:xfrm>
      </p:grpSpPr>
      <p:pic>
        <p:nvPicPr>
          <p:cNvPr id="217" name="Google Shape;217;p4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8" name="Google Shape;218;p42"/>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9" name="Google Shape;219;p4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0" name="Google Shape;220;p42"/>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21" name="Google Shape;221;p4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2" name="Google Shape;222;p42"/>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23"/>
        <p:cNvGrpSpPr/>
        <p:nvPr/>
      </p:nvGrpSpPr>
      <p:grpSpPr>
        <a:xfrm>
          <a:off x="0" y="0"/>
          <a:ext cx="0" cy="0"/>
          <a:chOff x="0" y="0"/>
          <a:chExt cx="0" cy="0"/>
        </a:xfrm>
      </p:grpSpPr>
      <p:pic>
        <p:nvPicPr>
          <p:cNvPr id="224" name="Google Shape;224;p4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25" name="Google Shape;225;p4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6" name="Google Shape;226;p4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7" name="Google Shape;227;p4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28" name="Google Shape;228;p4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9" name="Google Shape;229;p43"/>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30"/>
        <p:cNvGrpSpPr/>
        <p:nvPr/>
      </p:nvGrpSpPr>
      <p:grpSpPr>
        <a:xfrm>
          <a:off x="0" y="0"/>
          <a:ext cx="0" cy="0"/>
          <a:chOff x="0" y="0"/>
          <a:chExt cx="0" cy="0"/>
        </a:xfrm>
      </p:grpSpPr>
      <p:pic>
        <p:nvPicPr>
          <p:cNvPr id="231" name="Google Shape;231;p4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32" name="Google Shape;232;p4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3" name="Google Shape;233;p4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34" name="Google Shape;234;p4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35" name="Google Shape;235;p4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36" name="Google Shape;236;p44"/>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37"/>
        <p:cNvGrpSpPr/>
        <p:nvPr/>
      </p:nvGrpSpPr>
      <p:grpSpPr>
        <a:xfrm>
          <a:off x="0" y="0"/>
          <a:ext cx="0" cy="0"/>
          <a:chOff x="0" y="0"/>
          <a:chExt cx="0" cy="0"/>
        </a:xfrm>
      </p:grpSpPr>
      <p:pic>
        <p:nvPicPr>
          <p:cNvPr id="238" name="Google Shape;238;p4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39" name="Google Shape;239;p4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0" name="Google Shape;240;p4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41" name="Google Shape;241;p4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42" name="Google Shape;242;p4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43" name="Google Shape;243;p45"/>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44"/>
        <p:cNvGrpSpPr/>
        <p:nvPr/>
      </p:nvGrpSpPr>
      <p:grpSpPr>
        <a:xfrm>
          <a:off x="0" y="0"/>
          <a:ext cx="0" cy="0"/>
          <a:chOff x="0" y="0"/>
          <a:chExt cx="0" cy="0"/>
        </a:xfrm>
      </p:grpSpPr>
      <p:pic>
        <p:nvPicPr>
          <p:cNvPr id="245" name="Google Shape;245;p4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46" name="Google Shape;246;p4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7" name="Google Shape;247;p4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48" name="Google Shape;248;p4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49" name="Google Shape;249;p4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50" name="Google Shape;250;p46"/>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51"/>
        <p:cNvGrpSpPr/>
        <p:nvPr/>
      </p:nvGrpSpPr>
      <p:grpSpPr>
        <a:xfrm>
          <a:off x="0" y="0"/>
          <a:ext cx="0" cy="0"/>
          <a:chOff x="0" y="0"/>
          <a:chExt cx="0" cy="0"/>
        </a:xfrm>
      </p:grpSpPr>
      <p:pic>
        <p:nvPicPr>
          <p:cNvPr id="252" name="Google Shape;252;p4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53" name="Google Shape;253;p4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4" name="Google Shape;254;p4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55" name="Google Shape;255;p4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56" name="Google Shape;256;p4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57" name="Google Shape;257;p47"/>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8"/>
        <p:cNvGrpSpPr/>
        <p:nvPr/>
      </p:nvGrpSpPr>
      <p:grpSpPr>
        <a:xfrm>
          <a:off x="0" y="0"/>
          <a:ext cx="0" cy="0"/>
          <a:chOff x="0" y="0"/>
          <a:chExt cx="0" cy="0"/>
        </a:xfrm>
      </p:grpSpPr>
      <p:sp>
        <p:nvSpPr>
          <p:cNvPr id="259" name="Google Shape;259;p48"/>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0" name="Google Shape;260;p48"/>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61" name="Google Shape;261;p48"/>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262" name="Google Shape;262;p4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63" name="Google Shape;263;p48"/>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264" name="Google Shape;264;p48"/>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5"/>
        <p:cNvGrpSpPr/>
        <p:nvPr/>
      </p:nvGrpSpPr>
      <p:grpSpPr>
        <a:xfrm>
          <a:off x="0" y="0"/>
          <a:ext cx="0" cy="0"/>
          <a:chOff x="0" y="0"/>
          <a:chExt cx="0" cy="0"/>
        </a:xfrm>
      </p:grpSpPr>
      <p:sp>
        <p:nvSpPr>
          <p:cNvPr id="266" name="Google Shape;266;p49"/>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7" name="Google Shape;267;p4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8"/>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9"/>
        <p:cNvGrpSpPr/>
        <p:nvPr/>
      </p:nvGrpSpPr>
      <p:grpSpPr>
        <a:xfrm>
          <a:off x="0" y="0"/>
          <a:ext cx="0" cy="0"/>
          <a:chOff x="0" y="0"/>
          <a:chExt cx="0" cy="0"/>
        </a:xfrm>
      </p:grpSpPr>
      <p:sp>
        <p:nvSpPr>
          <p:cNvPr id="270" name="Google Shape;270;p51"/>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1" name="Google Shape;271;p51"/>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272" name="Google Shape;272;p51"/>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3.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2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6" name="Google Shape;106;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3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1" name="Google Shape;191;p3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2" name="Google Shape;192;p3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3" name="Google Shape;193;p3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4" name="Google Shape;194;p3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s://www2.ed.gov/about/offices/list/ocr/ell/programeval.html" TargetMode="External"/><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cde_english/el-data-digs-how-to-tool"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fedprograms/eldreviewdistrict" TargetMode="External"/><Relationship Id="rId7" Type="http://schemas.openxmlformats.org/officeDocument/2006/relationships/hyperlink" Target="mailto:cox_m@cde.state.co.us" TargetMode="External"/><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hyperlink" Target="mailto:collins_a@cde.state.co.us" TargetMode="External"/><Relationship Id="rId5" Type="http://schemas.openxmlformats.org/officeDocument/2006/relationships/hyperlink" Target="http://www.cde.state.co.us/fedprograms/easiapplicationroutes" TargetMode="External"/><Relationship Id="rId4" Type="http://schemas.openxmlformats.org/officeDocument/2006/relationships/hyperlink" Target="http://www.cde.state.co.us/fedprograms/easiapplicatio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hyperlink" Target="https://www.cde.state.co.us/cde_english/webinar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hyperlink" Target="https://www2.ed.gov/about/offices/list/ocr/docs/dcl-factsheet-el-students-201501.pdf" TargetMode="External"/><Relationship Id="rId2" Type="http://schemas.openxmlformats.org/officeDocument/2006/relationships/notesSlide" Target="../notesSlides/notesSlide30.xml"/><Relationship Id="rId1" Type="http://schemas.openxmlformats.org/officeDocument/2006/relationships/slideLayout" Target="../slideLayouts/slideLayout21.xml"/><Relationship Id="rId6" Type="http://schemas.openxmlformats.org/officeDocument/2006/relationships/hyperlink" Target="https://www2.ed.gov/about/offices/list/ocr/ell/programeval.html" TargetMode="External"/><Relationship Id="rId5" Type="http://schemas.openxmlformats.org/officeDocument/2006/relationships/hyperlink" Target="https://www.cde.state.co.us/fedprograms/eldreviewdistrict" TargetMode="External"/><Relationship Id="rId4" Type="http://schemas.openxmlformats.org/officeDocument/2006/relationships/hyperlink" Target="https://www2.ed.gov/about/offices/list/oela/english-learner-toolkit/chap9.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1.xml"/><Relationship Id="rId4" Type="http://schemas.openxmlformats.org/officeDocument/2006/relationships/hyperlink" Target="https://ncela.ed.gov/educator-support/toolkits/family-toolki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mailto:negley_t@cde.state.co.us" TargetMode="External"/><Relationship Id="rId2" Type="http://schemas.openxmlformats.org/officeDocument/2006/relationships/notesSlide" Target="../notesSlides/notesSlide4.xml"/><Relationship Id="rId1" Type="http://schemas.openxmlformats.org/officeDocument/2006/relationships/slideLayout" Target="../slideLayouts/slideLayout36.xml"/><Relationship Id="rId5" Type="http://schemas.openxmlformats.org/officeDocument/2006/relationships/hyperlink" Target="https://www.cde.state.co.us/fedprograms/10122023_eseaofficehours" TargetMode="External"/><Relationship Id="rId4" Type="http://schemas.openxmlformats.org/officeDocument/2006/relationships/hyperlink" Target="https://www.cde.state.co.us/fedprograms/eseaofficehoursppt10122023"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1.xml"/><Relationship Id="rId5" Type="http://schemas.openxmlformats.org/officeDocument/2006/relationships/image" Target="../media/image36.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hyperlink" Target="mailto:patino_y@cde.state.co.us" TargetMode="External"/><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hyperlink" Target="mailto:negley_t@cde.state.co.us" TargetMode="External"/><Relationship Id="rId2" Type="http://schemas.openxmlformats.org/officeDocument/2006/relationships/notesSlide" Target="../notesSlides/notesSlide46.xml"/><Relationship Id="rId1" Type="http://schemas.openxmlformats.org/officeDocument/2006/relationships/slideLayout" Target="../slideLayouts/slideLayout21.xml"/><Relationship Id="rId5" Type="http://schemas.openxmlformats.org/officeDocument/2006/relationships/hyperlink" Target="mailto:mohajeri-nelson_n@cde.state.co.us" TargetMode="External"/><Relationship Id="rId4" Type="http://schemas.openxmlformats.org/officeDocument/2006/relationships/hyperlink" Target="mailto:shen_m@cde.state.co.u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echsner_r@cde.state.co.us" TargetMode="External"/><Relationship Id="rId18" Type="http://schemas.openxmlformats.org/officeDocument/2006/relationships/hyperlink" Target="mailto:schelke_j@cde.state.co.us" TargetMode="External"/><Relationship Id="rId26" Type="http://schemas.openxmlformats.org/officeDocument/2006/relationships/hyperlink" Target="mailto:Kaleda_s@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chaffin_m@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byrd_e@cde.state.co.us" TargetMode="External"/><Relationship Id="rId17" Type="http://schemas.openxmlformats.org/officeDocument/2006/relationships/hyperlink" Target="mailto:hickman_n@cde.state.co.us" TargetMode="External"/><Relationship Id="rId25" Type="http://schemas.openxmlformats.org/officeDocument/2006/relationships/hyperlink" Target="mailto:Hawkins_r@cde.state.co.us" TargetMode="External"/><Relationship Id="rId2" Type="http://schemas.openxmlformats.org/officeDocument/2006/relationships/notesSlide" Target="../notesSlides/notesSlide49.xml"/><Relationship Id="rId16" Type="http://schemas.openxmlformats.org/officeDocument/2006/relationships/hyperlink" Target="mailto:temple_r@cde.state.co.us" TargetMode="External"/><Relationship Id="rId20" Type="http://schemas.openxmlformats.org/officeDocument/2006/relationships/hyperlink" Target="mailto:owens_m@cde.state.co.us" TargetMode="External"/><Relationship Id="rId29" Type="http://schemas.openxmlformats.org/officeDocument/2006/relationships/hyperlink" Target="mailto:hagemann_w@cde.state.co.us" TargetMode="External"/><Relationship Id="rId1" Type="http://schemas.openxmlformats.org/officeDocument/2006/relationships/slideLayout" Target="../slideLayouts/slideLayout21.xml"/><Relationship Id="rId6" Type="http://schemas.openxmlformats.org/officeDocument/2006/relationships/hyperlink" Target="mailto:adeboye-sullivan_c@cde.state.co.us" TargetMode="External"/><Relationship Id="rId11" Type="http://schemas.openxmlformats.org/officeDocument/2006/relationships/hyperlink" Target="https://www.cde.state.co.us/fedprograms/regionalcontactspage" TargetMode="External"/><Relationship Id="rId24" Type="http://schemas.openxmlformats.org/officeDocument/2006/relationships/hyperlink" Target="mailto:Austin_j@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miller-curley_s@cde.state.co.us" TargetMode="External"/><Relationship Id="rId23" Type="http://schemas.openxmlformats.org/officeDocument/2006/relationships/hyperlink" Target="mailto:carman_a@cde.state.co.us" TargetMode="External"/><Relationship Id="rId28" Type="http://schemas.openxmlformats.org/officeDocument/2006/relationships/hyperlink" Target="mailto:jones_kristina@cde.state.co.us" TargetMode="External"/><Relationship Id="rId10" Type="http://schemas.openxmlformats.org/officeDocument/2006/relationships/hyperlink" Target="mailto:shen_m@cde.state.co.us" TargetMode="External"/><Relationship Id="rId19" Type="http://schemas.openxmlformats.org/officeDocument/2006/relationships/hyperlink" Target="mailto:craven_k@cde.state.co.us" TargetMode="External"/><Relationship Id="rId31" Type="http://schemas.openxmlformats.org/officeDocument/2006/relationships/hyperlink" Target="mailto:prael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boylan_k@cde.state.co.us" TargetMode="External"/><Relationship Id="rId22" Type="http://schemas.openxmlformats.org/officeDocument/2006/relationships/hyperlink" Target="mailto:ring_j@cde.state.co.us" TargetMode="External"/><Relationship Id="rId27" Type="http://schemas.openxmlformats.org/officeDocument/2006/relationships/hyperlink" Target="mailto:morris_h@cde.state.co.us" TargetMode="External"/><Relationship Id="rId30" Type="http://schemas.openxmlformats.org/officeDocument/2006/relationships/hyperlink" Target="mailto:collins_d@cde.state.co.u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owens_m@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hyperlink" Target="https://www.cde.state.co.us/caresact/essergrantee/subgranteereporting" TargetMode="External"/><Relationship Id="rId5" Type="http://schemas.openxmlformats.org/officeDocument/2006/relationships/hyperlink" Target="mailto:mohajeri-nelson_n@cde.state.co.us" TargetMode="External"/><Relationship Id="rId4" Type="http://schemas.openxmlformats.org/officeDocument/2006/relationships/hyperlink" Target="mailto:negley_t@cde.state.co.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fedprograms/easiapplication"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hyperlink" Target="mailto:cox_l@cde.state.co.us" TargetMode="External"/><Relationship Id="rId5" Type="http://schemas.openxmlformats.org/officeDocument/2006/relationships/hyperlink" Target="mailto:meushaw_l@cde.state.co.us" TargetMode="External"/><Relationship Id="rId4" Type="http://schemas.openxmlformats.org/officeDocument/2006/relationships/hyperlink" Target="https://www.cde.state.co.us/apps/easiapp/logi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mohajeri-nelson_n@cde.state.co.us"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hyperlink" Target="https://docs.google.com/forms/d/e/1FAIpQLSeG91YJMlLPiV9CraUFKCL04bfJVW9wJUYwBIacmSe7BLX82g/viewform?usp=sf_lin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hyperlink" Target="mailto:hickman_n@cde.state.co.us"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2"/>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3600"/>
              <a:buFont typeface="Arial"/>
              <a:buNone/>
            </a:pPr>
            <a:r>
              <a:rPr lang="en" sz="2700" dirty="0">
                <a:latin typeface="Raleway"/>
                <a:ea typeface="Raleway"/>
                <a:cs typeface="Raleway"/>
                <a:sym typeface="Raleway"/>
              </a:rPr>
              <a:t>CDE Office Hours</a:t>
            </a:r>
            <a:endParaRPr sz="2700" dirty="0">
              <a:latin typeface="Raleway"/>
              <a:ea typeface="Raleway"/>
              <a:cs typeface="Raleway"/>
              <a:sym typeface="Raleway"/>
            </a:endParaRPr>
          </a:p>
        </p:txBody>
      </p:sp>
      <p:sp>
        <p:nvSpPr>
          <p:cNvPr id="278" name="Google Shape;278;p52"/>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p>
            <a:pPr marL="0" marR="0" lvl="0" indent="0" algn="ctr" rtl="0">
              <a:lnSpc>
                <a:spcPct val="80000"/>
              </a:lnSpc>
              <a:spcBef>
                <a:spcPts val="0"/>
              </a:spcBef>
              <a:spcAft>
                <a:spcPts val="0"/>
              </a:spcAft>
              <a:buClr>
                <a:schemeClr val="dk1"/>
              </a:buClr>
              <a:buSzPts val="3600"/>
              <a:buFont typeface="Arial"/>
              <a:buNone/>
            </a:pPr>
            <a:r>
              <a:rPr lang="en" sz="2300">
                <a:latin typeface="Raleway"/>
                <a:ea typeface="Raleway"/>
                <a:cs typeface="Raleway"/>
                <a:sym typeface="Raleway"/>
              </a:rPr>
              <a:t>November 30, 2023</a:t>
            </a:r>
            <a:endParaRPr sz="2300">
              <a:latin typeface="Raleway"/>
              <a:ea typeface="Raleway"/>
              <a:cs typeface="Raleway"/>
              <a:sym typeface="Raleway"/>
            </a:endParaRPr>
          </a:p>
        </p:txBody>
      </p:sp>
      <p:sp>
        <p:nvSpPr>
          <p:cNvPr id="279" name="Google Shape;279;p5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1"/>
          <p:cNvSpPr txBox="1">
            <a:spLocks noGrp="1"/>
          </p:cNvSpPr>
          <p:nvPr>
            <p:ph type="ctrTitle"/>
          </p:nvPr>
        </p:nvSpPr>
        <p:spPr>
          <a:xfrm>
            <a:off x="0" y="1946787"/>
            <a:ext cx="9144000" cy="17532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SCG Round II</a:t>
            </a:r>
            <a:endParaRPr dirty="0">
              <a:solidFill>
                <a:schemeClr val="dk1"/>
              </a:solidFill>
              <a:latin typeface="Raleway"/>
              <a:ea typeface="Raleway"/>
              <a:cs typeface="Raleway"/>
              <a:sym typeface="Raleway"/>
            </a:endParaRPr>
          </a:p>
          <a:p>
            <a:pPr marL="0" lvl="0" indent="0" algn="ctr" rtl="0">
              <a:lnSpc>
                <a:spcPct val="90000"/>
              </a:lnSpc>
              <a:spcBef>
                <a:spcPts val="0"/>
              </a:spcBef>
              <a:spcAft>
                <a:spcPts val="0"/>
              </a:spcAft>
              <a:buClr>
                <a:schemeClr val="lt1"/>
              </a:buClr>
              <a:buSzPts val="4000"/>
              <a:buFont typeface="Arial"/>
              <a:buNone/>
            </a:pPr>
            <a:endParaRPr sz="3600" dirty="0">
              <a:latin typeface="Raleway"/>
              <a:ea typeface="Raleway"/>
              <a:cs typeface="Raleway"/>
              <a:sym typeface="Raleway"/>
            </a:endParaRPr>
          </a:p>
        </p:txBody>
      </p:sp>
      <p:sp>
        <p:nvSpPr>
          <p:cNvPr id="336" name="Google Shape;336;p61"/>
          <p:cNvSpPr txBox="1">
            <a:spLocks noGrp="1"/>
          </p:cNvSpPr>
          <p:nvPr>
            <p:ph type="sldNum" idx="12"/>
          </p:nvPr>
        </p:nvSpPr>
        <p:spPr>
          <a:xfrm>
            <a:off x="170937" y="4820266"/>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200">
                <a:solidFill>
                  <a:schemeClr val="dk1"/>
                </a:solidFill>
              </a:rPr>
              <a:t>10</a:t>
            </a:fld>
            <a:endParaRPr sz="12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Stronger Connections Grant, Round 2 Funding</a:t>
            </a:r>
            <a:endParaRPr dirty="0">
              <a:latin typeface="Raleway"/>
              <a:ea typeface="Raleway"/>
              <a:cs typeface="Raleway"/>
              <a:sym typeface="Raleway"/>
            </a:endParaRPr>
          </a:p>
        </p:txBody>
      </p:sp>
      <p:sp>
        <p:nvSpPr>
          <p:cNvPr id="342" name="Google Shape;342;p62"/>
          <p:cNvSpPr txBox="1">
            <a:spLocks noGrp="1"/>
          </p:cNvSpPr>
          <p:nvPr>
            <p:ph type="body" idx="1"/>
          </p:nvPr>
        </p:nvSpPr>
        <p:spPr>
          <a:xfrm>
            <a:off x="249300" y="970275"/>
            <a:ext cx="8029800" cy="3953100"/>
          </a:xfrm>
          <a:prstGeom prst="rect">
            <a:avLst/>
          </a:prstGeom>
        </p:spPr>
        <p:txBody>
          <a:bodyPr spcFirstLastPara="1" wrap="square" lIns="0" tIns="0" rIns="0" bIns="0" anchor="t" anchorCtr="0">
            <a:normAutofit fontScale="77500" lnSpcReduction="20000"/>
          </a:bodyPr>
          <a:lstStyle/>
          <a:p>
            <a:pPr marL="0" lvl="0" indent="0" algn="l" rtl="0">
              <a:spcBef>
                <a:spcPts val="800"/>
              </a:spcBef>
              <a:spcAft>
                <a:spcPts val="0"/>
              </a:spcAft>
              <a:buNone/>
            </a:pPr>
            <a:r>
              <a:rPr lang="en" sz="2187"/>
              <a:t>SCG Rd. 2 Applications are due </a:t>
            </a:r>
            <a:r>
              <a:rPr lang="en" sz="2187" b="1"/>
              <a:t>12/15/23!!</a:t>
            </a:r>
            <a:endParaRPr sz="2187" b="1"/>
          </a:p>
          <a:p>
            <a:pPr marL="0" lvl="0" indent="0" algn="l" rtl="0">
              <a:spcBef>
                <a:spcPts val="800"/>
              </a:spcBef>
              <a:spcAft>
                <a:spcPts val="0"/>
              </a:spcAft>
              <a:buNone/>
            </a:pPr>
            <a:endParaRPr b="1"/>
          </a:p>
          <a:p>
            <a:pPr marL="0" lvl="0" indent="0" algn="l" rtl="0">
              <a:spcBef>
                <a:spcPts val="800"/>
              </a:spcBef>
              <a:spcAft>
                <a:spcPts val="0"/>
              </a:spcAft>
              <a:buNone/>
            </a:pPr>
            <a:r>
              <a:rPr lang="en" b="1"/>
              <a:t>Allowable uses:</a:t>
            </a:r>
            <a:endParaRPr b="1"/>
          </a:p>
          <a:p>
            <a:pPr marL="457200" lvl="0" indent="-314324" algn="l" rtl="0">
              <a:lnSpc>
                <a:spcPct val="115000"/>
              </a:lnSpc>
              <a:spcBef>
                <a:spcPts val="0"/>
              </a:spcBef>
              <a:spcAft>
                <a:spcPts val="0"/>
              </a:spcAft>
              <a:buClr>
                <a:srgbClr val="333333"/>
              </a:buClr>
              <a:buSzPct val="100000"/>
              <a:buFont typeface="Calibri"/>
              <a:buChar char="•"/>
            </a:pPr>
            <a:r>
              <a:rPr lang="en" sz="1741">
                <a:solidFill>
                  <a:srgbClr val="333333"/>
                </a:solidFill>
                <a:highlight>
                  <a:srgbClr val="FFFFFF"/>
                </a:highlight>
              </a:rPr>
              <a:t>Drug and violence prevention activities that are evidence-based</a:t>
            </a:r>
            <a:endParaRPr sz="1741">
              <a:solidFill>
                <a:srgbClr val="333333"/>
              </a:solidFill>
              <a:highlight>
                <a:srgbClr val="FFFFFF"/>
              </a:highlight>
            </a:endParaRPr>
          </a:p>
          <a:p>
            <a:pPr marL="457200" lvl="0" indent="-314324" algn="l" rtl="0">
              <a:lnSpc>
                <a:spcPct val="115000"/>
              </a:lnSpc>
              <a:spcBef>
                <a:spcPts val="0"/>
              </a:spcBef>
              <a:spcAft>
                <a:spcPts val="0"/>
              </a:spcAft>
              <a:buClr>
                <a:srgbClr val="333333"/>
              </a:buClr>
              <a:buSzPct val="100000"/>
              <a:buFont typeface="Calibri"/>
              <a:buChar char="•"/>
            </a:pPr>
            <a:r>
              <a:rPr lang="en" sz="1741">
                <a:solidFill>
                  <a:srgbClr val="333333"/>
                </a:solidFill>
                <a:highlight>
                  <a:srgbClr val="FFFFFF"/>
                </a:highlight>
              </a:rPr>
              <a:t>School-based mental health services</a:t>
            </a:r>
            <a:endParaRPr sz="1741">
              <a:solidFill>
                <a:srgbClr val="333333"/>
              </a:solidFill>
              <a:highlight>
                <a:srgbClr val="FFFFFF"/>
              </a:highlight>
            </a:endParaRPr>
          </a:p>
          <a:p>
            <a:pPr marL="457200" lvl="0" indent="-314324" algn="l" rtl="0">
              <a:lnSpc>
                <a:spcPct val="115000"/>
              </a:lnSpc>
              <a:spcBef>
                <a:spcPts val="0"/>
              </a:spcBef>
              <a:spcAft>
                <a:spcPts val="0"/>
              </a:spcAft>
              <a:buClr>
                <a:srgbClr val="333333"/>
              </a:buClr>
              <a:buSzPct val="100000"/>
              <a:buFont typeface="Calibri"/>
              <a:buChar char="•"/>
            </a:pPr>
            <a:r>
              <a:rPr lang="en" sz="1741">
                <a:solidFill>
                  <a:srgbClr val="333333"/>
                </a:solidFill>
                <a:highlight>
                  <a:srgbClr val="FFFFFF"/>
                </a:highlight>
              </a:rPr>
              <a:t>Integrating health and safety practices into school or athletic programs</a:t>
            </a:r>
            <a:endParaRPr sz="1741">
              <a:solidFill>
                <a:srgbClr val="333333"/>
              </a:solidFill>
              <a:highlight>
                <a:srgbClr val="FFFFFF"/>
              </a:highlight>
            </a:endParaRPr>
          </a:p>
          <a:p>
            <a:pPr marL="457200" lvl="0" indent="-314324" algn="l" rtl="0">
              <a:lnSpc>
                <a:spcPct val="115000"/>
              </a:lnSpc>
              <a:spcBef>
                <a:spcPts val="0"/>
              </a:spcBef>
              <a:spcAft>
                <a:spcPts val="0"/>
              </a:spcAft>
              <a:buClr>
                <a:srgbClr val="333333"/>
              </a:buClr>
              <a:buSzPct val="100000"/>
              <a:buFont typeface="Calibri"/>
              <a:buChar char="•"/>
            </a:pPr>
            <a:r>
              <a:rPr lang="en" sz="1741">
                <a:solidFill>
                  <a:srgbClr val="333333"/>
                </a:solidFill>
                <a:highlight>
                  <a:srgbClr val="FFFFFF"/>
                </a:highlight>
              </a:rPr>
              <a:t>Nutritional education and physical education activities</a:t>
            </a:r>
            <a:endParaRPr sz="1741">
              <a:solidFill>
                <a:srgbClr val="333333"/>
              </a:solidFill>
              <a:highlight>
                <a:srgbClr val="FFFFFF"/>
              </a:highlight>
            </a:endParaRPr>
          </a:p>
          <a:p>
            <a:pPr marL="457200" lvl="0" indent="-314324" algn="l" rtl="0">
              <a:lnSpc>
                <a:spcPct val="115000"/>
              </a:lnSpc>
              <a:spcBef>
                <a:spcPts val="0"/>
              </a:spcBef>
              <a:spcAft>
                <a:spcPts val="0"/>
              </a:spcAft>
              <a:buClr>
                <a:srgbClr val="333333"/>
              </a:buClr>
              <a:buSzPct val="100000"/>
              <a:buFont typeface="Calibri"/>
              <a:buChar char="•"/>
            </a:pPr>
            <a:r>
              <a:rPr lang="en" sz="1741">
                <a:solidFill>
                  <a:srgbClr val="333333"/>
                </a:solidFill>
                <a:highlight>
                  <a:srgbClr val="FFFFFF"/>
                </a:highlight>
              </a:rPr>
              <a:t>Implementation of schoolwide positive behavioral interventions and supports</a:t>
            </a:r>
            <a:endParaRPr sz="1741">
              <a:solidFill>
                <a:srgbClr val="333333"/>
              </a:solidFill>
              <a:highlight>
                <a:srgbClr val="FFFFFF"/>
              </a:highlight>
            </a:endParaRPr>
          </a:p>
          <a:p>
            <a:pPr marL="457200" lvl="0" indent="-314324" algn="l" rtl="0">
              <a:lnSpc>
                <a:spcPct val="115000"/>
              </a:lnSpc>
              <a:spcBef>
                <a:spcPts val="0"/>
              </a:spcBef>
              <a:spcAft>
                <a:spcPts val="0"/>
              </a:spcAft>
              <a:buClr>
                <a:srgbClr val="333333"/>
              </a:buClr>
              <a:buSzPct val="100000"/>
              <a:buFont typeface="Calibri"/>
              <a:buChar char="•"/>
            </a:pPr>
            <a:r>
              <a:rPr lang="en" sz="1741">
                <a:solidFill>
                  <a:srgbClr val="333333"/>
                </a:solidFill>
                <a:highlight>
                  <a:srgbClr val="FFFFFF"/>
                </a:highlight>
              </a:rPr>
              <a:t>Bullying and harassment prevention</a:t>
            </a:r>
            <a:endParaRPr sz="1741">
              <a:solidFill>
                <a:srgbClr val="333333"/>
              </a:solidFill>
              <a:highlight>
                <a:srgbClr val="FFFFFF"/>
              </a:highlight>
            </a:endParaRPr>
          </a:p>
          <a:p>
            <a:pPr marL="457200" lvl="0" indent="-314324" algn="l" rtl="0">
              <a:lnSpc>
                <a:spcPct val="115000"/>
              </a:lnSpc>
              <a:spcBef>
                <a:spcPts val="0"/>
              </a:spcBef>
              <a:spcAft>
                <a:spcPts val="0"/>
              </a:spcAft>
              <a:buClr>
                <a:srgbClr val="333333"/>
              </a:buClr>
              <a:buSzPct val="100000"/>
              <a:buFont typeface="Calibri"/>
              <a:buChar char="•"/>
            </a:pPr>
            <a:r>
              <a:rPr lang="en" sz="1741">
                <a:solidFill>
                  <a:srgbClr val="333333"/>
                </a:solidFill>
                <a:highlight>
                  <a:srgbClr val="FFFFFF"/>
                </a:highlight>
              </a:rPr>
              <a:t>Establishing or improving school dropout and reentry programs</a:t>
            </a:r>
            <a:endParaRPr sz="1741">
              <a:solidFill>
                <a:srgbClr val="333333"/>
              </a:solidFill>
              <a:highlight>
                <a:srgbClr val="FFFFFF"/>
              </a:highlight>
            </a:endParaRPr>
          </a:p>
          <a:p>
            <a:pPr marL="457200" lvl="0" indent="-314324" algn="l" rtl="0">
              <a:lnSpc>
                <a:spcPct val="115000"/>
              </a:lnSpc>
              <a:spcBef>
                <a:spcPts val="0"/>
              </a:spcBef>
              <a:spcAft>
                <a:spcPts val="0"/>
              </a:spcAft>
              <a:buClr>
                <a:srgbClr val="333333"/>
              </a:buClr>
              <a:buSzPct val="100000"/>
              <a:buFont typeface="Calibri"/>
              <a:buChar char="•"/>
            </a:pPr>
            <a:r>
              <a:rPr lang="en" sz="1741">
                <a:solidFill>
                  <a:srgbClr val="333333"/>
                </a:solidFill>
                <a:highlight>
                  <a:srgbClr val="FFFFFF"/>
                </a:highlight>
              </a:rPr>
              <a:t>Crisis management and conflict resolution techniques</a:t>
            </a:r>
            <a:endParaRPr sz="1741">
              <a:solidFill>
                <a:srgbClr val="333333"/>
              </a:solidFill>
              <a:highlight>
                <a:srgbClr val="FFFFFF"/>
              </a:highlight>
            </a:endParaRPr>
          </a:p>
          <a:p>
            <a:pPr marL="457200" lvl="0" indent="-314324" algn="l" rtl="0">
              <a:lnSpc>
                <a:spcPct val="115000"/>
              </a:lnSpc>
              <a:spcBef>
                <a:spcPts val="0"/>
              </a:spcBef>
              <a:spcAft>
                <a:spcPts val="0"/>
              </a:spcAft>
              <a:buClr>
                <a:srgbClr val="333333"/>
              </a:buClr>
              <a:buSzPct val="100000"/>
              <a:buFont typeface="Calibri"/>
              <a:buChar char="•"/>
            </a:pPr>
            <a:r>
              <a:rPr lang="en" sz="1741">
                <a:solidFill>
                  <a:srgbClr val="333333"/>
                </a:solidFill>
                <a:highlight>
                  <a:srgbClr val="FFFFFF"/>
                </a:highlight>
              </a:rPr>
              <a:t>School-based violence prevention strategies</a:t>
            </a:r>
            <a:endParaRPr sz="1741">
              <a:solidFill>
                <a:srgbClr val="333333"/>
              </a:solidFill>
              <a:highlight>
                <a:srgbClr val="FFFFFF"/>
              </a:highlight>
            </a:endParaRPr>
          </a:p>
          <a:p>
            <a:pPr marL="457200" lvl="0" indent="-314324" algn="l" rtl="0">
              <a:lnSpc>
                <a:spcPct val="115000"/>
              </a:lnSpc>
              <a:spcBef>
                <a:spcPts val="0"/>
              </a:spcBef>
              <a:spcAft>
                <a:spcPts val="0"/>
              </a:spcAft>
              <a:buClr>
                <a:srgbClr val="333333"/>
              </a:buClr>
              <a:buSzPct val="100000"/>
              <a:buFont typeface="Calibri"/>
              <a:buChar char="•"/>
            </a:pPr>
            <a:r>
              <a:rPr lang="en" sz="1741">
                <a:solidFill>
                  <a:srgbClr val="333333"/>
                </a:solidFill>
                <a:highlight>
                  <a:srgbClr val="FFFFFF"/>
                </a:highlight>
              </a:rPr>
              <a:t>Reducing exclusionary disciplinary practices</a:t>
            </a:r>
            <a:endParaRPr sz="1741">
              <a:solidFill>
                <a:srgbClr val="333333"/>
              </a:solidFill>
              <a:highlight>
                <a:srgbClr val="FFFFFF"/>
              </a:highlight>
            </a:endParaRPr>
          </a:p>
          <a:p>
            <a:pPr marL="457200" lvl="0" indent="-314324" algn="l" rtl="0">
              <a:lnSpc>
                <a:spcPct val="115000"/>
              </a:lnSpc>
              <a:spcBef>
                <a:spcPts val="0"/>
              </a:spcBef>
              <a:spcAft>
                <a:spcPts val="0"/>
              </a:spcAft>
              <a:buClr>
                <a:srgbClr val="333333"/>
              </a:buClr>
              <a:buSzPct val="100000"/>
              <a:buFont typeface="Calibri"/>
              <a:buChar char="•"/>
            </a:pPr>
            <a:r>
              <a:rPr lang="en" sz="1741">
                <a:solidFill>
                  <a:srgbClr val="333333"/>
                </a:solidFill>
                <a:highlight>
                  <a:srgbClr val="FFFFFF"/>
                </a:highlight>
              </a:rPr>
              <a:t>Establishing partnerships within the community to provide resources and support for schools</a:t>
            </a:r>
            <a:endParaRPr sz="1741">
              <a:solidFill>
                <a:srgbClr val="333333"/>
              </a:solidFill>
              <a:highlight>
                <a:srgbClr val="FFFFFF"/>
              </a:highlight>
            </a:endParaRPr>
          </a:p>
          <a:p>
            <a:pPr marL="457200" lvl="0" indent="-314324" algn="l" rtl="0">
              <a:lnSpc>
                <a:spcPct val="115000"/>
              </a:lnSpc>
              <a:spcBef>
                <a:spcPts val="0"/>
              </a:spcBef>
              <a:spcAft>
                <a:spcPts val="0"/>
              </a:spcAft>
              <a:buClr>
                <a:srgbClr val="333333"/>
              </a:buClr>
              <a:buSzPct val="100000"/>
              <a:buFont typeface="Calibri"/>
              <a:buChar char="•"/>
            </a:pPr>
            <a:r>
              <a:rPr lang="en" sz="1741">
                <a:solidFill>
                  <a:srgbClr val="333333"/>
                </a:solidFill>
                <a:highlight>
                  <a:srgbClr val="FFFFFF"/>
                </a:highlight>
              </a:rPr>
              <a:t>Strengthening relationships between schools and communities</a:t>
            </a:r>
            <a:endParaRPr sz="1741">
              <a:solidFill>
                <a:srgbClr val="333333"/>
              </a:solidFill>
              <a:highlight>
                <a:srgbClr val="FFFFFF"/>
              </a:highlight>
            </a:endParaRPr>
          </a:p>
          <a:p>
            <a:pPr marL="0" lvl="0" indent="0" algn="l" rtl="0">
              <a:lnSpc>
                <a:spcPct val="115000"/>
              </a:lnSpc>
              <a:spcBef>
                <a:spcPts val="1200"/>
              </a:spcBef>
              <a:spcAft>
                <a:spcPts val="0"/>
              </a:spcAft>
              <a:buNone/>
            </a:pPr>
            <a:endParaRPr sz="1050">
              <a:solidFill>
                <a:srgbClr val="333333"/>
              </a:solidFill>
              <a:highlight>
                <a:srgbClr val="FFFFFF"/>
              </a:highlight>
            </a:endParaRPr>
          </a:p>
          <a:p>
            <a:pPr marL="457200" lvl="0" indent="-317182" algn="l" rtl="0">
              <a:lnSpc>
                <a:spcPct val="115000"/>
              </a:lnSpc>
              <a:spcBef>
                <a:spcPts val="1200"/>
              </a:spcBef>
              <a:spcAft>
                <a:spcPts val="0"/>
              </a:spcAft>
              <a:buSzPct val="100000"/>
              <a:buFont typeface="Calibri"/>
              <a:buChar char="•"/>
            </a:pPr>
            <a:r>
              <a:rPr lang="en"/>
              <a:t>Grant amounts up to $150,000</a:t>
            </a:r>
            <a:endParaRPr/>
          </a:p>
          <a:p>
            <a:pPr marL="457200" lvl="0" indent="-317182" algn="l" rtl="0">
              <a:lnSpc>
                <a:spcPct val="115000"/>
              </a:lnSpc>
              <a:spcBef>
                <a:spcPts val="0"/>
              </a:spcBef>
              <a:spcAft>
                <a:spcPts val="0"/>
              </a:spcAft>
              <a:buSzPct val="100000"/>
              <a:buFont typeface="Calibri"/>
              <a:buChar char="•"/>
            </a:pPr>
            <a:r>
              <a:rPr lang="en"/>
              <a:t>All LEAs are eligible to apply with High-Need LEAs given priority points within the application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3"/>
          <p:cNvSpPr txBox="1">
            <a:spLocks noGrp="1"/>
          </p:cNvSpPr>
          <p:nvPr>
            <p:ph type="ctrTitle"/>
          </p:nvPr>
        </p:nvSpPr>
        <p:spPr>
          <a:xfrm>
            <a:off x="0" y="1946787"/>
            <a:ext cx="9144000" cy="17532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Evaluating the Effectiveness of a</a:t>
            </a:r>
            <a:endParaRPr dirty="0">
              <a:latin typeface="Raleway"/>
              <a:ea typeface="Raleway"/>
              <a:cs typeface="Raleway"/>
              <a:sym typeface="Raleway"/>
            </a:endParaRPr>
          </a:p>
          <a:p>
            <a:pPr marL="0" marR="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District's ELD Program</a:t>
            </a:r>
            <a:endParaRPr dirty="0">
              <a:solidFill>
                <a:schemeClr val="dk1"/>
              </a:solidFill>
              <a:latin typeface="Raleway"/>
              <a:ea typeface="Raleway"/>
              <a:cs typeface="Raleway"/>
              <a:sym typeface="Raleway"/>
            </a:endParaRPr>
          </a:p>
          <a:p>
            <a:pPr marL="0" lvl="0" indent="0" algn="ctr" rtl="0">
              <a:lnSpc>
                <a:spcPct val="90000"/>
              </a:lnSpc>
              <a:spcBef>
                <a:spcPts val="0"/>
              </a:spcBef>
              <a:spcAft>
                <a:spcPts val="0"/>
              </a:spcAft>
              <a:buClr>
                <a:schemeClr val="lt1"/>
              </a:buClr>
              <a:buSzPts val="4000"/>
              <a:buFont typeface="Arial"/>
              <a:buNone/>
            </a:pPr>
            <a:endParaRPr sz="3600" dirty="0">
              <a:latin typeface="Raleway"/>
              <a:ea typeface="Raleway"/>
              <a:cs typeface="Raleway"/>
              <a:sym typeface="Raleway"/>
            </a:endParaRPr>
          </a:p>
        </p:txBody>
      </p:sp>
      <p:sp>
        <p:nvSpPr>
          <p:cNvPr id="349" name="Google Shape;349;p63"/>
          <p:cNvSpPr txBox="1">
            <a:spLocks noGrp="1"/>
          </p:cNvSpPr>
          <p:nvPr>
            <p:ph type="sldNum" idx="12"/>
          </p:nvPr>
        </p:nvSpPr>
        <p:spPr>
          <a:xfrm>
            <a:off x="170937" y="4820266"/>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200">
                <a:solidFill>
                  <a:schemeClr val="dk1"/>
                </a:solidFill>
              </a:rPr>
              <a:t>12</a:t>
            </a:fld>
            <a:endParaRPr sz="12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4"/>
          <p:cNvSpPr txBox="1">
            <a:spLocks noGrp="1"/>
          </p:cNvSpPr>
          <p:nvPr>
            <p:ph type="title"/>
          </p:nvPr>
        </p:nvSpPr>
        <p:spPr>
          <a:xfrm>
            <a:off x="249500" y="115400"/>
            <a:ext cx="5698800" cy="505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dirty="0">
                <a:latin typeface="Raleway" pitchFamily="2" charset="0"/>
              </a:rPr>
              <a:t>Joint Guidance: U.S. Department of Education and the U.S. Department of Justice</a:t>
            </a:r>
            <a:endParaRPr sz="2000" dirty="0">
              <a:latin typeface="Raleway" pitchFamily="2" charset="0"/>
            </a:endParaRPr>
          </a:p>
        </p:txBody>
      </p:sp>
      <p:sp>
        <p:nvSpPr>
          <p:cNvPr id="356" name="Google Shape;356;p64"/>
          <p:cNvSpPr txBox="1">
            <a:spLocks noGrp="1"/>
          </p:cNvSpPr>
          <p:nvPr>
            <p:ph type="body" idx="1"/>
          </p:nvPr>
        </p:nvSpPr>
        <p:spPr>
          <a:xfrm>
            <a:off x="628650" y="1165856"/>
            <a:ext cx="5071200" cy="3263400"/>
          </a:xfrm>
          <a:prstGeom prst="rect">
            <a:avLst/>
          </a:prstGeom>
        </p:spPr>
        <p:txBody>
          <a:bodyPr spcFirstLastPara="1" wrap="square" lIns="0" tIns="0" rIns="0" bIns="0" anchor="t" anchorCtr="0">
            <a:normAutofit fontScale="92500" lnSpcReduction="10000"/>
          </a:bodyPr>
          <a:lstStyle/>
          <a:p>
            <a:pPr marL="0" lvl="0" indent="0" algn="l" rtl="0">
              <a:lnSpc>
                <a:spcPct val="200000"/>
              </a:lnSpc>
              <a:spcBef>
                <a:spcPts val="800"/>
              </a:spcBef>
              <a:spcAft>
                <a:spcPts val="0"/>
              </a:spcAft>
              <a:buNone/>
            </a:pPr>
            <a:r>
              <a:rPr lang="en" dirty="0"/>
              <a:t>State education agencies (SEAs), public school districts, and public schools have a legal obligation to ensure that multilingual learners can participate meaningfully and equally in educational programs.</a:t>
            </a:r>
            <a:endParaRPr dirty="0"/>
          </a:p>
          <a:p>
            <a:pPr marL="0" lvl="0" indent="0" algn="l" rtl="0">
              <a:lnSpc>
                <a:spcPct val="200000"/>
              </a:lnSpc>
              <a:spcBef>
                <a:spcPts val="800"/>
              </a:spcBef>
              <a:spcAft>
                <a:spcPts val="0"/>
              </a:spcAft>
              <a:buNone/>
            </a:pPr>
            <a:r>
              <a:rPr lang="en" dirty="0"/>
              <a:t>Additionally, there are legal obligations towards limited English proficient (LEP) parents.</a:t>
            </a:r>
            <a:endParaRPr dirty="0"/>
          </a:p>
        </p:txBody>
      </p:sp>
      <p:sp>
        <p:nvSpPr>
          <p:cNvPr id="357" name="Google Shape;357;p64"/>
          <p:cNvSpPr txBox="1">
            <a:spLocks noGrp="1"/>
          </p:cNvSpPr>
          <p:nvPr>
            <p:ph type="sldNum" idx="12"/>
          </p:nvPr>
        </p:nvSpPr>
        <p:spPr>
          <a:xfrm>
            <a:off x="69441" y="486459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13</a:t>
            </a:fld>
            <a:endParaRPr/>
          </a:p>
        </p:txBody>
      </p:sp>
      <p:pic>
        <p:nvPicPr>
          <p:cNvPr id="358" name="Google Shape;358;p64" descr="Page 1 of the U.S. Department of Ed guidance for &quot;Ensuring English Learner Students can Participate Meaningfully and Equally in Educational Programs&quot;"/>
          <p:cNvPicPr preferRelativeResize="0"/>
          <p:nvPr/>
        </p:nvPicPr>
        <p:blipFill>
          <a:blip r:embed="rId3">
            <a:alphaModFix/>
          </a:blip>
          <a:stretch>
            <a:fillRect/>
          </a:stretch>
        </p:blipFill>
        <p:spPr>
          <a:xfrm>
            <a:off x="6128100" y="1120575"/>
            <a:ext cx="2612532" cy="3353961"/>
          </a:xfrm>
          <a:prstGeom prst="rect">
            <a:avLst/>
          </a:prstGeom>
          <a:noFill/>
          <a:ln>
            <a:noFill/>
          </a:ln>
        </p:spPr>
      </p:pic>
      <p:sp>
        <p:nvSpPr>
          <p:cNvPr id="359" name="Google Shape;359;p64"/>
          <p:cNvSpPr txBox="1"/>
          <p:nvPr/>
        </p:nvSpPr>
        <p:spPr>
          <a:xfrm>
            <a:off x="6865003" y="4429256"/>
            <a:ext cx="1138800" cy="3402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100">
                <a:latin typeface="Calibri"/>
                <a:ea typeface="Calibri"/>
                <a:cs typeface="Calibri"/>
                <a:sym typeface="Calibri"/>
              </a:rPr>
              <a:t>4-page document </a:t>
            </a:r>
            <a:endParaRPr sz="11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5"/>
          <p:cNvSpPr txBox="1">
            <a:spLocks noGrp="1"/>
          </p:cNvSpPr>
          <p:nvPr>
            <p:ph type="title"/>
          </p:nvPr>
        </p:nvSpPr>
        <p:spPr>
          <a:xfrm>
            <a:off x="249506" y="115411"/>
            <a:ext cx="45366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10 Topics </a:t>
            </a:r>
            <a:endParaRPr dirty="0">
              <a:latin typeface="Raleway" pitchFamily="2" charset="0"/>
            </a:endParaRPr>
          </a:p>
        </p:txBody>
      </p:sp>
      <p:sp>
        <p:nvSpPr>
          <p:cNvPr id="366" name="Google Shape;366;p65"/>
          <p:cNvSpPr txBox="1">
            <a:spLocks noGrp="1"/>
          </p:cNvSpPr>
          <p:nvPr>
            <p:ph type="body" idx="1"/>
          </p:nvPr>
        </p:nvSpPr>
        <p:spPr>
          <a:xfrm>
            <a:off x="484688" y="1087331"/>
            <a:ext cx="8323500" cy="3263400"/>
          </a:xfrm>
          <a:prstGeom prst="rect">
            <a:avLst/>
          </a:prstGeom>
        </p:spPr>
        <p:txBody>
          <a:bodyPr spcFirstLastPara="1" wrap="square" lIns="0" tIns="0" rIns="0" bIns="0" anchor="t" anchorCtr="0">
            <a:normAutofit/>
          </a:bodyPr>
          <a:lstStyle/>
          <a:p>
            <a:pPr marL="342900" lvl="0" indent="-279400" algn="l" rtl="0">
              <a:lnSpc>
                <a:spcPct val="115000"/>
              </a:lnSpc>
              <a:spcBef>
                <a:spcPts val="800"/>
              </a:spcBef>
              <a:spcAft>
                <a:spcPts val="0"/>
              </a:spcAft>
              <a:buSzPts val="1800"/>
              <a:buAutoNum type="arabicPeriod"/>
            </a:pPr>
            <a:r>
              <a:rPr lang="en" dirty="0"/>
              <a:t>Identifying and Assessing All Potential ML Students ✅</a:t>
            </a:r>
            <a:endParaRPr dirty="0"/>
          </a:p>
          <a:p>
            <a:pPr marL="342900" lvl="0" indent="-279400" algn="l" rtl="0">
              <a:lnSpc>
                <a:spcPct val="115000"/>
              </a:lnSpc>
              <a:spcBef>
                <a:spcPts val="0"/>
              </a:spcBef>
              <a:spcAft>
                <a:spcPts val="0"/>
              </a:spcAft>
              <a:buSzPts val="1800"/>
              <a:buAutoNum type="arabicPeriod"/>
            </a:pPr>
            <a:r>
              <a:rPr lang="en" dirty="0"/>
              <a:t>Providing Language Assistance to ML Students</a:t>
            </a:r>
            <a:endParaRPr dirty="0"/>
          </a:p>
          <a:p>
            <a:pPr marL="342900" lvl="0" indent="-279400" algn="l" rtl="0">
              <a:lnSpc>
                <a:spcPct val="115000"/>
              </a:lnSpc>
              <a:spcBef>
                <a:spcPts val="0"/>
              </a:spcBef>
              <a:spcAft>
                <a:spcPts val="0"/>
              </a:spcAft>
              <a:buSzPts val="1800"/>
              <a:buAutoNum type="arabicPeriod"/>
            </a:pPr>
            <a:r>
              <a:rPr lang="en" dirty="0"/>
              <a:t>Staffing and Supporting an ELD Program</a:t>
            </a:r>
            <a:endParaRPr dirty="0"/>
          </a:p>
          <a:p>
            <a:pPr marL="342900" lvl="0" indent="-279400" algn="l" rtl="0">
              <a:lnSpc>
                <a:spcPct val="115000"/>
              </a:lnSpc>
              <a:spcBef>
                <a:spcPts val="0"/>
              </a:spcBef>
              <a:spcAft>
                <a:spcPts val="0"/>
              </a:spcAft>
              <a:buSzPts val="1800"/>
              <a:buAutoNum type="arabicPeriod"/>
            </a:pPr>
            <a:r>
              <a:rPr lang="en" dirty="0"/>
              <a:t>Providing Meaningful Access to All Curricular and Extracurricular Programs</a:t>
            </a:r>
            <a:endParaRPr dirty="0"/>
          </a:p>
          <a:p>
            <a:pPr marL="342900" lvl="0" indent="-279400" algn="l" rtl="0">
              <a:lnSpc>
                <a:spcPct val="115000"/>
              </a:lnSpc>
              <a:spcBef>
                <a:spcPts val="0"/>
              </a:spcBef>
              <a:spcAft>
                <a:spcPts val="0"/>
              </a:spcAft>
              <a:buSzPts val="1800"/>
              <a:buAutoNum type="arabicPeriod"/>
            </a:pPr>
            <a:r>
              <a:rPr lang="en" dirty="0"/>
              <a:t>Avoiding Unnecessary Segregation of ML Students</a:t>
            </a:r>
            <a:endParaRPr dirty="0"/>
          </a:p>
          <a:p>
            <a:pPr marL="342900" lvl="0" indent="-279400" algn="l" rtl="0">
              <a:lnSpc>
                <a:spcPct val="115000"/>
              </a:lnSpc>
              <a:spcBef>
                <a:spcPts val="0"/>
              </a:spcBef>
              <a:spcAft>
                <a:spcPts val="0"/>
              </a:spcAft>
              <a:buSzPts val="1800"/>
              <a:buAutoNum type="arabicPeriod"/>
            </a:pPr>
            <a:r>
              <a:rPr lang="en" dirty="0"/>
              <a:t>Evaluating ML Students for Special Education and Providing Dual Services</a:t>
            </a:r>
            <a:endParaRPr dirty="0"/>
          </a:p>
          <a:p>
            <a:pPr marL="342900" lvl="0" indent="-279400" algn="l" rtl="0">
              <a:lnSpc>
                <a:spcPct val="115000"/>
              </a:lnSpc>
              <a:spcBef>
                <a:spcPts val="0"/>
              </a:spcBef>
              <a:spcAft>
                <a:spcPts val="0"/>
              </a:spcAft>
              <a:buSzPts val="1800"/>
              <a:buAutoNum type="arabicPeriod"/>
            </a:pPr>
            <a:r>
              <a:rPr lang="en" dirty="0"/>
              <a:t>Meeting the Needs of Students Who Opt Out of ELD Programs or Particular Services</a:t>
            </a:r>
            <a:endParaRPr dirty="0"/>
          </a:p>
          <a:p>
            <a:pPr marL="342900" lvl="0" indent="-279400" algn="l" rtl="0">
              <a:lnSpc>
                <a:spcPct val="115000"/>
              </a:lnSpc>
              <a:spcBef>
                <a:spcPts val="0"/>
              </a:spcBef>
              <a:spcAft>
                <a:spcPts val="0"/>
              </a:spcAft>
              <a:buSzPts val="1800"/>
              <a:buAutoNum type="arabicPeriod"/>
            </a:pPr>
            <a:r>
              <a:rPr lang="en" dirty="0"/>
              <a:t>Monitoring and Exiting EL Students from ELD Programs and Services</a:t>
            </a:r>
            <a:endParaRPr dirty="0"/>
          </a:p>
          <a:p>
            <a:pPr marL="342900" lvl="0" indent="-279400" algn="l" rtl="0">
              <a:lnSpc>
                <a:spcPct val="115000"/>
              </a:lnSpc>
              <a:spcBef>
                <a:spcPts val="0"/>
              </a:spcBef>
              <a:spcAft>
                <a:spcPts val="0"/>
              </a:spcAft>
              <a:buSzPts val="1800"/>
              <a:buAutoNum type="arabicPeriod"/>
            </a:pPr>
            <a:r>
              <a:rPr lang="en" b="1" dirty="0"/>
              <a:t>Evaluating the Effectiveness of a District’s ELD Program</a:t>
            </a:r>
            <a:endParaRPr b="1" dirty="0"/>
          </a:p>
          <a:p>
            <a:pPr marL="342900" lvl="0" indent="-279400" algn="l" rtl="0">
              <a:lnSpc>
                <a:spcPct val="115000"/>
              </a:lnSpc>
              <a:spcBef>
                <a:spcPts val="0"/>
              </a:spcBef>
              <a:spcAft>
                <a:spcPts val="0"/>
              </a:spcAft>
              <a:buSzPts val="1800"/>
              <a:buAutoNum type="arabicPeriod"/>
            </a:pPr>
            <a:r>
              <a:rPr lang="en" dirty="0"/>
              <a:t>Ensuring Meaningful Communication with Limited English Proficient Parents</a:t>
            </a:r>
            <a:endParaRPr dirty="0"/>
          </a:p>
        </p:txBody>
      </p:sp>
      <p:sp>
        <p:nvSpPr>
          <p:cNvPr id="367" name="Google Shape;367;p65"/>
          <p:cNvSpPr txBox="1">
            <a:spLocks noGrp="1"/>
          </p:cNvSpPr>
          <p:nvPr>
            <p:ph type="sldNum" idx="12"/>
          </p:nvPr>
        </p:nvSpPr>
        <p:spPr>
          <a:xfrm>
            <a:off x="134891" y="481714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6"/>
          <p:cNvSpPr txBox="1">
            <a:spLocks noGrp="1"/>
          </p:cNvSpPr>
          <p:nvPr>
            <p:ph type="title"/>
          </p:nvPr>
        </p:nvSpPr>
        <p:spPr>
          <a:xfrm>
            <a:off x="249506" y="115411"/>
            <a:ext cx="45366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Acronyms</a:t>
            </a:r>
            <a:endParaRPr dirty="0">
              <a:latin typeface="Raleway" pitchFamily="2" charset="0"/>
            </a:endParaRPr>
          </a:p>
        </p:txBody>
      </p:sp>
      <p:sp>
        <p:nvSpPr>
          <p:cNvPr id="374" name="Google Shape;374;p66"/>
          <p:cNvSpPr txBox="1">
            <a:spLocks noGrp="1"/>
          </p:cNvSpPr>
          <p:nvPr>
            <p:ph type="body" idx="1"/>
          </p:nvPr>
        </p:nvSpPr>
        <p:spPr>
          <a:xfrm>
            <a:off x="598800" y="1066650"/>
            <a:ext cx="4187306" cy="3817500"/>
          </a:xfrm>
          <a:prstGeom prst="rect">
            <a:avLst/>
          </a:prstGeom>
        </p:spPr>
        <p:txBody>
          <a:bodyPr spcFirstLastPara="1" wrap="square" lIns="0" tIns="0" rIns="0" bIns="0" anchor="t" anchorCtr="0">
            <a:normAutofit fontScale="85000" lnSpcReduction="10000"/>
          </a:bodyPr>
          <a:lstStyle/>
          <a:p>
            <a:pPr marL="0" lvl="0" indent="0" algn="l" rtl="0">
              <a:lnSpc>
                <a:spcPct val="115000"/>
              </a:lnSpc>
              <a:spcBef>
                <a:spcPts val="800"/>
              </a:spcBef>
              <a:spcAft>
                <a:spcPts val="0"/>
              </a:spcAft>
              <a:buNone/>
            </a:pPr>
            <a:r>
              <a:rPr lang="en" dirty="0"/>
              <a:t>ELL = English Language Learner</a:t>
            </a:r>
            <a:endParaRPr dirty="0"/>
          </a:p>
          <a:p>
            <a:pPr marL="0" lvl="0" indent="0" algn="l" rtl="0">
              <a:lnSpc>
                <a:spcPct val="115000"/>
              </a:lnSpc>
              <a:spcBef>
                <a:spcPts val="800"/>
              </a:spcBef>
              <a:spcAft>
                <a:spcPts val="0"/>
              </a:spcAft>
              <a:buNone/>
            </a:pPr>
            <a:r>
              <a:rPr lang="en" dirty="0"/>
              <a:t>EL = English Learner</a:t>
            </a:r>
            <a:endParaRPr dirty="0"/>
          </a:p>
          <a:p>
            <a:pPr marL="0" lvl="0" indent="0" algn="l" rtl="0">
              <a:lnSpc>
                <a:spcPct val="115000"/>
              </a:lnSpc>
              <a:spcBef>
                <a:spcPts val="800"/>
              </a:spcBef>
              <a:spcAft>
                <a:spcPts val="0"/>
              </a:spcAft>
              <a:buNone/>
            </a:pPr>
            <a:r>
              <a:rPr lang="en" dirty="0"/>
              <a:t>ML = Multilingual Learner</a:t>
            </a:r>
            <a:endParaRPr dirty="0"/>
          </a:p>
          <a:p>
            <a:pPr marL="0" lvl="0" indent="0" algn="l" rtl="0">
              <a:lnSpc>
                <a:spcPct val="115000"/>
              </a:lnSpc>
              <a:spcBef>
                <a:spcPts val="800"/>
              </a:spcBef>
              <a:spcAft>
                <a:spcPts val="0"/>
              </a:spcAft>
              <a:buNone/>
            </a:pPr>
            <a:r>
              <a:rPr lang="en" dirty="0"/>
              <a:t>ELD = English Language Development</a:t>
            </a:r>
            <a:endParaRPr dirty="0"/>
          </a:p>
          <a:p>
            <a:pPr marL="0" lvl="0" indent="0" algn="l" rtl="0">
              <a:lnSpc>
                <a:spcPct val="115000"/>
              </a:lnSpc>
              <a:spcBef>
                <a:spcPts val="800"/>
              </a:spcBef>
              <a:spcAft>
                <a:spcPts val="0"/>
              </a:spcAft>
              <a:buNone/>
            </a:pPr>
            <a:endParaRPr dirty="0"/>
          </a:p>
          <a:p>
            <a:pPr marL="0" lvl="0" indent="0" algn="l" rtl="0">
              <a:lnSpc>
                <a:spcPct val="115000"/>
              </a:lnSpc>
              <a:spcBef>
                <a:spcPts val="800"/>
              </a:spcBef>
              <a:spcAft>
                <a:spcPts val="0"/>
              </a:spcAft>
              <a:buNone/>
            </a:pPr>
            <a:r>
              <a:rPr lang="en" dirty="0"/>
              <a:t>DOJ = Department of Justice</a:t>
            </a:r>
            <a:endParaRPr dirty="0"/>
          </a:p>
          <a:p>
            <a:pPr marL="0" lvl="0" indent="0" algn="l" rtl="0">
              <a:lnSpc>
                <a:spcPct val="115000"/>
              </a:lnSpc>
              <a:spcBef>
                <a:spcPts val="800"/>
              </a:spcBef>
              <a:spcAft>
                <a:spcPts val="0"/>
              </a:spcAft>
              <a:buNone/>
            </a:pPr>
            <a:r>
              <a:rPr lang="en" dirty="0"/>
              <a:t>ELP = English Language Proficiency </a:t>
            </a:r>
            <a:endParaRPr dirty="0"/>
          </a:p>
          <a:p>
            <a:pPr marL="0" lvl="0" indent="0" algn="l" rtl="0">
              <a:lnSpc>
                <a:spcPct val="115000"/>
              </a:lnSpc>
              <a:spcBef>
                <a:spcPts val="800"/>
              </a:spcBef>
              <a:spcAft>
                <a:spcPts val="0"/>
              </a:spcAft>
              <a:buNone/>
            </a:pPr>
            <a:r>
              <a:rPr lang="en" dirty="0"/>
              <a:t>ELPA = English Language Proficiency Act</a:t>
            </a:r>
            <a:endParaRPr dirty="0"/>
          </a:p>
          <a:p>
            <a:pPr marL="0" lvl="0" indent="0" algn="l" rtl="0">
              <a:lnSpc>
                <a:spcPct val="115000"/>
              </a:lnSpc>
              <a:spcBef>
                <a:spcPts val="800"/>
              </a:spcBef>
              <a:spcAft>
                <a:spcPts val="0"/>
              </a:spcAft>
              <a:buNone/>
            </a:pPr>
            <a:r>
              <a:rPr lang="en" dirty="0"/>
              <a:t>ESEA = Elementary and Secondary Education Act</a:t>
            </a:r>
            <a:endParaRPr dirty="0"/>
          </a:p>
          <a:p>
            <a:pPr marL="0" lvl="0" indent="0" algn="l" rtl="0">
              <a:lnSpc>
                <a:spcPct val="115000"/>
              </a:lnSpc>
              <a:spcBef>
                <a:spcPts val="800"/>
              </a:spcBef>
              <a:spcAft>
                <a:spcPts val="0"/>
              </a:spcAft>
              <a:buNone/>
            </a:pPr>
            <a:r>
              <a:rPr lang="en" dirty="0"/>
              <a:t>ESSA = Every Student Succeeds Act</a:t>
            </a:r>
            <a:endParaRPr dirty="0"/>
          </a:p>
          <a:p>
            <a:pPr marL="0" lvl="0" indent="0" algn="l" rtl="0">
              <a:lnSpc>
                <a:spcPct val="115000"/>
              </a:lnSpc>
              <a:spcBef>
                <a:spcPts val="800"/>
              </a:spcBef>
              <a:spcAft>
                <a:spcPts val="0"/>
              </a:spcAft>
              <a:buClr>
                <a:schemeClr val="dk1"/>
              </a:buClr>
              <a:buSzPct val="44444"/>
              <a:buFont typeface="Arial"/>
              <a:buNone/>
            </a:pPr>
            <a:r>
              <a:rPr lang="en" dirty="0"/>
              <a:t>HLS = Home Language Survey</a:t>
            </a:r>
            <a:endParaRPr dirty="0"/>
          </a:p>
        </p:txBody>
      </p:sp>
      <p:sp>
        <p:nvSpPr>
          <p:cNvPr id="375" name="Google Shape;375;p66"/>
          <p:cNvSpPr txBox="1">
            <a:spLocks noGrp="1"/>
          </p:cNvSpPr>
          <p:nvPr>
            <p:ph type="sldNum" idx="12"/>
          </p:nvPr>
        </p:nvSpPr>
        <p:spPr>
          <a:xfrm>
            <a:off x="106516" y="4835622"/>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15</a:t>
            </a:fld>
            <a:endParaRPr/>
          </a:p>
        </p:txBody>
      </p:sp>
      <p:sp>
        <p:nvSpPr>
          <p:cNvPr id="376" name="Google Shape;376;p66"/>
          <p:cNvSpPr txBox="1"/>
          <p:nvPr/>
        </p:nvSpPr>
        <p:spPr>
          <a:xfrm>
            <a:off x="5065001" y="1954375"/>
            <a:ext cx="3909000" cy="15750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0"/>
              </a:spcBef>
              <a:spcAft>
                <a:spcPts val="0"/>
              </a:spcAft>
              <a:buNone/>
            </a:pPr>
            <a:r>
              <a:rPr lang="en" sz="1800" dirty="0">
                <a:solidFill>
                  <a:schemeClr val="dk1"/>
                </a:solidFill>
                <a:latin typeface="Calibri"/>
                <a:ea typeface="Calibri"/>
                <a:cs typeface="Calibri"/>
                <a:sym typeface="Calibri"/>
              </a:rPr>
              <a:t>LEP = Limited English Proficient</a:t>
            </a:r>
            <a:endParaRPr sz="18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800"/>
              <a:buFont typeface="Arial"/>
              <a:buNone/>
            </a:pPr>
            <a:r>
              <a:rPr lang="en" sz="1800" dirty="0">
                <a:solidFill>
                  <a:schemeClr val="dk1"/>
                </a:solidFill>
                <a:latin typeface="Calibri"/>
                <a:ea typeface="Calibri"/>
                <a:cs typeface="Calibri"/>
                <a:sym typeface="Calibri"/>
              </a:rPr>
              <a:t>LIEP = </a:t>
            </a:r>
            <a:r>
              <a:rPr lang="en" sz="1400" dirty="0">
                <a:solidFill>
                  <a:schemeClr val="dk1"/>
                </a:solidFill>
                <a:latin typeface="Calibri"/>
                <a:ea typeface="Calibri"/>
                <a:cs typeface="Calibri"/>
                <a:sym typeface="Calibri"/>
              </a:rPr>
              <a:t>Language Instruction Educational Program</a:t>
            </a:r>
            <a:endParaRPr sz="1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800" dirty="0">
                <a:latin typeface="Calibri"/>
                <a:ea typeface="Calibri"/>
                <a:cs typeface="Calibri"/>
                <a:sym typeface="Calibri"/>
              </a:rPr>
              <a:t>NEP = Non-English Proficient</a:t>
            </a:r>
            <a:endParaRPr sz="1800" dirty="0">
              <a:latin typeface="Calibri"/>
              <a:ea typeface="Calibri"/>
              <a:cs typeface="Calibri"/>
              <a:sym typeface="Calibri"/>
            </a:endParaRPr>
          </a:p>
          <a:p>
            <a:pPr marL="0" lvl="0" indent="0" algn="l" rtl="0">
              <a:lnSpc>
                <a:spcPct val="115000"/>
              </a:lnSpc>
              <a:spcBef>
                <a:spcPts val="0"/>
              </a:spcBef>
              <a:spcAft>
                <a:spcPts val="0"/>
              </a:spcAft>
              <a:buNone/>
            </a:pPr>
            <a:r>
              <a:rPr lang="en" sz="1800" dirty="0">
                <a:solidFill>
                  <a:schemeClr val="dk1"/>
                </a:solidFill>
                <a:latin typeface="Calibri"/>
                <a:ea typeface="Calibri"/>
                <a:cs typeface="Calibri"/>
                <a:sym typeface="Calibri"/>
              </a:rPr>
              <a:t>OCR = Office of Civil Rights</a:t>
            </a:r>
            <a:endParaRPr sz="1800"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7"/>
          <p:cNvSpPr txBox="1">
            <a:spLocks noGrp="1"/>
          </p:cNvSpPr>
          <p:nvPr>
            <p:ph type="title"/>
          </p:nvPr>
        </p:nvSpPr>
        <p:spPr>
          <a:xfrm>
            <a:off x="332673" y="160508"/>
            <a:ext cx="7658388"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9. Evaluating the Effectiveness of a District’s ELD Program</a:t>
            </a:r>
            <a:endParaRPr dirty="0">
              <a:latin typeface="Raleway" pitchFamily="2" charset="0"/>
            </a:endParaRPr>
          </a:p>
        </p:txBody>
      </p:sp>
      <p:sp>
        <p:nvSpPr>
          <p:cNvPr id="383" name="Google Shape;383;p67"/>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342900" lvl="0" indent="-279400" algn="l" rtl="0">
              <a:lnSpc>
                <a:spcPct val="115000"/>
              </a:lnSpc>
              <a:spcBef>
                <a:spcPts val="800"/>
              </a:spcBef>
              <a:spcAft>
                <a:spcPts val="0"/>
              </a:spcAft>
              <a:buSzPts val="1800"/>
              <a:buChar char="•"/>
            </a:pPr>
            <a:r>
              <a:rPr lang="en" dirty="0"/>
              <a:t>ELD programs must be reasonably calculated to enable ML students to attain English proficiency and meaningful participation in the standard educational program comparable to their never-ML peers.  </a:t>
            </a:r>
            <a:endParaRPr dirty="0"/>
          </a:p>
          <a:p>
            <a:pPr marL="342900" lvl="0" indent="-279400" algn="l" rtl="0">
              <a:lnSpc>
                <a:spcPct val="115000"/>
              </a:lnSpc>
              <a:spcBef>
                <a:spcPts val="0"/>
              </a:spcBef>
              <a:spcAft>
                <a:spcPts val="0"/>
              </a:spcAft>
              <a:buSzPts val="1800"/>
              <a:buChar char="•"/>
            </a:pPr>
            <a:r>
              <a:rPr lang="en" dirty="0"/>
              <a:t>School districts must monitor and compare, over time, the academic performance of ML students in the program and those who exited the program, relative to that of their never-ML peers.  </a:t>
            </a:r>
            <a:endParaRPr dirty="0"/>
          </a:p>
          <a:p>
            <a:pPr marL="342900" lvl="0" indent="-279400" algn="l" rtl="0">
              <a:lnSpc>
                <a:spcPct val="115000"/>
              </a:lnSpc>
              <a:spcBef>
                <a:spcPts val="0"/>
              </a:spcBef>
              <a:spcAft>
                <a:spcPts val="0"/>
              </a:spcAft>
              <a:buSzPts val="1800"/>
              <a:buChar char="•"/>
            </a:pPr>
            <a:r>
              <a:rPr lang="en" dirty="0"/>
              <a:t>School districts must evaluate ML programs over time using accurate data to assess the educational performance of current and former ML students in a comprehensive and reliable way, and must timely modify their programs when needed. </a:t>
            </a:r>
            <a:endParaRPr dirty="0"/>
          </a:p>
        </p:txBody>
      </p:sp>
      <p:sp>
        <p:nvSpPr>
          <p:cNvPr id="384" name="Google Shape;384;p67"/>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8"/>
          <p:cNvSpPr txBox="1">
            <a:spLocks noGrp="1"/>
          </p:cNvSpPr>
          <p:nvPr>
            <p:ph type="title"/>
          </p:nvPr>
        </p:nvSpPr>
        <p:spPr>
          <a:xfrm>
            <a:off x="229628" y="166585"/>
            <a:ext cx="6595500" cy="5055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 sz="2300" dirty="0">
                <a:latin typeface="Raleway" pitchFamily="2" charset="0"/>
              </a:rPr>
              <a:t>Chapter 9: Department of Education’s English Learner Toolkit</a:t>
            </a:r>
            <a:endParaRPr sz="2300" dirty="0">
              <a:latin typeface="Raleway" pitchFamily="2" charset="0"/>
            </a:endParaRPr>
          </a:p>
          <a:p>
            <a:pPr marL="0" lvl="0" indent="0" algn="l" rtl="0">
              <a:lnSpc>
                <a:spcPct val="90000"/>
              </a:lnSpc>
              <a:spcBef>
                <a:spcPts val="0"/>
              </a:spcBef>
              <a:spcAft>
                <a:spcPts val="0"/>
              </a:spcAft>
              <a:buClr>
                <a:schemeClr val="lt1"/>
              </a:buClr>
              <a:buSzPct val="100000"/>
              <a:buFont typeface="Arial"/>
              <a:buNone/>
            </a:pPr>
            <a:r>
              <a:rPr lang="en" dirty="0"/>
              <a:t> </a:t>
            </a:r>
            <a:endParaRPr dirty="0"/>
          </a:p>
        </p:txBody>
      </p:sp>
      <p:sp>
        <p:nvSpPr>
          <p:cNvPr id="390" name="Google Shape;390;p68"/>
          <p:cNvSpPr txBox="1">
            <a:spLocks noGrp="1"/>
          </p:cNvSpPr>
          <p:nvPr>
            <p:ph type="sldNum" idx="12"/>
          </p:nvPr>
        </p:nvSpPr>
        <p:spPr>
          <a:xfrm>
            <a:off x="158416" y="4820947"/>
            <a:ext cx="1543200" cy="2055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17</a:t>
            </a:fld>
            <a:endParaRPr/>
          </a:p>
        </p:txBody>
      </p:sp>
      <p:pic>
        <p:nvPicPr>
          <p:cNvPr id="391" name="Google Shape;391;p68" descr="Evaluating the Effectiveness of a District's EL Program guidance from the Department of Ed, including key three key points."/>
          <p:cNvPicPr preferRelativeResize="0"/>
          <p:nvPr/>
        </p:nvPicPr>
        <p:blipFill>
          <a:blip r:embed="rId3">
            <a:alphaModFix/>
          </a:blip>
          <a:stretch>
            <a:fillRect/>
          </a:stretch>
        </p:blipFill>
        <p:spPr>
          <a:xfrm>
            <a:off x="1213669" y="1749675"/>
            <a:ext cx="6298704" cy="3276694"/>
          </a:xfrm>
          <a:prstGeom prst="rect">
            <a:avLst/>
          </a:prstGeom>
          <a:noFill/>
          <a:ln>
            <a:noFill/>
          </a:ln>
        </p:spPr>
      </p:pic>
      <p:pic>
        <p:nvPicPr>
          <p:cNvPr id="392" name="Google Shape;392;p68" descr="The USDE Header for their Tools and Resources for Evaluating the Effectiveness of a District's EL Program"/>
          <p:cNvPicPr preferRelativeResize="0"/>
          <p:nvPr/>
        </p:nvPicPr>
        <p:blipFill>
          <a:blip r:embed="rId4">
            <a:alphaModFix/>
          </a:blip>
          <a:stretch>
            <a:fillRect/>
          </a:stretch>
        </p:blipFill>
        <p:spPr>
          <a:xfrm>
            <a:off x="2314819" y="960825"/>
            <a:ext cx="4096393" cy="71686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9"/>
          <p:cNvSpPr txBox="1">
            <a:spLocks noGrp="1"/>
          </p:cNvSpPr>
          <p:nvPr>
            <p:ph type="title"/>
          </p:nvPr>
        </p:nvSpPr>
        <p:spPr>
          <a:xfrm>
            <a:off x="112081" y="233181"/>
            <a:ext cx="6595500" cy="505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ct val="100000"/>
              <a:buFont typeface="Arial"/>
              <a:buNone/>
            </a:pPr>
            <a:r>
              <a:rPr lang="en" sz="2300" dirty="0">
                <a:latin typeface="Raleway" pitchFamily="2" charset="0"/>
              </a:rPr>
              <a:t>Chapter 9: Overview</a:t>
            </a:r>
            <a:endParaRPr sz="2300" dirty="0">
              <a:latin typeface="Raleway" pitchFamily="2" charset="0"/>
            </a:endParaRPr>
          </a:p>
        </p:txBody>
      </p:sp>
      <p:sp>
        <p:nvSpPr>
          <p:cNvPr id="398" name="Google Shape;398;p69"/>
          <p:cNvSpPr txBox="1">
            <a:spLocks noGrp="1"/>
          </p:cNvSpPr>
          <p:nvPr>
            <p:ph type="sldNum" idx="12"/>
          </p:nvPr>
        </p:nvSpPr>
        <p:spPr>
          <a:xfrm>
            <a:off x="158416" y="4820947"/>
            <a:ext cx="1543200" cy="2055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18</a:t>
            </a:fld>
            <a:endParaRPr/>
          </a:p>
        </p:txBody>
      </p:sp>
      <p:sp>
        <p:nvSpPr>
          <p:cNvPr id="399" name="Google Shape;399;p69"/>
          <p:cNvSpPr txBox="1">
            <a:spLocks noGrp="1"/>
          </p:cNvSpPr>
          <p:nvPr>
            <p:ph type="body" idx="1"/>
          </p:nvPr>
        </p:nvSpPr>
        <p:spPr>
          <a:xfrm>
            <a:off x="471500" y="1098312"/>
            <a:ext cx="8323500" cy="1874472"/>
          </a:xfrm>
          <a:prstGeom prst="rect">
            <a:avLst/>
          </a:prstGeom>
          <a:noFill/>
          <a:ln>
            <a:noFill/>
          </a:ln>
        </p:spPr>
        <p:txBody>
          <a:bodyPr spcFirstLastPara="1" wrap="square" lIns="0" tIns="0" rIns="0" bIns="0" anchor="t" anchorCtr="0">
            <a:normAutofit/>
          </a:bodyPr>
          <a:lstStyle/>
          <a:p>
            <a:pPr marL="0" lvl="0" indent="0" algn="ctr" rtl="0">
              <a:lnSpc>
                <a:spcPct val="150000"/>
              </a:lnSpc>
              <a:spcBef>
                <a:spcPts val="0"/>
              </a:spcBef>
              <a:spcAft>
                <a:spcPts val="0"/>
              </a:spcAft>
              <a:buClr>
                <a:schemeClr val="dk1"/>
              </a:buClr>
              <a:buSzPts val="800"/>
              <a:buFont typeface="Arial"/>
              <a:buNone/>
            </a:pPr>
            <a:r>
              <a:rPr lang="en" sz="2000" dirty="0"/>
              <a:t>Successful ELD programs must, at a minimum, be designed to enable ML students to attain both English proficiency and parity of participation in the standard instructional program, comparable to their never-ML peers, within a reasonable period of time.</a:t>
            </a:r>
            <a:endParaRPr sz="2000" dirty="0"/>
          </a:p>
        </p:txBody>
      </p:sp>
      <p:pic>
        <p:nvPicPr>
          <p:cNvPr id="400" name="Google Shape;400;p6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262838" y="3058922"/>
            <a:ext cx="2814638" cy="187880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6" name="Google Shape;406;p70"/>
          <p:cNvSpPr txBox="1">
            <a:spLocks noGrp="1"/>
          </p:cNvSpPr>
          <p:nvPr>
            <p:ph type="title"/>
          </p:nvPr>
        </p:nvSpPr>
        <p:spPr>
          <a:xfrm>
            <a:off x="213084" y="213687"/>
            <a:ext cx="5400600" cy="560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Meaningful ML Evaluations</a:t>
            </a:r>
            <a:endParaRPr dirty="0">
              <a:latin typeface="Raleway" pitchFamily="2" charset="0"/>
            </a:endParaRPr>
          </a:p>
        </p:txBody>
      </p:sp>
      <p:sp>
        <p:nvSpPr>
          <p:cNvPr id="407" name="Google Shape;407;p70"/>
          <p:cNvSpPr txBox="1">
            <a:spLocks noGrp="1"/>
          </p:cNvSpPr>
          <p:nvPr>
            <p:ph type="body" idx="1"/>
          </p:nvPr>
        </p:nvSpPr>
        <p:spPr>
          <a:xfrm>
            <a:off x="158419" y="969544"/>
            <a:ext cx="8944200" cy="4173900"/>
          </a:xfrm>
          <a:prstGeom prst="rect">
            <a:avLst/>
          </a:prstGeom>
        </p:spPr>
        <p:txBody>
          <a:bodyPr spcFirstLastPara="1" wrap="square" lIns="0" tIns="0" rIns="0" bIns="0" anchor="t" anchorCtr="0">
            <a:normAutofit lnSpcReduction="10000"/>
          </a:bodyPr>
          <a:lstStyle/>
          <a:p>
            <a:pPr marL="0" lvl="0" indent="0" algn="l" rtl="0">
              <a:spcBef>
                <a:spcPts val="800"/>
              </a:spcBef>
              <a:spcAft>
                <a:spcPts val="0"/>
              </a:spcAft>
              <a:buNone/>
            </a:pPr>
            <a:r>
              <a:rPr lang="en" sz="1700" dirty="0"/>
              <a:t>Meaningful ML evaluations include </a:t>
            </a:r>
            <a:r>
              <a:rPr lang="en" sz="1700" u="sng" dirty="0"/>
              <a:t>longitudinal data</a:t>
            </a:r>
            <a:r>
              <a:rPr lang="en" sz="1700" dirty="0"/>
              <a:t> that compares the performance of current MLs, former MLs, and never-MLs in the LEA’s standard instructional program over time. Longitudinal data is especially important in evaluating the success of each ML program, given the ever-changing nature of the ML student population. </a:t>
            </a:r>
            <a:endParaRPr sz="1700" dirty="0"/>
          </a:p>
          <a:p>
            <a:pPr marL="0" lvl="0" indent="0" algn="l" rtl="0">
              <a:spcBef>
                <a:spcPts val="800"/>
              </a:spcBef>
              <a:spcAft>
                <a:spcPts val="0"/>
              </a:spcAft>
              <a:buNone/>
            </a:pPr>
            <a:r>
              <a:rPr lang="en" sz="1700" dirty="0"/>
              <a:t>Comprehensive longitudinal monitoring and evaluation will help LEAs and schools determine if MLs are:</a:t>
            </a:r>
            <a:endParaRPr sz="1700" dirty="0"/>
          </a:p>
          <a:p>
            <a:pPr marL="0" lvl="0" indent="0" algn="l" rtl="0">
              <a:spcBef>
                <a:spcPts val="800"/>
              </a:spcBef>
              <a:spcAft>
                <a:spcPts val="0"/>
              </a:spcAft>
              <a:buNone/>
            </a:pPr>
            <a:r>
              <a:rPr lang="en" sz="1700" dirty="0"/>
              <a:t>(1) meeting college- and career-ready standards; </a:t>
            </a:r>
            <a:endParaRPr sz="1700" dirty="0"/>
          </a:p>
          <a:p>
            <a:pPr marL="0" lvl="0" indent="0" algn="l" rtl="0">
              <a:spcBef>
                <a:spcPts val="800"/>
              </a:spcBef>
              <a:spcAft>
                <a:spcPts val="0"/>
              </a:spcAft>
              <a:buNone/>
            </a:pPr>
            <a:r>
              <a:rPr lang="en" sz="1700" dirty="0"/>
              <a:t>(2) participating in, and performing comparably to their never-ML peers in, the standard instructional program; </a:t>
            </a:r>
            <a:endParaRPr sz="1700" dirty="0"/>
          </a:p>
          <a:p>
            <a:pPr marL="0" lvl="0" indent="0" algn="l" rtl="0">
              <a:spcBef>
                <a:spcPts val="800"/>
              </a:spcBef>
              <a:spcAft>
                <a:spcPts val="0"/>
              </a:spcAft>
              <a:buNone/>
            </a:pPr>
            <a:r>
              <a:rPr lang="en" sz="1700" dirty="0"/>
              <a:t>(3) accessing the same curricular and extracurricular opportunities as their never-ML peers; and </a:t>
            </a:r>
            <a:endParaRPr sz="1700" dirty="0"/>
          </a:p>
          <a:p>
            <a:pPr marL="0" lvl="0" indent="0" algn="l" rtl="0">
              <a:spcBef>
                <a:spcPts val="800"/>
              </a:spcBef>
              <a:spcAft>
                <a:spcPts val="0"/>
              </a:spcAft>
              <a:buNone/>
            </a:pPr>
            <a:r>
              <a:rPr lang="en" sz="1700" dirty="0"/>
              <a:t>(4) exiting ELD programs at appropriate rates (Hill, 2012). </a:t>
            </a:r>
            <a:endParaRPr sz="1700" dirty="0"/>
          </a:p>
          <a:p>
            <a:pPr marL="0" lvl="0" indent="0" algn="l" rtl="0">
              <a:spcBef>
                <a:spcPts val="800"/>
              </a:spcBef>
              <a:spcAft>
                <a:spcPts val="0"/>
              </a:spcAft>
              <a:buNone/>
            </a:pPr>
            <a:endParaRPr sz="1700" dirty="0"/>
          </a:p>
          <a:p>
            <a:pPr marL="0" lvl="0" indent="0" algn="ctr" rtl="0">
              <a:spcBef>
                <a:spcPts val="800"/>
              </a:spcBef>
              <a:spcAft>
                <a:spcPts val="0"/>
              </a:spcAft>
              <a:buNone/>
            </a:pPr>
            <a:r>
              <a:rPr lang="en" b="1" dirty="0"/>
              <a:t>If evaluations show that ELD programs are not effective, </a:t>
            </a:r>
            <a:endParaRPr b="1" dirty="0"/>
          </a:p>
          <a:p>
            <a:pPr marL="0" lvl="0" indent="0" algn="ctr" rtl="0">
              <a:spcBef>
                <a:spcPts val="800"/>
              </a:spcBef>
              <a:spcAft>
                <a:spcPts val="0"/>
              </a:spcAft>
              <a:buNone/>
            </a:pPr>
            <a:r>
              <a:rPr lang="en" b="1" dirty="0"/>
              <a:t>the LEA must make appropriate programmatic changes.</a:t>
            </a: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dirty="0">
                <a:latin typeface="Raleway"/>
                <a:ea typeface="Raleway"/>
                <a:cs typeface="Raleway"/>
                <a:sym typeface="Raleway"/>
              </a:rPr>
              <a:t>ESSER Office Hours</a:t>
            </a:r>
            <a:endParaRPr dirty="0">
              <a:latin typeface="Raleway"/>
              <a:ea typeface="Raleway"/>
              <a:cs typeface="Raleway"/>
              <a:sym typeface="Raleway"/>
            </a:endParaRPr>
          </a:p>
        </p:txBody>
      </p:sp>
      <p:sp>
        <p:nvSpPr>
          <p:cNvPr id="285" name="Google Shape;285;p53"/>
          <p:cNvSpPr txBox="1">
            <a:spLocks noGrp="1"/>
          </p:cNvSpPr>
          <p:nvPr>
            <p:ph type="body" idx="1"/>
          </p:nvPr>
        </p:nvSpPr>
        <p:spPr>
          <a:xfrm>
            <a:off x="749550" y="1071673"/>
            <a:ext cx="7886700" cy="3263400"/>
          </a:xfrm>
          <a:prstGeom prst="rect">
            <a:avLst/>
          </a:prstGeom>
          <a:noFill/>
          <a:ln>
            <a:noFill/>
          </a:ln>
        </p:spPr>
        <p:txBody>
          <a:bodyPr spcFirstLastPara="1" wrap="square" lIns="0" tIns="0" rIns="0" bIns="0" anchor="t" anchorCtr="0">
            <a:normAutofit/>
          </a:bodyPr>
          <a:lstStyle/>
          <a:p>
            <a:pPr marL="177800" lvl="0" indent="-63500" algn="l" rtl="0">
              <a:lnSpc>
                <a:spcPct val="90000"/>
              </a:lnSpc>
              <a:spcBef>
                <a:spcPts val="0"/>
              </a:spcBef>
              <a:spcAft>
                <a:spcPts val="0"/>
              </a:spcAft>
              <a:buClr>
                <a:schemeClr val="dk1"/>
              </a:buClr>
              <a:buSzPts val="1800"/>
              <a:buNone/>
            </a:pPr>
            <a:r>
              <a:rPr lang="en" b="1" u="sng" dirty="0"/>
              <a:t>Topics</a:t>
            </a:r>
            <a:endParaRPr b="1" u="sng" dirty="0"/>
          </a:p>
          <a:p>
            <a:pPr marL="177800" lvl="0" indent="-63500" algn="l" rtl="0">
              <a:lnSpc>
                <a:spcPct val="90000"/>
              </a:lnSpc>
              <a:spcBef>
                <a:spcPts val="0"/>
              </a:spcBef>
              <a:spcAft>
                <a:spcPts val="0"/>
              </a:spcAft>
              <a:buClr>
                <a:schemeClr val="dk1"/>
              </a:buClr>
              <a:buSzPts val="1800"/>
              <a:buNone/>
            </a:pPr>
            <a:endParaRPr b="1" u="sng" dirty="0"/>
          </a:p>
          <a:p>
            <a:pPr marL="457200" lvl="0" indent="-342900" algn="l" rtl="0">
              <a:lnSpc>
                <a:spcPct val="100000"/>
              </a:lnSpc>
              <a:spcBef>
                <a:spcPts val="0"/>
              </a:spcBef>
              <a:spcAft>
                <a:spcPts val="0"/>
              </a:spcAft>
              <a:buSzPts val="1800"/>
              <a:buFont typeface="Raleway"/>
              <a:buChar char="•"/>
            </a:pPr>
            <a:r>
              <a:rPr lang="en" dirty="0">
                <a:latin typeface="Raleway"/>
                <a:ea typeface="Raleway"/>
                <a:cs typeface="Raleway"/>
                <a:sym typeface="Raleway"/>
              </a:rPr>
              <a:t>Updates and Reminders</a:t>
            </a:r>
            <a:endParaRPr dirty="0">
              <a:latin typeface="Raleway"/>
              <a:ea typeface="Raleway"/>
              <a:cs typeface="Raleway"/>
              <a:sym typeface="Raleway"/>
            </a:endParaRPr>
          </a:p>
          <a:p>
            <a:pPr marL="914400" lvl="1" indent="-342900" algn="l" rtl="0">
              <a:lnSpc>
                <a:spcPct val="100000"/>
              </a:lnSpc>
              <a:spcBef>
                <a:spcPts val="0"/>
              </a:spcBef>
              <a:spcAft>
                <a:spcPts val="0"/>
              </a:spcAft>
              <a:buSzPts val="1800"/>
              <a:buFont typeface="Raleway"/>
              <a:buChar char="•"/>
            </a:pPr>
            <a:r>
              <a:rPr lang="en" sz="1800" dirty="0">
                <a:latin typeface="Raleway"/>
                <a:ea typeface="Raleway"/>
                <a:cs typeface="Raleway"/>
                <a:sym typeface="Raleway"/>
              </a:rPr>
              <a:t>School District Review Program</a:t>
            </a:r>
            <a:endParaRPr sz="1800" dirty="0">
              <a:latin typeface="Raleway"/>
              <a:ea typeface="Raleway"/>
              <a:cs typeface="Raleway"/>
              <a:sym typeface="Raleway"/>
            </a:endParaRPr>
          </a:p>
          <a:p>
            <a:pPr marL="914400" lvl="1" indent="-342900" algn="l" rtl="0">
              <a:lnSpc>
                <a:spcPct val="100000"/>
              </a:lnSpc>
              <a:spcBef>
                <a:spcPts val="0"/>
              </a:spcBef>
              <a:spcAft>
                <a:spcPts val="0"/>
              </a:spcAft>
              <a:buSzPts val="1800"/>
              <a:buFont typeface="Raleway"/>
              <a:buChar char="•"/>
            </a:pPr>
            <a:r>
              <a:rPr lang="en" sz="1800" dirty="0">
                <a:latin typeface="Raleway"/>
                <a:ea typeface="Raleway"/>
                <a:cs typeface="Raleway"/>
                <a:sym typeface="Raleway"/>
              </a:rPr>
              <a:t>ESSER Reporting Requirements</a:t>
            </a:r>
            <a:endParaRPr sz="1800" dirty="0">
              <a:latin typeface="Raleway"/>
              <a:ea typeface="Raleway"/>
              <a:cs typeface="Raleway"/>
              <a:sym typeface="Raleway"/>
            </a:endParaRPr>
          </a:p>
          <a:p>
            <a:pPr marL="914400" lvl="1" indent="-342900" algn="l" rtl="0">
              <a:lnSpc>
                <a:spcPct val="100000"/>
              </a:lnSpc>
              <a:spcBef>
                <a:spcPts val="0"/>
              </a:spcBef>
              <a:spcAft>
                <a:spcPts val="0"/>
              </a:spcAft>
              <a:buSzPts val="1800"/>
              <a:buFont typeface="Raleway"/>
              <a:buChar char="•"/>
            </a:pPr>
            <a:r>
              <a:rPr lang="en" sz="1800" dirty="0">
                <a:latin typeface="Raleway"/>
                <a:ea typeface="Raleway"/>
                <a:cs typeface="Raleway"/>
                <a:sym typeface="Raleway"/>
              </a:rPr>
              <a:t>EASI Deadline</a:t>
            </a:r>
            <a:endParaRPr sz="1800" dirty="0">
              <a:latin typeface="Raleway"/>
              <a:ea typeface="Raleway"/>
              <a:cs typeface="Raleway"/>
              <a:sym typeface="Raleway"/>
            </a:endParaRPr>
          </a:p>
          <a:p>
            <a:pPr marL="914400" lvl="1" indent="-342900" algn="l" rtl="0">
              <a:lnSpc>
                <a:spcPct val="100000"/>
              </a:lnSpc>
              <a:spcBef>
                <a:spcPts val="0"/>
              </a:spcBef>
              <a:spcAft>
                <a:spcPts val="0"/>
              </a:spcAft>
              <a:buSzPts val="1800"/>
              <a:buFont typeface="Raleway"/>
              <a:buChar char="•"/>
            </a:pPr>
            <a:r>
              <a:rPr lang="en" sz="1800" dirty="0">
                <a:latin typeface="Raleway"/>
                <a:ea typeface="Raleway"/>
                <a:cs typeface="Raleway"/>
                <a:sym typeface="Raleway"/>
              </a:rPr>
              <a:t>BruMan Training</a:t>
            </a:r>
            <a:endParaRPr sz="1800" dirty="0">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sz="1800" dirty="0">
                <a:latin typeface="Raleway"/>
                <a:ea typeface="Raleway"/>
                <a:cs typeface="Raleway"/>
                <a:sym typeface="Raleway"/>
              </a:rPr>
              <a:t>Title IV CSPR Outreach</a:t>
            </a:r>
            <a:endParaRPr sz="1800" dirty="0">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sz="1800" dirty="0">
                <a:latin typeface="Raleway"/>
                <a:ea typeface="Raleway"/>
                <a:cs typeface="Raleway"/>
                <a:sym typeface="Raleway"/>
              </a:rPr>
              <a:t>SCG Round II</a:t>
            </a:r>
            <a:endParaRPr sz="1800" dirty="0">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a:ea typeface="Raleway"/>
                <a:cs typeface="Raleway"/>
                <a:sym typeface="Raleway"/>
              </a:rPr>
              <a:t>Evaluating Effectiveness of ELD Programs</a:t>
            </a:r>
            <a:endParaRPr dirty="0">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a:ea typeface="Raleway"/>
                <a:cs typeface="Raleway"/>
                <a:sym typeface="Raleway"/>
              </a:rPr>
              <a:t>ESSA Identifications</a:t>
            </a:r>
            <a:endParaRPr dirty="0">
              <a:latin typeface="Raleway"/>
              <a:ea typeface="Raleway"/>
              <a:cs typeface="Raleway"/>
              <a:sym typeface="Raleway"/>
            </a:endParaRPr>
          </a:p>
        </p:txBody>
      </p:sp>
      <p:sp>
        <p:nvSpPr>
          <p:cNvPr id="286" name="Google Shape;286;p5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2" name="Google Shape;420;p72">
            <a:extLst>
              <a:ext uri="{FF2B5EF4-FFF2-40B4-BE49-F238E27FC236}">
                <a16:creationId xmlns:a16="http://schemas.microsoft.com/office/drawing/2014/main" id="{FE6D4423-8828-284E-7D59-F4B4CB379C26}"/>
              </a:ext>
            </a:extLst>
          </p:cNvPr>
          <p:cNvSpPr txBox="1">
            <a:spLocks noGrp="1"/>
          </p:cNvSpPr>
          <p:nvPr>
            <p:ph type="title"/>
          </p:nvPr>
        </p:nvSpPr>
        <p:spPr>
          <a:xfrm>
            <a:off x="249506" y="115410"/>
            <a:ext cx="4536600" cy="703891"/>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dirty="0">
                <a:latin typeface="Raleway" pitchFamily="2" charset="0"/>
              </a:rPr>
              <a:t>Checklist for Evaluating Programs and Services for English Learners</a:t>
            </a:r>
            <a:endParaRPr dirty="0">
              <a:latin typeface="Raleway" pitchFamily="2" charset="0"/>
            </a:endParaRPr>
          </a:p>
        </p:txBody>
      </p:sp>
      <p:pic>
        <p:nvPicPr>
          <p:cNvPr id="414" name="Google Shape;414;p71" descr="A checklist to assist with evaluating programs and services for ELs that provides suggested questions only. "/>
          <p:cNvPicPr preferRelativeResize="0"/>
          <p:nvPr/>
        </p:nvPicPr>
        <p:blipFill rotWithShape="1">
          <a:blip r:embed="rId3">
            <a:alphaModFix/>
          </a:blip>
          <a:srcRect l="21565" t="19500" r="21577" b="4563"/>
          <a:stretch/>
        </p:blipFill>
        <p:spPr>
          <a:xfrm>
            <a:off x="1716037" y="936853"/>
            <a:ext cx="5711925" cy="4070694"/>
          </a:xfrm>
          <a:prstGeom prst="rect">
            <a:avLst/>
          </a:prstGeom>
          <a:noFill/>
          <a:ln>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2"/>
          <p:cNvSpPr txBox="1">
            <a:spLocks noGrp="1"/>
          </p:cNvSpPr>
          <p:nvPr>
            <p:ph type="title"/>
          </p:nvPr>
        </p:nvSpPr>
        <p:spPr>
          <a:xfrm>
            <a:off x="249506" y="115411"/>
            <a:ext cx="45366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Chapter 9 Tools </a:t>
            </a:r>
            <a:endParaRPr dirty="0">
              <a:latin typeface="Raleway" pitchFamily="2" charset="0"/>
            </a:endParaRPr>
          </a:p>
        </p:txBody>
      </p:sp>
      <p:sp>
        <p:nvSpPr>
          <p:cNvPr id="421" name="Google Shape;421;p72"/>
          <p:cNvSpPr txBox="1">
            <a:spLocks noGrp="1"/>
          </p:cNvSpPr>
          <p:nvPr>
            <p:ph type="sldNum" idx="12"/>
          </p:nvPr>
        </p:nvSpPr>
        <p:spPr>
          <a:xfrm>
            <a:off x="89066" y="485804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21</a:t>
            </a:fld>
            <a:endParaRPr/>
          </a:p>
        </p:txBody>
      </p:sp>
      <p:pic>
        <p:nvPicPr>
          <p:cNvPr id="422" name="Google Shape;422;p72" descr="Tool #1 Evaluating Programs and Services for English Learners"/>
          <p:cNvPicPr preferRelativeResize="0"/>
          <p:nvPr/>
        </p:nvPicPr>
        <p:blipFill>
          <a:blip r:embed="rId3">
            <a:alphaModFix/>
          </a:blip>
          <a:stretch>
            <a:fillRect/>
          </a:stretch>
        </p:blipFill>
        <p:spPr>
          <a:xfrm>
            <a:off x="2078850" y="1164563"/>
            <a:ext cx="4986338" cy="650081"/>
          </a:xfrm>
          <a:prstGeom prst="rect">
            <a:avLst/>
          </a:prstGeom>
          <a:noFill/>
          <a:ln>
            <a:noFill/>
          </a:ln>
        </p:spPr>
      </p:pic>
      <p:pic>
        <p:nvPicPr>
          <p:cNvPr id="423" name="Google Shape;423;p72" descr="Tool #2 Improving SEA Systems to Support All Students"/>
          <p:cNvPicPr preferRelativeResize="0"/>
          <p:nvPr/>
        </p:nvPicPr>
        <p:blipFill>
          <a:blip r:embed="rId4">
            <a:alphaModFix/>
          </a:blip>
          <a:stretch>
            <a:fillRect/>
          </a:stretch>
        </p:blipFill>
        <p:spPr>
          <a:xfrm>
            <a:off x="2064553" y="2082113"/>
            <a:ext cx="5014913" cy="657225"/>
          </a:xfrm>
          <a:prstGeom prst="rect">
            <a:avLst/>
          </a:prstGeom>
          <a:noFill/>
          <a:ln>
            <a:noFill/>
          </a:ln>
        </p:spPr>
      </p:pic>
      <p:pic>
        <p:nvPicPr>
          <p:cNvPr id="424" name="Google Shape;424;p72" descr="Tool #3 Improving LEA Systems to Support English Learners"/>
          <p:cNvPicPr preferRelativeResize="0"/>
          <p:nvPr/>
        </p:nvPicPr>
        <p:blipFill>
          <a:blip r:embed="rId5">
            <a:alphaModFix/>
          </a:blip>
          <a:stretch>
            <a:fillRect/>
          </a:stretch>
        </p:blipFill>
        <p:spPr>
          <a:xfrm>
            <a:off x="2068116" y="3034191"/>
            <a:ext cx="5007769" cy="635794"/>
          </a:xfrm>
          <a:prstGeom prst="rect">
            <a:avLst/>
          </a:prstGeom>
          <a:noFill/>
          <a:ln>
            <a:noFill/>
          </a:ln>
        </p:spPr>
      </p:pic>
      <p:pic>
        <p:nvPicPr>
          <p:cNvPr id="425" name="Google Shape;425;p72" descr="Tool #4 Improving School-Based Systems for English Learners"/>
          <p:cNvPicPr preferRelativeResize="0"/>
          <p:nvPr/>
        </p:nvPicPr>
        <p:blipFill>
          <a:blip r:embed="rId6">
            <a:alphaModFix/>
          </a:blip>
          <a:stretch>
            <a:fillRect/>
          </a:stretch>
        </p:blipFill>
        <p:spPr>
          <a:xfrm>
            <a:off x="2060981" y="3993695"/>
            <a:ext cx="5022056" cy="6500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3"/>
          <p:cNvSpPr txBox="1">
            <a:spLocks noGrp="1"/>
          </p:cNvSpPr>
          <p:nvPr>
            <p:ph type="title"/>
          </p:nvPr>
        </p:nvSpPr>
        <p:spPr>
          <a:xfrm>
            <a:off x="249506" y="115411"/>
            <a:ext cx="4536600" cy="505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dirty="0">
                <a:latin typeface="Raleway" pitchFamily="2" charset="0"/>
              </a:rPr>
              <a:t>Featured Tool</a:t>
            </a:r>
            <a:endParaRPr dirty="0">
              <a:latin typeface="Raleway" pitchFamily="2" charset="0"/>
            </a:endParaRPr>
          </a:p>
        </p:txBody>
      </p:sp>
      <p:sp>
        <p:nvSpPr>
          <p:cNvPr id="431" name="Google Shape;431;p73"/>
          <p:cNvSpPr txBox="1">
            <a:spLocks noGrp="1"/>
          </p:cNvSpPr>
          <p:nvPr>
            <p:ph type="sldNum" idx="12"/>
          </p:nvPr>
        </p:nvSpPr>
        <p:spPr>
          <a:xfrm>
            <a:off x="95641" y="4937997"/>
            <a:ext cx="1543200" cy="2055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22</a:t>
            </a:fld>
            <a:endParaRPr/>
          </a:p>
        </p:txBody>
      </p:sp>
      <p:pic>
        <p:nvPicPr>
          <p:cNvPr id="432" name="Google Shape;432;p73" descr="Focusing in on Tool #1 as the featured tool ">
            <a:hlinkClick r:id="rId3"/>
          </p:cNvPr>
          <p:cNvPicPr preferRelativeResize="0"/>
          <p:nvPr/>
        </p:nvPicPr>
        <p:blipFill>
          <a:blip r:embed="rId4">
            <a:alphaModFix/>
          </a:blip>
          <a:stretch>
            <a:fillRect/>
          </a:stretch>
        </p:blipFill>
        <p:spPr>
          <a:xfrm>
            <a:off x="114300" y="1007500"/>
            <a:ext cx="8915400" cy="302209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2" name="Google Shape;420;p72">
            <a:extLst>
              <a:ext uri="{FF2B5EF4-FFF2-40B4-BE49-F238E27FC236}">
                <a16:creationId xmlns:a16="http://schemas.microsoft.com/office/drawing/2014/main" id="{54801516-EE46-7E3B-0890-68BB0D4816B5}"/>
              </a:ext>
            </a:extLst>
          </p:cNvPr>
          <p:cNvSpPr txBox="1">
            <a:spLocks noGrp="1"/>
          </p:cNvSpPr>
          <p:nvPr>
            <p:ph type="title"/>
          </p:nvPr>
        </p:nvSpPr>
        <p:spPr>
          <a:xfrm>
            <a:off x="117044" y="128093"/>
            <a:ext cx="3462854" cy="769727"/>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dirty="0">
                <a:latin typeface="Raleway" pitchFamily="2" charset="0"/>
              </a:rPr>
              <a:t>A. EL Program Implementation Information</a:t>
            </a:r>
            <a:endParaRPr dirty="0">
              <a:latin typeface="Raleway" pitchFamily="2" charset="0"/>
            </a:endParaRPr>
          </a:p>
        </p:txBody>
      </p:sp>
      <p:pic>
        <p:nvPicPr>
          <p:cNvPr id="439" name="Google Shape;439;p74" descr="The list of questions under Part A to consider in collecting and maintaining information needed to determine whether all aspects of an LEA's EL program(s) are being evaluated."/>
          <p:cNvPicPr preferRelativeResize="0"/>
          <p:nvPr/>
        </p:nvPicPr>
        <p:blipFill>
          <a:blip r:embed="rId3">
            <a:alphaModFix/>
          </a:blip>
          <a:stretch>
            <a:fillRect/>
          </a:stretch>
        </p:blipFill>
        <p:spPr>
          <a:xfrm>
            <a:off x="3579898" y="128093"/>
            <a:ext cx="5512894" cy="3441725"/>
          </a:xfrm>
          <a:prstGeom prst="rect">
            <a:avLst/>
          </a:prstGeom>
          <a:noFill/>
          <a:ln>
            <a:noFill/>
          </a:ln>
        </p:spPr>
      </p:pic>
      <p:pic>
        <p:nvPicPr>
          <p:cNvPr id="440" name="Google Shape;440;p74" descr="A list of possible data sources including file and record reviews, staff interviews, enrollment data, input from parents, and complaints."/>
          <p:cNvPicPr preferRelativeResize="0"/>
          <p:nvPr/>
        </p:nvPicPr>
        <p:blipFill>
          <a:blip r:embed="rId4">
            <a:alphaModFix/>
          </a:blip>
          <a:stretch>
            <a:fillRect/>
          </a:stretch>
        </p:blipFill>
        <p:spPr>
          <a:xfrm>
            <a:off x="1845581" y="3662665"/>
            <a:ext cx="5452838" cy="1380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2" name="Google Shape;420;p72">
            <a:extLst>
              <a:ext uri="{FF2B5EF4-FFF2-40B4-BE49-F238E27FC236}">
                <a16:creationId xmlns:a16="http://schemas.microsoft.com/office/drawing/2014/main" id="{20DB1654-F0BA-6D61-2F31-758677D0678A}"/>
              </a:ext>
            </a:extLst>
          </p:cNvPr>
          <p:cNvSpPr txBox="1">
            <a:spLocks noGrp="1"/>
          </p:cNvSpPr>
          <p:nvPr>
            <p:ph type="title"/>
          </p:nvPr>
        </p:nvSpPr>
        <p:spPr>
          <a:xfrm>
            <a:off x="249506" y="115411"/>
            <a:ext cx="45366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dirty="0">
                <a:latin typeface="Raleway" pitchFamily="2" charset="0"/>
              </a:rPr>
              <a:t>B. Staffing and Professional Learning</a:t>
            </a:r>
            <a:endParaRPr dirty="0">
              <a:latin typeface="Raleway" pitchFamily="2" charset="0"/>
            </a:endParaRPr>
          </a:p>
        </p:txBody>
      </p:sp>
      <p:pic>
        <p:nvPicPr>
          <p:cNvPr id="446" name="Google Shape;446;p75" descr="The list of questions under Part B that may be helpful to ask to determine if school leaders and EL program teachers are well prepared and effectively employing professional learning in the classroom to help ensure that EL programs and services facilitate improved educational outcomes and English language development for ELs."/>
          <p:cNvPicPr preferRelativeResize="0"/>
          <p:nvPr/>
        </p:nvPicPr>
        <p:blipFill>
          <a:blip r:embed="rId3">
            <a:alphaModFix/>
          </a:blip>
          <a:stretch>
            <a:fillRect/>
          </a:stretch>
        </p:blipFill>
        <p:spPr>
          <a:xfrm>
            <a:off x="1908563" y="1030406"/>
            <a:ext cx="5326874" cy="3937766"/>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2" name="Google Shape;420;p72">
            <a:extLst>
              <a:ext uri="{FF2B5EF4-FFF2-40B4-BE49-F238E27FC236}">
                <a16:creationId xmlns:a16="http://schemas.microsoft.com/office/drawing/2014/main" id="{0B47340A-FC64-960E-CDE8-B25BAA5E666A}"/>
              </a:ext>
            </a:extLst>
          </p:cNvPr>
          <p:cNvSpPr txBox="1">
            <a:spLocks noGrp="1"/>
          </p:cNvSpPr>
          <p:nvPr>
            <p:ph type="title"/>
          </p:nvPr>
        </p:nvSpPr>
        <p:spPr>
          <a:xfrm>
            <a:off x="249506" y="115410"/>
            <a:ext cx="7943518" cy="689261"/>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dirty="0">
                <a:latin typeface="Raleway" pitchFamily="2" charset="0"/>
              </a:rPr>
              <a:t>C. Student Performance Information: English Language Development</a:t>
            </a:r>
            <a:endParaRPr dirty="0">
              <a:latin typeface="Raleway" pitchFamily="2" charset="0"/>
            </a:endParaRPr>
          </a:p>
        </p:txBody>
      </p:sp>
      <p:pic>
        <p:nvPicPr>
          <p:cNvPr id="453" name="Google Shape;453;p76" descr="A list of questions and possible data sources for Part C that may be considered when evaluating the success of EL programs in meeting English language development goals."/>
          <p:cNvPicPr preferRelativeResize="0"/>
          <p:nvPr/>
        </p:nvPicPr>
        <p:blipFill>
          <a:blip r:embed="rId3">
            <a:alphaModFix/>
          </a:blip>
          <a:stretch>
            <a:fillRect/>
          </a:stretch>
        </p:blipFill>
        <p:spPr>
          <a:xfrm>
            <a:off x="1764433" y="942120"/>
            <a:ext cx="5615134" cy="4121427"/>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2" name="Google Shape;420;p72">
            <a:extLst>
              <a:ext uri="{FF2B5EF4-FFF2-40B4-BE49-F238E27FC236}">
                <a16:creationId xmlns:a16="http://schemas.microsoft.com/office/drawing/2014/main" id="{658431C5-7B17-1F5A-3D7A-583EC1EB1815}"/>
              </a:ext>
            </a:extLst>
          </p:cNvPr>
          <p:cNvSpPr txBox="1">
            <a:spLocks noGrp="1"/>
          </p:cNvSpPr>
          <p:nvPr>
            <p:ph type="title"/>
          </p:nvPr>
        </p:nvSpPr>
        <p:spPr>
          <a:xfrm>
            <a:off x="249506" y="115410"/>
            <a:ext cx="4536600" cy="674632"/>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dirty="0">
                <a:latin typeface="Raleway" pitchFamily="2" charset="0"/>
              </a:rPr>
              <a:t>D. Student Performance Information: Academic Content</a:t>
            </a:r>
            <a:endParaRPr dirty="0">
              <a:latin typeface="Raleway" pitchFamily="2" charset="0"/>
            </a:endParaRPr>
          </a:p>
        </p:txBody>
      </p:sp>
      <p:pic>
        <p:nvPicPr>
          <p:cNvPr id="460" name="Google Shape;460;p77" descr="A list of questions under Part D to address whether EL students are demonstrating progress in grade-level academic content and are not incurring irreparable academic deficits."/>
          <p:cNvPicPr preferRelativeResize="0"/>
          <p:nvPr/>
        </p:nvPicPr>
        <p:blipFill>
          <a:blip r:embed="rId3">
            <a:alphaModFix/>
          </a:blip>
          <a:stretch>
            <a:fillRect/>
          </a:stretch>
        </p:blipFill>
        <p:spPr>
          <a:xfrm>
            <a:off x="1859043" y="934278"/>
            <a:ext cx="5425913" cy="413467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8"/>
          <p:cNvSpPr txBox="1">
            <a:spLocks noGrp="1"/>
          </p:cNvSpPr>
          <p:nvPr>
            <p:ph type="title"/>
          </p:nvPr>
        </p:nvSpPr>
        <p:spPr>
          <a:xfrm>
            <a:off x="249506" y="115411"/>
            <a:ext cx="45366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Stay tuned!</a:t>
            </a:r>
            <a:endParaRPr dirty="0">
              <a:latin typeface="Raleway" pitchFamily="2" charset="0"/>
            </a:endParaRPr>
          </a:p>
        </p:txBody>
      </p:sp>
      <p:sp>
        <p:nvSpPr>
          <p:cNvPr id="467" name="Google Shape;467;p78"/>
          <p:cNvSpPr txBox="1">
            <a:spLocks noGrp="1"/>
          </p:cNvSpPr>
          <p:nvPr>
            <p:ph type="body" idx="1"/>
          </p:nvPr>
        </p:nvSpPr>
        <p:spPr>
          <a:xfrm>
            <a:off x="304475" y="1306300"/>
            <a:ext cx="8022600" cy="126545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dirty="0"/>
              <a:t>The EL Data Dig Tool will be getting updated soon to include the impact of pandemic on availability of state assessments and other updates! Stay tuned for the rollout!</a:t>
            </a:r>
            <a:endParaRPr dirty="0"/>
          </a:p>
          <a:p>
            <a:pPr marL="0" lvl="0" indent="0" algn="l" rtl="0">
              <a:spcBef>
                <a:spcPts val="800"/>
              </a:spcBef>
              <a:spcAft>
                <a:spcPts val="0"/>
              </a:spcAft>
              <a:buNone/>
            </a:pPr>
            <a:r>
              <a:rPr lang="en" u="sng" dirty="0">
                <a:solidFill>
                  <a:schemeClr val="hlink"/>
                </a:solidFill>
                <a:hlinkClick r:id="rId3"/>
              </a:rPr>
              <a:t>EL Data Dig</a:t>
            </a:r>
            <a:endParaRPr dirty="0"/>
          </a:p>
        </p:txBody>
      </p:sp>
      <p:sp>
        <p:nvSpPr>
          <p:cNvPr id="468" name="Google Shape;468;p78"/>
          <p:cNvSpPr txBox="1">
            <a:spLocks noGrp="1"/>
          </p:cNvSpPr>
          <p:nvPr>
            <p:ph type="sldNum" idx="12"/>
          </p:nvPr>
        </p:nvSpPr>
        <p:spPr>
          <a:xfrm>
            <a:off x="82566" y="4818772"/>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27</a:t>
            </a:fld>
            <a:endParaRPr/>
          </a:p>
        </p:txBody>
      </p:sp>
      <p:pic>
        <p:nvPicPr>
          <p:cNvPr id="469" name="Google Shape;469;p7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572000" y="2484596"/>
            <a:ext cx="3136626" cy="20910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6" name="Google Shape;476;p79"/>
          <p:cNvSpPr txBox="1">
            <a:spLocks noGrp="1"/>
          </p:cNvSpPr>
          <p:nvPr>
            <p:ph type="title"/>
          </p:nvPr>
        </p:nvSpPr>
        <p:spPr>
          <a:xfrm>
            <a:off x="209413" y="115977"/>
            <a:ext cx="7506900" cy="565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dirty="0">
                <a:latin typeface="Raleway" pitchFamily="2" charset="0"/>
              </a:rPr>
              <a:t>Office of Culturally and Linguistically Diverse Education</a:t>
            </a:r>
            <a:endParaRPr dirty="0">
              <a:latin typeface="Raleway" pitchFamily="2" charset="0"/>
            </a:endParaRPr>
          </a:p>
        </p:txBody>
      </p:sp>
      <p:sp>
        <p:nvSpPr>
          <p:cNvPr id="477" name="Google Shape;477;p79"/>
          <p:cNvSpPr txBox="1"/>
          <p:nvPr/>
        </p:nvSpPr>
        <p:spPr>
          <a:xfrm>
            <a:off x="209413" y="1172045"/>
            <a:ext cx="8544000" cy="3673303"/>
          </a:xfrm>
          <a:prstGeom prst="rect">
            <a:avLst/>
          </a:prstGeom>
          <a:noFill/>
          <a:ln>
            <a:noFill/>
          </a:ln>
        </p:spPr>
        <p:txBody>
          <a:bodyPr spcFirstLastPara="1" wrap="square" lIns="68575" tIns="68575" rIns="68575" bIns="68575" anchor="t" anchorCtr="0">
            <a:spAutoFit/>
          </a:bodyPr>
          <a:lstStyle/>
          <a:p>
            <a:pPr algn="ctr">
              <a:lnSpc>
                <a:spcPct val="115000"/>
              </a:lnSpc>
            </a:pPr>
            <a:r>
              <a:rPr lang="en-US" sz="1000" u="sng" dirty="0">
                <a:solidFill>
                  <a:schemeClr val="hlink"/>
                </a:solidFill>
                <a:highlight>
                  <a:srgbClr val="FFFFFF"/>
                </a:highlight>
                <a:hlinkClick r:id="rId3"/>
              </a:rPr>
              <a:t>English Language Development (ELD) Review (District Level)</a:t>
            </a:r>
            <a:endParaRPr lang="en-US" sz="1000" dirty="0">
              <a:highlight>
                <a:srgbClr val="FFFFFF"/>
              </a:highlight>
            </a:endParaRPr>
          </a:p>
          <a:p>
            <a:pPr marL="0" lvl="0" indent="0" algn="l" rtl="0">
              <a:lnSpc>
                <a:spcPct val="115000"/>
              </a:lnSpc>
              <a:spcBef>
                <a:spcPts val="0"/>
              </a:spcBef>
              <a:spcAft>
                <a:spcPts val="0"/>
              </a:spcAft>
              <a:buNone/>
            </a:pPr>
            <a:endParaRPr lang="en" sz="1000" dirty="0">
              <a:solidFill>
                <a:srgbClr val="333333"/>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200" dirty="0">
                <a:solidFill>
                  <a:srgbClr val="333333"/>
                </a:solidFill>
                <a:highlight>
                  <a:srgbClr val="FFFFFF"/>
                </a:highlight>
                <a:latin typeface="Calibri"/>
                <a:ea typeface="Calibri"/>
                <a:cs typeface="Calibri"/>
                <a:sym typeface="Calibri"/>
              </a:rPr>
              <a:t>The Office of Office of Culturally and Linguistically Diverse Education (CLDE) offers a district-wide review of English language development program(s). The results and recommendations from the ELD Program Review will provide a framework to guide a district in establishing and/or improving upon the overall ELD programming at the district level system that supports and is inclusive of the unique academic, linguistic, and social-emotional needs of Multilingual learners. </a:t>
            </a:r>
            <a:r>
              <a:rPr lang="en-US" sz="1200" dirty="0">
                <a:solidFill>
                  <a:srgbClr val="333333"/>
                </a:solidFill>
                <a:highlight>
                  <a:srgbClr val="FFFFFF"/>
                </a:highlight>
                <a:latin typeface="Calibri"/>
                <a:cs typeface="Calibri"/>
              </a:rPr>
              <a:t>An additional pathway of ELD programing support is through the </a:t>
            </a:r>
            <a:r>
              <a:rPr lang="en-US" sz="1200" u="sng" dirty="0">
                <a:solidFill>
                  <a:schemeClr val="hlink"/>
                </a:solidFill>
                <a:highlight>
                  <a:srgbClr val="FFFFFF"/>
                </a:highligh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EASI</a:t>
            </a:r>
            <a:r>
              <a:rPr lang="en-US" sz="1200" dirty="0">
                <a:solidFill>
                  <a:srgbClr val="333333"/>
                </a:solidFill>
                <a:highlight>
                  <a:srgbClr val="FFFFFF"/>
                </a:highlight>
                <a:latin typeface="Calibri"/>
                <a:cs typeface="Calibri"/>
              </a:rPr>
              <a:t> Language Partnership. This is a grant funded opportunity through the </a:t>
            </a:r>
            <a:r>
              <a:rPr lang="en-US" sz="1200" u="sng" dirty="0">
                <a:solidFill>
                  <a:schemeClr val="hlink"/>
                </a:solidFill>
                <a:highlight>
                  <a:srgbClr val="FFFFFF"/>
                </a:highligh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Exploration Supports Route</a:t>
            </a:r>
            <a:r>
              <a:rPr lang="en-US" sz="1200" u="sng" dirty="0">
                <a:solidFill>
                  <a:schemeClr val="hlink"/>
                </a:solidFill>
                <a:highlight>
                  <a:srgbClr val="FFFFFF"/>
                </a:highlight>
                <a:latin typeface="Calibri" panose="020F0502020204030204" pitchFamily="34" charset="0"/>
                <a:cs typeface="Calibri" panose="020F0502020204030204" pitchFamily="34" charset="0"/>
              </a:rPr>
              <a:t> </a:t>
            </a:r>
            <a:r>
              <a:rPr lang="en-US" sz="1200" dirty="0">
                <a:solidFill>
                  <a:srgbClr val="333333"/>
                </a:solidFill>
                <a:highlight>
                  <a:srgbClr val="FFFFFF"/>
                </a:highlight>
                <a:latin typeface="Calibri"/>
                <a:cs typeface="Calibri"/>
              </a:rPr>
              <a:t>and eligibility is based on school/district performance.</a:t>
            </a:r>
            <a:endParaRPr sz="1200" dirty="0">
              <a:solidFill>
                <a:srgbClr val="333333"/>
              </a:solidFill>
              <a:highlight>
                <a:srgbClr val="FFFFFF"/>
              </a:highlight>
              <a:latin typeface="Calibri"/>
              <a:cs typeface="Calibri"/>
              <a:sym typeface="Calibri"/>
            </a:endParaRPr>
          </a:p>
          <a:p>
            <a:pPr marL="0" lvl="0" indent="0" algn="l" rtl="0">
              <a:lnSpc>
                <a:spcPct val="115000"/>
              </a:lnSpc>
              <a:spcBef>
                <a:spcPts val="600"/>
              </a:spcBef>
              <a:spcAft>
                <a:spcPts val="0"/>
              </a:spcAft>
              <a:buNone/>
            </a:pPr>
            <a:r>
              <a:rPr lang="en" sz="1200" dirty="0">
                <a:solidFill>
                  <a:srgbClr val="333333"/>
                </a:solidFill>
                <a:highlight>
                  <a:srgbClr val="FFFFFF"/>
                </a:highlight>
                <a:latin typeface="Calibri"/>
                <a:ea typeface="Calibri"/>
                <a:cs typeface="Calibri"/>
                <a:sym typeface="Calibri"/>
              </a:rPr>
              <a:t>The foundation used for this initial review is Castaneda v. Pickard (1981), the landmark court case that established a three-prong approach to determine ELD quality programming with the Office for Civil Rights laws and Department of Justice court orders. </a:t>
            </a:r>
            <a:endParaRPr sz="1200" dirty="0">
              <a:solidFill>
                <a:srgbClr val="333333"/>
              </a:solidFill>
              <a:highlight>
                <a:srgbClr val="FFFFFF"/>
              </a:highlight>
              <a:latin typeface="Calibri"/>
              <a:ea typeface="Calibri"/>
              <a:cs typeface="Calibri"/>
              <a:sym typeface="Calibri"/>
            </a:endParaRPr>
          </a:p>
          <a:p>
            <a:pPr marL="0" lvl="0" indent="0" algn="l" rtl="0">
              <a:lnSpc>
                <a:spcPct val="115000"/>
              </a:lnSpc>
              <a:spcBef>
                <a:spcPts val="600"/>
              </a:spcBef>
              <a:spcAft>
                <a:spcPts val="0"/>
              </a:spcAft>
              <a:buNone/>
            </a:pPr>
            <a:r>
              <a:rPr lang="en" sz="1200" dirty="0">
                <a:solidFill>
                  <a:srgbClr val="333333"/>
                </a:solidFill>
                <a:highlight>
                  <a:srgbClr val="FFFFFF"/>
                </a:highlight>
                <a:latin typeface="Calibri"/>
                <a:ea typeface="Calibri"/>
                <a:cs typeface="Calibri"/>
                <a:sym typeface="Calibri"/>
              </a:rPr>
              <a:t>The three-prong approach is as follows: </a:t>
            </a:r>
            <a:endParaRPr sz="1200" dirty="0">
              <a:solidFill>
                <a:srgbClr val="333333"/>
              </a:solidFill>
              <a:highlight>
                <a:srgbClr val="FFFFFF"/>
              </a:highlight>
              <a:latin typeface="Calibri"/>
              <a:ea typeface="Calibri"/>
              <a:cs typeface="Calibri"/>
              <a:sym typeface="Calibri"/>
            </a:endParaRPr>
          </a:p>
          <a:p>
            <a:pPr marL="342900" lvl="0" indent="-254000" algn="l" rtl="0">
              <a:lnSpc>
                <a:spcPct val="115000"/>
              </a:lnSpc>
              <a:spcBef>
                <a:spcPts val="600"/>
              </a:spcBef>
              <a:spcAft>
                <a:spcPts val="0"/>
              </a:spcAft>
              <a:buClr>
                <a:srgbClr val="333333"/>
              </a:buClr>
              <a:buSzPts val="1400"/>
              <a:buFont typeface="Calibri"/>
              <a:buChar char="●"/>
            </a:pPr>
            <a:r>
              <a:rPr lang="en" sz="1200" dirty="0">
                <a:solidFill>
                  <a:srgbClr val="333333"/>
                </a:solidFill>
                <a:highlight>
                  <a:srgbClr val="FFFFFF"/>
                </a:highlight>
                <a:latin typeface="Calibri"/>
                <a:ea typeface="Calibri"/>
                <a:cs typeface="Calibri"/>
                <a:sym typeface="Calibri"/>
              </a:rPr>
              <a:t>Theory – educationally sound and research-based; </a:t>
            </a:r>
            <a:endParaRPr sz="1200" dirty="0">
              <a:solidFill>
                <a:srgbClr val="333333"/>
              </a:solidFill>
              <a:highlight>
                <a:srgbClr val="FFFFFF"/>
              </a:highlight>
              <a:latin typeface="Calibri"/>
              <a:ea typeface="Calibri"/>
              <a:cs typeface="Calibri"/>
              <a:sym typeface="Calibri"/>
            </a:endParaRPr>
          </a:p>
          <a:p>
            <a:pPr marL="342900" lvl="0" indent="-254000" algn="l" rtl="0">
              <a:lnSpc>
                <a:spcPct val="115000"/>
              </a:lnSpc>
              <a:spcBef>
                <a:spcPts val="0"/>
              </a:spcBef>
              <a:spcAft>
                <a:spcPts val="0"/>
              </a:spcAft>
              <a:buClr>
                <a:srgbClr val="333333"/>
              </a:buClr>
              <a:buSzPts val="1400"/>
              <a:buFont typeface="Calibri"/>
              <a:buChar char="●"/>
            </a:pPr>
            <a:r>
              <a:rPr lang="en" sz="1200" dirty="0">
                <a:solidFill>
                  <a:srgbClr val="333333"/>
                </a:solidFill>
                <a:highlight>
                  <a:srgbClr val="FFFFFF"/>
                </a:highlight>
                <a:latin typeface="Calibri"/>
                <a:ea typeface="Calibri"/>
                <a:cs typeface="Calibri"/>
                <a:sym typeface="Calibri"/>
              </a:rPr>
              <a:t>Practice – effective implementation (transforming theory into practice with fidelity) with adequate resources and personnel; and </a:t>
            </a:r>
            <a:endParaRPr sz="1200" dirty="0">
              <a:solidFill>
                <a:srgbClr val="333333"/>
              </a:solidFill>
              <a:highlight>
                <a:srgbClr val="FFFFFF"/>
              </a:highlight>
              <a:latin typeface="Calibri"/>
              <a:ea typeface="Calibri"/>
              <a:cs typeface="Calibri"/>
              <a:sym typeface="Calibri"/>
            </a:endParaRPr>
          </a:p>
          <a:p>
            <a:pPr marL="342900" lvl="0" indent="-254000" algn="l" rtl="0">
              <a:lnSpc>
                <a:spcPct val="115000"/>
              </a:lnSpc>
              <a:spcBef>
                <a:spcPts val="0"/>
              </a:spcBef>
              <a:spcAft>
                <a:spcPts val="0"/>
              </a:spcAft>
              <a:buClr>
                <a:srgbClr val="333333"/>
              </a:buClr>
              <a:buSzPts val="1400"/>
              <a:buFont typeface="Calibri"/>
              <a:buChar char="●"/>
            </a:pPr>
            <a:r>
              <a:rPr lang="en" sz="1200" dirty="0">
                <a:solidFill>
                  <a:srgbClr val="333333"/>
                </a:solidFill>
                <a:highlight>
                  <a:srgbClr val="FFFFFF"/>
                </a:highlight>
                <a:latin typeface="Calibri"/>
                <a:ea typeface="Calibri"/>
                <a:cs typeface="Calibri"/>
                <a:sym typeface="Calibri"/>
              </a:rPr>
              <a:t>Results – Analysis of information, program evaluation, modification, and plan for improvement.</a:t>
            </a:r>
            <a:endParaRPr sz="1200" dirty="0">
              <a:solidFill>
                <a:srgbClr val="333333"/>
              </a:solidFill>
              <a:highlight>
                <a:srgbClr val="FFFFFF"/>
              </a:highlight>
              <a:latin typeface="Calibri"/>
              <a:ea typeface="Calibri"/>
              <a:cs typeface="Calibri"/>
              <a:sym typeface="Calibri"/>
            </a:endParaRPr>
          </a:p>
          <a:p>
            <a:pPr marL="0" lvl="0" indent="0" algn="l" rtl="0">
              <a:lnSpc>
                <a:spcPct val="115000"/>
              </a:lnSpc>
              <a:spcBef>
                <a:spcPts val="600"/>
              </a:spcBef>
              <a:spcAft>
                <a:spcPts val="600"/>
              </a:spcAft>
              <a:buNone/>
            </a:pPr>
            <a:r>
              <a:rPr lang="en" sz="1200" dirty="0">
                <a:solidFill>
                  <a:srgbClr val="333333"/>
                </a:solidFill>
                <a:highlight>
                  <a:srgbClr val="FFFFFF"/>
                </a:highlight>
                <a:latin typeface="Calibri"/>
                <a:ea typeface="Calibri"/>
                <a:cs typeface="Calibri"/>
                <a:sym typeface="Calibri"/>
              </a:rPr>
              <a:t>For additional information, please contact </a:t>
            </a:r>
            <a:r>
              <a:rPr lang="en" sz="1200" u="sng" dirty="0">
                <a:solidFill>
                  <a:schemeClr val="hlink"/>
                </a:solidFill>
                <a:highlight>
                  <a:srgbClr val="FFFFFF"/>
                </a:highlight>
                <a:latin typeface="Calibri"/>
                <a:ea typeface="Calibri"/>
                <a:cs typeface="Calibri"/>
                <a:sym typeface="Calibri"/>
                <a:hlinkClick r:id="rId6"/>
              </a:rPr>
              <a:t>Alice Collins</a:t>
            </a:r>
            <a:r>
              <a:rPr lang="en" sz="1200" dirty="0">
                <a:solidFill>
                  <a:srgbClr val="333333"/>
                </a:solidFill>
                <a:highlight>
                  <a:srgbClr val="FFFFFF"/>
                </a:highlight>
                <a:latin typeface="Calibri"/>
                <a:ea typeface="Calibri"/>
                <a:cs typeface="Calibri"/>
                <a:sym typeface="Calibri"/>
              </a:rPr>
              <a:t> or </a:t>
            </a:r>
            <a:r>
              <a:rPr lang="en" sz="1200" u="sng" dirty="0">
                <a:solidFill>
                  <a:schemeClr val="hlink"/>
                </a:solidFill>
                <a:highlight>
                  <a:srgbClr val="FFFFFF"/>
                </a:highlight>
                <a:latin typeface="Calibri"/>
                <a:ea typeface="Calibri"/>
                <a:cs typeface="Calibri"/>
                <a:sym typeface="Calibri"/>
                <a:hlinkClick r:id="rId7"/>
              </a:rPr>
              <a:t>Morgan Cox</a:t>
            </a:r>
            <a:r>
              <a:rPr lang="en" sz="1200" dirty="0">
                <a:solidFill>
                  <a:srgbClr val="333333"/>
                </a:solidFill>
                <a:highlight>
                  <a:srgbClr val="FFFFFF"/>
                </a:highlight>
                <a:latin typeface="Calibri"/>
                <a:ea typeface="Calibri"/>
                <a:cs typeface="Calibri"/>
                <a:sym typeface="Calibri"/>
              </a:rPr>
              <a:t>. </a:t>
            </a:r>
            <a:endParaRPr sz="1200" dirty="0">
              <a:solidFill>
                <a:srgbClr val="333333"/>
              </a:solidFill>
              <a:highlight>
                <a:srgbClr val="FFFFFF"/>
              </a:highlight>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80"/>
          <p:cNvSpPr txBox="1">
            <a:spLocks noGrp="1"/>
          </p:cNvSpPr>
          <p:nvPr>
            <p:ph type="title"/>
          </p:nvPr>
        </p:nvSpPr>
        <p:spPr>
          <a:xfrm>
            <a:off x="213411" y="187481"/>
            <a:ext cx="8182500" cy="487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Reminder: Invitation to Attend and Extend to Your Colleagues</a:t>
            </a:r>
            <a:endParaRPr dirty="0">
              <a:latin typeface="Raleway" pitchFamily="2" charset="0"/>
            </a:endParaRPr>
          </a:p>
        </p:txBody>
      </p:sp>
      <p:sp>
        <p:nvSpPr>
          <p:cNvPr id="483" name="Google Shape;483;p80"/>
          <p:cNvSpPr txBox="1">
            <a:spLocks noGrp="1"/>
          </p:cNvSpPr>
          <p:nvPr>
            <p:ph type="body" idx="1"/>
          </p:nvPr>
        </p:nvSpPr>
        <p:spPr>
          <a:xfrm>
            <a:off x="1486575" y="1205119"/>
            <a:ext cx="6171000" cy="3263400"/>
          </a:xfrm>
          <a:prstGeom prst="rect">
            <a:avLst/>
          </a:prstGeom>
        </p:spPr>
        <p:txBody>
          <a:bodyPr spcFirstLastPara="1" wrap="square" lIns="0" tIns="0" rIns="0" bIns="0" anchor="t" anchorCtr="0">
            <a:normAutofit/>
          </a:bodyPr>
          <a:lstStyle/>
          <a:p>
            <a:pPr marL="0" lvl="0" indent="0" algn="ctr" rtl="0">
              <a:spcBef>
                <a:spcPts val="800"/>
              </a:spcBef>
              <a:spcAft>
                <a:spcPts val="0"/>
              </a:spcAft>
              <a:buNone/>
            </a:pPr>
            <a:r>
              <a:rPr lang="en" dirty="0"/>
              <a:t>The CDE Culturally and Linguistically Diverse Education (CLDE) Office is hosting an OCR training on December 7th. </a:t>
            </a:r>
            <a:endParaRPr dirty="0"/>
          </a:p>
          <a:p>
            <a:pPr marL="457200" lvl="0" indent="0" algn="ctr" rtl="0">
              <a:spcBef>
                <a:spcPts val="800"/>
              </a:spcBef>
              <a:spcAft>
                <a:spcPts val="0"/>
              </a:spcAft>
              <a:buNone/>
            </a:pPr>
            <a:r>
              <a:rPr lang="en" sz="1500" dirty="0"/>
              <a:t>OCR will address ELD Plan components based in large part off of their </a:t>
            </a:r>
            <a:r>
              <a:rPr lang="en" sz="1500" u="sng" dirty="0">
                <a:solidFill>
                  <a:schemeClr val="hlink"/>
                </a:solidFill>
                <a:hlinkClick r:id="rId3"/>
              </a:rPr>
              <a:t>2015 Dear Colleague Letter</a:t>
            </a:r>
            <a:r>
              <a:rPr lang="en" sz="1500" dirty="0"/>
              <a:t>.</a:t>
            </a:r>
            <a:endParaRPr sz="1500" dirty="0"/>
          </a:p>
          <a:p>
            <a:pPr marL="0" lvl="0" indent="0" algn="ctr" rtl="0">
              <a:spcBef>
                <a:spcPts val="800"/>
              </a:spcBef>
              <a:spcAft>
                <a:spcPts val="0"/>
              </a:spcAft>
              <a:buNone/>
            </a:pPr>
            <a:endParaRPr dirty="0"/>
          </a:p>
          <a:p>
            <a:pPr marL="0" lvl="0" indent="0" algn="ctr" rtl="0">
              <a:spcBef>
                <a:spcPts val="800"/>
              </a:spcBef>
              <a:spcAft>
                <a:spcPts val="0"/>
              </a:spcAft>
              <a:buNone/>
            </a:pPr>
            <a:r>
              <a:rPr lang="en" dirty="0"/>
              <a:t>Please share with any colleagues who might be interested in learning more about the topics discussed today. </a:t>
            </a:r>
            <a:endParaRPr dirty="0"/>
          </a:p>
          <a:p>
            <a:pPr marL="0" lvl="0" indent="0" algn="ctr" rtl="0">
              <a:spcBef>
                <a:spcPts val="800"/>
              </a:spcBef>
              <a:spcAft>
                <a:spcPts val="0"/>
              </a:spcAft>
              <a:buNone/>
            </a:pPr>
            <a:endParaRPr dirty="0"/>
          </a:p>
          <a:p>
            <a:pPr marL="0" lvl="0" indent="0" algn="ctr" rtl="0">
              <a:spcBef>
                <a:spcPts val="800"/>
              </a:spcBef>
              <a:spcAft>
                <a:spcPts val="0"/>
              </a:spcAft>
              <a:buNone/>
            </a:pPr>
            <a:r>
              <a:rPr lang="en" dirty="0"/>
              <a:t>CLDE Office Hours: </a:t>
            </a:r>
            <a:r>
              <a:rPr lang="en" u="sng" dirty="0">
                <a:solidFill>
                  <a:schemeClr val="hlink"/>
                </a:solidFill>
                <a:hlinkClick r:id="rId4"/>
              </a:rPr>
              <a:t>https://www.cde.state.co.us/cde_english/webinars</a:t>
            </a:r>
            <a:r>
              <a:rPr lang="en" dirty="0"/>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4"/>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Updates and Reminders</a:t>
            </a:r>
            <a:endParaRPr dirty="0">
              <a:latin typeface="Raleway"/>
              <a:ea typeface="Raleway"/>
              <a:cs typeface="Raleway"/>
              <a:sym typeface="Raleway"/>
            </a:endParaRPr>
          </a:p>
        </p:txBody>
      </p:sp>
      <p:sp>
        <p:nvSpPr>
          <p:cNvPr id="292" name="Google Shape;292;p54"/>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81"/>
          <p:cNvSpPr txBox="1">
            <a:spLocks noGrp="1"/>
          </p:cNvSpPr>
          <p:nvPr>
            <p:ph type="title"/>
          </p:nvPr>
        </p:nvSpPr>
        <p:spPr>
          <a:xfrm>
            <a:off x="249506" y="115411"/>
            <a:ext cx="45366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RESOURCES</a:t>
            </a:r>
            <a:endParaRPr dirty="0">
              <a:latin typeface="Raleway" pitchFamily="2" charset="0"/>
            </a:endParaRPr>
          </a:p>
        </p:txBody>
      </p:sp>
      <p:sp>
        <p:nvSpPr>
          <p:cNvPr id="490" name="Google Shape;490;p81"/>
          <p:cNvSpPr txBox="1">
            <a:spLocks noGrp="1"/>
          </p:cNvSpPr>
          <p:nvPr>
            <p:ph type="body" idx="1"/>
          </p:nvPr>
        </p:nvSpPr>
        <p:spPr>
          <a:xfrm>
            <a:off x="628650" y="1165856"/>
            <a:ext cx="7886700" cy="38076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u="sng">
                <a:solidFill>
                  <a:schemeClr val="hlink"/>
                </a:solidFill>
                <a:hlinkClick r:id="rId3"/>
              </a:rPr>
              <a:t>US Dept of Ed &amp; Us Dept of Justice: Ensuring English Learner Students Can Participate Meaningfully and Equally in Educational Programs</a:t>
            </a:r>
            <a:endParaRPr/>
          </a:p>
          <a:p>
            <a:pPr marL="0" lvl="0" indent="0" algn="l" rtl="0">
              <a:spcBef>
                <a:spcPts val="800"/>
              </a:spcBef>
              <a:spcAft>
                <a:spcPts val="0"/>
              </a:spcAft>
              <a:buNone/>
            </a:pPr>
            <a:endParaRPr/>
          </a:p>
          <a:p>
            <a:pPr marL="0" lvl="0" indent="0" algn="l" rtl="0">
              <a:spcBef>
                <a:spcPts val="800"/>
              </a:spcBef>
              <a:spcAft>
                <a:spcPts val="0"/>
              </a:spcAft>
              <a:buNone/>
            </a:pPr>
            <a:r>
              <a:rPr lang="en" u="sng">
                <a:solidFill>
                  <a:schemeClr val="hlink"/>
                </a:solidFill>
                <a:hlinkClick r:id="rId4"/>
              </a:rPr>
              <a:t>EL Toolkit: Chapter 9 - Tools And Resources For Evaluating The Effectiveness of a District’s EL Program</a:t>
            </a:r>
            <a:endParaRPr/>
          </a:p>
          <a:p>
            <a:pPr marL="0" lvl="0" indent="0" algn="l" rtl="0">
              <a:spcBef>
                <a:spcPts val="800"/>
              </a:spcBef>
              <a:spcAft>
                <a:spcPts val="0"/>
              </a:spcAft>
              <a:buNone/>
            </a:pPr>
            <a:endParaRPr/>
          </a:p>
          <a:p>
            <a:pPr marL="0" lvl="0" indent="0" algn="l" rtl="0">
              <a:spcBef>
                <a:spcPts val="800"/>
              </a:spcBef>
              <a:spcAft>
                <a:spcPts val="0"/>
              </a:spcAft>
              <a:buNone/>
            </a:pPr>
            <a:r>
              <a:rPr lang="en" u="sng">
                <a:solidFill>
                  <a:schemeClr val="hlink"/>
                </a:solidFill>
                <a:hlinkClick r:id="rId5"/>
              </a:rPr>
              <a:t>CDE: CLDE </a:t>
            </a:r>
            <a:r>
              <a:rPr lang="en" u="sng">
                <a:solidFill>
                  <a:schemeClr val="hlink"/>
                </a:solidFill>
                <a:highlight>
                  <a:srgbClr val="FFFFFF"/>
                </a:highlight>
                <a:hlinkClick r:id="rId5"/>
              </a:rPr>
              <a:t>English Language Development (ELD) Review (District Level)</a:t>
            </a:r>
            <a:endParaRPr>
              <a:solidFill>
                <a:srgbClr val="1C3467"/>
              </a:solidFill>
              <a:highlight>
                <a:srgbClr val="FFFFFF"/>
              </a:highlight>
            </a:endParaRPr>
          </a:p>
          <a:p>
            <a:pPr marL="0" lvl="0" indent="0" algn="l" rtl="0">
              <a:spcBef>
                <a:spcPts val="800"/>
              </a:spcBef>
              <a:spcAft>
                <a:spcPts val="0"/>
              </a:spcAft>
              <a:buNone/>
            </a:pPr>
            <a:endParaRPr/>
          </a:p>
          <a:p>
            <a:pPr marL="0" lvl="0" indent="0" algn="l" rtl="0">
              <a:spcBef>
                <a:spcPts val="800"/>
              </a:spcBef>
              <a:spcAft>
                <a:spcPts val="0"/>
              </a:spcAft>
              <a:buNone/>
            </a:pPr>
            <a:r>
              <a:rPr lang="en" u="sng">
                <a:solidFill>
                  <a:schemeClr val="hlink"/>
                </a:solidFill>
                <a:hlinkClick r:id="rId6"/>
              </a:rPr>
              <a:t>U.S. Department of Education’s Office for Civil Rights’ Web page “Developing Programs for English Language Learners”</a:t>
            </a:r>
            <a:endParaRPr/>
          </a:p>
        </p:txBody>
      </p:sp>
      <p:sp>
        <p:nvSpPr>
          <p:cNvPr id="491" name="Google Shape;491;p81"/>
          <p:cNvSpPr txBox="1">
            <a:spLocks noGrp="1"/>
          </p:cNvSpPr>
          <p:nvPr>
            <p:ph type="sldNum" idx="12"/>
          </p:nvPr>
        </p:nvSpPr>
        <p:spPr>
          <a:xfrm>
            <a:off x="141091" y="480944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82"/>
          <p:cNvSpPr txBox="1">
            <a:spLocks noGrp="1"/>
          </p:cNvSpPr>
          <p:nvPr>
            <p:ph type="title"/>
          </p:nvPr>
        </p:nvSpPr>
        <p:spPr>
          <a:xfrm>
            <a:off x="249506" y="115411"/>
            <a:ext cx="4536600" cy="5055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 dirty="0">
                <a:latin typeface="Raleway" pitchFamily="2" charset="0"/>
              </a:rPr>
              <a:t>English Learner Family Toolkit Webinar</a:t>
            </a:r>
            <a:endParaRPr dirty="0">
              <a:latin typeface="Raleway" pitchFamily="2" charset="0"/>
            </a:endParaRPr>
          </a:p>
        </p:txBody>
      </p:sp>
      <p:sp>
        <p:nvSpPr>
          <p:cNvPr id="498" name="Google Shape;498;p82"/>
          <p:cNvSpPr txBox="1">
            <a:spLocks noGrp="1"/>
          </p:cNvSpPr>
          <p:nvPr>
            <p:ph type="sldNum" idx="12"/>
          </p:nvPr>
        </p:nvSpPr>
        <p:spPr>
          <a:xfrm>
            <a:off x="228599" y="4741088"/>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31</a:t>
            </a:fld>
            <a:endParaRPr/>
          </a:p>
        </p:txBody>
      </p:sp>
      <p:pic>
        <p:nvPicPr>
          <p:cNvPr id="500" name="Google Shape;500;p82" descr="Office of English Language Acquisition Logo"/>
          <p:cNvPicPr preferRelativeResize="0"/>
          <p:nvPr/>
        </p:nvPicPr>
        <p:blipFill>
          <a:blip r:embed="rId3">
            <a:alphaModFix/>
          </a:blip>
          <a:stretch>
            <a:fillRect/>
          </a:stretch>
        </p:blipFill>
        <p:spPr>
          <a:xfrm>
            <a:off x="7535099" y="39956"/>
            <a:ext cx="1495463" cy="831694"/>
          </a:xfrm>
          <a:prstGeom prst="rect">
            <a:avLst/>
          </a:prstGeom>
          <a:noFill/>
          <a:ln>
            <a:noFill/>
          </a:ln>
        </p:spPr>
      </p:pic>
      <p:sp>
        <p:nvSpPr>
          <p:cNvPr id="2" name="Google Shape;483;p80">
            <a:extLst>
              <a:ext uri="{FF2B5EF4-FFF2-40B4-BE49-F238E27FC236}">
                <a16:creationId xmlns:a16="http://schemas.microsoft.com/office/drawing/2014/main" id="{555DECF9-A8FD-7210-D86F-1B066DEE8F11}"/>
              </a:ext>
            </a:extLst>
          </p:cNvPr>
          <p:cNvSpPr txBox="1">
            <a:spLocks noGrp="1"/>
          </p:cNvSpPr>
          <p:nvPr>
            <p:ph type="body" idx="1"/>
          </p:nvPr>
        </p:nvSpPr>
        <p:spPr>
          <a:xfrm>
            <a:off x="669341" y="1023368"/>
            <a:ext cx="7805317" cy="3854670"/>
          </a:xfrm>
          <a:prstGeom prst="rect">
            <a:avLst/>
          </a:prstGeom>
        </p:spPr>
        <p:txBody>
          <a:bodyPr spcFirstLastPara="1" wrap="square" lIns="0" tIns="0" rIns="0" bIns="0" anchor="t" anchorCtr="0">
            <a:normAutofit fontScale="85000" lnSpcReduction="10000"/>
          </a:bodyPr>
          <a:lstStyle/>
          <a:p>
            <a:pPr marL="0" lvl="0" indent="0" algn="ctr" rtl="0">
              <a:lnSpc>
                <a:spcPct val="115000"/>
              </a:lnSpc>
              <a:spcBef>
                <a:spcPts val="900"/>
              </a:spcBef>
              <a:spcAft>
                <a:spcPts val="0"/>
              </a:spcAft>
              <a:buNone/>
            </a:pPr>
            <a:r>
              <a:rPr lang="en-US" dirty="0">
                <a:solidFill>
                  <a:srgbClr val="2C5697"/>
                </a:solidFill>
                <a:latin typeface="Calibri"/>
                <a:ea typeface="Calibri"/>
                <a:cs typeface="Calibri"/>
                <a:sym typeface="Calibri"/>
              </a:rPr>
              <a:t>To celebrate the publication of the updated </a:t>
            </a:r>
            <a:r>
              <a:rPr lang="en-US" u="sng" dirty="0">
                <a:solidFill>
                  <a:schemeClr val="hlink"/>
                </a:solidFill>
                <a:latin typeface="Calibri"/>
                <a:ea typeface="Calibri"/>
                <a:cs typeface="Calibri"/>
                <a:sym typeface="Calibri"/>
                <a:hlinkClick r:id="rId4"/>
              </a:rPr>
              <a:t>English Learner (EL) Family Toolkit</a:t>
            </a:r>
            <a:r>
              <a:rPr lang="en-US" dirty="0">
                <a:solidFill>
                  <a:srgbClr val="2C5697"/>
                </a:solidFill>
                <a:latin typeface="Calibri"/>
                <a:ea typeface="Calibri"/>
                <a:cs typeface="Calibri"/>
                <a:sym typeface="Calibri"/>
              </a:rPr>
              <a:t> and the release of the EL Family Toolkit App, the Office of English Language Acquisition (OELA) is hosting a series of webinars to introduce and showcase these resources.</a:t>
            </a:r>
          </a:p>
          <a:p>
            <a:pPr marL="0" lvl="0" indent="0" algn="ctr" rtl="0">
              <a:lnSpc>
                <a:spcPct val="115000"/>
              </a:lnSpc>
              <a:spcBef>
                <a:spcPts val="900"/>
              </a:spcBef>
              <a:spcAft>
                <a:spcPts val="0"/>
              </a:spcAft>
              <a:buNone/>
            </a:pPr>
            <a:endParaRPr lang="en-US" dirty="0">
              <a:solidFill>
                <a:srgbClr val="1E3451"/>
              </a:solidFill>
              <a:latin typeface="Calibri"/>
              <a:ea typeface="Calibri"/>
              <a:cs typeface="Calibri"/>
              <a:sym typeface="Calibri"/>
            </a:endParaRPr>
          </a:p>
          <a:p>
            <a:pPr marL="0" lvl="0" indent="0" algn="ctr" rtl="0">
              <a:lnSpc>
                <a:spcPct val="115000"/>
              </a:lnSpc>
              <a:spcBef>
                <a:spcPts val="900"/>
              </a:spcBef>
              <a:spcAft>
                <a:spcPts val="0"/>
              </a:spcAft>
              <a:buNone/>
            </a:pPr>
            <a:r>
              <a:rPr lang="en-US" dirty="0">
                <a:solidFill>
                  <a:srgbClr val="2C5697"/>
                </a:solidFill>
                <a:latin typeface="Calibri"/>
                <a:ea typeface="Calibri"/>
                <a:cs typeface="Calibri"/>
                <a:sym typeface="Calibri"/>
              </a:rPr>
              <a:t>In this introductory event, the presenters will review all six chapters of the toolkit and the available languages (English, Spanish, Chinese, and Arabic); discuss the implications and potential uses of the information and resources in each chapter; recommend ways and best practices for sharing these resources with EL families; and demonstrate the features of the EL Family Toolkit mobile app.</a:t>
            </a:r>
          </a:p>
          <a:p>
            <a:pPr marL="0" lvl="0" indent="0" algn="ctr" rtl="0">
              <a:lnSpc>
                <a:spcPct val="115000"/>
              </a:lnSpc>
              <a:spcBef>
                <a:spcPts val="900"/>
              </a:spcBef>
              <a:spcAft>
                <a:spcPts val="0"/>
              </a:spcAft>
              <a:buNone/>
            </a:pPr>
            <a:endParaRPr lang="en-US" dirty="0">
              <a:solidFill>
                <a:srgbClr val="2C5697"/>
              </a:solidFill>
              <a:latin typeface="Calibri"/>
              <a:ea typeface="Calibri"/>
              <a:cs typeface="Calibri"/>
              <a:sym typeface="Calibri"/>
            </a:endParaRPr>
          </a:p>
          <a:p>
            <a:pPr marL="0" lvl="0" indent="0" algn="ctr" rtl="0">
              <a:lnSpc>
                <a:spcPct val="115000"/>
              </a:lnSpc>
              <a:spcBef>
                <a:spcPts val="900"/>
              </a:spcBef>
              <a:spcAft>
                <a:spcPts val="0"/>
              </a:spcAft>
              <a:buNone/>
            </a:pPr>
            <a:r>
              <a:rPr lang="en-US" dirty="0">
                <a:solidFill>
                  <a:srgbClr val="1E3451"/>
                </a:solidFill>
                <a:latin typeface="Calibri"/>
                <a:ea typeface="Calibri"/>
                <a:cs typeface="Calibri"/>
                <a:sym typeface="Calibri"/>
              </a:rPr>
              <a:t> </a:t>
            </a:r>
            <a:r>
              <a:rPr lang="en-US" dirty="0">
                <a:solidFill>
                  <a:srgbClr val="2C5697"/>
                </a:solidFill>
                <a:latin typeface="Calibri"/>
                <a:ea typeface="Calibri"/>
                <a:cs typeface="Calibri"/>
                <a:sym typeface="Calibri"/>
              </a:rPr>
              <a:t>Presenters include:</a:t>
            </a:r>
            <a:r>
              <a:rPr lang="en-US" dirty="0">
                <a:solidFill>
                  <a:srgbClr val="1E3451"/>
                </a:solidFill>
                <a:latin typeface="Calibri"/>
                <a:ea typeface="Calibri"/>
                <a:cs typeface="Calibri"/>
                <a:sym typeface="Calibri"/>
              </a:rPr>
              <a:t> </a:t>
            </a:r>
          </a:p>
          <a:p>
            <a:pPr marL="635000" lvl="0" indent="-114300" algn="ctr" rtl="0">
              <a:lnSpc>
                <a:spcPct val="100000"/>
              </a:lnSpc>
              <a:spcBef>
                <a:spcPts val="0"/>
              </a:spcBef>
              <a:spcAft>
                <a:spcPts val="0"/>
              </a:spcAft>
              <a:buNone/>
            </a:pPr>
            <a:r>
              <a:rPr lang="en-US" b="1" dirty="0">
                <a:solidFill>
                  <a:srgbClr val="2C5697"/>
                </a:solidFill>
                <a:latin typeface="Calibri"/>
                <a:ea typeface="Calibri"/>
                <a:cs typeface="Calibri"/>
                <a:sym typeface="Calibri"/>
              </a:rPr>
              <a:t>Montserrat Garibay</a:t>
            </a:r>
            <a:r>
              <a:rPr lang="en-US" dirty="0">
                <a:solidFill>
                  <a:srgbClr val="2C5697"/>
                </a:solidFill>
                <a:latin typeface="Calibri"/>
                <a:ea typeface="Calibri"/>
                <a:cs typeface="Calibri"/>
                <a:sym typeface="Calibri"/>
              </a:rPr>
              <a:t>, Assistant Deputy Secretary &amp; Director, OELA</a:t>
            </a:r>
            <a:r>
              <a:rPr lang="en-US" dirty="0">
                <a:solidFill>
                  <a:srgbClr val="1E3451"/>
                </a:solidFill>
                <a:latin typeface="Calibri"/>
                <a:ea typeface="Calibri"/>
                <a:cs typeface="Calibri"/>
                <a:sym typeface="Calibri"/>
              </a:rPr>
              <a:t> </a:t>
            </a:r>
          </a:p>
          <a:p>
            <a:pPr marL="635000" lvl="0" indent="-114300" algn="ctr" rtl="0">
              <a:lnSpc>
                <a:spcPct val="100000"/>
              </a:lnSpc>
              <a:spcBef>
                <a:spcPts val="0"/>
              </a:spcBef>
              <a:spcAft>
                <a:spcPts val="0"/>
              </a:spcAft>
              <a:buNone/>
            </a:pPr>
            <a:r>
              <a:rPr lang="en-US" b="1" dirty="0">
                <a:solidFill>
                  <a:srgbClr val="2C5697"/>
                </a:solidFill>
                <a:latin typeface="Calibri"/>
                <a:ea typeface="Calibri"/>
                <a:cs typeface="Calibri"/>
                <a:sym typeface="Calibri"/>
              </a:rPr>
              <a:t>Melissa Castillo</a:t>
            </a:r>
            <a:r>
              <a:rPr lang="en-US" dirty="0">
                <a:solidFill>
                  <a:srgbClr val="2C5697"/>
                </a:solidFill>
                <a:latin typeface="Calibri"/>
                <a:ea typeface="Calibri"/>
                <a:cs typeface="Calibri"/>
                <a:sym typeface="Calibri"/>
              </a:rPr>
              <a:t>, Senior Advisor, OELA ﻿</a:t>
            </a:r>
          </a:p>
          <a:p>
            <a:pPr marL="635000" lvl="0" indent="-114300" algn="ctr" rtl="0">
              <a:lnSpc>
                <a:spcPct val="100000"/>
              </a:lnSpc>
              <a:spcBef>
                <a:spcPts val="0"/>
              </a:spcBef>
              <a:spcAft>
                <a:spcPts val="0"/>
              </a:spcAft>
              <a:buNone/>
            </a:pPr>
            <a:r>
              <a:rPr lang="en-US" b="1" dirty="0">
                <a:solidFill>
                  <a:srgbClr val="2C5697"/>
                </a:solidFill>
                <a:latin typeface="Calibri"/>
                <a:ea typeface="Calibri"/>
                <a:cs typeface="Calibri"/>
                <a:sym typeface="Calibri"/>
              </a:rPr>
              <a:t>Beatriz Ceja</a:t>
            </a:r>
            <a:r>
              <a:rPr lang="en-US" dirty="0">
                <a:solidFill>
                  <a:srgbClr val="2C5697"/>
                </a:solidFill>
                <a:latin typeface="Calibri"/>
                <a:ea typeface="Calibri"/>
                <a:cs typeface="Calibri"/>
                <a:sym typeface="Calibri"/>
              </a:rPr>
              <a:t>, Deputy Assistant Secretary, OELA</a:t>
            </a:r>
          </a:p>
          <a:p>
            <a:pPr marL="0" lvl="0" indent="0" algn="ctr" rtl="0">
              <a:spcBef>
                <a:spcPts val="800"/>
              </a:spcBef>
              <a:spcAft>
                <a:spcPts val="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83"/>
          <p:cNvSpPr txBox="1">
            <a:spLocks noGrp="1"/>
          </p:cNvSpPr>
          <p:nvPr>
            <p:ph type="ctrTitle"/>
          </p:nvPr>
        </p:nvSpPr>
        <p:spPr>
          <a:xfrm>
            <a:off x="0" y="1946787"/>
            <a:ext cx="9144000" cy="17532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ESSA Identification of Schools for </a:t>
            </a:r>
            <a:endParaRPr dirty="0">
              <a:latin typeface="Raleway"/>
              <a:ea typeface="Raleway"/>
              <a:cs typeface="Raleway"/>
              <a:sym typeface="Raleway"/>
            </a:endParaRPr>
          </a:p>
          <a:p>
            <a:pPr marL="0" marR="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Support and Improvement</a:t>
            </a:r>
            <a:endParaRPr dirty="0">
              <a:solidFill>
                <a:schemeClr val="dk1"/>
              </a:solidFill>
              <a:latin typeface="Raleway"/>
              <a:ea typeface="Raleway"/>
              <a:cs typeface="Raleway"/>
              <a:sym typeface="Raleway"/>
            </a:endParaRPr>
          </a:p>
        </p:txBody>
      </p:sp>
      <p:sp>
        <p:nvSpPr>
          <p:cNvPr id="507" name="Google Shape;507;p83"/>
          <p:cNvSpPr txBox="1">
            <a:spLocks noGrp="1"/>
          </p:cNvSpPr>
          <p:nvPr>
            <p:ph type="sldNum" idx="12"/>
          </p:nvPr>
        </p:nvSpPr>
        <p:spPr>
          <a:xfrm>
            <a:off x="170937" y="4820266"/>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200">
                <a:solidFill>
                  <a:schemeClr val="dk1"/>
                </a:solidFill>
              </a:rPr>
              <a:t>32</a:t>
            </a:fld>
            <a:endParaRPr sz="12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4"/>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dirty="0"/>
              <a:t>Methodology</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8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Approved Changes to ESSA State Plan</a:t>
            </a:r>
            <a:endParaRPr dirty="0">
              <a:latin typeface="Raleway"/>
              <a:ea typeface="Raleway"/>
              <a:cs typeface="Raleway"/>
              <a:sym typeface="Raleway"/>
            </a:endParaRPr>
          </a:p>
        </p:txBody>
      </p:sp>
      <p:sp>
        <p:nvSpPr>
          <p:cNvPr id="518" name="Google Shape;518;p85"/>
          <p:cNvSpPr txBox="1">
            <a:spLocks noGrp="1"/>
          </p:cNvSpPr>
          <p:nvPr>
            <p:ph type="body" idx="1"/>
          </p:nvPr>
        </p:nvSpPr>
        <p:spPr>
          <a:xfrm>
            <a:off x="204583" y="1106215"/>
            <a:ext cx="7886700" cy="34881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r>
              <a:rPr lang="en" sz="1600" dirty="0"/>
              <a:t>In January 2023, CDE submitted a plan amendment to the U.S. Department of Education to revise its ESSA identification methodology to address the impact of the pandemic. The proposed changes were approved by the USDE on June 22, 2023, for implementation beginning with the Fall 2023 ESSA identifications.</a:t>
            </a:r>
            <a:endParaRPr sz="1600" dirty="0"/>
          </a:p>
          <a:p>
            <a:pPr marL="457200" lvl="0" indent="-330200" algn="l" rtl="0">
              <a:spcBef>
                <a:spcPts val="800"/>
              </a:spcBef>
              <a:spcAft>
                <a:spcPts val="0"/>
              </a:spcAft>
              <a:buSzPts val="1600"/>
              <a:buFont typeface="Calibri"/>
              <a:buChar char="•"/>
            </a:pPr>
            <a:r>
              <a:rPr lang="en" sz="1600" dirty="0"/>
              <a:t>Revised targets for the ELP on-track to attaining fluency metric.</a:t>
            </a:r>
            <a:endParaRPr sz="1600" dirty="0"/>
          </a:p>
          <a:p>
            <a:pPr marL="457200" lvl="0" indent="-330200" algn="l" rtl="0">
              <a:spcBef>
                <a:spcPts val="0"/>
              </a:spcBef>
              <a:spcAft>
                <a:spcPts val="0"/>
              </a:spcAft>
              <a:buSzPts val="1600"/>
              <a:buFont typeface="Calibri"/>
              <a:buChar char="•"/>
            </a:pPr>
            <a:r>
              <a:rPr lang="en" sz="1600" dirty="0"/>
              <a:t>Revisions to the School Quality and Student Success (SQSS) indicator.</a:t>
            </a:r>
            <a:endParaRPr sz="1600" dirty="0"/>
          </a:p>
          <a:p>
            <a:pPr marL="914400" lvl="1" indent="-330200" algn="l" rtl="0">
              <a:spcBef>
                <a:spcPts val="0"/>
              </a:spcBef>
              <a:spcAft>
                <a:spcPts val="0"/>
              </a:spcAft>
              <a:buSzPts val="1600"/>
              <a:buFont typeface="Calibri"/>
              <a:buChar char="•"/>
            </a:pPr>
            <a:r>
              <a:rPr lang="en" sz="1600" dirty="0"/>
              <a:t>Removal of science achievement.</a:t>
            </a:r>
            <a:endParaRPr sz="1600" dirty="0"/>
          </a:p>
          <a:p>
            <a:pPr marL="914400" lvl="1" indent="-330200" algn="l" rtl="0">
              <a:spcBef>
                <a:spcPts val="0"/>
              </a:spcBef>
              <a:spcAft>
                <a:spcPts val="0"/>
              </a:spcAft>
              <a:buSzPts val="1600"/>
              <a:buFont typeface="Calibri"/>
              <a:buChar char="•"/>
            </a:pPr>
            <a:r>
              <a:rPr lang="en" sz="1600" dirty="0"/>
              <a:t>Continued use of chronic absenteeism rates (as opposed to a reduction metric) and exclusion of excused absences.</a:t>
            </a:r>
            <a:endParaRPr sz="1600" dirty="0"/>
          </a:p>
          <a:p>
            <a:pPr marL="457200" lvl="0" indent="-330200" algn="l" rtl="0">
              <a:spcBef>
                <a:spcPts val="0"/>
              </a:spcBef>
              <a:spcAft>
                <a:spcPts val="0"/>
              </a:spcAft>
              <a:buSzPts val="1600"/>
              <a:buFont typeface="Calibri"/>
              <a:buChar char="•"/>
            </a:pPr>
            <a:r>
              <a:rPr lang="en" sz="1600" dirty="0"/>
              <a:t>Resumed use of three years of aggregate data, even if some of the data was from prior to the pandemic.</a:t>
            </a:r>
            <a:endParaRPr sz="1600" dirty="0"/>
          </a:p>
          <a:p>
            <a:pPr marL="457200" lvl="0" indent="-330200" algn="l" rtl="0">
              <a:spcBef>
                <a:spcPts val="0"/>
              </a:spcBef>
              <a:spcAft>
                <a:spcPts val="0"/>
              </a:spcAft>
              <a:buSzPts val="1600"/>
              <a:buFont typeface="Calibri"/>
              <a:buChar char="•"/>
            </a:pPr>
            <a:r>
              <a:rPr lang="en" sz="1600" dirty="0"/>
              <a:t>Revisions to the CS – Lowest 5% methodology to stabilize counts around 5 percent.</a:t>
            </a:r>
            <a:endParaRPr sz="1600" dirty="0"/>
          </a:p>
          <a:p>
            <a:pPr marL="914400" lvl="1" indent="-330200" algn="l" rtl="0">
              <a:spcBef>
                <a:spcPts val="0"/>
              </a:spcBef>
              <a:spcAft>
                <a:spcPts val="0"/>
              </a:spcAft>
              <a:buSzPts val="1600"/>
              <a:buFont typeface="Calibri"/>
              <a:buChar char="•"/>
            </a:pPr>
            <a:r>
              <a:rPr lang="en" sz="1600" dirty="0"/>
              <a:t>Each year, determine whether additional schools must be identified.</a:t>
            </a:r>
            <a:endParaRPr sz="1600" dirty="0"/>
          </a:p>
          <a:p>
            <a:pPr marL="914400" lvl="1" indent="-330200" algn="l" rtl="0">
              <a:spcBef>
                <a:spcPts val="0"/>
              </a:spcBef>
              <a:spcAft>
                <a:spcPts val="0"/>
              </a:spcAft>
              <a:buSzPts val="1600"/>
              <a:buFont typeface="Calibri"/>
              <a:buChar char="•"/>
            </a:pPr>
            <a:r>
              <a:rPr lang="en" sz="1600" dirty="0"/>
              <a:t>Any school performing below a school previously identified for CS – Lowest 5% that remains in the lowest 5% will be added to the list, regardless of the number of schools identified.</a:t>
            </a:r>
            <a:endParaRPr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8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ESSA Indicators</a:t>
            </a:r>
            <a:endParaRPr dirty="0">
              <a:latin typeface="Raleway" pitchFamily="2" charset="0"/>
            </a:endParaRPr>
          </a:p>
        </p:txBody>
      </p:sp>
      <p:sp>
        <p:nvSpPr>
          <p:cNvPr id="524" name="Google Shape;524;p86"/>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Font typeface="Calibri"/>
              <a:buChar char="•"/>
            </a:pPr>
            <a:r>
              <a:rPr lang="en" dirty="0"/>
              <a:t>Academic Achievement</a:t>
            </a:r>
            <a:endParaRPr dirty="0"/>
          </a:p>
          <a:p>
            <a:pPr marL="914400" lvl="1" indent="-323850" algn="l" rtl="0">
              <a:spcBef>
                <a:spcPts val="0"/>
              </a:spcBef>
              <a:spcAft>
                <a:spcPts val="0"/>
              </a:spcAft>
              <a:buSzPts val="1500"/>
              <a:buFont typeface="Calibri"/>
              <a:buChar char="•"/>
            </a:pPr>
            <a:r>
              <a:rPr lang="en" dirty="0"/>
              <a:t>ELA and Math mean scale scores</a:t>
            </a:r>
            <a:endParaRPr dirty="0"/>
          </a:p>
          <a:p>
            <a:pPr marL="457200" lvl="0" indent="-342900" algn="l" rtl="0">
              <a:spcBef>
                <a:spcPts val="0"/>
              </a:spcBef>
              <a:spcAft>
                <a:spcPts val="0"/>
              </a:spcAft>
              <a:buSzPts val="1800"/>
              <a:buFont typeface="Calibri"/>
              <a:buChar char="•"/>
            </a:pPr>
            <a:r>
              <a:rPr lang="en" dirty="0"/>
              <a:t>Academic Progress (Growth)</a:t>
            </a:r>
            <a:endParaRPr dirty="0"/>
          </a:p>
          <a:p>
            <a:pPr marL="914400" lvl="1" indent="-323850" algn="l" rtl="0">
              <a:spcBef>
                <a:spcPts val="0"/>
              </a:spcBef>
              <a:spcAft>
                <a:spcPts val="0"/>
              </a:spcAft>
              <a:buSzPts val="1500"/>
              <a:buFont typeface="Calibri"/>
              <a:buChar char="•"/>
            </a:pPr>
            <a:r>
              <a:rPr lang="en" dirty="0"/>
              <a:t>ELA and Math median growth percentiles</a:t>
            </a:r>
            <a:endParaRPr dirty="0"/>
          </a:p>
          <a:p>
            <a:pPr marL="457200" lvl="0" indent="-342900" algn="l" rtl="0">
              <a:spcBef>
                <a:spcPts val="0"/>
              </a:spcBef>
              <a:spcAft>
                <a:spcPts val="0"/>
              </a:spcAft>
              <a:buSzPts val="1800"/>
              <a:buFont typeface="Calibri"/>
              <a:buChar char="•"/>
            </a:pPr>
            <a:r>
              <a:rPr lang="en" dirty="0"/>
              <a:t>Progress in Achieving English Language Proficiency (ELP)</a:t>
            </a:r>
            <a:endParaRPr dirty="0"/>
          </a:p>
          <a:p>
            <a:pPr marL="914400" lvl="1" indent="-323850" algn="l" rtl="0">
              <a:spcBef>
                <a:spcPts val="0"/>
              </a:spcBef>
              <a:spcAft>
                <a:spcPts val="0"/>
              </a:spcAft>
              <a:buSzPts val="1500"/>
              <a:buFont typeface="Calibri"/>
              <a:buChar char="•"/>
            </a:pPr>
            <a:r>
              <a:rPr lang="en" dirty="0"/>
              <a:t>ACCESS median growth percentiles</a:t>
            </a:r>
            <a:endParaRPr dirty="0"/>
          </a:p>
          <a:p>
            <a:pPr marL="914400" lvl="1" indent="-323850" algn="l" rtl="0">
              <a:spcBef>
                <a:spcPts val="0"/>
              </a:spcBef>
              <a:spcAft>
                <a:spcPts val="0"/>
              </a:spcAft>
              <a:buSzPts val="1500"/>
              <a:buFont typeface="Calibri"/>
              <a:buChar char="•"/>
            </a:pPr>
            <a:r>
              <a:rPr lang="en" dirty="0"/>
              <a:t>Percent on-track to attaining proficiency</a:t>
            </a:r>
            <a:endParaRPr dirty="0"/>
          </a:p>
          <a:p>
            <a:pPr marL="457200" lvl="0" indent="-342900" algn="l" rtl="0">
              <a:spcBef>
                <a:spcPts val="0"/>
              </a:spcBef>
              <a:spcAft>
                <a:spcPts val="0"/>
              </a:spcAft>
              <a:buSzPts val="1800"/>
              <a:buFont typeface="Calibri"/>
              <a:buChar char="•"/>
            </a:pPr>
            <a:r>
              <a:rPr lang="en" dirty="0"/>
              <a:t>School Quality or Student Success</a:t>
            </a:r>
            <a:endParaRPr dirty="0"/>
          </a:p>
          <a:p>
            <a:pPr marL="914400" lvl="1" indent="-323850" algn="l" rtl="0">
              <a:spcBef>
                <a:spcPts val="0"/>
              </a:spcBef>
              <a:spcAft>
                <a:spcPts val="0"/>
              </a:spcAft>
              <a:buSzPts val="1500"/>
              <a:buFont typeface="Calibri"/>
              <a:buChar char="•"/>
            </a:pPr>
            <a:r>
              <a:rPr lang="en" dirty="0"/>
              <a:t>Chronic absenteeism rate, unexcused absences only (elementary/middle)</a:t>
            </a:r>
            <a:endParaRPr dirty="0"/>
          </a:p>
          <a:p>
            <a:pPr marL="914400" lvl="1" indent="-323850" algn="l" rtl="0">
              <a:spcBef>
                <a:spcPts val="0"/>
              </a:spcBef>
              <a:spcAft>
                <a:spcPts val="0"/>
              </a:spcAft>
              <a:buSzPts val="1500"/>
              <a:buFont typeface="Calibri"/>
              <a:buChar char="•"/>
            </a:pPr>
            <a:r>
              <a:rPr lang="en" dirty="0"/>
              <a:t>Dropout rate (high)</a:t>
            </a:r>
            <a:endParaRPr dirty="0"/>
          </a:p>
          <a:p>
            <a:pPr marL="457200" lvl="0" indent="-342900" algn="l" rtl="0">
              <a:spcBef>
                <a:spcPts val="0"/>
              </a:spcBef>
              <a:spcAft>
                <a:spcPts val="0"/>
              </a:spcAft>
              <a:buSzPts val="1800"/>
              <a:buFont typeface="Calibri"/>
              <a:buChar char="•"/>
            </a:pPr>
            <a:r>
              <a:rPr lang="en" dirty="0"/>
              <a:t>Graduation Rates</a:t>
            </a:r>
            <a:endParaRPr dirty="0"/>
          </a:p>
          <a:p>
            <a:pPr marL="914400" lvl="1" indent="-323850" algn="l" rtl="0">
              <a:spcBef>
                <a:spcPts val="0"/>
              </a:spcBef>
              <a:spcAft>
                <a:spcPts val="0"/>
              </a:spcAft>
              <a:buSzPts val="1500"/>
              <a:buFont typeface="Calibri"/>
              <a:buChar char="•"/>
            </a:pPr>
            <a:r>
              <a:rPr lang="en" dirty="0"/>
              <a:t>4-year adjusted cohort rate</a:t>
            </a:r>
            <a:endParaRPr dirty="0"/>
          </a:p>
          <a:p>
            <a:pPr marL="914400" lvl="1" indent="-323850" algn="l" rtl="0">
              <a:spcBef>
                <a:spcPts val="0"/>
              </a:spcBef>
              <a:spcAft>
                <a:spcPts val="0"/>
              </a:spcAft>
              <a:buSzPts val="1500"/>
              <a:buFont typeface="Calibri"/>
              <a:buChar char="•"/>
            </a:pPr>
            <a:r>
              <a:rPr lang="en" dirty="0"/>
              <a:t>7-year adjusted cohort rate</a:t>
            </a:r>
            <a:endParaRPr dirty="0"/>
          </a:p>
        </p:txBody>
      </p:sp>
      <p:sp>
        <p:nvSpPr>
          <p:cNvPr id="2" name="Google Shape;524;p86">
            <a:extLst>
              <a:ext uri="{FF2B5EF4-FFF2-40B4-BE49-F238E27FC236}">
                <a16:creationId xmlns:a16="http://schemas.microsoft.com/office/drawing/2014/main" id="{3A7A4E21-2F28-6743-C128-F306B88EDAED}"/>
              </a:ext>
            </a:extLst>
          </p:cNvPr>
          <p:cNvSpPr txBox="1">
            <a:spLocks/>
          </p:cNvSpPr>
          <p:nvPr/>
        </p:nvSpPr>
        <p:spPr>
          <a:xfrm>
            <a:off x="4572000" y="3671430"/>
            <a:ext cx="3307099" cy="1149016"/>
          </a:xfrm>
          <a:prstGeom prst="rect">
            <a:avLst/>
          </a:prstGeom>
          <a:noFill/>
          <a:ln>
            <a:solidFill>
              <a:schemeClr val="tx1"/>
            </a:solid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91440" indent="0">
              <a:lnSpc>
                <a:spcPct val="100000"/>
              </a:lnSpc>
              <a:spcBef>
                <a:spcPts val="0"/>
              </a:spcBef>
              <a:buNone/>
            </a:pPr>
            <a:r>
              <a:rPr lang="en-US" sz="1200" dirty="0">
                <a:solidFill>
                  <a:srgbClr val="9900FF"/>
                </a:solidFill>
              </a:rPr>
              <a:t>When necessary, the following indicators are also used to differentiate among lowest performing Alternative Education Campuses (AECs), in addition to the other indicators listed to the left</a:t>
            </a:r>
          </a:p>
          <a:p>
            <a:pPr marL="640080" lvl="1" indent="-304800">
              <a:lnSpc>
                <a:spcPct val="100000"/>
              </a:lnSpc>
              <a:spcBef>
                <a:spcPts val="0"/>
              </a:spcBef>
              <a:buClr>
                <a:srgbClr val="9900FF"/>
              </a:buClr>
              <a:buSzPts val="1200"/>
              <a:buFont typeface="Calibri"/>
              <a:buChar char="●"/>
            </a:pPr>
            <a:r>
              <a:rPr lang="en-US" sz="1200" dirty="0">
                <a:solidFill>
                  <a:srgbClr val="9900FF"/>
                </a:solidFill>
              </a:rPr>
              <a:t>Attendance rate</a:t>
            </a:r>
          </a:p>
          <a:p>
            <a:pPr marL="640080" lvl="1" indent="-304800">
              <a:lnSpc>
                <a:spcPct val="100000"/>
              </a:lnSpc>
              <a:spcBef>
                <a:spcPts val="0"/>
              </a:spcBef>
              <a:buClr>
                <a:srgbClr val="9900FF"/>
              </a:buClr>
              <a:buSzPts val="1200"/>
              <a:buFont typeface="Calibri"/>
              <a:buChar char="●"/>
            </a:pPr>
            <a:r>
              <a:rPr lang="en-US" sz="1200" dirty="0">
                <a:solidFill>
                  <a:srgbClr val="9900FF"/>
                </a:solidFill>
              </a:rPr>
              <a:t>Truancy rate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8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ESSA Student Groups</a:t>
            </a:r>
            <a:endParaRPr dirty="0">
              <a:latin typeface="Raleway" pitchFamily="2" charset="0"/>
            </a:endParaRPr>
          </a:p>
        </p:txBody>
      </p:sp>
      <p:sp>
        <p:nvSpPr>
          <p:cNvPr id="531" name="Google Shape;531;p87"/>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Font typeface="Calibri"/>
              <a:buChar char="•"/>
            </a:pPr>
            <a:r>
              <a:rPr lang="en"/>
              <a:t>All students</a:t>
            </a:r>
            <a:endParaRPr/>
          </a:p>
          <a:p>
            <a:pPr marL="457200" lvl="0" indent="-342900" algn="l" rtl="0">
              <a:spcBef>
                <a:spcPts val="0"/>
              </a:spcBef>
              <a:spcAft>
                <a:spcPts val="0"/>
              </a:spcAft>
              <a:buSzPts val="1800"/>
              <a:buFont typeface="Calibri"/>
              <a:buChar char="•"/>
            </a:pPr>
            <a:r>
              <a:rPr lang="en"/>
              <a:t>English learners</a:t>
            </a:r>
            <a:endParaRPr/>
          </a:p>
          <a:p>
            <a:pPr marL="457200" lvl="0" indent="-342900" algn="l" rtl="0">
              <a:spcBef>
                <a:spcPts val="0"/>
              </a:spcBef>
              <a:spcAft>
                <a:spcPts val="0"/>
              </a:spcAft>
              <a:buSzPts val="1800"/>
              <a:buFont typeface="Calibri"/>
              <a:buChar char="•"/>
            </a:pPr>
            <a:r>
              <a:rPr lang="en"/>
              <a:t>Students with disabilities</a:t>
            </a:r>
            <a:endParaRPr/>
          </a:p>
          <a:p>
            <a:pPr marL="457200" lvl="0" indent="-342900" algn="l" rtl="0">
              <a:spcBef>
                <a:spcPts val="0"/>
              </a:spcBef>
              <a:spcAft>
                <a:spcPts val="0"/>
              </a:spcAft>
              <a:buSzPts val="1800"/>
              <a:buFont typeface="Calibri"/>
              <a:buChar char="•"/>
            </a:pPr>
            <a:r>
              <a:rPr lang="en"/>
              <a:t>Students experiencing poverty</a:t>
            </a:r>
            <a:endParaRPr/>
          </a:p>
          <a:p>
            <a:pPr marL="457200" lvl="0" indent="-342900" algn="l" rtl="0">
              <a:spcBef>
                <a:spcPts val="0"/>
              </a:spcBef>
              <a:spcAft>
                <a:spcPts val="0"/>
              </a:spcAft>
              <a:buSzPts val="1800"/>
              <a:buFont typeface="Calibri"/>
              <a:buChar char="•"/>
            </a:pPr>
            <a:r>
              <a:rPr lang="en"/>
              <a:t>Students from each racial/ethnic group, separately</a:t>
            </a:r>
            <a:endParaRPr/>
          </a:p>
          <a:p>
            <a:pPr marL="914400" lvl="1" indent="-323850" algn="l" rtl="0">
              <a:spcBef>
                <a:spcPts val="0"/>
              </a:spcBef>
              <a:spcAft>
                <a:spcPts val="0"/>
              </a:spcAft>
              <a:buSzPts val="1500"/>
              <a:buFont typeface="Calibri"/>
              <a:buChar char="•"/>
            </a:pPr>
            <a:r>
              <a:rPr lang="en"/>
              <a:t>Aggregated Non-White group - Any non-White students from racial/ethnic groups that do not meet the minimum number of students to be reported on their own will be combined into one group for accountability purposes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8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Identification of Schools</a:t>
            </a:r>
            <a:endParaRPr dirty="0">
              <a:latin typeface="Raleway" pitchFamily="2" charset="0"/>
            </a:endParaRPr>
          </a:p>
        </p:txBody>
      </p:sp>
      <p:sp>
        <p:nvSpPr>
          <p:cNvPr id="537" name="Google Shape;537;p8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lnSpcReduction="10000"/>
          </a:bodyPr>
          <a:lstStyle/>
          <a:p>
            <a:pPr marL="0" lvl="0" indent="0" algn="l" rtl="0">
              <a:spcBef>
                <a:spcPts val="800"/>
              </a:spcBef>
              <a:spcAft>
                <a:spcPts val="0"/>
              </a:spcAft>
              <a:buNone/>
            </a:pPr>
            <a:r>
              <a:rPr lang="en" dirty="0"/>
              <a:t>Annual identification of schools for Support and Improvement under ESSA:</a:t>
            </a:r>
            <a:endParaRPr dirty="0"/>
          </a:p>
          <a:p>
            <a:pPr marL="457200" lvl="0" indent="-342900" algn="l" rtl="0">
              <a:spcBef>
                <a:spcPts val="800"/>
              </a:spcBef>
              <a:spcAft>
                <a:spcPts val="0"/>
              </a:spcAft>
              <a:buSzPts val="1800"/>
              <a:buFont typeface="Calibri"/>
              <a:buChar char="•"/>
            </a:pPr>
            <a:r>
              <a:rPr lang="en" dirty="0"/>
              <a:t>Comprehensive Support and Improvement (CS)</a:t>
            </a:r>
            <a:endParaRPr dirty="0"/>
          </a:p>
          <a:p>
            <a:pPr marL="914400" lvl="1" indent="-323850" algn="l" rtl="0">
              <a:spcBef>
                <a:spcPts val="0"/>
              </a:spcBef>
              <a:spcAft>
                <a:spcPts val="0"/>
              </a:spcAft>
              <a:buSzPts val="1500"/>
              <a:buFont typeface="Calibri"/>
              <a:buChar char="•"/>
            </a:pPr>
            <a:r>
              <a:rPr lang="en" dirty="0"/>
              <a:t>CS - Lowest 5%</a:t>
            </a:r>
            <a:endParaRPr dirty="0"/>
          </a:p>
          <a:p>
            <a:pPr marL="1371600" lvl="2" indent="-317500" algn="l" rtl="0">
              <a:spcBef>
                <a:spcPts val="0"/>
              </a:spcBef>
              <a:spcAft>
                <a:spcPts val="0"/>
              </a:spcAft>
              <a:buSzPts val="1400"/>
              <a:buFont typeface="Calibri"/>
              <a:buChar char="•"/>
            </a:pPr>
            <a:r>
              <a:rPr lang="en" dirty="0"/>
              <a:t>Title I schools with the lowest total percentage points earned</a:t>
            </a:r>
            <a:endParaRPr dirty="0"/>
          </a:p>
          <a:p>
            <a:pPr marL="914400" lvl="1" indent="-323850" algn="l" rtl="0">
              <a:spcBef>
                <a:spcPts val="0"/>
              </a:spcBef>
              <a:spcAft>
                <a:spcPts val="0"/>
              </a:spcAft>
              <a:buSzPts val="1500"/>
              <a:buFont typeface="Calibri"/>
              <a:buChar char="•"/>
            </a:pPr>
            <a:r>
              <a:rPr lang="en" dirty="0"/>
              <a:t>CS - Low Graduation Rate</a:t>
            </a:r>
            <a:endParaRPr dirty="0"/>
          </a:p>
          <a:p>
            <a:pPr marL="1371600" lvl="2" indent="-317500" algn="l" rtl="0">
              <a:spcBef>
                <a:spcPts val="0"/>
              </a:spcBef>
              <a:spcAft>
                <a:spcPts val="0"/>
              </a:spcAft>
              <a:buSzPts val="1400"/>
              <a:buFont typeface="Calibri"/>
              <a:buChar char="•"/>
            </a:pPr>
            <a:r>
              <a:rPr lang="en" dirty="0"/>
              <a:t>All public high schools with 4-year and 7-year graduation rates below 67 percent for three consecutive years</a:t>
            </a:r>
            <a:endParaRPr dirty="0"/>
          </a:p>
          <a:p>
            <a:pPr marL="914400" lvl="1" indent="-323850" algn="l" rtl="0">
              <a:spcBef>
                <a:spcPts val="0"/>
              </a:spcBef>
              <a:spcAft>
                <a:spcPts val="0"/>
              </a:spcAft>
              <a:buSzPts val="1500"/>
              <a:buFont typeface="Calibri"/>
              <a:buChar char="•"/>
            </a:pPr>
            <a:r>
              <a:rPr lang="en" dirty="0"/>
              <a:t>CS - Former ATS</a:t>
            </a:r>
            <a:endParaRPr dirty="0"/>
          </a:p>
          <a:p>
            <a:pPr marL="1371600" lvl="2" indent="-317500" algn="l" rtl="0">
              <a:spcBef>
                <a:spcPts val="0"/>
              </a:spcBef>
              <a:spcAft>
                <a:spcPts val="0"/>
              </a:spcAft>
              <a:buSzPts val="1400"/>
              <a:buFont typeface="Calibri"/>
              <a:buChar char="•"/>
            </a:pPr>
            <a:r>
              <a:rPr lang="en" dirty="0"/>
              <a:t>Title I schools identified for Additional Targeted Support for four consecutive years for the same student group will be moved to this category</a:t>
            </a:r>
            <a:endParaRPr dirty="0"/>
          </a:p>
          <a:p>
            <a:pPr marL="457200" lvl="0" indent="-342900" algn="l" rtl="0">
              <a:spcBef>
                <a:spcPts val="0"/>
              </a:spcBef>
              <a:spcAft>
                <a:spcPts val="0"/>
              </a:spcAft>
              <a:buSzPts val="1800"/>
              <a:buFont typeface="Calibri"/>
              <a:buChar char="•"/>
            </a:pPr>
            <a:r>
              <a:rPr lang="en" dirty="0"/>
              <a:t>Targeted Support and Improvement (TS)</a:t>
            </a:r>
            <a:endParaRPr dirty="0"/>
          </a:p>
          <a:p>
            <a:pPr marL="914400" lvl="1" indent="-323850" algn="l" rtl="0">
              <a:spcBef>
                <a:spcPts val="0"/>
              </a:spcBef>
              <a:spcAft>
                <a:spcPts val="0"/>
              </a:spcAft>
              <a:buSzPts val="1500"/>
              <a:buFont typeface="Calibri"/>
              <a:buChar char="•"/>
            </a:pPr>
            <a:r>
              <a:rPr lang="en" dirty="0"/>
              <a:t>TS</a:t>
            </a:r>
            <a:endParaRPr dirty="0"/>
          </a:p>
          <a:p>
            <a:pPr marL="1371600" lvl="2" indent="-317500" algn="l" rtl="0">
              <a:spcBef>
                <a:spcPts val="0"/>
              </a:spcBef>
              <a:spcAft>
                <a:spcPts val="0"/>
              </a:spcAft>
              <a:buSzPts val="1400"/>
              <a:buFont typeface="Calibri"/>
              <a:buChar char="•"/>
            </a:pPr>
            <a:r>
              <a:rPr lang="en" dirty="0"/>
              <a:t>Schools with at least one consistently underperforming student group</a:t>
            </a:r>
            <a:endParaRPr dirty="0"/>
          </a:p>
          <a:p>
            <a:pPr marL="914400" lvl="1" indent="-323850" algn="l" rtl="0">
              <a:spcBef>
                <a:spcPts val="0"/>
              </a:spcBef>
              <a:spcAft>
                <a:spcPts val="0"/>
              </a:spcAft>
              <a:buSzPts val="1500"/>
              <a:buFont typeface="Calibri"/>
              <a:buChar char="•"/>
            </a:pPr>
            <a:r>
              <a:rPr lang="en" dirty="0"/>
              <a:t>Additional Targeted Support (ATS)</a:t>
            </a:r>
            <a:endParaRPr dirty="0"/>
          </a:p>
          <a:p>
            <a:pPr marL="1371600" lvl="2" indent="-317500" algn="l" rtl="0">
              <a:spcBef>
                <a:spcPts val="0"/>
              </a:spcBef>
              <a:spcAft>
                <a:spcPts val="0"/>
              </a:spcAft>
              <a:buSzPts val="1400"/>
              <a:buFont typeface="Calibri"/>
              <a:buChar char="•"/>
            </a:pPr>
            <a:r>
              <a:rPr lang="en" dirty="0"/>
              <a:t>Subset of TS schools with at least one disaggregated group that, on its own, meets the criteria for CS - Lowest 5%</a:t>
            </a:r>
            <a:endParaRPr dirty="0"/>
          </a:p>
        </p:txBody>
      </p:sp>
      <p:sp>
        <p:nvSpPr>
          <p:cNvPr id="538" name="Google Shape;538;p88"/>
          <p:cNvSpPr txBox="1"/>
          <p:nvPr/>
        </p:nvSpPr>
        <p:spPr>
          <a:xfrm>
            <a:off x="4483150" y="4620175"/>
            <a:ext cx="3301500" cy="370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900FF"/>
                </a:solidFill>
                <a:latin typeface="Calibri"/>
                <a:ea typeface="Calibri"/>
                <a:cs typeface="Calibri"/>
                <a:sym typeface="Calibri"/>
              </a:rPr>
              <a:t>Possible to be identified due to participation only</a:t>
            </a:r>
            <a:endParaRPr sz="1200">
              <a:solidFill>
                <a:srgbClr val="9900FF"/>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ESSA Identification Categories</a:t>
            </a:r>
            <a:endParaRPr dirty="0">
              <a:latin typeface="Raleway" pitchFamily="2" charset="0"/>
            </a:endParaRPr>
          </a:p>
        </p:txBody>
      </p:sp>
      <p:sp>
        <p:nvSpPr>
          <p:cNvPr id="544" name="Google Shape;544;p89"/>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fontScale="85000" lnSpcReduction="20000"/>
          </a:bodyPr>
          <a:lstStyle/>
          <a:p>
            <a:pPr marL="0" lvl="0" indent="0" algn="l" rtl="0">
              <a:spcBef>
                <a:spcPts val="800"/>
              </a:spcBef>
              <a:spcAft>
                <a:spcPts val="0"/>
              </a:spcAft>
              <a:buNone/>
            </a:pPr>
            <a:r>
              <a:rPr lang="en" dirty="0"/>
              <a:t>Under ESSA, districts may have schools identified in the following categories:</a:t>
            </a:r>
            <a:endParaRPr dirty="0"/>
          </a:p>
          <a:p>
            <a:pPr marL="457200" lvl="0" indent="-325755" algn="l" rtl="0">
              <a:spcBef>
                <a:spcPts val="800"/>
              </a:spcBef>
              <a:spcAft>
                <a:spcPts val="0"/>
              </a:spcAft>
              <a:buSzPct val="100000"/>
              <a:buFont typeface="Calibri"/>
              <a:buChar char="•"/>
            </a:pPr>
            <a:r>
              <a:rPr lang="en" dirty="0"/>
              <a:t>CS – Lowest 5%</a:t>
            </a:r>
            <a:endParaRPr dirty="0"/>
          </a:p>
          <a:p>
            <a:pPr marL="914400" lvl="1" indent="-309562" algn="l" rtl="0">
              <a:spcBef>
                <a:spcPts val="0"/>
              </a:spcBef>
              <a:spcAft>
                <a:spcPts val="0"/>
              </a:spcAft>
              <a:buSzPct val="100000"/>
              <a:buChar char="•"/>
            </a:pPr>
            <a:r>
              <a:rPr lang="en" b="1" dirty="0"/>
              <a:t>On Watch</a:t>
            </a:r>
            <a:r>
              <a:rPr lang="en" dirty="0"/>
              <a:t> (</a:t>
            </a:r>
            <a:r>
              <a:rPr lang="en" dirty="0">
                <a:solidFill>
                  <a:srgbClr val="FF0000"/>
                </a:solidFill>
              </a:rPr>
              <a:t>previously HOLD</a:t>
            </a:r>
            <a:r>
              <a:rPr lang="en" dirty="0"/>
              <a:t>) - School no longer meets identification criteria, but has not yet exited CS status (CS is a multi-year designation)</a:t>
            </a:r>
            <a:endParaRPr dirty="0"/>
          </a:p>
          <a:p>
            <a:pPr marL="914400" lvl="1" indent="-309562" algn="l" rtl="0">
              <a:spcBef>
                <a:spcPts val="0"/>
              </a:spcBef>
              <a:spcAft>
                <a:spcPts val="0"/>
              </a:spcAft>
              <a:buSzPct val="100000"/>
              <a:buChar char="•"/>
            </a:pPr>
            <a:r>
              <a:rPr lang="en" b="1" dirty="0"/>
              <a:t>Due to Participation Only</a:t>
            </a:r>
            <a:r>
              <a:rPr lang="en" dirty="0"/>
              <a:t> - School met identification criteria as a result of participation-adjusted calculations</a:t>
            </a:r>
            <a:endParaRPr dirty="0"/>
          </a:p>
          <a:p>
            <a:pPr marL="457200" lvl="0" indent="-325755" algn="l" rtl="0">
              <a:spcBef>
                <a:spcPts val="0"/>
              </a:spcBef>
              <a:spcAft>
                <a:spcPts val="0"/>
              </a:spcAft>
              <a:buSzPct val="100000"/>
              <a:buFont typeface="Calibri"/>
              <a:buChar char="•"/>
            </a:pPr>
            <a:r>
              <a:rPr lang="en" dirty="0"/>
              <a:t>CS - Low Graduation Rate</a:t>
            </a:r>
            <a:endParaRPr dirty="0"/>
          </a:p>
          <a:p>
            <a:pPr marL="914400" lvl="1" indent="-309562" algn="l" rtl="0">
              <a:spcBef>
                <a:spcPts val="0"/>
              </a:spcBef>
              <a:spcAft>
                <a:spcPts val="0"/>
              </a:spcAft>
              <a:buSzPct val="100000"/>
              <a:buChar char="•"/>
            </a:pPr>
            <a:r>
              <a:rPr lang="en" b="1" dirty="0"/>
              <a:t>On Watch</a:t>
            </a:r>
            <a:r>
              <a:rPr lang="en" dirty="0"/>
              <a:t> (</a:t>
            </a:r>
            <a:r>
              <a:rPr lang="en" dirty="0">
                <a:solidFill>
                  <a:srgbClr val="FF0000"/>
                </a:solidFill>
              </a:rPr>
              <a:t>previously HOLD</a:t>
            </a:r>
            <a:r>
              <a:rPr lang="en" dirty="0"/>
              <a:t>) - School no longer meets identification criteria, but has not yet exited CS status (CS is a multi-year designation)</a:t>
            </a:r>
            <a:endParaRPr dirty="0"/>
          </a:p>
          <a:p>
            <a:pPr marL="457200" lvl="0" indent="-325755" algn="l" rtl="0">
              <a:spcBef>
                <a:spcPts val="0"/>
              </a:spcBef>
              <a:spcAft>
                <a:spcPts val="0"/>
              </a:spcAft>
              <a:buSzPct val="100000"/>
              <a:buFont typeface="Calibri"/>
              <a:buChar char="•"/>
            </a:pPr>
            <a:r>
              <a:rPr lang="en" dirty="0"/>
              <a:t>CS - Former ATS</a:t>
            </a:r>
            <a:endParaRPr dirty="0"/>
          </a:p>
          <a:p>
            <a:pPr marL="914400" lvl="1" indent="-309562" algn="l" rtl="0">
              <a:spcBef>
                <a:spcPts val="0"/>
              </a:spcBef>
              <a:spcAft>
                <a:spcPts val="0"/>
              </a:spcAft>
              <a:buSzPct val="100000"/>
              <a:buFont typeface="Calibri"/>
              <a:buChar char="•"/>
            </a:pPr>
            <a:r>
              <a:rPr lang="en" dirty="0"/>
              <a:t>No schools identified for this category currently</a:t>
            </a:r>
            <a:endParaRPr dirty="0"/>
          </a:p>
          <a:p>
            <a:pPr marL="457200" lvl="0" indent="-325755" algn="l" rtl="0">
              <a:spcBef>
                <a:spcPts val="0"/>
              </a:spcBef>
              <a:spcAft>
                <a:spcPts val="0"/>
              </a:spcAft>
              <a:buSzPct val="100000"/>
              <a:buFont typeface="Calibri"/>
              <a:buChar char="•"/>
            </a:pPr>
            <a:r>
              <a:rPr lang="en" dirty="0"/>
              <a:t>Targeted Support (TS)</a:t>
            </a:r>
            <a:endParaRPr dirty="0"/>
          </a:p>
          <a:p>
            <a:pPr marL="914400" lvl="1" indent="-309562" algn="l" rtl="0">
              <a:spcBef>
                <a:spcPts val="0"/>
              </a:spcBef>
              <a:spcAft>
                <a:spcPts val="0"/>
              </a:spcAft>
              <a:buSzPct val="100000"/>
              <a:buChar char="•"/>
            </a:pPr>
            <a:r>
              <a:rPr lang="en" b="1" dirty="0"/>
              <a:t>2018-19/2022-23 - Not Exited by District</a:t>
            </a:r>
            <a:r>
              <a:rPr lang="en" dirty="0"/>
              <a:t> - School no longer meets identification criteria, but was not exited by district</a:t>
            </a:r>
            <a:endParaRPr dirty="0"/>
          </a:p>
          <a:p>
            <a:pPr marL="914400" lvl="1" indent="-309562" algn="l" rtl="0">
              <a:spcBef>
                <a:spcPts val="0"/>
              </a:spcBef>
              <a:spcAft>
                <a:spcPts val="0"/>
              </a:spcAft>
              <a:buSzPct val="100000"/>
              <a:buChar char="•"/>
            </a:pPr>
            <a:r>
              <a:rPr lang="en" b="1" dirty="0"/>
              <a:t>Due to Participation Only</a:t>
            </a:r>
            <a:r>
              <a:rPr lang="en" dirty="0"/>
              <a:t> - School met identification criteria as a result of participation-adjusted calculations</a:t>
            </a:r>
            <a:endParaRPr dirty="0"/>
          </a:p>
          <a:p>
            <a:pPr marL="457200" lvl="0" indent="-325755" algn="l" rtl="0">
              <a:spcBef>
                <a:spcPts val="0"/>
              </a:spcBef>
              <a:spcAft>
                <a:spcPts val="0"/>
              </a:spcAft>
              <a:buSzPct val="100000"/>
              <a:buFont typeface="Calibri"/>
              <a:buChar char="•"/>
            </a:pPr>
            <a:r>
              <a:rPr lang="en" dirty="0"/>
              <a:t>Additional Targeted Support (ATS)</a:t>
            </a:r>
            <a:endParaRPr dirty="0"/>
          </a:p>
          <a:p>
            <a:pPr marL="914400" lvl="1" indent="-309562" algn="l" rtl="0">
              <a:spcBef>
                <a:spcPts val="0"/>
              </a:spcBef>
              <a:spcAft>
                <a:spcPts val="0"/>
              </a:spcAft>
              <a:buSzPct val="100000"/>
              <a:buChar char="•"/>
            </a:pPr>
            <a:r>
              <a:rPr lang="en" b="1" dirty="0"/>
              <a:t>2018-19/2022-23 - Not Exited by District</a:t>
            </a:r>
            <a:r>
              <a:rPr lang="en" dirty="0"/>
              <a:t> - School no longer meets identification criteria, but was not exited by district</a:t>
            </a:r>
            <a:endParaRPr dirty="0"/>
          </a:p>
          <a:p>
            <a:pPr marL="914400" lvl="1" indent="-309562" algn="l" rtl="0">
              <a:spcBef>
                <a:spcPts val="0"/>
              </a:spcBef>
              <a:spcAft>
                <a:spcPts val="0"/>
              </a:spcAft>
              <a:buSzPct val="100000"/>
              <a:buChar char="•"/>
            </a:pPr>
            <a:r>
              <a:rPr lang="en" b="1" dirty="0"/>
              <a:t>Due to Participation Only</a:t>
            </a:r>
            <a:r>
              <a:rPr lang="en" dirty="0"/>
              <a:t> - School met identification criteria as a result of participation-adjusted calculations</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0"/>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dirty="0"/>
              <a:t>Fall 2023 ESSA Identification Results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5"/>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dirty="0">
                <a:latin typeface="Raleway"/>
                <a:ea typeface="Raleway"/>
                <a:cs typeface="Raleway"/>
                <a:sym typeface="Raleway"/>
              </a:rPr>
              <a:t>Submitting Boundary Changes</a:t>
            </a:r>
            <a:endParaRPr dirty="0">
              <a:latin typeface="Raleway"/>
              <a:ea typeface="Raleway"/>
              <a:cs typeface="Raleway"/>
              <a:sym typeface="Raleway"/>
            </a:endParaRPr>
          </a:p>
        </p:txBody>
      </p:sp>
      <p:sp>
        <p:nvSpPr>
          <p:cNvPr id="298" name="Google Shape;298;p55"/>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lnSpcReduction="10000"/>
          </a:bodyPr>
          <a:lstStyle/>
          <a:p>
            <a:pPr marL="457200" lvl="0" indent="-342886" algn="l" rtl="0">
              <a:lnSpc>
                <a:spcPct val="100000"/>
              </a:lnSpc>
              <a:spcBef>
                <a:spcPts val="1000"/>
              </a:spcBef>
              <a:spcAft>
                <a:spcPts val="0"/>
              </a:spcAft>
              <a:buClr>
                <a:schemeClr val="dk1"/>
              </a:buClr>
              <a:buSzPts val="1800"/>
              <a:buFont typeface="Calibri"/>
              <a:buChar char="•"/>
            </a:pPr>
            <a:r>
              <a:rPr lang="en" dirty="0">
                <a:solidFill>
                  <a:schemeClr val="dk1"/>
                </a:solidFill>
              </a:rPr>
              <a:t>All requests to update school district boundaries should be submitted to Tina Negley (</a:t>
            </a:r>
            <a:r>
              <a:rPr lang="en" u="sng" dirty="0">
                <a:solidFill>
                  <a:schemeClr val="hlink"/>
                </a:solidFill>
                <a:hlinkClick r:id="rId3"/>
              </a:rPr>
              <a:t>negley_t@cde.state.co.us</a:t>
            </a:r>
            <a:r>
              <a:rPr lang="en" dirty="0">
                <a:solidFill>
                  <a:schemeClr val="dk1"/>
                </a:solidFill>
              </a:rPr>
              <a:t>).</a:t>
            </a:r>
            <a:endParaRPr dirty="0">
              <a:solidFill>
                <a:schemeClr val="dk1"/>
              </a:solidFill>
            </a:endParaRPr>
          </a:p>
          <a:p>
            <a:pPr marL="457200" lvl="0" indent="-342886" algn="l" rtl="0">
              <a:lnSpc>
                <a:spcPct val="100000"/>
              </a:lnSpc>
              <a:spcBef>
                <a:spcPts val="1000"/>
              </a:spcBef>
              <a:spcAft>
                <a:spcPts val="0"/>
              </a:spcAft>
              <a:buSzPts val="1800"/>
              <a:buFont typeface="Calibri"/>
              <a:buChar char="•"/>
            </a:pPr>
            <a:r>
              <a:rPr lang="en" dirty="0"/>
              <a:t>Training Provided on October 12, 2023 | </a:t>
            </a:r>
            <a:r>
              <a:rPr lang="en" u="sng" dirty="0">
                <a:solidFill>
                  <a:schemeClr val="hlink"/>
                </a:solidFill>
                <a:hlinkClick r:id="rId4"/>
              </a:rPr>
              <a:t>PowerPoint</a:t>
            </a:r>
            <a:r>
              <a:rPr lang="en" dirty="0"/>
              <a:t> | </a:t>
            </a:r>
            <a:r>
              <a:rPr lang="en" u="sng" dirty="0">
                <a:solidFill>
                  <a:schemeClr val="hlink"/>
                </a:solidFill>
                <a:hlinkClick r:id="rId5"/>
              </a:rPr>
              <a:t>Recording</a:t>
            </a:r>
            <a:endParaRPr dirty="0"/>
          </a:p>
          <a:p>
            <a:pPr marL="914400" lvl="1" indent="-339467" algn="l" rtl="0">
              <a:lnSpc>
                <a:spcPct val="100000"/>
              </a:lnSpc>
              <a:spcBef>
                <a:spcPts val="1000"/>
              </a:spcBef>
              <a:spcAft>
                <a:spcPts val="0"/>
              </a:spcAft>
              <a:buClr>
                <a:schemeClr val="dk1"/>
              </a:buClr>
              <a:buSzPts val="1746"/>
              <a:buFont typeface="Calibri"/>
              <a:buChar char="•"/>
            </a:pPr>
            <a:r>
              <a:rPr lang="en" sz="1600" dirty="0">
                <a:solidFill>
                  <a:schemeClr val="dk1"/>
                </a:solidFill>
              </a:rPr>
              <a:t>Districts are encouraged to submit changes as soon as possible. All annotated screenshots must be </a:t>
            </a:r>
            <a:r>
              <a:rPr lang="en" sz="1600" u="sng" dirty="0">
                <a:solidFill>
                  <a:schemeClr val="dk1"/>
                </a:solidFill>
              </a:rPr>
              <a:t>submitted no later than December </a:t>
            </a:r>
            <a:r>
              <a:rPr lang="en" sz="1600" u="sng" dirty="0"/>
              <a:t>1st</a:t>
            </a:r>
            <a:r>
              <a:rPr lang="en" sz="1600" dirty="0">
                <a:solidFill>
                  <a:schemeClr val="dk1"/>
                </a:solidFill>
              </a:rPr>
              <a:t> to ensure the information is successfully uploaded in the Geographic Update Partnership Software (GUPS) by the deadline.</a:t>
            </a:r>
            <a:endParaRPr sz="1600" dirty="0">
              <a:solidFill>
                <a:schemeClr val="dk1"/>
              </a:solidFill>
            </a:endParaRPr>
          </a:p>
          <a:p>
            <a:pPr marL="914400" lvl="1" indent="-339467" algn="l" rtl="0">
              <a:lnSpc>
                <a:spcPct val="100000"/>
              </a:lnSpc>
              <a:spcBef>
                <a:spcPts val="1000"/>
              </a:spcBef>
              <a:spcAft>
                <a:spcPts val="1000"/>
              </a:spcAft>
              <a:buClr>
                <a:schemeClr val="dk1"/>
              </a:buClr>
              <a:buSzPts val="1746"/>
              <a:buFont typeface="Calibri"/>
              <a:buChar char="•"/>
            </a:pPr>
            <a:r>
              <a:rPr lang="en" sz="1600" dirty="0"/>
              <a:t>Note that the Census Bureau generally does not accept boundary changes of less than 30 feet when the correction does not affect housing. In remote areas with sparse population, the Census Bureau considers a difference of 60-75 feet to not be significant if housing units are not present.</a:t>
            </a:r>
            <a:endParaRPr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9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Overview of Fall 2023 ESSA Identification</a:t>
            </a:r>
            <a:endParaRPr dirty="0">
              <a:latin typeface="Raleway" pitchFamily="2" charset="0"/>
            </a:endParaRPr>
          </a:p>
        </p:txBody>
      </p:sp>
      <p:sp>
        <p:nvSpPr>
          <p:cNvPr id="555" name="Google Shape;555;p91"/>
          <p:cNvSpPr txBox="1">
            <a:spLocks noGrp="1"/>
          </p:cNvSpPr>
          <p:nvPr>
            <p:ph type="body" idx="1"/>
          </p:nvPr>
        </p:nvSpPr>
        <p:spPr>
          <a:xfrm>
            <a:off x="628650" y="1165860"/>
            <a:ext cx="7886700" cy="1252662"/>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dirty="0"/>
              <a:t>281 schools currently identified for support and improvement under ESSA (not including K-2)</a:t>
            </a:r>
            <a:endParaRPr dirty="0"/>
          </a:p>
          <a:p>
            <a:pPr marL="457200" lvl="0" indent="-342900" algn="l" rtl="0">
              <a:spcBef>
                <a:spcPts val="800"/>
              </a:spcBef>
              <a:spcAft>
                <a:spcPts val="0"/>
              </a:spcAft>
              <a:buSzPts val="1800"/>
              <a:buFont typeface="Calibri"/>
              <a:buChar char="•"/>
            </a:pPr>
            <a:r>
              <a:rPr lang="en" dirty="0"/>
              <a:t>29 newly identified schools</a:t>
            </a:r>
            <a:endParaRPr dirty="0"/>
          </a:p>
        </p:txBody>
      </p:sp>
      <p:pic>
        <p:nvPicPr>
          <p:cNvPr id="556" name="Google Shape;556;p91" descr="Pie Chart breaking LEAs by ESSA Identification Category"/>
          <p:cNvPicPr preferRelativeResize="0"/>
          <p:nvPr/>
        </p:nvPicPr>
        <p:blipFill>
          <a:blip r:embed="rId3">
            <a:alphaModFix/>
          </a:blip>
          <a:stretch>
            <a:fillRect/>
          </a:stretch>
        </p:blipFill>
        <p:spPr>
          <a:xfrm>
            <a:off x="3953640" y="1625425"/>
            <a:ext cx="4948775" cy="34281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Fall 2023 Schools Eligible for EASI Supports</a:t>
            </a:r>
            <a:endParaRPr dirty="0">
              <a:latin typeface="Raleway" pitchFamily="2" charset="0"/>
            </a:endParaRPr>
          </a:p>
        </p:txBody>
      </p:sp>
      <p:pic>
        <p:nvPicPr>
          <p:cNvPr id="562" name="Google Shape;562;p92" descr="A Venn Diagram showing which LEAs have been identified for State Accountability, which have been identified for ESSA Identification and which have been identified for both."/>
          <p:cNvPicPr preferRelativeResize="0"/>
          <p:nvPr/>
        </p:nvPicPr>
        <p:blipFill>
          <a:blip r:embed="rId3">
            <a:alphaModFix/>
          </a:blip>
          <a:stretch>
            <a:fillRect/>
          </a:stretch>
        </p:blipFill>
        <p:spPr>
          <a:xfrm>
            <a:off x="1118675" y="928950"/>
            <a:ext cx="6906651" cy="4138350"/>
          </a:xfrm>
          <a:prstGeom prst="rect">
            <a:avLst/>
          </a:prstGeom>
          <a:noFill/>
          <a:ln>
            <a:noFill/>
          </a:ln>
        </p:spPr>
      </p:pic>
      <p:pic>
        <p:nvPicPr>
          <p:cNvPr id="563" name="Google Shape;563;p92" descr="Those LEAs identified for State accountability only were based on preliminary SPF ratings"/>
          <p:cNvPicPr preferRelativeResize="0"/>
          <p:nvPr/>
        </p:nvPicPr>
        <p:blipFill>
          <a:blip r:embed="rId4">
            <a:alphaModFix/>
          </a:blip>
          <a:stretch>
            <a:fillRect/>
          </a:stretch>
        </p:blipFill>
        <p:spPr>
          <a:xfrm>
            <a:off x="2074302" y="4120849"/>
            <a:ext cx="2565651" cy="356475"/>
          </a:xfrm>
          <a:prstGeom prst="rect">
            <a:avLst/>
          </a:prstGeom>
          <a:noFill/>
          <a:ln>
            <a:noFill/>
          </a:ln>
        </p:spPr>
      </p:pic>
      <p:pic>
        <p:nvPicPr>
          <p:cNvPr id="564" name="Google Shape;564;p92" descr="Those LEAs identified for ESSA Identification do not include K-2"/>
          <p:cNvPicPr preferRelativeResize="0"/>
          <p:nvPr/>
        </p:nvPicPr>
        <p:blipFill>
          <a:blip r:embed="rId5">
            <a:alphaModFix/>
          </a:blip>
          <a:stretch>
            <a:fillRect/>
          </a:stretch>
        </p:blipFill>
        <p:spPr>
          <a:xfrm>
            <a:off x="5442719" y="4008544"/>
            <a:ext cx="1712084" cy="3564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Schools Identified for Targeted Support</a:t>
            </a:r>
            <a:endParaRPr dirty="0">
              <a:latin typeface="Raleway" pitchFamily="2" charset="0"/>
            </a:endParaRPr>
          </a:p>
        </p:txBody>
      </p:sp>
      <p:pic>
        <p:nvPicPr>
          <p:cNvPr id="570" name="Google Shape;570;p93" descr="A table showing all schools identified for targeted support."/>
          <p:cNvPicPr preferRelativeResize="0"/>
          <p:nvPr/>
        </p:nvPicPr>
        <p:blipFill>
          <a:blip r:embed="rId3">
            <a:alphaModFix/>
          </a:blip>
          <a:stretch>
            <a:fillRect/>
          </a:stretch>
        </p:blipFill>
        <p:spPr>
          <a:xfrm>
            <a:off x="431333" y="996150"/>
            <a:ext cx="8281334" cy="3754226"/>
          </a:xfrm>
          <a:prstGeom prst="rect">
            <a:avLst/>
          </a:prstGeom>
          <a:noFill/>
          <a:ln>
            <a:noFill/>
          </a:ln>
        </p:spPr>
      </p:pic>
      <p:sp>
        <p:nvSpPr>
          <p:cNvPr id="571" name="Google Shape;571;p93"/>
          <p:cNvSpPr txBox="1"/>
          <p:nvPr/>
        </p:nvSpPr>
        <p:spPr>
          <a:xfrm>
            <a:off x="855750" y="4750375"/>
            <a:ext cx="7120200" cy="28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*Note: Schools can be identified for more than one student group; therefore, counts may not add up to total.</a:t>
            </a:r>
            <a:endParaRPr sz="15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9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ESSA School Profiles</a:t>
            </a:r>
            <a:endParaRPr dirty="0">
              <a:latin typeface="Raleway" pitchFamily="2" charset="0"/>
            </a:endParaRPr>
          </a:p>
        </p:txBody>
      </p:sp>
      <p:sp>
        <p:nvSpPr>
          <p:cNvPr id="577" name="Google Shape;577;p94"/>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dirty="0"/>
              <a:t>Shared via Syncplicity with:</a:t>
            </a:r>
            <a:endParaRPr dirty="0"/>
          </a:p>
          <a:p>
            <a:pPr marL="457200" lvl="0" indent="-342900" algn="l" rtl="0">
              <a:spcBef>
                <a:spcPts val="800"/>
              </a:spcBef>
              <a:spcAft>
                <a:spcPts val="0"/>
              </a:spcAft>
              <a:buSzPts val="1800"/>
              <a:buFont typeface="Calibri"/>
              <a:buChar char="•"/>
            </a:pPr>
            <a:r>
              <a:rPr lang="en" dirty="0"/>
              <a:t>Superintendents</a:t>
            </a:r>
            <a:endParaRPr dirty="0"/>
          </a:p>
          <a:p>
            <a:pPr marL="457200" lvl="0" indent="-342900" algn="l" rtl="0">
              <a:spcBef>
                <a:spcPts val="0"/>
              </a:spcBef>
              <a:spcAft>
                <a:spcPts val="0"/>
              </a:spcAft>
              <a:buSzPts val="1800"/>
              <a:buFont typeface="Calibri"/>
              <a:buChar char="•"/>
            </a:pPr>
            <a:r>
              <a:rPr lang="en" dirty="0"/>
              <a:t>District Accountability Contacts</a:t>
            </a:r>
            <a:endParaRPr dirty="0"/>
          </a:p>
          <a:p>
            <a:pPr marL="457200" lvl="0" indent="-342900" algn="l" rtl="0">
              <a:spcBef>
                <a:spcPts val="0"/>
              </a:spcBef>
              <a:spcAft>
                <a:spcPts val="0"/>
              </a:spcAft>
              <a:buSzPts val="1800"/>
              <a:buFont typeface="Calibri"/>
              <a:buChar char="•"/>
            </a:pPr>
            <a:r>
              <a:rPr lang="en" dirty="0"/>
              <a:t>Authorized Representatives in Consolidated Application</a:t>
            </a:r>
            <a:endParaRPr dirty="0"/>
          </a:p>
          <a:p>
            <a:pPr marL="0" lvl="0" indent="0" algn="l" rtl="0">
              <a:spcBef>
                <a:spcPts val="800"/>
              </a:spcBef>
              <a:spcAft>
                <a:spcPts val="0"/>
              </a:spcAft>
              <a:buNone/>
            </a:pPr>
            <a:endParaRPr dirty="0"/>
          </a:p>
          <a:p>
            <a:pPr marL="0" lvl="0" indent="0" algn="l" rtl="0">
              <a:spcBef>
                <a:spcPts val="800"/>
              </a:spcBef>
              <a:spcAft>
                <a:spcPts val="0"/>
              </a:spcAft>
              <a:buNone/>
            </a:pPr>
            <a:r>
              <a:rPr lang="en" dirty="0"/>
              <a:t>The above individuals can also request access for additional school and/or district personnel by sending an email to Yazmine Patino (</a:t>
            </a:r>
            <a:r>
              <a:rPr lang="en" u="sng" dirty="0">
                <a:solidFill>
                  <a:schemeClr val="hlink"/>
                </a:solidFill>
                <a:hlinkClick r:id="rId3"/>
              </a:rPr>
              <a:t>patino_y@cde.state.co.us</a:t>
            </a:r>
            <a:r>
              <a:rPr lang="en" dirty="0"/>
              <a:t>).</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9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Profiles - Overall Identification</a:t>
            </a:r>
            <a:endParaRPr dirty="0">
              <a:latin typeface="Raleway" pitchFamily="2" charset="0"/>
            </a:endParaRPr>
          </a:p>
        </p:txBody>
      </p:sp>
      <p:pic>
        <p:nvPicPr>
          <p:cNvPr id="583" name="Google Shape;583;p95" descr="An example of the overall identification profile for a district Identified for &quot;Additional Targets&quot; and who has met identification criteria for &quot;Targeted&quot;"/>
          <p:cNvPicPr preferRelativeResize="0"/>
          <p:nvPr/>
        </p:nvPicPr>
        <p:blipFill>
          <a:blip r:embed="rId3">
            <a:alphaModFix/>
          </a:blip>
          <a:stretch>
            <a:fillRect/>
          </a:stretch>
        </p:blipFill>
        <p:spPr>
          <a:xfrm>
            <a:off x="1152400" y="939446"/>
            <a:ext cx="6839199" cy="41775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9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Profiles - Data</a:t>
            </a:r>
            <a:endParaRPr dirty="0">
              <a:latin typeface="Raleway" pitchFamily="2" charset="0"/>
            </a:endParaRPr>
          </a:p>
        </p:txBody>
      </p:sp>
      <p:pic>
        <p:nvPicPr>
          <p:cNvPr id="589" name="Google Shape;589;p96" descr="A snapshot of the school district profile data included in the district report. This example shows the counts for the Black or African American student population."/>
          <p:cNvPicPr preferRelativeResize="0"/>
          <p:nvPr/>
        </p:nvPicPr>
        <p:blipFill>
          <a:blip r:embed="rId3">
            <a:alphaModFix/>
          </a:blip>
          <a:stretch>
            <a:fillRect/>
          </a:stretch>
        </p:blipFill>
        <p:spPr>
          <a:xfrm>
            <a:off x="152400" y="1589682"/>
            <a:ext cx="8839200" cy="183223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9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Additional Information</a:t>
            </a:r>
            <a:endParaRPr dirty="0">
              <a:latin typeface="Raleway" pitchFamily="2" charset="0"/>
            </a:endParaRPr>
          </a:p>
        </p:txBody>
      </p:sp>
      <p:sp>
        <p:nvSpPr>
          <p:cNvPr id="595" name="Google Shape;595;p97"/>
          <p:cNvSpPr txBox="1">
            <a:spLocks noGrp="1"/>
          </p:cNvSpPr>
          <p:nvPr>
            <p:ph type="body" idx="1"/>
          </p:nvPr>
        </p:nvSpPr>
        <p:spPr>
          <a:xfrm>
            <a:off x="628650" y="1165850"/>
            <a:ext cx="7886700" cy="38811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Font typeface="Calibri"/>
              <a:buChar char="•"/>
            </a:pPr>
            <a:r>
              <a:rPr lang="en" dirty="0"/>
              <a:t>For more information, please visit Colorado’s ESSA Methods and Criteria for Identification of Schools for Support and Improvement Webpage (http://www.cde.state.co.us/fedprograms/essa_csi_tsi)</a:t>
            </a:r>
            <a:endParaRPr dirty="0"/>
          </a:p>
          <a:p>
            <a:pPr marL="457200" lvl="0" indent="-342900" algn="l" rtl="0">
              <a:spcBef>
                <a:spcPts val="0"/>
              </a:spcBef>
              <a:spcAft>
                <a:spcPts val="0"/>
              </a:spcAft>
              <a:buSzPts val="1800"/>
              <a:buFont typeface="Calibri"/>
              <a:buChar char="•"/>
            </a:pPr>
            <a:r>
              <a:rPr lang="en" dirty="0"/>
              <a:t>For additional information regarding the methodology, criteria, or data used to identify schools for support and improvement under ESSA, please contact:</a:t>
            </a:r>
            <a:endParaRPr dirty="0"/>
          </a:p>
          <a:p>
            <a:pPr marL="914400" lvl="1" indent="-323850" algn="l" rtl="0">
              <a:spcBef>
                <a:spcPts val="0"/>
              </a:spcBef>
              <a:spcAft>
                <a:spcPts val="0"/>
              </a:spcAft>
              <a:buSzPts val="1500"/>
              <a:buFont typeface="Calibri"/>
              <a:buChar char="•"/>
            </a:pPr>
            <a:r>
              <a:rPr lang="en" dirty="0"/>
              <a:t>Tina Negley</a:t>
            </a:r>
            <a:endParaRPr dirty="0"/>
          </a:p>
          <a:p>
            <a:pPr marL="1371600" lvl="2" indent="-317500" algn="l" rtl="0">
              <a:spcBef>
                <a:spcPts val="0"/>
              </a:spcBef>
              <a:spcAft>
                <a:spcPts val="0"/>
              </a:spcAft>
              <a:buSzPts val="1400"/>
              <a:buFont typeface="Calibri"/>
              <a:buChar char="•"/>
            </a:pPr>
            <a:r>
              <a:rPr lang="en" dirty="0"/>
              <a:t>Supervisor, Program Effectiveness Office</a:t>
            </a:r>
            <a:endParaRPr dirty="0"/>
          </a:p>
          <a:p>
            <a:pPr marL="1371600" lvl="2" indent="-317500" algn="l" rtl="0">
              <a:spcBef>
                <a:spcPts val="0"/>
              </a:spcBef>
              <a:spcAft>
                <a:spcPts val="0"/>
              </a:spcAft>
              <a:buSzPts val="1400"/>
              <a:buFont typeface="Calibri"/>
              <a:buChar char="•"/>
            </a:pPr>
            <a:r>
              <a:rPr lang="en" dirty="0"/>
              <a:t>720-766-2793</a:t>
            </a:r>
            <a:endParaRPr dirty="0"/>
          </a:p>
          <a:p>
            <a:pPr marL="1371600" lvl="2" indent="-317500" algn="l" rtl="0">
              <a:spcBef>
                <a:spcPts val="0"/>
              </a:spcBef>
              <a:spcAft>
                <a:spcPts val="0"/>
              </a:spcAft>
              <a:buSzPts val="1400"/>
              <a:buFont typeface="Calibri"/>
              <a:buChar char="•"/>
            </a:pPr>
            <a:r>
              <a:rPr lang="en" u="sng" dirty="0">
                <a:solidFill>
                  <a:schemeClr val="hlink"/>
                </a:solidFill>
                <a:hlinkClick r:id="rId3"/>
              </a:rPr>
              <a:t>negley_t@cde.state.co.us</a:t>
            </a:r>
            <a:endParaRPr dirty="0"/>
          </a:p>
          <a:p>
            <a:pPr marL="914400" lvl="1" indent="-323850" algn="l" rtl="0">
              <a:spcBef>
                <a:spcPts val="0"/>
              </a:spcBef>
              <a:spcAft>
                <a:spcPts val="0"/>
              </a:spcAft>
              <a:buSzPts val="1500"/>
              <a:buFont typeface="Calibri"/>
              <a:buChar char="•"/>
            </a:pPr>
            <a:r>
              <a:rPr lang="en" dirty="0"/>
              <a:t>Mary Shen</a:t>
            </a:r>
            <a:endParaRPr dirty="0"/>
          </a:p>
          <a:p>
            <a:pPr marL="1371600" lvl="2" indent="-317500" algn="l" rtl="0">
              <a:spcBef>
                <a:spcPts val="0"/>
              </a:spcBef>
              <a:spcAft>
                <a:spcPts val="0"/>
              </a:spcAft>
              <a:buSzPts val="1400"/>
              <a:buFont typeface="Calibri"/>
              <a:buChar char="•"/>
            </a:pPr>
            <a:r>
              <a:rPr lang="en" dirty="0"/>
              <a:t>ESEA Research Analyst</a:t>
            </a:r>
            <a:endParaRPr dirty="0"/>
          </a:p>
          <a:p>
            <a:pPr marL="1371600" lvl="2" indent="-317500" algn="l" rtl="0">
              <a:spcBef>
                <a:spcPts val="0"/>
              </a:spcBef>
              <a:spcAft>
                <a:spcPts val="0"/>
              </a:spcAft>
              <a:buSzPts val="1400"/>
              <a:buFont typeface="Calibri"/>
              <a:buChar char="•"/>
            </a:pPr>
            <a:r>
              <a:rPr lang="en" dirty="0"/>
              <a:t>720-766-8723</a:t>
            </a:r>
            <a:endParaRPr dirty="0"/>
          </a:p>
          <a:p>
            <a:pPr marL="1371600" lvl="2" indent="-317500" algn="l" rtl="0">
              <a:spcBef>
                <a:spcPts val="0"/>
              </a:spcBef>
              <a:spcAft>
                <a:spcPts val="0"/>
              </a:spcAft>
              <a:buSzPts val="1400"/>
              <a:buFont typeface="Calibri"/>
              <a:buChar char="•"/>
            </a:pPr>
            <a:r>
              <a:rPr lang="en" u="sng" dirty="0">
                <a:solidFill>
                  <a:schemeClr val="hlink"/>
                </a:solidFill>
                <a:hlinkClick r:id="rId4"/>
              </a:rPr>
              <a:t>shen_m@cde.state.co.us</a:t>
            </a:r>
            <a:endParaRPr dirty="0"/>
          </a:p>
          <a:p>
            <a:pPr marL="914400" lvl="1" indent="-323850" algn="l" rtl="0">
              <a:spcBef>
                <a:spcPts val="0"/>
              </a:spcBef>
              <a:spcAft>
                <a:spcPts val="0"/>
              </a:spcAft>
              <a:buSzPts val="1500"/>
              <a:buFont typeface="Calibri"/>
              <a:buChar char="•"/>
            </a:pPr>
            <a:r>
              <a:rPr lang="en" dirty="0"/>
              <a:t>Nazie Mohajeri-Nelson</a:t>
            </a:r>
            <a:endParaRPr dirty="0"/>
          </a:p>
          <a:p>
            <a:pPr marL="1371600" lvl="2" indent="-317500" algn="l" rtl="0">
              <a:spcBef>
                <a:spcPts val="0"/>
              </a:spcBef>
              <a:spcAft>
                <a:spcPts val="0"/>
              </a:spcAft>
              <a:buSzPts val="1400"/>
              <a:buFont typeface="Calibri"/>
              <a:buChar char="•"/>
            </a:pPr>
            <a:r>
              <a:rPr lang="en" dirty="0"/>
              <a:t>Executive Director, Federal Programs and Supports Unit</a:t>
            </a:r>
            <a:endParaRPr dirty="0"/>
          </a:p>
          <a:p>
            <a:pPr marL="1371600" lvl="2" indent="-317500" algn="l" rtl="0">
              <a:spcBef>
                <a:spcPts val="0"/>
              </a:spcBef>
              <a:spcAft>
                <a:spcPts val="0"/>
              </a:spcAft>
              <a:buSzPts val="1400"/>
              <a:buFont typeface="Calibri"/>
              <a:buChar char="•"/>
            </a:pPr>
            <a:r>
              <a:rPr lang="en" dirty="0"/>
              <a:t>720-626-3895</a:t>
            </a:r>
            <a:endParaRPr dirty="0"/>
          </a:p>
          <a:p>
            <a:pPr marL="1371600" lvl="2" indent="-317500" algn="l" rtl="0">
              <a:spcBef>
                <a:spcPts val="0"/>
              </a:spcBef>
              <a:spcAft>
                <a:spcPts val="0"/>
              </a:spcAft>
              <a:buSzPts val="1400"/>
              <a:buFont typeface="Calibri"/>
              <a:buChar char="•"/>
            </a:pPr>
            <a:r>
              <a:rPr lang="en" u="sng" dirty="0">
                <a:solidFill>
                  <a:schemeClr val="hlink"/>
                </a:solidFill>
                <a:hlinkClick r:id="rId5"/>
              </a:rPr>
              <a:t>mohajeri-nelson_n@cde.state.co.us</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98"/>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Upcoming Meetings</a:t>
            </a:r>
            <a:endParaRPr dirty="0">
              <a:latin typeface="Raleway"/>
              <a:ea typeface="Raleway"/>
              <a:cs typeface="Raleway"/>
              <a:sym typeface="Raleway"/>
            </a:endParaRPr>
          </a:p>
        </p:txBody>
      </p:sp>
      <p:sp>
        <p:nvSpPr>
          <p:cNvPr id="601" name="Google Shape;601;p98"/>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7" name="Google Shape;607;p9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dirty="0">
                <a:latin typeface="Raleway"/>
                <a:ea typeface="Raleway"/>
                <a:cs typeface="Raleway"/>
                <a:sym typeface="Raleway"/>
              </a:rPr>
              <a:t>Looking Ahead…</a:t>
            </a:r>
            <a:endParaRPr dirty="0">
              <a:latin typeface="Raleway"/>
              <a:ea typeface="Raleway"/>
              <a:cs typeface="Raleway"/>
              <a:sym typeface="Raleway"/>
            </a:endParaRPr>
          </a:p>
        </p:txBody>
      </p:sp>
      <p:sp>
        <p:nvSpPr>
          <p:cNvPr id="606" name="Google Shape;606;p99"/>
          <p:cNvSpPr txBox="1">
            <a:spLocks noGrp="1"/>
          </p:cNvSpPr>
          <p:nvPr>
            <p:ph type="body" idx="1"/>
          </p:nvPr>
        </p:nvSpPr>
        <p:spPr>
          <a:xfrm>
            <a:off x="393375" y="1275125"/>
            <a:ext cx="5156399" cy="174735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600"/>
              </a:spcBef>
              <a:spcAft>
                <a:spcPts val="0"/>
              </a:spcAft>
              <a:buSzPts val="1800"/>
              <a:buNone/>
            </a:pPr>
            <a:r>
              <a:rPr lang="en" sz="1700" dirty="0">
                <a:solidFill>
                  <a:srgbClr val="595959"/>
                </a:solidFill>
              </a:rPr>
              <a:t>Any requests for topics or questions?</a:t>
            </a:r>
            <a:endParaRPr sz="1700" dirty="0">
              <a:solidFill>
                <a:srgbClr val="595959"/>
              </a:solidFill>
            </a:endParaRPr>
          </a:p>
          <a:p>
            <a:pPr marL="0" lvl="0" indent="457200" algn="l" rtl="0">
              <a:lnSpc>
                <a:spcPct val="90000"/>
              </a:lnSpc>
              <a:spcBef>
                <a:spcPts val="600"/>
              </a:spcBef>
              <a:spcAft>
                <a:spcPts val="0"/>
              </a:spcAft>
              <a:buSzPts val="1800"/>
              <a:buNone/>
            </a:pPr>
            <a:endParaRPr sz="1700" dirty="0">
              <a:solidFill>
                <a:srgbClr val="595959"/>
              </a:solidFill>
            </a:endParaRPr>
          </a:p>
          <a:p>
            <a:pPr marL="457200" lvl="0" indent="-336550" algn="l" rtl="0">
              <a:lnSpc>
                <a:spcPct val="90000"/>
              </a:lnSpc>
              <a:spcBef>
                <a:spcPts val="600"/>
              </a:spcBef>
              <a:spcAft>
                <a:spcPts val="0"/>
              </a:spcAft>
              <a:buSzPts val="1700"/>
              <a:buFont typeface="Calibri"/>
              <a:buChar char="•"/>
            </a:pPr>
            <a:r>
              <a:rPr lang="en" sz="1700" dirty="0">
                <a:solidFill>
                  <a:srgbClr val="595959"/>
                </a:solidFill>
              </a:rPr>
              <a:t>Upcoming Office Hours:</a:t>
            </a:r>
            <a:endParaRPr dirty="0">
              <a:solidFill>
                <a:srgbClr val="595959"/>
              </a:solidFill>
            </a:endParaRPr>
          </a:p>
          <a:p>
            <a:pPr marL="914400" marR="0" lvl="1" indent="-323850" algn="l" rtl="0">
              <a:lnSpc>
                <a:spcPct val="90000"/>
              </a:lnSpc>
              <a:spcBef>
                <a:spcPts val="600"/>
              </a:spcBef>
              <a:spcAft>
                <a:spcPts val="0"/>
              </a:spcAft>
              <a:buClr>
                <a:srgbClr val="595959"/>
              </a:buClr>
              <a:buSzPts val="1500"/>
              <a:buFont typeface="Calibri"/>
              <a:buChar char="•"/>
            </a:pPr>
            <a:r>
              <a:rPr lang="en" dirty="0">
                <a:solidFill>
                  <a:srgbClr val="595959"/>
                </a:solidFill>
              </a:rPr>
              <a:t>December 14</a:t>
            </a:r>
            <a:endParaRPr dirty="0">
              <a:solidFill>
                <a:srgbClr val="595959"/>
              </a:solidFill>
            </a:endParaRPr>
          </a:p>
        </p:txBody>
      </p:sp>
      <p:sp>
        <p:nvSpPr>
          <p:cNvPr id="609" name="Google Shape;609;p99"/>
          <p:cNvSpPr/>
          <p:nvPr/>
        </p:nvSpPr>
        <p:spPr>
          <a:xfrm>
            <a:off x="1825450" y="3163425"/>
            <a:ext cx="4773600" cy="1264500"/>
          </a:xfrm>
          <a:prstGeom prst="horizontalScroll">
            <a:avLst>
              <a:gd name="adj" fmla="val 125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600"/>
              </a:spcBef>
              <a:spcAft>
                <a:spcPts val="0"/>
              </a:spcAft>
              <a:buNone/>
            </a:pPr>
            <a:r>
              <a:rPr lang="en" sz="1800" b="1" i="1">
                <a:solidFill>
                  <a:srgbClr val="595959"/>
                </a:solidFill>
                <a:latin typeface="Calibri"/>
                <a:ea typeface="Calibri"/>
                <a:cs typeface="Calibri"/>
                <a:sym typeface="Calibri"/>
              </a:rPr>
              <a:t>* Please note, due to the OCR Training on 12/7 and winter break, December office hours will be held once on December 14.</a:t>
            </a:r>
            <a:endParaRPr sz="1800" b="1" i="1">
              <a:latin typeface="Calibri"/>
              <a:ea typeface="Calibri"/>
              <a:cs typeface="Calibri"/>
              <a:sym typeface="Calibri"/>
            </a:endParaRPr>
          </a:p>
        </p:txBody>
      </p:sp>
      <p:pic>
        <p:nvPicPr>
          <p:cNvPr id="608" name="Google Shape;608;p9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381566" y="1022536"/>
            <a:ext cx="2621028" cy="17473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00"/>
          <p:cNvSpPr txBox="1">
            <a:spLocks noGrp="1"/>
          </p:cNvSpPr>
          <p:nvPr>
            <p:ph type="title"/>
          </p:nvPr>
        </p:nvSpPr>
        <p:spPr>
          <a:xfrm>
            <a:off x="187725" y="73150"/>
            <a:ext cx="75486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Font typeface="Arial"/>
              <a:buNone/>
            </a:pPr>
            <a:r>
              <a:rPr lang="en" sz="2000" dirty="0">
                <a:latin typeface="Raleway"/>
                <a:ea typeface="Raleway"/>
                <a:cs typeface="Raleway"/>
                <a:sym typeface="Raleway"/>
              </a:rPr>
              <a:t>CDE Contacts!</a:t>
            </a:r>
            <a:endParaRPr sz="1300" dirty="0">
              <a:latin typeface="Raleway"/>
              <a:ea typeface="Raleway"/>
              <a:cs typeface="Raleway"/>
              <a:sym typeface="Raleway"/>
            </a:endParaRPr>
          </a:p>
          <a:p>
            <a:pPr marL="0" lvl="0" indent="0" algn="l" rtl="0">
              <a:lnSpc>
                <a:spcPct val="90000"/>
              </a:lnSpc>
              <a:spcBef>
                <a:spcPts val="0"/>
              </a:spcBef>
              <a:spcAft>
                <a:spcPts val="0"/>
              </a:spcAft>
              <a:buClr>
                <a:schemeClr val="dk1"/>
              </a:buClr>
              <a:buSzPts val="1800"/>
              <a:buFont typeface="Arial"/>
              <a:buNone/>
            </a:pPr>
            <a:r>
              <a:rPr lang="en" sz="1700" dirty="0">
                <a:latin typeface="Raleway"/>
                <a:ea typeface="Raleway"/>
                <a:cs typeface="Raleway"/>
                <a:sym typeface="Raleway"/>
              </a:rPr>
              <a:t>Emails: </a:t>
            </a:r>
            <a:r>
              <a:rPr lang="en" sz="1700" dirty="0">
                <a:solidFill>
                  <a:schemeClr val="hlink"/>
                </a:solidFill>
                <a:uFill>
                  <a:noFill/>
                </a:uFill>
                <a:latin typeface="Raleway"/>
                <a:ea typeface="Raleway"/>
                <a:cs typeface="Raleway"/>
                <a:sym typeface="Raleway"/>
                <a:hlinkClick r:id="rId3"/>
              </a:rPr>
              <a:t>Lastname_Firstinitial@cde.state.co.us</a:t>
            </a:r>
            <a:r>
              <a:rPr lang="en" sz="1700" dirty="0">
                <a:latin typeface="Raleway"/>
                <a:ea typeface="Raleway"/>
                <a:cs typeface="Raleway"/>
                <a:sym typeface="Raleway"/>
              </a:rPr>
              <a:t> </a:t>
            </a:r>
            <a:r>
              <a:rPr lang="en" sz="1200" dirty="0">
                <a:latin typeface="Raleway"/>
                <a:ea typeface="Raleway"/>
                <a:cs typeface="Raleway"/>
                <a:sym typeface="Raleway"/>
              </a:rPr>
              <a:t>(e.g., Smith_a@cde.state.co.us)</a:t>
            </a:r>
            <a:endParaRPr sz="2300" dirty="0">
              <a:latin typeface="Raleway"/>
              <a:ea typeface="Raleway"/>
              <a:cs typeface="Raleway"/>
              <a:sym typeface="Raleway"/>
            </a:endParaRPr>
          </a:p>
        </p:txBody>
      </p:sp>
      <p:graphicFrame>
        <p:nvGraphicFramePr>
          <p:cNvPr id="615" name="Google Shape;615;p100"/>
          <p:cNvGraphicFramePr/>
          <p:nvPr/>
        </p:nvGraphicFramePr>
        <p:xfrm>
          <a:off x="187731" y="731170"/>
          <a:ext cx="8768525" cy="4412325"/>
        </p:xfrm>
        <a:graphic>
          <a:graphicData uri="http://schemas.openxmlformats.org/drawingml/2006/table">
            <a:tbl>
              <a:tblPr firstRow="1">
                <a:noFill/>
                <a:tableStyleId>{F2F34E26-EDB6-44D9-B088-3D6DCD1C9E38}</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970375">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Program Implementation Coordinator: </a:t>
                      </a:r>
                      <a:r>
                        <a:rPr lang="en" sz="1000" u="sng" strike="noStrike" cap="none">
                          <a:solidFill>
                            <a:schemeClr val="hlink"/>
                          </a:solidFill>
                          <a:latin typeface="Calibri"/>
                          <a:ea typeface="Calibri"/>
                          <a:cs typeface="Calibri"/>
                          <a:sym typeface="Calibri"/>
                          <a:hlinkClick r:id="rId6"/>
                        </a:rPr>
                        <a:t>Christina Adeboye Sullivan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7"/>
                        </a:rPr>
                        <a:t>Tammy Giessinger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ESEA/ESSER Monitoring Coordinator: </a:t>
                      </a:r>
                      <a:r>
                        <a:rPr lang="en" sz="1000" u="sng" strike="noStrike" cap="none">
                          <a:solidFill>
                            <a:schemeClr val="hlink"/>
                          </a:solidFill>
                          <a:latin typeface="Calibri"/>
                          <a:ea typeface="Calibri"/>
                          <a:cs typeface="Calibri"/>
                          <a:sym typeface="Calibri"/>
                          <a:hlinkClick r:id="rId8"/>
                        </a:rPr>
                        <a:t>Kristin Crumley</a:t>
                      </a:r>
                      <a:r>
                        <a:rPr lang="en" sz="1000" u="sng" strike="noStrike" cap="none">
                          <a:solidFill>
                            <a:schemeClr val="hlink"/>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9"/>
                        </a:rPr>
                        <a:t>Tina Negley</a:t>
                      </a:r>
                      <a:endParaRPr sz="100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Program Evaluation &amp; Research Coordinator: </a:t>
                      </a:r>
                      <a:r>
                        <a:rPr lang="en" sz="1000" u="sng">
                          <a:solidFill>
                            <a:schemeClr val="hlink"/>
                          </a:solidFill>
                          <a:latin typeface="Calibri"/>
                          <a:ea typeface="Calibri"/>
                          <a:cs typeface="Calibri"/>
                          <a:sym typeface="Calibri"/>
                          <a:hlinkClick r:id="rId10"/>
                        </a:rPr>
                        <a:t>Mary Shen</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11"/>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3"/>
                        </a:rPr>
                        <a:t>Rachel Echsner</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3"/>
                        </a:rPr>
                        <a:t>Rachel Echsner</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5"/>
                        </a:rPr>
                        <a:t>Sue Miller-Curley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6"/>
                        </a:rPr>
                        <a:t>Rachel Temple</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&amp; Stronger Connections Grant: </a:t>
                      </a:r>
                      <a:r>
                        <a:rPr lang="en" sz="1000" u="sng" strike="noStrike" cap="none">
                          <a:solidFill>
                            <a:schemeClr val="hlink"/>
                          </a:solidFill>
                          <a:latin typeface="Calibri"/>
                          <a:ea typeface="Calibri"/>
                          <a:cs typeface="Calibri"/>
                          <a:sym typeface="Calibri"/>
                          <a:hlinkClick r:id="rId17"/>
                        </a:rPr>
                        <a:t>Nathan Hickman</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Evita Byrd</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a:solidFill>
                            <a:schemeClr val="hlink"/>
                          </a:solidFill>
                          <a:latin typeface="Calibri"/>
                          <a:ea typeface="Calibri"/>
                          <a:cs typeface="Calibri"/>
                          <a:sym typeface="Calibri"/>
                          <a:hlinkClick r:id="rId6"/>
                        </a:rPr>
                        <a:t>Christina Adeboye-Sullivan</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3"/>
                        </a:rPr>
                        <a:t>Rachel Echsner</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Kriselda Craven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Mackenzie Owens</a:t>
                      </a:r>
                      <a:r>
                        <a:rPr lang="en" sz="1000">
                          <a:latin typeface="Calibri"/>
                          <a:ea typeface="Calibri"/>
                          <a:cs typeface="Calibri"/>
                          <a:sym typeface="Calibri"/>
                        </a:rPr>
                        <a:t> (ESSER)</a:t>
                      </a:r>
                      <a:endParaRPr sz="1000" u="none" strike="noStrike" cap="none">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chemeClr val="hlink"/>
                          </a:solidFill>
                          <a:latin typeface="Calibri"/>
                          <a:ea typeface="Calibri"/>
                          <a:cs typeface="Calibri"/>
                          <a:sym typeface="Calibri"/>
                          <a:hlinkClick r:id="rId21"/>
                        </a:rPr>
                        <a:t>Melissa Chaffin</a:t>
                      </a:r>
                      <a:r>
                        <a:rPr lang="en" sz="1000">
                          <a:latin typeface="Calibri"/>
                          <a:ea typeface="Calibri"/>
                          <a:cs typeface="Calibri"/>
                          <a:sym typeface="Calibri"/>
                        </a:rPr>
                        <a:t> (ESEA)</a:t>
                      </a:r>
                      <a:endParaRPr sz="1000">
                        <a:latin typeface="Calibri"/>
                        <a:ea typeface="Calibri"/>
                        <a:cs typeface="Calibri"/>
                        <a:sym typeface="Calibri"/>
                      </a:endParaRPr>
                    </a:p>
                    <a:p>
                      <a:pPr marL="266700" marR="0" lvl="1" indent="-76200" algn="l" rtl="0">
                        <a:lnSpc>
                          <a:spcPct val="90000"/>
                        </a:lnSpc>
                        <a:spcBef>
                          <a:spcPts val="200"/>
                        </a:spcBef>
                        <a:spcAft>
                          <a:spcPts val="0"/>
                        </a:spcAft>
                        <a:buSzPts val="1000"/>
                        <a:buFont typeface="Calibri"/>
                        <a:buChar char="○"/>
                      </a:pPr>
                      <a:r>
                        <a:rPr lang="en" sz="1000" u="sng">
                          <a:solidFill>
                            <a:schemeClr val="hlink"/>
                          </a:solidFill>
                          <a:latin typeface="Calibri"/>
                          <a:ea typeface="Calibri"/>
                          <a:cs typeface="Calibri"/>
                          <a:sym typeface="Calibri"/>
                          <a:hlinkClick r:id="rId22"/>
                        </a:rPr>
                        <a:t>Jerry Ring</a:t>
                      </a:r>
                      <a:r>
                        <a:rPr lang="en" sz="1000">
                          <a:latin typeface="Calibri"/>
                          <a:ea typeface="Calibri"/>
                          <a:cs typeface="Calibri"/>
                          <a:sym typeface="Calibri"/>
                        </a:rPr>
                        <a:t> </a:t>
                      </a:r>
                      <a:r>
                        <a:rPr lang="en" sz="1000">
                          <a:solidFill>
                            <a:schemeClr val="dk1"/>
                          </a:solidFill>
                          <a:latin typeface="Calibri"/>
                          <a:ea typeface="Calibri"/>
                          <a:cs typeface="Calibri"/>
                          <a:sym typeface="Calibri"/>
                        </a:rPr>
                        <a:t>(ESEA)</a:t>
                      </a:r>
                      <a:endParaRPr sz="1000">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3"/>
                        </a:rPr>
                        <a:t>Amy Carman</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4"/>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9"/>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30"/>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1"/>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6"/>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latin typeface="Raleway"/>
                <a:ea typeface="Raleway"/>
                <a:cs typeface="Raleway"/>
                <a:sym typeface="Raleway"/>
              </a:rPr>
              <a:t>ESSER Reporting Survey Deadline Extended</a:t>
            </a:r>
            <a:endParaRPr>
              <a:latin typeface="Raleway"/>
              <a:ea typeface="Raleway"/>
              <a:cs typeface="Raleway"/>
              <a:sym typeface="Raleway"/>
            </a:endParaRPr>
          </a:p>
        </p:txBody>
      </p:sp>
      <p:sp>
        <p:nvSpPr>
          <p:cNvPr id="304" name="Google Shape;304;p56"/>
          <p:cNvSpPr txBox="1">
            <a:spLocks noGrp="1"/>
          </p:cNvSpPr>
          <p:nvPr>
            <p:ph type="body" idx="1"/>
          </p:nvPr>
        </p:nvSpPr>
        <p:spPr>
          <a:xfrm>
            <a:off x="273150" y="1001000"/>
            <a:ext cx="8597700" cy="3411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800"/>
              </a:spcBef>
              <a:spcAft>
                <a:spcPts val="0"/>
              </a:spcAft>
              <a:buSzPts val="1800"/>
              <a:buNone/>
            </a:pPr>
            <a:r>
              <a:rPr lang="en" sz="1600" dirty="0">
                <a:solidFill>
                  <a:srgbClr val="000000"/>
                </a:solidFill>
              </a:rPr>
              <a:t>The deadline for all three FY 22-23 ESSER surveys was extended to </a:t>
            </a:r>
            <a:r>
              <a:rPr lang="en" sz="1600" b="1" dirty="0">
                <a:solidFill>
                  <a:srgbClr val="000000"/>
                </a:solidFill>
              </a:rPr>
              <a:t>December 1, 2023</a:t>
            </a:r>
            <a:r>
              <a:rPr lang="en" sz="1600" dirty="0">
                <a:solidFill>
                  <a:srgbClr val="000000"/>
                </a:solidFill>
              </a:rPr>
              <a:t>.</a:t>
            </a:r>
            <a:endParaRPr sz="1600" dirty="0">
              <a:solidFill>
                <a:srgbClr val="000000"/>
              </a:solidFill>
            </a:endParaRPr>
          </a:p>
          <a:p>
            <a:pPr marL="0" lvl="0" indent="0" algn="l" rtl="0">
              <a:lnSpc>
                <a:spcPct val="100000"/>
              </a:lnSpc>
              <a:spcBef>
                <a:spcPts val="800"/>
              </a:spcBef>
              <a:spcAft>
                <a:spcPts val="0"/>
              </a:spcAft>
              <a:buSzPts val="1800"/>
              <a:buNone/>
            </a:pPr>
            <a:r>
              <a:rPr lang="en" sz="1600" b="1" dirty="0">
                <a:solidFill>
                  <a:srgbClr val="FF0000"/>
                </a:solidFill>
              </a:rPr>
              <a:t>Please reach out if you need another extension. Otherwise all reports must be submitted tomorrow! </a:t>
            </a:r>
            <a:r>
              <a:rPr lang="en" sz="1600" b="1" dirty="0"/>
              <a:t>To request an extension, email </a:t>
            </a:r>
            <a:r>
              <a:rPr lang="en" sz="1600" b="1" u="sng" dirty="0">
                <a:solidFill>
                  <a:schemeClr val="hlink"/>
                </a:solidFill>
                <a:hlinkClick r:id="rId3"/>
              </a:rPr>
              <a:t>Mackenzie Owens</a:t>
            </a:r>
            <a:r>
              <a:rPr lang="en" sz="1600" b="1" dirty="0"/>
              <a:t>, </a:t>
            </a:r>
            <a:r>
              <a:rPr lang="en" sz="1600" b="1" u="sng" dirty="0">
                <a:solidFill>
                  <a:schemeClr val="hlink"/>
                </a:solidFill>
                <a:hlinkClick r:id="rId4"/>
              </a:rPr>
              <a:t>Tina Negley</a:t>
            </a:r>
            <a:r>
              <a:rPr lang="en" sz="1600" b="1" dirty="0"/>
              <a:t>, or </a:t>
            </a:r>
            <a:r>
              <a:rPr lang="en" sz="1600" b="1" u="sng" dirty="0">
                <a:solidFill>
                  <a:schemeClr val="hlink"/>
                </a:solidFill>
                <a:hlinkClick r:id="rId5"/>
              </a:rPr>
              <a:t>Nazie</a:t>
            </a:r>
            <a:endParaRPr sz="1600" b="1" dirty="0"/>
          </a:p>
          <a:p>
            <a:pPr marL="457200" lvl="0" indent="-330200" algn="l" rtl="0">
              <a:lnSpc>
                <a:spcPct val="100000"/>
              </a:lnSpc>
              <a:spcBef>
                <a:spcPts val="800"/>
              </a:spcBef>
              <a:spcAft>
                <a:spcPts val="0"/>
              </a:spcAft>
              <a:buClr>
                <a:srgbClr val="000000"/>
              </a:buClr>
              <a:buSzPts val="1600"/>
              <a:buFont typeface="Calibri"/>
              <a:buAutoNum type="arabicPeriod"/>
            </a:pPr>
            <a:r>
              <a:rPr lang="en" sz="1600" dirty="0">
                <a:solidFill>
                  <a:srgbClr val="000000"/>
                </a:solidFill>
              </a:rPr>
              <a:t>LEA Participation in ESSER Activities Survey (submitted via Syncplicity).</a:t>
            </a:r>
            <a:endParaRPr sz="1600" dirty="0">
              <a:solidFill>
                <a:srgbClr val="000000"/>
              </a:solidFill>
            </a:endParaRPr>
          </a:p>
          <a:p>
            <a:pPr marL="914400" lvl="1" indent="-330200" algn="l" rtl="0">
              <a:lnSpc>
                <a:spcPct val="100000"/>
              </a:lnSpc>
              <a:spcBef>
                <a:spcPts val="0"/>
              </a:spcBef>
              <a:spcAft>
                <a:spcPts val="0"/>
              </a:spcAft>
              <a:buClr>
                <a:srgbClr val="000000"/>
              </a:buClr>
              <a:buSzPts val="1600"/>
              <a:buFont typeface="Calibri"/>
              <a:buAutoNum type="alphaLcPeriod"/>
            </a:pPr>
            <a:r>
              <a:rPr lang="en" sz="1600" dirty="0">
                <a:solidFill>
                  <a:srgbClr val="000000"/>
                </a:solidFill>
              </a:rPr>
              <a:t>All LEAs, including AUs, BOCES, etc., must submit.</a:t>
            </a:r>
            <a:endParaRPr sz="1600" dirty="0">
              <a:solidFill>
                <a:srgbClr val="000000"/>
              </a:solidFill>
            </a:endParaRPr>
          </a:p>
          <a:p>
            <a:pPr marL="457200" lvl="0" indent="-330200" algn="l" rtl="0">
              <a:lnSpc>
                <a:spcPct val="100000"/>
              </a:lnSpc>
              <a:spcBef>
                <a:spcPts val="0"/>
              </a:spcBef>
              <a:spcAft>
                <a:spcPts val="0"/>
              </a:spcAft>
              <a:buClr>
                <a:srgbClr val="000000"/>
              </a:buClr>
              <a:buSzPts val="1600"/>
              <a:buFont typeface="Calibri"/>
              <a:buAutoNum type="arabicPeriod"/>
            </a:pPr>
            <a:r>
              <a:rPr lang="en" sz="1600" dirty="0">
                <a:solidFill>
                  <a:srgbClr val="000000"/>
                </a:solidFill>
              </a:rPr>
              <a:t>Re-engaging Students Survey (Google form)</a:t>
            </a:r>
            <a:endParaRPr sz="1600" dirty="0">
              <a:solidFill>
                <a:srgbClr val="000000"/>
              </a:solidFill>
            </a:endParaRPr>
          </a:p>
          <a:p>
            <a:pPr marL="914400" lvl="1" indent="-330200" algn="l" rtl="0">
              <a:lnSpc>
                <a:spcPct val="100000"/>
              </a:lnSpc>
              <a:spcBef>
                <a:spcPts val="0"/>
              </a:spcBef>
              <a:spcAft>
                <a:spcPts val="0"/>
              </a:spcAft>
              <a:buClr>
                <a:srgbClr val="000000"/>
              </a:buClr>
              <a:buSzPts val="1600"/>
              <a:buFont typeface="Calibri"/>
              <a:buAutoNum type="alphaLcPeriod"/>
            </a:pPr>
            <a:r>
              <a:rPr lang="en" sz="1600" dirty="0">
                <a:solidFill>
                  <a:srgbClr val="000000"/>
                </a:solidFill>
              </a:rPr>
              <a:t>All LEAs who received an ESSER 90% allocation (districts) must submit.</a:t>
            </a:r>
            <a:endParaRPr sz="1600" dirty="0">
              <a:solidFill>
                <a:srgbClr val="000000"/>
              </a:solidFill>
            </a:endParaRPr>
          </a:p>
          <a:p>
            <a:pPr marL="457200" lvl="0" indent="-330200" algn="l" rtl="0">
              <a:lnSpc>
                <a:spcPct val="100000"/>
              </a:lnSpc>
              <a:spcBef>
                <a:spcPts val="0"/>
              </a:spcBef>
              <a:spcAft>
                <a:spcPts val="0"/>
              </a:spcAft>
              <a:buClr>
                <a:srgbClr val="000000"/>
              </a:buClr>
              <a:buSzPts val="1600"/>
              <a:buFont typeface="Calibri"/>
              <a:buAutoNum type="arabicPeriod"/>
            </a:pPr>
            <a:r>
              <a:rPr lang="en" sz="1600" dirty="0">
                <a:solidFill>
                  <a:srgbClr val="000000"/>
                </a:solidFill>
              </a:rPr>
              <a:t>School-Level Allocation Survey (Google form)</a:t>
            </a:r>
            <a:endParaRPr sz="1600" dirty="0">
              <a:solidFill>
                <a:srgbClr val="000000"/>
              </a:solidFill>
            </a:endParaRPr>
          </a:p>
          <a:p>
            <a:pPr marL="914400" lvl="1" indent="-330200" algn="l" rtl="0">
              <a:lnSpc>
                <a:spcPct val="100000"/>
              </a:lnSpc>
              <a:spcBef>
                <a:spcPts val="0"/>
              </a:spcBef>
              <a:spcAft>
                <a:spcPts val="0"/>
              </a:spcAft>
              <a:buClr>
                <a:srgbClr val="000000"/>
              </a:buClr>
              <a:buSzPts val="1600"/>
              <a:buFont typeface="Calibri"/>
              <a:buAutoNum type="alphaLcPeriod"/>
            </a:pPr>
            <a:r>
              <a:rPr lang="en" sz="1600" dirty="0">
                <a:solidFill>
                  <a:srgbClr val="000000"/>
                </a:solidFill>
              </a:rPr>
              <a:t>All LEAs who received an ESSER 90% allocation (districts) and allocated funds to schools in their ESSER applications during FY 22-23 must submit.</a:t>
            </a:r>
            <a:endParaRPr sz="1600" dirty="0">
              <a:solidFill>
                <a:srgbClr val="000000"/>
              </a:solidFill>
            </a:endParaRPr>
          </a:p>
          <a:p>
            <a:pPr marL="0" lvl="0" indent="0" algn="l" rtl="0">
              <a:lnSpc>
                <a:spcPct val="100000"/>
              </a:lnSpc>
              <a:spcBef>
                <a:spcPts val="0"/>
              </a:spcBef>
              <a:spcAft>
                <a:spcPts val="0"/>
              </a:spcAft>
              <a:buNone/>
            </a:pPr>
            <a:endParaRPr sz="1600" dirty="0">
              <a:solidFill>
                <a:srgbClr val="000000"/>
              </a:solidFill>
            </a:endParaRPr>
          </a:p>
          <a:p>
            <a:pPr marL="0" lvl="0" indent="0" algn="l" rtl="0">
              <a:lnSpc>
                <a:spcPct val="100000"/>
              </a:lnSpc>
              <a:spcBef>
                <a:spcPts val="0"/>
              </a:spcBef>
              <a:spcAft>
                <a:spcPts val="0"/>
              </a:spcAft>
              <a:buNone/>
            </a:pPr>
            <a:r>
              <a:rPr lang="en" sz="1600" dirty="0">
                <a:solidFill>
                  <a:srgbClr val="000000"/>
                </a:solidFill>
              </a:rPr>
              <a:t>Our </a:t>
            </a:r>
            <a:r>
              <a:rPr lang="en" sz="1600" u="sng" dirty="0">
                <a:solidFill>
                  <a:schemeClr val="hlink"/>
                </a:solidFill>
                <a:hlinkClick r:id="rId6"/>
              </a:rPr>
              <a:t>reporting website</a:t>
            </a:r>
            <a:r>
              <a:rPr lang="en" sz="1600" dirty="0">
                <a:solidFill>
                  <a:srgbClr val="000000"/>
                </a:solidFill>
              </a:rPr>
              <a:t> contains the surveys and helpful resources for completing them. Annotated and example versions of the participation survey templates are now available.</a:t>
            </a:r>
            <a:endParaRPr sz="16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7"/>
          <p:cNvSpPr txBox="1">
            <a:spLocks noGrp="1"/>
          </p:cNvSpPr>
          <p:nvPr>
            <p:ph type="title"/>
          </p:nvPr>
        </p:nvSpPr>
        <p:spPr>
          <a:xfrm>
            <a:off x="332675" y="153875"/>
            <a:ext cx="7815000" cy="673800"/>
          </a:xfrm>
          <a:prstGeom prst="rect">
            <a:avLst/>
          </a:prstGeom>
          <a:noFill/>
          <a:ln>
            <a:noFill/>
          </a:ln>
        </p:spPr>
        <p:txBody>
          <a:bodyPr spcFirstLastPara="1" wrap="square" lIns="0" tIns="0" rIns="0" bIns="0" anchor="t" anchorCtr="0">
            <a:normAutofit fontScale="90000"/>
          </a:bodyPr>
          <a:lstStyle/>
          <a:p>
            <a:pPr marL="0" lvl="0" indent="0" algn="ctr" rtl="0">
              <a:spcBef>
                <a:spcPts val="0"/>
              </a:spcBef>
              <a:spcAft>
                <a:spcPts val="0"/>
              </a:spcAft>
              <a:buClr>
                <a:schemeClr val="lt1"/>
              </a:buClr>
              <a:buSzPct val="111111"/>
              <a:buFont typeface="Arial"/>
              <a:buNone/>
            </a:pPr>
            <a:r>
              <a:rPr lang="en" sz="2700" dirty="0">
                <a:latin typeface="Raleway"/>
                <a:ea typeface="Raleway"/>
                <a:cs typeface="Raleway"/>
                <a:sym typeface="Raleway"/>
              </a:rPr>
              <a:t>Empowering Action for School Improvement (EASI)</a:t>
            </a:r>
            <a:endParaRPr sz="2700" dirty="0">
              <a:latin typeface="Raleway"/>
              <a:ea typeface="Raleway"/>
              <a:cs typeface="Raleway"/>
              <a:sym typeface="Raleway"/>
            </a:endParaRPr>
          </a:p>
        </p:txBody>
      </p:sp>
      <p:sp>
        <p:nvSpPr>
          <p:cNvPr id="310" name="Google Shape;310;p57"/>
          <p:cNvSpPr txBox="1">
            <a:spLocks noGrp="1"/>
          </p:cNvSpPr>
          <p:nvPr>
            <p:ph type="body" idx="1"/>
          </p:nvPr>
        </p:nvSpPr>
        <p:spPr>
          <a:xfrm>
            <a:off x="273150" y="1001000"/>
            <a:ext cx="8597700" cy="326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800"/>
              </a:spcBef>
              <a:spcAft>
                <a:spcPts val="0"/>
              </a:spcAft>
              <a:buSzPts val="1800"/>
              <a:buNone/>
            </a:pPr>
            <a:r>
              <a:rPr lang="en" dirty="0">
                <a:solidFill>
                  <a:srgbClr val="000000"/>
                </a:solidFill>
              </a:rPr>
              <a:t>LEAs with schools identified for support and improvement under state or federal accountability can apply for grants through the </a:t>
            </a:r>
            <a:r>
              <a:rPr lang="en" u="sng" dirty="0">
                <a:solidFill>
                  <a:schemeClr val="hlink"/>
                </a:solidFill>
                <a:hlinkClick r:id="rId3"/>
              </a:rPr>
              <a:t>Empowering Action for School Improvement (EASI)</a:t>
            </a:r>
            <a:r>
              <a:rPr lang="en" dirty="0">
                <a:solidFill>
                  <a:srgbClr val="000000"/>
                </a:solidFill>
              </a:rPr>
              <a:t> grant. </a:t>
            </a:r>
            <a:endParaRPr dirty="0">
              <a:solidFill>
                <a:srgbClr val="000000"/>
              </a:solidFill>
            </a:endParaRPr>
          </a:p>
          <a:p>
            <a:pPr marL="0" lvl="0" indent="457200" algn="l" rtl="0">
              <a:lnSpc>
                <a:spcPct val="100000"/>
              </a:lnSpc>
              <a:spcBef>
                <a:spcPts val="800"/>
              </a:spcBef>
              <a:spcAft>
                <a:spcPts val="0"/>
              </a:spcAft>
              <a:buSzPts val="1800"/>
              <a:buNone/>
            </a:pPr>
            <a:r>
              <a:rPr lang="en" u="sng" dirty="0">
                <a:solidFill>
                  <a:schemeClr val="hlink"/>
                </a:solidFill>
                <a:hlinkClick r:id="rId4"/>
              </a:rPr>
              <a:t>Applications</a:t>
            </a:r>
            <a:r>
              <a:rPr lang="en" dirty="0">
                <a:solidFill>
                  <a:srgbClr val="000000"/>
                </a:solidFill>
              </a:rPr>
              <a:t> are due on </a:t>
            </a:r>
            <a:r>
              <a:rPr lang="en" b="1" u="sng" dirty="0">
                <a:solidFill>
                  <a:srgbClr val="FF0000"/>
                </a:solidFill>
              </a:rPr>
              <a:t>Wednesday, December 6, 2023, by 11:59 pm.</a:t>
            </a:r>
            <a:endParaRPr b="1" u="sng" dirty="0">
              <a:solidFill>
                <a:srgbClr val="FF0000"/>
              </a:solidFill>
            </a:endParaRPr>
          </a:p>
          <a:p>
            <a:pPr marL="0" lvl="0" indent="0" algn="l" rtl="0">
              <a:lnSpc>
                <a:spcPct val="125000"/>
              </a:lnSpc>
              <a:spcBef>
                <a:spcPts val="1500"/>
              </a:spcBef>
              <a:spcAft>
                <a:spcPts val="0"/>
              </a:spcAft>
              <a:buClr>
                <a:schemeClr val="dk1"/>
              </a:buClr>
              <a:buSzPts val="1100"/>
              <a:buFont typeface="Arial"/>
              <a:buNone/>
            </a:pPr>
            <a:r>
              <a:rPr lang="en" b="1" dirty="0">
                <a:solidFill>
                  <a:srgbClr val="403F3B"/>
                </a:solidFill>
                <a:highlight>
                  <a:srgbClr val="FFFFFF"/>
                </a:highlight>
              </a:rPr>
              <a:t>General Application Questions:</a:t>
            </a:r>
            <a:endParaRPr b="1" dirty="0">
              <a:solidFill>
                <a:srgbClr val="403F3B"/>
              </a:solidFill>
              <a:highlight>
                <a:srgbClr val="FFFFFF"/>
              </a:highlight>
            </a:endParaRPr>
          </a:p>
          <a:p>
            <a:pPr marL="457200" lvl="0" indent="-330200" algn="l" rtl="0">
              <a:lnSpc>
                <a:spcPct val="115000"/>
              </a:lnSpc>
              <a:spcBef>
                <a:spcPts val="800"/>
              </a:spcBef>
              <a:spcAft>
                <a:spcPts val="0"/>
              </a:spcAft>
              <a:buClr>
                <a:srgbClr val="333333"/>
              </a:buClr>
              <a:buSzPts val="1600"/>
              <a:buFont typeface="Calibri"/>
              <a:buChar char="•"/>
            </a:pPr>
            <a:r>
              <a:rPr lang="en" sz="1600" dirty="0">
                <a:solidFill>
                  <a:srgbClr val="333333"/>
                </a:solidFill>
                <a:highlight>
                  <a:srgbClr val="FFFFFF"/>
                </a:highlight>
              </a:rPr>
              <a:t>Laura Meushaw</a:t>
            </a:r>
            <a:endParaRPr sz="1600" dirty="0">
              <a:solidFill>
                <a:srgbClr val="333333"/>
              </a:solidFill>
              <a:highlight>
                <a:srgbClr val="FFFFFF"/>
              </a:highlight>
            </a:endParaRPr>
          </a:p>
          <a:p>
            <a:pPr marL="914400" lvl="1" indent="-330200" algn="l" rtl="0">
              <a:lnSpc>
                <a:spcPct val="115000"/>
              </a:lnSpc>
              <a:spcBef>
                <a:spcPts val="0"/>
              </a:spcBef>
              <a:spcAft>
                <a:spcPts val="0"/>
              </a:spcAft>
              <a:buClr>
                <a:srgbClr val="333333"/>
              </a:buClr>
              <a:buSzPts val="1600"/>
              <a:buFont typeface="Calibri"/>
              <a:buChar char="•"/>
            </a:pPr>
            <a:r>
              <a:rPr lang="en" sz="1600" dirty="0">
                <a:solidFill>
                  <a:srgbClr val="333333"/>
                </a:solidFill>
                <a:highlight>
                  <a:srgbClr val="FFFFFF"/>
                </a:highlight>
              </a:rPr>
              <a:t>720-728-9023 | </a:t>
            </a:r>
            <a:r>
              <a:rPr lang="en" sz="1600" dirty="0">
                <a:solidFill>
                  <a:srgbClr val="403F3B"/>
                </a:solidFill>
                <a:highlight>
                  <a:srgbClr val="FFFFFF"/>
                </a:highlight>
              </a:rPr>
              <a:t>Send an email to </a:t>
            </a:r>
            <a:r>
              <a:rPr lang="en" sz="1600" u="sng" dirty="0">
                <a:solidFill>
                  <a:schemeClr val="hlink"/>
                </a:solidFill>
                <a:highlight>
                  <a:srgbClr val="FFFFFF"/>
                </a:highlight>
                <a:hlinkClick r:id="rId5"/>
              </a:rPr>
              <a:t>Laura</a:t>
            </a:r>
            <a:endParaRPr sz="1600" dirty="0">
              <a:solidFill>
                <a:srgbClr val="403F3B"/>
              </a:solidFill>
              <a:highlight>
                <a:srgbClr val="FFFFFF"/>
              </a:highlight>
            </a:endParaRPr>
          </a:p>
          <a:p>
            <a:pPr marL="457200" lvl="0" indent="-330200" algn="l" rtl="0">
              <a:lnSpc>
                <a:spcPct val="115000"/>
              </a:lnSpc>
              <a:spcBef>
                <a:spcPts val="0"/>
              </a:spcBef>
              <a:spcAft>
                <a:spcPts val="0"/>
              </a:spcAft>
              <a:buClr>
                <a:srgbClr val="333333"/>
              </a:buClr>
              <a:buSzPts val="1600"/>
              <a:buFont typeface="Calibri"/>
              <a:buChar char="•"/>
            </a:pPr>
            <a:r>
              <a:rPr lang="en" sz="1600" dirty="0">
                <a:solidFill>
                  <a:srgbClr val="333333"/>
                </a:solidFill>
                <a:highlight>
                  <a:srgbClr val="FFFFFF"/>
                </a:highlight>
              </a:rPr>
              <a:t>Lindsay Cox</a:t>
            </a:r>
            <a:endParaRPr sz="1600" dirty="0">
              <a:solidFill>
                <a:srgbClr val="333333"/>
              </a:solidFill>
              <a:highlight>
                <a:srgbClr val="FFFFFF"/>
              </a:highlight>
            </a:endParaRPr>
          </a:p>
          <a:p>
            <a:pPr marL="914400" lvl="1" indent="-330200" algn="l" rtl="0">
              <a:lnSpc>
                <a:spcPct val="115000"/>
              </a:lnSpc>
              <a:spcBef>
                <a:spcPts val="0"/>
              </a:spcBef>
              <a:spcAft>
                <a:spcPts val="0"/>
              </a:spcAft>
              <a:buSzPts val="1600"/>
              <a:buFont typeface="Calibri"/>
              <a:buChar char="•"/>
            </a:pPr>
            <a:r>
              <a:rPr lang="en" sz="1600" dirty="0">
                <a:solidFill>
                  <a:srgbClr val="333333"/>
                </a:solidFill>
                <a:highlight>
                  <a:srgbClr val="FFFFFF"/>
                </a:highlight>
              </a:rPr>
              <a:t>720-990-7851 | </a:t>
            </a:r>
            <a:r>
              <a:rPr lang="en" sz="1600" dirty="0">
                <a:solidFill>
                  <a:srgbClr val="403F3B"/>
                </a:solidFill>
                <a:highlight>
                  <a:srgbClr val="FFFFFF"/>
                </a:highlight>
              </a:rPr>
              <a:t>Send an email to </a:t>
            </a:r>
            <a:r>
              <a:rPr lang="en" sz="1600" u="sng" dirty="0">
                <a:solidFill>
                  <a:schemeClr val="hlink"/>
                </a:solidFill>
                <a:highlight>
                  <a:srgbClr val="FFFFFF"/>
                </a:highlight>
                <a:hlinkClick r:id="rId6"/>
              </a:rPr>
              <a:t>Lindsay</a:t>
            </a:r>
            <a:endParaRPr sz="1600" dirty="0">
              <a:solidFill>
                <a:srgbClr val="403F3B"/>
              </a:solidFill>
              <a:highlight>
                <a:srgbClr val="FFFFFF"/>
              </a:highlight>
            </a:endParaRPr>
          </a:p>
          <a:p>
            <a:pPr marL="0" lvl="0" indent="0" algn="l" rtl="0">
              <a:lnSpc>
                <a:spcPct val="100000"/>
              </a:lnSpc>
              <a:spcBef>
                <a:spcPts val="800"/>
              </a:spcBef>
              <a:spcAft>
                <a:spcPts val="0"/>
              </a:spcAft>
              <a:buSzPts val="1800"/>
              <a:buNone/>
            </a:pPr>
            <a:endParaRPr dirty="0">
              <a:solidFill>
                <a:srgbClr val="000000"/>
              </a:solidFill>
            </a:endParaRPr>
          </a:p>
          <a:p>
            <a:pPr marL="0" lvl="0" indent="0" algn="l" rtl="0">
              <a:spcBef>
                <a:spcPts val="600"/>
              </a:spcBef>
              <a:spcAft>
                <a:spcPts val="0"/>
              </a:spcAft>
              <a:buNone/>
            </a:pPr>
            <a:endParaRPr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dirty="0">
                <a:latin typeface="Raleway"/>
                <a:ea typeface="Raleway"/>
                <a:cs typeface="Raleway"/>
                <a:sym typeface="Raleway"/>
              </a:rPr>
              <a:t>Upcoming BruMan Training</a:t>
            </a:r>
            <a:endParaRPr dirty="0">
              <a:latin typeface="Raleway"/>
              <a:ea typeface="Raleway"/>
              <a:cs typeface="Raleway"/>
              <a:sym typeface="Raleway"/>
            </a:endParaRPr>
          </a:p>
        </p:txBody>
      </p:sp>
      <p:sp>
        <p:nvSpPr>
          <p:cNvPr id="316" name="Google Shape;316;p58"/>
          <p:cNvSpPr txBox="1">
            <a:spLocks noGrp="1"/>
          </p:cNvSpPr>
          <p:nvPr>
            <p:ph type="body" idx="1"/>
          </p:nvPr>
        </p:nvSpPr>
        <p:spPr>
          <a:xfrm>
            <a:off x="273150" y="1001000"/>
            <a:ext cx="8597700" cy="3263400"/>
          </a:xfrm>
          <a:prstGeom prst="rect">
            <a:avLst/>
          </a:prstGeom>
          <a:noFill/>
          <a:ln>
            <a:noFill/>
          </a:ln>
        </p:spPr>
        <p:txBody>
          <a:bodyPr spcFirstLastPara="1" wrap="square" lIns="0" tIns="0" rIns="0" bIns="0" anchor="t" anchorCtr="0">
            <a:noAutofit/>
          </a:bodyPr>
          <a:lstStyle/>
          <a:p>
            <a:pPr marL="0" lvl="0" indent="0" algn="l" rtl="0">
              <a:spcBef>
                <a:spcPts val="600"/>
              </a:spcBef>
              <a:spcAft>
                <a:spcPts val="0"/>
              </a:spcAft>
              <a:buClr>
                <a:schemeClr val="dk1"/>
              </a:buClr>
              <a:buSzPts val="1800"/>
              <a:buFont typeface="Arial"/>
              <a:buNone/>
            </a:pPr>
            <a:r>
              <a:rPr lang="en" sz="1600" b="1" u="sng" dirty="0">
                <a:solidFill>
                  <a:srgbClr val="595959"/>
                </a:solidFill>
              </a:rPr>
              <a:t>Virtual BruMan Training</a:t>
            </a:r>
            <a:endParaRPr sz="1600" b="1" u="sng" dirty="0">
              <a:solidFill>
                <a:srgbClr val="595959"/>
              </a:solidFill>
            </a:endParaRPr>
          </a:p>
          <a:p>
            <a:pPr marL="0" lvl="0" indent="0" algn="l" rtl="0">
              <a:spcBef>
                <a:spcPts val="600"/>
              </a:spcBef>
              <a:spcAft>
                <a:spcPts val="0"/>
              </a:spcAft>
              <a:buClr>
                <a:schemeClr val="dk1"/>
              </a:buClr>
              <a:buSzPts val="1800"/>
              <a:buFont typeface="Arial"/>
              <a:buNone/>
            </a:pPr>
            <a:r>
              <a:rPr lang="en" sz="1600" dirty="0">
                <a:solidFill>
                  <a:srgbClr val="595959"/>
                </a:solidFill>
              </a:rPr>
              <a:t>Please mark your calendars and join us for a training being provided by Julia Martin of the BruMan Group national law firm. This training will take the place of our regular Office Hours. </a:t>
            </a:r>
            <a:endParaRPr sz="1600" dirty="0">
              <a:solidFill>
                <a:srgbClr val="595959"/>
              </a:solidFill>
            </a:endParaRPr>
          </a:p>
          <a:p>
            <a:pPr marL="457200" lvl="0" indent="0" algn="l" rtl="0">
              <a:spcBef>
                <a:spcPts val="600"/>
              </a:spcBef>
              <a:spcAft>
                <a:spcPts val="0"/>
              </a:spcAft>
              <a:buClr>
                <a:schemeClr val="dk1"/>
              </a:buClr>
              <a:buSzPts val="1800"/>
              <a:buFont typeface="Arial"/>
              <a:buNone/>
            </a:pPr>
            <a:r>
              <a:rPr lang="en" sz="1600" dirty="0">
                <a:solidFill>
                  <a:srgbClr val="595959"/>
                </a:solidFill>
              </a:rPr>
              <a:t>Date: </a:t>
            </a:r>
            <a:r>
              <a:rPr lang="en" sz="1600" b="1" dirty="0">
                <a:solidFill>
                  <a:srgbClr val="595959"/>
                </a:solidFill>
              </a:rPr>
              <a:t>Thursday, January 25, 2024</a:t>
            </a:r>
            <a:endParaRPr sz="1600" b="1" dirty="0">
              <a:solidFill>
                <a:srgbClr val="595959"/>
              </a:solidFill>
            </a:endParaRPr>
          </a:p>
          <a:p>
            <a:pPr marL="457200" lvl="0" indent="0" algn="l" rtl="0">
              <a:spcBef>
                <a:spcPts val="600"/>
              </a:spcBef>
              <a:spcAft>
                <a:spcPts val="0"/>
              </a:spcAft>
              <a:buClr>
                <a:schemeClr val="dk1"/>
              </a:buClr>
              <a:buSzPts val="1800"/>
              <a:buFont typeface="Arial"/>
              <a:buNone/>
            </a:pPr>
            <a:r>
              <a:rPr lang="en" sz="1600" dirty="0">
                <a:solidFill>
                  <a:srgbClr val="595959"/>
                </a:solidFill>
              </a:rPr>
              <a:t>Time: </a:t>
            </a:r>
            <a:r>
              <a:rPr lang="en" sz="1600" b="1" dirty="0">
                <a:solidFill>
                  <a:srgbClr val="595959"/>
                </a:solidFill>
              </a:rPr>
              <a:t>1:00-2:30</a:t>
            </a:r>
            <a:endParaRPr sz="1600" b="1" dirty="0">
              <a:solidFill>
                <a:srgbClr val="595959"/>
              </a:solidFill>
            </a:endParaRPr>
          </a:p>
          <a:p>
            <a:pPr marL="457200" lvl="0" indent="0" algn="l" rtl="0">
              <a:spcBef>
                <a:spcPts val="600"/>
              </a:spcBef>
              <a:spcAft>
                <a:spcPts val="0"/>
              </a:spcAft>
              <a:buClr>
                <a:schemeClr val="dk1"/>
              </a:buClr>
              <a:buSzPts val="1800"/>
              <a:buFont typeface="Arial"/>
              <a:buNone/>
            </a:pPr>
            <a:r>
              <a:rPr lang="en" sz="1600" dirty="0">
                <a:solidFill>
                  <a:srgbClr val="595959"/>
                </a:solidFill>
              </a:rPr>
              <a:t>Topics: </a:t>
            </a:r>
            <a:r>
              <a:rPr lang="en" sz="1600" b="1" dirty="0">
                <a:solidFill>
                  <a:srgbClr val="595959"/>
                </a:solidFill>
              </a:rPr>
              <a:t>SNS and transitioning from ESSER to ESEA and/or IDEA. </a:t>
            </a:r>
            <a:endParaRPr sz="1600" b="1" dirty="0">
              <a:solidFill>
                <a:srgbClr val="595959"/>
              </a:solidFill>
            </a:endParaRPr>
          </a:p>
          <a:p>
            <a:pPr marL="0" lvl="0" indent="0" algn="l" rtl="0">
              <a:spcBef>
                <a:spcPts val="600"/>
              </a:spcBef>
              <a:spcAft>
                <a:spcPts val="0"/>
              </a:spcAft>
              <a:buClr>
                <a:schemeClr val="dk1"/>
              </a:buClr>
              <a:buSzPts val="1800"/>
              <a:buFont typeface="Arial"/>
              <a:buNone/>
            </a:pPr>
            <a:r>
              <a:rPr lang="en" sz="1600" dirty="0">
                <a:solidFill>
                  <a:srgbClr val="595959"/>
                </a:solidFill>
              </a:rPr>
              <a:t>If you have specific questions that you would like for Julia to address, please email those to </a:t>
            </a:r>
            <a:r>
              <a:rPr lang="en" sz="1600" u="sng" dirty="0">
                <a:solidFill>
                  <a:srgbClr val="0097A7"/>
                </a:solidFill>
                <a:hlinkClick r:id="rId3">
                  <a:extLst>
                    <a:ext uri="{A12FA001-AC4F-418D-AE19-62706E023703}">
                      <ahyp:hlinkClr xmlns:ahyp="http://schemas.microsoft.com/office/drawing/2018/hyperlinkcolor" val="tx"/>
                    </a:ext>
                  </a:extLst>
                </a:hlinkClick>
              </a:rPr>
              <a:t>Nazie</a:t>
            </a:r>
            <a:r>
              <a:rPr lang="en" sz="1600" dirty="0">
                <a:solidFill>
                  <a:srgbClr val="595959"/>
                </a:solidFill>
              </a:rPr>
              <a:t> by January 1st. </a:t>
            </a:r>
            <a:endParaRPr sz="1600" dirty="0">
              <a:solidFill>
                <a:srgbClr val="595959"/>
              </a:solidFill>
            </a:endParaRPr>
          </a:p>
          <a:p>
            <a:pPr marL="0" lvl="0" indent="0" algn="l" rtl="0">
              <a:spcBef>
                <a:spcPts val="600"/>
              </a:spcBef>
              <a:spcAft>
                <a:spcPts val="0"/>
              </a:spcAft>
              <a:buClr>
                <a:schemeClr val="dk1"/>
              </a:buClr>
              <a:buSzPts val="1800"/>
              <a:buFont typeface="Arial"/>
              <a:buNone/>
            </a:pPr>
            <a:endParaRPr sz="1600" b="1" u="sng" dirty="0">
              <a:solidFill>
                <a:srgbClr val="595959"/>
              </a:solidFill>
            </a:endParaRPr>
          </a:p>
          <a:p>
            <a:pPr marL="0" lvl="0" indent="0" algn="l" rtl="0">
              <a:spcBef>
                <a:spcPts val="600"/>
              </a:spcBef>
              <a:spcAft>
                <a:spcPts val="0"/>
              </a:spcAft>
              <a:buClr>
                <a:schemeClr val="dk1"/>
              </a:buClr>
              <a:buSzPts val="1800"/>
              <a:buFont typeface="Arial"/>
              <a:buNone/>
            </a:pPr>
            <a:r>
              <a:rPr lang="en" sz="1600" b="1" u="sng" dirty="0">
                <a:solidFill>
                  <a:srgbClr val="595959"/>
                </a:solidFill>
              </a:rPr>
              <a:t>In-Person BruMan Training</a:t>
            </a:r>
            <a:endParaRPr sz="1600" b="1" u="sng" dirty="0">
              <a:solidFill>
                <a:srgbClr val="595959"/>
              </a:solidFill>
            </a:endParaRPr>
          </a:p>
          <a:p>
            <a:pPr marL="0" lvl="0" indent="0" algn="l" rtl="0">
              <a:spcBef>
                <a:spcPts val="600"/>
              </a:spcBef>
              <a:spcAft>
                <a:spcPts val="0"/>
              </a:spcAft>
              <a:buClr>
                <a:schemeClr val="dk1"/>
              </a:buClr>
              <a:buSzPts val="1800"/>
              <a:buFont typeface="Arial"/>
              <a:buNone/>
            </a:pPr>
            <a:r>
              <a:rPr lang="en" sz="1600" dirty="0">
                <a:solidFill>
                  <a:srgbClr val="595959"/>
                </a:solidFill>
              </a:rPr>
              <a:t>We would also like to schedule an in-person training on the Uniform Grant Guidance, which should be revised in January, 2024. A date and location has not yet been determined. We would like to gauge interested in attending. Please complete this very brief </a:t>
            </a:r>
            <a:r>
              <a:rPr lang="en" sz="1600" u="sng" dirty="0">
                <a:solidFill>
                  <a:schemeClr val="hlink"/>
                </a:solidFill>
                <a:hlinkClick r:id="rId4"/>
              </a:rPr>
              <a:t>Google Form</a:t>
            </a:r>
            <a:r>
              <a:rPr lang="en" sz="1600" dirty="0">
                <a:solidFill>
                  <a:srgbClr val="595959"/>
                </a:solidFill>
              </a:rPr>
              <a:t> to let us know if you would be interested in attending an in-person training if scheduled. </a:t>
            </a:r>
            <a:endParaRPr sz="1600" dirty="0">
              <a:solidFill>
                <a:srgbClr val="59595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9"/>
          <p:cNvSpPr txBox="1">
            <a:spLocks noGrp="1"/>
          </p:cNvSpPr>
          <p:nvPr>
            <p:ph type="ctrTitle"/>
          </p:nvPr>
        </p:nvSpPr>
        <p:spPr>
          <a:xfrm>
            <a:off x="0" y="1946787"/>
            <a:ext cx="9144000" cy="17532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Title IV CSPR Outreach</a:t>
            </a:r>
            <a:endParaRPr dirty="0">
              <a:solidFill>
                <a:schemeClr val="dk1"/>
              </a:solidFill>
              <a:latin typeface="Raleway"/>
              <a:ea typeface="Raleway"/>
              <a:cs typeface="Raleway"/>
              <a:sym typeface="Raleway"/>
            </a:endParaRPr>
          </a:p>
          <a:p>
            <a:pPr marL="0" lvl="0" indent="0" algn="ctr" rtl="0">
              <a:lnSpc>
                <a:spcPct val="90000"/>
              </a:lnSpc>
              <a:spcBef>
                <a:spcPts val="0"/>
              </a:spcBef>
              <a:spcAft>
                <a:spcPts val="0"/>
              </a:spcAft>
              <a:buClr>
                <a:schemeClr val="lt1"/>
              </a:buClr>
              <a:buSzPts val="4000"/>
              <a:buFont typeface="Arial"/>
              <a:buNone/>
            </a:pPr>
            <a:endParaRPr sz="3600" dirty="0">
              <a:latin typeface="Raleway"/>
              <a:ea typeface="Raleway"/>
              <a:cs typeface="Raleway"/>
              <a:sym typeface="Raleway"/>
            </a:endParaRPr>
          </a:p>
        </p:txBody>
      </p:sp>
      <p:sp>
        <p:nvSpPr>
          <p:cNvPr id="323" name="Google Shape;323;p59"/>
          <p:cNvSpPr txBox="1">
            <a:spLocks noGrp="1"/>
          </p:cNvSpPr>
          <p:nvPr>
            <p:ph type="sldNum" idx="12"/>
          </p:nvPr>
        </p:nvSpPr>
        <p:spPr>
          <a:xfrm>
            <a:off x="170937" y="4820266"/>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200">
                <a:solidFill>
                  <a:schemeClr val="dk1"/>
                </a:solidFill>
              </a:rPr>
              <a:t>8</a:t>
            </a:fld>
            <a:endParaRPr sz="12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6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22-23 Title IV-A Content Area Expenditures </a:t>
            </a:r>
            <a:endParaRPr dirty="0">
              <a:latin typeface="Raleway"/>
              <a:ea typeface="Raleway"/>
              <a:cs typeface="Raleway"/>
              <a:sym typeface="Raleway"/>
            </a:endParaRPr>
          </a:p>
        </p:txBody>
      </p:sp>
      <p:sp>
        <p:nvSpPr>
          <p:cNvPr id="329" name="Google Shape;329;p60"/>
          <p:cNvSpPr txBox="1">
            <a:spLocks noGrp="1"/>
          </p:cNvSpPr>
          <p:nvPr>
            <p:ph type="body" idx="1"/>
          </p:nvPr>
        </p:nvSpPr>
        <p:spPr>
          <a:xfrm>
            <a:off x="628650" y="1015225"/>
            <a:ext cx="7886700" cy="3414000"/>
          </a:xfrm>
          <a:prstGeom prst="rect">
            <a:avLst/>
          </a:prstGeom>
        </p:spPr>
        <p:txBody>
          <a:bodyPr spcFirstLastPara="1" wrap="square" lIns="0" tIns="0" rIns="0" bIns="0" anchor="t" anchorCtr="0">
            <a:normAutofit/>
          </a:bodyPr>
          <a:lstStyle/>
          <a:p>
            <a:pPr marL="457200" lvl="0" indent="-330200" algn="l" rtl="0">
              <a:lnSpc>
                <a:spcPct val="95000"/>
              </a:lnSpc>
              <a:spcBef>
                <a:spcPts val="800"/>
              </a:spcBef>
              <a:spcAft>
                <a:spcPts val="0"/>
              </a:spcAft>
              <a:buSzPts val="1600"/>
              <a:buFont typeface="Calibri"/>
              <a:buChar char="•"/>
            </a:pPr>
            <a:r>
              <a:rPr lang="en" sz="1600"/>
              <a:t>Title IV-A Content Area Expenditures required by United States Department of Education </a:t>
            </a:r>
            <a:endParaRPr sz="1600"/>
          </a:p>
          <a:p>
            <a:pPr marL="457200" lvl="0" indent="-330200" algn="l" rtl="0">
              <a:lnSpc>
                <a:spcPct val="95000"/>
              </a:lnSpc>
              <a:spcBef>
                <a:spcPts val="0"/>
              </a:spcBef>
              <a:spcAft>
                <a:spcPts val="0"/>
              </a:spcAft>
              <a:buSzPts val="1600"/>
              <a:buFont typeface="Calibri"/>
              <a:buChar char="•"/>
            </a:pPr>
            <a:r>
              <a:rPr lang="en" sz="1600"/>
              <a:t>Expenditures reported in Annual Financial Reports (AFR)</a:t>
            </a:r>
            <a:endParaRPr sz="1600"/>
          </a:p>
          <a:p>
            <a:pPr marL="457200" lvl="0" indent="-330200" algn="l" rtl="0">
              <a:lnSpc>
                <a:spcPct val="95000"/>
              </a:lnSpc>
              <a:spcBef>
                <a:spcPts val="0"/>
              </a:spcBef>
              <a:spcAft>
                <a:spcPts val="0"/>
              </a:spcAft>
              <a:buSzPts val="1600"/>
              <a:buFont typeface="Calibri"/>
              <a:buChar char="•"/>
            </a:pPr>
            <a:r>
              <a:rPr lang="en" sz="1600"/>
              <a:t>Email to LEAs sent 11/28/23</a:t>
            </a:r>
            <a:endParaRPr sz="1600"/>
          </a:p>
          <a:p>
            <a:pPr marL="457200" lvl="0" indent="-330200" algn="l" rtl="0">
              <a:lnSpc>
                <a:spcPct val="95000"/>
              </a:lnSpc>
              <a:spcBef>
                <a:spcPts val="0"/>
              </a:spcBef>
              <a:spcAft>
                <a:spcPts val="0"/>
              </a:spcAft>
              <a:buSzPts val="1600"/>
              <a:buFont typeface="Calibri"/>
              <a:buChar char="•"/>
            </a:pPr>
            <a:r>
              <a:rPr lang="en" sz="1600"/>
              <a:t>As AFRs are closed, please send expenditures to </a:t>
            </a:r>
            <a:r>
              <a:rPr lang="en" sz="1600" u="sng">
                <a:solidFill>
                  <a:schemeClr val="hlink"/>
                </a:solidFill>
                <a:hlinkClick r:id="rId3"/>
              </a:rPr>
              <a:t>hickman_n@cde.state.co.us</a:t>
            </a:r>
            <a:r>
              <a:rPr lang="en" sz="1600"/>
              <a:t> by 12/15/23 in the following format:</a:t>
            </a:r>
            <a:endParaRPr sz="1600"/>
          </a:p>
          <a:p>
            <a:pPr marL="914400" lvl="0" indent="0" algn="l" rtl="0">
              <a:lnSpc>
                <a:spcPct val="70000"/>
              </a:lnSpc>
              <a:spcBef>
                <a:spcPts val="800"/>
              </a:spcBef>
              <a:spcAft>
                <a:spcPts val="0"/>
              </a:spcAft>
              <a:buNone/>
            </a:pPr>
            <a:r>
              <a:rPr lang="en" sz="1600"/>
              <a:t>LEA Name: </a:t>
            </a:r>
            <a:endParaRPr sz="1600"/>
          </a:p>
          <a:p>
            <a:pPr marL="914400" lvl="0" indent="0" algn="l" rtl="0">
              <a:lnSpc>
                <a:spcPct val="70000"/>
              </a:lnSpc>
              <a:spcBef>
                <a:spcPts val="800"/>
              </a:spcBef>
              <a:spcAft>
                <a:spcPts val="0"/>
              </a:spcAft>
              <a:buNone/>
            </a:pPr>
            <a:r>
              <a:rPr lang="en" sz="1600"/>
              <a:t>LEA Number: </a:t>
            </a:r>
            <a:endParaRPr sz="1600"/>
          </a:p>
          <a:p>
            <a:pPr marL="914400" lvl="0" indent="0" algn="l" rtl="0">
              <a:lnSpc>
                <a:spcPct val="70000"/>
              </a:lnSpc>
              <a:spcBef>
                <a:spcPts val="800"/>
              </a:spcBef>
              <a:spcAft>
                <a:spcPts val="0"/>
              </a:spcAft>
              <a:buNone/>
            </a:pPr>
            <a:r>
              <a:rPr lang="en" sz="1600"/>
              <a:t>Well Rounded Education: $</a:t>
            </a:r>
            <a:endParaRPr sz="1600"/>
          </a:p>
          <a:p>
            <a:pPr marL="914400" lvl="0" indent="0" algn="l" rtl="0">
              <a:lnSpc>
                <a:spcPct val="70000"/>
              </a:lnSpc>
              <a:spcBef>
                <a:spcPts val="800"/>
              </a:spcBef>
              <a:spcAft>
                <a:spcPts val="0"/>
              </a:spcAft>
              <a:buNone/>
            </a:pPr>
            <a:r>
              <a:rPr lang="en" sz="1600"/>
              <a:t>Safe and Healthy Students: $</a:t>
            </a:r>
            <a:endParaRPr sz="1600"/>
          </a:p>
          <a:p>
            <a:pPr marL="914400" lvl="0" indent="0" algn="l" rtl="0">
              <a:lnSpc>
                <a:spcPct val="70000"/>
              </a:lnSpc>
              <a:spcBef>
                <a:spcPts val="800"/>
              </a:spcBef>
              <a:spcAft>
                <a:spcPts val="0"/>
              </a:spcAft>
              <a:buNone/>
            </a:pPr>
            <a:r>
              <a:rPr lang="en" sz="1600"/>
              <a:t>Effective Use of Technology: $</a:t>
            </a:r>
            <a:endParaRPr sz="1600"/>
          </a:p>
          <a:p>
            <a:pPr marL="0" lvl="0" indent="0" algn="l" rtl="0">
              <a:lnSpc>
                <a:spcPct val="70000"/>
              </a:lnSpc>
              <a:spcBef>
                <a:spcPts val="800"/>
              </a:spcBef>
              <a:spcAft>
                <a:spcPts val="0"/>
              </a:spcAft>
              <a:buNone/>
            </a:pPr>
            <a:endParaRPr sz="16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3266</Words>
  <Application>Microsoft Office PowerPoint</Application>
  <PresentationFormat>On-screen Show (16:9)</PresentationFormat>
  <Paragraphs>362</Paragraphs>
  <Slides>49</Slides>
  <Notes>49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49</vt:i4>
      </vt:variant>
    </vt:vector>
  </HeadingPairs>
  <TitlesOfParts>
    <vt:vector size="56" baseType="lpstr">
      <vt:lpstr>Raleway</vt:lpstr>
      <vt:lpstr>Arial</vt:lpstr>
      <vt:lpstr>Rockwell</vt:lpstr>
      <vt:lpstr>Calibri</vt:lpstr>
      <vt:lpstr>Simple Light</vt:lpstr>
      <vt:lpstr>Office Theme</vt:lpstr>
      <vt:lpstr>Office Theme</vt:lpstr>
      <vt:lpstr>CDE Office Hours</vt:lpstr>
      <vt:lpstr>ESSER Office Hours</vt:lpstr>
      <vt:lpstr>Updates and Reminders</vt:lpstr>
      <vt:lpstr>Submitting Boundary Changes</vt:lpstr>
      <vt:lpstr>ESSER Reporting Survey Deadline Extended</vt:lpstr>
      <vt:lpstr>Empowering Action for School Improvement (EASI)</vt:lpstr>
      <vt:lpstr>Upcoming BruMan Training</vt:lpstr>
      <vt:lpstr>Title IV CSPR Outreach </vt:lpstr>
      <vt:lpstr>22-23 Title IV-A Content Area Expenditures </vt:lpstr>
      <vt:lpstr>SCG Round II </vt:lpstr>
      <vt:lpstr>Stronger Connections Grant, Round 2 Funding</vt:lpstr>
      <vt:lpstr>Evaluating the Effectiveness of a District's ELD Program </vt:lpstr>
      <vt:lpstr>Joint Guidance: U.S. Department of Education and the U.S. Department of Justice</vt:lpstr>
      <vt:lpstr>10 Topics </vt:lpstr>
      <vt:lpstr>Acronyms</vt:lpstr>
      <vt:lpstr>9. Evaluating the Effectiveness of a District’s ELD Program</vt:lpstr>
      <vt:lpstr>Chapter 9: Department of Education’s English Learner Toolkit  </vt:lpstr>
      <vt:lpstr>Chapter 9: Overview</vt:lpstr>
      <vt:lpstr>Meaningful ML Evaluations</vt:lpstr>
      <vt:lpstr>Checklist for Evaluating Programs and Services for English Learners</vt:lpstr>
      <vt:lpstr>Chapter 9 Tools </vt:lpstr>
      <vt:lpstr>Featured Tool</vt:lpstr>
      <vt:lpstr>A. EL Program Implementation Information</vt:lpstr>
      <vt:lpstr>B. Staffing and Professional Learning</vt:lpstr>
      <vt:lpstr>C. Student Performance Information: English Language Development</vt:lpstr>
      <vt:lpstr>D. Student Performance Information: Academic Content</vt:lpstr>
      <vt:lpstr>Stay tuned!</vt:lpstr>
      <vt:lpstr>Office of Culturally and Linguistically Diverse Education</vt:lpstr>
      <vt:lpstr>Reminder: Invitation to Attend and Extend to Your Colleagues</vt:lpstr>
      <vt:lpstr>RESOURCES</vt:lpstr>
      <vt:lpstr>English Learner Family Toolkit Webinar</vt:lpstr>
      <vt:lpstr>ESSA Identification of Schools for  Support and Improvement</vt:lpstr>
      <vt:lpstr>Methodology</vt:lpstr>
      <vt:lpstr>Approved Changes to ESSA State Plan</vt:lpstr>
      <vt:lpstr>ESSA Indicators</vt:lpstr>
      <vt:lpstr>ESSA Student Groups</vt:lpstr>
      <vt:lpstr>Identification of Schools</vt:lpstr>
      <vt:lpstr>ESSA Identification Categories</vt:lpstr>
      <vt:lpstr>Fall 2023 ESSA Identification Results</vt:lpstr>
      <vt:lpstr>Overview of Fall 2023 ESSA Identification</vt:lpstr>
      <vt:lpstr>Fall 2023 Schools Eligible for EASI Supports</vt:lpstr>
      <vt:lpstr>Schools Identified for Targeted Support</vt:lpstr>
      <vt:lpstr>ESSA School Profiles</vt:lpstr>
      <vt:lpstr>Profiles - Overall Identification</vt:lpstr>
      <vt:lpstr>Profiles - Data</vt:lpstr>
      <vt:lpstr>Additional Information</vt:lpstr>
      <vt:lpstr>Upcoming Meetings</vt:lpstr>
      <vt:lpstr>Looking Ahead…</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Patino, Yazmine</dc:creator>
  <cp:lastModifiedBy>Patino, Yazmine</cp:lastModifiedBy>
  <cp:revision>9</cp:revision>
  <dcterms:modified xsi:type="dcterms:W3CDTF">2023-11-30T19:14:18Z</dcterms:modified>
</cp:coreProperties>
</file>