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4" r:id="rId2"/>
  </p:sldMasterIdLst>
  <p:notesMasterIdLst>
    <p:notesMasterId r:id="rId5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5" roundtripDataSignature="AMtx7mhbRXDkx6I8kRR/8DbN6Cv6RNTN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A074DD3-9028-4304-9A14-39473A2D555B}">
  <a:tblStyle styleId="{3A074DD3-9028-4304-9A14-39473A2D555B}"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0" d="100"/>
          <a:sy n="140" d="100"/>
        </p:scale>
        <p:origin x="132" y="49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8"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86c6562e08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g186c6562e08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Tina</a:t>
            </a:r>
            <a:endParaRPr/>
          </a:p>
        </p:txBody>
      </p:sp>
      <p:sp>
        <p:nvSpPr>
          <p:cNvPr id="280" name="Google Shape;280;g186c6562e08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86c6562e08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186c6562e08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Tina</a:t>
            </a:r>
            <a:endParaRPr/>
          </a:p>
        </p:txBody>
      </p:sp>
      <p:sp>
        <p:nvSpPr>
          <p:cNvPr id="288" name="Google Shape;288;g186c6562e08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86c6562e08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g186c6562e08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Tina</a:t>
            </a:r>
            <a:endParaRPr/>
          </a:p>
        </p:txBody>
      </p:sp>
      <p:sp>
        <p:nvSpPr>
          <p:cNvPr id="296" name="Google Shape;296;g186c6562e08_0_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86c6562e08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g186c6562e08_0_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Tina</a:t>
            </a:r>
            <a:endParaRPr/>
          </a:p>
          <a:p>
            <a:pPr marL="457200" lvl="0" indent="-298450" algn="l" rtl="0">
              <a:lnSpc>
                <a:spcPct val="115000"/>
              </a:lnSpc>
              <a:spcBef>
                <a:spcPts val="0"/>
              </a:spcBef>
              <a:spcAft>
                <a:spcPts val="0"/>
              </a:spcAft>
              <a:buClr>
                <a:schemeClr val="dk1"/>
              </a:buClr>
              <a:buSzPts val="1100"/>
              <a:buChar char="●"/>
            </a:pPr>
            <a:r>
              <a:rPr lang="en"/>
              <a:t>“Under ESSA, the State is required to take more rigorous action for schools that have been identified for CS-lowest 5% or CS-low graduation rate for 4 or more years. This is the first year that we have schools in this category. Prior to the pandemic, CDE had been working with stakeholders to determine the more rigorous action to be taken. However, that work was paused until this year. Based on stakeholder input, the schools that are also on the state accountability clock will not have any additional actions because of the efforts being implemented under the state accountability. For the CS-Y4+ schools that are only ESSA identified, CDE will work with the district and school to develop a plan that builds upon the improvement efforts taken to date. We are in the process of developing the options and will be reaching out to those districts directly.”</a:t>
            </a:r>
            <a:endParaRPr/>
          </a:p>
          <a:p>
            <a:pPr marL="0" lvl="0" indent="0" algn="l" rtl="0">
              <a:lnSpc>
                <a:spcPct val="100000"/>
              </a:lnSpc>
              <a:spcBef>
                <a:spcPts val="1200"/>
              </a:spcBef>
              <a:spcAft>
                <a:spcPts val="0"/>
              </a:spcAft>
              <a:buSzPts val="1400"/>
              <a:buNone/>
            </a:pPr>
            <a:endParaRPr/>
          </a:p>
        </p:txBody>
      </p:sp>
      <p:sp>
        <p:nvSpPr>
          <p:cNvPr id="304" name="Google Shape;304;g186c6562e08_0_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88ff2960d5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g188ff2960d5_4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Tina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86c6562e08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86c6562e08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Tina</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86c6562e08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86c6562e08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Tina</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86c6562e08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186c6562e08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Tina</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86c6562e08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86c6562e08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Tina</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86c6562e08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186c6562e08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Tina</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Nazie </a:t>
            </a:r>
            <a:endParaRPr/>
          </a:p>
        </p:txBody>
      </p:sp>
      <p:sp>
        <p:nvSpPr>
          <p:cNvPr id="230" name="Google Shape;23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86c6562e08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186c6562e08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Tina</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86c6562e08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186c6562e08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Tina</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86c6562e08_0_1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g186c6562e08_0_1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Tina</a:t>
            </a:r>
            <a:endParaRPr/>
          </a:p>
        </p:txBody>
      </p:sp>
      <p:sp>
        <p:nvSpPr>
          <p:cNvPr id="373" name="Google Shape;373;g186c6562e08_0_1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86c6562e08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186c6562e08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Tina</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86c6562e08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186c6562e08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Tina</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86c6562e08_0_2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g186c6562e08_0_2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Tina</a:t>
            </a:r>
            <a:endParaRPr/>
          </a:p>
        </p:txBody>
      </p:sp>
      <p:sp>
        <p:nvSpPr>
          <p:cNvPr id="397" name="Google Shape;397;g186c6562e08_0_2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88617a4c7d_1_14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Karen</a:t>
            </a:r>
            <a:endParaRPr/>
          </a:p>
        </p:txBody>
      </p:sp>
      <p:sp>
        <p:nvSpPr>
          <p:cNvPr id="404" name="Google Shape;404;g188617a4c7d_1_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884ebe154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1" name="Google Shape;411;g1884ebe154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Karen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188617a4c7d_1_24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endParaRPr/>
          </a:p>
        </p:txBody>
      </p:sp>
      <p:sp>
        <p:nvSpPr>
          <p:cNvPr id="416" name="Google Shape;416;g188617a4c7d_1_2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88617a4c7d_1_3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188617a4c7d_1_33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4" name="Google Shape;424;g188617a4c7d_1_3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Nazie </a:t>
            </a:r>
            <a:endParaRPr/>
          </a:p>
        </p:txBody>
      </p:sp>
      <p:sp>
        <p:nvSpPr>
          <p:cNvPr id="237" name="Google Shape;23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88617a4c7d_1_6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g188617a4c7d_1_6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188617a4c7d_1_87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Clr>
                <a:schemeClr val="dk1"/>
              </a:buClr>
              <a:buSzPts val="1200"/>
              <a:buChar char="•"/>
            </a:pP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None/>
            </a:pPr>
            <a:endParaRPr/>
          </a:p>
        </p:txBody>
      </p:sp>
      <p:sp>
        <p:nvSpPr>
          <p:cNvPr id="438" name="Google Shape;438;g188617a4c7d_1_8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188617a4c7d_1_95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5" name="Google Shape;445;g188617a4c7d_1_9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188617a4c7d_1_104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2" name="Google Shape;452;g188617a4c7d_1_10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88617a4c7d_1_11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9" name="Google Shape;459;g188617a4c7d_1_1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188617a4c7d_1_12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188617a4c7d_1_12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8" name="Google Shape;468;g188617a4c7d_1_12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88617a4c7d_1_12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188617a4c7d_1_121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5" name="Google Shape;475;g188617a4c7d_1_12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188617a4c7d_1_13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188617a4c7d_1_130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4" name="Google Shape;484;g188617a4c7d_1_13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88617a4c7d_1_15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88617a4c7d_1_156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3" name="Google Shape;493;g188617a4c7d_1_15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188617a4c7d_1_15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188617a4c7d_1_156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0" name="Google Shape;500;g188617a4c7d_1_15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7543e44dd4_0_6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17543e44dd4_0_6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Mackenzie</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188617a4c7d_1_165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7" name="Google Shape;507;g188617a4c7d_1_16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188617a4c7d_1_17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188617a4c7d_1_173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5" name="Google Shape;515;g188617a4c7d_1_17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188617a4c7d_1_18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188617a4c7d_1_182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endParaRPr/>
          </a:p>
          <a:p>
            <a:pPr marL="0" lvl="0" indent="0" algn="l" rtl="0">
              <a:spcBef>
                <a:spcPts val="0"/>
              </a:spcBef>
              <a:spcAft>
                <a:spcPts val="0"/>
              </a:spcAft>
              <a:buNone/>
            </a:pPr>
            <a:endParaRPr/>
          </a:p>
        </p:txBody>
      </p:sp>
      <p:sp>
        <p:nvSpPr>
          <p:cNvPr id="528" name="Google Shape;528;g188617a4c7d_1_18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188617a4c7d_1_20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188617a4c7d_1_200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8" name="Google Shape;538;g188617a4c7d_1_20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188617a4c7d_1_20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188617a4c7d_1_209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7" name="Google Shape;547;g188617a4c7d_1_20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Nazie </a:t>
            </a:r>
            <a:endParaRPr/>
          </a:p>
        </p:txBody>
      </p:sp>
      <p:sp>
        <p:nvSpPr>
          <p:cNvPr id="553" name="Google Shape;55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8" name="Google Shape;55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7" name="Google Shape;567;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47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86c6562e08_8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86c6562e08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5b833a4e68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15b833a4e68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Tammy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8aeb8d2846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8aeb8d284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88ff2960d5_1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Tina</a:t>
            </a:r>
            <a:endParaRPr dirty="0"/>
          </a:p>
        </p:txBody>
      </p:sp>
      <p:sp>
        <p:nvSpPr>
          <p:cNvPr id="267" name="Google Shape;267;g188ff2960d5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73dbf0a91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173dbf0a91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Tina - Refresher (expanded ESSA Identification Overview provided during September 29th Office Hours, and available online).</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3"/>
          <p:cNvSpPr/>
          <p:nvPr/>
        </p:nvSpPr>
        <p:spPr>
          <a:xfrm>
            <a:off x="0" y="3506431"/>
            <a:ext cx="9144000" cy="1637071"/>
          </a:xfrm>
          <a:prstGeom prst="rect">
            <a:avLst/>
          </a:prstGeom>
          <a:gradFill>
            <a:gsLst>
              <a:gs pos="0">
                <a:schemeClr val="lt1"/>
              </a:gs>
              <a:gs pos="100000">
                <a:srgbClr val="00953A">
                  <a:alpha val="43529"/>
                </a:srgbClr>
              </a:gs>
            </a:gsLst>
            <a:lin ang="5400000" scaled="0"/>
          </a:gra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11" name="Google Shape;11;p13"/>
          <p:cNvSpPr txBox="1">
            <a:spLocks noGrp="1"/>
          </p:cNvSpPr>
          <p:nvPr>
            <p:ph type="ctrTitle"/>
          </p:nvPr>
        </p:nvSpPr>
        <p:spPr>
          <a:xfrm>
            <a:off x="685800" y="2427182"/>
            <a:ext cx="7772400" cy="912442"/>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dk1"/>
              </a:buClr>
              <a:buSzPts val="2700"/>
              <a:buFont typeface="Arial"/>
              <a:buNone/>
              <a:defRPr sz="20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 name="Google Shape;12;p13"/>
          <p:cNvSpPr txBox="1">
            <a:spLocks noGrp="1"/>
          </p:cNvSpPr>
          <p:nvPr>
            <p:ph type="subTitle" idx="1"/>
          </p:nvPr>
        </p:nvSpPr>
        <p:spPr>
          <a:xfrm>
            <a:off x="685800" y="3805085"/>
            <a:ext cx="7772400" cy="799444"/>
          </a:xfrm>
          <a:prstGeom prst="rect">
            <a:avLst/>
          </a:prstGeom>
          <a:noFill/>
          <a:ln>
            <a:noFill/>
          </a:ln>
        </p:spPr>
        <p:txBody>
          <a:bodyPr spcFirstLastPara="1" wrap="square" lIns="68575" tIns="34275" rIns="68575" bIns="34275" anchor="t" anchorCtr="0">
            <a:noAutofit/>
          </a:bodyPr>
          <a:lstStyle>
            <a:lvl1pPr lvl="0" algn="ctr">
              <a:lnSpc>
                <a:spcPct val="90000"/>
              </a:lnSpc>
              <a:spcBef>
                <a:spcPts val="600"/>
              </a:spcBef>
              <a:spcAft>
                <a:spcPts val="0"/>
              </a:spcAft>
              <a:buClr>
                <a:schemeClr val="dk1"/>
              </a:buClr>
              <a:buSzPts val="1500"/>
              <a:buNone/>
              <a:defRPr sz="1100"/>
            </a:lvl1pPr>
            <a:lvl2pPr lvl="1" algn="ctr">
              <a:lnSpc>
                <a:spcPct val="90000"/>
              </a:lnSpc>
              <a:spcBef>
                <a:spcPts val="300"/>
              </a:spcBef>
              <a:spcAft>
                <a:spcPts val="0"/>
              </a:spcAft>
              <a:buClr>
                <a:schemeClr val="dk1"/>
              </a:buClr>
              <a:buSzPts val="1500"/>
              <a:buNone/>
              <a:defRPr sz="1100"/>
            </a:lvl2pPr>
            <a:lvl3pPr lvl="2" algn="ctr">
              <a:lnSpc>
                <a:spcPct val="90000"/>
              </a:lnSpc>
              <a:spcBef>
                <a:spcPts val="300"/>
              </a:spcBef>
              <a:spcAft>
                <a:spcPts val="0"/>
              </a:spcAft>
              <a:buClr>
                <a:schemeClr val="dk1"/>
              </a:buClr>
              <a:buSzPts val="1400"/>
              <a:buNone/>
              <a:defRPr sz="1000"/>
            </a:lvl3pPr>
            <a:lvl4pPr lvl="3" algn="ctr">
              <a:lnSpc>
                <a:spcPct val="90000"/>
              </a:lnSpc>
              <a:spcBef>
                <a:spcPts val="300"/>
              </a:spcBef>
              <a:spcAft>
                <a:spcPts val="0"/>
              </a:spcAft>
              <a:buClr>
                <a:schemeClr val="dk1"/>
              </a:buClr>
              <a:buSzPts val="1200"/>
              <a:buNone/>
              <a:defRPr sz="900"/>
            </a:lvl4pPr>
            <a:lvl5pPr lvl="4" algn="ctr">
              <a:lnSpc>
                <a:spcPct val="90000"/>
              </a:lnSpc>
              <a:spcBef>
                <a:spcPts val="300"/>
              </a:spcBef>
              <a:spcAft>
                <a:spcPts val="0"/>
              </a:spcAft>
              <a:buClr>
                <a:schemeClr val="dk1"/>
              </a:buClr>
              <a:buSzPts val="1200"/>
              <a:buNone/>
              <a:defRPr sz="900"/>
            </a:lvl5pPr>
            <a:lvl6pPr lvl="5" algn="ctr">
              <a:lnSpc>
                <a:spcPct val="90000"/>
              </a:lnSpc>
              <a:spcBef>
                <a:spcPts val="300"/>
              </a:spcBef>
              <a:spcAft>
                <a:spcPts val="0"/>
              </a:spcAft>
              <a:buClr>
                <a:schemeClr val="dk1"/>
              </a:buClr>
              <a:buSzPts val="1200"/>
              <a:buNone/>
              <a:defRPr sz="900"/>
            </a:lvl6pPr>
            <a:lvl7pPr lvl="6" algn="ctr">
              <a:lnSpc>
                <a:spcPct val="90000"/>
              </a:lnSpc>
              <a:spcBef>
                <a:spcPts val="300"/>
              </a:spcBef>
              <a:spcAft>
                <a:spcPts val="0"/>
              </a:spcAft>
              <a:buClr>
                <a:schemeClr val="dk1"/>
              </a:buClr>
              <a:buSzPts val="1200"/>
              <a:buNone/>
              <a:defRPr sz="900"/>
            </a:lvl7pPr>
            <a:lvl8pPr lvl="7" algn="ctr">
              <a:lnSpc>
                <a:spcPct val="90000"/>
              </a:lnSpc>
              <a:spcBef>
                <a:spcPts val="300"/>
              </a:spcBef>
              <a:spcAft>
                <a:spcPts val="0"/>
              </a:spcAft>
              <a:buClr>
                <a:schemeClr val="dk1"/>
              </a:buClr>
              <a:buSzPts val="1200"/>
              <a:buNone/>
              <a:defRPr sz="900"/>
            </a:lvl8pPr>
            <a:lvl9pPr lvl="8" algn="ctr">
              <a:lnSpc>
                <a:spcPct val="90000"/>
              </a:lnSpc>
              <a:spcBef>
                <a:spcPts val="300"/>
              </a:spcBef>
              <a:spcAft>
                <a:spcPts val="0"/>
              </a:spcAft>
              <a:buClr>
                <a:schemeClr val="dk1"/>
              </a:buClr>
              <a:buSzPts val="1200"/>
              <a:buNone/>
              <a:defRPr sz="900"/>
            </a:lvl9pPr>
          </a:lstStyle>
          <a:p>
            <a:endParaRPr/>
          </a:p>
        </p:txBody>
      </p:sp>
      <p:pic>
        <p:nvPicPr>
          <p:cNvPr id="13" name="Google Shape;13;p13"/>
          <p:cNvPicPr preferRelativeResize="0"/>
          <p:nvPr/>
        </p:nvPicPr>
        <p:blipFill rotWithShape="1">
          <a:blip r:embed="rId2">
            <a:alphaModFix/>
          </a:blip>
          <a:srcRect/>
          <a:stretch/>
        </p:blipFill>
        <p:spPr>
          <a:xfrm>
            <a:off x="3165737" y="474530"/>
            <a:ext cx="2821173" cy="1322047"/>
          </a:xfrm>
          <a:prstGeom prst="rect">
            <a:avLst/>
          </a:prstGeom>
          <a:noFill/>
          <a:ln>
            <a:noFill/>
          </a:ln>
        </p:spPr>
      </p:pic>
      <p:cxnSp>
        <p:nvCxnSpPr>
          <p:cNvPr id="14" name="Google Shape;14;p13"/>
          <p:cNvCxnSpPr/>
          <p:nvPr/>
        </p:nvCxnSpPr>
        <p:spPr>
          <a:xfrm>
            <a:off x="685801" y="2079522"/>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15" name="Google Shape;15;p13"/>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8"/>
        <p:cNvGrpSpPr/>
        <p:nvPr/>
      </p:nvGrpSpPr>
      <p:grpSpPr>
        <a:xfrm>
          <a:off x="0" y="0"/>
          <a:ext cx="0" cy="0"/>
          <a:chOff x="0" y="0"/>
          <a:chExt cx="0" cy="0"/>
        </a:xfrm>
      </p:grpSpPr>
      <p:pic>
        <p:nvPicPr>
          <p:cNvPr id="69" name="Google Shape;69;p24"/>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70" name="Google Shape;70;p24"/>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24"/>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72" name="Google Shape;72;p24"/>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73" name="Google Shape;73;p2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74" name="Google Shape;74;p24"/>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 with header/logo - blue 1">
  <p:cSld name="SECTION_HEADER_1">
    <p:spTree>
      <p:nvGrpSpPr>
        <p:cNvPr id="1" name="Shape 75"/>
        <p:cNvGrpSpPr/>
        <p:nvPr/>
      </p:nvGrpSpPr>
      <p:grpSpPr>
        <a:xfrm>
          <a:off x="0" y="0"/>
          <a:ext cx="0" cy="0"/>
          <a:chOff x="0" y="0"/>
          <a:chExt cx="0" cy="0"/>
        </a:xfrm>
      </p:grpSpPr>
      <p:pic>
        <p:nvPicPr>
          <p:cNvPr id="76" name="Google Shape;76;p25"/>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77" name="Google Shape;77;p25"/>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78" name="Google Shape;78;p25"/>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79" name="Google Shape;79;p25"/>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80" name="Google Shape;80;p25"/>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81" name="Google Shape;81;p25"/>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blue 1">
  <p:cSld name="TITLE_2">
    <p:spTree>
      <p:nvGrpSpPr>
        <p:cNvPr id="1" name="Shape 82"/>
        <p:cNvGrpSpPr/>
        <p:nvPr/>
      </p:nvGrpSpPr>
      <p:grpSpPr>
        <a:xfrm>
          <a:off x="0" y="0"/>
          <a:ext cx="0" cy="0"/>
          <a:chOff x="0" y="0"/>
          <a:chExt cx="0" cy="0"/>
        </a:xfrm>
      </p:grpSpPr>
      <p:sp>
        <p:nvSpPr>
          <p:cNvPr id="83" name="Google Shape;83;p26"/>
          <p:cNvSpPr txBox="1">
            <a:spLocks noGrp="1"/>
          </p:cNvSpPr>
          <p:nvPr>
            <p:ph type="ctrTitle"/>
          </p:nvPr>
        </p:nvSpPr>
        <p:spPr>
          <a:xfrm>
            <a:off x="311708" y="744575"/>
            <a:ext cx="8520600" cy="20526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84" name="Google Shape;84;p26"/>
          <p:cNvSpPr txBox="1">
            <a:spLocks noGrp="1"/>
          </p:cNvSpPr>
          <p:nvPr>
            <p:ph type="subTitle" idx="1"/>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a:endParaRPr/>
          </a:p>
        </p:txBody>
      </p:sp>
      <p:sp>
        <p:nvSpPr>
          <p:cNvPr id="85" name="Google Shape;85;p26"/>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86" name="Google Shape;86;p26"/>
          <p:cNvPicPr preferRelativeResize="0"/>
          <p:nvPr/>
        </p:nvPicPr>
        <p:blipFill rotWithShape="1">
          <a:blip r:embed="rId2">
            <a:alphaModFix/>
          </a:blip>
          <a:srcRect/>
          <a:stretch/>
        </p:blipFill>
        <p:spPr>
          <a:xfrm>
            <a:off x="0" y="0"/>
            <a:ext cx="9144024" cy="5166574"/>
          </a:xfrm>
          <a:prstGeom prst="rect">
            <a:avLst/>
          </a:prstGeom>
          <a:noFill/>
          <a:ln>
            <a:noFill/>
          </a:ln>
        </p:spPr>
      </p:pic>
      <p:sp>
        <p:nvSpPr>
          <p:cNvPr id="87" name="Google Shape;87;p26"/>
          <p:cNvSpPr txBox="1">
            <a:spLocks noGrp="1"/>
          </p:cNvSpPr>
          <p:nvPr>
            <p:ph type="ctrTitle" idx="2"/>
          </p:nvPr>
        </p:nvSpPr>
        <p:spPr>
          <a:xfrm>
            <a:off x="311700" y="744575"/>
            <a:ext cx="8520600" cy="18273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33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1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1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1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1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1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1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1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100"/>
              <a:buNone/>
              <a:defRPr sz="4000">
                <a:solidFill>
                  <a:schemeClr val="lt1"/>
                </a:solidFill>
                <a:latin typeface="Rockwell"/>
                <a:ea typeface="Rockwell"/>
                <a:cs typeface="Rockwell"/>
                <a:sym typeface="Rockwell"/>
              </a:defRPr>
            </a:lvl9pPr>
          </a:lstStyle>
          <a:p>
            <a:endParaRPr/>
          </a:p>
        </p:txBody>
      </p:sp>
      <p:sp>
        <p:nvSpPr>
          <p:cNvPr id="88" name="Google Shape;88;p26"/>
          <p:cNvSpPr txBox="1">
            <a:spLocks noGrp="1"/>
          </p:cNvSpPr>
          <p:nvPr>
            <p:ph type="subTitle" idx="3"/>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SzPts val="2300"/>
              <a:buNone/>
              <a:defRPr sz="2300">
                <a:solidFill>
                  <a:schemeClr val="lt1"/>
                </a:solidFill>
                <a:latin typeface="Calibri"/>
                <a:ea typeface="Calibri"/>
                <a:cs typeface="Calibri"/>
                <a:sym typeface="Calibri"/>
              </a:defRPr>
            </a:lvl1pPr>
            <a:lvl2pPr lvl="1" algn="l">
              <a:lnSpc>
                <a:spcPct val="90000"/>
              </a:lnSpc>
              <a:spcBef>
                <a:spcPts val="400"/>
              </a:spcBef>
              <a:spcAft>
                <a:spcPts val="0"/>
              </a:spcAft>
              <a:buSzPts val="1800"/>
              <a:buNone/>
              <a:defRPr>
                <a:solidFill>
                  <a:schemeClr val="lt1"/>
                </a:solidFill>
                <a:latin typeface="Calibri"/>
                <a:ea typeface="Calibri"/>
                <a:cs typeface="Calibri"/>
                <a:sym typeface="Calibri"/>
              </a:defRPr>
            </a:lvl2pPr>
            <a:lvl3pPr lvl="2" algn="l">
              <a:lnSpc>
                <a:spcPct val="90000"/>
              </a:lnSpc>
              <a:spcBef>
                <a:spcPts val="400"/>
              </a:spcBef>
              <a:spcAft>
                <a:spcPts val="0"/>
              </a:spcAft>
              <a:buSzPts val="1500"/>
              <a:buNone/>
              <a:defRPr>
                <a:solidFill>
                  <a:schemeClr val="lt1"/>
                </a:solidFill>
                <a:latin typeface="Calibri"/>
                <a:ea typeface="Calibri"/>
                <a:cs typeface="Calibri"/>
                <a:sym typeface="Calibri"/>
              </a:defRPr>
            </a:lvl3pPr>
            <a:lvl4pPr lvl="3" algn="l">
              <a:lnSpc>
                <a:spcPct val="90000"/>
              </a:lnSpc>
              <a:spcBef>
                <a:spcPts val="400"/>
              </a:spcBef>
              <a:spcAft>
                <a:spcPts val="0"/>
              </a:spcAft>
              <a:buSzPts val="1400"/>
              <a:buNone/>
              <a:defRPr>
                <a:solidFill>
                  <a:schemeClr val="lt1"/>
                </a:solidFill>
                <a:latin typeface="Calibri"/>
                <a:ea typeface="Calibri"/>
                <a:cs typeface="Calibri"/>
                <a:sym typeface="Calibri"/>
              </a:defRPr>
            </a:lvl4pPr>
            <a:lvl5pPr lvl="4" algn="l">
              <a:lnSpc>
                <a:spcPct val="90000"/>
              </a:lnSpc>
              <a:spcBef>
                <a:spcPts val="400"/>
              </a:spcBef>
              <a:spcAft>
                <a:spcPts val="0"/>
              </a:spcAft>
              <a:buSzPts val="1400"/>
              <a:buNone/>
              <a:defRPr>
                <a:solidFill>
                  <a:schemeClr val="lt1"/>
                </a:solidFill>
                <a:latin typeface="Calibri"/>
                <a:ea typeface="Calibri"/>
                <a:cs typeface="Calibri"/>
                <a:sym typeface="Calibri"/>
              </a:defRPr>
            </a:lvl5pPr>
            <a:lvl6pPr lvl="5" algn="l">
              <a:lnSpc>
                <a:spcPct val="90000"/>
              </a:lnSpc>
              <a:spcBef>
                <a:spcPts val="400"/>
              </a:spcBef>
              <a:spcAft>
                <a:spcPts val="0"/>
              </a:spcAft>
              <a:buSzPts val="1400"/>
              <a:buNone/>
              <a:defRPr>
                <a:solidFill>
                  <a:schemeClr val="lt1"/>
                </a:solidFill>
                <a:latin typeface="Calibri"/>
                <a:ea typeface="Calibri"/>
                <a:cs typeface="Calibri"/>
                <a:sym typeface="Calibri"/>
              </a:defRPr>
            </a:lvl6pPr>
            <a:lvl7pPr lvl="6" algn="l">
              <a:lnSpc>
                <a:spcPct val="90000"/>
              </a:lnSpc>
              <a:spcBef>
                <a:spcPts val="400"/>
              </a:spcBef>
              <a:spcAft>
                <a:spcPts val="0"/>
              </a:spcAft>
              <a:buSzPts val="1400"/>
              <a:buNone/>
              <a:defRPr>
                <a:solidFill>
                  <a:schemeClr val="lt1"/>
                </a:solidFill>
                <a:latin typeface="Calibri"/>
                <a:ea typeface="Calibri"/>
                <a:cs typeface="Calibri"/>
                <a:sym typeface="Calibri"/>
              </a:defRPr>
            </a:lvl7pPr>
            <a:lvl8pPr lvl="7" algn="l">
              <a:lnSpc>
                <a:spcPct val="90000"/>
              </a:lnSpc>
              <a:spcBef>
                <a:spcPts val="400"/>
              </a:spcBef>
              <a:spcAft>
                <a:spcPts val="0"/>
              </a:spcAft>
              <a:buSzPts val="1400"/>
              <a:buNone/>
              <a:defRPr>
                <a:solidFill>
                  <a:schemeClr val="lt1"/>
                </a:solidFill>
                <a:latin typeface="Calibri"/>
                <a:ea typeface="Calibri"/>
                <a:cs typeface="Calibri"/>
                <a:sym typeface="Calibri"/>
              </a:defRPr>
            </a:lvl8pPr>
            <a:lvl9pPr lvl="8" algn="l">
              <a:lnSpc>
                <a:spcPct val="90000"/>
              </a:lnSpc>
              <a:spcBef>
                <a:spcPts val="40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89" name="Google Shape;89;p26"/>
          <p:cNvCxnSpPr/>
          <p:nvPr/>
        </p:nvCxnSpPr>
        <p:spPr>
          <a:xfrm>
            <a:off x="295875" y="2758925"/>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 with header/logo - blue 2">
  <p:cSld name="SECTION_HEADER_2">
    <p:spTree>
      <p:nvGrpSpPr>
        <p:cNvPr id="1" name="Shape 90"/>
        <p:cNvGrpSpPr/>
        <p:nvPr/>
      </p:nvGrpSpPr>
      <p:grpSpPr>
        <a:xfrm>
          <a:off x="0" y="0"/>
          <a:ext cx="0" cy="0"/>
          <a:chOff x="0" y="0"/>
          <a:chExt cx="0" cy="0"/>
        </a:xfrm>
      </p:grpSpPr>
      <p:pic>
        <p:nvPicPr>
          <p:cNvPr id="91" name="Google Shape;91;p27"/>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92" name="Google Shape;92;p2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93" name="Google Shape;93;p27"/>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94" name="Google Shape;94;p27"/>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95" name="Google Shape;95;p27"/>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96" name="Google Shape;96;p27"/>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slide with header/logo - blue 3">
  <p:cSld name="SECTION_HEADER_3">
    <p:spTree>
      <p:nvGrpSpPr>
        <p:cNvPr id="1" name="Shape 97"/>
        <p:cNvGrpSpPr/>
        <p:nvPr/>
      </p:nvGrpSpPr>
      <p:grpSpPr>
        <a:xfrm>
          <a:off x="0" y="0"/>
          <a:ext cx="0" cy="0"/>
          <a:chOff x="0" y="0"/>
          <a:chExt cx="0" cy="0"/>
        </a:xfrm>
      </p:grpSpPr>
      <p:pic>
        <p:nvPicPr>
          <p:cNvPr id="98" name="Google Shape;98;p28"/>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99" name="Google Shape;99;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100" name="Google Shape;100;p28"/>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101" name="Google Shape;101;p28"/>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102" name="Google Shape;102;p28"/>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103" name="Google Shape;103;p28"/>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04"/>
        <p:cNvGrpSpPr/>
        <p:nvPr/>
      </p:nvGrpSpPr>
      <p:grpSpPr>
        <a:xfrm>
          <a:off x="0" y="0"/>
          <a:ext cx="0" cy="0"/>
          <a:chOff x="0" y="0"/>
          <a:chExt cx="0" cy="0"/>
        </a:xfrm>
      </p:grpSpPr>
      <p:pic>
        <p:nvPicPr>
          <p:cNvPr id="105" name="Google Shape;105;g188617a4c7d_1_415"/>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06" name="Google Shape;106;g188617a4c7d_1_415"/>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7" name="Google Shape;107;g188617a4c7d_1_415"/>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sz="1600" b="0" i="0" u="none" strike="noStrike" cap="none">
                <a:solidFill>
                  <a:schemeClr val="lt1"/>
                </a:solidFill>
                <a:latin typeface="Calibri"/>
                <a:ea typeface="Calibri"/>
                <a:cs typeface="Calibri"/>
                <a:sym typeface="Calibri"/>
              </a:defRPr>
            </a:lvl1pPr>
            <a:lvl2pPr marL="0" lvl="1" indent="0" algn="l" rtl="0">
              <a:spcBef>
                <a:spcPts val="0"/>
              </a:spcBef>
              <a:buNone/>
              <a:defRPr sz="1600" b="0" i="0" u="none" strike="noStrike" cap="none">
                <a:solidFill>
                  <a:schemeClr val="lt1"/>
                </a:solidFill>
                <a:latin typeface="Calibri"/>
                <a:ea typeface="Calibri"/>
                <a:cs typeface="Calibri"/>
                <a:sym typeface="Calibri"/>
              </a:defRPr>
            </a:lvl2pPr>
            <a:lvl3pPr marL="0" lvl="2" indent="0" algn="l" rtl="0">
              <a:spcBef>
                <a:spcPts val="0"/>
              </a:spcBef>
              <a:buNone/>
              <a:defRPr sz="1600" b="0" i="0" u="none" strike="noStrike" cap="none">
                <a:solidFill>
                  <a:schemeClr val="lt1"/>
                </a:solidFill>
                <a:latin typeface="Calibri"/>
                <a:ea typeface="Calibri"/>
                <a:cs typeface="Calibri"/>
                <a:sym typeface="Calibri"/>
              </a:defRPr>
            </a:lvl3pPr>
            <a:lvl4pPr marL="0" lvl="3" indent="0" algn="l" rtl="0">
              <a:spcBef>
                <a:spcPts val="0"/>
              </a:spcBef>
              <a:buNone/>
              <a:defRPr sz="1600" b="0" i="0" u="none" strike="noStrike" cap="none">
                <a:solidFill>
                  <a:schemeClr val="lt1"/>
                </a:solidFill>
                <a:latin typeface="Calibri"/>
                <a:ea typeface="Calibri"/>
                <a:cs typeface="Calibri"/>
                <a:sym typeface="Calibri"/>
              </a:defRPr>
            </a:lvl4pPr>
            <a:lvl5pPr marL="0" lvl="4" indent="0" algn="l" rtl="0">
              <a:spcBef>
                <a:spcPts val="0"/>
              </a:spcBef>
              <a:buNone/>
              <a:defRPr sz="1600" b="0" i="0" u="none" strike="noStrike" cap="none">
                <a:solidFill>
                  <a:schemeClr val="lt1"/>
                </a:solidFill>
                <a:latin typeface="Calibri"/>
                <a:ea typeface="Calibri"/>
                <a:cs typeface="Calibri"/>
                <a:sym typeface="Calibri"/>
              </a:defRPr>
            </a:lvl5pPr>
            <a:lvl6pPr marL="0" lvl="5" indent="0" algn="l" rtl="0">
              <a:spcBef>
                <a:spcPts val="0"/>
              </a:spcBef>
              <a:buNone/>
              <a:defRPr sz="1600" b="0" i="0" u="none" strike="noStrike" cap="none">
                <a:solidFill>
                  <a:schemeClr val="lt1"/>
                </a:solidFill>
                <a:latin typeface="Calibri"/>
                <a:ea typeface="Calibri"/>
                <a:cs typeface="Calibri"/>
                <a:sym typeface="Calibri"/>
              </a:defRPr>
            </a:lvl6pPr>
            <a:lvl7pPr marL="0" lvl="6" indent="0" algn="l" rtl="0">
              <a:spcBef>
                <a:spcPts val="0"/>
              </a:spcBef>
              <a:buNone/>
              <a:defRPr sz="1600" b="0" i="0" u="none" strike="noStrike" cap="none">
                <a:solidFill>
                  <a:schemeClr val="lt1"/>
                </a:solidFill>
                <a:latin typeface="Calibri"/>
                <a:ea typeface="Calibri"/>
                <a:cs typeface="Calibri"/>
                <a:sym typeface="Calibri"/>
              </a:defRPr>
            </a:lvl7pPr>
            <a:lvl8pPr marL="0" lvl="7" indent="0" algn="l" rtl="0">
              <a:spcBef>
                <a:spcPts val="0"/>
              </a:spcBef>
              <a:buNone/>
              <a:defRPr sz="1600" b="0" i="0" u="none" strike="noStrike" cap="none">
                <a:solidFill>
                  <a:schemeClr val="lt1"/>
                </a:solidFill>
                <a:latin typeface="Calibri"/>
                <a:ea typeface="Calibri"/>
                <a:cs typeface="Calibri"/>
                <a:sym typeface="Calibri"/>
              </a:defRPr>
            </a:lvl8pPr>
            <a:lvl9pPr marL="0" lvl="8" indent="0" algn="l" rtl="0">
              <a:spcBef>
                <a:spcPts val="0"/>
              </a:spcBef>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12"/>
        <p:cNvGrpSpPr/>
        <p:nvPr/>
      </p:nvGrpSpPr>
      <p:grpSpPr>
        <a:xfrm>
          <a:off x="0" y="0"/>
          <a:ext cx="0" cy="0"/>
          <a:chOff x="0" y="0"/>
          <a:chExt cx="0" cy="0"/>
        </a:xfrm>
      </p:grpSpPr>
      <p:pic>
        <p:nvPicPr>
          <p:cNvPr id="113" name="Google Shape;113;g173dbf0a91b_0_10"/>
          <p:cNvPicPr preferRelativeResize="0"/>
          <p:nvPr/>
        </p:nvPicPr>
        <p:blipFill rotWithShape="1">
          <a:blip r:embed="rId2">
            <a:alphaModFix/>
          </a:blip>
          <a:srcRect/>
          <a:stretch/>
        </p:blipFill>
        <p:spPr>
          <a:xfrm>
            <a:off x="1" y="2"/>
            <a:ext cx="9144000" cy="5143500"/>
          </a:xfrm>
          <a:prstGeom prst="rect">
            <a:avLst/>
          </a:prstGeom>
          <a:noFill/>
          <a:ln>
            <a:noFill/>
          </a:ln>
        </p:spPr>
      </p:pic>
      <p:sp>
        <p:nvSpPr>
          <p:cNvPr id="114" name="Google Shape;114;g173dbf0a91b_0_10"/>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5" name="Google Shape;115;g173dbf0a91b_0_10"/>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6"/>
        <p:cNvGrpSpPr/>
        <p:nvPr/>
      </p:nvGrpSpPr>
      <p:grpSpPr>
        <a:xfrm>
          <a:off x="0" y="0"/>
          <a:ext cx="0" cy="0"/>
          <a:chOff x="0" y="0"/>
          <a:chExt cx="0" cy="0"/>
        </a:xfrm>
      </p:grpSpPr>
      <p:pic>
        <p:nvPicPr>
          <p:cNvPr id="117" name="Google Shape;117;g173dbf0a91b_0_4"/>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118" name="Google Shape;118;g173dbf0a91b_0_4"/>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9" name="Google Shape;119;g173dbf0a91b_0_4"/>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20" name="Google Shape;120;g173dbf0a91b_0_4"/>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21" name="Google Shape;121;g173dbf0a91b_0_4"/>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_1">
    <p:spTree>
      <p:nvGrpSpPr>
        <p:cNvPr id="1" name="Shape 122"/>
        <p:cNvGrpSpPr/>
        <p:nvPr/>
      </p:nvGrpSpPr>
      <p:grpSpPr>
        <a:xfrm>
          <a:off x="0" y="0"/>
          <a:ext cx="0" cy="0"/>
          <a:chOff x="0" y="0"/>
          <a:chExt cx="0" cy="0"/>
        </a:xfrm>
      </p:grpSpPr>
      <p:pic>
        <p:nvPicPr>
          <p:cNvPr id="123" name="Google Shape;123;g15b2484f12c_2_45"/>
          <p:cNvPicPr preferRelativeResize="0"/>
          <p:nvPr/>
        </p:nvPicPr>
        <p:blipFill rotWithShape="1">
          <a:blip r:embed="rId2">
            <a:alphaModFix/>
          </a:blip>
          <a:srcRect/>
          <a:stretch/>
        </p:blipFill>
        <p:spPr>
          <a:xfrm>
            <a:off x="8146725" y="4676400"/>
            <a:ext cx="867951" cy="369000"/>
          </a:xfrm>
          <a:prstGeom prst="rect">
            <a:avLst/>
          </a:prstGeom>
          <a:noFill/>
          <a:ln>
            <a:noFill/>
          </a:ln>
        </p:spPr>
      </p:pic>
      <p:pic>
        <p:nvPicPr>
          <p:cNvPr id="124" name="Google Shape;124;g15b2484f12c_2_45"/>
          <p:cNvPicPr preferRelativeResize="0"/>
          <p:nvPr/>
        </p:nvPicPr>
        <p:blipFill rotWithShape="1">
          <a:blip r:embed="rId3">
            <a:alphaModFix/>
          </a:blip>
          <a:srcRect/>
          <a:stretch/>
        </p:blipFill>
        <p:spPr>
          <a:xfrm>
            <a:off x="0" y="0"/>
            <a:ext cx="9144000" cy="914400"/>
          </a:xfrm>
          <a:prstGeom prst="rect">
            <a:avLst/>
          </a:prstGeom>
          <a:noFill/>
          <a:ln>
            <a:noFill/>
          </a:ln>
        </p:spPr>
      </p:pic>
      <p:sp>
        <p:nvSpPr>
          <p:cNvPr id="125" name="Google Shape;125;g15b2484f12c_2_4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8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28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28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28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28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28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28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28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2800"/>
              <a:buNone/>
              <a:defRPr sz="2000">
                <a:solidFill>
                  <a:srgbClr val="FFFFFF"/>
                </a:solidFill>
                <a:latin typeface="Rockwell"/>
                <a:ea typeface="Rockwell"/>
                <a:cs typeface="Rockwell"/>
                <a:sym typeface="Rockwell"/>
              </a:defRPr>
            </a:lvl9pPr>
          </a:lstStyle>
          <a:p>
            <a:endParaRPr/>
          </a:p>
        </p:txBody>
      </p:sp>
      <p:sp>
        <p:nvSpPr>
          <p:cNvPr id="126" name="Google Shape;126;g15b2484f12c_2_45"/>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rmAutofit/>
          </a:bodyPr>
          <a:lstStyle>
            <a:lvl1pPr marL="457200" lvl="0" indent="-330200" algn="l">
              <a:lnSpc>
                <a:spcPct val="115000"/>
              </a:lnSpc>
              <a:spcBef>
                <a:spcPts val="0"/>
              </a:spcBef>
              <a:spcAft>
                <a:spcPts val="0"/>
              </a:spcAft>
              <a:buClr>
                <a:schemeClr val="dk1"/>
              </a:buClr>
              <a:buSzPts val="1600"/>
              <a:buChar char="●"/>
              <a:defRPr>
                <a:solidFill>
                  <a:schemeClr val="dk1"/>
                </a:solidFill>
              </a:defRPr>
            </a:lvl1pPr>
            <a:lvl2pPr marL="914400" lvl="1" indent="-292100" algn="l">
              <a:lnSpc>
                <a:spcPct val="115000"/>
              </a:lnSpc>
              <a:spcBef>
                <a:spcPts val="0"/>
              </a:spcBef>
              <a:spcAft>
                <a:spcPts val="0"/>
              </a:spcAft>
              <a:buClr>
                <a:schemeClr val="dk1"/>
              </a:buClr>
              <a:buSzPts val="1000"/>
              <a:buChar char="○"/>
              <a:defRPr sz="1600">
                <a:solidFill>
                  <a:schemeClr val="dk1"/>
                </a:solidFill>
              </a:defRPr>
            </a:lvl2pPr>
            <a:lvl3pPr marL="1371600" lvl="2" indent="-292100" algn="l">
              <a:lnSpc>
                <a:spcPct val="115000"/>
              </a:lnSpc>
              <a:spcBef>
                <a:spcPts val="0"/>
              </a:spcBef>
              <a:spcAft>
                <a:spcPts val="0"/>
              </a:spcAft>
              <a:buClr>
                <a:schemeClr val="dk1"/>
              </a:buClr>
              <a:buSzPts val="1000"/>
              <a:buChar char="■"/>
              <a:defRPr sz="1600">
                <a:solidFill>
                  <a:schemeClr val="dk1"/>
                </a:solidFill>
              </a:defRPr>
            </a:lvl3pPr>
            <a:lvl4pPr marL="1828800" lvl="3" indent="-292100" algn="l">
              <a:lnSpc>
                <a:spcPct val="115000"/>
              </a:lnSpc>
              <a:spcBef>
                <a:spcPts val="0"/>
              </a:spcBef>
              <a:spcAft>
                <a:spcPts val="0"/>
              </a:spcAft>
              <a:buClr>
                <a:schemeClr val="dk1"/>
              </a:buClr>
              <a:buSzPts val="1000"/>
              <a:buChar char="●"/>
              <a:defRPr sz="1600">
                <a:solidFill>
                  <a:schemeClr val="dk1"/>
                </a:solidFill>
              </a:defRPr>
            </a:lvl4pPr>
            <a:lvl5pPr marL="2286000" lvl="4" indent="-292100" algn="l">
              <a:lnSpc>
                <a:spcPct val="115000"/>
              </a:lnSpc>
              <a:spcBef>
                <a:spcPts val="0"/>
              </a:spcBef>
              <a:spcAft>
                <a:spcPts val="0"/>
              </a:spcAft>
              <a:buClr>
                <a:schemeClr val="dk1"/>
              </a:buClr>
              <a:buSzPts val="1000"/>
              <a:buChar char="○"/>
              <a:defRPr sz="1600">
                <a:solidFill>
                  <a:schemeClr val="dk1"/>
                </a:solidFill>
              </a:defRPr>
            </a:lvl5pPr>
            <a:lvl6pPr marL="2743200" lvl="5" indent="-292100" algn="l">
              <a:lnSpc>
                <a:spcPct val="115000"/>
              </a:lnSpc>
              <a:spcBef>
                <a:spcPts val="0"/>
              </a:spcBef>
              <a:spcAft>
                <a:spcPts val="0"/>
              </a:spcAft>
              <a:buClr>
                <a:schemeClr val="dk1"/>
              </a:buClr>
              <a:buSzPts val="1000"/>
              <a:buChar char="■"/>
              <a:defRPr sz="1600">
                <a:solidFill>
                  <a:schemeClr val="dk1"/>
                </a:solidFill>
              </a:defRPr>
            </a:lvl6pPr>
            <a:lvl7pPr marL="3200400" lvl="6" indent="-292100" algn="l">
              <a:lnSpc>
                <a:spcPct val="115000"/>
              </a:lnSpc>
              <a:spcBef>
                <a:spcPts val="0"/>
              </a:spcBef>
              <a:spcAft>
                <a:spcPts val="0"/>
              </a:spcAft>
              <a:buClr>
                <a:schemeClr val="dk1"/>
              </a:buClr>
              <a:buSzPts val="1000"/>
              <a:buChar char="●"/>
              <a:defRPr sz="1600">
                <a:solidFill>
                  <a:schemeClr val="dk1"/>
                </a:solidFill>
              </a:defRPr>
            </a:lvl7pPr>
            <a:lvl8pPr marL="3657600" lvl="7" indent="-292100" algn="l">
              <a:lnSpc>
                <a:spcPct val="115000"/>
              </a:lnSpc>
              <a:spcBef>
                <a:spcPts val="0"/>
              </a:spcBef>
              <a:spcAft>
                <a:spcPts val="0"/>
              </a:spcAft>
              <a:buClr>
                <a:schemeClr val="dk1"/>
              </a:buClr>
              <a:buSzPts val="1000"/>
              <a:buChar char="○"/>
              <a:defRPr sz="1600">
                <a:solidFill>
                  <a:schemeClr val="dk1"/>
                </a:solidFill>
              </a:defRPr>
            </a:lvl8pPr>
            <a:lvl9pPr marL="4114800" lvl="8" indent="-292100" algn="l">
              <a:lnSpc>
                <a:spcPct val="115000"/>
              </a:lnSpc>
              <a:spcBef>
                <a:spcPts val="0"/>
              </a:spcBef>
              <a:spcAft>
                <a:spcPts val="0"/>
              </a:spcAft>
              <a:buClr>
                <a:schemeClr val="dk1"/>
              </a:buClr>
              <a:buSzPts val="1000"/>
              <a:buChar char="■"/>
              <a:defRPr sz="1600">
                <a:solidFill>
                  <a:schemeClr val="dk1"/>
                </a:solidFill>
              </a:defRPr>
            </a:lvl9pPr>
          </a:lstStyle>
          <a:p>
            <a:endParaRPr/>
          </a:p>
        </p:txBody>
      </p:sp>
      <p:cxnSp>
        <p:nvCxnSpPr>
          <p:cNvPr id="127" name="Google Shape;127;g15b2484f12c_2_45"/>
          <p:cNvCxnSpPr/>
          <p:nvPr/>
        </p:nvCxnSpPr>
        <p:spPr>
          <a:xfrm>
            <a:off x="0" y="4561600"/>
            <a:ext cx="9152700" cy="0"/>
          </a:xfrm>
          <a:prstGeom prst="straightConnector1">
            <a:avLst/>
          </a:prstGeom>
          <a:noFill/>
          <a:ln w="9525" cap="flat" cmpd="sng">
            <a:solidFill>
              <a:srgbClr val="6AA84F"/>
            </a:solidFill>
            <a:prstDash val="solid"/>
            <a:round/>
            <a:headEnd type="none" w="sm" len="sm"/>
            <a:tailEnd type="none" w="sm" len="sm"/>
          </a:ln>
        </p:spPr>
      </p:cxnSp>
      <p:sp>
        <p:nvSpPr>
          <p:cNvPr id="128" name="Google Shape;128;g15b2484f12c_2_45"/>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rm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29"/>
        <p:cNvGrpSpPr/>
        <p:nvPr/>
      </p:nvGrpSpPr>
      <p:grpSpPr>
        <a:xfrm>
          <a:off x="0" y="0"/>
          <a:ext cx="0" cy="0"/>
          <a:chOff x="0" y="0"/>
          <a:chExt cx="0" cy="0"/>
        </a:xfrm>
      </p:grpSpPr>
      <p:sp>
        <p:nvSpPr>
          <p:cNvPr id="130" name="Google Shape;130;g173dbf0a91b_0_43"/>
          <p:cNvSpPr txBox="1">
            <a:spLocks noGrp="1"/>
          </p:cNvSpPr>
          <p:nvPr>
            <p:ph type="body" idx="1"/>
          </p:nvPr>
        </p:nvSpPr>
        <p:spPr>
          <a:xfrm>
            <a:off x="6286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1" name="Google Shape;131;g173dbf0a91b_0_43"/>
          <p:cNvSpPr txBox="1">
            <a:spLocks noGrp="1"/>
          </p:cNvSpPr>
          <p:nvPr>
            <p:ph type="body" idx="2"/>
          </p:nvPr>
        </p:nvSpPr>
        <p:spPr>
          <a:xfrm>
            <a:off x="46291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32" name="Google Shape;132;g173dbf0a91b_0_43"/>
          <p:cNvPicPr preferRelativeResize="0"/>
          <p:nvPr/>
        </p:nvPicPr>
        <p:blipFill rotWithShape="1">
          <a:blip r:embed="rId2">
            <a:alphaModFix/>
          </a:blip>
          <a:srcRect/>
          <a:stretch/>
        </p:blipFill>
        <p:spPr>
          <a:xfrm>
            <a:off x="8086704" y="4629151"/>
            <a:ext cx="857291" cy="364738"/>
          </a:xfrm>
          <a:prstGeom prst="rect">
            <a:avLst/>
          </a:prstGeom>
          <a:noFill/>
          <a:ln>
            <a:noFill/>
          </a:ln>
        </p:spPr>
      </p:pic>
      <p:sp>
        <p:nvSpPr>
          <p:cNvPr id="133" name="Google Shape;133;g173dbf0a91b_0_43"/>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34" name="Google Shape;134;g173dbf0a91b_0_43"/>
          <p:cNvPicPr preferRelativeResize="0"/>
          <p:nvPr/>
        </p:nvPicPr>
        <p:blipFill rotWithShape="1">
          <a:blip r:embed="rId3">
            <a:alphaModFix/>
          </a:blip>
          <a:srcRect/>
          <a:stretch/>
        </p:blipFill>
        <p:spPr>
          <a:xfrm>
            <a:off x="2" y="0"/>
            <a:ext cx="9143995" cy="914399"/>
          </a:xfrm>
          <a:prstGeom prst="rect">
            <a:avLst/>
          </a:prstGeom>
          <a:noFill/>
          <a:ln>
            <a:noFill/>
          </a:ln>
        </p:spPr>
      </p:pic>
      <p:sp>
        <p:nvSpPr>
          <p:cNvPr id="135" name="Google Shape;135;g173dbf0a91b_0_43"/>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pic>
        <p:nvPicPr>
          <p:cNvPr id="17" name="Google Shape;17;p14"/>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18" name="Google Shape;18;p14"/>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 name="Google Shape;19;p14"/>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20" name="Google Shape;20;p14"/>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21" name="Google Shape;21;p1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6"/>
        <p:cNvGrpSpPr/>
        <p:nvPr/>
      </p:nvGrpSpPr>
      <p:grpSpPr>
        <a:xfrm>
          <a:off x="0" y="0"/>
          <a:ext cx="0" cy="0"/>
          <a:chOff x="0" y="0"/>
          <a:chExt cx="0" cy="0"/>
        </a:xfrm>
      </p:grpSpPr>
      <p:sp>
        <p:nvSpPr>
          <p:cNvPr id="137" name="Google Shape;137;g15b2484f12c_2_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38" name="Google Shape;138;g15b2484f12c_2_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9" name="Google Shape;139;g15b2484f12c_2_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0"/>
        <p:cNvGrpSpPr/>
        <p:nvPr/>
      </p:nvGrpSpPr>
      <p:grpSpPr>
        <a:xfrm>
          <a:off x="0" y="0"/>
          <a:ext cx="0" cy="0"/>
          <a:chOff x="0" y="0"/>
          <a:chExt cx="0" cy="0"/>
        </a:xfrm>
      </p:grpSpPr>
      <p:sp>
        <p:nvSpPr>
          <p:cNvPr id="141" name="Google Shape;141;g15b2484f12c_2_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42" name="Google Shape;142;g15b2484f12c_2_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3"/>
        <p:cNvGrpSpPr/>
        <p:nvPr/>
      </p:nvGrpSpPr>
      <p:grpSpPr>
        <a:xfrm>
          <a:off x="0" y="0"/>
          <a:ext cx="0" cy="0"/>
          <a:chOff x="0" y="0"/>
          <a:chExt cx="0" cy="0"/>
        </a:xfrm>
      </p:grpSpPr>
      <p:sp>
        <p:nvSpPr>
          <p:cNvPr id="144" name="Google Shape;144;g15b2484f12c_2_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5" name="Google Shape;145;g15b2484f12c_2_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46" name="Google Shape;146;g15b2484f12c_2_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7"/>
        <p:cNvGrpSpPr/>
        <p:nvPr/>
      </p:nvGrpSpPr>
      <p:grpSpPr>
        <a:xfrm>
          <a:off x="0" y="0"/>
          <a:ext cx="0" cy="0"/>
          <a:chOff x="0" y="0"/>
          <a:chExt cx="0" cy="0"/>
        </a:xfrm>
      </p:grpSpPr>
      <p:sp>
        <p:nvSpPr>
          <p:cNvPr id="148" name="Google Shape;148;g15b2484f12c_2_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9" name="Google Shape;149;g15b2484f12c_2_1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50" name="Google Shape;150;g15b2484f12c_2_1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51" name="Google Shape;151;g15b2484f12c_2_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2"/>
        <p:cNvGrpSpPr/>
        <p:nvPr/>
      </p:nvGrpSpPr>
      <p:grpSpPr>
        <a:xfrm>
          <a:off x="0" y="0"/>
          <a:ext cx="0" cy="0"/>
          <a:chOff x="0" y="0"/>
          <a:chExt cx="0" cy="0"/>
        </a:xfrm>
      </p:grpSpPr>
      <p:sp>
        <p:nvSpPr>
          <p:cNvPr id="153" name="Google Shape;153;g15b2484f12c_2_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4" name="Google Shape;154;g15b2484f12c_2_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5"/>
        <p:cNvGrpSpPr/>
        <p:nvPr/>
      </p:nvGrpSpPr>
      <p:grpSpPr>
        <a:xfrm>
          <a:off x="0" y="0"/>
          <a:ext cx="0" cy="0"/>
          <a:chOff x="0" y="0"/>
          <a:chExt cx="0" cy="0"/>
        </a:xfrm>
      </p:grpSpPr>
      <p:sp>
        <p:nvSpPr>
          <p:cNvPr id="156" name="Google Shape;156;g15b2484f12c_2_2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57" name="Google Shape;157;g15b2484f12c_2_2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58" name="Google Shape;158;g15b2484f12c_2_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9"/>
        <p:cNvGrpSpPr/>
        <p:nvPr/>
      </p:nvGrpSpPr>
      <p:grpSpPr>
        <a:xfrm>
          <a:off x="0" y="0"/>
          <a:ext cx="0" cy="0"/>
          <a:chOff x="0" y="0"/>
          <a:chExt cx="0" cy="0"/>
        </a:xfrm>
      </p:grpSpPr>
      <p:sp>
        <p:nvSpPr>
          <p:cNvPr id="160" name="Google Shape;160;g15b2484f12c_2_27"/>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61" name="Google Shape;161;g15b2484f12c_2_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2"/>
        <p:cNvGrpSpPr/>
        <p:nvPr/>
      </p:nvGrpSpPr>
      <p:grpSpPr>
        <a:xfrm>
          <a:off x="0" y="0"/>
          <a:ext cx="0" cy="0"/>
          <a:chOff x="0" y="0"/>
          <a:chExt cx="0" cy="0"/>
        </a:xfrm>
      </p:grpSpPr>
      <p:sp>
        <p:nvSpPr>
          <p:cNvPr id="163" name="Google Shape;163;g15b2484f12c_2_3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g15b2484f12c_2_3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65" name="Google Shape;165;g15b2484f12c_2_3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6" name="Google Shape;166;g15b2484f12c_2_3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7" name="Google Shape;167;g15b2484f12c_2_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8"/>
        <p:cNvGrpSpPr/>
        <p:nvPr/>
      </p:nvGrpSpPr>
      <p:grpSpPr>
        <a:xfrm>
          <a:off x="0" y="0"/>
          <a:ext cx="0" cy="0"/>
          <a:chOff x="0" y="0"/>
          <a:chExt cx="0" cy="0"/>
        </a:xfrm>
      </p:grpSpPr>
      <p:sp>
        <p:nvSpPr>
          <p:cNvPr id="169" name="Google Shape;169;g15b2484f12c_2_3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70" name="Google Shape;170;g15b2484f12c_2_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1"/>
        <p:cNvGrpSpPr/>
        <p:nvPr/>
      </p:nvGrpSpPr>
      <p:grpSpPr>
        <a:xfrm>
          <a:off x="0" y="0"/>
          <a:ext cx="0" cy="0"/>
          <a:chOff x="0" y="0"/>
          <a:chExt cx="0" cy="0"/>
        </a:xfrm>
      </p:grpSpPr>
      <p:sp>
        <p:nvSpPr>
          <p:cNvPr id="172" name="Google Shape;172;g15b2484f12c_2_3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73" name="Google Shape;173;g15b2484f12c_2_3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74" name="Google Shape;174;g15b2484f12c_2_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2"/>
        <p:cNvGrpSpPr/>
        <p:nvPr/>
      </p:nvGrpSpPr>
      <p:grpSpPr>
        <a:xfrm>
          <a:off x="0" y="0"/>
          <a:ext cx="0" cy="0"/>
          <a:chOff x="0" y="0"/>
          <a:chExt cx="0" cy="0"/>
        </a:xfrm>
      </p:grpSpPr>
      <p:pic>
        <p:nvPicPr>
          <p:cNvPr id="23" name="Google Shape;23;p15"/>
          <p:cNvPicPr preferRelativeResize="0"/>
          <p:nvPr/>
        </p:nvPicPr>
        <p:blipFill rotWithShape="1">
          <a:blip r:embed="rId2">
            <a:alphaModFix/>
          </a:blip>
          <a:srcRect/>
          <a:stretch/>
        </p:blipFill>
        <p:spPr>
          <a:xfrm>
            <a:off x="1" y="2"/>
            <a:ext cx="9143999" cy="5143499"/>
          </a:xfrm>
          <a:prstGeom prst="rect">
            <a:avLst/>
          </a:prstGeom>
          <a:noFill/>
          <a:ln>
            <a:noFill/>
          </a:ln>
        </p:spPr>
      </p:pic>
      <p:sp>
        <p:nvSpPr>
          <p:cNvPr id="24" name="Google Shape;24;p15"/>
          <p:cNvSpPr txBox="1">
            <a:spLocks noGrp="1"/>
          </p:cNvSpPr>
          <p:nvPr>
            <p:ph type="ctrTitle"/>
          </p:nvPr>
        </p:nvSpPr>
        <p:spPr>
          <a:xfrm>
            <a:off x="685800" y="1946787"/>
            <a:ext cx="7772400" cy="1753215"/>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 name="Google Shape;25;p15"/>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5"/>
        <p:cNvGrpSpPr/>
        <p:nvPr/>
      </p:nvGrpSpPr>
      <p:grpSpPr>
        <a:xfrm>
          <a:off x="0" y="0"/>
          <a:ext cx="0" cy="0"/>
          <a:chOff x="0" y="0"/>
          <a:chExt cx="0" cy="0"/>
        </a:xfrm>
      </p:grpSpPr>
      <p:sp>
        <p:nvSpPr>
          <p:cNvPr id="176" name="Google Shape;176;g15b2484f12c_2_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77"/>
        <p:cNvGrpSpPr/>
        <p:nvPr/>
      </p:nvGrpSpPr>
      <p:grpSpPr>
        <a:xfrm>
          <a:off x="0" y="0"/>
          <a:ext cx="0" cy="0"/>
          <a:chOff x="0" y="0"/>
          <a:chExt cx="0" cy="0"/>
        </a:xfrm>
      </p:grpSpPr>
      <p:pic>
        <p:nvPicPr>
          <p:cNvPr id="178" name="Google Shape;178;g173dbf0a91b_0_14"/>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79" name="Google Shape;179;g173dbf0a91b_0_14"/>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g173dbf0a91b_0_14"/>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81"/>
        <p:cNvGrpSpPr/>
        <p:nvPr/>
      </p:nvGrpSpPr>
      <p:grpSpPr>
        <a:xfrm>
          <a:off x="0" y="0"/>
          <a:ext cx="0" cy="0"/>
          <a:chOff x="0" y="0"/>
          <a:chExt cx="0" cy="0"/>
        </a:xfrm>
      </p:grpSpPr>
      <p:pic>
        <p:nvPicPr>
          <p:cNvPr id="182" name="Google Shape;182;g173dbf0a91b_0_18"/>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83" name="Google Shape;183;g173dbf0a91b_0_18"/>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g173dbf0a91b_0_18"/>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85"/>
        <p:cNvGrpSpPr/>
        <p:nvPr/>
      </p:nvGrpSpPr>
      <p:grpSpPr>
        <a:xfrm>
          <a:off x="0" y="0"/>
          <a:ext cx="0" cy="0"/>
          <a:chOff x="0" y="0"/>
          <a:chExt cx="0" cy="0"/>
        </a:xfrm>
      </p:grpSpPr>
      <p:pic>
        <p:nvPicPr>
          <p:cNvPr id="186" name="Google Shape;186;g173dbf0a91b_0_22"/>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187" name="Google Shape;187;g173dbf0a91b_0_22"/>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8" name="Google Shape;188;g173dbf0a91b_0_22"/>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89" name="Google Shape;189;g173dbf0a91b_0_22"/>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190" name="Google Shape;190;g173dbf0a91b_0_22"/>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91" name="Google Shape;191;g173dbf0a91b_0_22"/>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92"/>
        <p:cNvGrpSpPr/>
        <p:nvPr/>
      </p:nvGrpSpPr>
      <p:grpSpPr>
        <a:xfrm>
          <a:off x="0" y="0"/>
          <a:ext cx="0" cy="0"/>
          <a:chOff x="0" y="0"/>
          <a:chExt cx="0" cy="0"/>
        </a:xfrm>
      </p:grpSpPr>
      <p:pic>
        <p:nvPicPr>
          <p:cNvPr id="193" name="Google Shape;193;g173dbf0a91b_0_29"/>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194" name="Google Shape;194;g173dbf0a91b_0_29"/>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5" name="Google Shape;195;g173dbf0a91b_0_29"/>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96" name="Google Shape;196;g173dbf0a91b_0_29"/>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197" name="Google Shape;197;g173dbf0a91b_0_29"/>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98" name="Google Shape;198;g173dbf0a91b_0_29"/>
          <p:cNvPicPr preferRelativeResize="0"/>
          <p:nvPr/>
        </p:nvPicPr>
        <p:blipFill rotWithShape="1">
          <a:blip r:embed="rId4">
            <a:alphaModFix/>
          </a:blip>
          <a:srcRect/>
          <a:stretch/>
        </p:blipFill>
        <p:spPr>
          <a:xfrm>
            <a:off x="128460" y="13717"/>
            <a:ext cx="723884" cy="827773"/>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99"/>
        <p:cNvGrpSpPr/>
        <p:nvPr/>
      </p:nvGrpSpPr>
      <p:grpSpPr>
        <a:xfrm>
          <a:off x="0" y="0"/>
          <a:ext cx="0" cy="0"/>
          <a:chOff x="0" y="0"/>
          <a:chExt cx="0" cy="0"/>
        </a:xfrm>
      </p:grpSpPr>
      <p:pic>
        <p:nvPicPr>
          <p:cNvPr id="200" name="Google Shape;200;g173dbf0a91b_0_36"/>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01" name="Google Shape;201;g173dbf0a91b_0_36"/>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2" name="Google Shape;202;g173dbf0a91b_0_36"/>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03" name="Google Shape;203;g173dbf0a91b_0_36"/>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04" name="Google Shape;204;g173dbf0a91b_0_36"/>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05" name="Google Shape;205;g173dbf0a91b_0_36"/>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06"/>
        <p:cNvGrpSpPr/>
        <p:nvPr/>
      </p:nvGrpSpPr>
      <p:grpSpPr>
        <a:xfrm>
          <a:off x="0" y="0"/>
          <a:ext cx="0" cy="0"/>
          <a:chOff x="0" y="0"/>
          <a:chExt cx="0" cy="0"/>
        </a:xfrm>
      </p:grpSpPr>
      <p:pic>
        <p:nvPicPr>
          <p:cNvPr id="207" name="Google Shape;207;g173dbf0a91b_0_50"/>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08" name="Google Shape;208;g173dbf0a91b_0_50"/>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9" name="Google Shape;209;g173dbf0a91b_0_50"/>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10" name="Google Shape;210;g173dbf0a91b_0_50"/>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11" name="Google Shape;211;g173dbf0a91b_0_50"/>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12" name="Google Shape;212;g173dbf0a91b_0_50"/>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13"/>
        <p:cNvGrpSpPr/>
        <p:nvPr/>
      </p:nvGrpSpPr>
      <p:grpSpPr>
        <a:xfrm>
          <a:off x="0" y="0"/>
          <a:ext cx="0" cy="0"/>
          <a:chOff x="0" y="0"/>
          <a:chExt cx="0" cy="0"/>
        </a:xfrm>
      </p:grpSpPr>
      <p:pic>
        <p:nvPicPr>
          <p:cNvPr id="214" name="Google Shape;214;g173dbf0a91b_0_57"/>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15" name="Google Shape;215;g173dbf0a91b_0_57"/>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6" name="Google Shape;216;g173dbf0a91b_0_57"/>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17" name="Google Shape;217;g173dbf0a91b_0_57"/>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18" name="Google Shape;218;g173dbf0a91b_0_57"/>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19" name="Google Shape;219;g173dbf0a91b_0_57"/>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6"/>
        <p:cNvGrpSpPr/>
        <p:nvPr/>
      </p:nvGrpSpPr>
      <p:grpSpPr>
        <a:xfrm>
          <a:off x="0" y="0"/>
          <a:ext cx="0" cy="0"/>
          <a:chOff x="0" y="0"/>
          <a:chExt cx="0" cy="0"/>
        </a:xfrm>
      </p:grpSpPr>
      <p:pic>
        <p:nvPicPr>
          <p:cNvPr id="27" name="Google Shape;27;p18"/>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28" name="Google Shape;28;p18"/>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29" name="Google Shape;29;p18"/>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30" name="Google Shape;30;p18"/>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31" name="Google Shape;31;p18"/>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32" name="Google Shape;32;p18"/>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3"/>
        <p:cNvGrpSpPr/>
        <p:nvPr/>
      </p:nvGrpSpPr>
      <p:grpSpPr>
        <a:xfrm>
          <a:off x="0" y="0"/>
          <a:ext cx="0" cy="0"/>
          <a:chOff x="0" y="0"/>
          <a:chExt cx="0" cy="0"/>
        </a:xfrm>
      </p:grpSpPr>
      <p:pic>
        <p:nvPicPr>
          <p:cNvPr id="34" name="Google Shape;34;p19"/>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35" name="Google Shape;35;p19"/>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19"/>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37" name="Google Shape;37;p19"/>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38" name="Google Shape;38;p19"/>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9" name="Google Shape;39;p19"/>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0"/>
        <p:cNvGrpSpPr/>
        <p:nvPr/>
      </p:nvGrpSpPr>
      <p:grpSpPr>
        <a:xfrm>
          <a:off x="0" y="0"/>
          <a:ext cx="0" cy="0"/>
          <a:chOff x="0" y="0"/>
          <a:chExt cx="0" cy="0"/>
        </a:xfrm>
      </p:grpSpPr>
      <p:pic>
        <p:nvPicPr>
          <p:cNvPr id="41" name="Google Shape;41;p20"/>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42" name="Google Shape;42;p20"/>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p20"/>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44" name="Google Shape;44;p20"/>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45" name="Google Shape;45;p20"/>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46" name="Google Shape;46;p20"/>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7"/>
        <p:cNvGrpSpPr/>
        <p:nvPr/>
      </p:nvGrpSpPr>
      <p:grpSpPr>
        <a:xfrm>
          <a:off x="0" y="0"/>
          <a:ext cx="0" cy="0"/>
          <a:chOff x="0" y="0"/>
          <a:chExt cx="0" cy="0"/>
        </a:xfrm>
      </p:grpSpPr>
      <p:pic>
        <p:nvPicPr>
          <p:cNvPr id="48" name="Google Shape;48;p21"/>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49" name="Google Shape;49;p21"/>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21"/>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51" name="Google Shape;51;p21"/>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52" name="Google Shape;52;p21"/>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53" name="Google Shape;53;p21"/>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4"/>
        <p:cNvGrpSpPr/>
        <p:nvPr/>
      </p:nvGrpSpPr>
      <p:grpSpPr>
        <a:xfrm>
          <a:off x="0" y="0"/>
          <a:ext cx="0" cy="0"/>
          <a:chOff x="0" y="0"/>
          <a:chExt cx="0" cy="0"/>
        </a:xfrm>
      </p:grpSpPr>
      <p:pic>
        <p:nvPicPr>
          <p:cNvPr id="55" name="Google Shape;55;p22"/>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56" name="Google Shape;56;p22"/>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22"/>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58" name="Google Shape;58;p22"/>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59" name="Google Shape;59;p22"/>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0" name="Google Shape;60;p22"/>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1"/>
        <p:cNvGrpSpPr/>
        <p:nvPr/>
      </p:nvGrpSpPr>
      <p:grpSpPr>
        <a:xfrm>
          <a:off x="0" y="0"/>
          <a:ext cx="0" cy="0"/>
          <a:chOff x="0" y="0"/>
          <a:chExt cx="0" cy="0"/>
        </a:xfrm>
      </p:grpSpPr>
      <p:pic>
        <p:nvPicPr>
          <p:cNvPr id="62" name="Google Shape;62;p23"/>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63" name="Google Shape;63;p23"/>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23"/>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65" name="Google Shape;65;p23"/>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66" name="Google Shape;66;p23"/>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7" name="Google Shape;67;p23"/>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theme" Target="../theme/theme2.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628650" y="273847"/>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sldNum" idx="12"/>
          </p:nvPr>
        </p:nvSpPr>
        <p:spPr>
          <a:xfrm>
            <a:off x="245193" y="4770491"/>
            <a:ext cx="2057400" cy="273844"/>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08"/>
        <p:cNvGrpSpPr/>
        <p:nvPr/>
      </p:nvGrpSpPr>
      <p:grpSpPr>
        <a:xfrm>
          <a:off x="0" y="0"/>
          <a:ext cx="0" cy="0"/>
          <a:chOff x="0" y="0"/>
          <a:chExt cx="0" cy="0"/>
        </a:xfrm>
      </p:grpSpPr>
      <p:sp>
        <p:nvSpPr>
          <p:cNvPr id="109" name="Google Shape;109;g15b2484f12c_2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0" name="Google Shape;110;g15b2484f12c_2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11" name="Google Shape;111;g15b2484f12c_2_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de.state.co.us/fedprograms/ess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cde.state.co.us/fedprograms/essa_csi_tsi"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mailto:Mohajeri-Nelson_n@cde.state.co.us" TargetMode="External"/><Relationship Id="rId5" Type="http://schemas.openxmlformats.org/officeDocument/2006/relationships/hyperlink" Target="mailto:shen_m@cde.state.co.us" TargetMode="External"/><Relationship Id="rId4" Type="http://schemas.openxmlformats.org/officeDocument/2006/relationships/hyperlink" Target="mailto:negley_t@cde.state.co.u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studentaid.gov/tcli/?_ga=2.90719834.1929976945.1522767185-1174115832.1522767185"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studentaid.gov/tcli/?_ga=2.90719834.1929976945.1522767185-1174115832.1522767185"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studentaid.gov/manage-loans/forgiveness-cancellation/teacher"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studentaid.gov/manage-loans/forgiveness-cancellation/perkin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studentaid.gov/tcli/?_ga=2.90719834.1929976945.1522767185-1174115832.1522767185"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studentloans.gov/myDirectLoan/tcli.action?_ga=2.90719834.1929976945.1522767185-1174115832.1522767185"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cde.state.co.us/cdereval/pupilcurrent"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hyperlink" Target="http://www.cde.state.co.us/fedprograms/loanforgivenes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mailto:bixler_k@cde.state.co.us"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cdhe.colorado.gov/students/preparing-for-college/educator-funding-opportunities/ece-educator-stipends/scholarships" TargetMode="External"/><Relationship Id="rId3" Type="http://schemas.openxmlformats.org/officeDocument/2006/relationships/hyperlink" Target="https://studentaid.gov/manage-loans/forgiveness-cancellation/teacher" TargetMode="External"/><Relationship Id="rId7" Type="http://schemas.openxmlformats.org/officeDocument/2006/relationships/hyperlink" Target="https://cdhe.colorado.gov/ece-educator-loan-forgiveness"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cdhe.colorado.gov/colorado-educator-loan-forgiveness" TargetMode="External"/><Relationship Id="rId5" Type="http://schemas.openxmlformats.org/officeDocument/2006/relationships/hyperlink" Target="https://studentaid.gov/manage-loans/forgiveness-cancellation/public-service" TargetMode="External"/><Relationship Id="rId10" Type="http://schemas.openxmlformats.org/officeDocument/2006/relationships/hyperlink" Target="https://cdhe.colorado.gov/ece-educator-scholarships" TargetMode="External"/><Relationship Id="rId4" Type="http://schemas.openxmlformats.org/officeDocument/2006/relationships/hyperlink" Target="https://studentaid.gov/manage-loans/forgiveness-cancellation/perkins" TargetMode="External"/><Relationship Id="rId9" Type="http://schemas.openxmlformats.org/officeDocument/2006/relationships/hyperlink" Target="https://cdhe.colorado.gov/ece-educator-stipends"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s://www.cde.state.co.us/fedprograms/regionalcontactspage" TargetMode="External"/><Relationship Id="rId13" Type="http://schemas.openxmlformats.org/officeDocument/2006/relationships/hyperlink" Target="mailto:temple_r@cde.state.co.us" TargetMode="External"/><Relationship Id="rId18" Type="http://schemas.openxmlformats.org/officeDocument/2006/relationships/hyperlink" Target="mailto:boylan_k@cde.state.co.us" TargetMode="External"/><Relationship Id="rId26" Type="http://schemas.openxmlformats.org/officeDocument/2006/relationships/hyperlink" Target="mailto:parsley_b@cde.state.co.us" TargetMode="External"/><Relationship Id="rId3" Type="http://schemas.openxmlformats.org/officeDocument/2006/relationships/hyperlink" Target="mailto:Lastname_Firstinital@cde.state.co.us" TargetMode="External"/><Relationship Id="rId21" Type="http://schemas.openxmlformats.org/officeDocument/2006/relationships/hyperlink" Target="mailto:owens_m@cde.state.co.us" TargetMode="External"/><Relationship Id="rId7" Type="http://schemas.openxmlformats.org/officeDocument/2006/relationships/hyperlink" Target="mailto:negley_t@cde.state.co.us" TargetMode="External"/><Relationship Id="rId12" Type="http://schemas.openxmlformats.org/officeDocument/2006/relationships/hyperlink" Target="mailto:bixler_k@cde.state.co.us" TargetMode="External"/><Relationship Id="rId17" Type="http://schemas.openxmlformats.org/officeDocument/2006/relationships/hyperlink" Target="mailto:schelke_j@cde.state.co.us" TargetMode="External"/><Relationship Id="rId25" Type="http://schemas.openxmlformats.org/officeDocument/2006/relationships/hyperlink" Target="mailto:Kaleda_s@cde.state.co.us" TargetMode="External"/><Relationship Id="rId2" Type="http://schemas.openxmlformats.org/officeDocument/2006/relationships/notesSlide" Target="../notesSlides/notesSlide47.xml"/><Relationship Id="rId16" Type="http://schemas.openxmlformats.org/officeDocument/2006/relationships/hyperlink" Target="mailto:crumley_k@cde.state.co.us" TargetMode="External"/><Relationship Id="rId20" Type="http://schemas.openxmlformats.org/officeDocument/2006/relationships/hyperlink" Target="mailto:shen_m@cde.state.co.us" TargetMode="External"/><Relationship Id="rId29" Type="http://schemas.openxmlformats.org/officeDocument/2006/relationships/hyperlink" Target="mailto:hagemann_w@cde.state.co.us" TargetMode="External"/><Relationship Id="rId1" Type="http://schemas.openxmlformats.org/officeDocument/2006/relationships/slideLayout" Target="../slideLayouts/slideLayout2.xml"/><Relationship Id="rId6" Type="http://schemas.openxmlformats.org/officeDocument/2006/relationships/hyperlink" Target="mailto:giessinger_t@cde.state.co.us" TargetMode="External"/><Relationship Id="rId11" Type="http://schemas.openxmlformats.org/officeDocument/2006/relationships/hyperlink" Target="mailto:echsner_r@cde.state.co.us" TargetMode="External"/><Relationship Id="rId24" Type="http://schemas.openxmlformats.org/officeDocument/2006/relationships/hyperlink" Target="mailto:Hawkins_r@cde.state.co.us" TargetMode="External"/><Relationship Id="rId5" Type="http://schemas.openxmlformats.org/officeDocument/2006/relationships/hyperlink" Target="mailto:meushaw_l@cde.state.co.us" TargetMode="External"/><Relationship Id="rId15" Type="http://schemas.openxmlformats.org/officeDocument/2006/relationships/hyperlink" Target="mailto:Wilson_s@cde.state.co.us" TargetMode="External"/><Relationship Id="rId23" Type="http://schemas.openxmlformats.org/officeDocument/2006/relationships/hyperlink" Target="mailto:Austin_j@cde.state.co.us" TargetMode="External"/><Relationship Id="rId28" Type="http://schemas.openxmlformats.org/officeDocument/2006/relationships/hyperlink" Target="mailto:jones_kristina@cde.state.co.us" TargetMode="External"/><Relationship Id="rId10" Type="http://schemas.openxmlformats.org/officeDocument/2006/relationships/hyperlink" Target="mailto:byrd_e@cde.state.co.us" TargetMode="External"/><Relationship Id="rId19" Type="http://schemas.openxmlformats.org/officeDocument/2006/relationships/hyperlink" Target="mailto:wilson_s@cde.state.co.us" TargetMode="External"/><Relationship Id="rId31" Type="http://schemas.openxmlformats.org/officeDocument/2006/relationships/hyperlink" Target="mailto:prael_m@cde.state.co.us" TargetMode="External"/><Relationship Id="rId4" Type="http://schemas.openxmlformats.org/officeDocument/2006/relationships/hyperlink" Target="mailto:mohajeri-nelson_n@cde.state.co.us" TargetMode="External"/><Relationship Id="rId9" Type="http://schemas.openxmlformats.org/officeDocument/2006/relationships/hyperlink" Target="mailto:wisner_k@cde.state.co.us" TargetMode="External"/><Relationship Id="rId14" Type="http://schemas.openxmlformats.org/officeDocument/2006/relationships/hyperlink" Target="mailto:hickman_n@cde.state.co.us" TargetMode="External"/><Relationship Id="rId22" Type="http://schemas.openxmlformats.org/officeDocument/2006/relationships/hyperlink" Target="mailto:Bartlett_k@cde.state.co.us" TargetMode="External"/><Relationship Id="rId27" Type="http://schemas.openxmlformats.org/officeDocument/2006/relationships/hyperlink" Target="mailto:morris_h@cde.state.co.us" TargetMode="External"/><Relationship Id="rId30" Type="http://schemas.openxmlformats.org/officeDocument/2006/relationships/hyperlink" Target="mailto:collins_d@cde.state.co.u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pp.smartsheet.com/b/form/2d39e682a2b1401ab855e42295fc02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cde.state.co.us/caresact/esser3-maintenaceofequity"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
          <p:cNvSpPr txBox="1">
            <a:spLocks noGrp="1"/>
          </p:cNvSpPr>
          <p:nvPr>
            <p:ph type="ctrTitle"/>
          </p:nvPr>
        </p:nvSpPr>
        <p:spPr>
          <a:xfrm>
            <a:off x="1657350" y="2427181"/>
            <a:ext cx="5829300" cy="621648"/>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2700"/>
              <a:buFont typeface="Arial"/>
              <a:buNone/>
            </a:pPr>
            <a:r>
              <a:rPr lang="en"/>
              <a:t>CDE Office </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Hours</a:t>
            </a:r>
            <a:endParaRPr/>
          </a:p>
        </p:txBody>
      </p:sp>
      <p:sp>
        <p:nvSpPr>
          <p:cNvPr id="225" name="Google Shape;225;p1"/>
          <p:cNvSpPr txBox="1">
            <a:spLocks noGrp="1"/>
          </p:cNvSpPr>
          <p:nvPr>
            <p:ph type="subTitle" idx="1"/>
          </p:nvPr>
        </p:nvSpPr>
        <p:spPr>
          <a:xfrm>
            <a:off x="1657350" y="3402106"/>
            <a:ext cx="5829300" cy="762616"/>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1500"/>
              <a:buNone/>
            </a:pPr>
            <a:r>
              <a:rPr lang="en" sz="1400"/>
              <a:t>November 10, 2022</a:t>
            </a:r>
            <a:endParaRPr sz="1400"/>
          </a:p>
        </p:txBody>
      </p:sp>
      <p:sp>
        <p:nvSpPr>
          <p:cNvPr id="226" name="Google Shape;226;p1"/>
          <p:cNvSpPr txBox="1">
            <a:spLocks noGrp="1"/>
          </p:cNvSpPr>
          <p:nvPr>
            <p:ph type="sldNum" idx="12"/>
          </p:nvPr>
        </p:nvSpPr>
        <p:spPr>
          <a:xfrm>
            <a:off x="1310303" y="4820264"/>
            <a:ext cx="1543050" cy="273844"/>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186c6562e08_0_2"/>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2100"/>
              <a:buFont typeface="Arial"/>
              <a:buNone/>
            </a:pPr>
            <a:r>
              <a:rPr lang="en"/>
              <a:t>Support and Improvement Under ESSA</a:t>
            </a:r>
            <a:endParaRPr/>
          </a:p>
        </p:txBody>
      </p:sp>
      <p:sp>
        <p:nvSpPr>
          <p:cNvPr id="283" name="Google Shape;283;g186c6562e08_0_2"/>
          <p:cNvSpPr txBox="1">
            <a:spLocks noGrp="1"/>
          </p:cNvSpPr>
          <p:nvPr>
            <p:ph type="body" idx="1"/>
          </p:nvPr>
        </p:nvSpPr>
        <p:spPr>
          <a:xfrm>
            <a:off x="628650" y="1097280"/>
            <a:ext cx="7886700" cy="3480600"/>
          </a:xfrm>
          <a:prstGeom prst="rect">
            <a:avLst/>
          </a:prstGeom>
          <a:noFill/>
          <a:ln>
            <a:noFill/>
          </a:ln>
        </p:spPr>
        <p:txBody>
          <a:bodyPr spcFirstLastPara="1" wrap="square" lIns="0" tIns="0" rIns="0" bIns="25700" anchor="t" anchorCtr="0">
            <a:noAutofit/>
          </a:bodyPr>
          <a:lstStyle/>
          <a:p>
            <a:pPr marL="368300" lvl="0" indent="-196850" algn="l" rtl="0">
              <a:lnSpc>
                <a:spcPct val="90000"/>
              </a:lnSpc>
              <a:spcBef>
                <a:spcPts val="600"/>
              </a:spcBef>
              <a:spcAft>
                <a:spcPts val="0"/>
              </a:spcAft>
              <a:buSzPts val="1500"/>
              <a:buChar char="•"/>
            </a:pPr>
            <a:r>
              <a:rPr lang="en" sz="1700"/>
              <a:t>Every state that accepts funds under the Every Student Succeeds Act (ESSA) must have an approved methodology for meaningfully differentiating the performance of and identifying schools for support and improvement.</a:t>
            </a:r>
            <a:endParaRPr sz="1700"/>
          </a:p>
          <a:p>
            <a:pPr marL="711200" lvl="1" indent="-196850" algn="l" rtl="0">
              <a:lnSpc>
                <a:spcPct val="90000"/>
              </a:lnSpc>
              <a:spcBef>
                <a:spcPts val="600"/>
              </a:spcBef>
              <a:spcAft>
                <a:spcPts val="0"/>
              </a:spcAft>
              <a:buSzPts val="1500"/>
              <a:buChar char="•"/>
            </a:pPr>
            <a:r>
              <a:rPr lang="en" sz="1500"/>
              <a:t>Developed in consultation with stakeholders.</a:t>
            </a:r>
            <a:endParaRPr sz="1500"/>
          </a:p>
          <a:p>
            <a:pPr marL="711200" lvl="1" indent="-196850" algn="l" rtl="0">
              <a:lnSpc>
                <a:spcPct val="90000"/>
              </a:lnSpc>
              <a:spcBef>
                <a:spcPts val="600"/>
              </a:spcBef>
              <a:spcAft>
                <a:spcPts val="0"/>
              </a:spcAft>
              <a:buSzPts val="1500"/>
              <a:buChar char="•"/>
            </a:pPr>
            <a:r>
              <a:rPr lang="en" sz="1500"/>
              <a:t>ESSA State Plan approved by the U.S. Department of Education in 2018.</a:t>
            </a:r>
            <a:endParaRPr sz="1500"/>
          </a:p>
          <a:p>
            <a:pPr marL="711200" lvl="1" indent="-196850" algn="l" rtl="0">
              <a:lnSpc>
                <a:spcPct val="90000"/>
              </a:lnSpc>
              <a:spcBef>
                <a:spcPts val="600"/>
              </a:spcBef>
              <a:spcAft>
                <a:spcPts val="0"/>
              </a:spcAft>
              <a:buSzPts val="1500"/>
              <a:buChar char="•"/>
            </a:pPr>
            <a:r>
              <a:rPr lang="en" sz="1500"/>
              <a:t>Accountability pause (2020-21 and 2021-22) as a result of the COVID-19 pandemic.</a:t>
            </a:r>
            <a:endParaRPr sz="1500"/>
          </a:p>
          <a:p>
            <a:pPr marL="711200" lvl="1" indent="-196850" algn="l" rtl="0">
              <a:lnSpc>
                <a:spcPct val="90000"/>
              </a:lnSpc>
              <a:spcBef>
                <a:spcPts val="600"/>
              </a:spcBef>
              <a:spcAft>
                <a:spcPts val="0"/>
              </a:spcAft>
              <a:buSzPts val="1500"/>
              <a:buChar char="•"/>
            </a:pPr>
            <a:r>
              <a:rPr lang="en" sz="1500"/>
              <a:t>Identification process resumed in Fall 2022.</a:t>
            </a:r>
            <a:endParaRPr sz="1700"/>
          </a:p>
        </p:txBody>
      </p:sp>
      <p:sp>
        <p:nvSpPr>
          <p:cNvPr id="284" name="Google Shape;284;g186c6562e08_0_2"/>
          <p:cNvSpPr txBox="1">
            <a:spLocks noGrp="1"/>
          </p:cNvSpPr>
          <p:nvPr>
            <p:ph type="sldNum" idx="12"/>
          </p:nvPr>
        </p:nvSpPr>
        <p:spPr>
          <a:xfrm>
            <a:off x="223071" y="4820266"/>
            <a:ext cx="2057400" cy="273900"/>
          </a:xfrm>
          <a:prstGeom prst="rect">
            <a:avLst/>
          </a:prstGeom>
          <a:noFill/>
          <a:ln>
            <a:noFill/>
          </a:ln>
        </p:spPr>
        <p:txBody>
          <a:bodyPr spcFirstLastPara="1" wrap="square" lIns="51425" tIns="25700" rIns="51425" bIns="25700" anchor="t" anchorCtr="0">
            <a:noAutofit/>
          </a:bodyPr>
          <a:lstStyle/>
          <a:p>
            <a:pPr marL="0" lvl="0" indent="0" algn="l" rtl="0">
              <a:lnSpc>
                <a:spcPct val="100000"/>
              </a:lnSpc>
              <a:spcBef>
                <a:spcPts val="0"/>
              </a:spcBef>
              <a:spcAft>
                <a:spcPts val="0"/>
              </a:spcAft>
              <a:buSzPts val="900"/>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186c6562e08_0_14"/>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2100"/>
              <a:buFont typeface="Arial"/>
              <a:buNone/>
            </a:pPr>
            <a:r>
              <a:rPr lang="en"/>
              <a:t>Identification of Schools</a:t>
            </a:r>
            <a:endParaRPr/>
          </a:p>
        </p:txBody>
      </p:sp>
      <p:sp>
        <p:nvSpPr>
          <p:cNvPr id="291" name="Google Shape;291;g186c6562e08_0_14"/>
          <p:cNvSpPr txBox="1">
            <a:spLocks noGrp="1"/>
          </p:cNvSpPr>
          <p:nvPr>
            <p:ph type="body" idx="1"/>
          </p:nvPr>
        </p:nvSpPr>
        <p:spPr>
          <a:xfrm>
            <a:off x="628650" y="1097280"/>
            <a:ext cx="7886700" cy="3480600"/>
          </a:xfrm>
          <a:prstGeom prst="rect">
            <a:avLst/>
          </a:prstGeom>
          <a:noFill/>
          <a:ln>
            <a:noFill/>
          </a:ln>
        </p:spPr>
        <p:txBody>
          <a:bodyPr spcFirstLastPara="1" wrap="square" lIns="0" tIns="0" rIns="0" bIns="25700" anchor="t" anchorCtr="0">
            <a:noAutofit/>
          </a:bodyPr>
          <a:lstStyle/>
          <a:p>
            <a:pPr marL="0" lvl="0" indent="0" algn="l" rtl="0">
              <a:lnSpc>
                <a:spcPct val="90000"/>
              </a:lnSpc>
              <a:spcBef>
                <a:spcPts val="600"/>
              </a:spcBef>
              <a:spcAft>
                <a:spcPts val="0"/>
              </a:spcAft>
              <a:buNone/>
            </a:pPr>
            <a:r>
              <a:rPr lang="en" sz="1800"/>
              <a:t>Annual identification of schools for Support and Improvement under ESSA:</a:t>
            </a:r>
            <a:endParaRPr sz="1800"/>
          </a:p>
          <a:p>
            <a:pPr marL="368300" lvl="0" indent="-190500" algn="l" rtl="0">
              <a:lnSpc>
                <a:spcPct val="90000"/>
              </a:lnSpc>
              <a:spcBef>
                <a:spcPts val="600"/>
              </a:spcBef>
              <a:spcAft>
                <a:spcPts val="0"/>
              </a:spcAft>
              <a:buSzPts val="1400"/>
              <a:buChar char="•"/>
            </a:pPr>
            <a:r>
              <a:rPr lang="en" sz="1600"/>
              <a:t>Comprehensive Support and Improvement (CS)</a:t>
            </a:r>
            <a:endParaRPr sz="1600"/>
          </a:p>
          <a:p>
            <a:pPr marL="711200" lvl="1" indent="-184150" algn="l" rtl="0">
              <a:lnSpc>
                <a:spcPct val="90000"/>
              </a:lnSpc>
              <a:spcBef>
                <a:spcPts val="600"/>
              </a:spcBef>
              <a:spcAft>
                <a:spcPts val="0"/>
              </a:spcAft>
              <a:buSzPts val="1300"/>
              <a:buChar char="•"/>
            </a:pPr>
            <a:r>
              <a:rPr lang="en" sz="1300"/>
              <a:t>CS - Lowest 5%</a:t>
            </a:r>
            <a:endParaRPr sz="1300"/>
          </a:p>
          <a:p>
            <a:pPr marL="1371600" lvl="2" indent="-298450" algn="l" rtl="0">
              <a:lnSpc>
                <a:spcPct val="90000"/>
              </a:lnSpc>
              <a:spcBef>
                <a:spcPts val="600"/>
              </a:spcBef>
              <a:spcAft>
                <a:spcPts val="0"/>
              </a:spcAft>
              <a:buSzPts val="1100"/>
              <a:buChar char="•"/>
            </a:pPr>
            <a:r>
              <a:rPr lang="en" sz="1100"/>
              <a:t>Title I schools with the lowest total percentage points earned</a:t>
            </a:r>
            <a:endParaRPr sz="1100"/>
          </a:p>
          <a:p>
            <a:pPr marL="711200" lvl="1" indent="-184150" algn="l" rtl="0">
              <a:lnSpc>
                <a:spcPct val="90000"/>
              </a:lnSpc>
              <a:spcBef>
                <a:spcPts val="600"/>
              </a:spcBef>
              <a:spcAft>
                <a:spcPts val="0"/>
              </a:spcAft>
              <a:buSzPts val="1300"/>
              <a:buChar char="•"/>
            </a:pPr>
            <a:r>
              <a:rPr lang="en" sz="1300"/>
              <a:t>CS - Low Graduation Rate</a:t>
            </a:r>
            <a:endParaRPr sz="1300"/>
          </a:p>
          <a:p>
            <a:pPr marL="1371600" lvl="2" indent="-298450" algn="l" rtl="0">
              <a:lnSpc>
                <a:spcPct val="90000"/>
              </a:lnSpc>
              <a:spcBef>
                <a:spcPts val="600"/>
              </a:spcBef>
              <a:spcAft>
                <a:spcPts val="0"/>
              </a:spcAft>
              <a:buSzPts val="1100"/>
              <a:buChar char="•"/>
            </a:pPr>
            <a:r>
              <a:rPr lang="en" sz="1100"/>
              <a:t>All public high schools with 4-year and 7-year graduation rates below 67 percent for three consecutive years</a:t>
            </a:r>
            <a:endParaRPr sz="1100"/>
          </a:p>
          <a:p>
            <a:pPr marL="711200" lvl="1" indent="-184150" algn="l" rtl="0">
              <a:lnSpc>
                <a:spcPct val="90000"/>
              </a:lnSpc>
              <a:spcBef>
                <a:spcPts val="600"/>
              </a:spcBef>
              <a:spcAft>
                <a:spcPts val="0"/>
              </a:spcAft>
              <a:buSzPts val="1300"/>
              <a:buChar char="•"/>
            </a:pPr>
            <a:r>
              <a:rPr lang="en" sz="1300"/>
              <a:t>CS - Former ATS (first year of possible identification)</a:t>
            </a:r>
            <a:endParaRPr sz="1300"/>
          </a:p>
          <a:p>
            <a:pPr marL="1371600" lvl="2" indent="-298450" algn="l" rtl="0">
              <a:lnSpc>
                <a:spcPct val="90000"/>
              </a:lnSpc>
              <a:spcBef>
                <a:spcPts val="600"/>
              </a:spcBef>
              <a:spcAft>
                <a:spcPts val="0"/>
              </a:spcAft>
              <a:buSzPts val="1100"/>
              <a:buChar char="•"/>
            </a:pPr>
            <a:r>
              <a:rPr lang="en" sz="1100"/>
              <a:t>Title I schools identified for Additional Targeted Support for four consecutive years for the same student group will be moved to this category</a:t>
            </a:r>
            <a:endParaRPr sz="1100"/>
          </a:p>
          <a:p>
            <a:pPr marL="368300" marR="0" lvl="0" indent="-190500" algn="l" rtl="0">
              <a:lnSpc>
                <a:spcPct val="90000"/>
              </a:lnSpc>
              <a:spcBef>
                <a:spcPts val="600"/>
              </a:spcBef>
              <a:spcAft>
                <a:spcPts val="0"/>
              </a:spcAft>
              <a:buSzPts val="1400"/>
              <a:buChar char="•"/>
            </a:pPr>
            <a:r>
              <a:rPr lang="en" sz="1600"/>
              <a:t>Targeted Support and Improvement (TS)</a:t>
            </a:r>
            <a:endParaRPr sz="1600"/>
          </a:p>
          <a:p>
            <a:pPr marL="711200" marR="0" lvl="1" indent="-184150" algn="l" rtl="0">
              <a:lnSpc>
                <a:spcPct val="90000"/>
              </a:lnSpc>
              <a:spcBef>
                <a:spcPts val="600"/>
              </a:spcBef>
              <a:spcAft>
                <a:spcPts val="0"/>
              </a:spcAft>
              <a:buSzPts val="1300"/>
              <a:buChar char="•"/>
            </a:pPr>
            <a:r>
              <a:rPr lang="en" sz="1300"/>
              <a:t>Targeted Support (TS)</a:t>
            </a:r>
            <a:endParaRPr sz="1300"/>
          </a:p>
          <a:p>
            <a:pPr marL="1371600" marR="0" lvl="2" indent="-298450" algn="l" rtl="0">
              <a:lnSpc>
                <a:spcPct val="90000"/>
              </a:lnSpc>
              <a:spcBef>
                <a:spcPts val="600"/>
              </a:spcBef>
              <a:spcAft>
                <a:spcPts val="0"/>
              </a:spcAft>
              <a:buSzPts val="1100"/>
              <a:buChar char="•"/>
            </a:pPr>
            <a:r>
              <a:rPr lang="en" sz="1100"/>
              <a:t>Schools with at least one consistently underperforming student group</a:t>
            </a:r>
            <a:endParaRPr sz="1100"/>
          </a:p>
          <a:p>
            <a:pPr marL="711200" marR="0" lvl="1" indent="-184150" algn="l" rtl="0">
              <a:lnSpc>
                <a:spcPct val="90000"/>
              </a:lnSpc>
              <a:spcBef>
                <a:spcPts val="600"/>
              </a:spcBef>
              <a:spcAft>
                <a:spcPts val="0"/>
              </a:spcAft>
              <a:buSzPts val="1300"/>
              <a:buChar char="•"/>
            </a:pPr>
            <a:r>
              <a:rPr lang="en" sz="1300"/>
              <a:t>Additional Targeted Support (ATS)</a:t>
            </a:r>
            <a:endParaRPr sz="1300"/>
          </a:p>
          <a:p>
            <a:pPr marL="1371600" marR="0" lvl="2" indent="-298450" algn="l" rtl="0">
              <a:lnSpc>
                <a:spcPct val="90000"/>
              </a:lnSpc>
              <a:spcBef>
                <a:spcPts val="600"/>
              </a:spcBef>
              <a:spcAft>
                <a:spcPts val="0"/>
              </a:spcAft>
              <a:buSzPts val="1100"/>
              <a:buChar char="•"/>
            </a:pPr>
            <a:r>
              <a:rPr lang="en" sz="1100"/>
              <a:t>Subset of TS schools with at least one disaggregated group that, on its own, meets the criteria for CS - Lowest 5%</a:t>
            </a:r>
            <a:endParaRPr sz="1100"/>
          </a:p>
        </p:txBody>
      </p:sp>
      <p:sp>
        <p:nvSpPr>
          <p:cNvPr id="292" name="Google Shape;292;g186c6562e08_0_14"/>
          <p:cNvSpPr txBox="1">
            <a:spLocks noGrp="1"/>
          </p:cNvSpPr>
          <p:nvPr>
            <p:ph type="sldNum" idx="12"/>
          </p:nvPr>
        </p:nvSpPr>
        <p:spPr>
          <a:xfrm>
            <a:off x="223071" y="4820266"/>
            <a:ext cx="2057400" cy="273900"/>
          </a:xfrm>
          <a:prstGeom prst="rect">
            <a:avLst/>
          </a:prstGeom>
          <a:noFill/>
          <a:ln>
            <a:noFill/>
          </a:ln>
        </p:spPr>
        <p:txBody>
          <a:bodyPr spcFirstLastPara="1" wrap="square" lIns="51425" tIns="25700" rIns="51425" bIns="25700" anchor="t" anchorCtr="0">
            <a:noAutofit/>
          </a:bodyPr>
          <a:lstStyle/>
          <a:p>
            <a:pPr marL="0" lvl="0" indent="0" algn="l" rtl="0">
              <a:lnSpc>
                <a:spcPct val="100000"/>
              </a:lnSpc>
              <a:spcBef>
                <a:spcPts val="0"/>
              </a:spcBef>
              <a:spcAft>
                <a:spcPts val="0"/>
              </a:spcAft>
              <a:buSzPts val="900"/>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186c6562e08_0_43"/>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2100"/>
              <a:buFont typeface="Arial"/>
              <a:buNone/>
            </a:pPr>
            <a:r>
              <a:rPr lang="en"/>
              <a:t>Addendum for SY 2022-23</a:t>
            </a:r>
            <a:endParaRPr/>
          </a:p>
        </p:txBody>
      </p:sp>
      <p:sp>
        <p:nvSpPr>
          <p:cNvPr id="299" name="Google Shape;299;g186c6562e08_0_43"/>
          <p:cNvSpPr txBox="1">
            <a:spLocks noGrp="1"/>
          </p:cNvSpPr>
          <p:nvPr>
            <p:ph type="body" idx="1"/>
          </p:nvPr>
        </p:nvSpPr>
        <p:spPr>
          <a:xfrm>
            <a:off x="628650" y="1097280"/>
            <a:ext cx="7886700" cy="3480600"/>
          </a:xfrm>
          <a:prstGeom prst="rect">
            <a:avLst/>
          </a:prstGeom>
          <a:noFill/>
          <a:ln>
            <a:noFill/>
          </a:ln>
        </p:spPr>
        <p:txBody>
          <a:bodyPr spcFirstLastPara="1" wrap="square" lIns="0" tIns="0" rIns="0" bIns="25700" anchor="t" anchorCtr="0">
            <a:noAutofit/>
          </a:bodyPr>
          <a:lstStyle/>
          <a:p>
            <a:pPr marL="368300" lvl="0" indent="-190500" algn="l" rtl="0">
              <a:lnSpc>
                <a:spcPct val="90000"/>
              </a:lnSpc>
              <a:spcBef>
                <a:spcPts val="600"/>
              </a:spcBef>
              <a:spcAft>
                <a:spcPts val="0"/>
              </a:spcAft>
              <a:buSzPts val="1400"/>
              <a:buChar char="•"/>
            </a:pPr>
            <a:r>
              <a:rPr lang="en" sz="1600"/>
              <a:t>Due to the COVID-19 pandemic, Colorado was approved to amend its State plan to account for short-term changes in the 2022-2023 school year (</a:t>
            </a:r>
            <a:r>
              <a:rPr lang="en" sz="1600" u="sng">
                <a:solidFill>
                  <a:schemeClr val="hlink"/>
                </a:solidFill>
                <a:hlinkClick r:id="rId3"/>
              </a:rPr>
              <a:t>http://www.cde.state.co.us/fedprograms/essa</a:t>
            </a:r>
            <a:r>
              <a:rPr lang="en" sz="1600"/>
              <a:t>).</a:t>
            </a:r>
            <a:endParaRPr sz="1600"/>
          </a:p>
          <a:p>
            <a:pPr marL="711200" lvl="1" indent="-190500" algn="l" rtl="0">
              <a:lnSpc>
                <a:spcPct val="90000"/>
              </a:lnSpc>
              <a:spcBef>
                <a:spcPts val="600"/>
              </a:spcBef>
              <a:spcAft>
                <a:spcPts val="0"/>
              </a:spcAft>
              <a:buSzPts val="1400"/>
              <a:buChar char="•"/>
            </a:pPr>
            <a:r>
              <a:rPr lang="en" sz="1400"/>
              <a:t>Use 1-year of accountability data, instead of 3-years of aggregated data.</a:t>
            </a:r>
            <a:endParaRPr sz="1400"/>
          </a:p>
          <a:p>
            <a:pPr marL="711200" lvl="1" indent="-190500" algn="l" rtl="0">
              <a:lnSpc>
                <a:spcPct val="90000"/>
              </a:lnSpc>
              <a:spcBef>
                <a:spcPts val="600"/>
              </a:spcBef>
              <a:spcAft>
                <a:spcPts val="0"/>
              </a:spcAft>
              <a:buSzPts val="1400"/>
              <a:buChar char="•"/>
            </a:pPr>
            <a:r>
              <a:rPr lang="en" sz="1400"/>
              <a:t>Modify the Academic Progress indicator to only include mathematics growth for grades 5 and 7, and English language arts growth for grades 4, 6, and 8.</a:t>
            </a:r>
            <a:endParaRPr sz="1400"/>
          </a:p>
          <a:p>
            <a:pPr marL="711200" lvl="1" indent="-190500" algn="l" rtl="0">
              <a:lnSpc>
                <a:spcPct val="90000"/>
              </a:lnSpc>
              <a:spcBef>
                <a:spcPts val="600"/>
              </a:spcBef>
              <a:spcAft>
                <a:spcPts val="0"/>
              </a:spcAft>
              <a:buSzPts val="1400"/>
              <a:buChar char="•"/>
            </a:pPr>
            <a:r>
              <a:rPr lang="en" sz="1400"/>
              <a:t>Modify the School Quality or Student Success (SQSS) indicator to:</a:t>
            </a:r>
            <a:endParaRPr sz="1400"/>
          </a:p>
          <a:p>
            <a:pPr marL="1371600" lvl="2" indent="-304800" algn="l" rtl="0">
              <a:lnSpc>
                <a:spcPct val="90000"/>
              </a:lnSpc>
              <a:spcBef>
                <a:spcPts val="600"/>
              </a:spcBef>
              <a:spcAft>
                <a:spcPts val="0"/>
              </a:spcAft>
              <a:buSzPts val="1200"/>
              <a:buChar char="•"/>
            </a:pPr>
            <a:r>
              <a:rPr lang="en" sz="1200"/>
              <a:t>Exclude science achievement.</a:t>
            </a:r>
            <a:endParaRPr sz="1200"/>
          </a:p>
          <a:p>
            <a:pPr marL="1371600" lvl="2" indent="-304800" algn="l" rtl="0">
              <a:lnSpc>
                <a:spcPct val="90000"/>
              </a:lnSpc>
              <a:spcBef>
                <a:spcPts val="600"/>
              </a:spcBef>
              <a:spcAft>
                <a:spcPts val="0"/>
              </a:spcAft>
              <a:buSzPts val="1200"/>
              <a:buChar char="•"/>
            </a:pPr>
            <a:r>
              <a:rPr lang="en" sz="1200"/>
              <a:t>Alter the definition of chronic absenteeism to include unexcused absences only.</a:t>
            </a:r>
            <a:endParaRPr sz="1200"/>
          </a:p>
          <a:p>
            <a:pPr marL="711200" lvl="1" indent="-190500" algn="l" rtl="0">
              <a:lnSpc>
                <a:spcPct val="90000"/>
              </a:lnSpc>
              <a:spcBef>
                <a:spcPts val="600"/>
              </a:spcBef>
              <a:spcAft>
                <a:spcPts val="0"/>
              </a:spcAft>
              <a:buSzPts val="1400"/>
              <a:buChar char="•"/>
            </a:pPr>
            <a:r>
              <a:rPr lang="en" sz="1400"/>
              <a:t>For schools identified for Comprehensive Support and Improvement in Fall 2022, modify the exit criteria such that schools may be eligible to exit after two consecutive years, rather than three consecutive years.</a:t>
            </a:r>
            <a:endParaRPr sz="1400"/>
          </a:p>
        </p:txBody>
      </p:sp>
      <p:sp>
        <p:nvSpPr>
          <p:cNvPr id="300" name="Google Shape;300;g186c6562e08_0_43"/>
          <p:cNvSpPr txBox="1">
            <a:spLocks noGrp="1"/>
          </p:cNvSpPr>
          <p:nvPr>
            <p:ph type="sldNum" idx="12"/>
          </p:nvPr>
        </p:nvSpPr>
        <p:spPr>
          <a:xfrm>
            <a:off x="223071" y="4820266"/>
            <a:ext cx="2057400" cy="273900"/>
          </a:xfrm>
          <a:prstGeom prst="rect">
            <a:avLst/>
          </a:prstGeom>
          <a:noFill/>
          <a:ln>
            <a:noFill/>
          </a:ln>
        </p:spPr>
        <p:txBody>
          <a:bodyPr spcFirstLastPara="1" wrap="square" lIns="51425" tIns="25700" rIns="51425" bIns="25700" anchor="t" anchorCtr="0">
            <a:noAutofit/>
          </a:bodyPr>
          <a:lstStyle/>
          <a:p>
            <a:pPr marL="0" lvl="0" indent="0" algn="l" rtl="0">
              <a:lnSpc>
                <a:spcPct val="100000"/>
              </a:lnSpc>
              <a:spcBef>
                <a:spcPts val="0"/>
              </a:spcBef>
              <a:spcAft>
                <a:spcPts val="0"/>
              </a:spcAft>
              <a:buSzPts val="900"/>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186c6562e08_0_54"/>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2100"/>
              <a:buFont typeface="Arial"/>
              <a:buNone/>
            </a:pPr>
            <a:r>
              <a:rPr lang="en"/>
              <a:t>ESSA Identification Categories in SY 2022-23</a:t>
            </a:r>
            <a:endParaRPr/>
          </a:p>
        </p:txBody>
      </p:sp>
      <p:sp>
        <p:nvSpPr>
          <p:cNvPr id="307" name="Google Shape;307;g186c6562e08_0_54"/>
          <p:cNvSpPr txBox="1">
            <a:spLocks noGrp="1"/>
          </p:cNvSpPr>
          <p:nvPr>
            <p:ph type="body" idx="1"/>
          </p:nvPr>
        </p:nvSpPr>
        <p:spPr>
          <a:xfrm>
            <a:off x="428550" y="966475"/>
            <a:ext cx="8286900" cy="3853800"/>
          </a:xfrm>
          <a:prstGeom prst="rect">
            <a:avLst/>
          </a:prstGeom>
          <a:noFill/>
          <a:ln>
            <a:noFill/>
          </a:ln>
        </p:spPr>
        <p:txBody>
          <a:bodyPr spcFirstLastPara="1" wrap="square" lIns="0" tIns="0" rIns="0" bIns="25700" anchor="t" anchorCtr="0">
            <a:noAutofit/>
          </a:bodyPr>
          <a:lstStyle/>
          <a:p>
            <a:pPr marL="0" lvl="0" indent="0" algn="l" rtl="0">
              <a:lnSpc>
                <a:spcPct val="90000"/>
              </a:lnSpc>
              <a:spcBef>
                <a:spcPts val="600"/>
              </a:spcBef>
              <a:spcAft>
                <a:spcPts val="0"/>
              </a:spcAft>
              <a:buNone/>
            </a:pPr>
            <a:r>
              <a:rPr lang="en" sz="1600"/>
              <a:t>Under ESSA, districts may have schools identified in the following categories:</a:t>
            </a:r>
            <a:endParaRPr sz="1600"/>
          </a:p>
          <a:p>
            <a:pPr marL="368300" lvl="0" indent="-177800" algn="l" rtl="0">
              <a:lnSpc>
                <a:spcPct val="90000"/>
              </a:lnSpc>
              <a:spcBef>
                <a:spcPts val="600"/>
              </a:spcBef>
              <a:spcAft>
                <a:spcPts val="0"/>
              </a:spcAft>
              <a:buSzPts val="1200"/>
              <a:buChar char="•"/>
            </a:pPr>
            <a:r>
              <a:rPr lang="en"/>
              <a:t>CS – Lowest 5%</a:t>
            </a:r>
            <a:endParaRPr/>
          </a:p>
          <a:p>
            <a:pPr marL="711200" lvl="1" indent="-171450" algn="l" rtl="0">
              <a:lnSpc>
                <a:spcPct val="90000"/>
              </a:lnSpc>
              <a:spcBef>
                <a:spcPts val="600"/>
              </a:spcBef>
              <a:spcAft>
                <a:spcPts val="0"/>
              </a:spcAft>
              <a:buSzPts val="1100"/>
              <a:buChar char="•"/>
            </a:pPr>
            <a:r>
              <a:rPr lang="en" b="1"/>
              <a:t>HOLD </a:t>
            </a:r>
            <a:r>
              <a:rPr lang="en"/>
              <a:t>- School no longer meets identification criteria, but has not yet exited CS status (CS is a multi-year designation)</a:t>
            </a:r>
            <a:endParaRPr/>
          </a:p>
          <a:p>
            <a:pPr marL="711200" lvl="1" indent="-171450" algn="l" rtl="0">
              <a:lnSpc>
                <a:spcPct val="90000"/>
              </a:lnSpc>
              <a:spcBef>
                <a:spcPts val="600"/>
              </a:spcBef>
              <a:spcAft>
                <a:spcPts val="0"/>
              </a:spcAft>
              <a:buSzPts val="1100"/>
              <a:buChar char="•"/>
            </a:pPr>
            <a:r>
              <a:rPr lang="en" b="1"/>
              <a:t>Year 4 Or More</a:t>
            </a:r>
            <a:r>
              <a:rPr lang="en"/>
              <a:t> - School met identification criteria for four or more consecutive years</a:t>
            </a:r>
            <a:endParaRPr/>
          </a:p>
          <a:p>
            <a:pPr marL="711200" lvl="1" indent="-171450" algn="l" rtl="0">
              <a:lnSpc>
                <a:spcPct val="90000"/>
              </a:lnSpc>
              <a:spcBef>
                <a:spcPts val="600"/>
              </a:spcBef>
              <a:spcAft>
                <a:spcPts val="0"/>
              </a:spcAft>
              <a:buSzPts val="1100"/>
              <a:buChar char="•"/>
            </a:pPr>
            <a:r>
              <a:rPr lang="en" b="1"/>
              <a:t>Due to Participation Only</a:t>
            </a:r>
            <a:r>
              <a:rPr lang="en"/>
              <a:t> - School met identification criteria as a result of participation-adjusted calculations</a:t>
            </a:r>
            <a:endParaRPr/>
          </a:p>
          <a:p>
            <a:pPr marL="368300" marR="0" lvl="0" indent="-177800" algn="l" rtl="0">
              <a:lnSpc>
                <a:spcPct val="90000"/>
              </a:lnSpc>
              <a:spcBef>
                <a:spcPts val="600"/>
              </a:spcBef>
              <a:spcAft>
                <a:spcPts val="0"/>
              </a:spcAft>
              <a:buSzPts val="1200"/>
              <a:buChar char="•"/>
            </a:pPr>
            <a:r>
              <a:rPr lang="en"/>
              <a:t>CS - Low Graduation Rate</a:t>
            </a:r>
            <a:endParaRPr/>
          </a:p>
          <a:p>
            <a:pPr marL="711200" marR="0" lvl="1" indent="-171450" algn="l" rtl="0">
              <a:lnSpc>
                <a:spcPct val="90000"/>
              </a:lnSpc>
              <a:spcBef>
                <a:spcPts val="600"/>
              </a:spcBef>
              <a:spcAft>
                <a:spcPts val="0"/>
              </a:spcAft>
              <a:buSzPts val="1100"/>
              <a:buChar char="•"/>
            </a:pPr>
            <a:r>
              <a:rPr lang="en" b="1"/>
              <a:t>HOLD </a:t>
            </a:r>
            <a:r>
              <a:rPr lang="en"/>
              <a:t>- School no longer meets identification criteria, but has not yet exited CS status (CS is a multi-year designation)</a:t>
            </a:r>
            <a:endParaRPr/>
          </a:p>
          <a:p>
            <a:pPr marL="711200" marR="0" lvl="1" indent="-171450" algn="l" rtl="0">
              <a:lnSpc>
                <a:spcPct val="90000"/>
              </a:lnSpc>
              <a:spcBef>
                <a:spcPts val="600"/>
              </a:spcBef>
              <a:spcAft>
                <a:spcPts val="0"/>
              </a:spcAft>
              <a:buSzPts val="1100"/>
              <a:buChar char="•"/>
            </a:pPr>
            <a:r>
              <a:rPr lang="en" b="1"/>
              <a:t>Year 4 Or More</a:t>
            </a:r>
            <a:r>
              <a:rPr lang="en"/>
              <a:t> - School met identification criteria for four or more consecutive years</a:t>
            </a:r>
            <a:endParaRPr/>
          </a:p>
          <a:p>
            <a:pPr marL="368300" marR="0" lvl="0" indent="-177800" algn="l" rtl="0">
              <a:lnSpc>
                <a:spcPct val="90000"/>
              </a:lnSpc>
              <a:spcBef>
                <a:spcPts val="600"/>
              </a:spcBef>
              <a:spcAft>
                <a:spcPts val="0"/>
              </a:spcAft>
              <a:buSzPts val="1200"/>
              <a:buChar char="•"/>
            </a:pPr>
            <a:r>
              <a:rPr lang="en"/>
              <a:t>CS - Former ATS (first year of possible identification)</a:t>
            </a:r>
            <a:endParaRPr/>
          </a:p>
          <a:p>
            <a:pPr marL="711200" marR="0" lvl="1" indent="-171450" algn="l" rtl="0">
              <a:lnSpc>
                <a:spcPct val="90000"/>
              </a:lnSpc>
              <a:spcBef>
                <a:spcPts val="600"/>
              </a:spcBef>
              <a:spcAft>
                <a:spcPts val="0"/>
              </a:spcAft>
              <a:buSzPts val="1100"/>
              <a:buChar char="•"/>
            </a:pPr>
            <a:r>
              <a:rPr lang="en"/>
              <a:t>No schools identified for this category in 2022-2023</a:t>
            </a:r>
            <a:endParaRPr/>
          </a:p>
          <a:p>
            <a:pPr marL="368300" marR="0" lvl="0" indent="-177800" algn="l" rtl="0">
              <a:lnSpc>
                <a:spcPct val="90000"/>
              </a:lnSpc>
              <a:spcBef>
                <a:spcPts val="600"/>
              </a:spcBef>
              <a:spcAft>
                <a:spcPts val="0"/>
              </a:spcAft>
              <a:buSzPts val="1200"/>
              <a:buChar char="•"/>
            </a:pPr>
            <a:r>
              <a:rPr lang="en"/>
              <a:t>Targeted Support (TS)</a:t>
            </a:r>
            <a:endParaRPr/>
          </a:p>
          <a:p>
            <a:pPr marL="711200" marR="0" lvl="1" indent="-171450" algn="l" rtl="0">
              <a:lnSpc>
                <a:spcPct val="90000"/>
              </a:lnSpc>
              <a:spcBef>
                <a:spcPts val="600"/>
              </a:spcBef>
              <a:spcAft>
                <a:spcPts val="0"/>
              </a:spcAft>
              <a:buSzPts val="1100"/>
              <a:buChar char="•"/>
            </a:pPr>
            <a:r>
              <a:rPr lang="en" b="1"/>
              <a:t>2018-19/2019-20 - Not Exited by District</a:t>
            </a:r>
            <a:r>
              <a:rPr lang="en"/>
              <a:t> - School no longer meets identification criteria, but was not exited by district</a:t>
            </a:r>
            <a:endParaRPr/>
          </a:p>
          <a:p>
            <a:pPr marL="711200" marR="0" lvl="1" indent="-171450" algn="l" rtl="0">
              <a:lnSpc>
                <a:spcPct val="90000"/>
              </a:lnSpc>
              <a:spcBef>
                <a:spcPts val="600"/>
              </a:spcBef>
              <a:spcAft>
                <a:spcPts val="0"/>
              </a:spcAft>
              <a:buSzPts val="1100"/>
              <a:buChar char="•"/>
            </a:pPr>
            <a:r>
              <a:rPr lang="en" b="1"/>
              <a:t>Due to Participation Only</a:t>
            </a:r>
            <a:r>
              <a:rPr lang="en"/>
              <a:t> - School met identification criteria as a result of participation-adjusted calculations</a:t>
            </a:r>
            <a:endParaRPr sz="1300"/>
          </a:p>
          <a:p>
            <a:pPr marL="368300" marR="0" lvl="0" indent="-177800" algn="l" rtl="0">
              <a:lnSpc>
                <a:spcPct val="90000"/>
              </a:lnSpc>
              <a:spcBef>
                <a:spcPts val="600"/>
              </a:spcBef>
              <a:spcAft>
                <a:spcPts val="0"/>
              </a:spcAft>
              <a:buSzPts val="1200"/>
              <a:buChar char="•"/>
            </a:pPr>
            <a:r>
              <a:rPr lang="en"/>
              <a:t>Additional Targeted Support (ATS)</a:t>
            </a:r>
            <a:endParaRPr/>
          </a:p>
          <a:p>
            <a:pPr marL="711200" marR="0" lvl="1" indent="-171450" algn="l" rtl="0">
              <a:lnSpc>
                <a:spcPct val="90000"/>
              </a:lnSpc>
              <a:spcBef>
                <a:spcPts val="600"/>
              </a:spcBef>
              <a:spcAft>
                <a:spcPts val="0"/>
              </a:spcAft>
              <a:buSzPts val="1100"/>
              <a:buChar char="•"/>
            </a:pPr>
            <a:r>
              <a:rPr lang="en" b="1"/>
              <a:t>2018-19/2019-20 - Not Exited by District</a:t>
            </a:r>
            <a:r>
              <a:rPr lang="en"/>
              <a:t> - School no longer meets identification criteria, but was not exited by district</a:t>
            </a:r>
            <a:endParaRPr/>
          </a:p>
          <a:p>
            <a:pPr marL="711200" marR="0" lvl="1" indent="-171450" algn="l" rtl="0">
              <a:lnSpc>
                <a:spcPct val="90000"/>
              </a:lnSpc>
              <a:spcBef>
                <a:spcPts val="600"/>
              </a:spcBef>
              <a:spcAft>
                <a:spcPts val="0"/>
              </a:spcAft>
              <a:buSzPts val="1100"/>
              <a:buChar char="•"/>
            </a:pPr>
            <a:r>
              <a:rPr lang="en" b="1"/>
              <a:t>Due to Participation Only</a:t>
            </a:r>
            <a:r>
              <a:rPr lang="en"/>
              <a:t> - School met identification criteria as a result of participation-adjusted calculations</a:t>
            </a:r>
            <a:endParaRPr sz="1300"/>
          </a:p>
        </p:txBody>
      </p:sp>
      <p:sp>
        <p:nvSpPr>
          <p:cNvPr id="308" name="Google Shape;308;g186c6562e08_0_54"/>
          <p:cNvSpPr txBox="1">
            <a:spLocks noGrp="1"/>
          </p:cNvSpPr>
          <p:nvPr>
            <p:ph type="sldNum" idx="12"/>
          </p:nvPr>
        </p:nvSpPr>
        <p:spPr>
          <a:xfrm>
            <a:off x="223071" y="4820266"/>
            <a:ext cx="2057400" cy="273900"/>
          </a:xfrm>
          <a:prstGeom prst="rect">
            <a:avLst/>
          </a:prstGeom>
          <a:noFill/>
          <a:ln>
            <a:noFill/>
          </a:ln>
        </p:spPr>
        <p:txBody>
          <a:bodyPr spcFirstLastPara="1" wrap="square" lIns="51425" tIns="25700" rIns="51425" bIns="25700" anchor="t" anchorCtr="0">
            <a:noAutofit/>
          </a:bodyPr>
          <a:lstStyle/>
          <a:p>
            <a:pPr marL="0" lvl="0" indent="0" algn="l" rtl="0">
              <a:lnSpc>
                <a:spcPct val="100000"/>
              </a:lnSpc>
              <a:spcBef>
                <a:spcPts val="0"/>
              </a:spcBef>
              <a:spcAft>
                <a:spcPts val="0"/>
              </a:spcAft>
              <a:buSzPts val="900"/>
              <a:buNone/>
            </a:pPr>
            <a:fld id="{00000000-1234-1234-1234-123412341234}" type="slidenum">
              <a:rPr lang="en"/>
              <a:t>13</a:t>
            </a:fld>
            <a:endParaRPr/>
          </a:p>
        </p:txBody>
      </p:sp>
      <p:sp>
        <p:nvSpPr>
          <p:cNvPr id="309" name="Google Shape;309;g186c6562e08_0_54"/>
          <p:cNvSpPr/>
          <p:nvPr/>
        </p:nvSpPr>
        <p:spPr>
          <a:xfrm>
            <a:off x="7330575" y="1582017"/>
            <a:ext cx="1649100" cy="667200"/>
          </a:xfrm>
          <a:prstGeom prst="leftArrowCallout">
            <a:avLst>
              <a:gd name="adj1" fmla="val 8835"/>
              <a:gd name="adj2" fmla="val 18668"/>
              <a:gd name="adj3" fmla="val 25000"/>
              <a:gd name="adj4" fmla="val 64977"/>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dirty="0"/>
              <a:t>The State is required to take more rigorous action. </a:t>
            </a:r>
            <a:endParaRPr sz="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188ff2960d5_4_0"/>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rgbClr val="000000"/>
              </a:buClr>
              <a:buSzPts val="3000"/>
              <a:buFont typeface="Arial"/>
              <a:buNone/>
            </a:pPr>
            <a:r>
              <a:rPr lang="en"/>
              <a:t>2022-23 ESSA Identification Results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186c6562e08_0_90"/>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ESSA Identification Over Time</a:t>
            </a:r>
            <a:endParaRPr/>
          </a:p>
        </p:txBody>
      </p:sp>
      <p:pic>
        <p:nvPicPr>
          <p:cNvPr id="320" name="Google Shape;320;g186c6562e08_0_90" descr="Graph depicting schools identified under ESSA, by category."/>
          <p:cNvPicPr preferRelativeResize="0"/>
          <p:nvPr/>
        </p:nvPicPr>
        <p:blipFill>
          <a:blip r:embed="rId3">
            <a:alphaModFix/>
          </a:blip>
          <a:stretch>
            <a:fillRect/>
          </a:stretch>
        </p:blipFill>
        <p:spPr>
          <a:xfrm>
            <a:off x="1328300" y="1020222"/>
            <a:ext cx="6487424" cy="397562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g186c6562e08_0_97" descr="Graph depicting ESSA Identification over time."/>
          <p:cNvPicPr preferRelativeResize="0"/>
          <p:nvPr/>
        </p:nvPicPr>
        <p:blipFill>
          <a:blip r:embed="rId3">
            <a:alphaModFix/>
          </a:blip>
          <a:stretch>
            <a:fillRect/>
          </a:stretch>
        </p:blipFill>
        <p:spPr>
          <a:xfrm>
            <a:off x="1328300" y="1020222"/>
            <a:ext cx="6487424" cy="3975627"/>
          </a:xfrm>
          <a:prstGeom prst="rect">
            <a:avLst/>
          </a:prstGeom>
          <a:noFill/>
          <a:ln>
            <a:noFill/>
          </a:ln>
        </p:spPr>
      </p:pic>
      <p:sp>
        <p:nvSpPr>
          <p:cNvPr id="326" name="Google Shape;326;g186c6562e08_0_97" descr="Graph depicting ESSA Identification over time."/>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ESSA Identification Over Time</a:t>
            </a:r>
            <a:endParaRPr/>
          </a:p>
        </p:txBody>
      </p:sp>
      <p:pic>
        <p:nvPicPr>
          <p:cNvPr id="327" name="Google Shape;327;g186c6562e08_0_97" descr="Graph depicting ESSA Identification over time."/>
          <p:cNvPicPr preferRelativeResize="0"/>
          <p:nvPr/>
        </p:nvPicPr>
        <p:blipFill>
          <a:blip r:embed="rId4">
            <a:alphaModFix/>
          </a:blip>
          <a:stretch>
            <a:fillRect/>
          </a:stretch>
        </p:blipFill>
        <p:spPr>
          <a:xfrm>
            <a:off x="2824613" y="1615925"/>
            <a:ext cx="38100" cy="3028950"/>
          </a:xfrm>
          <a:prstGeom prst="rect">
            <a:avLst/>
          </a:prstGeom>
          <a:noFill/>
          <a:ln>
            <a:noFill/>
          </a:ln>
        </p:spPr>
      </p:pic>
      <p:pic>
        <p:nvPicPr>
          <p:cNvPr id="328" name="Google Shape;328;g186c6562e08_0_97" descr="Graph depicting ESSA Identification over time."/>
          <p:cNvPicPr preferRelativeResize="0"/>
          <p:nvPr/>
        </p:nvPicPr>
        <p:blipFill>
          <a:blip r:embed="rId5">
            <a:alphaModFix/>
          </a:blip>
          <a:stretch>
            <a:fillRect/>
          </a:stretch>
        </p:blipFill>
        <p:spPr>
          <a:xfrm>
            <a:off x="1576850" y="665438"/>
            <a:ext cx="2533650" cy="11906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g186c6562e08_0_105" descr="ESSA identification over time."/>
          <p:cNvPicPr preferRelativeResize="0"/>
          <p:nvPr/>
        </p:nvPicPr>
        <p:blipFill>
          <a:blip r:embed="rId3">
            <a:alphaModFix/>
          </a:blip>
          <a:stretch>
            <a:fillRect/>
          </a:stretch>
        </p:blipFill>
        <p:spPr>
          <a:xfrm>
            <a:off x="1328300" y="1040694"/>
            <a:ext cx="6487424" cy="3975627"/>
          </a:xfrm>
          <a:prstGeom prst="rect">
            <a:avLst/>
          </a:prstGeom>
          <a:noFill/>
          <a:ln>
            <a:noFill/>
          </a:ln>
        </p:spPr>
      </p:pic>
      <p:sp>
        <p:nvSpPr>
          <p:cNvPr id="334" name="Google Shape;334;g186c6562e08_0_105"/>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ESSA Identification Over Time</a:t>
            </a:r>
            <a:endParaRPr/>
          </a:p>
        </p:txBody>
      </p:sp>
      <p:pic>
        <p:nvPicPr>
          <p:cNvPr id="335" name="Google Shape;335;g186c6562e08_0_10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815213" y="1615925"/>
            <a:ext cx="38100" cy="3028950"/>
          </a:xfrm>
          <a:prstGeom prst="rect">
            <a:avLst/>
          </a:prstGeom>
          <a:noFill/>
          <a:ln>
            <a:noFill/>
          </a:ln>
        </p:spPr>
      </p:pic>
      <p:pic>
        <p:nvPicPr>
          <p:cNvPr id="336" name="Google Shape;336;g186c6562e08_0_105" descr="Schools identified in 2017-19 and 2018-19 remained eligible for supports.  Schools identified due to participation only."/>
          <p:cNvPicPr preferRelativeResize="0"/>
          <p:nvPr/>
        </p:nvPicPr>
        <p:blipFill>
          <a:blip r:embed="rId5">
            <a:alphaModFix/>
          </a:blip>
          <a:stretch>
            <a:fillRect/>
          </a:stretch>
        </p:blipFill>
        <p:spPr>
          <a:xfrm>
            <a:off x="2777000" y="577688"/>
            <a:ext cx="2114550" cy="1038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g186c6562e08_0_11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328300" y="1020222"/>
            <a:ext cx="6487424" cy="3975627"/>
          </a:xfrm>
          <a:prstGeom prst="rect">
            <a:avLst/>
          </a:prstGeom>
          <a:noFill/>
          <a:ln>
            <a:noFill/>
          </a:ln>
        </p:spPr>
      </p:pic>
      <p:sp>
        <p:nvSpPr>
          <p:cNvPr id="342" name="Google Shape;342;g186c6562e08_0_113"/>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ESSA Identification Over Time</a:t>
            </a:r>
            <a:endParaRPr/>
          </a:p>
        </p:txBody>
      </p:sp>
      <p:pic>
        <p:nvPicPr>
          <p:cNvPr id="343" name="Google Shape;343;g186c6562e08_0_11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4805813" y="1615925"/>
            <a:ext cx="38100" cy="3028950"/>
          </a:xfrm>
          <a:prstGeom prst="rect">
            <a:avLst/>
          </a:prstGeom>
          <a:noFill/>
          <a:ln>
            <a:noFill/>
          </a:ln>
        </p:spPr>
      </p:pic>
      <p:pic>
        <p:nvPicPr>
          <p:cNvPr id="344" name="Google Shape;344;g186c6562e08_0_113">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3762832" y="1008275"/>
            <a:ext cx="2124075" cy="581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g186c6562e08_0_1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328300" y="1020222"/>
            <a:ext cx="6487424" cy="3975627"/>
          </a:xfrm>
          <a:prstGeom prst="rect">
            <a:avLst/>
          </a:prstGeom>
          <a:noFill/>
          <a:ln>
            <a:noFill/>
          </a:ln>
        </p:spPr>
      </p:pic>
      <p:sp>
        <p:nvSpPr>
          <p:cNvPr id="350" name="Google Shape;350;g186c6562e08_0_122"/>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ESSA Identification Over Time</a:t>
            </a:r>
            <a:endParaRPr/>
          </a:p>
        </p:txBody>
      </p:sp>
      <p:pic>
        <p:nvPicPr>
          <p:cNvPr id="351" name="Google Shape;351;g186c6562e08_0_12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720213" y="1615925"/>
            <a:ext cx="38100" cy="3028950"/>
          </a:xfrm>
          <a:prstGeom prst="rect">
            <a:avLst/>
          </a:prstGeom>
          <a:noFill/>
          <a:ln>
            <a:noFill/>
          </a:ln>
        </p:spPr>
      </p:pic>
      <p:pic>
        <p:nvPicPr>
          <p:cNvPr id="352" name="Google Shape;352;g186c6562e08_0_122" descr="Accountability hold; removed closed schools; USDE permitted exiting CS-Low Grad schools meeting exit criteria; removal of 2017-18 and 2018-19 TS/ATS schools exited by district."/>
          <p:cNvPicPr preferRelativeResize="0"/>
          <p:nvPr/>
        </p:nvPicPr>
        <p:blipFill>
          <a:blip r:embed="rId5">
            <a:alphaModFix/>
          </a:blip>
          <a:stretch>
            <a:fillRect/>
          </a:stretch>
        </p:blipFill>
        <p:spPr>
          <a:xfrm>
            <a:off x="4677238" y="81213"/>
            <a:ext cx="2124075" cy="1800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ESSER Office Hours</a:t>
            </a:r>
            <a:endParaRPr/>
          </a:p>
        </p:txBody>
      </p:sp>
      <p:sp>
        <p:nvSpPr>
          <p:cNvPr id="233" name="Google Shape;233;p2"/>
          <p:cNvSpPr txBox="1">
            <a:spLocks noGrp="1"/>
          </p:cNvSpPr>
          <p:nvPr>
            <p:ph type="body" idx="1"/>
          </p:nvPr>
        </p:nvSpPr>
        <p:spPr>
          <a:xfrm>
            <a:off x="628650" y="1097280"/>
            <a:ext cx="7886700" cy="3480505"/>
          </a:xfrm>
          <a:prstGeom prst="rect">
            <a:avLst/>
          </a:prstGeom>
          <a:noFill/>
          <a:ln>
            <a:noFill/>
          </a:ln>
        </p:spPr>
        <p:txBody>
          <a:bodyPr spcFirstLastPara="1" wrap="square" lIns="0" tIns="0" rIns="0" bIns="25700" anchor="t" anchorCtr="0">
            <a:noAutofit/>
          </a:bodyPr>
          <a:lstStyle/>
          <a:p>
            <a:pPr marL="0" lvl="0" indent="0" algn="l" rtl="0">
              <a:lnSpc>
                <a:spcPct val="90000"/>
              </a:lnSpc>
              <a:spcBef>
                <a:spcPts val="0"/>
              </a:spcBef>
              <a:spcAft>
                <a:spcPts val="0"/>
              </a:spcAft>
              <a:buSzPts val="1800"/>
              <a:buNone/>
            </a:pPr>
            <a:r>
              <a:rPr lang="en" sz="1800" b="1" u="sng"/>
              <a:t>Topics</a:t>
            </a:r>
            <a:endParaRPr/>
          </a:p>
          <a:p>
            <a:pPr marL="368300" lvl="0" indent="-190500" algn="l" rtl="0">
              <a:lnSpc>
                <a:spcPct val="90000"/>
              </a:lnSpc>
              <a:spcBef>
                <a:spcPts val="600"/>
              </a:spcBef>
              <a:spcAft>
                <a:spcPts val="0"/>
              </a:spcAft>
              <a:buSzPts val="1400"/>
              <a:buChar char="•"/>
            </a:pPr>
            <a:r>
              <a:rPr lang="en" sz="1600"/>
              <a:t>Updates and Reminders</a:t>
            </a:r>
            <a:endParaRPr sz="1400"/>
          </a:p>
          <a:p>
            <a:pPr marL="711200" lvl="1" indent="-190500" algn="l" rtl="0">
              <a:lnSpc>
                <a:spcPct val="90000"/>
              </a:lnSpc>
              <a:spcBef>
                <a:spcPts val="600"/>
              </a:spcBef>
              <a:spcAft>
                <a:spcPts val="0"/>
              </a:spcAft>
              <a:buSzPts val="1400"/>
              <a:buChar char="•"/>
            </a:pPr>
            <a:r>
              <a:rPr lang="en" sz="1400"/>
              <a:t>ARP ESSER III ~ Maintenance of Equity</a:t>
            </a:r>
            <a:endParaRPr sz="1400"/>
          </a:p>
          <a:p>
            <a:pPr marL="711200" lvl="1" indent="-190500" algn="l" rtl="0">
              <a:lnSpc>
                <a:spcPct val="90000"/>
              </a:lnSpc>
              <a:spcBef>
                <a:spcPts val="600"/>
              </a:spcBef>
              <a:spcAft>
                <a:spcPts val="0"/>
              </a:spcAft>
              <a:buSzPts val="1400"/>
              <a:buChar char="•"/>
            </a:pPr>
            <a:r>
              <a:rPr lang="en" sz="1400"/>
              <a:t>Monitoring Update</a:t>
            </a:r>
            <a:endParaRPr sz="1400"/>
          </a:p>
          <a:p>
            <a:pPr marL="457200" lvl="0" indent="-317500" algn="l" rtl="0">
              <a:lnSpc>
                <a:spcPct val="90000"/>
              </a:lnSpc>
              <a:spcBef>
                <a:spcPts val="600"/>
              </a:spcBef>
              <a:spcAft>
                <a:spcPts val="0"/>
              </a:spcAft>
              <a:buSzPts val="1400"/>
              <a:buChar char="•"/>
            </a:pPr>
            <a:r>
              <a:rPr lang="en" sz="1600"/>
              <a:t>ESSA Identification Overview and 2022 Summary</a:t>
            </a:r>
            <a:endParaRPr sz="1600"/>
          </a:p>
          <a:p>
            <a:pPr marL="457200" lvl="0" indent="-317500" algn="l" rtl="0">
              <a:lnSpc>
                <a:spcPct val="90000"/>
              </a:lnSpc>
              <a:spcBef>
                <a:spcPts val="600"/>
              </a:spcBef>
              <a:spcAft>
                <a:spcPts val="0"/>
              </a:spcAft>
              <a:buSzPts val="1400"/>
              <a:buChar char="•"/>
            </a:pPr>
            <a:r>
              <a:rPr lang="en" sz="1600"/>
              <a:t>Federal Teacher Loan Forgiveness</a:t>
            </a:r>
            <a:endParaRPr sz="1600"/>
          </a:p>
        </p:txBody>
      </p:sp>
      <p:sp>
        <p:nvSpPr>
          <p:cNvPr id="234" name="Google Shape;234;p2"/>
          <p:cNvSpPr txBox="1">
            <a:spLocks noGrp="1"/>
          </p:cNvSpPr>
          <p:nvPr>
            <p:ph type="sldNum" idx="12"/>
          </p:nvPr>
        </p:nvSpPr>
        <p:spPr>
          <a:xfrm>
            <a:off x="223071" y="4820266"/>
            <a:ext cx="2057400" cy="273844"/>
          </a:xfrm>
          <a:prstGeom prst="rect">
            <a:avLst/>
          </a:prstGeom>
          <a:noFill/>
          <a:ln>
            <a:noFill/>
          </a:ln>
        </p:spPr>
        <p:txBody>
          <a:bodyPr spcFirstLastPara="1" wrap="square" lIns="51425" tIns="25700" rIns="51425" bIns="25700" anchor="t" anchorCtr="0">
            <a:noAutofit/>
          </a:bodyPr>
          <a:lstStyle/>
          <a:p>
            <a:pPr marL="0" lvl="0" indent="0" algn="l" rtl="0">
              <a:lnSpc>
                <a:spcPct val="100000"/>
              </a:lnSpc>
              <a:spcBef>
                <a:spcPts val="0"/>
              </a:spcBef>
              <a:spcAft>
                <a:spcPts val="0"/>
              </a:spcAft>
              <a:buSzPts val="900"/>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g186c6562e08_0_13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328300" y="1020222"/>
            <a:ext cx="6487424" cy="3975627"/>
          </a:xfrm>
          <a:prstGeom prst="rect">
            <a:avLst/>
          </a:prstGeom>
          <a:noFill/>
          <a:ln>
            <a:noFill/>
          </a:ln>
        </p:spPr>
      </p:pic>
      <p:sp>
        <p:nvSpPr>
          <p:cNvPr id="358" name="Google Shape;358;g186c6562e08_0_130"/>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ESSA Identification Over Time</a:t>
            </a:r>
            <a:endParaRPr/>
          </a:p>
        </p:txBody>
      </p:sp>
      <p:pic>
        <p:nvPicPr>
          <p:cNvPr id="359" name="Google Shape;359;g186c6562e08_0_13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710813" y="1539725"/>
            <a:ext cx="38100" cy="3028950"/>
          </a:xfrm>
          <a:prstGeom prst="rect">
            <a:avLst/>
          </a:prstGeom>
          <a:noFill/>
          <a:ln>
            <a:noFill/>
          </a:ln>
        </p:spPr>
      </p:pic>
      <p:pic>
        <p:nvPicPr>
          <p:cNvPr id="360" name="Google Shape;360;g186c6562e08_0_130" descr="Accountability resumes; short term changes applied pursuant to approved addendum."/>
          <p:cNvPicPr preferRelativeResize="0"/>
          <p:nvPr/>
        </p:nvPicPr>
        <p:blipFill>
          <a:blip r:embed="rId5">
            <a:alphaModFix/>
          </a:blip>
          <a:stretch>
            <a:fillRect/>
          </a:stretch>
        </p:blipFill>
        <p:spPr>
          <a:xfrm>
            <a:off x="5711207" y="835313"/>
            <a:ext cx="2037337" cy="7034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186c6562e08_0_169" descr="Venn diagram depicting 2022-23 schools identified for support and improvement."/>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2022-23 Schools Identified for Support and Improvement</a:t>
            </a:r>
            <a:endParaRPr/>
          </a:p>
        </p:txBody>
      </p:sp>
      <p:pic>
        <p:nvPicPr>
          <p:cNvPr id="366" name="Google Shape;366;g186c6562e08_0_169" descr="Venn diagram depicting 2022-23 schools identified for support and improvement."/>
          <p:cNvPicPr preferRelativeResize="0"/>
          <p:nvPr/>
        </p:nvPicPr>
        <p:blipFill>
          <a:blip r:embed="rId3">
            <a:alphaModFix/>
          </a:blip>
          <a:stretch>
            <a:fillRect/>
          </a:stretch>
        </p:blipFill>
        <p:spPr>
          <a:xfrm>
            <a:off x="1455075" y="1017725"/>
            <a:ext cx="6233850" cy="4062800"/>
          </a:xfrm>
          <a:prstGeom prst="rect">
            <a:avLst/>
          </a:prstGeom>
          <a:noFill/>
          <a:ln>
            <a:noFill/>
          </a:ln>
        </p:spPr>
      </p:pic>
      <p:pic>
        <p:nvPicPr>
          <p:cNvPr id="367" name="Google Shape;367;g186c6562e08_0_169" descr="Venn diagram depicting 2022-23 schools identified for support and improvement."/>
          <p:cNvPicPr preferRelativeResize="0"/>
          <p:nvPr/>
        </p:nvPicPr>
        <p:blipFill>
          <a:blip r:embed="rId4">
            <a:alphaModFix/>
          </a:blip>
          <a:stretch>
            <a:fillRect/>
          </a:stretch>
        </p:blipFill>
        <p:spPr>
          <a:xfrm>
            <a:off x="84644" y="1017725"/>
            <a:ext cx="2209800" cy="495300"/>
          </a:xfrm>
          <a:prstGeom prst="rect">
            <a:avLst/>
          </a:prstGeom>
          <a:noFill/>
          <a:ln>
            <a:noFill/>
          </a:ln>
        </p:spPr>
      </p:pic>
      <p:pic>
        <p:nvPicPr>
          <p:cNvPr id="368" name="Google Shape;368;g186c6562e08_0_169" descr="Venn diagram depicting 2022-23 schools identified for support and improvement."/>
          <p:cNvPicPr preferRelativeResize="0"/>
          <p:nvPr/>
        </p:nvPicPr>
        <p:blipFill>
          <a:blip r:embed="rId5">
            <a:alphaModFix/>
          </a:blip>
          <a:stretch>
            <a:fillRect/>
          </a:stretch>
        </p:blipFill>
        <p:spPr>
          <a:xfrm>
            <a:off x="7023894" y="1017725"/>
            <a:ext cx="2047875" cy="495300"/>
          </a:xfrm>
          <a:prstGeom prst="rect">
            <a:avLst/>
          </a:prstGeom>
          <a:noFill/>
          <a:ln>
            <a:noFill/>
          </a:ln>
        </p:spPr>
      </p:pic>
      <p:pic>
        <p:nvPicPr>
          <p:cNvPr id="369" name="Google Shape;369;g186c6562e08_0_169" descr="Venn diagram depicting 2022-23 schools identified for support and improvement."/>
          <p:cNvPicPr preferRelativeResize="0"/>
          <p:nvPr/>
        </p:nvPicPr>
        <p:blipFill>
          <a:blip r:embed="rId6">
            <a:alphaModFix/>
          </a:blip>
          <a:stretch>
            <a:fillRect/>
          </a:stretch>
        </p:blipFill>
        <p:spPr>
          <a:xfrm>
            <a:off x="84650" y="4723350"/>
            <a:ext cx="2946875" cy="3571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186c6562e08_0_153"/>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2100"/>
              <a:buFont typeface="Arial"/>
              <a:buNone/>
            </a:pPr>
            <a:r>
              <a:rPr lang="en"/>
              <a:t>Overview of 2022-23 ESSA Identification</a:t>
            </a:r>
            <a:endParaRPr/>
          </a:p>
        </p:txBody>
      </p:sp>
      <p:sp>
        <p:nvSpPr>
          <p:cNvPr id="376" name="Google Shape;376;g186c6562e08_0_153"/>
          <p:cNvSpPr txBox="1">
            <a:spLocks noGrp="1"/>
          </p:cNvSpPr>
          <p:nvPr>
            <p:ph type="body" idx="1"/>
          </p:nvPr>
        </p:nvSpPr>
        <p:spPr>
          <a:xfrm>
            <a:off x="628650" y="1097280"/>
            <a:ext cx="7886700" cy="3480600"/>
          </a:xfrm>
          <a:prstGeom prst="rect">
            <a:avLst/>
          </a:prstGeom>
          <a:noFill/>
          <a:ln>
            <a:noFill/>
          </a:ln>
        </p:spPr>
        <p:txBody>
          <a:bodyPr spcFirstLastPara="1" wrap="square" lIns="0" tIns="0" rIns="0" bIns="25700" anchor="t" anchorCtr="0">
            <a:noAutofit/>
          </a:bodyPr>
          <a:lstStyle/>
          <a:p>
            <a:pPr marL="368300" lvl="0" indent="-190500" algn="l" rtl="0">
              <a:lnSpc>
                <a:spcPct val="90000"/>
              </a:lnSpc>
              <a:spcBef>
                <a:spcPts val="600"/>
              </a:spcBef>
              <a:spcAft>
                <a:spcPts val="0"/>
              </a:spcAft>
              <a:buSzPts val="1400"/>
              <a:buChar char="•"/>
            </a:pPr>
            <a:r>
              <a:rPr lang="en" sz="1600" b="1"/>
              <a:t>397 </a:t>
            </a:r>
            <a:r>
              <a:rPr lang="en" sz="1600"/>
              <a:t>schools currently identified for support and improvement under ESSA</a:t>
            </a:r>
            <a:endParaRPr sz="1600"/>
          </a:p>
          <a:p>
            <a:pPr marL="711200" lvl="1" indent="-190500" algn="l" rtl="0">
              <a:lnSpc>
                <a:spcPct val="90000"/>
              </a:lnSpc>
              <a:spcBef>
                <a:spcPts val="600"/>
              </a:spcBef>
              <a:spcAft>
                <a:spcPts val="0"/>
              </a:spcAft>
              <a:buSzPts val="1400"/>
              <a:buChar char="•"/>
            </a:pPr>
            <a:r>
              <a:rPr lang="en" sz="1400"/>
              <a:t>189 newly identified schools</a:t>
            </a:r>
            <a:endParaRPr sz="1400"/>
          </a:p>
          <a:p>
            <a:pPr marL="711200" lvl="1" indent="-190500" algn="l" rtl="0">
              <a:lnSpc>
                <a:spcPct val="90000"/>
              </a:lnSpc>
              <a:spcBef>
                <a:spcPts val="600"/>
              </a:spcBef>
              <a:spcAft>
                <a:spcPts val="0"/>
              </a:spcAft>
              <a:buSzPts val="1400"/>
              <a:buChar char="•"/>
            </a:pPr>
            <a:r>
              <a:rPr lang="en" sz="1400"/>
              <a:t>15 schools exited by state (6 CS – Lowest 5%; 9 CS – Low Grad)</a:t>
            </a:r>
            <a:endParaRPr sz="1400"/>
          </a:p>
          <a:p>
            <a:pPr marL="711200" lvl="1" indent="-190500" algn="l" rtl="0">
              <a:lnSpc>
                <a:spcPct val="90000"/>
              </a:lnSpc>
              <a:spcBef>
                <a:spcPts val="600"/>
              </a:spcBef>
              <a:spcAft>
                <a:spcPts val="0"/>
              </a:spcAft>
              <a:buSzPts val="1400"/>
              <a:buChar char="•"/>
            </a:pPr>
            <a:r>
              <a:rPr lang="en" sz="1400"/>
              <a:t>75 ATS/TS schools exited by districts</a:t>
            </a:r>
            <a:endParaRPr sz="1400"/>
          </a:p>
        </p:txBody>
      </p:sp>
      <p:sp>
        <p:nvSpPr>
          <p:cNvPr id="377" name="Google Shape;377;g186c6562e08_0_153"/>
          <p:cNvSpPr txBox="1">
            <a:spLocks noGrp="1"/>
          </p:cNvSpPr>
          <p:nvPr>
            <p:ph type="sldNum" idx="12"/>
          </p:nvPr>
        </p:nvSpPr>
        <p:spPr>
          <a:xfrm>
            <a:off x="223071" y="4820266"/>
            <a:ext cx="2057400" cy="273900"/>
          </a:xfrm>
          <a:prstGeom prst="rect">
            <a:avLst/>
          </a:prstGeom>
          <a:noFill/>
          <a:ln>
            <a:noFill/>
          </a:ln>
        </p:spPr>
        <p:txBody>
          <a:bodyPr spcFirstLastPara="1" wrap="square" lIns="51425" tIns="25700" rIns="51425" bIns="25700" anchor="t" anchorCtr="0">
            <a:noAutofit/>
          </a:bodyPr>
          <a:lstStyle/>
          <a:p>
            <a:pPr marL="0" lvl="0" indent="0" algn="l" rtl="0">
              <a:lnSpc>
                <a:spcPct val="100000"/>
              </a:lnSpc>
              <a:spcBef>
                <a:spcPts val="0"/>
              </a:spcBef>
              <a:spcAft>
                <a:spcPts val="0"/>
              </a:spcAft>
              <a:buSzPts val="900"/>
              <a:buNone/>
            </a:pPr>
            <a:fld id="{00000000-1234-1234-1234-123412341234}" type="slidenum">
              <a:rPr lang="en"/>
              <a:t>22</a:t>
            </a:fld>
            <a:endParaRPr/>
          </a:p>
        </p:txBody>
      </p:sp>
      <p:pic>
        <p:nvPicPr>
          <p:cNvPr id="378" name="Google Shape;378;g186c6562e08_0_153" descr="Graph depicting breakdown by ESSA Identification category."/>
          <p:cNvPicPr preferRelativeResize="0"/>
          <p:nvPr/>
        </p:nvPicPr>
        <p:blipFill>
          <a:blip r:embed="rId3">
            <a:alphaModFix/>
          </a:blip>
          <a:stretch>
            <a:fillRect/>
          </a:stretch>
        </p:blipFill>
        <p:spPr>
          <a:xfrm>
            <a:off x="1744988" y="2171575"/>
            <a:ext cx="5654025" cy="2922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g186c6562e08_0_179" descr="Schools identified for targeted support."/>
          <p:cNvPicPr preferRelativeResize="0"/>
          <p:nvPr/>
        </p:nvPicPr>
        <p:blipFill>
          <a:blip r:embed="rId3">
            <a:alphaModFix/>
          </a:blip>
          <a:stretch>
            <a:fillRect/>
          </a:stretch>
        </p:blipFill>
        <p:spPr>
          <a:xfrm>
            <a:off x="78450" y="1156029"/>
            <a:ext cx="5753100" cy="3584972"/>
          </a:xfrm>
          <a:prstGeom prst="rect">
            <a:avLst/>
          </a:prstGeom>
          <a:noFill/>
          <a:ln>
            <a:noFill/>
          </a:ln>
        </p:spPr>
      </p:pic>
      <p:sp>
        <p:nvSpPr>
          <p:cNvPr id="384" name="Google Shape;384;g186c6562e08_0_179" descr="Schools identified for targeted support."/>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Schools Identified for Targeted Support</a:t>
            </a:r>
            <a:endParaRPr/>
          </a:p>
        </p:txBody>
      </p:sp>
      <p:pic>
        <p:nvPicPr>
          <p:cNvPr id="385" name="Google Shape;385;g186c6562e08_0_179" descr="Schools identified for targeted support."/>
          <p:cNvPicPr preferRelativeResize="0"/>
          <p:nvPr/>
        </p:nvPicPr>
        <p:blipFill>
          <a:blip r:embed="rId4">
            <a:alphaModFix/>
          </a:blip>
          <a:stretch>
            <a:fillRect/>
          </a:stretch>
        </p:blipFill>
        <p:spPr>
          <a:xfrm>
            <a:off x="5450550" y="1991286"/>
            <a:ext cx="381000" cy="2571750"/>
          </a:xfrm>
          <a:prstGeom prst="rect">
            <a:avLst/>
          </a:prstGeom>
          <a:noFill/>
          <a:ln>
            <a:noFill/>
          </a:ln>
        </p:spPr>
      </p:pic>
      <p:pic>
        <p:nvPicPr>
          <p:cNvPr id="386" name="Google Shape;386;g186c6562e08_0_179" descr="Schools identified for targeted support."/>
          <p:cNvPicPr preferRelativeResize="0"/>
          <p:nvPr/>
        </p:nvPicPr>
        <p:blipFill>
          <a:blip r:embed="rId5">
            <a:alphaModFix/>
          </a:blip>
          <a:stretch>
            <a:fillRect/>
          </a:stretch>
        </p:blipFill>
        <p:spPr>
          <a:xfrm>
            <a:off x="5902700" y="2530463"/>
            <a:ext cx="3196025" cy="1493375"/>
          </a:xfrm>
          <a:prstGeom prst="rect">
            <a:avLst/>
          </a:prstGeom>
          <a:noFill/>
          <a:ln>
            <a:noFill/>
          </a:ln>
        </p:spPr>
      </p:pic>
      <p:pic>
        <p:nvPicPr>
          <p:cNvPr id="387" name="Google Shape;387;g186c6562e08_0_179" descr="Schools identified for targeted support."/>
          <p:cNvPicPr preferRelativeResize="0"/>
          <p:nvPr/>
        </p:nvPicPr>
        <p:blipFill>
          <a:blip r:embed="rId6">
            <a:alphaModFix/>
          </a:blip>
          <a:stretch>
            <a:fillRect/>
          </a:stretch>
        </p:blipFill>
        <p:spPr>
          <a:xfrm>
            <a:off x="843512" y="4741000"/>
            <a:ext cx="4222970" cy="402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186c6562e08_0_197"/>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What Types of Schools Have Been Identified?</a:t>
            </a:r>
            <a:endParaRPr/>
          </a:p>
        </p:txBody>
      </p:sp>
      <p:pic>
        <p:nvPicPr>
          <p:cNvPr id="393" name="Google Shape;393;g186c6562e08_0_197" descr="Table outlining identified schools."/>
          <p:cNvPicPr preferRelativeResize="0"/>
          <p:nvPr/>
        </p:nvPicPr>
        <p:blipFill>
          <a:blip r:embed="rId3">
            <a:alphaModFix/>
          </a:blip>
          <a:stretch>
            <a:fillRect/>
          </a:stretch>
        </p:blipFill>
        <p:spPr>
          <a:xfrm>
            <a:off x="90488" y="1857375"/>
            <a:ext cx="8963025" cy="17335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186c6562e08_0_204"/>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2100"/>
              <a:buFont typeface="Arial"/>
              <a:buNone/>
            </a:pPr>
            <a:r>
              <a:rPr lang="en"/>
              <a:t>Additional Information</a:t>
            </a:r>
            <a:endParaRPr/>
          </a:p>
        </p:txBody>
      </p:sp>
      <p:sp>
        <p:nvSpPr>
          <p:cNvPr id="400" name="Google Shape;400;g186c6562e08_0_204"/>
          <p:cNvSpPr txBox="1">
            <a:spLocks noGrp="1"/>
          </p:cNvSpPr>
          <p:nvPr>
            <p:ph type="body" idx="1"/>
          </p:nvPr>
        </p:nvSpPr>
        <p:spPr>
          <a:xfrm>
            <a:off x="500250" y="1016225"/>
            <a:ext cx="8143500" cy="3546000"/>
          </a:xfrm>
          <a:prstGeom prst="rect">
            <a:avLst/>
          </a:prstGeom>
          <a:noFill/>
          <a:ln>
            <a:noFill/>
          </a:ln>
        </p:spPr>
        <p:txBody>
          <a:bodyPr spcFirstLastPara="1" wrap="square" lIns="0" tIns="0" rIns="0" bIns="25700" anchor="t" anchorCtr="0">
            <a:noAutofit/>
          </a:bodyPr>
          <a:lstStyle/>
          <a:p>
            <a:pPr marL="368300" lvl="0" indent="-184150" algn="l" rtl="0">
              <a:lnSpc>
                <a:spcPct val="90000"/>
              </a:lnSpc>
              <a:spcBef>
                <a:spcPts val="600"/>
              </a:spcBef>
              <a:spcAft>
                <a:spcPts val="0"/>
              </a:spcAft>
              <a:buSzPts val="1300"/>
              <a:buChar char="•"/>
            </a:pPr>
            <a:r>
              <a:rPr lang="en" sz="1500"/>
              <a:t>For more information, please visit Colorado’s ESSA Methods and Criteria for Identification of Schools for Support and Improvement Webpage (</a:t>
            </a:r>
            <a:r>
              <a:rPr lang="en" sz="1500" u="sng">
                <a:solidFill>
                  <a:schemeClr val="hlink"/>
                </a:solidFill>
                <a:hlinkClick r:id="rId3"/>
              </a:rPr>
              <a:t>http://www.cde.state.co.us/fedprograms/essa_csi_tsi</a:t>
            </a:r>
            <a:r>
              <a:rPr lang="en" sz="1500"/>
              <a:t>)</a:t>
            </a:r>
            <a:endParaRPr sz="1500"/>
          </a:p>
          <a:p>
            <a:pPr marL="368300" lvl="0" indent="-184150" algn="l" rtl="0">
              <a:lnSpc>
                <a:spcPct val="90000"/>
              </a:lnSpc>
              <a:spcBef>
                <a:spcPts val="600"/>
              </a:spcBef>
              <a:spcAft>
                <a:spcPts val="0"/>
              </a:spcAft>
              <a:buSzPts val="1300"/>
              <a:buChar char="•"/>
            </a:pPr>
            <a:r>
              <a:rPr lang="en" sz="1500"/>
              <a:t>For additional information regarding the methodology, criteria, or data used to identify schools for support and improvement under ESSA, please contact:</a:t>
            </a:r>
            <a:endParaRPr sz="1500"/>
          </a:p>
          <a:p>
            <a:pPr marL="711200" lvl="1" indent="-184150" algn="l" rtl="0">
              <a:lnSpc>
                <a:spcPct val="90000"/>
              </a:lnSpc>
              <a:spcBef>
                <a:spcPts val="600"/>
              </a:spcBef>
              <a:spcAft>
                <a:spcPts val="0"/>
              </a:spcAft>
              <a:buSzPts val="1300"/>
              <a:buChar char="•"/>
            </a:pPr>
            <a:r>
              <a:rPr lang="en" sz="1300" u="sng">
                <a:solidFill>
                  <a:schemeClr val="hlink"/>
                </a:solidFill>
                <a:hlinkClick r:id="rId4"/>
              </a:rPr>
              <a:t>Tina Negley</a:t>
            </a:r>
            <a:endParaRPr sz="1300"/>
          </a:p>
          <a:p>
            <a:pPr marL="1371600" lvl="2" indent="-304800" algn="l" rtl="0">
              <a:lnSpc>
                <a:spcPct val="90000"/>
              </a:lnSpc>
              <a:spcBef>
                <a:spcPts val="600"/>
              </a:spcBef>
              <a:spcAft>
                <a:spcPts val="0"/>
              </a:spcAft>
              <a:buSzPts val="1200"/>
              <a:buChar char="•"/>
            </a:pPr>
            <a:r>
              <a:rPr lang="en" sz="1200"/>
              <a:t>Supervisor, Program Effectiveness Office</a:t>
            </a:r>
            <a:endParaRPr sz="1200"/>
          </a:p>
          <a:p>
            <a:pPr marL="1371600" lvl="2" indent="-304800" algn="l" rtl="0">
              <a:lnSpc>
                <a:spcPct val="90000"/>
              </a:lnSpc>
              <a:spcBef>
                <a:spcPts val="600"/>
              </a:spcBef>
              <a:spcAft>
                <a:spcPts val="0"/>
              </a:spcAft>
              <a:buSzPts val="1200"/>
              <a:buChar char="•"/>
            </a:pPr>
            <a:r>
              <a:rPr lang="en" sz="1200"/>
              <a:t>720-766-2793</a:t>
            </a:r>
            <a:endParaRPr sz="1200"/>
          </a:p>
          <a:p>
            <a:pPr marL="711200" lvl="1" indent="-184150" algn="l" rtl="0">
              <a:lnSpc>
                <a:spcPct val="90000"/>
              </a:lnSpc>
              <a:spcBef>
                <a:spcPts val="600"/>
              </a:spcBef>
              <a:spcAft>
                <a:spcPts val="0"/>
              </a:spcAft>
              <a:buSzPts val="1300"/>
              <a:buChar char="•"/>
            </a:pPr>
            <a:r>
              <a:rPr lang="en" sz="1300" u="sng">
                <a:solidFill>
                  <a:schemeClr val="hlink"/>
                </a:solidFill>
                <a:hlinkClick r:id="rId5"/>
              </a:rPr>
              <a:t>Mary Shen</a:t>
            </a:r>
            <a:endParaRPr sz="1300"/>
          </a:p>
          <a:p>
            <a:pPr marL="1371600" marR="0" lvl="2" indent="-304800" algn="l" rtl="0">
              <a:lnSpc>
                <a:spcPct val="90000"/>
              </a:lnSpc>
              <a:spcBef>
                <a:spcPts val="600"/>
              </a:spcBef>
              <a:spcAft>
                <a:spcPts val="0"/>
              </a:spcAft>
              <a:buSzPts val="1200"/>
              <a:buChar char="•"/>
            </a:pPr>
            <a:r>
              <a:rPr lang="en" sz="1200"/>
              <a:t>ESEA Research Analyst</a:t>
            </a:r>
            <a:endParaRPr sz="1200"/>
          </a:p>
          <a:p>
            <a:pPr marL="1371600" marR="0" lvl="2" indent="-304800" algn="l" rtl="0">
              <a:lnSpc>
                <a:spcPct val="90000"/>
              </a:lnSpc>
              <a:spcBef>
                <a:spcPts val="600"/>
              </a:spcBef>
              <a:spcAft>
                <a:spcPts val="0"/>
              </a:spcAft>
              <a:buSzPts val="1200"/>
              <a:buChar char="•"/>
            </a:pPr>
            <a:r>
              <a:rPr lang="en" sz="1200"/>
              <a:t>720-766-8723</a:t>
            </a:r>
            <a:endParaRPr sz="1200"/>
          </a:p>
          <a:p>
            <a:pPr marL="368300" marR="0" lvl="0" indent="-184150" algn="l" rtl="0">
              <a:lnSpc>
                <a:spcPct val="90000"/>
              </a:lnSpc>
              <a:spcBef>
                <a:spcPts val="600"/>
              </a:spcBef>
              <a:spcAft>
                <a:spcPts val="0"/>
              </a:spcAft>
              <a:buSzPts val="1300"/>
              <a:buChar char="•"/>
            </a:pPr>
            <a:r>
              <a:rPr lang="en" sz="1500"/>
              <a:t>For considerations or questions about the future of ESSA Identification and/or possible revisions to the ESSA State Plan in this regard, please contact:</a:t>
            </a:r>
            <a:endParaRPr sz="1500"/>
          </a:p>
          <a:p>
            <a:pPr marL="711200" marR="0" lvl="1" indent="-184150" algn="l" rtl="0">
              <a:lnSpc>
                <a:spcPct val="90000"/>
              </a:lnSpc>
              <a:spcBef>
                <a:spcPts val="600"/>
              </a:spcBef>
              <a:spcAft>
                <a:spcPts val="0"/>
              </a:spcAft>
              <a:buSzPts val="1300"/>
              <a:buChar char="•"/>
            </a:pPr>
            <a:r>
              <a:rPr lang="en" sz="1300" u="sng">
                <a:solidFill>
                  <a:schemeClr val="hlink"/>
                </a:solidFill>
                <a:hlinkClick r:id="rId6"/>
              </a:rPr>
              <a:t>Nazie Mohajeri-Nelson</a:t>
            </a:r>
            <a:endParaRPr sz="1300"/>
          </a:p>
          <a:p>
            <a:pPr marL="1371600" marR="0" lvl="2" indent="-304800" algn="l" rtl="0">
              <a:lnSpc>
                <a:spcPct val="90000"/>
              </a:lnSpc>
              <a:spcBef>
                <a:spcPts val="600"/>
              </a:spcBef>
              <a:spcAft>
                <a:spcPts val="0"/>
              </a:spcAft>
              <a:buSzPts val="1200"/>
              <a:buChar char="•"/>
            </a:pPr>
            <a:r>
              <a:rPr lang="en" sz="1200"/>
              <a:t>Executive Director, Federal Programs and Supports Unit</a:t>
            </a:r>
            <a:endParaRPr sz="1200"/>
          </a:p>
          <a:p>
            <a:pPr marL="1371600" marR="0" lvl="2" indent="-304800" algn="l" rtl="0">
              <a:lnSpc>
                <a:spcPct val="90000"/>
              </a:lnSpc>
              <a:spcBef>
                <a:spcPts val="600"/>
              </a:spcBef>
              <a:spcAft>
                <a:spcPts val="0"/>
              </a:spcAft>
              <a:buSzPts val="1200"/>
              <a:buChar char="•"/>
            </a:pPr>
            <a:r>
              <a:rPr lang="en" sz="1200"/>
              <a:t>720-626-3895</a:t>
            </a:r>
            <a:endParaRPr sz="1200"/>
          </a:p>
        </p:txBody>
      </p:sp>
      <p:sp>
        <p:nvSpPr>
          <p:cNvPr id="401" name="Google Shape;401;g186c6562e08_0_204"/>
          <p:cNvSpPr txBox="1">
            <a:spLocks noGrp="1"/>
          </p:cNvSpPr>
          <p:nvPr>
            <p:ph type="sldNum" idx="12"/>
          </p:nvPr>
        </p:nvSpPr>
        <p:spPr>
          <a:xfrm>
            <a:off x="223071" y="4820266"/>
            <a:ext cx="2057400" cy="273900"/>
          </a:xfrm>
          <a:prstGeom prst="rect">
            <a:avLst/>
          </a:prstGeom>
          <a:noFill/>
          <a:ln>
            <a:noFill/>
          </a:ln>
        </p:spPr>
        <p:txBody>
          <a:bodyPr spcFirstLastPara="1" wrap="square" lIns="51425" tIns="25700" rIns="51425" bIns="25700" anchor="t" anchorCtr="0">
            <a:noAutofit/>
          </a:bodyPr>
          <a:lstStyle/>
          <a:p>
            <a:pPr marL="0" lvl="0" indent="0" algn="l" rtl="0">
              <a:lnSpc>
                <a:spcPct val="100000"/>
              </a:lnSpc>
              <a:spcBef>
                <a:spcPts val="0"/>
              </a:spcBef>
              <a:spcAft>
                <a:spcPts val="0"/>
              </a:spcAft>
              <a:buSzPts val="900"/>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188617a4c7d_1_145"/>
          <p:cNvSpPr txBox="1">
            <a:spLocks noGrp="1"/>
          </p:cNvSpPr>
          <p:nvPr>
            <p:ph type="ctrTitle"/>
          </p:nvPr>
        </p:nvSpPr>
        <p:spPr>
          <a:xfrm>
            <a:off x="792950" y="2484573"/>
            <a:ext cx="7772400" cy="9123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None/>
            </a:pP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Federal Teacher </a:t>
            </a:r>
            <a:r>
              <a:rPr lang="en">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Loan Forgiveness and Cancellatio</a:t>
            </a:r>
            <a:r>
              <a:rPr lang="en">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n Program</a:t>
            </a:r>
            <a:r>
              <a:rPr lang="en">
                <a:solidFill>
                  <a:srgbClr val="000000"/>
                </a:solidFill>
              </a:rPr>
              <a:t>s</a:t>
            </a:r>
            <a:endParaRPr>
              <a:solidFill>
                <a:srgbClr val="000000"/>
              </a:solidFill>
            </a:endParaRPr>
          </a:p>
          <a:p>
            <a:pPr marL="0" lvl="0" indent="0" algn="ctr" rtl="0">
              <a:lnSpc>
                <a:spcPct val="90000"/>
              </a:lnSpc>
              <a:spcBef>
                <a:spcPts val="0"/>
              </a:spcBef>
              <a:spcAft>
                <a:spcPts val="0"/>
              </a:spcAft>
              <a:buClr>
                <a:schemeClr val="dk1"/>
              </a:buClr>
              <a:buSzPts val="3600"/>
              <a:buFont typeface="Arial"/>
              <a:buNone/>
            </a:pPr>
            <a:endParaRPr/>
          </a:p>
        </p:txBody>
      </p:sp>
      <p:sp>
        <p:nvSpPr>
          <p:cNvPr id="407" name="Google Shape;407;g188617a4c7d_1_145"/>
          <p:cNvSpPr txBox="1">
            <a:spLocks noGrp="1"/>
          </p:cNvSpPr>
          <p:nvPr>
            <p:ph type="subTitle" idx="1"/>
          </p:nvPr>
        </p:nvSpPr>
        <p:spPr>
          <a:xfrm>
            <a:off x="685800" y="2853814"/>
            <a:ext cx="7772400" cy="5997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2000"/>
              <a:buNone/>
            </a:pPr>
            <a:r>
              <a:rPr lang="en"/>
              <a:t>Federal Programs and Supports Unit </a:t>
            </a:r>
            <a:endParaRPr/>
          </a:p>
        </p:txBody>
      </p:sp>
      <p:sp>
        <p:nvSpPr>
          <p:cNvPr id="408" name="Google Shape;408;g188617a4c7d_1_145"/>
          <p:cNvSpPr txBox="1">
            <a:spLocks noGrp="1"/>
          </p:cNvSpPr>
          <p:nvPr>
            <p:ph type="sldNum" idx="12"/>
          </p:nvPr>
        </p:nvSpPr>
        <p:spPr>
          <a:xfrm>
            <a:off x="223071" y="3615200"/>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g1884ebe154e_0_0"/>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3000"/>
              <a:buNone/>
            </a:pPr>
            <a:r>
              <a:rPr lang="en"/>
              <a:t>Teacher Loan Forgiveness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g188617a4c7d_1_245"/>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 sz="3400"/>
              <a:t>Today we will review…</a:t>
            </a:r>
            <a:endParaRPr sz="3400"/>
          </a:p>
        </p:txBody>
      </p:sp>
      <p:sp>
        <p:nvSpPr>
          <p:cNvPr id="419" name="Google Shape;419;g188617a4c7d_1_245"/>
          <p:cNvSpPr txBox="1">
            <a:spLocks noGrp="1"/>
          </p:cNvSpPr>
          <p:nvPr>
            <p:ph type="body" idx="1"/>
          </p:nvPr>
        </p:nvSpPr>
        <p:spPr>
          <a:xfrm>
            <a:off x="628650" y="1097280"/>
            <a:ext cx="7886700" cy="3480600"/>
          </a:xfrm>
          <a:prstGeom prst="rect">
            <a:avLst/>
          </a:prstGeom>
          <a:noFill/>
          <a:ln>
            <a:noFill/>
          </a:ln>
        </p:spPr>
        <p:txBody>
          <a:bodyPr spcFirstLastPara="1" wrap="square" lIns="0" tIns="0" rIns="0" bIns="45700" anchor="t" anchorCtr="0">
            <a:normAutofit/>
          </a:bodyPr>
          <a:lstStyle/>
          <a:p>
            <a:pPr marL="0" lvl="0" indent="0" algn="l" rtl="0">
              <a:spcBef>
                <a:spcPts val="0"/>
              </a:spcBef>
              <a:spcAft>
                <a:spcPts val="0"/>
              </a:spcAft>
              <a:buNone/>
            </a:pPr>
            <a:endParaRPr sz="1800"/>
          </a:p>
          <a:p>
            <a:pPr marL="342900" lvl="0" indent="-304800" algn="l" rtl="0">
              <a:spcBef>
                <a:spcPts val="0"/>
              </a:spcBef>
              <a:spcAft>
                <a:spcPts val="0"/>
              </a:spcAft>
              <a:buSzPts val="1800"/>
              <a:buChar char="•"/>
            </a:pPr>
            <a:r>
              <a:rPr lang="en" sz="1800"/>
              <a:t>Federal Teacher Loan Forgiveness Program</a:t>
            </a:r>
            <a:endParaRPr sz="1800"/>
          </a:p>
          <a:p>
            <a:pPr marL="342900" lvl="0" indent="-304800" algn="l" rtl="0">
              <a:spcBef>
                <a:spcPts val="0"/>
              </a:spcBef>
              <a:spcAft>
                <a:spcPts val="0"/>
              </a:spcAft>
              <a:buSzPts val="1800"/>
              <a:buChar char="•"/>
            </a:pPr>
            <a:r>
              <a:rPr lang="en" sz="1800"/>
              <a:t>Federal Perkins Loan Cancellation</a:t>
            </a:r>
            <a:endParaRPr sz="1800"/>
          </a:p>
          <a:p>
            <a:pPr marL="342900" lvl="0" indent="-304800" algn="l" rtl="0">
              <a:spcBef>
                <a:spcPts val="0"/>
              </a:spcBef>
              <a:spcAft>
                <a:spcPts val="0"/>
              </a:spcAft>
              <a:buSzPts val="1800"/>
              <a:buChar char="•"/>
            </a:pPr>
            <a:r>
              <a:rPr lang="en" sz="1800"/>
              <a:t>The Teacher Cancellation Low Income Directory</a:t>
            </a:r>
            <a:endParaRPr sz="1800"/>
          </a:p>
          <a:p>
            <a:pPr marL="342900" lvl="0" indent="-304800" algn="l" rtl="0">
              <a:spcBef>
                <a:spcPts val="0"/>
              </a:spcBef>
              <a:spcAft>
                <a:spcPts val="0"/>
              </a:spcAft>
              <a:buSzPts val="1800"/>
              <a:buChar char="•"/>
            </a:pPr>
            <a:r>
              <a:rPr lang="en" sz="1800"/>
              <a:t>CDE’s Role </a:t>
            </a:r>
            <a:endParaRPr sz="1800"/>
          </a:p>
          <a:p>
            <a:pPr marL="342900" lvl="0" indent="-304800" algn="l" rtl="0">
              <a:spcBef>
                <a:spcPts val="0"/>
              </a:spcBef>
              <a:spcAft>
                <a:spcPts val="0"/>
              </a:spcAft>
              <a:buSzPts val="1800"/>
              <a:buChar char="•"/>
            </a:pPr>
            <a:r>
              <a:rPr lang="en" sz="1800"/>
              <a:t>Helpful Resources </a:t>
            </a:r>
            <a:endParaRPr sz="1800"/>
          </a:p>
          <a:p>
            <a:pPr marL="228600" lvl="0" indent="-76200" algn="l" rtl="0">
              <a:spcBef>
                <a:spcPts val="600"/>
              </a:spcBef>
              <a:spcAft>
                <a:spcPts val="0"/>
              </a:spcAft>
              <a:buClr>
                <a:schemeClr val="dk1"/>
              </a:buClr>
              <a:buSzPts val="2400"/>
              <a:buNone/>
            </a:pPr>
            <a:endParaRPr sz="1800"/>
          </a:p>
          <a:p>
            <a:pPr marL="228600" lvl="0" indent="-76200" algn="l" rtl="0">
              <a:lnSpc>
                <a:spcPct val="90000"/>
              </a:lnSpc>
              <a:spcBef>
                <a:spcPts val="0"/>
              </a:spcBef>
              <a:spcAft>
                <a:spcPts val="0"/>
              </a:spcAft>
              <a:buClr>
                <a:schemeClr val="dk1"/>
              </a:buClr>
              <a:buSzPts val="2400"/>
              <a:buNone/>
            </a:pPr>
            <a:endParaRPr sz="1800"/>
          </a:p>
        </p:txBody>
      </p:sp>
      <p:sp>
        <p:nvSpPr>
          <p:cNvPr id="420" name="Google Shape;420;g188617a4c7d_1_245"/>
          <p:cNvSpPr txBox="1">
            <a:spLocks noGrp="1"/>
          </p:cNvSpPr>
          <p:nvPr>
            <p:ph type="sldNum" idx="12"/>
          </p:nvPr>
        </p:nvSpPr>
        <p:spPr>
          <a:xfrm>
            <a:off x="223071" y="4820266"/>
            <a:ext cx="2057400" cy="273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188617a4c7d_1_330"/>
          <p:cNvSpPr txBox="1">
            <a:spLocks noGrp="1"/>
          </p:cNvSpPr>
          <p:nvPr>
            <p:ph type="ctrTitle"/>
          </p:nvPr>
        </p:nvSpPr>
        <p:spPr>
          <a:xfrm>
            <a:off x="685800" y="1946787"/>
            <a:ext cx="7772400" cy="17532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sz="3000"/>
              <a:t>Federal Teacher Loan Forgiveness Program</a:t>
            </a:r>
            <a:endParaRPr sz="3000"/>
          </a:p>
        </p:txBody>
      </p:sp>
      <p:sp>
        <p:nvSpPr>
          <p:cNvPr id="427" name="Google Shape;427;g188617a4c7d_1_330"/>
          <p:cNvSpPr txBox="1">
            <a:spLocks noGrp="1"/>
          </p:cNvSpPr>
          <p:nvPr>
            <p:ph type="sldNum" idx="12"/>
          </p:nvPr>
        </p:nvSpPr>
        <p:spPr>
          <a:xfrm>
            <a:off x="223071" y="4820266"/>
            <a:ext cx="2057400" cy="2739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sz="900"/>
              <a:t>29</a:t>
            </a:fld>
            <a:endParaRPr sz="9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Updates, Reminders, and Clarifications</a:t>
            </a:r>
            <a:endParaRPr/>
          </a:p>
        </p:txBody>
      </p:sp>
      <p:sp>
        <p:nvSpPr>
          <p:cNvPr id="240" name="Google Shape;240;p3"/>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g188617a4c7d_1_615"/>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Clr>
                <a:schemeClr val="lt1"/>
              </a:buClr>
              <a:buSzPts val="2400"/>
              <a:buFont typeface="Arial"/>
              <a:buNone/>
            </a:pPr>
            <a:r>
              <a:rPr lang="en" sz="2400"/>
              <a:t>Federal Teacher Loan Forgiveness </a:t>
            </a:r>
            <a:endParaRPr sz="2400"/>
          </a:p>
        </p:txBody>
      </p:sp>
      <p:sp>
        <p:nvSpPr>
          <p:cNvPr id="433" name="Google Shape;433;g188617a4c7d_1_615"/>
          <p:cNvSpPr txBox="1">
            <a:spLocks noGrp="1"/>
          </p:cNvSpPr>
          <p:nvPr>
            <p:ph type="body" idx="1"/>
          </p:nvPr>
        </p:nvSpPr>
        <p:spPr>
          <a:xfrm>
            <a:off x="628650" y="1097280"/>
            <a:ext cx="7886700" cy="3480600"/>
          </a:xfrm>
          <a:prstGeom prst="rect">
            <a:avLst/>
          </a:prstGeom>
          <a:noFill/>
          <a:ln>
            <a:noFill/>
          </a:ln>
        </p:spPr>
        <p:txBody>
          <a:bodyPr spcFirstLastPara="1" wrap="square" lIns="0" tIns="0" rIns="0" bIns="45700" anchor="t" anchorCtr="0">
            <a:normAutofit/>
          </a:bodyPr>
          <a:lstStyle/>
          <a:p>
            <a:pPr marL="228600" lvl="0" indent="-190500" algn="l" rtl="0">
              <a:spcBef>
                <a:spcPts val="0"/>
              </a:spcBef>
              <a:spcAft>
                <a:spcPts val="0"/>
              </a:spcAft>
              <a:buSzPts val="1800"/>
              <a:buFont typeface="Calibri"/>
              <a:buChar char="•"/>
            </a:pPr>
            <a:r>
              <a:rPr lang="en" sz="1800"/>
              <a:t>Loan forgiveness up to (potentially) $17,500: </a:t>
            </a:r>
            <a:endParaRPr sz="1800"/>
          </a:p>
          <a:p>
            <a:pPr marL="1028700" lvl="1" indent="-317500" algn="l" rtl="0">
              <a:spcBef>
                <a:spcPts val="300"/>
              </a:spcBef>
              <a:spcAft>
                <a:spcPts val="0"/>
              </a:spcAft>
              <a:buSzPts val="1600"/>
              <a:buFont typeface="Calibri"/>
              <a:buChar char="•"/>
            </a:pPr>
            <a:r>
              <a:rPr lang="en" sz="1600"/>
              <a:t>Full-time Elementary or Secondary Special Education Teachers</a:t>
            </a:r>
            <a:endParaRPr sz="1600"/>
          </a:p>
          <a:p>
            <a:pPr marL="1028700" lvl="1" indent="-317500" algn="l" rtl="0">
              <a:spcBef>
                <a:spcPts val="0"/>
              </a:spcBef>
              <a:spcAft>
                <a:spcPts val="0"/>
              </a:spcAft>
              <a:buSzPts val="1600"/>
              <a:buFont typeface="Calibri"/>
              <a:buChar char="•"/>
            </a:pPr>
            <a:r>
              <a:rPr lang="en" sz="1600"/>
              <a:t>Secondary Math and Science Teachers</a:t>
            </a:r>
            <a:endParaRPr sz="1600"/>
          </a:p>
          <a:p>
            <a:pPr marL="228600" lvl="0" indent="-190500" algn="l" rtl="0">
              <a:spcBef>
                <a:spcPts val="0"/>
              </a:spcBef>
              <a:spcAft>
                <a:spcPts val="0"/>
              </a:spcAft>
              <a:buSzPts val="1800"/>
              <a:buFont typeface="Calibri"/>
              <a:buChar char="•"/>
            </a:pPr>
            <a:r>
              <a:rPr lang="en" sz="1800"/>
              <a:t>Elementary teachers and secondary teachers who teach a different subject from those listed above, could receive loan forgiveness up to (potentially) $5,000</a:t>
            </a:r>
            <a:endParaRPr sz="1800"/>
          </a:p>
          <a:p>
            <a:pPr marL="228600" lvl="0" indent="-76200" algn="l" rtl="0">
              <a:lnSpc>
                <a:spcPct val="90000"/>
              </a:lnSpc>
              <a:spcBef>
                <a:spcPts val="0"/>
              </a:spcBef>
              <a:spcAft>
                <a:spcPts val="0"/>
              </a:spcAft>
              <a:buClr>
                <a:schemeClr val="dk1"/>
              </a:buClr>
              <a:buSzPts val="780"/>
              <a:buNone/>
            </a:pPr>
            <a:endParaRPr sz="380"/>
          </a:p>
        </p:txBody>
      </p:sp>
      <p:sp>
        <p:nvSpPr>
          <p:cNvPr id="434" name="Google Shape;434;g188617a4c7d_1_615"/>
          <p:cNvSpPr txBox="1">
            <a:spLocks noGrp="1"/>
          </p:cNvSpPr>
          <p:nvPr>
            <p:ph type="sldNum" idx="12"/>
          </p:nvPr>
        </p:nvSpPr>
        <p:spPr>
          <a:xfrm>
            <a:off x="223071" y="4820266"/>
            <a:ext cx="2057400" cy="273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30</a:t>
            </a:fld>
            <a:endParaRPr/>
          </a:p>
        </p:txBody>
      </p:sp>
      <p:sp>
        <p:nvSpPr>
          <p:cNvPr id="435" name="Google Shape;435;g188617a4c7d_1_615"/>
          <p:cNvSpPr/>
          <p:nvPr/>
        </p:nvSpPr>
        <p:spPr>
          <a:xfrm>
            <a:off x="1278000" y="2859188"/>
            <a:ext cx="6588000" cy="567300"/>
          </a:xfrm>
          <a:prstGeom prst="flowChartAlternateProcess">
            <a:avLst/>
          </a:prstGeom>
          <a:solidFill>
            <a:srgbClr val="C9DAF8"/>
          </a:solidFill>
          <a:ln w="9525" cap="flat" cmpd="sng">
            <a:solidFill>
              <a:srgbClr val="488BC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t>Incentive - Retain highly effective teachers in the field.</a:t>
            </a:r>
            <a:endParaRPr sz="19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188617a4c7d_1_871"/>
          <p:cNvSpPr txBox="1">
            <a:spLocks noGrp="1"/>
          </p:cNvSpPr>
          <p:nvPr>
            <p:ph type="title"/>
          </p:nvPr>
        </p:nvSpPr>
        <p:spPr>
          <a:xfrm>
            <a:off x="245200" y="224750"/>
            <a:ext cx="6195000" cy="457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2160"/>
              <a:buFont typeface="Arial"/>
              <a:buNone/>
            </a:pPr>
            <a:r>
              <a:rPr lang="en" sz="2400"/>
              <a:t>Federal Teacher Loan Forgiveness: Eligibility</a:t>
            </a:r>
            <a:endParaRPr sz="2400"/>
          </a:p>
        </p:txBody>
      </p:sp>
      <p:sp>
        <p:nvSpPr>
          <p:cNvPr id="441" name="Google Shape;441;g188617a4c7d_1_871"/>
          <p:cNvSpPr txBox="1">
            <a:spLocks noGrp="1"/>
          </p:cNvSpPr>
          <p:nvPr>
            <p:ph type="body" idx="1"/>
          </p:nvPr>
        </p:nvSpPr>
        <p:spPr>
          <a:xfrm>
            <a:off x="628650" y="1097280"/>
            <a:ext cx="7886700" cy="3480600"/>
          </a:xfrm>
          <a:prstGeom prst="rect">
            <a:avLst/>
          </a:prstGeom>
          <a:noFill/>
          <a:ln>
            <a:noFill/>
          </a:ln>
        </p:spPr>
        <p:txBody>
          <a:bodyPr spcFirstLastPara="1" wrap="square" lIns="0" tIns="0" rIns="0" bIns="45700" anchor="t" anchorCtr="0">
            <a:noAutofit/>
          </a:bodyPr>
          <a:lstStyle/>
          <a:p>
            <a:pPr marL="342900" lvl="0" indent="-304800" algn="l" rtl="0">
              <a:spcBef>
                <a:spcPts val="0"/>
              </a:spcBef>
              <a:spcAft>
                <a:spcPts val="0"/>
              </a:spcAft>
              <a:buSzPts val="1800"/>
              <a:buChar char="•"/>
            </a:pPr>
            <a:r>
              <a:rPr lang="en" sz="1800"/>
              <a:t>Teachers must have: </a:t>
            </a:r>
            <a:endParaRPr sz="1800"/>
          </a:p>
          <a:p>
            <a:pPr marL="685800" lvl="1" indent="-228600" algn="l" rtl="0">
              <a:spcBef>
                <a:spcPts val="0"/>
              </a:spcBef>
              <a:spcAft>
                <a:spcPts val="0"/>
              </a:spcAft>
              <a:buSzPts val="2000"/>
              <a:buChar char="•"/>
            </a:pPr>
            <a:r>
              <a:rPr lang="en" sz="1600"/>
              <a:t>an outstanding balance on Direct Loans or Federal Family Education Program Loans</a:t>
            </a:r>
            <a:endParaRPr sz="1600"/>
          </a:p>
          <a:p>
            <a:pPr marL="685800" lvl="1" indent="-228600" algn="l" rtl="0">
              <a:spcBef>
                <a:spcPts val="0"/>
              </a:spcBef>
              <a:spcAft>
                <a:spcPts val="0"/>
              </a:spcAft>
              <a:buSzPts val="2000"/>
              <a:buChar char="•"/>
            </a:pPr>
            <a:r>
              <a:rPr lang="en" sz="1600"/>
              <a:t>obtained loan after 10/01/1998</a:t>
            </a:r>
            <a:endParaRPr sz="1600"/>
          </a:p>
          <a:p>
            <a:pPr marL="685800" lvl="1" indent="-228600" algn="l" rtl="0">
              <a:spcBef>
                <a:spcPts val="0"/>
              </a:spcBef>
              <a:spcAft>
                <a:spcPts val="0"/>
              </a:spcAft>
              <a:buSzPts val="2000"/>
              <a:buChar char="•"/>
            </a:pPr>
            <a:r>
              <a:rPr lang="en" sz="1600"/>
              <a:t>been a full-time, highly qualified teacher for five complete and consecutive years </a:t>
            </a:r>
            <a:endParaRPr sz="1600"/>
          </a:p>
          <a:p>
            <a:pPr marL="685800" lvl="1" indent="-228600" algn="l" rtl="0">
              <a:spcBef>
                <a:spcPts val="0"/>
              </a:spcBef>
              <a:spcAft>
                <a:spcPts val="0"/>
              </a:spcAft>
              <a:buSzPts val="2000"/>
              <a:buChar char="•"/>
            </a:pPr>
            <a:r>
              <a:rPr lang="en" sz="1600"/>
              <a:t>been employed at an elementary school, secondary school, or educational service agency who serve low-income students at a school on the </a:t>
            </a:r>
            <a:r>
              <a:rPr lang="en" sz="1600" u="sng">
                <a:solidFill>
                  <a:schemeClr val="hlink"/>
                </a:solidFill>
                <a:hlinkClick r:id="rId3"/>
              </a:rPr>
              <a:t>Teacher Cancellation Low Income (TCLI) Directory</a:t>
            </a:r>
            <a:endParaRPr sz="1600"/>
          </a:p>
          <a:p>
            <a:pPr marL="342900" lvl="0" indent="-304800" algn="l" rtl="0">
              <a:spcBef>
                <a:spcPts val="600"/>
              </a:spcBef>
              <a:spcAft>
                <a:spcPts val="0"/>
              </a:spcAft>
              <a:buSzPts val="1800"/>
              <a:buChar char="•"/>
            </a:pPr>
            <a:r>
              <a:rPr lang="en" sz="1800"/>
              <a:t>The loans teachers are seeking forgiveness for must have been made before the end of their five academic years of qualifying teaching service. </a:t>
            </a:r>
            <a:endParaRPr sz="1800"/>
          </a:p>
          <a:p>
            <a:pPr marL="228600" lvl="0" indent="-76200" algn="l" rtl="0">
              <a:lnSpc>
                <a:spcPct val="90000"/>
              </a:lnSpc>
              <a:spcBef>
                <a:spcPts val="0"/>
              </a:spcBef>
              <a:spcAft>
                <a:spcPts val="0"/>
              </a:spcAft>
              <a:buClr>
                <a:schemeClr val="dk1"/>
              </a:buClr>
              <a:buSzPts val="2400"/>
              <a:buNone/>
            </a:pPr>
            <a:endParaRPr sz="2100"/>
          </a:p>
        </p:txBody>
      </p:sp>
      <p:sp>
        <p:nvSpPr>
          <p:cNvPr id="442" name="Google Shape;442;g188617a4c7d_1_871"/>
          <p:cNvSpPr txBox="1">
            <a:spLocks noGrp="1"/>
          </p:cNvSpPr>
          <p:nvPr>
            <p:ph type="sldNum" idx="12"/>
          </p:nvPr>
        </p:nvSpPr>
        <p:spPr>
          <a:xfrm>
            <a:off x="223071" y="4820266"/>
            <a:ext cx="2057400" cy="273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g188617a4c7d_1_956"/>
          <p:cNvSpPr txBox="1">
            <a:spLocks noGrp="1"/>
          </p:cNvSpPr>
          <p:nvPr>
            <p:ph type="title"/>
          </p:nvPr>
        </p:nvSpPr>
        <p:spPr>
          <a:xfrm>
            <a:off x="245194" y="114686"/>
            <a:ext cx="6081900" cy="567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2400"/>
              <a:buFont typeface="Arial"/>
              <a:buNone/>
            </a:pPr>
            <a:r>
              <a:rPr lang="en" sz="2400"/>
              <a:t>Federal Teacher Loan Forgiveness: Loan Eligibility</a:t>
            </a:r>
            <a:endParaRPr sz="2400"/>
          </a:p>
        </p:txBody>
      </p:sp>
      <p:sp>
        <p:nvSpPr>
          <p:cNvPr id="448" name="Google Shape;448;g188617a4c7d_1_956"/>
          <p:cNvSpPr txBox="1">
            <a:spLocks noGrp="1"/>
          </p:cNvSpPr>
          <p:nvPr>
            <p:ph type="body" idx="1"/>
          </p:nvPr>
        </p:nvSpPr>
        <p:spPr>
          <a:xfrm>
            <a:off x="628650" y="1097280"/>
            <a:ext cx="7886700" cy="3480600"/>
          </a:xfrm>
          <a:prstGeom prst="rect">
            <a:avLst/>
          </a:prstGeom>
          <a:noFill/>
          <a:ln>
            <a:noFill/>
          </a:ln>
        </p:spPr>
        <p:txBody>
          <a:bodyPr spcFirstLastPara="1" wrap="square" lIns="0" tIns="0" rIns="0" bIns="45700" anchor="t" anchorCtr="0">
            <a:normAutofit/>
          </a:bodyPr>
          <a:lstStyle/>
          <a:p>
            <a:pPr marL="228600" lvl="0" indent="-190500" algn="l" rtl="0">
              <a:spcBef>
                <a:spcPts val="0"/>
              </a:spcBef>
              <a:spcAft>
                <a:spcPts val="0"/>
              </a:spcAft>
              <a:buSzPts val="1800"/>
              <a:buFont typeface="Calibri"/>
              <a:buChar char="•"/>
            </a:pPr>
            <a:r>
              <a:rPr lang="en" sz="1800">
                <a:solidFill>
                  <a:srgbClr val="333333"/>
                </a:solidFill>
                <a:highlight>
                  <a:schemeClr val="lt1"/>
                </a:highlight>
              </a:rPr>
              <a:t>Highly qualified teachers are eligible if they have one of the following loans:</a:t>
            </a:r>
            <a:endParaRPr sz="1800">
              <a:solidFill>
                <a:srgbClr val="333333"/>
              </a:solidFill>
              <a:highlight>
                <a:schemeClr val="lt1"/>
              </a:highlight>
            </a:endParaRPr>
          </a:p>
          <a:p>
            <a:pPr marL="685800" lvl="1" indent="-203200" algn="l" rtl="0">
              <a:spcBef>
                <a:spcPts val="0"/>
              </a:spcBef>
              <a:spcAft>
                <a:spcPts val="0"/>
              </a:spcAft>
              <a:buSzPts val="1600"/>
              <a:buFont typeface="Calibri"/>
              <a:buChar char="•"/>
            </a:pPr>
            <a:r>
              <a:rPr lang="en" sz="1600">
                <a:solidFill>
                  <a:srgbClr val="333333"/>
                </a:solidFill>
                <a:highlight>
                  <a:schemeClr val="lt1"/>
                </a:highlight>
              </a:rPr>
              <a:t>Direct Subsidized Loans; </a:t>
            </a:r>
            <a:endParaRPr sz="1600">
              <a:solidFill>
                <a:srgbClr val="333333"/>
              </a:solidFill>
              <a:highlight>
                <a:schemeClr val="lt1"/>
              </a:highlight>
            </a:endParaRPr>
          </a:p>
          <a:p>
            <a:pPr marL="685800" lvl="1" indent="-203200" algn="l" rtl="0">
              <a:spcBef>
                <a:spcPts val="0"/>
              </a:spcBef>
              <a:spcAft>
                <a:spcPts val="0"/>
              </a:spcAft>
              <a:buSzPts val="1600"/>
              <a:buFont typeface="Calibri"/>
              <a:buChar char="•"/>
            </a:pPr>
            <a:r>
              <a:rPr lang="en" sz="1600">
                <a:solidFill>
                  <a:srgbClr val="333333"/>
                </a:solidFill>
                <a:highlight>
                  <a:schemeClr val="lt1"/>
                </a:highlight>
              </a:rPr>
              <a:t>Direct Unsubsidized Loans; </a:t>
            </a:r>
            <a:endParaRPr sz="1600">
              <a:solidFill>
                <a:srgbClr val="333333"/>
              </a:solidFill>
              <a:highlight>
                <a:schemeClr val="lt1"/>
              </a:highlight>
            </a:endParaRPr>
          </a:p>
          <a:p>
            <a:pPr marL="685800" lvl="1" indent="-203200" algn="l" rtl="0">
              <a:spcBef>
                <a:spcPts val="0"/>
              </a:spcBef>
              <a:spcAft>
                <a:spcPts val="0"/>
              </a:spcAft>
              <a:buSzPts val="1600"/>
              <a:buFont typeface="Calibri"/>
              <a:buChar char="•"/>
            </a:pPr>
            <a:r>
              <a:rPr lang="en" sz="1600">
                <a:solidFill>
                  <a:srgbClr val="333333"/>
                </a:solidFill>
                <a:highlight>
                  <a:schemeClr val="lt1"/>
                </a:highlight>
              </a:rPr>
              <a:t>Subsidized Federal Stafford Loans; or,</a:t>
            </a:r>
            <a:endParaRPr sz="1600">
              <a:solidFill>
                <a:srgbClr val="333333"/>
              </a:solidFill>
              <a:highlight>
                <a:schemeClr val="lt1"/>
              </a:highlight>
            </a:endParaRPr>
          </a:p>
          <a:p>
            <a:pPr marL="685800" lvl="1" indent="-203200" algn="l" rtl="0">
              <a:spcBef>
                <a:spcPts val="0"/>
              </a:spcBef>
              <a:spcAft>
                <a:spcPts val="0"/>
              </a:spcAft>
              <a:buSzPts val="1600"/>
              <a:buFont typeface="Calibri"/>
              <a:buChar char="•"/>
            </a:pPr>
            <a:r>
              <a:rPr lang="en" sz="1600">
                <a:solidFill>
                  <a:srgbClr val="333333"/>
                </a:solidFill>
                <a:highlight>
                  <a:schemeClr val="lt1"/>
                </a:highlight>
              </a:rPr>
              <a:t>Unsubsidized Federal Stafford Loans</a:t>
            </a:r>
            <a:endParaRPr sz="1600"/>
          </a:p>
          <a:p>
            <a:pPr marL="228600" lvl="0" indent="-76200" algn="l" rtl="0">
              <a:lnSpc>
                <a:spcPct val="90000"/>
              </a:lnSpc>
              <a:spcBef>
                <a:spcPts val="0"/>
              </a:spcBef>
              <a:spcAft>
                <a:spcPts val="0"/>
              </a:spcAft>
              <a:buClr>
                <a:schemeClr val="dk1"/>
              </a:buClr>
              <a:buSzPts val="2400"/>
              <a:buNone/>
            </a:pPr>
            <a:endParaRPr/>
          </a:p>
        </p:txBody>
      </p:sp>
      <p:sp>
        <p:nvSpPr>
          <p:cNvPr id="449" name="Google Shape;449;g188617a4c7d_1_956"/>
          <p:cNvSpPr txBox="1">
            <a:spLocks noGrp="1"/>
          </p:cNvSpPr>
          <p:nvPr>
            <p:ph type="sldNum" idx="12"/>
          </p:nvPr>
        </p:nvSpPr>
        <p:spPr>
          <a:xfrm>
            <a:off x="223071" y="4820266"/>
            <a:ext cx="2057400" cy="273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g188617a4c7d_1_1041"/>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 sz="2400"/>
              <a:t>Federal Teacher Loan Forgiveness: Highly Qualified </a:t>
            </a:r>
            <a:endParaRPr sz="2400"/>
          </a:p>
        </p:txBody>
      </p:sp>
      <p:sp>
        <p:nvSpPr>
          <p:cNvPr id="455" name="Google Shape;455;g188617a4c7d_1_1041"/>
          <p:cNvSpPr txBox="1">
            <a:spLocks noGrp="1"/>
          </p:cNvSpPr>
          <p:nvPr>
            <p:ph type="body" idx="1"/>
          </p:nvPr>
        </p:nvSpPr>
        <p:spPr>
          <a:xfrm>
            <a:off x="628650" y="1097280"/>
            <a:ext cx="7886700" cy="3480600"/>
          </a:xfrm>
          <a:prstGeom prst="rect">
            <a:avLst/>
          </a:prstGeom>
          <a:noFill/>
          <a:ln>
            <a:noFill/>
          </a:ln>
        </p:spPr>
        <p:txBody>
          <a:bodyPr spcFirstLastPara="1" wrap="square" lIns="0" tIns="0" rIns="0" bIns="45700" anchor="t" anchorCtr="0">
            <a:noAutofit/>
          </a:bodyPr>
          <a:lstStyle/>
          <a:p>
            <a:pPr marL="0" lvl="0" indent="0" algn="l" rtl="0">
              <a:spcBef>
                <a:spcPts val="0"/>
              </a:spcBef>
              <a:spcAft>
                <a:spcPts val="0"/>
              </a:spcAft>
              <a:buClr>
                <a:schemeClr val="dk1"/>
              </a:buClr>
              <a:buSzPts val="2400"/>
              <a:buNone/>
            </a:pPr>
            <a:r>
              <a:rPr lang="en" sz="1800"/>
              <a:t>To be a highly qualified teacher, the following must be met: </a:t>
            </a:r>
            <a:endParaRPr sz="1800"/>
          </a:p>
          <a:p>
            <a:pPr marL="685800" lvl="1" indent="-228600" algn="l" rtl="0">
              <a:spcBef>
                <a:spcPts val="300"/>
              </a:spcBef>
              <a:spcAft>
                <a:spcPts val="0"/>
              </a:spcAft>
              <a:buSzPts val="2000"/>
              <a:buChar char="•"/>
            </a:pPr>
            <a:r>
              <a:rPr lang="en" sz="1600"/>
              <a:t>attained at least a bachelor’s degree;</a:t>
            </a:r>
            <a:endParaRPr sz="1600"/>
          </a:p>
          <a:p>
            <a:pPr marL="685800" lvl="1" indent="-228600" algn="l" rtl="0">
              <a:spcBef>
                <a:spcPts val="300"/>
              </a:spcBef>
              <a:spcAft>
                <a:spcPts val="0"/>
              </a:spcAft>
              <a:buSzPts val="2000"/>
              <a:buChar char="•"/>
            </a:pPr>
            <a:r>
              <a:rPr lang="en" sz="1600"/>
              <a:t>received full state certification as a teacher; and</a:t>
            </a:r>
            <a:endParaRPr sz="1600"/>
          </a:p>
          <a:p>
            <a:pPr marL="685800" lvl="1" indent="-228600" algn="l" rtl="0">
              <a:spcBef>
                <a:spcPts val="300"/>
              </a:spcBef>
              <a:spcAft>
                <a:spcPts val="0"/>
              </a:spcAft>
              <a:buSzPts val="2000"/>
              <a:buChar char="•"/>
            </a:pPr>
            <a:r>
              <a:rPr lang="en" sz="1600"/>
              <a:t>not had certification or licensure requirements waived on an emergency, temporary, or provisional basis.</a:t>
            </a:r>
            <a:endParaRPr sz="1600"/>
          </a:p>
          <a:p>
            <a:pPr marL="0" lvl="0" indent="0" algn="l" rtl="0">
              <a:spcBef>
                <a:spcPts val="600"/>
              </a:spcBef>
              <a:spcAft>
                <a:spcPts val="0"/>
              </a:spcAft>
              <a:buClr>
                <a:schemeClr val="dk1"/>
              </a:buClr>
              <a:buSzPts val="2400"/>
              <a:buNone/>
            </a:pPr>
            <a:endParaRPr sz="2000"/>
          </a:p>
          <a:p>
            <a:pPr marL="0" lvl="0" indent="0" algn="l" rtl="0">
              <a:spcBef>
                <a:spcPts val="600"/>
              </a:spcBef>
              <a:spcAft>
                <a:spcPts val="0"/>
              </a:spcAft>
              <a:buClr>
                <a:schemeClr val="dk1"/>
              </a:buClr>
              <a:buSzPts val="2400"/>
              <a:buNone/>
            </a:pPr>
            <a:r>
              <a:rPr lang="en" sz="1800"/>
              <a:t>If teachers are employed at a public charter school, they are considered to have received full state certification as a teacher if they meet the requirements set forth in the state's public charter school law.</a:t>
            </a:r>
            <a:endParaRPr sz="1800"/>
          </a:p>
          <a:p>
            <a:pPr marL="228600" lvl="0" indent="-76200" algn="l" rtl="0">
              <a:lnSpc>
                <a:spcPct val="90000"/>
              </a:lnSpc>
              <a:spcBef>
                <a:spcPts val="0"/>
              </a:spcBef>
              <a:spcAft>
                <a:spcPts val="0"/>
              </a:spcAft>
              <a:buClr>
                <a:schemeClr val="dk1"/>
              </a:buClr>
              <a:buSzPts val="2400"/>
              <a:buNone/>
            </a:pPr>
            <a:endParaRPr sz="1800"/>
          </a:p>
        </p:txBody>
      </p:sp>
      <p:sp>
        <p:nvSpPr>
          <p:cNvPr id="456" name="Google Shape;456;g188617a4c7d_1_1041"/>
          <p:cNvSpPr txBox="1">
            <a:spLocks noGrp="1"/>
          </p:cNvSpPr>
          <p:nvPr>
            <p:ph type="sldNum" idx="12"/>
          </p:nvPr>
        </p:nvSpPr>
        <p:spPr>
          <a:xfrm>
            <a:off x="223071" y="4820266"/>
            <a:ext cx="2057400" cy="273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g188617a4c7d_1_1126">
            <a:extLst>
              <a:ext uri="{C183D7F6-B498-43B3-948B-1728B52AA6E4}">
                <adec:decorative xmlns:adec="http://schemas.microsoft.com/office/drawing/2017/decorative" val="1"/>
              </a:ext>
            </a:extLst>
          </p:cNvPr>
          <p:cNvSpPr/>
          <p:nvPr/>
        </p:nvSpPr>
        <p:spPr>
          <a:xfrm>
            <a:off x="910575" y="4120969"/>
            <a:ext cx="7192200" cy="520500"/>
          </a:xfrm>
          <a:prstGeom prst="roundRect">
            <a:avLst>
              <a:gd name="adj" fmla="val 1354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g188617a4c7d_1_1126"/>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 sz="2400"/>
              <a:t>Federal Teacher Loan Forgiveness: Service</a:t>
            </a:r>
            <a:endParaRPr sz="2400"/>
          </a:p>
        </p:txBody>
      </p:sp>
      <p:sp>
        <p:nvSpPr>
          <p:cNvPr id="463" name="Google Shape;463;g188617a4c7d_1_1126"/>
          <p:cNvSpPr txBox="1">
            <a:spLocks noGrp="1"/>
          </p:cNvSpPr>
          <p:nvPr>
            <p:ph type="body" idx="1"/>
          </p:nvPr>
        </p:nvSpPr>
        <p:spPr>
          <a:xfrm>
            <a:off x="628650" y="1097277"/>
            <a:ext cx="7886700" cy="2412300"/>
          </a:xfrm>
          <a:prstGeom prst="rect">
            <a:avLst/>
          </a:prstGeom>
          <a:noFill/>
          <a:ln>
            <a:noFill/>
          </a:ln>
        </p:spPr>
        <p:txBody>
          <a:bodyPr spcFirstLastPara="1" wrap="square" lIns="0" tIns="0" rIns="0" bIns="45700" anchor="t" anchorCtr="0">
            <a:noAutofit/>
          </a:bodyPr>
          <a:lstStyle/>
          <a:p>
            <a:pPr marL="342900" lvl="0" indent="-304800" algn="l" rtl="0">
              <a:spcBef>
                <a:spcPts val="0"/>
              </a:spcBef>
              <a:spcAft>
                <a:spcPts val="0"/>
              </a:spcAft>
              <a:buSzPts val="1800"/>
              <a:buChar char="•"/>
            </a:pPr>
            <a:r>
              <a:rPr lang="en" sz="1800" dirty="0"/>
              <a:t>Teachers must teach for five consecutive years at a location that is on the TCLI directory </a:t>
            </a:r>
            <a:endParaRPr sz="1800" dirty="0"/>
          </a:p>
          <a:p>
            <a:pPr marL="228600" lvl="0" indent="0" algn="l" rtl="0">
              <a:spcBef>
                <a:spcPts val="0"/>
              </a:spcBef>
              <a:spcAft>
                <a:spcPts val="0"/>
              </a:spcAft>
              <a:buNone/>
            </a:pPr>
            <a:endParaRPr sz="1800" dirty="0"/>
          </a:p>
          <a:p>
            <a:pPr marL="342900" lvl="0" indent="-304800" algn="l" rtl="0">
              <a:spcBef>
                <a:spcPts val="0"/>
              </a:spcBef>
              <a:spcAft>
                <a:spcPts val="0"/>
              </a:spcAft>
              <a:buSzPts val="1800"/>
              <a:buChar char="•"/>
            </a:pPr>
            <a:r>
              <a:rPr lang="en" sz="1800" dirty="0"/>
              <a:t>Teachers do not have to stay at the same school for all five years </a:t>
            </a:r>
            <a:endParaRPr sz="1800" dirty="0"/>
          </a:p>
          <a:p>
            <a:pPr marL="228600" lvl="0" indent="0" algn="l" rtl="0">
              <a:spcBef>
                <a:spcPts val="0"/>
              </a:spcBef>
              <a:spcAft>
                <a:spcPts val="0"/>
              </a:spcAft>
              <a:buNone/>
            </a:pPr>
            <a:endParaRPr sz="1800" dirty="0"/>
          </a:p>
          <a:p>
            <a:pPr marL="342900" lvl="0" indent="-304800" algn="l" rtl="0">
              <a:spcBef>
                <a:spcPts val="0"/>
              </a:spcBef>
              <a:spcAft>
                <a:spcPts val="0"/>
              </a:spcAft>
              <a:buSzPts val="1800"/>
              <a:buChar char="•"/>
            </a:pPr>
            <a:r>
              <a:rPr lang="en" sz="1800" dirty="0"/>
              <a:t>When a teacher moves to a different school and would like to be eligible for loan forgiveness, ensure the school is low-income and on the </a:t>
            </a:r>
            <a:r>
              <a:rPr lang="en" sz="1800" u="sng" dirty="0">
                <a:solidFill>
                  <a:schemeClr val="hlink"/>
                </a:solidFill>
                <a:hlinkClick r:id="rId3"/>
              </a:rPr>
              <a:t>Teacher Cancellation Low Income (TCLI) Directory </a:t>
            </a:r>
            <a:endParaRPr sz="1800" dirty="0"/>
          </a:p>
          <a:p>
            <a:pPr marL="0" lvl="0" indent="0" algn="ctr" rtl="0">
              <a:spcBef>
                <a:spcPts val="0"/>
              </a:spcBef>
              <a:spcAft>
                <a:spcPts val="0"/>
              </a:spcAft>
              <a:buNone/>
            </a:pPr>
            <a:endParaRPr sz="1800" dirty="0">
              <a:solidFill>
                <a:srgbClr val="333333"/>
              </a:solidFill>
            </a:endParaRPr>
          </a:p>
          <a:p>
            <a:pPr marL="0" lvl="0" indent="0" algn="ctr" rtl="0">
              <a:spcBef>
                <a:spcPts val="0"/>
              </a:spcBef>
              <a:spcAft>
                <a:spcPts val="0"/>
              </a:spcAft>
              <a:buNone/>
            </a:pPr>
            <a:endParaRPr sz="1550" dirty="0">
              <a:solidFill>
                <a:srgbClr val="333333"/>
              </a:solidFill>
            </a:endParaRPr>
          </a:p>
          <a:p>
            <a:pPr marL="0" lvl="0" indent="0" algn="ctr" rtl="0">
              <a:spcBef>
                <a:spcPts val="0"/>
              </a:spcBef>
              <a:spcAft>
                <a:spcPts val="0"/>
              </a:spcAft>
              <a:buNone/>
            </a:pPr>
            <a:endParaRPr sz="1550" dirty="0">
              <a:solidFill>
                <a:srgbClr val="333333"/>
              </a:solidFill>
            </a:endParaRPr>
          </a:p>
          <a:p>
            <a:pPr marL="0" lvl="0" indent="0" algn="ctr" rtl="0">
              <a:spcBef>
                <a:spcPts val="0"/>
              </a:spcBef>
              <a:spcAft>
                <a:spcPts val="0"/>
              </a:spcAft>
              <a:buNone/>
            </a:pPr>
            <a:endParaRPr sz="1550" dirty="0">
              <a:solidFill>
                <a:srgbClr val="333333"/>
              </a:solidFill>
            </a:endParaRPr>
          </a:p>
          <a:p>
            <a:pPr marL="0" lvl="0" indent="0" algn="l" rtl="0">
              <a:spcBef>
                <a:spcPts val="0"/>
              </a:spcBef>
              <a:spcAft>
                <a:spcPts val="0"/>
              </a:spcAft>
              <a:buNone/>
            </a:pPr>
            <a:endParaRPr sz="1550" dirty="0">
              <a:solidFill>
                <a:srgbClr val="333333"/>
              </a:solidFill>
            </a:endParaRPr>
          </a:p>
          <a:p>
            <a:pPr marL="0" lvl="0" indent="0" algn="ctr" rtl="0">
              <a:spcBef>
                <a:spcPts val="0"/>
              </a:spcBef>
              <a:spcAft>
                <a:spcPts val="0"/>
              </a:spcAft>
              <a:buNone/>
            </a:pPr>
            <a:r>
              <a:rPr lang="en" sz="1550" dirty="0">
                <a:solidFill>
                  <a:srgbClr val="333333"/>
                </a:solidFill>
              </a:rPr>
              <a:t>For more information about the program, visit </a:t>
            </a:r>
            <a:r>
              <a:rPr lang="en" sz="1550" u="sng" dirty="0">
                <a:solidFill>
                  <a:schemeClr val="hlink"/>
                </a:solidFill>
                <a:hlinkClick r:id="rId4"/>
              </a:rPr>
              <a:t>Teacher Loan Forgiveness at Student Aid.</a:t>
            </a:r>
            <a:r>
              <a:rPr lang="en" sz="1550" dirty="0">
                <a:solidFill>
                  <a:srgbClr val="333333"/>
                </a:solidFill>
                <a:highlight>
                  <a:schemeClr val="lt1"/>
                </a:highlight>
              </a:rPr>
              <a:t> </a:t>
            </a:r>
            <a:endParaRPr sz="1400" dirty="0">
              <a:solidFill>
                <a:srgbClr val="000000"/>
              </a:solidFill>
              <a:latin typeface="Arial"/>
              <a:ea typeface="Arial"/>
              <a:cs typeface="Arial"/>
              <a:sym typeface="Arial"/>
            </a:endParaRPr>
          </a:p>
          <a:p>
            <a:pPr marL="228600" lvl="0" indent="-76200" algn="l" rtl="0">
              <a:spcBef>
                <a:spcPts val="600"/>
              </a:spcBef>
              <a:spcAft>
                <a:spcPts val="0"/>
              </a:spcAft>
              <a:buClr>
                <a:schemeClr val="dk1"/>
              </a:buClr>
              <a:buSzPts val="2400"/>
              <a:buNone/>
            </a:pPr>
            <a:endParaRPr sz="2800" dirty="0"/>
          </a:p>
          <a:p>
            <a:pPr marL="228600" lvl="0" indent="-76200" algn="l" rtl="0">
              <a:lnSpc>
                <a:spcPct val="90000"/>
              </a:lnSpc>
              <a:spcBef>
                <a:spcPts val="0"/>
              </a:spcBef>
              <a:spcAft>
                <a:spcPts val="0"/>
              </a:spcAft>
              <a:buClr>
                <a:schemeClr val="dk1"/>
              </a:buClr>
              <a:buSzPts val="2400"/>
              <a:buNone/>
            </a:pPr>
            <a:endParaRPr sz="2800" dirty="0"/>
          </a:p>
        </p:txBody>
      </p:sp>
      <p:sp>
        <p:nvSpPr>
          <p:cNvPr id="464" name="Google Shape;464;g188617a4c7d_1_1126"/>
          <p:cNvSpPr txBox="1">
            <a:spLocks noGrp="1"/>
          </p:cNvSpPr>
          <p:nvPr>
            <p:ph type="sldNum" idx="12"/>
          </p:nvPr>
        </p:nvSpPr>
        <p:spPr>
          <a:xfrm>
            <a:off x="223071" y="4820266"/>
            <a:ext cx="2057400" cy="273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g188617a4c7d_1_1212"/>
          <p:cNvSpPr txBox="1">
            <a:spLocks noGrp="1"/>
          </p:cNvSpPr>
          <p:nvPr>
            <p:ph type="ctrTitle"/>
          </p:nvPr>
        </p:nvSpPr>
        <p:spPr>
          <a:xfrm>
            <a:off x="685800" y="1946787"/>
            <a:ext cx="7772400" cy="17532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sz="3000"/>
              <a:t>Federal Perkins Loan Cancellation Program </a:t>
            </a:r>
            <a:endParaRPr sz="3000"/>
          </a:p>
        </p:txBody>
      </p:sp>
      <p:sp>
        <p:nvSpPr>
          <p:cNvPr id="471" name="Google Shape;471;g188617a4c7d_1_1212"/>
          <p:cNvSpPr txBox="1">
            <a:spLocks noGrp="1"/>
          </p:cNvSpPr>
          <p:nvPr>
            <p:ph type="sldNum" idx="12"/>
          </p:nvPr>
        </p:nvSpPr>
        <p:spPr>
          <a:xfrm>
            <a:off x="223071" y="4820266"/>
            <a:ext cx="2057400" cy="2739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fld id="{00000000-1234-1234-1234-123412341234}" type="slidenum">
              <a:rPr lang="en" sz="900"/>
              <a:t>35</a:t>
            </a:fld>
            <a:endParaRPr sz="9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g188617a4c7d_1_1218"/>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400"/>
              <a:t>Federal Perkins Loan Cancellation: Eligibility  </a:t>
            </a:r>
            <a:endParaRPr sz="2400"/>
          </a:p>
        </p:txBody>
      </p:sp>
      <p:sp>
        <p:nvSpPr>
          <p:cNvPr id="478" name="Google Shape;478;g188617a4c7d_1_1218"/>
          <p:cNvSpPr txBox="1">
            <a:spLocks noGrp="1"/>
          </p:cNvSpPr>
          <p:nvPr>
            <p:ph type="body" idx="1"/>
          </p:nvPr>
        </p:nvSpPr>
        <p:spPr>
          <a:xfrm>
            <a:off x="628650" y="1097276"/>
            <a:ext cx="7886700" cy="3009000"/>
          </a:xfrm>
          <a:prstGeom prst="rect">
            <a:avLst/>
          </a:prstGeom>
        </p:spPr>
        <p:txBody>
          <a:bodyPr spcFirstLastPara="1" wrap="square" lIns="0" tIns="0" rIns="0" bIns="34275" anchor="t" anchorCtr="0">
            <a:noAutofit/>
          </a:bodyPr>
          <a:lstStyle/>
          <a:p>
            <a:pPr marL="0" lvl="0" indent="0" algn="l" rtl="0">
              <a:lnSpc>
                <a:spcPct val="115000"/>
              </a:lnSpc>
              <a:spcBef>
                <a:spcPts val="0"/>
              </a:spcBef>
              <a:spcAft>
                <a:spcPts val="0"/>
              </a:spcAft>
              <a:buNone/>
            </a:pPr>
            <a:r>
              <a:rPr lang="en" sz="1800">
                <a:solidFill>
                  <a:srgbClr val="000000"/>
                </a:solidFill>
              </a:rPr>
              <a:t>Teachers may qualify for cancellation of up to 100% of a Federal Perkins Loan if they have served full-time in a public or nonprofit elementary or secondary school system as a:</a:t>
            </a:r>
            <a:endParaRPr sz="1800">
              <a:solidFill>
                <a:srgbClr val="000000"/>
              </a:solidFill>
            </a:endParaRPr>
          </a:p>
          <a:p>
            <a:pPr marL="457200" lvl="0" indent="-330200" algn="l" rtl="0">
              <a:lnSpc>
                <a:spcPct val="115000"/>
              </a:lnSpc>
              <a:spcBef>
                <a:spcPts val="0"/>
              </a:spcBef>
              <a:spcAft>
                <a:spcPts val="0"/>
              </a:spcAft>
              <a:buClr>
                <a:srgbClr val="000000"/>
              </a:buClr>
              <a:buSzPts val="1600"/>
              <a:buFont typeface="Calibri"/>
              <a:buChar char="●"/>
            </a:pPr>
            <a:r>
              <a:rPr lang="en" sz="1600">
                <a:solidFill>
                  <a:srgbClr val="000000"/>
                </a:solidFill>
              </a:rPr>
              <a:t>Teacher in a school serving students from low-income families (based on TCLI directory);</a:t>
            </a:r>
            <a:endParaRPr sz="1600">
              <a:solidFill>
                <a:srgbClr val="000000"/>
              </a:solidFill>
            </a:endParaRPr>
          </a:p>
          <a:p>
            <a:pPr marL="457200" lvl="0" indent="-330200" algn="l" rtl="0">
              <a:lnSpc>
                <a:spcPct val="115000"/>
              </a:lnSpc>
              <a:spcBef>
                <a:spcPts val="1200"/>
              </a:spcBef>
              <a:spcAft>
                <a:spcPts val="0"/>
              </a:spcAft>
              <a:buClr>
                <a:srgbClr val="000000"/>
              </a:buClr>
              <a:buSzPts val="1600"/>
              <a:buFont typeface="Calibri"/>
              <a:buChar char="●"/>
            </a:pPr>
            <a:r>
              <a:rPr lang="en" sz="1600">
                <a:solidFill>
                  <a:srgbClr val="000000"/>
                </a:solidFill>
              </a:rPr>
              <a:t>Special education teacher, including teachers of infants, toddlers, children, or youth with disabilities; or</a:t>
            </a:r>
            <a:endParaRPr sz="1600">
              <a:solidFill>
                <a:srgbClr val="000000"/>
              </a:solidFill>
            </a:endParaRPr>
          </a:p>
          <a:p>
            <a:pPr marL="457200" lvl="0" indent="-330200" algn="l" rtl="0">
              <a:lnSpc>
                <a:spcPct val="115000"/>
              </a:lnSpc>
              <a:spcBef>
                <a:spcPts val="1200"/>
              </a:spcBef>
              <a:spcAft>
                <a:spcPts val="0"/>
              </a:spcAft>
              <a:buClr>
                <a:srgbClr val="000000"/>
              </a:buClr>
              <a:buSzPts val="1600"/>
              <a:buFont typeface="Calibri"/>
              <a:buChar char="●"/>
            </a:pPr>
            <a:r>
              <a:rPr lang="en" sz="1600">
                <a:solidFill>
                  <a:srgbClr val="000000"/>
                </a:solidFill>
              </a:rPr>
              <a:t>Teacher in the fields of mathematics, science, foreign languages, or bilingual education, or in any other field of expertise determined by a state </a:t>
            </a:r>
            <a:r>
              <a:rPr lang="en" sz="160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educational </a:t>
            </a:r>
            <a:r>
              <a:rPr lang="en" sz="1600">
                <a:solidFill>
                  <a:srgbClr val="000000"/>
                </a:solidFill>
              </a:rPr>
              <a:t>agency to have a shortage of qualified teachers in that state.</a:t>
            </a:r>
            <a:endParaRPr/>
          </a:p>
          <a:p>
            <a:pPr marL="0" lvl="0" indent="0" algn="l" rtl="0">
              <a:spcBef>
                <a:spcPts val="600"/>
              </a:spcBef>
              <a:spcAft>
                <a:spcPts val="0"/>
              </a:spcAft>
              <a:buNone/>
            </a:pPr>
            <a:endParaRPr sz="1700"/>
          </a:p>
        </p:txBody>
      </p:sp>
      <p:sp>
        <p:nvSpPr>
          <p:cNvPr id="479" name="Google Shape;479;g188617a4c7d_1_1218"/>
          <p:cNvSpPr txBox="1">
            <a:spLocks noGrp="1"/>
          </p:cNvSpPr>
          <p:nvPr>
            <p:ph type="sldNum" idx="12"/>
          </p:nvPr>
        </p:nvSpPr>
        <p:spPr>
          <a:xfrm>
            <a:off x="223071" y="4820266"/>
            <a:ext cx="2057400" cy="2739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36</a:t>
            </a:fld>
            <a:endParaRPr/>
          </a:p>
        </p:txBody>
      </p:sp>
      <p:sp>
        <p:nvSpPr>
          <p:cNvPr id="480" name="Google Shape;480;g188617a4c7d_1_1218"/>
          <p:cNvSpPr/>
          <p:nvPr/>
        </p:nvSpPr>
        <p:spPr>
          <a:xfrm>
            <a:off x="1531050" y="4106275"/>
            <a:ext cx="6081900" cy="8298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600"/>
              </a:spcBef>
              <a:spcAft>
                <a:spcPts val="0"/>
              </a:spcAft>
              <a:buClr>
                <a:schemeClr val="dk1"/>
              </a:buClr>
              <a:buSzPts val="1100"/>
              <a:buFont typeface="Arial"/>
              <a:buNone/>
            </a:pPr>
            <a:r>
              <a:rPr lang="en">
                <a:solidFill>
                  <a:schemeClr val="dk1"/>
                </a:solidFill>
                <a:latin typeface="Calibri"/>
                <a:ea typeface="Calibri"/>
                <a:cs typeface="Calibri"/>
                <a:sym typeface="Calibri"/>
              </a:rPr>
              <a:t>Note: Eligibility for teacher cancellation is based on the duties presented in an official position description, not on the position title. To receive a cancellation, teachers must be directly employed by the school system.</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g188617a4c7d_1_1304"/>
          <p:cNvSpPr txBox="1">
            <a:spLocks noGrp="1"/>
          </p:cNvSpPr>
          <p:nvPr>
            <p:ph type="title"/>
          </p:nvPr>
        </p:nvSpPr>
        <p:spPr>
          <a:xfrm>
            <a:off x="224625" y="207669"/>
            <a:ext cx="87075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500"/>
              <a:t>F</a:t>
            </a:r>
            <a:r>
              <a:rPr lang="en" sz="3000"/>
              <a:t>ederal Perkins Loan Cancellation</a:t>
            </a:r>
            <a:endParaRPr sz="2800"/>
          </a:p>
        </p:txBody>
      </p:sp>
      <p:sp>
        <p:nvSpPr>
          <p:cNvPr id="487" name="Google Shape;487;g188617a4c7d_1_1304"/>
          <p:cNvSpPr txBox="1">
            <a:spLocks noGrp="1"/>
          </p:cNvSpPr>
          <p:nvPr>
            <p:ph type="body" idx="1"/>
          </p:nvPr>
        </p:nvSpPr>
        <p:spPr>
          <a:xfrm>
            <a:off x="944675" y="1123213"/>
            <a:ext cx="7162800" cy="3480600"/>
          </a:xfrm>
          <a:prstGeom prst="rect">
            <a:avLst/>
          </a:prstGeom>
        </p:spPr>
        <p:txBody>
          <a:bodyPr spcFirstLastPara="1" wrap="square" lIns="0" tIns="0" rIns="0" bIns="34275" anchor="t" anchorCtr="0">
            <a:noAutofit/>
          </a:bodyPr>
          <a:lstStyle/>
          <a:p>
            <a:pPr marL="0" lvl="0" indent="0" algn="l" rtl="0">
              <a:lnSpc>
                <a:spcPct val="115000"/>
              </a:lnSpc>
              <a:spcBef>
                <a:spcPts val="0"/>
              </a:spcBef>
              <a:spcAft>
                <a:spcPts val="0"/>
              </a:spcAft>
              <a:buNone/>
            </a:pPr>
            <a:r>
              <a:rPr lang="en" sz="1800"/>
              <a:t>If teachers are eligible for cancellation, up to 100% of the loan may be canceled for eligible teaching service.</a:t>
            </a:r>
            <a:r>
              <a:rPr lang="en" sz="2900"/>
              <a:t> </a:t>
            </a:r>
            <a:endParaRPr sz="3400"/>
          </a:p>
        </p:txBody>
      </p:sp>
      <p:sp>
        <p:nvSpPr>
          <p:cNvPr id="488" name="Google Shape;488;g188617a4c7d_1_1304"/>
          <p:cNvSpPr txBox="1">
            <a:spLocks noGrp="1"/>
          </p:cNvSpPr>
          <p:nvPr>
            <p:ph type="sldNum" idx="12"/>
          </p:nvPr>
        </p:nvSpPr>
        <p:spPr>
          <a:xfrm>
            <a:off x="223071" y="3615200"/>
            <a:ext cx="2057400" cy="2055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Clr>
                <a:srgbClr val="000000"/>
              </a:buClr>
              <a:buSzPts val="900"/>
              <a:buFont typeface="Arial"/>
              <a:buNone/>
            </a:pPr>
            <a:r>
              <a:rPr lang="en"/>
              <a:t>.</a:t>
            </a:r>
            <a:endParaRPr/>
          </a:p>
          <a:p>
            <a:pPr marL="0" lvl="0" indent="0" algn="l" rtl="0">
              <a:spcBef>
                <a:spcPts val="0"/>
              </a:spcBef>
              <a:spcAft>
                <a:spcPts val="0"/>
              </a:spcAft>
              <a:buClr>
                <a:srgbClr val="000000"/>
              </a:buClr>
              <a:buSzPts val="900"/>
              <a:buFont typeface="Arial"/>
              <a:buNone/>
            </a:pPr>
            <a:endParaRPr/>
          </a:p>
        </p:txBody>
      </p:sp>
      <p:sp>
        <p:nvSpPr>
          <p:cNvPr id="489" name="Google Shape;489;g188617a4c7d_1_1304"/>
          <p:cNvSpPr/>
          <p:nvPr/>
        </p:nvSpPr>
        <p:spPr>
          <a:xfrm>
            <a:off x="1078500" y="2780738"/>
            <a:ext cx="6987000" cy="736500"/>
          </a:xfrm>
          <a:prstGeom prst="flowChartAlternateProcess">
            <a:avLst/>
          </a:prstGeom>
          <a:solidFill>
            <a:srgbClr val="C9DAF8"/>
          </a:solidFill>
          <a:ln w="9525" cap="flat" cmpd="sng">
            <a:solidFill>
              <a:srgbClr val="488BC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1"/>
              </a:buClr>
              <a:buSzPts val="1100"/>
              <a:buFont typeface="Arial"/>
              <a:buNone/>
            </a:pPr>
            <a:r>
              <a:rPr lang="en" sz="1550">
                <a:solidFill>
                  <a:srgbClr val="333333"/>
                </a:solidFill>
                <a:latin typeface="Calibri"/>
                <a:ea typeface="Calibri"/>
                <a:cs typeface="Calibri"/>
                <a:sym typeface="Calibri"/>
              </a:rPr>
              <a:t>For more information about the program, visit </a:t>
            </a:r>
            <a:r>
              <a:rPr lang="en" sz="1550"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Teacher Cancellation</a:t>
            </a:r>
            <a:r>
              <a:rPr lang="en" sz="1550">
                <a:solidFill>
                  <a:srgbClr val="333333"/>
                </a:solidFill>
                <a:latin typeface="Calibri"/>
                <a:ea typeface="Calibri"/>
                <a:cs typeface="Calibri"/>
                <a:sym typeface="Calibri"/>
              </a:rPr>
              <a:t> at Student Aid.</a:t>
            </a:r>
            <a:r>
              <a:rPr lang="en" sz="1550">
                <a:solidFill>
                  <a:srgbClr val="333333"/>
                </a:solidFill>
                <a:highlight>
                  <a:schemeClr val="lt1"/>
                </a:highlight>
                <a:latin typeface="Calibri"/>
                <a:ea typeface="Calibri"/>
                <a:cs typeface="Calibri"/>
                <a:sym typeface="Calibri"/>
              </a:rPr>
              <a:t>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g188617a4c7d_1_1561"/>
          <p:cNvSpPr txBox="1">
            <a:spLocks noGrp="1"/>
          </p:cNvSpPr>
          <p:nvPr>
            <p:ph type="ctrTitle"/>
          </p:nvPr>
        </p:nvSpPr>
        <p:spPr>
          <a:xfrm>
            <a:off x="685800" y="1946787"/>
            <a:ext cx="7772400" cy="17532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sz="3000"/>
              <a:t>CDE’s Role &amp; Teacher Cancellation Low Income Directory (TCLI) </a:t>
            </a:r>
            <a:endParaRPr sz="3000"/>
          </a:p>
        </p:txBody>
      </p:sp>
      <p:sp>
        <p:nvSpPr>
          <p:cNvPr id="496" name="Google Shape;496;g188617a4c7d_1_1561"/>
          <p:cNvSpPr txBox="1">
            <a:spLocks noGrp="1"/>
          </p:cNvSpPr>
          <p:nvPr>
            <p:ph type="sldNum" idx="12"/>
          </p:nvPr>
        </p:nvSpPr>
        <p:spPr>
          <a:xfrm>
            <a:off x="223071" y="4820266"/>
            <a:ext cx="2057400" cy="2739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fld id="{00000000-1234-1234-1234-123412341234}" type="slidenum">
              <a:rPr lang="en" sz="900"/>
              <a:t>38</a:t>
            </a:fld>
            <a:endParaRPr sz="9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g188617a4c7d_1_1567"/>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400"/>
              <a:t>CDE’s Role </a:t>
            </a:r>
            <a:endParaRPr sz="2400"/>
          </a:p>
        </p:txBody>
      </p:sp>
      <p:sp>
        <p:nvSpPr>
          <p:cNvPr id="503" name="Google Shape;503;g188617a4c7d_1_1567"/>
          <p:cNvSpPr txBox="1">
            <a:spLocks noGrp="1"/>
          </p:cNvSpPr>
          <p:nvPr>
            <p:ph type="body" idx="1"/>
          </p:nvPr>
        </p:nvSpPr>
        <p:spPr>
          <a:xfrm>
            <a:off x="628650" y="1097280"/>
            <a:ext cx="7886700" cy="3480600"/>
          </a:xfrm>
          <a:prstGeom prst="rect">
            <a:avLst/>
          </a:prstGeom>
        </p:spPr>
        <p:txBody>
          <a:bodyPr spcFirstLastPara="1" wrap="square" lIns="0" tIns="0" rIns="0" bIns="34275" anchor="t" anchorCtr="0">
            <a:noAutofit/>
          </a:bodyPr>
          <a:lstStyle/>
          <a:p>
            <a:pPr marL="0" lvl="0" indent="0" algn="l" rtl="0">
              <a:lnSpc>
                <a:spcPct val="125000"/>
              </a:lnSpc>
              <a:spcBef>
                <a:spcPts val="1500"/>
              </a:spcBef>
              <a:spcAft>
                <a:spcPts val="0"/>
              </a:spcAft>
              <a:buClr>
                <a:schemeClr val="dk1"/>
              </a:buClr>
              <a:buSzPts val="1100"/>
              <a:buFont typeface="Arial"/>
              <a:buNone/>
            </a:pPr>
            <a:endParaRPr sz="1400" b="1">
              <a:solidFill>
                <a:srgbClr val="1C3467"/>
              </a:solidFill>
              <a:highlight>
                <a:srgbClr val="FFFFFF"/>
              </a:highlight>
              <a:latin typeface="Arial"/>
              <a:ea typeface="Arial"/>
              <a:cs typeface="Arial"/>
              <a:sym typeface="Arial"/>
            </a:endParaRPr>
          </a:p>
          <a:p>
            <a:pPr marL="0" lvl="0" indent="0" algn="l" rtl="0">
              <a:lnSpc>
                <a:spcPct val="115000"/>
              </a:lnSpc>
              <a:spcBef>
                <a:spcPts val="800"/>
              </a:spcBef>
              <a:spcAft>
                <a:spcPts val="0"/>
              </a:spcAft>
              <a:buClr>
                <a:schemeClr val="dk1"/>
              </a:buClr>
              <a:buSzPts val="1100"/>
              <a:buFont typeface="Arial"/>
              <a:buNone/>
            </a:pPr>
            <a:r>
              <a:rPr lang="en" sz="1800">
                <a:solidFill>
                  <a:srgbClr val="333333"/>
                </a:solidFill>
                <a:highlight>
                  <a:srgbClr val="FFFFFF"/>
                </a:highlight>
                <a:latin typeface="Arial"/>
                <a:ea typeface="Arial"/>
                <a:cs typeface="Arial"/>
                <a:sym typeface="Arial"/>
              </a:rPr>
              <a:t>The only role of CDE in the Federal Teacher Loan Forgiveness and Federal Perkins Loan Cancellation Program is to maintain the </a:t>
            </a:r>
            <a:r>
              <a:rPr lang="en" sz="1800" u="sng">
                <a:solidFill>
                  <a:schemeClr val="hlink"/>
                </a:solidFill>
                <a:highlight>
                  <a:srgbClr val="FFFFFF"/>
                </a:highlight>
                <a:latin typeface="Arial"/>
                <a:ea typeface="Arial"/>
                <a:cs typeface="Arial"/>
                <a:sym typeface="Arial"/>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Teacher Cancellation </a:t>
            </a:r>
            <a:r>
              <a:rPr lang="en" sz="1800" u="sng">
                <a:solidFill>
                  <a:schemeClr val="hlink"/>
                </a:solidFill>
                <a:highlight>
                  <a:srgbClr val="FFFFFF"/>
                </a:highlight>
                <a:latin typeface="Arial"/>
                <a:ea typeface="Arial"/>
                <a:cs typeface="Arial"/>
                <a:sym typeface="Arial"/>
                <a:hlinkClick r:id="rId3"/>
              </a:rPr>
              <a:t>Low Income Directory (TCLI)</a:t>
            </a:r>
            <a:r>
              <a:rPr lang="en" sz="1800" b="1">
                <a:solidFill>
                  <a:srgbClr val="333333"/>
                </a:solidFill>
                <a:highlight>
                  <a:srgbClr val="FFFFFF"/>
                </a:highlight>
                <a:latin typeface="Arial"/>
                <a:ea typeface="Arial"/>
                <a:cs typeface="Arial"/>
                <a:sym typeface="Arial"/>
              </a:rPr>
              <a:t>.  </a:t>
            </a:r>
            <a:r>
              <a:rPr lang="en" sz="1800">
                <a:solidFill>
                  <a:srgbClr val="333333"/>
                </a:solidFill>
                <a:highlight>
                  <a:srgbClr val="FFFFFF"/>
                </a:highlight>
                <a:latin typeface="Arial"/>
                <a:ea typeface="Arial"/>
                <a:cs typeface="Arial"/>
                <a:sym typeface="Arial"/>
              </a:rPr>
              <a:t>Teachers can search for a school in this directory to determine if the school qualifies as low income.  </a:t>
            </a:r>
            <a:endParaRPr sz="1800">
              <a:solidFill>
                <a:srgbClr val="333333"/>
              </a:solidFill>
              <a:highlight>
                <a:srgbClr val="FFFFFF"/>
              </a:highlight>
              <a:latin typeface="Arial"/>
              <a:ea typeface="Arial"/>
              <a:cs typeface="Arial"/>
              <a:sym typeface="Arial"/>
            </a:endParaRPr>
          </a:p>
          <a:p>
            <a:pPr marL="0" lvl="0" indent="0" algn="l" rtl="0">
              <a:lnSpc>
                <a:spcPct val="115000"/>
              </a:lnSpc>
              <a:spcBef>
                <a:spcPts val="800"/>
              </a:spcBef>
              <a:spcAft>
                <a:spcPts val="0"/>
              </a:spcAft>
              <a:buClr>
                <a:schemeClr val="dk1"/>
              </a:buClr>
              <a:buSzPts val="1100"/>
              <a:buFont typeface="Arial"/>
              <a:buNone/>
            </a:pPr>
            <a:endParaRPr sz="2500">
              <a:solidFill>
                <a:srgbClr val="333333"/>
              </a:solidFill>
              <a:highlight>
                <a:srgbClr val="FFFFFF"/>
              </a:highlight>
              <a:latin typeface="Arial"/>
              <a:ea typeface="Arial"/>
              <a:cs typeface="Arial"/>
              <a:sym typeface="Arial"/>
            </a:endParaRPr>
          </a:p>
          <a:p>
            <a:pPr marL="0" lvl="0" indent="0" algn="l" rtl="0">
              <a:spcBef>
                <a:spcPts val="800"/>
              </a:spcBef>
              <a:spcAft>
                <a:spcPts val="0"/>
              </a:spcAft>
              <a:buNone/>
            </a:pPr>
            <a:endParaRPr sz="500"/>
          </a:p>
        </p:txBody>
      </p:sp>
      <p:sp>
        <p:nvSpPr>
          <p:cNvPr id="504" name="Google Shape;504;g188617a4c7d_1_1567"/>
          <p:cNvSpPr txBox="1">
            <a:spLocks noGrp="1"/>
          </p:cNvSpPr>
          <p:nvPr>
            <p:ph type="sldNum" idx="12"/>
          </p:nvPr>
        </p:nvSpPr>
        <p:spPr>
          <a:xfrm>
            <a:off x="223071" y="4820266"/>
            <a:ext cx="2057400" cy="2739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17543e44dd4_0_693"/>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
              <a:t>ARP ESSER III - Maintenance of Equity</a:t>
            </a:r>
            <a:endParaRPr/>
          </a:p>
        </p:txBody>
      </p:sp>
      <p:sp>
        <p:nvSpPr>
          <p:cNvPr id="246" name="Google Shape;246;g17543e44dd4_0_693"/>
          <p:cNvSpPr txBox="1">
            <a:spLocks noGrp="1"/>
          </p:cNvSpPr>
          <p:nvPr>
            <p:ph type="body" idx="1"/>
          </p:nvPr>
        </p:nvSpPr>
        <p:spPr>
          <a:xfrm>
            <a:off x="628650" y="1097278"/>
            <a:ext cx="7886700" cy="1729500"/>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600"/>
              </a:spcBef>
              <a:spcAft>
                <a:spcPts val="0"/>
              </a:spcAft>
              <a:buSzPts val="1800"/>
              <a:buNone/>
            </a:pPr>
            <a:r>
              <a:rPr lang="en" b="1" u="sng"/>
              <a:t>Reminder:</a:t>
            </a:r>
            <a:r>
              <a:rPr lang="en"/>
              <a:t> ARP ESSER III requires that </a:t>
            </a:r>
            <a:endParaRPr/>
          </a:p>
          <a:p>
            <a:pPr marL="457200" lvl="0" indent="-304800" algn="l" rtl="0">
              <a:lnSpc>
                <a:spcPct val="115000"/>
              </a:lnSpc>
              <a:spcBef>
                <a:spcPts val="0"/>
              </a:spcBef>
              <a:spcAft>
                <a:spcPts val="0"/>
              </a:spcAft>
              <a:buClr>
                <a:srgbClr val="333333"/>
              </a:buClr>
              <a:buSzPts val="1200"/>
              <a:buFont typeface="Calibri"/>
              <a:buChar char="●"/>
            </a:pPr>
            <a:r>
              <a:rPr lang="en" sz="1200">
                <a:solidFill>
                  <a:srgbClr val="333333"/>
                </a:solidFill>
                <a:highlight>
                  <a:srgbClr val="FFFFFF"/>
                </a:highlight>
              </a:rPr>
              <a:t>An LEA does not disproportionately reduce State and local per-pupil funding in high-poverty schools.</a:t>
            </a:r>
            <a:endParaRPr sz="1200">
              <a:solidFill>
                <a:srgbClr val="333333"/>
              </a:solidFill>
              <a:highlight>
                <a:srgbClr val="FFFFFF"/>
              </a:highlight>
            </a:endParaRPr>
          </a:p>
          <a:p>
            <a:pPr marL="457200" lvl="0" indent="-304800" algn="l" rtl="0">
              <a:lnSpc>
                <a:spcPct val="115000"/>
              </a:lnSpc>
              <a:spcBef>
                <a:spcPts val="0"/>
              </a:spcBef>
              <a:spcAft>
                <a:spcPts val="0"/>
              </a:spcAft>
              <a:buClr>
                <a:srgbClr val="333333"/>
              </a:buClr>
              <a:buSzPts val="1200"/>
              <a:buFont typeface="Calibri"/>
              <a:buChar char="●"/>
            </a:pPr>
            <a:r>
              <a:rPr lang="en" sz="1200">
                <a:solidFill>
                  <a:srgbClr val="333333"/>
                </a:solidFill>
                <a:highlight>
                  <a:srgbClr val="FFFFFF"/>
                </a:highlight>
              </a:rPr>
              <a:t>An LEA does not disproportionately reduce the number of full-time-equivalent (FTE) staff per pupil in high-poverty schools.</a:t>
            </a:r>
            <a:endParaRPr sz="1200">
              <a:solidFill>
                <a:srgbClr val="333333"/>
              </a:solidFill>
              <a:highlight>
                <a:srgbClr val="FFFFFF"/>
              </a:highlight>
            </a:endParaRPr>
          </a:p>
          <a:p>
            <a:pPr marL="0" lvl="0" indent="0" algn="l" rtl="0">
              <a:lnSpc>
                <a:spcPct val="90000"/>
              </a:lnSpc>
              <a:spcBef>
                <a:spcPts val="1200"/>
              </a:spcBef>
              <a:spcAft>
                <a:spcPts val="0"/>
              </a:spcAft>
              <a:buSzPts val="1800"/>
              <a:buNone/>
            </a:pPr>
            <a:r>
              <a:rPr lang="en"/>
              <a:t>CDE is required to identify schools that meet the criteria for high-poverty (</a:t>
            </a:r>
            <a:r>
              <a:rPr lang="en">
                <a:solidFill>
                  <a:srgbClr val="333333"/>
                </a:solidFill>
                <a:highlight>
                  <a:srgbClr val="FFFFFF"/>
                </a:highlight>
              </a:rPr>
              <a:t>in the highest quartile of schools served by the LEA based on the percentage of economically disadvantaged students). Communications coming in the near future outlining / reminding LEAs of MoEquity requirements. </a:t>
            </a:r>
            <a:endParaRPr>
              <a:solidFill>
                <a:srgbClr val="333333"/>
              </a:solidFill>
              <a:highlight>
                <a:srgbClr val="FFFFFF"/>
              </a:highlight>
            </a:endParaRPr>
          </a:p>
          <a:p>
            <a:pPr marL="0" lvl="0" indent="0" algn="l" rtl="0">
              <a:lnSpc>
                <a:spcPct val="115000"/>
              </a:lnSpc>
              <a:spcBef>
                <a:spcPts val="0"/>
              </a:spcBef>
              <a:spcAft>
                <a:spcPts val="0"/>
              </a:spcAft>
              <a:buSzPts val="1800"/>
              <a:buNone/>
            </a:pPr>
            <a:endParaRPr sz="1200">
              <a:solidFill>
                <a:srgbClr val="333333"/>
              </a:solidFill>
              <a:highlight>
                <a:srgbClr val="FFFFFF"/>
              </a:highlight>
            </a:endParaRPr>
          </a:p>
          <a:p>
            <a:pPr marL="0" lvl="0" indent="0" algn="l" rtl="0">
              <a:lnSpc>
                <a:spcPct val="90000"/>
              </a:lnSpc>
              <a:spcBef>
                <a:spcPts val="1200"/>
              </a:spcBef>
              <a:spcAft>
                <a:spcPts val="0"/>
              </a:spcAft>
              <a:buSzPts val="1800"/>
              <a:buNone/>
            </a:pPr>
            <a:endParaRPr>
              <a:solidFill>
                <a:srgbClr val="333333"/>
              </a:solidFill>
              <a:highlight>
                <a:srgbClr val="FFFFFF"/>
              </a:highlight>
            </a:endParaRPr>
          </a:p>
          <a:p>
            <a:pPr marL="0" lvl="0" indent="0" algn="l" rtl="0">
              <a:lnSpc>
                <a:spcPct val="90000"/>
              </a:lnSpc>
              <a:spcBef>
                <a:spcPts val="600"/>
              </a:spcBef>
              <a:spcAft>
                <a:spcPts val="0"/>
              </a:spcAft>
              <a:buSzPts val="1800"/>
              <a:buNone/>
            </a:pPr>
            <a:endParaRPr>
              <a:solidFill>
                <a:srgbClr val="333333"/>
              </a:solidFill>
              <a:highlight>
                <a:srgbClr val="FFFFFF"/>
              </a:highlight>
            </a:endParaRPr>
          </a:p>
          <a:p>
            <a:pPr marL="0" lvl="0" indent="0" algn="l" rtl="0">
              <a:lnSpc>
                <a:spcPct val="90000"/>
              </a:lnSpc>
              <a:spcBef>
                <a:spcPts val="600"/>
              </a:spcBef>
              <a:spcAft>
                <a:spcPts val="0"/>
              </a:spcAft>
              <a:buSzPts val="1800"/>
              <a:buNone/>
            </a:pPr>
            <a:endParaRPr>
              <a:solidFill>
                <a:srgbClr val="333333"/>
              </a:solidFill>
              <a:highlight>
                <a:srgbClr val="FFFFFF"/>
              </a:highlight>
            </a:endParaRPr>
          </a:p>
          <a:p>
            <a:pPr marL="0" lvl="0" indent="0" algn="l" rtl="0">
              <a:lnSpc>
                <a:spcPct val="90000"/>
              </a:lnSpc>
              <a:spcBef>
                <a:spcPts val="600"/>
              </a:spcBef>
              <a:spcAft>
                <a:spcPts val="0"/>
              </a:spcAft>
              <a:buSzPts val="1800"/>
              <a:buNone/>
            </a:pPr>
            <a:endParaRPr>
              <a:solidFill>
                <a:srgbClr val="333333"/>
              </a:solidFill>
              <a:highlight>
                <a:srgbClr val="FFFFFF"/>
              </a:highlight>
            </a:endParaRPr>
          </a:p>
        </p:txBody>
      </p:sp>
      <p:sp>
        <p:nvSpPr>
          <p:cNvPr id="247" name="Google Shape;247;g17543e44dd4_0_693"/>
          <p:cNvSpPr/>
          <p:nvPr/>
        </p:nvSpPr>
        <p:spPr>
          <a:xfrm>
            <a:off x="631050" y="2613850"/>
            <a:ext cx="8013600" cy="2187000"/>
          </a:xfrm>
          <a:prstGeom prst="horizontalScroll">
            <a:avLst>
              <a:gd name="adj" fmla="val 1250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600"/>
              </a:spcBef>
              <a:spcAft>
                <a:spcPts val="0"/>
              </a:spcAft>
              <a:buClr>
                <a:schemeClr val="dk1"/>
              </a:buClr>
              <a:buSzPts val="1100"/>
              <a:buFont typeface="Arial"/>
              <a:buNone/>
            </a:pPr>
            <a:r>
              <a:rPr lang="en" sz="1200" b="0" i="0" u="none" strike="noStrike" cap="none">
                <a:solidFill>
                  <a:srgbClr val="333333"/>
                </a:solidFill>
                <a:latin typeface="Calibri"/>
                <a:ea typeface="Calibri"/>
                <a:cs typeface="Calibri"/>
                <a:sym typeface="Calibri"/>
              </a:rPr>
              <a:t>LEA </a:t>
            </a:r>
            <a:r>
              <a:rPr lang="en" sz="1200" b="1" i="1" u="sng" strike="noStrike" cap="none">
                <a:solidFill>
                  <a:srgbClr val="333333"/>
                </a:solidFill>
                <a:latin typeface="Calibri"/>
                <a:ea typeface="Calibri"/>
                <a:cs typeface="Calibri"/>
                <a:sym typeface="Calibri"/>
              </a:rPr>
              <a:t>may</a:t>
            </a:r>
            <a:r>
              <a:rPr lang="en" sz="1200" b="0" i="0" u="none" strike="noStrike" cap="none">
                <a:solidFill>
                  <a:srgbClr val="333333"/>
                </a:solidFill>
                <a:latin typeface="Calibri"/>
                <a:ea typeface="Calibri"/>
                <a:cs typeface="Calibri"/>
                <a:sym typeface="Calibri"/>
              </a:rPr>
              <a:t> be exempt from Maintenance of Equity requirements if the LEA:</a:t>
            </a:r>
            <a:endParaRPr sz="1200" b="0" i="0" u="none" strike="noStrike" cap="none">
              <a:solidFill>
                <a:srgbClr val="333333"/>
              </a:solidFill>
              <a:latin typeface="Calibri"/>
              <a:ea typeface="Calibri"/>
              <a:cs typeface="Calibri"/>
              <a:sym typeface="Calibri"/>
            </a:endParaRPr>
          </a:p>
          <a:p>
            <a:pPr marL="457200" marR="0" lvl="0" indent="-304800" algn="l" rtl="0">
              <a:lnSpc>
                <a:spcPct val="115000"/>
              </a:lnSpc>
              <a:spcBef>
                <a:spcPts val="0"/>
              </a:spcBef>
              <a:spcAft>
                <a:spcPts val="0"/>
              </a:spcAft>
              <a:buClr>
                <a:srgbClr val="333333"/>
              </a:buClr>
              <a:buSzPts val="1200"/>
              <a:buFont typeface="Calibri"/>
              <a:buAutoNum type="arabicPeriod"/>
            </a:pPr>
            <a:r>
              <a:rPr lang="en" sz="1200" b="0" i="0" u="none" strike="noStrike" cap="none">
                <a:solidFill>
                  <a:srgbClr val="333333"/>
                </a:solidFill>
                <a:latin typeface="Calibri"/>
                <a:ea typeface="Calibri"/>
                <a:cs typeface="Calibri"/>
                <a:sym typeface="Calibri"/>
              </a:rPr>
              <a:t>Has a total enrollment of less than 1,000 students (automatic exception);</a:t>
            </a:r>
            <a:endParaRPr sz="1200" b="0" i="0" u="none" strike="noStrike" cap="none">
              <a:solidFill>
                <a:srgbClr val="333333"/>
              </a:solidFill>
              <a:latin typeface="Calibri"/>
              <a:ea typeface="Calibri"/>
              <a:cs typeface="Calibri"/>
              <a:sym typeface="Calibri"/>
            </a:endParaRPr>
          </a:p>
          <a:p>
            <a:pPr marL="457200" marR="0" lvl="0" indent="-304800" algn="l" rtl="0">
              <a:lnSpc>
                <a:spcPct val="115000"/>
              </a:lnSpc>
              <a:spcBef>
                <a:spcPts val="0"/>
              </a:spcBef>
              <a:spcAft>
                <a:spcPts val="0"/>
              </a:spcAft>
              <a:buClr>
                <a:srgbClr val="333333"/>
              </a:buClr>
              <a:buSzPts val="1200"/>
              <a:buFont typeface="Calibri"/>
              <a:buAutoNum type="arabicPeriod"/>
            </a:pPr>
            <a:r>
              <a:rPr lang="en" sz="1200" b="0" i="0" u="none" strike="noStrike" cap="none">
                <a:solidFill>
                  <a:srgbClr val="333333"/>
                </a:solidFill>
                <a:latin typeface="Calibri"/>
                <a:ea typeface="Calibri"/>
                <a:cs typeface="Calibri"/>
                <a:sym typeface="Calibri"/>
              </a:rPr>
              <a:t>Operates a single school (automatic exception);</a:t>
            </a:r>
            <a:endParaRPr sz="1200" b="0" i="0" u="none" strike="noStrike" cap="none">
              <a:solidFill>
                <a:srgbClr val="333333"/>
              </a:solidFill>
              <a:latin typeface="Calibri"/>
              <a:ea typeface="Calibri"/>
              <a:cs typeface="Calibri"/>
              <a:sym typeface="Calibri"/>
            </a:endParaRPr>
          </a:p>
          <a:p>
            <a:pPr marL="457200" marR="0" lvl="0" indent="-304800" algn="l" rtl="0">
              <a:lnSpc>
                <a:spcPct val="115000"/>
              </a:lnSpc>
              <a:spcBef>
                <a:spcPts val="0"/>
              </a:spcBef>
              <a:spcAft>
                <a:spcPts val="0"/>
              </a:spcAft>
              <a:buClr>
                <a:srgbClr val="333333"/>
              </a:buClr>
              <a:buSzPts val="1200"/>
              <a:buFont typeface="Calibri"/>
              <a:buAutoNum type="arabicPeriod"/>
            </a:pPr>
            <a:r>
              <a:rPr lang="en" sz="1200" b="0" i="0" u="none" strike="noStrike" cap="none">
                <a:solidFill>
                  <a:srgbClr val="333333"/>
                </a:solidFill>
                <a:latin typeface="Calibri"/>
                <a:ea typeface="Calibri"/>
                <a:cs typeface="Calibri"/>
                <a:sym typeface="Calibri"/>
              </a:rPr>
              <a:t>Serves all students within each grade span with a single school (automatic exception); or</a:t>
            </a:r>
            <a:endParaRPr sz="1200" b="0" i="0" u="none" strike="noStrike" cap="none">
              <a:solidFill>
                <a:srgbClr val="333333"/>
              </a:solidFill>
              <a:latin typeface="Calibri"/>
              <a:ea typeface="Calibri"/>
              <a:cs typeface="Calibri"/>
              <a:sym typeface="Calibri"/>
            </a:endParaRPr>
          </a:p>
          <a:p>
            <a:pPr marL="457200" marR="0" lvl="0" indent="-304800" algn="l" rtl="0">
              <a:lnSpc>
                <a:spcPct val="115000"/>
              </a:lnSpc>
              <a:spcBef>
                <a:spcPts val="0"/>
              </a:spcBef>
              <a:spcAft>
                <a:spcPts val="0"/>
              </a:spcAft>
              <a:buClr>
                <a:srgbClr val="333333"/>
              </a:buClr>
              <a:buSzPts val="1200"/>
              <a:buFont typeface="Calibri"/>
              <a:buAutoNum type="arabicPeriod"/>
            </a:pPr>
            <a:r>
              <a:rPr lang="en" sz="1200" b="0" i="0" u="none" strike="noStrike" cap="none">
                <a:solidFill>
                  <a:srgbClr val="333333"/>
                </a:solidFill>
                <a:latin typeface="Calibri"/>
                <a:ea typeface="Calibri"/>
                <a:cs typeface="Calibri"/>
                <a:sym typeface="Calibri"/>
              </a:rPr>
              <a:t>Demonstrates an exceptional or uncontrollable circumstance, such as unpredictable changes in student enrollment or a precipitous decline in the financial resources of the LEA as determined by the Secretary (eligible to request an exception).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188617a4c7d_1_1653"/>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 sz="2400"/>
              <a:t>Teacher Cancellation Low Income Directory (TCLI) </a:t>
            </a:r>
            <a:endParaRPr sz="2400"/>
          </a:p>
        </p:txBody>
      </p:sp>
      <p:sp>
        <p:nvSpPr>
          <p:cNvPr id="510" name="Google Shape;510;g188617a4c7d_1_1653"/>
          <p:cNvSpPr txBox="1">
            <a:spLocks noGrp="1"/>
          </p:cNvSpPr>
          <p:nvPr>
            <p:ph type="body" idx="1"/>
          </p:nvPr>
        </p:nvSpPr>
        <p:spPr>
          <a:xfrm>
            <a:off x="628650" y="1097280"/>
            <a:ext cx="7886700" cy="3480600"/>
          </a:xfrm>
          <a:prstGeom prst="rect">
            <a:avLst/>
          </a:prstGeom>
          <a:noFill/>
          <a:ln>
            <a:noFill/>
          </a:ln>
        </p:spPr>
        <p:txBody>
          <a:bodyPr spcFirstLastPara="1" wrap="square" lIns="0" tIns="0" rIns="0" bIns="45700" anchor="t" anchorCtr="0">
            <a:noAutofit/>
          </a:bodyPr>
          <a:lstStyle/>
          <a:p>
            <a:pPr marL="342900" lvl="0" indent="-304800" algn="l" rtl="0">
              <a:spcBef>
                <a:spcPts val="0"/>
              </a:spcBef>
              <a:spcAft>
                <a:spcPts val="0"/>
              </a:spcAft>
              <a:buSzPts val="1800"/>
              <a:buChar char="•"/>
            </a:pPr>
            <a:r>
              <a:rPr lang="en" sz="1800"/>
              <a:t>School must be a public or other nonprofit elementary or secondary school. </a:t>
            </a:r>
            <a:endParaRPr sz="1800"/>
          </a:p>
          <a:p>
            <a:pPr marL="342900" lvl="0" indent="-304800" algn="l" rtl="0">
              <a:spcBef>
                <a:spcPts val="600"/>
              </a:spcBef>
              <a:spcAft>
                <a:spcPts val="0"/>
              </a:spcAft>
              <a:buSzPts val="1800"/>
              <a:buChar char="•"/>
            </a:pPr>
            <a:r>
              <a:rPr lang="en" sz="1800"/>
              <a:t>The number of children enrolled in a school who are counted under Section 1124(c)</a:t>
            </a:r>
            <a:r>
              <a:rPr lang="en"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a:t>
            </a:r>
            <a:r>
              <a:rPr lang="en" sz="1800"/>
              <a:t>of the ESEA (federal definition of poverty) must exceed 30.01 percent of the total enrollment of that school (PK-12 enrollment).</a:t>
            </a:r>
            <a:endParaRPr sz="1800"/>
          </a:p>
          <a:p>
            <a:pPr marL="342900" lvl="0" indent="-304800" algn="l" rtl="0">
              <a:spcBef>
                <a:spcPts val="600"/>
              </a:spcBef>
              <a:spcAft>
                <a:spcPts val="0"/>
              </a:spcAft>
              <a:buSzPts val="1800"/>
              <a:buChar char="•"/>
            </a:pPr>
            <a:r>
              <a:rPr lang="en" sz="1800"/>
              <a:t>School must be a part of a Local Educational Agency that is eligible for </a:t>
            </a:r>
            <a:r>
              <a:rPr lang="en"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Title I, Part A funds</a:t>
            </a:r>
            <a:r>
              <a:rPr lang="en" sz="1800"/>
              <a:t>.</a:t>
            </a:r>
            <a:endParaRPr sz="1800"/>
          </a:p>
          <a:p>
            <a:pPr marL="342900" lvl="0" indent="-304800" algn="l" rtl="0">
              <a:spcBef>
                <a:spcPts val="600"/>
              </a:spcBef>
              <a:spcAft>
                <a:spcPts val="0"/>
              </a:spcAft>
              <a:buSzPts val="1800"/>
              <a:buChar char="•"/>
            </a:pPr>
            <a:r>
              <a:rPr lang="en" sz="1800"/>
              <a:t>Pre-K and Facility Schools are included. Pre-K is included  if associated with an Elementary. </a:t>
            </a:r>
            <a:r>
              <a:rPr lang="en" sz="1800">
                <a:solidFill>
                  <a:srgbClr val="333333"/>
                </a:solidFill>
                <a:highlight>
                  <a:schemeClr val="lt1"/>
                </a:highlight>
              </a:rPr>
              <a:t>Stand alone preschools are not automatically added to the directory and schools will need to fill out the Eligibility Application.</a:t>
            </a:r>
            <a:endParaRPr sz="1800"/>
          </a:p>
        </p:txBody>
      </p:sp>
      <p:sp>
        <p:nvSpPr>
          <p:cNvPr id="511" name="Google Shape;511;g188617a4c7d_1_1653"/>
          <p:cNvSpPr txBox="1">
            <a:spLocks noGrp="1"/>
          </p:cNvSpPr>
          <p:nvPr>
            <p:ph type="sldNum" idx="12"/>
          </p:nvPr>
        </p:nvSpPr>
        <p:spPr>
          <a:xfrm>
            <a:off x="223071" y="4820266"/>
            <a:ext cx="2057400" cy="273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g188617a4c7d_1_1738"/>
          <p:cNvSpPr txBox="1">
            <a:spLocks noGrp="1"/>
          </p:cNvSpPr>
          <p:nvPr>
            <p:ph type="title"/>
          </p:nvPr>
        </p:nvSpPr>
        <p:spPr>
          <a:xfrm>
            <a:off x="245203" y="190894"/>
            <a:ext cx="87477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400"/>
              <a:t>TCLI Directory: Search for a School</a:t>
            </a:r>
            <a:endParaRPr sz="2400"/>
          </a:p>
        </p:txBody>
      </p:sp>
      <p:sp>
        <p:nvSpPr>
          <p:cNvPr id="518" name="Google Shape;518;g188617a4c7d_1_1738"/>
          <p:cNvSpPr txBox="1">
            <a:spLocks noGrp="1"/>
          </p:cNvSpPr>
          <p:nvPr>
            <p:ph type="sldNum" idx="12"/>
          </p:nvPr>
        </p:nvSpPr>
        <p:spPr>
          <a:xfrm>
            <a:off x="223071" y="3615200"/>
            <a:ext cx="2057400" cy="2055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Clr>
                <a:srgbClr val="000000"/>
              </a:buClr>
              <a:buSzPts val="900"/>
              <a:buFont typeface="Arial"/>
              <a:buNone/>
            </a:pPr>
            <a:r>
              <a:rPr lang="en">
                <a:highlight>
                  <a:srgbClr val="FFFFFF"/>
                </a:highlight>
              </a:rPr>
              <a:t>.</a:t>
            </a:r>
            <a:endParaRPr>
              <a:highlight>
                <a:srgbClr val="FFFFFF"/>
              </a:highlight>
            </a:endParaRPr>
          </a:p>
          <a:p>
            <a:pPr marL="0" lvl="0" indent="0" algn="l" rtl="0">
              <a:spcBef>
                <a:spcPts val="0"/>
              </a:spcBef>
              <a:spcAft>
                <a:spcPts val="0"/>
              </a:spcAft>
              <a:buClr>
                <a:srgbClr val="000000"/>
              </a:buClr>
              <a:buSzPts val="900"/>
              <a:buFont typeface="Arial"/>
              <a:buNone/>
            </a:pPr>
            <a:endParaRPr>
              <a:highlight>
                <a:srgbClr val="FFFFFF"/>
              </a:highlight>
            </a:endParaRPr>
          </a:p>
        </p:txBody>
      </p:sp>
      <p:pic>
        <p:nvPicPr>
          <p:cNvPr id="519" name="Google Shape;519;g188617a4c7d_1_1738" descr="The Teacher Cancellation Low Income Directory search page. This includes the state, year, school or education service agency name, and location. "/>
          <p:cNvPicPr preferRelativeResize="0"/>
          <p:nvPr/>
        </p:nvPicPr>
        <p:blipFill rotWithShape="1">
          <a:blip r:embed="rId3">
            <a:alphaModFix/>
          </a:blip>
          <a:srcRect/>
          <a:stretch/>
        </p:blipFill>
        <p:spPr>
          <a:xfrm>
            <a:off x="1400950" y="1396069"/>
            <a:ext cx="6624500" cy="2351363"/>
          </a:xfrm>
          <a:prstGeom prst="rect">
            <a:avLst/>
          </a:prstGeom>
          <a:noFill/>
          <a:ln>
            <a:noFill/>
          </a:ln>
        </p:spPr>
      </p:pic>
      <p:sp>
        <p:nvSpPr>
          <p:cNvPr id="520" name="Google Shape;520;g188617a4c7d_1_1738"/>
          <p:cNvSpPr/>
          <p:nvPr/>
        </p:nvSpPr>
        <p:spPr>
          <a:xfrm>
            <a:off x="2717800" y="4122788"/>
            <a:ext cx="3802500" cy="797700"/>
          </a:xfrm>
          <a:prstGeom prst="roundRect">
            <a:avLst>
              <a:gd name="adj" fmla="val 16667"/>
            </a:avLst>
          </a:prstGeom>
          <a:solidFill>
            <a:srgbClr val="C9DAF8"/>
          </a:solidFill>
          <a:ln w="9525" cap="flat" cmpd="sng">
            <a:solidFill>
              <a:srgbClr val="488BC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400">
                <a:solidFill>
                  <a:schemeClr val="dk1"/>
                </a:solidFill>
                <a:latin typeface="Calibri"/>
                <a:ea typeface="Calibri"/>
                <a:cs typeface="Calibri"/>
                <a:sym typeface="Calibri"/>
              </a:rPr>
              <a:t>*Less is more on the </a:t>
            </a:r>
            <a:r>
              <a:rPr lang="en" sz="2400" u="sng">
                <a:solidFill>
                  <a:schemeClr val="hlink"/>
                </a:solidFill>
                <a:latin typeface="Calibri"/>
                <a:ea typeface="Calibri"/>
                <a:cs typeface="Calibri"/>
                <a:sym typeface="Calibri"/>
                <a:hlinkClick r:id="rId4"/>
              </a:rPr>
              <a:t>TCLI Directory </a:t>
            </a:r>
            <a:endParaRPr sz="2400"/>
          </a:p>
        </p:txBody>
      </p:sp>
      <p:sp>
        <p:nvSpPr>
          <p:cNvPr id="521" name="Google Shape;521;g188617a4c7d_1_1738"/>
          <p:cNvSpPr/>
          <p:nvPr/>
        </p:nvSpPr>
        <p:spPr>
          <a:xfrm rot="1052">
            <a:off x="-1" y="2172900"/>
            <a:ext cx="1961400" cy="273900"/>
          </a:xfrm>
          <a:prstGeom prst="rightArrow">
            <a:avLst>
              <a:gd name="adj1" fmla="val 50000"/>
              <a:gd name="adj2" fmla="val 50000"/>
            </a:avLst>
          </a:prstGeom>
          <a:solidFill>
            <a:srgbClr val="C9DAF8"/>
          </a:solidFill>
          <a:ln w="9525" cap="flat" cmpd="sng">
            <a:solidFill>
              <a:srgbClr val="488BC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Enter the school year.</a:t>
            </a:r>
            <a:endParaRPr sz="1100"/>
          </a:p>
        </p:txBody>
      </p:sp>
      <p:sp>
        <p:nvSpPr>
          <p:cNvPr id="522" name="Google Shape;522;g188617a4c7d_1_1738"/>
          <p:cNvSpPr/>
          <p:nvPr/>
        </p:nvSpPr>
        <p:spPr>
          <a:xfrm rot="1052">
            <a:off x="-1" y="2510231"/>
            <a:ext cx="1961400" cy="273900"/>
          </a:xfrm>
          <a:prstGeom prst="rightArrow">
            <a:avLst>
              <a:gd name="adj1" fmla="val 50000"/>
              <a:gd name="adj2" fmla="val 50000"/>
            </a:avLst>
          </a:prstGeom>
          <a:solidFill>
            <a:srgbClr val="C9DAF8"/>
          </a:solidFill>
          <a:ln w="9525" cap="flat" cmpd="sng">
            <a:solidFill>
              <a:srgbClr val="488BC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Enter the </a:t>
            </a:r>
            <a:r>
              <a:rPr lang="en" sz="1100" b="1" u="sng"/>
              <a:t>first few*</a:t>
            </a:r>
            <a:r>
              <a:rPr lang="en" sz="1100"/>
              <a:t> letters.</a:t>
            </a:r>
            <a:endParaRPr sz="1100"/>
          </a:p>
        </p:txBody>
      </p:sp>
      <p:sp>
        <p:nvSpPr>
          <p:cNvPr id="523" name="Google Shape;523;g188617a4c7d_1_1738"/>
          <p:cNvSpPr/>
          <p:nvPr/>
        </p:nvSpPr>
        <p:spPr>
          <a:xfrm rot="1052">
            <a:off x="-1" y="2854688"/>
            <a:ext cx="1961400" cy="273900"/>
          </a:xfrm>
          <a:prstGeom prst="rightArrow">
            <a:avLst>
              <a:gd name="adj1" fmla="val 50000"/>
              <a:gd name="adj2" fmla="val 50000"/>
            </a:avLst>
          </a:prstGeom>
          <a:solidFill>
            <a:srgbClr val="C9DAF8"/>
          </a:solidFill>
          <a:ln w="9525" cap="flat" cmpd="sng">
            <a:solidFill>
              <a:srgbClr val="488BC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solidFill>
                  <a:srgbClr val="FF0000"/>
                </a:solidFill>
              </a:rPr>
              <a:t>Leave BLANK!</a:t>
            </a:r>
            <a:endParaRPr sz="1100" b="1">
              <a:solidFill>
                <a:srgbClr val="FF0000"/>
              </a:solidFill>
            </a:endParaRPr>
          </a:p>
        </p:txBody>
      </p:sp>
      <p:sp>
        <p:nvSpPr>
          <p:cNvPr id="524" name="Google Shape;524;g188617a4c7d_1_1738"/>
          <p:cNvSpPr/>
          <p:nvPr/>
        </p:nvSpPr>
        <p:spPr>
          <a:xfrm rot="1052">
            <a:off x="-1" y="1835569"/>
            <a:ext cx="1961400" cy="273900"/>
          </a:xfrm>
          <a:prstGeom prst="rightArrow">
            <a:avLst>
              <a:gd name="adj1" fmla="val 50000"/>
              <a:gd name="adj2" fmla="val 50000"/>
            </a:avLst>
          </a:prstGeom>
          <a:solidFill>
            <a:srgbClr val="C9DAF8"/>
          </a:solidFill>
          <a:ln w="9525" cap="flat" cmpd="sng">
            <a:solidFill>
              <a:srgbClr val="488BC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Enter the state.</a:t>
            </a:r>
            <a:endParaRPr sz="1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24"/>
                                        </p:tgtEl>
                                        <p:attrNameLst>
                                          <p:attrName>style.visibility</p:attrName>
                                        </p:attrNameLst>
                                      </p:cBhvr>
                                      <p:to>
                                        <p:strVal val="visible"/>
                                      </p:to>
                                    </p:set>
                                    <p:anim calcmode="lin" valueType="num">
                                      <p:cBhvr additive="base">
                                        <p:cTn id="7" dur="1000"/>
                                        <p:tgtEl>
                                          <p:spTgt spid="52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521"/>
                                        </p:tgtEl>
                                        <p:attrNameLst>
                                          <p:attrName>style.visibility</p:attrName>
                                        </p:attrNameLst>
                                      </p:cBhvr>
                                      <p:to>
                                        <p:strVal val="visible"/>
                                      </p:to>
                                    </p:set>
                                    <p:anim calcmode="lin" valueType="num">
                                      <p:cBhvr additive="base">
                                        <p:cTn id="12" dur="1000"/>
                                        <p:tgtEl>
                                          <p:spTgt spid="52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522"/>
                                        </p:tgtEl>
                                        <p:attrNameLst>
                                          <p:attrName>style.visibility</p:attrName>
                                        </p:attrNameLst>
                                      </p:cBhvr>
                                      <p:to>
                                        <p:strVal val="visible"/>
                                      </p:to>
                                    </p:set>
                                    <p:anim calcmode="lin" valueType="num">
                                      <p:cBhvr additive="base">
                                        <p:cTn id="17" dur="1000"/>
                                        <p:tgtEl>
                                          <p:spTgt spid="52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523"/>
                                        </p:tgtEl>
                                        <p:attrNameLst>
                                          <p:attrName>style.visibility</p:attrName>
                                        </p:attrNameLst>
                                      </p:cBhvr>
                                      <p:to>
                                        <p:strVal val="visible"/>
                                      </p:to>
                                    </p:set>
                                    <p:anim calcmode="lin" valueType="num">
                                      <p:cBhvr additive="base">
                                        <p:cTn id="22" dur="1000"/>
                                        <p:tgtEl>
                                          <p:spTgt spid="5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g188617a4c7d_1_1829"/>
          <p:cNvSpPr txBox="1">
            <a:spLocks noGrp="1"/>
          </p:cNvSpPr>
          <p:nvPr>
            <p:ph type="body" idx="1"/>
          </p:nvPr>
        </p:nvSpPr>
        <p:spPr>
          <a:xfrm>
            <a:off x="628650" y="1097280"/>
            <a:ext cx="7886700" cy="3480600"/>
          </a:xfrm>
          <a:prstGeom prst="rect">
            <a:avLst/>
          </a:prstGeom>
        </p:spPr>
        <p:txBody>
          <a:bodyPr spcFirstLastPara="1" wrap="square" lIns="0" tIns="0" rIns="0" bIns="34275" anchor="t" anchorCtr="0">
            <a:noAutofit/>
          </a:bodyPr>
          <a:lstStyle/>
          <a:p>
            <a:pPr marL="342900" lvl="0" indent="-304800" algn="l" rtl="0">
              <a:spcBef>
                <a:spcPts val="0"/>
              </a:spcBef>
              <a:spcAft>
                <a:spcPts val="0"/>
              </a:spcAft>
              <a:buSzPts val="1800"/>
              <a:buChar char="•"/>
            </a:pPr>
            <a:r>
              <a:rPr lang="en"/>
              <a:t>Not locating a school on the directory and believe it should be on there, check the Free and Reduced Lunch data on the </a:t>
            </a:r>
            <a:r>
              <a:rPr lang="en" u="sng">
                <a:solidFill>
                  <a:schemeClr val="hlink"/>
                </a:solidFill>
                <a:hlinkClick r:id="rId3"/>
              </a:rPr>
              <a:t>Pupil Membership </a:t>
            </a:r>
            <a:r>
              <a:rPr lang="en"/>
              <a:t>website</a:t>
            </a:r>
            <a:endParaRPr/>
          </a:p>
          <a:p>
            <a:pPr marL="228600" lvl="0" indent="-190500" algn="l" rtl="0">
              <a:spcBef>
                <a:spcPts val="0"/>
              </a:spcBef>
              <a:spcAft>
                <a:spcPts val="0"/>
              </a:spcAft>
              <a:buSzPts val="1800"/>
              <a:buChar char="•"/>
            </a:pPr>
            <a:r>
              <a:rPr lang="en"/>
              <a:t>   Find the data to see if a school is above the  30.01%   threshold </a:t>
            </a:r>
            <a:endParaRPr/>
          </a:p>
          <a:p>
            <a:pPr marL="0" lvl="0" indent="0" algn="l" rtl="0">
              <a:spcBef>
                <a:spcPts val="600"/>
              </a:spcBef>
              <a:spcAft>
                <a:spcPts val="0"/>
              </a:spcAft>
              <a:buNone/>
            </a:pPr>
            <a:endParaRPr/>
          </a:p>
        </p:txBody>
      </p:sp>
      <p:sp>
        <p:nvSpPr>
          <p:cNvPr id="531" name="Google Shape;531;g188617a4c7d_1_1829"/>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400"/>
              <a:t>TCLI Directory: School Poverty Percentage </a:t>
            </a:r>
            <a:endParaRPr sz="2400"/>
          </a:p>
        </p:txBody>
      </p:sp>
      <p:sp>
        <p:nvSpPr>
          <p:cNvPr id="532" name="Google Shape;532;g188617a4c7d_1_1829"/>
          <p:cNvSpPr txBox="1">
            <a:spLocks noGrp="1"/>
          </p:cNvSpPr>
          <p:nvPr>
            <p:ph type="sldNum" idx="12"/>
          </p:nvPr>
        </p:nvSpPr>
        <p:spPr>
          <a:xfrm>
            <a:off x="223071" y="4820266"/>
            <a:ext cx="2057400" cy="2739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42</a:t>
            </a:fld>
            <a:endParaRPr/>
          </a:p>
        </p:txBody>
      </p:sp>
      <p:pic>
        <p:nvPicPr>
          <p:cNvPr id="533" name="Google Shape;533;g188617a4c7d_1_1829" descr="On the Pupil Membership page, you will find school level data for K-12 Free and Reduced Lunch."/>
          <p:cNvPicPr preferRelativeResize="0"/>
          <p:nvPr/>
        </p:nvPicPr>
        <p:blipFill rotWithShape="1">
          <a:blip r:embed="rId4">
            <a:alphaModFix/>
          </a:blip>
          <a:srcRect/>
          <a:stretch/>
        </p:blipFill>
        <p:spPr>
          <a:xfrm>
            <a:off x="876950" y="2323200"/>
            <a:ext cx="7423600" cy="1204725"/>
          </a:xfrm>
          <a:prstGeom prst="rect">
            <a:avLst/>
          </a:prstGeom>
          <a:noFill/>
          <a:ln>
            <a:noFill/>
          </a:ln>
        </p:spPr>
      </p:pic>
      <p:pic>
        <p:nvPicPr>
          <p:cNvPr id="534" name="Google Shape;534;g188617a4c7d_1_1829" descr="An example of schools and the percentages needed to determine if they are above 30.01% or higher for eligibility. "/>
          <p:cNvPicPr preferRelativeResize="0"/>
          <p:nvPr/>
        </p:nvPicPr>
        <p:blipFill rotWithShape="1">
          <a:blip r:embed="rId5">
            <a:alphaModFix/>
          </a:blip>
          <a:srcRect/>
          <a:stretch/>
        </p:blipFill>
        <p:spPr>
          <a:xfrm>
            <a:off x="568526" y="3810948"/>
            <a:ext cx="6134364" cy="65205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g188617a4c7d_1_2003"/>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400"/>
              <a:t>Helpful Links &amp; Contacts </a:t>
            </a:r>
            <a:endParaRPr sz="2400"/>
          </a:p>
        </p:txBody>
      </p:sp>
      <p:sp>
        <p:nvSpPr>
          <p:cNvPr id="541" name="Google Shape;541;g188617a4c7d_1_2003"/>
          <p:cNvSpPr txBox="1">
            <a:spLocks noGrp="1"/>
          </p:cNvSpPr>
          <p:nvPr>
            <p:ph type="body" idx="1"/>
          </p:nvPr>
        </p:nvSpPr>
        <p:spPr>
          <a:xfrm>
            <a:off x="628650" y="1097280"/>
            <a:ext cx="7886700" cy="3480600"/>
          </a:xfrm>
          <a:prstGeom prst="rect">
            <a:avLst/>
          </a:prstGeom>
        </p:spPr>
        <p:txBody>
          <a:bodyPr spcFirstLastPara="1" wrap="square" lIns="0" tIns="0" rIns="0" bIns="34275" anchor="t" anchorCtr="0">
            <a:noAutofit/>
          </a:bodyPr>
          <a:lstStyle/>
          <a:p>
            <a:pPr marL="0" lvl="0" indent="0" algn="l" rtl="0">
              <a:spcBef>
                <a:spcPts val="0"/>
              </a:spcBef>
              <a:spcAft>
                <a:spcPts val="0"/>
              </a:spcAft>
              <a:buNone/>
            </a:pPr>
            <a:r>
              <a:rPr lang="en" sz="1800"/>
              <a:t>Resources for guidance and information shared today: </a:t>
            </a:r>
            <a:endParaRPr sz="1800" u="sng">
              <a:solidFill>
                <a:schemeClr val="hlink"/>
              </a:solidFill>
              <a:hlinkClick r:id="rId3"/>
            </a:endParaRPr>
          </a:p>
          <a:p>
            <a:pPr marL="0" lvl="0" indent="0" algn="l" rtl="0">
              <a:spcBef>
                <a:spcPts val="600"/>
              </a:spcBef>
              <a:spcAft>
                <a:spcPts val="0"/>
              </a:spcAft>
              <a:buNone/>
            </a:pPr>
            <a:r>
              <a:rPr lang="en" sz="1900" u="sng">
                <a:solidFill>
                  <a:schemeClr val="hlink"/>
                </a:solidFill>
                <a:hlinkClick r:id="rId3"/>
              </a:rPr>
              <a:t>Federal Teacher Loan Forgiveness and Federal Perkins Loan Cancellation </a:t>
            </a:r>
            <a:r>
              <a:rPr lang="en" sz="3400" u="sng">
                <a:solidFill>
                  <a:schemeClr val="hlink"/>
                </a:solidFill>
                <a:hlinkClick r:id="rId3"/>
              </a:rPr>
              <a:t> </a:t>
            </a:r>
            <a:endParaRPr sz="3400"/>
          </a:p>
          <a:p>
            <a:pPr marL="685800" lvl="0" indent="0" algn="l" rtl="0">
              <a:spcBef>
                <a:spcPts val="600"/>
              </a:spcBef>
              <a:spcAft>
                <a:spcPts val="0"/>
              </a:spcAft>
              <a:buNone/>
            </a:pPr>
            <a:endParaRPr sz="3400">
              <a:highlight>
                <a:srgbClr val="FFFF00"/>
              </a:highlight>
            </a:endParaRPr>
          </a:p>
          <a:p>
            <a:pPr marL="685800" lvl="1" indent="0" algn="l" rtl="0">
              <a:spcBef>
                <a:spcPts val="300"/>
              </a:spcBef>
              <a:spcAft>
                <a:spcPts val="0"/>
              </a:spcAft>
              <a:buClr>
                <a:schemeClr val="dk1"/>
              </a:buClr>
              <a:buSzPts val="2000"/>
              <a:buFont typeface="Arial"/>
              <a:buNone/>
            </a:pPr>
            <a:endParaRPr sz="3400"/>
          </a:p>
          <a:p>
            <a:pPr marL="0" lvl="0" indent="0" algn="l" rtl="0">
              <a:spcBef>
                <a:spcPts val="600"/>
              </a:spcBef>
              <a:spcAft>
                <a:spcPts val="0"/>
              </a:spcAft>
              <a:buNone/>
            </a:pPr>
            <a:endParaRPr sz="3400"/>
          </a:p>
        </p:txBody>
      </p:sp>
      <p:sp>
        <p:nvSpPr>
          <p:cNvPr id="542" name="Google Shape;542;g188617a4c7d_1_2003"/>
          <p:cNvSpPr txBox="1">
            <a:spLocks noGrp="1"/>
          </p:cNvSpPr>
          <p:nvPr>
            <p:ph type="sldNum" idx="12"/>
          </p:nvPr>
        </p:nvSpPr>
        <p:spPr>
          <a:xfrm>
            <a:off x="223071" y="4820266"/>
            <a:ext cx="2057400" cy="2739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43</a:t>
            </a:fld>
            <a:endParaRPr/>
          </a:p>
        </p:txBody>
      </p:sp>
      <p:sp>
        <p:nvSpPr>
          <p:cNvPr id="543" name="Google Shape;543;g188617a4c7d_1_2003"/>
          <p:cNvSpPr/>
          <p:nvPr/>
        </p:nvSpPr>
        <p:spPr>
          <a:xfrm>
            <a:off x="2280475" y="3308727"/>
            <a:ext cx="4749600" cy="1086300"/>
          </a:xfrm>
          <a:prstGeom prst="roundRect">
            <a:avLst>
              <a:gd name="adj" fmla="val 16667"/>
            </a:avLst>
          </a:prstGeom>
          <a:solidFill>
            <a:srgbClr val="C9DAF8"/>
          </a:solidFill>
          <a:ln w="9525" cap="flat" cmpd="sng">
            <a:solidFill>
              <a:srgbClr val="488BC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t>Contact:  Karen Bixler at    </a:t>
            </a:r>
            <a:r>
              <a:rPr lang="en" sz="2300" u="sng">
                <a:solidFill>
                  <a:schemeClr val="hlink"/>
                </a:solidFill>
                <a:hlinkClick r:id="rId4"/>
              </a:rPr>
              <a:t>bixler_k@cde.state.co.us</a:t>
            </a:r>
            <a:endParaRPr sz="23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g188617a4c7d_1_2090"/>
          <p:cNvSpPr txBox="1">
            <a:spLocks noGrp="1"/>
          </p:cNvSpPr>
          <p:nvPr>
            <p:ph type="title"/>
          </p:nvPr>
        </p:nvSpPr>
        <p:spPr>
          <a:xfrm>
            <a:off x="245200" y="190900"/>
            <a:ext cx="85074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100"/>
              <a:t>Educator Loan Forgiveness &amp; Cancellation, Scholarship or Stipend Opportunities</a:t>
            </a:r>
            <a:r>
              <a:rPr lang="en" sz="1700"/>
              <a:t> </a:t>
            </a:r>
            <a:endParaRPr sz="1700"/>
          </a:p>
        </p:txBody>
      </p:sp>
      <p:sp>
        <p:nvSpPr>
          <p:cNvPr id="550" name="Google Shape;550;g188617a4c7d_1_2090"/>
          <p:cNvSpPr txBox="1">
            <a:spLocks noGrp="1"/>
          </p:cNvSpPr>
          <p:nvPr>
            <p:ph type="body" idx="1"/>
          </p:nvPr>
        </p:nvSpPr>
        <p:spPr>
          <a:xfrm>
            <a:off x="600700" y="1052875"/>
            <a:ext cx="7886700" cy="3726000"/>
          </a:xfrm>
          <a:prstGeom prst="rect">
            <a:avLst/>
          </a:prstGeom>
        </p:spPr>
        <p:txBody>
          <a:bodyPr spcFirstLastPara="1" wrap="square" lIns="0" tIns="0" rIns="0"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dirty="0"/>
              <a:t>Federal Related  </a:t>
            </a:r>
            <a:endParaRPr sz="1800" dirty="0"/>
          </a:p>
          <a:p>
            <a:pPr marL="457200" lvl="0" indent="-330200" algn="l" rtl="0">
              <a:lnSpc>
                <a:spcPct val="100000"/>
              </a:lnSpc>
              <a:spcBef>
                <a:spcPts val="0"/>
              </a:spcBef>
              <a:spcAft>
                <a:spcPts val="0"/>
              </a:spcAft>
              <a:buSzPts val="1600"/>
              <a:buChar char="●"/>
            </a:pPr>
            <a:r>
              <a:rPr lang="en" sz="1600" u="sng" dirty="0">
                <a:solidFill>
                  <a:schemeClr val="hlink"/>
                </a:solidFill>
                <a:hlinkClick r:id="rId3"/>
              </a:rPr>
              <a:t>Teacher Loan Forgiveness Program</a:t>
            </a:r>
            <a:endParaRPr sz="1600" dirty="0"/>
          </a:p>
          <a:p>
            <a:pPr marL="457200" lvl="0" indent="-330200" algn="l" rtl="0">
              <a:lnSpc>
                <a:spcPct val="100000"/>
              </a:lnSpc>
              <a:spcBef>
                <a:spcPts val="0"/>
              </a:spcBef>
              <a:spcAft>
                <a:spcPts val="0"/>
              </a:spcAft>
              <a:buSzPts val="1600"/>
              <a:buChar char="●"/>
            </a:pPr>
            <a:r>
              <a:rPr lang="en" sz="1600" u="sng" dirty="0">
                <a:solidFill>
                  <a:schemeClr val="hlink"/>
                </a:solidFill>
                <a:hlinkClick r:id="rId4"/>
              </a:rPr>
              <a:t>Federal Perkins Loan Cancellation</a:t>
            </a:r>
            <a:r>
              <a:rPr lang="en" sz="1600" dirty="0"/>
              <a:t> </a:t>
            </a:r>
            <a:endParaRPr sz="1600" dirty="0"/>
          </a:p>
          <a:p>
            <a:pPr marL="457200" lvl="0" indent="-330200" algn="l" rtl="0">
              <a:lnSpc>
                <a:spcPct val="100000"/>
              </a:lnSpc>
              <a:spcBef>
                <a:spcPts val="0"/>
              </a:spcBef>
              <a:spcAft>
                <a:spcPts val="0"/>
              </a:spcAft>
              <a:buSzPts val="1600"/>
              <a:buChar char="●"/>
            </a:pPr>
            <a:r>
              <a:rPr lang="en" sz="1600" u="sng" dirty="0">
                <a:solidFill>
                  <a:schemeClr val="hlink"/>
                </a:solidFill>
                <a:hlinkClick r:id="rId5"/>
              </a:rPr>
              <a:t>Public Service Loan Forgiveness</a:t>
            </a:r>
            <a:r>
              <a:rPr lang="en" sz="1600" dirty="0"/>
              <a:t> </a:t>
            </a:r>
            <a:endParaRPr sz="1600" dirty="0"/>
          </a:p>
          <a:p>
            <a:pPr marL="457200" lvl="0" indent="0" algn="l" rtl="0">
              <a:lnSpc>
                <a:spcPct val="100000"/>
              </a:lnSpc>
              <a:spcBef>
                <a:spcPts val="0"/>
              </a:spcBef>
              <a:spcAft>
                <a:spcPts val="0"/>
              </a:spcAft>
              <a:buClr>
                <a:schemeClr val="dk1"/>
              </a:buClr>
              <a:buSzPts val="1100"/>
              <a:buFont typeface="Arial"/>
              <a:buNone/>
            </a:pPr>
            <a:endParaRPr sz="1600" dirty="0"/>
          </a:p>
          <a:p>
            <a:pPr marL="0" lvl="0" indent="0" algn="l" rtl="0">
              <a:lnSpc>
                <a:spcPct val="100000"/>
              </a:lnSpc>
              <a:spcBef>
                <a:spcPts val="0"/>
              </a:spcBef>
              <a:spcAft>
                <a:spcPts val="0"/>
              </a:spcAft>
              <a:buClr>
                <a:schemeClr val="dk1"/>
              </a:buClr>
              <a:buSzPts val="1100"/>
              <a:buFont typeface="Arial"/>
              <a:buNone/>
            </a:pPr>
            <a:r>
              <a:rPr lang="en" sz="1800" dirty="0"/>
              <a:t>State Related</a:t>
            </a:r>
            <a:endParaRPr sz="1800" dirty="0"/>
          </a:p>
          <a:p>
            <a:pPr marL="457200" lvl="0" indent="-330200" algn="l" rtl="0">
              <a:lnSpc>
                <a:spcPct val="100000"/>
              </a:lnSpc>
              <a:spcBef>
                <a:spcPts val="0"/>
              </a:spcBef>
              <a:spcAft>
                <a:spcPts val="0"/>
              </a:spcAft>
              <a:buSzPts val="1600"/>
              <a:buChar char="●"/>
            </a:pPr>
            <a:r>
              <a:rPr lang="en" sz="1600" u="sng" dirty="0">
                <a:solidFill>
                  <a:schemeClr val="hlink"/>
                </a:solidFill>
                <a:hlinkClick r:id="rId6"/>
              </a:rPr>
              <a:t>Colorado Educator Loan Forgiveness</a:t>
            </a:r>
            <a:r>
              <a:rPr lang="en" sz="1600" dirty="0"/>
              <a:t> </a:t>
            </a:r>
            <a:endParaRPr sz="1600" dirty="0"/>
          </a:p>
          <a:p>
            <a:pPr marL="457200" lvl="0" indent="-330200" algn="l" rtl="0">
              <a:lnSpc>
                <a:spcPct val="100000"/>
              </a:lnSpc>
              <a:spcBef>
                <a:spcPts val="0"/>
              </a:spcBef>
              <a:spcAft>
                <a:spcPts val="0"/>
              </a:spcAft>
              <a:buSzPts val="1600"/>
              <a:buChar char="●"/>
            </a:pPr>
            <a:r>
              <a:rPr lang="en" sz="1600" u="sng" dirty="0">
                <a:solidFill>
                  <a:schemeClr val="hlink"/>
                </a:solidFill>
                <a:hlinkClick r:id="rId7"/>
              </a:rPr>
              <a:t>ECE Educator Loan Forgiveness</a:t>
            </a:r>
            <a:r>
              <a:rPr lang="en" sz="1600" dirty="0"/>
              <a:t> </a:t>
            </a:r>
            <a:r>
              <a:rPr lang="en" sz="1600" u="sng" dirty="0">
                <a:solidFill>
                  <a:schemeClr val="hlink"/>
                </a:solidFill>
                <a:hlinkClick r:id="rId8"/>
              </a:rPr>
              <a:t> </a:t>
            </a:r>
            <a:endParaRPr sz="1600" dirty="0"/>
          </a:p>
          <a:p>
            <a:pPr marL="457200" lvl="0" indent="-330200" algn="l" rtl="0">
              <a:lnSpc>
                <a:spcPct val="100000"/>
              </a:lnSpc>
              <a:spcBef>
                <a:spcPts val="0"/>
              </a:spcBef>
              <a:spcAft>
                <a:spcPts val="0"/>
              </a:spcAft>
              <a:buSzPts val="1600"/>
              <a:buChar char="●"/>
            </a:pPr>
            <a:r>
              <a:rPr lang="en" sz="1600" u="sng" dirty="0">
                <a:solidFill>
                  <a:schemeClr val="hlink"/>
                </a:solidFill>
                <a:hlinkClick r:id="rId9"/>
              </a:rPr>
              <a:t>ECE Stipends </a:t>
            </a:r>
            <a:endParaRPr sz="1600" dirty="0"/>
          </a:p>
          <a:p>
            <a:pPr marL="457200" lvl="0" indent="-330200" algn="l" rtl="0">
              <a:lnSpc>
                <a:spcPct val="100000"/>
              </a:lnSpc>
              <a:spcBef>
                <a:spcPts val="0"/>
              </a:spcBef>
              <a:spcAft>
                <a:spcPts val="0"/>
              </a:spcAft>
              <a:buSzPts val="1600"/>
              <a:buChar char="●"/>
            </a:pPr>
            <a:r>
              <a:rPr lang="en" sz="1600" u="sng" dirty="0">
                <a:solidFill>
                  <a:schemeClr val="hlink"/>
                </a:solidFill>
                <a:hlinkClick r:id="rId10"/>
              </a:rPr>
              <a:t>ECE Scholarships</a:t>
            </a:r>
            <a:r>
              <a:rPr lang="en" sz="1600" dirty="0"/>
              <a:t> </a:t>
            </a:r>
            <a:endParaRPr sz="1600" dirty="0"/>
          </a:p>
          <a:p>
            <a:pPr marL="0" lvl="0" indent="0" algn="l" rtl="0">
              <a:lnSpc>
                <a:spcPct val="100000"/>
              </a:lnSpc>
              <a:spcBef>
                <a:spcPts val="0"/>
              </a:spcBef>
              <a:spcAft>
                <a:spcPts val="0"/>
              </a:spcAft>
              <a:buNone/>
            </a:pPr>
            <a:endParaRPr sz="16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9"/>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Upcoming Meetings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10"/>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Any Requests for Upcoming Topics or Questions! </a:t>
            </a:r>
            <a:endParaRPr/>
          </a:p>
        </p:txBody>
      </p:sp>
      <p:sp>
        <p:nvSpPr>
          <p:cNvPr id="561" name="Google Shape;561;p10"/>
          <p:cNvSpPr txBox="1">
            <a:spLocks noGrp="1"/>
          </p:cNvSpPr>
          <p:nvPr>
            <p:ph type="body" idx="1"/>
          </p:nvPr>
        </p:nvSpPr>
        <p:spPr>
          <a:xfrm>
            <a:off x="628650" y="1097288"/>
            <a:ext cx="4812000" cy="3480600"/>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600"/>
              </a:spcBef>
              <a:spcAft>
                <a:spcPts val="0"/>
              </a:spcAft>
              <a:buClr>
                <a:schemeClr val="dk1"/>
              </a:buClr>
              <a:buSzPts val="1800"/>
              <a:buNone/>
            </a:pPr>
            <a:r>
              <a:rPr lang="en" sz="1800"/>
              <a:t>Upcoming Office Hours</a:t>
            </a:r>
            <a:endParaRPr sz="1600"/>
          </a:p>
          <a:p>
            <a:pPr marL="457200" lvl="0" indent="-330200" algn="l" rtl="0">
              <a:lnSpc>
                <a:spcPct val="90000"/>
              </a:lnSpc>
              <a:spcBef>
                <a:spcPts val="300"/>
              </a:spcBef>
              <a:spcAft>
                <a:spcPts val="0"/>
              </a:spcAft>
              <a:buSzPts val="1600"/>
              <a:buChar char="•"/>
            </a:pPr>
            <a:r>
              <a:rPr lang="en" sz="1600"/>
              <a:t>November 17</a:t>
            </a:r>
            <a:endParaRPr sz="1600"/>
          </a:p>
          <a:p>
            <a:pPr marL="914400" lvl="1" indent="-330200" algn="l" rtl="0">
              <a:lnSpc>
                <a:spcPct val="90000"/>
              </a:lnSpc>
              <a:spcBef>
                <a:spcPts val="300"/>
              </a:spcBef>
              <a:spcAft>
                <a:spcPts val="0"/>
              </a:spcAft>
              <a:buSzPts val="1600"/>
              <a:buChar char="•"/>
            </a:pPr>
            <a:r>
              <a:rPr lang="en" sz="1600"/>
              <a:t>Comparability</a:t>
            </a:r>
            <a:endParaRPr sz="1600"/>
          </a:p>
          <a:p>
            <a:pPr marL="0" lvl="0" indent="0" algn="l" rtl="0">
              <a:lnSpc>
                <a:spcPct val="90000"/>
              </a:lnSpc>
              <a:spcBef>
                <a:spcPts val="300"/>
              </a:spcBef>
              <a:spcAft>
                <a:spcPts val="0"/>
              </a:spcAft>
              <a:buSzPts val="1800"/>
              <a:buNone/>
            </a:pPr>
            <a:endParaRPr sz="1600"/>
          </a:p>
          <a:p>
            <a:pPr marL="0" lvl="0" indent="0" algn="l" rtl="0">
              <a:lnSpc>
                <a:spcPct val="90000"/>
              </a:lnSpc>
              <a:spcBef>
                <a:spcPts val="300"/>
              </a:spcBef>
              <a:spcAft>
                <a:spcPts val="0"/>
              </a:spcAft>
              <a:buSzPts val="1800"/>
              <a:buNone/>
            </a:pPr>
            <a:r>
              <a:rPr lang="en" sz="1600"/>
              <a:t>November Changes! </a:t>
            </a:r>
            <a:endParaRPr sz="1600"/>
          </a:p>
          <a:p>
            <a:pPr marL="457200" lvl="0" indent="-330200" algn="l" rtl="0">
              <a:lnSpc>
                <a:spcPct val="90000"/>
              </a:lnSpc>
              <a:spcBef>
                <a:spcPts val="0"/>
              </a:spcBef>
              <a:spcAft>
                <a:spcPts val="0"/>
              </a:spcAft>
              <a:buSzPts val="1600"/>
              <a:buChar char="•"/>
            </a:pPr>
            <a:r>
              <a:rPr lang="en" sz="1600"/>
              <a:t>November 24 (Thanksgiving Holiday) has been moved to November 17</a:t>
            </a:r>
            <a:endParaRPr sz="1600"/>
          </a:p>
          <a:p>
            <a:pPr marL="457200" lvl="0" indent="0" algn="l" rtl="0">
              <a:lnSpc>
                <a:spcPct val="90000"/>
              </a:lnSpc>
              <a:spcBef>
                <a:spcPts val="0"/>
              </a:spcBef>
              <a:spcAft>
                <a:spcPts val="0"/>
              </a:spcAft>
              <a:buNone/>
            </a:pPr>
            <a:endParaRPr sz="1600"/>
          </a:p>
          <a:p>
            <a:pPr marL="0" lvl="0" indent="0" algn="l" rtl="0">
              <a:lnSpc>
                <a:spcPct val="90000"/>
              </a:lnSpc>
              <a:spcBef>
                <a:spcPts val="0"/>
              </a:spcBef>
              <a:spcAft>
                <a:spcPts val="0"/>
              </a:spcAft>
              <a:buNone/>
            </a:pPr>
            <a:r>
              <a:rPr lang="en" sz="1600"/>
              <a:t>December Changes! </a:t>
            </a:r>
            <a:endParaRPr sz="1600"/>
          </a:p>
          <a:p>
            <a:pPr marL="457200" lvl="0" indent="-330200" algn="l" rtl="0">
              <a:lnSpc>
                <a:spcPct val="90000"/>
              </a:lnSpc>
              <a:spcBef>
                <a:spcPts val="0"/>
              </a:spcBef>
              <a:spcAft>
                <a:spcPts val="0"/>
              </a:spcAft>
              <a:buSzPts val="1600"/>
              <a:buChar char="•"/>
            </a:pPr>
            <a:r>
              <a:rPr lang="en" sz="1600"/>
              <a:t>December 1</a:t>
            </a:r>
            <a:endParaRPr sz="1600"/>
          </a:p>
          <a:p>
            <a:pPr marL="457200" lvl="0" indent="-330200" algn="l" rtl="0">
              <a:lnSpc>
                <a:spcPct val="90000"/>
              </a:lnSpc>
              <a:spcBef>
                <a:spcPts val="0"/>
              </a:spcBef>
              <a:spcAft>
                <a:spcPts val="0"/>
              </a:spcAft>
              <a:buSzPts val="1600"/>
              <a:buChar char="•"/>
            </a:pPr>
            <a:r>
              <a:rPr lang="en" sz="1600"/>
              <a:t>December 15</a:t>
            </a:r>
            <a:endParaRPr sz="1600"/>
          </a:p>
          <a:p>
            <a:pPr marL="457200" lvl="0" indent="-330200" algn="l" rtl="0">
              <a:lnSpc>
                <a:spcPct val="90000"/>
              </a:lnSpc>
              <a:spcBef>
                <a:spcPts val="0"/>
              </a:spcBef>
              <a:spcAft>
                <a:spcPts val="0"/>
              </a:spcAft>
              <a:buSzPts val="1600"/>
              <a:buChar char="•"/>
            </a:pPr>
            <a:r>
              <a:rPr lang="en" sz="1600"/>
              <a:t>December 29 - </a:t>
            </a:r>
            <a:r>
              <a:rPr lang="en" sz="1600" b="1" i="1">
                <a:solidFill>
                  <a:srgbClr val="FF0000"/>
                </a:solidFill>
              </a:rPr>
              <a:t>Cancelled </a:t>
            </a:r>
            <a:endParaRPr sz="1600" b="1" i="1">
              <a:solidFill>
                <a:srgbClr val="FF0000"/>
              </a:solidFill>
            </a:endParaRPr>
          </a:p>
        </p:txBody>
      </p:sp>
      <p:sp>
        <p:nvSpPr>
          <p:cNvPr id="562" name="Google Shape;562;p10"/>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46</a:t>
            </a:fld>
            <a:endParaRPr/>
          </a:p>
        </p:txBody>
      </p:sp>
      <p:pic>
        <p:nvPicPr>
          <p:cNvPr id="563" name="Google Shape;563;p10" descr="Text, whiteboard&#10;&#10;Description automatically generated"/>
          <p:cNvPicPr preferRelativeResize="0"/>
          <p:nvPr/>
        </p:nvPicPr>
        <p:blipFill rotWithShape="1">
          <a:blip r:embed="rId3">
            <a:alphaModFix/>
          </a:blip>
          <a:srcRect/>
          <a:stretch/>
        </p:blipFill>
        <p:spPr>
          <a:xfrm>
            <a:off x="5894316" y="1963861"/>
            <a:ext cx="2621028" cy="17473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11"/>
          <p:cNvSpPr txBox="1">
            <a:spLocks noGrp="1"/>
          </p:cNvSpPr>
          <p:nvPr>
            <p:ph type="title"/>
          </p:nvPr>
        </p:nvSpPr>
        <p:spPr>
          <a:xfrm>
            <a:off x="245195" y="190885"/>
            <a:ext cx="6081975" cy="56722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sz="1800">
                <a:solidFill>
                  <a:schemeClr val="dk1"/>
                </a:solidFill>
              </a:rPr>
              <a:t>CDE Contacts!</a:t>
            </a:r>
            <a:endParaRPr sz="1100">
              <a:solidFill>
                <a:schemeClr val="dk1"/>
              </a:solidFill>
            </a:endParaRPr>
          </a:p>
          <a:p>
            <a:pPr marL="0" lvl="0" indent="0" algn="l" rtl="0">
              <a:lnSpc>
                <a:spcPct val="90000"/>
              </a:lnSpc>
              <a:spcBef>
                <a:spcPts val="0"/>
              </a:spcBef>
              <a:spcAft>
                <a:spcPts val="0"/>
              </a:spcAft>
              <a:buSzPts val="1800"/>
              <a:buNone/>
            </a:pPr>
            <a:r>
              <a:rPr lang="en" sz="1500">
                <a:solidFill>
                  <a:schemeClr val="dk1"/>
                </a:solidFill>
              </a:rPr>
              <a:t>Emails: </a:t>
            </a:r>
            <a:r>
              <a:rPr lang="en" sz="1500">
                <a:solidFill>
                  <a:schemeClr val="hlink"/>
                </a:solidFill>
                <a:uFill>
                  <a:noFill/>
                </a:uFill>
                <a:hlinkClick r:id="rId3"/>
              </a:rPr>
              <a:t>Lastname_Firstinitial@cde.state.co.us</a:t>
            </a:r>
            <a:r>
              <a:rPr lang="en" sz="1500">
                <a:solidFill>
                  <a:schemeClr val="dk1"/>
                </a:solidFill>
              </a:rPr>
              <a:t> </a:t>
            </a:r>
            <a:endParaRPr sz="1500">
              <a:solidFill>
                <a:schemeClr val="dk1"/>
              </a:solidFill>
            </a:endParaRPr>
          </a:p>
          <a:p>
            <a:pPr marL="685800" lvl="0" indent="0" algn="l" rtl="0">
              <a:lnSpc>
                <a:spcPct val="90000"/>
              </a:lnSpc>
              <a:spcBef>
                <a:spcPts val="0"/>
              </a:spcBef>
              <a:spcAft>
                <a:spcPts val="0"/>
              </a:spcAft>
              <a:buClr>
                <a:schemeClr val="lt1"/>
              </a:buClr>
              <a:buSzPts val="1800"/>
              <a:buFont typeface="Arial"/>
              <a:buNone/>
            </a:pPr>
            <a:r>
              <a:rPr lang="en" sz="1000">
                <a:solidFill>
                  <a:schemeClr val="dk1"/>
                </a:solidFill>
              </a:rPr>
              <a:t>(e.g., Smith_a@cde.state.co.us)</a:t>
            </a:r>
            <a:endParaRPr sz="800"/>
          </a:p>
        </p:txBody>
      </p:sp>
      <p:sp>
        <p:nvSpPr>
          <p:cNvPr id="570" name="Google Shape;570;p11"/>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
              <a:t>47</a:t>
            </a:fld>
            <a:endParaRPr/>
          </a:p>
        </p:txBody>
      </p:sp>
      <p:graphicFrame>
        <p:nvGraphicFramePr>
          <p:cNvPr id="571" name="Google Shape;571;p11"/>
          <p:cNvGraphicFramePr/>
          <p:nvPr/>
        </p:nvGraphicFramePr>
        <p:xfrm>
          <a:off x="157781" y="994130"/>
          <a:ext cx="8894550" cy="4071600"/>
        </p:xfrm>
        <a:graphic>
          <a:graphicData uri="http://schemas.openxmlformats.org/drawingml/2006/table">
            <a:tbl>
              <a:tblPr firstRow="1">
                <a:noFill/>
                <a:tableStyleId>{3A074DD3-9028-4304-9A14-39473A2D555B}</a:tableStyleId>
              </a:tblPr>
              <a:tblGrid>
                <a:gridCol w="4734075">
                  <a:extLst>
                    <a:ext uri="{9D8B030D-6E8A-4147-A177-3AD203B41FA5}">
                      <a16:colId xmlns:a16="http://schemas.microsoft.com/office/drawing/2014/main" val="20000"/>
                    </a:ext>
                  </a:extLst>
                </a:gridCol>
                <a:gridCol w="4160475">
                  <a:extLst>
                    <a:ext uri="{9D8B030D-6E8A-4147-A177-3AD203B41FA5}">
                      <a16:colId xmlns:a16="http://schemas.microsoft.com/office/drawing/2014/main" val="20001"/>
                    </a:ext>
                  </a:extLst>
                </a:gridCol>
              </a:tblGrid>
              <a:tr h="420550">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Federal Programs &amp; Supports </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(ESEA/ESSER Program Supports)</a:t>
                      </a:r>
                      <a:endParaRPr sz="1000" b="1" u="none" strike="noStrike" cap="none">
                        <a:latin typeface="Calibri"/>
                        <a:ea typeface="Calibri"/>
                        <a:cs typeface="Calibri"/>
                        <a:sym typeface="Calibri"/>
                      </a:endParaRPr>
                    </a:p>
                  </a:txBody>
                  <a:tcPr marL="68575" marR="68575" marT="68575" marB="68575">
                    <a:solidFill>
                      <a:srgbClr val="B6D7A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School Finance &amp; Operations</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(Fiscal and Systems Supports) </a:t>
                      </a:r>
                      <a:endParaRPr sz="1000" b="1" u="none" strike="noStrike" cap="none">
                        <a:latin typeface="Calibri"/>
                        <a:ea typeface="Calibri"/>
                        <a:cs typeface="Calibri"/>
                        <a:sym typeface="Calibri"/>
                      </a:endParaRPr>
                    </a:p>
                  </a:txBody>
                  <a:tcPr marL="68575" marR="68575" marT="68575" marB="68575">
                    <a:solidFill>
                      <a:srgbClr val="B6D7A8"/>
                    </a:solidFill>
                  </a:tcPr>
                </a:tc>
                <a:extLst>
                  <a:ext uri="{0D108BD9-81ED-4DB2-BD59-A6C34878D82A}">
                    <a16:rowId xmlns:a16="http://schemas.microsoft.com/office/drawing/2014/main" val="10000"/>
                  </a:ext>
                </a:extLst>
              </a:tr>
              <a:tr h="3146625">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4"/>
                        </a:rPr>
                        <a:t>Nazie Mohajeri-Nelson</a:t>
                      </a:r>
                      <a:r>
                        <a:rPr lang="en" sz="1000" u="none" strike="noStrike" cap="none">
                          <a:solidFill>
                            <a:schemeClr val="dk1"/>
                          </a:solidFill>
                          <a:latin typeface="Calibri"/>
                          <a:ea typeface="Calibri"/>
                          <a:cs typeface="Calibri"/>
                          <a:sym typeface="Calibri"/>
                        </a:rPr>
                        <a:t>, Executive Director of Federal Programs &amp; Supports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000"/>
                        <a:buFont typeface="Arial"/>
                        <a:buNone/>
                      </a:pPr>
                      <a:r>
                        <a:rPr lang="en" sz="1000" b="1" u="sng" strike="noStrike" cap="none">
                          <a:solidFill>
                            <a:schemeClr val="dk1"/>
                          </a:solidFill>
                          <a:latin typeface="Calibri"/>
                          <a:ea typeface="Calibri"/>
                          <a:cs typeface="Calibri"/>
                          <a:sym typeface="Calibri"/>
                        </a:rPr>
                        <a:t>Program Specialists</a:t>
                      </a:r>
                      <a:endParaRPr sz="1000" b="1" u="sng"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Implementation Supervisor: </a:t>
                      </a:r>
                      <a:r>
                        <a:rPr lang="en" sz="1000" u="sng" strike="noStrike" cap="none">
                          <a:solidFill>
                            <a:schemeClr val="hlink"/>
                          </a:solidFill>
                          <a:latin typeface="Calibri"/>
                          <a:ea typeface="Calibri"/>
                          <a:cs typeface="Calibri"/>
                          <a:sym typeface="Calibri"/>
                          <a:hlinkClick r:id="rId5"/>
                        </a:rPr>
                        <a:t>Laura Meushaw</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Monitoring Supervisor: </a:t>
                      </a:r>
                      <a:r>
                        <a:rPr lang="en" sz="1000" u="sng" strike="noStrike" cap="none">
                          <a:solidFill>
                            <a:schemeClr val="hlink"/>
                          </a:solidFill>
                          <a:latin typeface="Calibri"/>
                          <a:ea typeface="Calibri"/>
                          <a:cs typeface="Calibri"/>
                          <a:sym typeface="Calibri"/>
                          <a:hlinkClick r:id="rId6"/>
                        </a:rPr>
                        <a:t>Tammy Giessinger</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Effectiveness Supervisor: </a:t>
                      </a:r>
                      <a:r>
                        <a:rPr lang="en" sz="1000" u="sng" strike="noStrike" cap="none">
                          <a:solidFill>
                            <a:schemeClr val="hlink"/>
                          </a:solidFill>
                          <a:latin typeface="Calibri"/>
                          <a:ea typeface="Calibri"/>
                          <a:cs typeface="Calibri"/>
                          <a:sym typeface="Calibri"/>
                          <a:hlinkClick r:id="rId7"/>
                        </a:rPr>
                        <a:t>Tina Negley</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ESEA Programs Specialists</a:t>
                      </a:r>
                      <a:r>
                        <a:rPr lang="en" sz="1000" u="none" strike="noStrike" cap="none">
                          <a:solidFill>
                            <a:schemeClr val="dk1"/>
                          </a:solidFill>
                          <a:latin typeface="Calibri"/>
                          <a:ea typeface="Calibri"/>
                          <a:cs typeface="Calibri"/>
                          <a:sym typeface="Calibri"/>
                        </a:rPr>
                        <a:t> and </a:t>
                      </a:r>
                      <a:r>
                        <a:rPr lang="en" sz="1000" u="sng" strike="noStrike" cap="none">
                          <a:solidFill>
                            <a:schemeClr val="hlink"/>
                          </a:solidFill>
                          <a:latin typeface="Calibri"/>
                          <a:ea typeface="Calibri"/>
                          <a:cs typeface="Calibri"/>
                          <a:sym typeface="Calibri"/>
                          <a:hlinkClick r:id="rId8"/>
                        </a:rPr>
                        <a:t>ESEA Regional Contacts</a:t>
                      </a:r>
                      <a:r>
                        <a:rPr lang="en" sz="1000" u="none" strike="noStrike" cap="none">
                          <a:solidFill>
                            <a:schemeClr val="dk1"/>
                          </a:solidFill>
                          <a:latin typeface="Calibri"/>
                          <a:ea typeface="Calibri"/>
                          <a:cs typeface="Calibri"/>
                          <a:sym typeface="Calibri"/>
                        </a:rPr>
                        <a:t> </a:t>
                      </a:r>
                      <a:r>
                        <a:rPr lang="en" sz="1000" b="1" u="none" strike="noStrike" cap="none">
                          <a:solidFill>
                            <a:schemeClr val="dk1"/>
                          </a:solidFill>
                          <a:latin typeface="Calibri"/>
                          <a:ea typeface="Calibri"/>
                          <a:cs typeface="Calibri"/>
                          <a:sym typeface="Calibri"/>
                        </a:rPr>
                        <a:t>(assigned by district)</a:t>
                      </a:r>
                      <a:endParaRPr sz="1000" b="1"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 </a:t>
                      </a:r>
                      <a:r>
                        <a:rPr lang="en" sz="1000" u="sng" strike="noStrike" cap="none">
                          <a:solidFill>
                            <a:schemeClr val="hlink"/>
                          </a:solidFill>
                          <a:latin typeface="Calibri"/>
                          <a:ea typeface="Calibri"/>
                          <a:cs typeface="Calibri"/>
                          <a:sym typeface="Calibri"/>
                          <a:hlinkClick r:id="rId5"/>
                        </a:rPr>
                        <a:t>Laura Meushaw</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9"/>
                        </a:rPr>
                        <a:t>Kathryn Wisner</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0"/>
                        </a:rPr>
                        <a:t>Evita Byrd</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1"/>
                        </a:rPr>
                        <a:t>Rachel Echsner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 </a:t>
                      </a:r>
                      <a:r>
                        <a:rPr lang="en" sz="1000" u="sng" strike="noStrike" cap="none">
                          <a:solidFill>
                            <a:schemeClr val="hlink"/>
                          </a:solidFill>
                          <a:latin typeface="Calibri"/>
                          <a:ea typeface="Calibri"/>
                          <a:cs typeface="Calibri"/>
                          <a:sym typeface="Calibri"/>
                          <a:hlinkClick r:id="rId12"/>
                        </a:rPr>
                        <a:t>Karen Bixler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III: </a:t>
                      </a:r>
                      <a:r>
                        <a:rPr lang="en" sz="1000" u="sng" strike="noStrike" cap="none">
                          <a:solidFill>
                            <a:schemeClr val="hlink"/>
                          </a:solidFill>
                          <a:latin typeface="Calibri"/>
                          <a:ea typeface="Calibri"/>
                          <a:cs typeface="Calibri"/>
                          <a:sym typeface="Calibri"/>
                          <a:hlinkClick r:id="rId13"/>
                        </a:rPr>
                        <a:t>Rachel Temple</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IV: </a:t>
                      </a:r>
                      <a:r>
                        <a:rPr lang="en" sz="1000" u="sng" strike="noStrike" cap="none">
                          <a:solidFill>
                            <a:schemeClr val="hlink"/>
                          </a:solidFill>
                          <a:latin typeface="Calibri"/>
                          <a:ea typeface="Calibri"/>
                          <a:cs typeface="Calibri"/>
                          <a:sym typeface="Calibri"/>
                          <a:hlinkClick r:id="rId6"/>
                        </a:rPr>
                        <a:t>Tammy Giessinger</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4"/>
                        </a:rPr>
                        <a:t>Nathan Hickman</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V: </a:t>
                      </a:r>
                      <a:r>
                        <a:rPr lang="en" sz="1000" u="sng" strike="noStrike" cap="none">
                          <a:solidFill>
                            <a:schemeClr val="hlink"/>
                          </a:solidFill>
                          <a:latin typeface="Calibri"/>
                          <a:ea typeface="Calibri"/>
                          <a:cs typeface="Calibri"/>
                          <a:sym typeface="Calibri"/>
                          <a:hlinkClick r:id="rId15"/>
                        </a:rPr>
                        <a:t>Shannon Wilson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Program Specialists</a:t>
                      </a:r>
                      <a:endParaRPr sz="1000" b="1" u="sng" strike="noStrike" cap="none">
                        <a:solidFill>
                          <a:schemeClr val="dk1"/>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6"/>
                        </a:rPr>
                        <a:t>Kristin Crumley</a:t>
                      </a:r>
                      <a:r>
                        <a:rPr lang="en" sz="1000" u="sng" strike="noStrike" cap="none">
                          <a:solidFill>
                            <a:schemeClr val="hlink"/>
                          </a:solidFill>
                          <a:latin typeface="Calibri"/>
                          <a:ea typeface="Calibri"/>
                          <a:cs typeface="Calibri"/>
                          <a:sym typeface="Calibri"/>
                        </a:rPr>
                        <a:t>  </a:t>
                      </a:r>
                      <a:endParaRPr sz="1000" u="sng" strike="noStrike" cap="none">
                        <a:solidFill>
                          <a:schemeClr val="hlink"/>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7"/>
                        </a:rPr>
                        <a:t>Jonathan Schelke</a:t>
                      </a:r>
                      <a:endParaRPr sz="1000" u="none" strike="noStrike" cap="none"/>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8"/>
                        </a:rPr>
                        <a:t>Kim Boylan</a:t>
                      </a:r>
                      <a:endParaRPr sz="1000" u="none" strike="noStrike" cap="none">
                        <a:solidFill>
                          <a:schemeClr val="dk1"/>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9"/>
                        </a:rPr>
                        <a:t>Shannon Wilson</a:t>
                      </a:r>
                      <a:r>
                        <a:rPr lang="en" sz="1000" u="none" strike="noStrike" cap="none">
                          <a:solidFill>
                            <a:schemeClr val="dk1"/>
                          </a:solidFill>
                          <a:latin typeface="Calibri"/>
                          <a:ea typeface="Calibri"/>
                          <a:cs typeface="Calibri"/>
                          <a:sym typeface="Calibri"/>
                        </a:rPr>
                        <a: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 and ESSER Data and Reporting Specialists</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7"/>
                        </a:rPr>
                        <a:t>Tina Negley</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0"/>
                        </a:rPr>
                        <a:t>Mary Shen</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1"/>
                        </a:rPr>
                        <a:t>Mackenzie Owens</a:t>
                      </a:r>
                      <a:endParaRPr sz="1000" u="none" strike="noStrike" cap="none">
                        <a:latin typeface="Calibri"/>
                        <a:ea typeface="Calibri"/>
                        <a:cs typeface="Calibri"/>
                        <a:sym typeface="Calibri"/>
                      </a:endParaRPr>
                    </a:p>
                  </a:txBody>
                  <a:tcPr marL="68575" marR="68575" marT="68575" marB="68575"/>
                </a:tc>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22"/>
                        </a:rPr>
                        <a:t>Kate Bartlett</a:t>
                      </a:r>
                      <a:r>
                        <a:rPr lang="en" sz="1000" u="none" strike="noStrike" cap="none">
                          <a:solidFill>
                            <a:schemeClr val="dk1"/>
                          </a:solidFill>
                          <a:latin typeface="Calibri"/>
                          <a:ea typeface="Calibri"/>
                          <a:cs typeface="Calibri"/>
                          <a:sym typeface="Calibri"/>
                        </a:rPr>
                        <a:t>, Executive Director of School District Operations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Fiscal Specialists</a:t>
                      </a:r>
                      <a:endParaRPr sz="1000" b="1" u="sng" strike="noStrike" cap="none">
                        <a:solidFill>
                          <a:schemeClr val="dk1"/>
                        </a:solidFill>
                        <a:latin typeface="Calibri"/>
                        <a:ea typeface="Calibri"/>
                        <a:cs typeface="Calibri"/>
                        <a:sym typeface="Calibri"/>
                      </a:endParaRPr>
                    </a:p>
                    <a:p>
                      <a:pPr marL="0" marR="0" lvl="0" indent="0" algn="l" rtl="0">
                        <a:lnSpc>
                          <a:spcPct val="90000"/>
                        </a:lnSpc>
                        <a:spcBef>
                          <a:spcPts val="50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23"/>
                        </a:rPr>
                        <a:t>Jennifer Austin</a:t>
                      </a:r>
                      <a:r>
                        <a:rPr lang="en" sz="1000" u="none" strike="noStrike" cap="none">
                          <a:solidFill>
                            <a:schemeClr val="dk1"/>
                          </a:solidFill>
                          <a:latin typeface="Calibri"/>
                          <a:ea typeface="Calibri"/>
                          <a:cs typeface="Calibri"/>
                          <a:sym typeface="Calibri"/>
                        </a:rPr>
                        <a:t>, Director of Grants Fiscal Management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4"/>
                        </a:rPr>
                        <a:t>Robert Hawkins</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5"/>
                        </a:rPr>
                        <a:t>Steven Kaleda</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Fiscal Specialist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5"/>
                        </a:rPr>
                        <a:t>Steven Kaleda</a:t>
                      </a:r>
                      <a:r>
                        <a:rPr lang="en" sz="1000" u="none" strike="noStrike" cap="none">
                          <a:solidFill>
                            <a:schemeClr val="dk1"/>
                          </a:solidFill>
                          <a:latin typeface="Calibri"/>
                          <a:ea typeface="Calibri"/>
                          <a:cs typeface="Calibri"/>
                          <a:sym typeface="Calibri"/>
                        </a:rPr>
                        <a:t> Grants Fiscal Analyst</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Monitoring</a:t>
                      </a:r>
                      <a:endParaRPr sz="1000" b="1" u="sng"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6"/>
                        </a:rPr>
                        <a:t>Bill Parsley</a:t>
                      </a:r>
                      <a:r>
                        <a:rPr lang="en" sz="1000" u="none" strike="noStrike" cap="none">
                          <a:solidFill>
                            <a:schemeClr val="dk1"/>
                          </a:solidFill>
                          <a:latin typeface="Calibri"/>
                          <a:ea typeface="Calibri"/>
                          <a:cs typeface="Calibri"/>
                          <a:sym typeface="Calibri"/>
                        </a:rPr>
                        <a:t>, ESSER Fiscal Monitoring Supervisor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7"/>
                        </a:rPr>
                        <a:t>Hilery Morris</a:t>
                      </a:r>
                      <a:r>
                        <a:rPr lang="en" sz="1000" u="none" strike="noStrike" cap="none">
                          <a:solidFill>
                            <a:schemeClr val="dk1"/>
                          </a:solidFill>
                          <a:latin typeface="Calibri"/>
                          <a:ea typeface="Calibri"/>
                          <a:cs typeface="Calibri"/>
                          <a:sym typeface="Calibri"/>
                        </a:rPr>
                        <a:t>, ESSER Fiscal Monitoring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8"/>
                        </a:rPr>
                        <a:t>Kristina Jones</a:t>
                      </a:r>
                      <a:r>
                        <a:rPr lang="en" sz="1000" u="none" strike="noStrike" cap="none">
                          <a:solidFill>
                            <a:schemeClr val="dk1"/>
                          </a:solidFill>
                          <a:latin typeface="Calibri"/>
                          <a:ea typeface="Calibri"/>
                          <a:cs typeface="Calibri"/>
                          <a:sym typeface="Calibri"/>
                        </a:rPr>
                        <a:t>, Federal Fiscal Monitoring and Reporting Specialist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9"/>
                        </a:rPr>
                        <a:t>Werner Hagemann</a:t>
                      </a:r>
                      <a:r>
                        <a:rPr lang="en" sz="1000" u="none" strike="noStrike" cap="none">
                          <a:solidFill>
                            <a:schemeClr val="dk1"/>
                          </a:solidFill>
                          <a:latin typeface="Calibri"/>
                          <a:ea typeface="Calibri"/>
                          <a:cs typeface="Calibri"/>
                          <a:sym typeface="Calibri"/>
                        </a:rPr>
                        <a:t>, ESSER Fiscal Monitoring Specialist</a:t>
                      </a:r>
                      <a:endParaRPr sz="1000" u="none" strike="noStrike" cap="none">
                        <a:solidFill>
                          <a:schemeClr val="dk1"/>
                        </a:solidFill>
                        <a:latin typeface="Calibri"/>
                        <a:ea typeface="Calibri"/>
                        <a:cs typeface="Calibri"/>
                        <a:sym typeface="Calibri"/>
                      </a:endParaRPr>
                    </a:p>
                    <a:p>
                      <a:pPr marL="0" marR="0" lvl="0" indent="0" algn="l" rtl="0">
                        <a:lnSpc>
                          <a:spcPct val="90000"/>
                        </a:lnSpc>
                        <a:spcBef>
                          <a:spcPts val="200"/>
                        </a:spcBef>
                        <a:spcAft>
                          <a:spcPts val="0"/>
                        </a:spcAft>
                        <a:buClr>
                          <a:srgbClr val="000000"/>
                        </a:buClr>
                        <a:buSzPts val="1100"/>
                        <a:buFont typeface="Arial"/>
                        <a:buNone/>
                      </a:pP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2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Application Systems Specialists</a:t>
                      </a:r>
                      <a:endParaRPr sz="1000" b="1"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Arial"/>
                        <a:buNone/>
                      </a:pPr>
                      <a:r>
                        <a:rPr lang="en" sz="1000" u="sng" strike="noStrike" cap="none">
                          <a:solidFill>
                            <a:schemeClr val="hlink"/>
                          </a:solidFill>
                          <a:latin typeface="Calibri"/>
                          <a:ea typeface="Calibri"/>
                          <a:cs typeface="Calibri"/>
                          <a:sym typeface="Calibri"/>
                          <a:hlinkClick r:id="rId30"/>
                        </a:rPr>
                        <a:t>DeLilah Collins</a:t>
                      </a:r>
                      <a:r>
                        <a:rPr lang="en" sz="1000" u="none" strike="noStrike" cap="none">
                          <a:solidFill>
                            <a:schemeClr val="dk1"/>
                          </a:solidFill>
                          <a:latin typeface="Calibri"/>
                          <a:ea typeface="Calibri"/>
                          <a:cs typeface="Calibri"/>
                          <a:sym typeface="Calibri"/>
                        </a:rPr>
                        <a:t>, Director of Grants Program Administration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Online Applications Systems Technical Support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31"/>
                        </a:rPr>
                        <a:t>Michelle Prael</a:t>
                      </a:r>
                      <a:endParaRPr sz="1000" u="none" strike="noStrike" cap="none">
                        <a:latin typeface="Calibri"/>
                        <a:ea typeface="Calibri"/>
                        <a:cs typeface="Calibri"/>
                        <a:sym typeface="Calibri"/>
                      </a:endParaRPr>
                    </a:p>
                  </a:txBody>
                  <a:tcPr marL="68575" marR="68575" marT="68575" marB="68575"/>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186c6562e08_8_0"/>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Maintenance of Equity Exception Certificate</a:t>
            </a:r>
            <a:endParaRPr/>
          </a:p>
        </p:txBody>
      </p:sp>
      <p:sp>
        <p:nvSpPr>
          <p:cNvPr id="253" name="Google Shape;253;g186c6562e08_8_0"/>
          <p:cNvSpPr txBox="1">
            <a:spLocks noGrp="1"/>
          </p:cNvSpPr>
          <p:nvPr>
            <p:ph type="body" idx="1"/>
          </p:nvPr>
        </p:nvSpPr>
        <p:spPr>
          <a:xfrm>
            <a:off x="628650" y="1097280"/>
            <a:ext cx="7886700" cy="3480600"/>
          </a:xfrm>
          <a:prstGeom prst="rect">
            <a:avLst/>
          </a:prstGeom>
        </p:spPr>
        <p:txBody>
          <a:bodyPr spcFirstLastPara="1" wrap="square" lIns="0" tIns="0" rIns="0" bIns="34275" anchor="t" anchorCtr="0">
            <a:noAutofit/>
          </a:bodyPr>
          <a:lstStyle/>
          <a:p>
            <a:pPr marL="457200" lvl="0" indent="-342900" algn="l" rtl="0">
              <a:spcBef>
                <a:spcPts val="0"/>
              </a:spcBef>
              <a:spcAft>
                <a:spcPts val="0"/>
              </a:spcAft>
              <a:buSzPts val="1800"/>
              <a:buChar char="•"/>
            </a:pPr>
            <a:r>
              <a:rPr lang="en" sz="1800"/>
              <a:t>CDE has determined that all LEAs in Colorado were excepted from Maintenance of Equity requirements for ESSER III in FY 2022-2023. Some LEAs received an automatic exception and the rest were excepted because they did not have an aggregate reduction in combined State and local per-pupil funding in FY 2023.</a:t>
            </a:r>
            <a:endParaRPr sz="1800"/>
          </a:p>
          <a:p>
            <a:pPr marL="457200" lvl="0" indent="-342900" algn="l" rtl="0">
              <a:spcBef>
                <a:spcPts val="0"/>
              </a:spcBef>
              <a:spcAft>
                <a:spcPts val="0"/>
              </a:spcAft>
              <a:buSzPts val="1800"/>
              <a:buChar char="•"/>
            </a:pPr>
            <a:r>
              <a:rPr lang="en" sz="1800"/>
              <a:t>The latter LEAs must fill out the</a:t>
            </a:r>
            <a:r>
              <a:rPr lang="en" sz="1800">
                <a:uFill>
                  <a:noFill/>
                </a:uFill>
                <a:hlinkClick r:id="rId3"/>
              </a:rPr>
              <a:t> </a:t>
            </a:r>
            <a:r>
              <a:rPr lang="en" sz="1800" u="sng">
                <a:solidFill>
                  <a:schemeClr val="hlink"/>
                </a:solidFill>
                <a:hlinkClick r:id="rId3"/>
              </a:rPr>
              <a:t>Maintenance of Equity exception certificate</a:t>
            </a:r>
            <a:r>
              <a:rPr lang="en" sz="1800"/>
              <a:t> by Friday, November 18th to stay in compliance with federal regulations.</a:t>
            </a:r>
            <a:endParaRPr sz="1800"/>
          </a:p>
          <a:p>
            <a:pPr marL="0" lvl="0" indent="0" algn="l" rtl="0">
              <a:spcBef>
                <a:spcPts val="800"/>
              </a:spcBef>
              <a:spcAft>
                <a:spcPts val="0"/>
              </a:spcAft>
              <a:buClr>
                <a:schemeClr val="dk1"/>
              </a:buClr>
              <a:buSzPts val="1100"/>
              <a:buFont typeface="Arial"/>
              <a:buNone/>
            </a:pPr>
            <a:r>
              <a:rPr lang="en" sz="1800" b="1" i="1">
                <a:solidFill>
                  <a:srgbClr val="00953A"/>
                </a:solidFill>
              </a:rPr>
              <a:t>We have reached out directly to those LEAs who need to submit a certificate. If you have not received a call or email from CDE about Maintenance of Equity this week, you do not need to submit the certificate. If you are unsure, please check the exceptions list </a:t>
            </a:r>
            <a:r>
              <a:rPr lang="en" sz="1800" b="1" i="1" u="sng">
                <a:solidFill>
                  <a:schemeClr val="hlink"/>
                </a:solidFill>
                <a:hlinkClick r:id="rId4"/>
              </a:rPr>
              <a:t>here</a:t>
            </a:r>
            <a:r>
              <a:rPr lang="en" sz="1800" b="1" i="1">
                <a:solidFill>
                  <a:srgbClr val="00953A"/>
                </a:solidFill>
              </a:rPr>
              <a:t> or reach out to Mackenzie Owens at owens_m@cde.state.co.us.</a:t>
            </a:r>
            <a:endParaRPr sz="1800" b="1" i="1">
              <a:solidFill>
                <a:srgbClr val="00953A"/>
              </a:solidFill>
            </a:endParaRPr>
          </a:p>
          <a:p>
            <a:pPr marL="0" lvl="0" indent="0" algn="l" rtl="0">
              <a:spcBef>
                <a:spcPts val="60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15b833a4e68_1_0"/>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3000"/>
              <a:buNone/>
            </a:pPr>
            <a:r>
              <a:rPr lang="en"/>
              <a:t>Monitoring Update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18aeb8d2846_0_8"/>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000"/>
              <a:t>Coming Soon!</a:t>
            </a:r>
            <a:endParaRPr sz="3000"/>
          </a:p>
        </p:txBody>
      </p:sp>
      <p:sp>
        <p:nvSpPr>
          <p:cNvPr id="264" name="Google Shape;264;g18aeb8d2846_0_8"/>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42900" algn="l" rtl="0">
              <a:lnSpc>
                <a:spcPct val="115000"/>
              </a:lnSpc>
              <a:spcBef>
                <a:spcPts val="0"/>
              </a:spcBef>
              <a:spcAft>
                <a:spcPts val="0"/>
              </a:spcAft>
              <a:buClr>
                <a:schemeClr val="dk1"/>
              </a:buClr>
              <a:buSzPts val="1800"/>
              <a:buFont typeface="Calibri"/>
              <a:buChar char="❏"/>
            </a:pPr>
            <a:r>
              <a:rPr lang="en">
                <a:solidFill>
                  <a:schemeClr val="dk1"/>
                </a:solidFill>
                <a:latin typeface="Calibri"/>
                <a:ea typeface="Calibri"/>
                <a:cs typeface="Calibri"/>
                <a:sym typeface="Calibri"/>
              </a:rPr>
              <a:t>We have received preliminary approval to share the Program Monitoring and Fiscal Self-Assessments.</a:t>
            </a:r>
            <a:endParaRPr>
              <a:solidFill>
                <a:schemeClr val="dk1"/>
              </a:solidFill>
              <a:latin typeface="Calibri"/>
              <a:ea typeface="Calibri"/>
              <a:cs typeface="Calibri"/>
              <a:sym typeface="Calibri"/>
            </a:endParaRPr>
          </a:p>
          <a:p>
            <a:pPr marL="457200" lvl="0" indent="-361950" algn="l" rtl="0">
              <a:lnSpc>
                <a:spcPct val="115000"/>
              </a:lnSpc>
              <a:spcBef>
                <a:spcPts val="0"/>
              </a:spcBef>
              <a:spcAft>
                <a:spcPts val="0"/>
              </a:spcAft>
              <a:buClr>
                <a:schemeClr val="dk1"/>
              </a:buClr>
              <a:buSzPts val="2100"/>
              <a:buFont typeface="Calibri"/>
              <a:buChar char="❏"/>
            </a:pPr>
            <a:r>
              <a:rPr lang="en">
                <a:solidFill>
                  <a:schemeClr val="dk1"/>
                </a:solidFill>
                <a:latin typeface="Calibri"/>
                <a:ea typeface="Calibri"/>
                <a:cs typeface="Calibri"/>
                <a:sym typeface="Calibri"/>
              </a:rPr>
              <a:t>We will be sending communication to the LEAs being monitored within the next week. The communication will include the following:</a:t>
            </a:r>
            <a:endParaRPr>
              <a:solidFill>
                <a:schemeClr val="dk1"/>
              </a:solidFill>
              <a:latin typeface="Calibri"/>
              <a:ea typeface="Calibri"/>
              <a:cs typeface="Calibri"/>
              <a:sym typeface="Calibri"/>
            </a:endParaRPr>
          </a:p>
          <a:p>
            <a:pPr marL="914400" lvl="1" indent="-330200" algn="l" rtl="0">
              <a:lnSpc>
                <a:spcPct val="115000"/>
              </a:lnSpc>
              <a:spcBef>
                <a:spcPts val="0"/>
              </a:spcBef>
              <a:spcAft>
                <a:spcPts val="0"/>
              </a:spcAft>
              <a:buClr>
                <a:schemeClr val="dk1"/>
              </a:buClr>
              <a:buSzPts val="1600"/>
              <a:buFont typeface="Calibri"/>
              <a:buChar char="❏"/>
            </a:pPr>
            <a:r>
              <a:rPr lang="en">
                <a:solidFill>
                  <a:schemeClr val="dk1"/>
                </a:solidFill>
                <a:latin typeface="Calibri"/>
                <a:ea typeface="Calibri"/>
                <a:cs typeface="Calibri"/>
                <a:sym typeface="Calibri"/>
              </a:rPr>
              <a:t>Access to the Program Monitoring and Fiscal Self-Assessments</a:t>
            </a:r>
            <a:endParaRPr>
              <a:solidFill>
                <a:schemeClr val="dk1"/>
              </a:solidFill>
              <a:latin typeface="Calibri"/>
              <a:ea typeface="Calibri"/>
              <a:cs typeface="Calibri"/>
              <a:sym typeface="Calibri"/>
            </a:endParaRPr>
          </a:p>
          <a:p>
            <a:pPr marL="914400" lvl="1" indent="-330200" algn="l" rtl="0">
              <a:lnSpc>
                <a:spcPct val="115000"/>
              </a:lnSpc>
              <a:spcBef>
                <a:spcPts val="0"/>
              </a:spcBef>
              <a:spcAft>
                <a:spcPts val="0"/>
              </a:spcAft>
              <a:buClr>
                <a:schemeClr val="dk1"/>
              </a:buClr>
              <a:buSzPts val="1600"/>
              <a:buFont typeface="Calibri"/>
              <a:buChar char="❏"/>
            </a:pPr>
            <a:r>
              <a:rPr lang="en">
                <a:solidFill>
                  <a:schemeClr val="dk1"/>
                </a:solidFill>
                <a:latin typeface="Calibri"/>
                <a:ea typeface="Calibri"/>
                <a:cs typeface="Calibri"/>
                <a:sym typeface="Calibri"/>
              </a:rPr>
              <a:t>Directions for submitting evidence in Syncplicity</a:t>
            </a:r>
            <a:endParaRPr>
              <a:solidFill>
                <a:schemeClr val="dk1"/>
              </a:solidFill>
              <a:latin typeface="Calibri"/>
              <a:ea typeface="Calibri"/>
              <a:cs typeface="Calibri"/>
              <a:sym typeface="Calibri"/>
            </a:endParaRPr>
          </a:p>
          <a:p>
            <a:pPr marL="914400" lvl="1" indent="-330200" algn="l" rtl="0">
              <a:lnSpc>
                <a:spcPct val="115000"/>
              </a:lnSpc>
              <a:spcBef>
                <a:spcPts val="0"/>
              </a:spcBef>
              <a:spcAft>
                <a:spcPts val="0"/>
              </a:spcAft>
              <a:buClr>
                <a:schemeClr val="dk1"/>
              </a:buClr>
              <a:buSzPts val="1600"/>
              <a:buFont typeface="Calibri"/>
              <a:buChar char="❏"/>
            </a:pPr>
            <a:r>
              <a:rPr lang="en">
                <a:solidFill>
                  <a:schemeClr val="dk1"/>
                </a:solidFill>
                <a:latin typeface="Calibri"/>
                <a:ea typeface="Calibri"/>
                <a:cs typeface="Calibri"/>
                <a:sym typeface="Calibri"/>
              </a:rPr>
              <a:t>Timelines for submission</a:t>
            </a:r>
            <a:endParaRPr>
              <a:solidFill>
                <a:schemeClr val="dk1"/>
              </a:solidFill>
              <a:latin typeface="Calibri"/>
              <a:ea typeface="Calibri"/>
              <a:cs typeface="Calibri"/>
              <a:sym typeface="Calibri"/>
            </a:endParaRPr>
          </a:p>
          <a:p>
            <a:pPr marL="914400" lvl="1" indent="-330200" algn="l" rtl="0">
              <a:lnSpc>
                <a:spcPct val="115000"/>
              </a:lnSpc>
              <a:spcBef>
                <a:spcPts val="0"/>
              </a:spcBef>
              <a:spcAft>
                <a:spcPts val="0"/>
              </a:spcAft>
              <a:buClr>
                <a:schemeClr val="dk1"/>
              </a:buClr>
              <a:buSzPts val="1600"/>
              <a:buFont typeface="Calibri"/>
              <a:buChar char="❏"/>
            </a:pPr>
            <a:r>
              <a:rPr lang="en">
                <a:solidFill>
                  <a:schemeClr val="dk1"/>
                </a:solidFill>
                <a:latin typeface="Calibri"/>
                <a:ea typeface="Calibri"/>
                <a:cs typeface="Calibri"/>
                <a:sym typeface="Calibri"/>
              </a:rPr>
              <a:t>Opportunities and contacts for additional support </a:t>
            </a:r>
            <a:endParaRPr>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188ff2960d5_1_1"/>
          <p:cNvSpPr txBox="1">
            <a:spLocks noGrp="1"/>
          </p:cNvSpPr>
          <p:nvPr>
            <p:ph type="ctrTitle"/>
          </p:nvPr>
        </p:nvSpPr>
        <p:spPr>
          <a:xfrm>
            <a:off x="792950" y="2484573"/>
            <a:ext cx="7772400" cy="9123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None/>
            </a:pPr>
            <a:r>
              <a:rPr lang="en"/>
              <a:t>ESSA Identification of Schools for Support and Improvement</a:t>
            </a:r>
            <a:endParaRPr>
              <a:solidFill>
                <a:srgbClr val="000000"/>
              </a:solidFill>
            </a:endParaRPr>
          </a:p>
          <a:p>
            <a:pPr marL="0" lvl="0" indent="0" algn="ctr" rtl="0">
              <a:lnSpc>
                <a:spcPct val="90000"/>
              </a:lnSpc>
              <a:spcBef>
                <a:spcPts val="0"/>
              </a:spcBef>
              <a:spcAft>
                <a:spcPts val="0"/>
              </a:spcAft>
              <a:buClr>
                <a:schemeClr val="dk1"/>
              </a:buClr>
              <a:buSzPts val="3600"/>
              <a:buFont typeface="Arial"/>
              <a:buNone/>
            </a:pPr>
            <a:endParaRPr/>
          </a:p>
        </p:txBody>
      </p:sp>
      <p:sp>
        <p:nvSpPr>
          <p:cNvPr id="270" name="Google Shape;270;g188ff2960d5_1_1"/>
          <p:cNvSpPr txBox="1">
            <a:spLocks noGrp="1"/>
          </p:cNvSpPr>
          <p:nvPr>
            <p:ph type="subTitle" idx="1"/>
          </p:nvPr>
        </p:nvSpPr>
        <p:spPr>
          <a:xfrm>
            <a:off x="685800" y="2853814"/>
            <a:ext cx="7772400" cy="5997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2000"/>
              <a:buNone/>
            </a:pPr>
            <a:r>
              <a:rPr lang="en"/>
              <a:t>Federal Programs and Supports Unit </a:t>
            </a:r>
            <a:endParaRPr/>
          </a:p>
        </p:txBody>
      </p:sp>
      <p:sp>
        <p:nvSpPr>
          <p:cNvPr id="271" name="Google Shape;271;g188ff2960d5_1_1"/>
          <p:cNvSpPr txBox="1">
            <a:spLocks noGrp="1"/>
          </p:cNvSpPr>
          <p:nvPr>
            <p:ph type="sldNum" idx="12"/>
          </p:nvPr>
        </p:nvSpPr>
        <p:spPr>
          <a:xfrm>
            <a:off x="223071" y="3615200"/>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173dbf0a91b_0_0"/>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3000"/>
              <a:buNone/>
            </a:pPr>
            <a:r>
              <a:rPr lang="en"/>
              <a:t>ESSA Identification Overview</a:t>
            </a: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2767</Words>
  <Application>Microsoft Office PowerPoint</Application>
  <PresentationFormat>On-screen Show (16:9)</PresentationFormat>
  <Paragraphs>337</Paragraphs>
  <Slides>47</Slides>
  <Notes>47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47</vt:i4>
      </vt:variant>
    </vt:vector>
  </HeadingPairs>
  <TitlesOfParts>
    <vt:vector size="52" baseType="lpstr">
      <vt:lpstr>Arial</vt:lpstr>
      <vt:lpstr>Calibri</vt:lpstr>
      <vt:lpstr>Rockwell</vt:lpstr>
      <vt:lpstr>Office Theme</vt:lpstr>
      <vt:lpstr>Simple Light</vt:lpstr>
      <vt:lpstr>CDE Office Hours</vt:lpstr>
      <vt:lpstr>ESSER Office Hours</vt:lpstr>
      <vt:lpstr>Updates, Reminders, and Clarifications</vt:lpstr>
      <vt:lpstr>ARP ESSER III - Maintenance of Equity</vt:lpstr>
      <vt:lpstr>Maintenance of Equity Exception Certificate</vt:lpstr>
      <vt:lpstr>Monitoring Update</vt:lpstr>
      <vt:lpstr>Coming Soon!</vt:lpstr>
      <vt:lpstr>ESSA Identification of Schools for Support and Improvement </vt:lpstr>
      <vt:lpstr>ESSA Identification Overview</vt:lpstr>
      <vt:lpstr>Support and Improvement Under ESSA</vt:lpstr>
      <vt:lpstr>Identification of Schools</vt:lpstr>
      <vt:lpstr>Addendum for SY 2022-23</vt:lpstr>
      <vt:lpstr>ESSA Identification Categories in SY 2022-23</vt:lpstr>
      <vt:lpstr>2022-23 ESSA Identification Results</vt:lpstr>
      <vt:lpstr>ESSA Identification Over Time</vt:lpstr>
      <vt:lpstr>ESSA Identification Over Time</vt:lpstr>
      <vt:lpstr>ESSA Identification Over Time</vt:lpstr>
      <vt:lpstr>ESSA Identification Over Time</vt:lpstr>
      <vt:lpstr>ESSA Identification Over Time</vt:lpstr>
      <vt:lpstr>ESSA Identification Over Time</vt:lpstr>
      <vt:lpstr>2022-23 Schools Identified for Support and Improvement</vt:lpstr>
      <vt:lpstr>Overview of 2022-23 ESSA Identification</vt:lpstr>
      <vt:lpstr>Schools Identified for Targeted Support</vt:lpstr>
      <vt:lpstr>What Types of Schools Have Been Identified?</vt:lpstr>
      <vt:lpstr>Additional Information</vt:lpstr>
      <vt:lpstr>Federal Teacher Loan Forgiveness and Cancellation Programs </vt:lpstr>
      <vt:lpstr>Teacher Loan Forgiveness</vt:lpstr>
      <vt:lpstr>Today we will review…</vt:lpstr>
      <vt:lpstr>Federal Teacher Loan Forgiveness Program</vt:lpstr>
      <vt:lpstr>Federal Teacher Loan Forgiveness </vt:lpstr>
      <vt:lpstr>Federal Teacher Loan Forgiveness: Eligibility</vt:lpstr>
      <vt:lpstr>Federal Teacher Loan Forgiveness: Loan Eligibility</vt:lpstr>
      <vt:lpstr>Federal Teacher Loan Forgiveness: Highly Qualified </vt:lpstr>
      <vt:lpstr>Federal Teacher Loan Forgiveness: Service</vt:lpstr>
      <vt:lpstr>Federal Perkins Loan Cancellation Program </vt:lpstr>
      <vt:lpstr>Federal Perkins Loan Cancellation: Eligibility  </vt:lpstr>
      <vt:lpstr>Federal Perkins Loan Cancellation</vt:lpstr>
      <vt:lpstr>CDE’s Role &amp; Teacher Cancellation Low Income Directory (TCLI) </vt:lpstr>
      <vt:lpstr>CDE’s Role </vt:lpstr>
      <vt:lpstr>Teacher Cancellation Low Income Directory (TCLI) </vt:lpstr>
      <vt:lpstr>TCLI Directory: Search for a School</vt:lpstr>
      <vt:lpstr>TCLI Directory: School Poverty Percentage </vt:lpstr>
      <vt:lpstr>Helpful Links &amp; Contacts </vt:lpstr>
      <vt:lpstr>Educator Loan Forgiveness &amp; Cancellation, Scholarship or Stipend Opportunities </vt:lpstr>
      <vt:lpstr>Upcoming Meetings</vt:lpstr>
      <vt:lpstr>Any Requests for Upcoming Topics or Questions! </vt:lpstr>
      <vt:lpstr>CDE Contacts! Emails: Lastname_Firstinitial@cde.state.co.us  (e.g., Smith_a@cde.state.co.us)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Owen, Emily</dc:creator>
  <cp:lastModifiedBy>Owen, Emily</cp:lastModifiedBy>
  <cp:revision>3</cp:revision>
  <dcterms:modified xsi:type="dcterms:W3CDTF">2022-11-11T17:25:16Z</dcterms:modified>
</cp:coreProperties>
</file>