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98"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cf3da680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5cf3da6808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Districts have received their notification which indicates whether they are being ESEA and ESSER monitored. </a:t>
            </a:r>
            <a:endParaRPr/>
          </a:p>
        </p:txBody>
      </p:sp>
      <p:sp>
        <p:nvSpPr>
          <p:cNvPr id="205" name="Google Shape;205;g15cf3da680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cf3da680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cf3da6808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5cf3da680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6232ee08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66232ee08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6038105a68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6038105a6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policies/procedures are reviewed and transactions are tested against them (need to follow your procedures). Emergency procedures can fold into allowability as one example.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66232ee080_2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66232ee080_2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680c1af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6680c1af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ESEA reversion rates applicable for ESSER only as internal control measures</a:t>
            </a:r>
            <a:endParaRPr/>
          </a:p>
          <a:p>
            <a:pPr marL="0" lvl="0" indent="0" algn="l" rtl="0">
              <a:spcBef>
                <a:spcPts val="0"/>
              </a:spcBef>
              <a:spcAft>
                <a:spcPts val="0"/>
              </a:spcAft>
              <a:buNone/>
            </a:pPr>
            <a:r>
              <a:rPr lang="en"/>
              <a:t>All indicators used as a guide not as a gotcha - quantifiable method for setting tiers and establishing rotation (everyone gets a turn)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67b08c45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667b08c45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bdd3c69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bdd3c69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f60ce897f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f60ce897f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6038105a68_7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6038105a68_7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GLs would be for any ESSER (and ESEA if that is part of the scope) for which there was activity during the period under monitoring (includes any of the State reserve awards)</a:t>
            </a:r>
            <a:endParaRPr b="1">
              <a:solidFill>
                <a:srgbClr val="FF0000"/>
              </a:solidFill>
              <a:highlight>
                <a:schemeClr val="accent4"/>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680c1af2e_1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16680c1af2e_15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101" name="Google Shape;101;g16680c1af2e_15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0d9e83f4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60d9e83f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60d9e83f4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60d9e83f46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p:txBody>
      </p:sp>
      <p:sp>
        <p:nvSpPr>
          <p:cNvPr id="336" name="Google Shape;336;g160d9e83f46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680c1af2e_15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108" name="Google Shape;108;g16680c1af2e_15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680c1af2e_15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Shannon</a:t>
            </a:r>
            <a:endParaRPr/>
          </a:p>
        </p:txBody>
      </p:sp>
      <p:sp>
        <p:nvSpPr>
          <p:cNvPr id="114" name="Google Shape;114;g16680c1af2e_15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680c1af2e_15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16680c1af2e_15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ccab634b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ccab634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86cfef8f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586cfef8f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cf3da68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cf3da680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5cf3da68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5f60ce897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5f60ce897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31"/>
            <a:ext cx="9144000" cy="1637100"/>
          </a:xfrm>
          <a:prstGeom prst="rect">
            <a:avLst/>
          </a:prstGeom>
          <a:gradFill>
            <a:gsLst>
              <a:gs pos="0">
                <a:schemeClr val="lt1"/>
              </a:gs>
              <a:gs pos="100000">
                <a:srgbClr val="EF7521">
                  <a:alpha val="2000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7"/>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79522"/>
            <a:ext cx="7801800"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63" name="Google Shape;63;p11"/>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5" name="Google Shape;65;p11"/>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66" name="Google Shape;66;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1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0" name="Google Shape;70;p1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2" name="Google Shape;72;p1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73" name="Google Shape;73;p1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2"/>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7" name="Google Shape;77;p1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9" name="Google Shape;79;p1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80" name="Google Shape;80;p1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1" name="Google Shape;81;p13"/>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274321"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87" name="Google Shape;87;p15" title="Header graphic"/>
          <p:cNvPicPr preferRelativeResize="0"/>
          <p:nvPr/>
        </p:nvPicPr>
        <p:blipFill rotWithShape="1">
          <a:blip r:embed="rId2">
            <a:alphaModFix/>
          </a:blip>
          <a:srcRect/>
          <a:stretch/>
        </p:blipFill>
        <p:spPr>
          <a:xfrm>
            <a:off x="0" y="0"/>
            <a:ext cx="9144000" cy="942975"/>
          </a:xfrm>
          <a:prstGeom prst="rect">
            <a:avLst/>
          </a:prstGeom>
          <a:noFill/>
          <a:ln>
            <a:noFill/>
          </a:ln>
        </p:spPr>
      </p:pic>
      <p:sp>
        <p:nvSpPr>
          <p:cNvPr id="88" name="Google Shape;88;p15"/>
          <p:cNvSpPr txBox="1">
            <a:spLocks noGrp="1"/>
          </p:cNvSpPr>
          <p:nvPr>
            <p:ph type="title"/>
          </p:nvPr>
        </p:nvSpPr>
        <p:spPr>
          <a:xfrm>
            <a:off x="274320" y="205741"/>
            <a:ext cx="7886700" cy="532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5"/>
          <p:cNvSpPr txBox="1">
            <a:spLocks noGrp="1"/>
          </p:cNvSpPr>
          <p:nvPr>
            <p:ph type="body" idx="2"/>
          </p:nvPr>
        </p:nvSpPr>
        <p:spPr>
          <a:xfrm>
            <a:off x="4736255"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90" name="Google Shape;90;p15" title="CDE logo"/>
          <p:cNvPicPr preferRelativeResize="0"/>
          <p:nvPr/>
        </p:nvPicPr>
        <p:blipFill rotWithShape="1">
          <a:blip r:embed="rId3">
            <a:alphaModFix/>
          </a:blip>
          <a:srcRect/>
          <a:stretch/>
        </p:blipFill>
        <p:spPr>
          <a:xfrm>
            <a:off x="8000974" y="4669224"/>
            <a:ext cx="1028753" cy="419122"/>
          </a:xfrm>
          <a:prstGeom prst="rect">
            <a:avLst/>
          </a:prstGeom>
          <a:noFill/>
          <a:ln>
            <a:noFill/>
          </a:ln>
        </p:spPr>
      </p:pic>
      <p:sp>
        <p:nvSpPr>
          <p:cNvPr id="91" name="Google Shape;91;p15"/>
          <p:cNvSpPr txBox="1">
            <a:spLocks noGrp="1"/>
          </p:cNvSpPr>
          <p:nvPr>
            <p:ph type="sldNum" idx="12"/>
          </p:nvPr>
        </p:nvSpPr>
        <p:spPr>
          <a:xfrm>
            <a:off x="274321" y="4767264"/>
            <a:ext cx="4677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6" name="Google Shape;26;p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30" name="Google Shape;30;p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2" name="Google Shape;32;p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33" name="Google Shape;33;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 name="Google Shape;34;p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6"/>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8" name="Google Shape;38;p6"/>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39" name="Google Shape;39;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0" name="Google Shape;40;p6"/>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41" name="Google Shape;41;p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0" y="2"/>
            <a:ext cx="9144000" cy="5143500"/>
          </a:xfrm>
          <a:prstGeom prst="rect">
            <a:avLst/>
          </a:prstGeom>
          <a:noFill/>
          <a:ln>
            <a:noFill/>
          </a:ln>
        </p:spPr>
      </p:pic>
      <p:sp>
        <p:nvSpPr>
          <p:cNvPr id="45" name="Google Shape;45;p8"/>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8"/>
          <p:cNvSpPr txBox="1">
            <a:spLocks noGrp="1"/>
          </p:cNvSpPr>
          <p:nvPr>
            <p:ph type="sldNum" idx="12"/>
          </p:nvPr>
        </p:nvSpPr>
        <p:spPr>
          <a:xfrm>
            <a:off x="164079"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49" name="Google Shape;49;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 name="Google Shape;51;p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2" name="Google Shape;52;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9"/>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56" name="Google Shape;56;p1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8" name="Google Shape;58;p1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9" name="Google Shape;59;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0"/>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cde.state.co.us/fedprograms/monit/inde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de.state.co.us/cdefisgrant/cderefcrepr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mailto:jones_kristina@cde.state.co.us" TargetMode="External"/><Relationship Id="rId3" Type="http://schemas.openxmlformats.org/officeDocument/2006/relationships/hyperlink" Target="mailto:giessinger_t@cde.state.co.us" TargetMode="External"/><Relationship Id="rId7" Type="http://schemas.openxmlformats.org/officeDocument/2006/relationships/hyperlink" Target="mailto:morris_h@cde.state.co.us" TargetMode="External"/><Relationship Id="rId12" Type="http://schemas.openxmlformats.org/officeDocument/2006/relationships/hyperlink" Target="mailto:boylan_k@cde.state.co.u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mailto:parsley_b@cde.state.co.us" TargetMode="External"/><Relationship Id="rId11" Type="http://schemas.openxmlformats.org/officeDocument/2006/relationships/hyperlink" Target="mailto:schelke_j@cde.state.co.us" TargetMode="External"/><Relationship Id="rId5" Type="http://schemas.openxmlformats.org/officeDocument/2006/relationships/hyperlink" Target="mailto:bixler_k@cde.state.co.us" TargetMode="External"/><Relationship Id="rId10" Type="http://schemas.openxmlformats.org/officeDocument/2006/relationships/hyperlink" Target="mailto:Crumley_k@cde.state.co.us" TargetMode="External"/><Relationship Id="rId4" Type="http://schemas.openxmlformats.org/officeDocument/2006/relationships/hyperlink" Target="mailto:hickman_n@cde.state.co.us" TargetMode="External"/><Relationship Id="rId9" Type="http://schemas.openxmlformats.org/officeDocument/2006/relationships/hyperlink" Target="mailto:hagemann_w@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ventbrite.com/e/fall-regional-network-meeting-southeast-region-tickets-415630029607" TargetMode="External"/><Relationship Id="rId3" Type="http://schemas.openxmlformats.org/officeDocument/2006/relationships/hyperlink" Target="https://www.eventbrite.com/e/fall-regional-network-meeting-nw-and-west-central-region-tickets-415615756917" TargetMode="External"/><Relationship Id="rId7" Type="http://schemas.openxmlformats.org/officeDocument/2006/relationships/hyperlink" Target="https://www.eventbrite.com/e/fall-regional-network-meeting-metro-region-tickets-4156258972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ventbrite.com/e/fall-regional-network-meeting-pikes-peak-region-tickets-415624141997" TargetMode="External"/><Relationship Id="rId5" Type="http://schemas.openxmlformats.org/officeDocument/2006/relationships/hyperlink" Target="https://www.eventbrite.com/e/fall-regional-network-meeting-southwest-region-tickets-415622697677" TargetMode="External"/><Relationship Id="rId10" Type="http://schemas.openxmlformats.org/officeDocument/2006/relationships/hyperlink" Target="https://us02web.zoom.us/meeting/register/tZUtd-CgrDguG9E4OrmG4UkCJlxoH3f33zj5" TargetMode="External"/><Relationship Id="rId4" Type="http://schemas.openxmlformats.org/officeDocument/2006/relationships/hyperlink" Target="https://www.eventbrite.com/e/fall-regional-network-meeting-nw-and-west-central-region-tickets-415620621467" TargetMode="External"/><Relationship Id="rId9" Type="http://schemas.openxmlformats.org/officeDocument/2006/relationships/hyperlink" Target="https://www.eventbrite.com/e/fall-regional-network-meeting-northeast-and-north-central-tickets-41562682000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685800" y="2493124"/>
            <a:ext cx="7801800" cy="10629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dirty="0"/>
              <a:t>Office Hours </a:t>
            </a:r>
            <a:endParaRPr dirty="0"/>
          </a:p>
          <a:p>
            <a:pPr marL="0" lvl="0" indent="0" algn="ctr" rtl="0">
              <a:spcBef>
                <a:spcPts val="0"/>
              </a:spcBef>
              <a:spcAft>
                <a:spcPts val="0"/>
              </a:spcAft>
              <a:buNone/>
            </a:pPr>
            <a:endParaRPr dirty="0"/>
          </a:p>
        </p:txBody>
      </p:sp>
      <p:sp>
        <p:nvSpPr>
          <p:cNvPr id="97" name="Google Shape;97;p16"/>
          <p:cNvSpPr txBox="1">
            <a:spLocks noGrp="1"/>
          </p:cNvSpPr>
          <p:nvPr>
            <p:ph type="subTitle" idx="1"/>
          </p:nvPr>
        </p:nvSpPr>
        <p:spPr>
          <a:xfrm>
            <a:off x="671100" y="3906189"/>
            <a:ext cx="7801800" cy="436800"/>
          </a:xfrm>
          <a:prstGeom prst="rect">
            <a:avLst/>
          </a:prstGeom>
        </p:spPr>
        <p:txBody>
          <a:bodyPr spcFirstLastPara="1" wrap="square" lIns="68575" tIns="34275" rIns="68575" bIns="34275" anchor="t" anchorCtr="0">
            <a:normAutofit/>
          </a:bodyPr>
          <a:lstStyle/>
          <a:p>
            <a:pPr marL="0" lvl="0" indent="0" algn="ctr" rtl="0">
              <a:lnSpc>
                <a:spcPct val="70000"/>
              </a:lnSpc>
              <a:spcBef>
                <a:spcPts val="0"/>
              </a:spcBef>
              <a:spcAft>
                <a:spcPts val="0"/>
              </a:spcAft>
              <a:buSzPts val="407"/>
              <a:buNone/>
            </a:pPr>
            <a:r>
              <a:rPr lang="en" sz="2800" dirty="0">
                <a:latin typeface="Arial"/>
                <a:ea typeface="Arial"/>
                <a:cs typeface="Arial"/>
                <a:sym typeface="Arial"/>
              </a:rPr>
              <a:t>10.13.22</a:t>
            </a:r>
            <a:endParaRPr sz="2800" dirty="0">
              <a:latin typeface="Arial"/>
              <a:ea typeface="Arial"/>
              <a:cs typeface="Arial"/>
              <a:sym typeface="Arial"/>
            </a:endParaRPr>
          </a:p>
          <a:p>
            <a:pPr marL="0" lvl="0" indent="0" algn="l" rtl="0">
              <a:lnSpc>
                <a:spcPct val="70000"/>
              </a:lnSpc>
              <a:spcBef>
                <a:spcPts val="0"/>
              </a:spcBef>
              <a:spcAft>
                <a:spcPts val="0"/>
              </a:spcAft>
              <a:buSzPct val="39158"/>
              <a:buNone/>
            </a:pPr>
            <a:endParaRPr sz="2598" dirty="0">
              <a:latin typeface="Arial"/>
              <a:ea typeface="Arial"/>
              <a:cs typeface="Arial"/>
              <a:sym typeface="Arial"/>
            </a:endParaRPr>
          </a:p>
          <a:p>
            <a:pPr marL="0" lvl="0" indent="0" algn="ctr" rtl="0">
              <a:lnSpc>
                <a:spcPct val="70000"/>
              </a:lnSpc>
              <a:spcBef>
                <a:spcPts val="0"/>
              </a:spcBef>
              <a:spcAft>
                <a:spcPts val="0"/>
              </a:spcAft>
              <a:buClr>
                <a:schemeClr val="dk1"/>
              </a:buClr>
              <a:buSzPct val="38688"/>
              <a:buFont typeface="Arial"/>
              <a:buNone/>
            </a:pPr>
            <a:endParaRPr sz="263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Monitoring Schedule</a:t>
            </a:r>
            <a:endParaRPr/>
          </a:p>
        </p:txBody>
      </p:sp>
      <p:sp>
        <p:nvSpPr>
          <p:cNvPr id="208" name="Google Shape;208;p25"/>
          <p:cNvSpPr txBox="1">
            <a:spLocks noGrp="1"/>
          </p:cNvSpPr>
          <p:nvPr>
            <p:ph type="body" idx="1"/>
          </p:nvPr>
        </p:nvSpPr>
        <p:spPr>
          <a:xfrm>
            <a:off x="603975" y="1008950"/>
            <a:ext cx="3943500" cy="17184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rmAutofit fontScale="77500" lnSpcReduction="20000"/>
          </a:bodyPr>
          <a:lstStyle/>
          <a:p>
            <a:pPr marL="342900" lvl="0" indent="-258445" algn="l" rtl="0">
              <a:spcBef>
                <a:spcPts val="0"/>
              </a:spcBef>
              <a:spcAft>
                <a:spcPts val="0"/>
              </a:spcAft>
              <a:buSzPct val="100000"/>
              <a:buChar char="•"/>
            </a:pPr>
            <a:r>
              <a:rPr lang="en" sz="2100" u="sng">
                <a:solidFill>
                  <a:schemeClr val="hlink"/>
                </a:solidFill>
                <a:hlinkClick r:id="rId3"/>
              </a:rPr>
              <a:t>Monitoring Schedule</a:t>
            </a:r>
            <a:r>
              <a:rPr lang="en" sz="2100"/>
              <a:t> (right) for ESEA and ESSER is located on our</a:t>
            </a:r>
            <a:r>
              <a:rPr lang="en" sz="2100">
                <a:uFill>
                  <a:noFill/>
                </a:uFill>
                <a:hlinkClick r:id="rId4"/>
              </a:rPr>
              <a:t> </a:t>
            </a:r>
            <a:r>
              <a:rPr lang="en" sz="2100" u="sng">
                <a:solidFill>
                  <a:schemeClr val="hlink"/>
                </a:solidFill>
                <a:hlinkClick r:id="rId4"/>
              </a:rPr>
              <a:t>Monitoring Website</a:t>
            </a:r>
            <a:r>
              <a:rPr lang="en" sz="2100"/>
              <a:t>.</a:t>
            </a:r>
            <a:endParaRPr sz="2100"/>
          </a:p>
          <a:p>
            <a:pPr marL="342900" lvl="0" indent="0" algn="l" rtl="0">
              <a:spcBef>
                <a:spcPts val="0"/>
              </a:spcBef>
              <a:spcAft>
                <a:spcPts val="0"/>
              </a:spcAft>
              <a:buNone/>
            </a:pPr>
            <a:endParaRPr sz="2100"/>
          </a:p>
          <a:p>
            <a:pPr marL="342900" lvl="0" indent="-258445" algn="l" rtl="0">
              <a:spcBef>
                <a:spcPts val="0"/>
              </a:spcBef>
              <a:spcAft>
                <a:spcPts val="0"/>
              </a:spcAft>
              <a:buSzPct val="100000"/>
              <a:buChar char="•"/>
            </a:pPr>
            <a:r>
              <a:rPr lang="en" sz="2100"/>
              <a:t>Diagram (below) shows number of LEAs being monitored in 22-23</a:t>
            </a:r>
            <a:endParaRPr sz="2100"/>
          </a:p>
          <a:p>
            <a:pPr marL="685800" lvl="1" indent="-258444" algn="l" rtl="0">
              <a:spcBef>
                <a:spcPts val="0"/>
              </a:spcBef>
              <a:spcAft>
                <a:spcPts val="0"/>
              </a:spcAft>
              <a:buSzPct val="100000"/>
              <a:buChar char="•"/>
            </a:pPr>
            <a:r>
              <a:rPr lang="en" sz="2100"/>
              <a:t>82 Total</a:t>
            </a:r>
            <a:endParaRPr sz="2100"/>
          </a:p>
          <a:p>
            <a:pPr marL="685800" lvl="1" indent="-258444" algn="l" rtl="0">
              <a:spcBef>
                <a:spcPts val="0"/>
              </a:spcBef>
              <a:spcAft>
                <a:spcPts val="0"/>
              </a:spcAft>
              <a:buSzPct val="100000"/>
              <a:buChar char="•"/>
            </a:pPr>
            <a:r>
              <a:rPr lang="en" sz="2100"/>
              <a:t>62 ESSER-Only</a:t>
            </a:r>
            <a:endParaRPr sz="2100"/>
          </a:p>
          <a:p>
            <a:pPr marL="685800" lvl="1" indent="-258444" algn="l" rtl="0">
              <a:spcBef>
                <a:spcPts val="0"/>
              </a:spcBef>
              <a:spcAft>
                <a:spcPts val="0"/>
              </a:spcAft>
              <a:buSzPct val="100000"/>
              <a:buChar char="•"/>
            </a:pPr>
            <a:r>
              <a:rPr lang="en" sz="2100"/>
              <a:t>20 ESEA and ESSER</a:t>
            </a:r>
            <a:endParaRPr/>
          </a:p>
        </p:txBody>
      </p:sp>
      <p:sp>
        <p:nvSpPr>
          <p:cNvPr id="209" name="Google Shape;209;p25"/>
          <p:cNvSpPr txBox="1"/>
          <p:nvPr/>
        </p:nvSpPr>
        <p:spPr>
          <a:xfrm>
            <a:off x="3782900" y="1200950"/>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82 Total LEAs being Monitored</a:t>
            </a:r>
            <a:endParaRPr sz="1000">
              <a:solidFill>
                <a:srgbClr val="FFFFFF"/>
              </a:solidFill>
              <a:latin typeface="Roboto"/>
              <a:ea typeface="Roboto"/>
              <a:cs typeface="Roboto"/>
              <a:sym typeface="Roboto"/>
            </a:endParaRPr>
          </a:p>
        </p:txBody>
      </p:sp>
      <p:grpSp>
        <p:nvGrpSpPr>
          <p:cNvPr id="210" name="Google Shape;210;p25">
            <a:extLst>
              <a:ext uri="{C183D7F6-B498-43B3-948B-1728B52AA6E4}">
                <adec:decorative xmlns:adec="http://schemas.microsoft.com/office/drawing/2017/decorative" val="1"/>
              </a:ext>
            </a:extLst>
          </p:cNvPr>
          <p:cNvGrpSpPr/>
          <p:nvPr/>
        </p:nvGrpSpPr>
        <p:grpSpPr>
          <a:xfrm>
            <a:off x="1412099" y="2892646"/>
            <a:ext cx="2327245" cy="2195737"/>
            <a:chOff x="1412099" y="2948446"/>
            <a:chExt cx="2327245" cy="2195737"/>
          </a:xfrm>
        </p:grpSpPr>
        <p:grpSp>
          <p:nvGrpSpPr>
            <p:cNvPr id="211" name="Google Shape;211;p25"/>
            <p:cNvGrpSpPr/>
            <p:nvPr/>
          </p:nvGrpSpPr>
          <p:grpSpPr>
            <a:xfrm>
              <a:off x="1412099" y="2948446"/>
              <a:ext cx="2327245" cy="2195737"/>
              <a:chOff x="2961500" y="961400"/>
              <a:chExt cx="3221100" cy="3220500"/>
            </a:xfrm>
          </p:grpSpPr>
          <p:sp>
            <p:nvSpPr>
              <p:cNvPr id="212" name="Google Shape;212;p25"/>
              <p:cNvSpPr/>
              <p:nvPr/>
            </p:nvSpPr>
            <p:spPr>
              <a:xfrm>
                <a:off x="2961500" y="961400"/>
                <a:ext cx="3221100" cy="3220500"/>
              </a:xfrm>
              <a:prstGeom prst="ellipse">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txBox="1"/>
              <p:nvPr/>
            </p:nvSpPr>
            <p:spPr>
              <a:xfrm>
                <a:off x="3782900" y="1200950"/>
                <a:ext cx="1578000" cy="74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82 ESSER</a:t>
                </a:r>
                <a:endParaRPr sz="1000">
                  <a:solidFill>
                    <a:srgbClr val="FFFFFF"/>
                  </a:solidFill>
                  <a:latin typeface="Roboto"/>
                  <a:ea typeface="Roboto"/>
                  <a:cs typeface="Roboto"/>
                  <a:sym typeface="Roboto"/>
                </a:endParaRPr>
              </a:p>
            </p:txBody>
          </p:sp>
        </p:grpSp>
        <p:grpSp>
          <p:nvGrpSpPr>
            <p:cNvPr id="214" name="Google Shape;214;p25"/>
            <p:cNvGrpSpPr/>
            <p:nvPr/>
          </p:nvGrpSpPr>
          <p:grpSpPr>
            <a:xfrm>
              <a:off x="1804597" y="4069076"/>
              <a:ext cx="1210797" cy="1074482"/>
              <a:chOff x="3474028" y="2890350"/>
              <a:chExt cx="1723800" cy="1566300"/>
            </a:xfrm>
          </p:grpSpPr>
          <p:sp>
            <p:nvSpPr>
              <p:cNvPr id="215" name="Google Shape;215;p25"/>
              <p:cNvSpPr/>
              <p:nvPr/>
            </p:nvSpPr>
            <p:spPr>
              <a:xfrm>
                <a:off x="3474028" y="2890350"/>
                <a:ext cx="1723800" cy="1566300"/>
              </a:xfrm>
              <a:prstGeom prst="ellipse">
                <a:avLst/>
              </a:prstGeom>
              <a:solidFill>
                <a:srgbClr val="0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3833268" y="3378826"/>
                <a:ext cx="917700" cy="301200"/>
              </a:xfrm>
              <a:prstGeom prst="rect">
                <a:avLst/>
              </a:prstGeom>
              <a:solidFill>
                <a:srgbClr val="0080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20 ESEA</a:t>
                </a:r>
                <a:endParaRPr sz="1000">
                  <a:solidFill>
                    <a:srgbClr val="FFFFFF"/>
                  </a:solidFill>
                  <a:latin typeface="Roboto"/>
                  <a:ea typeface="Roboto"/>
                  <a:cs typeface="Roboto"/>
                  <a:sym typeface="Roboto"/>
                </a:endParaRPr>
              </a:p>
            </p:txBody>
          </p:sp>
        </p:grpSp>
      </p:grpSp>
      <p:pic>
        <p:nvPicPr>
          <p:cNvPr id="217" name="Google Shape;217;p25" descr="Monitoring schedule."/>
          <p:cNvPicPr preferRelativeResize="0"/>
          <p:nvPr/>
        </p:nvPicPr>
        <p:blipFill>
          <a:blip r:embed="rId5">
            <a:alphaModFix/>
          </a:blip>
          <a:stretch>
            <a:fillRect/>
          </a:stretch>
        </p:blipFill>
        <p:spPr>
          <a:xfrm>
            <a:off x="4890800" y="1382221"/>
            <a:ext cx="4051425" cy="285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descr="ESEA vs ESSER monitoring."/>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ESEA vs ESSER Monitoring</a:t>
            </a:r>
            <a:endParaRPr/>
          </a:p>
        </p:txBody>
      </p:sp>
      <p:sp>
        <p:nvSpPr>
          <p:cNvPr id="224" name="Google Shape;224;p26" descr="ESEA vs ESSER monitoring."/>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sp>
        <p:nvSpPr>
          <p:cNvPr id="225" name="Google Shape;225;p26" descr="ESEA vs ESSER monitoring.">
            <a:extLst>
              <a:ext uri="{C183D7F6-B498-43B3-948B-1728B52AA6E4}">
                <adec:decorative xmlns:adec="http://schemas.microsoft.com/office/drawing/2017/decorative" val="1"/>
              </a:ext>
            </a:extLst>
          </p:cNvPr>
          <p:cNvSpPr/>
          <p:nvPr/>
        </p:nvSpPr>
        <p:spPr>
          <a:xfrm>
            <a:off x="3489541" y="1265450"/>
            <a:ext cx="4876800" cy="3003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226" name="Google Shape;226;p26" descr="ESEA vs ESSER monitoring.">
            <a:extLst>
              <a:ext uri="{C183D7F6-B498-43B3-948B-1728B52AA6E4}">
                <adec:decorative xmlns:adec="http://schemas.microsoft.com/office/drawing/2017/decorative" val="1"/>
              </a:ext>
            </a:extLst>
          </p:cNvPr>
          <p:cNvSpPr/>
          <p:nvPr/>
        </p:nvSpPr>
        <p:spPr>
          <a:xfrm>
            <a:off x="1108738" y="1265462"/>
            <a:ext cx="2380800" cy="3003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26" descr="ESEA vs ESSER monitoring."/>
          <p:cNvGrpSpPr/>
          <p:nvPr/>
        </p:nvGrpSpPr>
        <p:grpSpPr>
          <a:xfrm>
            <a:off x="1108761" y="2868375"/>
            <a:ext cx="7257614" cy="1717201"/>
            <a:chOff x="943723" y="4469050"/>
            <a:chExt cx="7257614" cy="1717201"/>
          </a:xfrm>
        </p:grpSpPr>
        <p:sp>
          <p:nvSpPr>
            <p:cNvPr id="228" name="Google Shape;228;p26"/>
            <p:cNvSpPr/>
            <p:nvPr/>
          </p:nvSpPr>
          <p:spPr>
            <a:xfrm>
              <a:off x="3323638" y="4469050"/>
              <a:ext cx="4877700" cy="1717200"/>
            </a:xfrm>
            <a:prstGeom prst="rect">
              <a:avLst/>
            </a:prstGeom>
            <a:solidFill>
              <a:srgbClr val="701C7F"/>
            </a:solidFill>
            <a:ln>
              <a:noFill/>
            </a:ln>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Must complete all monitoring prior to 9/30/24 (within the ESSER III performance period)</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Additional, separate indicators</a:t>
              </a:r>
              <a:endParaRPr sz="900">
                <a:solidFill>
                  <a:srgbClr val="FFFFFF"/>
                </a:solidFill>
                <a:latin typeface="Roboto"/>
                <a:ea typeface="Roboto"/>
                <a:cs typeface="Roboto"/>
                <a:sym typeface="Roboto"/>
              </a:endParaRPr>
            </a:p>
            <a:p>
              <a:pPr marL="914400" lvl="1"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ESSER III</a:t>
              </a:r>
              <a:endParaRPr sz="900">
                <a:solidFill>
                  <a:srgbClr val="FFFFFF"/>
                </a:solidFill>
                <a:latin typeface="Roboto"/>
                <a:ea typeface="Roboto"/>
                <a:cs typeface="Roboto"/>
                <a:sym typeface="Roboto"/>
              </a:endParaRPr>
            </a:p>
            <a:p>
              <a:pPr marL="1371600" lvl="2"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Maintenance of Equity</a:t>
              </a:r>
              <a:endParaRPr sz="900">
                <a:solidFill>
                  <a:srgbClr val="FFFFFF"/>
                </a:solidFill>
                <a:latin typeface="Roboto"/>
                <a:ea typeface="Roboto"/>
                <a:cs typeface="Roboto"/>
                <a:sym typeface="Roboto"/>
              </a:endParaRPr>
            </a:p>
            <a:p>
              <a:pPr marL="1371600" lvl="2"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20% Set Aside</a:t>
              </a:r>
              <a:endParaRPr sz="900">
                <a:solidFill>
                  <a:srgbClr val="FFFFFF"/>
                </a:solidFill>
                <a:latin typeface="Roboto"/>
                <a:ea typeface="Roboto"/>
                <a:cs typeface="Roboto"/>
                <a:sym typeface="Roboto"/>
              </a:endParaRPr>
            </a:p>
            <a:p>
              <a:pPr marL="1371600" lvl="2"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LEA ARP-ESSER III Use of Funds Plan</a:t>
              </a:r>
              <a:endParaRPr sz="900">
                <a:solidFill>
                  <a:srgbClr val="FFFFFF"/>
                </a:solidFill>
                <a:latin typeface="Roboto"/>
                <a:ea typeface="Roboto"/>
                <a:cs typeface="Roboto"/>
                <a:sym typeface="Roboto"/>
              </a:endParaRPr>
            </a:p>
            <a:p>
              <a:pPr marL="1371600" lvl="2"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Safe Return to In-Person Instruction Plan</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Includes ESSER State Reserve Funds</a:t>
              </a:r>
              <a:endParaRPr sz="900">
                <a:solidFill>
                  <a:srgbClr val="FFFFFF"/>
                </a:solidFill>
                <a:latin typeface="Roboto"/>
                <a:ea typeface="Roboto"/>
                <a:cs typeface="Roboto"/>
                <a:sym typeface="Roboto"/>
              </a:endParaRPr>
            </a:p>
          </p:txBody>
        </p:sp>
        <p:sp>
          <p:nvSpPr>
            <p:cNvPr id="229" name="Google Shape;229;p26"/>
            <p:cNvSpPr/>
            <p:nvPr/>
          </p:nvSpPr>
          <p:spPr>
            <a:xfrm>
              <a:off x="943725" y="4469051"/>
              <a:ext cx="2379900" cy="17172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1632122" y="4469063"/>
              <a:ext cx="674400" cy="674400"/>
            </a:xfrm>
            <a:prstGeom prst="rtTriangle">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943723" y="4469063"/>
              <a:ext cx="687600" cy="674400"/>
            </a:xfrm>
            <a:prstGeom prst="rtTriangl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233" name="Google Shape;233;p26"/>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How ESSER Monitoring is Different</a:t>
              </a:r>
              <a:endParaRPr sz="1000">
                <a:solidFill>
                  <a:srgbClr val="FFFFFF"/>
                </a:solidFill>
                <a:latin typeface="Roboto"/>
                <a:ea typeface="Roboto"/>
                <a:cs typeface="Roboto"/>
                <a:sym typeface="Roboto"/>
              </a:endParaRPr>
            </a:p>
          </p:txBody>
        </p:sp>
      </p:grpSp>
      <p:grpSp>
        <p:nvGrpSpPr>
          <p:cNvPr id="234" name="Google Shape;234;p26" descr="ESEA vs ESSER monitoring."/>
          <p:cNvGrpSpPr/>
          <p:nvPr/>
        </p:nvGrpSpPr>
        <p:grpSpPr>
          <a:xfrm>
            <a:off x="1108750" y="1565738"/>
            <a:ext cx="7257600" cy="1302637"/>
            <a:chOff x="943713" y="3098476"/>
            <a:chExt cx="7257600" cy="1302637"/>
          </a:xfrm>
        </p:grpSpPr>
        <p:sp>
          <p:nvSpPr>
            <p:cNvPr id="235" name="Google Shape;235;p26"/>
            <p:cNvSpPr/>
            <p:nvPr/>
          </p:nvSpPr>
          <p:spPr>
            <a:xfrm>
              <a:off x="3323613" y="3098513"/>
              <a:ext cx="4877700" cy="1302600"/>
            </a:xfrm>
            <a:prstGeom prst="rect">
              <a:avLst/>
            </a:prstGeom>
            <a:solidFill>
              <a:srgbClr val="701C7F"/>
            </a:solid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C</a:t>
              </a:r>
              <a:r>
                <a:rPr lang="en" sz="900">
                  <a:solidFill>
                    <a:srgbClr val="FFFFFF"/>
                  </a:solidFill>
                  <a:latin typeface="Roboto"/>
                  <a:ea typeface="Roboto"/>
                  <a:cs typeface="Roboto"/>
                  <a:sym typeface="Roboto"/>
                </a:rPr>
                <a:t>onducted by CDE fiscal and program teams</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3-tiered approach based on risk assessment</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Same process and protocols</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Use of data and documentation that CDE already collects to minimize LEA burden</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Iterative process to allow multiple opportunities to demonstrate compliance</a:t>
              </a:r>
              <a:endParaRPr sz="900">
                <a:solidFill>
                  <a:srgbClr val="FFFFFF"/>
                </a:solidFill>
                <a:latin typeface="Roboto"/>
                <a:ea typeface="Roboto"/>
                <a:cs typeface="Roboto"/>
                <a:sym typeface="Roboto"/>
              </a:endParaRPr>
            </a:p>
            <a:p>
              <a:pPr marL="457200" lvl="0" indent="-285750" algn="l" rtl="0">
                <a:lnSpc>
                  <a:spcPct val="115000"/>
                </a:lnSpc>
                <a:spcBef>
                  <a:spcPts val="0"/>
                </a:spcBef>
                <a:spcAft>
                  <a:spcPts val="0"/>
                </a:spcAft>
                <a:buClr>
                  <a:srgbClr val="FFFFFF"/>
                </a:buClr>
                <a:buSzPts val="900"/>
                <a:buFont typeface="Roboto"/>
                <a:buChar char="●"/>
              </a:pPr>
              <a:r>
                <a:rPr lang="en" sz="900">
                  <a:solidFill>
                    <a:srgbClr val="FFFFFF"/>
                  </a:solidFill>
                  <a:latin typeface="Roboto"/>
                  <a:ea typeface="Roboto"/>
                  <a:cs typeface="Roboto"/>
                  <a:sym typeface="Roboto"/>
                </a:rPr>
                <a:t>Fiscal compliance measured against Uniform Grant Guidance, EDGAR</a:t>
              </a:r>
              <a:endParaRPr sz="900">
                <a:solidFill>
                  <a:srgbClr val="FFFFFF"/>
                </a:solidFill>
                <a:latin typeface="Roboto"/>
                <a:ea typeface="Roboto"/>
                <a:cs typeface="Roboto"/>
                <a:sym typeface="Roboto"/>
              </a:endParaRPr>
            </a:p>
          </p:txBody>
        </p:sp>
        <p:sp>
          <p:nvSpPr>
            <p:cNvPr id="236" name="Google Shape;236;p26"/>
            <p:cNvSpPr/>
            <p:nvPr/>
          </p:nvSpPr>
          <p:spPr>
            <a:xfrm>
              <a:off x="943713" y="3098476"/>
              <a:ext cx="2379900" cy="13026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1632122" y="3098513"/>
              <a:ext cx="674400" cy="674400"/>
            </a:xfrm>
            <a:prstGeom prst="rtTriangle">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943723" y="3098513"/>
              <a:ext cx="687600" cy="674400"/>
            </a:xfrm>
            <a:prstGeom prst="rtTriangl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240" name="Google Shape;240;p26"/>
            <p:cNvSpPr/>
            <p:nvPr/>
          </p:nvSpPr>
          <p:spPr>
            <a:xfrm>
              <a:off x="1704725" y="309855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How ESEA and ESSER Monitoring are Similar</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Monitoring Goal: Reduce Burden on LEAs</a:t>
            </a:r>
            <a:endParaRPr/>
          </a:p>
        </p:txBody>
      </p:sp>
      <p:sp>
        <p:nvSpPr>
          <p:cNvPr id="246" name="Google Shape;246;p27"/>
          <p:cNvSpPr txBox="1"/>
          <p:nvPr/>
        </p:nvSpPr>
        <p:spPr>
          <a:xfrm>
            <a:off x="920850" y="1157025"/>
            <a:ext cx="73023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Calibri"/>
                <a:ea typeface="Calibri"/>
                <a:cs typeface="Calibri"/>
                <a:sym typeface="Calibri"/>
              </a:rPr>
              <a:t>21-22 Key Reflections</a:t>
            </a:r>
            <a:endParaRPr sz="1800" u="sng">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Need better differentiation between Tier I and Tier II</a:t>
            </a:r>
            <a:endParaRPr sz="1800">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Risk levels can vary between fiscal and program</a:t>
            </a:r>
            <a:endParaRPr sz="1800">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Need to improve processes to provide meaningful feedback in a timely manner</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u="sng">
                <a:latin typeface="Calibri"/>
                <a:ea typeface="Calibri"/>
                <a:cs typeface="Calibri"/>
                <a:sym typeface="Calibri"/>
              </a:rPr>
              <a:t>Moving Forward</a:t>
            </a:r>
            <a:endParaRPr sz="1800" u="sng">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Will rely more on self-assessments</a:t>
            </a:r>
            <a:endParaRPr sz="1800">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Will reduce evidence submission and review</a:t>
            </a:r>
            <a:endParaRPr sz="1800">
              <a:latin typeface="Calibri"/>
              <a:ea typeface="Calibri"/>
              <a:cs typeface="Calibri"/>
              <a:sym typeface="Calibri"/>
            </a:endParaRPr>
          </a:p>
          <a:p>
            <a:pPr marL="285750" lvl="0" indent="-342900" algn="l" rtl="0">
              <a:spcBef>
                <a:spcPts val="0"/>
              </a:spcBef>
              <a:spcAft>
                <a:spcPts val="0"/>
              </a:spcAft>
              <a:buSzPts val="1800"/>
              <a:buFont typeface="Calibri"/>
              <a:buChar char="★"/>
            </a:pPr>
            <a:r>
              <a:rPr lang="en" sz="1800">
                <a:latin typeface="Calibri"/>
                <a:ea typeface="Calibri"/>
                <a:cs typeface="Calibri"/>
                <a:sym typeface="Calibri"/>
              </a:rPr>
              <a:t>Will continue to identify areas for additional training and technical assistance based on common recommendations (best practices) and corrective actions (required by statute/guidance)</a:t>
            </a:r>
            <a:endParaRPr sz="18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Most Common Action Items from 21-22 Fiscal Monitoring</a:t>
            </a:r>
            <a:endParaRPr/>
          </a:p>
        </p:txBody>
      </p:sp>
      <p:sp>
        <p:nvSpPr>
          <p:cNvPr id="252" name="Google Shape;252;p28"/>
          <p:cNvSpPr txBox="1"/>
          <p:nvPr/>
        </p:nvSpPr>
        <p:spPr>
          <a:xfrm>
            <a:off x="303800" y="1034025"/>
            <a:ext cx="8548200" cy="3675600"/>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Document the policies/procedures</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Our focus is less on which is policy and which is procedure - is the overall process documented?</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Ensure review of </a:t>
            </a:r>
            <a:r>
              <a:rPr lang="en" sz="1800" u="sng">
                <a:solidFill>
                  <a:schemeClr val="hlink"/>
                </a:solidFill>
                <a:latin typeface="Calibri"/>
                <a:ea typeface="Calibri"/>
                <a:cs typeface="Calibri"/>
                <a:sym typeface="Calibri"/>
                <a:hlinkClick r:id="rId3"/>
              </a:rPr>
              <a:t>Sam.gov</a:t>
            </a:r>
            <a:r>
              <a:rPr lang="en" sz="1800">
                <a:solidFill>
                  <a:schemeClr val="dk1"/>
                </a:solidFill>
                <a:latin typeface="Calibri"/>
                <a:ea typeface="Calibri"/>
                <a:cs typeface="Calibri"/>
                <a:sym typeface="Calibri"/>
              </a:rPr>
              <a:t> for suspension and debarment when required</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Should include a section speaking to emergencies </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Helpful resource for documenting the process </a:t>
            </a:r>
            <a:r>
              <a:rPr lang="en" sz="1800" u="sng">
                <a:solidFill>
                  <a:schemeClr val="hlink"/>
                </a:solidFill>
                <a:latin typeface="Calibri"/>
                <a:ea typeface="Calibri"/>
                <a:cs typeface="Calibri"/>
                <a:sym typeface="Calibri"/>
                <a:hlinkClick r:id="rId4"/>
              </a:rPr>
              <a:t>here</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Budget - to - Actual variations</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The expenses posted in the GL do not coincide with the activities approved in the original application</a:t>
            </a:r>
            <a:endParaRPr sz="1800">
              <a:solidFill>
                <a:schemeClr val="dk1"/>
              </a:solidFill>
              <a:latin typeface="Calibri"/>
              <a:ea typeface="Calibri"/>
              <a:cs typeface="Calibri"/>
              <a:sym typeface="Calibri"/>
            </a:endParaRPr>
          </a:p>
          <a:p>
            <a:pPr marL="1371600" marR="0" lvl="2" indent="-317500" algn="l" rtl="0">
              <a:lnSpc>
                <a:spcPct val="90000"/>
              </a:lnSpc>
              <a:spcBef>
                <a:spcPts val="0"/>
              </a:spcBef>
              <a:spcAft>
                <a:spcPts val="0"/>
              </a:spcAft>
              <a:buClr>
                <a:schemeClr val="dk1"/>
              </a:buClr>
              <a:buSzPts val="1400"/>
              <a:buChar char="•"/>
            </a:pPr>
            <a:r>
              <a:rPr lang="en" sz="1800">
                <a:solidFill>
                  <a:schemeClr val="dk1"/>
                </a:solidFill>
                <a:latin typeface="Calibri"/>
                <a:ea typeface="Calibri"/>
                <a:cs typeface="Calibri"/>
                <a:sym typeface="Calibri"/>
              </a:rPr>
              <a:t>Ensure the LEA is using a PAR for any decisions to spend money in a different activity or an amount greater than 10% of original</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Proper use of Chart of Accounts (most common variance is at object code)</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Compliant time and effort documentation</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Compliant equipment/real property tracking mechanisms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Monitoring Tiers</a:t>
            </a:r>
            <a:endParaRPr/>
          </a:p>
        </p:txBody>
      </p:sp>
      <p:sp>
        <p:nvSpPr>
          <p:cNvPr id="258" name="Google Shape;258;p29"/>
          <p:cNvSpPr txBox="1">
            <a:spLocks noGrp="1"/>
          </p:cNvSpPr>
          <p:nvPr>
            <p:ph type="body" idx="1"/>
          </p:nvPr>
        </p:nvSpPr>
        <p:spPr>
          <a:xfrm>
            <a:off x="348750" y="1217425"/>
            <a:ext cx="8446500" cy="36306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All LEAs that accept ESEA and ESSER funds will participate in monitoring during a multi-year cycle established by CDE.  </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Monitoring provides a basic level of oversight to ensure compliance with standard procedures required of all LEAs operating ESEA and ESSER programs.  </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A limited number of LEAs will be selected for Tier II and Tier III monitoring each year based on a set of selection criteria developed by CDE. </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Char char="❖"/>
            </a:pPr>
            <a:r>
              <a:rPr lang="en">
                <a:solidFill>
                  <a:srgbClr val="333333"/>
                </a:solidFill>
                <a:highlight>
                  <a:srgbClr val="FFFFFF"/>
                </a:highlight>
                <a:latin typeface="Arial"/>
                <a:ea typeface="Arial"/>
                <a:cs typeface="Arial"/>
                <a:sym typeface="Arial"/>
              </a:rPr>
              <a:t>Monitoring activities are conducted primarily through a desk review. Onsite monitoring activities may occur during Tier III monitoring. </a:t>
            </a:r>
            <a:endParaRPr>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400">
              <a:solidFill>
                <a:srgbClr val="333333"/>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Risk Assessment - Fiscal Indicators</a:t>
            </a:r>
            <a:endParaRPr/>
          </a:p>
        </p:txBody>
      </p:sp>
      <p:sp>
        <p:nvSpPr>
          <p:cNvPr id="264" name="Google Shape;264;p30"/>
          <p:cNvSpPr txBox="1"/>
          <p:nvPr/>
        </p:nvSpPr>
        <p:spPr>
          <a:xfrm>
            <a:off x="303800" y="1034025"/>
            <a:ext cx="2260800" cy="3088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Data comes from multiple sources </a:t>
            </a:r>
            <a:endParaRPr sz="18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Broken out into three levels of risk</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Please reach out for specifics on your LEA</a:t>
            </a:r>
            <a:endParaRPr sz="1800">
              <a:solidFill>
                <a:schemeClr val="dk1"/>
              </a:solidFill>
              <a:latin typeface="Calibri"/>
              <a:ea typeface="Calibri"/>
              <a:cs typeface="Calibri"/>
              <a:sym typeface="Calibri"/>
            </a:endParaRPr>
          </a:p>
        </p:txBody>
      </p:sp>
      <p:pic>
        <p:nvPicPr>
          <p:cNvPr id="265" name="Google Shape;265;p30" descr="Table outlining risk indicators and where data is sourced from."/>
          <p:cNvPicPr preferRelativeResize="0"/>
          <p:nvPr/>
        </p:nvPicPr>
        <p:blipFill>
          <a:blip r:embed="rId3">
            <a:alphaModFix/>
          </a:blip>
          <a:stretch>
            <a:fillRect/>
          </a:stretch>
        </p:blipFill>
        <p:spPr>
          <a:xfrm>
            <a:off x="2787075" y="1034025"/>
            <a:ext cx="5921000" cy="3516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Risk Assessment - Program Indicators</a:t>
            </a:r>
            <a:endParaRPr/>
          </a:p>
        </p:txBody>
      </p:sp>
      <p:sp>
        <p:nvSpPr>
          <p:cNvPr id="271" name="Google Shape;271;p31"/>
          <p:cNvSpPr txBox="1"/>
          <p:nvPr/>
        </p:nvSpPr>
        <p:spPr>
          <a:xfrm>
            <a:off x="303800" y="1034025"/>
            <a:ext cx="2260800" cy="3088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Data comes from multiple sources </a:t>
            </a:r>
            <a:endParaRPr sz="18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 use most recently available data</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Rank risk from low to high for each indicator</a:t>
            </a:r>
            <a:endParaRPr sz="1800">
              <a:solidFill>
                <a:schemeClr val="dk1"/>
              </a:solidFill>
              <a:latin typeface="Calibri"/>
              <a:ea typeface="Calibri"/>
              <a:cs typeface="Calibri"/>
              <a:sym typeface="Calibri"/>
            </a:endParaRPr>
          </a:p>
        </p:txBody>
      </p:sp>
      <p:pic>
        <p:nvPicPr>
          <p:cNvPr id="272" name="Google Shape;272;p31" descr="Program risk indicators and where data is sourced from."/>
          <p:cNvPicPr preferRelativeResize="0"/>
          <p:nvPr/>
        </p:nvPicPr>
        <p:blipFill>
          <a:blip r:embed="rId3">
            <a:alphaModFix/>
          </a:blip>
          <a:stretch>
            <a:fillRect/>
          </a:stretch>
        </p:blipFill>
        <p:spPr>
          <a:xfrm>
            <a:off x="3337875" y="974700"/>
            <a:ext cx="4407071" cy="4011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Using the Risk Assessment to Assign Tiers</a:t>
            </a:r>
            <a:endParaRPr/>
          </a:p>
        </p:txBody>
      </p:sp>
      <p:sp>
        <p:nvSpPr>
          <p:cNvPr id="278" name="Google Shape;278;p3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Beginning with the 2022-2023 year, tier levels are assigned separately for program and fiscal monitoring based on the results of the risk assessment. </a:t>
            </a:r>
            <a:endParaRPr/>
          </a:p>
          <a:p>
            <a:pPr marL="0" lvl="0" indent="0" algn="l" rtl="0">
              <a:spcBef>
                <a:spcPts val="800"/>
              </a:spcBef>
              <a:spcAft>
                <a:spcPts val="0"/>
              </a:spcAft>
              <a:buNone/>
            </a:pPr>
            <a:endParaRPr/>
          </a:p>
          <a:p>
            <a:pPr marL="457200" lvl="0" indent="-342900" algn="l" rtl="0">
              <a:spcBef>
                <a:spcPts val="800"/>
              </a:spcBef>
              <a:spcAft>
                <a:spcPts val="0"/>
              </a:spcAft>
              <a:buSzPts val="1800"/>
              <a:buChar char="•"/>
            </a:pPr>
            <a:r>
              <a:rPr lang="en"/>
              <a:t>Multiple tier combinations are possible</a:t>
            </a:r>
            <a:endParaRPr/>
          </a:p>
          <a:p>
            <a:pPr marL="914400" lvl="1" indent="-323850" algn="l" rtl="0">
              <a:spcBef>
                <a:spcPts val="0"/>
              </a:spcBef>
              <a:spcAft>
                <a:spcPts val="0"/>
              </a:spcAft>
              <a:buSzPts val="1500"/>
              <a:buChar char="•"/>
            </a:pPr>
            <a:r>
              <a:rPr lang="en"/>
              <a:t>For example, an LEA could be tier 2 for program and tier 1 for fiscal, OR</a:t>
            </a:r>
            <a:endParaRPr/>
          </a:p>
          <a:p>
            <a:pPr marL="914400" lvl="1" indent="-323850" algn="l" rtl="0">
              <a:spcBef>
                <a:spcPts val="0"/>
              </a:spcBef>
              <a:spcAft>
                <a:spcPts val="0"/>
              </a:spcAft>
              <a:buSzPts val="1500"/>
              <a:buChar char="•"/>
            </a:pPr>
            <a:r>
              <a:rPr lang="en"/>
              <a:t>An LEA could be tier 1 for program and tier 3 for fiscal</a:t>
            </a:r>
            <a:endParaRPr/>
          </a:p>
          <a:p>
            <a:pPr marL="914400" lvl="1" indent="-323850" algn="l" rtl="0">
              <a:spcBef>
                <a:spcPts val="0"/>
              </a:spcBef>
              <a:spcAft>
                <a:spcPts val="0"/>
              </a:spcAft>
              <a:buSzPts val="1500"/>
              <a:buChar char="•"/>
            </a:pPr>
            <a:r>
              <a:rPr lang="en"/>
              <a:t>Other combinations are possible, based specifically on risk assessment results</a:t>
            </a:r>
            <a:endParaRPr/>
          </a:p>
          <a:p>
            <a:pPr marL="0" lvl="0" indent="0" algn="l" rtl="0">
              <a:spcBef>
                <a:spcPts val="800"/>
              </a:spcBef>
              <a:spcAft>
                <a:spcPts val="0"/>
              </a:spcAft>
              <a:buNone/>
            </a:pPr>
            <a:endParaRPr/>
          </a:p>
        </p:txBody>
      </p:sp>
      <p:pic>
        <p:nvPicPr>
          <p:cNvPr id="279" name="Google Shape;279;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44057" y="3427257"/>
            <a:ext cx="4455875" cy="1267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descr="Program monitoring tier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Program Monitoring Tiers</a:t>
            </a:r>
            <a:endParaRPr/>
          </a:p>
          <a:p>
            <a:pPr marL="0" lvl="0" indent="0" algn="l" rtl="0">
              <a:spcBef>
                <a:spcPts val="0"/>
              </a:spcBef>
              <a:spcAft>
                <a:spcPts val="0"/>
              </a:spcAft>
              <a:buNone/>
            </a:pPr>
            <a:endParaRPr/>
          </a:p>
        </p:txBody>
      </p:sp>
      <p:grpSp>
        <p:nvGrpSpPr>
          <p:cNvPr id="285" name="Google Shape;285;p33" descr="Program monitoring tiers."/>
          <p:cNvGrpSpPr/>
          <p:nvPr/>
        </p:nvGrpSpPr>
        <p:grpSpPr>
          <a:xfrm>
            <a:off x="5632317" y="1189775"/>
            <a:ext cx="3305861" cy="3483050"/>
            <a:chOff x="5632317" y="1189775"/>
            <a:chExt cx="3305861" cy="3483050"/>
          </a:xfrm>
        </p:grpSpPr>
        <p:sp>
          <p:nvSpPr>
            <p:cNvPr id="286" name="Google Shape;286;p33"/>
            <p:cNvSpPr/>
            <p:nvPr/>
          </p:nvSpPr>
          <p:spPr>
            <a:xfrm>
              <a:off x="5632317" y="1189775"/>
              <a:ext cx="3305700" cy="669000"/>
            </a:xfrm>
            <a:prstGeom prst="chevron">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III</a:t>
              </a:r>
              <a:endParaRPr>
                <a:solidFill>
                  <a:srgbClr val="FFFFFF"/>
                </a:solidFill>
                <a:latin typeface="Roboto"/>
                <a:ea typeface="Roboto"/>
                <a:cs typeface="Roboto"/>
                <a:sym typeface="Roboto"/>
              </a:endParaRPr>
            </a:p>
          </p:txBody>
        </p:sp>
        <p:sp>
          <p:nvSpPr>
            <p:cNvPr id="287" name="Google Shape;287;p33"/>
            <p:cNvSpPr txBox="1"/>
            <p:nvPr/>
          </p:nvSpPr>
          <p:spPr>
            <a:xfrm>
              <a:off x="6167078" y="2057125"/>
              <a:ext cx="27711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Program Monitoring: </a:t>
              </a:r>
              <a:r>
                <a:rPr lang="en">
                  <a:solidFill>
                    <a:schemeClr val="dk1"/>
                  </a:solidFill>
                  <a:latin typeface="Calibri"/>
                  <a:ea typeface="Calibri"/>
                  <a:cs typeface="Calibri"/>
                  <a:sym typeface="Calibri"/>
                </a:rPr>
                <a:t>In addition to Tier I and II components, CDE will work with LEAs to identify additional program requirements  and site visit dates to review implementation practices. In Tier III monitoring, the LEA will have an opportunity to co-develop the monitoring plans and help determine which indicators would be helpful and relevant. </a:t>
              </a:r>
              <a:endParaRPr sz="900"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100">
                <a:latin typeface="Roboto"/>
                <a:ea typeface="Roboto"/>
                <a:cs typeface="Roboto"/>
                <a:sym typeface="Roboto"/>
              </a:endParaRPr>
            </a:p>
          </p:txBody>
        </p:sp>
      </p:grpSp>
      <p:grpSp>
        <p:nvGrpSpPr>
          <p:cNvPr id="288" name="Google Shape;288;p33" descr="Program monitoring tiers."/>
          <p:cNvGrpSpPr/>
          <p:nvPr/>
        </p:nvGrpSpPr>
        <p:grpSpPr>
          <a:xfrm>
            <a:off x="0" y="1189989"/>
            <a:ext cx="3546900" cy="3482836"/>
            <a:chOff x="0" y="1189989"/>
            <a:chExt cx="3546900" cy="3482836"/>
          </a:xfrm>
        </p:grpSpPr>
        <p:sp>
          <p:nvSpPr>
            <p:cNvPr id="289" name="Google Shape;289;p33"/>
            <p:cNvSpPr/>
            <p:nvPr/>
          </p:nvSpPr>
          <p:spPr>
            <a:xfrm>
              <a:off x="0" y="1189989"/>
              <a:ext cx="3546900" cy="669000"/>
            </a:xfrm>
            <a:prstGeom prst="homePlate">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a:t>
              </a:r>
              <a:endParaRPr>
                <a:solidFill>
                  <a:srgbClr val="FFFFFF"/>
                </a:solidFill>
                <a:latin typeface="Roboto"/>
                <a:ea typeface="Roboto"/>
                <a:cs typeface="Roboto"/>
                <a:sym typeface="Roboto"/>
              </a:endParaRPr>
            </a:p>
          </p:txBody>
        </p:sp>
        <p:sp>
          <p:nvSpPr>
            <p:cNvPr id="290" name="Google Shape;290;p33"/>
            <p:cNvSpPr txBox="1"/>
            <p:nvPr/>
          </p:nvSpPr>
          <p:spPr>
            <a:xfrm>
              <a:off x="128600" y="2057125"/>
              <a:ext cx="29148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Program Monitoring: </a:t>
              </a:r>
              <a:r>
                <a:rPr lang="en">
                  <a:solidFill>
                    <a:schemeClr val="dk1"/>
                  </a:solidFill>
                  <a:latin typeface="Calibri"/>
                  <a:ea typeface="Calibri"/>
                  <a:cs typeface="Calibri"/>
                  <a:sym typeface="Calibri"/>
                </a:rPr>
                <a:t>The LEA will complete and submit the Program Monitoring Self-Assessment (PMSA). If further action is needed, a follow-up call will be scheduled between the LEA and CDE to discuss next steps. If no further action is needed, CDE will notify the LEA by email that the program monitoring process has concluded.</a:t>
              </a:r>
              <a:endParaRPr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latin typeface="Roboto"/>
                <a:ea typeface="Roboto"/>
                <a:cs typeface="Roboto"/>
                <a:sym typeface="Roboto"/>
              </a:endParaRPr>
            </a:p>
          </p:txBody>
        </p:sp>
      </p:grpSp>
      <p:grpSp>
        <p:nvGrpSpPr>
          <p:cNvPr id="291" name="Google Shape;291;p33" descr="Program monitoring tiers."/>
          <p:cNvGrpSpPr/>
          <p:nvPr/>
        </p:nvGrpSpPr>
        <p:grpSpPr>
          <a:xfrm>
            <a:off x="2944204" y="1189775"/>
            <a:ext cx="3305700" cy="3483050"/>
            <a:chOff x="2944204" y="1189775"/>
            <a:chExt cx="3305700" cy="3483050"/>
          </a:xfrm>
        </p:grpSpPr>
        <p:sp>
          <p:nvSpPr>
            <p:cNvPr id="292" name="Google Shape;292;p33"/>
            <p:cNvSpPr/>
            <p:nvPr/>
          </p:nvSpPr>
          <p:spPr>
            <a:xfrm>
              <a:off x="2944204" y="1189775"/>
              <a:ext cx="3305700" cy="669000"/>
            </a:xfrm>
            <a:prstGeom prst="chevron">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a:t>
              </a:r>
              <a:endParaRPr>
                <a:solidFill>
                  <a:srgbClr val="FFFFFF"/>
                </a:solidFill>
                <a:latin typeface="Roboto"/>
                <a:ea typeface="Roboto"/>
                <a:cs typeface="Roboto"/>
                <a:sym typeface="Roboto"/>
              </a:endParaRPr>
            </a:p>
          </p:txBody>
        </p:sp>
        <p:sp>
          <p:nvSpPr>
            <p:cNvPr id="293" name="Google Shape;293;p33"/>
            <p:cNvSpPr txBox="1"/>
            <p:nvPr/>
          </p:nvSpPr>
          <p:spPr>
            <a:xfrm>
              <a:off x="3096825" y="2057125"/>
              <a:ext cx="30645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Program Monitoring: </a:t>
              </a:r>
              <a:r>
                <a:rPr lang="en">
                  <a:solidFill>
                    <a:schemeClr val="dk1"/>
                  </a:solidFill>
                  <a:latin typeface="Calibri"/>
                  <a:ea typeface="Calibri"/>
                  <a:cs typeface="Calibri"/>
                  <a:sym typeface="Calibri"/>
                </a:rPr>
                <a:t>In addition to Tier I components, Tier II may include requests for additional information or submission of evidence. LEAs will use Syncplicity to submit any additional documentation. CDE will provide a written report to summarize any recommendations, corrective actions, or next steps identified through the program monitoring process.</a:t>
              </a:r>
              <a:endParaRPr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200">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descr="Fiscal tier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What are the Fiscal tiers?</a:t>
            </a:r>
            <a:endParaRPr/>
          </a:p>
          <a:p>
            <a:pPr marL="0" lvl="0" indent="0" algn="l" rtl="0">
              <a:spcBef>
                <a:spcPts val="0"/>
              </a:spcBef>
              <a:spcAft>
                <a:spcPts val="0"/>
              </a:spcAft>
              <a:buNone/>
            </a:pPr>
            <a:endParaRPr/>
          </a:p>
        </p:txBody>
      </p:sp>
      <p:grpSp>
        <p:nvGrpSpPr>
          <p:cNvPr id="299" name="Google Shape;299;p34" descr="Fiscal tiers."/>
          <p:cNvGrpSpPr/>
          <p:nvPr/>
        </p:nvGrpSpPr>
        <p:grpSpPr>
          <a:xfrm>
            <a:off x="5632317" y="1189775"/>
            <a:ext cx="3305861" cy="3284700"/>
            <a:chOff x="5632317" y="1189775"/>
            <a:chExt cx="3305861" cy="3284700"/>
          </a:xfrm>
        </p:grpSpPr>
        <p:sp>
          <p:nvSpPr>
            <p:cNvPr id="300" name="Google Shape;300;p34"/>
            <p:cNvSpPr/>
            <p:nvPr/>
          </p:nvSpPr>
          <p:spPr>
            <a:xfrm>
              <a:off x="5632317" y="1189775"/>
              <a:ext cx="3305700" cy="669000"/>
            </a:xfrm>
            <a:prstGeom prst="chevron">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III</a:t>
              </a:r>
              <a:endParaRPr>
                <a:solidFill>
                  <a:srgbClr val="FFFFFF"/>
                </a:solidFill>
                <a:latin typeface="Roboto"/>
                <a:ea typeface="Roboto"/>
                <a:cs typeface="Roboto"/>
                <a:sym typeface="Roboto"/>
              </a:endParaRPr>
            </a:p>
          </p:txBody>
        </p:sp>
        <p:sp>
          <p:nvSpPr>
            <p:cNvPr id="301" name="Google Shape;301;p34"/>
            <p:cNvSpPr txBox="1"/>
            <p:nvPr/>
          </p:nvSpPr>
          <p:spPr>
            <a:xfrm>
              <a:off x="6167078" y="1858775"/>
              <a:ext cx="27711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a:t>
              </a:r>
              <a:r>
                <a:rPr lang="en" sz="1000">
                  <a:solidFill>
                    <a:schemeClr val="dk1"/>
                  </a:solidFill>
                  <a:latin typeface="Calibri"/>
                  <a:ea typeface="Calibri"/>
                  <a:cs typeface="Calibri"/>
                  <a:sym typeface="Calibri"/>
                </a:rPr>
                <a:t> The initial document submission requirements are the same as Tier II.</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000">
                  <a:solidFill>
                    <a:schemeClr val="dk1"/>
                  </a:solidFill>
                  <a:latin typeface="Calibri"/>
                  <a:ea typeface="Calibri"/>
                  <a:cs typeface="Calibri"/>
                  <a:sym typeface="Calibri"/>
                </a:rPr>
                <a:t>The difference in Tier III will come during follow-up sample transaction requests. Typically this will involve a larger sample than Tier II. </a:t>
              </a:r>
              <a:endParaRPr sz="1000">
                <a:latin typeface="Roboto"/>
                <a:ea typeface="Roboto"/>
                <a:cs typeface="Roboto"/>
                <a:sym typeface="Roboto"/>
              </a:endParaRPr>
            </a:p>
          </p:txBody>
        </p:sp>
      </p:grpSp>
      <p:grpSp>
        <p:nvGrpSpPr>
          <p:cNvPr id="302" name="Google Shape;302;p34" descr="Fiscal tiers."/>
          <p:cNvGrpSpPr/>
          <p:nvPr/>
        </p:nvGrpSpPr>
        <p:grpSpPr>
          <a:xfrm>
            <a:off x="0" y="1189989"/>
            <a:ext cx="3546900" cy="3284711"/>
            <a:chOff x="0" y="1189989"/>
            <a:chExt cx="3546900" cy="3284711"/>
          </a:xfrm>
        </p:grpSpPr>
        <p:sp>
          <p:nvSpPr>
            <p:cNvPr id="303" name="Google Shape;303;p34"/>
            <p:cNvSpPr/>
            <p:nvPr/>
          </p:nvSpPr>
          <p:spPr>
            <a:xfrm>
              <a:off x="0" y="1189989"/>
              <a:ext cx="3546900" cy="669000"/>
            </a:xfrm>
            <a:prstGeom prst="homePlate">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a:t>
              </a:r>
              <a:endParaRPr>
                <a:solidFill>
                  <a:srgbClr val="FFFFFF"/>
                </a:solidFill>
                <a:latin typeface="Roboto"/>
                <a:ea typeface="Roboto"/>
                <a:cs typeface="Roboto"/>
                <a:sym typeface="Roboto"/>
              </a:endParaRPr>
            </a:p>
          </p:txBody>
        </p:sp>
        <p:sp>
          <p:nvSpPr>
            <p:cNvPr id="304" name="Google Shape;304;p34"/>
            <p:cNvSpPr txBox="1"/>
            <p:nvPr/>
          </p:nvSpPr>
          <p:spPr>
            <a:xfrm>
              <a:off x="128600" y="1859000"/>
              <a:ext cx="29148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 </a:t>
              </a:r>
              <a:r>
                <a:rPr lang="en" sz="1000">
                  <a:solidFill>
                    <a:schemeClr val="dk1"/>
                  </a:solidFill>
                  <a:latin typeface="Calibri"/>
                  <a:ea typeface="Calibri"/>
                  <a:cs typeface="Calibri"/>
                  <a:sym typeface="Calibri"/>
                </a:rPr>
                <a:t>The LEA will complete and submit the Fiscal Self-Assessment (FSA). If further action is needed, CDE will send an email or schedule a follow-up call between the LEA and CDE. If no further action is needed, CDE will notify the LEA by email that the fiscal monitoring process has concluded.</a:t>
              </a:r>
              <a:endParaRPr sz="1000">
                <a:latin typeface="Roboto"/>
                <a:ea typeface="Roboto"/>
                <a:cs typeface="Roboto"/>
                <a:sym typeface="Roboto"/>
              </a:endParaRPr>
            </a:p>
          </p:txBody>
        </p:sp>
      </p:grpSp>
      <p:grpSp>
        <p:nvGrpSpPr>
          <p:cNvPr id="305" name="Google Shape;305;p34" descr="Fiscal tiers."/>
          <p:cNvGrpSpPr/>
          <p:nvPr/>
        </p:nvGrpSpPr>
        <p:grpSpPr>
          <a:xfrm>
            <a:off x="2944204" y="1189775"/>
            <a:ext cx="3305700" cy="3281400"/>
            <a:chOff x="2944204" y="1189775"/>
            <a:chExt cx="3305700" cy="3281400"/>
          </a:xfrm>
        </p:grpSpPr>
        <p:sp>
          <p:nvSpPr>
            <p:cNvPr id="306" name="Google Shape;306;p34"/>
            <p:cNvSpPr/>
            <p:nvPr/>
          </p:nvSpPr>
          <p:spPr>
            <a:xfrm>
              <a:off x="2944204" y="1189775"/>
              <a:ext cx="3305700" cy="669000"/>
            </a:xfrm>
            <a:prstGeom prst="chevron">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a:t>
              </a:r>
              <a:endParaRPr>
                <a:solidFill>
                  <a:srgbClr val="FFFFFF"/>
                </a:solidFill>
                <a:latin typeface="Roboto"/>
                <a:ea typeface="Roboto"/>
                <a:cs typeface="Roboto"/>
                <a:sym typeface="Roboto"/>
              </a:endParaRPr>
            </a:p>
          </p:txBody>
        </p:sp>
        <p:sp>
          <p:nvSpPr>
            <p:cNvPr id="307" name="Google Shape;307;p34"/>
            <p:cNvSpPr txBox="1"/>
            <p:nvPr/>
          </p:nvSpPr>
          <p:spPr>
            <a:xfrm>
              <a:off x="3096825" y="1858775"/>
              <a:ext cx="3064500" cy="26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 </a:t>
              </a:r>
              <a:r>
                <a:rPr lang="en" sz="1000">
                  <a:solidFill>
                    <a:schemeClr val="dk1"/>
                  </a:solidFill>
                  <a:latin typeface="Calibri"/>
                  <a:ea typeface="Calibri"/>
                  <a:cs typeface="Calibri"/>
                  <a:sym typeface="Calibri"/>
                </a:rPr>
                <a:t>In addition to Tier I components, LEAs will need to submit as part of the initial document submission:</a:t>
              </a:r>
              <a:endParaRPr sz="1000">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Detailed general ledgers </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A list of employees paid with ESEA/ESSER</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Links to board policies</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Documents that outline the procedures for ESEA/ESSER transactions if the LEA incurred</a:t>
              </a:r>
              <a:r>
                <a:rPr lang="en" sz="1000">
                  <a:solidFill>
                    <a:srgbClr val="FF0000"/>
                  </a:solidFill>
                  <a:latin typeface="Calibri"/>
                  <a:ea typeface="Calibri"/>
                  <a:cs typeface="Calibri"/>
                  <a:sym typeface="Calibri"/>
                </a:rPr>
                <a:t> </a:t>
              </a:r>
              <a:r>
                <a:rPr lang="en" sz="1000">
                  <a:solidFill>
                    <a:schemeClr val="dk1"/>
                  </a:solidFill>
                  <a:latin typeface="Calibri"/>
                  <a:ea typeface="Calibri"/>
                  <a:cs typeface="Calibri"/>
                  <a:sym typeface="Calibri"/>
                </a:rPr>
                <a:t>expenditures related to those processes during the period under monitoring:</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Procurement</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Time and Effort (Payroll)</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Capital Property and Equipment</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Construction</a:t>
              </a:r>
              <a:endParaRPr sz="1000">
                <a:solidFill>
                  <a:schemeClr val="dk1"/>
                </a:solidFill>
                <a:latin typeface="Calibri"/>
                <a:ea typeface="Calibri"/>
                <a:cs typeface="Calibri"/>
                <a:sym typeface="Calibri"/>
              </a:endParaRPr>
            </a:p>
          </p:txBody>
        </p:sp>
      </p:grpSp>
      <p:sp>
        <p:nvSpPr>
          <p:cNvPr id="308" name="Google Shape;308;p34" descr="Fiscal tiers."/>
          <p:cNvSpPr txBox="1"/>
          <p:nvPr/>
        </p:nvSpPr>
        <p:spPr>
          <a:xfrm>
            <a:off x="6144000" y="3604050"/>
            <a:ext cx="3000000" cy="8313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a:solidFill>
                  <a:schemeClr val="lt1"/>
                </a:solidFill>
              </a:rPr>
              <a:t>All LEAs identified as Tier II or III will receive a follow-up request for sample transactions.</a:t>
            </a:r>
            <a:endParaRPr>
              <a:solidFill>
                <a:schemeClr val="lt1"/>
              </a:solidFill>
            </a:endParaRPr>
          </a:p>
        </p:txBody>
      </p:sp>
      <p:sp>
        <p:nvSpPr>
          <p:cNvPr id="309" name="Google Shape;309;p34" descr="Fiscal tiers."/>
          <p:cNvSpPr txBox="1"/>
          <p:nvPr/>
        </p:nvSpPr>
        <p:spPr>
          <a:xfrm>
            <a:off x="6026225" y="401800"/>
            <a:ext cx="3000000" cy="6156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a:solidFill>
                  <a:schemeClr val="lt1"/>
                </a:solidFill>
              </a:rPr>
              <a:t>All LEAs identified for monitoring will complete the FSA.</a:t>
            </a:r>
            <a:endParaRPr>
              <a:solidFill>
                <a:schemeClr val="lt1"/>
              </a:solidFill>
            </a:endParaRPr>
          </a:p>
        </p:txBody>
      </p:sp>
      <p:sp>
        <p:nvSpPr>
          <p:cNvPr id="310" name="Google Shape;310;p34" descr="Fiscal tiers."/>
          <p:cNvSpPr txBox="1"/>
          <p:nvPr/>
        </p:nvSpPr>
        <p:spPr>
          <a:xfrm>
            <a:off x="123700" y="3855575"/>
            <a:ext cx="3000000" cy="6156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a:solidFill>
                  <a:schemeClr val="lt1"/>
                </a:solidFill>
              </a:rPr>
              <a:t>All documents, including FSA, submitted to Syncplicity.</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104" name="Google Shape;104;p17"/>
          <p:cNvSpPr txBox="1">
            <a:spLocks noGrp="1"/>
          </p:cNvSpPr>
          <p:nvPr>
            <p:ph type="body" idx="1"/>
          </p:nvPr>
        </p:nvSpPr>
        <p:spPr>
          <a:xfrm>
            <a:off x="628650" y="1165860"/>
            <a:ext cx="7886700" cy="32634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457200" lvl="0" indent="-330200" algn="l" rtl="0">
              <a:lnSpc>
                <a:spcPct val="90000"/>
              </a:lnSpc>
              <a:spcBef>
                <a:spcPts val="600"/>
              </a:spcBef>
              <a:spcAft>
                <a:spcPts val="0"/>
              </a:spcAft>
              <a:buSzPts val="1600"/>
              <a:buChar char="•"/>
            </a:pPr>
            <a:r>
              <a:rPr lang="en" sz="1600"/>
              <a:t>Updates and Reminders </a:t>
            </a:r>
            <a:endParaRPr sz="1600"/>
          </a:p>
          <a:p>
            <a:pPr marL="914400" lvl="1" indent="-330200" algn="l" rtl="0">
              <a:lnSpc>
                <a:spcPct val="90000"/>
              </a:lnSpc>
              <a:spcBef>
                <a:spcPts val="0"/>
              </a:spcBef>
              <a:spcAft>
                <a:spcPts val="0"/>
              </a:spcAft>
              <a:buSzPts val="1600"/>
              <a:buChar char="•"/>
            </a:pPr>
            <a:r>
              <a:rPr lang="en" sz="1400"/>
              <a:t>Fall RNMs </a:t>
            </a:r>
            <a:endParaRPr sz="1400"/>
          </a:p>
          <a:p>
            <a:pPr marL="457200" lvl="0" indent="-330200" algn="l" rtl="0">
              <a:lnSpc>
                <a:spcPct val="90000"/>
              </a:lnSpc>
              <a:spcBef>
                <a:spcPts val="600"/>
              </a:spcBef>
              <a:spcAft>
                <a:spcPts val="0"/>
              </a:spcAft>
              <a:buSzPts val="1600"/>
              <a:buChar char="•"/>
            </a:pPr>
            <a:r>
              <a:rPr lang="en" sz="1600"/>
              <a:t>Monitoring Overview</a:t>
            </a:r>
            <a:endParaRPr sz="1600"/>
          </a:p>
        </p:txBody>
      </p:sp>
      <p:sp>
        <p:nvSpPr>
          <p:cNvPr id="105" name="Google Shape;105;p17"/>
          <p:cNvSpPr txBox="1">
            <a:spLocks noGrp="1"/>
          </p:cNvSpPr>
          <p:nvPr>
            <p:ph type="sldNum" idx="12"/>
          </p:nvPr>
        </p:nvSpPr>
        <p:spPr>
          <a:xfrm>
            <a:off x="249655" y="4767263"/>
            <a:ext cx="2057400" cy="2739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descr="Next step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Next Steps</a:t>
            </a:r>
            <a:endParaRPr/>
          </a:p>
        </p:txBody>
      </p:sp>
      <p:sp>
        <p:nvSpPr>
          <p:cNvPr id="316" name="Google Shape;316;p35" descr="Next steps."/>
          <p:cNvSpPr/>
          <p:nvPr/>
        </p:nvSpPr>
        <p:spPr>
          <a:xfrm>
            <a:off x="2523975" y="2248113"/>
            <a:ext cx="594300" cy="36900"/>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35" descr="Next steps."/>
          <p:cNvGrpSpPr/>
          <p:nvPr/>
        </p:nvGrpSpPr>
        <p:grpSpPr>
          <a:xfrm>
            <a:off x="594488" y="1957150"/>
            <a:ext cx="1709100" cy="1150175"/>
            <a:chOff x="594488" y="1957150"/>
            <a:chExt cx="1709100" cy="1150175"/>
          </a:xfrm>
        </p:grpSpPr>
        <p:sp>
          <p:nvSpPr>
            <p:cNvPr id="318" name="Google Shape;318;p35"/>
            <p:cNvSpPr/>
            <p:nvPr/>
          </p:nvSpPr>
          <p:spPr>
            <a:xfrm>
              <a:off x="1151886" y="195715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txBox="1"/>
            <p:nvPr/>
          </p:nvSpPr>
          <p:spPr>
            <a:xfrm>
              <a:off x="1170175" y="2092875"/>
              <a:ext cx="557700" cy="34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b="1">
                  <a:solidFill>
                    <a:srgbClr val="A72A1E"/>
                  </a:solidFill>
                  <a:latin typeface="Roboto"/>
                  <a:ea typeface="Roboto"/>
                  <a:cs typeface="Roboto"/>
                  <a:sym typeface="Roboto"/>
                </a:rPr>
                <a:t>RNMs</a:t>
              </a:r>
              <a:endParaRPr sz="800" b="1">
                <a:solidFill>
                  <a:srgbClr val="A72A1E"/>
                </a:solidFill>
                <a:latin typeface="Roboto"/>
                <a:ea typeface="Roboto"/>
                <a:cs typeface="Roboto"/>
                <a:sym typeface="Roboto"/>
              </a:endParaRPr>
            </a:p>
            <a:p>
              <a:pPr marL="0" lvl="0" indent="0" algn="ctr" rtl="0">
                <a:lnSpc>
                  <a:spcPct val="115000"/>
                </a:lnSpc>
                <a:spcBef>
                  <a:spcPts val="1600"/>
                </a:spcBef>
                <a:spcAft>
                  <a:spcPts val="1600"/>
                </a:spcAft>
                <a:buNone/>
              </a:pPr>
              <a:endParaRPr sz="800" b="1">
                <a:solidFill>
                  <a:srgbClr val="A72A1E"/>
                </a:solidFill>
                <a:latin typeface="Roboto"/>
                <a:ea typeface="Roboto"/>
                <a:cs typeface="Roboto"/>
                <a:sym typeface="Roboto"/>
              </a:endParaRPr>
            </a:p>
          </p:txBody>
        </p:sp>
        <p:sp>
          <p:nvSpPr>
            <p:cNvPr id="320" name="Google Shape;320;p35"/>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72A1E"/>
                  </a:solidFill>
                  <a:latin typeface="Roboto"/>
                  <a:ea typeface="Roboto"/>
                  <a:cs typeface="Roboto"/>
                  <a:sym typeface="Roboto"/>
                </a:rPr>
                <a:t>Regional Network Meetings</a:t>
              </a:r>
              <a:endParaRPr sz="1000" b="1">
                <a:solidFill>
                  <a:srgbClr val="A72A1E"/>
                </a:solidFill>
                <a:latin typeface="Roboto"/>
                <a:ea typeface="Roboto"/>
                <a:cs typeface="Roboto"/>
                <a:sym typeface="Roboto"/>
              </a:endParaRPr>
            </a:p>
          </p:txBody>
        </p:sp>
      </p:grpSp>
      <p:grpSp>
        <p:nvGrpSpPr>
          <p:cNvPr id="321" name="Google Shape;321;p35" descr="Next steps."/>
          <p:cNvGrpSpPr/>
          <p:nvPr/>
        </p:nvGrpSpPr>
        <p:grpSpPr>
          <a:xfrm>
            <a:off x="3338675" y="1957150"/>
            <a:ext cx="1709100" cy="1150175"/>
            <a:chOff x="2699425" y="1957150"/>
            <a:chExt cx="1709100" cy="1150175"/>
          </a:xfrm>
        </p:grpSpPr>
        <p:sp>
          <p:nvSpPr>
            <p:cNvPr id="322" name="Google Shape;322;p35"/>
            <p:cNvSpPr/>
            <p:nvPr/>
          </p:nvSpPr>
          <p:spPr>
            <a:xfrm>
              <a:off x="3256823" y="195715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72A1E"/>
                  </a:solidFill>
                  <a:latin typeface="Roboto"/>
                  <a:ea typeface="Roboto"/>
                  <a:cs typeface="Roboto"/>
                  <a:sym typeface="Roboto"/>
                </a:rPr>
                <a:t>Program Monitoring Self-Assessment</a:t>
              </a:r>
              <a:endParaRPr sz="1000" b="1">
                <a:solidFill>
                  <a:srgbClr val="A72A1E"/>
                </a:solidFill>
                <a:latin typeface="Roboto"/>
                <a:ea typeface="Roboto"/>
                <a:cs typeface="Roboto"/>
                <a:sym typeface="Roboto"/>
              </a:endParaRPr>
            </a:p>
          </p:txBody>
        </p:sp>
        <p:sp>
          <p:nvSpPr>
            <p:cNvPr id="324" name="Google Shape;324;p35"/>
            <p:cNvSpPr txBox="1"/>
            <p:nvPr/>
          </p:nvSpPr>
          <p:spPr>
            <a:xfrm>
              <a:off x="3290525" y="2093800"/>
              <a:ext cx="5154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A72A1E"/>
                  </a:solidFill>
                  <a:latin typeface="Roboto"/>
                  <a:ea typeface="Roboto"/>
                  <a:cs typeface="Roboto"/>
                  <a:sym typeface="Roboto"/>
                </a:rPr>
                <a:t>PMSA</a:t>
              </a:r>
              <a:endParaRPr sz="800" b="1">
                <a:solidFill>
                  <a:srgbClr val="A72A1E"/>
                </a:solidFill>
                <a:latin typeface="Roboto"/>
                <a:ea typeface="Roboto"/>
                <a:cs typeface="Roboto"/>
                <a:sym typeface="Roboto"/>
              </a:endParaRPr>
            </a:p>
          </p:txBody>
        </p:sp>
      </p:grpSp>
      <p:grpSp>
        <p:nvGrpSpPr>
          <p:cNvPr id="325" name="Google Shape;325;p35" descr="Next steps."/>
          <p:cNvGrpSpPr/>
          <p:nvPr/>
        </p:nvGrpSpPr>
        <p:grpSpPr>
          <a:xfrm>
            <a:off x="6159013" y="2069174"/>
            <a:ext cx="1709100" cy="1038151"/>
            <a:chOff x="4781413" y="2069174"/>
            <a:chExt cx="1709100" cy="1038151"/>
          </a:xfrm>
        </p:grpSpPr>
        <p:sp>
          <p:nvSpPr>
            <p:cNvPr id="326" name="Google Shape;326;p35"/>
            <p:cNvSpPr txBox="1"/>
            <p:nvPr/>
          </p:nvSpPr>
          <p:spPr>
            <a:xfrm>
              <a:off x="4781413"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72A1E"/>
                  </a:solidFill>
                  <a:latin typeface="Roboto"/>
                  <a:ea typeface="Roboto"/>
                  <a:cs typeface="Roboto"/>
                  <a:sym typeface="Roboto"/>
                </a:rPr>
                <a:t>Fiscal</a:t>
              </a:r>
              <a:endParaRPr sz="1000" b="1">
                <a:solidFill>
                  <a:srgbClr val="A72A1E"/>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1000" b="1">
                  <a:solidFill>
                    <a:srgbClr val="A72A1E"/>
                  </a:solidFill>
                  <a:latin typeface="Roboto"/>
                  <a:ea typeface="Roboto"/>
                  <a:cs typeface="Roboto"/>
                  <a:sym typeface="Roboto"/>
                </a:rPr>
                <a:t>Self-Assessment</a:t>
              </a:r>
              <a:endParaRPr sz="1000" b="1">
                <a:solidFill>
                  <a:srgbClr val="858585"/>
                </a:solidFill>
                <a:latin typeface="Roboto"/>
                <a:ea typeface="Roboto"/>
                <a:cs typeface="Roboto"/>
                <a:sym typeface="Roboto"/>
              </a:endParaRPr>
            </a:p>
          </p:txBody>
        </p:sp>
        <p:sp>
          <p:nvSpPr>
            <p:cNvPr id="327" name="Google Shape;327;p35"/>
            <p:cNvSpPr txBox="1"/>
            <p:nvPr/>
          </p:nvSpPr>
          <p:spPr>
            <a:xfrm>
              <a:off x="5417583" y="206917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800" b="1">
                  <a:solidFill>
                    <a:srgbClr val="A72A1E"/>
                  </a:solidFill>
                  <a:latin typeface="Roboto"/>
                  <a:ea typeface="Roboto"/>
                  <a:cs typeface="Roboto"/>
                  <a:sym typeface="Roboto"/>
                </a:rPr>
                <a:t>FSA</a:t>
              </a:r>
              <a:endParaRPr sz="800" b="1">
                <a:solidFill>
                  <a:srgbClr val="858585"/>
                </a:solidFill>
                <a:latin typeface="Roboto"/>
                <a:ea typeface="Roboto"/>
                <a:cs typeface="Roboto"/>
                <a:sym typeface="Roboto"/>
              </a:endParaRPr>
            </a:p>
          </p:txBody>
        </p:sp>
      </p:grpSp>
      <p:sp>
        <p:nvSpPr>
          <p:cNvPr id="328" name="Google Shape;328;p35" descr="Next steps."/>
          <p:cNvSpPr/>
          <p:nvPr/>
        </p:nvSpPr>
        <p:spPr>
          <a:xfrm>
            <a:off x="6716423" y="1932513"/>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Clr>
                <a:schemeClr val="dk1"/>
              </a:buClr>
              <a:buSzPts val="1100"/>
              <a:buFont typeface="Arial"/>
              <a:buNone/>
            </a:pPr>
            <a:endParaRPr/>
          </a:p>
        </p:txBody>
      </p:sp>
      <p:sp>
        <p:nvSpPr>
          <p:cNvPr id="329" name="Google Shape;329;p35" descr="Next steps."/>
          <p:cNvSpPr/>
          <p:nvPr/>
        </p:nvSpPr>
        <p:spPr>
          <a:xfrm>
            <a:off x="5306238" y="2211213"/>
            <a:ext cx="594300" cy="36900"/>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descr="Next steps."/>
          <p:cNvSpPr txBox="1"/>
          <p:nvPr/>
        </p:nvSpPr>
        <p:spPr>
          <a:xfrm>
            <a:off x="778850" y="3247350"/>
            <a:ext cx="1340400" cy="5541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A72A1E"/>
                </a:solidFill>
                <a:latin typeface="Calibri"/>
                <a:ea typeface="Calibri"/>
                <a:cs typeface="Calibri"/>
                <a:sym typeface="Calibri"/>
              </a:rPr>
              <a:t>Overview of Self-Assessments </a:t>
            </a:r>
            <a:endParaRPr sz="1200">
              <a:solidFill>
                <a:srgbClr val="A72A1E"/>
              </a:solidFill>
              <a:latin typeface="Calibri"/>
              <a:ea typeface="Calibri"/>
              <a:cs typeface="Calibri"/>
              <a:sym typeface="Calibri"/>
            </a:endParaRPr>
          </a:p>
        </p:txBody>
      </p:sp>
      <p:sp>
        <p:nvSpPr>
          <p:cNvPr id="331" name="Google Shape;331;p35" descr="Next steps."/>
          <p:cNvSpPr txBox="1"/>
          <p:nvPr/>
        </p:nvSpPr>
        <p:spPr>
          <a:xfrm>
            <a:off x="3523025" y="3247350"/>
            <a:ext cx="1340400" cy="5541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Calibri"/>
                <a:ea typeface="Calibri"/>
                <a:cs typeface="Calibri"/>
                <a:sym typeface="Calibri"/>
              </a:rPr>
              <a:t>Coming in Early November</a:t>
            </a:r>
            <a:endParaRPr sz="1200">
              <a:latin typeface="Calibri"/>
              <a:ea typeface="Calibri"/>
              <a:cs typeface="Calibri"/>
              <a:sym typeface="Calibri"/>
            </a:endParaRPr>
          </a:p>
        </p:txBody>
      </p:sp>
      <p:sp>
        <p:nvSpPr>
          <p:cNvPr id="332" name="Google Shape;332;p35" descr="Next steps."/>
          <p:cNvSpPr txBox="1"/>
          <p:nvPr/>
        </p:nvSpPr>
        <p:spPr>
          <a:xfrm>
            <a:off x="6381575" y="3247350"/>
            <a:ext cx="1340400" cy="554100"/>
          </a:xfrm>
          <a:prstGeom prst="rect">
            <a:avLst/>
          </a:prstGeom>
          <a:noFill/>
          <a:ln w="19050" cap="flat" cmpd="sng">
            <a:solidFill>
              <a:srgbClr val="A72A1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Coming in Early November</a:t>
            </a:r>
            <a:endParaRPr sz="1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txBox="1">
            <a:spLocks noGrp="1"/>
          </p:cNvSpPr>
          <p:nvPr>
            <p:ph type="body" idx="1"/>
          </p:nvPr>
        </p:nvSpPr>
        <p:spPr>
          <a:xfrm>
            <a:off x="579550" y="1204175"/>
            <a:ext cx="23853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333333"/>
              </a:buClr>
              <a:buSzPts val="1500"/>
              <a:buNone/>
            </a:pPr>
            <a:r>
              <a:rPr lang="en" sz="1400" b="1" u="sng" dirty="0">
                <a:solidFill>
                  <a:srgbClr val="333333"/>
                </a:solidFill>
              </a:rPr>
              <a:t>ESEA Monitoring Team</a:t>
            </a:r>
            <a:endParaRPr sz="1400" u="sng" dirty="0">
              <a:solidFill>
                <a:srgbClr val="403F3B"/>
              </a:solidFill>
              <a:highlight>
                <a:srgbClr val="FFFFFF"/>
              </a:highlight>
            </a:endParaRPr>
          </a:p>
          <a:p>
            <a:pPr marL="0" lvl="0" indent="0" algn="l" rtl="0">
              <a:lnSpc>
                <a:spcPct val="120000"/>
              </a:lnSpc>
              <a:spcBef>
                <a:spcPts val="0"/>
              </a:spcBef>
              <a:spcAft>
                <a:spcPts val="0"/>
              </a:spcAft>
              <a:buClr>
                <a:srgbClr val="333333"/>
              </a:buClr>
              <a:buSzPts val="1400"/>
              <a:buNone/>
            </a:pPr>
            <a:r>
              <a:rPr lang="en" sz="1300" b="1" dirty="0">
                <a:solidFill>
                  <a:srgbClr val="333333"/>
                </a:solidFill>
              </a:rPr>
              <a:t>Tammy Giessinger</a:t>
            </a:r>
            <a:endParaRPr sz="1300" dirty="0">
              <a:solidFill>
                <a:srgbClr val="333333"/>
              </a:solidFill>
            </a:endParaRPr>
          </a:p>
          <a:p>
            <a:pPr marL="0" lvl="0" indent="0" algn="l" rtl="0">
              <a:lnSpc>
                <a:spcPct val="120000"/>
              </a:lnSpc>
              <a:spcBef>
                <a:spcPts val="0"/>
              </a:spcBef>
              <a:spcAft>
                <a:spcPts val="0"/>
              </a:spcAft>
              <a:buClr>
                <a:srgbClr val="333333"/>
              </a:buClr>
              <a:buSzPts val="1400"/>
              <a:buNone/>
            </a:pPr>
            <a:r>
              <a:rPr lang="en" sz="1300" dirty="0">
                <a:solidFill>
                  <a:srgbClr val="333333"/>
                </a:solidFill>
              </a:rPr>
              <a:t>720-827-5291 (c)</a:t>
            </a:r>
            <a:endParaRPr sz="1700" dirty="0"/>
          </a:p>
          <a:p>
            <a:pPr marL="0" lvl="0" indent="0" algn="l" rtl="0">
              <a:lnSpc>
                <a:spcPct val="120000"/>
              </a:lnSpc>
              <a:spcBef>
                <a:spcPts val="0"/>
              </a:spcBef>
              <a:spcAft>
                <a:spcPts val="0"/>
              </a:spcAft>
              <a:buClr>
                <a:schemeClr val="hlink"/>
              </a:buClr>
              <a:buSzPts val="1400"/>
              <a:buNone/>
            </a:pPr>
            <a:r>
              <a:rPr lang="en" sz="1300" u="sng" dirty="0">
                <a:solidFill>
                  <a:schemeClr val="hlink"/>
                </a:solidFill>
                <a:hlinkClick r:id="rId3"/>
              </a:rPr>
              <a:t>giessinger_t@cde.state.co.us</a:t>
            </a:r>
            <a:r>
              <a:rPr lang="en" sz="1300" u="sng" dirty="0">
                <a:solidFill>
                  <a:srgbClr val="403F3B"/>
                </a:solidFill>
              </a:rPr>
              <a:t> </a:t>
            </a:r>
            <a:endParaRPr sz="1700" dirty="0"/>
          </a:p>
          <a:p>
            <a:pPr marL="0" lvl="0" indent="0" algn="l" rtl="0">
              <a:lnSpc>
                <a:spcPct val="120000"/>
              </a:lnSpc>
              <a:spcBef>
                <a:spcPts val="0"/>
              </a:spcBef>
              <a:spcAft>
                <a:spcPts val="0"/>
              </a:spcAft>
              <a:buClr>
                <a:schemeClr val="dk1"/>
              </a:buClr>
              <a:buSzPts val="1400"/>
              <a:buNone/>
            </a:pPr>
            <a:endParaRPr sz="1300" b="1" dirty="0">
              <a:solidFill>
                <a:srgbClr val="333333"/>
              </a:solidFill>
            </a:endParaRPr>
          </a:p>
          <a:p>
            <a:pPr marL="0" lvl="0" indent="0" algn="l" rtl="0">
              <a:lnSpc>
                <a:spcPct val="120000"/>
              </a:lnSpc>
              <a:spcBef>
                <a:spcPts val="0"/>
              </a:spcBef>
              <a:spcAft>
                <a:spcPts val="0"/>
              </a:spcAft>
              <a:buClr>
                <a:srgbClr val="333333"/>
              </a:buClr>
              <a:buSzPts val="1400"/>
              <a:buNone/>
            </a:pPr>
            <a:r>
              <a:rPr lang="en" sz="1300" b="1" dirty="0">
                <a:solidFill>
                  <a:srgbClr val="333333"/>
                </a:solidFill>
              </a:rPr>
              <a:t>Nathan Hickman  </a:t>
            </a:r>
            <a:endParaRPr sz="1700" dirty="0"/>
          </a:p>
          <a:p>
            <a:pPr marL="0" lvl="0" indent="0" algn="l" rtl="0">
              <a:lnSpc>
                <a:spcPct val="120000"/>
              </a:lnSpc>
              <a:spcBef>
                <a:spcPts val="0"/>
              </a:spcBef>
              <a:spcAft>
                <a:spcPts val="0"/>
              </a:spcAft>
              <a:buClr>
                <a:srgbClr val="333333"/>
              </a:buClr>
              <a:buSzPts val="1400"/>
              <a:buFont typeface="Arial"/>
              <a:buNone/>
            </a:pPr>
            <a:r>
              <a:rPr lang="en" sz="1300" dirty="0">
                <a:solidFill>
                  <a:srgbClr val="333333"/>
                </a:solidFill>
              </a:rPr>
              <a:t>720-833-8194 (c)</a:t>
            </a:r>
            <a:endParaRPr sz="1700" dirty="0"/>
          </a:p>
          <a:p>
            <a:pPr marL="0" lvl="0" indent="0" algn="l" rtl="0">
              <a:lnSpc>
                <a:spcPct val="120000"/>
              </a:lnSpc>
              <a:spcBef>
                <a:spcPts val="0"/>
              </a:spcBef>
              <a:spcAft>
                <a:spcPts val="0"/>
              </a:spcAft>
              <a:buClr>
                <a:schemeClr val="hlink"/>
              </a:buClr>
              <a:buSzPts val="1400"/>
              <a:buNone/>
            </a:pPr>
            <a:r>
              <a:rPr lang="en" sz="1300" u="sng" dirty="0">
                <a:solidFill>
                  <a:schemeClr val="hlink"/>
                </a:solidFill>
                <a:hlinkClick r:id="rId4"/>
              </a:rPr>
              <a:t>hickman_n@cde.state.co.us</a:t>
            </a:r>
            <a:endParaRPr sz="1300" dirty="0"/>
          </a:p>
          <a:p>
            <a:pPr marL="0" lvl="0" indent="0" algn="l" rtl="0">
              <a:lnSpc>
                <a:spcPct val="120000"/>
              </a:lnSpc>
              <a:spcBef>
                <a:spcPts val="0"/>
              </a:spcBef>
              <a:spcAft>
                <a:spcPts val="0"/>
              </a:spcAft>
              <a:buClr>
                <a:schemeClr val="hlink"/>
              </a:buClr>
              <a:buSzPts val="1400"/>
              <a:buNone/>
            </a:pPr>
            <a:endParaRPr sz="1300" dirty="0"/>
          </a:p>
          <a:p>
            <a:pPr marL="0" lvl="0" indent="0" algn="l" rtl="0">
              <a:lnSpc>
                <a:spcPct val="120000"/>
              </a:lnSpc>
              <a:spcBef>
                <a:spcPts val="0"/>
              </a:spcBef>
              <a:spcAft>
                <a:spcPts val="0"/>
              </a:spcAft>
              <a:buClr>
                <a:srgbClr val="333333"/>
              </a:buClr>
              <a:buSzPts val="1400"/>
              <a:buFont typeface="Arial"/>
              <a:buNone/>
            </a:pPr>
            <a:r>
              <a:rPr lang="en" sz="1300" b="1" dirty="0">
                <a:solidFill>
                  <a:srgbClr val="333333"/>
                </a:solidFill>
              </a:rPr>
              <a:t>Karen Bixler</a:t>
            </a:r>
            <a:endParaRPr sz="1300" dirty="0">
              <a:solidFill>
                <a:srgbClr val="333333"/>
              </a:solidFill>
            </a:endParaRPr>
          </a:p>
          <a:p>
            <a:pPr marL="0" lvl="0" indent="0" algn="l" rtl="0">
              <a:lnSpc>
                <a:spcPct val="120000"/>
              </a:lnSpc>
              <a:spcBef>
                <a:spcPts val="0"/>
              </a:spcBef>
              <a:spcAft>
                <a:spcPts val="0"/>
              </a:spcAft>
              <a:buClr>
                <a:srgbClr val="333333"/>
              </a:buClr>
              <a:buSzPts val="1400"/>
              <a:buFont typeface="Arial"/>
              <a:buNone/>
            </a:pPr>
            <a:r>
              <a:rPr lang="en" sz="1300" dirty="0">
                <a:solidFill>
                  <a:srgbClr val="333333"/>
                </a:solidFill>
              </a:rPr>
              <a:t>720-827-5291 (c)</a:t>
            </a:r>
            <a:endParaRPr sz="1700" dirty="0"/>
          </a:p>
          <a:p>
            <a:pPr marL="0" lvl="0" indent="0" algn="l" rtl="0">
              <a:lnSpc>
                <a:spcPct val="120000"/>
              </a:lnSpc>
              <a:spcBef>
                <a:spcPts val="0"/>
              </a:spcBef>
              <a:spcAft>
                <a:spcPts val="0"/>
              </a:spcAft>
              <a:buClr>
                <a:schemeClr val="hlink"/>
              </a:buClr>
              <a:buSzPts val="1400"/>
              <a:buNone/>
            </a:pPr>
            <a:r>
              <a:rPr lang="en" sz="1300" u="sng" dirty="0">
                <a:solidFill>
                  <a:schemeClr val="hlink"/>
                </a:solidFill>
                <a:hlinkClick r:id="rId5"/>
              </a:rPr>
              <a:t>bixler_k@cde.state.co.us</a:t>
            </a:r>
            <a:endParaRPr sz="1300" dirty="0"/>
          </a:p>
          <a:p>
            <a:pPr marL="0" lvl="0" indent="0" algn="l" rtl="0">
              <a:lnSpc>
                <a:spcPct val="120000"/>
              </a:lnSpc>
              <a:spcBef>
                <a:spcPts val="0"/>
              </a:spcBef>
              <a:spcAft>
                <a:spcPts val="0"/>
              </a:spcAft>
              <a:buClr>
                <a:schemeClr val="hlink"/>
              </a:buClr>
              <a:buSzPts val="1400"/>
              <a:buNone/>
            </a:pPr>
            <a:endParaRPr sz="1300" dirty="0"/>
          </a:p>
          <a:p>
            <a:pPr marL="177800" lvl="0" indent="-63500" algn="l" rtl="0">
              <a:lnSpc>
                <a:spcPct val="90000"/>
              </a:lnSpc>
              <a:spcBef>
                <a:spcPts val="800"/>
              </a:spcBef>
              <a:spcAft>
                <a:spcPts val="0"/>
              </a:spcAft>
              <a:buClr>
                <a:schemeClr val="dk1"/>
              </a:buClr>
              <a:buSzPts val="1800"/>
              <a:buNone/>
            </a:pPr>
            <a:endParaRPr sz="1700" dirty="0"/>
          </a:p>
        </p:txBody>
      </p:sp>
      <p:sp>
        <p:nvSpPr>
          <p:cNvPr id="339" name="Google Shape;339;p36"/>
          <p:cNvSpPr txBox="1">
            <a:spLocks noGrp="1"/>
          </p:cNvSpPr>
          <p:nvPr>
            <p:ph type="body" idx="2"/>
          </p:nvPr>
        </p:nvSpPr>
        <p:spPr>
          <a:xfrm>
            <a:off x="2813842" y="1222580"/>
            <a:ext cx="2385300" cy="34800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0"/>
              </a:spcBef>
              <a:spcAft>
                <a:spcPts val="0"/>
              </a:spcAft>
              <a:buClr>
                <a:schemeClr val="dk1"/>
              </a:buClr>
              <a:buSzPct val="93750"/>
              <a:buNone/>
            </a:pPr>
            <a:r>
              <a:rPr lang="en" sz="1500" b="1" u="sng" dirty="0"/>
              <a:t>Grants Fiscal Team</a:t>
            </a:r>
            <a:endParaRPr sz="1500" u="sng" dirty="0"/>
          </a:p>
          <a:p>
            <a:pPr marL="0" lvl="0" indent="0" algn="l" rtl="0">
              <a:lnSpc>
                <a:spcPct val="120000"/>
              </a:lnSpc>
              <a:spcBef>
                <a:spcPts val="0"/>
              </a:spcBef>
              <a:spcAft>
                <a:spcPts val="0"/>
              </a:spcAft>
              <a:buClr>
                <a:schemeClr val="dk1"/>
              </a:buClr>
              <a:buSzPct val="64285"/>
              <a:buNone/>
            </a:pPr>
            <a:r>
              <a:rPr lang="en" sz="1400" b="1" dirty="0">
                <a:solidFill>
                  <a:srgbClr val="333333"/>
                </a:solidFill>
              </a:rPr>
              <a:t>Bill Parsley</a:t>
            </a:r>
            <a:endParaRPr sz="1400" dirty="0">
              <a:solidFill>
                <a:srgbClr val="333333"/>
              </a:solidFill>
            </a:endParaRPr>
          </a:p>
          <a:p>
            <a:pPr marL="0" lvl="0" indent="0" algn="l" rtl="0">
              <a:lnSpc>
                <a:spcPct val="120000"/>
              </a:lnSpc>
              <a:spcBef>
                <a:spcPts val="0"/>
              </a:spcBef>
              <a:spcAft>
                <a:spcPts val="0"/>
              </a:spcAft>
              <a:buClr>
                <a:schemeClr val="dk1"/>
              </a:buClr>
              <a:buSzPct val="64285"/>
              <a:buNone/>
            </a:pPr>
            <a:r>
              <a:rPr lang="en" sz="1400" dirty="0">
                <a:solidFill>
                  <a:srgbClr val="333333"/>
                </a:solidFill>
              </a:rPr>
              <a:t>303-910-5163 (c)</a:t>
            </a:r>
            <a:endParaRPr dirty="0"/>
          </a:p>
          <a:p>
            <a:pPr marL="0" lvl="0" indent="0" algn="l" rtl="0">
              <a:lnSpc>
                <a:spcPct val="120000"/>
              </a:lnSpc>
              <a:spcBef>
                <a:spcPts val="0"/>
              </a:spcBef>
              <a:spcAft>
                <a:spcPts val="0"/>
              </a:spcAft>
              <a:buClr>
                <a:schemeClr val="hlink"/>
              </a:buClr>
              <a:buSzPct val="100000"/>
              <a:buNone/>
            </a:pPr>
            <a:r>
              <a:rPr lang="en" sz="1400" u="sng" dirty="0">
                <a:solidFill>
                  <a:schemeClr val="hlink"/>
                </a:solidFill>
                <a:hlinkClick r:id="rId6"/>
              </a:rPr>
              <a:t>parsley_b@cde.state.co.us</a:t>
            </a:r>
            <a:endParaRPr sz="1400" u="sng" dirty="0">
              <a:solidFill>
                <a:schemeClr val="hlink"/>
              </a:solidFill>
            </a:endParaRPr>
          </a:p>
          <a:p>
            <a:pPr marL="0" lvl="0" indent="0" algn="l" rtl="0">
              <a:lnSpc>
                <a:spcPct val="120000"/>
              </a:lnSpc>
              <a:spcBef>
                <a:spcPts val="0"/>
              </a:spcBef>
              <a:spcAft>
                <a:spcPts val="0"/>
              </a:spcAft>
              <a:buClr>
                <a:schemeClr val="dk1"/>
              </a:buClr>
              <a:buSzPct val="100000"/>
              <a:buNone/>
            </a:pPr>
            <a:endParaRPr sz="1400" b="1" dirty="0">
              <a:solidFill>
                <a:srgbClr val="333333"/>
              </a:solidFill>
            </a:endParaRPr>
          </a:p>
          <a:p>
            <a:pPr marL="0" lvl="0" indent="0" algn="l" rtl="0">
              <a:lnSpc>
                <a:spcPct val="120000"/>
              </a:lnSpc>
              <a:spcBef>
                <a:spcPts val="0"/>
              </a:spcBef>
              <a:spcAft>
                <a:spcPts val="0"/>
              </a:spcAft>
              <a:buClr>
                <a:srgbClr val="333333"/>
              </a:buClr>
              <a:buSzPct val="100000"/>
              <a:buNone/>
            </a:pPr>
            <a:r>
              <a:rPr lang="en" sz="1400" b="1" dirty="0">
                <a:solidFill>
                  <a:srgbClr val="333333"/>
                </a:solidFill>
              </a:rPr>
              <a:t>Hilery Morris</a:t>
            </a:r>
            <a:endParaRPr dirty="0"/>
          </a:p>
          <a:p>
            <a:pPr marL="0" lvl="0" indent="0" algn="l" rtl="0">
              <a:lnSpc>
                <a:spcPct val="120000"/>
              </a:lnSpc>
              <a:spcBef>
                <a:spcPts val="0"/>
              </a:spcBef>
              <a:spcAft>
                <a:spcPts val="0"/>
              </a:spcAft>
              <a:buClr>
                <a:srgbClr val="333333"/>
              </a:buClr>
              <a:buSzPct val="100000"/>
              <a:buNone/>
            </a:pPr>
            <a:r>
              <a:rPr lang="en" sz="1400" dirty="0">
                <a:solidFill>
                  <a:srgbClr val="333333"/>
                </a:solidFill>
              </a:rPr>
              <a:t>720-471-4877 (c)</a:t>
            </a:r>
            <a:endParaRPr dirty="0"/>
          </a:p>
          <a:p>
            <a:pPr marL="0" lvl="0" indent="0" algn="l" rtl="0">
              <a:lnSpc>
                <a:spcPct val="120000"/>
              </a:lnSpc>
              <a:spcBef>
                <a:spcPts val="0"/>
              </a:spcBef>
              <a:spcAft>
                <a:spcPts val="0"/>
              </a:spcAft>
              <a:buClr>
                <a:schemeClr val="hlink"/>
              </a:buClr>
              <a:buSzPct val="100000"/>
              <a:buNone/>
            </a:pPr>
            <a:r>
              <a:rPr lang="en" sz="1400" u="sng" dirty="0">
                <a:solidFill>
                  <a:schemeClr val="hlink"/>
                </a:solidFill>
                <a:highlight>
                  <a:srgbClr val="FFFFFF"/>
                </a:highlight>
                <a:hlinkClick r:id="rId7"/>
              </a:rPr>
              <a:t>morris_h@cde.state.co.us</a:t>
            </a:r>
            <a:endParaRPr sz="1400" u="sng" dirty="0">
              <a:solidFill>
                <a:schemeClr val="hlink"/>
              </a:solidFill>
              <a:highlight>
                <a:srgbClr val="FFFFFF"/>
              </a:highlight>
            </a:endParaRPr>
          </a:p>
          <a:p>
            <a:pPr marL="0" lvl="0" indent="0" algn="l" rtl="0">
              <a:lnSpc>
                <a:spcPct val="120000"/>
              </a:lnSpc>
              <a:spcBef>
                <a:spcPts val="0"/>
              </a:spcBef>
              <a:spcAft>
                <a:spcPts val="0"/>
              </a:spcAft>
              <a:buClr>
                <a:schemeClr val="hlink"/>
              </a:buClr>
              <a:buSzPct val="100000"/>
              <a:buNone/>
            </a:pPr>
            <a:endParaRPr sz="1400" u="sng" dirty="0">
              <a:solidFill>
                <a:schemeClr val="hlink"/>
              </a:solidFill>
              <a:highlight>
                <a:srgbClr val="FFFFFF"/>
              </a:highlight>
            </a:endParaRPr>
          </a:p>
          <a:p>
            <a:pPr marL="0" lvl="0" indent="0" algn="l" rtl="0">
              <a:lnSpc>
                <a:spcPct val="120000"/>
              </a:lnSpc>
              <a:spcBef>
                <a:spcPts val="0"/>
              </a:spcBef>
              <a:spcAft>
                <a:spcPts val="0"/>
              </a:spcAft>
              <a:buClr>
                <a:srgbClr val="333333"/>
              </a:buClr>
              <a:buSzPct val="100000"/>
              <a:buFont typeface="Arial"/>
              <a:buNone/>
            </a:pPr>
            <a:r>
              <a:rPr lang="en" sz="1400" b="1" dirty="0">
                <a:solidFill>
                  <a:srgbClr val="333333"/>
                </a:solidFill>
              </a:rPr>
              <a:t>Kristina Jones</a:t>
            </a:r>
            <a:endParaRPr dirty="0"/>
          </a:p>
          <a:p>
            <a:pPr marL="0" lvl="0" indent="0" algn="l" rtl="0">
              <a:lnSpc>
                <a:spcPct val="120000"/>
              </a:lnSpc>
              <a:spcBef>
                <a:spcPts val="0"/>
              </a:spcBef>
              <a:spcAft>
                <a:spcPts val="0"/>
              </a:spcAft>
              <a:buClr>
                <a:srgbClr val="333333"/>
              </a:buClr>
              <a:buSzPct val="100000"/>
              <a:buFont typeface="Arial"/>
              <a:buNone/>
            </a:pPr>
            <a:r>
              <a:rPr lang="en" sz="1400" dirty="0">
                <a:solidFill>
                  <a:srgbClr val="333333"/>
                </a:solidFill>
              </a:rPr>
              <a:t>720-601-0031 (c)</a:t>
            </a:r>
            <a:endParaRPr dirty="0"/>
          </a:p>
          <a:p>
            <a:pPr marL="0" lvl="0" indent="0" algn="l" rtl="0">
              <a:lnSpc>
                <a:spcPct val="120000"/>
              </a:lnSpc>
              <a:spcBef>
                <a:spcPts val="0"/>
              </a:spcBef>
              <a:spcAft>
                <a:spcPts val="0"/>
              </a:spcAft>
              <a:buClr>
                <a:schemeClr val="hlink"/>
              </a:buClr>
              <a:buSzPct val="100000"/>
              <a:buNone/>
            </a:pPr>
            <a:r>
              <a:rPr lang="en" sz="1400" u="sng" dirty="0">
                <a:solidFill>
                  <a:schemeClr val="hlink"/>
                </a:solidFill>
                <a:highlight>
                  <a:schemeClr val="lt1"/>
                </a:highlight>
                <a:hlinkClick r:id="rId8"/>
              </a:rPr>
              <a:t>jones_kristina@cde.state.co.us</a:t>
            </a:r>
            <a:endParaRPr sz="1400" u="sng" dirty="0">
              <a:solidFill>
                <a:schemeClr val="hlink"/>
              </a:solidFill>
              <a:highlight>
                <a:schemeClr val="lt1"/>
              </a:highlight>
            </a:endParaRPr>
          </a:p>
          <a:p>
            <a:pPr marL="0" lvl="0" indent="0" algn="l" rtl="0">
              <a:lnSpc>
                <a:spcPct val="120000"/>
              </a:lnSpc>
              <a:spcBef>
                <a:spcPts val="0"/>
              </a:spcBef>
              <a:spcAft>
                <a:spcPts val="0"/>
              </a:spcAft>
              <a:buClr>
                <a:schemeClr val="hlink"/>
              </a:buClr>
              <a:buSzPct val="100000"/>
              <a:buNone/>
            </a:pPr>
            <a:endParaRPr sz="1400" u="sng" dirty="0">
              <a:solidFill>
                <a:schemeClr val="hlink"/>
              </a:solidFill>
              <a:highlight>
                <a:schemeClr val="lt1"/>
              </a:highlight>
            </a:endParaRPr>
          </a:p>
          <a:p>
            <a:pPr marL="0" lvl="0" indent="0" algn="l" rtl="0">
              <a:lnSpc>
                <a:spcPct val="120000"/>
              </a:lnSpc>
              <a:spcBef>
                <a:spcPts val="0"/>
              </a:spcBef>
              <a:spcAft>
                <a:spcPts val="0"/>
              </a:spcAft>
              <a:buClr>
                <a:srgbClr val="333333"/>
              </a:buClr>
              <a:buSzPct val="100000"/>
              <a:buFont typeface="Arial"/>
              <a:buNone/>
            </a:pPr>
            <a:r>
              <a:rPr lang="en" sz="1400" b="1" dirty="0">
                <a:solidFill>
                  <a:srgbClr val="333333"/>
                </a:solidFill>
              </a:rPr>
              <a:t>Werner Hagemann</a:t>
            </a:r>
            <a:endParaRPr dirty="0"/>
          </a:p>
          <a:p>
            <a:pPr marL="0" lvl="0" indent="0" algn="l" rtl="0">
              <a:lnSpc>
                <a:spcPct val="120000"/>
              </a:lnSpc>
              <a:spcBef>
                <a:spcPts val="0"/>
              </a:spcBef>
              <a:spcAft>
                <a:spcPts val="0"/>
              </a:spcAft>
              <a:buClr>
                <a:srgbClr val="333333"/>
              </a:buClr>
              <a:buSzPct val="100000"/>
              <a:buFont typeface="Arial"/>
              <a:buNone/>
            </a:pPr>
            <a:r>
              <a:rPr lang="en" sz="1400" dirty="0">
                <a:solidFill>
                  <a:srgbClr val="333333"/>
                </a:solidFill>
              </a:rPr>
              <a:t>720-262-0870 (c)</a:t>
            </a:r>
            <a:endParaRPr dirty="0"/>
          </a:p>
          <a:p>
            <a:pPr marL="0" lvl="0" indent="0" algn="l" rtl="0">
              <a:lnSpc>
                <a:spcPct val="120000"/>
              </a:lnSpc>
              <a:spcBef>
                <a:spcPts val="0"/>
              </a:spcBef>
              <a:spcAft>
                <a:spcPts val="0"/>
              </a:spcAft>
              <a:buClr>
                <a:schemeClr val="hlink"/>
              </a:buClr>
              <a:buSzPct val="100000"/>
              <a:buNone/>
            </a:pPr>
            <a:r>
              <a:rPr lang="en" sz="1400" u="sng" dirty="0">
                <a:solidFill>
                  <a:schemeClr val="hlink"/>
                </a:solidFill>
                <a:highlight>
                  <a:schemeClr val="lt1"/>
                </a:highlight>
                <a:hlinkClick r:id="rId9"/>
              </a:rPr>
              <a:t>hagemann_w@cde.state.co.us</a:t>
            </a:r>
            <a:endParaRPr sz="1400" u="sng" dirty="0">
              <a:solidFill>
                <a:schemeClr val="hlink"/>
              </a:solidFill>
              <a:highlight>
                <a:schemeClr val="lt1"/>
              </a:highlight>
            </a:endParaRPr>
          </a:p>
          <a:p>
            <a:pPr marL="0" lvl="0" indent="0" algn="l" rtl="0">
              <a:lnSpc>
                <a:spcPct val="120000"/>
              </a:lnSpc>
              <a:spcBef>
                <a:spcPts val="0"/>
              </a:spcBef>
              <a:spcAft>
                <a:spcPts val="0"/>
              </a:spcAft>
              <a:buClr>
                <a:schemeClr val="hlink"/>
              </a:buClr>
              <a:buSzPct val="100000"/>
              <a:buNone/>
            </a:pPr>
            <a:endParaRPr sz="1400" u="sng" dirty="0">
              <a:solidFill>
                <a:schemeClr val="hlink"/>
              </a:solidFill>
              <a:highlight>
                <a:srgbClr val="FFFFFF"/>
              </a:highlight>
            </a:endParaRPr>
          </a:p>
        </p:txBody>
      </p:sp>
      <p:sp>
        <p:nvSpPr>
          <p:cNvPr id="340" name="Google Shape;340;p3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CDE Monitoring Team Contact Information </a:t>
            </a:r>
            <a:endParaRPr/>
          </a:p>
        </p:txBody>
      </p:sp>
      <p:sp>
        <p:nvSpPr>
          <p:cNvPr id="3" name="Google Shape;338;p36">
            <a:extLst>
              <a:ext uri="{FF2B5EF4-FFF2-40B4-BE49-F238E27FC236}">
                <a16:creationId xmlns:a16="http://schemas.microsoft.com/office/drawing/2014/main" id="{CDA551A2-DC08-CA92-2382-58FBB10DCC0E}"/>
              </a:ext>
            </a:extLst>
          </p:cNvPr>
          <p:cNvSpPr txBox="1">
            <a:spLocks/>
          </p:cNvSpPr>
          <p:nvPr/>
        </p:nvSpPr>
        <p:spPr>
          <a:xfrm>
            <a:off x="5352525" y="1204175"/>
            <a:ext cx="2385300"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spcBef>
                <a:spcPts val="0"/>
              </a:spcBef>
              <a:buClr>
                <a:srgbClr val="333333"/>
              </a:buClr>
              <a:buSzPts val="1500"/>
              <a:buFont typeface="Arial"/>
              <a:buNone/>
            </a:pPr>
            <a:r>
              <a:rPr lang="en-US" sz="1400" b="1" u="sng" dirty="0">
                <a:solidFill>
                  <a:srgbClr val="333333"/>
                </a:solidFill>
              </a:rPr>
              <a:t>ESSER Monitoring Team</a:t>
            </a:r>
            <a:endParaRPr lang="en-US" sz="1400" u="sng" dirty="0">
              <a:solidFill>
                <a:srgbClr val="403F3B"/>
              </a:solidFill>
              <a:highlight>
                <a:srgbClr val="FFFFFF"/>
              </a:highlight>
            </a:endParaRPr>
          </a:p>
          <a:p>
            <a:pPr marL="0" indent="0">
              <a:lnSpc>
                <a:spcPct val="120000"/>
              </a:lnSpc>
              <a:spcBef>
                <a:spcPts val="0"/>
              </a:spcBef>
              <a:buClr>
                <a:srgbClr val="333333"/>
              </a:buClr>
              <a:buSzPts val="1400"/>
              <a:buFont typeface="Arial"/>
              <a:buNone/>
            </a:pPr>
            <a:r>
              <a:rPr lang="en-US" sz="1300" b="1" dirty="0">
                <a:solidFill>
                  <a:srgbClr val="333333"/>
                </a:solidFill>
              </a:rPr>
              <a:t>Kristin Crumley</a:t>
            </a:r>
            <a:endParaRPr lang="en-US" sz="1300" dirty="0">
              <a:solidFill>
                <a:srgbClr val="333333"/>
              </a:solidFill>
            </a:endParaRPr>
          </a:p>
          <a:p>
            <a:pPr marL="0" indent="0">
              <a:lnSpc>
                <a:spcPct val="120000"/>
              </a:lnSpc>
              <a:spcBef>
                <a:spcPts val="0"/>
              </a:spcBef>
              <a:buClr>
                <a:srgbClr val="333333"/>
              </a:buClr>
              <a:buSzPts val="1400"/>
              <a:buFont typeface="Arial"/>
              <a:buNone/>
            </a:pPr>
            <a:r>
              <a:rPr lang="en-US" sz="1300" dirty="0">
                <a:solidFill>
                  <a:srgbClr val="333333"/>
                </a:solidFill>
              </a:rPr>
              <a:t>720-660-1369 (c)</a:t>
            </a:r>
            <a:endParaRPr lang="en-US" sz="1700" dirty="0"/>
          </a:p>
          <a:p>
            <a:pPr marL="0" indent="0">
              <a:lnSpc>
                <a:spcPct val="120000"/>
              </a:lnSpc>
              <a:spcBef>
                <a:spcPts val="0"/>
              </a:spcBef>
              <a:buClr>
                <a:schemeClr val="hlink"/>
              </a:buClr>
              <a:buSzPts val="1400"/>
              <a:buFont typeface="Arial"/>
              <a:buNone/>
            </a:pPr>
            <a:r>
              <a:rPr lang="en-US" sz="1300" u="sng" dirty="0">
                <a:solidFill>
                  <a:schemeClr val="hlink"/>
                </a:solidFill>
                <a:hlinkClick r:id="rId10"/>
              </a:rPr>
              <a:t>crumley_k@cde.state.co.us</a:t>
            </a:r>
            <a:r>
              <a:rPr lang="en-US" sz="1300" u="sng" dirty="0">
                <a:solidFill>
                  <a:srgbClr val="403F3B"/>
                </a:solidFill>
                <a:hlinkClick r:id="rId10"/>
              </a:rPr>
              <a:t> </a:t>
            </a:r>
            <a:endParaRPr lang="en-US" sz="1700" dirty="0"/>
          </a:p>
          <a:p>
            <a:pPr marL="0" indent="0">
              <a:lnSpc>
                <a:spcPct val="120000"/>
              </a:lnSpc>
              <a:spcBef>
                <a:spcPts val="0"/>
              </a:spcBef>
              <a:buSzPts val="1400"/>
              <a:buFont typeface="Arial"/>
              <a:buNone/>
            </a:pPr>
            <a:endParaRPr lang="en-US" sz="1300" b="1" dirty="0">
              <a:solidFill>
                <a:srgbClr val="333333"/>
              </a:solidFill>
            </a:endParaRPr>
          </a:p>
          <a:p>
            <a:pPr marL="0" indent="0">
              <a:lnSpc>
                <a:spcPct val="120000"/>
              </a:lnSpc>
              <a:spcBef>
                <a:spcPts val="0"/>
              </a:spcBef>
              <a:buClr>
                <a:srgbClr val="333333"/>
              </a:buClr>
              <a:buSzPts val="1400"/>
              <a:buFont typeface="Arial"/>
              <a:buNone/>
            </a:pPr>
            <a:r>
              <a:rPr lang="en-US" sz="1300" b="1" dirty="0">
                <a:solidFill>
                  <a:srgbClr val="333333"/>
                </a:solidFill>
              </a:rPr>
              <a:t>Jonathan Schelke  </a:t>
            </a:r>
            <a:endParaRPr lang="en-US" sz="1700" dirty="0"/>
          </a:p>
          <a:p>
            <a:pPr marL="0" indent="0">
              <a:lnSpc>
                <a:spcPct val="120000"/>
              </a:lnSpc>
              <a:spcBef>
                <a:spcPts val="0"/>
              </a:spcBef>
              <a:buClr>
                <a:srgbClr val="333333"/>
              </a:buClr>
              <a:buSzPts val="1400"/>
              <a:buFont typeface="Arial"/>
              <a:buNone/>
            </a:pPr>
            <a:r>
              <a:rPr lang="en-US" sz="1300" dirty="0">
                <a:solidFill>
                  <a:srgbClr val="333333"/>
                </a:solidFill>
              </a:rPr>
              <a:t>720-388-0842 (c)</a:t>
            </a:r>
            <a:endParaRPr lang="en-US" sz="1700" dirty="0"/>
          </a:p>
          <a:p>
            <a:pPr marL="0" indent="0">
              <a:lnSpc>
                <a:spcPct val="120000"/>
              </a:lnSpc>
              <a:spcBef>
                <a:spcPts val="0"/>
              </a:spcBef>
              <a:buClr>
                <a:schemeClr val="hlink"/>
              </a:buClr>
              <a:buSzPts val="1400"/>
              <a:buFont typeface="Arial"/>
              <a:buNone/>
            </a:pPr>
            <a:r>
              <a:rPr lang="en-US" sz="1300" u="sng" dirty="0">
                <a:solidFill>
                  <a:schemeClr val="hlink"/>
                </a:solidFill>
                <a:hlinkClick r:id="rId11"/>
              </a:rPr>
              <a:t>schelke_j@cde.state.co.us</a:t>
            </a:r>
            <a:endParaRPr lang="en-US" sz="1300" dirty="0"/>
          </a:p>
          <a:p>
            <a:pPr marL="0" indent="0">
              <a:lnSpc>
                <a:spcPct val="120000"/>
              </a:lnSpc>
              <a:spcBef>
                <a:spcPts val="0"/>
              </a:spcBef>
              <a:buClr>
                <a:schemeClr val="hlink"/>
              </a:buClr>
              <a:buSzPts val="1400"/>
              <a:buFont typeface="Arial"/>
              <a:buNone/>
            </a:pPr>
            <a:endParaRPr lang="en-US" sz="1300" dirty="0"/>
          </a:p>
          <a:p>
            <a:pPr marL="0" indent="0">
              <a:lnSpc>
                <a:spcPct val="120000"/>
              </a:lnSpc>
              <a:spcBef>
                <a:spcPts val="0"/>
              </a:spcBef>
              <a:buClr>
                <a:srgbClr val="333333"/>
              </a:buClr>
              <a:buSzPts val="1400"/>
              <a:buFont typeface="Arial"/>
              <a:buNone/>
            </a:pPr>
            <a:r>
              <a:rPr lang="en-US" sz="1300" b="1" dirty="0">
                <a:solidFill>
                  <a:srgbClr val="333333"/>
                </a:solidFill>
              </a:rPr>
              <a:t>Kim Boylan</a:t>
            </a:r>
            <a:endParaRPr lang="en-US" sz="1300" dirty="0">
              <a:solidFill>
                <a:srgbClr val="333333"/>
              </a:solidFill>
            </a:endParaRPr>
          </a:p>
          <a:p>
            <a:pPr marL="0" indent="0">
              <a:lnSpc>
                <a:spcPct val="120000"/>
              </a:lnSpc>
              <a:spcBef>
                <a:spcPts val="0"/>
              </a:spcBef>
              <a:buClr>
                <a:srgbClr val="333333"/>
              </a:buClr>
              <a:buSzPts val="1400"/>
              <a:buFont typeface="Arial"/>
              <a:buNone/>
            </a:pPr>
            <a:r>
              <a:rPr lang="en-US" sz="1300" dirty="0">
                <a:solidFill>
                  <a:srgbClr val="333333"/>
                </a:solidFill>
              </a:rPr>
              <a:t>720-354-7031 (c)</a:t>
            </a:r>
            <a:endParaRPr lang="en-US" sz="1700" dirty="0"/>
          </a:p>
          <a:p>
            <a:pPr marL="0" indent="0">
              <a:lnSpc>
                <a:spcPct val="120000"/>
              </a:lnSpc>
              <a:spcBef>
                <a:spcPts val="0"/>
              </a:spcBef>
              <a:buClr>
                <a:schemeClr val="hlink"/>
              </a:buClr>
              <a:buSzPts val="1400"/>
              <a:buFont typeface="Arial"/>
              <a:buNone/>
            </a:pPr>
            <a:r>
              <a:rPr lang="en-US" sz="1300" u="sng" dirty="0">
                <a:solidFill>
                  <a:schemeClr val="hlink"/>
                </a:solidFill>
                <a:hlinkClick r:id="rId12"/>
              </a:rPr>
              <a:t>boylan_k@cde.state.co.us</a:t>
            </a:r>
            <a:endParaRPr lang="en-US" sz="1300" dirty="0"/>
          </a:p>
          <a:p>
            <a:pPr marL="0" indent="0">
              <a:lnSpc>
                <a:spcPct val="120000"/>
              </a:lnSpc>
              <a:spcBef>
                <a:spcPts val="0"/>
              </a:spcBef>
              <a:buClr>
                <a:schemeClr val="hlink"/>
              </a:buClr>
              <a:buSzPts val="1400"/>
              <a:buFont typeface="Arial"/>
              <a:buNone/>
            </a:pPr>
            <a:endParaRPr lang="en-US" sz="1300" dirty="0"/>
          </a:p>
          <a:p>
            <a:pPr marL="177800" indent="-63500">
              <a:buFont typeface="Arial"/>
              <a:buNone/>
            </a:pP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and Reminders</a:t>
            </a:r>
            <a:endParaRPr/>
          </a:p>
        </p:txBody>
      </p:sp>
      <p:sp>
        <p:nvSpPr>
          <p:cNvPr id="111" name="Google Shape;111;p18"/>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
        <p:nvSpPr>
          <p:cNvPr id="117" name="Google Shape;117;p19"/>
          <p:cNvSpPr txBox="1">
            <a:spLocks noGrp="1"/>
          </p:cNvSpPr>
          <p:nvPr>
            <p:ph type="title"/>
          </p:nvPr>
        </p:nvSpPr>
        <p:spPr>
          <a:xfrm>
            <a:off x="496774" y="15403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Regional Network Meeting</a:t>
            </a:r>
            <a:endParaRPr/>
          </a:p>
        </p:txBody>
      </p:sp>
      <p:sp>
        <p:nvSpPr>
          <p:cNvPr id="118" name="Google Shape;118;p19"/>
          <p:cNvSpPr txBox="1">
            <a:spLocks noGrp="1"/>
          </p:cNvSpPr>
          <p:nvPr>
            <p:ph type="body" idx="1"/>
          </p:nvPr>
        </p:nvSpPr>
        <p:spPr>
          <a:xfrm>
            <a:off x="628650" y="949275"/>
            <a:ext cx="7932000" cy="726300"/>
          </a:xfrm>
          <a:prstGeom prst="rect">
            <a:avLst/>
          </a:prstGeom>
          <a:noFill/>
          <a:ln>
            <a:noFill/>
          </a:ln>
        </p:spPr>
        <p:txBody>
          <a:bodyPr spcFirstLastPara="1" wrap="square" lIns="0" tIns="0" rIns="0" bIns="0" anchor="t" anchorCtr="0">
            <a:normAutofit fontScale="40000" lnSpcReduction="20000"/>
          </a:bodyPr>
          <a:lstStyle/>
          <a:p>
            <a:pPr marL="0" lvl="0" indent="0" algn="l" rtl="0">
              <a:lnSpc>
                <a:spcPct val="115000"/>
              </a:lnSpc>
              <a:spcBef>
                <a:spcPts val="0"/>
              </a:spcBef>
              <a:spcAft>
                <a:spcPts val="0"/>
              </a:spcAft>
              <a:buSzPct val="108270"/>
              <a:buNone/>
            </a:pPr>
            <a:r>
              <a:rPr lang="en" sz="3500">
                <a:solidFill>
                  <a:srgbClr val="333333"/>
                </a:solidFill>
                <a:highlight>
                  <a:srgbClr val="FFFFFF"/>
                </a:highlight>
                <a:latin typeface="Calibri"/>
                <a:ea typeface="Calibri"/>
                <a:cs typeface="Calibri"/>
                <a:sym typeface="Calibri"/>
              </a:rPr>
              <a:t>We are offering virtual and in-person training opportunities in the fall. The training is structured as </a:t>
            </a:r>
            <a:r>
              <a:rPr lang="en" sz="3500" b="1">
                <a:solidFill>
                  <a:srgbClr val="333333"/>
                </a:solidFill>
                <a:highlight>
                  <a:srgbClr val="FFFFFF"/>
                </a:highlight>
                <a:latin typeface="Calibri"/>
                <a:ea typeface="Calibri"/>
                <a:cs typeface="Calibri"/>
                <a:sym typeface="Calibri"/>
              </a:rPr>
              <a:t>three one-hour sessions</a:t>
            </a:r>
            <a:r>
              <a:rPr lang="en" sz="3500">
                <a:solidFill>
                  <a:srgbClr val="333333"/>
                </a:solidFill>
                <a:highlight>
                  <a:srgbClr val="FFFFFF"/>
                </a:highlight>
                <a:latin typeface="Calibri"/>
                <a:ea typeface="Calibri"/>
                <a:cs typeface="Calibri"/>
                <a:sym typeface="Calibri"/>
              </a:rPr>
              <a:t>. LEA staff may attend for the full time or for the sessions that are relevant to them.</a:t>
            </a:r>
            <a:endParaRPr/>
          </a:p>
        </p:txBody>
      </p:sp>
      <p:sp>
        <p:nvSpPr>
          <p:cNvPr id="119" name="Google Shape;119;p19"/>
          <p:cNvSpPr/>
          <p:nvPr/>
        </p:nvSpPr>
        <p:spPr>
          <a:xfrm>
            <a:off x="496775" y="1697075"/>
            <a:ext cx="2685900" cy="3344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Session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New LEA staff orientation</a:t>
            </a:r>
            <a:endParaRPr sz="1050" b="0" i="0" u="sng"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CDE staff will give an overview of the programs administered by the Unit of Federal Programs and Supports and provide helpful tools and resources to support new staff who work on these programs. LEA staff will have time to meet their Regional Contacts from CDE and network with LEA staff in their region. </a:t>
            </a: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Target Audience:</a:t>
            </a:r>
            <a:r>
              <a:rPr lang="en" sz="1050" b="0" i="0" u="none" strike="noStrike" cap="none">
                <a:solidFill>
                  <a:srgbClr val="333333"/>
                </a:solidFill>
                <a:latin typeface="Arial"/>
                <a:ea typeface="Arial"/>
                <a:cs typeface="Arial"/>
                <a:sym typeface="Arial"/>
              </a:rPr>
              <a:t> LEA staff who are new to administering Title I-A, I-D, II-A, III, IV-A, or V-B or ESSER programs</a:t>
            </a: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p:txBody>
      </p:sp>
      <p:sp>
        <p:nvSpPr>
          <p:cNvPr id="120" name="Google Shape;120;p19"/>
          <p:cNvSpPr/>
          <p:nvPr/>
        </p:nvSpPr>
        <p:spPr>
          <a:xfrm>
            <a:off x="3260050" y="1697075"/>
            <a:ext cx="2685900" cy="3344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 dirty="0"/>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Session 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 sz="1350" b="0" i="0" u="none" strike="noStrike" cap="none" dirty="0">
                <a:solidFill>
                  <a:srgbClr val="000000"/>
                </a:solidFill>
                <a:latin typeface="Arial"/>
                <a:ea typeface="Arial"/>
                <a:cs typeface="Arial"/>
                <a:sym typeface="Arial"/>
              </a:rPr>
              <a:t>Post Award Revision Training</a:t>
            </a:r>
            <a:endParaRPr sz="1350" b="0" i="0" u="sng"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dirty="0">
                <a:solidFill>
                  <a:srgbClr val="333333"/>
                </a:solidFill>
                <a:latin typeface="Arial"/>
                <a:ea typeface="Arial"/>
                <a:cs typeface="Arial"/>
                <a:sym typeface="Arial"/>
              </a:rPr>
              <a:t>CDE staff will provide training on when and how LEAs should submit Post Award Revision in their ESEA Consolidated Application or ESSER applications. There will be time for LEA staff to work on Post Award Revisions with CDE staff available to answer questions. </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050"/>
              <a:buFont typeface="Arial"/>
              <a:buNone/>
            </a:pPr>
            <a:r>
              <a:rPr lang="en" sz="1050" b="1" i="0" u="none" strike="noStrike" cap="none" dirty="0">
                <a:solidFill>
                  <a:srgbClr val="333333"/>
                </a:solidFill>
                <a:latin typeface="Arial"/>
                <a:ea typeface="Arial"/>
                <a:cs typeface="Arial"/>
                <a:sym typeface="Arial"/>
              </a:rPr>
              <a:t>Target Audience:</a:t>
            </a:r>
            <a:r>
              <a:rPr lang="en" sz="1050" b="0" i="0" u="none" strike="noStrike" cap="none" dirty="0">
                <a:solidFill>
                  <a:srgbClr val="333333"/>
                </a:solidFill>
                <a:latin typeface="Arial"/>
                <a:ea typeface="Arial"/>
                <a:cs typeface="Arial"/>
                <a:sym typeface="Arial"/>
              </a:rPr>
              <a:t> LEA staff who complete the Consolidated Application or ESSER applications or who administer federal programs</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p:txBody>
      </p:sp>
      <p:sp>
        <p:nvSpPr>
          <p:cNvPr id="121" name="Google Shape;121;p19"/>
          <p:cNvSpPr/>
          <p:nvPr/>
        </p:nvSpPr>
        <p:spPr>
          <a:xfrm>
            <a:off x="6023325" y="1697075"/>
            <a:ext cx="2685900" cy="3344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Session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Monitoring Work Group</a:t>
            </a:r>
            <a:endParaRPr sz="1400" b="0" i="0" u="sng"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CDE staff will provide an overview of the 22-23 monitoring process, including the new self-assessment tools. Then, LEA staff will have time to work on completing the self-assessment and preparing documents for review with CDE staff present to support and answer questions.</a:t>
            </a:r>
            <a:endParaRPr sz="1050" b="0" i="0" u="none" strike="noStrike" cap="none">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r>
              <a:rPr lang="en" sz="1050" b="1" i="0" u="none" strike="noStrike" cap="none">
                <a:solidFill>
                  <a:srgbClr val="333333"/>
                </a:solidFill>
                <a:latin typeface="Arial"/>
                <a:ea typeface="Arial"/>
                <a:cs typeface="Arial"/>
                <a:sym typeface="Arial"/>
              </a:rPr>
              <a:t>Target Audience:</a:t>
            </a:r>
            <a:r>
              <a:rPr lang="en" sz="1050" b="0" i="0" u="none" strike="noStrike" cap="none">
                <a:solidFill>
                  <a:srgbClr val="333333"/>
                </a:solidFill>
                <a:latin typeface="Arial"/>
                <a:ea typeface="Arial"/>
                <a:cs typeface="Arial"/>
                <a:sym typeface="Arial"/>
              </a:rPr>
              <a:t> Staff members from LEAs who are being monitored for ESEA or ESSER during the 22-23 school year.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61199" y="1752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RNM Dates and Locations</a:t>
            </a:r>
            <a:endParaRPr/>
          </a:p>
        </p:txBody>
      </p:sp>
      <p:sp>
        <p:nvSpPr>
          <p:cNvPr id="127" name="Google Shape;127;p20"/>
          <p:cNvSpPr/>
          <p:nvPr/>
        </p:nvSpPr>
        <p:spPr>
          <a:xfrm>
            <a:off x="149900"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 sz="1050" b="1" i="0" u="none" strike="noStrike" cap="none">
                <a:solidFill>
                  <a:srgbClr val="333333"/>
                </a:solidFill>
                <a:latin typeface="Arial"/>
                <a:ea typeface="Arial"/>
                <a:cs typeface="Arial"/>
                <a:sym typeface="Arial"/>
              </a:rPr>
              <a:t>Northwest and West Central- Montrose</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Tuesday, October 18,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Montrose School District Board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Register</a:t>
            </a:r>
            <a:r>
              <a:rPr lang="en" sz="1050" b="0" i="0" u="none" strike="noStrike" cap="none">
                <a:solidFill>
                  <a:srgbClr val="403F3B"/>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050" b="0" i="0" u="sng" strike="noStrike" cap="none">
                <a:solidFill>
                  <a:srgbClr val="403F3B"/>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endParaRPr sz="1050" b="0" i="0" u="sng" strike="noStrike" cap="none">
              <a:solidFill>
                <a:srgbClr val="403F3B"/>
              </a:solidFill>
              <a:latin typeface="Arial"/>
              <a:ea typeface="Arial"/>
              <a:cs typeface="Arial"/>
              <a:sym typeface="Arial"/>
            </a:endParaRPr>
          </a:p>
        </p:txBody>
      </p:sp>
      <p:sp>
        <p:nvSpPr>
          <p:cNvPr id="128" name="Google Shape;128;p20"/>
          <p:cNvSpPr/>
          <p:nvPr/>
        </p:nvSpPr>
        <p:spPr>
          <a:xfrm>
            <a:off x="149900"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Northwest and West Central- Steamboat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Wednesday, October 19,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Alpine Bank Conference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129" name="Google Shape;129;p20"/>
          <p:cNvSpPr/>
          <p:nvPr/>
        </p:nvSpPr>
        <p:spPr>
          <a:xfrm>
            <a:off x="149900"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Southwest Region- Alamosa </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20,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San Luis Valley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5">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0" i="0" u="none" strike="noStrike" cap="none">
              <a:solidFill>
                <a:srgbClr val="333333"/>
              </a:solidFill>
              <a:highlight>
                <a:srgbClr val="FFFFFF"/>
              </a:highlight>
              <a:latin typeface="Arial"/>
              <a:ea typeface="Arial"/>
              <a:cs typeface="Arial"/>
              <a:sym typeface="Arial"/>
            </a:endParaRPr>
          </a:p>
        </p:txBody>
      </p:sp>
      <p:sp>
        <p:nvSpPr>
          <p:cNvPr id="130" name="Google Shape;130;p20"/>
          <p:cNvSpPr/>
          <p:nvPr/>
        </p:nvSpPr>
        <p:spPr>
          <a:xfrm>
            <a:off x="309422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Pikes Peak Region- Colorado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October 25,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District 49 Creekside Success Center Peak View Hall</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6">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1" i="0" u="none" strike="noStrike" cap="none">
              <a:solidFill>
                <a:srgbClr val="333333"/>
              </a:solidFill>
              <a:latin typeface="Arial"/>
              <a:ea typeface="Arial"/>
              <a:cs typeface="Arial"/>
              <a:sym typeface="Arial"/>
            </a:endParaRPr>
          </a:p>
        </p:txBody>
      </p:sp>
      <p:sp>
        <p:nvSpPr>
          <p:cNvPr id="131" name="Google Shape;131;p20"/>
          <p:cNvSpPr/>
          <p:nvPr/>
        </p:nvSpPr>
        <p:spPr>
          <a:xfrm>
            <a:off x="3094225"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Metro Region- Denver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27,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Colorado Talking Book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7">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132" name="Google Shape;132;p20"/>
          <p:cNvSpPr/>
          <p:nvPr/>
        </p:nvSpPr>
        <p:spPr>
          <a:xfrm>
            <a:off x="3094225"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Southeast Region- Lamar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8,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Southeastern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8">
                  <a:extLst>
                    <a:ext uri="{A12FA001-AC4F-418D-AE19-62706E023703}">
                      <ahyp:hlinkClr xmlns:ahyp="http://schemas.microsoft.com/office/drawing/2018/hyperlinkcolor" val="tx"/>
                    </a:ext>
                  </a:extLst>
                </a:hlinkClick>
              </a:rPr>
              <a:t>HERE</a:t>
            </a:r>
            <a:endParaRPr sz="1050" b="1" i="0" u="sng" strike="noStrike" cap="none">
              <a:solidFill>
                <a:srgbClr val="333333"/>
              </a:solidFill>
              <a:latin typeface="Arial"/>
              <a:ea typeface="Arial"/>
              <a:cs typeface="Arial"/>
              <a:sym typeface="Arial"/>
            </a:endParaRPr>
          </a:p>
        </p:txBody>
      </p:sp>
      <p:sp>
        <p:nvSpPr>
          <p:cNvPr id="133" name="Google Shape;133;p20"/>
          <p:cNvSpPr/>
          <p:nvPr/>
        </p:nvSpPr>
        <p:spPr>
          <a:xfrm>
            <a:off x="598407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333333"/>
                </a:solidFill>
                <a:latin typeface="Arial"/>
                <a:ea typeface="Arial"/>
                <a:cs typeface="Arial"/>
                <a:sym typeface="Arial"/>
              </a:rPr>
              <a:t>Northeast and North Central- Fort Morgan</a:t>
            </a:r>
            <a:endParaRPr sz="100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November 10, 9:30-12:30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Fort Morgan Public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9">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134" name="Google Shape;134;p20"/>
          <p:cNvSpPr/>
          <p:nvPr/>
        </p:nvSpPr>
        <p:spPr>
          <a:xfrm>
            <a:off x="5984075" y="2400000"/>
            <a:ext cx="2817900" cy="1098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VIRTUAL</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15, 9:00-12:00   </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Zoom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chemeClr val="hlink"/>
                </a:solidFill>
                <a:latin typeface="Arial"/>
                <a:ea typeface="Arial"/>
                <a:cs typeface="Arial"/>
                <a:sym typeface="Arial"/>
                <a:hlinkClick r:id="rId10"/>
              </a:rPr>
              <a:t>HERE</a:t>
            </a:r>
            <a:endParaRPr sz="1050" b="0" i="0" u="none" strike="noStrike" cap="none">
              <a:solidFill>
                <a:srgbClr val="333333"/>
              </a:solidFill>
              <a:latin typeface="Arial"/>
              <a:ea typeface="Arial"/>
              <a:cs typeface="Arial"/>
              <a:sym typeface="Arial"/>
            </a:endParaRPr>
          </a:p>
        </p:txBody>
      </p:sp>
      <p:sp>
        <p:nvSpPr>
          <p:cNvPr id="135" name="Google Shape;135;p20"/>
          <p:cNvSpPr/>
          <p:nvPr/>
        </p:nvSpPr>
        <p:spPr>
          <a:xfrm>
            <a:off x="6470500" y="3579650"/>
            <a:ext cx="1876200" cy="12576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Note:</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LEAs may attend at any location, regardless of region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Monitoring Overview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3000"/>
              <a:buFont typeface="Arial"/>
              <a:buNone/>
            </a:pPr>
            <a:r>
              <a:rPr lang="en" sz="3333"/>
              <a:t>Monitoring Overview</a:t>
            </a:r>
            <a:endParaRPr sz="3333"/>
          </a:p>
          <a:p>
            <a:pPr marL="0" lvl="0" indent="0" algn="l" rtl="0">
              <a:spcBef>
                <a:spcPts val="0"/>
              </a:spcBef>
              <a:spcAft>
                <a:spcPts val="0"/>
              </a:spcAft>
              <a:buNone/>
            </a:pPr>
            <a:endParaRPr/>
          </a:p>
        </p:txBody>
      </p:sp>
      <p:sp>
        <p:nvSpPr>
          <p:cNvPr id="146" name="Google Shape;146;p22"/>
          <p:cNvSpPr txBox="1">
            <a:spLocks noGrp="1"/>
          </p:cNvSpPr>
          <p:nvPr>
            <p:ph type="body" idx="1"/>
          </p:nvPr>
        </p:nvSpPr>
        <p:spPr>
          <a:xfrm>
            <a:off x="635850" y="1153227"/>
            <a:ext cx="7872300" cy="897900"/>
          </a:xfrm>
          <a:prstGeom prst="rect">
            <a:avLst/>
          </a:prstGeom>
        </p:spPr>
        <p:txBody>
          <a:bodyPr spcFirstLastPara="1" wrap="square" lIns="0" tIns="0" rIns="0" bIns="0" anchor="t" anchorCtr="0">
            <a:normAutofit fontScale="77500" lnSpcReduction="20000"/>
          </a:bodyPr>
          <a:lstStyle/>
          <a:p>
            <a:pPr marL="0" lvl="0" indent="0" algn="ctr" rtl="0">
              <a:lnSpc>
                <a:spcPct val="115000"/>
              </a:lnSpc>
              <a:spcBef>
                <a:spcPts val="800"/>
              </a:spcBef>
              <a:spcAft>
                <a:spcPts val="0"/>
              </a:spcAft>
              <a:buNone/>
            </a:pPr>
            <a:r>
              <a:rPr lang="en" sz="2707">
                <a:solidFill>
                  <a:srgbClr val="333333"/>
                </a:solidFill>
                <a:highlight>
                  <a:srgbClr val="FFFFFF"/>
                </a:highlight>
                <a:latin typeface="Arial"/>
                <a:ea typeface="Arial"/>
                <a:cs typeface="Arial"/>
                <a:sym typeface="Arial"/>
              </a:rPr>
              <a:t>Monitoring formalizes the integral relationship between CDE and Colorado LEAs in implementing effective programs using Federal funds.</a:t>
            </a:r>
            <a:endParaRPr sz="3887">
              <a:solidFill>
                <a:srgbClr val="333333"/>
              </a:solidFill>
              <a:highlight>
                <a:srgbClr val="FFFFFF"/>
              </a:highlight>
              <a:latin typeface="Arial"/>
              <a:ea typeface="Arial"/>
              <a:cs typeface="Arial"/>
              <a:sym typeface="Arial"/>
            </a:endParaRPr>
          </a:p>
          <a:p>
            <a:pPr marL="0" lvl="0" indent="0" algn="ctr" rtl="0">
              <a:lnSpc>
                <a:spcPct val="115000"/>
              </a:lnSpc>
              <a:spcBef>
                <a:spcPts val="0"/>
              </a:spcBef>
              <a:spcAft>
                <a:spcPts val="1200"/>
              </a:spcAft>
              <a:buNone/>
            </a:pPr>
            <a:endParaRPr sz="1050">
              <a:solidFill>
                <a:srgbClr val="333333"/>
              </a:solidFill>
              <a:highlight>
                <a:srgbClr val="FFFFFF"/>
              </a:highlight>
              <a:latin typeface="Arial"/>
              <a:ea typeface="Arial"/>
              <a:cs typeface="Arial"/>
              <a:sym typeface="Arial"/>
            </a:endParaRPr>
          </a:p>
        </p:txBody>
      </p:sp>
      <p:sp>
        <p:nvSpPr>
          <p:cNvPr id="147" name="Google Shape;147;p22"/>
          <p:cNvSpPr txBox="1"/>
          <p:nvPr/>
        </p:nvSpPr>
        <p:spPr>
          <a:xfrm>
            <a:off x="283150" y="2208900"/>
            <a:ext cx="4682700" cy="1650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350">
                <a:solidFill>
                  <a:srgbClr val="333333"/>
                </a:solidFill>
                <a:highlight>
                  <a:srgbClr val="FFFFFF"/>
                </a:highlight>
              </a:rPr>
              <a:t>Monitoring is implemented from a programmatic and fiscal perspective and meant to accomplish the following objectives:</a:t>
            </a:r>
            <a:endParaRPr sz="1350">
              <a:solidFill>
                <a:srgbClr val="333333"/>
              </a:solidFill>
              <a:highlight>
                <a:srgbClr val="FFFFFF"/>
              </a:highlight>
            </a:endParaRPr>
          </a:p>
          <a:p>
            <a:pPr marL="914400" lvl="1" indent="-295275" algn="l" rtl="0">
              <a:lnSpc>
                <a:spcPct val="115000"/>
              </a:lnSpc>
              <a:spcBef>
                <a:spcPts val="0"/>
              </a:spcBef>
              <a:spcAft>
                <a:spcPts val="0"/>
              </a:spcAft>
              <a:buClr>
                <a:srgbClr val="333333"/>
              </a:buClr>
              <a:buSzPts val="1050"/>
              <a:buChar char="•"/>
            </a:pPr>
            <a:r>
              <a:rPr lang="en" sz="1050" b="1">
                <a:solidFill>
                  <a:srgbClr val="333333"/>
                </a:solidFill>
                <a:highlight>
                  <a:srgbClr val="FFFFFF"/>
                </a:highlight>
              </a:rPr>
              <a:t>Focus on What Matters</a:t>
            </a:r>
            <a:r>
              <a:rPr lang="en" sz="1050">
                <a:solidFill>
                  <a:srgbClr val="333333"/>
                </a:solidFill>
                <a:highlight>
                  <a:srgbClr val="FFFFFF"/>
                </a:highlight>
              </a:rPr>
              <a:t> </a:t>
            </a:r>
            <a:endParaRPr sz="1050">
              <a:solidFill>
                <a:srgbClr val="333333"/>
              </a:solidFill>
              <a:highlight>
                <a:srgbClr val="FFFFFF"/>
              </a:highlight>
            </a:endParaRPr>
          </a:p>
          <a:p>
            <a:pPr marL="914400" lvl="1" indent="-295275" algn="l" rtl="0">
              <a:lnSpc>
                <a:spcPct val="115000"/>
              </a:lnSpc>
              <a:spcBef>
                <a:spcPts val="0"/>
              </a:spcBef>
              <a:spcAft>
                <a:spcPts val="0"/>
              </a:spcAft>
              <a:buClr>
                <a:srgbClr val="333333"/>
              </a:buClr>
              <a:buSzPts val="1050"/>
              <a:buChar char="•"/>
            </a:pPr>
            <a:r>
              <a:rPr lang="en" sz="1050" b="1">
                <a:solidFill>
                  <a:srgbClr val="333333"/>
                </a:solidFill>
                <a:highlight>
                  <a:srgbClr val="FFFFFF"/>
                </a:highlight>
              </a:rPr>
              <a:t>Reduce Burden on LEAs</a:t>
            </a:r>
            <a:r>
              <a:rPr lang="en" sz="1050">
                <a:solidFill>
                  <a:srgbClr val="333333"/>
                </a:solidFill>
                <a:highlight>
                  <a:srgbClr val="FFFFFF"/>
                </a:highlight>
              </a:rPr>
              <a:t> </a:t>
            </a:r>
            <a:endParaRPr sz="1050">
              <a:solidFill>
                <a:srgbClr val="333333"/>
              </a:solidFill>
              <a:highlight>
                <a:srgbClr val="FFFFFF"/>
              </a:highlight>
            </a:endParaRPr>
          </a:p>
          <a:p>
            <a:pPr marL="914400" lvl="1" indent="-295275" algn="l" rtl="0">
              <a:lnSpc>
                <a:spcPct val="115000"/>
              </a:lnSpc>
              <a:spcBef>
                <a:spcPts val="0"/>
              </a:spcBef>
              <a:spcAft>
                <a:spcPts val="0"/>
              </a:spcAft>
              <a:buClr>
                <a:srgbClr val="333333"/>
              </a:buClr>
              <a:buSzPts val="1050"/>
              <a:buChar char="•"/>
            </a:pPr>
            <a:r>
              <a:rPr lang="en" sz="1050" b="1">
                <a:solidFill>
                  <a:srgbClr val="333333"/>
                </a:solidFill>
                <a:highlight>
                  <a:srgbClr val="FFFFFF"/>
                </a:highlight>
              </a:rPr>
              <a:t>Improve Communication with LEAs</a:t>
            </a:r>
            <a:endParaRPr sz="1050">
              <a:solidFill>
                <a:srgbClr val="333333"/>
              </a:solidFill>
              <a:highlight>
                <a:srgbClr val="FFFFFF"/>
              </a:highlight>
            </a:endParaRPr>
          </a:p>
          <a:p>
            <a:pPr marL="914400" lvl="1" indent="-295275" algn="l" rtl="0">
              <a:lnSpc>
                <a:spcPct val="115000"/>
              </a:lnSpc>
              <a:spcBef>
                <a:spcPts val="0"/>
              </a:spcBef>
              <a:spcAft>
                <a:spcPts val="0"/>
              </a:spcAft>
              <a:buClr>
                <a:srgbClr val="333333"/>
              </a:buClr>
              <a:buSzPts val="1050"/>
              <a:buChar char="•"/>
            </a:pPr>
            <a:r>
              <a:rPr lang="en" sz="1050" b="1">
                <a:solidFill>
                  <a:srgbClr val="333333"/>
                </a:solidFill>
                <a:highlight>
                  <a:srgbClr val="FFFFFF"/>
                </a:highlight>
              </a:rPr>
              <a:t>Differentiate and Customize Support for LEAs</a:t>
            </a:r>
            <a:r>
              <a:rPr lang="en" sz="1050">
                <a:solidFill>
                  <a:srgbClr val="333333"/>
                </a:solidFill>
                <a:highlight>
                  <a:srgbClr val="FFFFFF"/>
                </a:highlight>
              </a:rPr>
              <a:t> </a:t>
            </a:r>
            <a:endParaRPr sz="1050">
              <a:solidFill>
                <a:srgbClr val="333333"/>
              </a:solidFill>
              <a:highlight>
                <a:srgbClr val="FFFFFF"/>
              </a:highlight>
            </a:endParaRPr>
          </a:p>
          <a:p>
            <a:pPr marL="914400" lvl="1" indent="-295275" algn="l" rtl="0">
              <a:lnSpc>
                <a:spcPct val="115000"/>
              </a:lnSpc>
              <a:spcBef>
                <a:spcPts val="0"/>
              </a:spcBef>
              <a:spcAft>
                <a:spcPts val="0"/>
              </a:spcAft>
              <a:buClr>
                <a:srgbClr val="333333"/>
              </a:buClr>
              <a:buSzPts val="1050"/>
              <a:buChar char="•"/>
            </a:pPr>
            <a:r>
              <a:rPr lang="en" sz="1050" b="1">
                <a:solidFill>
                  <a:srgbClr val="333333"/>
                </a:solidFill>
                <a:highlight>
                  <a:srgbClr val="FFFFFF"/>
                </a:highlight>
              </a:rPr>
              <a:t>Ensure Basic Requirements Are Met</a:t>
            </a:r>
            <a:r>
              <a:rPr lang="en" sz="1050">
                <a:solidFill>
                  <a:srgbClr val="333333"/>
                </a:solidFill>
                <a:highlight>
                  <a:srgbClr val="FFFFFF"/>
                </a:highlight>
              </a:rPr>
              <a:t> </a:t>
            </a:r>
            <a:endParaRPr sz="1350">
              <a:highlight>
                <a:srgbClr val="FFFFFF"/>
              </a:highlight>
            </a:endParaRPr>
          </a:p>
        </p:txBody>
      </p:sp>
      <p:pic>
        <p:nvPicPr>
          <p:cNvPr id="148" name="Google Shape;148;p22" descr="Monitoring timeline."/>
          <p:cNvPicPr preferRelativeResize="0"/>
          <p:nvPr/>
        </p:nvPicPr>
        <p:blipFill>
          <a:blip r:embed="rId3">
            <a:alphaModFix/>
          </a:blip>
          <a:stretch>
            <a:fillRect/>
          </a:stretch>
        </p:blipFill>
        <p:spPr>
          <a:xfrm>
            <a:off x="5017275" y="1880025"/>
            <a:ext cx="3974326" cy="1906757"/>
          </a:xfrm>
          <a:prstGeom prst="rect">
            <a:avLst/>
          </a:prstGeom>
          <a:noFill/>
          <a:ln>
            <a:noFill/>
          </a:ln>
        </p:spPr>
      </p:pic>
      <p:pic>
        <p:nvPicPr>
          <p:cNvPr id="149" name="Google Shape;149;p22" descr="Timeline key"/>
          <p:cNvPicPr preferRelativeResize="0"/>
          <p:nvPr/>
        </p:nvPicPr>
        <p:blipFill>
          <a:blip r:embed="rId4">
            <a:alphaModFix/>
          </a:blip>
          <a:stretch>
            <a:fillRect/>
          </a:stretch>
        </p:blipFill>
        <p:spPr>
          <a:xfrm>
            <a:off x="6199575" y="3786775"/>
            <a:ext cx="1609725" cy="72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descr="Purpose of monitoring."/>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Purpose of Monitoring</a:t>
            </a:r>
            <a:endParaRPr/>
          </a:p>
        </p:txBody>
      </p:sp>
      <p:pic>
        <p:nvPicPr>
          <p:cNvPr id="156" name="Google Shape;156;p23" descr="Purpose of monitoring.">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21775" y="962637"/>
            <a:ext cx="1700450" cy="1474150"/>
          </a:xfrm>
          <a:prstGeom prst="rect">
            <a:avLst/>
          </a:prstGeom>
          <a:noFill/>
          <a:ln>
            <a:noFill/>
          </a:ln>
        </p:spPr>
      </p:pic>
      <p:grpSp>
        <p:nvGrpSpPr>
          <p:cNvPr id="157" name="Google Shape;157;p23" descr="Purpose of monitoring."/>
          <p:cNvGrpSpPr/>
          <p:nvPr/>
        </p:nvGrpSpPr>
        <p:grpSpPr>
          <a:xfrm>
            <a:off x="2973011" y="2571744"/>
            <a:ext cx="2072166" cy="1918365"/>
            <a:chOff x="3071457" y="2013875"/>
            <a:chExt cx="1944600" cy="1569600"/>
          </a:xfrm>
        </p:grpSpPr>
        <p:sp>
          <p:nvSpPr>
            <p:cNvPr id="158" name="Google Shape;158;p23"/>
            <p:cNvSpPr/>
            <p:nvPr/>
          </p:nvSpPr>
          <p:spPr>
            <a:xfrm rot="10800000" flipH="1">
              <a:off x="3071457" y="2013875"/>
              <a:ext cx="1944600" cy="1569600"/>
            </a:xfrm>
            <a:prstGeom prst="round2DiagRect">
              <a:avLst>
                <a:gd name="adj1" fmla="val 0"/>
                <a:gd name="adj2" fmla="val 1776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p:nvPr/>
          </p:nvSpPr>
          <p:spPr>
            <a:xfrm>
              <a:off x="3316102"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ESSER Program Intent</a:t>
              </a:r>
              <a:endParaRPr sz="1100">
                <a:solidFill>
                  <a:srgbClr val="FFFFFF"/>
                </a:solidFill>
                <a:latin typeface="Roboto"/>
                <a:ea typeface="Roboto"/>
                <a:cs typeface="Roboto"/>
                <a:sym typeface="Roboto"/>
              </a:endParaRPr>
            </a:p>
          </p:txBody>
        </p:sp>
        <p:sp>
          <p:nvSpPr>
            <p:cNvPr id="160" name="Google Shape;160;p23"/>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respond to, prepare for, or prevent the spread of COVID-19 and address the impact on education</a:t>
              </a:r>
              <a:endParaRPr sz="1100">
                <a:solidFill>
                  <a:srgbClr val="FFFFFF"/>
                </a:solidFill>
                <a:latin typeface="Roboto"/>
                <a:ea typeface="Roboto"/>
                <a:cs typeface="Roboto"/>
                <a:sym typeface="Roboto"/>
              </a:endParaRPr>
            </a:p>
          </p:txBody>
        </p:sp>
      </p:grpSp>
      <p:grpSp>
        <p:nvGrpSpPr>
          <p:cNvPr id="161" name="Google Shape;161;p23" descr="Purpose of monitoring."/>
          <p:cNvGrpSpPr/>
          <p:nvPr/>
        </p:nvGrpSpPr>
        <p:grpSpPr>
          <a:xfrm>
            <a:off x="903389" y="2571744"/>
            <a:ext cx="2072166" cy="1918365"/>
            <a:chOff x="1126863" y="2013875"/>
            <a:chExt cx="1944600" cy="1569600"/>
          </a:xfrm>
        </p:grpSpPr>
        <p:sp>
          <p:nvSpPr>
            <p:cNvPr id="162" name="Google Shape;162;p23"/>
            <p:cNvSpPr/>
            <p:nvPr/>
          </p:nvSpPr>
          <p:spPr>
            <a:xfrm>
              <a:off x="1126863" y="2013875"/>
              <a:ext cx="1944600" cy="1569600"/>
            </a:xfrm>
            <a:prstGeom prst="round2DiagRect">
              <a:avLst>
                <a:gd name="adj1" fmla="val 0"/>
                <a:gd name="adj2" fmla="val 1776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ESEA Program Intent</a:t>
              </a:r>
              <a:endParaRPr sz="1100">
                <a:solidFill>
                  <a:srgbClr val="FFFFFF"/>
                </a:solidFill>
                <a:latin typeface="Roboto"/>
                <a:ea typeface="Roboto"/>
                <a:cs typeface="Roboto"/>
                <a:sym typeface="Roboto"/>
              </a:endParaRPr>
            </a:p>
          </p:txBody>
        </p:sp>
        <p:sp>
          <p:nvSpPr>
            <p:cNvPr id="164" name="Google Shape;164;p23"/>
            <p:cNvSpPr txBox="1"/>
            <p:nvPr/>
          </p:nvSpPr>
          <p:spPr>
            <a:xfrm>
              <a:off x="1351625"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ensure all students, particularly underserved students, have equitable access to a high-quality education</a:t>
              </a:r>
              <a:endParaRPr sz="1100">
                <a:solidFill>
                  <a:srgbClr val="FFFFFF"/>
                </a:solidFill>
                <a:latin typeface="Roboto"/>
                <a:ea typeface="Roboto"/>
                <a:cs typeface="Roboto"/>
                <a:sym typeface="Roboto"/>
              </a:endParaRPr>
            </a:p>
          </p:txBody>
        </p:sp>
      </p:grpSp>
      <p:grpSp>
        <p:nvGrpSpPr>
          <p:cNvPr id="165" name="Google Shape;165;p23" descr="Purpose of monitoring."/>
          <p:cNvGrpSpPr/>
          <p:nvPr/>
        </p:nvGrpSpPr>
        <p:grpSpPr>
          <a:xfrm>
            <a:off x="5042512" y="2571744"/>
            <a:ext cx="3198079" cy="1918365"/>
            <a:chOff x="5015938" y="2013875"/>
            <a:chExt cx="3001200" cy="1569600"/>
          </a:xfrm>
        </p:grpSpPr>
        <p:sp>
          <p:nvSpPr>
            <p:cNvPr id="166" name="Google Shape;166;p23"/>
            <p:cNvSpPr/>
            <p:nvPr/>
          </p:nvSpPr>
          <p:spPr>
            <a:xfrm>
              <a:off x="5015938" y="2013875"/>
              <a:ext cx="3001200" cy="1569600"/>
            </a:xfrm>
            <a:prstGeom prst="round2DiagRect">
              <a:avLst>
                <a:gd name="adj1" fmla="val 0"/>
                <a:gd name="adj2" fmla="val 1776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7" name="Google Shape;167;p23"/>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Purpose of Monitoring</a:t>
              </a:r>
              <a:endParaRPr sz="1100">
                <a:solidFill>
                  <a:srgbClr val="FFFFFF"/>
                </a:solidFill>
                <a:latin typeface="Roboto"/>
                <a:ea typeface="Roboto"/>
                <a:cs typeface="Roboto"/>
                <a:sym typeface="Roboto"/>
              </a:endParaRPr>
            </a:p>
          </p:txBody>
        </p:sp>
        <p:sp>
          <p:nvSpPr>
            <p:cNvPr id="168" name="Google Shape;168;p23"/>
            <p:cNvSpPr txBox="1"/>
            <p:nvPr/>
          </p:nvSpPr>
          <p:spPr>
            <a:xfrm>
              <a:off x="5360225" y="2716353"/>
              <a:ext cx="241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ensure that federal funds are used appropriately to implement programs that meet the intent of each program</a:t>
              </a:r>
              <a:endParaRPr sz="1100">
                <a:solidFill>
                  <a:srgbClr val="FFFFFF"/>
                </a:solidFill>
                <a:latin typeface="Roboto"/>
                <a:ea typeface="Roboto"/>
                <a:cs typeface="Roboto"/>
                <a:sym typeface="Roboto"/>
              </a:endParaRPr>
            </a:p>
          </p:txBody>
        </p:sp>
      </p:grpSp>
      <p:grpSp>
        <p:nvGrpSpPr>
          <p:cNvPr id="169" name="Google Shape;169;p23" descr="Purpose of monitoring."/>
          <p:cNvGrpSpPr/>
          <p:nvPr/>
        </p:nvGrpSpPr>
        <p:grpSpPr>
          <a:xfrm>
            <a:off x="4934884" y="3400732"/>
            <a:ext cx="261571" cy="260379"/>
            <a:chOff x="4858109" y="2631368"/>
            <a:chExt cx="316442" cy="315000"/>
          </a:xfrm>
        </p:grpSpPr>
        <p:sp>
          <p:nvSpPr>
            <p:cNvPr id="170" name="Google Shape;170;p23"/>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4858109" y="2739300"/>
              <a:ext cx="239100" cy="99000"/>
            </a:xfrm>
            <a:prstGeom prst="rightArrow">
              <a:avLst>
                <a:gd name="adj1" fmla="val 32020"/>
                <a:gd name="adj2" fmla="val 66970"/>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172" name="Google Shape;172;p23" descr="Purpose of monitoring."/>
          <p:cNvGrpSpPr/>
          <p:nvPr/>
        </p:nvGrpSpPr>
        <p:grpSpPr>
          <a:xfrm>
            <a:off x="2814228" y="3400746"/>
            <a:ext cx="260366" cy="260366"/>
            <a:chOff x="3157188" y="909150"/>
            <a:chExt cx="470400" cy="470400"/>
          </a:xfrm>
        </p:grpSpPr>
        <p:sp>
          <p:nvSpPr>
            <p:cNvPr id="173" name="Google Shape;173;p23"/>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3243138" y="995100"/>
              <a:ext cx="298500" cy="298500"/>
            </a:xfrm>
            <a:prstGeom prst="mathPlus">
              <a:avLst>
                <a:gd name="adj1" fmla="val 99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CDE’s Monitoring Process Includes…</a:t>
            </a:r>
            <a:endParaRPr/>
          </a:p>
        </p:txBody>
      </p:sp>
      <p:grpSp>
        <p:nvGrpSpPr>
          <p:cNvPr id="180" name="Google Shape;180;p24" descr="Monitoring process graphic."/>
          <p:cNvGrpSpPr/>
          <p:nvPr/>
        </p:nvGrpSpPr>
        <p:grpSpPr>
          <a:xfrm>
            <a:off x="2130299" y="500633"/>
            <a:ext cx="4883411" cy="4965758"/>
            <a:chOff x="1978637" y="71333"/>
            <a:chExt cx="4883411" cy="4965758"/>
          </a:xfrm>
        </p:grpSpPr>
        <p:sp>
          <p:nvSpPr>
            <p:cNvPr id="181" name="Google Shape;181;p24"/>
            <p:cNvSpPr/>
            <p:nvPr/>
          </p:nvSpPr>
          <p:spPr>
            <a:xfrm>
              <a:off x="3913420" y="1905208"/>
              <a:ext cx="1323600" cy="1321200"/>
            </a:xfrm>
            <a:prstGeom prst="ellipse">
              <a:avLst/>
            </a:prstGeom>
            <a:solidFill>
              <a:srgbClr val="D686E4"/>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200"/>
                <a:t>Federal Programs Monitoring</a:t>
              </a:r>
              <a:endParaRPr sz="1200"/>
            </a:p>
          </p:txBody>
        </p:sp>
        <p:grpSp>
          <p:nvGrpSpPr>
            <p:cNvPr id="182" name="Google Shape;182;p24"/>
            <p:cNvGrpSpPr/>
            <p:nvPr/>
          </p:nvGrpSpPr>
          <p:grpSpPr>
            <a:xfrm>
              <a:off x="1978637" y="1202068"/>
              <a:ext cx="2407147" cy="2190413"/>
              <a:chOff x="1978637" y="1202068"/>
              <a:chExt cx="2407147" cy="2190413"/>
            </a:xfrm>
          </p:grpSpPr>
          <p:sp>
            <p:nvSpPr>
              <p:cNvPr id="183" name="Google Shape;183;p24"/>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4"/>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701C7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4"/>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Other (i.e. Beeline, Scoop, email communications, etc.)</a:t>
                </a:r>
                <a:endParaRPr sz="1000">
                  <a:solidFill>
                    <a:srgbClr val="FFFFFF"/>
                  </a:solidFill>
                  <a:latin typeface="Roboto"/>
                  <a:ea typeface="Roboto"/>
                  <a:cs typeface="Roboto"/>
                  <a:sym typeface="Roboto"/>
                </a:endParaRPr>
              </a:p>
            </p:txBody>
          </p:sp>
        </p:grpSp>
        <p:grpSp>
          <p:nvGrpSpPr>
            <p:cNvPr id="186" name="Google Shape;186;p24"/>
            <p:cNvGrpSpPr/>
            <p:nvPr/>
          </p:nvGrpSpPr>
          <p:grpSpPr>
            <a:xfrm>
              <a:off x="2867112" y="2599927"/>
              <a:ext cx="2108006" cy="2437164"/>
              <a:chOff x="2867112" y="2599927"/>
              <a:chExt cx="2108006" cy="2437164"/>
            </a:xfrm>
          </p:grpSpPr>
          <p:sp>
            <p:nvSpPr>
              <p:cNvPr id="187" name="Google Shape;187;p24"/>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4"/>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761E86"/>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4"/>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Evidence Submission and Review</a:t>
                </a:r>
                <a:endParaRPr sz="1000">
                  <a:solidFill>
                    <a:srgbClr val="FFFFFF"/>
                  </a:solidFill>
                  <a:latin typeface="Roboto"/>
                  <a:ea typeface="Roboto"/>
                  <a:cs typeface="Roboto"/>
                  <a:sym typeface="Roboto"/>
                </a:endParaRPr>
              </a:p>
            </p:txBody>
          </p:sp>
        </p:grpSp>
        <p:grpSp>
          <p:nvGrpSpPr>
            <p:cNvPr id="190" name="Google Shape;190;p24"/>
            <p:cNvGrpSpPr/>
            <p:nvPr/>
          </p:nvGrpSpPr>
          <p:grpSpPr>
            <a:xfrm>
              <a:off x="4337515" y="2464414"/>
              <a:ext cx="2424506" cy="2097542"/>
              <a:chOff x="4337515" y="2464414"/>
              <a:chExt cx="2424506" cy="2097542"/>
            </a:xfrm>
          </p:grpSpPr>
          <p:sp>
            <p:nvSpPr>
              <p:cNvPr id="191" name="Google Shape;191;p24"/>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4"/>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7F209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4"/>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Self-Assessment</a:t>
                </a:r>
                <a:endParaRPr sz="1000">
                  <a:solidFill>
                    <a:srgbClr val="FFFFFF"/>
                  </a:solidFill>
                  <a:latin typeface="Roboto"/>
                  <a:ea typeface="Roboto"/>
                  <a:cs typeface="Roboto"/>
                  <a:sym typeface="Roboto"/>
                </a:endParaRPr>
              </a:p>
            </p:txBody>
          </p:sp>
        </p:grpSp>
        <p:grpSp>
          <p:nvGrpSpPr>
            <p:cNvPr id="194" name="Google Shape;194;p24"/>
            <p:cNvGrpSpPr/>
            <p:nvPr/>
          </p:nvGrpSpPr>
          <p:grpSpPr>
            <a:xfrm>
              <a:off x="3263096" y="71333"/>
              <a:ext cx="2344104" cy="2370669"/>
              <a:chOff x="3263096" y="71333"/>
              <a:chExt cx="2344104" cy="2370669"/>
            </a:xfrm>
          </p:grpSpPr>
          <p:sp>
            <p:nvSpPr>
              <p:cNvPr id="195" name="Google Shape;195;p24"/>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4"/>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55156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4"/>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Application Reviews</a:t>
                </a:r>
                <a:endParaRPr sz="1000">
                  <a:solidFill>
                    <a:srgbClr val="FFFFFF"/>
                  </a:solidFill>
                  <a:latin typeface="Roboto"/>
                  <a:ea typeface="Roboto"/>
                  <a:cs typeface="Roboto"/>
                  <a:sym typeface="Roboto"/>
                </a:endParaRPr>
              </a:p>
            </p:txBody>
          </p:sp>
        </p:grpSp>
        <p:grpSp>
          <p:nvGrpSpPr>
            <p:cNvPr id="198" name="Google Shape;198;p24"/>
            <p:cNvGrpSpPr/>
            <p:nvPr/>
          </p:nvGrpSpPr>
          <p:grpSpPr>
            <a:xfrm>
              <a:off x="4593307" y="804376"/>
              <a:ext cx="2268741" cy="2444000"/>
              <a:chOff x="4593307" y="804376"/>
              <a:chExt cx="2268741" cy="2444000"/>
            </a:xfrm>
          </p:grpSpPr>
          <p:sp>
            <p:nvSpPr>
              <p:cNvPr id="199" name="Google Shape;199;p24"/>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9225A5"/>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4"/>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Training and Technical Assistance</a:t>
                </a:r>
                <a:endParaRPr sz="1000">
                  <a:solidFill>
                    <a:srgbClr val="FFFFFF"/>
                  </a:solidFill>
                  <a:latin typeface="Roboto"/>
                  <a:ea typeface="Roboto"/>
                  <a:cs typeface="Roboto"/>
                  <a:sym typeface="Roboto"/>
                </a:endParaRPr>
              </a:p>
            </p:txBody>
          </p:sp>
        </p:grpSp>
      </p:gr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1943</Words>
  <Application>Microsoft Office PowerPoint</Application>
  <PresentationFormat>On-screen Show (16:9)</PresentationFormat>
  <Paragraphs>261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Roboto</vt:lpstr>
      <vt:lpstr>Arial</vt:lpstr>
      <vt:lpstr>Calibri</vt:lpstr>
      <vt:lpstr>1_Office Theme</vt:lpstr>
      <vt:lpstr>Office Hours  </vt:lpstr>
      <vt:lpstr>ESSER Office Hours</vt:lpstr>
      <vt:lpstr>Updates and Reminders</vt:lpstr>
      <vt:lpstr>Fall Regional Network Meeting</vt:lpstr>
      <vt:lpstr>Fall RNM Dates and Locations</vt:lpstr>
      <vt:lpstr>Monitoring Overview</vt:lpstr>
      <vt:lpstr>Monitoring Overview </vt:lpstr>
      <vt:lpstr>Purpose of Monitoring</vt:lpstr>
      <vt:lpstr>CDE’s Monitoring Process Includes…</vt:lpstr>
      <vt:lpstr>Monitoring Schedule</vt:lpstr>
      <vt:lpstr>ESEA vs ESSER Monitoring</vt:lpstr>
      <vt:lpstr>Monitoring Goal: Reduce Burden on LEAs</vt:lpstr>
      <vt:lpstr>Most Common Action Items from 21-22 Fiscal Monitoring</vt:lpstr>
      <vt:lpstr>Monitoring Tiers</vt:lpstr>
      <vt:lpstr>Risk Assessment - Fiscal Indicators</vt:lpstr>
      <vt:lpstr>Risk Assessment - Program Indicators</vt:lpstr>
      <vt:lpstr>Using the Risk Assessment to Assign Tiers</vt:lpstr>
      <vt:lpstr>Program Monitoring Tiers </vt:lpstr>
      <vt:lpstr>What are the Fiscal tiers? </vt:lpstr>
      <vt:lpstr>Next Steps</vt:lpstr>
      <vt:lpstr>CDE Monitoring Team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Hours  </dc:title>
  <dc:creator>Owen, Emily</dc:creator>
  <cp:lastModifiedBy>Owen, Emily</cp:lastModifiedBy>
  <cp:revision>4</cp:revision>
  <dcterms:modified xsi:type="dcterms:W3CDTF">2022-10-21T20:29:31Z</dcterms:modified>
</cp:coreProperties>
</file>