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685"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9QisRP8LV7xH4IkKvzRUQ9cAf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rael" initials="" lastIdx="2" clrIdx="0"/>
  <p:cmAuthor id="1" name="Nazanin Mohajeri-Nelson" initials="" lastIdx="1" clrIdx="1"/>
  <p:cmAuthor id="2" name="DeLilah Collins" initials="" lastIdx="1" clrIdx="2"/>
  <p:cmAuthor id="3" name="Owen, Emily" initials="OE" lastIdx="1" clrIdx="3">
    <p:extLst>
      <p:ext uri="{19B8F6BF-5375-455C-9EA6-DF929625EA0E}">
        <p15:presenceInfo xmlns:p15="http://schemas.microsoft.com/office/powerpoint/2012/main" userId="S::Owen_e@cde.state.co.us::ef552425-0879-4d20-82e7-cd41eea48f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A91E9D-B1F0-4B78-9872-8A254984E1DC}">
  <a:tblStyle styleId="{DBA91E9D-B1F0-4B78-9872-8A254984E1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B2FF99A-5B89-4F28-82DB-63C90CB21CC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144"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9-29T14:35:20.877" idx="1">
    <p:pos x="432" y="1226"/>
    <p:text>@collins_d@cde.state.co.us 
I know you looked at them the first time but I want to make sure you don't have any other changes after hearing my awkward walkthrough today. :)
_Reassigned to DeLilah Collins_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y-4OEA"/>
      </p:ext>
    </p:extLst>
  </p:cm>
  <p:cm authorId="1" dt="2022-09-29T14:35:20.877" idx="1">
    <p:pos x="432" y="1226"/>
    <p:text>Your presentation yesterday was amazing!!</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mPMaJ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f5c372f6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5f5c372f6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b833a4e6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5b833a4e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5b833a4e6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5b833a4e68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b833a4e6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5b833a4e6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b833a4e6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b833a4e6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5b833a4e68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5b833a4e68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b833a4e6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5b833a4e6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5b833a4e68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5b833a4e68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b833a4e68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b833a4e68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b833a4e68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b833a4e68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71" name="Google Shape;2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5b833a4e68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5b833a4e68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b833a4e68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5b833a4e68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5f427211a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15f427211a2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Evita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5b2484f12c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5b2484f12c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endParaRPr/>
          </a:p>
          <a:p>
            <a:pPr marL="0" lvl="0" indent="0" algn="l" rtl="0">
              <a:spcBef>
                <a:spcPts val="0"/>
              </a:spcBef>
              <a:spcAft>
                <a:spcPts val="0"/>
              </a:spcAft>
              <a:buNone/>
            </a:pPr>
            <a:r>
              <a:rPr lang="en"/>
              <a:t>Best practices for obligatory Title I meeting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5b2484f12c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5b2484f12c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highlight>
                  <a:srgbClr val="FFFFFF"/>
                </a:highlight>
              </a:rPr>
              <a:t>Two Arkansas districts' attempts to focus on integration of family engagement events into a student's wider academic or school experience make them noteworthy examples of how to encourage parental involvement in Title I programs.</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MakerEd is based in CA, but there are online options.</a:t>
            </a:r>
            <a:endParaRPr>
              <a:solidFill>
                <a:schemeClr val="dk1"/>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5f39dcee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15f39dcee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5f39dceec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15f39dceec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5f427211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5f427211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5f427211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5f427211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5b2be052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15b2be052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78" name="Google Shape;2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5b98b0a164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476" name="Google Shape;476;g15b98b0a164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5b98b0a164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5b98b0a164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5b98b0a164_3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5b98b0a164_3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5b98b0a164_3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5b98b0a164_3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5b98b0a164_3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5b98b0a164_3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b98b0a164_3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5b98b0a164_3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5b98b0a164_3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5b98b0a164_3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5b98b0a164_3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5b98b0a164_3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526" name="Google Shape;5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a91c9752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15a91c97525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5bdb4892d5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5bdb4892d5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814e06ca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Karen</a:t>
            </a:r>
            <a:endParaRPr/>
          </a:p>
        </p:txBody>
      </p:sp>
      <p:sp>
        <p:nvSpPr>
          <p:cNvPr id="297" name="Google Shape;297;g15814e06ca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582c3cf173_4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582c3cf173_4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58537c1889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158537c1889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f427211a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5f427211a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Karen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4313"/>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pic>
        <p:nvPicPr>
          <p:cNvPr id="109" name="Google Shape;109;g1479fb5d64b_1_4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10" name="Google Shape;110;g1479fb5d64b_1_4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g1479fb5d64b_1_4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2" name="Google Shape;112;g1479fb5d64b_1_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3" name="Google Shape;113;g1479fb5d64b_1_4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4"/>
        <p:cNvGrpSpPr/>
        <p:nvPr/>
      </p:nvGrpSpPr>
      <p:grpSpPr>
        <a:xfrm>
          <a:off x="0" y="0"/>
          <a:ext cx="0" cy="0"/>
          <a:chOff x="0" y="0"/>
          <a:chExt cx="0" cy="0"/>
        </a:xfrm>
      </p:grpSpPr>
      <p:pic>
        <p:nvPicPr>
          <p:cNvPr id="115" name="Google Shape;115;g1479fb5d64b_1_45"/>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6" name="Google Shape;116;g1479fb5d64b_1_4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g1479fb5d64b_1_4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8"/>
        <p:cNvGrpSpPr/>
        <p:nvPr/>
      </p:nvGrpSpPr>
      <p:grpSpPr>
        <a:xfrm>
          <a:off x="0" y="0"/>
          <a:ext cx="0" cy="0"/>
          <a:chOff x="0" y="0"/>
          <a:chExt cx="0" cy="0"/>
        </a:xfrm>
      </p:grpSpPr>
      <p:sp>
        <p:nvSpPr>
          <p:cNvPr id="119" name="Google Shape;119;g1479fb5d64b_1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0" name="Google Shape;120;g1479fb5d64b_1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1" name="Google Shape;121;g1479fb5d64b_1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g1479fb5d64b_1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4" name="Google Shape;124;g1479fb5d64b_1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g1479fb5d64b_1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g1479fb5d64b_1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8" name="Google Shape;128;g1479fb5d64b_1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9"/>
        <p:cNvGrpSpPr/>
        <p:nvPr/>
      </p:nvGrpSpPr>
      <p:grpSpPr>
        <a:xfrm>
          <a:off x="0" y="0"/>
          <a:ext cx="0" cy="0"/>
          <a:chOff x="0" y="0"/>
          <a:chExt cx="0" cy="0"/>
        </a:xfrm>
      </p:grpSpPr>
      <p:sp>
        <p:nvSpPr>
          <p:cNvPr id="130" name="Google Shape;130;g1479fb5d64b_1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g1479fb5d64b_1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2" name="Google Shape;132;g1479fb5d64b_1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3" name="Google Shape;133;g1479fb5d64b_1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479fb5d64b_1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 name="Google Shape;136;g1479fb5d64b_1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sp>
        <p:nvSpPr>
          <p:cNvPr id="138" name="Google Shape;138;g1479fb5d64b_1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9" name="Google Shape;139;g1479fb5d64b_1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0" name="Google Shape;140;g1479fb5d64b_1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g1479fb5d64b_1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3" name="Google Shape;143;g1479fb5d64b_1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sp>
        <p:nvSpPr>
          <p:cNvPr id="145" name="Google Shape;145;g1479fb5d64b_1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479fb5d64b_1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7" name="Google Shape;147;g1479fb5d64b_1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8" name="Google Shape;148;g1479fb5d64b_1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9" name="Google Shape;149;g1479fb5d64b_1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sp>
        <p:nvSpPr>
          <p:cNvPr id="151" name="Google Shape;151;g1479fb5d64b_1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52" name="Google Shape;152;g1479fb5d64b_1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3"/>
        <p:cNvGrpSpPr/>
        <p:nvPr/>
      </p:nvGrpSpPr>
      <p:grpSpPr>
        <a:xfrm>
          <a:off x="0" y="0"/>
          <a:ext cx="0" cy="0"/>
          <a:chOff x="0" y="0"/>
          <a:chExt cx="0" cy="0"/>
        </a:xfrm>
      </p:grpSpPr>
      <p:sp>
        <p:nvSpPr>
          <p:cNvPr id="154" name="Google Shape;154;g1479fb5d64b_1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5" name="Google Shape;155;g1479fb5d64b_1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6" name="Google Shape;156;g1479fb5d64b_1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g1479fb5d64b_1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9"/>
        <p:cNvGrpSpPr/>
        <p:nvPr/>
      </p:nvGrpSpPr>
      <p:grpSpPr>
        <a:xfrm>
          <a:off x="0" y="0"/>
          <a:ext cx="0" cy="0"/>
          <a:chOff x="0" y="0"/>
          <a:chExt cx="0" cy="0"/>
        </a:xfrm>
      </p:grpSpPr>
      <p:pic>
        <p:nvPicPr>
          <p:cNvPr id="160" name="Google Shape;160;g1582c3cf173_3_22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61" name="Google Shape;161;g1582c3cf173_3_220"/>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1582c3cf173_3_220"/>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3"/>
        <p:cNvGrpSpPr/>
        <p:nvPr/>
      </p:nvGrpSpPr>
      <p:grpSpPr>
        <a:xfrm>
          <a:off x="0" y="0"/>
          <a:ext cx="0" cy="0"/>
          <a:chOff x="0" y="0"/>
          <a:chExt cx="0" cy="0"/>
        </a:xfrm>
      </p:grpSpPr>
      <p:pic>
        <p:nvPicPr>
          <p:cNvPr id="164" name="Google Shape;164;g1582c3cf173_3_22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65" name="Google Shape;165;g1582c3cf173_3_22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1582c3cf173_3_22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7"/>
        <p:cNvGrpSpPr/>
        <p:nvPr/>
      </p:nvGrpSpPr>
      <p:grpSpPr>
        <a:xfrm>
          <a:off x="0" y="0"/>
          <a:ext cx="0" cy="0"/>
          <a:chOff x="0" y="0"/>
          <a:chExt cx="0" cy="0"/>
        </a:xfrm>
      </p:grpSpPr>
      <p:pic>
        <p:nvPicPr>
          <p:cNvPr id="168" name="Google Shape;168;g15b833a4e68_1_18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69" name="Google Shape;169;g15b833a4e68_1_18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g15b833a4e68_1_18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71" name="Google Shape;171;g15b833a4e68_1_18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72" name="Google Shape;172;g15b833a4e68_1_18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g15b833a4e68_1_18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4"/>
        <p:cNvGrpSpPr/>
        <p:nvPr/>
      </p:nvGrpSpPr>
      <p:grpSpPr>
        <a:xfrm>
          <a:off x="0" y="0"/>
          <a:ext cx="0" cy="0"/>
          <a:chOff x="0" y="0"/>
          <a:chExt cx="0" cy="0"/>
        </a:xfrm>
      </p:grpSpPr>
      <p:pic>
        <p:nvPicPr>
          <p:cNvPr id="175" name="Google Shape;175;g15b833a4e68_1_18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76" name="Google Shape;176;g15b833a4e68_1_18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g15b833a4e68_1_18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78" name="Google Shape;178;g15b833a4e68_1_18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79" name="Google Shape;179;g15b833a4e68_1_18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g15b833a4e68_1_189"/>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1"/>
        <p:cNvGrpSpPr/>
        <p:nvPr/>
      </p:nvGrpSpPr>
      <p:grpSpPr>
        <a:xfrm>
          <a:off x="0" y="0"/>
          <a:ext cx="0" cy="0"/>
          <a:chOff x="0" y="0"/>
          <a:chExt cx="0" cy="0"/>
        </a:xfrm>
      </p:grpSpPr>
      <p:pic>
        <p:nvPicPr>
          <p:cNvPr id="182" name="Google Shape;182;g15b833a4e68_1_19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3" name="Google Shape;183;g15b833a4e68_1_19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g15b833a4e68_1_19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85" name="Google Shape;185;g15b833a4e68_1_19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86" name="Google Shape;186;g15b833a4e68_1_19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g15b833a4e68_1_19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8"/>
        <p:cNvGrpSpPr/>
        <p:nvPr/>
      </p:nvGrpSpPr>
      <p:grpSpPr>
        <a:xfrm>
          <a:off x="0" y="0"/>
          <a:ext cx="0" cy="0"/>
          <a:chOff x="0" y="0"/>
          <a:chExt cx="0" cy="0"/>
        </a:xfrm>
      </p:grpSpPr>
      <p:sp>
        <p:nvSpPr>
          <p:cNvPr id="189" name="Google Shape;189;g15b833a4e68_1_203"/>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g15b833a4e68_1_203"/>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1" name="Google Shape;191;g15b833a4e68_1_203"/>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92" name="Google Shape;192;g15b833a4e68_1_20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3" name="Google Shape;193;g15b833a4e68_1_20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94" name="Google Shape;194;g15b833a4e68_1_20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5"/>
        <p:cNvGrpSpPr/>
        <p:nvPr/>
      </p:nvGrpSpPr>
      <p:grpSpPr>
        <a:xfrm>
          <a:off x="0" y="0"/>
          <a:ext cx="0" cy="0"/>
          <a:chOff x="0" y="0"/>
          <a:chExt cx="0" cy="0"/>
        </a:xfrm>
      </p:grpSpPr>
      <p:pic>
        <p:nvPicPr>
          <p:cNvPr id="196" name="Google Shape;196;g15b833a4e68_1_21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7" name="Google Shape;197;g15b833a4e68_1_21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g15b833a4e68_1_21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9" name="Google Shape;199;g15b833a4e68_1_21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0" name="Google Shape;200;g15b833a4e68_1_2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1" name="Google Shape;201;g15b833a4e68_1_21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2"/>
        <p:cNvGrpSpPr/>
        <p:nvPr/>
      </p:nvGrpSpPr>
      <p:grpSpPr>
        <a:xfrm>
          <a:off x="0" y="0"/>
          <a:ext cx="0" cy="0"/>
          <a:chOff x="0" y="0"/>
          <a:chExt cx="0" cy="0"/>
        </a:xfrm>
      </p:grpSpPr>
      <p:pic>
        <p:nvPicPr>
          <p:cNvPr id="203" name="Google Shape;203;g15b833a4e68_1_21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4" name="Google Shape;204;g15b833a4e68_1_21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g15b833a4e68_1_21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6" name="Google Shape;206;g15b833a4e68_1_21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7" name="Google Shape;207;g15b833a4e68_1_21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8" name="Google Shape;208;g15b833a4e68_1_21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g15b2484f12c_2_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5" name="Google Shape;215;g15b2484f12c_2_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6" name="Google Shape;216;g15b2484f12c_2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g15b2484f12c_2_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9" name="Google Shape;219;g15b2484f12c_2_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g15b2484f12c_2_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2" name="Google Shape;222;g15b2484f12c_2_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3" name="Google Shape;223;g15b2484f12c_2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4"/>
        <p:cNvGrpSpPr/>
        <p:nvPr/>
      </p:nvGrpSpPr>
      <p:grpSpPr>
        <a:xfrm>
          <a:off x="0" y="0"/>
          <a:ext cx="0" cy="0"/>
          <a:chOff x="0" y="0"/>
          <a:chExt cx="0" cy="0"/>
        </a:xfrm>
      </p:grpSpPr>
      <p:sp>
        <p:nvSpPr>
          <p:cNvPr id="225" name="Google Shape;225;g15b2484f12c_2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6" name="Google Shape;226;g15b2484f12c_2_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7" name="Google Shape;227;g15b2484f12c_2_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8" name="Google Shape;228;g15b2484f12c_2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9"/>
        <p:cNvGrpSpPr/>
        <p:nvPr/>
      </p:nvGrpSpPr>
      <p:grpSpPr>
        <a:xfrm>
          <a:off x="0" y="0"/>
          <a:ext cx="0" cy="0"/>
          <a:chOff x="0" y="0"/>
          <a:chExt cx="0" cy="0"/>
        </a:xfrm>
      </p:grpSpPr>
      <p:sp>
        <p:nvSpPr>
          <p:cNvPr id="230" name="Google Shape;230;g15b2484f12c_2_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1" name="Google Shape;231;g15b2484f12c_2_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2"/>
        <p:cNvGrpSpPr/>
        <p:nvPr/>
      </p:nvGrpSpPr>
      <p:grpSpPr>
        <a:xfrm>
          <a:off x="0" y="0"/>
          <a:ext cx="0" cy="0"/>
          <a:chOff x="0" y="0"/>
          <a:chExt cx="0" cy="0"/>
        </a:xfrm>
      </p:grpSpPr>
      <p:sp>
        <p:nvSpPr>
          <p:cNvPr id="233" name="Google Shape;233;g15b2484f12c_2_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4" name="Google Shape;234;g15b2484f12c_2_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5" name="Google Shape;235;g15b2484f12c_2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6"/>
        <p:cNvGrpSpPr/>
        <p:nvPr/>
      </p:nvGrpSpPr>
      <p:grpSpPr>
        <a:xfrm>
          <a:off x="0" y="0"/>
          <a:ext cx="0" cy="0"/>
          <a:chOff x="0" y="0"/>
          <a:chExt cx="0" cy="0"/>
        </a:xfrm>
      </p:grpSpPr>
      <p:sp>
        <p:nvSpPr>
          <p:cNvPr id="237" name="Google Shape;237;g15b2484f12c_2_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38" name="Google Shape;238;g15b2484f12c_2_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9"/>
        <p:cNvGrpSpPr/>
        <p:nvPr/>
      </p:nvGrpSpPr>
      <p:grpSpPr>
        <a:xfrm>
          <a:off x="0" y="0"/>
          <a:ext cx="0" cy="0"/>
          <a:chOff x="0" y="0"/>
          <a:chExt cx="0" cy="0"/>
        </a:xfrm>
      </p:grpSpPr>
      <p:sp>
        <p:nvSpPr>
          <p:cNvPr id="240" name="Google Shape;240;g15b2484f12c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15b2484f12c_2_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2" name="Google Shape;242;g15b2484f12c_2_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3" name="Google Shape;243;g15b2484f12c_2_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4" name="Google Shape;244;g15b2484f12c_2_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5"/>
        <p:cNvGrpSpPr/>
        <p:nvPr/>
      </p:nvGrpSpPr>
      <p:grpSpPr>
        <a:xfrm>
          <a:off x="0" y="0"/>
          <a:ext cx="0" cy="0"/>
          <a:chOff x="0" y="0"/>
          <a:chExt cx="0" cy="0"/>
        </a:xfrm>
      </p:grpSpPr>
      <p:sp>
        <p:nvSpPr>
          <p:cNvPr id="246" name="Google Shape;246;g15b2484f12c_2_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47" name="Google Shape;247;g15b2484f12c_2_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8"/>
        <p:cNvGrpSpPr/>
        <p:nvPr/>
      </p:nvGrpSpPr>
      <p:grpSpPr>
        <a:xfrm>
          <a:off x="0" y="0"/>
          <a:ext cx="0" cy="0"/>
          <a:chOff x="0" y="0"/>
          <a:chExt cx="0" cy="0"/>
        </a:xfrm>
      </p:grpSpPr>
      <p:sp>
        <p:nvSpPr>
          <p:cNvPr id="249" name="Google Shape;249;g15b2484f12c_2_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0" name="Google Shape;250;g15b2484f12c_2_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51" name="Google Shape;251;g15b2484f12c_2_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g15b2484f12c_2_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254"/>
        <p:cNvGrpSpPr/>
        <p:nvPr/>
      </p:nvGrpSpPr>
      <p:grpSpPr>
        <a:xfrm>
          <a:off x="0" y="0"/>
          <a:ext cx="0" cy="0"/>
          <a:chOff x="0" y="0"/>
          <a:chExt cx="0" cy="0"/>
        </a:xfrm>
      </p:grpSpPr>
      <p:pic>
        <p:nvPicPr>
          <p:cNvPr id="255" name="Google Shape;255;g15b2484f12c_2_4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56" name="Google Shape;256;g15b2484f12c_2_45"/>
          <p:cNvPicPr preferRelativeResize="0"/>
          <p:nvPr/>
        </p:nvPicPr>
        <p:blipFill>
          <a:blip r:embed="rId3">
            <a:alphaModFix/>
          </a:blip>
          <a:stretch>
            <a:fillRect/>
          </a:stretch>
        </p:blipFill>
        <p:spPr>
          <a:xfrm>
            <a:off x="0" y="0"/>
            <a:ext cx="9144000" cy="914400"/>
          </a:xfrm>
          <a:prstGeom prst="rect">
            <a:avLst/>
          </a:prstGeom>
          <a:noFill/>
          <a:ln>
            <a:noFill/>
          </a:ln>
        </p:spPr>
      </p:pic>
      <p:sp>
        <p:nvSpPr>
          <p:cNvPr id="257" name="Google Shape;257;g15b2484f12c_2_45"/>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258" name="Google Shape;258;g15b2484f12c_2_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9" name="Google Shape;259;g15b2484f12c_2_4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60" name="Google Shape;260;g15b2484f12c_2_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g1479fb5d64b_1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6" name="Google Shape;106;g1479fb5d64b_1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7" name="Google Shape;107;g1479fb5d64b_1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9"/>
        <p:cNvGrpSpPr/>
        <p:nvPr/>
      </p:nvGrpSpPr>
      <p:grpSpPr>
        <a:xfrm>
          <a:off x="0" y="0"/>
          <a:ext cx="0" cy="0"/>
          <a:chOff x="0" y="0"/>
          <a:chExt cx="0" cy="0"/>
        </a:xfrm>
      </p:grpSpPr>
      <p:sp>
        <p:nvSpPr>
          <p:cNvPr id="210" name="Google Shape;210;g15b2484f12c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211" name="Google Shape;211;g15b2484f12c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12" name="Google Shape;212;g15b2484f12c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02web.zoom.us/meeting/register/tZErcu2hrzIrG9dOU0fWCtkhM9YBHy_LSymr" TargetMode="External"/><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apps/esserapp/logi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www.cde.state.co.us/apps/esser3app/login" TargetMode="External"/><Relationship Id="rId4" Type="http://schemas.openxmlformats.org/officeDocument/2006/relationships/hyperlink" Target="https://www.cde.state.co.us/apps/esser2app/log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Kaleda_S@cde.state.co.us"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hyperlink" Target="https://makered.org/" TargetMode="External"/><Relationship Id="rId7" Type="http://schemas.openxmlformats.org/officeDocument/2006/relationships/hyperlink" Target="mailto:hutchins_d@cde.state.co.us" TargetMode="External"/><Relationship Id="rId2" Type="http://schemas.openxmlformats.org/officeDocument/2006/relationships/notesSlide" Target="../notesSlides/notesSlide24.xml"/><Relationship Id="rId1" Type="http://schemas.openxmlformats.org/officeDocument/2006/relationships/slideLayout" Target="../slideLayouts/slideLayout47.xml"/><Relationship Id="rId6" Type="http://schemas.openxmlformats.org/officeDocument/2006/relationships/hyperlink" Target="https://www.cde.state.co.us/familyengagement" TargetMode="External"/><Relationship Id="rId5" Type="http://schemas.openxmlformats.org/officeDocument/2006/relationships/hyperlink" Target="https://www.cde.state.co.us/standardsandinstruction" TargetMode="External"/><Relationship Id="rId4" Type="http://schemas.openxmlformats.org/officeDocument/2006/relationships/hyperlink" Target="https://makerlearningnetwork.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fordableconnectivity.gov/"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s://www.whitehouse.gov/getinternet/?utm_source=getinternet.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cc.gov/acp-consumer-outreach-toolkit"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internetforall.gov"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mohajeri-nelson_n@cde.state.co.us" TargetMode="External"/><Relationship Id="rId5" Type="http://schemas.openxmlformats.org/officeDocument/2006/relationships/hyperlink" Target="mailto:shen_m@cde.state.co.us" TargetMode="External"/><Relationship Id="rId4" Type="http://schemas.openxmlformats.org/officeDocument/2006/relationships/hyperlink" Target="mailto:negley_t@cde.state.co.u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hickman_n@cde.state.co.us" TargetMode="External"/><Relationship Id="rId18" Type="http://schemas.openxmlformats.org/officeDocument/2006/relationships/hyperlink" Target="mailto:wilson_s@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temple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40.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bixler_k@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rumley_k@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mailto:byrd_e@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wisner_k@cde.state.co.us" TargetMode="External"/><Relationship Id="rId14" Type="http://schemas.openxmlformats.org/officeDocument/2006/relationships/hyperlink" Target="mailto:Wilson_s@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hyperlink" Target="https://www.eventbrite.com/e/fall-regional-network-meeting-southeast-region-tickets-415630029607" TargetMode="External"/><Relationship Id="rId3" Type="http://schemas.openxmlformats.org/officeDocument/2006/relationships/hyperlink" Target="https://www.eventbrite.com/e/fall-regional-network-meeting-nw-and-west-central-region-tickets-415615756917" TargetMode="External"/><Relationship Id="rId7" Type="http://schemas.openxmlformats.org/officeDocument/2006/relationships/hyperlink" Target="https://www.eventbrite.com/e/fall-regional-network-meeting-metro-region-tickets-415625897247"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www.eventbrite.com/e/fall-regional-network-meeting-pikes-peak-region-tickets-415624141997" TargetMode="External"/><Relationship Id="rId5" Type="http://schemas.openxmlformats.org/officeDocument/2006/relationships/hyperlink" Target="https://www.eventbrite.com/e/fall-regional-network-meeting-southwest-region-tickets-415622697677" TargetMode="External"/><Relationship Id="rId10" Type="http://schemas.openxmlformats.org/officeDocument/2006/relationships/hyperlink" Target="https://us02web.zoom.us/meeting/register/tZUtd-CgrDguG9E4OrmG4UkCJlxoH3f33zj5" TargetMode="External"/><Relationship Id="rId4" Type="http://schemas.openxmlformats.org/officeDocument/2006/relationships/hyperlink" Target="https://www.eventbrite.com/e/fall-regional-network-meeting-nw-and-west-central-region-tickets-415620621467" TargetMode="External"/><Relationship Id="rId9" Type="http://schemas.openxmlformats.org/officeDocument/2006/relationships/hyperlink" Target="https://www.eventbrite.com/e/fall-regional-network-meeting-northeast-and-north-central-tickets-41562682000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fedprograms/essaplanningrequirements" TargetMode="External"/><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hyperlink" Target="mailto:bixler_k@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a:p>
        </p:txBody>
      </p:sp>
      <p:sp>
        <p:nvSpPr>
          <p:cNvPr id="266" name="Google Shape;266;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September 29, 2022</a:t>
            </a:r>
            <a:endParaRPr sz="1400"/>
          </a:p>
        </p:txBody>
      </p:sp>
      <p:sp>
        <p:nvSpPr>
          <p:cNvPr id="267" name="Google Shape;267;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5f5c372f62_0_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300"/>
              <a:buFont typeface="Arial"/>
              <a:buNone/>
            </a:pPr>
            <a:r>
              <a:rPr lang="en"/>
              <a:t>Comprehensive Support and Improvement Plan Training (CS-UIP):</a:t>
            </a:r>
            <a:endParaRPr/>
          </a:p>
          <a:p>
            <a:pPr marL="0" lvl="0" indent="0" algn="ctr" rtl="0">
              <a:lnSpc>
                <a:spcPct val="90000"/>
              </a:lnSpc>
              <a:spcBef>
                <a:spcPts val="0"/>
              </a:spcBef>
              <a:spcAft>
                <a:spcPts val="0"/>
              </a:spcAft>
              <a:buClr>
                <a:schemeClr val="dk1"/>
              </a:buClr>
              <a:buSzPts val="3300"/>
              <a:buFont typeface="Arial"/>
              <a:buNone/>
            </a:pPr>
            <a:r>
              <a:rPr lang="en"/>
              <a:t>  Identified Schools by Specific Identification Type  </a:t>
            </a:r>
            <a:endParaRPr/>
          </a:p>
          <a:p>
            <a:pPr marL="0" lvl="0" indent="0" algn="l" rtl="0">
              <a:spcBef>
                <a:spcPts val="0"/>
              </a:spcBef>
              <a:spcAft>
                <a:spcPts val="0"/>
              </a:spcAft>
              <a:buNone/>
            </a:pPr>
            <a:endParaRPr/>
          </a:p>
        </p:txBody>
      </p:sp>
      <p:sp>
        <p:nvSpPr>
          <p:cNvPr id="338" name="Google Shape;338;g15f5c372f62_0_2"/>
          <p:cNvSpPr txBox="1">
            <a:spLocks noGrp="1"/>
          </p:cNvSpPr>
          <p:nvPr>
            <p:ph type="body" idx="1"/>
          </p:nvPr>
        </p:nvSpPr>
        <p:spPr>
          <a:xfrm>
            <a:off x="1305550" y="1143000"/>
            <a:ext cx="7672200" cy="3191700"/>
          </a:xfrm>
          <a:prstGeom prst="rect">
            <a:avLst/>
          </a:prstGeom>
        </p:spPr>
        <p:txBody>
          <a:bodyPr spcFirstLastPara="1" wrap="square" lIns="0" tIns="0" rIns="0" bIns="0" anchor="t" anchorCtr="0">
            <a:normAutofit fontScale="55000" lnSpcReduction="20000"/>
          </a:bodyPr>
          <a:lstStyle/>
          <a:p>
            <a:pPr marL="0" lvl="0" indent="0" algn="l" rtl="0">
              <a:lnSpc>
                <a:spcPct val="90000"/>
              </a:lnSpc>
              <a:spcBef>
                <a:spcPts val="800"/>
              </a:spcBef>
              <a:spcAft>
                <a:spcPts val="0"/>
              </a:spcAft>
              <a:buClr>
                <a:schemeClr val="dk1"/>
              </a:buClr>
              <a:buSzPct val="78571"/>
              <a:buFont typeface="Arial"/>
              <a:buNone/>
            </a:pPr>
            <a:endParaRPr sz="1400" b="1" i="1" u="sng" dirty="0"/>
          </a:p>
          <a:p>
            <a:pPr marL="0" lvl="0" indent="0" algn="l" rtl="0">
              <a:lnSpc>
                <a:spcPct val="90000"/>
              </a:lnSpc>
              <a:spcBef>
                <a:spcPts val="800"/>
              </a:spcBef>
              <a:spcAft>
                <a:spcPts val="0"/>
              </a:spcAft>
              <a:buClr>
                <a:schemeClr val="dk1"/>
              </a:buClr>
              <a:buSzPct val="31428"/>
              <a:buFont typeface="Arial"/>
              <a:buNone/>
            </a:pPr>
            <a:r>
              <a:rPr lang="en" sz="3500" b="1" i="1" u="sng" dirty="0"/>
              <a:t>Session focus</a:t>
            </a:r>
            <a:r>
              <a:rPr lang="en" sz="3500" b="1" u="sng" dirty="0"/>
              <a:t>: </a:t>
            </a:r>
            <a:r>
              <a:rPr lang="en" sz="3500" b="1" dirty="0"/>
              <a:t> </a:t>
            </a:r>
            <a:r>
              <a:rPr lang="en" sz="3500" dirty="0">
                <a:solidFill>
                  <a:srgbClr val="FF0000"/>
                </a:solidFill>
              </a:rPr>
              <a:t>Newly</a:t>
            </a:r>
            <a:r>
              <a:rPr lang="en" sz="3500" dirty="0"/>
              <a:t> Identified CS Lowest 5% Elementary</a:t>
            </a:r>
            <a:endParaRPr sz="3500" dirty="0"/>
          </a:p>
          <a:p>
            <a:pPr marL="0" lvl="0" indent="0" algn="l" rtl="0">
              <a:lnSpc>
                <a:spcPct val="90000"/>
              </a:lnSpc>
              <a:spcBef>
                <a:spcPts val="800"/>
              </a:spcBef>
              <a:spcAft>
                <a:spcPts val="0"/>
              </a:spcAft>
              <a:buClr>
                <a:schemeClr val="dk1"/>
              </a:buClr>
              <a:buSzPct val="31428"/>
              <a:buFont typeface="Arial"/>
              <a:buNone/>
            </a:pPr>
            <a:r>
              <a:rPr lang="en" sz="3500" dirty="0"/>
              <a:t> and Secondary and Low Graduation Rates </a:t>
            </a:r>
            <a:endParaRPr sz="3500" dirty="0"/>
          </a:p>
          <a:p>
            <a:pPr marL="0" lvl="0" indent="0" algn="l" rtl="0">
              <a:lnSpc>
                <a:spcPct val="90000"/>
              </a:lnSpc>
              <a:spcBef>
                <a:spcPts val="800"/>
              </a:spcBef>
              <a:spcAft>
                <a:spcPts val="0"/>
              </a:spcAft>
              <a:buClr>
                <a:schemeClr val="dk1"/>
              </a:buClr>
              <a:buSzPct val="31428"/>
              <a:buFont typeface="Arial"/>
              <a:buNone/>
            </a:pPr>
            <a:r>
              <a:rPr lang="en" sz="3500" dirty="0"/>
              <a:t>         </a:t>
            </a:r>
            <a:endParaRPr sz="3500" dirty="0"/>
          </a:p>
          <a:p>
            <a:pPr marL="0" lvl="0" indent="0" algn="l" rtl="0">
              <a:lnSpc>
                <a:spcPct val="90000"/>
              </a:lnSpc>
              <a:spcBef>
                <a:spcPts val="800"/>
              </a:spcBef>
              <a:spcAft>
                <a:spcPts val="0"/>
              </a:spcAft>
              <a:buClr>
                <a:schemeClr val="dk1"/>
              </a:buClr>
              <a:buSzPct val="31428"/>
              <a:buFont typeface="Arial"/>
              <a:buNone/>
            </a:pPr>
            <a:r>
              <a:rPr lang="en" sz="3500" b="1" u="sng" dirty="0"/>
              <a:t>Date:</a:t>
            </a:r>
            <a:r>
              <a:rPr lang="en" sz="3500" b="1" dirty="0"/>
              <a:t> Tuesday, October 11, 2022 </a:t>
            </a:r>
            <a:endParaRPr sz="3500" b="1" dirty="0"/>
          </a:p>
          <a:p>
            <a:pPr marL="0" lvl="0" indent="0" algn="l" rtl="0">
              <a:lnSpc>
                <a:spcPct val="90000"/>
              </a:lnSpc>
              <a:spcBef>
                <a:spcPts val="800"/>
              </a:spcBef>
              <a:spcAft>
                <a:spcPts val="0"/>
              </a:spcAft>
              <a:buClr>
                <a:schemeClr val="dk1"/>
              </a:buClr>
              <a:buSzPct val="40000"/>
              <a:buFont typeface="Arial"/>
              <a:buNone/>
            </a:pPr>
            <a:r>
              <a:rPr lang="en" sz="3500" b="1" u="sng" dirty="0"/>
              <a:t>Time:</a:t>
            </a:r>
            <a:r>
              <a:rPr lang="en" sz="3500" b="1" dirty="0"/>
              <a:t> 11:00-12:30</a:t>
            </a:r>
            <a:endParaRPr sz="3500" b="1" dirty="0"/>
          </a:p>
          <a:p>
            <a:pPr marL="0" lvl="0" indent="0" algn="l" rtl="0">
              <a:lnSpc>
                <a:spcPct val="90000"/>
              </a:lnSpc>
              <a:spcBef>
                <a:spcPts val="800"/>
              </a:spcBef>
              <a:spcAft>
                <a:spcPts val="0"/>
              </a:spcAft>
              <a:buClr>
                <a:schemeClr val="dk1"/>
              </a:buClr>
              <a:buSzPct val="40000"/>
              <a:buFont typeface="Arial"/>
              <a:buNone/>
            </a:pPr>
            <a:r>
              <a:rPr lang="en" sz="3500" dirty="0"/>
              <a:t>Register </a:t>
            </a:r>
            <a:r>
              <a:rPr lang="en" sz="3500" u="sng" dirty="0">
                <a:solidFill>
                  <a:schemeClr val="hlink"/>
                </a:solidFill>
                <a:hlinkClick r:id="rId3"/>
              </a:rPr>
              <a:t>HERE</a:t>
            </a:r>
            <a:endParaRPr sz="3500" dirty="0"/>
          </a:p>
          <a:p>
            <a:pPr marL="0" lvl="0" indent="0" algn="l" rtl="0">
              <a:lnSpc>
                <a:spcPct val="90000"/>
              </a:lnSpc>
              <a:spcBef>
                <a:spcPts val="800"/>
              </a:spcBef>
              <a:spcAft>
                <a:spcPts val="0"/>
              </a:spcAft>
              <a:buClr>
                <a:schemeClr val="dk1"/>
              </a:buClr>
              <a:buSzPct val="40000"/>
              <a:buFont typeface="Arial"/>
              <a:buNone/>
            </a:pPr>
            <a:endParaRPr sz="3500" dirty="0"/>
          </a:p>
          <a:p>
            <a:pPr marL="0" lvl="0" indent="0" algn="l" rtl="0">
              <a:lnSpc>
                <a:spcPct val="90000"/>
              </a:lnSpc>
              <a:spcBef>
                <a:spcPts val="800"/>
              </a:spcBef>
              <a:spcAft>
                <a:spcPts val="0"/>
              </a:spcAft>
              <a:buClr>
                <a:schemeClr val="dk1"/>
              </a:buClr>
              <a:buSzPct val="40000"/>
              <a:buFont typeface="Arial"/>
              <a:buNone/>
            </a:pPr>
            <a:endParaRPr sz="3500" b="1" i="1" u="sng" dirty="0"/>
          </a:p>
          <a:p>
            <a:pPr marL="0" lvl="0" indent="0" algn="l" rtl="0">
              <a:lnSpc>
                <a:spcPct val="90000"/>
              </a:lnSpc>
              <a:spcBef>
                <a:spcPts val="800"/>
              </a:spcBef>
              <a:spcAft>
                <a:spcPts val="0"/>
              </a:spcAft>
              <a:buClr>
                <a:schemeClr val="dk1"/>
              </a:buClr>
              <a:buSzPct val="40000"/>
              <a:buFont typeface="Arial"/>
              <a:buNone/>
            </a:pPr>
            <a:endParaRPr sz="3500" dirty="0"/>
          </a:p>
          <a:p>
            <a:pPr marL="0" lvl="0" indent="0" algn="l" rtl="0">
              <a:lnSpc>
                <a:spcPct val="90000"/>
              </a:lnSpc>
              <a:spcBef>
                <a:spcPts val="800"/>
              </a:spcBef>
              <a:spcAft>
                <a:spcPts val="0"/>
              </a:spcAft>
              <a:buClr>
                <a:schemeClr val="dk1"/>
              </a:buClr>
              <a:buSzPct val="100000"/>
              <a:buFont typeface="Arial"/>
              <a:buNone/>
            </a:pPr>
            <a:r>
              <a:rPr lang="en" sz="1400" dirty="0"/>
              <a:t> </a:t>
            </a:r>
            <a:endParaRPr sz="1400" dirty="0"/>
          </a:p>
          <a:p>
            <a:pPr marL="0" lvl="0" indent="0" algn="l" rtl="0">
              <a:lnSpc>
                <a:spcPct val="90000"/>
              </a:lnSpc>
              <a:spcBef>
                <a:spcPts val="800"/>
              </a:spcBef>
              <a:spcAft>
                <a:spcPts val="0"/>
              </a:spcAft>
              <a:buClr>
                <a:schemeClr val="dk1"/>
              </a:buClr>
              <a:buSzPct val="100000"/>
              <a:buFont typeface="Arial"/>
              <a:buNone/>
            </a:pPr>
            <a:endParaRPr sz="1400" dirty="0"/>
          </a:p>
          <a:p>
            <a:pPr marL="0" lvl="0" indent="0" algn="l" rtl="0">
              <a:lnSpc>
                <a:spcPct val="90000"/>
              </a:lnSpc>
              <a:spcBef>
                <a:spcPts val="800"/>
              </a:spcBef>
              <a:spcAft>
                <a:spcPts val="0"/>
              </a:spcAft>
              <a:buClr>
                <a:schemeClr val="dk1"/>
              </a:buClr>
              <a:buSzPct val="100000"/>
              <a:buFont typeface="Arial"/>
              <a:buNone/>
            </a:pPr>
            <a:endParaRPr sz="1400" dirty="0"/>
          </a:p>
          <a:p>
            <a:pPr marL="0" lvl="0" indent="0" algn="l" rtl="0">
              <a:lnSpc>
                <a:spcPct val="90000"/>
              </a:lnSpc>
              <a:spcBef>
                <a:spcPts val="800"/>
              </a:spcBef>
              <a:spcAft>
                <a:spcPts val="0"/>
              </a:spcAft>
              <a:buClr>
                <a:schemeClr val="dk1"/>
              </a:buClr>
              <a:buSzPct val="100000"/>
              <a:buFont typeface="Arial"/>
              <a:buNone/>
            </a:pPr>
            <a:endParaRPr sz="1400" dirty="0"/>
          </a:p>
          <a:p>
            <a:pPr marL="0" lvl="0" indent="0" algn="l" rtl="0">
              <a:spcBef>
                <a:spcPts val="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5b833a4e68_1_0"/>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ESSER Annual Financial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Report</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(AFR)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5b833a4e68_1_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Reporting Period(s)</a:t>
            </a:r>
            <a:endParaRPr/>
          </a:p>
        </p:txBody>
      </p:sp>
      <p:graphicFrame>
        <p:nvGraphicFramePr>
          <p:cNvPr id="349" name="Google Shape;349;g15b833a4e68_1_4"/>
          <p:cNvGraphicFramePr/>
          <p:nvPr>
            <p:extLst>
              <p:ext uri="{D42A27DB-BD31-4B8C-83A1-F6EECF244321}">
                <p14:modId xmlns:p14="http://schemas.microsoft.com/office/powerpoint/2010/main" val="468138764"/>
              </p:ext>
            </p:extLst>
          </p:nvPr>
        </p:nvGraphicFramePr>
        <p:xfrm>
          <a:off x="181350" y="1087510"/>
          <a:ext cx="2942725" cy="3443195"/>
        </p:xfrm>
        <a:graphic>
          <a:graphicData uri="http://schemas.openxmlformats.org/drawingml/2006/table">
            <a:tbl>
              <a:tblPr firstRow="1">
                <a:noFill/>
                <a:tableStyleId>{BB2FF99A-5B89-4F28-82DB-63C90CB21CC2}</a:tableStyleId>
              </a:tblPr>
              <a:tblGrid>
                <a:gridCol w="2942725">
                  <a:extLst>
                    <a:ext uri="{9D8B030D-6E8A-4147-A177-3AD203B41FA5}">
                      <a16:colId xmlns:a16="http://schemas.microsoft.com/office/drawing/2014/main" val="20000"/>
                    </a:ext>
                  </a:extLst>
                </a:gridCol>
              </a:tblGrid>
              <a:tr h="903350">
                <a:tc>
                  <a:txBody>
                    <a:bodyPr/>
                    <a:lstStyle/>
                    <a:p>
                      <a:pPr marL="0" lvl="0" indent="0" algn="ctr" rtl="0">
                        <a:spcBef>
                          <a:spcPts val="0"/>
                        </a:spcBef>
                        <a:spcAft>
                          <a:spcPts val="0"/>
                        </a:spcAft>
                        <a:buNone/>
                      </a:pPr>
                      <a:r>
                        <a:rPr lang="en" u="sng">
                          <a:solidFill>
                            <a:schemeClr val="hlink"/>
                          </a:solidFill>
                          <a:hlinkClick r:id="rId3"/>
                        </a:rPr>
                        <a:t>ESSER I </a:t>
                      </a:r>
                      <a:endParaRPr/>
                    </a:p>
                  </a:txBody>
                  <a:tcPr marL="91425" marR="91425" marT="91425" marB="91425">
                    <a:solidFill>
                      <a:srgbClr val="C9DAF8"/>
                    </a:solidFill>
                  </a:tcPr>
                </a:tc>
                <a:extLst>
                  <a:ext uri="{0D108BD9-81ED-4DB2-BD59-A6C34878D82A}">
                    <a16:rowId xmlns:a16="http://schemas.microsoft.com/office/drawing/2014/main" val="10000"/>
                  </a:ext>
                </a:extLst>
              </a:tr>
              <a:tr h="2539845">
                <a:tc>
                  <a:txBody>
                    <a:bodyPr/>
                    <a:lstStyle/>
                    <a:p>
                      <a:pPr marL="457200" lvl="0" indent="-317500" algn="l" rtl="0">
                        <a:spcBef>
                          <a:spcPts val="0"/>
                        </a:spcBef>
                        <a:spcAft>
                          <a:spcPts val="0"/>
                        </a:spcAft>
                        <a:buSzPts val="1400"/>
                        <a:buChar char="●"/>
                      </a:pPr>
                      <a:r>
                        <a:rPr lang="en" dirty="0"/>
                        <a:t>Previously reported March 2020 - June 30, 2021 in last year’s ESSER I AFR</a:t>
                      </a:r>
                      <a:endParaRPr dirty="0"/>
                    </a:p>
                    <a:p>
                      <a:pPr marL="457200" lvl="0" indent="-317500" algn="l" rtl="0">
                        <a:spcBef>
                          <a:spcPts val="0"/>
                        </a:spcBef>
                        <a:spcAft>
                          <a:spcPts val="0"/>
                        </a:spcAft>
                        <a:buSzPts val="1400"/>
                        <a:buChar char="●"/>
                      </a:pPr>
                      <a:r>
                        <a:rPr lang="en" dirty="0"/>
                        <a:t>This year, please report expenditures from </a:t>
                      </a:r>
                      <a:r>
                        <a:rPr lang="en" b="1" dirty="0"/>
                        <a:t>July 1, 2021 - June 30, 2022 (FY21-22)</a:t>
                      </a:r>
                      <a:endParaRPr b="1" dirty="0"/>
                    </a:p>
                    <a:p>
                      <a:pPr marL="457200" lvl="0" indent="-317500" algn="l" rtl="0">
                        <a:spcBef>
                          <a:spcPts val="0"/>
                        </a:spcBef>
                        <a:spcAft>
                          <a:spcPts val="0"/>
                        </a:spcAft>
                        <a:buSzPts val="1400"/>
                        <a:buChar char="●"/>
                      </a:pPr>
                      <a:r>
                        <a:rPr lang="en" dirty="0"/>
                        <a:t>Due October 28th </a:t>
                      </a:r>
                      <a:endParaRPr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50" name="Google Shape;350;g15b833a4e68_1_4"/>
          <p:cNvGraphicFramePr/>
          <p:nvPr>
            <p:extLst>
              <p:ext uri="{D42A27DB-BD31-4B8C-83A1-F6EECF244321}">
                <p14:modId xmlns:p14="http://schemas.microsoft.com/office/powerpoint/2010/main" val="2704924573"/>
              </p:ext>
            </p:extLst>
          </p:nvPr>
        </p:nvGraphicFramePr>
        <p:xfrm>
          <a:off x="3124063" y="1087510"/>
          <a:ext cx="2942725" cy="3433160"/>
        </p:xfrm>
        <a:graphic>
          <a:graphicData uri="http://schemas.openxmlformats.org/drawingml/2006/table">
            <a:tbl>
              <a:tblPr firstRow="1">
                <a:noFill/>
                <a:tableStyleId>{BB2FF99A-5B89-4F28-82DB-63C90CB21CC2}</a:tableStyleId>
              </a:tblPr>
              <a:tblGrid>
                <a:gridCol w="2942725">
                  <a:extLst>
                    <a:ext uri="{9D8B030D-6E8A-4147-A177-3AD203B41FA5}">
                      <a16:colId xmlns:a16="http://schemas.microsoft.com/office/drawing/2014/main" val="20000"/>
                    </a:ext>
                  </a:extLst>
                </a:gridCol>
              </a:tblGrid>
              <a:tr h="903350">
                <a:tc>
                  <a:txBody>
                    <a:bodyPr/>
                    <a:lstStyle/>
                    <a:p>
                      <a:pPr marL="0" lvl="0" indent="0" algn="ctr" rtl="0">
                        <a:spcBef>
                          <a:spcPts val="0"/>
                        </a:spcBef>
                        <a:spcAft>
                          <a:spcPts val="0"/>
                        </a:spcAft>
                        <a:buNone/>
                      </a:pPr>
                      <a:r>
                        <a:rPr lang="en" u="sng">
                          <a:solidFill>
                            <a:schemeClr val="hlink"/>
                          </a:solidFill>
                          <a:hlinkClick r:id="rId4"/>
                        </a:rPr>
                        <a:t>ESSER II</a:t>
                      </a:r>
                      <a:endParaRPr/>
                    </a:p>
                  </a:txBody>
                  <a:tcPr marL="91425" marR="91425" marT="91425" marB="91425">
                    <a:solidFill>
                      <a:srgbClr val="EAD1DC"/>
                    </a:solidFill>
                  </a:tcPr>
                </a:tc>
                <a:extLst>
                  <a:ext uri="{0D108BD9-81ED-4DB2-BD59-A6C34878D82A}">
                    <a16:rowId xmlns:a16="http://schemas.microsoft.com/office/drawing/2014/main" val="10000"/>
                  </a:ext>
                </a:extLst>
              </a:tr>
              <a:tr h="868675">
                <a:tc>
                  <a:txBody>
                    <a:bodyPr/>
                    <a:lstStyle/>
                    <a:p>
                      <a:pPr marL="457200" lvl="0" indent="-317500" algn="l" rtl="0">
                        <a:spcBef>
                          <a:spcPts val="0"/>
                        </a:spcBef>
                        <a:spcAft>
                          <a:spcPts val="0"/>
                        </a:spcAft>
                        <a:buSzPts val="1400"/>
                        <a:buChar char="●"/>
                      </a:pPr>
                      <a:r>
                        <a:rPr lang="en" dirty="0"/>
                        <a:t>No AFR has been submitted for ESSER II.</a:t>
                      </a:r>
                      <a:endParaRPr dirty="0"/>
                    </a:p>
                    <a:p>
                      <a:pPr marL="457200" lvl="0" indent="-317500" algn="l" rtl="0">
                        <a:spcBef>
                          <a:spcPts val="0"/>
                        </a:spcBef>
                        <a:spcAft>
                          <a:spcPts val="0"/>
                        </a:spcAft>
                        <a:buSzPts val="1400"/>
                        <a:buChar char="●"/>
                      </a:pPr>
                      <a:r>
                        <a:rPr lang="en" dirty="0"/>
                        <a:t>ESSER II will contain three AFR links: </a:t>
                      </a:r>
                      <a:endParaRPr dirty="0"/>
                    </a:p>
                    <a:p>
                      <a:pPr marL="914400" lvl="1" indent="-317500" algn="l" rtl="0">
                        <a:spcBef>
                          <a:spcPts val="0"/>
                        </a:spcBef>
                        <a:spcAft>
                          <a:spcPts val="0"/>
                        </a:spcAft>
                        <a:buSzPts val="1400"/>
                        <a:buChar char="○"/>
                      </a:pPr>
                      <a:r>
                        <a:rPr lang="en" b="1" u="sng" dirty="0"/>
                        <a:t>FY19-20:</a:t>
                      </a:r>
                      <a:r>
                        <a:rPr lang="en" dirty="0"/>
                        <a:t> March 13, 2020 - June 30, 2020</a:t>
                      </a:r>
                      <a:endParaRPr dirty="0"/>
                    </a:p>
                    <a:p>
                      <a:pPr marL="914400" lvl="1" indent="-317500" algn="l" rtl="0">
                        <a:spcBef>
                          <a:spcPts val="0"/>
                        </a:spcBef>
                        <a:spcAft>
                          <a:spcPts val="0"/>
                        </a:spcAft>
                        <a:buSzPts val="1400"/>
                        <a:buChar char="○"/>
                      </a:pPr>
                      <a:r>
                        <a:rPr lang="en" b="1" u="sng" dirty="0"/>
                        <a:t>FY20-21</a:t>
                      </a:r>
                      <a:r>
                        <a:rPr lang="en" b="1" u="sng" dirty="0">
                          <a:solidFill>
                            <a:schemeClr val="dk1"/>
                          </a:solidFill>
                        </a:rPr>
                        <a:t>: </a:t>
                      </a:r>
                      <a:r>
                        <a:rPr lang="en" dirty="0">
                          <a:solidFill>
                            <a:schemeClr val="dk1"/>
                          </a:solidFill>
                        </a:rPr>
                        <a:t>July 1, 2020 - June 30, 2021</a:t>
                      </a:r>
                      <a:r>
                        <a:rPr lang="en" dirty="0"/>
                        <a:t> </a:t>
                      </a:r>
                      <a:endParaRPr dirty="0"/>
                    </a:p>
                    <a:p>
                      <a:pPr marL="914400" lvl="1" indent="-317500" algn="l" rtl="0">
                        <a:spcBef>
                          <a:spcPts val="0"/>
                        </a:spcBef>
                        <a:spcAft>
                          <a:spcPts val="0"/>
                        </a:spcAft>
                        <a:buSzPts val="1400"/>
                        <a:buChar char="○"/>
                      </a:pPr>
                      <a:r>
                        <a:rPr lang="en" b="1" u="sng" dirty="0"/>
                        <a:t>FY21-22</a:t>
                      </a:r>
                      <a:r>
                        <a:rPr lang="en" b="1" u="sng" dirty="0">
                          <a:solidFill>
                            <a:schemeClr val="dk1"/>
                          </a:solidFill>
                        </a:rPr>
                        <a:t>: </a:t>
                      </a:r>
                      <a:r>
                        <a:rPr lang="en" dirty="0">
                          <a:solidFill>
                            <a:schemeClr val="dk1"/>
                          </a:solidFill>
                        </a:rPr>
                        <a:t>July 1, 2021 - June 30, 2022</a:t>
                      </a:r>
                      <a:endParaRPr b="1" dirty="0"/>
                    </a:p>
                    <a:p>
                      <a:pPr marL="457200" lvl="0" indent="-317500" algn="l" rtl="0">
                        <a:spcBef>
                          <a:spcPts val="0"/>
                        </a:spcBef>
                        <a:spcAft>
                          <a:spcPts val="0"/>
                        </a:spcAft>
                        <a:buSzPts val="1400"/>
                        <a:buChar char="●"/>
                      </a:pPr>
                      <a:r>
                        <a:rPr lang="en" dirty="0"/>
                        <a:t>Due October 28th </a:t>
                      </a:r>
                      <a:endParaRPr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51" name="Google Shape;351;g15b833a4e68_1_4"/>
          <p:cNvGraphicFramePr/>
          <p:nvPr>
            <p:extLst>
              <p:ext uri="{D42A27DB-BD31-4B8C-83A1-F6EECF244321}">
                <p14:modId xmlns:p14="http://schemas.microsoft.com/office/powerpoint/2010/main" val="2557827159"/>
              </p:ext>
            </p:extLst>
          </p:nvPr>
        </p:nvGraphicFramePr>
        <p:xfrm>
          <a:off x="6066800" y="1087510"/>
          <a:ext cx="2942725" cy="3433160"/>
        </p:xfrm>
        <a:graphic>
          <a:graphicData uri="http://schemas.openxmlformats.org/drawingml/2006/table">
            <a:tbl>
              <a:tblPr firstRow="1">
                <a:noFill/>
                <a:tableStyleId>{BB2FF99A-5B89-4F28-82DB-63C90CB21CC2}</a:tableStyleId>
              </a:tblPr>
              <a:tblGrid>
                <a:gridCol w="2942725">
                  <a:extLst>
                    <a:ext uri="{9D8B030D-6E8A-4147-A177-3AD203B41FA5}">
                      <a16:colId xmlns:a16="http://schemas.microsoft.com/office/drawing/2014/main" val="20000"/>
                    </a:ext>
                  </a:extLst>
                </a:gridCol>
              </a:tblGrid>
              <a:tr h="903350">
                <a:tc>
                  <a:txBody>
                    <a:bodyPr/>
                    <a:lstStyle/>
                    <a:p>
                      <a:pPr marL="0" lvl="0" indent="0" algn="ctr" rtl="0">
                        <a:spcBef>
                          <a:spcPts val="0"/>
                        </a:spcBef>
                        <a:spcAft>
                          <a:spcPts val="0"/>
                        </a:spcAft>
                        <a:buNone/>
                      </a:pPr>
                      <a:r>
                        <a:rPr lang="en" u="sng">
                          <a:solidFill>
                            <a:schemeClr val="hlink"/>
                          </a:solidFill>
                          <a:hlinkClick r:id="rId5"/>
                        </a:rPr>
                        <a:t>ESSER III</a:t>
                      </a:r>
                      <a:endParaRPr/>
                    </a:p>
                  </a:txBody>
                  <a:tcPr marL="91425" marR="91425" marT="91425" marB="91425">
                    <a:solidFill>
                      <a:srgbClr val="FCE5CD"/>
                    </a:solidFill>
                  </a:tcPr>
                </a:tc>
                <a:extLst>
                  <a:ext uri="{0D108BD9-81ED-4DB2-BD59-A6C34878D82A}">
                    <a16:rowId xmlns:a16="http://schemas.microsoft.com/office/drawing/2014/main" val="10000"/>
                  </a:ext>
                </a:extLst>
              </a:tr>
              <a:tr h="868675">
                <a:tc>
                  <a:txBody>
                    <a:bodyPr/>
                    <a:lstStyle/>
                    <a:p>
                      <a:pPr marL="457200" lvl="0" indent="-317500" algn="l" rtl="0">
                        <a:spcBef>
                          <a:spcPts val="0"/>
                        </a:spcBef>
                        <a:spcAft>
                          <a:spcPts val="0"/>
                        </a:spcAft>
                        <a:buSzPts val="1400"/>
                        <a:buChar char="●"/>
                      </a:pPr>
                      <a:r>
                        <a:rPr lang="en" dirty="0"/>
                        <a:t>No AFR has been submitted for ESSER III.</a:t>
                      </a:r>
                      <a:endParaRPr dirty="0"/>
                    </a:p>
                    <a:p>
                      <a:pPr marL="457200" lvl="0" indent="-317500" algn="l" rtl="0">
                        <a:spcBef>
                          <a:spcPts val="0"/>
                        </a:spcBef>
                        <a:spcAft>
                          <a:spcPts val="0"/>
                        </a:spcAft>
                        <a:buSzPts val="1400"/>
                        <a:buChar char="●"/>
                      </a:pPr>
                      <a:r>
                        <a:rPr lang="en" dirty="0"/>
                        <a:t>ESSER III will contain three AFR links: </a:t>
                      </a:r>
                      <a:endParaRPr dirty="0"/>
                    </a:p>
                    <a:p>
                      <a:pPr marL="914400" lvl="1" indent="-317500" algn="l" rtl="0">
                        <a:spcBef>
                          <a:spcPts val="0"/>
                        </a:spcBef>
                        <a:spcAft>
                          <a:spcPts val="0"/>
                        </a:spcAft>
                        <a:buSzPts val="1400"/>
                        <a:buChar char="○"/>
                      </a:pPr>
                      <a:r>
                        <a:rPr lang="en" b="1" u="sng" dirty="0"/>
                        <a:t>FY19-20: </a:t>
                      </a:r>
                      <a:r>
                        <a:rPr lang="en" dirty="0"/>
                        <a:t>March 13, 2020 - June 30, 2020</a:t>
                      </a:r>
                      <a:endParaRPr dirty="0"/>
                    </a:p>
                    <a:p>
                      <a:pPr marL="914400" lvl="1" indent="-317500" algn="l" rtl="0">
                        <a:spcBef>
                          <a:spcPts val="0"/>
                        </a:spcBef>
                        <a:spcAft>
                          <a:spcPts val="0"/>
                        </a:spcAft>
                        <a:buSzPts val="1400"/>
                        <a:buChar char="○"/>
                      </a:pPr>
                      <a:r>
                        <a:rPr lang="en" b="1" u="sng" dirty="0"/>
                        <a:t>FY20-21</a:t>
                      </a:r>
                      <a:r>
                        <a:rPr lang="en" b="1" u="sng" dirty="0">
                          <a:solidFill>
                            <a:schemeClr val="dk1"/>
                          </a:solidFill>
                        </a:rPr>
                        <a:t>: </a:t>
                      </a:r>
                      <a:r>
                        <a:rPr lang="en" dirty="0">
                          <a:solidFill>
                            <a:schemeClr val="dk1"/>
                          </a:solidFill>
                        </a:rPr>
                        <a:t>July 1, 2020 - June 30, 2021</a:t>
                      </a:r>
                      <a:r>
                        <a:rPr lang="en" dirty="0"/>
                        <a:t> </a:t>
                      </a:r>
                      <a:endParaRPr dirty="0"/>
                    </a:p>
                    <a:p>
                      <a:pPr marL="914400" lvl="1" indent="-317500" algn="l" rtl="0">
                        <a:spcBef>
                          <a:spcPts val="0"/>
                        </a:spcBef>
                        <a:spcAft>
                          <a:spcPts val="0"/>
                        </a:spcAft>
                        <a:buSzPts val="1400"/>
                        <a:buChar char="○"/>
                      </a:pPr>
                      <a:r>
                        <a:rPr lang="en" b="1" u="sng" dirty="0"/>
                        <a:t>FY21-22</a:t>
                      </a:r>
                      <a:r>
                        <a:rPr lang="en" b="1" u="sng" dirty="0">
                          <a:solidFill>
                            <a:schemeClr val="dk1"/>
                          </a:solidFill>
                        </a:rPr>
                        <a:t>:</a:t>
                      </a:r>
                      <a:r>
                        <a:rPr lang="en" dirty="0">
                          <a:solidFill>
                            <a:schemeClr val="dk1"/>
                          </a:solidFill>
                        </a:rPr>
                        <a:t> July 1, 2021 - June 30, 2022</a:t>
                      </a:r>
                      <a:endParaRPr b="1" dirty="0"/>
                    </a:p>
                    <a:p>
                      <a:pPr marL="457200" lvl="0" indent="-317500" algn="l" rtl="0">
                        <a:spcBef>
                          <a:spcPts val="0"/>
                        </a:spcBef>
                        <a:spcAft>
                          <a:spcPts val="0"/>
                        </a:spcAft>
                        <a:buSzPts val="1400"/>
                        <a:buChar char="●"/>
                      </a:pPr>
                      <a:r>
                        <a:rPr lang="en" dirty="0"/>
                        <a:t>Due October 28th </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5b833a4e68_1_1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 AFR</a:t>
            </a:r>
            <a:endParaRPr/>
          </a:p>
        </p:txBody>
      </p:sp>
      <p:sp>
        <p:nvSpPr>
          <p:cNvPr id="357" name="Google Shape;357;g15b833a4e68_1_1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When you go to edit your application, you will see an Edit/Submit Annual Financial Report button. </a:t>
            </a:r>
            <a:endParaRPr/>
          </a:p>
          <a:p>
            <a:pPr marL="457200" lvl="0" indent="-342900" algn="l" rtl="0">
              <a:spcBef>
                <a:spcPts val="800"/>
              </a:spcBef>
              <a:spcAft>
                <a:spcPts val="0"/>
              </a:spcAft>
              <a:buSzPts val="1800"/>
              <a:buChar char="•"/>
            </a:pPr>
            <a:r>
              <a:rPr lang="en"/>
              <a:t>Select the Edit/Submit Annual Financial Report to access ESSER I’s AFR. </a:t>
            </a:r>
            <a:endParaRPr/>
          </a:p>
        </p:txBody>
      </p:sp>
      <p:pic>
        <p:nvPicPr>
          <p:cNvPr id="358" name="Google Shape;358;g15b833a4e68_1_11" descr="Screenshot of ESSER I AFR"/>
          <p:cNvPicPr preferRelativeResize="0"/>
          <p:nvPr/>
        </p:nvPicPr>
        <p:blipFill>
          <a:blip r:embed="rId3">
            <a:alphaModFix/>
          </a:blip>
          <a:stretch>
            <a:fillRect/>
          </a:stretch>
        </p:blipFill>
        <p:spPr>
          <a:xfrm>
            <a:off x="1569013" y="2341543"/>
            <a:ext cx="5887772" cy="2724768"/>
          </a:xfrm>
          <a:prstGeom prst="rect">
            <a:avLst/>
          </a:prstGeom>
          <a:noFill/>
          <a:ln>
            <a:noFill/>
          </a:ln>
        </p:spPr>
      </p:pic>
      <p:sp>
        <p:nvSpPr>
          <p:cNvPr id="359" name="Google Shape;359;g15b833a4e68_1_11" descr="Screenshot of ESSER I AFR"/>
          <p:cNvSpPr/>
          <p:nvPr/>
        </p:nvSpPr>
        <p:spPr>
          <a:xfrm>
            <a:off x="2215800" y="4582025"/>
            <a:ext cx="1524000" cy="2508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5b833a4e68_1_1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 AFR Continued</a:t>
            </a:r>
            <a:endParaRPr/>
          </a:p>
        </p:txBody>
      </p:sp>
      <p:sp>
        <p:nvSpPr>
          <p:cNvPr id="365" name="Google Shape;365;g15b833a4e68_1_1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Once inside your AFR, you will see the same format as last year’s ESSER I AFR. </a:t>
            </a:r>
            <a:endParaRPr/>
          </a:p>
          <a:p>
            <a:pPr marL="457200" lvl="0" indent="-342900" algn="l" rtl="0">
              <a:spcBef>
                <a:spcPts val="800"/>
              </a:spcBef>
              <a:spcAft>
                <a:spcPts val="0"/>
              </a:spcAft>
              <a:buSzPts val="1800"/>
              <a:buChar char="•"/>
            </a:pPr>
            <a:r>
              <a:rPr lang="en"/>
              <a:t>Please note that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you won’t be able to see what you submitted for last year’s AFR.</a:t>
            </a:r>
            <a:endParaRPr/>
          </a:p>
        </p:txBody>
      </p:sp>
      <p:pic>
        <p:nvPicPr>
          <p:cNvPr id="366" name="Google Shape;366;g15b833a4e68_1_18" descr="Screenshot of ESSER I AFR"/>
          <p:cNvPicPr preferRelativeResize="0"/>
          <p:nvPr/>
        </p:nvPicPr>
        <p:blipFill rotWithShape="1">
          <a:blip r:embed="rId3">
            <a:alphaModFix/>
          </a:blip>
          <a:srcRect l="1487"/>
          <a:stretch/>
        </p:blipFill>
        <p:spPr>
          <a:xfrm>
            <a:off x="774913" y="2448325"/>
            <a:ext cx="7321625" cy="2695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5b833a4e68_1_2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II AFR  </a:t>
            </a:r>
            <a:endParaRPr/>
          </a:p>
        </p:txBody>
      </p:sp>
      <p:pic>
        <p:nvPicPr>
          <p:cNvPr id="372" name="Google Shape;372;g15b833a4e68_1_24" descr="Screenshot of ESSER II AFR"/>
          <p:cNvPicPr preferRelativeResize="0"/>
          <p:nvPr/>
        </p:nvPicPr>
        <p:blipFill>
          <a:blip r:embed="rId3">
            <a:alphaModFix/>
          </a:blip>
          <a:stretch>
            <a:fillRect/>
          </a:stretch>
        </p:blipFill>
        <p:spPr>
          <a:xfrm>
            <a:off x="3125275" y="1063425"/>
            <a:ext cx="6018725" cy="3227675"/>
          </a:xfrm>
          <a:prstGeom prst="rect">
            <a:avLst/>
          </a:prstGeom>
          <a:noFill/>
          <a:ln>
            <a:noFill/>
          </a:ln>
        </p:spPr>
      </p:pic>
      <p:sp>
        <p:nvSpPr>
          <p:cNvPr id="373" name="Google Shape;373;g15b833a4e68_1_24"/>
          <p:cNvSpPr/>
          <p:nvPr/>
        </p:nvSpPr>
        <p:spPr>
          <a:xfrm>
            <a:off x="3704350" y="3661775"/>
            <a:ext cx="1532700" cy="223200"/>
          </a:xfrm>
          <a:prstGeom prst="rightArrow">
            <a:avLst>
              <a:gd name="adj1" fmla="val 50000"/>
              <a:gd name="adj2" fmla="val 50000"/>
            </a:avLst>
          </a:prstGeom>
          <a:solidFill>
            <a:srgbClr val="D9EAD3"/>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t>July 1, 2020 - June 30, 2021</a:t>
            </a:r>
            <a:endParaRPr sz="700"/>
          </a:p>
        </p:txBody>
      </p:sp>
      <p:sp>
        <p:nvSpPr>
          <p:cNvPr id="374" name="Google Shape;374;g15b833a4e68_1_24"/>
          <p:cNvSpPr/>
          <p:nvPr/>
        </p:nvSpPr>
        <p:spPr>
          <a:xfrm>
            <a:off x="7034000" y="3423325"/>
            <a:ext cx="1532700" cy="170400"/>
          </a:xfrm>
          <a:prstGeom prst="leftArrow">
            <a:avLst>
              <a:gd name="adj1" fmla="val 50000"/>
              <a:gd name="adj2" fmla="val 50000"/>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rPr>
              <a:t>March 13, 2020 - June 30, 2020</a:t>
            </a:r>
            <a:endParaRPr/>
          </a:p>
        </p:txBody>
      </p:sp>
      <p:sp>
        <p:nvSpPr>
          <p:cNvPr id="375" name="Google Shape;375;g15b833a4e68_1_24"/>
          <p:cNvSpPr/>
          <p:nvPr/>
        </p:nvSpPr>
        <p:spPr>
          <a:xfrm>
            <a:off x="7034000" y="3885050"/>
            <a:ext cx="1532700" cy="223200"/>
          </a:xfrm>
          <a:prstGeom prst="leftArrow">
            <a:avLst>
              <a:gd name="adj1" fmla="val 50000"/>
              <a:gd name="adj2" fmla="val 50000"/>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rPr>
              <a:t>July 1,  2021 - June 30, 2022</a:t>
            </a:r>
            <a:endParaRPr/>
          </a:p>
        </p:txBody>
      </p:sp>
      <p:sp>
        <p:nvSpPr>
          <p:cNvPr id="376" name="Google Shape;376;g15b833a4e68_1_24"/>
          <p:cNvSpPr txBox="1">
            <a:spLocks noGrp="1"/>
          </p:cNvSpPr>
          <p:nvPr>
            <p:ph type="body" idx="1"/>
          </p:nvPr>
        </p:nvSpPr>
        <p:spPr>
          <a:xfrm>
            <a:off x="93675" y="1165850"/>
            <a:ext cx="2827200" cy="3263400"/>
          </a:xfrm>
          <a:prstGeom prst="rect">
            <a:avLst/>
          </a:prstGeom>
        </p:spPr>
        <p:txBody>
          <a:bodyPr spcFirstLastPara="1" wrap="square" lIns="0" tIns="0" rIns="0" bIns="0" anchor="t" anchorCtr="0">
            <a:normAutofit lnSpcReduction="10000"/>
          </a:bodyPr>
          <a:lstStyle/>
          <a:p>
            <a:pPr marL="457200" lvl="0" indent="-334327" algn="l" rtl="0">
              <a:spcBef>
                <a:spcPts val="800"/>
              </a:spcBef>
              <a:spcAft>
                <a:spcPts val="0"/>
              </a:spcAft>
              <a:buSzPct val="100000"/>
              <a:buChar char="•"/>
            </a:pPr>
            <a:r>
              <a:rPr lang="en"/>
              <a:t>Since ESSER II expenditures weren’t collected last year, CDE needs to collect three years of data in this AFR submission. </a:t>
            </a:r>
            <a:endParaRPr/>
          </a:p>
          <a:p>
            <a:pPr marL="457200" lvl="0" indent="0" algn="l" rtl="0">
              <a:spcBef>
                <a:spcPts val="800"/>
              </a:spcBef>
              <a:spcAft>
                <a:spcPts val="0"/>
              </a:spcAft>
              <a:buNone/>
            </a:pPr>
            <a:endParaRPr/>
          </a:p>
          <a:p>
            <a:pPr marL="457200" lvl="0" indent="-334327" algn="l" rtl="0">
              <a:spcBef>
                <a:spcPts val="800"/>
              </a:spcBef>
              <a:spcAft>
                <a:spcPts val="0"/>
              </a:spcAft>
              <a:buSzPct val="100000"/>
              <a:buChar char="•"/>
            </a:pPr>
            <a:r>
              <a:rPr lang="en"/>
              <a:t>When you go to edit your application, you will see three additional links, each to a different fiscal year.</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lin" valueType="num">
                                      <p:cBhvr additive="base">
                                        <p:cTn id="7" dur="1000"/>
                                        <p:tgtEl>
                                          <p:spTgt spid="3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 calcmode="lin" valueType="num">
                                      <p:cBhvr additive="base">
                                        <p:cTn id="12" dur="1000"/>
                                        <p:tgtEl>
                                          <p:spTgt spid="37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5"/>
                                        </p:tgtEl>
                                        <p:attrNameLst>
                                          <p:attrName>style.visibility</p:attrName>
                                        </p:attrNameLst>
                                      </p:cBhvr>
                                      <p:to>
                                        <p:strVal val="visible"/>
                                      </p:to>
                                    </p:set>
                                    <p:anim calcmode="lin" valueType="num">
                                      <p:cBhvr additive="base">
                                        <p:cTn id="17" dur="1000"/>
                                        <p:tgtEl>
                                          <p:spTgt spid="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5b833a4e68_1_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II AFR Layout</a:t>
            </a:r>
            <a:endParaRPr/>
          </a:p>
        </p:txBody>
      </p:sp>
      <p:sp>
        <p:nvSpPr>
          <p:cNvPr id="382" name="Google Shape;382;g15b833a4e68_1_3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However, once inside one of the AFRs, you will see the same format as ESSER I. </a:t>
            </a:r>
            <a:endParaRPr/>
          </a:p>
        </p:txBody>
      </p:sp>
      <p:pic>
        <p:nvPicPr>
          <p:cNvPr id="383" name="Google Shape;383;g15b833a4e68_1_33" descr="Screenshot of ESSER II AFR layout"/>
          <p:cNvPicPr preferRelativeResize="0"/>
          <p:nvPr/>
        </p:nvPicPr>
        <p:blipFill>
          <a:blip r:embed="rId3">
            <a:alphaModFix/>
          </a:blip>
          <a:stretch>
            <a:fillRect/>
          </a:stretch>
        </p:blipFill>
        <p:spPr>
          <a:xfrm>
            <a:off x="0" y="1770056"/>
            <a:ext cx="9144000" cy="3373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g15b833a4e68_1_44" descr="Screenshot of ESSER III AFR."/>
          <p:cNvPicPr preferRelativeResize="0"/>
          <p:nvPr/>
        </p:nvPicPr>
        <p:blipFill>
          <a:blip r:embed="rId3">
            <a:alphaModFix/>
          </a:blip>
          <a:stretch>
            <a:fillRect/>
          </a:stretch>
        </p:blipFill>
        <p:spPr>
          <a:xfrm>
            <a:off x="3252100" y="906150"/>
            <a:ext cx="5797486" cy="3261724"/>
          </a:xfrm>
          <a:prstGeom prst="rect">
            <a:avLst/>
          </a:prstGeom>
          <a:noFill/>
          <a:ln>
            <a:noFill/>
          </a:ln>
        </p:spPr>
      </p:pic>
      <p:sp>
        <p:nvSpPr>
          <p:cNvPr id="389" name="Google Shape;389;g15b833a4e68_1_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ESSER III AFR  </a:t>
            </a:r>
            <a:endParaRPr/>
          </a:p>
        </p:txBody>
      </p:sp>
      <p:sp>
        <p:nvSpPr>
          <p:cNvPr id="390" name="Google Shape;390;g15b833a4e68_1_44"/>
          <p:cNvSpPr/>
          <p:nvPr/>
        </p:nvSpPr>
        <p:spPr>
          <a:xfrm>
            <a:off x="3704350" y="3661775"/>
            <a:ext cx="1532700" cy="223200"/>
          </a:xfrm>
          <a:prstGeom prst="rightArrow">
            <a:avLst>
              <a:gd name="adj1" fmla="val 50000"/>
              <a:gd name="adj2" fmla="val 50000"/>
            </a:avLst>
          </a:prstGeom>
          <a:solidFill>
            <a:srgbClr val="D9EAD3"/>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t>July 1, 2020 - June 30, 2021</a:t>
            </a:r>
            <a:endParaRPr sz="700"/>
          </a:p>
        </p:txBody>
      </p:sp>
      <p:sp>
        <p:nvSpPr>
          <p:cNvPr id="391" name="Google Shape;391;g15b833a4e68_1_44"/>
          <p:cNvSpPr/>
          <p:nvPr/>
        </p:nvSpPr>
        <p:spPr>
          <a:xfrm>
            <a:off x="7034000" y="3423325"/>
            <a:ext cx="1532700" cy="223200"/>
          </a:xfrm>
          <a:prstGeom prst="leftArrow">
            <a:avLst>
              <a:gd name="adj1" fmla="val 50000"/>
              <a:gd name="adj2" fmla="val 50000"/>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rPr>
              <a:t>March 13, 2020 - June 30, 2020</a:t>
            </a:r>
            <a:endParaRPr/>
          </a:p>
        </p:txBody>
      </p:sp>
      <p:sp>
        <p:nvSpPr>
          <p:cNvPr id="392" name="Google Shape;392;g15b833a4e68_1_44"/>
          <p:cNvSpPr/>
          <p:nvPr/>
        </p:nvSpPr>
        <p:spPr>
          <a:xfrm>
            <a:off x="7034000" y="3885050"/>
            <a:ext cx="1532700" cy="223200"/>
          </a:xfrm>
          <a:prstGeom prst="leftArrow">
            <a:avLst>
              <a:gd name="adj1" fmla="val 50000"/>
              <a:gd name="adj2" fmla="val 50000"/>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rPr>
              <a:t>July 1,  2021 - June 30, 2022</a:t>
            </a:r>
            <a:endParaRPr/>
          </a:p>
        </p:txBody>
      </p:sp>
      <p:sp>
        <p:nvSpPr>
          <p:cNvPr id="393" name="Google Shape;393;g15b833a4e68_1_44"/>
          <p:cNvSpPr txBox="1">
            <a:spLocks noGrp="1"/>
          </p:cNvSpPr>
          <p:nvPr>
            <p:ph type="body" idx="1"/>
          </p:nvPr>
        </p:nvSpPr>
        <p:spPr>
          <a:xfrm>
            <a:off x="628650" y="1165850"/>
            <a:ext cx="27009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The ESSER III AFR will be very similar to ESSER II.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1000"/>
                                        <p:tgtEl>
                                          <p:spTgt spid="3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 calcmode="lin" valueType="num">
                                      <p:cBhvr additive="base">
                                        <p:cTn id="12" dur="1000"/>
                                        <p:tgtEl>
                                          <p:spTgt spid="39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2"/>
                                        </p:tgtEl>
                                        <p:attrNameLst>
                                          <p:attrName>style.visibility</p:attrName>
                                        </p:attrNameLst>
                                      </p:cBhvr>
                                      <p:to>
                                        <p:strVal val="visible"/>
                                      </p:to>
                                    </p:set>
                                    <p:anim calcmode="lin" valueType="num">
                                      <p:cBhvr additive="base">
                                        <p:cTn id="17" dur="1000"/>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5b833a4e68_1_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ESSER III AFR Layout</a:t>
            </a:r>
            <a:endParaRPr/>
          </a:p>
        </p:txBody>
      </p:sp>
      <p:sp>
        <p:nvSpPr>
          <p:cNvPr id="399" name="Google Shape;399;g15b833a4e68_1_5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Again, the layout will be very similar to ESSER I and ESSER II </a:t>
            </a:r>
            <a:endParaRPr/>
          </a:p>
        </p:txBody>
      </p:sp>
      <p:pic>
        <p:nvPicPr>
          <p:cNvPr id="400" name="Google Shape;400;g15b833a4e68_1_53" descr="Screenshot of ESSER III AFR layout."/>
          <p:cNvPicPr preferRelativeResize="0"/>
          <p:nvPr/>
        </p:nvPicPr>
        <p:blipFill>
          <a:blip r:embed="rId3">
            <a:alphaModFix/>
          </a:blip>
          <a:stretch>
            <a:fillRect/>
          </a:stretch>
        </p:blipFill>
        <p:spPr>
          <a:xfrm>
            <a:off x="0" y="2077006"/>
            <a:ext cx="9143999" cy="3066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5b833a4e68_1_5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ESSER III AFR Layout</a:t>
            </a:r>
            <a:endParaRPr/>
          </a:p>
        </p:txBody>
      </p:sp>
      <p:sp>
        <p:nvSpPr>
          <p:cNvPr id="406" name="Google Shape;406;g15b833a4e68_1_5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Char char="•"/>
            </a:pPr>
            <a:r>
              <a:rPr lang="en" sz="1700"/>
              <a:t>However, ESSER III has additional sections regarding what was spent on learning loss: </a:t>
            </a:r>
            <a:endParaRPr sz="1700"/>
          </a:p>
        </p:txBody>
      </p:sp>
      <p:pic>
        <p:nvPicPr>
          <p:cNvPr id="407" name="Google Shape;407;g15b833a4e68_1_59" descr="Screenshot of ESSER III AFR layout."/>
          <p:cNvPicPr preferRelativeResize="0"/>
          <p:nvPr/>
        </p:nvPicPr>
        <p:blipFill rotWithShape="1">
          <a:blip r:embed="rId3">
            <a:alphaModFix/>
          </a:blip>
          <a:srcRect b="27625"/>
          <a:stretch/>
        </p:blipFill>
        <p:spPr>
          <a:xfrm>
            <a:off x="0" y="3686298"/>
            <a:ext cx="9144000" cy="1367050"/>
          </a:xfrm>
          <a:prstGeom prst="rect">
            <a:avLst/>
          </a:prstGeom>
          <a:noFill/>
          <a:ln>
            <a:noFill/>
          </a:ln>
        </p:spPr>
      </p:pic>
      <p:pic>
        <p:nvPicPr>
          <p:cNvPr id="408" name="Google Shape;408;g15b833a4e68_1_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2034738"/>
            <a:ext cx="9144000" cy="141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74" name="Google Shape;274;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400"/>
          </a:p>
          <a:p>
            <a:pPr marL="711200" lvl="1" indent="-190500" algn="l" rtl="0">
              <a:lnSpc>
                <a:spcPct val="90000"/>
              </a:lnSpc>
              <a:spcBef>
                <a:spcPts val="600"/>
              </a:spcBef>
              <a:spcAft>
                <a:spcPts val="0"/>
              </a:spcAft>
              <a:buSzPts val="1400"/>
              <a:buChar char="•"/>
            </a:pPr>
            <a:r>
              <a:rPr lang="en" sz="1400"/>
              <a:t>Expiring Funds</a:t>
            </a:r>
            <a:endParaRPr sz="1400"/>
          </a:p>
          <a:p>
            <a:pPr marL="711200" lvl="1" indent="-190500" algn="l" rtl="0">
              <a:lnSpc>
                <a:spcPct val="90000"/>
              </a:lnSpc>
              <a:spcBef>
                <a:spcPts val="600"/>
              </a:spcBef>
              <a:spcAft>
                <a:spcPts val="0"/>
              </a:spcAft>
              <a:buSzPts val="1400"/>
              <a:buChar char="•"/>
            </a:pPr>
            <a:r>
              <a:rPr lang="en" sz="1400"/>
              <a:t>ESSER I Rapid Request  </a:t>
            </a:r>
            <a:endParaRPr sz="1400"/>
          </a:p>
          <a:p>
            <a:pPr marL="711200" lvl="1" indent="-190500" algn="l" rtl="0">
              <a:lnSpc>
                <a:spcPct val="90000"/>
              </a:lnSpc>
              <a:spcBef>
                <a:spcPts val="600"/>
              </a:spcBef>
              <a:spcAft>
                <a:spcPts val="0"/>
              </a:spcAft>
              <a:buSzPts val="1400"/>
              <a:buChar char="•"/>
            </a:pPr>
            <a:r>
              <a:rPr lang="en" sz="1400"/>
              <a:t>Fall RNMs </a:t>
            </a:r>
            <a:endParaRPr sz="1400"/>
          </a:p>
          <a:p>
            <a:pPr marL="711200" lvl="1" indent="-190500" algn="l" rtl="0">
              <a:lnSpc>
                <a:spcPct val="90000"/>
              </a:lnSpc>
              <a:spcBef>
                <a:spcPts val="600"/>
              </a:spcBef>
              <a:spcAft>
                <a:spcPts val="0"/>
              </a:spcAft>
              <a:buSzPts val="1400"/>
              <a:buChar char="•"/>
            </a:pPr>
            <a:r>
              <a:rPr lang="en" sz="1400"/>
              <a:t>Upcoming CS UIP Trainings</a:t>
            </a:r>
            <a:endParaRPr sz="1400"/>
          </a:p>
          <a:p>
            <a:pPr marL="457200" lvl="0" indent="-317500" algn="l" rtl="0">
              <a:spcBef>
                <a:spcPts val="300"/>
              </a:spcBef>
              <a:spcAft>
                <a:spcPts val="0"/>
              </a:spcAft>
              <a:buSzPts val="1400"/>
              <a:buChar char="•"/>
            </a:pPr>
            <a:r>
              <a:rPr lang="en"/>
              <a:t>ESSER Annual Financial Report (AFR)</a:t>
            </a:r>
            <a:endParaRPr/>
          </a:p>
          <a:p>
            <a:pPr marL="457200" lvl="0" indent="-317500" algn="l" rtl="0">
              <a:spcBef>
                <a:spcPts val="300"/>
              </a:spcBef>
              <a:spcAft>
                <a:spcPts val="0"/>
              </a:spcAft>
              <a:buSzPts val="1400"/>
              <a:buChar char="•"/>
            </a:pPr>
            <a:r>
              <a:rPr lang="en"/>
              <a:t>Improving Attendance at Annual Title I Meetings and Family Engagement Events</a:t>
            </a:r>
            <a:endParaRPr/>
          </a:p>
          <a:p>
            <a:pPr marL="457200" lvl="0" indent="-342900" algn="l" rtl="0">
              <a:spcBef>
                <a:spcPts val="300"/>
              </a:spcBef>
              <a:spcAft>
                <a:spcPts val="0"/>
              </a:spcAft>
              <a:buSzPts val="1800"/>
              <a:buChar char="•"/>
            </a:pPr>
            <a:r>
              <a:rPr lang="en"/>
              <a:t>FCC Affordable Connectivity Program</a:t>
            </a:r>
            <a:endParaRPr/>
          </a:p>
          <a:p>
            <a:pPr marL="457200" lvl="0" indent="-317500" algn="l" rtl="0">
              <a:lnSpc>
                <a:spcPct val="90000"/>
              </a:lnSpc>
              <a:spcBef>
                <a:spcPts val="600"/>
              </a:spcBef>
              <a:spcAft>
                <a:spcPts val="0"/>
              </a:spcAft>
              <a:buSzPts val="1400"/>
              <a:buChar char="•"/>
            </a:pPr>
            <a:r>
              <a:rPr lang="en"/>
              <a:t>ESSA Identification Overview</a:t>
            </a:r>
            <a:endParaRPr/>
          </a:p>
        </p:txBody>
      </p:sp>
      <p:sp>
        <p:nvSpPr>
          <p:cNvPr id="275" name="Google Shape;275;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5b833a4e68_1_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Reminders</a:t>
            </a:r>
            <a:endParaRPr/>
          </a:p>
        </p:txBody>
      </p:sp>
      <p:sp>
        <p:nvSpPr>
          <p:cNvPr id="414" name="Google Shape;414;g15b833a4e68_1_6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lnSpc>
                <a:spcPct val="90000"/>
              </a:lnSpc>
              <a:spcBef>
                <a:spcPts val="0"/>
              </a:spcBef>
              <a:spcAft>
                <a:spcPts val="0"/>
              </a:spcAft>
              <a:buClr>
                <a:schemeClr val="dk1"/>
              </a:buClr>
              <a:buSzPts val="1800"/>
              <a:buFont typeface="Calibri"/>
              <a:buChar char="•"/>
            </a:pPr>
            <a:r>
              <a:rPr lang="en" sz="1700">
                <a:solidFill>
                  <a:schemeClr val="dk1"/>
                </a:solidFill>
                <a:latin typeface="Calibri"/>
                <a:ea typeface="Calibri"/>
                <a:cs typeface="Calibri"/>
                <a:sym typeface="Calibri"/>
              </a:rPr>
              <a:t>Anytime your application is on CDE’s side, you will not be able to access or enter information for the AFR. Once it is back on your side to edit, you will then be able to select the AFR buttons. </a:t>
            </a:r>
            <a:endParaRPr sz="17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700">
                <a:solidFill>
                  <a:schemeClr val="dk1"/>
                </a:solidFill>
                <a:latin typeface="Calibri"/>
                <a:ea typeface="Calibri"/>
                <a:cs typeface="Calibri"/>
                <a:sym typeface="Calibri"/>
              </a:rPr>
              <a:t>Ensure you go through all of the tabs across the top of your AFRs </a:t>
            </a:r>
            <a:r>
              <a:rPr lang="en" sz="1700" i="1">
                <a:solidFill>
                  <a:schemeClr val="dk1"/>
                </a:solidFill>
                <a:latin typeface="Calibri"/>
                <a:ea typeface="Calibri"/>
                <a:cs typeface="Calibri"/>
                <a:sym typeface="Calibri"/>
              </a:rPr>
              <a:t>before</a:t>
            </a:r>
            <a:r>
              <a:rPr lang="en" i="1"/>
              <a:t> </a:t>
            </a:r>
            <a:r>
              <a:rPr lang="en" sz="1700">
                <a:solidFill>
                  <a:schemeClr val="dk1"/>
                </a:solidFill>
                <a:latin typeface="Calibri"/>
                <a:ea typeface="Calibri"/>
                <a:cs typeface="Calibri"/>
                <a:sym typeface="Calibri"/>
              </a:rPr>
              <a:t>selecting “Submit Report as Final.”</a:t>
            </a:r>
            <a:endParaRPr/>
          </a:p>
          <a:p>
            <a:pPr marL="457200" lvl="0" indent="-342900" algn="l" rtl="0">
              <a:lnSpc>
                <a:spcPct val="90000"/>
              </a:lnSpc>
              <a:spcBef>
                <a:spcPts val="0"/>
              </a:spcBef>
              <a:spcAft>
                <a:spcPts val="0"/>
              </a:spcAft>
              <a:buClr>
                <a:schemeClr val="dk1"/>
              </a:buClr>
              <a:buSzPts val="1800"/>
              <a:buFont typeface="Calibri"/>
              <a:buChar char="•"/>
            </a:pPr>
            <a:r>
              <a:rPr lang="en" sz="1700">
                <a:solidFill>
                  <a:schemeClr val="dk1"/>
                </a:solidFill>
                <a:latin typeface="Calibri"/>
                <a:ea typeface="Calibri"/>
                <a:cs typeface="Calibri"/>
                <a:sym typeface="Calibri"/>
              </a:rPr>
              <a:t>Every application will have all three funding years, even if nothing was budgeted for those </a:t>
            </a:r>
            <a:r>
              <a:rPr lang="en" sz="17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years</a:t>
            </a:r>
            <a:r>
              <a:rPr lang="en" sz="1700">
                <a:solidFill>
                  <a:schemeClr val="dk1"/>
                </a:solidFill>
                <a:latin typeface="Calibri"/>
                <a:ea typeface="Calibri"/>
                <a:cs typeface="Calibri"/>
                <a:sym typeface="Calibri"/>
              </a:rPr>
              <a:t>.</a:t>
            </a:r>
            <a:r>
              <a:rPr lang="en"/>
              <a:t> </a:t>
            </a:r>
            <a:r>
              <a:rPr lang="en" sz="1700">
                <a:solidFill>
                  <a:schemeClr val="dk1"/>
                </a:solidFill>
                <a:latin typeface="Calibri"/>
                <a:ea typeface="Calibri"/>
                <a:cs typeface="Calibri"/>
                <a:sym typeface="Calibri"/>
              </a:rPr>
              <a:t>If you didn’t spend any funds in a particular year, still submit the report. </a:t>
            </a:r>
            <a:endParaRPr sz="1700">
              <a:solidFill>
                <a:schemeClr val="dk1"/>
              </a:solidFill>
              <a:latin typeface="Calibri"/>
              <a:ea typeface="Calibri"/>
              <a:cs typeface="Calibri"/>
              <a:sym typeface="Calibri"/>
            </a:endParaRPr>
          </a:p>
          <a:p>
            <a:pPr marL="457200" lvl="0" indent="-368300" algn="l" rtl="0">
              <a:lnSpc>
                <a:spcPct val="90000"/>
              </a:lnSpc>
              <a:spcBef>
                <a:spcPts val="0"/>
              </a:spcBef>
              <a:spcAft>
                <a:spcPts val="0"/>
              </a:spcAft>
              <a:buSzPts val="2200"/>
              <a:buChar char="•"/>
            </a:pPr>
            <a:r>
              <a:rPr lang="en" sz="1700">
                <a:solidFill>
                  <a:schemeClr val="dk1"/>
                </a:solidFill>
                <a:latin typeface="Calibri"/>
                <a:ea typeface="Calibri"/>
                <a:cs typeface="Calibri"/>
                <a:sym typeface="Calibri"/>
              </a:rPr>
              <a:t>The different years (FY19-20, FY20-21, FY21-22) do not communicate with each other.</a:t>
            </a:r>
            <a:endParaRPr sz="1700"/>
          </a:p>
          <a:p>
            <a:pPr marL="0" lvl="0" indent="0" algn="l" rtl="0">
              <a:lnSpc>
                <a:spcPct val="90000"/>
              </a:lnSpc>
              <a:spcBef>
                <a:spcPts val="800"/>
              </a:spcBef>
              <a:spcAft>
                <a:spcPts val="0"/>
              </a:spcAft>
              <a:buNone/>
            </a:pPr>
            <a:endParaRPr/>
          </a:p>
        </p:txBody>
      </p:sp>
      <p:pic>
        <p:nvPicPr>
          <p:cNvPr id="415" name="Google Shape;415;g15b833a4e68_1_6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4150" y="3697375"/>
            <a:ext cx="1342899" cy="1342874"/>
          </a:xfrm>
          <a:prstGeom prst="rect">
            <a:avLst/>
          </a:prstGeom>
          <a:noFill/>
          <a:ln>
            <a:noFill/>
          </a:ln>
        </p:spPr>
      </p:pic>
      <p:sp>
        <p:nvSpPr>
          <p:cNvPr id="416" name="Google Shape;416;g15b833a4e68_1_66"/>
          <p:cNvSpPr/>
          <p:nvPr/>
        </p:nvSpPr>
        <p:spPr>
          <a:xfrm>
            <a:off x="2868900" y="3802188"/>
            <a:ext cx="3406200" cy="537300"/>
          </a:xfrm>
          <a:prstGeom prst="roundRect">
            <a:avLst>
              <a:gd name="adj" fmla="val 16667"/>
            </a:avLst>
          </a:prstGeom>
          <a:solidFill>
            <a:srgbClr val="FCE5CD"/>
          </a:solidFill>
          <a:ln w="9525"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All AFRs are due </a:t>
            </a:r>
            <a:r>
              <a:rPr lang="en" b="1"/>
              <a:t>October 28, 2022</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5b833a4e68_1_7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Contact Us!</a:t>
            </a:r>
            <a:endParaRPr/>
          </a:p>
        </p:txBody>
      </p:sp>
      <p:sp>
        <p:nvSpPr>
          <p:cNvPr id="422" name="Google Shape;422;g15b833a4e68_1_73"/>
          <p:cNvSpPr txBox="1">
            <a:spLocks noGrp="1"/>
          </p:cNvSpPr>
          <p:nvPr>
            <p:ph type="body" idx="1"/>
          </p:nvPr>
        </p:nvSpPr>
        <p:spPr>
          <a:xfrm>
            <a:off x="628650" y="1165850"/>
            <a:ext cx="3586500" cy="3263400"/>
          </a:xfrm>
          <a:prstGeom prst="rect">
            <a:avLst/>
          </a:prstGeom>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Font typeface="Calibri"/>
              <a:buChar char="•"/>
            </a:pPr>
            <a:r>
              <a:rPr lang="en" sz="2100" dirty="0">
                <a:solidFill>
                  <a:schemeClr val="dk1"/>
                </a:solidFill>
                <a:latin typeface="Calibri"/>
                <a:ea typeface="Calibri"/>
                <a:cs typeface="Calibri"/>
                <a:sym typeface="Calibri"/>
              </a:rPr>
              <a:t>If you have questions regarding the AFR, please contact the Grants Fiscal Office:</a:t>
            </a:r>
            <a:endParaRPr sz="2100" dirty="0">
              <a:solidFill>
                <a:schemeClr val="dk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dirty="0">
                <a:solidFill>
                  <a:schemeClr val="dk1"/>
                </a:solidFill>
                <a:latin typeface="Calibri"/>
                <a:ea typeface="Calibri"/>
                <a:cs typeface="Calibri"/>
                <a:sym typeface="Calibri"/>
              </a:rPr>
              <a:t>Steven Kaleda   </a:t>
            </a:r>
            <a:r>
              <a:rPr lang="en" sz="1600" u="sng" dirty="0">
                <a:solidFill>
                  <a:schemeClr val="hlink"/>
                </a:solidFill>
                <a:latin typeface="Calibri"/>
                <a:ea typeface="Calibri"/>
                <a:cs typeface="Calibri"/>
                <a:sym typeface="Calibri"/>
                <a:hlinkClick r:id="rId3"/>
              </a:rPr>
              <a:t>Kaleda_S@cde.state.co.us</a:t>
            </a:r>
            <a:endParaRPr sz="1600" u="sng" dirty="0">
              <a:solidFill>
                <a:srgbClr val="0563C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dirty="0">
                <a:solidFill>
                  <a:schemeClr val="dk1"/>
                </a:solidFill>
                <a:latin typeface="Calibri"/>
                <a:ea typeface="Calibri"/>
                <a:cs typeface="Calibri"/>
                <a:sym typeface="Calibri"/>
              </a:rPr>
              <a:t>Robert Hawkins </a:t>
            </a:r>
            <a:r>
              <a:rPr lang="en" sz="1600" u="sng" dirty="0">
                <a:solidFill>
                  <a:srgbClr val="0563C1"/>
                </a:solidFill>
                <a:latin typeface="Calibri"/>
                <a:ea typeface="Calibri"/>
                <a:cs typeface="Calibri"/>
                <a:sym typeface="Calibri"/>
              </a:rPr>
              <a:t>Hawkins_R@cde.state.co.us</a:t>
            </a:r>
            <a:endParaRPr sz="1600" u="sng" dirty="0">
              <a:solidFill>
                <a:srgbClr val="0563C1"/>
              </a:solidFill>
              <a:latin typeface="Calibri"/>
              <a:ea typeface="Calibri"/>
              <a:cs typeface="Calibri"/>
              <a:sym typeface="Calibri"/>
            </a:endParaRPr>
          </a:p>
          <a:p>
            <a:pPr marL="0" lvl="0" indent="0" algn="l" rtl="0">
              <a:spcBef>
                <a:spcPts val="800"/>
              </a:spcBef>
              <a:spcAft>
                <a:spcPts val="0"/>
              </a:spcAft>
              <a:buNone/>
            </a:pPr>
            <a:endParaRPr dirty="0"/>
          </a:p>
        </p:txBody>
      </p:sp>
      <p:sp>
        <p:nvSpPr>
          <p:cNvPr id="2" name="TextBox 1">
            <a:extLst>
              <a:ext uri="{FF2B5EF4-FFF2-40B4-BE49-F238E27FC236}">
                <a16:creationId xmlns:a16="http://schemas.microsoft.com/office/drawing/2014/main" id="{77E1F009-BF7B-2DD6-D533-30DDAFFE6F30}"/>
              </a:ext>
            </a:extLst>
          </p:cNvPr>
          <p:cNvSpPr txBox="1"/>
          <p:nvPr/>
        </p:nvSpPr>
        <p:spPr>
          <a:xfrm>
            <a:off x="4445224" y="1204144"/>
            <a:ext cx="3784375" cy="2460161"/>
          </a:xfrm>
          <a:prstGeom prst="rect">
            <a:avLst/>
          </a:prstGeom>
          <a:noFill/>
        </p:spPr>
        <p:txBody>
          <a:bodyPr wrap="square" rtlCol="0">
            <a:spAutoFit/>
          </a:bodyPr>
          <a:lstStyle/>
          <a:p>
            <a:pPr marL="457200" lvl="0" indent="-342900" algn="l" rtl="0">
              <a:lnSpc>
                <a:spcPct val="90000"/>
              </a:lnSpc>
              <a:spcBef>
                <a:spcPts val="800"/>
              </a:spcBef>
              <a:spcAft>
                <a:spcPts val="0"/>
              </a:spcAft>
              <a:buClr>
                <a:schemeClr val="dk1"/>
              </a:buClr>
              <a:buSzPts val="1800"/>
              <a:buFont typeface="Calibri"/>
              <a:buChar char="•"/>
            </a:pPr>
            <a:r>
              <a:rPr lang="en-US" sz="2100" dirty="0">
                <a:solidFill>
                  <a:schemeClr val="dk1"/>
                </a:solidFill>
                <a:latin typeface="Calibri"/>
                <a:ea typeface="Calibri"/>
                <a:cs typeface="Calibri"/>
                <a:sym typeface="Calibri"/>
              </a:rPr>
              <a:t>If you have questions regarding the system, please contact the Grants Program Administration Office:</a:t>
            </a:r>
          </a:p>
          <a:p>
            <a:pPr marL="914400" lvl="1" indent="-317500" algn="l" rtl="0">
              <a:lnSpc>
                <a:spcPct val="90000"/>
              </a:lnSpc>
              <a:spcBef>
                <a:spcPts val="400"/>
              </a:spcBef>
              <a:spcAft>
                <a:spcPts val="0"/>
              </a:spcAft>
              <a:buClr>
                <a:schemeClr val="dk1"/>
              </a:buClr>
              <a:buSzPts val="1400"/>
              <a:buFont typeface="Calibri"/>
              <a:buChar char="•"/>
            </a:pPr>
            <a:r>
              <a:rPr lang="en-US" sz="1600" dirty="0">
                <a:solidFill>
                  <a:schemeClr val="dk1"/>
                </a:solidFill>
                <a:latin typeface="Calibri"/>
                <a:ea typeface="Calibri"/>
                <a:cs typeface="Calibri"/>
                <a:sym typeface="Calibri"/>
              </a:rPr>
              <a:t>Michelle Prael  </a:t>
            </a:r>
            <a:r>
              <a:rPr lang="en-US" sz="1600" u="sng" dirty="0">
                <a:solidFill>
                  <a:schemeClr val="hlink"/>
                </a:solidFill>
                <a:latin typeface="Calibri"/>
                <a:ea typeface="Calibri"/>
                <a:cs typeface="Calibri"/>
                <a:sym typeface="Calibri"/>
              </a:rPr>
              <a:t>Prael_M@cde.state.co.us</a:t>
            </a:r>
            <a:endParaRPr lang="en-US" sz="1600" u="sng" dirty="0">
              <a:solidFill>
                <a:srgbClr val="0563C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US" sz="1600" dirty="0">
                <a:solidFill>
                  <a:schemeClr val="dk1"/>
                </a:solidFill>
                <a:latin typeface="Calibri"/>
                <a:ea typeface="Calibri"/>
                <a:cs typeface="Calibri"/>
                <a:sym typeface="Calibri"/>
              </a:rPr>
              <a:t>DeLilah Collins </a:t>
            </a:r>
            <a:r>
              <a:rPr lang="en-US" sz="1600" u="sng" dirty="0">
                <a:solidFill>
                  <a:srgbClr val="0563C1"/>
                </a:solidFill>
                <a:latin typeface="Calibri"/>
                <a:ea typeface="Calibri"/>
                <a:cs typeface="Calibri"/>
                <a:sym typeface="Calibri"/>
              </a:rPr>
              <a:t>Collins_D@cde.state.co.us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5f427211a2_0_10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Improving Attendance at Annual Title I meetings and Family Engagement Events</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r>
              <a:rPr lang="en"/>
              <a:t>Recommendations from LRP Publications Title1Admin.com</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5b2484f12c_2_5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Strategies to Raise Attendance at the Annual Title I Meeting</a:t>
            </a:r>
            <a:endParaRPr/>
          </a:p>
        </p:txBody>
      </p:sp>
      <p:sp>
        <p:nvSpPr>
          <p:cNvPr id="434" name="Google Shape;434;g15b2484f12c_2_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23</a:t>
            </a:fld>
            <a:endParaRPr/>
          </a:p>
        </p:txBody>
      </p:sp>
      <p:sp>
        <p:nvSpPr>
          <p:cNvPr id="435" name="Google Shape;435;g15b2484f12c_2_52"/>
          <p:cNvSpPr txBox="1"/>
          <p:nvPr/>
        </p:nvSpPr>
        <p:spPr>
          <a:xfrm>
            <a:off x="461400" y="1145900"/>
            <a:ext cx="4237500" cy="34695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Advertise the Title I meeting in at least three ways.</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Mix traditional ways (letters) and social media.</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Calls or texts are highly effective.</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Advertise that younger children are welcome.</a:t>
            </a:r>
            <a:endParaRPr sz="1100">
              <a:solidFill>
                <a:schemeClr val="dk1"/>
              </a:solidFill>
              <a:highlight>
                <a:srgbClr val="FFFFFF"/>
              </a:highlight>
            </a:endParaRPr>
          </a:p>
          <a:p>
            <a:pPr marL="914400" lvl="0" indent="0" algn="l" rtl="0">
              <a:lnSpc>
                <a:spcPct val="115000"/>
              </a:lnSpc>
              <a:spcBef>
                <a:spcPts val="0"/>
              </a:spcBef>
              <a:spcAft>
                <a:spcPts val="0"/>
              </a:spcAft>
              <a:buNone/>
            </a:pP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Schedule multiple meetings.</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Lack of free time prevents many parents from attending school events.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Try two meetings at different times of day and in different locations.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For location, consider a community center or library that is on a public transit route.</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Try a hybrid where the meeting is in-person and posted online.</a:t>
            </a:r>
            <a:endParaRPr sz="1100">
              <a:solidFill>
                <a:schemeClr val="dk1"/>
              </a:solidFill>
              <a:highlight>
                <a:srgbClr val="FFFFFF"/>
              </a:highlight>
            </a:endParaRPr>
          </a:p>
          <a:p>
            <a:pPr marL="914400" lvl="0" indent="0" algn="l" rtl="0">
              <a:lnSpc>
                <a:spcPct val="115000"/>
              </a:lnSpc>
              <a:spcBef>
                <a:spcPts val="0"/>
              </a:spcBef>
              <a:spcAft>
                <a:spcPts val="0"/>
              </a:spcAft>
              <a:buNone/>
            </a:pP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Offer different language options (translators).</a:t>
            </a:r>
            <a:endParaRPr sz="1100" b="1">
              <a:solidFill>
                <a:schemeClr val="dk1"/>
              </a:solidFill>
              <a:highlight>
                <a:srgbClr val="FFFFFF"/>
              </a:highlight>
            </a:endParaRPr>
          </a:p>
          <a:p>
            <a:pPr marL="0" lvl="0" indent="0" algn="l" rtl="0">
              <a:spcBef>
                <a:spcPts val="0"/>
              </a:spcBef>
              <a:spcAft>
                <a:spcPts val="0"/>
              </a:spcAft>
              <a:buNone/>
            </a:pPr>
            <a:endParaRPr sz="1100" b="1">
              <a:solidFill>
                <a:schemeClr val="dk1"/>
              </a:solidFill>
              <a:highlight>
                <a:srgbClr val="FFFFFF"/>
              </a:highlight>
            </a:endParaRPr>
          </a:p>
        </p:txBody>
      </p:sp>
      <p:sp>
        <p:nvSpPr>
          <p:cNvPr id="436" name="Google Shape;436;g15b2484f12c_2_52"/>
          <p:cNvSpPr txBox="1"/>
          <p:nvPr/>
        </p:nvSpPr>
        <p:spPr>
          <a:xfrm>
            <a:off x="4727225" y="1145900"/>
            <a:ext cx="3824100" cy="30801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Accommodate families with younger children.</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Offer childcare with activities. </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Light snacks are beneficial, but avoid using federal funds for full meals.</a:t>
            </a:r>
            <a:endParaRPr sz="1100">
              <a:solidFill>
                <a:schemeClr val="dk1"/>
              </a:solidFill>
              <a:highlight>
                <a:srgbClr val="FFFFFF"/>
              </a:highlight>
            </a:endParaRPr>
          </a:p>
          <a:p>
            <a:pPr marL="914400" lvl="0" indent="0" algn="l" rtl="0">
              <a:lnSpc>
                <a:spcPct val="115000"/>
              </a:lnSpc>
              <a:spcBef>
                <a:spcPts val="0"/>
              </a:spcBef>
              <a:spcAft>
                <a:spcPts val="0"/>
              </a:spcAft>
              <a:buNone/>
            </a:pP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Distribute a parent cheat sheet.</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Provide a reference guide to the district’s services which could include attendance, technical support for take-home devices, transportation, free or reduced meals, or other needs.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This also helps to establish the expectations for the parents’ responsibilities regarding homework, attendance, etc.</a:t>
            </a:r>
            <a:endParaRPr sz="1100">
              <a:solidFill>
                <a:schemeClr val="dk1"/>
              </a:solidFill>
              <a:highlight>
                <a:srgbClr val="FFFFFF"/>
              </a:highlight>
            </a:endParaRPr>
          </a:p>
          <a:p>
            <a:pPr marL="457200" lvl="0" indent="0" algn="l" rtl="0">
              <a:spcBef>
                <a:spcPts val="0"/>
              </a:spcBef>
              <a:spcAft>
                <a:spcPts val="0"/>
              </a:spcAft>
              <a:buNone/>
            </a:pPr>
            <a:endParaRPr sz="1100" b="1">
              <a:solidFill>
                <a:schemeClr val="dk1"/>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5b2484f12c_2_6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Strategies to Increase Attendance at Family Engagement Events</a:t>
            </a:r>
            <a:endParaRPr/>
          </a:p>
        </p:txBody>
      </p:sp>
      <p:sp>
        <p:nvSpPr>
          <p:cNvPr id="442" name="Google Shape;442;g15b2484f12c_2_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24</a:t>
            </a:fld>
            <a:endParaRPr/>
          </a:p>
        </p:txBody>
      </p:sp>
      <p:sp>
        <p:nvSpPr>
          <p:cNvPr id="443" name="Google Shape;443;g15b2484f12c_2_60"/>
          <p:cNvSpPr txBox="1"/>
          <p:nvPr/>
        </p:nvSpPr>
        <p:spPr>
          <a:xfrm>
            <a:off x="461400" y="1145900"/>
            <a:ext cx="4237500" cy="36642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Host activities that apply to students’ Literacy and Math skills.</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Try a STEM night which uses grade-level Math and technical Literacy skills.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Host a MakerEd event. </a:t>
            </a:r>
            <a:endParaRPr sz="1100">
              <a:solidFill>
                <a:schemeClr val="dk1"/>
              </a:solidFill>
              <a:highlight>
                <a:srgbClr val="FFFFFF"/>
              </a:highlight>
            </a:endParaRPr>
          </a:p>
          <a:p>
            <a:pPr marL="914400" lvl="0" indent="0" algn="l" rtl="0">
              <a:lnSpc>
                <a:spcPct val="115000"/>
              </a:lnSpc>
              <a:spcBef>
                <a:spcPts val="0"/>
              </a:spcBef>
              <a:spcAft>
                <a:spcPts val="0"/>
              </a:spcAft>
              <a:buNone/>
            </a:pPr>
            <a:r>
              <a:rPr lang="en" sz="1100" u="sng">
                <a:solidFill>
                  <a:schemeClr val="hlink"/>
                </a:solidFill>
                <a:highlight>
                  <a:srgbClr val="FFFFFF"/>
                </a:highlight>
                <a:hlinkClick r:id="rId3"/>
              </a:rPr>
              <a:t>https://makered.org/</a:t>
            </a:r>
            <a:endParaRPr/>
          </a:p>
          <a:p>
            <a:pPr marL="914400" lvl="0" indent="0" algn="l" rtl="0">
              <a:lnSpc>
                <a:spcPct val="115000"/>
              </a:lnSpc>
              <a:spcBef>
                <a:spcPts val="0"/>
              </a:spcBef>
              <a:spcAft>
                <a:spcPts val="0"/>
              </a:spcAft>
              <a:buNone/>
            </a:pPr>
            <a:r>
              <a:rPr lang="en" sz="1100" u="sng">
                <a:solidFill>
                  <a:schemeClr val="hlink"/>
                </a:solidFill>
                <a:highlight>
                  <a:srgbClr val="FFFFFF"/>
                </a:highlight>
                <a:hlinkClick r:id="rId4"/>
              </a:rPr>
              <a:t>https://makerlearningnetwork.org/</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Planning question: “What skills are participants learning?”</a:t>
            </a:r>
            <a:endParaRPr sz="1100">
              <a:solidFill>
                <a:schemeClr val="dk1"/>
              </a:solidFill>
              <a:highlight>
                <a:srgbClr val="FFFFFF"/>
              </a:highlight>
            </a:endParaRPr>
          </a:p>
          <a:p>
            <a:pPr marL="0" lvl="0" indent="0" algn="l" rtl="0">
              <a:lnSpc>
                <a:spcPct val="115000"/>
              </a:lnSpc>
              <a:spcBef>
                <a:spcPts val="0"/>
              </a:spcBef>
              <a:spcAft>
                <a:spcPts val="0"/>
              </a:spcAft>
              <a:buNone/>
            </a:pP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Encourage families to have fun learning together.</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Multicultural fairs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Educational games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Competitions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Make-and-take projects</a:t>
            </a:r>
            <a:endParaRPr sz="1100">
              <a:solidFill>
                <a:schemeClr val="dk1"/>
              </a:solidFill>
              <a:highlight>
                <a:srgbClr val="FFFFFF"/>
              </a:highlight>
            </a:endParaRPr>
          </a:p>
          <a:p>
            <a:pPr marL="9144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0" lvl="0" indent="0" algn="l" rtl="0">
              <a:spcBef>
                <a:spcPts val="0"/>
              </a:spcBef>
              <a:spcAft>
                <a:spcPts val="0"/>
              </a:spcAft>
              <a:buNone/>
            </a:pPr>
            <a:endParaRPr sz="1100" b="1">
              <a:solidFill>
                <a:schemeClr val="dk1"/>
              </a:solidFill>
              <a:highlight>
                <a:srgbClr val="FFFFFF"/>
              </a:highlight>
            </a:endParaRPr>
          </a:p>
        </p:txBody>
      </p:sp>
      <p:sp>
        <p:nvSpPr>
          <p:cNvPr id="444" name="Google Shape;444;g15b2484f12c_2_60"/>
          <p:cNvSpPr txBox="1"/>
          <p:nvPr/>
        </p:nvSpPr>
        <p:spPr>
          <a:xfrm>
            <a:off x="4727225" y="1145900"/>
            <a:ext cx="3824100" cy="38589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chemeClr val="lt1"/>
                </a:highlight>
              </a:rPr>
              <a:t>Consider refreshments within fiscal confines.</a:t>
            </a:r>
            <a:endParaRPr sz="1100" b="1">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chemeClr val="lt1"/>
                </a:highlight>
              </a:rPr>
              <a:t>Federal funds require snacks to be reasonable and necessary.</a:t>
            </a:r>
            <a:endParaRPr sz="1100">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chemeClr val="lt1"/>
                </a:highlight>
              </a:rPr>
              <a:t>Fund food through state or local funds.</a:t>
            </a:r>
            <a:endParaRPr sz="1100">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chemeClr val="lt1"/>
                </a:highlight>
              </a:rPr>
              <a:t>Partner with community organizations to donate food to schools.</a:t>
            </a:r>
            <a:endParaRPr sz="1100">
              <a:solidFill>
                <a:schemeClr val="dk1"/>
              </a:solidFill>
              <a:highlight>
                <a:schemeClr val="lt1"/>
              </a:highlight>
            </a:endParaRPr>
          </a:p>
          <a:p>
            <a:pPr marL="457200" lvl="0" indent="0" algn="l" rtl="0">
              <a:lnSpc>
                <a:spcPct val="115000"/>
              </a:lnSpc>
              <a:spcBef>
                <a:spcPts val="0"/>
              </a:spcBef>
              <a:spcAft>
                <a:spcPts val="0"/>
              </a:spcAft>
              <a:buNone/>
            </a:pPr>
            <a:endParaRPr sz="1100" b="1">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highlight>
                  <a:srgbClr val="FFFFFF"/>
                </a:highlight>
              </a:rPr>
              <a:t>Send attendees home with something extra.</a:t>
            </a:r>
            <a:endParaRPr sz="1100" b="1">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Books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Make-and-take items including games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Consult with CDE </a:t>
            </a:r>
            <a:r>
              <a:rPr lang="en" sz="1100" u="sng">
                <a:solidFill>
                  <a:schemeClr val="hlink"/>
                </a:solidFill>
                <a:highlight>
                  <a:srgbClr val="FFFFFF"/>
                </a:highlight>
                <a:hlinkClick r:id="rId5"/>
              </a:rPr>
              <a:t>content and standards specialists</a:t>
            </a:r>
            <a:r>
              <a:rPr lang="en" sz="1100">
                <a:solidFill>
                  <a:schemeClr val="dk1"/>
                </a:solidFill>
                <a:highlight>
                  <a:srgbClr val="FFFFFF"/>
                </a:highlight>
              </a:rPr>
              <a:t>, the </a:t>
            </a:r>
            <a:r>
              <a:rPr lang="en" sz="1100" u="sng">
                <a:solidFill>
                  <a:schemeClr val="hlink"/>
                </a:solidFill>
                <a:highlight>
                  <a:srgbClr val="FFFFFF"/>
                </a:highlight>
                <a:hlinkClick r:id="rId6"/>
              </a:rPr>
              <a:t>Family, School, and Community Partnership Office</a:t>
            </a:r>
            <a:r>
              <a:rPr lang="en" sz="1100">
                <a:solidFill>
                  <a:schemeClr val="dk1"/>
                </a:solidFill>
                <a:highlight>
                  <a:srgbClr val="FFFFFF"/>
                </a:highlight>
              </a:rPr>
              <a:t> (</a:t>
            </a:r>
            <a:r>
              <a:rPr lang="en" sz="1100" u="sng">
                <a:solidFill>
                  <a:schemeClr val="hlink"/>
                </a:solidFill>
                <a:highlight>
                  <a:srgbClr val="FFFFFF"/>
                </a:highlight>
                <a:hlinkClick r:id="rId7"/>
              </a:rPr>
              <a:t>Dr. Darcy Hutchins</a:t>
            </a:r>
            <a:r>
              <a:rPr lang="en" sz="1100">
                <a:solidFill>
                  <a:schemeClr val="dk1"/>
                </a:solidFill>
                <a:highlight>
                  <a:srgbClr val="FFFFFF"/>
                </a:highlight>
              </a:rPr>
              <a:t>), and district curriculum specialists for ideas.</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Planning question: “Can families recreate the activity at home?”</a:t>
            </a:r>
            <a:endParaRPr sz="1100">
              <a:solidFill>
                <a:schemeClr val="dk1"/>
              </a:solidFill>
              <a:highlight>
                <a:srgbClr val="FFFFFF"/>
              </a:highlight>
            </a:endParaRPr>
          </a:p>
          <a:p>
            <a:pPr marL="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spcBef>
                <a:spcPts val="0"/>
              </a:spcBef>
              <a:spcAft>
                <a:spcPts val="0"/>
              </a:spcAft>
              <a:buNone/>
            </a:pPr>
            <a:endParaRPr sz="1100" b="1">
              <a:solidFill>
                <a:schemeClr val="dk1"/>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5f39dceec2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FCC Affordable Connectivity Program</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5f39dceec2_0_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400"/>
              <a:t>Federal Communication Commission's Affordable Connectivity Program </a:t>
            </a:r>
            <a:endParaRPr/>
          </a:p>
        </p:txBody>
      </p:sp>
      <p:sp>
        <p:nvSpPr>
          <p:cNvPr id="455" name="Google Shape;455;g15f39dceec2_0_4"/>
          <p:cNvSpPr txBox="1"/>
          <p:nvPr/>
        </p:nvSpPr>
        <p:spPr>
          <a:xfrm>
            <a:off x="77350" y="1211775"/>
            <a:ext cx="8572800" cy="3509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000">
                <a:solidFill>
                  <a:srgbClr val="343C47"/>
                </a:solidFill>
                <a:highlight>
                  <a:schemeClr val="lt1"/>
                </a:highlight>
                <a:latin typeface="Calibri"/>
                <a:ea typeface="Calibri"/>
                <a:cs typeface="Calibri"/>
                <a:sym typeface="Calibri"/>
              </a:rPr>
              <a:t>On December 31, 2021, the Federal Communications Commission (FCC) launched the Affordable Connectivity Program (ACP).</a:t>
            </a:r>
            <a:endParaRPr sz="200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endParaRPr sz="200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r>
              <a:rPr lang="en" sz="2000">
                <a:solidFill>
                  <a:srgbClr val="343C47"/>
                </a:solidFill>
                <a:highlight>
                  <a:schemeClr val="lt1"/>
                </a:highlight>
                <a:latin typeface="Calibri"/>
                <a:ea typeface="Calibri"/>
                <a:cs typeface="Calibri"/>
                <a:sym typeface="Calibri"/>
              </a:rPr>
              <a:t>ACP is a federal program that helps low income families afford the cost of internet services. </a:t>
            </a:r>
            <a:endParaRPr sz="200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endParaRPr sz="2000">
              <a:solidFill>
                <a:srgbClr val="343C47"/>
              </a:solidFill>
              <a:highlight>
                <a:schemeClr val="lt1"/>
              </a:highlight>
              <a:latin typeface="Calibri"/>
              <a:ea typeface="Calibri"/>
              <a:cs typeface="Calibri"/>
              <a:sym typeface="Calibri"/>
            </a:endParaRPr>
          </a:p>
          <a:p>
            <a:pPr marL="457200" lvl="0" indent="-355600" algn="l" rtl="0">
              <a:lnSpc>
                <a:spcPct val="90000"/>
              </a:lnSpc>
              <a:spcBef>
                <a:spcPts val="0"/>
              </a:spcBef>
              <a:spcAft>
                <a:spcPts val="0"/>
              </a:spcAft>
              <a:buClr>
                <a:srgbClr val="343C47"/>
              </a:buClr>
              <a:buSzPts val="2000"/>
              <a:buChar char="●"/>
            </a:pPr>
            <a:r>
              <a:rPr lang="en" sz="2000">
                <a:solidFill>
                  <a:srgbClr val="343C47"/>
                </a:solidFill>
                <a:highlight>
                  <a:schemeClr val="lt1"/>
                </a:highlight>
                <a:latin typeface="Calibri"/>
                <a:ea typeface="Calibri"/>
                <a:cs typeface="Calibri"/>
                <a:sym typeface="Calibri"/>
              </a:rPr>
              <a:t>Data shows the lack of these essential technologies impact communities of color and low-income communities to a disproportionate extent.</a:t>
            </a:r>
            <a:endParaRPr sz="2000">
              <a:solidFill>
                <a:srgbClr val="343C47"/>
              </a:solidFill>
              <a:highlight>
                <a:schemeClr val="lt1"/>
              </a:highlight>
              <a:latin typeface="Calibri"/>
              <a:ea typeface="Calibri"/>
              <a:cs typeface="Calibri"/>
              <a:sym typeface="Calibri"/>
            </a:endParaRPr>
          </a:p>
          <a:p>
            <a:pPr marL="457200" lvl="0" indent="0" algn="l" rtl="0">
              <a:lnSpc>
                <a:spcPct val="90000"/>
              </a:lnSpc>
              <a:spcBef>
                <a:spcPts val="0"/>
              </a:spcBef>
              <a:spcAft>
                <a:spcPts val="0"/>
              </a:spcAft>
              <a:buNone/>
            </a:pPr>
            <a:endParaRPr sz="2000">
              <a:solidFill>
                <a:srgbClr val="343C47"/>
              </a:solidFill>
              <a:highlight>
                <a:schemeClr val="lt1"/>
              </a:highlight>
              <a:latin typeface="Calibri"/>
              <a:ea typeface="Calibri"/>
              <a:cs typeface="Calibri"/>
              <a:sym typeface="Calibri"/>
            </a:endParaRPr>
          </a:p>
          <a:p>
            <a:pPr marL="457200" lvl="0" indent="-355600" algn="l" rtl="0">
              <a:lnSpc>
                <a:spcPct val="90000"/>
              </a:lnSpc>
              <a:spcBef>
                <a:spcPts val="0"/>
              </a:spcBef>
              <a:spcAft>
                <a:spcPts val="0"/>
              </a:spcAft>
              <a:buClr>
                <a:srgbClr val="343C47"/>
              </a:buClr>
              <a:buSzPts val="2000"/>
              <a:buChar char="●"/>
            </a:pPr>
            <a:r>
              <a:rPr lang="en" sz="2000">
                <a:solidFill>
                  <a:srgbClr val="343C47"/>
                </a:solidFill>
                <a:highlight>
                  <a:schemeClr val="lt1"/>
                </a:highlight>
                <a:latin typeface="Calibri"/>
                <a:ea typeface="Calibri"/>
                <a:cs typeface="Calibri"/>
                <a:sym typeface="Calibri"/>
              </a:rPr>
              <a:t>Providing access to reliable, high-speed internet and connected devices to facilitate everywhere, all-the-time learning is important to help close the digital divide.</a:t>
            </a:r>
            <a:endParaRPr sz="2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5f427211a2_0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400"/>
              <a:t>For Learners and Families </a:t>
            </a:r>
            <a:endParaRPr sz="2400"/>
          </a:p>
          <a:p>
            <a:pPr marL="0" lvl="0" indent="0" algn="l" rtl="0">
              <a:spcBef>
                <a:spcPts val="0"/>
              </a:spcBef>
              <a:spcAft>
                <a:spcPts val="0"/>
              </a:spcAft>
              <a:buNone/>
            </a:pPr>
            <a:endParaRPr/>
          </a:p>
        </p:txBody>
      </p:sp>
      <p:sp>
        <p:nvSpPr>
          <p:cNvPr id="461" name="Google Shape;461;g15f427211a2_0_0"/>
          <p:cNvSpPr txBox="1">
            <a:spLocks noGrp="1"/>
          </p:cNvSpPr>
          <p:nvPr>
            <p:ph type="body" idx="1"/>
          </p:nvPr>
        </p:nvSpPr>
        <p:spPr>
          <a:xfrm>
            <a:off x="628650" y="1135300"/>
            <a:ext cx="7886700" cy="3294000"/>
          </a:xfrm>
          <a:prstGeom prst="rect">
            <a:avLst/>
          </a:prstGeom>
        </p:spPr>
        <p:txBody>
          <a:bodyPr spcFirstLastPara="1" wrap="square" lIns="0" tIns="0" rIns="0" bIns="0" anchor="t" anchorCtr="0">
            <a:normAutofit fontScale="85000" lnSpcReduction="20000"/>
          </a:bodyPr>
          <a:lstStyle/>
          <a:p>
            <a:pPr marL="228600" lvl="0" indent="-76200" algn="l" rtl="0">
              <a:spcBef>
                <a:spcPts val="0"/>
              </a:spcBef>
              <a:spcAft>
                <a:spcPts val="0"/>
              </a:spcAft>
              <a:buClr>
                <a:schemeClr val="dk1"/>
              </a:buClr>
              <a:buSzPct val="102127"/>
              <a:buFont typeface="Arial"/>
              <a:buNone/>
            </a:pPr>
            <a:r>
              <a:rPr lang="en" sz="2350">
                <a:solidFill>
                  <a:srgbClr val="343C47"/>
                </a:solidFill>
                <a:highlight>
                  <a:schemeClr val="lt1"/>
                </a:highlight>
              </a:rPr>
              <a:t>The FCC’s</a:t>
            </a:r>
            <a:r>
              <a:rPr lang="en" sz="2350">
                <a:solidFill>
                  <a:srgbClr val="0000FF"/>
                </a:solidFill>
                <a:highlight>
                  <a:schemeClr val="lt1"/>
                </a:highlight>
              </a:rPr>
              <a:t> </a:t>
            </a:r>
            <a:r>
              <a:rPr lang="en" sz="2350" u="sng">
                <a:solidFill>
                  <a:srgbClr val="0000FF"/>
                </a:solidFill>
                <a:highlight>
                  <a:schemeClr val="lt1"/>
                </a:highlight>
                <a:hlinkClick r:id="rId3">
                  <a:extLst>
                    <a:ext uri="{A12FA001-AC4F-418D-AE19-62706E023703}">
                      <ahyp:hlinkClr xmlns:ahyp="http://schemas.microsoft.com/office/drawing/2018/hyperlinkcolor" val="tx"/>
                    </a:ext>
                  </a:extLst>
                </a:hlinkClick>
              </a:rPr>
              <a:t>Affordable Connectivity Program</a:t>
            </a:r>
            <a:r>
              <a:rPr lang="en" sz="2350">
                <a:solidFill>
                  <a:srgbClr val="343C47"/>
                </a:solidFill>
                <a:highlight>
                  <a:schemeClr val="lt1"/>
                </a:highlight>
              </a:rPr>
              <a:t> (ACP) allows qualifying households to reduce their internet costs by up to $30/month ($75/month on Tribal lands). </a:t>
            </a:r>
            <a:endParaRPr sz="2350">
              <a:solidFill>
                <a:srgbClr val="343C47"/>
              </a:solidFill>
              <a:highlight>
                <a:schemeClr val="lt1"/>
              </a:highlight>
            </a:endParaRPr>
          </a:p>
          <a:p>
            <a:pPr marL="228600" lvl="0" indent="-76200" algn="l" rtl="0">
              <a:spcBef>
                <a:spcPts val="0"/>
              </a:spcBef>
              <a:spcAft>
                <a:spcPts val="0"/>
              </a:spcAft>
              <a:buClr>
                <a:schemeClr val="dk1"/>
              </a:buClr>
              <a:buSzPct val="102127"/>
              <a:buFont typeface="Arial"/>
              <a:buNone/>
            </a:pPr>
            <a:endParaRPr sz="2350">
              <a:solidFill>
                <a:srgbClr val="343C47"/>
              </a:solidFill>
              <a:highlight>
                <a:schemeClr val="lt1"/>
              </a:highlight>
            </a:endParaRPr>
          </a:p>
          <a:p>
            <a:pPr marL="228600" lvl="0" indent="-76200" algn="l" rtl="0">
              <a:spcBef>
                <a:spcPts val="0"/>
              </a:spcBef>
              <a:spcAft>
                <a:spcPts val="0"/>
              </a:spcAft>
              <a:buClr>
                <a:schemeClr val="dk1"/>
              </a:buClr>
              <a:buSzPct val="102127"/>
              <a:buFont typeface="Arial"/>
              <a:buNone/>
            </a:pPr>
            <a:r>
              <a:rPr lang="en" sz="2350">
                <a:solidFill>
                  <a:srgbClr val="0000FF"/>
                </a:solidFill>
                <a:highlight>
                  <a:schemeClr val="lt1"/>
                </a:highlight>
              </a:rPr>
              <a:t> </a:t>
            </a:r>
            <a:r>
              <a:rPr lang="en" sz="2350" u="sng">
                <a:solidFill>
                  <a:srgbClr val="0000FF"/>
                </a:solidFill>
                <a:highlight>
                  <a:schemeClr val="lt1"/>
                </a:highlight>
                <a:hlinkClick r:id="rId4">
                  <a:extLst>
                    <a:ext uri="{A12FA001-AC4F-418D-AE19-62706E023703}">
                      <ahyp:hlinkClr xmlns:ahyp="http://schemas.microsoft.com/office/drawing/2018/hyperlinkcolor" val="tx"/>
                    </a:ext>
                  </a:extLst>
                </a:hlinkClick>
              </a:rPr>
              <a:t>Getinternet.gov</a:t>
            </a:r>
            <a:r>
              <a:rPr lang="en" sz="2350">
                <a:solidFill>
                  <a:srgbClr val="0000FF"/>
                </a:solidFill>
                <a:highlight>
                  <a:schemeClr val="lt1"/>
                </a:highlight>
              </a:rPr>
              <a:t> </a:t>
            </a:r>
            <a:r>
              <a:rPr lang="en" sz="2350">
                <a:solidFill>
                  <a:srgbClr val="343C47"/>
                </a:solidFill>
                <a:highlight>
                  <a:schemeClr val="lt1"/>
                </a:highlight>
              </a:rPr>
              <a:t>is a simple, easy-to-use website with details on how households can sign up for ACP and find participating providers in their area. </a:t>
            </a:r>
            <a:endParaRPr sz="2350">
              <a:solidFill>
                <a:srgbClr val="343C47"/>
              </a:solidFill>
              <a:highlight>
                <a:schemeClr val="lt1"/>
              </a:highlight>
            </a:endParaRPr>
          </a:p>
          <a:p>
            <a:pPr marL="228600" lvl="0" indent="-76200" algn="l" rtl="0">
              <a:spcBef>
                <a:spcPts val="0"/>
              </a:spcBef>
              <a:spcAft>
                <a:spcPts val="0"/>
              </a:spcAft>
              <a:buClr>
                <a:schemeClr val="dk1"/>
              </a:buClr>
              <a:buSzPct val="102127"/>
              <a:buFont typeface="Arial"/>
              <a:buNone/>
            </a:pPr>
            <a:endParaRPr sz="2350">
              <a:solidFill>
                <a:srgbClr val="343C47"/>
              </a:solidFill>
              <a:highlight>
                <a:schemeClr val="lt1"/>
              </a:highlight>
            </a:endParaRPr>
          </a:p>
          <a:p>
            <a:pPr marL="914400" lvl="0" indent="-344249" algn="l" rtl="0">
              <a:spcBef>
                <a:spcPts val="0"/>
              </a:spcBef>
              <a:spcAft>
                <a:spcPts val="0"/>
              </a:spcAft>
              <a:buClr>
                <a:srgbClr val="343C47"/>
              </a:buClr>
              <a:buSzPct val="100000"/>
              <a:buChar char="●"/>
            </a:pPr>
            <a:r>
              <a:rPr lang="en" sz="2350">
                <a:solidFill>
                  <a:srgbClr val="343C47"/>
                </a:solidFill>
                <a:highlight>
                  <a:schemeClr val="lt1"/>
                </a:highlight>
              </a:rPr>
              <a:t>Several companies additionally committed to offer ACP-eligible families at least one high-speed plan for $30/month or less, with no additional fees and no data caps. </a:t>
            </a:r>
            <a:endParaRPr sz="2350">
              <a:solidFill>
                <a:srgbClr val="343C47"/>
              </a:solidFill>
              <a:highlight>
                <a:schemeClr val="lt1"/>
              </a:highlight>
            </a:endParaRPr>
          </a:p>
          <a:p>
            <a:pPr marL="1828800" lvl="0" indent="0" algn="l" rtl="0">
              <a:spcBef>
                <a:spcPts val="0"/>
              </a:spcBef>
              <a:spcAft>
                <a:spcPts val="0"/>
              </a:spcAft>
              <a:buClr>
                <a:schemeClr val="dk1"/>
              </a:buClr>
              <a:buSzPct val="46808"/>
              <a:buFont typeface="Arial"/>
              <a:buNone/>
            </a:pPr>
            <a:endParaRPr sz="2350">
              <a:solidFill>
                <a:srgbClr val="343C47"/>
              </a:solidFill>
              <a:highlight>
                <a:schemeClr val="lt1"/>
              </a:highlight>
            </a:endParaRPr>
          </a:p>
          <a:p>
            <a:pPr marL="914400" lvl="0" indent="-344249" algn="l" rtl="0">
              <a:spcBef>
                <a:spcPts val="0"/>
              </a:spcBef>
              <a:spcAft>
                <a:spcPts val="0"/>
              </a:spcAft>
              <a:buClr>
                <a:srgbClr val="343C47"/>
              </a:buClr>
              <a:buSzPct val="100000"/>
              <a:buChar char="●"/>
            </a:pPr>
            <a:r>
              <a:rPr lang="en" sz="2350">
                <a:solidFill>
                  <a:srgbClr val="343C47"/>
                </a:solidFill>
                <a:highlight>
                  <a:schemeClr val="lt1"/>
                </a:highlight>
              </a:rPr>
              <a:t>This means that if households apply their ACP benefit to one of these plans, they could have no out-of-pocket cost for internet.</a:t>
            </a:r>
            <a:endParaRPr sz="34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5f427211a2_0_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400"/>
              <a:t>For Schools and Districts</a:t>
            </a:r>
            <a:endParaRPr/>
          </a:p>
        </p:txBody>
      </p:sp>
      <p:sp>
        <p:nvSpPr>
          <p:cNvPr id="467" name="Google Shape;467;g15f427211a2_0_5"/>
          <p:cNvSpPr txBox="1">
            <a:spLocks noGrp="1"/>
          </p:cNvSpPr>
          <p:nvPr>
            <p:ph type="body" idx="1"/>
          </p:nvPr>
        </p:nvSpPr>
        <p:spPr>
          <a:xfrm>
            <a:off x="628650" y="1165850"/>
            <a:ext cx="7886700" cy="3733500"/>
          </a:xfrm>
          <a:prstGeom prst="rect">
            <a:avLst/>
          </a:prstGeom>
        </p:spPr>
        <p:txBody>
          <a:bodyPr spcFirstLastPara="1" wrap="square" lIns="0" tIns="0" rIns="0" bIns="0" anchor="t" anchorCtr="0">
            <a:noAutofit/>
          </a:bodyPr>
          <a:lstStyle/>
          <a:p>
            <a:pPr marL="228600" lvl="0" indent="-76200" algn="l" rtl="0">
              <a:lnSpc>
                <a:spcPct val="70000"/>
              </a:lnSpc>
              <a:spcBef>
                <a:spcPts val="0"/>
              </a:spcBef>
              <a:spcAft>
                <a:spcPts val="0"/>
              </a:spcAft>
              <a:buClr>
                <a:schemeClr val="dk1"/>
              </a:buClr>
              <a:buSzPts val="852"/>
              <a:buFont typeface="Arial"/>
              <a:buNone/>
            </a:pPr>
            <a:r>
              <a:rPr lang="en" sz="1998">
                <a:solidFill>
                  <a:srgbClr val="343C47"/>
                </a:solidFill>
                <a:highlight>
                  <a:schemeClr val="lt1"/>
                </a:highlight>
                <a:latin typeface="Calibri"/>
                <a:ea typeface="Calibri"/>
                <a:cs typeface="Calibri"/>
                <a:sym typeface="Calibri"/>
              </a:rPr>
              <a:t>Schools and districts may refer to Affordable Connectivity Program outreach toolkit website: </a:t>
            </a:r>
            <a:endParaRPr sz="1998">
              <a:solidFill>
                <a:srgbClr val="343C47"/>
              </a:solidFill>
              <a:highlight>
                <a:schemeClr val="lt1"/>
              </a:highlight>
              <a:latin typeface="Calibri"/>
              <a:ea typeface="Calibri"/>
              <a:cs typeface="Calibri"/>
              <a:sym typeface="Calibri"/>
            </a:endParaRPr>
          </a:p>
          <a:p>
            <a:pPr marL="228600" lvl="0" indent="-76200" algn="l" rtl="0">
              <a:lnSpc>
                <a:spcPct val="70000"/>
              </a:lnSpc>
              <a:spcBef>
                <a:spcPts val="0"/>
              </a:spcBef>
              <a:spcAft>
                <a:spcPts val="0"/>
              </a:spcAft>
              <a:buClr>
                <a:schemeClr val="dk1"/>
              </a:buClr>
              <a:buSzPts val="852"/>
              <a:buFont typeface="Arial"/>
              <a:buNone/>
            </a:pPr>
            <a:endParaRPr sz="1998">
              <a:solidFill>
                <a:srgbClr val="343C47"/>
              </a:solidFill>
              <a:highlight>
                <a:schemeClr val="lt1"/>
              </a:highlight>
              <a:latin typeface="Calibri"/>
              <a:ea typeface="Calibri"/>
              <a:cs typeface="Calibri"/>
              <a:sym typeface="Calibri"/>
            </a:endParaRPr>
          </a:p>
          <a:p>
            <a:pPr marL="228600" lvl="0" indent="-76200" algn="l" rtl="0">
              <a:lnSpc>
                <a:spcPct val="70000"/>
              </a:lnSpc>
              <a:spcBef>
                <a:spcPts val="0"/>
              </a:spcBef>
              <a:spcAft>
                <a:spcPts val="0"/>
              </a:spcAft>
              <a:buClr>
                <a:schemeClr val="dk1"/>
              </a:buClr>
              <a:buSzPts val="852"/>
              <a:buFont typeface="Arial"/>
              <a:buNone/>
            </a:pPr>
            <a:r>
              <a:rPr lang="en" sz="1998">
                <a:solidFill>
                  <a:srgbClr val="343C47"/>
                </a:solidFill>
                <a:highlight>
                  <a:schemeClr val="lt1"/>
                </a:highlight>
                <a:latin typeface="Calibri"/>
                <a:ea typeface="Calibri"/>
                <a:cs typeface="Calibri"/>
                <a:sym typeface="Calibri"/>
              </a:rPr>
              <a:t> </a:t>
            </a:r>
            <a:r>
              <a:rPr lang="en" sz="1998" u="sng">
                <a:solidFill>
                  <a:srgbClr val="0563C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https://www.fcc.gov/acp-consumer-outreach-toolkit</a:t>
            </a:r>
            <a:endParaRPr sz="1998">
              <a:solidFill>
                <a:srgbClr val="343C47"/>
              </a:solidFill>
              <a:highlight>
                <a:schemeClr val="lt1"/>
              </a:highlight>
              <a:latin typeface="Calibri"/>
              <a:ea typeface="Calibri"/>
              <a:cs typeface="Calibri"/>
              <a:sym typeface="Calibri"/>
            </a:endParaRPr>
          </a:p>
          <a:p>
            <a:pPr marL="228600" lvl="0" indent="-76200" algn="l" rtl="0">
              <a:lnSpc>
                <a:spcPct val="70000"/>
              </a:lnSpc>
              <a:spcBef>
                <a:spcPts val="0"/>
              </a:spcBef>
              <a:spcAft>
                <a:spcPts val="0"/>
              </a:spcAft>
              <a:buClr>
                <a:schemeClr val="dk1"/>
              </a:buClr>
              <a:buSzPts val="852"/>
              <a:buFont typeface="Arial"/>
              <a:buNone/>
            </a:pPr>
            <a:endParaRPr sz="1998">
              <a:solidFill>
                <a:srgbClr val="343C47"/>
              </a:solidFill>
              <a:highlight>
                <a:schemeClr val="lt1"/>
              </a:highlight>
              <a:latin typeface="Calibri"/>
              <a:ea typeface="Calibri"/>
              <a:cs typeface="Calibri"/>
              <a:sym typeface="Calibri"/>
            </a:endParaRPr>
          </a:p>
          <a:p>
            <a:pPr marL="228600" lvl="0" indent="-76200" algn="l" rtl="0">
              <a:lnSpc>
                <a:spcPct val="70000"/>
              </a:lnSpc>
              <a:spcBef>
                <a:spcPts val="0"/>
              </a:spcBef>
              <a:spcAft>
                <a:spcPts val="0"/>
              </a:spcAft>
              <a:buClr>
                <a:schemeClr val="dk1"/>
              </a:buClr>
              <a:buSzPts val="852"/>
              <a:buFont typeface="Arial"/>
              <a:buNone/>
            </a:pPr>
            <a:r>
              <a:rPr lang="en" sz="1998">
                <a:solidFill>
                  <a:srgbClr val="343C47"/>
                </a:solidFill>
                <a:highlight>
                  <a:schemeClr val="lt1"/>
                </a:highlight>
                <a:latin typeface="Calibri"/>
                <a:ea typeface="Calibri"/>
                <a:cs typeface="Calibri"/>
                <a:sym typeface="Calibri"/>
              </a:rPr>
              <a:t> This site will help you assist families and learners with signing-up for the program.  </a:t>
            </a:r>
            <a:endParaRPr sz="1998">
              <a:solidFill>
                <a:srgbClr val="343C47"/>
              </a:solidFill>
              <a:highlight>
                <a:schemeClr val="lt1"/>
              </a:highlight>
              <a:latin typeface="Calibri"/>
              <a:ea typeface="Calibri"/>
              <a:cs typeface="Calibri"/>
              <a:sym typeface="Calibri"/>
            </a:endParaRPr>
          </a:p>
          <a:p>
            <a:pPr marL="228600" lvl="0" indent="-76200" algn="l" rtl="0">
              <a:lnSpc>
                <a:spcPct val="70000"/>
              </a:lnSpc>
              <a:spcBef>
                <a:spcPts val="0"/>
              </a:spcBef>
              <a:spcAft>
                <a:spcPts val="0"/>
              </a:spcAft>
              <a:buClr>
                <a:schemeClr val="dk1"/>
              </a:buClr>
              <a:buSzPts val="852"/>
              <a:buFont typeface="Arial"/>
              <a:buNone/>
            </a:pPr>
            <a:endParaRPr sz="1998">
              <a:solidFill>
                <a:srgbClr val="343C47"/>
              </a:solidFill>
              <a:highlight>
                <a:schemeClr val="lt1"/>
              </a:highlight>
              <a:latin typeface="Calibri"/>
              <a:ea typeface="Calibri"/>
              <a:cs typeface="Calibri"/>
              <a:sym typeface="Calibri"/>
            </a:endParaRPr>
          </a:p>
          <a:p>
            <a:pPr marL="914400" lvl="0" indent="-327025" algn="l" rtl="0">
              <a:lnSpc>
                <a:spcPct val="70000"/>
              </a:lnSpc>
              <a:spcBef>
                <a:spcPts val="0"/>
              </a:spcBef>
              <a:spcAft>
                <a:spcPts val="0"/>
              </a:spcAft>
              <a:buClr>
                <a:srgbClr val="343C47"/>
              </a:buClr>
              <a:buSzPts val="1550"/>
              <a:buFont typeface="Calibri"/>
              <a:buChar char="●"/>
            </a:pPr>
            <a:r>
              <a:rPr lang="en" sz="1588">
                <a:solidFill>
                  <a:srgbClr val="343C47"/>
                </a:solidFill>
                <a:highlight>
                  <a:schemeClr val="lt1"/>
                </a:highlight>
                <a:latin typeface="Calibri"/>
                <a:ea typeface="Calibri"/>
                <a:cs typeface="Calibri"/>
                <a:sym typeface="Calibri"/>
              </a:rPr>
              <a:t>Consumer handouts to let families know their child receives free or reduced-price school meals and therefore may meet the ACP’s eligibility criteria</a:t>
            </a:r>
            <a:endParaRPr sz="1588">
              <a:solidFill>
                <a:srgbClr val="343C47"/>
              </a:solidFill>
              <a:highlight>
                <a:schemeClr val="lt1"/>
              </a:highlight>
              <a:latin typeface="Calibri"/>
              <a:ea typeface="Calibri"/>
              <a:cs typeface="Calibri"/>
              <a:sym typeface="Calibri"/>
            </a:endParaRPr>
          </a:p>
          <a:p>
            <a:pPr marL="914400" lvl="0" indent="0" algn="l" rtl="0">
              <a:lnSpc>
                <a:spcPct val="70000"/>
              </a:lnSpc>
              <a:spcBef>
                <a:spcPts val="0"/>
              </a:spcBef>
              <a:spcAft>
                <a:spcPts val="0"/>
              </a:spcAft>
              <a:buNone/>
            </a:pPr>
            <a:endParaRPr sz="1588">
              <a:solidFill>
                <a:srgbClr val="343C47"/>
              </a:solidFill>
              <a:highlight>
                <a:schemeClr val="lt1"/>
              </a:highlight>
              <a:latin typeface="Calibri"/>
              <a:ea typeface="Calibri"/>
              <a:cs typeface="Calibri"/>
              <a:sym typeface="Calibri"/>
            </a:endParaRPr>
          </a:p>
          <a:p>
            <a:pPr marL="914400" lvl="0" indent="-329485" algn="l" rtl="0">
              <a:lnSpc>
                <a:spcPct val="70000"/>
              </a:lnSpc>
              <a:spcBef>
                <a:spcPts val="0"/>
              </a:spcBef>
              <a:spcAft>
                <a:spcPts val="0"/>
              </a:spcAft>
              <a:buClr>
                <a:srgbClr val="343C47"/>
              </a:buClr>
              <a:buSzPts val="1589"/>
              <a:buFont typeface="Calibri"/>
              <a:buChar char="●"/>
            </a:pPr>
            <a:r>
              <a:rPr lang="en" sz="1588">
                <a:solidFill>
                  <a:srgbClr val="343C47"/>
                </a:solidFill>
                <a:highlight>
                  <a:schemeClr val="lt1"/>
                </a:highlight>
                <a:latin typeface="Calibri"/>
                <a:ea typeface="Calibri"/>
                <a:cs typeface="Calibri"/>
                <a:sym typeface="Calibri"/>
              </a:rPr>
              <a:t>Consumer Awareness Content Fact Sheets and overview videos  </a:t>
            </a:r>
            <a:endParaRPr sz="1588">
              <a:solidFill>
                <a:srgbClr val="343C47"/>
              </a:solidFill>
              <a:highlight>
                <a:schemeClr val="lt1"/>
              </a:highlight>
              <a:latin typeface="Calibri"/>
              <a:ea typeface="Calibri"/>
              <a:cs typeface="Calibri"/>
              <a:sym typeface="Calibri"/>
            </a:endParaRPr>
          </a:p>
          <a:p>
            <a:pPr marL="0" lvl="0" indent="0" algn="l" rtl="0">
              <a:lnSpc>
                <a:spcPct val="70000"/>
              </a:lnSpc>
              <a:spcBef>
                <a:spcPts val="0"/>
              </a:spcBef>
              <a:spcAft>
                <a:spcPts val="0"/>
              </a:spcAft>
              <a:buClr>
                <a:schemeClr val="dk1"/>
              </a:buClr>
              <a:buSzPts val="852"/>
              <a:buFont typeface="Arial"/>
              <a:buNone/>
            </a:pPr>
            <a:endParaRPr sz="1588">
              <a:solidFill>
                <a:srgbClr val="343C47"/>
              </a:solidFill>
              <a:highlight>
                <a:schemeClr val="lt1"/>
              </a:highlight>
              <a:latin typeface="Calibri"/>
              <a:ea typeface="Calibri"/>
              <a:cs typeface="Calibri"/>
              <a:sym typeface="Calibri"/>
            </a:endParaRPr>
          </a:p>
          <a:p>
            <a:pPr marL="914400" lvl="0" indent="-327025" algn="l" rtl="0">
              <a:lnSpc>
                <a:spcPct val="70000"/>
              </a:lnSpc>
              <a:spcBef>
                <a:spcPts val="0"/>
              </a:spcBef>
              <a:spcAft>
                <a:spcPts val="0"/>
              </a:spcAft>
              <a:buClr>
                <a:srgbClr val="343C47"/>
              </a:buClr>
              <a:buSzPts val="1550"/>
              <a:buFont typeface="Calibri"/>
              <a:buChar char="●"/>
            </a:pPr>
            <a:r>
              <a:rPr lang="en" sz="1588">
                <a:solidFill>
                  <a:srgbClr val="343C47"/>
                </a:solidFill>
                <a:highlight>
                  <a:schemeClr val="lt1"/>
                </a:highlight>
                <a:latin typeface="Calibri"/>
                <a:ea typeface="Calibri"/>
                <a:cs typeface="Calibri"/>
                <a:sym typeface="Calibri"/>
              </a:rPr>
              <a:t>Sample form that can be used to obtain families’ consent to share their child’s eligibility for free or reduced-price school meals with ACP-participating providers</a:t>
            </a:r>
            <a:r>
              <a:rPr lang="en" sz="736">
                <a:solidFill>
                  <a:srgbClr val="343C47"/>
                </a:solidFill>
                <a:highlight>
                  <a:schemeClr val="lt1"/>
                </a:highlight>
                <a:latin typeface="Calibri"/>
                <a:ea typeface="Calibri"/>
                <a:cs typeface="Calibri"/>
                <a:sym typeface="Calibri"/>
              </a:rPr>
              <a:t>.</a:t>
            </a:r>
            <a:endParaRPr sz="736">
              <a:solidFill>
                <a:srgbClr val="343C47"/>
              </a:solidFill>
              <a:highlight>
                <a:schemeClr val="lt1"/>
              </a:highlight>
              <a:latin typeface="Calibri"/>
              <a:ea typeface="Calibri"/>
              <a:cs typeface="Calibri"/>
              <a:sym typeface="Calibri"/>
            </a:endParaRPr>
          </a:p>
          <a:p>
            <a:pPr marL="914400" lvl="0" indent="0" algn="l" rtl="0">
              <a:lnSpc>
                <a:spcPct val="70000"/>
              </a:lnSpc>
              <a:spcBef>
                <a:spcPts val="0"/>
              </a:spcBef>
              <a:spcAft>
                <a:spcPts val="0"/>
              </a:spcAft>
              <a:buClr>
                <a:schemeClr val="dk1"/>
              </a:buClr>
              <a:buSzPts val="852"/>
              <a:buFont typeface="Arial"/>
              <a:buNone/>
            </a:pPr>
            <a:endParaRPr sz="736">
              <a:solidFill>
                <a:srgbClr val="343C47"/>
              </a:solidFill>
              <a:highlight>
                <a:schemeClr val="lt1"/>
              </a:highlight>
              <a:latin typeface="Calibri"/>
              <a:ea typeface="Calibri"/>
              <a:cs typeface="Calibri"/>
              <a:sym typeface="Calibri"/>
            </a:endParaRPr>
          </a:p>
          <a:p>
            <a:pPr marL="914400" lvl="0" indent="0" algn="l" rtl="0">
              <a:lnSpc>
                <a:spcPct val="70000"/>
              </a:lnSpc>
              <a:spcBef>
                <a:spcPts val="0"/>
              </a:spcBef>
              <a:spcAft>
                <a:spcPts val="0"/>
              </a:spcAft>
              <a:buClr>
                <a:schemeClr val="dk1"/>
              </a:buClr>
              <a:buSzPts val="852"/>
              <a:buFont typeface="Arial"/>
              <a:buNone/>
            </a:pPr>
            <a:endParaRPr sz="736">
              <a:solidFill>
                <a:srgbClr val="343C47"/>
              </a:solidFill>
              <a:highlight>
                <a:schemeClr val="lt1"/>
              </a:highlight>
              <a:latin typeface="Calibri"/>
              <a:ea typeface="Calibri"/>
              <a:cs typeface="Calibri"/>
              <a:sym typeface="Calibri"/>
            </a:endParaRPr>
          </a:p>
          <a:p>
            <a:pPr marL="914400" lvl="0" indent="-342185" algn="l" rtl="0">
              <a:lnSpc>
                <a:spcPct val="70000"/>
              </a:lnSpc>
              <a:spcBef>
                <a:spcPts val="0"/>
              </a:spcBef>
              <a:spcAft>
                <a:spcPts val="0"/>
              </a:spcAft>
              <a:buClr>
                <a:srgbClr val="343C47"/>
              </a:buClr>
              <a:buSzPts val="1789"/>
              <a:buFont typeface="Calibri"/>
              <a:buChar char="●"/>
            </a:pPr>
            <a:r>
              <a:rPr lang="en" sz="1588">
                <a:solidFill>
                  <a:srgbClr val="343C47"/>
                </a:solidFill>
                <a:highlight>
                  <a:schemeClr val="lt1"/>
                </a:highlight>
                <a:latin typeface="Calibri"/>
                <a:ea typeface="Calibri"/>
                <a:cs typeface="Calibri"/>
                <a:sym typeface="Calibri"/>
              </a:rPr>
              <a:t>ACP Outreach Toolkit include many other resources and tools to help promote the ACP to eligible households</a:t>
            </a:r>
            <a:r>
              <a:rPr lang="en" sz="1788">
                <a:solidFill>
                  <a:srgbClr val="343C47"/>
                </a:solidFill>
                <a:highlight>
                  <a:schemeClr val="lt1"/>
                </a:highlight>
                <a:latin typeface="Calibri"/>
                <a:ea typeface="Calibri"/>
                <a:cs typeface="Calibri"/>
                <a:sym typeface="Calibri"/>
              </a:rPr>
              <a:t> </a:t>
            </a:r>
            <a:endParaRPr sz="1595"/>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5b2be05253_0_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400"/>
              <a:t>Internet for All Approach </a:t>
            </a:r>
            <a:endParaRPr/>
          </a:p>
        </p:txBody>
      </p:sp>
      <p:sp>
        <p:nvSpPr>
          <p:cNvPr id="473" name="Google Shape;473;g15b2be05253_0_0"/>
          <p:cNvSpPr txBox="1"/>
          <p:nvPr/>
        </p:nvSpPr>
        <p:spPr>
          <a:xfrm>
            <a:off x="332674" y="908672"/>
            <a:ext cx="7621200" cy="4236600"/>
          </a:xfrm>
          <a:prstGeom prst="rect">
            <a:avLst/>
          </a:prstGeom>
          <a:noFill/>
          <a:ln>
            <a:noFill/>
          </a:ln>
        </p:spPr>
        <p:txBody>
          <a:bodyPr spcFirstLastPara="1" wrap="square" lIns="91425" tIns="91425" rIns="91425" bIns="91425" anchor="t" anchorCtr="0">
            <a:spAutoFit/>
          </a:bodyPr>
          <a:lstStyle/>
          <a:p>
            <a:pPr marL="152400" lvl="0" indent="0" algn="l" rtl="0">
              <a:lnSpc>
                <a:spcPct val="90000"/>
              </a:lnSpc>
              <a:spcBef>
                <a:spcPts val="0"/>
              </a:spcBef>
              <a:spcAft>
                <a:spcPts val="0"/>
              </a:spcAft>
              <a:buNone/>
            </a:pPr>
            <a:r>
              <a:rPr lang="en" sz="1950" dirty="0">
                <a:solidFill>
                  <a:srgbClr val="343C47"/>
                </a:solidFill>
                <a:highlight>
                  <a:schemeClr val="lt1"/>
                </a:highlight>
                <a:latin typeface="Calibri"/>
                <a:ea typeface="Calibri"/>
                <a:cs typeface="Calibri"/>
                <a:sym typeface="Calibri"/>
              </a:rPr>
              <a:t>Educators are increasingly leveraging active and innovative learning opportunities made possible through technology. Schools are also accelerating the implementation of whole-learner approaches with technology, including: </a:t>
            </a:r>
            <a:endParaRPr sz="1950" dirty="0">
              <a:solidFill>
                <a:srgbClr val="343C47"/>
              </a:solidFill>
              <a:highlight>
                <a:schemeClr val="lt1"/>
              </a:highlight>
              <a:latin typeface="Calibri"/>
              <a:ea typeface="Calibri"/>
              <a:cs typeface="Calibri"/>
              <a:sym typeface="Calibri"/>
            </a:endParaRPr>
          </a:p>
          <a:p>
            <a:pPr marL="914400" lvl="0" indent="-298450" algn="l" rtl="0">
              <a:lnSpc>
                <a:spcPct val="90000"/>
              </a:lnSpc>
              <a:spcBef>
                <a:spcPts val="0"/>
              </a:spcBef>
              <a:spcAft>
                <a:spcPts val="0"/>
              </a:spcAft>
              <a:buClr>
                <a:srgbClr val="343C47"/>
              </a:buClr>
              <a:buSzPts val="1100"/>
              <a:buChar char="●"/>
            </a:pPr>
            <a:r>
              <a:rPr lang="en" sz="1950" dirty="0">
                <a:solidFill>
                  <a:srgbClr val="343C47"/>
                </a:solidFill>
                <a:highlight>
                  <a:schemeClr val="lt1"/>
                </a:highlight>
                <a:latin typeface="Calibri"/>
                <a:ea typeface="Calibri"/>
                <a:cs typeface="Calibri"/>
                <a:sym typeface="Calibri"/>
              </a:rPr>
              <a:t>Online-learning opportunities</a:t>
            </a:r>
            <a:endParaRPr sz="1950" dirty="0">
              <a:solidFill>
                <a:srgbClr val="343C47"/>
              </a:solidFill>
              <a:highlight>
                <a:schemeClr val="lt1"/>
              </a:highlight>
              <a:latin typeface="Calibri"/>
              <a:ea typeface="Calibri"/>
              <a:cs typeface="Calibri"/>
              <a:sym typeface="Calibri"/>
            </a:endParaRPr>
          </a:p>
          <a:p>
            <a:pPr marL="914400" lvl="0" indent="-352425" algn="l" rtl="0">
              <a:lnSpc>
                <a:spcPct val="90000"/>
              </a:lnSpc>
              <a:spcBef>
                <a:spcPts val="0"/>
              </a:spcBef>
              <a:spcAft>
                <a:spcPts val="0"/>
              </a:spcAft>
              <a:buClr>
                <a:srgbClr val="343C47"/>
              </a:buClr>
              <a:buSzPts val="1950"/>
              <a:buChar char="•"/>
            </a:pPr>
            <a:r>
              <a:rPr lang="en" sz="1950" dirty="0">
                <a:solidFill>
                  <a:srgbClr val="343C47"/>
                </a:solidFill>
                <a:highlight>
                  <a:schemeClr val="lt1"/>
                </a:highlight>
                <a:latin typeface="Calibri"/>
                <a:ea typeface="Calibri"/>
                <a:cs typeface="Calibri"/>
                <a:sym typeface="Calibri"/>
              </a:rPr>
              <a:t>Connections to social-emotional supports</a:t>
            </a:r>
            <a:endParaRPr sz="1950" dirty="0">
              <a:solidFill>
                <a:srgbClr val="343C47"/>
              </a:solidFill>
              <a:highlight>
                <a:schemeClr val="lt1"/>
              </a:highlight>
              <a:latin typeface="Calibri"/>
              <a:ea typeface="Calibri"/>
              <a:cs typeface="Calibri"/>
              <a:sym typeface="Calibri"/>
            </a:endParaRPr>
          </a:p>
          <a:p>
            <a:pPr marL="914400" lvl="0" indent="-352425" algn="l" rtl="0">
              <a:lnSpc>
                <a:spcPct val="90000"/>
              </a:lnSpc>
              <a:spcBef>
                <a:spcPts val="0"/>
              </a:spcBef>
              <a:spcAft>
                <a:spcPts val="0"/>
              </a:spcAft>
              <a:buClr>
                <a:srgbClr val="343C47"/>
              </a:buClr>
              <a:buSzPts val="1950"/>
              <a:buChar char="•"/>
            </a:pPr>
            <a:r>
              <a:rPr lang="en" sz="1950" dirty="0">
                <a:solidFill>
                  <a:srgbClr val="343C47"/>
                </a:solidFill>
                <a:highlight>
                  <a:schemeClr val="lt1"/>
                </a:highlight>
                <a:latin typeface="Calibri"/>
                <a:ea typeface="Calibri"/>
                <a:cs typeface="Calibri"/>
                <a:sym typeface="Calibri"/>
              </a:rPr>
              <a:t>Parent-educator engagement opportunities </a:t>
            </a:r>
            <a:endParaRPr sz="1950" dirty="0">
              <a:solidFill>
                <a:srgbClr val="343C47"/>
              </a:solidFill>
              <a:highlight>
                <a:schemeClr val="lt1"/>
              </a:highlight>
              <a:latin typeface="Calibri"/>
              <a:ea typeface="Calibri"/>
              <a:cs typeface="Calibri"/>
              <a:sym typeface="Calibri"/>
            </a:endParaRPr>
          </a:p>
          <a:p>
            <a:pPr marL="914400" lvl="0" indent="-352425" algn="l" rtl="0">
              <a:lnSpc>
                <a:spcPct val="90000"/>
              </a:lnSpc>
              <a:spcBef>
                <a:spcPts val="0"/>
              </a:spcBef>
              <a:spcAft>
                <a:spcPts val="0"/>
              </a:spcAft>
              <a:buClr>
                <a:srgbClr val="343C47"/>
              </a:buClr>
              <a:buSzPts val="1950"/>
              <a:buChar char="•"/>
            </a:pPr>
            <a:r>
              <a:rPr lang="en" sz="1950" dirty="0">
                <a:solidFill>
                  <a:srgbClr val="343C47"/>
                </a:solidFill>
                <a:highlight>
                  <a:schemeClr val="lt1"/>
                </a:highlight>
                <a:latin typeface="Calibri"/>
                <a:ea typeface="Calibri"/>
                <a:cs typeface="Calibri"/>
                <a:sym typeface="Calibri"/>
              </a:rPr>
              <a:t>Tele-health and tele-mental health</a:t>
            </a:r>
            <a:endParaRPr sz="1950" dirty="0">
              <a:solidFill>
                <a:srgbClr val="343C47"/>
              </a:solidFill>
              <a:highlight>
                <a:schemeClr val="lt1"/>
              </a:highlight>
              <a:latin typeface="Calibri"/>
              <a:ea typeface="Calibri"/>
              <a:cs typeface="Calibri"/>
              <a:sym typeface="Calibri"/>
            </a:endParaRPr>
          </a:p>
          <a:p>
            <a:pPr marL="914400" lvl="0" indent="-352425" algn="l" rtl="0">
              <a:lnSpc>
                <a:spcPct val="90000"/>
              </a:lnSpc>
              <a:spcBef>
                <a:spcPts val="0"/>
              </a:spcBef>
              <a:spcAft>
                <a:spcPts val="0"/>
              </a:spcAft>
              <a:buClr>
                <a:srgbClr val="343C47"/>
              </a:buClr>
              <a:buSzPts val="1950"/>
              <a:buChar char="•"/>
            </a:pPr>
            <a:r>
              <a:rPr lang="en" sz="1950" dirty="0">
                <a:solidFill>
                  <a:srgbClr val="343C47"/>
                </a:solidFill>
                <a:highlight>
                  <a:schemeClr val="lt1"/>
                </a:highlight>
                <a:latin typeface="Calibri"/>
                <a:ea typeface="Calibri"/>
                <a:cs typeface="Calibri"/>
                <a:sym typeface="Calibri"/>
              </a:rPr>
              <a:t>Basic needs services</a:t>
            </a:r>
            <a:endParaRPr sz="1950" dirty="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endParaRPr sz="1950" dirty="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r>
              <a:rPr lang="en" sz="1950" dirty="0">
                <a:solidFill>
                  <a:srgbClr val="343C47"/>
                </a:solidFill>
                <a:highlight>
                  <a:schemeClr val="lt1"/>
                </a:highlight>
                <a:latin typeface="Calibri"/>
                <a:ea typeface="Calibri"/>
                <a:cs typeface="Calibri"/>
                <a:sym typeface="Calibri"/>
              </a:rPr>
              <a:t>The resources shared today can help ensure these opportunities become equitably and sustainably available to all learners, families, and communities.</a:t>
            </a:r>
            <a:endParaRPr sz="1950" dirty="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endParaRPr sz="1950" dirty="0">
              <a:solidFill>
                <a:srgbClr val="343C47"/>
              </a:solidFill>
              <a:highlight>
                <a:schemeClr val="lt1"/>
              </a:highlight>
              <a:latin typeface="Calibri"/>
              <a:ea typeface="Calibri"/>
              <a:cs typeface="Calibri"/>
              <a:sym typeface="Calibri"/>
            </a:endParaRPr>
          </a:p>
          <a:p>
            <a:pPr marL="0" lvl="0" indent="0" algn="l" rtl="0">
              <a:lnSpc>
                <a:spcPct val="90000"/>
              </a:lnSpc>
              <a:spcBef>
                <a:spcPts val="0"/>
              </a:spcBef>
              <a:spcAft>
                <a:spcPts val="0"/>
              </a:spcAft>
              <a:buNone/>
            </a:pPr>
            <a:r>
              <a:rPr lang="en" sz="1950" dirty="0">
                <a:solidFill>
                  <a:srgbClr val="343C47"/>
                </a:solidFill>
                <a:highlight>
                  <a:schemeClr val="lt1"/>
                </a:highlight>
                <a:latin typeface="Calibri"/>
                <a:ea typeface="Calibri"/>
                <a:cs typeface="Calibri"/>
                <a:sym typeface="Calibri"/>
              </a:rPr>
              <a:t>Additional information about Internet for All: </a:t>
            </a:r>
            <a:r>
              <a:rPr lang="en" sz="1950" u="sng" dirty="0">
                <a:solidFill>
                  <a:srgbClr val="0563C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internetforall.gov</a:t>
            </a:r>
            <a:endParaRPr sz="1950" dirty="0">
              <a:solidFill>
                <a:srgbClr val="343C47"/>
              </a:solidFill>
              <a:highlight>
                <a:schemeClr val="lt1"/>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81" name="Google Shape;281;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5b98b0a164_3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ESSA Identification Overview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15b98b0a164_3_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Support and Improvement Under ESSA</a:t>
            </a:r>
            <a:endParaRPr/>
          </a:p>
        </p:txBody>
      </p:sp>
      <p:sp>
        <p:nvSpPr>
          <p:cNvPr id="484" name="Google Shape;484;g15b98b0a164_3_4"/>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0"/>
              </a:spcBef>
              <a:spcAft>
                <a:spcPts val="0"/>
              </a:spcAft>
              <a:buSzPts val="1800"/>
              <a:buChar char="•"/>
            </a:pPr>
            <a:r>
              <a:rPr lang="en" sz="1800"/>
              <a:t>Every state that accepts funds under the Every Student Succeeds Act (ESSA) must have an approved methodology for meaningfully differentiating the performance of and identifying schools for support and improvement.</a:t>
            </a:r>
            <a:endParaRPr sz="1800"/>
          </a:p>
          <a:p>
            <a:pPr marL="914400" lvl="1" indent="-330200" algn="l" rtl="0">
              <a:spcBef>
                <a:spcPts val="0"/>
              </a:spcBef>
              <a:spcAft>
                <a:spcPts val="0"/>
              </a:spcAft>
              <a:buSzPts val="1600"/>
              <a:buChar char="•"/>
            </a:pPr>
            <a:r>
              <a:rPr lang="en" sz="1600"/>
              <a:t>Developed in consultation with stakeholders.</a:t>
            </a:r>
            <a:endParaRPr sz="1600"/>
          </a:p>
          <a:p>
            <a:pPr marL="914400" lvl="1" indent="-330200" algn="l" rtl="0">
              <a:spcBef>
                <a:spcPts val="0"/>
              </a:spcBef>
              <a:spcAft>
                <a:spcPts val="0"/>
              </a:spcAft>
              <a:buSzPts val="1600"/>
              <a:buChar char="•"/>
            </a:pPr>
            <a:r>
              <a:rPr lang="en" sz="1600"/>
              <a:t>ESSA State Plan approved by the U.S. Department of Education in 2018.</a:t>
            </a:r>
            <a:endParaRPr sz="1600"/>
          </a:p>
          <a:p>
            <a:pPr marL="914400" lvl="1" indent="-330200" algn="l" rtl="0">
              <a:spcBef>
                <a:spcPts val="0"/>
              </a:spcBef>
              <a:spcAft>
                <a:spcPts val="0"/>
              </a:spcAft>
              <a:buSzPts val="1600"/>
              <a:buChar char="•"/>
            </a:pPr>
            <a:r>
              <a:rPr lang="en" sz="1600"/>
              <a:t>Accountability pause (2020-21 and 2021-22) as a result of the COVID-19 pandemic.</a:t>
            </a:r>
            <a:endParaRPr sz="1600"/>
          </a:p>
          <a:p>
            <a:pPr marL="914400" lvl="1" indent="-330200" algn="l" rtl="0">
              <a:spcBef>
                <a:spcPts val="0"/>
              </a:spcBef>
              <a:spcAft>
                <a:spcPts val="0"/>
              </a:spcAft>
              <a:buSzPts val="1600"/>
              <a:buChar char="•"/>
            </a:pPr>
            <a:r>
              <a:rPr lang="en" sz="1600"/>
              <a:t>Identification process resumed in Fall 2022.</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5b98b0a164_3_12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Annual Identification of Schools</a:t>
            </a:r>
            <a:endParaRPr/>
          </a:p>
        </p:txBody>
      </p:sp>
      <p:sp>
        <p:nvSpPr>
          <p:cNvPr id="490" name="Google Shape;490;g15b98b0a164_3_127"/>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0"/>
              </a:spcBef>
              <a:spcAft>
                <a:spcPts val="0"/>
              </a:spcAft>
              <a:buNone/>
            </a:pPr>
            <a:r>
              <a:rPr lang="en" sz="1800"/>
              <a:t>Annual identification of schools for Support and Improvement under ESSA:</a:t>
            </a:r>
            <a:endParaRPr sz="1800"/>
          </a:p>
          <a:p>
            <a:pPr marL="457200" lvl="0" indent="-342900" algn="l" rtl="0">
              <a:spcBef>
                <a:spcPts val="0"/>
              </a:spcBef>
              <a:spcAft>
                <a:spcPts val="0"/>
              </a:spcAft>
              <a:buSzPts val="1800"/>
              <a:buChar char="•"/>
            </a:pPr>
            <a:r>
              <a:rPr lang="en" sz="1800"/>
              <a:t>Comprehensive Support and Improvement (CS)</a:t>
            </a:r>
            <a:endParaRPr sz="1800"/>
          </a:p>
          <a:p>
            <a:pPr marL="914400" lvl="1" indent="-330200" algn="l" rtl="0">
              <a:spcBef>
                <a:spcPts val="0"/>
              </a:spcBef>
              <a:spcAft>
                <a:spcPts val="0"/>
              </a:spcAft>
              <a:buSzPts val="1600"/>
              <a:buChar char="•"/>
            </a:pPr>
            <a:r>
              <a:rPr lang="en" sz="1600"/>
              <a:t>CS - Lowest 5%</a:t>
            </a:r>
            <a:endParaRPr sz="1600"/>
          </a:p>
          <a:p>
            <a:pPr marL="1371600" lvl="2" indent="-317500" algn="l" rtl="0">
              <a:spcBef>
                <a:spcPts val="0"/>
              </a:spcBef>
              <a:spcAft>
                <a:spcPts val="0"/>
              </a:spcAft>
              <a:buSzPts val="1400"/>
              <a:buChar char="•"/>
            </a:pPr>
            <a:r>
              <a:rPr lang="en" sz="1400"/>
              <a:t>Title I schools with the lowest total percentage points earned</a:t>
            </a:r>
            <a:endParaRPr sz="1400"/>
          </a:p>
          <a:p>
            <a:pPr marL="914400" lvl="1" indent="-330200" algn="l" rtl="0">
              <a:spcBef>
                <a:spcPts val="0"/>
              </a:spcBef>
              <a:spcAft>
                <a:spcPts val="0"/>
              </a:spcAft>
              <a:buSzPts val="1600"/>
              <a:buChar char="•"/>
            </a:pPr>
            <a:r>
              <a:rPr lang="en" sz="1600"/>
              <a:t>CS - Low Graduation Rate</a:t>
            </a:r>
            <a:endParaRPr sz="1600"/>
          </a:p>
          <a:p>
            <a:pPr marL="1371600" lvl="2" indent="-317500" algn="l" rtl="0">
              <a:spcBef>
                <a:spcPts val="0"/>
              </a:spcBef>
              <a:spcAft>
                <a:spcPts val="0"/>
              </a:spcAft>
              <a:buSzPts val="1400"/>
              <a:buChar char="•"/>
            </a:pPr>
            <a:r>
              <a:rPr lang="en" sz="1400"/>
              <a:t>All public high schools with 4-year and 7-year graduation rates below 67 percent for three consecutive years</a:t>
            </a:r>
            <a:endParaRPr sz="1400"/>
          </a:p>
          <a:p>
            <a:pPr marL="914400" lvl="1" indent="-330200" algn="l" rtl="0">
              <a:spcBef>
                <a:spcPts val="0"/>
              </a:spcBef>
              <a:spcAft>
                <a:spcPts val="0"/>
              </a:spcAft>
              <a:buSzPts val="1600"/>
              <a:buChar char="•"/>
            </a:pPr>
            <a:r>
              <a:rPr lang="en" sz="1600"/>
              <a:t>CS - Former ATS (first year of possible identification)</a:t>
            </a:r>
            <a:endParaRPr sz="1600"/>
          </a:p>
          <a:p>
            <a:pPr marL="1371600" lvl="2" indent="-330200" algn="l" rtl="0">
              <a:spcBef>
                <a:spcPts val="0"/>
              </a:spcBef>
              <a:spcAft>
                <a:spcPts val="0"/>
              </a:spcAft>
              <a:buSzPts val="1600"/>
              <a:buChar char="•"/>
            </a:pPr>
            <a:r>
              <a:rPr lang="en" sz="1600"/>
              <a:t>Title I schools identified for Additional Targeted Support for four consecutive years for the same student group will be moved to this category</a:t>
            </a:r>
            <a:endParaRPr sz="1600"/>
          </a:p>
          <a:p>
            <a:pPr marL="457200" lvl="0" indent="-342900" algn="l" rtl="0">
              <a:spcBef>
                <a:spcPts val="0"/>
              </a:spcBef>
              <a:spcAft>
                <a:spcPts val="0"/>
              </a:spcAft>
              <a:buSzPts val="1800"/>
              <a:buChar char="•"/>
            </a:pPr>
            <a:r>
              <a:rPr lang="en" sz="1800"/>
              <a:t>Targeted Support and Improvement (TS)</a:t>
            </a:r>
            <a:endParaRPr sz="1800"/>
          </a:p>
          <a:p>
            <a:pPr marL="914400" lvl="1" indent="-330200" algn="l" rtl="0">
              <a:spcBef>
                <a:spcPts val="0"/>
              </a:spcBef>
              <a:spcAft>
                <a:spcPts val="0"/>
              </a:spcAft>
              <a:buSzPts val="1600"/>
              <a:buChar char="•"/>
            </a:pPr>
            <a:r>
              <a:rPr lang="en" sz="1600"/>
              <a:t>Targeted Support (TS)</a:t>
            </a:r>
            <a:endParaRPr sz="1600"/>
          </a:p>
          <a:p>
            <a:pPr marL="1371600" lvl="2" indent="-317500" algn="l" rtl="0">
              <a:spcBef>
                <a:spcPts val="0"/>
              </a:spcBef>
              <a:spcAft>
                <a:spcPts val="0"/>
              </a:spcAft>
              <a:buSzPts val="1400"/>
              <a:buChar char="•"/>
            </a:pPr>
            <a:r>
              <a:rPr lang="en" sz="1400"/>
              <a:t>Schools with at least one consistently underperforming student group</a:t>
            </a:r>
            <a:endParaRPr sz="1400"/>
          </a:p>
          <a:p>
            <a:pPr marL="914400" lvl="1" indent="-330200" algn="l" rtl="0">
              <a:spcBef>
                <a:spcPts val="0"/>
              </a:spcBef>
              <a:spcAft>
                <a:spcPts val="0"/>
              </a:spcAft>
              <a:buSzPts val="1600"/>
              <a:buChar char="•"/>
            </a:pPr>
            <a:r>
              <a:rPr lang="en" sz="1600"/>
              <a:t>Additional Targeted Support (ATS)</a:t>
            </a:r>
            <a:endParaRPr sz="1600"/>
          </a:p>
          <a:p>
            <a:pPr marL="1371600" lvl="2" indent="-317500" algn="l" rtl="0">
              <a:spcBef>
                <a:spcPts val="0"/>
              </a:spcBef>
              <a:spcAft>
                <a:spcPts val="0"/>
              </a:spcAft>
              <a:buSzPts val="1400"/>
              <a:buChar char="•"/>
            </a:pPr>
            <a:r>
              <a:rPr lang="en" sz="1400"/>
              <a:t>Subset of TS schools with at least one disaggregated group that, on its own, meets the criteria for CS - Lowest 5%</a:t>
            </a:r>
            <a:endParaRPr sz="1400"/>
          </a:p>
        </p:txBody>
      </p:sp>
      <p:sp>
        <p:nvSpPr>
          <p:cNvPr id="491" name="Google Shape;491;g15b98b0a164_3_127"/>
          <p:cNvSpPr txBox="1"/>
          <p:nvPr/>
        </p:nvSpPr>
        <p:spPr>
          <a:xfrm>
            <a:off x="2818700" y="4702167"/>
            <a:ext cx="4895100" cy="3693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0" u="none" strike="noStrike" cap="none">
                <a:solidFill>
                  <a:srgbClr val="1155CC"/>
                </a:solidFill>
                <a:latin typeface="Calibri"/>
                <a:ea typeface="Calibri"/>
                <a:cs typeface="Calibri"/>
                <a:sym typeface="Calibri"/>
              </a:rPr>
              <a:t>Possible to be identified due to participation only</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15b98b0a164_3_132"/>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Addendum for SY 2022-23</a:t>
            </a:r>
            <a:endParaRPr/>
          </a:p>
        </p:txBody>
      </p:sp>
      <p:sp>
        <p:nvSpPr>
          <p:cNvPr id="497" name="Google Shape;497;g15b98b0a164_3_132"/>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Due to the COVID-19 pandemic, Colorado was approved to amend its State plan to account for short-term changes in the 2022-2023 school year (</a:t>
            </a:r>
            <a:r>
              <a:rPr lang="en" sz="1800" u="sng">
                <a:solidFill>
                  <a:schemeClr val="hlink"/>
                </a:solidFill>
                <a:hlinkClick r:id="rId3"/>
              </a:rPr>
              <a:t>http://www.cde.state.co.us/fedprograms/essa</a:t>
            </a:r>
            <a:r>
              <a:rPr lang="en" sz="1800"/>
              <a:t>).</a:t>
            </a:r>
            <a:endParaRPr sz="1800"/>
          </a:p>
          <a:p>
            <a:pPr marL="914400" lvl="1" indent="-330200" algn="l" rtl="0">
              <a:spcBef>
                <a:spcPts val="0"/>
              </a:spcBef>
              <a:spcAft>
                <a:spcPts val="0"/>
              </a:spcAft>
              <a:buSzPts val="1600"/>
              <a:buChar char="•"/>
            </a:pPr>
            <a:r>
              <a:rPr lang="en" sz="1600"/>
              <a:t>Use 1-year of accountability data, instead of 3-years of aggregated data.</a:t>
            </a:r>
            <a:endParaRPr sz="1600"/>
          </a:p>
          <a:p>
            <a:pPr marL="914400" lvl="1" indent="-330200" algn="l" rtl="0">
              <a:spcBef>
                <a:spcPts val="0"/>
              </a:spcBef>
              <a:spcAft>
                <a:spcPts val="0"/>
              </a:spcAft>
              <a:buSzPts val="1600"/>
              <a:buChar char="•"/>
            </a:pPr>
            <a:r>
              <a:rPr lang="en" sz="1600"/>
              <a:t>Modify the Academic Progress indicator to only include mathematics growth for grades 5 and 7, and English language arts growth for grades 4, 6, and 8.</a:t>
            </a:r>
            <a:endParaRPr sz="1600"/>
          </a:p>
          <a:p>
            <a:pPr marL="914400" lvl="1" indent="-330200" algn="l" rtl="0">
              <a:spcBef>
                <a:spcPts val="0"/>
              </a:spcBef>
              <a:spcAft>
                <a:spcPts val="0"/>
              </a:spcAft>
              <a:buSzPts val="1600"/>
              <a:buChar char="•"/>
            </a:pPr>
            <a:r>
              <a:rPr lang="en" sz="1600"/>
              <a:t>Modify the School Quality or Student Success (SQSS) indicator to:</a:t>
            </a:r>
            <a:endParaRPr sz="1600"/>
          </a:p>
          <a:p>
            <a:pPr marL="1371600" lvl="2" indent="-317500" algn="l" rtl="0">
              <a:spcBef>
                <a:spcPts val="0"/>
              </a:spcBef>
              <a:spcAft>
                <a:spcPts val="0"/>
              </a:spcAft>
              <a:buSzPts val="1400"/>
              <a:buChar char="•"/>
            </a:pPr>
            <a:r>
              <a:rPr lang="en" sz="1400"/>
              <a:t>Exclude science achievement.</a:t>
            </a:r>
            <a:endParaRPr sz="1400"/>
          </a:p>
          <a:p>
            <a:pPr marL="1371600" lvl="2" indent="-317500" algn="l" rtl="0">
              <a:spcBef>
                <a:spcPts val="0"/>
              </a:spcBef>
              <a:spcAft>
                <a:spcPts val="0"/>
              </a:spcAft>
              <a:buSzPts val="1400"/>
              <a:buChar char="•"/>
            </a:pPr>
            <a:r>
              <a:rPr lang="en" sz="1400"/>
              <a:t>Alter the definition of chronic absenteeism to include unexcused absences only.</a:t>
            </a:r>
            <a:endParaRPr sz="1400"/>
          </a:p>
          <a:p>
            <a:pPr marL="914400" lvl="1" indent="-330200" algn="l" rtl="0">
              <a:spcBef>
                <a:spcPts val="0"/>
              </a:spcBef>
              <a:spcAft>
                <a:spcPts val="0"/>
              </a:spcAft>
              <a:buSzPts val="1600"/>
              <a:buChar char="•"/>
            </a:pPr>
            <a:r>
              <a:rPr lang="en" sz="1600"/>
              <a:t>For schools identified for Comprehensive Support and Improvement in Fall 2022, modify the exit criteria such that schools may be eligible to exit after two consecutive years, rather than three consecutive years.</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5b98b0a164_3_242"/>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ESSA Indicators</a:t>
            </a:r>
            <a:endParaRPr dirty="0"/>
          </a:p>
        </p:txBody>
      </p:sp>
      <p:sp>
        <p:nvSpPr>
          <p:cNvPr id="504" name="Google Shape;504;g15b98b0a164_3_242"/>
          <p:cNvSpPr txBox="1"/>
          <p:nvPr/>
        </p:nvSpPr>
        <p:spPr>
          <a:xfrm>
            <a:off x="5981350" y="944880"/>
            <a:ext cx="3070500" cy="21240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K-2 School Identification</a:t>
            </a:r>
            <a:endParaRPr sz="1100" dirty="0">
              <a:latin typeface="Calibri" panose="020F0502020204030204" pitchFamily="34" charset="0"/>
              <a:cs typeface="Calibri" panose="020F0502020204030204" pitchFamily="34" charset="0"/>
            </a:endParaRPr>
          </a:p>
          <a:p>
            <a:pPr marL="742950" marR="0" lvl="1"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Academic Achievement</a:t>
            </a:r>
            <a:endParaRPr sz="1100" dirty="0">
              <a:latin typeface="Calibri" panose="020F0502020204030204" pitchFamily="34" charset="0"/>
              <a:cs typeface="Calibri" panose="020F0502020204030204" pitchFamily="34" charset="0"/>
            </a:endParaRPr>
          </a:p>
          <a:p>
            <a:pPr marL="1200150" marR="0" lvl="2"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READ Act – Percent with a Significant Reading Deficiency (SRD)</a:t>
            </a:r>
            <a:endParaRPr sz="1100" dirty="0">
              <a:latin typeface="Calibri" panose="020F0502020204030204" pitchFamily="34" charset="0"/>
              <a:cs typeface="Calibri" panose="020F0502020204030204" pitchFamily="34" charset="0"/>
            </a:endParaRPr>
          </a:p>
          <a:p>
            <a:pPr marL="742950" marR="0" lvl="1"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Academic Progress</a:t>
            </a:r>
            <a:endParaRPr sz="1100" dirty="0">
              <a:latin typeface="Calibri" panose="020F0502020204030204" pitchFamily="34" charset="0"/>
              <a:cs typeface="Calibri" panose="020F0502020204030204" pitchFamily="34" charset="0"/>
            </a:endParaRPr>
          </a:p>
          <a:p>
            <a:pPr marL="1200150" marR="0" lvl="2"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Change in SRD</a:t>
            </a:r>
            <a:endParaRPr sz="1100" dirty="0">
              <a:latin typeface="Calibri" panose="020F0502020204030204" pitchFamily="34" charset="0"/>
              <a:cs typeface="Calibri" panose="020F0502020204030204" pitchFamily="34" charset="0"/>
            </a:endParaRPr>
          </a:p>
          <a:p>
            <a:pPr marL="1200150" marR="0" lvl="2"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English Language Proficiency</a:t>
            </a:r>
            <a:endParaRPr sz="1100" dirty="0">
              <a:latin typeface="Calibri" panose="020F0502020204030204" pitchFamily="34" charset="0"/>
              <a:cs typeface="Calibri" panose="020F0502020204030204" pitchFamily="34" charset="0"/>
            </a:endParaRPr>
          </a:p>
          <a:p>
            <a:pPr marL="1657350" marR="0" lvl="3"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Median growth percentiles</a:t>
            </a:r>
            <a:endParaRPr sz="1100" dirty="0">
              <a:latin typeface="Calibri" panose="020F0502020204030204" pitchFamily="34" charset="0"/>
              <a:cs typeface="Calibri" panose="020F0502020204030204" pitchFamily="34" charset="0"/>
            </a:endParaRPr>
          </a:p>
          <a:p>
            <a:pPr marL="1657350" marR="0" lvl="3"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On-track to attain fluency</a:t>
            </a:r>
            <a:endParaRPr sz="1100" dirty="0">
              <a:latin typeface="Calibri" panose="020F0502020204030204" pitchFamily="34" charset="0"/>
              <a:cs typeface="Calibri" panose="020F0502020204030204" pitchFamily="34" charset="0"/>
            </a:endParaRPr>
          </a:p>
        </p:txBody>
      </p:sp>
      <p:sp>
        <p:nvSpPr>
          <p:cNvPr id="505" name="Google Shape;505;g15b98b0a164_3_242"/>
          <p:cNvSpPr txBox="1"/>
          <p:nvPr/>
        </p:nvSpPr>
        <p:spPr>
          <a:xfrm>
            <a:off x="5981350" y="3159224"/>
            <a:ext cx="3070500" cy="14469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Alternative Education Campuses (AECs)</a:t>
            </a:r>
            <a:endParaRPr sz="1100" dirty="0">
              <a:latin typeface="Calibri" panose="020F0502020204030204" pitchFamily="34" charset="0"/>
              <a:cs typeface="Calibri" panose="020F0502020204030204" pitchFamily="34" charset="0"/>
            </a:endParaRPr>
          </a:p>
          <a:p>
            <a:pPr marL="742950" marR="0" lvl="1"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When necessary, the following indicators are also used to differentiate among lowest performing AECs, in addition to the other indicators listed to the left</a:t>
            </a:r>
            <a:endParaRPr sz="1100" dirty="0">
              <a:latin typeface="Calibri" panose="020F0502020204030204" pitchFamily="34" charset="0"/>
              <a:cs typeface="Calibri" panose="020F0502020204030204" pitchFamily="34" charset="0"/>
            </a:endParaRPr>
          </a:p>
          <a:p>
            <a:pPr marL="1200150" marR="0" lvl="2"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Attendance rate</a:t>
            </a:r>
            <a:endParaRPr sz="1100" dirty="0">
              <a:latin typeface="Calibri" panose="020F0502020204030204" pitchFamily="34" charset="0"/>
              <a:cs typeface="Calibri" panose="020F0502020204030204" pitchFamily="34" charset="0"/>
            </a:endParaRPr>
          </a:p>
          <a:p>
            <a:pPr marL="1200150" marR="0" lvl="2" indent="-285750" algn="l" rtl="0">
              <a:spcBef>
                <a:spcPts val="0"/>
              </a:spcBef>
              <a:spcAft>
                <a:spcPts val="0"/>
              </a:spcAft>
              <a:buClr>
                <a:srgbClr val="7030A0"/>
              </a:buClr>
              <a:buSzPts val="1100"/>
              <a:buFont typeface="Arial"/>
              <a:buChar char="•"/>
            </a:pPr>
            <a:r>
              <a:rPr lang="en" sz="1100" b="0" i="0" u="none" strike="noStrike" cap="none" dirty="0">
                <a:solidFill>
                  <a:srgbClr val="7030A0"/>
                </a:solidFill>
                <a:latin typeface="Calibri" panose="020F0502020204030204" pitchFamily="34" charset="0"/>
                <a:ea typeface="Calibri"/>
                <a:cs typeface="Calibri" panose="020F0502020204030204" pitchFamily="34" charset="0"/>
                <a:sym typeface="Calibri"/>
              </a:rPr>
              <a:t>Truancy rate</a:t>
            </a:r>
            <a:endParaRPr sz="11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9B07679-576D-DC5F-6C45-2DE7246FCD63}"/>
              </a:ext>
            </a:extLst>
          </p:cNvPr>
          <p:cNvSpPr>
            <a:spLocks noGrp="1"/>
          </p:cNvSpPr>
          <p:nvPr>
            <p:ph type="body" idx="1"/>
          </p:nvPr>
        </p:nvSpPr>
        <p:spPr>
          <a:xfrm>
            <a:off x="92150" y="944880"/>
            <a:ext cx="5889200" cy="4128565"/>
          </a:xfrm>
        </p:spPr>
        <p:txBody>
          <a:bodyPr/>
          <a:lstStyle/>
          <a:p>
            <a:pPr>
              <a:lnSpc>
                <a:spcPts val="1100"/>
              </a:lnSpc>
            </a:pPr>
            <a:r>
              <a:rPr lang="en-US" sz="1800" dirty="0">
                <a:latin typeface="Calibri" panose="020F0502020204030204" pitchFamily="34" charset="0"/>
                <a:cs typeface="Calibri" panose="020F0502020204030204" pitchFamily="34" charset="0"/>
              </a:rPr>
              <a:t>Academic Achievement</a:t>
            </a:r>
          </a:p>
          <a:p>
            <a:pPr lvl="1">
              <a:lnSpc>
                <a:spcPts val="1100"/>
              </a:lnSpc>
            </a:pPr>
            <a:r>
              <a:rPr lang="en-US" sz="1400" dirty="0">
                <a:latin typeface="Calibri" panose="020F0502020204030204" pitchFamily="34" charset="0"/>
                <a:cs typeface="Calibri" panose="020F0502020204030204" pitchFamily="34" charset="0"/>
              </a:rPr>
              <a:t>English Language Arts</a:t>
            </a:r>
          </a:p>
          <a:p>
            <a:pPr lvl="2">
              <a:lnSpc>
                <a:spcPts val="1100"/>
              </a:lnSpc>
            </a:pPr>
            <a:r>
              <a:rPr lang="en-US" sz="1100" dirty="0">
                <a:latin typeface="Calibri" panose="020F0502020204030204" pitchFamily="34" charset="0"/>
                <a:cs typeface="Calibri" panose="020F0502020204030204" pitchFamily="34" charset="0"/>
              </a:rPr>
              <a:t>CMAS and SAT mean scale scores</a:t>
            </a:r>
          </a:p>
          <a:p>
            <a:pPr lvl="1">
              <a:lnSpc>
                <a:spcPts val="1100"/>
              </a:lnSpc>
            </a:pPr>
            <a:r>
              <a:rPr lang="en-US" sz="1400" dirty="0">
                <a:latin typeface="Calibri" panose="020F0502020204030204" pitchFamily="34" charset="0"/>
                <a:cs typeface="Calibri" panose="020F0502020204030204" pitchFamily="34" charset="0"/>
              </a:rPr>
              <a:t>Math</a:t>
            </a:r>
          </a:p>
          <a:p>
            <a:pPr lvl="2">
              <a:lnSpc>
                <a:spcPts val="1100"/>
              </a:lnSpc>
            </a:pPr>
            <a:r>
              <a:rPr lang="en-US" sz="1100" dirty="0">
                <a:latin typeface="Calibri" panose="020F0502020204030204" pitchFamily="34" charset="0"/>
                <a:cs typeface="Calibri" panose="020F0502020204030204" pitchFamily="34" charset="0"/>
              </a:rPr>
              <a:t>CMAS and SAT mean scale scores</a:t>
            </a:r>
          </a:p>
          <a:p>
            <a:pPr>
              <a:lnSpc>
                <a:spcPts val="1100"/>
              </a:lnSpc>
            </a:pPr>
            <a:r>
              <a:rPr lang="en-US" sz="1800" dirty="0">
                <a:latin typeface="Calibri" panose="020F0502020204030204" pitchFamily="34" charset="0"/>
                <a:cs typeface="Calibri" panose="020F0502020204030204" pitchFamily="34" charset="0"/>
              </a:rPr>
              <a:t>Academic Progress (Growth)</a:t>
            </a:r>
          </a:p>
          <a:p>
            <a:pPr lvl="1">
              <a:lnSpc>
                <a:spcPts val="1100"/>
              </a:lnSpc>
            </a:pPr>
            <a:r>
              <a:rPr lang="en-US" sz="1400" dirty="0">
                <a:latin typeface="Calibri" panose="020F0502020204030204" pitchFamily="34" charset="0"/>
                <a:cs typeface="Calibri" panose="020F0502020204030204" pitchFamily="34" charset="0"/>
              </a:rPr>
              <a:t>English Language Arts</a:t>
            </a:r>
          </a:p>
          <a:p>
            <a:pPr lvl="2">
              <a:lnSpc>
                <a:spcPts val="1100"/>
              </a:lnSpc>
            </a:pPr>
            <a:r>
              <a:rPr lang="en-US" sz="1100" dirty="0">
                <a:latin typeface="Calibri" panose="020F0502020204030204" pitchFamily="34" charset="0"/>
                <a:cs typeface="Calibri" panose="020F0502020204030204" pitchFamily="34" charset="0"/>
              </a:rPr>
              <a:t>CMAS and SAT median growth percentiles</a:t>
            </a:r>
          </a:p>
          <a:p>
            <a:pPr lvl="1">
              <a:lnSpc>
                <a:spcPts val="1100"/>
              </a:lnSpc>
            </a:pPr>
            <a:r>
              <a:rPr lang="en-US" sz="1400" dirty="0">
                <a:latin typeface="Calibri" panose="020F0502020204030204" pitchFamily="34" charset="0"/>
                <a:cs typeface="Calibri" panose="020F0502020204030204" pitchFamily="34" charset="0"/>
              </a:rPr>
              <a:t>Math</a:t>
            </a:r>
          </a:p>
          <a:p>
            <a:pPr lvl="2">
              <a:lnSpc>
                <a:spcPts val="1100"/>
              </a:lnSpc>
            </a:pPr>
            <a:r>
              <a:rPr lang="en-US" sz="1100" dirty="0">
                <a:latin typeface="Calibri" panose="020F0502020204030204" pitchFamily="34" charset="0"/>
                <a:cs typeface="Calibri" panose="020F0502020204030204" pitchFamily="34" charset="0"/>
              </a:rPr>
              <a:t>CMAS and SAT median growth percentiles</a:t>
            </a:r>
          </a:p>
          <a:p>
            <a:pPr>
              <a:lnSpc>
                <a:spcPts val="1100"/>
              </a:lnSpc>
            </a:pPr>
            <a:r>
              <a:rPr lang="en-US" sz="1800" dirty="0">
                <a:latin typeface="Calibri" panose="020F0502020204030204" pitchFamily="34" charset="0"/>
                <a:cs typeface="Calibri" panose="020F0502020204030204" pitchFamily="34" charset="0"/>
              </a:rPr>
              <a:t>Progress in Achieving English Language Proficiency</a:t>
            </a:r>
          </a:p>
          <a:p>
            <a:pPr lvl="1">
              <a:lnSpc>
                <a:spcPts val="1100"/>
              </a:lnSpc>
            </a:pPr>
            <a:r>
              <a:rPr lang="en-US" sz="1400" dirty="0">
                <a:latin typeface="Calibri" panose="020F0502020204030204" pitchFamily="34" charset="0"/>
                <a:cs typeface="Calibri" panose="020F0502020204030204" pitchFamily="34" charset="0"/>
              </a:rPr>
              <a:t>Median growth percentiles</a:t>
            </a:r>
          </a:p>
          <a:p>
            <a:pPr lvl="1">
              <a:lnSpc>
                <a:spcPts val="1100"/>
              </a:lnSpc>
            </a:pPr>
            <a:r>
              <a:rPr lang="en-US" sz="1400" dirty="0">
                <a:latin typeface="Calibri" panose="020F0502020204030204" pitchFamily="34" charset="0"/>
                <a:cs typeface="Calibri" panose="020F0502020204030204" pitchFamily="34" charset="0"/>
              </a:rPr>
              <a:t>On-track to attain fluency</a:t>
            </a:r>
          </a:p>
          <a:p>
            <a:pPr>
              <a:lnSpc>
                <a:spcPts val="1100"/>
              </a:lnSpc>
            </a:pPr>
            <a:r>
              <a:rPr lang="en-US" sz="1800" dirty="0">
                <a:latin typeface="Calibri" panose="020F0502020204030204" pitchFamily="34" charset="0"/>
                <a:cs typeface="Calibri" panose="020F0502020204030204" pitchFamily="34" charset="0"/>
              </a:rPr>
              <a:t>School Quality or Student Success (SQSS)</a:t>
            </a:r>
          </a:p>
          <a:p>
            <a:pPr lvl="1">
              <a:lnSpc>
                <a:spcPts val="1100"/>
              </a:lnSpc>
            </a:pPr>
            <a:r>
              <a:rPr lang="en-US" sz="1400" strike="sngStrike" dirty="0">
                <a:latin typeface="Calibri" panose="020F0502020204030204" pitchFamily="34" charset="0"/>
                <a:cs typeface="Calibri" panose="020F0502020204030204" pitchFamily="34" charset="0"/>
              </a:rPr>
              <a:t>CMAS science mean scale scores</a:t>
            </a:r>
          </a:p>
          <a:p>
            <a:pPr lvl="1">
              <a:lnSpc>
                <a:spcPts val="1100"/>
              </a:lnSpc>
            </a:pPr>
            <a:r>
              <a:rPr lang="en-US" sz="1400" dirty="0">
                <a:latin typeface="Calibri" panose="020F0502020204030204" pitchFamily="34" charset="0"/>
                <a:cs typeface="Calibri" panose="020F0502020204030204" pitchFamily="34" charset="0"/>
              </a:rPr>
              <a:t>Chronic absenteeism (Elementary/Middle)</a:t>
            </a:r>
          </a:p>
          <a:p>
            <a:pPr lvl="1">
              <a:lnSpc>
                <a:spcPts val="1100"/>
              </a:lnSpc>
            </a:pPr>
            <a:r>
              <a:rPr lang="en-US" sz="1400" dirty="0">
                <a:latin typeface="Calibri" panose="020F0502020204030204" pitchFamily="34" charset="0"/>
                <a:cs typeface="Calibri" panose="020F0502020204030204" pitchFamily="34" charset="0"/>
              </a:rPr>
              <a:t>Dropout rates (High)</a:t>
            </a:r>
            <a:endParaRPr lang="en-US" dirty="0">
              <a:latin typeface="Calibri" panose="020F0502020204030204" pitchFamily="34" charset="0"/>
              <a:cs typeface="Calibri" panose="020F0502020204030204" pitchFamily="34" charset="0"/>
            </a:endParaRPr>
          </a:p>
          <a:p>
            <a:pPr>
              <a:lnSpc>
                <a:spcPts val="1100"/>
              </a:lnSpc>
            </a:pPr>
            <a:r>
              <a:rPr lang="en-US" sz="1800" dirty="0">
                <a:latin typeface="Calibri" panose="020F0502020204030204" pitchFamily="34" charset="0"/>
                <a:cs typeface="Calibri" panose="020F0502020204030204" pitchFamily="34" charset="0"/>
              </a:rPr>
              <a:t>Graduation Rates</a:t>
            </a:r>
          </a:p>
          <a:p>
            <a:pPr lvl="1">
              <a:lnSpc>
                <a:spcPts val="1100"/>
              </a:lnSpc>
            </a:pPr>
            <a:r>
              <a:rPr lang="en-US" sz="1400" dirty="0">
                <a:latin typeface="Calibri" panose="020F0502020204030204" pitchFamily="34" charset="0"/>
                <a:cs typeface="Calibri" panose="020F0502020204030204" pitchFamily="34" charset="0"/>
              </a:rPr>
              <a:t>Four-year graduation rate</a:t>
            </a:r>
          </a:p>
          <a:p>
            <a:pPr lvl="1">
              <a:lnSpc>
                <a:spcPts val="1100"/>
              </a:lnSpc>
            </a:pPr>
            <a:r>
              <a:rPr lang="en-US" sz="1400" dirty="0">
                <a:latin typeface="Calibri" panose="020F0502020204030204" pitchFamily="34" charset="0"/>
                <a:cs typeface="Calibri" panose="020F0502020204030204" pitchFamily="34" charset="0"/>
              </a:rPr>
              <a:t>Seven-year graduation rate</a:t>
            </a:r>
          </a:p>
          <a:p>
            <a:endParaRPr lang="en-US"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5b98b0a164_3_24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Student Groups</a:t>
            </a:r>
            <a:endParaRPr/>
          </a:p>
        </p:txBody>
      </p:sp>
      <p:sp>
        <p:nvSpPr>
          <p:cNvPr id="511" name="Google Shape;511;g15b98b0a164_3_249"/>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228600" lvl="0" indent="-228600" algn="l" rtl="0">
              <a:spcBef>
                <a:spcPts val="0"/>
              </a:spcBef>
              <a:spcAft>
                <a:spcPts val="0"/>
              </a:spcAft>
              <a:buSzPts val="2400"/>
              <a:buChar char="•"/>
            </a:pPr>
            <a:r>
              <a:rPr lang="en" sz="1800"/>
              <a:t>All students</a:t>
            </a:r>
            <a:endParaRPr sz="1800"/>
          </a:p>
          <a:p>
            <a:pPr marL="228600" lvl="0" indent="-228600" algn="l" rtl="0">
              <a:spcBef>
                <a:spcPts val="1000"/>
              </a:spcBef>
              <a:spcAft>
                <a:spcPts val="0"/>
              </a:spcAft>
              <a:buSzPts val="2400"/>
              <a:buChar char="•"/>
            </a:pPr>
            <a:r>
              <a:rPr lang="en" sz="1800"/>
              <a:t>English learners</a:t>
            </a:r>
            <a:endParaRPr sz="1800"/>
          </a:p>
          <a:p>
            <a:pPr marL="228600" lvl="0" indent="-228600" algn="l" rtl="0">
              <a:spcBef>
                <a:spcPts val="1000"/>
              </a:spcBef>
              <a:spcAft>
                <a:spcPts val="0"/>
              </a:spcAft>
              <a:buSzPts val="2400"/>
              <a:buChar char="•"/>
            </a:pPr>
            <a:r>
              <a:rPr lang="en" sz="1800"/>
              <a:t>Students with disabilities</a:t>
            </a:r>
            <a:endParaRPr sz="1800"/>
          </a:p>
          <a:p>
            <a:pPr marL="228600" lvl="0" indent="-228600" algn="l" rtl="0">
              <a:spcBef>
                <a:spcPts val="1000"/>
              </a:spcBef>
              <a:spcAft>
                <a:spcPts val="0"/>
              </a:spcAft>
              <a:buSzPts val="2400"/>
              <a:buChar char="•"/>
            </a:pPr>
            <a:r>
              <a:rPr lang="en" sz="1800"/>
              <a:t>Students experiencing poverty</a:t>
            </a:r>
            <a:endParaRPr sz="1800"/>
          </a:p>
          <a:p>
            <a:pPr marL="228600" lvl="0" indent="-228600" algn="l" rtl="0">
              <a:spcBef>
                <a:spcPts val="1000"/>
              </a:spcBef>
              <a:spcAft>
                <a:spcPts val="0"/>
              </a:spcAft>
              <a:buSzPts val="2400"/>
              <a:buChar char="•"/>
            </a:pPr>
            <a:r>
              <a:rPr lang="en" sz="1800"/>
              <a:t>Students from each racial/ethnic group, separately</a:t>
            </a:r>
            <a:endParaRPr sz="1800"/>
          </a:p>
          <a:p>
            <a:pPr marL="685800" lvl="1" indent="-228600" algn="l" rtl="0">
              <a:spcBef>
                <a:spcPts val="500"/>
              </a:spcBef>
              <a:spcAft>
                <a:spcPts val="0"/>
              </a:spcAft>
              <a:buSzPts val="2000"/>
              <a:buChar char="•"/>
            </a:pPr>
            <a:r>
              <a:rPr lang="en" sz="1500"/>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5b98b0a164_3_254"/>
          <p:cNvSpPr txBox="1">
            <a:spLocks noGrp="1"/>
          </p:cNvSpPr>
          <p:nvPr>
            <p:ph type="body" idx="1"/>
          </p:nvPr>
        </p:nvSpPr>
        <p:spPr>
          <a:xfrm>
            <a:off x="628650" y="1097275"/>
            <a:ext cx="7886700" cy="3828300"/>
          </a:xfrm>
          <a:prstGeom prst="rect">
            <a:avLst/>
          </a:prstGeom>
        </p:spPr>
        <p:txBody>
          <a:bodyPr spcFirstLastPara="1" wrap="square" lIns="0" tIns="0" rIns="0" bIns="34275" anchor="t" anchorCtr="0">
            <a:noAutofit/>
          </a:bodyPr>
          <a:lstStyle/>
          <a:p>
            <a:pPr marL="0" lvl="0" indent="0" algn="l" rtl="0">
              <a:spcBef>
                <a:spcPts val="0"/>
              </a:spcBef>
              <a:spcAft>
                <a:spcPts val="0"/>
              </a:spcAft>
              <a:buNone/>
            </a:pPr>
            <a:r>
              <a:rPr lang="en" sz="1800"/>
              <a:t>Under ESSA, districts may have schools identified in the following categories:</a:t>
            </a:r>
            <a:endParaRPr sz="1800"/>
          </a:p>
          <a:p>
            <a:pPr marL="457200" lvl="0" indent="-330200" algn="l" rtl="0">
              <a:spcBef>
                <a:spcPts val="0"/>
              </a:spcBef>
              <a:spcAft>
                <a:spcPts val="0"/>
              </a:spcAft>
              <a:buSzPts val="1600"/>
              <a:buChar char="•"/>
            </a:pPr>
            <a:r>
              <a:rPr lang="en" sz="1600"/>
              <a:t>CS - Lowest 5%</a:t>
            </a:r>
            <a:endParaRPr sz="1600"/>
          </a:p>
          <a:p>
            <a:pPr marL="914400" lvl="1" indent="-304800" algn="l" rtl="0">
              <a:spcBef>
                <a:spcPts val="0"/>
              </a:spcBef>
              <a:spcAft>
                <a:spcPts val="0"/>
              </a:spcAft>
              <a:buSzPts val="1200"/>
              <a:buChar char="•"/>
            </a:pPr>
            <a:r>
              <a:rPr lang="en" sz="1200">
                <a:solidFill>
                  <a:srgbClr val="4A86E8"/>
                </a:solidFill>
              </a:rPr>
              <a:t>HOLD</a:t>
            </a:r>
            <a:r>
              <a:rPr lang="en" sz="1200"/>
              <a:t> - School no longer meets identification criteria, but has not yet exited CS status (CS is a multi-year designation)</a:t>
            </a:r>
            <a:endParaRPr sz="1200"/>
          </a:p>
          <a:p>
            <a:pPr marL="914400" lvl="1" indent="-304800" algn="l" rtl="0">
              <a:spcBef>
                <a:spcPts val="0"/>
              </a:spcBef>
              <a:spcAft>
                <a:spcPts val="0"/>
              </a:spcAft>
              <a:buSzPts val="1200"/>
              <a:buChar char="•"/>
            </a:pPr>
            <a:r>
              <a:rPr lang="en" sz="1200">
                <a:solidFill>
                  <a:srgbClr val="4A86E8"/>
                </a:solidFill>
              </a:rPr>
              <a:t>Year 4 Or More</a:t>
            </a:r>
            <a:r>
              <a:rPr lang="en" sz="1200"/>
              <a:t> - School met identification criteria for four or more consecutive years</a:t>
            </a:r>
            <a:endParaRPr sz="1200"/>
          </a:p>
          <a:p>
            <a:pPr marL="914400" lvl="1" indent="-304800" algn="l" rtl="0">
              <a:spcBef>
                <a:spcPts val="0"/>
              </a:spcBef>
              <a:spcAft>
                <a:spcPts val="0"/>
              </a:spcAft>
              <a:buSzPts val="1200"/>
              <a:buChar char="•"/>
            </a:pPr>
            <a:r>
              <a:rPr lang="en" sz="1200">
                <a:solidFill>
                  <a:srgbClr val="4A86E8"/>
                </a:solidFill>
              </a:rPr>
              <a:t>Due to Participation Only</a:t>
            </a:r>
            <a:r>
              <a:rPr lang="en" sz="1200"/>
              <a:t> - School met identification criteria as a result of participation-adjusted calculations</a:t>
            </a:r>
            <a:endParaRPr sz="1200"/>
          </a:p>
          <a:p>
            <a:pPr marL="457200" lvl="0" indent="-330200" algn="l" rtl="0">
              <a:spcBef>
                <a:spcPts val="0"/>
              </a:spcBef>
              <a:spcAft>
                <a:spcPts val="0"/>
              </a:spcAft>
              <a:buSzPts val="1600"/>
              <a:buChar char="•"/>
            </a:pPr>
            <a:r>
              <a:rPr lang="en" sz="1600"/>
              <a:t>CS - Low Graduation Rate</a:t>
            </a:r>
            <a:endParaRPr sz="1600"/>
          </a:p>
          <a:p>
            <a:pPr marL="914400" lvl="1" indent="-304800" algn="l" rtl="0">
              <a:spcBef>
                <a:spcPts val="0"/>
              </a:spcBef>
              <a:spcAft>
                <a:spcPts val="0"/>
              </a:spcAft>
              <a:buSzPts val="1200"/>
              <a:buChar char="•"/>
            </a:pPr>
            <a:r>
              <a:rPr lang="en" sz="1200">
                <a:solidFill>
                  <a:srgbClr val="4A86E8"/>
                </a:solidFill>
              </a:rPr>
              <a:t>HOLD</a:t>
            </a:r>
            <a:r>
              <a:rPr lang="en" sz="1200"/>
              <a:t> - School no longer meets identification criteria, but has not yet exited CS status (CS is a multi-year designation)</a:t>
            </a:r>
            <a:endParaRPr sz="1200"/>
          </a:p>
          <a:p>
            <a:pPr marL="914400" lvl="1" indent="-304800" algn="l" rtl="0">
              <a:spcBef>
                <a:spcPts val="0"/>
              </a:spcBef>
              <a:spcAft>
                <a:spcPts val="0"/>
              </a:spcAft>
              <a:buSzPts val="1200"/>
              <a:buChar char="•"/>
            </a:pPr>
            <a:r>
              <a:rPr lang="en" sz="1200">
                <a:solidFill>
                  <a:srgbClr val="4A86E8"/>
                </a:solidFill>
              </a:rPr>
              <a:t>Year 4 Or More</a:t>
            </a:r>
            <a:r>
              <a:rPr lang="en" sz="1200"/>
              <a:t> - School met identification criteria for four or more consecutive years</a:t>
            </a:r>
            <a:endParaRPr sz="1200"/>
          </a:p>
          <a:p>
            <a:pPr marL="457200" lvl="0" indent="-330200" algn="l" rtl="0">
              <a:spcBef>
                <a:spcPts val="0"/>
              </a:spcBef>
              <a:spcAft>
                <a:spcPts val="0"/>
              </a:spcAft>
              <a:buSzPts val="1600"/>
              <a:buChar char="•"/>
            </a:pPr>
            <a:r>
              <a:rPr lang="en" sz="1600"/>
              <a:t>CS - Former ATS (first year of possible identification)</a:t>
            </a:r>
            <a:endParaRPr sz="1600"/>
          </a:p>
          <a:p>
            <a:pPr marL="914400" lvl="1" indent="-304800" algn="l" rtl="0">
              <a:spcBef>
                <a:spcPts val="0"/>
              </a:spcBef>
              <a:spcAft>
                <a:spcPts val="0"/>
              </a:spcAft>
              <a:buSzPts val="1200"/>
              <a:buChar char="•"/>
            </a:pPr>
            <a:r>
              <a:rPr lang="en" sz="1200"/>
              <a:t>No schools identified for this category in 2022-2023</a:t>
            </a:r>
            <a:endParaRPr sz="1200"/>
          </a:p>
          <a:p>
            <a:pPr marL="457200" lvl="0" indent="-330200" algn="l" rtl="0">
              <a:spcBef>
                <a:spcPts val="0"/>
              </a:spcBef>
              <a:spcAft>
                <a:spcPts val="0"/>
              </a:spcAft>
              <a:buSzPts val="1600"/>
              <a:buChar char="•"/>
            </a:pPr>
            <a:r>
              <a:rPr lang="en" sz="1600"/>
              <a:t>Targeted Support (TS)</a:t>
            </a:r>
            <a:endParaRPr sz="1600"/>
          </a:p>
          <a:p>
            <a:pPr marL="914400" lvl="1" indent="-304800" algn="l" rtl="0">
              <a:spcBef>
                <a:spcPts val="0"/>
              </a:spcBef>
              <a:spcAft>
                <a:spcPts val="0"/>
              </a:spcAft>
              <a:buSzPts val="1200"/>
              <a:buChar char="•"/>
            </a:pPr>
            <a:r>
              <a:rPr lang="en" sz="1200">
                <a:solidFill>
                  <a:srgbClr val="4A86E8"/>
                </a:solidFill>
              </a:rPr>
              <a:t>2018-19/2019-20 - Not Exited by District</a:t>
            </a:r>
            <a:r>
              <a:rPr lang="en" sz="1200"/>
              <a:t> - School no longer meets identification criteria, but was not exited by district</a:t>
            </a:r>
            <a:endParaRPr sz="1200"/>
          </a:p>
          <a:p>
            <a:pPr marL="914400" lvl="1" indent="-304800" algn="l" rtl="0">
              <a:spcBef>
                <a:spcPts val="0"/>
              </a:spcBef>
              <a:spcAft>
                <a:spcPts val="0"/>
              </a:spcAft>
              <a:buSzPts val="1200"/>
              <a:buChar char="•"/>
            </a:pPr>
            <a:r>
              <a:rPr lang="en" sz="1200">
                <a:solidFill>
                  <a:srgbClr val="4A86E8"/>
                </a:solidFill>
              </a:rPr>
              <a:t>Due to Participation Only</a:t>
            </a:r>
            <a:r>
              <a:rPr lang="en" sz="1200"/>
              <a:t> - School met identification criteria as a result of participation-adjusted calculations</a:t>
            </a:r>
            <a:endParaRPr sz="1200"/>
          </a:p>
          <a:p>
            <a:pPr marL="457200" lvl="0" indent="-330200" algn="l" rtl="0">
              <a:spcBef>
                <a:spcPts val="0"/>
              </a:spcBef>
              <a:spcAft>
                <a:spcPts val="0"/>
              </a:spcAft>
              <a:buSzPts val="1600"/>
              <a:buChar char="•"/>
            </a:pPr>
            <a:r>
              <a:rPr lang="en" sz="1600"/>
              <a:t>Additional Targeted Support (ATS)</a:t>
            </a:r>
            <a:endParaRPr sz="1600"/>
          </a:p>
          <a:p>
            <a:pPr marL="914400" lvl="1" indent="-304800" algn="l" rtl="0">
              <a:spcBef>
                <a:spcPts val="0"/>
              </a:spcBef>
              <a:spcAft>
                <a:spcPts val="0"/>
              </a:spcAft>
              <a:buSzPts val="1200"/>
              <a:buChar char="•"/>
            </a:pPr>
            <a:r>
              <a:rPr lang="en" sz="1200">
                <a:solidFill>
                  <a:srgbClr val="4A86E8"/>
                </a:solidFill>
              </a:rPr>
              <a:t>2018-19/2019-20 - Not Exited by District</a:t>
            </a:r>
            <a:r>
              <a:rPr lang="en" sz="1200"/>
              <a:t> - School no longer meets identification criteria, but was not exited by district</a:t>
            </a:r>
            <a:endParaRPr sz="1200"/>
          </a:p>
          <a:p>
            <a:pPr marL="914400" lvl="1" indent="-304800" algn="l" rtl="0">
              <a:spcBef>
                <a:spcPts val="0"/>
              </a:spcBef>
              <a:spcAft>
                <a:spcPts val="0"/>
              </a:spcAft>
              <a:buSzPts val="1200"/>
              <a:buChar char="•"/>
            </a:pPr>
            <a:r>
              <a:rPr lang="en" sz="1200">
                <a:solidFill>
                  <a:srgbClr val="4A86E8"/>
                </a:solidFill>
              </a:rPr>
              <a:t>Due to Participation Only</a:t>
            </a:r>
            <a:r>
              <a:rPr lang="en" sz="1200"/>
              <a:t> - School met identification criteria as a result of participation-adjusted calculations</a:t>
            </a:r>
            <a:endParaRPr sz="1200"/>
          </a:p>
          <a:p>
            <a:pPr marL="0" lvl="0" indent="0" algn="l" rtl="0">
              <a:spcBef>
                <a:spcPts val="0"/>
              </a:spcBef>
              <a:spcAft>
                <a:spcPts val="0"/>
              </a:spcAft>
              <a:buNone/>
            </a:pPr>
            <a:endParaRPr sz="1800"/>
          </a:p>
        </p:txBody>
      </p:sp>
      <p:sp>
        <p:nvSpPr>
          <p:cNvPr id="517" name="Google Shape;517;g15b98b0a164_3_25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Categories in SY 2022-</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15b98b0a164_3_268"/>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Additional Information</a:t>
            </a:r>
            <a:endParaRPr/>
          </a:p>
        </p:txBody>
      </p:sp>
      <p:sp>
        <p:nvSpPr>
          <p:cNvPr id="523" name="Google Shape;523;g15b98b0a164_3_268"/>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For more information, please visit Colorado’s ESSA Methods and Criteria for Identification of Schools for Support and Improvement Webpage (</a:t>
            </a:r>
            <a:r>
              <a:rPr lang="en" sz="1800" u="sng">
                <a:solidFill>
                  <a:schemeClr val="hlink"/>
                </a:solidFill>
                <a:hlinkClick r:id="rId3"/>
              </a:rPr>
              <a:t>http://www.cde.state.co.us/fedprograms/essa_csi_tsi</a:t>
            </a:r>
            <a:r>
              <a:rPr lang="en" sz="1800"/>
              <a:t>)</a:t>
            </a:r>
            <a:endParaRPr sz="1800"/>
          </a:p>
          <a:p>
            <a:pPr marL="457200" lvl="0" indent="-342900" algn="l" rtl="0">
              <a:spcBef>
                <a:spcPts val="0"/>
              </a:spcBef>
              <a:spcAft>
                <a:spcPts val="0"/>
              </a:spcAft>
              <a:buSzPts val="1800"/>
              <a:buChar char="•"/>
            </a:pPr>
            <a:r>
              <a:rPr lang="en" sz="1800"/>
              <a:t>For additional information regarding the methodology, criteria, or data used to identify schools for support and improvement under ESSA, please contact:</a:t>
            </a:r>
            <a:endParaRPr sz="1800"/>
          </a:p>
          <a:p>
            <a:pPr marL="914400" lvl="1" indent="-330200" algn="l" rtl="0">
              <a:spcBef>
                <a:spcPts val="0"/>
              </a:spcBef>
              <a:spcAft>
                <a:spcPts val="0"/>
              </a:spcAft>
              <a:buSzPts val="1600"/>
              <a:buChar char="•"/>
            </a:pPr>
            <a:r>
              <a:rPr lang="en" sz="1600" u="sng">
                <a:solidFill>
                  <a:schemeClr val="hlink"/>
                </a:solidFill>
                <a:hlinkClick r:id="rId4"/>
              </a:rPr>
              <a:t>Tina Negley</a:t>
            </a:r>
            <a:endParaRPr sz="1600"/>
          </a:p>
          <a:p>
            <a:pPr marL="1371600" lvl="2" indent="-317500" algn="l" rtl="0">
              <a:spcBef>
                <a:spcPts val="0"/>
              </a:spcBef>
              <a:spcAft>
                <a:spcPts val="0"/>
              </a:spcAft>
              <a:buSzPts val="1400"/>
              <a:buChar char="•"/>
            </a:pPr>
            <a:r>
              <a:rPr lang="en" sz="1400"/>
              <a:t>Supervisor, Program Effectiveness Office</a:t>
            </a:r>
            <a:endParaRPr sz="1400"/>
          </a:p>
          <a:p>
            <a:pPr marL="1371600" lvl="2" indent="-317500" algn="l" rtl="0">
              <a:spcBef>
                <a:spcPts val="0"/>
              </a:spcBef>
              <a:spcAft>
                <a:spcPts val="0"/>
              </a:spcAft>
              <a:buSzPts val="1400"/>
              <a:buChar char="•"/>
            </a:pPr>
            <a:r>
              <a:rPr lang="en" sz="1400"/>
              <a:t>720-766-2793</a:t>
            </a:r>
            <a:endParaRPr sz="1400"/>
          </a:p>
          <a:p>
            <a:pPr marL="914400" lvl="1" indent="-330200" algn="l" rtl="0">
              <a:spcBef>
                <a:spcPts val="0"/>
              </a:spcBef>
              <a:spcAft>
                <a:spcPts val="0"/>
              </a:spcAft>
              <a:buSzPts val="1600"/>
              <a:buChar char="•"/>
            </a:pPr>
            <a:r>
              <a:rPr lang="en" sz="1600" u="sng">
                <a:solidFill>
                  <a:schemeClr val="hlink"/>
                </a:solidFill>
                <a:hlinkClick r:id="rId5"/>
              </a:rPr>
              <a:t>Mary Shen</a:t>
            </a:r>
            <a:endParaRPr sz="1600"/>
          </a:p>
          <a:p>
            <a:pPr marL="1371600" lvl="2" indent="-317500" algn="l" rtl="0">
              <a:spcBef>
                <a:spcPts val="0"/>
              </a:spcBef>
              <a:spcAft>
                <a:spcPts val="0"/>
              </a:spcAft>
              <a:buSzPts val="1400"/>
              <a:buChar char="•"/>
            </a:pPr>
            <a:r>
              <a:rPr lang="en" sz="1400"/>
              <a:t>ESEA Research Analyst</a:t>
            </a:r>
            <a:endParaRPr sz="1400"/>
          </a:p>
          <a:p>
            <a:pPr marL="1371600" lvl="2" indent="-317500" algn="l" rtl="0">
              <a:spcBef>
                <a:spcPts val="0"/>
              </a:spcBef>
              <a:spcAft>
                <a:spcPts val="0"/>
              </a:spcAft>
              <a:buSzPts val="1400"/>
              <a:buChar char="•"/>
            </a:pPr>
            <a:r>
              <a:rPr lang="en" sz="1400"/>
              <a:t>720-766-8723</a:t>
            </a:r>
            <a:endParaRPr sz="1400"/>
          </a:p>
          <a:p>
            <a:pPr marL="457200" lvl="0" indent="-317500" algn="l" rtl="0">
              <a:spcBef>
                <a:spcPts val="0"/>
              </a:spcBef>
              <a:spcAft>
                <a:spcPts val="0"/>
              </a:spcAft>
              <a:buSzPts val="1400"/>
              <a:buChar char="•"/>
            </a:pPr>
            <a:r>
              <a:rPr lang="en" sz="1800"/>
              <a:t>For considerations or questions about the future of ESSA Identification and/or possible revisions to the ESSA State Plan in this regard, please contact: </a:t>
            </a:r>
            <a:endParaRPr/>
          </a:p>
          <a:p>
            <a:pPr marL="914400" lvl="1" indent="-330200" algn="l" rtl="0">
              <a:spcBef>
                <a:spcPts val="0"/>
              </a:spcBef>
              <a:spcAft>
                <a:spcPts val="0"/>
              </a:spcAft>
              <a:buSzPts val="1600"/>
              <a:buChar char="•"/>
            </a:pPr>
            <a:r>
              <a:rPr lang="en" sz="1600" u="sng">
                <a:solidFill>
                  <a:schemeClr val="hlink"/>
                </a:solidFill>
                <a:hlinkClick r:id="rId6"/>
              </a:rPr>
              <a:t>Nazie Mohajeri-Nelson</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534" name="Google Shape;534;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0200" algn="l" rtl="0">
              <a:lnSpc>
                <a:spcPct val="90000"/>
              </a:lnSpc>
              <a:spcBef>
                <a:spcPts val="300"/>
              </a:spcBef>
              <a:spcAft>
                <a:spcPts val="0"/>
              </a:spcAft>
              <a:buSzPts val="1600"/>
              <a:buChar char="•"/>
            </a:pPr>
            <a:r>
              <a:rPr lang="en" sz="1600"/>
              <a:t>October 13</a:t>
            </a:r>
            <a:endParaRPr sz="1600"/>
          </a:p>
          <a:p>
            <a:pPr marL="914400" lvl="1" indent="-330200" algn="l" rtl="0">
              <a:lnSpc>
                <a:spcPct val="90000"/>
              </a:lnSpc>
              <a:spcBef>
                <a:spcPts val="300"/>
              </a:spcBef>
              <a:spcAft>
                <a:spcPts val="0"/>
              </a:spcAft>
              <a:buSzPts val="1600"/>
              <a:buChar char="•"/>
            </a:pPr>
            <a:r>
              <a:rPr lang="en" sz="1600"/>
              <a:t>2022-23 Monitoring training</a:t>
            </a:r>
            <a:endParaRPr sz="1600"/>
          </a:p>
          <a:p>
            <a:pPr marL="457200" lvl="0" indent="-330200" algn="l" rtl="0">
              <a:lnSpc>
                <a:spcPct val="90000"/>
              </a:lnSpc>
              <a:spcBef>
                <a:spcPts val="300"/>
              </a:spcBef>
              <a:spcAft>
                <a:spcPts val="0"/>
              </a:spcAft>
              <a:buSzPts val="1600"/>
              <a:buChar char="•"/>
            </a:pPr>
            <a:r>
              <a:rPr lang="en" sz="1600"/>
              <a:t>October 27</a:t>
            </a:r>
            <a:endParaRPr sz="1600"/>
          </a:p>
          <a:p>
            <a:pPr marL="0" lvl="0" indent="0" algn="l" rtl="0">
              <a:lnSpc>
                <a:spcPct val="90000"/>
              </a:lnSpc>
              <a:spcBef>
                <a:spcPts val="300"/>
              </a:spcBef>
              <a:spcAft>
                <a:spcPts val="0"/>
              </a:spcAft>
              <a:buNone/>
            </a:pPr>
            <a:endParaRPr sz="1600"/>
          </a:p>
          <a:p>
            <a:pPr marL="0" lvl="0" indent="0" algn="l" rtl="0">
              <a:lnSpc>
                <a:spcPct val="90000"/>
              </a:lnSpc>
              <a:spcBef>
                <a:spcPts val="300"/>
              </a:spcBef>
              <a:spcAft>
                <a:spcPts val="0"/>
              </a:spcAft>
              <a:buNone/>
            </a:pPr>
            <a:r>
              <a:rPr lang="en" sz="1600"/>
              <a:t>November Changes! </a:t>
            </a:r>
            <a:endParaRPr sz="1600"/>
          </a:p>
          <a:p>
            <a:pPr marL="457200" lvl="0" indent="-330200" algn="l" rtl="0">
              <a:lnSpc>
                <a:spcPct val="90000"/>
              </a:lnSpc>
              <a:spcBef>
                <a:spcPts val="300"/>
              </a:spcBef>
              <a:spcAft>
                <a:spcPts val="0"/>
              </a:spcAft>
              <a:buSzPts val="1600"/>
              <a:buChar char="•"/>
            </a:pPr>
            <a:r>
              <a:rPr lang="en" sz="1600"/>
              <a:t>November 10 - will stay the same</a:t>
            </a:r>
            <a:endParaRPr sz="1600"/>
          </a:p>
          <a:p>
            <a:pPr marL="457200" lvl="0" indent="-330200" algn="l" rtl="0">
              <a:lnSpc>
                <a:spcPct val="90000"/>
              </a:lnSpc>
              <a:spcBef>
                <a:spcPts val="0"/>
              </a:spcBef>
              <a:spcAft>
                <a:spcPts val="0"/>
              </a:spcAft>
              <a:buSzPts val="1600"/>
              <a:buChar char="•"/>
            </a:pPr>
            <a:r>
              <a:rPr lang="en" sz="1600"/>
              <a:t>November 24 (Thanksgiving Holiday) will be moved to November 17 </a:t>
            </a:r>
            <a:endParaRPr sz="1600"/>
          </a:p>
        </p:txBody>
      </p:sp>
      <p:sp>
        <p:nvSpPr>
          <p:cNvPr id="535" name="Google Shape;535;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39</a:t>
            </a:fld>
            <a:endParaRPr/>
          </a:p>
        </p:txBody>
      </p:sp>
      <p:pic>
        <p:nvPicPr>
          <p:cNvPr id="536" name="Google Shape;536;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5a91c97525_4_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Funds That will Expire At the End of September!!!</a:t>
            </a:r>
            <a:endParaRPr/>
          </a:p>
        </p:txBody>
      </p:sp>
      <p:sp>
        <p:nvSpPr>
          <p:cNvPr id="287" name="Google Shape;287;g15a91c97525_4_0"/>
          <p:cNvSpPr txBox="1">
            <a:spLocks noGrp="1"/>
          </p:cNvSpPr>
          <p:nvPr>
            <p:ph type="body" idx="1"/>
          </p:nvPr>
        </p:nvSpPr>
        <p:spPr>
          <a:xfrm>
            <a:off x="628650" y="1165849"/>
            <a:ext cx="7886700" cy="35367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800"/>
              </a:spcBef>
              <a:spcAft>
                <a:spcPts val="0"/>
              </a:spcAft>
              <a:buSzPts val="1800"/>
              <a:buNone/>
            </a:pPr>
            <a:endParaRPr dirty="0"/>
          </a:p>
          <a:p>
            <a:pPr marL="0" lvl="0" indent="0" algn="l" rtl="0">
              <a:lnSpc>
                <a:spcPct val="90000"/>
              </a:lnSpc>
              <a:spcBef>
                <a:spcPts val="800"/>
              </a:spcBef>
              <a:spcAft>
                <a:spcPts val="0"/>
              </a:spcAft>
              <a:buSzPts val="1800"/>
              <a:buNone/>
            </a:pPr>
            <a:endParaRPr dirty="0"/>
          </a:p>
          <a:p>
            <a:pPr marL="0" lvl="0" indent="0" algn="l" rtl="0">
              <a:lnSpc>
                <a:spcPct val="90000"/>
              </a:lnSpc>
              <a:spcBef>
                <a:spcPts val="800"/>
              </a:spcBef>
              <a:spcAft>
                <a:spcPts val="0"/>
              </a:spcAft>
              <a:buSzPts val="1800"/>
              <a:buNone/>
            </a:pPr>
            <a:endParaRPr dirty="0"/>
          </a:p>
          <a:p>
            <a:pPr marL="0" lvl="0" indent="0" algn="l" rtl="0">
              <a:lnSpc>
                <a:spcPct val="90000"/>
              </a:lnSpc>
              <a:spcBef>
                <a:spcPts val="800"/>
              </a:spcBef>
              <a:spcAft>
                <a:spcPts val="0"/>
              </a:spcAft>
              <a:buSzPts val="1800"/>
              <a:buNone/>
            </a:pPr>
            <a:endParaRPr dirty="0"/>
          </a:p>
          <a:p>
            <a:pPr marL="0" lvl="0" indent="0" algn="l" rtl="0">
              <a:lnSpc>
                <a:spcPct val="90000"/>
              </a:lnSpc>
              <a:spcBef>
                <a:spcPts val="800"/>
              </a:spcBef>
              <a:spcAft>
                <a:spcPts val="0"/>
              </a:spcAft>
              <a:buSzPts val="1800"/>
              <a:buNone/>
            </a:pPr>
            <a:endParaRPr dirty="0"/>
          </a:p>
          <a:p>
            <a:pPr marL="457200" lvl="0" indent="-342900" algn="l" rtl="0">
              <a:lnSpc>
                <a:spcPct val="90000"/>
              </a:lnSpc>
              <a:spcBef>
                <a:spcPts val="800"/>
              </a:spcBef>
              <a:spcAft>
                <a:spcPts val="0"/>
              </a:spcAft>
              <a:buSzPts val="1800"/>
              <a:buChar char="•"/>
            </a:pPr>
            <a:r>
              <a:rPr lang="en" dirty="0"/>
              <a:t>March 2022, GFMU sent emails about funds expiring at end of September! </a:t>
            </a:r>
            <a:endParaRPr dirty="0"/>
          </a:p>
          <a:p>
            <a:pPr marL="457200" lvl="0" indent="-342900" algn="l" rtl="0">
              <a:lnSpc>
                <a:spcPct val="90000"/>
              </a:lnSpc>
              <a:spcBef>
                <a:spcPts val="0"/>
              </a:spcBef>
              <a:spcAft>
                <a:spcPts val="0"/>
              </a:spcAft>
              <a:buSzPts val="1800"/>
              <a:buChar char="•"/>
            </a:pPr>
            <a:r>
              <a:rPr lang="en" dirty="0"/>
              <a:t>Outreach attempts and reminders! </a:t>
            </a:r>
            <a:endParaRPr dirty="0"/>
          </a:p>
          <a:p>
            <a:pPr marL="457200" lvl="0" indent="-342900" algn="l" rtl="0">
              <a:lnSpc>
                <a:spcPct val="90000"/>
              </a:lnSpc>
              <a:spcBef>
                <a:spcPts val="0"/>
              </a:spcBef>
              <a:spcAft>
                <a:spcPts val="0"/>
              </a:spcAft>
              <a:buSzPts val="1800"/>
              <a:buChar char="•"/>
            </a:pPr>
            <a:r>
              <a:rPr lang="en" dirty="0"/>
              <a:t>An approved PAR is required! </a:t>
            </a:r>
            <a:endParaRPr dirty="0"/>
          </a:p>
          <a:p>
            <a:pPr marL="914400" lvl="1" indent="-323850" algn="l" rtl="0">
              <a:lnSpc>
                <a:spcPct val="90000"/>
              </a:lnSpc>
              <a:spcBef>
                <a:spcPts val="0"/>
              </a:spcBef>
              <a:spcAft>
                <a:spcPts val="0"/>
              </a:spcAft>
              <a:buSzPts val="1500"/>
              <a:buChar char="•"/>
            </a:pPr>
            <a:r>
              <a:rPr lang="en" dirty="0"/>
              <a:t>Do you have activities that are allowable, reasonable, and necessary to meet program intent? </a:t>
            </a:r>
            <a:endParaRPr dirty="0"/>
          </a:p>
          <a:p>
            <a:pPr marL="914400" lvl="1" indent="-323850" algn="l" rtl="0">
              <a:lnSpc>
                <a:spcPct val="90000"/>
              </a:lnSpc>
              <a:spcBef>
                <a:spcPts val="0"/>
              </a:spcBef>
              <a:spcAft>
                <a:spcPts val="0"/>
              </a:spcAft>
              <a:buSzPts val="1500"/>
              <a:buChar char="•"/>
            </a:pPr>
            <a:r>
              <a:rPr lang="en" dirty="0"/>
              <a:t>Do you have an approved plan? </a:t>
            </a:r>
            <a:endParaRPr dirty="0"/>
          </a:p>
          <a:p>
            <a:pPr marL="914400" lvl="1" indent="-323850" algn="l" rtl="0">
              <a:lnSpc>
                <a:spcPct val="90000"/>
              </a:lnSpc>
              <a:spcBef>
                <a:spcPts val="0"/>
              </a:spcBef>
              <a:spcAft>
                <a:spcPts val="0"/>
              </a:spcAft>
              <a:buSzPts val="1500"/>
              <a:buChar char="•"/>
            </a:pPr>
            <a:r>
              <a:rPr lang="en" dirty="0"/>
              <a:t>Can you spend by September 30 and draw down by November? </a:t>
            </a:r>
            <a:endParaRPr dirty="0"/>
          </a:p>
        </p:txBody>
      </p:sp>
      <p:graphicFrame>
        <p:nvGraphicFramePr>
          <p:cNvPr id="288" name="Google Shape;288;g15a91c97525_4_0"/>
          <p:cNvGraphicFramePr/>
          <p:nvPr>
            <p:extLst>
              <p:ext uri="{D42A27DB-BD31-4B8C-83A1-F6EECF244321}">
                <p14:modId xmlns:p14="http://schemas.microsoft.com/office/powerpoint/2010/main" val="451219992"/>
              </p:ext>
            </p:extLst>
          </p:nvPr>
        </p:nvGraphicFramePr>
        <p:xfrm>
          <a:off x="952500" y="1097450"/>
          <a:ext cx="7239000" cy="1584840"/>
        </p:xfrm>
        <a:graphic>
          <a:graphicData uri="http://schemas.openxmlformats.org/drawingml/2006/table">
            <a:tbl>
              <a:tblPr firstRow="1">
                <a:noFill/>
                <a:tableStyleId>{DBA91E9D-B1F0-4B78-9872-8A254984E1DC}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Program / Funding Stream</a:t>
                      </a:r>
                      <a:endParaRPr sz="1400" u="none" strike="noStrike" cap="none"/>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Obligation Due Date</a:t>
                      </a:r>
                      <a:endParaRPr sz="1400" u="none" strike="noStrike" cap="none"/>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Request for Funds Form</a:t>
                      </a:r>
                      <a:endParaRPr sz="1400" u="none" strike="noStrike" cap="none"/>
                    </a:p>
                  </a:txBody>
                  <a:tcPr marL="91425" marR="91425" marT="91425" marB="91425">
                    <a:solidFill>
                      <a:srgbClr val="B6D7A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ESEA FY20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November 1, 2022</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ESEA FY21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November 1, 2022</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ESSER I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November 15, 2022</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543" name="Google Shape;543;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40</a:t>
            </a:fld>
            <a:endParaRPr/>
          </a:p>
        </p:txBody>
      </p:sp>
      <p:graphicFrame>
        <p:nvGraphicFramePr>
          <p:cNvPr id="544" name="Google Shape;544;p11"/>
          <p:cNvGraphicFramePr/>
          <p:nvPr/>
        </p:nvGraphicFramePr>
        <p:xfrm>
          <a:off x="157781" y="994130"/>
          <a:ext cx="8894550" cy="4071600"/>
        </p:xfrm>
        <a:graphic>
          <a:graphicData uri="http://schemas.openxmlformats.org/drawingml/2006/table">
            <a:tbl>
              <a:tblPr firstRow="1">
                <a:noFill/>
                <a:tableStyleId>{DBA91E9D-B1F0-4B78-9872-8A254984E1DC}</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6"/>
                        </a:rPr>
                        <a:t>Tammy Giessinger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Kathryn Wisner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Evita Byrd</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1"/>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2"/>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4"/>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5"/>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Kate Bartlett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5bdb4892d5_9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 Rapid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Requests </a:t>
            </a:r>
            <a:endParaRPr/>
          </a:p>
        </p:txBody>
      </p:sp>
      <p:sp>
        <p:nvSpPr>
          <p:cNvPr id="294" name="Google Shape;294;g15bdb4892d5_9_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For those who submitted an ESSER I Rapid Request, thank you for your speedy work! </a:t>
            </a:r>
            <a:endParaRPr/>
          </a:p>
          <a:p>
            <a:pPr marL="457200" lvl="0" indent="-342900" algn="l" rtl="0">
              <a:spcBef>
                <a:spcPts val="800"/>
              </a:spcBef>
              <a:spcAft>
                <a:spcPts val="0"/>
              </a:spcAft>
              <a:buSzPts val="1800"/>
              <a:buChar char="•"/>
            </a:pPr>
            <a:r>
              <a:rPr lang="en"/>
              <a:t>We had $1.2 million in available funds</a:t>
            </a:r>
            <a:endParaRPr/>
          </a:p>
          <a:p>
            <a:pPr marL="457200" lvl="0" indent="-342900" algn="l" rtl="0">
              <a:spcBef>
                <a:spcPts val="0"/>
              </a:spcBef>
              <a:spcAft>
                <a:spcPts val="0"/>
              </a:spcAft>
              <a:buSzPts val="1800"/>
              <a:buChar char="•"/>
            </a:pPr>
            <a:r>
              <a:rPr lang="en"/>
              <a:t>We received over $7 million in requests </a:t>
            </a:r>
            <a:endParaRPr/>
          </a:p>
          <a:p>
            <a:pPr marL="914400" lvl="1" indent="-323850" algn="l" rtl="0">
              <a:spcBef>
                <a:spcPts val="0"/>
              </a:spcBef>
              <a:spcAft>
                <a:spcPts val="0"/>
              </a:spcAft>
              <a:buSzPts val="1500"/>
              <a:buChar char="•"/>
            </a:pPr>
            <a:r>
              <a:rPr lang="en"/>
              <a:t>Competitive review process to identify fundable requests </a:t>
            </a:r>
            <a:endParaRPr/>
          </a:p>
          <a:p>
            <a:pPr marL="914400" lvl="1" indent="-323850" algn="l" rtl="0">
              <a:spcBef>
                <a:spcPts val="0"/>
              </a:spcBef>
              <a:spcAft>
                <a:spcPts val="0"/>
              </a:spcAft>
              <a:buSzPts val="1500"/>
              <a:buChar char="•"/>
            </a:pPr>
            <a:r>
              <a:rPr lang="en"/>
              <a:t>Developed a cap</a:t>
            </a:r>
            <a:endParaRPr/>
          </a:p>
          <a:p>
            <a:pPr marL="914400" lvl="1" indent="-323850" algn="l" rtl="0">
              <a:spcBef>
                <a:spcPts val="0"/>
              </a:spcBef>
              <a:spcAft>
                <a:spcPts val="0"/>
              </a:spcAft>
              <a:buSzPts val="1500"/>
              <a:buChar char="•"/>
            </a:pPr>
            <a:r>
              <a:rPr lang="en"/>
              <a:t>Prorated awards</a:t>
            </a:r>
            <a:endParaRPr/>
          </a:p>
          <a:p>
            <a:pPr marL="457200" lvl="0" indent="-342900" algn="l" rtl="0">
              <a:spcBef>
                <a:spcPts val="0"/>
              </a:spcBef>
              <a:spcAft>
                <a:spcPts val="0"/>
              </a:spcAft>
              <a:buSzPts val="1800"/>
              <a:buChar char="•"/>
            </a:pPr>
            <a:r>
              <a:rPr lang="en"/>
              <a:t>We are striving to get award letters and GALs sent as soon as possible - hoping and trying for tomorrow!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5814e06ca5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
        <p:nvSpPr>
          <p:cNvPr id="300" name="Google Shape;300;g15814e06ca5_0_4"/>
          <p:cNvSpPr txBox="1">
            <a:spLocks noGrp="1"/>
          </p:cNvSpPr>
          <p:nvPr>
            <p:ph type="title"/>
          </p:nvPr>
        </p:nvSpPr>
        <p:spPr>
          <a:xfrm>
            <a:off x="496774" y="15403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Regional Network Meeting</a:t>
            </a:r>
            <a:endParaRPr/>
          </a:p>
        </p:txBody>
      </p:sp>
      <p:sp>
        <p:nvSpPr>
          <p:cNvPr id="301" name="Google Shape;301;g15814e06ca5_0_4"/>
          <p:cNvSpPr txBox="1">
            <a:spLocks noGrp="1"/>
          </p:cNvSpPr>
          <p:nvPr>
            <p:ph type="body" idx="1"/>
          </p:nvPr>
        </p:nvSpPr>
        <p:spPr>
          <a:xfrm>
            <a:off x="628650" y="949275"/>
            <a:ext cx="7932000" cy="726300"/>
          </a:xfrm>
          <a:prstGeom prst="rect">
            <a:avLst/>
          </a:prstGeom>
          <a:noFill/>
          <a:ln>
            <a:noFill/>
          </a:ln>
        </p:spPr>
        <p:txBody>
          <a:bodyPr spcFirstLastPara="1" wrap="square" lIns="0" tIns="0" rIns="0" bIns="0" anchor="t" anchorCtr="0">
            <a:normAutofit fontScale="40000" lnSpcReduction="20000"/>
          </a:bodyPr>
          <a:lstStyle/>
          <a:p>
            <a:pPr marL="0" lvl="0" indent="0" algn="l" rtl="0">
              <a:lnSpc>
                <a:spcPct val="115000"/>
              </a:lnSpc>
              <a:spcBef>
                <a:spcPts val="0"/>
              </a:spcBef>
              <a:spcAft>
                <a:spcPts val="0"/>
              </a:spcAft>
              <a:buSzPct val="108270"/>
              <a:buNone/>
            </a:pPr>
            <a:r>
              <a:rPr lang="en" sz="3500">
                <a:solidFill>
                  <a:srgbClr val="333333"/>
                </a:solidFill>
                <a:highlight>
                  <a:srgbClr val="FFFFFF"/>
                </a:highlight>
                <a:latin typeface="Calibri"/>
                <a:ea typeface="Calibri"/>
                <a:cs typeface="Calibri"/>
                <a:sym typeface="Calibri"/>
              </a:rPr>
              <a:t>We are offering virtual and in-person training opportunities in the fall. The training is structured as </a:t>
            </a:r>
            <a:r>
              <a:rPr lang="en" sz="3500" b="1">
                <a:solidFill>
                  <a:srgbClr val="333333"/>
                </a:solidFill>
                <a:highlight>
                  <a:srgbClr val="FFFFFF"/>
                </a:highlight>
                <a:latin typeface="Calibri"/>
                <a:ea typeface="Calibri"/>
                <a:cs typeface="Calibri"/>
                <a:sym typeface="Calibri"/>
              </a:rPr>
              <a:t>three one-hour sessions</a:t>
            </a:r>
            <a:r>
              <a:rPr lang="en" sz="3500">
                <a:solidFill>
                  <a:srgbClr val="333333"/>
                </a:solidFill>
                <a:highlight>
                  <a:srgbClr val="FFFFFF"/>
                </a:highlight>
                <a:latin typeface="Calibri"/>
                <a:ea typeface="Calibri"/>
                <a:cs typeface="Calibri"/>
                <a:sym typeface="Calibri"/>
              </a:rPr>
              <a:t>. LEA staff may attend for the full time or for the sessions that are relevant to them.</a:t>
            </a:r>
            <a:endParaRPr/>
          </a:p>
        </p:txBody>
      </p:sp>
      <p:sp>
        <p:nvSpPr>
          <p:cNvPr id="302" name="Google Shape;302;g15814e06ca5_0_4"/>
          <p:cNvSpPr/>
          <p:nvPr/>
        </p:nvSpPr>
        <p:spPr>
          <a:xfrm>
            <a:off x="496775" y="1697075"/>
            <a:ext cx="2685900" cy="3344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rgbClr val="000000"/>
                </a:solidFill>
                <a:latin typeface="Arial"/>
                <a:ea typeface="Arial"/>
                <a:cs typeface="Arial"/>
                <a:sym typeface="Arial"/>
              </a:rPr>
              <a:t>Session 1</a:t>
            </a:r>
            <a:endParaRPr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rgbClr val="000000"/>
                </a:solidFill>
                <a:latin typeface="Arial"/>
                <a:ea typeface="Arial"/>
                <a:cs typeface="Arial"/>
                <a:sym typeface="Arial"/>
              </a:rPr>
              <a:t>New LEA staff orientation</a:t>
            </a:r>
            <a:endParaRPr sz="1300" b="0" i="0" u="sng"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050" b="0" i="0" u="none" strike="noStrike" cap="none" dirty="0">
                <a:solidFill>
                  <a:srgbClr val="333333"/>
                </a:solidFill>
                <a:latin typeface="Arial"/>
                <a:ea typeface="Arial"/>
                <a:cs typeface="Arial"/>
                <a:sym typeface="Arial"/>
              </a:rPr>
              <a:t>CDE staff will give an overview of the programs administered by the Unit of Federal Programs and Supports and provide helpful tools and resources to support new staff who work on these programs. LEA staff will have time to meet their Regional Contacts from CDE and network with LEA staff in their region. </a:t>
            </a:r>
            <a:endParaRPr sz="105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 sz="1050" b="1" i="0" u="none" strike="noStrike" cap="none" dirty="0">
                <a:solidFill>
                  <a:srgbClr val="333333"/>
                </a:solidFill>
                <a:latin typeface="Arial"/>
                <a:ea typeface="Arial"/>
                <a:cs typeface="Arial"/>
                <a:sym typeface="Arial"/>
              </a:rPr>
              <a:t>Target Audience:</a:t>
            </a:r>
            <a:r>
              <a:rPr lang="en" sz="1050" b="0" i="0" u="none" strike="noStrike" cap="none" dirty="0">
                <a:solidFill>
                  <a:srgbClr val="333333"/>
                </a:solidFill>
                <a:latin typeface="Arial"/>
                <a:ea typeface="Arial"/>
                <a:cs typeface="Arial"/>
                <a:sym typeface="Arial"/>
              </a:rPr>
              <a:t> LEA staff who are new to administering Title I-A, I-D, II-A, III, IV-A, or V-B or ESSER programs</a:t>
            </a:r>
            <a:endParaRPr sz="105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p:txBody>
      </p:sp>
      <p:sp>
        <p:nvSpPr>
          <p:cNvPr id="303" name="Google Shape;303;g15814e06ca5_0_4"/>
          <p:cNvSpPr/>
          <p:nvPr/>
        </p:nvSpPr>
        <p:spPr>
          <a:xfrm>
            <a:off x="3260050" y="1697075"/>
            <a:ext cx="2685900" cy="3344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rgbClr val="000000"/>
                </a:solidFill>
                <a:latin typeface="Arial"/>
                <a:ea typeface="Arial"/>
                <a:cs typeface="Arial"/>
                <a:sym typeface="Arial"/>
              </a:rPr>
              <a:t>Session 2</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 sz="1300" b="0" i="0" u="none" strike="noStrike" cap="none" dirty="0">
                <a:solidFill>
                  <a:srgbClr val="000000"/>
                </a:solidFill>
                <a:latin typeface="Arial"/>
                <a:ea typeface="Arial"/>
                <a:cs typeface="Arial"/>
                <a:sym typeface="Arial"/>
              </a:rPr>
              <a:t>Post Award Revision Training</a:t>
            </a:r>
            <a:endParaRPr sz="1300" b="0" i="0" u="sng"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dirty="0">
                <a:solidFill>
                  <a:srgbClr val="333333"/>
                </a:solidFill>
                <a:latin typeface="Arial"/>
                <a:ea typeface="Arial"/>
                <a:cs typeface="Arial"/>
                <a:sym typeface="Arial"/>
              </a:rPr>
              <a:t>CDE staff will provide training on when and how LEAs should submit Post Award </a:t>
            </a:r>
            <a:r>
              <a:rPr lang="en" sz="1050" b="0" i="0" u="none" strike="noStrike" cap="none" dirty="0">
                <a:solidFill>
                  <a:srgbClr val="333333"/>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Revision</a:t>
            </a:r>
            <a:r>
              <a:rPr lang="en" sz="1050" b="0" i="0" u="none" strike="noStrike" cap="none" dirty="0">
                <a:solidFill>
                  <a:srgbClr val="333333"/>
                </a:solidFill>
                <a:latin typeface="Arial"/>
                <a:ea typeface="Arial"/>
                <a:cs typeface="Arial"/>
                <a:sym typeface="Arial"/>
              </a:rPr>
              <a:t> in their ESEA Consolidated Application or ESSER applications. There will be time for LEA staff to work on Post Award Revisions with CDE staff available to answer questions. </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050"/>
              <a:buFont typeface="Arial"/>
              <a:buNone/>
            </a:pPr>
            <a:r>
              <a:rPr lang="en" sz="1050" b="1" i="0" u="none" strike="noStrike" cap="none" dirty="0">
                <a:solidFill>
                  <a:srgbClr val="333333"/>
                </a:solidFill>
                <a:latin typeface="Arial"/>
                <a:ea typeface="Arial"/>
                <a:cs typeface="Arial"/>
                <a:sym typeface="Arial"/>
              </a:rPr>
              <a:t>Target Audience:</a:t>
            </a:r>
            <a:r>
              <a:rPr lang="en" sz="1050" b="0" i="0" u="none" strike="noStrike" cap="none" dirty="0">
                <a:solidFill>
                  <a:srgbClr val="333333"/>
                </a:solidFill>
                <a:latin typeface="Arial"/>
                <a:ea typeface="Arial"/>
                <a:cs typeface="Arial"/>
                <a:sym typeface="Arial"/>
              </a:rPr>
              <a:t> LEA staff who complete the Consolidated Application or ESSER applications or who administer federal programs</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p:txBody>
      </p:sp>
      <p:sp>
        <p:nvSpPr>
          <p:cNvPr id="304" name="Google Shape;304;g15814e06ca5_0_4"/>
          <p:cNvSpPr/>
          <p:nvPr/>
        </p:nvSpPr>
        <p:spPr>
          <a:xfrm>
            <a:off x="6023325" y="1697075"/>
            <a:ext cx="2685900" cy="3344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rgbClr val="000000"/>
                </a:solidFill>
                <a:latin typeface="Arial"/>
                <a:ea typeface="Arial"/>
                <a:cs typeface="Arial"/>
                <a:sym typeface="Arial"/>
              </a:rPr>
              <a:t>Session 3</a:t>
            </a:r>
            <a:endParaRPr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rgbClr val="000000"/>
                </a:solidFill>
                <a:latin typeface="Arial"/>
                <a:ea typeface="Arial"/>
                <a:cs typeface="Arial"/>
                <a:sym typeface="Arial"/>
              </a:rPr>
              <a:t>Monitoring Work Group</a:t>
            </a:r>
            <a:endParaRPr sz="1300" b="0" i="0" u="sng"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dirty="0">
                <a:solidFill>
                  <a:srgbClr val="333333"/>
                </a:solidFill>
                <a:latin typeface="Arial"/>
                <a:ea typeface="Arial"/>
                <a:cs typeface="Arial"/>
                <a:sym typeface="Arial"/>
              </a:rPr>
              <a:t>CDE staff will provide an overview of the 22-23 monitoring process, including the new self-assessment tools. Then, LEA staff will have time to work on completing the self-assessment and preparing documents for review with CDE staff present to support and answer questions.</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r>
              <a:rPr lang="en" sz="1050" b="1" i="0" u="none" strike="noStrike" cap="none" dirty="0">
                <a:solidFill>
                  <a:srgbClr val="333333"/>
                </a:solidFill>
                <a:latin typeface="Arial"/>
                <a:ea typeface="Arial"/>
                <a:cs typeface="Arial"/>
                <a:sym typeface="Arial"/>
              </a:rPr>
              <a:t>Target Audience:</a:t>
            </a:r>
            <a:r>
              <a:rPr lang="en" sz="1050" b="0" i="0" u="none" strike="noStrike" cap="none" dirty="0">
                <a:solidFill>
                  <a:srgbClr val="333333"/>
                </a:solidFill>
                <a:latin typeface="Arial"/>
                <a:ea typeface="Arial"/>
                <a:cs typeface="Arial"/>
                <a:sym typeface="Arial"/>
              </a:rPr>
              <a:t> Staff members from LEAs who are being monitored for ESEA or ESSER during the 22-23 school year.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582c3cf173_4_412"/>
          <p:cNvSpPr txBox="1">
            <a:spLocks noGrp="1"/>
          </p:cNvSpPr>
          <p:nvPr>
            <p:ph type="title"/>
          </p:nvPr>
        </p:nvSpPr>
        <p:spPr>
          <a:xfrm>
            <a:off x="361199" y="1752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RNM Dates and Locations</a:t>
            </a:r>
            <a:endParaRPr/>
          </a:p>
        </p:txBody>
      </p:sp>
      <p:sp>
        <p:nvSpPr>
          <p:cNvPr id="310" name="Google Shape;310;g1582c3cf173_4_412"/>
          <p:cNvSpPr/>
          <p:nvPr/>
        </p:nvSpPr>
        <p:spPr>
          <a:xfrm>
            <a:off x="149900"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 sz="1050" b="1" i="0" u="none" strike="noStrike" cap="none">
                <a:solidFill>
                  <a:srgbClr val="333333"/>
                </a:solidFill>
                <a:latin typeface="Arial"/>
                <a:ea typeface="Arial"/>
                <a:cs typeface="Arial"/>
                <a:sym typeface="Arial"/>
              </a:rPr>
              <a:t>Northwest and West Central- Montrose</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Tuesday, October 18,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Montrose School District Board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Register</a:t>
            </a:r>
            <a:r>
              <a:rPr lang="en" sz="1050" b="0" i="0" u="none" strike="noStrike" cap="none">
                <a:solidFill>
                  <a:srgbClr val="403F3B"/>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050" b="0" i="0" u="sng" strike="noStrike" cap="none">
                <a:solidFill>
                  <a:srgbClr val="403F3B"/>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endParaRPr sz="1050" b="0" i="0" u="sng" strike="noStrike" cap="none">
              <a:solidFill>
                <a:srgbClr val="403F3B"/>
              </a:solidFill>
              <a:latin typeface="Arial"/>
              <a:ea typeface="Arial"/>
              <a:cs typeface="Arial"/>
              <a:sym typeface="Arial"/>
            </a:endParaRPr>
          </a:p>
        </p:txBody>
      </p:sp>
      <p:sp>
        <p:nvSpPr>
          <p:cNvPr id="311" name="Google Shape;311;g1582c3cf173_4_412"/>
          <p:cNvSpPr/>
          <p:nvPr/>
        </p:nvSpPr>
        <p:spPr>
          <a:xfrm>
            <a:off x="149900"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Northwest and West Central- Steamboat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Wednesday, October 19,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Alpine Bank Conference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12" name="Google Shape;312;g1582c3cf173_4_412"/>
          <p:cNvSpPr/>
          <p:nvPr/>
        </p:nvSpPr>
        <p:spPr>
          <a:xfrm>
            <a:off x="149900"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Southwest Region- Alamosa </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20,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San Luis Valley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5">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0" i="0" u="none" strike="noStrike" cap="none">
              <a:solidFill>
                <a:srgbClr val="333333"/>
              </a:solidFill>
              <a:highlight>
                <a:srgbClr val="FFFFFF"/>
              </a:highlight>
              <a:latin typeface="Arial"/>
              <a:ea typeface="Arial"/>
              <a:cs typeface="Arial"/>
              <a:sym typeface="Arial"/>
            </a:endParaRPr>
          </a:p>
        </p:txBody>
      </p:sp>
      <p:sp>
        <p:nvSpPr>
          <p:cNvPr id="313" name="Google Shape;313;g1582c3cf173_4_412"/>
          <p:cNvSpPr/>
          <p:nvPr/>
        </p:nvSpPr>
        <p:spPr>
          <a:xfrm>
            <a:off x="309422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Pikes Peak Region- Colorado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October 25,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District 49 Creekside Success Center Peak View Hall</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6">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1" i="0" u="none" strike="noStrike" cap="none">
              <a:solidFill>
                <a:srgbClr val="333333"/>
              </a:solidFill>
              <a:latin typeface="Arial"/>
              <a:ea typeface="Arial"/>
              <a:cs typeface="Arial"/>
              <a:sym typeface="Arial"/>
            </a:endParaRPr>
          </a:p>
        </p:txBody>
      </p:sp>
      <p:sp>
        <p:nvSpPr>
          <p:cNvPr id="314" name="Google Shape;314;g1582c3cf173_4_412"/>
          <p:cNvSpPr/>
          <p:nvPr/>
        </p:nvSpPr>
        <p:spPr>
          <a:xfrm>
            <a:off x="3094225"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Metro Region- Denver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27,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Colorado Talking Book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7">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15" name="Google Shape;315;g1582c3cf173_4_412"/>
          <p:cNvSpPr/>
          <p:nvPr/>
        </p:nvSpPr>
        <p:spPr>
          <a:xfrm>
            <a:off x="3094225"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Southeast Region- Lamar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8,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Southeastern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8">
                  <a:extLst>
                    <a:ext uri="{A12FA001-AC4F-418D-AE19-62706E023703}">
                      <ahyp:hlinkClr xmlns:ahyp="http://schemas.microsoft.com/office/drawing/2018/hyperlinkcolor" val="tx"/>
                    </a:ext>
                  </a:extLst>
                </a:hlinkClick>
              </a:rPr>
              <a:t>HERE</a:t>
            </a:r>
            <a:endParaRPr sz="1050" b="1" i="0" u="sng" strike="noStrike" cap="none">
              <a:solidFill>
                <a:srgbClr val="333333"/>
              </a:solidFill>
              <a:latin typeface="Arial"/>
              <a:ea typeface="Arial"/>
              <a:cs typeface="Arial"/>
              <a:sym typeface="Arial"/>
            </a:endParaRPr>
          </a:p>
        </p:txBody>
      </p:sp>
      <p:sp>
        <p:nvSpPr>
          <p:cNvPr id="316" name="Google Shape;316;g1582c3cf173_4_412"/>
          <p:cNvSpPr/>
          <p:nvPr/>
        </p:nvSpPr>
        <p:spPr>
          <a:xfrm>
            <a:off x="598407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333333"/>
                </a:solidFill>
                <a:latin typeface="Arial"/>
                <a:ea typeface="Arial"/>
                <a:cs typeface="Arial"/>
                <a:sym typeface="Arial"/>
              </a:rPr>
              <a:t>Northeast and North Central- Fort Morgan</a:t>
            </a:r>
            <a:endParaRPr sz="100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November 10, 9:30-12:30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Fort Morgan Public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9">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17" name="Google Shape;317;g1582c3cf173_4_412"/>
          <p:cNvSpPr/>
          <p:nvPr/>
        </p:nvSpPr>
        <p:spPr>
          <a:xfrm>
            <a:off x="5984075" y="2400000"/>
            <a:ext cx="2817900" cy="1098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VIRTUAL</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15, 9:00-12:00   </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Zoom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chemeClr val="hlink"/>
                </a:solidFill>
                <a:latin typeface="Arial"/>
                <a:ea typeface="Arial"/>
                <a:cs typeface="Arial"/>
                <a:sym typeface="Arial"/>
                <a:hlinkClick r:id="rId10"/>
              </a:rPr>
              <a:t>HERE</a:t>
            </a:r>
            <a:endParaRPr sz="1050" b="0" i="0" u="none" strike="noStrike" cap="none">
              <a:solidFill>
                <a:srgbClr val="333333"/>
              </a:solidFill>
              <a:latin typeface="Arial"/>
              <a:ea typeface="Arial"/>
              <a:cs typeface="Arial"/>
              <a:sym typeface="Arial"/>
            </a:endParaRPr>
          </a:p>
        </p:txBody>
      </p:sp>
      <p:sp>
        <p:nvSpPr>
          <p:cNvPr id="318" name="Google Shape;318;g1582c3cf173_4_412"/>
          <p:cNvSpPr/>
          <p:nvPr/>
        </p:nvSpPr>
        <p:spPr>
          <a:xfrm>
            <a:off x="6470500" y="3579650"/>
            <a:ext cx="1876200" cy="12576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Note:</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LEAs may attend at any location, regardless of region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58537c1889_1_17"/>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Comprehensive Support Planning Training</a:t>
            </a:r>
            <a:endParaRPr/>
          </a:p>
          <a:p>
            <a:pPr marL="0" lvl="0" indent="0" algn="ctr" rtl="0">
              <a:lnSpc>
                <a:spcPct val="90000"/>
              </a:lnSpc>
              <a:spcBef>
                <a:spcPts val="0"/>
              </a:spcBef>
              <a:spcAft>
                <a:spcPts val="0"/>
              </a:spcAft>
              <a:buSzPts val="3000"/>
              <a:buNone/>
            </a:pPr>
            <a:r>
              <a:rPr lang="en"/>
              <a:t>CS- UIP</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5f427211a2_0_112" descr="Contact Karen Bixler, bixler_k@cde.state.co.us"/>
          <p:cNvSpPr/>
          <p:nvPr/>
        </p:nvSpPr>
        <p:spPr>
          <a:xfrm>
            <a:off x="527100" y="4269825"/>
            <a:ext cx="7339800" cy="54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g15f427211a2_0_112"/>
          <p:cNvSpPr txBox="1">
            <a:spLocks noGrp="1"/>
          </p:cNvSpPr>
          <p:nvPr>
            <p:ph type="title"/>
          </p:nvPr>
        </p:nvSpPr>
        <p:spPr>
          <a:xfrm>
            <a:off x="246675" y="228600"/>
            <a:ext cx="8520600" cy="572700"/>
          </a:xfrm>
          <a:prstGeom prst="rect">
            <a:avLst/>
          </a:prstGeom>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300"/>
              <a:buFont typeface="Arial"/>
              <a:buNone/>
            </a:pPr>
            <a:r>
              <a:rPr lang="en"/>
              <a:t>Upcoming Training for Comprehensive Support </a:t>
            </a:r>
            <a:endParaRPr/>
          </a:p>
          <a:p>
            <a:pPr marL="0" lvl="0" indent="0" algn="ctr" rtl="0">
              <a:lnSpc>
                <a:spcPct val="90000"/>
              </a:lnSpc>
              <a:spcBef>
                <a:spcPts val="0"/>
              </a:spcBef>
              <a:spcAft>
                <a:spcPts val="0"/>
              </a:spcAft>
              <a:buClr>
                <a:schemeClr val="dk1"/>
              </a:buClr>
              <a:buSzPts val="3300"/>
              <a:buFont typeface="Arial"/>
              <a:buNone/>
            </a:pPr>
            <a:r>
              <a:rPr lang="en"/>
              <a:t>and Improvement Requirements and Planning </a:t>
            </a:r>
            <a:endParaRPr/>
          </a:p>
        </p:txBody>
      </p:sp>
      <p:sp>
        <p:nvSpPr>
          <p:cNvPr id="330" name="Google Shape;330;g15f427211a2_0_11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9</a:t>
            </a:fld>
            <a:endParaRPr/>
          </a:p>
        </p:txBody>
      </p:sp>
      <p:sp>
        <p:nvSpPr>
          <p:cNvPr id="331" name="Google Shape;331;g15f427211a2_0_112">
            <a:extLst>
              <a:ext uri="{C183D7F6-B498-43B3-948B-1728B52AA6E4}">
                <adec:decorative xmlns:adec="http://schemas.microsoft.com/office/drawing/2017/decorative" val="1"/>
              </a:ext>
            </a:extLst>
          </p:cNvPr>
          <p:cNvSpPr txBox="1"/>
          <p:nvPr/>
        </p:nvSpPr>
        <p:spPr>
          <a:xfrm>
            <a:off x="461400" y="1145900"/>
            <a:ext cx="4237500" cy="5487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1100" b="1">
              <a:solidFill>
                <a:schemeClr val="dk1"/>
              </a:solidFill>
              <a:highlight>
                <a:srgbClr val="FFFFFF"/>
              </a:highlight>
            </a:endParaRPr>
          </a:p>
          <a:p>
            <a:pPr marL="0" lvl="0" indent="0" algn="l" rtl="0">
              <a:spcBef>
                <a:spcPts val="0"/>
              </a:spcBef>
              <a:spcAft>
                <a:spcPts val="0"/>
              </a:spcAft>
              <a:buNone/>
            </a:pPr>
            <a:endParaRPr sz="1100" b="1">
              <a:solidFill>
                <a:schemeClr val="dk1"/>
              </a:solidFill>
              <a:highlight>
                <a:srgbClr val="FFFFFF"/>
              </a:highlight>
            </a:endParaRPr>
          </a:p>
        </p:txBody>
      </p:sp>
      <p:sp>
        <p:nvSpPr>
          <p:cNvPr id="332" name="Google Shape;332;g15f427211a2_0_112"/>
          <p:cNvSpPr txBox="1"/>
          <p:nvPr/>
        </p:nvSpPr>
        <p:spPr>
          <a:xfrm>
            <a:off x="527100" y="1116250"/>
            <a:ext cx="8089800" cy="575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Clr>
                <a:schemeClr val="dk1"/>
              </a:buClr>
              <a:buSzPts val="1400"/>
              <a:buFont typeface="Arial"/>
              <a:buNone/>
            </a:pPr>
            <a:r>
              <a:rPr lang="en" b="1" u="sng">
                <a:solidFill>
                  <a:schemeClr val="dk1"/>
                </a:solidFill>
              </a:rPr>
              <a:t>Comprehensive Support and Improvement (CS) - UIP School Level Planning Training </a:t>
            </a:r>
            <a:endParaRPr b="1" u="sng">
              <a:solidFill>
                <a:schemeClr val="dk1"/>
              </a:solidFill>
            </a:endParaRPr>
          </a:p>
          <a:p>
            <a:pPr marL="0" lvl="0" indent="0" algn="l" rtl="0">
              <a:lnSpc>
                <a:spcPct val="90000"/>
              </a:lnSpc>
              <a:spcBef>
                <a:spcPts val="800"/>
              </a:spcBef>
              <a:spcAft>
                <a:spcPts val="0"/>
              </a:spcAft>
              <a:buNone/>
            </a:pPr>
            <a:r>
              <a:rPr lang="en">
                <a:solidFill>
                  <a:schemeClr val="dk1"/>
                </a:solidFill>
              </a:rPr>
              <a:t>This training will be a workshop model based on identification type with a drilled-down look at the requirements for each type of identification.  CDE staff will be available to assist with any questions and help work to get the plans to meet requirements. </a:t>
            </a:r>
            <a:endParaRPr>
              <a:solidFill>
                <a:schemeClr val="dk1"/>
              </a:solidFill>
            </a:endParaRPr>
          </a:p>
          <a:p>
            <a:pPr marL="0" lvl="0" indent="0" algn="l" rtl="0">
              <a:lnSpc>
                <a:spcPct val="90000"/>
              </a:lnSpc>
              <a:spcBef>
                <a:spcPts val="800"/>
              </a:spcBef>
              <a:spcAft>
                <a:spcPts val="0"/>
              </a:spcAft>
              <a:buNone/>
            </a:pPr>
            <a:r>
              <a:rPr lang="en" b="1">
                <a:solidFill>
                  <a:schemeClr val="dk1"/>
                </a:solidFill>
              </a:rPr>
              <a:t>Target Identifications</a:t>
            </a:r>
            <a:r>
              <a:rPr lang="en">
                <a:solidFill>
                  <a:schemeClr val="dk1"/>
                </a:solidFill>
              </a:rPr>
              <a:t>:  </a:t>
            </a:r>
            <a:r>
              <a:rPr lang="en">
                <a:solidFill>
                  <a:srgbClr val="0000FF"/>
                </a:solidFill>
              </a:rPr>
              <a:t> </a:t>
            </a:r>
            <a:r>
              <a:rPr lang="en" b="1" i="1">
                <a:solidFill>
                  <a:srgbClr val="FF0000"/>
                </a:solidFill>
              </a:rPr>
              <a:t>Newly </a:t>
            </a:r>
            <a:r>
              <a:rPr lang="en">
                <a:solidFill>
                  <a:srgbClr val="0000FF"/>
                </a:solidFill>
              </a:rPr>
              <a:t>Identified for Low Graduation Rate or Lowest 5% Elementary and Secondary                        </a:t>
            </a:r>
            <a:endParaRPr>
              <a:solidFill>
                <a:srgbClr val="0000FF"/>
              </a:solidFill>
            </a:endParaRPr>
          </a:p>
          <a:p>
            <a:pPr marL="0" lvl="0" indent="0" algn="l" rtl="0">
              <a:lnSpc>
                <a:spcPct val="90000"/>
              </a:lnSpc>
              <a:spcBef>
                <a:spcPts val="800"/>
              </a:spcBef>
              <a:spcAft>
                <a:spcPts val="0"/>
              </a:spcAft>
              <a:buClr>
                <a:schemeClr val="dk1"/>
              </a:buClr>
              <a:buSzPts val="1400"/>
              <a:buFont typeface="Arial"/>
              <a:buNone/>
            </a:pPr>
            <a:r>
              <a:rPr lang="en" b="1">
                <a:solidFill>
                  <a:schemeClr val="dk1"/>
                </a:solidFill>
              </a:rPr>
              <a:t>Target Audience:</a:t>
            </a:r>
            <a:r>
              <a:rPr lang="en">
                <a:solidFill>
                  <a:schemeClr val="dk1"/>
                </a:solidFill>
              </a:rPr>
              <a:t> Principals or the individuals writing the school-level plans, as well as the district personnel responsible for supporting development of, review, and approval of the school UIPs</a:t>
            </a:r>
            <a:endParaRPr>
              <a:solidFill>
                <a:schemeClr val="dk1"/>
              </a:solidFill>
            </a:endParaRPr>
          </a:p>
          <a:p>
            <a:pPr marL="0" lvl="0" indent="0" algn="l" rtl="0">
              <a:lnSpc>
                <a:spcPct val="90000"/>
              </a:lnSpc>
              <a:spcBef>
                <a:spcPts val="800"/>
              </a:spcBef>
              <a:spcAft>
                <a:spcPts val="0"/>
              </a:spcAft>
              <a:buClr>
                <a:schemeClr val="dk1"/>
              </a:buClr>
              <a:buSzPts val="1400"/>
              <a:buFont typeface="Arial"/>
              <a:buNone/>
            </a:pPr>
            <a:r>
              <a:rPr lang="en" sz="1300">
                <a:solidFill>
                  <a:schemeClr val="dk1"/>
                </a:solidFill>
              </a:rPr>
              <a:t>Related trainings held in August and September 2022 provided an overview of the Unified Improvement Planning for </a:t>
            </a:r>
            <a:r>
              <a:rPr lang="en" sz="1300" u="sng">
                <a:solidFill>
                  <a:schemeClr val="dk1"/>
                </a:solidFill>
              </a:rPr>
              <a:t>currently</a:t>
            </a:r>
            <a:r>
              <a:rPr lang="en" sz="1300">
                <a:solidFill>
                  <a:schemeClr val="dk1"/>
                </a:solidFill>
              </a:rPr>
              <a:t> identified Comprehensive Support (CS) schools and the identification process as well as specific trainings related to currently identified CS schools for low graduation and lowest 5%: Refer to the </a:t>
            </a:r>
            <a:r>
              <a:rPr lang="en" sz="1300" u="sng">
                <a:solidFill>
                  <a:schemeClr val="accent5"/>
                </a:solidFill>
                <a:hlinkClick r:id="rId3">
                  <a:extLst>
                    <a:ext uri="{A12FA001-AC4F-418D-AE19-62706E023703}">
                      <ahyp:hlinkClr xmlns:ahyp="http://schemas.microsoft.com/office/drawing/2018/hyperlinkcolor" val="tx"/>
                    </a:ext>
                  </a:extLst>
                </a:hlinkClick>
              </a:rPr>
              <a:t>ESSA Planning Requirements Link</a:t>
            </a:r>
            <a:r>
              <a:rPr lang="en" sz="1300">
                <a:solidFill>
                  <a:schemeClr val="dk1"/>
                </a:solidFill>
              </a:rPr>
              <a:t> (bottom of page under trainings) for recordings and Powerpoints of past trainings. </a:t>
            </a:r>
            <a:endParaRPr sz="1300">
              <a:solidFill>
                <a:schemeClr val="dk1"/>
              </a:solidFill>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0" lvl="0" indent="0" algn="l" rtl="0">
              <a:spcBef>
                <a:spcPts val="0"/>
              </a:spcBef>
              <a:spcAft>
                <a:spcPts val="0"/>
              </a:spcAft>
              <a:buClr>
                <a:schemeClr val="dk1"/>
              </a:buClr>
              <a:buSzPts val="1300"/>
              <a:buFont typeface="Arial"/>
              <a:buNone/>
            </a:pPr>
            <a:r>
              <a:rPr lang="en" sz="1300">
                <a:solidFill>
                  <a:schemeClr val="dk1"/>
                </a:solidFill>
              </a:rPr>
              <a:t>    Contact Karen Bixler, </a:t>
            </a:r>
            <a:r>
              <a:rPr lang="en" sz="1300" u="sng">
                <a:solidFill>
                  <a:schemeClr val="accent5"/>
                </a:solidFill>
                <a:hlinkClick r:id="rId4">
                  <a:extLst>
                    <a:ext uri="{A12FA001-AC4F-418D-AE19-62706E023703}">
                      <ahyp:hlinkClr xmlns:ahyp="http://schemas.microsoft.com/office/drawing/2018/hyperlinkcolor" val="tx"/>
                    </a:ext>
                  </a:extLst>
                </a:hlinkClick>
              </a:rPr>
              <a:t>bixler_k@cde.state.co.us</a:t>
            </a:r>
            <a:r>
              <a:rPr lang="en" sz="1300">
                <a:solidFill>
                  <a:schemeClr val="dk1"/>
                </a:solidFill>
              </a:rPr>
              <a:t> with questions about any of the sessions.</a:t>
            </a: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lnSpc>
                <a:spcPct val="115000"/>
              </a:lnSpc>
              <a:spcBef>
                <a:spcPts val="0"/>
              </a:spcBef>
              <a:spcAft>
                <a:spcPts val="0"/>
              </a:spcAft>
              <a:buNone/>
            </a:pPr>
            <a:endParaRPr sz="1100">
              <a:solidFill>
                <a:schemeClr val="dk1"/>
              </a:solidFill>
              <a:highlight>
                <a:srgbClr val="FFFFFF"/>
              </a:highlight>
            </a:endParaRPr>
          </a:p>
          <a:p>
            <a:pPr marL="457200" lvl="0" indent="0" algn="l" rtl="0">
              <a:spcBef>
                <a:spcPts val="0"/>
              </a:spcBef>
              <a:spcAft>
                <a:spcPts val="0"/>
              </a:spcAft>
              <a:buNone/>
            </a:pPr>
            <a:endParaRPr sz="1100" b="1">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3626</Words>
  <Application>Microsoft Office PowerPoint</Application>
  <PresentationFormat>On-screen Show (16:9)</PresentationFormat>
  <Paragraphs>473</Paragraphs>
  <Slides>40</Slides>
  <Notes>40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40</vt:i4>
      </vt:variant>
    </vt:vector>
  </HeadingPairs>
  <TitlesOfParts>
    <vt:vector size="46" baseType="lpstr">
      <vt:lpstr>Arial</vt:lpstr>
      <vt:lpstr>Calibri</vt:lpstr>
      <vt:lpstr>Rockwell</vt:lpstr>
      <vt:lpstr>Office Theme</vt:lpstr>
      <vt:lpstr>Simple Light</vt:lpstr>
      <vt:lpstr>Simple Light</vt:lpstr>
      <vt:lpstr>CDE Office Hours</vt:lpstr>
      <vt:lpstr>ESSER Office Hours</vt:lpstr>
      <vt:lpstr>Updates, Reminders, and Clarifications</vt:lpstr>
      <vt:lpstr>Funds That will Expire At the End of September!!!</vt:lpstr>
      <vt:lpstr>ESSER I Rapid Requests </vt:lpstr>
      <vt:lpstr>Fall Regional Network Meeting</vt:lpstr>
      <vt:lpstr>Fall RNM Dates and Locations</vt:lpstr>
      <vt:lpstr>Comprehensive Support Planning Training CS- UIP  </vt:lpstr>
      <vt:lpstr>Upcoming Training for Comprehensive Support  and Improvement Requirements and Planning </vt:lpstr>
      <vt:lpstr>Comprehensive Support and Improvement Plan Training (CS-UIP):   Identified Schools by Specific Identification Type   </vt:lpstr>
      <vt:lpstr>ESSER Annual Financial Report (AFR)</vt:lpstr>
      <vt:lpstr>ESSER Reporting Period(s)</vt:lpstr>
      <vt:lpstr>ESSER I AFR</vt:lpstr>
      <vt:lpstr>ESSER I AFR Continued</vt:lpstr>
      <vt:lpstr>ESSER II AFR  </vt:lpstr>
      <vt:lpstr>ESSER II AFR Layout</vt:lpstr>
      <vt:lpstr>ESSER III AFR  </vt:lpstr>
      <vt:lpstr>ESSER III AFR Layout</vt:lpstr>
      <vt:lpstr>ESSER III AFR Layout</vt:lpstr>
      <vt:lpstr>Reminders</vt:lpstr>
      <vt:lpstr>Contact Us!</vt:lpstr>
      <vt:lpstr>Improving Attendance at Annual Title I meetings and Family Engagement Events  Recommendations from LRP Publications Title1Admin.com  </vt:lpstr>
      <vt:lpstr>Strategies to Raise Attendance at the Annual Title I Meeting</vt:lpstr>
      <vt:lpstr>Strategies to Increase Attendance at Family Engagement Events</vt:lpstr>
      <vt:lpstr>FCC Affordable Connectivity Program  </vt:lpstr>
      <vt:lpstr>Federal Communication Commission's Affordable Connectivity Program </vt:lpstr>
      <vt:lpstr>For Learners and Families  </vt:lpstr>
      <vt:lpstr>For Schools and Districts</vt:lpstr>
      <vt:lpstr>Internet for All Approach </vt:lpstr>
      <vt:lpstr>ESSA Identification Overview</vt:lpstr>
      <vt:lpstr>Support and Improvement Under ESSA</vt:lpstr>
      <vt:lpstr>Annual Identification of Schools</vt:lpstr>
      <vt:lpstr>Addendum for SY 2022-23</vt:lpstr>
      <vt:lpstr>ESSA Indicators</vt:lpstr>
      <vt:lpstr>ESSA Student Groups</vt:lpstr>
      <vt:lpstr>ESSA Identification Categories in SY 2022-23</vt:lpstr>
      <vt:lpstr>Additional Information</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5</cp:revision>
  <dcterms:modified xsi:type="dcterms:W3CDTF">2022-09-30T19:49:27Z</dcterms:modified>
</cp:coreProperties>
</file>