
<file path=[Content_Types].xml><?xml version="1.0" encoding="utf-8"?>
<Types xmlns="http://schemas.openxmlformats.org/package/2006/content-types">
  <Default Extension="fntdata" ContentType="application/x-fontdata"/>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2.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775" r:id="rId1"/>
    <p:sldMasterId id="2147483776" r:id="rId2"/>
    <p:sldMasterId id="2147483777" r:id="rId3"/>
  </p:sldMasterIdLst>
  <p:notesMasterIdLst>
    <p:notesMasterId r:id="rId44"/>
  </p:notesMasterIdLst>
  <p:sldIdLst>
    <p:sldId id="256" r:id="rId4"/>
    <p:sldId id="257" r:id="rId5"/>
    <p:sldId id="258" r:id="rId6"/>
    <p:sldId id="259" r:id="rId7"/>
    <p:sldId id="260" r:id="rId8"/>
    <p:sldId id="261" r:id="rId9"/>
    <p:sldId id="262" r:id="rId10"/>
    <p:sldId id="263" r:id="rId11"/>
    <p:sldId id="264" r:id="rId12"/>
    <p:sldId id="265" r:id="rId13"/>
    <p:sldId id="266" r:id="rId14"/>
    <p:sldId id="267" r:id="rId15"/>
    <p:sldId id="268" r:id="rId16"/>
    <p:sldId id="269" r:id="rId17"/>
    <p:sldId id="270" r:id="rId18"/>
    <p:sldId id="271" r:id="rId19"/>
    <p:sldId id="272" r:id="rId20"/>
    <p:sldId id="273" r:id="rId21"/>
    <p:sldId id="274" r:id="rId22"/>
    <p:sldId id="275" r:id="rId23"/>
    <p:sldId id="276" r:id="rId24"/>
    <p:sldId id="277" r:id="rId25"/>
    <p:sldId id="278" r:id="rId26"/>
    <p:sldId id="279" r:id="rId27"/>
    <p:sldId id="280" r:id="rId28"/>
    <p:sldId id="281" r:id="rId29"/>
    <p:sldId id="282" r:id="rId30"/>
    <p:sldId id="283" r:id="rId31"/>
    <p:sldId id="284" r:id="rId32"/>
    <p:sldId id="285" r:id="rId33"/>
    <p:sldId id="286" r:id="rId34"/>
    <p:sldId id="287" r:id="rId35"/>
    <p:sldId id="288" r:id="rId36"/>
    <p:sldId id="289" r:id="rId37"/>
    <p:sldId id="290" r:id="rId38"/>
    <p:sldId id="291" r:id="rId39"/>
    <p:sldId id="292" r:id="rId40"/>
    <p:sldId id="293" r:id="rId41"/>
    <p:sldId id="294" r:id="rId42"/>
    <p:sldId id="295" r:id="rId43"/>
  </p:sldIdLst>
  <p:sldSz cx="9144000" cy="5143500" type="screen16x9"/>
  <p:notesSz cx="6858000" cy="9144000"/>
  <p:embeddedFontLst>
    <p:embeddedFont>
      <p:font typeface="Palatino Linotype" panose="02040502050505030304" pitchFamily="18" charset="0"/>
      <p:regular r:id="rId45"/>
      <p:bold r:id="rId46"/>
      <p:italic r:id="rId47"/>
      <p:boldItalic r:id="rId48"/>
    </p:embeddedFont>
    <p:embeddedFont>
      <p:font typeface="Roboto" panose="02000000000000000000" pitchFamily="2" charset="0"/>
      <p:regular r:id="rId49"/>
      <p:bold r:id="rId50"/>
      <p:italic r:id="rId51"/>
      <p:boldItalic r:id="rId52"/>
    </p:embeddedFont>
    <p:embeddedFont>
      <p:font typeface="Roboto Medium" panose="02000000000000000000" pitchFamily="2" charset="0"/>
      <p:regular r:id="rId53"/>
      <p:bold r:id="rId54"/>
      <p:italic r:id="rId55"/>
      <p:boldItalic r:id="rId56"/>
    </p:embeddedFont>
    <p:embeddedFont>
      <p:font typeface="Rockwell" panose="02060603020205020403" pitchFamily="18" charset="0"/>
      <p:regular r:id="rId57"/>
      <p:bold r:id="rId58"/>
      <p:italic r:id="rId59"/>
      <p:boldItalic r:id="rId60"/>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E8E4"/>
    <a:srgbClr val="B4C6E7"/>
    <a:srgbClr val="E6671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BAFBCD0D-01FA-453D-B59E-88073A9105AB}">
  <a:tblStyle styleId="{BAFBCD0D-01FA-453D-B59E-88073A9105AB}" styleName="Table_0">
    <a:wholeTbl>
      <a:tcTxStyle b="off" i="off">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b="off" i="off"/>
      <a:tcStyle>
        <a:tcBdr/>
      </a:tcStyle>
    </a:band1H>
    <a:band2H>
      <a:tcTxStyle b="off" i="off"/>
      <a:tcStyle>
        <a:tcBdr/>
      </a:tcStyle>
    </a:band2H>
    <a:band1V>
      <a:tcTxStyle b="off" i="off"/>
      <a:tcStyle>
        <a:tcBdr/>
      </a:tcStyle>
    </a:band1V>
    <a:band2V>
      <a:tcTxStyle b="off" i="off"/>
      <a:tcStyle>
        <a:tcBdr/>
      </a:tcStyle>
    </a:band2V>
    <a:lastCol>
      <a:tcTxStyle b="off" i="off"/>
      <a:tcStyle>
        <a:tcBdr/>
      </a:tcStyle>
    </a:lastCol>
    <a:firstCol>
      <a:tcTxStyle b="off" i="off"/>
      <a:tcStyle>
        <a:tcBdr/>
      </a:tcStyle>
    </a:firstCol>
    <a:lastRow>
      <a:tcTxStyle b="off" i="off"/>
      <a:tcStyle>
        <a:tcBdr/>
      </a:tcStyle>
    </a:lastRow>
    <a:seCell>
      <a:tcTxStyle b="off" i="off"/>
      <a:tcStyle>
        <a:tcBdr/>
      </a:tcStyle>
    </a:seCell>
    <a:swCell>
      <a:tcTxStyle b="off" i="off"/>
      <a:tcStyle>
        <a:tcBdr/>
      </a:tcStyle>
    </a:swCell>
    <a:firstRow>
      <a:tcTxStyle b="off" i="off"/>
      <a:tcStyle>
        <a:tcBdr/>
      </a:tcStyle>
    </a:firstRow>
    <a:neCell>
      <a:tcTxStyle b="off" i="off"/>
      <a:tcStyle>
        <a:tcBdr/>
      </a:tcStyle>
    </a:neCell>
    <a:nwCell>
      <a:tcTxStyle b="off" i="off"/>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2" autoAdjust="0"/>
    <p:restoredTop sz="94609" autoAdjust="0"/>
  </p:normalViewPr>
  <p:slideViewPr>
    <p:cSldViewPr snapToGrid="0">
      <p:cViewPr varScale="1">
        <p:scale>
          <a:sx n="158" d="100"/>
          <a:sy n="158" d="100"/>
        </p:scale>
        <p:origin x="264" y="138"/>
      </p:cViewPr>
      <p:guideLst>
        <p:guide orient="horz" pos="1620"/>
        <p:guide pos="2880"/>
      </p:guideLst>
    </p:cSldViewPr>
  </p:slideViewPr>
  <p:outlineViewPr>
    <p:cViewPr>
      <p:scale>
        <a:sx n="33" d="100"/>
        <a:sy n="33" d="100"/>
      </p:scale>
      <p:origin x="0" y="-8658"/>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font" Target="fonts/font3.fntdata"/><Relationship Id="rId50" Type="http://schemas.openxmlformats.org/officeDocument/2006/relationships/font" Target="fonts/font6.fntdata"/><Relationship Id="rId55" Type="http://schemas.openxmlformats.org/officeDocument/2006/relationships/font" Target="fonts/font11.fntdata"/><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font" Target="fonts/font1.fntdata"/><Relationship Id="rId53" Type="http://schemas.openxmlformats.org/officeDocument/2006/relationships/font" Target="fonts/font9.fntdata"/><Relationship Id="rId58" Type="http://schemas.openxmlformats.org/officeDocument/2006/relationships/font" Target="fonts/font14.fntdata"/><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font" Target="fonts/font4.fntdata"/><Relationship Id="rId56" Type="http://schemas.openxmlformats.org/officeDocument/2006/relationships/font" Target="fonts/font12.fntdata"/><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font" Target="fonts/font7.fntdata"/><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2.fntdata"/><Relationship Id="rId59" Type="http://schemas.openxmlformats.org/officeDocument/2006/relationships/font" Target="fonts/font1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font" Target="fonts/font10.fntdata"/><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font" Target="fonts/font5.fntdata"/><Relationship Id="rId57" Type="http://schemas.openxmlformats.org/officeDocument/2006/relationships/font" Target="fonts/font13.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notesMaster" Target="notesMasters/notesMaster1.xml"/><Relationship Id="rId52" Type="http://schemas.openxmlformats.org/officeDocument/2006/relationships/font" Target="fonts/font8.fntdata"/><Relationship Id="rId60" Type="http://schemas.openxmlformats.org/officeDocument/2006/relationships/font" Target="fonts/font16.fntdata"/><Relationship Id="rId4" Type="http://schemas.openxmlformats.org/officeDocument/2006/relationships/slide" Target="slides/slide1.xml"/><Relationship Id="rId9" Type="http://schemas.openxmlformats.org/officeDocument/2006/relationships/slide" Target="slides/slide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9"/>
        <p:cNvGrpSpPr/>
        <p:nvPr/>
      </p:nvGrpSpPr>
      <p:grpSpPr>
        <a:xfrm>
          <a:off x="0" y="0"/>
          <a:ext cx="0" cy="0"/>
          <a:chOff x="0" y="0"/>
          <a:chExt cx="0" cy="0"/>
        </a:xfrm>
      </p:grpSpPr>
      <p:sp>
        <p:nvSpPr>
          <p:cNvPr id="1040" name="Google Shape;1040;p:notes"/>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1" name="Google Shape;1041;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3"/>
        <p:cNvGrpSpPr/>
        <p:nvPr/>
      </p:nvGrpSpPr>
      <p:grpSpPr>
        <a:xfrm>
          <a:off x="0" y="0"/>
          <a:ext cx="0" cy="0"/>
          <a:chOff x="0" y="0"/>
          <a:chExt cx="0" cy="0"/>
        </a:xfrm>
      </p:grpSpPr>
      <p:sp>
        <p:nvSpPr>
          <p:cNvPr id="1094" name="Google Shape;1094;g305adf2975e_0_1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5" name="Google Shape;1095;g305adf2975e_0_1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0"/>
        <p:cNvGrpSpPr/>
        <p:nvPr/>
      </p:nvGrpSpPr>
      <p:grpSpPr>
        <a:xfrm>
          <a:off x="0" y="0"/>
          <a:ext cx="0" cy="0"/>
          <a:chOff x="0" y="0"/>
          <a:chExt cx="0" cy="0"/>
        </a:xfrm>
      </p:grpSpPr>
      <p:sp>
        <p:nvSpPr>
          <p:cNvPr id="1101" name="Google Shape;1101;g305adf2975e_3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02" name="Google Shape;1102;g305adf2975e_3_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slide provides a brief overview of the five indicators used in the ESSA Identification process.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Colorado utilizes mean scale scores on the CMAS, COALT, and SAT assessments, in both English language arts and math, for the Academic Achievement indicator. Please note that this includes students in grades 3-8 and grade 11.</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Median growth percentiles for the CMAS and SAT English language arts and math assessments are utilized for the Academic Progress indicator, for students in grades 4-8 and grade 11.</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Progress in Achieving English Language Proficiency Indicator is based on median growth percentiles from the ACCESS assessment, as well as the percentage of English learners that are on-track to attaining fluency within a six-year timeline.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School Quality or Student Success Indicator, often referred to as the SQSS indicator, consists of two measures. Chronic absenteeism rates for elementary and middle schools only. And dropout rates for high schools only.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 last indicator, Graduation Rates, includes both 4-year and 7-year graduation rates.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Please note the box on the right, which outlines identification criteria for alternative education campuses or AECs. Colorado is required to include all schools in the ESSA identification process and use a consistent identification process across all schools. When necessary, Colorado utilizes attendance and truancy rates in addition to the other indicators, to further differentiate among the lowest performing AECs.</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8"/>
        <p:cNvGrpSpPr/>
        <p:nvPr/>
      </p:nvGrpSpPr>
      <p:grpSpPr>
        <a:xfrm>
          <a:off x="0" y="0"/>
          <a:ext cx="0" cy="0"/>
          <a:chOff x="0" y="0"/>
          <a:chExt cx="0" cy="0"/>
        </a:xfrm>
      </p:grpSpPr>
      <p:sp>
        <p:nvSpPr>
          <p:cNvPr id="1109" name="Google Shape;1109;g305adf2975e_3_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0" name="Google Shape;1110;g305adf2975e_3_3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ESSA requires that states look at the performance of individual student groups in addition to the performance of all students. The following student groups are included in the ESSA identification process: English learners, students with disabilities, students experiencing poverty, and students from each racial or ethnic group. In addition, in order to maximize the number of students that can be included in the accountability process, Colorado has developed an “Aggregated Non-White group”. Any non-White students from racial or ethnic groups that do not meet the minimum number of students to be reported on their own, will be combined into one Aggregated Non-White group for accountability purposes.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5"/>
        <p:cNvGrpSpPr/>
        <p:nvPr/>
      </p:nvGrpSpPr>
      <p:grpSpPr>
        <a:xfrm>
          <a:off x="0" y="0"/>
          <a:ext cx="0" cy="0"/>
          <a:chOff x="0" y="0"/>
          <a:chExt cx="0" cy="0"/>
        </a:xfrm>
      </p:grpSpPr>
      <p:sp>
        <p:nvSpPr>
          <p:cNvPr id="1116" name="Google Shape;1116;g305adf2975e_3_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17" name="Google Shape;1117;g305adf2975e_3_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Colorado annually identifies schools for support and improvement. Schools can be identified based on one of two categories: Comprehensive Support and Improvement, or CS, and Targeted Support and Improvement, or TS.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Within Comprehensive Support and Improvement, there are three sub-categories: CS – Lowest 5 Percent, CS – Low Graduation Rate, and CS – Former ATS. </a:t>
            </a:r>
            <a:endParaRPr/>
          </a:p>
          <a:p>
            <a:pPr marL="0" lvl="0" indent="0" algn="l" rtl="0">
              <a:lnSpc>
                <a:spcPct val="100000"/>
              </a:lnSpc>
              <a:spcBef>
                <a:spcPts val="0"/>
              </a:spcBef>
              <a:spcAft>
                <a:spcPts val="0"/>
              </a:spcAft>
              <a:buSzPts val="1100"/>
              <a:buNone/>
            </a:pPr>
            <a:endParaRPr/>
          </a:p>
          <a:p>
            <a:pPr marL="171450" lvl="0" indent="-171450" algn="l" rtl="0">
              <a:lnSpc>
                <a:spcPct val="100000"/>
              </a:lnSpc>
              <a:spcBef>
                <a:spcPts val="0"/>
              </a:spcBef>
              <a:spcAft>
                <a:spcPts val="0"/>
              </a:spcAft>
              <a:buSzPts val="1100"/>
              <a:buChar char="●"/>
            </a:pPr>
            <a:r>
              <a:rPr lang="en"/>
              <a:t>The CS – Lowest 5 Percent category includes Title I schools with the lowest total percentage points earned, based on a composite scores calculated from the 5 indicators mentioned on the previous slide.</a:t>
            </a:r>
            <a:endParaRPr/>
          </a:p>
          <a:p>
            <a:pPr marL="171450" lvl="0" indent="-171450" algn="l" rtl="0">
              <a:lnSpc>
                <a:spcPct val="100000"/>
              </a:lnSpc>
              <a:spcBef>
                <a:spcPts val="0"/>
              </a:spcBef>
              <a:spcAft>
                <a:spcPts val="0"/>
              </a:spcAft>
              <a:buSzPts val="1100"/>
              <a:buChar char="●"/>
            </a:pPr>
            <a:r>
              <a:rPr lang="en"/>
              <a:t>The CS – Low Graduation category includes all public high schools, including AECs, with 4-year AND 7-year graduation rates below 67 percent for three consecutive years.</a:t>
            </a:r>
            <a:endParaRPr/>
          </a:p>
          <a:p>
            <a:pPr marL="171450" lvl="0" indent="-171450" algn="l" rtl="0">
              <a:lnSpc>
                <a:spcPct val="100000"/>
              </a:lnSpc>
              <a:spcBef>
                <a:spcPts val="0"/>
              </a:spcBef>
              <a:spcAft>
                <a:spcPts val="0"/>
              </a:spcAft>
              <a:buSzPts val="1100"/>
              <a:buChar char="●"/>
            </a:pPr>
            <a:r>
              <a:rPr lang="en"/>
              <a:t>The CS – Former ATS category includes Title I schools that have been identified for Additional Targeted Support and Improvement for four consecutive years for the same student group.</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Within Targeted Support and Improvement, there are two sub-categories: Targeted Support (TS) and Additional Targeted Support (ATS).</a:t>
            </a:r>
            <a:endParaRPr/>
          </a:p>
          <a:p>
            <a:pPr marL="0" lvl="0" indent="0" algn="l" rtl="0">
              <a:lnSpc>
                <a:spcPct val="100000"/>
              </a:lnSpc>
              <a:spcBef>
                <a:spcPts val="0"/>
              </a:spcBef>
              <a:spcAft>
                <a:spcPts val="0"/>
              </a:spcAft>
              <a:buSzPts val="1100"/>
              <a:buNone/>
            </a:pPr>
            <a:endParaRPr/>
          </a:p>
          <a:p>
            <a:pPr marL="171450" lvl="0" indent="-171450" algn="l" rtl="0">
              <a:lnSpc>
                <a:spcPct val="100000"/>
              </a:lnSpc>
              <a:spcBef>
                <a:spcPts val="0"/>
              </a:spcBef>
              <a:spcAft>
                <a:spcPts val="0"/>
              </a:spcAft>
              <a:buSzPts val="1100"/>
              <a:buChar char="●"/>
            </a:pPr>
            <a:r>
              <a:rPr lang="en"/>
              <a:t>The Targeted Support category includes schools with at least one consistently underperforming student group.</a:t>
            </a:r>
            <a:endParaRPr/>
          </a:p>
          <a:p>
            <a:pPr marL="171450" lvl="0" indent="-171450" algn="l" rtl="0">
              <a:lnSpc>
                <a:spcPct val="100000"/>
              </a:lnSpc>
              <a:spcBef>
                <a:spcPts val="0"/>
              </a:spcBef>
              <a:spcAft>
                <a:spcPts val="0"/>
              </a:spcAft>
              <a:buSzPts val="1100"/>
              <a:buChar char="●"/>
            </a:pPr>
            <a:r>
              <a:rPr lang="en"/>
              <a:t>The Additional Targeted Support category is a subset of TS and includes schools with at least one disaggregated group that, on its own, meets the criteria for CS – Lowest 5 percent.</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Please keep in mind that it is possible for a school to be identified for CS or TS based on participation only. Under ESSA, schools are required to assess at least 95 percent of students on the state assessments. Non-participants, including parent excusals, in excess of 5 percent must be counted as non-proficient and assigned the lowest possible scale score on the missed assessment. Colorado identifies schools for support and improvement based on actual mean scale scores first, then runs a second round of identifications based on participation-adjusted mean scale scores.</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3"/>
        <p:cNvGrpSpPr/>
        <p:nvPr/>
      </p:nvGrpSpPr>
      <p:grpSpPr>
        <a:xfrm>
          <a:off x="0" y="0"/>
          <a:ext cx="0" cy="0"/>
          <a:chOff x="0" y="0"/>
          <a:chExt cx="0" cy="0"/>
        </a:xfrm>
      </p:grpSpPr>
      <p:sp>
        <p:nvSpPr>
          <p:cNvPr id="1124" name="Google Shape;1124;g305adf2975e_0_1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25" name="Google Shape;1125;g305adf2975e_0_17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0"/>
        <p:cNvGrpSpPr/>
        <p:nvPr/>
      </p:nvGrpSpPr>
      <p:grpSpPr>
        <a:xfrm>
          <a:off x="0" y="0"/>
          <a:ext cx="0" cy="0"/>
          <a:chOff x="0" y="0"/>
          <a:chExt cx="0" cy="0"/>
        </a:xfrm>
      </p:grpSpPr>
      <p:sp>
        <p:nvSpPr>
          <p:cNvPr id="1131" name="Google Shape;1131;g305adf2975e_3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2" name="Google Shape;1132;g305adf2975e_3_4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slide provides a high-level overview of the various flags that may be included as part of a school’s identification.</a:t>
            </a:r>
            <a:endParaRPr/>
          </a:p>
          <a:p>
            <a:pPr marL="0" lvl="0" indent="0" algn="l" rtl="0">
              <a:lnSpc>
                <a:spcPct val="100000"/>
              </a:lnSpc>
              <a:spcBef>
                <a:spcPts val="0"/>
              </a:spcBef>
              <a:spcAft>
                <a:spcPts val="0"/>
              </a:spcAft>
              <a:buSzPts val="1100"/>
              <a:buNone/>
            </a:pPr>
            <a:endParaRPr/>
          </a:p>
          <a:p>
            <a:pPr marL="171450" lvl="0" indent="-171450" algn="l" rtl="0">
              <a:lnSpc>
                <a:spcPct val="100000"/>
              </a:lnSpc>
              <a:spcBef>
                <a:spcPts val="0"/>
              </a:spcBef>
              <a:spcAft>
                <a:spcPts val="0"/>
              </a:spcAft>
              <a:buSzPts val="1100"/>
              <a:buChar char="●"/>
            </a:pPr>
            <a:r>
              <a:rPr lang="en"/>
              <a:t>Within CS – Lowest 5 percent:</a:t>
            </a:r>
            <a:endParaRPr/>
          </a:p>
          <a:p>
            <a:pPr marL="628650" lvl="1" indent="-171450" algn="l" rtl="0">
              <a:lnSpc>
                <a:spcPct val="100000"/>
              </a:lnSpc>
              <a:spcBef>
                <a:spcPts val="0"/>
              </a:spcBef>
              <a:spcAft>
                <a:spcPts val="0"/>
              </a:spcAft>
              <a:buSzPts val="1100"/>
              <a:buChar char="○"/>
            </a:pPr>
            <a:r>
              <a:rPr lang="en"/>
              <a:t>A school can be flagged as On Watch, which indicates the school no longer meets identification criteria, but has not yet exited CS status, which is a multi-year identification. Please note this was previously labeled as Hold, but we have transitioned to On Watch to better align with the categories used for the Performance Frameworks.</a:t>
            </a:r>
            <a:endParaRPr/>
          </a:p>
          <a:p>
            <a:pPr marL="628650" lvl="1" indent="-171450" algn="l" rtl="0">
              <a:lnSpc>
                <a:spcPct val="100000"/>
              </a:lnSpc>
              <a:spcBef>
                <a:spcPts val="0"/>
              </a:spcBef>
              <a:spcAft>
                <a:spcPts val="0"/>
              </a:spcAft>
              <a:buSzPts val="1100"/>
              <a:buChar char="○"/>
            </a:pPr>
            <a:r>
              <a:rPr lang="en"/>
              <a:t>A school can also be flagged as Due to Participation Only, if the school meets identification criteria as a result of participation-adjusted calculations only.</a:t>
            </a:r>
            <a:endParaRPr/>
          </a:p>
          <a:p>
            <a:pPr marL="171450" lvl="0" indent="-171450" algn="l" rtl="0">
              <a:lnSpc>
                <a:spcPct val="100000"/>
              </a:lnSpc>
              <a:spcBef>
                <a:spcPts val="0"/>
              </a:spcBef>
              <a:spcAft>
                <a:spcPts val="0"/>
              </a:spcAft>
              <a:buSzPts val="1100"/>
              <a:buChar char="●"/>
            </a:pPr>
            <a:r>
              <a:rPr lang="en"/>
              <a:t>Within CS – Low Graduation rate:</a:t>
            </a:r>
            <a:endParaRPr/>
          </a:p>
          <a:p>
            <a:pPr marL="628650" lvl="1" indent="-171450" algn="l" rtl="0">
              <a:lnSpc>
                <a:spcPct val="100000"/>
              </a:lnSpc>
              <a:spcBef>
                <a:spcPts val="0"/>
              </a:spcBef>
              <a:spcAft>
                <a:spcPts val="0"/>
              </a:spcAft>
              <a:buSzPts val="1100"/>
              <a:buChar char="○"/>
            </a:pPr>
            <a:r>
              <a:rPr lang="en"/>
              <a:t>A school can be flagged as On Watch, as previously described.</a:t>
            </a:r>
            <a:endParaRPr/>
          </a:p>
          <a:p>
            <a:pPr marL="171450" lvl="0" indent="-171450" algn="l" rtl="0">
              <a:lnSpc>
                <a:spcPct val="100000"/>
              </a:lnSpc>
              <a:spcBef>
                <a:spcPts val="0"/>
              </a:spcBef>
              <a:spcAft>
                <a:spcPts val="0"/>
              </a:spcAft>
              <a:buSzPts val="1100"/>
              <a:buChar char="●"/>
            </a:pPr>
            <a:r>
              <a:rPr lang="en"/>
              <a:t>We do not currently have any schools identified for CS – Former ATS.</a:t>
            </a:r>
            <a:endParaRPr/>
          </a:p>
          <a:p>
            <a:pPr marL="171450" lvl="0" indent="-171450" algn="l" rtl="0">
              <a:lnSpc>
                <a:spcPct val="100000"/>
              </a:lnSpc>
              <a:spcBef>
                <a:spcPts val="0"/>
              </a:spcBef>
              <a:spcAft>
                <a:spcPts val="0"/>
              </a:spcAft>
              <a:buSzPts val="1100"/>
              <a:buChar char="●"/>
            </a:pPr>
            <a:r>
              <a:rPr lang="en"/>
              <a:t>Within TS and ATS:</a:t>
            </a:r>
            <a:endParaRPr/>
          </a:p>
          <a:p>
            <a:pPr marL="628650" lvl="1" indent="-171450" algn="l" rtl="0">
              <a:lnSpc>
                <a:spcPct val="100000"/>
              </a:lnSpc>
              <a:spcBef>
                <a:spcPts val="0"/>
              </a:spcBef>
              <a:spcAft>
                <a:spcPts val="0"/>
              </a:spcAft>
              <a:buSzPts val="1100"/>
              <a:buChar char="○"/>
            </a:pPr>
            <a:r>
              <a:rPr lang="en"/>
              <a:t>A school can be flagged as Not Exited by District, which indicates the school no longer meets identification criteria, but was not exited by the district. Districts are responsible for establishing exit criteria and timelines for TS as part of their Consolidated Application and are responsible for notifying CDE when each school has exited. If a school was not exited by the district, the designation will indicate the year of the original identification.</a:t>
            </a:r>
            <a:endParaRPr/>
          </a:p>
          <a:p>
            <a:pPr marL="628650" marR="0" lvl="1" indent="-171450" algn="l" rtl="0">
              <a:lnSpc>
                <a:spcPct val="100000"/>
              </a:lnSpc>
              <a:spcBef>
                <a:spcPts val="0"/>
              </a:spcBef>
              <a:spcAft>
                <a:spcPts val="0"/>
              </a:spcAft>
              <a:buClr>
                <a:srgbClr val="000000"/>
              </a:buClr>
              <a:buSzPts val="1100"/>
              <a:buFont typeface="Arial"/>
              <a:buChar char="○"/>
            </a:pPr>
            <a:r>
              <a:rPr lang="en"/>
              <a:t>A school can also be flagged as Due to Participation Only, if the school meets identification criteria as a result of participation-adjusted calculations only.</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7"/>
        <p:cNvGrpSpPr/>
        <p:nvPr/>
      </p:nvGrpSpPr>
      <p:grpSpPr>
        <a:xfrm>
          <a:off x="0" y="0"/>
          <a:ext cx="0" cy="0"/>
          <a:chOff x="0" y="0"/>
          <a:chExt cx="0" cy="0"/>
        </a:xfrm>
      </p:grpSpPr>
      <p:sp>
        <p:nvSpPr>
          <p:cNvPr id="1138" name="Google Shape;1138;g305adf2975e_3_4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39" name="Google Shape;1139;g305adf2975e_3_4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Now that we’ve provided a high-level overview of the ESSA Identification process, we will walk through the Fall 2024 ESSA Identification Results.</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2"/>
        <p:cNvGrpSpPr/>
        <p:nvPr/>
      </p:nvGrpSpPr>
      <p:grpSpPr>
        <a:xfrm>
          <a:off x="0" y="0"/>
          <a:ext cx="0" cy="0"/>
          <a:chOff x="0" y="0"/>
          <a:chExt cx="0" cy="0"/>
        </a:xfrm>
      </p:grpSpPr>
      <p:sp>
        <p:nvSpPr>
          <p:cNvPr id="1143" name="Google Shape;1143;g305adf2975e_3_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44" name="Google Shape;1144;g305adf2975e_3_5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Currently, we have 270 schools identified for support and improvement under ESSA, not including K-2 schools for which calculations are in the process of being run.</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There are 25 newly identified schools this year. The largest number of schools fall into the TS category, with 105 schools, of which 7 were not exited by the district. There are 14 schools in the ATS category, 2 of which were not exited by the district. There are 46 schools in the CS – Low Graduation Rate category, with 8 on watch and 28 currently identified for their fourth or more year. And there are 73 schools in the CS – Lowest 5 percent category, with 34 on watch and 4 currently identified for their fourth or more year.</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There are an additional 32 schools that were identified due to participation only, of which 6 are in the CS – Lowest 5 percent category and 26 are in the TS category.</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9"/>
        <p:cNvGrpSpPr/>
        <p:nvPr/>
      </p:nvGrpSpPr>
      <p:grpSpPr>
        <a:xfrm>
          <a:off x="0" y="0"/>
          <a:ext cx="0" cy="0"/>
          <a:chOff x="0" y="0"/>
          <a:chExt cx="0" cy="0"/>
        </a:xfrm>
      </p:grpSpPr>
      <p:sp>
        <p:nvSpPr>
          <p:cNvPr id="1150" name="Google Shape;1150;g305adf2975e_3_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51" name="Google Shape;1151;g305adf2975e_3_57: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slide shows the overlap between the School Performance Framework ratings and ESSA identifications. Please note these numbers are based on preliminary SPF ratings and do not reflect the request to reconsider process. There are a total of 196 schools on Performance Watch based on the Fall 2024 SPF preliminary ratings. Of those, 114 schools are state identified only, not ESSA identified. There are a total of 270 schools identified under ESSA. Of those, 188 are ESSA identified only, not on Performance Watch. There are a total of 82 schools that both state and ESSA identified.</a:t>
            </a:r>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2"/>
        <p:cNvGrpSpPr/>
        <p:nvPr/>
      </p:nvGrpSpPr>
      <p:grpSpPr>
        <a:xfrm>
          <a:off x="0" y="0"/>
          <a:ext cx="0" cy="0"/>
          <a:chOff x="0" y="0"/>
          <a:chExt cx="0" cy="0"/>
        </a:xfrm>
      </p:grpSpPr>
      <p:sp>
        <p:nvSpPr>
          <p:cNvPr id="1163" name="Google Shape;1163;g305adf2975e_3_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64" name="Google Shape;1164;g305adf2975e_3_68: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This slide provides an overall of the specific student groups associated with schools identified for Targeted Support and Improvement. Please note that schools can be identified for more than one student groups, therefore the counts may not add up to the total.</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Of the 14 schools identified for ATS, 3 were identified based on the performance of students eligible for free/reduced meals, 10 were identified based on the performance of students with disabilities, and 6 were identified based on the performance of specific racial/ethnic groups.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Of the 131 schools identified for TS, 14 were identified based on the performance of multilingual learners, 33 were identified based on the performance of students eligible for free/reduced meals, 38 were identified based on the performance of students with disabilities, and 101 were identified based on the performance of specific racial/ethnic groups.</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4"/>
        <p:cNvGrpSpPr/>
        <p:nvPr/>
      </p:nvGrpSpPr>
      <p:grpSpPr>
        <a:xfrm>
          <a:off x="0" y="0"/>
          <a:ext cx="0" cy="0"/>
          <a:chOff x="0" y="0"/>
          <a:chExt cx="0" cy="0"/>
        </a:xfrm>
      </p:grpSpPr>
      <p:sp>
        <p:nvSpPr>
          <p:cNvPr id="1045" name="Google Shape;1045;g271fd490ee5_0_33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46" name="Google Shape;1046;g271fd490ee5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9"/>
        <p:cNvGrpSpPr/>
        <p:nvPr/>
      </p:nvGrpSpPr>
      <p:grpSpPr>
        <a:xfrm>
          <a:off x="0" y="0"/>
          <a:ext cx="0" cy="0"/>
          <a:chOff x="0" y="0"/>
          <a:chExt cx="0" cy="0"/>
        </a:xfrm>
      </p:grpSpPr>
      <p:sp>
        <p:nvSpPr>
          <p:cNvPr id="1170" name="Google Shape;1170;g305adf2975e_0_19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71" name="Google Shape;1171;g305adf2975e_0_19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ESSA School Profiles were created for every school identified for support and improvement under ESSA. Profiles were shared via Syncplicity with superintendents, district accountability contacts, and authorized representatives from the Consolidated Application. Authorized individuals can request access for additional school and/or district personnel by sending an email to Yazmine Patino.</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6"/>
        <p:cNvGrpSpPr/>
        <p:nvPr/>
      </p:nvGrpSpPr>
      <p:grpSpPr>
        <a:xfrm>
          <a:off x="0" y="0"/>
          <a:ext cx="0" cy="0"/>
          <a:chOff x="0" y="0"/>
          <a:chExt cx="0" cy="0"/>
        </a:xfrm>
      </p:grpSpPr>
      <p:sp>
        <p:nvSpPr>
          <p:cNvPr id="1177" name="Google Shape;1177;g305adf2975e_0_20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78" name="Google Shape;1178;g305adf2975e_0_2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3"/>
        <p:cNvGrpSpPr/>
        <p:nvPr/>
      </p:nvGrpSpPr>
      <p:grpSpPr>
        <a:xfrm>
          <a:off x="0" y="0"/>
          <a:ext cx="0" cy="0"/>
          <a:chOff x="0" y="0"/>
          <a:chExt cx="0" cy="0"/>
        </a:xfrm>
      </p:grpSpPr>
      <p:sp>
        <p:nvSpPr>
          <p:cNvPr id="1184" name="Google Shape;1184;g305adf2975e_3_7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85" name="Google Shape;1185;g305adf2975e_3_7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ESSA School Profiles start with an overview section, outlined in blue, which includes the schools ESSA identification status. A few things to note in this section:</a:t>
            </a:r>
            <a:endParaRPr/>
          </a:p>
          <a:p>
            <a:pPr marL="0" lvl="0" indent="0" algn="l" rtl="0">
              <a:lnSpc>
                <a:spcPct val="100000"/>
              </a:lnSpc>
              <a:spcBef>
                <a:spcPts val="0"/>
              </a:spcBef>
              <a:spcAft>
                <a:spcPts val="0"/>
              </a:spcAft>
              <a:buSzPts val="1100"/>
              <a:buNone/>
            </a:pPr>
            <a:endParaRPr/>
          </a:p>
          <a:p>
            <a:pPr marL="171450" lvl="0" indent="-171450" algn="l" rtl="0">
              <a:lnSpc>
                <a:spcPct val="100000"/>
              </a:lnSpc>
              <a:spcBef>
                <a:spcPts val="0"/>
              </a:spcBef>
              <a:spcAft>
                <a:spcPts val="0"/>
              </a:spcAft>
              <a:buSzPts val="1100"/>
              <a:buChar char="●"/>
            </a:pPr>
            <a:r>
              <a:rPr lang="en"/>
              <a:t>More than one identification category may be noted, if a school meets identification criteria for multiple categories. Schools are only identified for a single category, however, based on prioritization of the categories in the order listed. In this example, you’ll see the school met identification criteria for both ATS and TS. The ATS identification was prioritized, which is why the status indicates Identified. The TS identification was not prioritized, which is why the status indicates met identification criteria and the information is greyed out.</a:t>
            </a:r>
            <a:endParaRPr/>
          </a:p>
          <a:p>
            <a:pPr marL="171450" lvl="0" indent="-171450" algn="l" rtl="0">
              <a:lnSpc>
                <a:spcPct val="100000"/>
              </a:lnSpc>
              <a:spcBef>
                <a:spcPts val="0"/>
              </a:spcBef>
              <a:spcAft>
                <a:spcPts val="0"/>
              </a:spcAft>
              <a:buSzPts val="1100"/>
              <a:buChar char="●"/>
            </a:pPr>
            <a:r>
              <a:rPr lang="en"/>
              <a:t>For CS and ATS designations, the profiles include the consecutive year of identification. In this example, the school is in Year 1 of ATS identification.</a:t>
            </a:r>
            <a:endParaRPr/>
          </a:p>
          <a:p>
            <a:pPr marL="171450" lvl="0" indent="-171450" algn="l" rtl="0">
              <a:lnSpc>
                <a:spcPct val="100000"/>
              </a:lnSpc>
              <a:spcBef>
                <a:spcPts val="0"/>
              </a:spcBef>
              <a:spcAft>
                <a:spcPts val="0"/>
              </a:spcAft>
              <a:buSzPts val="1100"/>
              <a:buChar char="●"/>
            </a:pPr>
            <a:r>
              <a:rPr lang="en"/>
              <a:t>For ATS and TS designations, the profiles indicate the specific student groups for which schools were identified. In this example, students with disabilities.</a:t>
            </a:r>
            <a:endParaRPr/>
          </a:p>
          <a:p>
            <a:pPr marL="171450" lvl="0" indent="-171450" algn="l" rtl="0">
              <a:lnSpc>
                <a:spcPct val="100000"/>
              </a:lnSpc>
              <a:spcBef>
                <a:spcPts val="0"/>
              </a:spcBef>
              <a:spcAft>
                <a:spcPts val="0"/>
              </a:spcAft>
              <a:buSzPts val="1100"/>
              <a:buChar char="●"/>
            </a:pPr>
            <a:r>
              <a:rPr lang="en"/>
              <a:t>Designations may also indicate On Watch, Due to Participation Only, or Not Exited by District as applicable.</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9"/>
        <p:cNvGrpSpPr/>
        <p:nvPr/>
      </p:nvGrpSpPr>
      <p:grpSpPr>
        <a:xfrm>
          <a:off x="0" y="0"/>
          <a:ext cx="0" cy="0"/>
          <a:chOff x="0" y="0"/>
          <a:chExt cx="0" cy="0"/>
        </a:xfrm>
      </p:grpSpPr>
      <p:sp>
        <p:nvSpPr>
          <p:cNvPr id="1190" name="Google Shape;1190;g305adf2975e_3_8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1" name="Google Shape;1191;g305adf2975e_3_84: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The next section of the ESSA School Profiles, outlined in green, includes specific performance data for each student group for each ESSA indicator.:</a:t>
            </a:r>
            <a:endParaRPr/>
          </a:p>
          <a:p>
            <a:pPr marL="0" lvl="0" indent="0" algn="l" rtl="0">
              <a:lnSpc>
                <a:spcPct val="100000"/>
              </a:lnSpc>
              <a:spcBef>
                <a:spcPts val="0"/>
              </a:spcBef>
              <a:spcAft>
                <a:spcPts val="0"/>
              </a:spcAft>
              <a:buSzPts val="1100"/>
              <a:buNone/>
            </a:pPr>
            <a:endParaRPr/>
          </a:p>
          <a:p>
            <a:pPr marL="171450" lvl="0" indent="-171450" algn="l" rtl="0">
              <a:lnSpc>
                <a:spcPct val="100000"/>
              </a:lnSpc>
              <a:spcBef>
                <a:spcPts val="0"/>
              </a:spcBef>
              <a:spcAft>
                <a:spcPts val="0"/>
              </a:spcAft>
              <a:buSzPts val="1100"/>
              <a:buChar char="●"/>
            </a:pPr>
            <a:r>
              <a:rPr lang="en"/>
              <a:t>The student group is noted at the top of each section. In this example, Black or African American students.</a:t>
            </a:r>
            <a:endParaRPr/>
          </a:p>
          <a:p>
            <a:pPr marL="171450" lvl="0" indent="-171450" algn="l" rtl="0">
              <a:lnSpc>
                <a:spcPct val="100000"/>
              </a:lnSpc>
              <a:spcBef>
                <a:spcPts val="0"/>
              </a:spcBef>
              <a:spcAft>
                <a:spcPts val="0"/>
              </a:spcAft>
              <a:buSzPts val="1100"/>
              <a:buChar char="●"/>
            </a:pPr>
            <a:r>
              <a:rPr lang="en"/>
              <a:t>If an indicator or grade span does not apply, the information will be greyed out.</a:t>
            </a:r>
            <a:endParaRPr/>
          </a:p>
          <a:p>
            <a:pPr marL="171450" lvl="0" indent="-171450" algn="l" rtl="0">
              <a:lnSpc>
                <a:spcPct val="100000"/>
              </a:lnSpc>
              <a:spcBef>
                <a:spcPts val="0"/>
              </a:spcBef>
              <a:spcAft>
                <a:spcPts val="0"/>
              </a:spcAft>
              <a:buSzPts val="1100"/>
              <a:buChar char="●"/>
            </a:pPr>
            <a:r>
              <a:rPr lang="en"/>
              <a:t>If the minimum number of students for a given indicator was not met, the profiles will display n &lt; 16 or n &lt; 20 as applicable, as noted in this screenshot.</a:t>
            </a:r>
            <a:endParaRPr/>
          </a:p>
          <a:p>
            <a:pPr marL="171450" lvl="0" indent="-171450" algn="l" rtl="0">
              <a:lnSpc>
                <a:spcPct val="100000"/>
              </a:lnSpc>
              <a:spcBef>
                <a:spcPts val="0"/>
              </a:spcBef>
              <a:spcAft>
                <a:spcPts val="0"/>
              </a:spcAft>
              <a:buSzPts val="1100"/>
              <a:buChar char="●"/>
            </a:pPr>
            <a:r>
              <a:rPr lang="en"/>
              <a:t>Otherwise, the profiles will display the specific rating, for example, the mean scale score, median growth percentile, or percentage, and the associated rating. In this example, the dropout rate is 0%, which earns an Exceeds rating.</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If a school was identified due to participation only, their profile will include their actual mean scale scores, as well as their participation-adjusted mean scale scores.</a:t>
            </a:r>
            <a:endParaRPr/>
          </a:p>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97"/>
        <p:cNvGrpSpPr/>
        <p:nvPr/>
      </p:nvGrpSpPr>
      <p:grpSpPr>
        <a:xfrm>
          <a:off x="0" y="0"/>
          <a:ext cx="0" cy="0"/>
          <a:chOff x="0" y="0"/>
          <a:chExt cx="0" cy="0"/>
        </a:xfrm>
      </p:grpSpPr>
      <p:sp>
        <p:nvSpPr>
          <p:cNvPr id="1198" name="Google Shape;1198;g305adf2975e_3_8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199" name="Google Shape;1199;g305adf2975e_3_89: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For more information, you can visit CDE’s ESSA Methods and Criteria for Identification of Schools for Support and Improvement webpage. CDE will be updating this webpage within the next couple weeks to include a list of schools identified for support and improvement in Fall 2024, and to provide additional resources regarding the methodology.</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For any additional questions regarding the methodology, criteria, or data used to identify schools for support and improvement under ESSA, you can contact myself, Mary Shen, or Nazie.</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Thank you!</a:t>
            </a:r>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4"/>
        <p:cNvGrpSpPr/>
        <p:nvPr/>
      </p:nvGrpSpPr>
      <p:grpSpPr>
        <a:xfrm>
          <a:off x="0" y="0"/>
          <a:ext cx="0" cy="0"/>
          <a:chOff x="0" y="0"/>
          <a:chExt cx="0" cy="0"/>
        </a:xfrm>
      </p:grpSpPr>
      <p:sp>
        <p:nvSpPr>
          <p:cNvPr id="1205" name="Google Shape;1205;g2efd430732d_0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06" name="Google Shape;1206;g2efd430732d_0_1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Welcome and my name is Sue Miller-Curley and I am an ESEA Monitoring and Title II Specialist.  I am here today to provide guidance and resources for you to support your ESSA-identified schools.  </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9"/>
        <p:cNvGrpSpPr/>
        <p:nvPr/>
      </p:nvGrpSpPr>
      <p:grpSpPr>
        <a:xfrm>
          <a:off x="0" y="0"/>
          <a:ext cx="0" cy="0"/>
          <a:chOff x="0" y="0"/>
          <a:chExt cx="0" cy="0"/>
        </a:xfrm>
      </p:grpSpPr>
      <p:sp>
        <p:nvSpPr>
          <p:cNvPr id="1210" name="Google Shape;1210;g3059ac675fc_2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1" name="Google Shape;1211;g3059ac675fc_2_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6"/>
        <p:cNvGrpSpPr/>
        <p:nvPr/>
      </p:nvGrpSpPr>
      <p:grpSpPr>
        <a:xfrm>
          <a:off x="0" y="0"/>
          <a:ext cx="0" cy="0"/>
          <a:chOff x="0" y="0"/>
          <a:chExt cx="0" cy="0"/>
        </a:xfrm>
      </p:grpSpPr>
      <p:sp>
        <p:nvSpPr>
          <p:cNvPr id="1217" name="Google Shape;1217;g3059ac675fc_2_12: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18" name="Google Shape;1218;g3059ac675fc_2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2"/>
        <p:cNvGrpSpPr/>
        <p:nvPr/>
      </p:nvGrpSpPr>
      <p:grpSpPr>
        <a:xfrm>
          <a:off x="0" y="0"/>
          <a:ext cx="0" cy="0"/>
          <a:chOff x="0" y="0"/>
          <a:chExt cx="0" cy="0"/>
        </a:xfrm>
      </p:grpSpPr>
      <p:sp>
        <p:nvSpPr>
          <p:cNvPr id="1223" name="Google Shape;1223;g3059ac675fc_2_3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24" name="Google Shape;1224;g3059ac675fc_2_3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a:solidFill>
                  <a:schemeClr val="dk1"/>
                </a:solidFill>
              </a:rPr>
              <a:t>Calling your attention to the upper right, the Unified Improvement Plan in Colorado serves as the school improvement planning instrument in which schools meet state and federal accountability requirements.  </a:t>
            </a:r>
            <a:endParaRPr>
              <a:solidFill>
                <a:schemeClr val="dk1"/>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5"/>
        <p:cNvGrpSpPr/>
        <p:nvPr/>
      </p:nvGrpSpPr>
      <p:grpSpPr>
        <a:xfrm>
          <a:off x="0" y="0"/>
          <a:ext cx="0" cy="0"/>
          <a:chOff x="0" y="0"/>
          <a:chExt cx="0" cy="0"/>
        </a:xfrm>
      </p:grpSpPr>
      <p:sp>
        <p:nvSpPr>
          <p:cNvPr id="1246" name="Google Shape;1246;g3059ac675fc_2_38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47" name="Google Shape;1247;g3059ac675fc_2_3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LEAs are required to review and approve plans for TS and ATS schools, as well as CS schools.  The state is also required to review and approve plans for CS Schools.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0"/>
        <p:cNvGrpSpPr/>
        <p:nvPr/>
      </p:nvGrpSpPr>
      <p:grpSpPr>
        <a:xfrm>
          <a:off x="0" y="0"/>
          <a:ext cx="0" cy="0"/>
          <a:chOff x="0" y="0"/>
          <a:chExt cx="0" cy="0"/>
        </a:xfrm>
      </p:grpSpPr>
      <p:sp>
        <p:nvSpPr>
          <p:cNvPr id="1051" name="Google Shape;1051;g2f6705eeb30_3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52" name="Google Shape;1052;g2f6705eeb30_3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1"/>
        <p:cNvGrpSpPr/>
        <p:nvPr/>
      </p:nvGrpSpPr>
      <p:grpSpPr>
        <a:xfrm>
          <a:off x="0" y="0"/>
          <a:ext cx="0" cy="0"/>
          <a:chOff x="0" y="0"/>
          <a:chExt cx="0" cy="0"/>
        </a:xfrm>
      </p:grpSpPr>
      <p:sp>
        <p:nvSpPr>
          <p:cNvPr id="1252" name="Google Shape;1252;g3059ac675fc_2_39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53" name="Google Shape;1253;g3059ac675fc_2_39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g3059ac675fc_2_3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59" name="Google Shape;1259;g3059ac675fc_2_39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The one-stop shop is the identification dashboard.  For ESSA identification, see the drop-down.  You can view all schools ESSA identified, or select by CS, TS, and ATS.  For in-depth information, view school profiles in Syncplicity.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4"/>
        <p:cNvGrpSpPr/>
        <p:nvPr/>
      </p:nvGrpSpPr>
      <p:grpSpPr>
        <a:xfrm>
          <a:off x="0" y="0"/>
          <a:ext cx="0" cy="0"/>
          <a:chOff x="0" y="0"/>
          <a:chExt cx="0" cy="0"/>
        </a:xfrm>
      </p:grpSpPr>
      <p:sp>
        <p:nvSpPr>
          <p:cNvPr id="1265" name="Google Shape;1265;g3059ac675fc_2_4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66" name="Google Shape;1266;g3059ac675fc_2_40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This spring, Erin Loften from our School Improvement Team joined us to roll out the streamlined UIP.  We have developed resources so schools can use either template to meet the requirements.  This website provides information on the requirements for CS, TS, and ATS schools using either template.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3"/>
        <p:cNvGrpSpPr/>
        <p:nvPr/>
      </p:nvGrpSpPr>
      <p:grpSpPr>
        <a:xfrm>
          <a:off x="0" y="0"/>
          <a:ext cx="0" cy="0"/>
          <a:chOff x="0" y="0"/>
          <a:chExt cx="0" cy="0"/>
        </a:xfrm>
      </p:grpSpPr>
      <p:sp>
        <p:nvSpPr>
          <p:cNvPr id="1274" name="Google Shape;1274;g3059ac675fc_2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5" name="Google Shape;1275;g3059ac675fc_2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On the UIP page, you will find resources for both the traditional template and the streamlined template.  In this slide I am highlighting the new, colorful resources for the streamlined UIP.  We feel these resources are much clearer and supportive of guiding districts and school leaders in meeting requirements.  (demonstrate)</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3059ac675fc_2_4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 name="Google Shape;1287;g3059ac675fc_2_4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1"/>
        <p:cNvGrpSpPr/>
        <p:nvPr/>
      </p:nvGrpSpPr>
      <p:grpSpPr>
        <a:xfrm>
          <a:off x="0" y="0"/>
          <a:ext cx="0" cy="0"/>
          <a:chOff x="0" y="0"/>
          <a:chExt cx="0" cy="0"/>
        </a:xfrm>
      </p:grpSpPr>
      <p:sp>
        <p:nvSpPr>
          <p:cNvPr id="1292" name="Google Shape;1292;g3059ac675fc_2_4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293" name="Google Shape;1293;g3059ac675fc_2_425: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8"/>
        <p:cNvGrpSpPr/>
        <p:nvPr/>
      </p:nvGrpSpPr>
      <p:grpSpPr>
        <a:xfrm>
          <a:off x="0" y="0"/>
          <a:ext cx="0" cy="0"/>
          <a:chOff x="0" y="0"/>
          <a:chExt cx="0" cy="0"/>
        </a:xfrm>
      </p:grpSpPr>
      <p:sp>
        <p:nvSpPr>
          <p:cNvPr id="1299" name="Google Shape;1299;g2f89c069d64_2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300" name="Google Shape;1300;g2f89c069d64_2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Rachel E.</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3"/>
        <p:cNvGrpSpPr/>
        <p:nvPr/>
      </p:nvGrpSpPr>
      <p:grpSpPr>
        <a:xfrm>
          <a:off x="0" y="0"/>
          <a:ext cx="0" cy="0"/>
          <a:chOff x="0" y="0"/>
          <a:chExt cx="0" cy="0"/>
        </a:xfrm>
      </p:grpSpPr>
      <p:sp>
        <p:nvSpPr>
          <p:cNvPr id="1304" name="Google Shape;1304;g2f89c069d64_0_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05" name="Google Shape;1305;g2f89c069d64_0_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9"/>
        <p:cNvGrpSpPr/>
        <p:nvPr/>
      </p:nvGrpSpPr>
      <p:grpSpPr>
        <a:xfrm>
          <a:off x="0" y="0"/>
          <a:ext cx="0" cy="0"/>
          <a:chOff x="0" y="0"/>
          <a:chExt cx="0" cy="0"/>
        </a:xfrm>
      </p:grpSpPr>
      <p:sp>
        <p:nvSpPr>
          <p:cNvPr id="1310" name="Google Shape;1310;g272f327b636_0_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1" name="Google Shape;1311;g272f327b636_0_2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4"/>
        <p:cNvGrpSpPr/>
        <p:nvPr/>
      </p:nvGrpSpPr>
      <p:grpSpPr>
        <a:xfrm>
          <a:off x="0" y="0"/>
          <a:ext cx="0" cy="0"/>
          <a:chOff x="0" y="0"/>
          <a:chExt cx="0" cy="0"/>
        </a:xfrm>
      </p:grpSpPr>
      <p:sp>
        <p:nvSpPr>
          <p:cNvPr id="1315" name="Google Shape;1315;g272f327b636_0_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16" name="Google Shape;1316;g272f327b636_0_1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5"/>
        <p:cNvGrpSpPr/>
        <p:nvPr/>
      </p:nvGrpSpPr>
      <p:grpSpPr>
        <a:xfrm>
          <a:off x="0" y="0"/>
          <a:ext cx="0" cy="0"/>
          <a:chOff x="0" y="0"/>
          <a:chExt cx="0" cy="0"/>
        </a:xfrm>
      </p:grpSpPr>
      <p:sp>
        <p:nvSpPr>
          <p:cNvPr id="1056" name="Google Shape;1056;g305adf2975e_0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57" name="Google Shape;1057;g305adf2975e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1"/>
        <p:cNvGrpSpPr/>
        <p:nvPr/>
      </p:nvGrpSpPr>
      <p:grpSpPr>
        <a:xfrm>
          <a:off x="0" y="0"/>
          <a:ext cx="0" cy="0"/>
          <a:chOff x="0" y="0"/>
          <a:chExt cx="0" cy="0"/>
        </a:xfrm>
      </p:grpSpPr>
      <p:sp>
        <p:nvSpPr>
          <p:cNvPr id="1322" name="Google Shape;1322;g272f327b636_0_19:notes"/>
          <p:cNvSpPr>
            <a:spLocks noGrp="1" noRot="1" noChangeAspect="1"/>
          </p:cNvSpPr>
          <p:nvPr>
            <p:ph type="sldImg" idx="2"/>
          </p:nvPr>
        </p:nvSpPr>
        <p:spPr>
          <a:xfrm>
            <a:off x="3813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3" name="Google Shape;1323;g272f327b636_0_1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2"/>
        <p:cNvGrpSpPr/>
        <p:nvPr/>
      </p:nvGrpSpPr>
      <p:grpSpPr>
        <a:xfrm>
          <a:off x="0" y="0"/>
          <a:ext cx="0" cy="0"/>
          <a:chOff x="0" y="0"/>
          <a:chExt cx="0" cy="0"/>
        </a:xfrm>
      </p:grpSpPr>
      <p:sp>
        <p:nvSpPr>
          <p:cNvPr id="1063" name="Google Shape;1063;g2f670601a03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64" name="Google Shape;1064;g2f670601a03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
              <a:t>Rachel E.</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g2f6c1a47a43_1_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0" name="Google Shape;1070;g2f6c1a47a43_1_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r>
              <a:rPr lang="en"/>
              <a:t>Nazie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3"/>
        <p:cNvGrpSpPr/>
        <p:nvPr/>
      </p:nvGrpSpPr>
      <p:grpSpPr>
        <a:xfrm>
          <a:off x="0" y="0"/>
          <a:ext cx="0" cy="0"/>
          <a:chOff x="0" y="0"/>
          <a:chExt cx="0" cy="0"/>
        </a:xfrm>
      </p:grpSpPr>
      <p:sp>
        <p:nvSpPr>
          <p:cNvPr id="1074" name="Google Shape;1074;g305adf2975e_3_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75" name="Google Shape;1075;g305adf2975e_3_12: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SzPts val="1100"/>
              <a:buNone/>
            </a:pP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9"/>
        <p:cNvGrpSpPr/>
        <p:nvPr/>
      </p:nvGrpSpPr>
      <p:grpSpPr>
        <a:xfrm>
          <a:off x="0" y="0"/>
          <a:ext cx="0" cy="0"/>
          <a:chOff x="0" y="0"/>
          <a:chExt cx="0" cy="0"/>
        </a:xfrm>
      </p:grpSpPr>
      <p:sp>
        <p:nvSpPr>
          <p:cNvPr id="1080" name="Google Shape;1080;g305adf2975e_0_1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81" name="Google Shape;1081;g305adf2975e_0_168: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6"/>
        <p:cNvGrpSpPr/>
        <p:nvPr/>
      </p:nvGrpSpPr>
      <p:grpSpPr>
        <a:xfrm>
          <a:off x="0" y="0"/>
          <a:ext cx="0" cy="0"/>
          <a:chOff x="0" y="0"/>
          <a:chExt cx="0" cy="0"/>
        </a:xfrm>
      </p:grpSpPr>
      <p:sp>
        <p:nvSpPr>
          <p:cNvPr id="1087" name="Google Shape;1087;g305adf2975e_3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1088" name="Google Shape;1088;g305adf2975e_3_2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a:t>Every state that accepts funds under ESSA must have an approved methodology for methodology for meaningfully differentiating the performance of and identifying schools for support and improvement. </a:t>
            </a:r>
            <a:r>
              <a:rPr lang="en">
                <a:solidFill>
                  <a:schemeClr val="dk1"/>
                </a:solidFill>
              </a:rPr>
              <a:t>Colorado’s methodology was initially approved by the U.S. Department of Education in 2018 as part of its ESSA State Plan. Colorado first identified schools in the fall of the 2017-18 school year, and continued to annually identify schools in the 2018-19 and 2019-20 school years. Due to the extraordinary circumstances created by the COVID-19 pandemic, Colorado received a waiver from accountability and school identification requirements for the 2020-21 and 2021-22 school years.</a:t>
            </a:r>
            <a:endParaRPr/>
          </a:p>
          <a:p>
            <a:pPr marL="0" lvl="0" indent="0" algn="l" rtl="0">
              <a:lnSpc>
                <a:spcPct val="100000"/>
              </a:lnSpc>
              <a:spcBef>
                <a:spcPts val="0"/>
              </a:spcBef>
              <a:spcAft>
                <a:spcPts val="0"/>
              </a:spcAft>
              <a:buSzPts val="1100"/>
              <a:buNone/>
            </a:pPr>
            <a:endParaRPr/>
          </a:p>
          <a:p>
            <a:pPr marL="0" lvl="0" indent="0" algn="l" rtl="0">
              <a:lnSpc>
                <a:spcPct val="100000"/>
              </a:lnSpc>
              <a:spcBef>
                <a:spcPts val="0"/>
              </a:spcBef>
              <a:spcAft>
                <a:spcPts val="0"/>
              </a:spcAft>
              <a:buSzPts val="1100"/>
              <a:buNone/>
            </a:pPr>
            <a:r>
              <a:rPr lang="en"/>
              <a:t>Colorado resumed school identification in Fall 2022 under a short-term addendum, and then in January 2023, CDE submitted an amendment to revise its ESSA identification methodology to address the impact of the pandemic. The proposed changes were approved by the U. S. Department of Education in June 2023, and implemented beginning with the Fall 2023 identifications. Colorado’s amendment included the following changes:</a:t>
            </a:r>
            <a:endParaRPr/>
          </a:p>
          <a:p>
            <a:pPr marL="171450" lvl="0" indent="-171450" algn="l" rtl="0">
              <a:lnSpc>
                <a:spcPct val="100000"/>
              </a:lnSpc>
              <a:spcBef>
                <a:spcPts val="0"/>
              </a:spcBef>
              <a:spcAft>
                <a:spcPts val="0"/>
              </a:spcAft>
              <a:buSzPts val="1100"/>
              <a:buChar char="●"/>
            </a:pPr>
            <a:r>
              <a:rPr lang="en"/>
              <a:t>Revised targets for the English language proficiency on-track to attaining fluency metric, to better align with the performance framework cut scores.</a:t>
            </a:r>
            <a:endParaRPr/>
          </a:p>
          <a:p>
            <a:pPr marL="171450" lvl="0" indent="-171450" algn="l" rtl="0">
              <a:lnSpc>
                <a:spcPct val="100000"/>
              </a:lnSpc>
              <a:spcBef>
                <a:spcPts val="0"/>
              </a:spcBef>
              <a:spcAft>
                <a:spcPts val="0"/>
              </a:spcAft>
              <a:buSzPts val="1100"/>
              <a:buChar char="●"/>
            </a:pPr>
            <a:r>
              <a:rPr lang="en"/>
              <a:t>Revisions to the School Quality and Student Success, or SQSS, indicator. Specifically, science achievement was removed for all grades, and chronic absenteeism rates, as opposed to a reduction metric, continues to be used for elementary and middle grade spans. The revised chronic absenteeism metric is based on unexcused absences only.</a:t>
            </a:r>
            <a:endParaRPr/>
          </a:p>
          <a:p>
            <a:pPr marL="171450" lvl="0" indent="-171450" algn="l" rtl="0">
              <a:lnSpc>
                <a:spcPct val="100000"/>
              </a:lnSpc>
              <a:spcBef>
                <a:spcPts val="0"/>
              </a:spcBef>
              <a:spcAft>
                <a:spcPts val="0"/>
              </a:spcAft>
              <a:buSzPts val="1100"/>
              <a:buChar char="●"/>
            </a:pPr>
            <a:r>
              <a:rPr lang="en"/>
              <a:t>The amendment also involves resuming the use of three years of aggregate data, even if some of the data was from prior to the pandemic.</a:t>
            </a:r>
            <a:endParaRPr/>
          </a:p>
          <a:p>
            <a:pPr marL="171450" lvl="0" indent="-171450" algn="l" rtl="0">
              <a:lnSpc>
                <a:spcPct val="100000"/>
              </a:lnSpc>
              <a:spcBef>
                <a:spcPts val="0"/>
              </a:spcBef>
              <a:spcAft>
                <a:spcPts val="0"/>
              </a:spcAft>
              <a:buSzPts val="1100"/>
              <a:buChar char="●"/>
            </a:pPr>
            <a:r>
              <a:rPr lang="en"/>
              <a:t>And the amendment includes revision to the Comprehensive Support and Improvement – Lowest 5 Percent methodology.</a:t>
            </a:r>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3.xml"/></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3.xml"/></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3.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3.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3.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3.xml"/></Relationships>
</file>

<file path=ppt/slideLayouts/_rels/slideLayout10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3.xml"/></Relationships>
</file>

<file path=ppt/slideLayouts/_rels/slideLayout111.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3.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112.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3.xml"/><Relationship Id="rId4" Type="http://schemas.openxmlformats.org/officeDocument/2006/relationships/image" Target="../media/image41.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2.png"/><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16.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1.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1.xml"/><Relationship Id="rId4" Type="http://schemas.openxmlformats.org/officeDocument/2006/relationships/image" Target="../media/image41.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16.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2.xml"/><Relationship Id="rId4" Type="http://schemas.openxmlformats.org/officeDocument/2006/relationships/image" Target="../media/image4.png"/></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0.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1.png"/><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4.png"/><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3.png"/><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2.png"/><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5.png"/><Relationship Id="rId1" Type="http://schemas.openxmlformats.org/officeDocument/2006/relationships/slideMaster" Target="../slideMasters/slideMaster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 Id="rId9" Type="http://schemas.openxmlformats.org/officeDocument/2006/relationships/image" Target="../media/image32.png"/></Relationships>
</file>

<file path=ppt/slideLayouts/_rels/slideLayout73.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Master" Target="../slideMasters/slideMaster2.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 Id="rId9" Type="http://schemas.openxmlformats.org/officeDocument/2006/relationships/image" Target="../media/image39.png"/></Relationships>
</file>

<file path=ppt/slideLayouts/_rels/slideLayout7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0.png"/><Relationship Id="rId1" Type="http://schemas.openxmlformats.org/officeDocument/2006/relationships/slideMaster" Target="../slideMasters/slideMaster2.xml"/><Relationship Id="rId4" Type="http://schemas.openxmlformats.org/officeDocument/2006/relationships/image" Target="../media/image41.png"/></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3.png"/></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5.png"/></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1.png"/><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2.png"/><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6.png"/></Relationships>
</file>

<file path=ppt/slideLayouts/_rels/slideLayout9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4.png"/></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5.pn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9"/>
        <p:cNvGrpSpPr/>
        <p:nvPr/>
      </p:nvGrpSpPr>
      <p:grpSpPr>
        <a:xfrm>
          <a:off x="0" y="0"/>
          <a:ext cx="0" cy="0"/>
          <a:chOff x="0" y="0"/>
          <a:chExt cx="0" cy="0"/>
        </a:xfrm>
      </p:grpSpPr>
      <p:sp>
        <p:nvSpPr>
          <p:cNvPr id="10" name="Google Shape;10;p2"/>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1" name="Google Shape;11;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2" name="Google Shape;12;p2"/>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3" name="Google Shape;13;p2"/>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14" name="Google Shape;14;p2"/>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15" name="Google Shape;15;p2"/>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6" name="Google Shape;16;p2"/>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7" name="Google Shape;17;p2"/>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8" name="Google Shape;18;p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116"/>
        <p:cNvGrpSpPr/>
        <p:nvPr/>
      </p:nvGrpSpPr>
      <p:grpSpPr>
        <a:xfrm>
          <a:off x="0" y="0"/>
          <a:ext cx="0" cy="0"/>
          <a:chOff x="0" y="0"/>
          <a:chExt cx="0" cy="0"/>
        </a:xfrm>
      </p:grpSpPr>
      <p:pic>
        <p:nvPicPr>
          <p:cNvPr id="117" name="Google Shape;117;p11"/>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8" name="Google Shape;118;p11"/>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9" name="Google Shape;119;p1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0" name="Google Shape;120;p11"/>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855"/>
        <p:cNvGrpSpPr/>
        <p:nvPr/>
      </p:nvGrpSpPr>
      <p:grpSpPr>
        <a:xfrm>
          <a:off x="0" y="0"/>
          <a:ext cx="0" cy="0"/>
          <a:chOff x="0" y="0"/>
          <a:chExt cx="0" cy="0"/>
        </a:xfrm>
      </p:grpSpPr>
      <p:pic>
        <p:nvPicPr>
          <p:cNvPr id="856" name="Google Shape;856;p10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57" name="Google Shape;857;p103"/>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58" name="Google Shape;858;p10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859" name="Google Shape;859;p10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860"/>
        <p:cNvGrpSpPr/>
        <p:nvPr/>
      </p:nvGrpSpPr>
      <p:grpSpPr>
        <a:xfrm>
          <a:off x="0" y="0"/>
          <a:ext cx="0" cy="0"/>
          <a:chOff x="0" y="0"/>
          <a:chExt cx="0" cy="0"/>
        </a:xfrm>
      </p:grpSpPr>
      <p:pic>
        <p:nvPicPr>
          <p:cNvPr id="861" name="Google Shape;861;p10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62" name="Google Shape;862;p104"/>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863" name="Google Shape;863;p104"/>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864" name="Google Shape;864;p104"/>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865" name="Google Shape;865;p104"/>
          <p:cNvGrpSpPr/>
          <p:nvPr/>
        </p:nvGrpSpPr>
        <p:grpSpPr>
          <a:xfrm>
            <a:off x="308400" y="1062325"/>
            <a:ext cx="1006800" cy="1003500"/>
            <a:chOff x="308400" y="1076275"/>
            <a:chExt cx="1006800" cy="1003500"/>
          </a:xfrm>
        </p:grpSpPr>
        <p:sp>
          <p:nvSpPr>
            <p:cNvPr id="866" name="Google Shape;866;p104"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7" name="Google Shape;867;p104"/>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868" name="Google Shape;868;p104"/>
          <p:cNvGrpSpPr/>
          <p:nvPr/>
        </p:nvGrpSpPr>
        <p:grpSpPr>
          <a:xfrm>
            <a:off x="308400" y="2150613"/>
            <a:ext cx="1006800" cy="1003500"/>
            <a:chOff x="308400" y="2218825"/>
            <a:chExt cx="1006800" cy="1003500"/>
          </a:xfrm>
        </p:grpSpPr>
        <p:sp>
          <p:nvSpPr>
            <p:cNvPr id="869" name="Google Shape;869;p104"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0" name="Google Shape;870;p104"/>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871" name="Google Shape;871;p104"/>
          <p:cNvGrpSpPr/>
          <p:nvPr/>
        </p:nvGrpSpPr>
        <p:grpSpPr>
          <a:xfrm>
            <a:off x="308400" y="3238900"/>
            <a:ext cx="1006800" cy="1003500"/>
            <a:chOff x="308400" y="1076275"/>
            <a:chExt cx="1006800" cy="1003500"/>
          </a:xfrm>
        </p:grpSpPr>
        <p:sp>
          <p:nvSpPr>
            <p:cNvPr id="872" name="Google Shape;872;p104"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3" name="Google Shape;873;p104"/>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874" name="Google Shape;874;p104"/>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875" name="Google Shape;875;p104"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876" name="Google Shape;876;p104"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877" name="Google Shape;877;p10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878" name="Google Shape;878;p104"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
        <p:nvSpPr>
          <p:cNvPr id="879" name="Google Shape;879;p104"/>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880"/>
        <p:cNvGrpSpPr/>
        <p:nvPr/>
      </p:nvGrpSpPr>
      <p:grpSpPr>
        <a:xfrm>
          <a:off x="0" y="0"/>
          <a:ext cx="0" cy="0"/>
          <a:chOff x="0" y="0"/>
          <a:chExt cx="0" cy="0"/>
        </a:xfrm>
      </p:grpSpPr>
      <p:pic>
        <p:nvPicPr>
          <p:cNvPr id="881" name="Google Shape;881;p10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882" name="Google Shape;882;p105"/>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883" name="Google Shape;883;p105" descr="&quot;&quot;"/>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884" name="Google Shape;884;p105"/>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885" name="Google Shape;885;p105"/>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legislation in an effective way </a:t>
            </a:r>
            <a:endParaRPr sz="1000">
              <a:latin typeface="Roboto"/>
              <a:ea typeface="Roboto"/>
              <a:cs typeface="Roboto"/>
              <a:sym typeface="Roboto"/>
            </a:endParaRPr>
          </a:p>
        </p:txBody>
      </p:sp>
      <p:sp>
        <p:nvSpPr>
          <p:cNvPr id="886" name="Google Shape;886;p105"/>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887" name="Google Shape;887;p105"/>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888" name="Google Shape;888;p105"/>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889" name="Google Shape;889;p105" descr="&quot;&quot;"/>
          <p:cNvCxnSpPr/>
          <p:nvPr/>
        </p:nvCxnSpPr>
        <p:spPr>
          <a:xfrm>
            <a:off x="3130417" y="1632525"/>
            <a:ext cx="0" cy="674700"/>
          </a:xfrm>
          <a:prstGeom prst="straightConnector1">
            <a:avLst/>
          </a:prstGeom>
          <a:noFill/>
          <a:ln w="9525" cap="flat" cmpd="sng">
            <a:solidFill>
              <a:srgbClr val="488BC9"/>
            </a:solidFill>
            <a:prstDash val="dot"/>
            <a:round/>
            <a:headEnd type="none" w="med" len="med"/>
            <a:tailEnd type="none" w="med" len="med"/>
          </a:ln>
        </p:spPr>
      </p:cxnSp>
      <p:grpSp>
        <p:nvGrpSpPr>
          <p:cNvPr id="890" name="Google Shape;890;p105"/>
          <p:cNvGrpSpPr/>
          <p:nvPr/>
        </p:nvGrpSpPr>
        <p:grpSpPr>
          <a:xfrm>
            <a:off x="311700" y="3548650"/>
            <a:ext cx="8363900" cy="646200"/>
            <a:chOff x="375100" y="3396250"/>
            <a:chExt cx="8363900" cy="646200"/>
          </a:xfrm>
        </p:grpSpPr>
        <p:sp>
          <p:nvSpPr>
            <p:cNvPr id="891" name="Google Shape;891;p105"/>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92" name="Google Shape;892;p105"/>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93" name="Google Shape;893;p105"/>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94" name="Google Shape;894;p105"/>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95" name="Google Shape;895;p105"/>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96" name="Google Shape;896;p105"/>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97" name="Google Shape;897;p105"/>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898" name="Google Shape;898;p105"/>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899" name="Google Shape;899;p105" descr="&quot;&quot;"/>
          <p:cNvCxnSpPr/>
          <p:nvPr/>
        </p:nvCxnSpPr>
        <p:spPr>
          <a:xfrm>
            <a:off x="5120450" y="1632525"/>
            <a:ext cx="0" cy="674700"/>
          </a:xfrm>
          <a:prstGeom prst="straightConnector1">
            <a:avLst/>
          </a:prstGeom>
          <a:noFill/>
          <a:ln w="9525" cap="flat" cmpd="sng">
            <a:solidFill>
              <a:srgbClr val="488BC9"/>
            </a:solidFill>
            <a:prstDash val="dot"/>
            <a:round/>
            <a:headEnd type="none" w="med" len="med"/>
            <a:tailEnd type="none" w="med" len="med"/>
          </a:ln>
        </p:spPr>
      </p:cxnSp>
      <p:cxnSp>
        <p:nvCxnSpPr>
          <p:cNvPr id="900" name="Google Shape;900;p105" descr="&quot;&quot;"/>
          <p:cNvCxnSpPr/>
          <p:nvPr/>
        </p:nvCxnSpPr>
        <p:spPr>
          <a:xfrm>
            <a:off x="7110483" y="1632525"/>
            <a:ext cx="0" cy="674700"/>
          </a:xfrm>
          <a:prstGeom prst="straightConnector1">
            <a:avLst/>
          </a:prstGeom>
          <a:noFill/>
          <a:ln w="9525" cap="flat" cmpd="sng">
            <a:solidFill>
              <a:srgbClr val="488BC9"/>
            </a:solidFill>
            <a:prstDash val="dot"/>
            <a:round/>
            <a:headEnd type="none" w="med" len="med"/>
            <a:tailEnd type="none" w="med" len="med"/>
          </a:ln>
        </p:spPr>
      </p:cxnSp>
      <p:cxnSp>
        <p:nvCxnSpPr>
          <p:cNvPr id="901" name="Google Shape;901;p105" descr="&quot;&quot;"/>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902" name="Google Shape;902;p105" descr="&quot;&quot;"/>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903" name="Google Shape;903;p105"/>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904" name="Google Shape;904;p105"/>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05" name="Google Shape;905;p105" descr="&quot;&quot;"/>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
        <p:nvSpPr>
          <p:cNvPr id="906" name="Google Shape;906;p10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07" name="Google Shape;907;p10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908"/>
        <p:cNvGrpSpPr/>
        <p:nvPr/>
      </p:nvGrpSpPr>
      <p:grpSpPr>
        <a:xfrm>
          <a:off x="0" y="0"/>
          <a:ext cx="0" cy="0"/>
          <a:chOff x="0" y="0"/>
          <a:chExt cx="0" cy="0"/>
        </a:xfrm>
      </p:grpSpPr>
      <p:pic>
        <p:nvPicPr>
          <p:cNvPr id="909" name="Google Shape;909;p106"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0" name="Google Shape;910;p10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911" name="Google Shape;911;p10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912" name="Google Shape;912;p106"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913"/>
        <p:cNvGrpSpPr/>
        <p:nvPr/>
      </p:nvGrpSpPr>
      <p:grpSpPr>
        <a:xfrm>
          <a:off x="0" y="0"/>
          <a:ext cx="0" cy="0"/>
          <a:chOff x="0" y="0"/>
          <a:chExt cx="0" cy="0"/>
        </a:xfrm>
      </p:grpSpPr>
      <p:pic>
        <p:nvPicPr>
          <p:cNvPr id="914" name="Google Shape;914;p107"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15" name="Google Shape;915;p10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916" name="Google Shape;916;p10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17" name="Google Shape;917;p107"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918"/>
        <p:cNvGrpSpPr/>
        <p:nvPr/>
      </p:nvGrpSpPr>
      <p:grpSpPr>
        <a:xfrm>
          <a:off x="0" y="0"/>
          <a:ext cx="0" cy="0"/>
          <a:chOff x="0" y="0"/>
          <a:chExt cx="0" cy="0"/>
        </a:xfrm>
      </p:grpSpPr>
      <p:pic>
        <p:nvPicPr>
          <p:cNvPr id="919" name="Google Shape;919;p108"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20" name="Google Shape;920;p10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921" name="Google Shape;921;p10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922" name="Google Shape;922;p10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923"/>
        <p:cNvGrpSpPr/>
        <p:nvPr/>
      </p:nvGrpSpPr>
      <p:grpSpPr>
        <a:xfrm>
          <a:off x="0" y="0"/>
          <a:ext cx="0" cy="0"/>
          <a:chOff x="0" y="0"/>
          <a:chExt cx="0" cy="0"/>
        </a:xfrm>
      </p:grpSpPr>
      <p:pic>
        <p:nvPicPr>
          <p:cNvPr id="924" name="Google Shape;924;p109"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25" name="Google Shape;925;p10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926" name="Google Shape;926;p10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27" name="Google Shape;927;p10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928"/>
        <p:cNvGrpSpPr/>
        <p:nvPr/>
      </p:nvGrpSpPr>
      <p:grpSpPr>
        <a:xfrm>
          <a:off x="0" y="0"/>
          <a:ext cx="0" cy="0"/>
          <a:chOff x="0" y="0"/>
          <a:chExt cx="0" cy="0"/>
        </a:xfrm>
      </p:grpSpPr>
      <p:pic>
        <p:nvPicPr>
          <p:cNvPr id="929" name="Google Shape;929;p110"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30" name="Google Shape;930;p110"/>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931" name="Google Shape;931;p11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32" name="Google Shape;932;p110"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933"/>
        <p:cNvGrpSpPr/>
        <p:nvPr/>
      </p:nvGrpSpPr>
      <p:grpSpPr>
        <a:xfrm>
          <a:off x="0" y="0"/>
          <a:ext cx="0" cy="0"/>
          <a:chOff x="0" y="0"/>
          <a:chExt cx="0" cy="0"/>
        </a:xfrm>
      </p:grpSpPr>
      <p:pic>
        <p:nvPicPr>
          <p:cNvPr id="934" name="Google Shape;934;p111"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35" name="Google Shape;935;p111"/>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936" name="Google Shape;936;p11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chemeClr val="dk1"/>
                </a:solidFill>
              </a:rPr>
              <a:t>‹#›</a:t>
            </a:fld>
            <a:endParaRPr sz="1300">
              <a:solidFill>
                <a:schemeClr val="dk1"/>
              </a:solidFill>
            </a:endParaRPr>
          </a:p>
        </p:txBody>
      </p:sp>
      <p:pic>
        <p:nvPicPr>
          <p:cNvPr id="937" name="Google Shape;937;p111"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938"/>
        <p:cNvGrpSpPr/>
        <p:nvPr/>
      </p:nvGrpSpPr>
      <p:grpSpPr>
        <a:xfrm>
          <a:off x="0" y="0"/>
          <a:ext cx="0" cy="0"/>
          <a:chOff x="0" y="0"/>
          <a:chExt cx="0" cy="0"/>
        </a:xfrm>
      </p:grpSpPr>
      <p:pic>
        <p:nvPicPr>
          <p:cNvPr id="939" name="Google Shape;939;p112"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40" name="Google Shape;940;p11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941" name="Google Shape;941;p11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942" name="Google Shape;942;p11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121"/>
        <p:cNvGrpSpPr/>
        <p:nvPr/>
      </p:nvGrpSpPr>
      <p:grpSpPr>
        <a:xfrm>
          <a:off x="0" y="0"/>
          <a:ext cx="0" cy="0"/>
          <a:chOff x="0" y="0"/>
          <a:chExt cx="0" cy="0"/>
        </a:xfrm>
      </p:grpSpPr>
      <p:pic>
        <p:nvPicPr>
          <p:cNvPr id="122" name="Google Shape;122;p1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3" name="Google Shape;123;p1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4" name="Google Shape;124;p1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25" name="Google Shape;125;p1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943"/>
        <p:cNvGrpSpPr/>
        <p:nvPr/>
      </p:nvGrpSpPr>
      <p:grpSpPr>
        <a:xfrm>
          <a:off x="0" y="0"/>
          <a:ext cx="0" cy="0"/>
          <a:chOff x="0" y="0"/>
          <a:chExt cx="0" cy="0"/>
        </a:xfrm>
      </p:grpSpPr>
      <p:pic>
        <p:nvPicPr>
          <p:cNvPr id="944" name="Google Shape;944;p113"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945" name="Google Shape;945;p11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946" name="Google Shape;946;p1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947" name="Google Shape;947;p11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948"/>
        <p:cNvGrpSpPr/>
        <p:nvPr/>
      </p:nvGrpSpPr>
      <p:grpSpPr>
        <a:xfrm>
          <a:off x="0" y="0"/>
          <a:ext cx="0" cy="0"/>
          <a:chOff x="0" y="0"/>
          <a:chExt cx="0" cy="0"/>
        </a:xfrm>
      </p:grpSpPr>
      <p:pic>
        <p:nvPicPr>
          <p:cNvPr id="949" name="Google Shape;949;p114" descr="Photo of elementary student"/>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950" name="Google Shape;950;p114"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51" name="Google Shape;951;p114"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52" name="Google Shape;952;p114"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53" name="Google Shape;953;p114"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54" name="Google Shape;954;p114"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55" name="Google Shape;955;p114"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56" name="Google Shape;956;p114"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957"/>
        <p:cNvGrpSpPr/>
        <p:nvPr/>
      </p:nvGrpSpPr>
      <p:grpSpPr>
        <a:xfrm>
          <a:off x="0" y="0"/>
          <a:ext cx="0" cy="0"/>
          <a:chOff x="0" y="0"/>
          <a:chExt cx="0" cy="0"/>
        </a:xfrm>
      </p:grpSpPr>
      <p:pic>
        <p:nvPicPr>
          <p:cNvPr id="958" name="Google Shape;958;p115"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59" name="Google Shape;959;p115"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60" name="Google Shape;960;p115"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961" name="Google Shape;961;p115"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962" name="Google Shape;962;p115"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963" name="Google Shape;963;p115"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964" name="Google Shape;964;p115"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965" name="Google Shape;965;p115"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966"/>
        <p:cNvGrpSpPr/>
        <p:nvPr/>
      </p:nvGrpSpPr>
      <p:grpSpPr>
        <a:xfrm>
          <a:off x="0" y="0"/>
          <a:ext cx="0" cy="0"/>
          <a:chOff x="0" y="0"/>
          <a:chExt cx="0" cy="0"/>
        </a:xfrm>
      </p:grpSpPr>
      <p:pic>
        <p:nvPicPr>
          <p:cNvPr id="967" name="Google Shape;967;p116"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968" name="Google Shape;968;p116"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969" name="Google Shape;969;p116"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970"/>
        <p:cNvGrpSpPr/>
        <p:nvPr/>
      </p:nvGrpSpPr>
      <p:grpSpPr>
        <a:xfrm>
          <a:off x="0" y="0"/>
          <a:ext cx="0" cy="0"/>
          <a:chOff x="0" y="0"/>
          <a:chExt cx="0" cy="0"/>
        </a:xfrm>
      </p:grpSpPr>
      <p:sp>
        <p:nvSpPr>
          <p:cNvPr id="971" name="Google Shape;971;p117"/>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72" name="Google Shape;972;p117"/>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73" name="Google Shape;973;p117"/>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74" name="Google Shape;974;p11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975"/>
        <p:cNvGrpSpPr/>
        <p:nvPr/>
      </p:nvGrpSpPr>
      <p:grpSpPr>
        <a:xfrm>
          <a:off x="0" y="0"/>
          <a:ext cx="0" cy="0"/>
          <a:chOff x="0" y="0"/>
          <a:chExt cx="0" cy="0"/>
        </a:xfrm>
      </p:grpSpPr>
      <p:sp>
        <p:nvSpPr>
          <p:cNvPr id="976" name="Google Shape;976;p118"/>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977" name="Google Shape;977;p1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978"/>
        <p:cNvGrpSpPr/>
        <p:nvPr/>
      </p:nvGrpSpPr>
      <p:grpSpPr>
        <a:xfrm>
          <a:off x="0" y="0"/>
          <a:ext cx="0" cy="0"/>
          <a:chOff x="0" y="0"/>
          <a:chExt cx="0" cy="0"/>
        </a:xfrm>
      </p:grpSpPr>
      <p:sp>
        <p:nvSpPr>
          <p:cNvPr id="979" name="Google Shape;979;p119"/>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980" name="Google Shape;980;p119"/>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981" name="Google Shape;981;p11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982"/>
        <p:cNvGrpSpPr/>
        <p:nvPr/>
      </p:nvGrpSpPr>
      <p:grpSpPr>
        <a:xfrm>
          <a:off x="0" y="0"/>
          <a:ext cx="0" cy="0"/>
          <a:chOff x="0" y="0"/>
          <a:chExt cx="0" cy="0"/>
        </a:xfrm>
      </p:grpSpPr>
      <p:sp>
        <p:nvSpPr>
          <p:cNvPr id="983" name="Google Shape;983;p120"/>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984" name="Google Shape;984;p12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985"/>
        <p:cNvGrpSpPr/>
        <p:nvPr/>
      </p:nvGrpSpPr>
      <p:grpSpPr>
        <a:xfrm>
          <a:off x="0" y="0"/>
          <a:ext cx="0" cy="0"/>
          <a:chOff x="0" y="0"/>
          <a:chExt cx="0" cy="0"/>
        </a:xfrm>
      </p:grpSpPr>
      <p:sp>
        <p:nvSpPr>
          <p:cNvPr id="986" name="Google Shape;986;p12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121"/>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988" name="Google Shape;988;p121"/>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989" name="Google Shape;989;p121"/>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990" name="Google Shape;990;p12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991"/>
        <p:cNvGrpSpPr/>
        <p:nvPr/>
      </p:nvGrpSpPr>
      <p:grpSpPr>
        <a:xfrm>
          <a:off x="0" y="0"/>
          <a:ext cx="0" cy="0"/>
          <a:chOff x="0" y="0"/>
          <a:chExt cx="0" cy="0"/>
        </a:xfrm>
      </p:grpSpPr>
      <p:sp>
        <p:nvSpPr>
          <p:cNvPr id="992" name="Google Shape;992;p122"/>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993" name="Google Shape;993;p1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126"/>
        <p:cNvGrpSpPr/>
        <p:nvPr/>
      </p:nvGrpSpPr>
      <p:grpSpPr>
        <a:xfrm>
          <a:off x="0" y="0"/>
          <a:ext cx="0" cy="0"/>
          <a:chOff x="0" y="0"/>
          <a:chExt cx="0" cy="0"/>
        </a:xfrm>
      </p:grpSpPr>
      <p:pic>
        <p:nvPicPr>
          <p:cNvPr id="127" name="Google Shape;127;p1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28" name="Google Shape;128;p1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29" name="Google Shape;129;p1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0" name="Google Shape;130;p1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994"/>
        <p:cNvGrpSpPr/>
        <p:nvPr/>
      </p:nvGrpSpPr>
      <p:grpSpPr>
        <a:xfrm>
          <a:off x="0" y="0"/>
          <a:ext cx="0" cy="0"/>
          <a:chOff x="0" y="0"/>
          <a:chExt cx="0" cy="0"/>
        </a:xfrm>
      </p:grpSpPr>
      <p:sp>
        <p:nvSpPr>
          <p:cNvPr id="995" name="Google Shape;995;p123"/>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996" name="Google Shape;996;p123"/>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997" name="Google Shape;997;p1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998"/>
        <p:cNvGrpSpPr/>
        <p:nvPr/>
      </p:nvGrpSpPr>
      <p:grpSpPr>
        <a:xfrm>
          <a:off x="0" y="0"/>
          <a:ext cx="0" cy="0"/>
          <a:chOff x="0" y="0"/>
          <a:chExt cx="0" cy="0"/>
        </a:xfrm>
      </p:grpSpPr>
      <p:sp>
        <p:nvSpPr>
          <p:cNvPr id="999" name="Google Shape;999;p1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Title slide-blue">
  <p:cSld name="TITLE_1">
    <p:spTree>
      <p:nvGrpSpPr>
        <p:cNvPr id="1" name="Shape 1000"/>
        <p:cNvGrpSpPr/>
        <p:nvPr/>
      </p:nvGrpSpPr>
      <p:grpSpPr>
        <a:xfrm>
          <a:off x="0" y="0"/>
          <a:ext cx="0" cy="0"/>
          <a:chOff x="0" y="0"/>
          <a:chExt cx="0" cy="0"/>
        </a:xfrm>
      </p:grpSpPr>
      <p:sp>
        <p:nvSpPr>
          <p:cNvPr id="1001" name="Google Shape;1001;p12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002" name="Google Shape;1002;p125"/>
          <p:cNvPicPr preferRelativeResize="0"/>
          <p:nvPr/>
        </p:nvPicPr>
        <p:blipFill rotWithShape="1">
          <a:blip r:embed="rId2">
            <a:alphaModFix/>
          </a:blip>
          <a:srcRect/>
          <a:stretch/>
        </p:blipFill>
        <p:spPr>
          <a:xfrm>
            <a:off x="-12" y="-11537"/>
            <a:ext cx="9144024" cy="5166574"/>
          </a:xfrm>
          <a:prstGeom prst="rect">
            <a:avLst/>
          </a:prstGeom>
          <a:noFill/>
          <a:ln>
            <a:noFill/>
          </a:ln>
        </p:spPr>
      </p:pic>
      <p:cxnSp>
        <p:nvCxnSpPr>
          <p:cNvPr id="1003" name="Google Shape;1003;p125"/>
          <p:cNvCxnSpPr/>
          <p:nvPr/>
        </p:nvCxnSpPr>
        <p:spPr>
          <a:xfrm>
            <a:off x="301350" y="2758925"/>
            <a:ext cx="8541300" cy="0"/>
          </a:xfrm>
          <a:prstGeom prst="straightConnector1">
            <a:avLst/>
          </a:prstGeom>
          <a:noFill/>
          <a:ln w="9525" cap="flat" cmpd="sng">
            <a:solidFill>
              <a:schemeClr val="lt1"/>
            </a:solidFill>
            <a:prstDash val="solid"/>
            <a:round/>
            <a:headEnd type="none" w="sm" len="sm"/>
            <a:tailEnd type="none" w="sm" len="sm"/>
          </a:ln>
        </p:spPr>
      </p:cxnSp>
      <p:sp>
        <p:nvSpPr>
          <p:cNvPr id="1004" name="Google Shape;1004;p125"/>
          <p:cNvSpPr txBox="1">
            <a:spLocks noGrp="1"/>
          </p:cNvSpPr>
          <p:nvPr>
            <p:ph type="subTitle" idx="1"/>
          </p:nvPr>
        </p:nvSpPr>
        <p:spPr>
          <a:xfrm>
            <a:off x="311700" y="2834125"/>
            <a:ext cx="8520600" cy="792600"/>
          </a:xfrm>
          <a:prstGeom prst="rect">
            <a:avLst/>
          </a:prstGeom>
          <a:noFill/>
          <a:ln>
            <a:noFill/>
          </a:ln>
        </p:spPr>
        <p:txBody>
          <a:bodyPr spcFirstLastPara="1" wrap="square" lIns="0" tIns="0" rIns="0" bIns="0" anchor="t" anchorCtr="0">
            <a:normAutofit/>
          </a:bodyPr>
          <a:lstStyle>
            <a:lvl1pPr lvl="0" algn="ctr">
              <a:lnSpc>
                <a:spcPct val="100000"/>
              </a:lnSpc>
              <a:spcBef>
                <a:spcPts val="0"/>
              </a:spcBef>
              <a:spcAft>
                <a:spcPts val="0"/>
              </a:spcAft>
              <a:buClr>
                <a:schemeClr val="lt1"/>
              </a:buClr>
              <a:buSzPts val="2300"/>
              <a:buNone/>
              <a:defRPr sz="2300">
                <a:solidFill>
                  <a:schemeClr val="lt1"/>
                </a:solidFill>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endParaRPr/>
          </a:p>
        </p:txBody>
      </p:sp>
      <p:sp>
        <p:nvSpPr>
          <p:cNvPr id="1005" name="Google Shape;1005;p125"/>
          <p:cNvSpPr txBox="1">
            <a:spLocks noGrp="1"/>
          </p:cNvSpPr>
          <p:nvPr>
            <p:ph type="ctrTitle"/>
          </p:nvPr>
        </p:nvSpPr>
        <p:spPr>
          <a:xfrm>
            <a:off x="311708" y="744575"/>
            <a:ext cx="8520600" cy="2052600"/>
          </a:xfrm>
          <a:prstGeom prst="rect">
            <a:avLst/>
          </a:prstGeom>
          <a:noFill/>
          <a:ln>
            <a:noFill/>
          </a:ln>
        </p:spPr>
        <p:txBody>
          <a:bodyPr spcFirstLastPara="1" wrap="square" lIns="91425" tIns="91425" rIns="91425" bIns="91425" anchor="b" anchorCtr="0">
            <a:noAutofit/>
          </a:bodyPr>
          <a:lstStyle>
            <a:lvl1pPr lvl="0" algn="ctr">
              <a:lnSpc>
                <a:spcPct val="100000"/>
              </a:lnSpc>
              <a:spcBef>
                <a:spcPts val="0"/>
              </a:spcBef>
              <a:spcAft>
                <a:spcPts val="0"/>
              </a:spcAft>
              <a:buClr>
                <a:schemeClr val="lt1"/>
              </a:buClr>
              <a:buSzPts val="4000"/>
              <a:buFont typeface="Rockwell"/>
              <a:buChar char="●"/>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5200"/>
              <a:buChar char="○"/>
              <a:defRPr sz="5200"/>
            </a:lvl2pPr>
            <a:lvl3pPr lvl="2" algn="ctr">
              <a:lnSpc>
                <a:spcPct val="100000"/>
              </a:lnSpc>
              <a:spcBef>
                <a:spcPts val="0"/>
              </a:spcBef>
              <a:spcAft>
                <a:spcPts val="0"/>
              </a:spcAft>
              <a:buSzPts val="5200"/>
              <a:buChar char="■"/>
              <a:defRPr sz="5200"/>
            </a:lvl3pPr>
            <a:lvl4pPr lvl="3" algn="ctr">
              <a:lnSpc>
                <a:spcPct val="100000"/>
              </a:lnSpc>
              <a:spcBef>
                <a:spcPts val="0"/>
              </a:spcBef>
              <a:spcAft>
                <a:spcPts val="0"/>
              </a:spcAft>
              <a:buSzPts val="5200"/>
              <a:buChar char="●"/>
              <a:defRPr sz="5200"/>
            </a:lvl4pPr>
            <a:lvl5pPr lvl="4" algn="ctr">
              <a:lnSpc>
                <a:spcPct val="100000"/>
              </a:lnSpc>
              <a:spcBef>
                <a:spcPts val="0"/>
              </a:spcBef>
              <a:spcAft>
                <a:spcPts val="0"/>
              </a:spcAft>
              <a:buSzPts val="5200"/>
              <a:buChar char="○"/>
              <a:defRPr sz="5200"/>
            </a:lvl5pPr>
            <a:lvl6pPr lvl="5" algn="ctr">
              <a:lnSpc>
                <a:spcPct val="100000"/>
              </a:lnSpc>
              <a:spcBef>
                <a:spcPts val="0"/>
              </a:spcBef>
              <a:spcAft>
                <a:spcPts val="0"/>
              </a:spcAft>
              <a:buSzPts val="5200"/>
              <a:buChar char="■"/>
              <a:defRPr sz="5200"/>
            </a:lvl6pPr>
            <a:lvl7pPr lvl="6" algn="ctr">
              <a:lnSpc>
                <a:spcPct val="100000"/>
              </a:lnSpc>
              <a:spcBef>
                <a:spcPts val="0"/>
              </a:spcBef>
              <a:spcAft>
                <a:spcPts val="0"/>
              </a:spcAft>
              <a:buSzPts val="5200"/>
              <a:buChar char="●"/>
              <a:defRPr sz="5200"/>
            </a:lvl7pPr>
            <a:lvl8pPr lvl="7" algn="ctr">
              <a:lnSpc>
                <a:spcPct val="100000"/>
              </a:lnSpc>
              <a:spcBef>
                <a:spcPts val="0"/>
              </a:spcBef>
              <a:spcAft>
                <a:spcPts val="0"/>
              </a:spcAft>
              <a:buSzPts val="5200"/>
              <a:buChar char="○"/>
              <a:defRPr sz="5200"/>
            </a:lvl8pPr>
            <a:lvl9pPr lvl="8" algn="ctr">
              <a:lnSpc>
                <a:spcPct val="100000"/>
              </a:lnSpc>
              <a:spcBef>
                <a:spcPts val="0"/>
              </a:spcBef>
              <a:spcAft>
                <a:spcPts val="0"/>
              </a:spcAft>
              <a:buSzPts val="5200"/>
              <a:buChar char="■"/>
              <a:defRPr sz="5200"/>
            </a:lvl9pPr>
          </a:lstStyle>
          <a:p>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Content slide-image space - blue">
  <p:cSld name="TITLE_ONLY_1">
    <p:spTree>
      <p:nvGrpSpPr>
        <p:cNvPr id="1" name="Shape 1006"/>
        <p:cNvGrpSpPr/>
        <p:nvPr/>
      </p:nvGrpSpPr>
      <p:grpSpPr>
        <a:xfrm>
          <a:off x="0" y="0"/>
          <a:ext cx="0" cy="0"/>
          <a:chOff x="0" y="0"/>
          <a:chExt cx="0" cy="0"/>
        </a:xfrm>
      </p:grpSpPr>
      <p:sp>
        <p:nvSpPr>
          <p:cNvPr id="1007" name="Google Shape;1007;p126"/>
          <p:cNvSpPr/>
          <p:nvPr/>
        </p:nvSpPr>
        <p:spPr>
          <a:xfrm>
            <a:off x="5486400" y="917250"/>
            <a:ext cx="3657600" cy="42264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1008" name="Google Shape;1008;p126"/>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1009" name="Google Shape;1009;p126"/>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pic>
        <p:nvPicPr>
          <p:cNvPr id="1010" name="Google Shape;1010;p126"/>
          <p:cNvPicPr preferRelativeResize="0"/>
          <p:nvPr/>
        </p:nvPicPr>
        <p:blipFill rotWithShape="1">
          <a:blip r:embed="rId3">
            <a:alphaModFix/>
          </a:blip>
          <a:srcRect/>
          <a:stretch/>
        </p:blipFill>
        <p:spPr>
          <a:xfrm>
            <a:off x="4524250" y="4676400"/>
            <a:ext cx="867951" cy="369000"/>
          </a:xfrm>
          <a:prstGeom prst="rect">
            <a:avLst/>
          </a:prstGeom>
          <a:noFill/>
          <a:ln>
            <a:noFill/>
          </a:ln>
        </p:spPr>
      </p:pic>
      <p:cxnSp>
        <p:nvCxnSpPr>
          <p:cNvPr id="1011" name="Google Shape;1011;p126"/>
          <p:cNvCxnSpPr/>
          <p:nvPr/>
        </p:nvCxnSpPr>
        <p:spPr>
          <a:xfrm>
            <a:off x="0" y="4561600"/>
            <a:ext cx="5392200" cy="0"/>
          </a:xfrm>
          <a:prstGeom prst="straightConnector1">
            <a:avLst/>
          </a:prstGeom>
          <a:noFill/>
          <a:ln w="9525" cap="flat" cmpd="sng">
            <a:solidFill>
              <a:schemeClr val="accent1"/>
            </a:solidFill>
            <a:prstDash val="solid"/>
            <a:round/>
            <a:headEnd type="none" w="sm" len="sm"/>
            <a:tailEnd type="none" w="sm" len="sm"/>
          </a:ln>
        </p:spPr>
      </p:cxnSp>
      <p:sp>
        <p:nvSpPr>
          <p:cNvPr id="1012" name="Google Shape;1012;p126"/>
          <p:cNvSpPr txBox="1">
            <a:spLocks noGrp="1"/>
          </p:cNvSpPr>
          <p:nvPr>
            <p:ph type="body" idx="1"/>
          </p:nvPr>
        </p:nvSpPr>
        <p:spPr>
          <a:xfrm>
            <a:off x="457200" y="1143000"/>
            <a:ext cx="3776400" cy="3191700"/>
          </a:xfrm>
          <a:prstGeom prst="rect">
            <a:avLst/>
          </a:prstGeom>
          <a:noFill/>
          <a:ln>
            <a:noFill/>
          </a:ln>
        </p:spPr>
        <p:txBody>
          <a:bodyPr spcFirstLastPara="1" wrap="square" lIns="0" tIns="0" rIns="0" bIns="0" anchor="t" anchorCtr="0">
            <a:normAutofit/>
          </a:bodyPr>
          <a:lstStyle>
            <a:lvl1pPr marL="457200" lvl="0" indent="-342900" algn="l">
              <a:lnSpc>
                <a:spcPct val="115000"/>
              </a:lnSpc>
              <a:spcBef>
                <a:spcPts val="0"/>
              </a:spcBef>
              <a:spcAft>
                <a:spcPts val="0"/>
              </a:spcAft>
              <a:buClr>
                <a:schemeClr val="dk1"/>
              </a:buClr>
              <a:buSzPts val="1800"/>
              <a:buChar char="●"/>
              <a:defRPr>
                <a:solidFill>
                  <a:schemeClr val="dk1"/>
                </a:solidFill>
              </a:defRPr>
            </a:lvl1pPr>
            <a:lvl2pPr marL="914400" lvl="1" indent="-330200" algn="l">
              <a:lnSpc>
                <a:spcPct val="115000"/>
              </a:lnSpc>
              <a:spcBef>
                <a:spcPts val="0"/>
              </a:spcBef>
              <a:spcAft>
                <a:spcPts val="0"/>
              </a:spcAft>
              <a:buClr>
                <a:schemeClr val="dk1"/>
              </a:buClr>
              <a:buSzPts val="1600"/>
              <a:buChar char="○"/>
              <a:defRPr sz="1600">
                <a:solidFill>
                  <a:schemeClr val="dk1"/>
                </a:solidFill>
              </a:defRPr>
            </a:lvl2pPr>
            <a:lvl3pPr marL="1371600" lvl="2" indent="-330200" algn="l">
              <a:lnSpc>
                <a:spcPct val="115000"/>
              </a:lnSpc>
              <a:spcBef>
                <a:spcPts val="0"/>
              </a:spcBef>
              <a:spcAft>
                <a:spcPts val="0"/>
              </a:spcAft>
              <a:buClr>
                <a:schemeClr val="dk1"/>
              </a:buClr>
              <a:buSzPts val="1600"/>
              <a:buChar char="■"/>
              <a:defRPr sz="1600">
                <a:solidFill>
                  <a:schemeClr val="dk1"/>
                </a:solidFill>
              </a:defRPr>
            </a:lvl3pPr>
            <a:lvl4pPr marL="1828800" lvl="3" indent="-330200" algn="l">
              <a:lnSpc>
                <a:spcPct val="115000"/>
              </a:lnSpc>
              <a:spcBef>
                <a:spcPts val="0"/>
              </a:spcBef>
              <a:spcAft>
                <a:spcPts val="0"/>
              </a:spcAft>
              <a:buClr>
                <a:schemeClr val="dk1"/>
              </a:buClr>
              <a:buSzPts val="1600"/>
              <a:buChar char="●"/>
              <a:defRPr sz="1600">
                <a:solidFill>
                  <a:schemeClr val="dk1"/>
                </a:solidFill>
              </a:defRPr>
            </a:lvl4pPr>
            <a:lvl5pPr marL="2286000" lvl="4" indent="-330200" algn="l">
              <a:lnSpc>
                <a:spcPct val="115000"/>
              </a:lnSpc>
              <a:spcBef>
                <a:spcPts val="0"/>
              </a:spcBef>
              <a:spcAft>
                <a:spcPts val="0"/>
              </a:spcAft>
              <a:buClr>
                <a:schemeClr val="dk1"/>
              </a:buClr>
              <a:buSzPts val="1600"/>
              <a:buChar char="○"/>
              <a:defRPr sz="1600">
                <a:solidFill>
                  <a:schemeClr val="dk1"/>
                </a:solidFill>
              </a:defRPr>
            </a:lvl5pPr>
            <a:lvl6pPr marL="2743200" lvl="5" indent="-330200" algn="l">
              <a:lnSpc>
                <a:spcPct val="115000"/>
              </a:lnSpc>
              <a:spcBef>
                <a:spcPts val="0"/>
              </a:spcBef>
              <a:spcAft>
                <a:spcPts val="0"/>
              </a:spcAft>
              <a:buClr>
                <a:schemeClr val="dk1"/>
              </a:buClr>
              <a:buSzPts val="1600"/>
              <a:buChar char="■"/>
              <a:defRPr sz="1600">
                <a:solidFill>
                  <a:schemeClr val="dk1"/>
                </a:solidFill>
              </a:defRPr>
            </a:lvl6pPr>
            <a:lvl7pPr marL="3200400" lvl="6" indent="-330200" algn="l">
              <a:lnSpc>
                <a:spcPct val="115000"/>
              </a:lnSpc>
              <a:spcBef>
                <a:spcPts val="0"/>
              </a:spcBef>
              <a:spcAft>
                <a:spcPts val="0"/>
              </a:spcAft>
              <a:buClr>
                <a:schemeClr val="dk1"/>
              </a:buClr>
              <a:buSzPts val="1600"/>
              <a:buChar char="●"/>
              <a:defRPr sz="1600">
                <a:solidFill>
                  <a:schemeClr val="dk1"/>
                </a:solidFill>
              </a:defRPr>
            </a:lvl7pPr>
            <a:lvl8pPr marL="3657600" lvl="7" indent="-330200" algn="l">
              <a:lnSpc>
                <a:spcPct val="115000"/>
              </a:lnSpc>
              <a:spcBef>
                <a:spcPts val="0"/>
              </a:spcBef>
              <a:spcAft>
                <a:spcPts val="0"/>
              </a:spcAft>
              <a:buClr>
                <a:schemeClr val="dk1"/>
              </a:buClr>
              <a:buSzPts val="1600"/>
              <a:buChar char="○"/>
              <a:defRPr sz="1600">
                <a:solidFill>
                  <a:schemeClr val="dk1"/>
                </a:solidFill>
              </a:defRPr>
            </a:lvl8pPr>
            <a:lvl9pPr marL="4114800" lvl="8" indent="-330200" algn="l">
              <a:lnSpc>
                <a:spcPct val="115000"/>
              </a:lnSpc>
              <a:spcBef>
                <a:spcPts val="0"/>
              </a:spcBef>
              <a:spcAft>
                <a:spcPts val="0"/>
              </a:spcAft>
              <a:buClr>
                <a:schemeClr val="dk1"/>
              </a:buClr>
              <a:buSzPts val="1600"/>
              <a:buChar char="■"/>
              <a:defRPr sz="1600">
                <a:solidFill>
                  <a:schemeClr val="dk1"/>
                </a:solidFill>
              </a:defRPr>
            </a:lvl9pPr>
          </a:lstStyle>
          <a:p>
            <a:endParaRPr/>
          </a:p>
        </p:txBody>
      </p:sp>
      <p:sp>
        <p:nvSpPr>
          <p:cNvPr id="1013" name="Google Shape;1013;p126"/>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
        <p:nvSpPr>
          <p:cNvPr id="1014" name="Google Shape;1014;p126"/>
          <p:cNvSpPr>
            <a:spLocks noGrp="1"/>
          </p:cNvSpPr>
          <p:nvPr>
            <p:ph type="pic" idx="2"/>
          </p:nvPr>
        </p:nvSpPr>
        <p:spPr>
          <a:xfrm>
            <a:off x="5556750" y="989400"/>
            <a:ext cx="3516900" cy="4082100"/>
          </a:xfrm>
          <a:prstGeom prst="rect">
            <a:avLst/>
          </a:prstGeom>
          <a:noFill/>
          <a:ln>
            <a:noFill/>
          </a:ln>
        </p:spPr>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Content slide-blank">
  <p:cSld name="TITLE_AND_TWO_COLUMNS_1">
    <p:spTree>
      <p:nvGrpSpPr>
        <p:cNvPr id="1" name="Shape 1015"/>
        <p:cNvGrpSpPr/>
        <p:nvPr/>
      </p:nvGrpSpPr>
      <p:grpSpPr>
        <a:xfrm>
          <a:off x="0" y="0"/>
          <a:ext cx="0" cy="0"/>
          <a:chOff x="0" y="0"/>
          <a:chExt cx="0" cy="0"/>
        </a:xfrm>
      </p:grpSpPr>
      <p:pic>
        <p:nvPicPr>
          <p:cNvPr id="1016" name="Google Shape;1016;p127"/>
          <p:cNvPicPr preferRelativeResize="0"/>
          <p:nvPr/>
        </p:nvPicPr>
        <p:blipFill rotWithShape="1">
          <a:blip r:embed="rId2">
            <a:alphaModFix/>
          </a:blip>
          <a:srcRect/>
          <a:stretch/>
        </p:blipFill>
        <p:spPr>
          <a:xfrm>
            <a:off x="8146725" y="4676400"/>
            <a:ext cx="867951" cy="369000"/>
          </a:xfrm>
          <a:prstGeom prst="rect">
            <a:avLst/>
          </a:prstGeom>
          <a:noFill/>
          <a:ln>
            <a:noFill/>
          </a:ln>
        </p:spPr>
      </p:pic>
      <p:cxnSp>
        <p:nvCxnSpPr>
          <p:cNvPr id="1017" name="Google Shape;1017;p127"/>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1018" name="Google Shape;1018;p127"/>
          <p:cNvSpPr txBox="1">
            <a:spLocks noGrp="1"/>
          </p:cNvSpPr>
          <p:nvPr>
            <p:ph type="sldNum" idx="12"/>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Divider slide-blue">
  <p:cSld name="TITLE_2">
    <p:spTree>
      <p:nvGrpSpPr>
        <p:cNvPr id="1" name="Shape 1019"/>
        <p:cNvGrpSpPr/>
        <p:nvPr/>
      </p:nvGrpSpPr>
      <p:grpSpPr>
        <a:xfrm>
          <a:off x="0" y="0"/>
          <a:ext cx="0" cy="0"/>
          <a:chOff x="0" y="0"/>
          <a:chExt cx="0" cy="0"/>
        </a:xfrm>
      </p:grpSpPr>
      <p:sp>
        <p:nvSpPr>
          <p:cNvPr id="1020" name="Google Shape;1020;p12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021" name="Google Shape;1021;p128"/>
          <p:cNvPicPr preferRelativeResize="0"/>
          <p:nvPr/>
        </p:nvPicPr>
        <p:blipFill rotWithShape="1">
          <a:blip r:embed="rId2">
            <a:alphaModFix/>
          </a:blip>
          <a:srcRect/>
          <a:stretch/>
        </p:blipFill>
        <p:spPr>
          <a:xfrm>
            <a:off x="-12" y="-11537"/>
            <a:ext cx="9144024" cy="5166574"/>
          </a:xfrm>
          <a:prstGeom prst="rect">
            <a:avLst/>
          </a:prstGeom>
          <a:noFill/>
          <a:ln>
            <a:noFill/>
          </a:ln>
        </p:spPr>
      </p:pic>
      <p:sp>
        <p:nvSpPr>
          <p:cNvPr id="1022" name="Google Shape;1022;p128"/>
          <p:cNvSpPr txBox="1">
            <a:spLocks noGrp="1"/>
          </p:cNvSpPr>
          <p:nvPr>
            <p:ph type="ctrTitle"/>
          </p:nvPr>
        </p:nvSpPr>
        <p:spPr>
          <a:xfrm>
            <a:off x="311700" y="1840075"/>
            <a:ext cx="8520600" cy="1531500"/>
          </a:xfrm>
          <a:prstGeom prst="rect">
            <a:avLst/>
          </a:prstGeom>
          <a:noFill/>
          <a:ln>
            <a:noFill/>
          </a:ln>
        </p:spPr>
        <p:txBody>
          <a:bodyPr spcFirstLastPara="1" wrap="square" lIns="91425" tIns="91425" rIns="91425" bIns="91425" anchor="t" anchorCtr="0">
            <a:noAutofit/>
          </a:bodyPr>
          <a:lstStyle>
            <a:lvl1pPr lvl="0" algn="ctr">
              <a:lnSpc>
                <a:spcPct val="100000"/>
              </a:lnSpc>
              <a:spcBef>
                <a:spcPts val="0"/>
              </a:spcBef>
              <a:spcAft>
                <a:spcPts val="0"/>
              </a:spcAft>
              <a:buSzPts val="1400"/>
              <a:buNone/>
              <a:defRPr sz="4000">
                <a:solidFill>
                  <a:schemeClr val="lt1"/>
                </a:solidFill>
                <a:latin typeface="Rockwell"/>
                <a:ea typeface="Rockwell"/>
                <a:cs typeface="Rockwell"/>
                <a:sym typeface="Rockwell"/>
              </a:defRPr>
            </a:lvl1pPr>
            <a:lvl2pPr lvl="1" algn="ctr">
              <a:lnSpc>
                <a:spcPct val="100000"/>
              </a:lnSpc>
              <a:spcBef>
                <a:spcPts val="0"/>
              </a:spcBef>
              <a:spcAft>
                <a:spcPts val="0"/>
              </a:spcAft>
              <a:buSzPts val="1400"/>
              <a:buNone/>
              <a:defRPr sz="4000">
                <a:solidFill>
                  <a:schemeClr val="dk1"/>
                </a:solidFill>
                <a:latin typeface="Rockwell"/>
                <a:ea typeface="Rockwell"/>
                <a:cs typeface="Rockwell"/>
                <a:sym typeface="Rockwell"/>
              </a:defRPr>
            </a:lvl2pPr>
            <a:lvl3pPr lvl="2" algn="ctr">
              <a:lnSpc>
                <a:spcPct val="100000"/>
              </a:lnSpc>
              <a:spcBef>
                <a:spcPts val="0"/>
              </a:spcBef>
              <a:spcAft>
                <a:spcPts val="0"/>
              </a:spcAft>
              <a:buSzPts val="1400"/>
              <a:buNone/>
              <a:defRPr sz="4000">
                <a:solidFill>
                  <a:schemeClr val="dk1"/>
                </a:solidFill>
                <a:latin typeface="Rockwell"/>
                <a:ea typeface="Rockwell"/>
                <a:cs typeface="Rockwell"/>
                <a:sym typeface="Rockwell"/>
              </a:defRPr>
            </a:lvl3pPr>
            <a:lvl4pPr lvl="3" algn="ctr">
              <a:lnSpc>
                <a:spcPct val="100000"/>
              </a:lnSpc>
              <a:spcBef>
                <a:spcPts val="0"/>
              </a:spcBef>
              <a:spcAft>
                <a:spcPts val="0"/>
              </a:spcAft>
              <a:buSzPts val="1400"/>
              <a:buNone/>
              <a:defRPr sz="4000">
                <a:solidFill>
                  <a:schemeClr val="dk1"/>
                </a:solidFill>
                <a:latin typeface="Rockwell"/>
                <a:ea typeface="Rockwell"/>
                <a:cs typeface="Rockwell"/>
                <a:sym typeface="Rockwell"/>
              </a:defRPr>
            </a:lvl4pPr>
            <a:lvl5pPr lvl="4" algn="ctr">
              <a:lnSpc>
                <a:spcPct val="100000"/>
              </a:lnSpc>
              <a:spcBef>
                <a:spcPts val="0"/>
              </a:spcBef>
              <a:spcAft>
                <a:spcPts val="0"/>
              </a:spcAft>
              <a:buSzPts val="1400"/>
              <a:buNone/>
              <a:defRPr sz="4000">
                <a:solidFill>
                  <a:schemeClr val="dk1"/>
                </a:solidFill>
                <a:latin typeface="Rockwell"/>
                <a:ea typeface="Rockwell"/>
                <a:cs typeface="Rockwell"/>
                <a:sym typeface="Rockwell"/>
              </a:defRPr>
            </a:lvl5pPr>
            <a:lvl6pPr lvl="5" algn="ctr">
              <a:lnSpc>
                <a:spcPct val="100000"/>
              </a:lnSpc>
              <a:spcBef>
                <a:spcPts val="0"/>
              </a:spcBef>
              <a:spcAft>
                <a:spcPts val="0"/>
              </a:spcAft>
              <a:buSzPts val="1400"/>
              <a:buNone/>
              <a:defRPr sz="4000">
                <a:solidFill>
                  <a:schemeClr val="dk1"/>
                </a:solidFill>
                <a:latin typeface="Rockwell"/>
                <a:ea typeface="Rockwell"/>
                <a:cs typeface="Rockwell"/>
                <a:sym typeface="Rockwell"/>
              </a:defRPr>
            </a:lvl6pPr>
            <a:lvl7pPr lvl="6" algn="ctr">
              <a:lnSpc>
                <a:spcPct val="100000"/>
              </a:lnSpc>
              <a:spcBef>
                <a:spcPts val="0"/>
              </a:spcBef>
              <a:spcAft>
                <a:spcPts val="0"/>
              </a:spcAft>
              <a:buSzPts val="1400"/>
              <a:buNone/>
              <a:defRPr sz="4000">
                <a:solidFill>
                  <a:schemeClr val="dk1"/>
                </a:solidFill>
                <a:latin typeface="Rockwell"/>
                <a:ea typeface="Rockwell"/>
                <a:cs typeface="Rockwell"/>
                <a:sym typeface="Rockwell"/>
              </a:defRPr>
            </a:lvl7pPr>
            <a:lvl8pPr lvl="7" algn="ctr">
              <a:lnSpc>
                <a:spcPct val="100000"/>
              </a:lnSpc>
              <a:spcBef>
                <a:spcPts val="0"/>
              </a:spcBef>
              <a:spcAft>
                <a:spcPts val="0"/>
              </a:spcAft>
              <a:buSzPts val="1400"/>
              <a:buNone/>
              <a:defRPr sz="4000">
                <a:solidFill>
                  <a:schemeClr val="dk1"/>
                </a:solidFill>
                <a:latin typeface="Rockwell"/>
                <a:ea typeface="Rockwell"/>
                <a:cs typeface="Rockwell"/>
                <a:sym typeface="Rockwell"/>
              </a:defRPr>
            </a:lvl8pPr>
            <a:lvl9pPr lvl="8" algn="ctr">
              <a:lnSpc>
                <a:spcPct val="100000"/>
              </a:lnSpc>
              <a:spcBef>
                <a:spcPts val="0"/>
              </a:spcBef>
              <a:spcAft>
                <a:spcPts val="0"/>
              </a:spcAft>
              <a:buSzPts val="1400"/>
              <a:buNone/>
              <a:defRPr sz="4000">
                <a:solidFill>
                  <a:schemeClr val="dk1"/>
                </a:solidFill>
                <a:latin typeface="Rockwell"/>
                <a:ea typeface="Rockwell"/>
                <a:cs typeface="Rockwell"/>
                <a:sym typeface="Rockwell"/>
              </a:defRPr>
            </a:lvl9pPr>
          </a:lstStyle>
          <a:p>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Content slide-2 column - blue">
  <p:cSld name="ONE_COLUMN_TEXT_1">
    <p:spTree>
      <p:nvGrpSpPr>
        <p:cNvPr id="1" name="Shape 1023"/>
        <p:cNvGrpSpPr/>
        <p:nvPr/>
      </p:nvGrpSpPr>
      <p:grpSpPr>
        <a:xfrm>
          <a:off x="0" y="0"/>
          <a:ext cx="0" cy="0"/>
          <a:chOff x="0" y="0"/>
          <a:chExt cx="0" cy="0"/>
        </a:xfrm>
      </p:grpSpPr>
      <p:sp>
        <p:nvSpPr>
          <p:cNvPr id="1024" name="Google Shape;1024;p12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t" anchorCtr="0">
            <a:noAutofit/>
          </a:bodyPr>
          <a:lstStyle>
            <a:lvl1pPr marL="0" marR="0" lvl="0"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300"/>
              <a:buFont typeface="Arial"/>
              <a:buNone/>
              <a:defRPr sz="1300" b="0" i="0" u="none" strike="noStrike" cap="none">
                <a:solidFill>
                  <a:schemeClr val="dk2"/>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
              <a:t>‹#›</a:t>
            </a:fld>
            <a:endParaRPr/>
          </a:p>
        </p:txBody>
      </p:sp>
      <p:pic>
        <p:nvPicPr>
          <p:cNvPr id="1025" name="Google Shape;1025;p129"/>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1026" name="Google Shape;1026;p129"/>
          <p:cNvSpPr txBox="1">
            <a:spLocks noGrp="1"/>
          </p:cNvSpPr>
          <p:nvPr>
            <p:ph type="body" idx="1"/>
          </p:nvPr>
        </p:nvSpPr>
        <p:spPr>
          <a:xfrm>
            <a:off x="3117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1027" name="Google Shape;1027;p129"/>
          <p:cNvSpPr txBox="1">
            <a:spLocks noGrp="1"/>
          </p:cNvSpPr>
          <p:nvPr>
            <p:ph type="body" idx="2"/>
          </p:nvPr>
        </p:nvSpPr>
        <p:spPr>
          <a:xfrm>
            <a:off x="4832400" y="1152475"/>
            <a:ext cx="3999900" cy="3178800"/>
          </a:xfrm>
          <a:prstGeom prst="rect">
            <a:avLst/>
          </a:prstGeom>
          <a:noFill/>
          <a:ln>
            <a:noFill/>
          </a:ln>
        </p:spPr>
        <p:txBody>
          <a:bodyPr spcFirstLastPara="1" wrap="square" lIns="0" tIns="0" rIns="0" bIns="0" anchor="t" anchorCtr="0">
            <a:normAutofit/>
          </a:bodyPr>
          <a:lstStyle>
            <a:lvl1pPr marL="457200" lvl="0" indent="-317500" algn="l">
              <a:lnSpc>
                <a:spcPct val="115000"/>
              </a:lnSpc>
              <a:spcBef>
                <a:spcPts val="0"/>
              </a:spcBef>
              <a:spcAft>
                <a:spcPts val="0"/>
              </a:spcAft>
              <a:buClr>
                <a:schemeClr val="dk1"/>
              </a:buClr>
              <a:buSzPts val="1400"/>
              <a:buChar char="●"/>
              <a:defRPr sz="1400">
                <a:solidFill>
                  <a:schemeClr val="dk1"/>
                </a:solidFill>
              </a:defRPr>
            </a:lvl1pPr>
            <a:lvl2pPr marL="914400" lvl="1" indent="-304800" algn="l">
              <a:lnSpc>
                <a:spcPct val="115000"/>
              </a:lnSpc>
              <a:spcBef>
                <a:spcPts val="0"/>
              </a:spcBef>
              <a:spcAft>
                <a:spcPts val="0"/>
              </a:spcAft>
              <a:buClr>
                <a:schemeClr val="dk1"/>
              </a:buClr>
              <a:buSzPts val="1200"/>
              <a:buChar char="○"/>
              <a:defRPr sz="1200">
                <a:solidFill>
                  <a:schemeClr val="dk1"/>
                </a:solidFill>
              </a:defRPr>
            </a:lvl2pPr>
            <a:lvl3pPr marL="1371600" lvl="2" indent="-304800" algn="l">
              <a:lnSpc>
                <a:spcPct val="115000"/>
              </a:lnSpc>
              <a:spcBef>
                <a:spcPts val="0"/>
              </a:spcBef>
              <a:spcAft>
                <a:spcPts val="0"/>
              </a:spcAft>
              <a:buClr>
                <a:schemeClr val="dk1"/>
              </a:buClr>
              <a:buSzPts val="1200"/>
              <a:buChar char="■"/>
              <a:defRPr sz="1200">
                <a:solidFill>
                  <a:schemeClr val="dk1"/>
                </a:solidFill>
              </a:defRPr>
            </a:lvl3pPr>
            <a:lvl4pPr marL="1828800" lvl="3" indent="-304800" algn="l">
              <a:lnSpc>
                <a:spcPct val="115000"/>
              </a:lnSpc>
              <a:spcBef>
                <a:spcPts val="0"/>
              </a:spcBef>
              <a:spcAft>
                <a:spcPts val="0"/>
              </a:spcAft>
              <a:buClr>
                <a:schemeClr val="dk1"/>
              </a:buClr>
              <a:buSzPts val="1200"/>
              <a:buChar char="●"/>
              <a:defRPr sz="1200">
                <a:solidFill>
                  <a:schemeClr val="dk1"/>
                </a:solidFill>
              </a:defRPr>
            </a:lvl4pPr>
            <a:lvl5pPr marL="2286000" lvl="4" indent="-304800" algn="l">
              <a:lnSpc>
                <a:spcPct val="115000"/>
              </a:lnSpc>
              <a:spcBef>
                <a:spcPts val="0"/>
              </a:spcBef>
              <a:spcAft>
                <a:spcPts val="0"/>
              </a:spcAft>
              <a:buClr>
                <a:schemeClr val="dk1"/>
              </a:buClr>
              <a:buSzPts val="1200"/>
              <a:buChar char="○"/>
              <a:defRPr sz="1200">
                <a:solidFill>
                  <a:schemeClr val="dk1"/>
                </a:solidFill>
              </a:defRPr>
            </a:lvl5pPr>
            <a:lvl6pPr marL="2743200" lvl="5" indent="-304800" algn="l">
              <a:lnSpc>
                <a:spcPct val="115000"/>
              </a:lnSpc>
              <a:spcBef>
                <a:spcPts val="0"/>
              </a:spcBef>
              <a:spcAft>
                <a:spcPts val="0"/>
              </a:spcAft>
              <a:buClr>
                <a:schemeClr val="dk1"/>
              </a:buClr>
              <a:buSzPts val="1200"/>
              <a:buChar char="■"/>
              <a:defRPr sz="1200">
                <a:solidFill>
                  <a:schemeClr val="dk1"/>
                </a:solidFill>
              </a:defRPr>
            </a:lvl6pPr>
            <a:lvl7pPr marL="3200400" lvl="6" indent="-304800" algn="l">
              <a:lnSpc>
                <a:spcPct val="115000"/>
              </a:lnSpc>
              <a:spcBef>
                <a:spcPts val="0"/>
              </a:spcBef>
              <a:spcAft>
                <a:spcPts val="0"/>
              </a:spcAft>
              <a:buClr>
                <a:schemeClr val="dk1"/>
              </a:buClr>
              <a:buSzPts val="1200"/>
              <a:buChar char="●"/>
              <a:defRPr sz="1200">
                <a:solidFill>
                  <a:schemeClr val="dk1"/>
                </a:solidFill>
              </a:defRPr>
            </a:lvl7pPr>
            <a:lvl8pPr marL="3657600" lvl="7" indent="-304800" algn="l">
              <a:lnSpc>
                <a:spcPct val="115000"/>
              </a:lnSpc>
              <a:spcBef>
                <a:spcPts val="0"/>
              </a:spcBef>
              <a:spcAft>
                <a:spcPts val="0"/>
              </a:spcAft>
              <a:buClr>
                <a:schemeClr val="dk1"/>
              </a:buClr>
              <a:buSzPts val="1200"/>
              <a:buChar char="○"/>
              <a:defRPr sz="1200">
                <a:solidFill>
                  <a:schemeClr val="dk1"/>
                </a:solidFill>
              </a:defRPr>
            </a:lvl8pPr>
            <a:lvl9pPr marL="4114800" lvl="8" indent="-304800" algn="l">
              <a:lnSpc>
                <a:spcPct val="115000"/>
              </a:lnSpc>
              <a:spcBef>
                <a:spcPts val="0"/>
              </a:spcBef>
              <a:spcAft>
                <a:spcPts val="0"/>
              </a:spcAft>
              <a:buClr>
                <a:schemeClr val="dk1"/>
              </a:buClr>
              <a:buSzPts val="1200"/>
              <a:buChar char="■"/>
              <a:defRPr sz="1200">
                <a:solidFill>
                  <a:schemeClr val="dk1"/>
                </a:solidFill>
              </a:defRPr>
            </a:lvl9pPr>
          </a:lstStyle>
          <a:p>
            <a:endParaRPr/>
          </a:p>
        </p:txBody>
      </p:sp>
      <p:sp>
        <p:nvSpPr>
          <p:cNvPr id="1028" name="Google Shape;1028;p129"/>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029" name="Google Shape;1029;p129"/>
          <p:cNvSpPr txBox="1">
            <a:spLocks noGrp="1"/>
          </p:cNvSpPr>
          <p:nvPr>
            <p:ph type="sldNum" idx="3"/>
          </p:nvPr>
        </p:nvSpPr>
        <p:spPr>
          <a:xfrm>
            <a:off x="88683" y="4676392"/>
            <a:ext cx="548700" cy="3936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pic>
        <p:nvPicPr>
          <p:cNvPr id="1030" name="Google Shape;1030;p129"/>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1031" name="Google Shape;1031;p129"/>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Content slide with header/logo - blue">
  <p:cSld name="SECTION_HEADER_2">
    <p:spTree>
      <p:nvGrpSpPr>
        <p:cNvPr id="1" name="Shape 1032"/>
        <p:cNvGrpSpPr/>
        <p:nvPr/>
      </p:nvGrpSpPr>
      <p:grpSpPr>
        <a:xfrm>
          <a:off x="0" y="0"/>
          <a:ext cx="0" cy="0"/>
          <a:chOff x="0" y="0"/>
          <a:chExt cx="0" cy="0"/>
        </a:xfrm>
      </p:grpSpPr>
      <p:pic>
        <p:nvPicPr>
          <p:cNvPr id="1033" name="Google Shape;1033;p130"/>
          <p:cNvPicPr preferRelativeResize="0"/>
          <p:nvPr/>
        </p:nvPicPr>
        <p:blipFill rotWithShape="1">
          <a:blip r:embed="rId2">
            <a:alphaModFix/>
          </a:blip>
          <a:srcRect/>
          <a:stretch/>
        </p:blipFill>
        <p:spPr>
          <a:xfrm>
            <a:off x="-6900" y="0"/>
            <a:ext cx="9172498" cy="917250"/>
          </a:xfrm>
          <a:prstGeom prst="rect">
            <a:avLst/>
          </a:prstGeom>
          <a:noFill/>
          <a:ln>
            <a:noFill/>
          </a:ln>
        </p:spPr>
      </p:pic>
      <p:sp>
        <p:nvSpPr>
          <p:cNvPr id="1034" name="Google Shape;1034;p130"/>
          <p:cNvSpPr txBox="1">
            <a:spLocks noGrp="1"/>
          </p:cNvSpPr>
          <p:nvPr>
            <p:ph type="title"/>
          </p:nvPr>
        </p:nvSpPr>
        <p:spPr>
          <a:xfrm>
            <a:off x="213075" y="228600"/>
            <a:ext cx="8520600" cy="5727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SzPts val="1400"/>
              <a:buNone/>
              <a:defRPr sz="2000">
                <a:solidFill>
                  <a:srgbClr val="FFFFFF"/>
                </a:solidFill>
                <a:latin typeface="Rockwell"/>
                <a:ea typeface="Rockwell"/>
                <a:cs typeface="Rockwell"/>
                <a:sym typeface="Rockwell"/>
              </a:defRPr>
            </a:lvl1pPr>
            <a:lvl2pPr lvl="1" algn="l">
              <a:lnSpc>
                <a:spcPct val="100000"/>
              </a:lnSpc>
              <a:spcBef>
                <a:spcPts val="0"/>
              </a:spcBef>
              <a:spcAft>
                <a:spcPts val="0"/>
              </a:spcAft>
              <a:buSzPts val="1400"/>
              <a:buNone/>
              <a:defRPr sz="2000">
                <a:solidFill>
                  <a:srgbClr val="FFFFFF"/>
                </a:solidFill>
                <a:latin typeface="Rockwell"/>
                <a:ea typeface="Rockwell"/>
                <a:cs typeface="Rockwell"/>
                <a:sym typeface="Rockwell"/>
              </a:defRPr>
            </a:lvl2pPr>
            <a:lvl3pPr lvl="2" algn="l">
              <a:lnSpc>
                <a:spcPct val="100000"/>
              </a:lnSpc>
              <a:spcBef>
                <a:spcPts val="0"/>
              </a:spcBef>
              <a:spcAft>
                <a:spcPts val="0"/>
              </a:spcAft>
              <a:buSzPts val="1400"/>
              <a:buNone/>
              <a:defRPr sz="2000">
                <a:solidFill>
                  <a:srgbClr val="FFFFFF"/>
                </a:solidFill>
                <a:latin typeface="Rockwell"/>
                <a:ea typeface="Rockwell"/>
                <a:cs typeface="Rockwell"/>
                <a:sym typeface="Rockwell"/>
              </a:defRPr>
            </a:lvl3pPr>
            <a:lvl4pPr lvl="3" algn="l">
              <a:lnSpc>
                <a:spcPct val="100000"/>
              </a:lnSpc>
              <a:spcBef>
                <a:spcPts val="0"/>
              </a:spcBef>
              <a:spcAft>
                <a:spcPts val="0"/>
              </a:spcAft>
              <a:buSzPts val="1400"/>
              <a:buNone/>
              <a:defRPr sz="2000">
                <a:solidFill>
                  <a:srgbClr val="FFFFFF"/>
                </a:solidFill>
                <a:latin typeface="Rockwell"/>
                <a:ea typeface="Rockwell"/>
                <a:cs typeface="Rockwell"/>
                <a:sym typeface="Rockwell"/>
              </a:defRPr>
            </a:lvl4pPr>
            <a:lvl5pPr lvl="4" algn="l">
              <a:lnSpc>
                <a:spcPct val="100000"/>
              </a:lnSpc>
              <a:spcBef>
                <a:spcPts val="0"/>
              </a:spcBef>
              <a:spcAft>
                <a:spcPts val="0"/>
              </a:spcAft>
              <a:buSzPts val="1400"/>
              <a:buNone/>
              <a:defRPr sz="2000">
                <a:solidFill>
                  <a:srgbClr val="FFFFFF"/>
                </a:solidFill>
                <a:latin typeface="Rockwell"/>
                <a:ea typeface="Rockwell"/>
                <a:cs typeface="Rockwell"/>
                <a:sym typeface="Rockwell"/>
              </a:defRPr>
            </a:lvl5pPr>
            <a:lvl6pPr lvl="5" algn="l">
              <a:lnSpc>
                <a:spcPct val="100000"/>
              </a:lnSpc>
              <a:spcBef>
                <a:spcPts val="0"/>
              </a:spcBef>
              <a:spcAft>
                <a:spcPts val="0"/>
              </a:spcAft>
              <a:buSzPts val="1400"/>
              <a:buNone/>
              <a:defRPr sz="2000">
                <a:solidFill>
                  <a:srgbClr val="FFFFFF"/>
                </a:solidFill>
                <a:latin typeface="Rockwell"/>
                <a:ea typeface="Rockwell"/>
                <a:cs typeface="Rockwell"/>
                <a:sym typeface="Rockwell"/>
              </a:defRPr>
            </a:lvl6pPr>
            <a:lvl7pPr lvl="6" algn="l">
              <a:lnSpc>
                <a:spcPct val="100000"/>
              </a:lnSpc>
              <a:spcBef>
                <a:spcPts val="0"/>
              </a:spcBef>
              <a:spcAft>
                <a:spcPts val="0"/>
              </a:spcAft>
              <a:buSzPts val="1400"/>
              <a:buNone/>
              <a:defRPr sz="2000">
                <a:solidFill>
                  <a:srgbClr val="FFFFFF"/>
                </a:solidFill>
                <a:latin typeface="Rockwell"/>
                <a:ea typeface="Rockwell"/>
                <a:cs typeface="Rockwell"/>
                <a:sym typeface="Rockwell"/>
              </a:defRPr>
            </a:lvl7pPr>
            <a:lvl8pPr lvl="7" algn="l">
              <a:lnSpc>
                <a:spcPct val="100000"/>
              </a:lnSpc>
              <a:spcBef>
                <a:spcPts val="0"/>
              </a:spcBef>
              <a:spcAft>
                <a:spcPts val="0"/>
              </a:spcAft>
              <a:buSzPts val="1400"/>
              <a:buNone/>
              <a:defRPr sz="2000">
                <a:solidFill>
                  <a:srgbClr val="FFFFFF"/>
                </a:solidFill>
                <a:latin typeface="Rockwell"/>
                <a:ea typeface="Rockwell"/>
                <a:cs typeface="Rockwell"/>
                <a:sym typeface="Rockwell"/>
              </a:defRPr>
            </a:lvl8pPr>
            <a:lvl9pPr lvl="8" algn="l">
              <a:lnSpc>
                <a:spcPct val="100000"/>
              </a:lnSpc>
              <a:spcBef>
                <a:spcPts val="0"/>
              </a:spcBef>
              <a:spcAft>
                <a:spcPts val="0"/>
              </a:spcAft>
              <a:buSzPts val="1400"/>
              <a:buNone/>
              <a:defRPr sz="2000">
                <a:solidFill>
                  <a:srgbClr val="FFFFFF"/>
                </a:solidFill>
                <a:latin typeface="Rockwell"/>
                <a:ea typeface="Rockwell"/>
                <a:cs typeface="Rockwell"/>
                <a:sym typeface="Rockwell"/>
              </a:defRPr>
            </a:lvl9pPr>
          </a:lstStyle>
          <a:p>
            <a:endParaRPr/>
          </a:p>
        </p:txBody>
      </p:sp>
      <p:sp>
        <p:nvSpPr>
          <p:cNvPr id="1035" name="Google Shape;1035;p130"/>
          <p:cNvSpPr txBox="1">
            <a:spLocks noGrp="1"/>
          </p:cNvSpPr>
          <p:nvPr>
            <p:ph type="body" idx="1"/>
          </p:nvPr>
        </p:nvSpPr>
        <p:spPr>
          <a:xfrm>
            <a:off x="457200" y="1143000"/>
            <a:ext cx="8520600" cy="3191700"/>
          </a:xfrm>
          <a:prstGeom prst="rect">
            <a:avLst/>
          </a:prstGeom>
          <a:noFill/>
          <a:ln>
            <a:noFill/>
          </a:ln>
        </p:spPr>
        <p:txBody>
          <a:bodyPr spcFirstLastPara="1" wrap="square" lIns="0" tIns="0" rIns="0" bIns="0" anchor="t" anchorCtr="0">
            <a:normAutofit/>
          </a:bodyPr>
          <a:lstStyle>
            <a:lvl1pPr marL="457200" lvl="0" indent="-330200" algn="l">
              <a:lnSpc>
                <a:spcPct val="115000"/>
              </a:lnSpc>
              <a:spcBef>
                <a:spcPts val="0"/>
              </a:spcBef>
              <a:spcAft>
                <a:spcPts val="0"/>
              </a:spcAft>
              <a:buClr>
                <a:schemeClr val="dk1"/>
              </a:buClr>
              <a:buSzPts val="1600"/>
              <a:buChar char="●"/>
              <a:defRPr>
                <a:solidFill>
                  <a:schemeClr val="dk1"/>
                </a:solidFill>
              </a:defRPr>
            </a:lvl1pPr>
            <a:lvl2pPr marL="914400" lvl="1" indent="-292100" algn="l">
              <a:lnSpc>
                <a:spcPct val="115000"/>
              </a:lnSpc>
              <a:spcBef>
                <a:spcPts val="0"/>
              </a:spcBef>
              <a:spcAft>
                <a:spcPts val="0"/>
              </a:spcAft>
              <a:buClr>
                <a:schemeClr val="dk1"/>
              </a:buClr>
              <a:buSzPts val="1000"/>
              <a:buChar char="○"/>
              <a:defRPr sz="1600">
                <a:solidFill>
                  <a:schemeClr val="dk1"/>
                </a:solidFill>
              </a:defRPr>
            </a:lvl2pPr>
            <a:lvl3pPr marL="1371600" lvl="2" indent="-292100" algn="l">
              <a:lnSpc>
                <a:spcPct val="115000"/>
              </a:lnSpc>
              <a:spcBef>
                <a:spcPts val="0"/>
              </a:spcBef>
              <a:spcAft>
                <a:spcPts val="0"/>
              </a:spcAft>
              <a:buClr>
                <a:schemeClr val="dk1"/>
              </a:buClr>
              <a:buSzPts val="1000"/>
              <a:buChar char="■"/>
              <a:defRPr sz="1600">
                <a:solidFill>
                  <a:schemeClr val="dk1"/>
                </a:solidFill>
              </a:defRPr>
            </a:lvl3pPr>
            <a:lvl4pPr marL="1828800" lvl="3" indent="-292100" algn="l">
              <a:lnSpc>
                <a:spcPct val="115000"/>
              </a:lnSpc>
              <a:spcBef>
                <a:spcPts val="0"/>
              </a:spcBef>
              <a:spcAft>
                <a:spcPts val="0"/>
              </a:spcAft>
              <a:buClr>
                <a:schemeClr val="dk1"/>
              </a:buClr>
              <a:buSzPts val="1000"/>
              <a:buChar char="●"/>
              <a:defRPr sz="1600">
                <a:solidFill>
                  <a:schemeClr val="dk1"/>
                </a:solidFill>
              </a:defRPr>
            </a:lvl4pPr>
            <a:lvl5pPr marL="2286000" lvl="4" indent="-292100" algn="l">
              <a:lnSpc>
                <a:spcPct val="115000"/>
              </a:lnSpc>
              <a:spcBef>
                <a:spcPts val="0"/>
              </a:spcBef>
              <a:spcAft>
                <a:spcPts val="0"/>
              </a:spcAft>
              <a:buClr>
                <a:schemeClr val="dk1"/>
              </a:buClr>
              <a:buSzPts val="1000"/>
              <a:buChar char="○"/>
              <a:defRPr sz="1600">
                <a:solidFill>
                  <a:schemeClr val="dk1"/>
                </a:solidFill>
              </a:defRPr>
            </a:lvl5pPr>
            <a:lvl6pPr marL="2743200" lvl="5" indent="-292100" algn="l">
              <a:lnSpc>
                <a:spcPct val="115000"/>
              </a:lnSpc>
              <a:spcBef>
                <a:spcPts val="0"/>
              </a:spcBef>
              <a:spcAft>
                <a:spcPts val="0"/>
              </a:spcAft>
              <a:buClr>
                <a:schemeClr val="dk1"/>
              </a:buClr>
              <a:buSzPts val="1000"/>
              <a:buChar char="■"/>
              <a:defRPr sz="1600">
                <a:solidFill>
                  <a:schemeClr val="dk1"/>
                </a:solidFill>
              </a:defRPr>
            </a:lvl6pPr>
            <a:lvl7pPr marL="3200400" lvl="6" indent="-292100" algn="l">
              <a:lnSpc>
                <a:spcPct val="115000"/>
              </a:lnSpc>
              <a:spcBef>
                <a:spcPts val="0"/>
              </a:spcBef>
              <a:spcAft>
                <a:spcPts val="0"/>
              </a:spcAft>
              <a:buClr>
                <a:schemeClr val="dk1"/>
              </a:buClr>
              <a:buSzPts val="1000"/>
              <a:buChar char="●"/>
              <a:defRPr sz="1600">
                <a:solidFill>
                  <a:schemeClr val="dk1"/>
                </a:solidFill>
              </a:defRPr>
            </a:lvl7pPr>
            <a:lvl8pPr marL="3657600" lvl="7" indent="-292100" algn="l">
              <a:lnSpc>
                <a:spcPct val="115000"/>
              </a:lnSpc>
              <a:spcBef>
                <a:spcPts val="0"/>
              </a:spcBef>
              <a:spcAft>
                <a:spcPts val="0"/>
              </a:spcAft>
              <a:buClr>
                <a:schemeClr val="dk1"/>
              </a:buClr>
              <a:buSzPts val="1000"/>
              <a:buChar char="○"/>
              <a:defRPr sz="1600">
                <a:solidFill>
                  <a:schemeClr val="dk1"/>
                </a:solidFill>
              </a:defRPr>
            </a:lvl8pPr>
            <a:lvl9pPr marL="4114800" lvl="8" indent="-292100" algn="l">
              <a:lnSpc>
                <a:spcPct val="115000"/>
              </a:lnSpc>
              <a:spcBef>
                <a:spcPts val="0"/>
              </a:spcBef>
              <a:spcAft>
                <a:spcPts val="0"/>
              </a:spcAft>
              <a:buClr>
                <a:schemeClr val="dk1"/>
              </a:buClr>
              <a:buSzPts val="1000"/>
              <a:buChar char="■"/>
              <a:defRPr sz="1600">
                <a:solidFill>
                  <a:schemeClr val="dk1"/>
                </a:solidFill>
              </a:defRPr>
            </a:lvl9pPr>
          </a:lstStyle>
          <a:p>
            <a:endParaRPr/>
          </a:p>
        </p:txBody>
      </p:sp>
      <p:pic>
        <p:nvPicPr>
          <p:cNvPr id="1036" name="Google Shape;1036;p130"/>
          <p:cNvPicPr preferRelativeResize="0"/>
          <p:nvPr/>
        </p:nvPicPr>
        <p:blipFill rotWithShape="1">
          <a:blip r:embed="rId3">
            <a:alphaModFix/>
          </a:blip>
          <a:srcRect/>
          <a:stretch/>
        </p:blipFill>
        <p:spPr>
          <a:xfrm>
            <a:off x="8146725" y="4676400"/>
            <a:ext cx="867951" cy="369000"/>
          </a:xfrm>
          <a:prstGeom prst="rect">
            <a:avLst/>
          </a:prstGeom>
          <a:noFill/>
          <a:ln>
            <a:noFill/>
          </a:ln>
        </p:spPr>
      </p:pic>
      <p:cxnSp>
        <p:nvCxnSpPr>
          <p:cNvPr id="1037" name="Google Shape;1037;p130"/>
          <p:cNvCxnSpPr/>
          <p:nvPr/>
        </p:nvCxnSpPr>
        <p:spPr>
          <a:xfrm>
            <a:off x="0" y="4561600"/>
            <a:ext cx="9152700" cy="0"/>
          </a:xfrm>
          <a:prstGeom prst="straightConnector1">
            <a:avLst/>
          </a:prstGeom>
          <a:noFill/>
          <a:ln w="9525" cap="flat" cmpd="sng">
            <a:solidFill>
              <a:schemeClr val="accent1"/>
            </a:solidFill>
            <a:prstDash val="solid"/>
            <a:round/>
            <a:headEnd type="none" w="sm" len="sm"/>
            <a:tailEnd type="none" w="sm" len="sm"/>
          </a:ln>
        </p:spPr>
      </p:cxnSp>
      <p:sp>
        <p:nvSpPr>
          <p:cNvPr id="1038" name="Google Shape;1038;p130"/>
          <p:cNvSpPr txBox="1">
            <a:spLocks noGrp="1"/>
          </p:cNvSpPr>
          <p:nvPr>
            <p:ph type="sldNum" idx="12"/>
          </p:nvPr>
        </p:nvSpPr>
        <p:spPr>
          <a:xfrm>
            <a:off x="114300" y="4732500"/>
            <a:ext cx="347100" cy="281400"/>
          </a:xfrm>
          <a:prstGeom prst="rect">
            <a:avLst/>
          </a:prstGeom>
          <a:noFill/>
          <a:ln>
            <a:noFill/>
          </a:ln>
        </p:spPr>
        <p:txBody>
          <a:bodyPr spcFirstLastPara="1" wrap="square" lIns="0" tIns="0" rIns="0" bIns="0"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999999"/>
                </a:solidFill>
                <a:latin typeface="Rockwell"/>
                <a:ea typeface="Rockwell"/>
                <a:cs typeface="Rockwell"/>
                <a:sym typeface="Rockwell"/>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131"/>
        <p:cNvGrpSpPr/>
        <p:nvPr/>
      </p:nvGrpSpPr>
      <p:grpSpPr>
        <a:xfrm>
          <a:off x="0" y="0"/>
          <a:ext cx="0" cy="0"/>
          <a:chOff x="0" y="0"/>
          <a:chExt cx="0" cy="0"/>
        </a:xfrm>
      </p:grpSpPr>
      <p:pic>
        <p:nvPicPr>
          <p:cNvPr id="132" name="Google Shape;132;p1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3" name="Google Shape;133;p1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4" name="Google Shape;134;p1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35" name="Google Shape;135;p1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136"/>
        <p:cNvGrpSpPr/>
        <p:nvPr/>
      </p:nvGrpSpPr>
      <p:grpSpPr>
        <a:xfrm>
          <a:off x="0" y="0"/>
          <a:ext cx="0" cy="0"/>
          <a:chOff x="0" y="0"/>
          <a:chExt cx="0" cy="0"/>
        </a:xfrm>
      </p:grpSpPr>
      <p:pic>
        <p:nvPicPr>
          <p:cNvPr id="137" name="Google Shape;137;p1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38" name="Google Shape;138;p1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39" name="Google Shape;139;p1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40" name="Google Shape;140;p1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141"/>
        <p:cNvGrpSpPr/>
        <p:nvPr/>
      </p:nvGrpSpPr>
      <p:grpSpPr>
        <a:xfrm>
          <a:off x="0" y="0"/>
          <a:ext cx="0" cy="0"/>
          <a:chOff x="0" y="0"/>
          <a:chExt cx="0" cy="0"/>
        </a:xfrm>
      </p:grpSpPr>
      <p:sp>
        <p:nvSpPr>
          <p:cNvPr id="142" name="Google Shape;142;p1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43" name="Google Shape;143;p16"/>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44" name="Google Shape;144;p16"/>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145" name="Google Shape;145;p16"/>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146" name="Google Shape;146;p16"/>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147" name="Google Shape;147;p16"/>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148" name="Google Shape;148;p16"/>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49" name="Google Shape;149;p16"/>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0" name="Google Shape;150;p1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51" name="Google Shape;151;p16"/>
          <p:cNvPicPr preferRelativeResize="0"/>
          <p:nvPr/>
        </p:nvPicPr>
        <p:blipFill>
          <a:blip r:embed="rId5">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152"/>
        <p:cNvGrpSpPr/>
        <p:nvPr/>
      </p:nvGrpSpPr>
      <p:grpSpPr>
        <a:xfrm>
          <a:off x="0" y="0"/>
          <a:ext cx="0" cy="0"/>
          <a:chOff x="0" y="0"/>
          <a:chExt cx="0" cy="0"/>
        </a:xfrm>
      </p:grpSpPr>
      <p:pic>
        <p:nvPicPr>
          <p:cNvPr id="153" name="Google Shape;153;p17"/>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54" name="Google Shape;154;p17"/>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55" name="Google Shape;155;p1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56" name="Google Shape;156;p1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57" name="Google Shape;157;p1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158" name="Google Shape;158;p17"/>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159" name="Google Shape;159;p1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0" name="Google Shape;160;p17"/>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161"/>
        <p:cNvGrpSpPr/>
        <p:nvPr/>
      </p:nvGrpSpPr>
      <p:grpSpPr>
        <a:xfrm>
          <a:off x="0" y="0"/>
          <a:ext cx="0" cy="0"/>
          <a:chOff x="0" y="0"/>
          <a:chExt cx="0" cy="0"/>
        </a:xfrm>
      </p:grpSpPr>
      <p:pic>
        <p:nvPicPr>
          <p:cNvPr id="162" name="Google Shape;162;p18"/>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163" name="Google Shape;163;p18"/>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64" name="Google Shape;164;p1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165" name="Google Shape;165;p1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166" name="Google Shape;166;p1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67" name="Google Shape;167;p1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68" name="Google Shape;168;p1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169"/>
        <p:cNvGrpSpPr/>
        <p:nvPr/>
      </p:nvGrpSpPr>
      <p:grpSpPr>
        <a:xfrm>
          <a:off x="0" y="0"/>
          <a:ext cx="0" cy="0"/>
          <a:chOff x="0" y="0"/>
          <a:chExt cx="0" cy="0"/>
        </a:xfrm>
      </p:grpSpPr>
      <p:pic>
        <p:nvPicPr>
          <p:cNvPr id="170" name="Google Shape;170;p19"/>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1" name="Google Shape;171;p1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172" name="Google Shape;172;p1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73" name="Google Shape;173;p1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174"/>
        <p:cNvGrpSpPr/>
        <p:nvPr/>
      </p:nvGrpSpPr>
      <p:grpSpPr>
        <a:xfrm>
          <a:off x="0" y="0"/>
          <a:ext cx="0" cy="0"/>
          <a:chOff x="0" y="0"/>
          <a:chExt cx="0" cy="0"/>
        </a:xfrm>
      </p:grpSpPr>
      <p:pic>
        <p:nvPicPr>
          <p:cNvPr id="175" name="Google Shape;175;p20"/>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76" name="Google Shape;176;p2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300" b="1">
                <a:latin typeface="Roboto"/>
                <a:ea typeface="Roboto"/>
                <a:cs typeface="Roboto"/>
                <a:sym typeface="Roboto"/>
              </a:rPr>
              <a:t>Our schools, students, and educators</a:t>
            </a:r>
            <a:endParaRPr sz="2300" b="1">
              <a:latin typeface="Roboto"/>
              <a:ea typeface="Roboto"/>
              <a:cs typeface="Roboto"/>
              <a:sym typeface="Roboto"/>
            </a:endParaRPr>
          </a:p>
        </p:txBody>
      </p:sp>
      <p:sp>
        <p:nvSpPr>
          <p:cNvPr id="177" name="Google Shape;177;p20"/>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178" name="Google Shape;178;p20"/>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800" i="1">
                <a:solidFill>
                  <a:schemeClr val="dk2"/>
                </a:solidFill>
                <a:latin typeface="Roboto"/>
                <a:ea typeface="Roboto"/>
                <a:cs typeface="Roboto"/>
                <a:sym typeface="Roboto"/>
              </a:rPr>
              <a:t>*Includes both Non-English Proficient and Limited English Proficient students</a:t>
            </a:r>
            <a:endParaRPr sz="800" i="1">
              <a:solidFill>
                <a:schemeClr val="dk2"/>
              </a:solidFill>
              <a:latin typeface="Roboto"/>
              <a:ea typeface="Roboto"/>
              <a:cs typeface="Roboto"/>
              <a:sym typeface="Roboto"/>
            </a:endParaRPr>
          </a:p>
        </p:txBody>
      </p:sp>
      <p:grpSp>
        <p:nvGrpSpPr>
          <p:cNvPr id="179" name="Google Shape;179;p20"/>
          <p:cNvGrpSpPr/>
          <p:nvPr/>
        </p:nvGrpSpPr>
        <p:grpSpPr>
          <a:xfrm>
            <a:off x="308400" y="1062325"/>
            <a:ext cx="1006800" cy="1003500"/>
            <a:chOff x="308400" y="1076275"/>
            <a:chExt cx="1006800" cy="1003500"/>
          </a:xfrm>
        </p:grpSpPr>
        <p:sp>
          <p:nvSpPr>
            <p:cNvPr id="180" name="Google Shape;180;p20"/>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1" name="Google Shape;181;p2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182" name="Google Shape;182;p20"/>
          <p:cNvGrpSpPr/>
          <p:nvPr/>
        </p:nvGrpSpPr>
        <p:grpSpPr>
          <a:xfrm>
            <a:off x="308400" y="2150613"/>
            <a:ext cx="1006800" cy="1003500"/>
            <a:chOff x="308400" y="2218825"/>
            <a:chExt cx="1006800" cy="1003500"/>
          </a:xfrm>
        </p:grpSpPr>
        <p:sp>
          <p:nvSpPr>
            <p:cNvPr id="183" name="Google Shape;183;p20"/>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4" name="Google Shape;184;p2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a:t>
              </a:r>
              <a:endParaRPr sz="1200">
                <a:solidFill>
                  <a:schemeClr val="dk1"/>
                </a:solidFill>
                <a:latin typeface="Roboto"/>
                <a:ea typeface="Roboto"/>
                <a:cs typeface="Roboto"/>
                <a:sym typeface="Roboto"/>
              </a:endParaRPr>
            </a:p>
          </p:txBody>
        </p:sp>
      </p:grpSp>
      <p:grpSp>
        <p:nvGrpSpPr>
          <p:cNvPr id="185" name="Google Shape;185;p20"/>
          <p:cNvGrpSpPr/>
          <p:nvPr/>
        </p:nvGrpSpPr>
        <p:grpSpPr>
          <a:xfrm>
            <a:off x="308400" y="3238900"/>
            <a:ext cx="1006800" cy="1003500"/>
            <a:chOff x="308400" y="1076275"/>
            <a:chExt cx="1006800" cy="1003500"/>
          </a:xfrm>
        </p:grpSpPr>
        <p:sp>
          <p:nvSpPr>
            <p:cNvPr id="186" name="Google Shape;186;p20"/>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187" name="Google Shape;187;p2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188" name="Google Shape;188;p2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189" name="Google Shape;189;p20"/>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190" name="Google Shape;190;p20"/>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191" name="Google Shape;191;p2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2" name="Google Shape;192;p20"/>
          <p:cNvPicPr preferRelativeResize="0"/>
          <p:nvPr/>
        </p:nvPicPr>
        <p:blipFill>
          <a:blip r:embed="rId4">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19"/>
        <p:cNvGrpSpPr/>
        <p:nvPr/>
      </p:nvGrpSpPr>
      <p:grpSpPr>
        <a:xfrm>
          <a:off x="0" y="0"/>
          <a:ext cx="0" cy="0"/>
          <a:chOff x="0" y="0"/>
          <a:chExt cx="0" cy="0"/>
        </a:xfrm>
      </p:grpSpPr>
      <p:sp>
        <p:nvSpPr>
          <p:cNvPr id="20" name="Google Shape;20;p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21" name="Google Shape;21;p3"/>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22" name="Google Shape;22;p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23" name="Google Shape;23;p3"/>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24" name="Google Shape;24;p3"/>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25" name="Google Shape;25;p3"/>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26" name="Google Shape;26;p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27" name="Google Shape;27;p3"/>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28" name="Google Shape;28;p3"/>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29" name="Google Shape;29;p3"/>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193"/>
        <p:cNvGrpSpPr/>
        <p:nvPr/>
      </p:nvGrpSpPr>
      <p:grpSpPr>
        <a:xfrm>
          <a:off x="0" y="0"/>
          <a:ext cx="0" cy="0"/>
          <a:chOff x="0" y="0"/>
          <a:chExt cx="0" cy="0"/>
        </a:xfrm>
      </p:grpSpPr>
      <p:pic>
        <p:nvPicPr>
          <p:cNvPr id="194" name="Google Shape;194;p21"/>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195" name="Google Shape;195;p21"/>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96" name="Google Shape;196;p21"/>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197" name="Google Shape;197;p2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r>
              <a:rPr lang="en" sz="1600" b="1">
                <a:solidFill>
                  <a:srgbClr val="488BC9"/>
                </a:solidFill>
                <a:latin typeface="Roboto"/>
                <a:ea typeface="Roboto"/>
                <a:cs typeface="Roboto"/>
                <a:sym typeface="Roboto"/>
              </a:rPr>
              <a:t>Our Vision </a:t>
            </a:r>
            <a:endParaRPr sz="1200">
              <a:solidFill>
                <a:srgbClr val="488BC9"/>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198" name="Google Shape;198;p21"/>
          <p:cNvCxnSpPr/>
          <p:nvPr/>
        </p:nvCxnSpPr>
        <p:spPr>
          <a:xfrm>
            <a:off x="-160100" y="1282346"/>
            <a:ext cx="8989500" cy="0"/>
          </a:xfrm>
          <a:prstGeom prst="straightConnector1">
            <a:avLst/>
          </a:prstGeom>
          <a:noFill/>
          <a:ln w="9525" cap="flat" cmpd="sng">
            <a:solidFill>
              <a:srgbClr val="488BC9"/>
            </a:solidFill>
            <a:prstDash val="dot"/>
            <a:round/>
            <a:headEnd type="none" w="med" len="med"/>
            <a:tailEnd type="none" w="med" len="med"/>
          </a:ln>
        </p:spPr>
      </p:cxnSp>
      <p:sp>
        <p:nvSpPr>
          <p:cNvPr id="199" name="Google Shape;199;p2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488BC9"/>
                </a:solidFill>
                <a:latin typeface="Roboto Medium"/>
                <a:ea typeface="Roboto Medium"/>
                <a:cs typeface="Roboto Medium"/>
                <a:sym typeface="Roboto Medium"/>
              </a:rPr>
              <a:t>&gt; SERVE</a:t>
            </a:r>
            <a:endParaRPr sz="1100">
              <a:solidFill>
                <a:srgbClr val="488BC9"/>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200" name="Google Shape;200;p2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488BC9"/>
                </a:solidFill>
                <a:latin typeface="Roboto Medium"/>
                <a:ea typeface="Roboto Medium"/>
                <a:cs typeface="Roboto Medium"/>
                <a:sym typeface="Roboto Medium"/>
              </a:rPr>
              <a:t>&gt; </a:t>
            </a:r>
            <a:r>
              <a:rPr lang="en" sz="1100">
                <a:solidFill>
                  <a:srgbClr val="488BC9"/>
                </a:solidFill>
                <a:latin typeface="Roboto Medium"/>
                <a:ea typeface="Roboto Medium"/>
                <a:cs typeface="Roboto Medium"/>
                <a:sym typeface="Roboto Medium"/>
              </a:rPr>
              <a:t>GUIDE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201" name="Google Shape;201;p2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488BC9"/>
                </a:solidFill>
                <a:latin typeface="Roboto Medium"/>
                <a:ea typeface="Roboto Medium"/>
                <a:cs typeface="Roboto Medium"/>
                <a:sym typeface="Roboto Medium"/>
              </a:rPr>
              <a:t>&gt; ELEVATE</a:t>
            </a:r>
            <a:endParaRPr b="1">
              <a:solidFill>
                <a:srgbClr val="488BC9"/>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202" name="Google Shape;202;p2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488BC9"/>
                </a:solidFill>
                <a:latin typeface="Roboto"/>
                <a:ea typeface="Roboto"/>
                <a:cs typeface="Roboto"/>
                <a:sym typeface="Roboto"/>
              </a:rPr>
              <a:t>Our Role</a:t>
            </a:r>
            <a:endParaRPr sz="1600" b="1">
              <a:solidFill>
                <a:srgbClr val="488BC9"/>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203" name="Google Shape;203;p2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Core Values: </a:t>
            </a:r>
            <a:r>
              <a:rPr lang="en" sz="1600" b="1">
                <a:solidFill>
                  <a:srgbClr val="EF7521"/>
                </a:solidFill>
                <a:latin typeface="Roboto"/>
                <a:ea typeface="Roboto"/>
                <a:cs typeface="Roboto"/>
                <a:sym typeface="Roboto"/>
              </a:rPr>
              <a:t>   </a:t>
            </a:r>
            <a:r>
              <a:rPr lang="en" sz="1300">
                <a:solidFill>
                  <a:schemeClr val="dk1"/>
                </a:solidFill>
              </a:rPr>
              <a:t>INTEGRITY  |  EQUITY  |  ACCOUNTABILITY  |  TRUST  |  SERVICE</a:t>
            </a:r>
            <a:endParaRPr sz="1300">
              <a:solidFill>
                <a:schemeClr val="dk1"/>
              </a:solidFill>
            </a:endParaRPr>
          </a:p>
        </p:txBody>
      </p:sp>
      <p:cxnSp>
        <p:nvCxnSpPr>
          <p:cNvPr id="204" name="Google Shape;204;p21"/>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205" name="Google Shape;205;p21"/>
          <p:cNvGrpSpPr/>
          <p:nvPr/>
        </p:nvGrpSpPr>
        <p:grpSpPr>
          <a:xfrm>
            <a:off x="311700" y="3548650"/>
            <a:ext cx="8363900" cy="646200"/>
            <a:chOff x="375100" y="3396250"/>
            <a:chExt cx="8363900" cy="646200"/>
          </a:xfrm>
        </p:grpSpPr>
        <p:sp>
          <p:nvSpPr>
            <p:cNvPr id="206" name="Google Shape;206;p21"/>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7" name="Google Shape;207;p21"/>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8" name="Google Shape;208;p21"/>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09" name="Google Shape;209;p21"/>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210" name="Google Shape;210;p2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211" name="Google Shape;211;p2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212" name="Google Shape;212;p2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213" name="Google Shape;213;p2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214" name="Google Shape;214;p21"/>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5" name="Google Shape;215;p21"/>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216" name="Google Shape;216;p21"/>
          <p:cNvCxnSpPr/>
          <p:nvPr/>
        </p:nvCxnSpPr>
        <p:spPr>
          <a:xfrm>
            <a:off x="-160100" y="2409466"/>
            <a:ext cx="9030600" cy="0"/>
          </a:xfrm>
          <a:prstGeom prst="straightConnector1">
            <a:avLst/>
          </a:prstGeom>
          <a:noFill/>
          <a:ln w="9525" cap="flat" cmpd="sng">
            <a:solidFill>
              <a:srgbClr val="488BC9"/>
            </a:solidFill>
            <a:prstDash val="dot"/>
            <a:round/>
            <a:headEnd type="none" w="med" len="med"/>
            <a:tailEnd type="none" w="med" len="med"/>
          </a:ln>
        </p:spPr>
      </p:cxnSp>
      <p:cxnSp>
        <p:nvCxnSpPr>
          <p:cNvPr id="217" name="Google Shape;217;p21"/>
          <p:cNvCxnSpPr/>
          <p:nvPr/>
        </p:nvCxnSpPr>
        <p:spPr>
          <a:xfrm>
            <a:off x="-160100" y="3016625"/>
            <a:ext cx="9030600" cy="0"/>
          </a:xfrm>
          <a:prstGeom prst="straightConnector1">
            <a:avLst/>
          </a:prstGeom>
          <a:noFill/>
          <a:ln w="9525" cap="flat" cmpd="sng">
            <a:solidFill>
              <a:srgbClr val="488BC9"/>
            </a:solidFill>
            <a:prstDash val="dot"/>
            <a:round/>
            <a:headEnd type="none" w="med" len="med"/>
            <a:tailEnd type="none" w="med" len="med"/>
          </a:ln>
        </p:spPr>
      </p:cxnSp>
      <p:sp>
        <p:nvSpPr>
          <p:cNvPr id="218" name="Google Shape;218;p2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488BC9"/>
                </a:solidFill>
                <a:latin typeface="Roboto"/>
                <a:ea typeface="Roboto"/>
                <a:cs typeface="Roboto"/>
                <a:sym typeface="Roboto"/>
              </a:rPr>
              <a:t>Our Priorities:</a:t>
            </a:r>
            <a:endParaRPr sz="1300">
              <a:solidFill>
                <a:srgbClr val="488BC9"/>
              </a:solidFill>
            </a:endParaRPr>
          </a:p>
        </p:txBody>
      </p:sp>
      <p:sp>
        <p:nvSpPr>
          <p:cNvPr id="219" name="Google Shape;219;p2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220" name="Google Shape;220;p21"/>
          <p:cNvCxnSpPr/>
          <p:nvPr/>
        </p:nvCxnSpPr>
        <p:spPr>
          <a:xfrm>
            <a:off x="-160100" y="588900"/>
            <a:ext cx="8989500" cy="0"/>
          </a:xfrm>
          <a:prstGeom prst="straightConnector1">
            <a:avLst/>
          </a:prstGeom>
          <a:noFill/>
          <a:ln w="9525" cap="flat" cmpd="sng">
            <a:solidFill>
              <a:srgbClr val="488BC9"/>
            </a:solidFill>
            <a:prstDash val="dot"/>
            <a:round/>
            <a:headEnd type="none" w="med" len="med"/>
            <a:tailEnd type="none" w="med" len="med"/>
          </a:ln>
        </p:spPr>
      </p:cxn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221"/>
        <p:cNvGrpSpPr/>
        <p:nvPr/>
      </p:nvGrpSpPr>
      <p:grpSpPr>
        <a:xfrm>
          <a:off x="0" y="0"/>
          <a:ext cx="0" cy="0"/>
          <a:chOff x="0" y="0"/>
          <a:chExt cx="0" cy="0"/>
        </a:xfrm>
      </p:grpSpPr>
      <p:pic>
        <p:nvPicPr>
          <p:cNvPr id="222" name="Google Shape;222;p22"/>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3" name="Google Shape;223;p22"/>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24" name="Google Shape;224;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25" name="Google Shape;225;p22"/>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26" name="Google Shape;226;p22"/>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227"/>
        <p:cNvGrpSpPr/>
        <p:nvPr/>
      </p:nvGrpSpPr>
      <p:grpSpPr>
        <a:xfrm>
          <a:off x="0" y="0"/>
          <a:ext cx="0" cy="0"/>
          <a:chOff x="0" y="0"/>
          <a:chExt cx="0" cy="0"/>
        </a:xfrm>
      </p:grpSpPr>
      <p:pic>
        <p:nvPicPr>
          <p:cNvPr id="228" name="Google Shape;228;p23"/>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29" name="Google Shape;229;p23"/>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0" name="Google Shape;230;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1" name="Google Shape;231;p23"/>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2" name="Google Shape;232;p23"/>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233"/>
        <p:cNvGrpSpPr/>
        <p:nvPr/>
      </p:nvGrpSpPr>
      <p:grpSpPr>
        <a:xfrm>
          <a:off x="0" y="0"/>
          <a:ext cx="0" cy="0"/>
          <a:chOff x="0" y="0"/>
          <a:chExt cx="0" cy="0"/>
        </a:xfrm>
      </p:grpSpPr>
      <p:pic>
        <p:nvPicPr>
          <p:cNvPr id="234" name="Google Shape;234;p24"/>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35" name="Google Shape;235;p24"/>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36" name="Google Shape;236;p2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37" name="Google Shape;237;p2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38" name="Google Shape;238;p2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239"/>
        <p:cNvGrpSpPr/>
        <p:nvPr/>
      </p:nvGrpSpPr>
      <p:grpSpPr>
        <a:xfrm>
          <a:off x="0" y="0"/>
          <a:ext cx="0" cy="0"/>
          <a:chOff x="0" y="0"/>
          <a:chExt cx="0" cy="0"/>
        </a:xfrm>
      </p:grpSpPr>
      <p:pic>
        <p:nvPicPr>
          <p:cNvPr id="240" name="Google Shape;240;p25"/>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1" name="Google Shape;241;p25"/>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2" name="Google Shape;242;p2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3" name="Google Shape;243;p2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44" name="Google Shape;244;p2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245"/>
        <p:cNvGrpSpPr/>
        <p:nvPr/>
      </p:nvGrpSpPr>
      <p:grpSpPr>
        <a:xfrm>
          <a:off x="0" y="0"/>
          <a:ext cx="0" cy="0"/>
          <a:chOff x="0" y="0"/>
          <a:chExt cx="0" cy="0"/>
        </a:xfrm>
      </p:grpSpPr>
      <p:pic>
        <p:nvPicPr>
          <p:cNvPr id="246" name="Google Shape;246;p26"/>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47" name="Google Shape;247;p26"/>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48" name="Google Shape;248;p2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49" name="Google Shape;249;p2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0" name="Google Shape;250;p26"/>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251"/>
        <p:cNvGrpSpPr/>
        <p:nvPr/>
      </p:nvGrpSpPr>
      <p:grpSpPr>
        <a:xfrm>
          <a:off x="0" y="0"/>
          <a:ext cx="0" cy="0"/>
          <a:chOff x="0" y="0"/>
          <a:chExt cx="0" cy="0"/>
        </a:xfrm>
      </p:grpSpPr>
      <p:pic>
        <p:nvPicPr>
          <p:cNvPr id="252" name="Google Shape;252;p27"/>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3" name="Google Shape;253;p27"/>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54" name="Google Shape;254;p2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55" name="Google Shape;255;p2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56" name="Google Shape;256;p27"/>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257"/>
        <p:cNvGrpSpPr/>
        <p:nvPr/>
      </p:nvGrpSpPr>
      <p:grpSpPr>
        <a:xfrm>
          <a:off x="0" y="0"/>
          <a:ext cx="0" cy="0"/>
          <a:chOff x="0" y="0"/>
          <a:chExt cx="0" cy="0"/>
        </a:xfrm>
      </p:grpSpPr>
      <p:pic>
        <p:nvPicPr>
          <p:cNvPr id="258" name="Google Shape;258;p28"/>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59" name="Google Shape;259;p28"/>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0" name="Google Shape;260;p2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1" name="Google Shape;261;p2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2" name="Google Shape;262;p2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263"/>
        <p:cNvGrpSpPr/>
        <p:nvPr/>
      </p:nvGrpSpPr>
      <p:grpSpPr>
        <a:xfrm>
          <a:off x="0" y="0"/>
          <a:ext cx="0" cy="0"/>
          <a:chOff x="0" y="0"/>
          <a:chExt cx="0" cy="0"/>
        </a:xfrm>
      </p:grpSpPr>
      <p:pic>
        <p:nvPicPr>
          <p:cNvPr id="264" name="Google Shape;264;p2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265" name="Google Shape;265;p29"/>
          <p:cNvSpPr txBox="1">
            <a:spLocks noGrp="1"/>
          </p:cNvSpPr>
          <p:nvPr>
            <p:ph type="title"/>
          </p:nvPr>
        </p:nvSpPr>
        <p:spPr>
          <a:xfrm>
            <a:off x="0" y="3361600"/>
            <a:ext cx="9144000" cy="666600"/>
          </a:xfrm>
          <a:prstGeom prst="rect">
            <a:avLst/>
          </a:prstGeom>
          <a:solidFill>
            <a:srgbClr val="488BC9"/>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266" name="Google Shape;266;p2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67" name="Google Shape;267;p2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268" name="Google Shape;268;p2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269"/>
        <p:cNvGrpSpPr/>
        <p:nvPr/>
      </p:nvGrpSpPr>
      <p:grpSpPr>
        <a:xfrm>
          <a:off x="0" y="0"/>
          <a:ext cx="0" cy="0"/>
          <a:chOff x="0" y="0"/>
          <a:chExt cx="0" cy="0"/>
        </a:xfrm>
      </p:grpSpPr>
      <p:pic>
        <p:nvPicPr>
          <p:cNvPr id="270" name="Google Shape;270;p30"/>
          <p:cNvPicPr preferRelativeResize="0"/>
          <p:nvPr/>
        </p:nvPicPr>
        <p:blipFill>
          <a:blip r:embed="rId2">
            <a:alphaModFix/>
          </a:blip>
          <a:stretch>
            <a:fillRect/>
          </a:stretch>
        </p:blipFill>
        <p:spPr>
          <a:xfrm>
            <a:off x="152400" y="152400"/>
            <a:ext cx="1828800" cy="1828800"/>
          </a:xfrm>
          <a:prstGeom prst="rect">
            <a:avLst/>
          </a:prstGeom>
          <a:noFill/>
          <a:ln>
            <a:noFill/>
          </a:ln>
        </p:spPr>
      </p:pic>
      <p:pic>
        <p:nvPicPr>
          <p:cNvPr id="271" name="Google Shape;271;p30"/>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72" name="Google Shape;272;p30"/>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73" name="Google Shape;273;p30"/>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74" name="Google Shape;274;p30"/>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75" name="Google Shape;275;p30"/>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76" name="Google Shape;276;p30"/>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77" name="Google Shape;277;p30"/>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0"/>
        <p:cNvGrpSpPr/>
        <p:nvPr/>
      </p:nvGrpSpPr>
      <p:grpSpPr>
        <a:xfrm>
          <a:off x="0" y="0"/>
          <a:ext cx="0" cy="0"/>
          <a:chOff x="0" y="0"/>
          <a:chExt cx="0" cy="0"/>
        </a:xfrm>
      </p:grpSpPr>
      <p:sp>
        <p:nvSpPr>
          <p:cNvPr id="31" name="Google Shape;31;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32" name="Google Shape;32;p4"/>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3" name="Google Shape;33;p4"/>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34" name="Google Shape;34;p4"/>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35" name="Google Shape;35;p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6" name="Google Shape;36;p4"/>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7" name="Google Shape;37;p4"/>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8" name="Google Shape;38;p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39" name="Google Shape;39;p4"/>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278"/>
        <p:cNvGrpSpPr/>
        <p:nvPr/>
      </p:nvGrpSpPr>
      <p:grpSpPr>
        <a:xfrm>
          <a:off x="0" y="0"/>
          <a:ext cx="0" cy="0"/>
          <a:chOff x="0" y="0"/>
          <a:chExt cx="0" cy="0"/>
        </a:xfrm>
      </p:grpSpPr>
      <p:pic>
        <p:nvPicPr>
          <p:cNvPr id="279" name="Google Shape;279;p31"/>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0" name="Google Shape;280;p31"/>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81" name="Google Shape;281;p31"/>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282" name="Google Shape;282;p31"/>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283" name="Google Shape;283;p31"/>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284" name="Google Shape;284;p31"/>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285" name="Google Shape;285;p31"/>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286" name="Google Shape;286;p31"/>
          <p:cNvPicPr preferRelativeResize="0"/>
          <p:nvPr/>
        </p:nvPicPr>
        <p:blipFill rotWithShape="1">
          <a:blip r:embed="rId9">
            <a:alphaModFix/>
          </a:blip>
          <a:srcRect/>
          <a:stretch/>
        </p:blipFill>
        <p:spPr>
          <a:xfrm>
            <a:off x="7021000" y="2205550"/>
            <a:ext cx="1828800" cy="1828800"/>
          </a:xfrm>
          <a:prstGeom prst="rect">
            <a:avLst/>
          </a:prstGeom>
          <a:noFill/>
          <a:ln>
            <a:noFill/>
          </a:ln>
        </p:spPr>
      </p:pic>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287"/>
        <p:cNvGrpSpPr/>
        <p:nvPr/>
      </p:nvGrpSpPr>
      <p:grpSpPr>
        <a:xfrm>
          <a:off x="0" y="0"/>
          <a:ext cx="0" cy="0"/>
          <a:chOff x="0" y="0"/>
          <a:chExt cx="0" cy="0"/>
        </a:xfrm>
      </p:grpSpPr>
      <p:pic>
        <p:nvPicPr>
          <p:cNvPr id="288" name="Google Shape;288;p32"/>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289" name="Google Shape;289;p32"/>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290" name="Google Shape;290;p32"/>
          <p:cNvPicPr preferRelativeResize="0"/>
          <p:nvPr/>
        </p:nvPicPr>
        <p:blipFill rotWithShape="1">
          <a:blip r:embed="rId4">
            <a:alphaModFix/>
          </a:blip>
          <a:srcRect/>
          <a:stretch/>
        </p:blipFill>
        <p:spPr>
          <a:xfrm>
            <a:off x="4731467" y="152400"/>
            <a:ext cx="1828800" cy="1828800"/>
          </a:xfrm>
          <a:prstGeom prst="rect">
            <a:avLst/>
          </a:prstGeom>
          <a:noFill/>
          <a:ln>
            <a:noFill/>
          </a:ln>
        </p:spPr>
      </p:pic>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291"/>
        <p:cNvGrpSpPr/>
        <p:nvPr/>
      </p:nvGrpSpPr>
      <p:grpSpPr>
        <a:xfrm>
          <a:off x="0" y="0"/>
          <a:ext cx="0" cy="0"/>
          <a:chOff x="0" y="0"/>
          <a:chExt cx="0" cy="0"/>
        </a:xfrm>
      </p:grpSpPr>
      <p:sp>
        <p:nvSpPr>
          <p:cNvPr id="292" name="Google Shape;292;p33"/>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3" name="Google Shape;293;p33"/>
          <p:cNvSpPr txBox="1">
            <a:spLocks noGrp="1"/>
          </p:cNvSpPr>
          <p:nvPr>
            <p:ph type="body" idx="1"/>
          </p:nvPr>
        </p:nvSpPr>
        <p:spPr>
          <a:xfrm>
            <a:off x="3117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4" name="Google Shape;294;p33"/>
          <p:cNvSpPr txBox="1">
            <a:spLocks noGrp="1"/>
          </p:cNvSpPr>
          <p:nvPr>
            <p:ph type="body" idx="2"/>
          </p:nvPr>
        </p:nvSpPr>
        <p:spPr>
          <a:xfrm>
            <a:off x="4832400" y="1152475"/>
            <a:ext cx="3999900" cy="3416400"/>
          </a:xfrm>
          <a:prstGeom prst="rect">
            <a:avLst/>
          </a:prstGeom>
        </p:spPr>
        <p:txBody>
          <a:bodyPr spcFirstLastPara="1" wrap="square" lIns="91425" tIns="91425" rIns="91425" bIns="91425" anchor="t" anchorCtr="0">
            <a:normAutofit/>
          </a:bodyPr>
          <a:lstStyle>
            <a:lvl1pPr marL="457200" lvl="0" indent="-317500">
              <a:spcBef>
                <a:spcPts val="0"/>
              </a:spcBef>
              <a:spcAft>
                <a:spcPts val="0"/>
              </a:spcAft>
              <a:buSzPts val="1400"/>
              <a:buChar char="●"/>
              <a:defRPr sz="14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295" name="Google Shape;295;p3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296"/>
        <p:cNvGrpSpPr/>
        <p:nvPr/>
      </p:nvGrpSpPr>
      <p:grpSpPr>
        <a:xfrm>
          <a:off x="0" y="0"/>
          <a:ext cx="0" cy="0"/>
          <a:chOff x="0" y="0"/>
          <a:chExt cx="0" cy="0"/>
        </a:xfrm>
      </p:grpSpPr>
      <p:sp>
        <p:nvSpPr>
          <p:cNvPr id="297" name="Google Shape;297;p34"/>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98" name="Google Shape;298;p3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299"/>
        <p:cNvGrpSpPr/>
        <p:nvPr/>
      </p:nvGrpSpPr>
      <p:grpSpPr>
        <a:xfrm>
          <a:off x="0" y="0"/>
          <a:ext cx="0" cy="0"/>
          <a:chOff x="0" y="0"/>
          <a:chExt cx="0" cy="0"/>
        </a:xfrm>
      </p:grpSpPr>
      <p:sp>
        <p:nvSpPr>
          <p:cNvPr id="300" name="Google Shape;300;p35"/>
          <p:cNvSpPr txBox="1">
            <a:spLocks noGrp="1"/>
          </p:cNvSpPr>
          <p:nvPr>
            <p:ph type="title"/>
          </p:nvPr>
        </p:nvSpPr>
        <p:spPr>
          <a:xfrm>
            <a:off x="311700" y="555600"/>
            <a:ext cx="2808000" cy="7557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a:endParaRPr/>
          </a:p>
        </p:txBody>
      </p:sp>
      <p:sp>
        <p:nvSpPr>
          <p:cNvPr id="301" name="Google Shape;301;p35"/>
          <p:cNvSpPr txBox="1">
            <a:spLocks noGrp="1"/>
          </p:cNvSpPr>
          <p:nvPr>
            <p:ph type="body" idx="1"/>
          </p:nvPr>
        </p:nvSpPr>
        <p:spPr>
          <a:xfrm>
            <a:off x="311700" y="1389600"/>
            <a:ext cx="2808000" cy="3179400"/>
          </a:xfrm>
          <a:prstGeom prst="rect">
            <a:avLst/>
          </a:prstGeom>
        </p:spPr>
        <p:txBody>
          <a:bodyPr spcFirstLastPara="1" wrap="square" lIns="91425" tIns="91425" rIns="91425" bIns="91425" anchor="t" anchorCtr="0">
            <a:normAutofit/>
          </a:bodyPr>
          <a:lstStyle>
            <a:lvl1pPr marL="457200" lvl="0" indent="-304800">
              <a:spcBef>
                <a:spcPts val="0"/>
              </a:spcBef>
              <a:spcAft>
                <a:spcPts val="0"/>
              </a:spcAft>
              <a:buSzPts val="1200"/>
              <a:buChar char="●"/>
              <a:defRPr sz="1200"/>
            </a:lvl1pPr>
            <a:lvl2pPr marL="914400" lvl="1" indent="-304800">
              <a:spcBef>
                <a:spcPts val="0"/>
              </a:spcBef>
              <a:spcAft>
                <a:spcPts val="0"/>
              </a:spcAft>
              <a:buSzPts val="1200"/>
              <a:buChar char="○"/>
              <a:defRPr sz="1200"/>
            </a:lvl2pPr>
            <a:lvl3pPr marL="1371600" lvl="2" indent="-304800">
              <a:spcBef>
                <a:spcPts val="0"/>
              </a:spcBef>
              <a:spcAft>
                <a:spcPts val="0"/>
              </a:spcAft>
              <a:buSzPts val="1200"/>
              <a:buChar char="■"/>
              <a:defRPr sz="1200"/>
            </a:lvl3pPr>
            <a:lvl4pPr marL="1828800" lvl="3" indent="-304800">
              <a:spcBef>
                <a:spcPts val="0"/>
              </a:spcBef>
              <a:spcAft>
                <a:spcPts val="0"/>
              </a:spcAft>
              <a:buSzPts val="1200"/>
              <a:buChar char="●"/>
              <a:defRPr sz="1200"/>
            </a:lvl4pPr>
            <a:lvl5pPr marL="2286000" lvl="4" indent="-304800">
              <a:spcBef>
                <a:spcPts val="0"/>
              </a:spcBef>
              <a:spcAft>
                <a:spcPts val="0"/>
              </a:spcAft>
              <a:buSzPts val="1200"/>
              <a:buChar char="○"/>
              <a:defRPr sz="1200"/>
            </a:lvl5pPr>
            <a:lvl6pPr marL="2743200" lvl="5" indent="-304800">
              <a:spcBef>
                <a:spcPts val="0"/>
              </a:spcBef>
              <a:spcAft>
                <a:spcPts val="0"/>
              </a:spcAft>
              <a:buSzPts val="1200"/>
              <a:buChar char="■"/>
              <a:defRPr sz="1200"/>
            </a:lvl6pPr>
            <a:lvl7pPr marL="3200400" lvl="6" indent="-304800">
              <a:spcBef>
                <a:spcPts val="0"/>
              </a:spcBef>
              <a:spcAft>
                <a:spcPts val="0"/>
              </a:spcAft>
              <a:buSzPts val="1200"/>
              <a:buChar char="●"/>
              <a:defRPr sz="1200"/>
            </a:lvl7pPr>
            <a:lvl8pPr marL="3657600" lvl="7" indent="-304800">
              <a:spcBef>
                <a:spcPts val="0"/>
              </a:spcBef>
              <a:spcAft>
                <a:spcPts val="0"/>
              </a:spcAft>
              <a:buSzPts val="1200"/>
              <a:buChar char="○"/>
              <a:defRPr sz="1200"/>
            </a:lvl8pPr>
            <a:lvl9pPr marL="4114800" lvl="8" indent="-304800">
              <a:spcBef>
                <a:spcPts val="0"/>
              </a:spcBef>
              <a:spcAft>
                <a:spcPts val="0"/>
              </a:spcAft>
              <a:buSzPts val="1200"/>
              <a:buChar char="■"/>
              <a:defRPr sz="1200"/>
            </a:lvl9pPr>
          </a:lstStyle>
          <a:p>
            <a:endParaRPr/>
          </a:p>
        </p:txBody>
      </p:sp>
      <p:sp>
        <p:nvSpPr>
          <p:cNvPr id="302" name="Google Shape;302;p3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303"/>
        <p:cNvGrpSpPr/>
        <p:nvPr/>
      </p:nvGrpSpPr>
      <p:grpSpPr>
        <a:xfrm>
          <a:off x="0" y="0"/>
          <a:ext cx="0" cy="0"/>
          <a:chOff x="0" y="0"/>
          <a:chExt cx="0" cy="0"/>
        </a:xfrm>
      </p:grpSpPr>
      <p:sp>
        <p:nvSpPr>
          <p:cNvPr id="304" name="Google Shape;304;p36"/>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305" name="Google Shape;305;p3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306"/>
        <p:cNvGrpSpPr/>
        <p:nvPr/>
      </p:nvGrpSpPr>
      <p:grpSpPr>
        <a:xfrm>
          <a:off x="0" y="0"/>
          <a:ext cx="0" cy="0"/>
          <a:chOff x="0" y="0"/>
          <a:chExt cx="0" cy="0"/>
        </a:xfrm>
      </p:grpSpPr>
      <p:sp>
        <p:nvSpPr>
          <p:cNvPr id="307" name="Google Shape;307;p37"/>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8" name="Google Shape;308;p37"/>
          <p:cNvSpPr txBox="1">
            <a:spLocks noGrp="1"/>
          </p:cNvSpPr>
          <p:nvPr>
            <p:ph type="title"/>
          </p:nvPr>
        </p:nvSpPr>
        <p:spPr>
          <a:xfrm>
            <a:off x="265500" y="1233175"/>
            <a:ext cx="4045200" cy="14823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a:endParaRPr/>
          </a:p>
        </p:txBody>
      </p:sp>
      <p:sp>
        <p:nvSpPr>
          <p:cNvPr id="309" name="Google Shape;309;p37"/>
          <p:cNvSpPr txBox="1">
            <a:spLocks noGrp="1"/>
          </p:cNvSpPr>
          <p:nvPr>
            <p:ph type="subTitle" idx="1"/>
          </p:nvPr>
        </p:nvSpPr>
        <p:spPr>
          <a:xfrm>
            <a:off x="265500" y="2803075"/>
            <a:ext cx="4045200" cy="12351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310" name="Google Shape;310;p37"/>
          <p:cNvSpPr txBox="1">
            <a:spLocks noGrp="1"/>
          </p:cNvSpPr>
          <p:nvPr>
            <p:ph type="body" idx="2"/>
          </p:nvPr>
        </p:nvSpPr>
        <p:spPr>
          <a:xfrm>
            <a:off x="4939500" y="724075"/>
            <a:ext cx="3837000" cy="3695100"/>
          </a:xfrm>
          <a:prstGeom prst="rect">
            <a:avLst/>
          </a:prstGeom>
        </p:spPr>
        <p:txBody>
          <a:bodyPr spcFirstLastPara="1" wrap="square" lIns="91425" tIns="91425" rIns="91425" bIns="91425" anchor="ctr"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endParaRPr/>
          </a:p>
        </p:txBody>
      </p:sp>
      <p:sp>
        <p:nvSpPr>
          <p:cNvPr id="311" name="Google Shape;311;p3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312"/>
        <p:cNvGrpSpPr/>
        <p:nvPr/>
      </p:nvGrpSpPr>
      <p:grpSpPr>
        <a:xfrm>
          <a:off x="0" y="0"/>
          <a:ext cx="0" cy="0"/>
          <a:chOff x="0" y="0"/>
          <a:chExt cx="0" cy="0"/>
        </a:xfrm>
      </p:grpSpPr>
      <p:sp>
        <p:nvSpPr>
          <p:cNvPr id="313" name="Google Shape;313;p38"/>
          <p:cNvSpPr txBox="1">
            <a:spLocks noGrp="1"/>
          </p:cNvSpPr>
          <p:nvPr>
            <p:ph type="body" idx="1"/>
          </p:nvPr>
        </p:nvSpPr>
        <p:spPr>
          <a:xfrm>
            <a:off x="311700" y="4230575"/>
            <a:ext cx="5998800" cy="605100"/>
          </a:xfrm>
          <a:prstGeom prst="rect">
            <a:avLst/>
          </a:prstGeom>
        </p:spPr>
        <p:txBody>
          <a:bodyPr spcFirstLastPara="1" wrap="square" lIns="91425" tIns="91425" rIns="91425" bIns="91425" anchor="ctr" anchorCtr="0">
            <a:normAutofit/>
          </a:bodyPr>
          <a:lstStyle>
            <a:lvl1pPr marL="457200" lvl="0" indent="-228600">
              <a:lnSpc>
                <a:spcPct val="100000"/>
              </a:lnSpc>
              <a:spcBef>
                <a:spcPts val="0"/>
              </a:spcBef>
              <a:spcAft>
                <a:spcPts val="0"/>
              </a:spcAft>
              <a:buSzPts val="1800"/>
              <a:buNone/>
              <a:defRPr/>
            </a:lvl1pPr>
          </a:lstStyle>
          <a:p>
            <a:endParaRPr/>
          </a:p>
        </p:txBody>
      </p:sp>
      <p:sp>
        <p:nvSpPr>
          <p:cNvPr id="314" name="Google Shape;314;p3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315"/>
        <p:cNvGrpSpPr/>
        <p:nvPr/>
      </p:nvGrpSpPr>
      <p:grpSpPr>
        <a:xfrm>
          <a:off x="0" y="0"/>
          <a:ext cx="0" cy="0"/>
          <a:chOff x="0" y="0"/>
          <a:chExt cx="0" cy="0"/>
        </a:xfrm>
      </p:grpSpPr>
      <p:sp>
        <p:nvSpPr>
          <p:cNvPr id="316" name="Google Shape;316;p39"/>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317" name="Google Shape;317;p39"/>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SzPts val="1800"/>
              <a:buChar char="●"/>
              <a:defRPr/>
            </a:lvl1pPr>
            <a:lvl2pPr marL="914400" lvl="1" indent="-317500" algn="ctr">
              <a:spcBef>
                <a:spcPts val="0"/>
              </a:spcBef>
              <a:spcAft>
                <a:spcPts val="0"/>
              </a:spcAft>
              <a:buSzPts val="1400"/>
              <a:buChar char="○"/>
              <a:defRPr/>
            </a:lvl2pPr>
            <a:lvl3pPr marL="1371600" lvl="2" indent="-317500" algn="ctr">
              <a:spcBef>
                <a:spcPts val="0"/>
              </a:spcBef>
              <a:spcAft>
                <a:spcPts val="0"/>
              </a:spcAft>
              <a:buSzPts val="1400"/>
              <a:buChar char="■"/>
              <a:defRPr/>
            </a:lvl3pPr>
            <a:lvl4pPr marL="1828800" lvl="3" indent="-317500" algn="ctr">
              <a:spcBef>
                <a:spcPts val="0"/>
              </a:spcBef>
              <a:spcAft>
                <a:spcPts val="0"/>
              </a:spcAft>
              <a:buSzPts val="1400"/>
              <a:buChar char="●"/>
              <a:defRPr/>
            </a:lvl4pPr>
            <a:lvl5pPr marL="2286000" lvl="4" indent="-317500" algn="ctr">
              <a:spcBef>
                <a:spcPts val="0"/>
              </a:spcBef>
              <a:spcAft>
                <a:spcPts val="0"/>
              </a:spcAft>
              <a:buSzPts val="1400"/>
              <a:buChar char="○"/>
              <a:defRPr/>
            </a:lvl5pPr>
            <a:lvl6pPr marL="2743200" lvl="5" indent="-317500" algn="ctr">
              <a:spcBef>
                <a:spcPts val="0"/>
              </a:spcBef>
              <a:spcAft>
                <a:spcPts val="0"/>
              </a:spcAft>
              <a:buSzPts val="1400"/>
              <a:buChar char="■"/>
              <a:defRPr/>
            </a:lvl6pPr>
            <a:lvl7pPr marL="3200400" lvl="6" indent="-317500" algn="ctr">
              <a:spcBef>
                <a:spcPts val="0"/>
              </a:spcBef>
              <a:spcAft>
                <a:spcPts val="0"/>
              </a:spcAft>
              <a:buSzPts val="1400"/>
              <a:buChar char="●"/>
              <a:defRPr/>
            </a:lvl7pPr>
            <a:lvl8pPr marL="3657600" lvl="7" indent="-317500" algn="ctr">
              <a:spcBef>
                <a:spcPts val="0"/>
              </a:spcBef>
              <a:spcAft>
                <a:spcPts val="0"/>
              </a:spcAft>
              <a:buSzPts val="1400"/>
              <a:buChar char="○"/>
              <a:defRPr/>
            </a:lvl8pPr>
            <a:lvl9pPr marL="4114800" lvl="8" indent="-317500" algn="ctr">
              <a:spcBef>
                <a:spcPts val="0"/>
              </a:spcBef>
              <a:spcAft>
                <a:spcPts val="0"/>
              </a:spcAft>
              <a:buSzPts val="1400"/>
              <a:buChar char="■"/>
              <a:defRPr/>
            </a:lvl9pPr>
          </a:lstStyle>
          <a:p>
            <a:endParaRPr/>
          </a:p>
        </p:txBody>
      </p:sp>
      <p:sp>
        <p:nvSpPr>
          <p:cNvPr id="318" name="Google Shape;318;p3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19"/>
        <p:cNvGrpSpPr/>
        <p:nvPr/>
      </p:nvGrpSpPr>
      <p:grpSpPr>
        <a:xfrm>
          <a:off x="0" y="0"/>
          <a:ext cx="0" cy="0"/>
          <a:chOff x="0" y="0"/>
          <a:chExt cx="0" cy="0"/>
        </a:xfrm>
      </p:grpSpPr>
      <p:sp>
        <p:nvSpPr>
          <p:cNvPr id="320" name="Google Shape;320;p4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40"/>
        <p:cNvGrpSpPr/>
        <p:nvPr/>
      </p:nvGrpSpPr>
      <p:grpSpPr>
        <a:xfrm>
          <a:off x="0" y="0"/>
          <a:ext cx="0" cy="0"/>
          <a:chOff x="0" y="0"/>
          <a:chExt cx="0" cy="0"/>
        </a:xfrm>
      </p:grpSpPr>
      <p:sp>
        <p:nvSpPr>
          <p:cNvPr id="41" name="Google Shape;41;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2" name="Google Shape;42;p5"/>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3" name="Google Shape;43;p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44" name="Google Shape;44;p5"/>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45" name="Google Shape;45;p5"/>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46" name="Google Shape;46;p5"/>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321"/>
        <p:cNvGrpSpPr/>
        <p:nvPr/>
      </p:nvGrpSpPr>
      <p:grpSpPr>
        <a:xfrm>
          <a:off x="0" y="0"/>
          <a:ext cx="0" cy="0"/>
          <a:chOff x="0" y="0"/>
          <a:chExt cx="0" cy="0"/>
        </a:xfrm>
      </p:grpSpPr>
      <p:pic>
        <p:nvPicPr>
          <p:cNvPr id="322" name="Google Shape;322;p41"/>
          <p:cNvPicPr preferRelativeResize="0"/>
          <p:nvPr/>
        </p:nvPicPr>
        <p:blipFill rotWithShape="1">
          <a:blip r:embed="rId2">
            <a:alphaModFix/>
          </a:blip>
          <a:srcRect/>
          <a:stretch/>
        </p:blipFill>
        <p:spPr>
          <a:xfrm>
            <a:off x="5" y="0"/>
            <a:ext cx="9143990" cy="914399"/>
          </a:xfrm>
          <a:prstGeom prst="rect">
            <a:avLst/>
          </a:prstGeom>
          <a:noFill/>
          <a:ln>
            <a:noFill/>
          </a:ln>
        </p:spPr>
      </p:pic>
      <p:sp>
        <p:nvSpPr>
          <p:cNvPr id="323" name="Google Shape;323;p41"/>
          <p:cNvSpPr txBox="1">
            <a:spLocks noGrp="1"/>
          </p:cNvSpPr>
          <p:nvPr>
            <p:ph type="title"/>
          </p:nvPr>
        </p:nvSpPr>
        <p:spPr>
          <a:xfrm>
            <a:off x="332674" y="153882"/>
            <a:ext cx="6048900" cy="673800"/>
          </a:xfrm>
          <a:prstGeom prst="rect">
            <a:avLst/>
          </a:prstGeom>
          <a:noFill/>
          <a:ln>
            <a:noFill/>
          </a:ln>
        </p:spPr>
        <p:txBody>
          <a:bodyPr spcFirstLastPara="1" wrap="square" lIns="0" tIns="0" rIns="0" bIns="0" anchor="t" anchorCtr="0">
            <a:normAutofit/>
          </a:bodyPr>
          <a:lstStyle>
            <a:lvl1pPr lvl="0" algn="l">
              <a:lnSpc>
                <a:spcPct val="90000"/>
              </a:lnSpc>
              <a:spcBef>
                <a:spcPts val="0"/>
              </a:spcBef>
              <a:spcAft>
                <a:spcPts val="0"/>
              </a:spcAft>
              <a:buClr>
                <a:schemeClr val="lt1"/>
              </a:buClr>
              <a:buSzPts val="2100"/>
              <a:buFont typeface="Arial"/>
              <a:buNone/>
              <a:defRPr sz="21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24" name="Google Shape;324;p41"/>
          <p:cNvSpPr txBox="1">
            <a:spLocks noGrp="1"/>
          </p:cNvSpPr>
          <p:nvPr>
            <p:ph type="body" idx="1"/>
          </p:nvPr>
        </p:nvSpPr>
        <p:spPr>
          <a:xfrm>
            <a:off x="628650" y="1165860"/>
            <a:ext cx="7886700" cy="3263400"/>
          </a:xfrm>
          <a:prstGeom prst="rect">
            <a:avLst/>
          </a:prstGeom>
          <a:noFill/>
          <a:ln>
            <a:noFill/>
          </a:ln>
        </p:spPr>
        <p:txBody>
          <a:bodyPr spcFirstLastPara="1" wrap="square" lIns="0" tIns="0" rIns="0" bIns="0" anchor="t" anchorCtr="0">
            <a:normAutofit/>
          </a:bodyPr>
          <a:lstStyle>
            <a:lvl1pPr marL="457200" lvl="0" indent="-342900" algn="l">
              <a:lnSpc>
                <a:spcPct val="90000"/>
              </a:lnSpc>
              <a:spcBef>
                <a:spcPts val="800"/>
              </a:spcBef>
              <a:spcAft>
                <a:spcPts val="0"/>
              </a:spcAft>
              <a:buClr>
                <a:schemeClr val="dk1"/>
              </a:buClr>
              <a:buSzPts val="1800"/>
              <a:buChar char="•"/>
              <a:defRPr sz="1800"/>
            </a:lvl1pPr>
            <a:lvl2pPr marL="914400" lvl="1" indent="-323850" algn="l">
              <a:lnSpc>
                <a:spcPct val="90000"/>
              </a:lnSpc>
              <a:spcBef>
                <a:spcPts val="400"/>
              </a:spcBef>
              <a:spcAft>
                <a:spcPts val="0"/>
              </a:spcAft>
              <a:buClr>
                <a:schemeClr val="dk1"/>
              </a:buClr>
              <a:buSzPts val="1500"/>
              <a:buChar char="•"/>
              <a:defRPr sz="1500"/>
            </a:lvl2pPr>
            <a:lvl3pPr marL="1371600" lvl="2" indent="-317500" algn="l">
              <a:lnSpc>
                <a:spcPct val="90000"/>
              </a:lnSpc>
              <a:spcBef>
                <a:spcPts val="400"/>
              </a:spcBef>
              <a:spcAft>
                <a:spcPts val="0"/>
              </a:spcAft>
              <a:buClr>
                <a:schemeClr val="dk1"/>
              </a:buClr>
              <a:buSzPts val="1400"/>
              <a:buChar char="•"/>
              <a:defRPr sz="1400"/>
            </a:lvl3pPr>
            <a:lvl4pPr marL="1828800" lvl="3" indent="-317500" algn="l">
              <a:lnSpc>
                <a:spcPct val="90000"/>
              </a:lnSpc>
              <a:spcBef>
                <a:spcPts val="400"/>
              </a:spcBef>
              <a:spcAft>
                <a:spcPts val="0"/>
              </a:spcAft>
              <a:buClr>
                <a:schemeClr val="dk1"/>
              </a:buClr>
              <a:buSzPts val="1400"/>
              <a:buChar char="•"/>
              <a:defRPr/>
            </a:lvl4pPr>
            <a:lvl5pPr marL="2286000" lvl="4" indent="-317500" algn="l">
              <a:lnSpc>
                <a:spcPct val="90000"/>
              </a:lnSpc>
              <a:spcBef>
                <a:spcPts val="400"/>
              </a:spcBef>
              <a:spcAft>
                <a:spcPts val="0"/>
              </a:spcAft>
              <a:buClr>
                <a:schemeClr val="dk1"/>
              </a:buClr>
              <a:buSzPts val="1400"/>
              <a:buChar char="•"/>
              <a:defRPr/>
            </a:lvl5pPr>
            <a:lvl6pPr marL="2743200" lvl="5" indent="-317500" algn="l">
              <a:lnSpc>
                <a:spcPct val="90000"/>
              </a:lnSpc>
              <a:spcBef>
                <a:spcPts val="400"/>
              </a:spcBef>
              <a:spcAft>
                <a:spcPts val="0"/>
              </a:spcAft>
              <a:buClr>
                <a:schemeClr val="dk1"/>
              </a:buClr>
              <a:buSzPts val="1400"/>
              <a:buChar char="•"/>
              <a:defRPr/>
            </a:lvl6pPr>
            <a:lvl7pPr marL="3200400" lvl="6" indent="-317500" algn="l">
              <a:lnSpc>
                <a:spcPct val="90000"/>
              </a:lnSpc>
              <a:spcBef>
                <a:spcPts val="400"/>
              </a:spcBef>
              <a:spcAft>
                <a:spcPts val="0"/>
              </a:spcAft>
              <a:buClr>
                <a:schemeClr val="dk1"/>
              </a:buClr>
              <a:buSzPts val="1400"/>
              <a:buChar char="•"/>
              <a:defRPr/>
            </a:lvl7pPr>
            <a:lvl8pPr marL="3657600" lvl="7" indent="-317500" algn="l">
              <a:lnSpc>
                <a:spcPct val="90000"/>
              </a:lnSpc>
              <a:spcBef>
                <a:spcPts val="400"/>
              </a:spcBef>
              <a:spcAft>
                <a:spcPts val="0"/>
              </a:spcAft>
              <a:buClr>
                <a:schemeClr val="dk1"/>
              </a:buClr>
              <a:buSzPts val="1400"/>
              <a:buChar char="•"/>
              <a:defRPr/>
            </a:lvl8pPr>
            <a:lvl9pPr marL="4114800" lvl="8" indent="-317500" algn="l">
              <a:lnSpc>
                <a:spcPct val="90000"/>
              </a:lnSpc>
              <a:spcBef>
                <a:spcPts val="400"/>
              </a:spcBef>
              <a:spcAft>
                <a:spcPts val="0"/>
              </a:spcAft>
              <a:buClr>
                <a:schemeClr val="dk1"/>
              </a:buClr>
              <a:buSzPts val="1400"/>
              <a:buChar char="•"/>
              <a:defRPr/>
            </a:lvl9pPr>
          </a:lstStyle>
          <a:p>
            <a:endParaRPr/>
          </a:p>
        </p:txBody>
      </p:sp>
      <p:pic>
        <p:nvPicPr>
          <p:cNvPr id="325" name="Google Shape;325;p41"/>
          <p:cNvPicPr preferRelativeResize="0"/>
          <p:nvPr/>
        </p:nvPicPr>
        <p:blipFill rotWithShape="1">
          <a:blip r:embed="rId3">
            <a:alphaModFix/>
          </a:blip>
          <a:srcRect/>
          <a:stretch/>
        </p:blipFill>
        <p:spPr>
          <a:xfrm>
            <a:off x="8086704" y="4629152"/>
            <a:ext cx="857291" cy="364739"/>
          </a:xfrm>
          <a:prstGeom prst="rect">
            <a:avLst/>
          </a:prstGeom>
          <a:noFill/>
          <a:ln>
            <a:noFill/>
          </a:ln>
        </p:spPr>
      </p:pic>
      <p:sp>
        <p:nvSpPr>
          <p:cNvPr id="326" name="Google Shape;326;p41"/>
          <p:cNvSpPr txBox="1">
            <a:spLocks noGrp="1"/>
          </p:cNvSpPr>
          <p:nvPr>
            <p:ph type="sldNum" idx="12"/>
          </p:nvPr>
        </p:nvSpPr>
        <p:spPr>
          <a:xfrm>
            <a:off x="249655" y="4767263"/>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rgbClr val="7F7F7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3_Blank">
  <p:cSld name="3_Blank">
    <p:spTree>
      <p:nvGrpSpPr>
        <p:cNvPr id="1" name="Shape 327"/>
        <p:cNvGrpSpPr/>
        <p:nvPr/>
      </p:nvGrpSpPr>
      <p:grpSpPr>
        <a:xfrm>
          <a:off x="0" y="0"/>
          <a:ext cx="0" cy="0"/>
          <a:chOff x="0" y="0"/>
          <a:chExt cx="0" cy="0"/>
        </a:xfrm>
      </p:grpSpPr>
      <p:pic>
        <p:nvPicPr>
          <p:cNvPr id="328" name="Google Shape;328;p42"/>
          <p:cNvPicPr preferRelativeResize="0"/>
          <p:nvPr/>
        </p:nvPicPr>
        <p:blipFill rotWithShape="1">
          <a:blip r:embed="rId2">
            <a:alphaModFix/>
          </a:blip>
          <a:srcRect/>
          <a:stretch/>
        </p:blipFill>
        <p:spPr>
          <a:xfrm>
            <a:off x="0" y="2"/>
            <a:ext cx="9144000" cy="5143500"/>
          </a:xfrm>
          <a:prstGeom prst="rect">
            <a:avLst/>
          </a:prstGeom>
          <a:noFill/>
          <a:ln>
            <a:noFill/>
          </a:ln>
        </p:spPr>
      </p:pic>
      <p:sp>
        <p:nvSpPr>
          <p:cNvPr id="329" name="Google Shape;329;p42"/>
          <p:cNvSpPr txBox="1">
            <a:spLocks noGrp="1"/>
          </p:cNvSpPr>
          <p:nvPr>
            <p:ph type="ctrTitle"/>
          </p:nvPr>
        </p:nvSpPr>
        <p:spPr>
          <a:xfrm>
            <a:off x="0" y="1946787"/>
            <a:ext cx="91440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0" name="Google Shape;330;p42"/>
          <p:cNvSpPr txBox="1">
            <a:spLocks noGrp="1"/>
          </p:cNvSpPr>
          <p:nvPr>
            <p:ph type="sldNum" idx="12"/>
          </p:nvPr>
        </p:nvSpPr>
        <p:spPr>
          <a:xfrm>
            <a:off x="170937"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2_Blank">
  <p:cSld name="2_Blank">
    <p:spTree>
      <p:nvGrpSpPr>
        <p:cNvPr id="1" name="Shape 331"/>
        <p:cNvGrpSpPr/>
        <p:nvPr/>
      </p:nvGrpSpPr>
      <p:grpSpPr>
        <a:xfrm>
          <a:off x="0" y="0"/>
          <a:ext cx="0" cy="0"/>
          <a:chOff x="0" y="0"/>
          <a:chExt cx="0" cy="0"/>
        </a:xfrm>
      </p:grpSpPr>
      <p:pic>
        <p:nvPicPr>
          <p:cNvPr id="332" name="Google Shape;332;p43"/>
          <p:cNvPicPr preferRelativeResize="0"/>
          <p:nvPr/>
        </p:nvPicPr>
        <p:blipFill rotWithShape="1">
          <a:blip r:embed="rId2">
            <a:alphaModFix/>
          </a:blip>
          <a:srcRect/>
          <a:stretch/>
        </p:blipFill>
        <p:spPr>
          <a:xfrm>
            <a:off x="0" y="-1"/>
            <a:ext cx="9144470" cy="5143765"/>
          </a:xfrm>
          <a:prstGeom prst="rect">
            <a:avLst/>
          </a:prstGeom>
          <a:noFill/>
          <a:ln>
            <a:noFill/>
          </a:ln>
        </p:spPr>
      </p:pic>
      <p:sp>
        <p:nvSpPr>
          <p:cNvPr id="333" name="Google Shape;333;p43"/>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lvl1pPr lvl="0" algn="ctr">
              <a:lnSpc>
                <a:spcPct val="90000"/>
              </a:lnSpc>
              <a:spcBef>
                <a:spcPts val="0"/>
              </a:spcBef>
              <a:spcAft>
                <a:spcPts val="0"/>
              </a:spcAft>
              <a:buClr>
                <a:schemeClr val="lt1"/>
              </a:buClr>
              <a:buSzPts val="3000"/>
              <a:buFont typeface="Arial"/>
              <a:buNone/>
              <a:defRPr sz="3000">
                <a:solidFill>
                  <a:schemeClr val="lt1"/>
                </a:solidFill>
                <a:latin typeface="Arial"/>
                <a:ea typeface="Arial"/>
                <a:cs typeface="Arial"/>
                <a:sym typeface="Arial"/>
              </a:defRPr>
            </a:lvl1pPr>
            <a:lvl2pPr lvl="1" algn="l">
              <a:lnSpc>
                <a:spcPct val="100000"/>
              </a:lnSpc>
              <a:spcBef>
                <a:spcPts val="0"/>
              </a:spcBef>
              <a:spcAft>
                <a:spcPts val="0"/>
              </a:spcAft>
              <a:buSzPts val="1100"/>
              <a:buNone/>
              <a:defRPr/>
            </a:lvl2pPr>
            <a:lvl3pPr lvl="2" algn="l">
              <a:lnSpc>
                <a:spcPct val="100000"/>
              </a:lnSpc>
              <a:spcBef>
                <a:spcPts val="0"/>
              </a:spcBef>
              <a:spcAft>
                <a:spcPts val="0"/>
              </a:spcAft>
              <a:buSzPts val="1100"/>
              <a:buNone/>
              <a:defRPr/>
            </a:lvl3pPr>
            <a:lvl4pPr lvl="3" algn="l">
              <a:lnSpc>
                <a:spcPct val="100000"/>
              </a:lnSpc>
              <a:spcBef>
                <a:spcPts val="0"/>
              </a:spcBef>
              <a:spcAft>
                <a:spcPts val="0"/>
              </a:spcAft>
              <a:buSzPts val="1100"/>
              <a:buNone/>
              <a:defRPr/>
            </a:lvl4pPr>
            <a:lvl5pPr lvl="4" algn="l">
              <a:lnSpc>
                <a:spcPct val="100000"/>
              </a:lnSpc>
              <a:spcBef>
                <a:spcPts val="0"/>
              </a:spcBef>
              <a:spcAft>
                <a:spcPts val="0"/>
              </a:spcAft>
              <a:buSzPts val="1100"/>
              <a:buNone/>
              <a:defRPr/>
            </a:lvl5pPr>
            <a:lvl6pPr lvl="5" algn="l">
              <a:lnSpc>
                <a:spcPct val="100000"/>
              </a:lnSpc>
              <a:spcBef>
                <a:spcPts val="0"/>
              </a:spcBef>
              <a:spcAft>
                <a:spcPts val="0"/>
              </a:spcAft>
              <a:buSzPts val="1100"/>
              <a:buNone/>
              <a:defRPr/>
            </a:lvl6pPr>
            <a:lvl7pPr lvl="6" algn="l">
              <a:lnSpc>
                <a:spcPct val="100000"/>
              </a:lnSpc>
              <a:spcBef>
                <a:spcPts val="0"/>
              </a:spcBef>
              <a:spcAft>
                <a:spcPts val="0"/>
              </a:spcAft>
              <a:buSzPts val="1100"/>
              <a:buNone/>
              <a:defRPr/>
            </a:lvl7pPr>
            <a:lvl8pPr lvl="7" algn="l">
              <a:lnSpc>
                <a:spcPct val="100000"/>
              </a:lnSpc>
              <a:spcBef>
                <a:spcPts val="0"/>
              </a:spcBef>
              <a:spcAft>
                <a:spcPts val="0"/>
              </a:spcAft>
              <a:buSzPts val="1100"/>
              <a:buNone/>
              <a:defRPr/>
            </a:lvl8pPr>
            <a:lvl9pPr lvl="8" algn="l">
              <a:lnSpc>
                <a:spcPct val="100000"/>
              </a:lnSpc>
              <a:spcBef>
                <a:spcPts val="0"/>
              </a:spcBef>
              <a:spcAft>
                <a:spcPts val="0"/>
              </a:spcAft>
              <a:buSzPts val="1100"/>
              <a:buNone/>
              <a:defRPr/>
            </a:lvl9pPr>
          </a:lstStyle>
          <a:p>
            <a:endParaRPr/>
          </a:p>
        </p:txBody>
      </p:sp>
      <p:sp>
        <p:nvSpPr>
          <p:cNvPr id="334" name="Google Shape;334;p43"/>
          <p:cNvSpPr txBox="1">
            <a:spLocks noGrp="1"/>
          </p:cNvSpPr>
          <p:nvPr>
            <p:ph type="sldNum" idx="12"/>
          </p:nvPr>
        </p:nvSpPr>
        <p:spPr>
          <a:xfrm>
            <a:off x="175065" y="4820266"/>
            <a:ext cx="2057400" cy="273900"/>
          </a:xfrm>
          <a:prstGeom prst="rect">
            <a:avLst/>
          </a:prstGeom>
          <a:noFill/>
          <a:ln>
            <a:noFill/>
          </a:ln>
        </p:spPr>
        <p:txBody>
          <a:bodyPr spcFirstLastPara="1" wrap="square" lIns="68575" tIns="34275" rIns="68575" bIns="34275" anchor="ctr" anchorCtr="0">
            <a:noAutofit/>
          </a:bodyPr>
          <a:lstStyle>
            <a:lvl1pPr marL="0" marR="0" lvl="0"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1pPr>
            <a:lvl2pPr marL="0" marR="0" lvl="1"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2pPr>
            <a:lvl3pPr marL="0" marR="0" lvl="2"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3pPr>
            <a:lvl4pPr marL="0" marR="0" lvl="3"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4pPr>
            <a:lvl5pPr marL="0" marR="0" lvl="4"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5pPr>
            <a:lvl6pPr marL="0" marR="0" lvl="5"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6pPr>
            <a:lvl7pPr marL="0" marR="0" lvl="6"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7pPr>
            <a:lvl8pPr marL="0" marR="0" lvl="7"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8pPr>
            <a:lvl9pPr marL="0" marR="0" lvl="8" indent="0" algn="l">
              <a:lnSpc>
                <a:spcPct val="100000"/>
              </a:lnSpc>
              <a:spcBef>
                <a:spcPts val="0"/>
              </a:spcBef>
              <a:spcAft>
                <a:spcPts val="0"/>
              </a:spcAft>
              <a:buClr>
                <a:srgbClr val="000000"/>
              </a:buClr>
              <a:buSzPts val="1200"/>
              <a:buFont typeface="Arial"/>
              <a:buNone/>
              <a:defRPr sz="12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339"/>
        <p:cNvGrpSpPr/>
        <p:nvPr/>
      </p:nvGrpSpPr>
      <p:grpSpPr>
        <a:xfrm>
          <a:off x="0" y="0"/>
          <a:ext cx="0" cy="0"/>
          <a:chOff x="0" y="0"/>
          <a:chExt cx="0" cy="0"/>
        </a:xfrm>
      </p:grpSpPr>
      <p:sp>
        <p:nvSpPr>
          <p:cNvPr id="340" name="Google Shape;340;p45"/>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cxnSp>
        <p:nvCxnSpPr>
          <p:cNvPr id="341" name="Google Shape;341;p45" descr="&quot;&quot;"/>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42" name="Google Shape;342;p4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43" name="Google Shape;343;p4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344" name="Google Shape;344;p45"/>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45" name="Google Shape;345;p4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46" name="Google Shape;346;p45"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347" name="Google Shape;347;p4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348" name="Google Shape;348;p4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349"/>
        <p:cNvGrpSpPr/>
        <p:nvPr/>
      </p:nvGrpSpPr>
      <p:grpSpPr>
        <a:xfrm>
          <a:off x="0" y="0"/>
          <a:ext cx="0" cy="0"/>
          <a:chOff x="0" y="0"/>
          <a:chExt cx="0" cy="0"/>
        </a:xfrm>
      </p:grpSpPr>
      <p:sp>
        <p:nvSpPr>
          <p:cNvPr id="350" name="Google Shape;350;p46"/>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51" name="Google Shape;351;p46"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pic>
        <p:nvPicPr>
          <p:cNvPr id="352" name="Google Shape;352;p46" descr="CDE logo"/>
          <p:cNvPicPr preferRelativeResize="0"/>
          <p:nvPr/>
        </p:nvPicPr>
        <p:blipFill rotWithShape="1">
          <a:blip r:embed="rId2">
            <a:alphaModFix/>
          </a:blip>
          <a:srcRect/>
          <a:stretch/>
        </p:blipFill>
        <p:spPr>
          <a:xfrm>
            <a:off x="2299325" y="703400"/>
            <a:ext cx="1456100" cy="919150"/>
          </a:xfrm>
          <a:prstGeom prst="rect">
            <a:avLst/>
          </a:prstGeom>
          <a:noFill/>
          <a:ln>
            <a:noFill/>
          </a:ln>
        </p:spPr>
      </p:pic>
      <p:sp>
        <p:nvSpPr>
          <p:cNvPr id="353" name="Google Shape;353;p46"/>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000000"/>
              </a:solidFill>
              <a:latin typeface="Roboto"/>
              <a:ea typeface="Roboto"/>
              <a:cs typeface="Roboto"/>
              <a:sym typeface="Roboto"/>
            </a:endParaRPr>
          </a:p>
        </p:txBody>
      </p:sp>
      <p:pic>
        <p:nvPicPr>
          <p:cNvPr id="354" name="Google Shape;354;p46" descr="Photo of two elementary students"/>
          <p:cNvPicPr preferRelativeResize="0"/>
          <p:nvPr/>
        </p:nvPicPr>
        <p:blipFill rotWithShape="1">
          <a:blip r:embed="rId3">
            <a:alphaModFix/>
          </a:blip>
          <a:srcRect/>
          <a:stretch/>
        </p:blipFill>
        <p:spPr>
          <a:xfrm>
            <a:off x="6124275" y="0"/>
            <a:ext cx="3019725" cy="4483625"/>
          </a:xfrm>
          <a:prstGeom prst="rect">
            <a:avLst/>
          </a:prstGeom>
          <a:noFill/>
          <a:ln>
            <a:noFill/>
          </a:ln>
        </p:spPr>
      </p:pic>
      <p:sp>
        <p:nvSpPr>
          <p:cNvPr id="355" name="Google Shape;355;p46"/>
          <p:cNvSpPr txBox="1">
            <a:spLocks noGrp="1"/>
          </p:cNvSpPr>
          <p:nvPr>
            <p:ph type="title"/>
          </p:nvPr>
        </p:nvSpPr>
        <p:spPr>
          <a:xfrm>
            <a:off x="205525" y="2070900"/>
            <a:ext cx="5778300" cy="536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6" name="Google Shape;356;p46"/>
          <p:cNvSpPr txBox="1">
            <a:spLocks noGrp="1"/>
          </p:cNvSpPr>
          <p:nvPr>
            <p:ph type="title" idx="2"/>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357" name="Google Shape;357;p4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358" name="Google Shape;358;p4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359"/>
        <p:cNvGrpSpPr/>
        <p:nvPr/>
      </p:nvGrpSpPr>
      <p:grpSpPr>
        <a:xfrm>
          <a:off x="0" y="0"/>
          <a:ext cx="0" cy="0"/>
          <a:chOff x="0" y="0"/>
          <a:chExt cx="0" cy="0"/>
        </a:xfrm>
      </p:grpSpPr>
      <p:sp>
        <p:nvSpPr>
          <p:cNvPr id="360" name="Google Shape;360;p4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61" name="Google Shape;361;p4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362" name="Google Shape;362;p47"/>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363" name="Google Shape;363;p47"/>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200"/>
              <a:buFont typeface="Arial"/>
              <a:buNone/>
            </a:pPr>
            <a:r>
              <a:rPr lang="en" sz="2200" b="1" i="0" u="none" strike="noStrike" cap="none">
                <a:solidFill>
                  <a:srgbClr val="000000"/>
                </a:solidFill>
                <a:latin typeface="Roboto"/>
                <a:ea typeface="Roboto"/>
                <a:cs typeface="Roboto"/>
                <a:sym typeface="Roboto"/>
              </a:rPr>
              <a:t>Our schools, students, and educators</a:t>
            </a:r>
            <a:endParaRPr sz="2200" b="1" i="0" u="none" strike="noStrike" cap="none">
              <a:solidFill>
                <a:srgbClr val="000000"/>
              </a:solidFill>
              <a:latin typeface="Roboto"/>
              <a:ea typeface="Roboto"/>
              <a:cs typeface="Roboto"/>
              <a:sym typeface="Roboto"/>
            </a:endParaRPr>
          </a:p>
        </p:txBody>
      </p:sp>
      <p:sp>
        <p:nvSpPr>
          <p:cNvPr id="364" name="Google Shape;364;p47"/>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365" name="Google Shape;365;p47"/>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1"/>
                </a:solidFill>
                <a:latin typeface="Roboto"/>
                <a:ea typeface="Roboto"/>
                <a:cs typeface="Roboto"/>
                <a:sym typeface="Roboto"/>
              </a:rPr>
              <a:t>*Includes both Non-English Proficient and Limited English Proficient students</a:t>
            </a:r>
            <a:endParaRPr sz="800" b="0" i="1" u="none" strike="noStrike" cap="none">
              <a:solidFill>
                <a:schemeClr val="dk1"/>
              </a:solidFill>
              <a:latin typeface="Roboto"/>
              <a:ea typeface="Roboto"/>
              <a:cs typeface="Roboto"/>
              <a:sym typeface="Roboto"/>
            </a:endParaRPr>
          </a:p>
        </p:txBody>
      </p:sp>
      <p:grpSp>
        <p:nvGrpSpPr>
          <p:cNvPr id="366" name="Google Shape;366;p47"/>
          <p:cNvGrpSpPr/>
          <p:nvPr/>
        </p:nvGrpSpPr>
        <p:grpSpPr>
          <a:xfrm>
            <a:off x="308400" y="1062325"/>
            <a:ext cx="1006800" cy="1003500"/>
            <a:chOff x="308400" y="1076275"/>
            <a:chExt cx="1006800" cy="1003500"/>
          </a:xfrm>
        </p:grpSpPr>
        <p:sp>
          <p:nvSpPr>
            <p:cNvPr id="367" name="Google Shape;367;p47"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68" name="Google Shape;368;p47"/>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369" name="Google Shape;369;p47"/>
          <p:cNvGrpSpPr/>
          <p:nvPr/>
        </p:nvGrpSpPr>
        <p:grpSpPr>
          <a:xfrm>
            <a:off x="308400" y="2150613"/>
            <a:ext cx="1006800" cy="1003500"/>
            <a:chOff x="308400" y="2218825"/>
            <a:chExt cx="1006800" cy="1003500"/>
          </a:xfrm>
        </p:grpSpPr>
        <p:sp>
          <p:nvSpPr>
            <p:cNvPr id="370" name="Google Shape;370;p47"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1" name="Google Shape;371;p47"/>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SCHOOLS</a:t>
              </a:r>
              <a:endParaRPr sz="1200" b="0" i="0" u="none" strike="noStrike" cap="none">
                <a:solidFill>
                  <a:schemeClr val="dk1"/>
                </a:solidFill>
                <a:latin typeface="Roboto"/>
                <a:ea typeface="Roboto"/>
                <a:cs typeface="Roboto"/>
                <a:sym typeface="Roboto"/>
              </a:endParaRPr>
            </a:p>
          </p:txBody>
        </p:sp>
      </p:grpSp>
      <p:grpSp>
        <p:nvGrpSpPr>
          <p:cNvPr id="372" name="Google Shape;372;p47"/>
          <p:cNvGrpSpPr/>
          <p:nvPr/>
        </p:nvGrpSpPr>
        <p:grpSpPr>
          <a:xfrm>
            <a:off x="308400" y="3238900"/>
            <a:ext cx="1006800" cy="1003500"/>
            <a:chOff x="308400" y="1076275"/>
            <a:chExt cx="1006800" cy="1003500"/>
          </a:xfrm>
        </p:grpSpPr>
        <p:sp>
          <p:nvSpPr>
            <p:cNvPr id="373" name="Google Shape;373;p47"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374" name="Google Shape;374;p47"/>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375" name="Google Shape;375;p47"/>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376" name="Google Shape;376;p47"/>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377" name="Google Shape;377;p47"/>
          <p:cNvCxnSpPr/>
          <p:nvPr/>
        </p:nvCxnSpPr>
        <p:spPr>
          <a:xfrm>
            <a:off x="0" y="918350"/>
            <a:ext cx="7479600" cy="0"/>
          </a:xfrm>
          <a:prstGeom prst="straightConnector1">
            <a:avLst/>
          </a:prstGeom>
          <a:noFill/>
          <a:ln w="19050" cap="flat" cmpd="sng">
            <a:solidFill>
              <a:srgbClr val="EF7521"/>
            </a:solidFill>
            <a:prstDash val="solid"/>
            <a:round/>
            <a:headEnd type="none" w="sm" len="sm"/>
            <a:tailEnd type="none" w="sm" len="sm"/>
          </a:ln>
        </p:spPr>
      </p:cxnSp>
      <p:sp>
        <p:nvSpPr>
          <p:cNvPr id="378" name="Google Shape;378;p47"/>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379" name="Google Shape;379;p4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80" name="Google Shape;380;p47"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381"/>
        <p:cNvGrpSpPr/>
        <p:nvPr/>
      </p:nvGrpSpPr>
      <p:grpSpPr>
        <a:xfrm>
          <a:off x="0" y="0"/>
          <a:ext cx="0" cy="0"/>
          <a:chOff x="0" y="0"/>
          <a:chExt cx="0" cy="0"/>
        </a:xfrm>
      </p:grpSpPr>
      <p:sp>
        <p:nvSpPr>
          <p:cNvPr id="382" name="Google Shape;382;p4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383"/>
        <p:cNvGrpSpPr/>
        <p:nvPr/>
      </p:nvGrpSpPr>
      <p:grpSpPr>
        <a:xfrm>
          <a:off x="0" y="0"/>
          <a:ext cx="0" cy="0"/>
          <a:chOff x="0" y="0"/>
          <a:chExt cx="0" cy="0"/>
        </a:xfrm>
      </p:grpSpPr>
      <p:pic>
        <p:nvPicPr>
          <p:cNvPr id="384" name="Google Shape;384;p49" descr="Photo of elementary students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85" name="Google Shape;385;p49"/>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86" name="Google Shape;386;p4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87" name="Google Shape;387;p4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88" name="Google Shape;388;p4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389"/>
        <p:cNvGrpSpPr/>
        <p:nvPr/>
      </p:nvGrpSpPr>
      <p:grpSpPr>
        <a:xfrm>
          <a:off x="0" y="0"/>
          <a:ext cx="0" cy="0"/>
          <a:chOff x="0" y="0"/>
          <a:chExt cx="0" cy="0"/>
        </a:xfrm>
      </p:grpSpPr>
      <p:pic>
        <p:nvPicPr>
          <p:cNvPr id="390" name="Google Shape;390;p50"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91" name="Google Shape;391;p50"/>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92" name="Google Shape;392;p5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393" name="Google Shape;393;p5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394" name="Google Shape;394;p50"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395"/>
        <p:cNvGrpSpPr/>
        <p:nvPr/>
      </p:nvGrpSpPr>
      <p:grpSpPr>
        <a:xfrm>
          <a:off x="0" y="0"/>
          <a:ext cx="0" cy="0"/>
          <a:chOff x="0" y="0"/>
          <a:chExt cx="0" cy="0"/>
        </a:xfrm>
      </p:grpSpPr>
      <p:pic>
        <p:nvPicPr>
          <p:cNvPr id="396" name="Google Shape;396;p51"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397" name="Google Shape;397;p51"/>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398" name="Google Shape;398;p5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399" name="Google Shape;399;p51" descr="CDE logo"/>
          <p:cNvPicPr preferRelativeResize="0"/>
          <p:nvPr/>
        </p:nvPicPr>
        <p:blipFill rotWithShape="1">
          <a:blip r:embed="rId3">
            <a:alphaModFix/>
          </a:blip>
          <a:srcRect/>
          <a:stretch/>
        </p:blipFill>
        <p:spPr>
          <a:xfrm>
            <a:off x="8002150" y="4594525"/>
            <a:ext cx="924425" cy="403399"/>
          </a:xfrm>
          <a:prstGeom prst="rect">
            <a:avLst/>
          </a:prstGeom>
          <a:noFill/>
          <a:ln>
            <a:noFill/>
          </a:ln>
        </p:spPr>
      </p:pic>
      <p:sp>
        <p:nvSpPr>
          <p:cNvPr id="400" name="Google Shape;400;p5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47"/>
        <p:cNvGrpSpPr/>
        <p:nvPr/>
      </p:nvGrpSpPr>
      <p:grpSpPr>
        <a:xfrm>
          <a:off x="0" y="0"/>
          <a:ext cx="0" cy="0"/>
          <a:chOff x="0" y="0"/>
          <a:chExt cx="0" cy="0"/>
        </a:xfrm>
      </p:grpSpPr>
      <p:sp>
        <p:nvSpPr>
          <p:cNvPr id="48" name="Google Shape;48;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49" name="Google Shape;49;p6"/>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0" name="Google Shape;50;p6"/>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1" name="Google Shape;51;p6"/>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52" name="Google Shape;52;p6"/>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53" name="Google Shape;53;p6"/>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54" name="Google Shape;54;p6"/>
          <p:cNvGrpSpPr/>
          <p:nvPr/>
        </p:nvGrpSpPr>
        <p:grpSpPr>
          <a:xfrm>
            <a:off x="308400" y="1062325"/>
            <a:ext cx="1006800" cy="1003500"/>
            <a:chOff x="308400" y="1076275"/>
            <a:chExt cx="1006800" cy="1003500"/>
          </a:xfrm>
        </p:grpSpPr>
        <p:sp>
          <p:nvSpPr>
            <p:cNvPr id="55" name="Google Shape;55;p6"/>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6" name="Google Shape;56;p6"/>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57" name="Google Shape;57;p6"/>
          <p:cNvGrpSpPr/>
          <p:nvPr/>
        </p:nvGrpSpPr>
        <p:grpSpPr>
          <a:xfrm>
            <a:off x="308400" y="2150613"/>
            <a:ext cx="1006800" cy="1003500"/>
            <a:chOff x="308400" y="2218825"/>
            <a:chExt cx="1006800" cy="1003500"/>
          </a:xfrm>
        </p:grpSpPr>
        <p:sp>
          <p:nvSpPr>
            <p:cNvPr id="58" name="Google Shape;58;p6"/>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59" name="Google Shape;59;p6"/>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60" name="Google Shape;60;p6"/>
          <p:cNvGrpSpPr/>
          <p:nvPr/>
        </p:nvGrpSpPr>
        <p:grpSpPr>
          <a:xfrm>
            <a:off x="308400" y="3238900"/>
            <a:ext cx="1006800" cy="1003500"/>
            <a:chOff x="308400" y="1076275"/>
            <a:chExt cx="1006800" cy="1003500"/>
          </a:xfrm>
        </p:grpSpPr>
        <p:sp>
          <p:nvSpPr>
            <p:cNvPr id="61" name="Google Shape;61;p6"/>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2" name="Google Shape;62;p6"/>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63" name="Google Shape;63;p6"/>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64" name="Google Shape;64;p6"/>
          <p:cNvPicPr preferRelativeResize="0"/>
          <p:nvPr/>
        </p:nvPicPr>
        <p:blipFill>
          <a:blip r:embed="rId3">
            <a:alphaModFix/>
          </a:blip>
          <a:stretch>
            <a:fillRect/>
          </a:stretch>
        </p:blipFill>
        <p:spPr>
          <a:xfrm>
            <a:off x="1761637" y="1426175"/>
            <a:ext cx="4307277" cy="2744887"/>
          </a:xfrm>
          <a:prstGeom prst="rect">
            <a:avLst/>
          </a:prstGeom>
          <a:noFill/>
          <a:ln>
            <a:noFill/>
          </a:ln>
        </p:spPr>
      </p:pic>
      <p:cxnSp>
        <p:nvCxnSpPr>
          <p:cNvPr id="65" name="Google Shape;65;p6"/>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66" name="Google Shape;66;p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67" name="Google Shape;67;p6"/>
          <p:cNvPicPr preferRelativeResize="0"/>
          <p:nvPr/>
        </p:nvPicPr>
        <p:blipFill>
          <a:blip r:embed="rId4">
            <a:alphaModFix/>
          </a:blip>
          <a:stretch>
            <a:fillRect/>
          </a:stretch>
        </p:blipFill>
        <p:spPr>
          <a:xfrm>
            <a:off x="8002150" y="4594525"/>
            <a:ext cx="924425" cy="403399"/>
          </a:xfrm>
          <a:prstGeom prst="rect">
            <a:avLst/>
          </a:prstGeom>
          <a:noFill/>
          <a:ln>
            <a:noFill/>
          </a:ln>
        </p:spPr>
      </p:pic>
      <p:sp>
        <p:nvSpPr>
          <p:cNvPr id="68" name="Google Shape;68;p6"/>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401"/>
        <p:cNvGrpSpPr/>
        <p:nvPr/>
      </p:nvGrpSpPr>
      <p:grpSpPr>
        <a:xfrm>
          <a:off x="0" y="0"/>
          <a:ext cx="0" cy="0"/>
          <a:chOff x="0" y="0"/>
          <a:chExt cx="0" cy="0"/>
        </a:xfrm>
      </p:grpSpPr>
      <p:pic>
        <p:nvPicPr>
          <p:cNvPr id="402" name="Google Shape;402;p52"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03" name="Google Shape;403;p52"/>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04" name="Google Shape;404;p5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05" name="Google Shape;405;p5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06" name="Google Shape;406;p5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407"/>
        <p:cNvGrpSpPr/>
        <p:nvPr/>
      </p:nvGrpSpPr>
      <p:grpSpPr>
        <a:xfrm>
          <a:off x="0" y="0"/>
          <a:ext cx="0" cy="0"/>
          <a:chOff x="0" y="0"/>
          <a:chExt cx="0" cy="0"/>
        </a:xfrm>
      </p:grpSpPr>
      <p:pic>
        <p:nvPicPr>
          <p:cNvPr id="408" name="Google Shape;408;p53"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09" name="Google Shape;409;p53"/>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0" name="Google Shape;410;p5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411" name="Google Shape;411;p5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12" name="Google Shape;412;p5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413"/>
        <p:cNvGrpSpPr/>
        <p:nvPr/>
      </p:nvGrpSpPr>
      <p:grpSpPr>
        <a:xfrm>
          <a:off x="0" y="0"/>
          <a:ext cx="0" cy="0"/>
          <a:chOff x="0" y="0"/>
          <a:chExt cx="0" cy="0"/>
        </a:xfrm>
      </p:grpSpPr>
      <p:pic>
        <p:nvPicPr>
          <p:cNvPr id="414" name="Google Shape;414;p54"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15" name="Google Shape;415;p54"/>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16" name="Google Shape;416;p54"/>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17" name="Google Shape;417;p5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18" name="Google Shape;418;p5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419"/>
        <p:cNvGrpSpPr/>
        <p:nvPr/>
      </p:nvGrpSpPr>
      <p:grpSpPr>
        <a:xfrm>
          <a:off x="0" y="0"/>
          <a:ext cx="0" cy="0"/>
          <a:chOff x="0" y="0"/>
          <a:chExt cx="0" cy="0"/>
        </a:xfrm>
      </p:grpSpPr>
      <p:pic>
        <p:nvPicPr>
          <p:cNvPr id="420" name="Google Shape;420;p55"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1" name="Google Shape;421;p55"/>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2" name="Google Shape;422;p5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23" name="Google Shape;423;p5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24" name="Google Shape;424;p5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425"/>
        <p:cNvGrpSpPr/>
        <p:nvPr/>
      </p:nvGrpSpPr>
      <p:grpSpPr>
        <a:xfrm>
          <a:off x="0" y="0"/>
          <a:ext cx="0" cy="0"/>
          <a:chOff x="0" y="0"/>
          <a:chExt cx="0" cy="0"/>
        </a:xfrm>
      </p:grpSpPr>
      <p:pic>
        <p:nvPicPr>
          <p:cNvPr id="426" name="Google Shape;426;p56"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427" name="Google Shape;427;p56"/>
          <p:cNvSpPr txBox="1">
            <a:spLocks noGrp="1"/>
          </p:cNvSpPr>
          <p:nvPr>
            <p:ph type="title"/>
          </p:nvPr>
        </p:nvSpPr>
        <p:spPr>
          <a:xfrm>
            <a:off x="0" y="3361600"/>
            <a:ext cx="9144000" cy="666600"/>
          </a:xfrm>
          <a:prstGeom prst="rect">
            <a:avLst/>
          </a:prstGeom>
          <a:solidFill>
            <a:srgbClr val="EF7521"/>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428" name="Google Shape;428;p5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29" name="Google Shape;429;p5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30" name="Google Shape;430;p5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431"/>
        <p:cNvGrpSpPr/>
        <p:nvPr/>
      </p:nvGrpSpPr>
      <p:grpSpPr>
        <a:xfrm>
          <a:off x="0" y="0"/>
          <a:ext cx="0" cy="0"/>
          <a:chOff x="0" y="0"/>
          <a:chExt cx="0" cy="0"/>
        </a:xfrm>
      </p:grpSpPr>
      <p:sp>
        <p:nvSpPr>
          <p:cNvPr id="432" name="Google Shape;432;p5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433" name="Google Shape;433;p57"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34" name="Google Shape;434;p57"/>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435" name="Google Shape;435;p5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436" name="Google Shape;436;p57" descr="CDE logo"/>
          <p:cNvPicPr preferRelativeResize="0"/>
          <p:nvPr/>
        </p:nvPicPr>
        <p:blipFill rotWithShape="1">
          <a:blip r:embed="rId3">
            <a:alphaModFix/>
          </a:blip>
          <a:srcRect/>
          <a:stretch/>
        </p:blipFill>
        <p:spPr>
          <a:xfrm>
            <a:off x="2294525" y="746675"/>
            <a:ext cx="1456100" cy="919150"/>
          </a:xfrm>
          <a:prstGeom prst="rect">
            <a:avLst/>
          </a:prstGeom>
          <a:noFill/>
          <a:ln>
            <a:noFill/>
          </a:ln>
        </p:spPr>
      </p:pic>
      <p:pic>
        <p:nvPicPr>
          <p:cNvPr id="437" name="Google Shape;437;p57"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438" name="Google Shape;438;p57"/>
          <p:cNvSpPr txBox="1">
            <a:spLocks noGrp="1"/>
          </p:cNvSpPr>
          <p:nvPr>
            <p:ph type="title"/>
          </p:nvPr>
        </p:nvSpPr>
        <p:spPr>
          <a:xfrm>
            <a:off x="205525" y="2075700"/>
            <a:ext cx="5778300" cy="5313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39" name="Google Shape;439;p57"/>
          <p:cNvSpPr txBox="1">
            <a:spLocks noGrp="1"/>
          </p:cNvSpPr>
          <p:nvPr>
            <p:ph type="title" idx="3"/>
          </p:nvPr>
        </p:nvSpPr>
        <p:spPr>
          <a:xfrm>
            <a:off x="205525" y="2960750"/>
            <a:ext cx="5778300" cy="1040100"/>
          </a:xfrm>
          <a:prstGeom prst="rect">
            <a:avLst/>
          </a:prstGeom>
          <a:noFill/>
          <a:ln>
            <a:noFill/>
          </a:ln>
        </p:spPr>
        <p:txBody>
          <a:bodyPr spcFirstLastPara="1" wrap="square" lIns="0" tIns="0" rIns="0" bIns="0" anchor="t" anchorCtr="0">
            <a:noAutofit/>
          </a:bodyPr>
          <a:lstStyle>
            <a:lvl1pPr lvl="0" algn="ctr">
              <a:lnSpc>
                <a:spcPct val="100000"/>
              </a:lnSpc>
              <a:spcBef>
                <a:spcPts val="0"/>
              </a:spcBef>
              <a:spcAft>
                <a:spcPts val="0"/>
              </a:spcAft>
              <a:buSzPts val="2200"/>
              <a:buFont typeface="Roboto"/>
              <a:buNone/>
              <a:defRPr sz="2200">
                <a:latin typeface="Roboto"/>
                <a:ea typeface="Roboto"/>
                <a:cs typeface="Roboto"/>
                <a:sym typeface="Roboto"/>
              </a:defRPr>
            </a:lvl1pPr>
            <a:lvl2pPr lvl="1"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ur schools, students and educators - Blue">
  <p:cSld name="TITLE_AND_BODY_1_1_1_1_1_1_1_1_1_1_1">
    <p:spTree>
      <p:nvGrpSpPr>
        <p:cNvPr id="1" name="Shape 440"/>
        <p:cNvGrpSpPr/>
        <p:nvPr/>
      </p:nvGrpSpPr>
      <p:grpSpPr>
        <a:xfrm>
          <a:off x="0" y="0"/>
          <a:ext cx="0" cy="0"/>
          <a:chOff x="0" y="0"/>
          <a:chExt cx="0" cy="0"/>
        </a:xfrm>
      </p:grpSpPr>
      <p:pic>
        <p:nvPicPr>
          <p:cNvPr id="441" name="Google Shape;441;p5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42" name="Google Shape;442;p58"/>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2300"/>
              <a:buFont typeface="Arial"/>
              <a:buNone/>
            </a:pPr>
            <a:r>
              <a:rPr lang="en" sz="2300" b="1" i="0" u="none" strike="noStrike" cap="none">
                <a:solidFill>
                  <a:srgbClr val="000000"/>
                </a:solidFill>
                <a:latin typeface="Roboto"/>
                <a:ea typeface="Roboto"/>
                <a:cs typeface="Roboto"/>
                <a:sym typeface="Roboto"/>
              </a:rPr>
              <a:t>Our schools, students, and educators</a:t>
            </a:r>
            <a:endParaRPr sz="2300" b="1" i="0" u="none" strike="noStrike" cap="none">
              <a:solidFill>
                <a:srgbClr val="000000"/>
              </a:solidFill>
              <a:latin typeface="Roboto"/>
              <a:ea typeface="Roboto"/>
              <a:cs typeface="Roboto"/>
              <a:sym typeface="Roboto"/>
            </a:endParaRPr>
          </a:p>
        </p:txBody>
      </p:sp>
      <p:sp>
        <p:nvSpPr>
          <p:cNvPr id="443" name="Google Shape;443;p58"/>
          <p:cNvSpPr txBox="1"/>
          <p:nvPr/>
        </p:nvSpPr>
        <p:spPr>
          <a:xfrm>
            <a:off x="6587225" y="1228675"/>
            <a:ext cx="2195400" cy="24000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Eligible for Free/Reduced </a:t>
            </a:r>
            <a:br>
              <a:rPr lang="en" sz="1100" b="1" i="0" u="none" strike="noStrike" cap="none">
                <a:solidFill>
                  <a:srgbClr val="000000"/>
                </a:solidFill>
                <a:latin typeface="Arial"/>
                <a:ea typeface="Arial"/>
                <a:cs typeface="Arial"/>
                <a:sym typeface="Arial"/>
              </a:rPr>
            </a:br>
            <a:r>
              <a:rPr lang="en" sz="1100" b="1" i="0" u="none" strike="noStrike" cap="none">
                <a:solidFill>
                  <a:srgbClr val="000000"/>
                </a:solidFill>
                <a:latin typeface="Arial"/>
                <a:ea typeface="Arial"/>
                <a:cs typeface="Arial"/>
                <a:sym typeface="Arial"/>
              </a:rPr>
              <a:t>Lunch:</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403,231 (~46%)</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Students with Individualized Education Programs: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113,992 (~13%)</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Multilingual Learners*:</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95,734 (~11%)</a:t>
            </a:r>
            <a:endParaRPr sz="1200" b="0" i="0" u="none" strike="noStrike" cap="none">
              <a:solidFill>
                <a:srgbClr val="000000"/>
              </a:solidFill>
              <a:latin typeface="Arial"/>
              <a:ea typeface="Arial"/>
              <a:cs typeface="Arial"/>
              <a:sym typeface="Arial"/>
            </a:endParaRPr>
          </a:p>
          <a:p>
            <a:pPr marL="0" marR="0" lvl="0" indent="0" algn="l" rtl="0">
              <a:lnSpc>
                <a:spcPct val="100000"/>
              </a:lnSpc>
              <a:spcBef>
                <a:spcPts val="800"/>
              </a:spcBef>
              <a:spcAft>
                <a:spcPts val="0"/>
              </a:spcAft>
              <a:buClr>
                <a:srgbClr val="000000"/>
              </a:buClr>
              <a:buSzPts val="1100"/>
              <a:buFont typeface="Arial"/>
              <a:buNone/>
            </a:pPr>
            <a:r>
              <a:rPr lang="en" sz="1100" b="1" i="0" u="none" strike="noStrike" cap="none">
                <a:solidFill>
                  <a:srgbClr val="000000"/>
                </a:solidFill>
                <a:latin typeface="Arial"/>
                <a:ea typeface="Arial"/>
                <a:cs typeface="Arial"/>
                <a:sym typeface="Arial"/>
              </a:rPr>
              <a:t>McKinney Vento:</a:t>
            </a:r>
            <a:endParaRPr sz="1100" b="1" i="0" u="none" strike="noStrike" cap="none">
              <a:solidFill>
                <a:srgbClr val="000000"/>
              </a:solidFill>
              <a:latin typeface="Arial"/>
              <a:ea typeface="Arial"/>
              <a:cs typeface="Arial"/>
              <a:sym typeface="Arial"/>
            </a:endParaRPr>
          </a:p>
          <a:p>
            <a:pPr marL="182880" marR="0" lvl="0" indent="0" algn="l"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Arial"/>
                <a:ea typeface="Arial"/>
                <a:cs typeface="Arial"/>
                <a:sym typeface="Arial"/>
              </a:rPr>
              <a:t>16,540 (~2%)</a:t>
            </a:r>
            <a:endParaRPr sz="1200" b="0" i="0" u="none" strike="noStrike" cap="none">
              <a:solidFill>
                <a:srgbClr val="000000"/>
              </a:solidFill>
              <a:latin typeface="Arial"/>
              <a:ea typeface="Arial"/>
              <a:cs typeface="Arial"/>
              <a:sym typeface="Arial"/>
            </a:endParaRPr>
          </a:p>
        </p:txBody>
      </p:sp>
      <p:sp>
        <p:nvSpPr>
          <p:cNvPr id="444" name="Google Shape;444;p58"/>
          <p:cNvSpPr txBox="1"/>
          <p:nvPr/>
        </p:nvSpPr>
        <p:spPr>
          <a:xfrm>
            <a:off x="6819275" y="3751550"/>
            <a:ext cx="1731300" cy="3699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1" u="none" strike="noStrike" cap="none">
                <a:solidFill>
                  <a:schemeClr val="dk2"/>
                </a:solidFill>
                <a:latin typeface="Roboto"/>
                <a:ea typeface="Roboto"/>
                <a:cs typeface="Roboto"/>
                <a:sym typeface="Roboto"/>
              </a:rPr>
              <a:t>*Includes both Non-English Proficient and Limited English Proficient students</a:t>
            </a:r>
            <a:endParaRPr sz="800" b="0" i="1" u="none" strike="noStrike" cap="none">
              <a:solidFill>
                <a:schemeClr val="dk2"/>
              </a:solidFill>
              <a:latin typeface="Roboto"/>
              <a:ea typeface="Roboto"/>
              <a:cs typeface="Roboto"/>
              <a:sym typeface="Roboto"/>
            </a:endParaRPr>
          </a:p>
        </p:txBody>
      </p:sp>
      <p:grpSp>
        <p:nvGrpSpPr>
          <p:cNvPr id="445" name="Google Shape;445;p58"/>
          <p:cNvGrpSpPr/>
          <p:nvPr/>
        </p:nvGrpSpPr>
        <p:grpSpPr>
          <a:xfrm>
            <a:off x="308400" y="1062325"/>
            <a:ext cx="1006800" cy="1003500"/>
            <a:chOff x="308400" y="1076275"/>
            <a:chExt cx="1006800" cy="1003500"/>
          </a:xfrm>
        </p:grpSpPr>
        <p:sp>
          <p:nvSpPr>
            <p:cNvPr id="446" name="Google Shape;446;p58"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47" name="Google Shape;447;p58"/>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178</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SCHOOL</a:t>
              </a:r>
              <a:endParaRPr sz="12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lt1"/>
                  </a:solidFill>
                  <a:latin typeface="Roboto"/>
                  <a:ea typeface="Roboto"/>
                  <a:cs typeface="Roboto"/>
                  <a:sym typeface="Roboto"/>
                </a:rPr>
                <a:t>DISTRICTS</a:t>
              </a:r>
              <a:endParaRPr sz="1200" b="0" i="0" u="none" strike="noStrike" cap="none">
                <a:solidFill>
                  <a:schemeClr val="lt1"/>
                </a:solidFill>
                <a:latin typeface="Roboto"/>
                <a:ea typeface="Roboto"/>
                <a:cs typeface="Roboto"/>
                <a:sym typeface="Roboto"/>
              </a:endParaRPr>
            </a:p>
          </p:txBody>
        </p:sp>
      </p:grpSp>
      <p:grpSp>
        <p:nvGrpSpPr>
          <p:cNvPr id="448" name="Google Shape;448;p58"/>
          <p:cNvGrpSpPr/>
          <p:nvPr/>
        </p:nvGrpSpPr>
        <p:grpSpPr>
          <a:xfrm>
            <a:off x="308400" y="2150613"/>
            <a:ext cx="1006800" cy="1003500"/>
            <a:chOff x="308400" y="2218825"/>
            <a:chExt cx="1006800" cy="1003500"/>
          </a:xfrm>
        </p:grpSpPr>
        <p:sp>
          <p:nvSpPr>
            <p:cNvPr id="449" name="Google Shape;449;p58"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0" name="Google Shape;450;p58"/>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dk1"/>
                  </a:solidFill>
                  <a:latin typeface="Roboto"/>
                  <a:ea typeface="Roboto"/>
                  <a:cs typeface="Roboto"/>
                  <a:sym typeface="Roboto"/>
                </a:rPr>
                <a:t>1,927</a:t>
              </a:r>
              <a:endParaRPr sz="1300" b="1" i="0" u="none" strike="noStrike" cap="none">
                <a:solidFill>
                  <a:schemeClr val="dk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chemeClr val="dk1"/>
                  </a:solidFill>
                  <a:latin typeface="Roboto"/>
                  <a:ea typeface="Roboto"/>
                  <a:cs typeface="Roboto"/>
                  <a:sym typeface="Roboto"/>
                </a:rPr>
                <a:t>SCHOOL</a:t>
              </a:r>
              <a:endParaRPr sz="1200" b="0" i="0" u="none" strike="noStrike" cap="none">
                <a:solidFill>
                  <a:schemeClr val="dk1"/>
                </a:solidFill>
                <a:latin typeface="Roboto"/>
                <a:ea typeface="Roboto"/>
                <a:cs typeface="Roboto"/>
                <a:sym typeface="Roboto"/>
              </a:endParaRPr>
            </a:p>
          </p:txBody>
        </p:sp>
      </p:grpSp>
      <p:grpSp>
        <p:nvGrpSpPr>
          <p:cNvPr id="451" name="Google Shape;451;p58"/>
          <p:cNvGrpSpPr/>
          <p:nvPr/>
        </p:nvGrpSpPr>
        <p:grpSpPr>
          <a:xfrm>
            <a:off x="308400" y="3238900"/>
            <a:ext cx="1006800" cy="1003500"/>
            <a:chOff x="308400" y="1076275"/>
            <a:chExt cx="1006800" cy="1003500"/>
          </a:xfrm>
        </p:grpSpPr>
        <p:sp>
          <p:nvSpPr>
            <p:cNvPr id="452" name="Google Shape;452;p58"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53" name="Google Shape;453;p58"/>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300"/>
                <a:buFont typeface="Arial"/>
                <a:buNone/>
              </a:pPr>
              <a:r>
                <a:rPr lang="en" sz="1300" b="1" i="0" u="none" strike="noStrike" cap="none">
                  <a:solidFill>
                    <a:schemeClr val="lt1"/>
                  </a:solidFill>
                  <a:latin typeface="Roboto"/>
                  <a:ea typeface="Roboto"/>
                  <a:cs typeface="Roboto"/>
                  <a:sym typeface="Roboto"/>
                </a:rPr>
                <a:t>881,464</a:t>
              </a:r>
              <a:endParaRPr sz="1300" b="1"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PUBLIC </a:t>
              </a:r>
              <a:br>
                <a:rPr lang="en" sz="1000" b="0" i="0" u="none" strike="noStrike" cap="none">
                  <a:solidFill>
                    <a:schemeClr val="lt1"/>
                  </a:solidFill>
                  <a:latin typeface="Roboto"/>
                  <a:ea typeface="Roboto"/>
                  <a:cs typeface="Roboto"/>
                  <a:sym typeface="Roboto"/>
                </a:rPr>
              </a:br>
              <a:r>
                <a:rPr lang="en" sz="1000" b="0" i="0" u="none" strike="noStrike" cap="none">
                  <a:solidFill>
                    <a:schemeClr val="lt1"/>
                  </a:solidFill>
                  <a:latin typeface="Roboto"/>
                  <a:ea typeface="Roboto"/>
                  <a:cs typeface="Roboto"/>
                  <a:sym typeface="Roboto"/>
                </a:rPr>
                <a:t>SCHOOL</a:t>
              </a:r>
              <a:endParaRPr sz="1000" b="0" i="0" u="none" strike="noStrike" cap="none">
                <a:solidFill>
                  <a:schemeClr val="lt1"/>
                </a:solidFill>
                <a:latin typeface="Roboto"/>
                <a:ea typeface="Roboto"/>
                <a:cs typeface="Roboto"/>
                <a:sym typeface="Roboto"/>
              </a:endParaRPr>
            </a:p>
            <a:p>
              <a:pPr marL="0" marR="0" lvl="0" indent="0" algn="ctr" rtl="0">
                <a:lnSpc>
                  <a:spcPct val="100000"/>
                </a:lnSpc>
                <a:spcBef>
                  <a:spcPts val="0"/>
                </a:spcBef>
                <a:spcAft>
                  <a:spcPts val="0"/>
                </a:spcAft>
                <a:buClr>
                  <a:srgbClr val="000000"/>
                </a:buClr>
                <a:buSzPts val="1000"/>
                <a:buFont typeface="Arial"/>
                <a:buNone/>
              </a:pPr>
              <a:r>
                <a:rPr lang="en" sz="1000" b="0" i="0" u="none" strike="noStrike" cap="none">
                  <a:solidFill>
                    <a:schemeClr val="lt1"/>
                  </a:solidFill>
                  <a:latin typeface="Roboto"/>
                  <a:ea typeface="Roboto"/>
                  <a:cs typeface="Roboto"/>
                  <a:sym typeface="Roboto"/>
                </a:rPr>
                <a:t>STUDENTS</a:t>
              </a:r>
              <a:endParaRPr sz="1000" b="0" i="0" u="none" strike="noStrike" cap="none">
                <a:solidFill>
                  <a:schemeClr val="lt1"/>
                </a:solidFill>
                <a:latin typeface="Roboto"/>
                <a:ea typeface="Roboto"/>
                <a:cs typeface="Roboto"/>
                <a:sym typeface="Roboto"/>
              </a:endParaRPr>
            </a:p>
          </p:txBody>
        </p:sp>
      </p:grpSp>
      <p:sp>
        <p:nvSpPr>
          <p:cNvPr id="454" name="Google Shape;454;p58"/>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marR="0" lvl="0" indent="0" algn="ctr" rtl="0">
              <a:lnSpc>
                <a:spcPct val="100000"/>
              </a:lnSpc>
              <a:spcBef>
                <a:spcPts val="0"/>
              </a:spcBef>
              <a:spcAft>
                <a:spcPts val="0"/>
              </a:spcAft>
              <a:buClr>
                <a:srgbClr val="000000"/>
              </a:buClr>
              <a:buSzPts val="1400"/>
              <a:buFont typeface="Arial"/>
              <a:buNone/>
            </a:pPr>
            <a:r>
              <a:rPr lang="en" sz="1400" b="1" i="0" u="none" strike="noStrike" cap="none">
                <a:solidFill>
                  <a:schemeClr val="dk1"/>
                </a:solidFill>
                <a:latin typeface="Roboto"/>
                <a:ea typeface="Roboto"/>
                <a:cs typeface="Roboto"/>
                <a:sym typeface="Roboto"/>
              </a:rPr>
              <a:t>Student Demographics</a:t>
            </a:r>
            <a:endParaRPr sz="1400" b="1" i="0" u="none" strike="noStrike" cap="none">
              <a:solidFill>
                <a:schemeClr val="dk1"/>
              </a:solidFill>
              <a:latin typeface="Roboto"/>
              <a:ea typeface="Roboto"/>
              <a:cs typeface="Roboto"/>
              <a:sym typeface="Roboto"/>
            </a:endParaRPr>
          </a:p>
        </p:txBody>
      </p:sp>
      <p:pic>
        <p:nvPicPr>
          <p:cNvPr id="455" name="Google Shape;455;p58" descr="Graphic of student demographics, October 2023 data "/>
          <p:cNvPicPr preferRelativeResize="0"/>
          <p:nvPr/>
        </p:nvPicPr>
        <p:blipFill rotWithShape="1">
          <a:blip r:embed="rId3">
            <a:alphaModFix/>
          </a:blip>
          <a:srcRect/>
          <a:stretch/>
        </p:blipFill>
        <p:spPr>
          <a:xfrm>
            <a:off x="1761637" y="1426175"/>
            <a:ext cx="4307277" cy="2744887"/>
          </a:xfrm>
          <a:prstGeom prst="rect">
            <a:avLst/>
          </a:prstGeom>
          <a:noFill/>
          <a:ln>
            <a:noFill/>
          </a:ln>
        </p:spPr>
      </p:pic>
      <p:cxnSp>
        <p:nvCxnSpPr>
          <p:cNvPr id="456" name="Google Shape;456;p58"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57" name="Google Shape;457;p5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58" name="Google Shape;458;p58"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459" name="Google Shape;459;p58"/>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0"/>
              </a:spcAft>
              <a:buClr>
                <a:srgbClr val="000000"/>
              </a:buClr>
              <a:buSzPts val="800"/>
              <a:buFont typeface="Arial"/>
              <a:buNone/>
            </a:pPr>
            <a:r>
              <a:rPr lang="en" sz="800" b="0" i="0" u="none" strike="noStrike" cap="none">
                <a:solidFill>
                  <a:schemeClr val="dk1"/>
                </a:solidFill>
                <a:latin typeface="Roboto"/>
                <a:ea typeface="Roboto"/>
                <a:cs typeface="Roboto"/>
                <a:sym typeface="Roboto"/>
              </a:rPr>
              <a:t>*October 2023 Data</a:t>
            </a:r>
            <a:endParaRPr sz="800" b="0" i="0" u="none" strike="noStrike" cap="none">
              <a:solidFill>
                <a:schemeClr val="dk1"/>
              </a:solidFill>
              <a:latin typeface="Roboto"/>
              <a:ea typeface="Roboto"/>
              <a:cs typeface="Roboto"/>
              <a:sym typeface="Roboto"/>
            </a:endParaRPr>
          </a:p>
        </p:txBody>
      </p:sp>
      <p:sp>
        <p:nvSpPr>
          <p:cNvPr id="460" name="Google Shape;460;p5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heory of Change - Blue">
  <p:cSld name="TITLE_AND_BODY_1_1_1_1_1_1_1_1_1_1_1_2">
    <p:spTree>
      <p:nvGrpSpPr>
        <p:cNvPr id="1" name="Shape 461"/>
        <p:cNvGrpSpPr/>
        <p:nvPr/>
      </p:nvGrpSpPr>
      <p:grpSpPr>
        <a:xfrm>
          <a:off x="0" y="0"/>
          <a:ext cx="0" cy="0"/>
          <a:chOff x="0" y="0"/>
          <a:chExt cx="0" cy="0"/>
        </a:xfrm>
      </p:grpSpPr>
      <p:pic>
        <p:nvPicPr>
          <p:cNvPr id="462" name="Google Shape;462;p5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463" name="Google Shape;463;p59"/>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Vision </a:t>
            </a:r>
            <a:endParaRPr sz="1200" b="0"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464" name="Google Shape;464;p59" descr="&quot;&quot;"/>
          <p:cNvCxnSpPr/>
          <p:nvPr/>
        </p:nvCxnSpPr>
        <p:spPr>
          <a:xfrm>
            <a:off x="-160100" y="1282346"/>
            <a:ext cx="8989500" cy="0"/>
          </a:xfrm>
          <a:prstGeom prst="straightConnector1">
            <a:avLst/>
          </a:prstGeom>
          <a:noFill/>
          <a:ln w="9525" cap="flat" cmpd="sng">
            <a:solidFill>
              <a:srgbClr val="488BC9"/>
            </a:solidFill>
            <a:prstDash val="dot"/>
            <a:round/>
            <a:headEnd type="none" w="sm" len="sm"/>
            <a:tailEnd type="none" w="sm" len="sm"/>
          </a:ln>
        </p:spPr>
      </p:cxnSp>
      <p:sp>
        <p:nvSpPr>
          <p:cNvPr id="465" name="Google Shape;465;p59"/>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SERVE</a:t>
            </a:r>
            <a:endParaRPr sz="1100" b="0"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466" name="Google Shape;466;p59"/>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488BC9"/>
                </a:solidFill>
                <a:latin typeface="Roboto Medium"/>
                <a:ea typeface="Roboto Medium"/>
                <a:cs typeface="Roboto Medium"/>
                <a:sym typeface="Roboto Medium"/>
              </a:rPr>
              <a:t>&gt; </a:t>
            </a:r>
            <a:r>
              <a:rPr lang="en" sz="1100" b="0" i="0" u="none" strike="noStrike" cap="none">
                <a:solidFill>
                  <a:srgbClr val="488BC9"/>
                </a:solidFill>
                <a:latin typeface="Roboto Medium"/>
                <a:ea typeface="Roboto Medium"/>
                <a:cs typeface="Roboto Medium"/>
                <a:sym typeface="Roboto Medium"/>
              </a:rPr>
              <a:t>GUIDE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467" name="Google Shape;467;p59"/>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488BC9"/>
                </a:solidFill>
                <a:latin typeface="Roboto Medium"/>
                <a:ea typeface="Roboto Medium"/>
                <a:cs typeface="Roboto Medium"/>
                <a:sym typeface="Roboto Medium"/>
              </a:rPr>
              <a:t>&gt; ELEVATE</a:t>
            </a:r>
            <a:endParaRPr sz="1400" b="1" i="0" u="none" strike="noStrike" cap="none">
              <a:solidFill>
                <a:srgbClr val="488BC9"/>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468" name="Google Shape;468;p59"/>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488BC9"/>
                </a:solidFill>
                <a:latin typeface="Roboto"/>
                <a:ea typeface="Roboto"/>
                <a:cs typeface="Roboto"/>
                <a:sym typeface="Roboto"/>
              </a:rPr>
              <a:t>Our Role</a:t>
            </a:r>
            <a:endParaRPr sz="1600" b="1" i="0" u="none" strike="noStrike" cap="none">
              <a:solidFill>
                <a:srgbClr val="488BC9"/>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469" name="Google Shape;469;p59"/>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Core Values: </a:t>
            </a:r>
            <a:r>
              <a:rPr lang="en" sz="1600" b="1" i="0" u="none" strike="noStrike" cap="none">
                <a:solidFill>
                  <a:srgbClr val="EF7521"/>
                </a:solidFill>
                <a:latin typeface="Roboto"/>
                <a:ea typeface="Roboto"/>
                <a:cs typeface="Roboto"/>
                <a:sym typeface="Roboto"/>
              </a:rPr>
              <a:t>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470" name="Google Shape;470;p59" descr="&quot;&quot;"/>
          <p:cNvCxnSpPr/>
          <p:nvPr/>
        </p:nvCxnSpPr>
        <p:spPr>
          <a:xfrm>
            <a:off x="3130417" y="1632525"/>
            <a:ext cx="0" cy="674700"/>
          </a:xfrm>
          <a:prstGeom prst="straightConnector1">
            <a:avLst/>
          </a:prstGeom>
          <a:noFill/>
          <a:ln w="9525" cap="flat" cmpd="sng">
            <a:solidFill>
              <a:srgbClr val="488BC9"/>
            </a:solidFill>
            <a:prstDash val="dot"/>
            <a:round/>
            <a:headEnd type="none" w="sm" len="sm"/>
            <a:tailEnd type="none" w="sm" len="sm"/>
          </a:ln>
        </p:spPr>
      </p:cxnSp>
      <p:grpSp>
        <p:nvGrpSpPr>
          <p:cNvPr id="471" name="Google Shape;471;p59"/>
          <p:cNvGrpSpPr/>
          <p:nvPr/>
        </p:nvGrpSpPr>
        <p:grpSpPr>
          <a:xfrm>
            <a:off x="311700" y="3548650"/>
            <a:ext cx="8363900" cy="646200"/>
            <a:chOff x="375100" y="3396250"/>
            <a:chExt cx="8363900" cy="646200"/>
          </a:xfrm>
        </p:grpSpPr>
        <p:sp>
          <p:nvSpPr>
            <p:cNvPr id="472" name="Google Shape;472;p59"/>
            <p:cNvSpPr/>
            <p:nvPr/>
          </p:nvSpPr>
          <p:spPr>
            <a:xfrm rot="5400000">
              <a:off x="71244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3" name="Google Shape;473;p59"/>
            <p:cNvSpPr/>
            <p:nvPr/>
          </p:nvSpPr>
          <p:spPr>
            <a:xfrm rot="5400000">
              <a:off x="5197433"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4" name="Google Shape;474;p59"/>
            <p:cNvSpPr/>
            <p:nvPr/>
          </p:nvSpPr>
          <p:spPr>
            <a:xfrm rot="5400000">
              <a:off x="3270467"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5" name="Google Shape;475;p59"/>
            <p:cNvSpPr/>
            <p:nvPr/>
          </p:nvSpPr>
          <p:spPr>
            <a:xfrm rot="5400000">
              <a:off x="1343500" y="2427850"/>
              <a:ext cx="646200" cy="2583000"/>
            </a:xfrm>
            <a:prstGeom prst="round2SameRect">
              <a:avLst>
                <a:gd name="adj1" fmla="val 50000"/>
                <a:gd name="adj2" fmla="val 0"/>
              </a:avLst>
            </a:prstGeom>
            <a:gradFill>
              <a:gsLst>
                <a:gs pos="0">
                  <a:srgbClr val="3CC1CC"/>
                </a:gs>
                <a:gs pos="33000">
                  <a:srgbClr val="6EC4E8"/>
                </a:gs>
                <a:gs pos="100000">
                  <a:srgbClr val="488BC9"/>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476" name="Google Shape;476;p59"/>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477" name="Google Shape;477;p59"/>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478" name="Google Shape;478;p59"/>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479" name="Google Shape;479;p59"/>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480" name="Google Shape;480;p59" descr="&quot;&quot;"/>
          <p:cNvCxnSpPr/>
          <p:nvPr/>
        </p:nvCxnSpPr>
        <p:spPr>
          <a:xfrm>
            <a:off x="5120450"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81" name="Google Shape;481;p59" descr="&quot;&quot;"/>
          <p:cNvCxnSpPr/>
          <p:nvPr/>
        </p:nvCxnSpPr>
        <p:spPr>
          <a:xfrm>
            <a:off x="7110483" y="1632525"/>
            <a:ext cx="0" cy="674700"/>
          </a:xfrm>
          <a:prstGeom prst="straightConnector1">
            <a:avLst/>
          </a:prstGeom>
          <a:noFill/>
          <a:ln w="9525" cap="flat" cmpd="sng">
            <a:solidFill>
              <a:srgbClr val="488BC9"/>
            </a:solidFill>
            <a:prstDash val="dot"/>
            <a:round/>
            <a:headEnd type="none" w="sm" len="sm"/>
            <a:tailEnd type="none" w="sm" len="sm"/>
          </a:ln>
        </p:spPr>
      </p:cxnSp>
      <p:cxnSp>
        <p:nvCxnSpPr>
          <p:cNvPr id="482" name="Google Shape;482;p59" descr="&quot;&quot;"/>
          <p:cNvCxnSpPr/>
          <p:nvPr/>
        </p:nvCxnSpPr>
        <p:spPr>
          <a:xfrm>
            <a:off x="-160100" y="2409466"/>
            <a:ext cx="9030600" cy="0"/>
          </a:xfrm>
          <a:prstGeom prst="straightConnector1">
            <a:avLst/>
          </a:prstGeom>
          <a:noFill/>
          <a:ln w="9525" cap="flat" cmpd="sng">
            <a:solidFill>
              <a:srgbClr val="488BC9"/>
            </a:solidFill>
            <a:prstDash val="dot"/>
            <a:round/>
            <a:headEnd type="none" w="sm" len="sm"/>
            <a:tailEnd type="none" w="sm" len="sm"/>
          </a:ln>
        </p:spPr>
      </p:cxnSp>
      <p:cxnSp>
        <p:nvCxnSpPr>
          <p:cNvPr id="483" name="Google Shape;483;p59" descr="&quot;&quot;"/>
          <p:cNvCxnSpPr/>
          <p:nvPr/>
        </p:nvCxnSpPr>
        <p:spPr>
          <a:xfrm>
            <a:off x="-160100" y="3016625"/>
            <a:ext cx="9030600" cy="0"/>
          </a:xfrm>
          <a:prstGeom prst="straightConnector1">
            <a:avLst/>
          </a:prstGeom>
          <a:noFill/>
          <a:ln w="9525" cap="flat" cmpd="sng">
            <a:solidFill>
              <a:srgbClr val="488BC9"/>
            </a:solidFill>
            <a:prstDash val="dot"/>
            <a:round/>
            <a:headEnd type="none" w="sm" len="sm"/>
            <a:tailEnd type="none" w="sm" len="sm"/>
          </a:ln>
        </p:spPr>
      </p:cxnSp>
      <p:sp>
        <p:nvSpPr>
          <p:cNvPr id="484" name="Google Shape;484;p59"/>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488BC9"/>
                </a:solidFill>
                <a:latin typeface="Roboto"/>
                <a:ea typeface="Roboto"/>
                <a:cs typeface="Roboto"/>
                <a:sym typeface="Roboto"/>
              </a:rPr>
              <a:t>Our Priorities:</a:t>
            </a:r>
            <a:endParaRPr sz="1300" b="0" i="0" u="none" strike="noStrike" cap="none">
              <a:solidFill>
                <a:srgbClr val="488BC9"/>
              </a:solidFill>
              <a:latin typeface="Arial"/>
              <a:ea typeface="Arial"/>
              <a:cs typeface="Arial"/>
              <a:sym typeface="Arial"/>
            </a:endParaRPr>
          </a:p>
        </p:txBody>
      </p:sp>
      <p:sp>
        <p:nvSpPr>
          <p:cNvPr id="485" name="Google Shape;485;p59"/>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486" name="Google Shape;486;p59" descr="&quot;&quot;"/>
          <p:cNvCxnSpPr/>
          <p:nvPr/>
        </p:nvCxnSpPr>
        <p:spPr>
          <a:xfrm>
            <a:off x="-160100" y="588900"/>
            <a:ext cx="8989500" cy="0"/>
          </a:xfrm>
          <a:prstGeom prst="straightConnector1">
            <a:avLst/>
          </a:prstGeom>
          <a:noFill/>
          <a:ln w="9525" cap="flat" cmpd="sng">
            <a:solidFill>
              <a:srgbClr val="488BC9"/>
            </a:solidFill>
            <a:prstDash val="dot"/>
            <a:round/>
            <a:headEnd type="none" w="sm" len="sm"/>
            <a:tailEnd type="none" w="sm" len="sm"/>
          </a:ln>
        </p:spPr>
      </p:cxnSp>
      <p:sp>
        <p:nvSpPr>
          <p:cNvPr id="487" name="Google Shape;487;p5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88" name="Google Shape;488;p5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489" name="Google Shape;489;p5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490"/>
        <p:cNvGrpSpPr/>
        <p:nvPr/>
      </p:nvGrpSpPr>
      <p:grpSpPr>
        <a:xfrm>
          <a:off x="0" y="0"/>
          <a:ext cx="0" cy="0"/>
          <a:chOff x="0" y="0"/>
          <a:chExt cx="0" cy="0"/>
        </a:xfrm>
      </p:grpSpPr>
      <p:pic>
        <p:nvPicPr>
          <p:cNvPr id="491" name="Google Shape;491;p6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492" name="Google Shape;492;p60"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493" name="Google Shape;493;p6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494" name="Google Shape;494;p60"/>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495" name="Google Shape;495;p60"/>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496" name="Google Shape;496;p60"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497" name="Google Shape;497;p6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498" name="Google Shape;498;p60" descr="CDE logo"/>
          <p:cNvPicPr preferRelativeResize="0"/>
          <p:nvPr/>
        </p:nvPicPr>
        <p:blipFill rotWithShape="1">
          <a:blip r:embed="rId4">
            <a:alphaModFix/>
          </a:blip>
          <a:srcRect/>
          <a:stretch/>
        </p:blipFill>
        <p:spPr>
          <a:xfrm>
            <a:off x="8002150" y="4518325"/>
            <a:ext cx="924425" cy="403399"/>
          </a:xfrm>
          <a:prstGeom prst="rect">
            <a:avLst/>
          </a:prstGeom>
          <a:noFill/>
          <a:ln>
            <a:noFill/>
          </a:ln>
        </p:spPr>
      </p:pic>
      <p:sp>
        <p:nvSpPr>
          <p:cNvPr id="499" name="Google Shape;499;p60"/>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500"/>
        <p:cNvGrpSpPr/>
        <p:nvPr/>
      </p:nvGrpSpPr>
      <p:grpSpPr>
        <a:xfrm>
          <a:off x="0" y="0"/>
          <a:ext cx="0" cy="0"/>
          <a:chOff x="0" y="0"/>
          <a:chExt cx="0" cy="0"/>
        </a:xfrm>
      </p:grpSpPr>
      <p:pic>
        <p:nvPicPr>
          <p:cNvPr id="501" name="Google Shape;501;p6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502" name="Google Shape;502;p61" descr="&quot;&quot;"/>
          <p:cNvCxnSpPr/>
          <p:nvPr/>
        </p:nvCxnSpPr>
        <p:spPr>
          <a:xfrm>
            <a:off x="0" y="918350"/>
            <a:ext cx="7479600" cy="0"/>
          </a:xfrm>
          <a:prstGeom prst="straightConnector1">
            <a:avLst/>
          </a:prstGeom>
          <a:noFill/>
          <a:ln w="19050" cap="flat" cmpd="sng">
            <a:solidFill>
              <a:srgbClr val="488BC9"/>
            </a:solidFill>
            <a:prstDash val="solid"/>
            <a:round/>
            <a:headEnd type="none" w="sm" len="sm"/>
            <a:tailEnd type="none" w="sm" len="sm"/>
          </a:ln>
        </p:spPr>
      </p:cxnSp>
      <p:sp>
        <p:nvSpPr>
          <p:cNvPr id="503" name="Google Shape;503;p6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04" name="Google Shape;504;p6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05" name="Google Shape;505;p6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06" name="Google Shape;506;p6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07" name="Google Shape;507;p61"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08" name="Google Shape;508;p6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69"/>
        <p:cNvGrpSpPr/>
        <p:nvPr/>
      </p:nvGrpSpPr>
      <p:grpSpPr>
        <a:xfrm>
          <a:off x="0" y="0"/>
          <a:ext cx="0" cy="0"/>
          <a:chOff x="0" y="0"/>
          <a:chExt cx="0" cy="0"/>
        </a:xfrm>
      </p:grpSpPr>
      <p:sp>
        <p:nvSpPr>
          <p:cNvPr id="70" name="Google Shape;70;p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1" name="Google Shape;71;p7"/>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2" name="Google Shape;72;p7"/>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sp>
        <p:nvSpPr>
          <p:cNvPr id="73" name="Google Shape;73;p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4" name="Google Shape;74;p7"/>
          <p:cNvPicPr preferRelativeResize="0"/>
          <p:nvPr/>
        </p:nvPicPr>
        <p:blipFill>
          <a:blip r:embed="rId3">
            <a:alphaModFix/>
          </a:blip>
          <a:stretch>
            <a:fillRect/>
          </a:stretch>
        </p:blipFill>
        <p:spPr>
          <a:xfrm>
            <a:off x="8002150" y="4594525"/>
            <a:ext cx="924425" cy="403399"/>
          </a:xfrm>
          <a:prstGeom prst="rect">
            <a:avLst/>
          </a:prstGeom>
          <a:noFill/>
          <a:ln>
            <a:noFill/>
          </a:ln>
        </p:spPr>
      </p:pic>
      <p:cxnSp>
        <p:nvCxnSpPr>
          <p:cNvPr id="75" name="Google Shape;75;p7"/>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6" name="Google Shape;76;p7"/>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7" name="Google Shape;77;p7"/>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enact legislation in an effective way </a:t>
            </a:r>
            <a:endParaRPr sz="1000">
              <a:latin typeface="Roboto"/>
              <a:ea typeface="Roboto"/>
              <a:cs typeface="Roboto"/>
              <a:sym typeface="Roboto"/>
            </a:endParaRPr>
          </a:p>
        </p:txBody>
      </p:sp>
      <p:sp>
        <p:nvSpPr>
          <p:cNvPr id="78" name="Google Shape;78;p7"/>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9" name="Google Shape;79;p7"/>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80" name="Google Shape;80;p7"/>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81" name="Google Shape;81;p7"/>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82" name="Google Shape;82;p7"/>
          <p:cNvGrpSpPr/>
          <p:nvPr/>
        </p:nvGrpSpPr>
        <p:grpSpPr>
          <a:xfrm>
            <a:off x="311700" y="3548650"/>
            <a:ext cx="8363900" cy="646200"/>
            <a:chOff x="375100" y="3396250"/>
            <a:chExt cx="8363900" cy="646200"/>
          </a:xfrm>
        </p:grpSpPr>
        <p:sp>
          <p:nvSpPr>
            <p:cNvPr id="83" name="Google Shape;83;p7"/>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4" name="Google Shape;84;p7"/>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5" name="Google Shape;85;p7"/>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6" name="Google Shape;86;p7"/>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7" name="Google Shape;87;p7"/>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88" name="Google Shape;88;p7"/>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89" name="Google Shape;89;p7"/>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90" name="Google Shape;90;p7"/>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91" name="Google Shape;91;p7"/>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2" name="Google Shape;92;p7"/>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93" name="Google Shape;93;p7"/>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94" name="Google Shape;94;p7"/>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95" name="Google Shape;95;p7"/>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96" name="Google Shape;96;p7"/>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97" name="Google Shape;97;p7"/>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ivider - Blue - 01">
  <p:cSld name="TITLE_AND_BODY_1_1_1_1_1_1_1_1_1_1_1_1">
    <p:spTree>
      <p:nvGrpSpPr>
        <p:cNvPr id="1" name="Shape 509"/>
        <p:cNvGrpSpPr/>
        <p:nvPr/>
      </p:nvGrpSpPr>
      <p:grpSpPr>
        <a:xfrm>
          <a:off x="0" y="0"/>
          <a:ext cx="0" cy="0"/>
          <a:chOff x="0" y="0"/>
          <a:chExt cx="0" cy="0"/>
        </a:xfrm>
      </p:grpSpPr>
      <p:pic>
        <p:nvPicPr>
          <p:cNvPr id="510" name="Google Shape;510;p62"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11" name="Google Shape;511;p62"/>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12" name="Google Shape;512;p6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13" name="Google Shape;513;p6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14" name="Google Shape;514;p62"/>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ivider - Blue - 02">
  <p:cSld name="TITLE_AND_BODY_1_1_1_1_1_1_1_1_1_1_1_1_1">
    <p:spTree>
      <p:nvGrpSpPr>
        <p:cNvPr id="1" name="Shape 515"/>
        <p:cNvGrpSpPr/>
        <p:nvPr/>
      </p:nvGrpSpPr>
      <p:grpSpPr>
        <a:xfrm>
          <a:off x="0" y="0"/>
          <a:ext cx="0" cy="0"/>
          <a:chOff x="0" y="0"/>
          <a:chExt cx="0" cy="0"/>
        </a:xfrm>
      </p:grpSpPr>
      <p:pic>
        <p:nvPicPr>
          <p:cNvPr id="516" name="Google Shape;516;p63"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17" name="Google Shape;517;p63"/>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18" name="Google Shape;518;p6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19" name="Google Shape;519;p6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20" name="Google Shape;520;p6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ivider - Blue - 03">
  <p:cSld name="TITLE_AND_BODY_1_1_1_1_1_1_1_1_1_1_1_1_1_1">
    <p:spTree>
      <p:nvGrpSpPr>
        <p:cNvPr id="1" name="Shape 521"/>
        <p:cNvGrpSpPr/>
        <p:nvPr/>
      </p:nvGrpSpPr>
      <p:grpSpPr>
        <a:xfrm>
          <a:off x="0" y="0"/>
          <a:ext cx="0" cy="0"/>
          <a:chOff x="0" y="0"/>
          <a:chExt cx="0" cy="0"/>
        </a:xfrm>
      </p:grpSpPr>
      <p:pic>
        <p:nvPicPr>
          <p:cNvPr id="522" name="Google Shape;522;p64" descr="Photo of high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23" name="Google Shape;523;p64"/>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24" name="Google Shape;524;p6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25" name="Google Shape;525;p6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26" name="Google Shape;526;p6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ivider - Blue - 04">
  <p:cSld name="TITLE_AND_BODY_1_1_1_1_1_1_1_1_1_1_1_1_1_1_1">
    <p:spTree>
      <p:nvGrpSpPr>
        <p:cNvPr id="1" name="Shape 527"/>
        <p:cNvGrpSpPr/>
        <p:nvPr/>
      </p:nvGrpSpPr>
      <p:grpSpPr>
        <a:xfrm>
          <a:off x="0" y="0"/>
          <a:ext cx="0" cy="0"/>
          <a:chOff x="0" y="0"/>
          <a:chExt cx="0" cy="0"/>
        </a:xfrm>
      </p:grpSpPr>
      <p:pic>
        <p:nvPicPr>
          <p:cNvPr id="528" name="Google Shape;528;p65" descr="Photo of high school student and family"/>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29" name="Google Shape;529;p65"/>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0" name="Google Shape;530;p6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31" name="Google Shape;531;p65"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2" name="Google Shape;532;p6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ivider - Blue - 08">
  <p:cSld name="TITLE_AND_BODY_1_1_1_1_1_1_1_1_1_1_1_1_1_1_1_1">
    <p:spTree>
      <p:nvGrpSpPr>
        <p:cNvPr id="1" name="Shape 533"/>
        <p:cNvGrpSpPr/>
        <p:nvPr/>
      </p:nvGrpSpPr>
      <p:grpSpPr>
        <a:xfrm>
          <a:off x="0" y="0"/>
          <a:ext cx="0" cy="0"/>
          <a:chOff x="0" y="0"/>
          <a:chExt cx="0" cy="0"/>
        </a:xfrm>
      </p:grpSpPr>
      <p:pic>
        <p:nvPicPr>
          <p:cNvPr id="534" name="Google Shape;534;p66"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35" name="Google Shape;535;p66"/>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36" name="Google Shape;536;p66"/>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chemeClr val="dk1"/>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37" name="Google Shape;537;p66"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38" name="Google Shape;538;p6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ivider - Blue - 07">
  <p:cSld name="TITLE_AND_BODY_1_1_1_1_1_1_1_1_1_1_1_1_1_1_2">
    <p:spTree>
      <p:nvGrpSpPr>
        <p:cNvPr id="1" name="Shape 539"/>
        <p:cNvGrpSpPr/>
        <p:nvPr/>
      </p:nvGrpSpPr>
      <p:grpSpPr>
        <a:xfrm>
          <a:off x="0" y="0"/>
          <a:ext cx="0" cy="0"/>
          <a:chOff x="0" y="0"/>
          <a:chExt cx="0" cy="0"/>
        </a:xfrm>
      </p:grpSpPr>
      <p:pic>
        <p:nvPicPr>
          <p:cNvPr id="540" name="Google Shape;540;p67" descr="Photo of middle school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1" name="Google Shape;541;p67"/>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2" name="Google Shape;542;p6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43" name="Google Shape;543;p67"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44" name="Google Shape;544;p67"/>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ivider - Blue - 06">
  <p:cSld name="TITLE_AND_BODY_1_1_1_1_1_1_1_1_1_1_1_1_1_2">
    <p:spTree>
      <p:nvGrpSpPr>
        <p:cNvPr id="1" name="Shape 545"/>
        <p:cNvGrpSpPr/>
        <p:nvPr/>
      </p:nvGrpSpPr>
      <p:grpSpPr>
        <a:xfrm>
          <a:off x="0" y="0"/>
          <a:ext cx="0" cy="0"/>
          <a:chOff x="0" y="0"/>
          <a:chExt cx="0" cy="0"/>
        </a:xfrm>
      </p:grpSpPr>
      <p:pic>
        <p:nvPicPr>
          <p:cNvPr id="546" name="Google Shape;546;p68" descr="Photo of middle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47" name="Google Shape;547;p68"/>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ckwell"/>
              <a:buNone/>
              <a:defRPr>
                <a:solidFill>
                  <a:schemeClr val="lt1"/>
                </a:solidFill>
                <a:latin typeface="Rockwell"/>
                <a:ea typeface="Rockwell"/>
                <a:cs typeface="Rockwell"/>
                <a:sym typeface="Rockwell"/>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48" name="Google Shape;548;p6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pic>
        <p:nvPicPr>
          <p:cNvPr id="549" name="Google Shape;549;p68"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0" name="Google Shape;550;p68"/>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ivider - Blue - 05">
  <p:cSld name="TITLE_AND_BODY_1_1_1_1_1_1_1_1_1_1_1_1_2">
    <p:spTree>
      <p:nvGrpSpPr>
        <p:cNvPr id="1" name="Shape 551"/>
        <p:cNvGrpSpPr/>
        <p:nvPr/>
      </p:nvGrpSpPr>
      <p:grpSpPr>
        <a:xfrm>
          <a:off x="0" y="0"/>
          <a:ext cx="0" cy="0"/>
          <a:chOff x="0" y="0"/>
          <a:chExt cx="0" cy="0"/>
        </a:xfrm>
      </p:grpSpPr>
      <p:pic>
        <p:nvPicPr>
          <p:cNvPr id="552" name="Google Shape;552;p69" descr="Photo of high school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553" name="Google Shape;553;p69"/>
          <p:cNvSpPr txBox="1">
            <a:spLocks noGrp="1"/>
          </p:cNvSpPr>
          <p:nvPr>
            <p:ph type="title"/>
          </p:nvPr>
        </p:nvSpPr>
        <p:spPr>
          <a:xfrm>
            <a:off x="0" y="3361600"/>
            <a:ext cx="9144000" cy="666600"/>
          </a:xfrm>
          <a:prstGeom prst="rect">
            <a:avLst/>
          </a:prstGeom>
          <a:solidFill>
            <a:srgbClr val="488BC9"/>
          </a:solidFill>
          <a:ln>
            <a:noFill/>
          </a:ln>
        </p:spPr>
        <p:txBody>
          <a:bodyPr spcFirstLastPara="1" wrap="square" lIns="91425" tIns="91425" rIns="91425" bIns="91425" anchor="t" anchorCtr="0">
            <a:normAutofit/>
          </a:bodyPr>
          <a:lstStyle>
            <a:lvl1pPr lvl="0" algn="ctr">
              <a:lnSpc>
                <a:spcPct val="100000"/>
              </a:lnSpc>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lnSpc>
                <a:spcPct val="100000"/>
              </a:lnSpc>
              <a:spcBef>
                <a:spcPts val="0"/>
              </a:spcBef>
              <a:spcAft>
                <a:spcPts val="0"/>
              </a:spcAft>
              <a:buSzPts val="2800"/>
              <a:buNone/>
              <a:defRPr/>
            </a:lvl2pPr>
            <a:lvl3pPr lvl="2" algn="ctr">
              <a:lnSpc>
                <a:spcPct val="100000"/>
              </a:lnSpc>
              <a:spcBef>
                <a:spcPts val="0"/>
              </a:spcBef>
              <a:spcAft>
                <a:spcPts val="0"/>
              </a:spcAft>
              <a:buSzPts val="2800"/>
              <a:buNone/>
              <a:defRPr/>
            </a:lvl3pPr>
            <a:lvl4pPr lvl="3" algn="ctr">
              <a:lnSpc>
                <a:spcPct val="100000"/>
              </a:lnSpc>
              <a:spcBef>
                <a:spcPts val="0"/>
              </a:spcBef>
              <a:spcAft>
                <a:spcPts val="0"/>
              </a:spcAft>
              <a:buSzPts val="2800"/>
              <a:buNone/>
              <a:defRPr/>
            </a:lvl4pPr>
            <a:lvl5pPr lvl="4" algn="ctr">
              <a:lnSpc>
                <a:spcPct val="100000"/>
              </a:lnSpc>
              <a:spcBef>
                <a:spcPts val="0"/>
              </a:spcBef>
              <a:spcAft>
                <a:spcPts val="0"/>
              </a:spcAft>
              <a:buSzPts val="2800"/>
              <a:buNone/>
              <a:defRPr/>
            </a:lvl5pPr>
            <a:lvl6pPr lvl="5" algn="ctr">
              <a:lnSpc>
                <a:spcPct val="100000"/>
              </a:lnSpc>
              <a:spcBef>
                <a:spcPts val="0"/>
              </a:spcBef>
              <a:spcAft>
                <a:spcPts val="0"/>
              </a:spcAft>
              <a:buSzPts val="2800"/>
              <a:buNone/>
              <a:defRPr/>
            </a:lvl6pPr>
            <a:lvl7pPr lvl="6" algn="ctr">
              <a:lnSpc>
                <a:spcPct val="100000"/>
              </a:lnSpc>
              <a:spcBef>
                <a:spcPts val="0"/>
              </a:spcBef>
              <a:spcAft>
                <a:spcPts val="0"/>
              </a:spcAft>
              <a:buSzPts val="2800"/>
              <a:buNone/>
              <a:defRPr/>
            </a:lvl7pPr>
            <a:lvl8pPr lvl="7" algn="ctr">
              <a:lnSpc>
                <a:spcPct val="100000"/>
              </a:lnSpc>
              <a:spcBef>
                <a:spcPts val="0"/>
              </a:spcBef>
              <a:spcAft>
                <a:spcPts val="0"/>
              </a:spcAft>
              <a:buSzPts val="2800"/>
              <a:buNone/>
              <a:defRPr/>
            </a:lvl8pPr>
            <a:lvl9pPr lvl="8" algn="ctr">
              <a:lnSpc>
                <a:spcPct val="100000"/>
              </a:lnSpc>
              <a:spcBef>
                <a:spcPts val="0"/>
              </a:spcBef>
              <a:spcAft>
                <a:spcPts val="0"/>
              </a:spcAft>
              <a:buSzPts val="2800"/>
              <a:buNone/>
              <a:defRPr/>
            </a:lvl9pPr>
          </a:lstStyle>
          <a:p>
            <a:endParaRPr/>
          </a:p>
        </p:txBody>
      </p:sp>
      <p:sp>
        <p:nvSpPr>
          <p:cNvPr id="554" name="Google Shape;554;p6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55" name="Google Shape;555;p69"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556" name="Google Shape;556;p69"/>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557"/>
        <p:cNvGrpSpPr/>
        <p:nvPr/>
      </p:nvGrpSpPr>
      <p:grpSpPr>
        <a:xfrm>
          <a:off x="0" y="0"/>
          <a:ext cx="0" cy="0"/>
          <a:chOff x="0" y="0"/>
          <a:chExt cx="0" cy="0"/>
        </a:xfrm>
      </p:grpSpPr>
      <p:sp>
        <p:nvSpPr>
          <p:cNvPr id="558" name="Google Shape;558;p70"/>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59" name="Google Shape;559;p7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560" name="Google Shape;560;p70"/>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sp>
        <p:nvSpPr>
          <p:cNvPr id="561" name="Google Shape;561;p70"/>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562" name="Google Shape;562;p7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563" name="Google Shape;563;p70"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564"/>
        <p:cNvGrpSpPr/>
        <p:nvPr/>
      </p:nvGrpSpPr>
      <p:grpSpPr>
        <a:xfrm>
          <a:off x="0" y="0"/>
          <a:ext cx="0" cy="0"/>
          <a:chOff x="0" y="0"/>
          <a:chExt cx="0" cy="0"/>
        </a:xfrm>
      </p:grpSpPr>
      <p:sp>
        <p:nvSpPr>
          <p:cNvPr id="565" name="Google Shape;565;p71"/>
          <p:cNvSpPr/>
          <p:nvPr/>
        </p:nvSpPr>
        <p:spPr>
          <a:xfrm>
            <a:off x="0" y="4311400"/>
            <a:ext cx="9144000" cy="839400"/>
          </a:xfrm>
          <a:prstGeom prst="rect">
            <a:avLst/>
          </a:prstGeom>
          <a:solidFill>
            <a:srgbClr val="EF7521"/>
          </a:solidFill>
          <a:ln>
            <a:noFill/>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66" name="Google Shape;566;p7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sp>
        <p:nvSpPr>
          <p:cNvPr id="567" name="Google Shape;567;p71"/>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800"/>
              <a:buFont typeface="Arial"/>
              <a:buNone/>
            </a:pPr>
            <a:endParaRPr sz="800" b="0" i="0" u="none" strike="noStrike" cap="none">
              <a:solidFill>
                <a:srgbClr val="999999"/>
              </a:solidFill>
              <a:latin typeface="Roboto"/>
              <a:ea typeface="Roboto"/>
              <a:cs typeface="Roboto"/>
              <a:sym typeface="Roboto"/>
            </a:endParaRPr>
          </a:p>
        </p:txBody>
      </p:sp>
      <p:pic>
        <p:nvPicPr>
          <p:cNvPr id="568" name="Google Shape;568;p71" descr="CDE logo"/>
          <p:cNvPicPr preferRelativeResize="0"/>
          <p:nvPr/>
        </p:nvPicPr>
        <p:blipFill rotWithShape="1">
          <a:blip r:embed="rId2">
            <a:alphaModFix/>
          </a:blip>
          <a:srcRect/>
          <a:stretch/>
        </p:blipFill>
        <p:spPr>
          <a:xfrm>
            <a:off x="8002150" y="4518325"/>
            <a:ext cx="924425" cy="403399"/>
          </a:xfrm>
          <a:prstGeom prst="rect">
            <a:avLst/>
          </a:prstGeom>
          <a:noFill/>
          <a:ln>
            <a:noFill/>
          </a:ln>
        </p:spPr>
      </p:pic>
      <p:cxnSp>
        <p:nvCxnSpPr>
          <p:cNvPr id="569" name="Google Shape;569;p71" descr="&quot;&quot;"/>
          <p:cNvCxnSpPr/>
          <p:nvPr/>
        </p:nvCxnSpPr>
        <p:spPr>
          <a:xfrm>
            <a:off x="0" y="918350"/>
            <a:ext cx="7479600" cy="0"/>
          </a:xfrm>
          <a:prstGeom prst="straightConnector1">
            <a:avLst/>
          </a:prstGeom>
          <a:noFill/>
          <a:ln w="19050" cap="flat" cmpd="sng">
            <a:solidFill>
              <a:srgbClr val="87BF40"/>
            </a:solidFill>
            <a:prstDash val="solid"/>
            <a:round/>
            <a:headEnd type="none" w="sm" len="sm"/>
            <a:tailEnd type="none" w="sm" len="sm"/>
          </a:ln>
        </p:spPr>
      </p:cxnSp>
      <p:sp>
        <p:nvSpPr>
          <p:cNvPr id="570" name="Google Shape;570;p7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lvl1pPr lvl="0" algn="l">
              <a:lnSpc>
                <a:spcPct val="100000"/>
              </a:lnSpc>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571" name="Google Shape;571;p71"/>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lvl1pPr marL="457200" lvl="0" indent="-330200" algn="l">
              <a:lnSpc>
                <a:spcPct val="115000"/>
              </a:lnSpc>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lgn="l">
              <a:lnSpc>
                <a:spcPct val="115000"/>
              </a:lnSpc>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572" name="Google Shape;572;p71"/>
          <p:cNvSpPr txBox="1">
            <a:spLocks noGrp="1"/>
          </p:cNvSpPr>
          <p:nvPr>
            <p:ph type="title" idx="2"/>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573" name="Google Shape;573;p71" descr="Photo of elementary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574" name="Google Shape;574;p71"/>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1"/>
                </a:solidFill>
                <a:latin typeface="Roboto"/>
                <a:ea typeface="Roboto"/>
                <a:cs typeface="Roboto"/>
                <a:sym typeface="Roboto"/>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98"/>
        <p:cNvGrpSpPr/>
        <p:nvPr/>
      </p:nvGrpSpPr>
      <p:grpSpPr>
        <a:xfrm>
          <a:off x="0" y="0"/>
          <a:ext cx="0" cy="0"/>
          <a:chOff x="0" y="0"/>
          <a:chExt cx="0" cy="0"/>
        </a:xfrm>
      </p:grpSpPr>
      <p:pic>
        <p:nvPicPr>
          <p:cNvPr id="99" name="Google Shape;99;p8"/>
          <p:cNvPicPr preferRelativeResize="0"/>
          <p:nvPr/>
        </p:nvPicPr>
        <p:blipFill>
          <a:blip r:embed="rId2">
            <a:alphaModFix/>
          </a:blip>
          <a:stretch>
            <a:fillRect/>
          </a:stretch>
        </p:blipFill>
        <p:spPr>
          <a:xfrm>
            <a:off x="0" y="0"/>
            <a:ext cx="9144008" cy="5143501"/>
          </a:xfrm>
          <a:prstGeom prst="rect">
            <a:avLst/>
          </a:prstGeom>
          <a:noFill/>
          <a:ln>
            <a:noFill/>
          </a:ln>
        </p:spPr>
      </p:pic>
      <p:sp>
        <p:nvSpPr>
          <p:cNvPr id="100" name="Google Shape;100;p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1" name="Google Shape;10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2" name="Google Shape;102;p8"/>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3" name="Google Shape;103;p8"/>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575"/>
        <p:cNvGrpSpPr/>
        <p:nvPr/>
      </p:nvGrpSpPr>
      <p:grpSpPr>
        <a:xfrm>
          <a:off x="0" y="0"/>
          <a:ext cx="0" cy="0"/>
          <a:chOff x="0" y="0"/>
          <a:chExt cx="0" cy="0"/>
        </a:xfrm>
      </p:grpSpPr>
      <p:sp>
        <p:nvSpPr>
          <p:cNvPr id="576" name="Google Shape;576;p7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577" name="Google Shape;577;p7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578" name="Google Shape;578;p72"/>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test test</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579" name="Google Shape;579;p72"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580" name="Google Shape;580;p72"/>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581" name="Google Shape;581;p72"/>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582" name="Google Shape;582;p72"/>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583" name="Google Shape;583;p72"/>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584" name="Google Shape;584;p72"/>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585" name="Google Shape;585;p72"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586" name="Google Shape;586;p72"/>
          <p:cNvGrpSpPr/>
          <p:nvPr/>
        </p:nvGrpSpPr>
        <p:grpSpPr>
          <a:xfrm>
            <a:off x="311700" y="3548650"/>
            <a:ext cx="8363900" cy="646200"/>
            <a:chOff x="375100" y="3396250"/>
            <a:chExt cx="8363900" cy="646200"/>
          </a:xfrm>
        </p:grpSpPr>
        <p:sp>
          <p:nvSpPr>
            <p:cNvPr id="587" name="Google Shape;587;p72"/>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8" name="Google Shape;588;p72"/>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89" name="Google Shape;589;p72"/>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0" name="Google Shape;590;p72"/>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591" name="Google Shape;591;p72"/>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592" name="Google Shape;592;p72"/>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593" name="Google Shape;593;p72"/>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594" name="Google Shape;594;p72"/>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595" name="Google Shape;595;p72"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596" name="Google Shape;596;p72"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597" name="Google Shape;597;p72"/>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598" name="Google Shape;598;p72"/>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599" name="Google Shape;599;p72"/>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00" name="Google Shape;600;p72"/>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01" name="Google Shape;601;p72"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02" name="Google Shape;602;p7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03" name="Google Shape;603;p72"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lide blank - blue">
  <p:cSld name="TITLE_AND_BODY_1_1_1_1_1_1_1_1_1_1_2">
    <p:spTree>
      <p:nvGrpSpPr>
        <p:cNvPr id="1" name="Shape 604"/>
        <p:cNvGrpSpPr/>
        <p:nvPr/>
      </p:nvGrpSpPr>
      <p:grpSpPr>
        <a:xfrm>
          <a:off x="0" y="0"/>
          <a:ext cx="0" cy="0"/>
          <a:chOff x="0" y="0"/>
          <a:chExt cx="0" cy="0"/>
        </a:xfrm>
      </p:grpSpPr>
      <p:pic>
        <p:nvPicPr>
          <p:cNvPr id="605" name="Google Shape;605;p73"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06" name="Google Shape;606;p73"/>
          <p:cNvSpPr txBox="1">
            <a:spLocks noGrp="1"/>
          </p:cNvSpPr>
          <p:nvPr>
            <p:ph type="title"/>
          </p:nvPr>
        </p:nvSpPr>
        <p:spPr>
          <a:xfrm>
            <a:off x="123875" y="4347400"/>
            <a:ext cx="7267200" cy="156600"/>
          </a:xfrm>
          <a:prstGeom prst="rect">
            <a:avLst/>
          </a:prstGeom>
          <a:noFill/>
          <a:ln>
            <a:noFill/>
          </a:ln>
        </p:spPr>
        <p:txBody>
          <a:bodyPr spcFirstLastPara="1" wrap="square" lIns="0" tIns="0" rIns="0" bIns="0" anchor="b" anchorCtr="0">
            <a:noAutofit/>
          </a:bodyPr>
          <a:lstStyle>
            <a:lvl1pPr lvl="0"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lgn="l">
              <a:lnSpc>
                <a:spcPct val="100000"/>
              </a:lnSpc>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607" name="Google Shape;607;p7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08" name="Google Shape;608;p73"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
        <p:nvSpPr>
          <p:cNvPr id="609" name="Google Shape;609;p73"/>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Images can be copy/pasted to other slides - 01">
  <p:cSld name="TITLE_AND_BODY_1_1_1_1_1_1_1_1_1_1_1_1_1_1_1_1_1">
    <p:spTree>
      <p:nvGrpSpPr>
        <p:cNvPr id="1" name="Shape 610"/>
        <p:cNvGrpSpPr/>
        <p:nvPr/>
      </p:nvGrpSpPr>
      <p:grpSpPr>
        <a:xfrm>
          <a:off x="0" y="0"/>
          <a:ext cx="0" cy="0"/>
          <a:chOff x="0" y="0"/>
          <a:chExt cx="0" cy="0"/>
        </a:xfrm>
      </p:grpSpPr>
      <p:pic>
        <p:nvPicPr>
          <p:cNvPr id="611" name="Google Shape;611;p74" descr="Photo of elementary student"/>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12" name="Google Shape;612;p74" descr="Photo of elementary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13" name="Google Shape;613;p74" descr="Photo of elementary students and teacher"/>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14" name="Google Shape;614;p74" descr="Photo of elementary student"/>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15" name="Google Shape;615;p74" descr="Photo of elementary student"/>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16" name="Google Shape;616;p74" descr="Photo of elementary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17" name="Google Shape;617;p74" descr="Photo of elementary student"/>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18" name="Google Shape;618;p74" descr="Photo of elementary students"/>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19" name="Google Shape;619;p74"/>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Images can be copy/pasted to other slides - 02">
  <p:cSld name="TITLE_AND_BODY_1_1_1_1_1_1_1_1_1_1_1_1_1_1_1_1_1_1">
    <p:spTree>
      <p:nvGrpSpPr>
        <p:cNvPr id="1" name="Shape 620"/>
        <p:cNvGrpSpPr/>
        <p:nvPr/>
      </p:nvGrpSpPr>
      <p:grpSpPr>
        <a:xfrm>
          <a:off x="0" y="0"/>
          <a:ext cx="0" cy="0"/>
          <a:chOff x="0" y="0"/>
          <a:chExt cx="0" cy="0"/>
        </a:xfrm>
      </p:grpSpPr>
      <p:pic>
        <p:nvPicPr>
          <p:cNvPr id="621" name="Google Shape;621;p75" descr="Photo of elementary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22" name="Google Shape;622;p75" descr="Photo of elementary students"/>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23" name="Google Shape;623;p75" descr="Photo of high school student"/>
          <p:cNvPicPr preferRelativeResize="0"/>
          <p:nvPr/>
        </p:nvPicPr>
        <p:blipFill rotWithShape="1">
          <a:blip r:embed="rId4">
            <a:alphaModFix/>
          </a:blip>
          <a:srcRect/>
          <a:stretch/>
        </p:blipFill>
        <p:spPr>
          <a:xfrm>
            <a:off x="4731467" y="152400"/>
            <a:ext cx="1828800" cy="1828800"/>
          </a:xfrm>
          <a:prstGeom prst="rect">
            <a:avLst/>
          </a:prstGeom>
          <a:noFill/>
          <a:ln>
            <a:noFill/>
          </a:ln>
        </p:spPr>
      </p:pic>
      <p:pic>
        <p:nvPicPr>
          <p:cNvPr id="624" name="Google Shape;624;p75" descr="Photo of high school students"/>
          <p:cNvPicPr preferRelativeResize="0"/>
          <p:nvPr/>
        </p:nvPicPr>
        <p:blipFill rotWithShape="1">
          <a:blip r:embed="rId5">
            <a:alphaModFix/>
          </a:blip>
          <a:srcRect/>
          <a:stretch/>
        </p:blipFill>
        <p:spPr>
          <a:xfrm>
            <a:off x="7021000" y="152400"/>
            <a:ext cx="1828800" cy="1828800"/>
          </a:xfrm>
          <a:prstGeom prst="rect">
            <a:avLst/>
          </a:prstGeom>
          <a:noFill/>
          <a:ln>
            <a:noFill/>
          </a:ln>
        </p:spPr>
      </p:pic>
      <p:pic>
        <p:nvPicPr>
          <p:cNvPr id="625" name="Google Shape;625;p75" descr="Photo of high school students"/>
          <p:cNvPicPr preferRelativeResize="0"/>
          <p:nvPr/>
        </p:nvPicPr>
        <p:blipFill rotWithShape="1">
          <a:blip r:embed="rId6">
            <a:alphaModFix/>
          </a:blip>
          <a:srcRect/>
          <a:stretch/>
        </p:blipFill>
        <p:spPr>
          <a:xfrm>
            <a:off x="152400" y="2205550"/>
            <a:ext cx="1828800" cy="1828800"/>
          </a:xfrm>
          <a:prstGeom prst="rect">
            <a:avLst/>
          </a:prstGeom>
          <a:noFill/>
          <a:ln>
            <a:noFill/>
          </a:ln>
        </p:spPr>
      </p:pic>
      <p:pic>
        <p:nvPicPr>
          <p:cNvPr id="626" name="Google Shape;626;p75" descr="Photo of high school student"/>
          <p:cNvPicPr preferRelativeResize="0"/>
          <p:nvPr/>
        </p:nvPicPr>
        <p:blipFill rotWithShape="1">
          <a:blip r:embed="rId7">
            <a:alphaModFix/>
          </a:blip>
          <a:srcRect/>
          <a:stretch/>
        </p:blipFill>
        <p:spPr>
          <a:xfrm>
            <a:off x="2441933" y="2205550"/>
            <a:ext cx="1828800" cy="1828800"/>
          </a:xfrm>
          <a:prstGeom prst="rect">
            <a:avLst/>
          </a:prstGeom>
          <a:noFill/>
          <a:ln>
            <a:noFill/>
          </a:ln>
        </p:spPr>
      </p:pic>
      <p:pic>
        <p:nvPicPr>
          <p:cNvPr id="627" name="Google Shape;627;p75" descr="Photo of high school students"/>
          <p:cNvPicPr preferRelativeResize="0"/>
          <p:nvPr/>
        </p:nvPicPr>
        <p:blipFill rotWithShape="1">
          <a:blip r:embed="rId8">
            <a:alphaModFix/>
          </a:blip>
          <a:srcRect/>
          <a:stretch/>
        </p:blipFill>
        <p:spPr>
          <a:xfrm>
            <a:off x="4731467" y="2205550"/>
            <a:ext cx="1828800" cy="1828800"/>
          </a:xfrm>
          <a:prstGeom prst="rect">
            <a:avLst/>
          </a:prstGeom>
          <a:noFill/>
          <a:ln>
            <a:noFill/>
          </a:ln>
        </p:spPr>
      </p:pic>
      <p:pic>
        <p:nvPicPr>
          <p:cNvPr id="628" name="Google Shape;628;p75" descr="Photo of high school student"/>
          <p:cNvPicPr preferRelativeResize="0"/>
          <p:nvPr/>
        </p:nvPicPr>
        <p:blipFill rotWithShape="1">
          <a:blip r:embed="rId9">
            <a:alphaModFix/>
          </a:blip>
          <a:srcRect/>
          <a:stretch/>
        </p:blipFill>
        <p:spPr>
          <a:xfrm>
            <a:off x="7021000" y="2205550"/>
            <a:ext cx="1828800" cy="1828800"/>
          </a:xfrm>
          <a:prstGeom prst="rect">
            <a:avLst/>
          </a:prstGeom>
          <a:noFill/>
          <a:ln>
            <a:noFill/>
          </a:ln>
        </p:spPr>
      </p:pic>
      <p:sp>
        <p:nvSpPr>
          <p:cNvPr id="629" name="Google Shape;629;p75"/>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Images can be copy/pasted to other slides - 03">
  <p:cSld name="TITLE_AND_BODY_1_1_1_1_1_1_1_1_1_1_1_1_1_1_1_1_1_1_1">
    <p:spTree>
      <p:nvGrpSpPr>
        <p:cNvPr id="1" name="Shape 630"/>
        <p:cNvGrpSpPr/>
        <p:nvPr/>
      </p:nvGrpSpPr>
      <p:grpSpPr>
        <a:xfrm>
          <a:off x="0" y="0"/>
          <a:ext cx="0" cy="0"/>
          <a:chOff x="0" y="0"/>
          <a:chExt cx="0" cy="0"/>
        </a:xfrm>
      </p:grpSpPr>
      <p:pic>
        <p:nvPicPr>
          <p:cNvPr id="631" name="Google Shape;631;p76" descr="Photo of high school students"/>
          <p:cNvPicPr preferRelativeResize="0"/>
          <p:nvPr/>
        </p:nvPicPr>
        <p:blipFill rotWithShape="1">
          <a:blip r:embed="rId2">
            <a:alphaModFix/>
          </a:blip>
          <a:srcRect/>
          <a:stretch/>
        </p:blipFill>
        <p:spPr>
          <a:xfrm>
            <a:off x="152400" y="152400"/>
            <a:ext cx="1828800" cy="1828800"/>
          </a:xfrm>
          <a:prstGeom prst="rect">
            <a:avLst/>
          </a:prstGeom>
          <a:noFill/>
          <a:ln>
            <a:noFill/>
          </a:ln>
        </p:spPr>
      </p:pic>
      <p:pic>
        <p:nvPicPr>
          <p:cNvPr id="632" name="Google Shape;632;p76" descr="Photo of high school student"/>
          <p:cNvPicPr preferRelativeResize="0"/>
          <p:nvPr/>
        </p:nvPicPr>
        <p:blipFill rotWithShape="1">
          <a:blip r:embed="rId3">
            <a:alphaModFix/>
          </a:blip>
          <a:srcRect/>
          <a:stretch/>
        </p:blipFill>
        <p:spPr>
          <a:xfrm>
            <a:off x="2441933" y="152400"/>
            <a:ext cx="1828800" cy="1828800"/>
          </a:xfrm>
          <a:prstGeom prst="rect">
            <a:avLst/>
          </a:prstGeom>
          <a:noFill/>
          <a:ln>
            <a:noFill/>
          </a:ln>
        </p:spPr>
      </p:pic>
      <p:pic>
        <p:nvPicPr>
          <p:cNvPr id="633" name="Google Shape;633;p76" descr="Photo of high school students"/>
          <p:cNvPicPr preferRelativeResize="0"/>
          <p:nvPr/>
        </p:nvPicPr>
        <p:blipFill rotWithShape="1">
          <a:blip r:embed="rId4">
            <a:alphaModFix/>
          </a:blip>
          <a:srcRect/>
          <a:stretch/>
        </p:blipFill>
        <p:spPr>
          <a:xfrm>
            <a:off x="4731467" y="152400"/>
            <a:ext cx="1828800" cy="1828800"/>
          </a:xfrm>
          <a:prstGeom prst="rect">
            <a:avLst/>
          </a:prstGeom>
          <a:noFill/>
          <a:ln>
            <a:noFill/>
          </a:ln>
        </p:spPr>
      </p:pic>
      <p:sp>
        <p:nvSpPr>
          <p:cNvPr id="634" name="Google Shape;634;p76"/>
          <p:cNvSpPr txBox="1">
            <a:spLocks noGrp="1"/>
          </p:cNvSpPr>
          <p:nvPr>
            <p:ph type="sldNum" idx="12"/>
          </p:nvPr>
        </p:nvSpPr>
        <p:spPr>
          <a:xfrm>
            <a:off x="8556784" y="4749851"/>
            <a:ext cx="548700" cy="393600"/>
          </a:xfrm>
          <a:prstGeom prst="rect">
            <a:avLst/>
          </a:prstGeom>
          <a:noFill/>
          <a:ln>
            <a:noFill/>
          </a:ln>
        </p:spPr>
        <p:txBody>
          <a:bodyPr spcFirstLastPara="1" wrap="square" lIns="91425" tIns="91425" rIns="91425" bIns="91425" anchor="t" anchorCtr="0">
            <a:normAutofit/>
          </a:bodyPr>
          <a:lstStyle>
            <a:lvl1pPr marL="0" marR="0" lvl="0"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3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635"/>
        <p:cNvGrpSpPr/>
        <p:nvPr/>
      </p:nvGrpSpPr>
      <p:grpSpPr>
        <a:xfrm>
          <a:off x="0" y="0"/>
          <a:ext cx="0" cy="0"/>
          <a:chOff x="0" y="0"/>
          <a:chExt cx="0" cy="0"/>
        </a:xfrm>
      </p:grpSpPr>
      <p:sp>
        <p:nvSpPr>
          <p:cNvPr id="636" name="Google Shape;636;p77"/>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37" name="Google Shape;637;p77"/>
          <p:cNvSpPr txBox="1">
            <a:spLocks noGrp="1"/>
          </p:cNvSpPr>
          <p:nvPr>
            <p:ph type="body" idx="1"/>
          </p:nvPr>
        </p:nvSpPr>
        <p:spPr>
          <a:xfrm>
            <a:off x="3117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38" name="Google Shape;638;p77"/>
          <p:cNvSpPr txBox="1">
            <a:spLocks noGrp="1"/>
          </p:cNvSpPr>
          <p:nvPr>
            <p:ph type="body" idx="2"/>
          </p:nvPr>
        </p:nvSpPr>
        <p:spPr>
          <a:xfrm>
            <a:off x="4832400" y="1152475"/>
            <a:ext cx="3999900" cy="3416400"/>
          </a:xfrm>
          <a:prstGeom prst="rect">
            <a:avLst/>
          </a:prstGeom>
          <a:noFill/>
          <a:ln>
            <a:noFill/>
          </a:ln>
        </p:spPr>
        <p:txBody>
          <a:bodyPr spcFirstLastPara="1" wrap="square" lIns="91425" tIns="91425" rIns="91425" bIns="91425" anchor="t" anchorCtr="0">
            <a:normAutofit/>
          </a:bodyPr>
          <a:lstStyle>
            <a:lvl1pPr marL="457200" lvl="0" indent="-317500" algn="l">
              <a:lnSpc>
                <a:spcPct val="115000"/>
              </a:lnSpc>
              <a:spcBef>
                <a:spcPts val="0"/>
              </a:spcBef>
              <a:spcAft>
                <a:spcPts val="0"/>
              </a:spcAft>
              <a:buSzPts val="1400"/>
              <a:buChar char="●"/>
              <a:defRPr sz="14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39" name="Google Shape;639;p77"/>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640"/>
        <p:cNvGrpSpPr/>
        <p:nvPr/>
      </p:nvGrpSpPr>
      <p:grpSpPr>
        <a:xfrm>
          <a:off x="0" y="0"/>
          <a:ext cx="0" cy="0"/>
          <a:chOff x="0" y="0"/>
          <a:chExt cx="0" cy="0"/>
        </a:xfrm>
      </p:grpSpPr>
      <p:sp>
        <p:nvSpPr>
          <p:cNvPr id="641" name="Google Shape;641;p78"/>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a:endParaRPr/>
          </a:p>
        </p:txBody>
      </p:sp>
      <p:sp>
        <p:nvSpPr>
          <p:cNvPr id="642" name="Google Shape;642;p78"/>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643"/>
        <p:cNvGrpSpPr/>
        <p:nvPr/>
      </p:nvGrpSpPr>
      <p:grpSpPr>
        <a:xfrm>
          <a:off x="0" y="0"/>
          <a:ext cx="0" cy="0"/>
          <a:chOff x="0" y="0"/>
          <a:chExt cx="0" cy="0"/>
        </a:xfrm>
      </p:grpSpPr>
      <p:sp>
        <p:nvSpPr>
          <p:cNvPr id="644" name="Google Shape;644;p79"/>
          <p:cNvSpPr txBox="1">
            <a:spLocks noGrp="1"/>
          </p:cNvSpPr>
          <p:nvPr>
            <p:ph type="title"/>
          </p:nvPr>
        </p:nvSpPr>
        <p:spPr>
          <a:xfrm>
            <a:off x="311700" y="555600"/>
            <a:ext cx="2808000" cy="755700"/>
          </a:xfrm>
          <a:prstGeom prst="rect">
            <a:avLst/>
          </a:prstGeom>
          <a:noFill/>
          <a:ln>
            <a:noFill/>
          </a:ln>
        </p:spPr>
        <p:txBody>
          <a:bodyPr spcFirstLastPara="1" wrap="square" lIns="91425" tIns="91425" rIns="91425" bIns="91425" anchor="b" anchorCtr="0">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a:endParaRPr/>
          </a:p>
        </p:txBody>
      </p:sp>
      <p:sp>
        <p:nvSpPr>
          <p:cNvPr id="645" name="Google Shape;645;p79"/>
          <p:cNvSpPr txBox="1">
            <a:spLocks noGrp="1"/>
          </p:cNvSpPr>
          <p:nvPr>
            <p:ph type="body" idx="1"/>
          </p:nvPr>
        </p:nvSpPr>
        <p:spPr>
          <a:xfrm>
            <a:off x="311700" y="1389600"/>
            <a:ext cx="2808000" cy="3179400"/>
          </a:xfrm>
          <a:prstGeom prst="rect">
            <a:avLst/>
          </a:prstGeom>
          <a:noFill/>
          <a:ln>
            <a:noFill/>
          </a:ln>
        </p:spPr>
        <p:txBody>
          <a:bodyPr spcFirstLastPara="1" wrap="square" lIns="91425" tIns="91425" rIns="91425" bIns="91425" anchor="t" anchorCtr="0">
            <a:normAutofit/>
          </a:bodyPr>
          <a:lstStyle>
            <a:lvl1pPr marL="457200" lvl="0" indent="-304800" algn="l">
              <a:lnSpc>
                <a:spcPct val="115000"/>
              </a:lnSpc>
              <a:spcBef>
                <a:spcPts val="0"/>
              </a:spcBef>
              <a:spcAft>
                <a:spcPts val="0"/>
              </a:spcAft>
              <a:buSzPts val="1200"/>
              <a:buChar char="●"/>
              <a:defRPr sz="1200"/>
            </a:lvl1pPr>
            <a:lvl2pPr marL="914400" lvl="1" indent="-304800" algn="l">
              <a:lnSpc>
                <a:spcPct val="115000"/>
              </a:lnSpc>
              <a:spcBef>
                <a:spcPts val="0"/>
              </a:spcBef>
              <a:spcAft>
                <a:spcPts val="0"/>
              </a:spcAft>
              <a:buSzPts val="1200"/>
              <a:buChar char="○"/>
              <a:defRPr sz="1200"/>
            </a:lvl2pPr>
            <a:lvl3pPr marL="1371600" lvl="2" indent="-304800" algn="l">
              <a:lnSpc>
                <a:spcPct val="115000"/>
              </a:lnSpc>
              <a:spcBef>
                <a:spcPts val="0"/>
              </a:spcBef>
              <a:spcAft>
                <a:spcPts val="0"/>
              </a:spcAft>
              <a:buSzPts val="1200"/>
              <a:buChar char="■"/>
              <a:defRPr sz="1200"/>
            </a:lvl3pPr>
            <a:lvl4pPr marL="1828800" lvl="3" indent="-304800" algn="l">
              <a:lnSpc>
                <a:spcPct val="115000"/>
              </a:lnSpc>
              <a:spcBef>
                <a:spcPts val="0"/>
              </a:spcBef>
              <a:spcAft>
                <a:spcPts val="0"/>
              </a:spcAft>
              <a:buSzPts val="1200"/>
              <a:buChar char="●"/>
              <a:defRPr sz="1200"/>
            </a:lvl4pPr>
            <a:lvl5pPr marL="2286000" lvl="4" indent="-304800" algn="l">
              <a:lnSpc>
                <a:spcPct val="115000"/>
              </a:lnSpc>
              <a:spcBef>
                <a:spcPts val="0"/>
              </a:spcBef>
              <a:spcAft>
                <a:spcPts val="0"/>
              </a:spcAft>
              <a:buSzPts val="1200"/>
              <a:buChar char="○"/>
              <a:defRPr sz="1200"/>
            </a:lvl5pPr>
            <a:lvl6pPr marL="2743200" lvl="5" indent="-304800" algn="l">
              <a:lnSpc>
                <a:spcPct val="115000"/>
              </a:lnSpc>
              <a:spcBef>
                <a:spcPts val="0"/>
              </a:spcBef>
              <a:spcAft>
                <a:spcPts val="0"/>
              </a:spcAft>
              <a:buSzPts val="1200"/>
              <a:buChar char="■"/>
              <a:defRPr sz="1200"/>
            </a:lvl6pPr>
            <a:lvl7pPr marL="3200400" lvl="6" indent="-304800" algn="l">
              <a:lnSpc>
                <a:spcPct val="115000"/>
              </a:lnSpc>
              <a:spcBef>
                <a:spcPts val="0"/>
              </a:spcBef>
              <a:spcAft>
                <a:spcPts val="0"/>
              </a:spcAft>
              <a:buSzPts val="1200"/>
              <a:buChar char="●"/>
              <a:defRPr sz="1200"/>
            </a:lvl7pPr>
            <a:lvl8pPr marL="3657600" lvl="7" indent="-304800" algn="l">
              <a:lnSpc>
                <a:spcPct val="115000"/>
              </a:lnSpc>
              <a:spcBef>
                <a:spcPts val="0"/>
              </a:spcBef>
              <a:spcAft>
                <a:spcPts val="0"/>
              </a:spcAft>
              <a:buSzPts val="1200"/>
              <a:buChar char="○"/>
              <a:defRPr sz="1200"/>
            </a:lvl8pPr>
            <a:lvl9pPr marL="4114800" lvl="8" indent="-304800" algn="l">
              <a:lnSpc>
                <a:spcPct val="115000"/>
              </a:lnSpc>
              <a:spcBef>
                <a:spcPts val="0"/>
              </a:spcBef>
              <a:spcAft>
                <a:spcPts val="0"/>
              </a:spcAft>
              <a:buSzPts val="1200"/>
              <a:buChar char="■"/>
              <a:defRPr sz="1200"/>
            </a:lvl9pPr>
          </a:lstStyle>
          <a:p>
            <a:endParaRPr/>
          </a:p>
        </p:txBody>
      </p:sp>
      <p:sp>
        <p:nvSpPr>
          <p:cNvPr id="646" name="Google Shape;646;p79"/>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647"/>
        <p:cNvGrpSpPr/>
        <p:nvPr/>
      </p:nvGrpSpPr>
      <p:grpSpPr>
        <a:xfrm>
          <a:off x="0" y="0"/>
          <a:ext cx="0" cy="0"/>
          <a:chOff x="0" y="0"/>
          <a:chExt cx="0" cy="0"/>
        </a:xfrm>
      </p:grpSpPr>
      <p:sp>
        <p:nvSpPr>
          <p:cNvPr id="648" name="Google Shape;648;p80"/>
          <p:cNvSpPr txBox="1">
            <a:spLocks noGrp="1"/>
          </p:cNvSpPr>
          <p:nvPr>
            <p:ph type="title"/>
          </p:nvPr>
        </p:nvSpPr>
        <p:spPr>
          <a:xfrm>
            <a:off x="490250" y="450150"/>
            <a:ext cx="6367800" cy="4090800"/>
          </a:xfrm>
          <a:prstGeom prst="rect">
            <a:avLst/>
          </a:prstGeom>
          <a:noFill/>
          <a:ln>
            <a:noFill/>
          </a:ln>
        </p:spPr>
        <p:txBody>
          <a:bodyPr spcFirstLastPara="1" wrap="square" lIns="91425" tIns="91425" rIns="91425" bIns="91425" anchor="ctr" anchorCtr="0">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a:endParaRPr/>
          </a:p>
        </p:txBody>
      </p:sp>
      <p:sp>
        <p:nvSpPr>
          <p:cNvPr id="649" name="Google Shape;649;p80"/>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650"/>
        <p:cNvGrpSpPr/>
        <p:nvPr/>
      </p:nvGrpSpPr>
      <p:grpSpPr>
        <a:xfrm>
          <a:off x="0" y="0"/>
          <a:ext cx="0" cy="0"/>
          <a:chOff x="0" y="0"/>
          <a:chExt cx="0" cy="0"/>
        </a:xfrm>
      </p:grpSpPr>
      <p:sp>
        <p:nvSpPr>
          <p:cNvPr id="651" name="Google Shape;651;p81"/>
          <p:cNvSpPr/>
          <p:nvPr/>
        </p:nvSpPr>
        <p:spPr>
          <a:xfrm>
            <a:off x="4572000" y="-125"/>
            <a:ext cx="4572000" cy="5143500"/>
          </a:xfrm>
          <a:prstGeom prst="rect">
            <a:avLst/>
          </a:prstGeom>
          <a:solidFill>
            <a:schemeClr val="lt2"/>
          </a:soli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52" name="Google Shape;652;p81"/>
          <p:cNvSpPr txBox="1">
            <a:spLocks noGrp="1"/>
          </p:cNvSpPr>
          <p:nvPr>
            <p:ph type="title"/>
          </p:nvPr>
        </p:nvSpPr>
        <p:spPr>
          <a:xfrm>
            <a:off x="265500" y="1233175"/>
            <a:ext cx="4045200" cy="14823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a:endParaRPr/>
          </a:p>
        </p:txBody>
      </p:sp>
      <p:sp>
        <p:nvSpPr>
          <p:cNvPr id="653" name="Google Shape;653;p81"/>
          <p:cNvSpPr txBox="1">
            <a:spLocks noGrp="1"/>
          </p:cNvSpPr>
          <p:nvPr>
            <p:ph type="subTitle" idx="1"/>
          </p:nvPr>
        </p:nvSpPr>
        <p:spPr>
          <a:xfrm>
            <a:off x="265500" y="2803075"/>
            <a:ext cx="4045200" cy="1235100"/>
          </a:xfrm>
          <a:prstGeom prst="rect">
            <a:avLst/>
          </a:prstGeom>
          <a:noFill/>
          <a:ln>
            <a:noFill/>
          </a:ln>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a:endParaRPr/>
          </a:p>
        </p:txBody>
      </p:sp>
      <p:sp>
        <p:nvSpPr>
          <p:cNvPr id="654" name="Google Shape;654;p81"/>
          <p:cNvSpPr txBox="1">
            <a:spLocks noGrp="1"/>
          </p:cNvSpPr>
          <p:nvPr>
            <p:ph type="body" idx="2"/>
          </p:nvPr>
        </p:nvSpPr>
        <p:spPr>
          <a:xfrm>
            <a:off x="4939500" y="724075"/>
            <a:ext cx="3837000" cy="3695100"/>
          </a:xfrm>
          <a:prstGeom prst="rect">
            <a:avLst/>
          </a:prstGeom>
          <a:noFill/>
          <a:ln>
            <a:noFill/>
          </a:ln>
        </p:spPr>
        <p:txBody>
          <a:bodyPr spcFirstLastPara="1" wrap="square" lIns="91425" tIns="91425" rIns="91425" bIns="91425" anchor="ctr" anchorCtr="0">
            <a:normAutofit/>
          </a:bodyPr>
          <a:lstStyle>
            <a:lvl1pPr marL="457200" lvl="0" indent="-342900" algn="l">
              <a:lnSpc>
                <a:spcPct val="115000"/>
              </a:lnSpc>
              <a:spcBef>
                <a:spcPts val="0"/>
              </a:spcBef>
              <a:spcAft>
                <a:spcPts val="0"/>
              </a:spcAft>
              <a:buSzPts val="1800"/>
              <a:buChar char="●"/>
              <a:defRPr/>
            </a:lvl1pPr>
            <a:lvl2pPr marL="914400" lvl="1" indent="-317500" algn="l">
              <a:lnSpc>
                <a:spcPct val="115000"/>
              </a:lnSpc>
              <a:spcBef>
                <a:spcPts val="0"/>
              </a:spcBef>
              <a:spcAft>
                <a:spcPts val="0"/>
              </a:spcAft>
              <a:buSzPts val="1400"/>
              <a:buChar char="○"/>
              <a:defRPr/>
            </a:lvl2pPr>
            <a:lvl3pPr marL="1371600" lvl="2" indent="-317500" algn="l">
              <a:lnSpc>
                <a:spcPct val="115000"/>
              </a:lnSpc>
              <a:spcBef>
                <a:spcPts val="0"/>
              </a:spcBef>
              <a:spcAft>
                <a:spcPts val="0"/>
              </a:spcAft>
              <a:buSzPts val="1400"/>
              <a:buChar char="■"/>
              <a:defRPr/>
            </a:lvl3pPr>
            <a:lvl4pPr marL="1828800" lvl="3" indent="-317500" algn="l">
              <a:lnSpc>
                <a:spcPct val="115000"/>
              </a:lnSpc>
              <a:spcBef>
                <a:spcPts val="0"/>
              </a:spcBef>
              <a:spcAft>
                <a:spcPts val="0"/>
              </a:spcAft>
              <a:buSzPts val="1400"/>
              <a:buChar char="●"/>
              <a:defRPr/>
            </a:lvl4pPr>
            <a:lvl5pPr marL="2286000" lvl="4" indent="-317500" algn="l">
              <a:lnSpc>
                <a:spcPct val="115000"/>
              </a:lnSpc>
              <a:spcBef>
                <a:spcPts val="0"/>
              </a:spcBef>
              <a:spcAft>
                <a:spcPts val="0"/>
              </a:spcAft>
              <a:buSzPts val="1400"/>
              <a:buChar char="○"/>
              <a:defRPr/>
            </a:lvl5pPr>
            <a:lvl6pPr marL="2743200" lvl="5" indent="-317500" algn="l">
              <a:lnSpc>
                <a:spcPct val="115000"/>
              </a:lnSpc>
              <a:spcBef>
                <a:spcPts val="0"/>
              </a:spcBef>
              <a:spcAft>
                <a:spcPts val="0"/>
              </a:spcAft>
              <a:buSzPts val="1400"/>
              <a:buChar char="■"/>
              <a:defRPr/>
            </a:lvl6pPr>
            <a:lvl7pPr marL="3200400" lvl="6" indent="-317500" algn="l">
              <a:lnSpc>
                <a:spcPct val="115000"/>
              </a:lnSpc>
              <a:spcBef>
                <a:spcPts val="0"/>
              </a:spcBef>
              <a:spcAft>
                <a:spcPts val="0"/>
              </a:spcAft>
              <a:buSzPts val="1400"/>
              <a:buChar char="●"/>
              <a:defRPr/>
            </a:lvl7pPr>
            <a:lvl8pPr marL="3657600" lvl="7" indent="-317500" algn="l">
              <a:lnSpc>
                <a:spcPct val="115000"/>
              </a:lnSpc>
              <a:spcBef>
                <a:spcPts val="0"/>
              </a:spcBef>
              <a:spcAft>
                <a:spcPts val="0"/>
              </a:spcAft>
              <a:buSzPts val="1400"/>
              <a:buChar char="○"/>
              <a:defRPr/>
            </a:lvl8pPr>
            <a:lvl9pPr marL="4114800" lvl="8" indent="-317500" algn="l">
              <a:lnSpc>
                <a:spcPct val="115000"/>
              </a:lnSpc>
              <a:spcBef>
                <a:spcPts val="0"/>
              </a:spcBef>
              <a:spcAft>
                <a:spcPts val="0"/>
              </a:spcAft>
              <a:buSzPts val="1400"/>
              <a:buChar char="■"/>
              <a:defRPr/>
            </a:lvl9pPr>
          </a:lstStyle>
          <a:p>
            <a:endParaRPr/>
          </a:p>
        </p:txBody>
      </p:sp>
      <p:sp>
        <p:nvSpPr>
          <p:cNvPr id="655" name="Google Shape;655;p8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104"/>
        <p:cNvGrpSpPr/>
        <p:nvPr/>
      </p:nvGrpSpPr>
      <p:grpSpPr>
        <a:xfrm>
          <a:off x="0" y="0"/>
          <a:ext cx="0" cy="0"/>
          <a:chOff x="0" y="0"/>
          <a:chExt cx="0" cy="0"/>
        </a:xfrm>
      </p:grpSpPr>
      <p:pic>
        <p:nvPicPr>
          <p:cNvPr id="105" name="Google Shape;105;p9"/>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06" name="Google Shape;106;p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07" name="Google Shape;107;p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08" name="Google Shape;108;p9"/>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09" name="Google Shape;109;p9"/>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Caption">
  <p:cSld name="CAPTION_ONLY">
    <p:spTree>
      <p:nvGrpSpPr>
        <p:cNvPr id="1" name="Shape 656"/>
        <p:cNvGrpSpPr/>
        <p:nvPr/>
      </p:nvGrpSpPr>
      <p:grpSpPr>
        <a:xfrm>
          <a:off x="0" y="0"/>
          <a:ext cx="0" cy="0"/>
          <a:chOff x="0" y="0"/>
          <a:chExt cx="0" cy="0"/>
        </a:xfrm>
      </p:grpSpPr>
      <p:sp>
        <p:nvSpPr>
          <p:cNvPr id="657" name="Google Shape;657;p82"/>
          <p:cNvSpPr txBox="1">
            <a:spLocks noGrp="1"/>
          </p:cNvSpPr>
          <p:nvPr>
            <p:ph type="body" idx="1"/>
          </p:nvPr>
        </p:nvSpPr>
        <p:spPr>
          <a:xfrm>
            <a:off x="311700" y="4230575"/>
            <a:ext cx="5998800" cy="605100"/>
          </a:xfrm>
          <a:prstGeom prst="rect">
            <a:avLst/>
          </a:prstGeom>
          <a:noFill/>
          <a:ln>
            <a:noFill/>
          </a:ln>
        </p:spPr>
        <p:txBody>
          <a:bodyPr spcFirstLastPara="1" wrap="square" lIns="91425" tIns="91425" rIns="91425" bIns="91425" anchor="ctr" anchorCtr="0">
            <a:normAutofit/>
          </a:bodyPr>
          <a:lstStyle>
            <a:lvl1pPr marL="457200" lvl="0" indent="-228600" algn="l">
              <a:lnSpc>
                <a:spcPct val="100000"/>
              </a:lnSpc>
              <a:spcBef>
                <a:spcPts val="0"/>
              </a:spcBef>
              <a:spcAft>
                <a:spcPts val="0"/>
              </a:spcAft>
              <a:buSzPts val="1800"/>
              <a:buNone/>
              <a:defRPr/>
            </a:lvl1pPr>
          </a:lstStyle>
          <a:p>
            <a:endParaRPr/>
          </a:p>
        </p:txBody>
      </p:sp>
      <p:sp>
        <p:nvSpPr>
          <p:cNvPr id="658" name="Google Shape;658;p82"/>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659"/>
        <p:cNvGrpSpPr/>
        <p:nvPr/>
      </p:nvGrpSpPr>
      <p:grpSpPr>
        <a:xfrm>
          <a:off x="0" y="0"/>
          <a:ext cx="0" cy="0"/>
          <a:chOff x="0" y="0"/>
          <a:chExt cx="0" cy="0"/>
        </a:xfrm>
      </p:grpSpPr>
      <p:sp>
        <p:nvSpPr>
          <p:cNvPr id="660" name="Google Shape;660;p83"/>
          <p:cNvSpPr txBox="1">
            <a:spLocks noGrp="1"/>
          </p:cNvSpPr>
          <p:nvPr>
            <p:ph type="title" hasCustomPrompt="1"/>
          </p:nvPr>
        </p:nvSpPr>
        <p:spPr>
          <a:xfrm>
            <a:off x="311700" y="1106125"/>
            <a:ext cx="8520600" cy="1963500"/>
          </a:xfrm>
          <a:prstGeom prst="rect">
            <a:avLst/>
          </a:prstGeom>
          <a:noFill/>
          <a:ln>
            <a:noFill/>
          </a:ln>
        </p:spPr>
        <p:txBody>
          <a:bodyPr spcFirstLastPara="1" wrap="square" lIns="91425" tIns="91425" rIns="91425" bIns="91425" anchor="b" anchorCtr="0">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661" name="Google Shape;661;p83"/>
          <p:cNvSpPr txBox="1">
            <a:spLocks noGrp="1"/>
          </p:cNvSpPr>
          <p:nvPr>
            <p:ph type="body" idx="1"/>
          </p:nvPr>
        </p:nvSpPr>
        <p:spPr>
          <a:xfrm>
            <a:off x="311700" y="3152225"/>
            <a:ext cx="8520600" cy="1300800"/>
          </a:xfrm>
          <a:prstGeom prst="rect">
            <a:avLst/>
          </a:prstGeom>
          <a:noFill/>
          <a:ln>
            <a:noFill/>
          </a:ln>
        </p:spPr>
        <p:txBody>
          <a:bodyPr spcFirstLastPara="1" wrap="square" lIns="91425" tIns="91425" rIns="91425" bIns="91425" anchor="t" anchorCtr="0">
            <a:normAutofit/>
          </a:bodyPr>
          <a:lstStyle>
            <a:lvl1pPr marL="457200" lvl="0" indent="-342900" algn="ctr">
              <a:lnSpc>
                <a:spcPct val="115000"/>
              </a:lnSpc>
              <a:spcBef>
                <a:spcPts val="0"/>
              </a:spcBef>
              <a:spcAft>
                <a:spcPts val="0"/>
              </a:spcAft>
              <a:buSzPts val="1800"/>
              <a:buChar char="●"/>
              <a:defRPr/>
            </a:lvl1pPr>
            <a:lvl2pPr marL="914400" lvl="1" indent="-317500" algn="ctr">
              <a:lnSpc>
                <a:spcPct val="115000"/>
              </a:lnSpc>
              <a:spcBef>
                <a:spcPts val="0"/>
              </a:spcBef>
              <a:spcAft>
                <a:spcPts val="0"/>
              </a:spcAft>
              <a:buSzPts val="1400"/>
              <a:buChar char="○"/>
              <a:defRPr/>
            </a:lvl2pPr>
            <a:lvl3pPr marL="1371600" lvl="2" indent="-317500" algn="ctr">
              <a:lnSpc>
                <a:spcPct val="115000"/>
              </a:lnSpc>
              <a:spcBef>
                <a:spcPts val="0"/>
              </a:spcBef>
              <a:spcAft>
                <a:spcPts val="0"/>
              </a:spcAft>
              <a:buSzPts val="1400"/>
              <a:buChar char="■"/>
              <a:defRPr/>
            </a:lvl3pPr>
            <a:lvl4pPr marL="1828800" lvl="3" indent="-317500" algn="ctr">
              <a:lnSpc>
                <a:spcPct val="115000"/>
              </a:lnSpc>
              <a:spcBef>
                <a:spcPts val="0"/>
              </a:spcBef>
              <a:spcAft>
                <a:spcPts val="0"/>
              </a:spcAft>
              <a:buSzPts val="1400"/>
              <a:buChar char="●"/>
              <a:defRPr/>
            </a:lvl4pPr>
            <a:lvl5pPr marL="2286000" lvl="4" indent="-317500" algn="ctr">
              <a:lnSpc>
                <a:spcPct val="115000"/>
              </a:lnSpc>
              <a:spcBef>
                <a:spcPts val="0"/>
              </a:spcBef>
              <a:spcAft>
                <a:spcPts val="0"/>
              </a:spcAft>
              <a:buSzPts val="1400"/>
              <a:buChar char="○"/>
              <a:defRPr/>
            </a:lvl5pPr>
            <a:lvl6pPr marL="2743200" lvl="5" indent="-317500" algn="ctr">
              <a:lnSpc>
                <a:spcPct val="115000"/>
              </a:lnSpc>
              <a:spcBef>
                <a:spcPts val="0"/>
              </a:spcBef>
              <a:spcAft>
                <a:spcPts val="0"/>
              </a:spcAft>
              <a:buSzPts val="1400"/>
              <a:buChar char="■"/>
              <a:defRPr/>
            </a:lvl6pPr>
            <a:lvl7pPr marL="3200400" lvl="6" indent="-317500" algn="ctr">
              <a:lnSpc>
                <a:spcPct val="115000"/>
              </a:lnSpc>
              <a:spcBef>
                <a:spcPts val="0"/>
              </a:spcBef>
              <a:spcAft>
                <a:spcPts val="0"/>
              </a:spcAft>
              <a:buSzPts val="1400"/>
              <a:buChar char="●"/>
              <a:defRPr/>
            </a:lvl7pPr>
            <a:lvl8pPr marL="3657600" lvl="7" indent="-317500" algn="ctr">
              <a:lnSpc>
                <a:spcPct val="115000"/>
              </a:lnSpc>
              <a:spcBef>
                <a:spcPts val="0"/>
              </a:spcBef>
              <a:spcAft>
                <a:spcPts val="0"/>
              </a:spcAft>
              <a:buSzPts val="1400"/>
              <a:buChar char="○"/>
              <a:defRPr/>
            </a:lvl8pPr>
            <a:lvl9pPr marL="4114800" lvl="8" indent="-317500" algn="ctr">
              <a:lnSpc>
                <a:spcPct val="115000"/>
              </a:lnSpc>
              <a:spcBef>
                <a:spcPts val="0"/>
              </a:spcBef>
              <a:spcAft>
                <a:spcPts val="0"/>
              </a:spcAft>
              <a:buSzPts val="1400"/>
              <a:buChar char="■"/>
              <a:defRPr/>
            </a:lvl9pPr>
          </a:lstStyle>
          <a:p>
            <a:endParaRPr/>
          </a:p>
        </p:txBody>
      </p:sp>
      <p:sp>
        <p:nvSpPr>
          <p:cNvPr id="662" name="Google Shape;662;p83"/>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Blank 1">
  <p:cSld name="BLANK_1">
    <p:spTree>
      <p:nvGrpSpPr>
        <p:cNvPr id="1" name="Shape 663"/>
        <p:cNvGrpSpPr/>
        <p:nvPr/>
      </p:nvGrpSpPr>
      <p:grpSpPr>
        <a:xfrm>
          <a:off x="0" y="0"/>
          <a:ext cx="0" cy="0"/>
          <a:chOff x="0" y="0"/>
          <a:chExt cx="0" cy="0"/>
        </a:xfrm>
      </p:grpSpPr>
      <p:sp>
        <p:nvSpPr>
          <p:cNvPr id="664" name="Google Shape;664;p8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
        <p:nvSpPr>
          <p:cNvPr id="665" name="Google Shape;665;p84"/>
          <p:cNvSpPr txBox="1">
            <a:spLocks noGrp="1"/>
          </p:cNvSpPr>
          <p:nvPr>
            <p:ph type="sldNum" idx="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pic>
        <p:nvPicPr>
          <p:cNvPr id="666" name="Google Shape;666;p84"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667" name="Google Shape;667;p84"/>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chemeClr val="dk1"/>
              </a:buClr>
              <a:buSzPts val="1100"/>
              <a:buFont typeface="Arial"/>
              <a:buNone/>
            </a:pPr>
            <a:r>
              <a:rPr lang="en" sz="1600" b="1" i="0" u="none" strike="noStrike" cap="none">
                <a:solidFill>
                  <a:srgbClr val="EF7521"/>
                </a:solidFill>
                <a:latin typeface="Roboto"/>
                <a:ea typeface="Roboto"/>
                <a:cs typeface="Roboto"/>
                <a:sym typeface="Roboto"/>
              </a:rPr>
              <a:t>Our Vision </a:t>
            </a:r>
            <a:endParaRPr sz="1200" b="0"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chemeClr val="dk1"/>
                </a:solidFill>
                <a:latin typeface="Roboto"/>
                <a:ea typeface="Roboto"/>
                <a:cs typeface="Roboto"/>
                <a:sym typeface="Roboto"/>
              </a:rPr>
              <a:t>To create an equitable educational environment where </a:t>
            </a:r>
            <a:r>
              <a:rPr lang="en" sz="1000" b="0" i="1" u="none" strike="noStrike" cap="none">
                <a:solidFill>
                  <a:schemeClr val="dk1"/>
                </a:solidFill>
                <a:latin typeface="Roboto"/>
                <a:ea typeface="Roboto"/>
                <a:cs typeface="Roboto"/>
                <a:sym typeface="Roboto"/>
              </a:rPr>
              <a:t>all</a:t>
            </a:r>
            <a:r>
              <a:rPr lang="en" sz="1000" b="0" i="0" u="none" strike="noStrike" cap="none">
                <a:solidFill>
                  <a:schemeClr val="dk1"/>
                </a:solidFill>
                <a:latin typeface="Roboto"/>
                <a:ea typeface="Roboto"/>
                <a:cs typeface="Roboto"/>
                <a:sym typeface="Roboto"/>
              </a:rPr>
              <a:t> students and staff in Colorado thrive</a:t>
            </a:r>
            <a:endParaRPr sz="2000" b="0" i="0" u="none" strike="noStrike" cap="none">
              <a:solidFill>
                <a:srgbClr val="000000"/>
              </a:solidFill>
              <a:latin typeface="Rockwell"/>
              <a:ea typeface="Rockwell"/>
              <a:cs typeface="Rockwell"/>
              <a:sym typeface="Rockwell"/>
            </a:endParaRPr>
          </a:p>
        </p:txBody>
      </p:sp>
      <p:cxnSp>
        <p:nvCxnSpPr>
          <p:cNvPr id="668" name="Google Shape;668;p84" descr="&quot;&quot;"/>
          <p:cNvCxnSpPr/>
          <p:nvPr/>
        </p:nvCxnSpPr>
        <p:spPr>
          <a:xfrm>
            <a:off x="-160100" y="1282346"/>
            <a:ext cx="8989500" cy="0"/>
          </a:xfrm>
          <a:prstGeom prst="straightConnector1">
            <a:avLst/>
          </a:prstGeom>
          <a:noFill/>
          <a:ln w="9525" cap="flat" cmpd="sng">
            <a:solidFill>
              <a:srgbClr val="EF7521"/>
            </a:solidFill>
            <a:prstDash val="dot"/>
            <a:round/>
            <a:headEnd type="none" w="sm" len="sm"/>
            <a:tailEnd type="none" w="sm" len="sm"/>
          </a:ln>
        </p:spPr>
      </p:cxnSp>
      <p:sp>
        <p:nvSpPr>
          <p:cNvPr id="669" name="Google Shape;669;p84"/>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SERVE</a:t>
            </a:r>
            <a:endParaRPr sz="1100" b="0"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5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Provide actionable support to local educational agencies</a:t>
            </a:r>
            <a:endParaRPr sz="1000" b="0" i="0" u="none" strike="noStrike" cap="none">
              <a:solidFill>
                <a:srgbClr val="000000"/>
              </a:solidFill>
              <a:latin typeface="Roboto"/>
              <a:ea typeface="Roboto"/>
              <a:cs typeface="Roboto"/>
              <a:sym typeface="Roboto"/>
            </a:endParaRPr>
          </a:p>
        </p:txBody>
      </p:sp>
      <p:sp>
        <p:nvSpPr>
          <p:cNvPr id="670" name="Google Shape;670;p84"/>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300"/>
              <a:buFont typeface="Arial"/>
              <a:buNone/>
            </a:pPr>
            <a:r>
              <a:rPr lang="en" sz="1300" b="0" i="0" u="none" strike="noStrike" cap="none">
                <a:solidFill>
                  <a:srgbClr val="EF7521"/>
                </a:solidFill>
                <a:latin typeface="Roboto Medium"/>
                <a:ea typeface="Roboto Medium"/>
                <a:cs typeface="Roboto Medium"/>
                <a:sym typeface="Roboto Medium"/>
              </a:rPr>
              <a:t>&gt; </a:t>
            </a:r>
            <a:r>
              <a:rPr lang="en" sz="1100" b="0" i="0" u="none" strike="noStrike" cap="none">
                <a:solidFill>
                  <a:srgbClr val="EF7521"/>
                </a:solidFill>
                <a:latin typeface="Roboto Medium"/>
                <a:ea typeface="Roboto Medium"/>
                <a:cs typeface="Roboto Medium"/>
                <a:sym typeface="Roboto Medium"/>
              </a:rPr>
              <a:t>GUIDE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Implement policy and legislation in an effective way </a:t>
            </a:r>
            <a:endParaRPr sz="1000" b="0" i="0" u="none" strike="noStrike" cap="none">
              <a:solidFill>
                <a:srgbClr val="000000"/>
              </a:solidFill>
              <a:latin typeface="Roboto"/>
              <a:ea typeface="Roboto"/>
              <a:cs typeface="Roboto"/>
              <a:sym typeface="Roboto"/>
            </a:endParaRPr>
          </a:p>
        </p:txBody>
      </p:sp>
      <p:sp>
        <p:nvSpPr>
          <p:cNvPr id="671" name="Google Shape;671;p84"/>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Clr>
                <a:srgbClr val="000000"/>
              </a:buClr>
              <a:buSzPts val="1100"/>
              <a:buFont typeface="Arial"/>
              <a:buNone/>
            </a:pPr>
            <a:r>
              <a:rPr lang="en" sz="1100" b="0" i="0" u="none" strike="noStrike" cap="none">
                <a:solidFill>
                  <a:srgbClr val="EF7521"/>
                </a:solidFill>
                <a:latin typeface="Roboto Medium"/>
                <a:ea typeface="Roboto Medium"/>
                <a:cs typeface="Roboto Medium"/>
                <a:sym typeface="Roboto Medium"/>
              </a:rPr>
              <a:t>&gt; ELEVATE</a:t>
            </a:r>
            <a:endParaRPr sz="1400" b="1" i="0" u="none" strike="noStrike" cap="none">
              <a:solidFill>
                <a:srgbClr val="EF7521"/>
              </a:solidFill>
              <a:latin typeface="Arial"/>
              <a:ea typeface="Arial"/>
              <a:cs typeface="Arial"/>
              <a:sym typeface="Arial"/>
            </a:endParaRPr>
          </a:p>
          <a:p>
            <a:pPr marL="137160" marR="0" lvl="0" indent="0" algn="l" rtl="0">
              <a:lnSpc>
                <a:spcPct val="100000"/>
              </a:lnSpc>
              <a:spcBef>
                <a:spcPts val="100"/>
              </a:spcBef>
              <a:spcAft>
                <a:spcPts val="30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Share the experiences of local educational agencies and students</a:t>
            </a:r>
            <a:endParaRPr sz="1000" b="0" i="0" u="none" strike="noStrike" cap="none">
              <a:solidFill>
                <a:srgbClr val="000000"/>
              </a:solidFill>
              <a:latin typeface="Roboto"/>
              <a:ea typeface="Roboto"/>
              <a:cs typeface="Roboto"/>
              <a:sym typeface="Roboto"/>
            </a:endParaRPr>
          </a:p>
        </p:txBody>
      </p:sp>
      <p:sp>
        <p:nvSpPr>
          <p:cNvPr id="672" name="Google Shape;672;p84"/>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100"/>
              <a:buFont typeface="Arial"/>
              <a:buNone/>
            </a:pPr>
            <a:r>
              <a:rPr lang="en" sz="1600" b="1" i="0" u="none" strike="noStrike" cap="none">
                <a:solidFill>
                  <a:srgbClr val="EF7521"/>
                </a:solidFill>
                <a:latin typeface="Roboto"/>
                <a:ea typeface="Roboto"/>
                <a:cs typeface="Roboto"/>
                <a:sym typeface="Roboto"/>
              </a:rPr>
              <a:t>Our Role</a:t>
            </a:r>
            <a:endParaRPr sz="1600" b="1" i="0" u="none" strike="noStrike" cap="none">
              <a:solidFill>
                <a:srgbClr val="EF7521"/>
              </a:solidFill>
              <a:latin typeface="Roboto"/>
              <a:ea typeface="Roboto"/>
              <a:cs typeface="Roboto"/>
              <a:sym typeface="Roboto"/>
            </a:endParaRPr>
          </a:p>
          <a:p>
            <a:pPr marL="0" marR="0" lvl="0" indent="0" algn="l" rtl="0">
              <a:lnSpc>
                <a:spcPct val="100000"/>
              </a:lnSpc>
              <a:spcBef>
                <a:spcPts val="200"/>
              </a:spcBef>
              <a:spcAft>
                <a:spcPts val="0"/>
              </a:spcAft>
              <a:buClr>
                <a:srgbClr val="000000"/>
              </a:buClr>
              <a:buSzPts val="1000"/>
              <a:buFont typeface="Arial"/>
              <a:buNone/>
            </a:pPr>
            <a:r>
              <a:rPr lang="en" sz="1000" b="0" i="0" u="none" strike="noStrike" cap="none">
                <a:solidFill>
                  <a:srgbClr val="000000"/>
                </a:solidFill>
                <a:latin typeface="Roboto"/>
                <a:ea typeface="Roboto"/>
                <a:cs typeface="Roboto"/>
                <a:sym typeface="Roboto"/>
              </a:rPr>
              <a:t>To improve student outcomes and ensure students and families across Colorado have access to high-quality schools, we will: </a:t>
            </a:r>
            <a:endParaRPr sz="1000" b="0" i="0" u="none" strike="noStrike" cap="none">
              <a:solidFill>
                <a:srgbClr val="000000"/>
              </a:solidFill>
              <a:latin typeface="Roboto"/>
              <a:ea typeface="Roboto"/>
              <a:cs typeface="Roboto"/>
              <a:sym typeface="Roboto"/>
            </a:endParaRPr>
          </a:p>
        </p:txBody>
      </p:sp>
      <p:sp>
        <p:nvSpPr>
          <p:cNvPr id="673" name="Google Shape;673;p84"/>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Core Values:    </a:t>
            </a:r>
            <a:r>
              <a:rPr lang="en" sz="1300" b="0" i="0" u="none" strike="noStrike" cap="none">
                <a:solidFill>
                  <a:schemeClr val="dk1"/>
                </a:solidFill>
                <a:latin typeface="Arial"/>
                <a:ea typeface="Arial"/>
                <a:cs typeface="Arial"/>
                <a:sym typeface="Arial"/>
              </a:rPr>
              <a:t>INTEGRITY  |  EQUITY  |  ACCOUNTABILITY  |  TRUST  |  SERVICE</a:t>
            </a:r>
            <a:endParaRPr sz="1300" b="0" i="0" u="none" strike="noStrike" cap="none">
              <a:solidFill>
                <a:schemeClr val="dk1"/>
              </a:solidFill>
              <a:latin typeface="Arial"/>
              <a:ea typeface="Arial"/>
              <a:cs typeface="Arial"/>
              <a:sym typeface="Arial"/>
            </a:endParaRPr>
          </a:p>
        </p:txBody>
      </p:sp>
      <p:cxnSp>
        <p:nvCxnSpPr>
          <p:cNvPr id="674" name="Google Shape;674;p84" descr="&quot;&quot;"/>
          <p:cNvCxnSpPr/>
          <p:nvPr/>
        </p:nvCxnSpPr>
        <p:spPr>
          <a:xfrm>
            <a:off x="3130417" y="1632525"/>
            <a:ext cx="0" cy="674700"/>
          </a:xfrm>
          <a:prstGeom prst="straightConnector1">
            <a:avLst/>
          </a:prstGeom>
          <a:noFill/>
          <a:ln w="9525" cap="flat" cmpd="sng">
            <a:solidFill>
              <a:srgbClr val="EF7521"/>
            </a:solidFill>
            <a:prstDash val="dot"/>
            <a:round/>
            <a:headEnd type="none" w="sm" len="sm"/>
            <a:tailEnd type="none" w="sm" len="sm"/>
          </a:ln>
        </p:spPr>
      </p:cxnSp>
      <p:grpSp>
        <p:nvGrpSpPr>
          <p:cNvPr id="675" name="Google Shape;675;p84"/>
          <p:cNvGrpSpPr/>
          <p:nvPr/>
        </p:nvGrpSpPr>
        <p:grpSpPr>
          <a:xfrm>
            <a:off x="311700" y="3548650"/>
            <a:ext cx="8363900" cy="646200"/>
            <a:chOff x="375100" y="3396250"/>
            <a:chExt cx="8363900" cy="646200"/>
          </a:xfrm>
        </p:grpSpPr>
        <p:sp>
          <p:nvSpPr>
            <p:cNvPr id="676" name="Google Shape;676;p84"/>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7" name="Google Shape;677;p84"/>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8" name="Google Shape;678;p84"/>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79" name="Google Shape;679;p84"/>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680" name="Google Shape;680;p84"/>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rgbClr val="FFFFFF"/>
                  </a:solidFill>
                  <a:latin typeface="Roboto"/>
                  <a:ea typeface="Roboto"/>
                  <a:cs typeface="Roboto"/>
                  <a:sym typeface="Roboto"/>
                </a:rPr>
                <a:t>Increase Student</a:t>
              </a:r>
              <a:br>
                <a:rPr lang="en" sz="1200" b="1" i="0" u="none" strike="noStrike" cap="none">
                  <a:solidFill>
                    <a:srgbClr val="FFFFFF"/>
                  </a:solidFill>
                  <a:latin typeface="Roboto"/>
                  <a:ea typeface="Roboto"/>
                  <a:cs typeface="Roboto"/>
                  <a:sym typeface="Roboto"/>
                </a:rPr>
              </a:br>
              <a:r>
                <a:rPr lang="en" sz="1200" b="1" i="0" u="none" strike="noStrike" cap="none">
                  <a:solidFill>
                    <a:srgbClr val="FFFFFF"/>
                  </a:solidFill>
                  <a:latin typeface="Roboto"/>
                  <a:ea typeface="Roboto"/>
                  <a:cs typeface="Roboto"/>
                  <a:sym typeface="Roboto"/>
                </a:rPr>
                <a:t>Engagement</a:t>
              </a:r>
              <a:endParaRPr sz="1200" b="1" i="0" u="none" strike="noStrike" cap="none">
                <a:solidFill>
                  <a:srgbClr val="FFFFFF"/>
                </a:solidFill>
                <a:latin typeface="Roboto"/>
                <a:ea typeface="Roboto"/>
                <a:cs typeface="Roboto"/>
                <a:sym typeface="Roboto"/>
              </a:endParaRPr>
            </a:p>
          </p:txBody>
        </p:sp>
        <p:sp>
          <p:nvSpPr>
            <p:cNvPr id="681" name="Google Shape;681;p84"/>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chemeClr val="dk1"/>
                </a:buClr>
                <a:buSzPts val="1100"/>
                <a:buFont typeface="Arial"/>
                <a:buNone/>
              </a:pPr>
              <a:r>
                <a:rPr lang="en" sz="1200" b="1" i="0" u="none" strike="noStrike" cap="none">
                  <a:solidFill>
                    <a:schemeClr val="lt1"/>
                  </a:solidFill>
                  <a:latin typeface="Roboto"/>
                  <a:ea typeface="Roboto"/>
                  <a:cs typeface="Roboto"/>
                  <a:sym typeface="Roboto"/>
                </a:rPr>
                <a:t>Accelerate Student Outcomes</a:t>
              </a:r>
              <a:endParaRPr sz="1200" b="1" i="0" u="none" strike="noStrike" cap="none">
                <a:solidFill>
                  <a:srgbClr val="FFFFFF"/>
                </a:solidFill>
                <a:latin typeface="Roboto"/>
                <a:ea typeface="Roboto"/>
                <a:cs typeface="Roboto"/>
                <a:sym typeface="Roboto"/>
              </a:endParaRPr>
            </a:p>
          </p:txBody>
        </p:sp>
        <p:sp>
          <p:nvSpPr>
            <p:cNvPr id="682" name="Google Shape;682;p84"/>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Provide Operational Excellence</a:t>
              </a:r>
              <a:endParaRPr sz="1200" b="1" i="0" u="none" strike="noStrike" cap="none">
                <a:solidFill>
                  <a:srgbClr val="FFFFFF"/>
                </a:solidFill>
                <a:latin typeface="Roboto"/>
                <a:ea typeface="Roboto"/>
                <a:cs typeface="Roboto"/>
                <a:sym typeface="Roboto"/>
              </a:endParaRPr>
            </a:p>
          </p:txBody>
        </p:sp>
        <p:sp>
          <p:nvSpPr>
            <p:cNvPr id="683" name="Google Shape;683;p84"/>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 sz="1200" b="1" i="0" u="none" strike="noStrike" cap="none">
                  <a:solidFill>
                    <a:schemeClr val="lt1"/>
                  </a:solidFill>
                  <a:latin typeface="Roboto"/>
                  <a:ea typeface="Roboto"/>
                  <a:cs typeface="Roboto"/>
                  <a:sym typeface="Roboto"/>
                </a:rPr>
                <a:t>Strengthen the Educator Workforce</a:t>
              </a:r>
              <a:endParaRPr sz="1200" b="1" i="0" u="none" strike="noStrike" cap="none">
                <a:solidFill>
                  <a:srgbClr val="FFFFFF"/>
                </a:solidFill>
                <a:latin typeface="Roboto"/>
                <a:ea typeface="Roboto"/>
                <a:cs typeface="Roboto"/>
                <a:sym typeface="Roboto"/>
              </a:endParaRPr>
            </a:p>
          </p:txBody>
        </p:sp>
      </p:grpSp>
      <p:cxnSp>
        <p:nvCxnSpPr>
          <p:cNvPr id="684" name="Google Shape;684;p84" descr="&quot;&quot;"/>
          <p:cNvCxnSpPr/>
          <p:nvPr/>
        </p:nvCxnSpPr>
        <p:spPr>
          <a:xfrm>
            <a:off x="5120450"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85" name="Google Shape;685;p84" descr="&quot;&quot;"/>
          <p:cNvCxnSpPr/>
          <p:nvPr/>
        </p:nvCxnSpPr>
        <p:spPr>
          <a:xfrm>
            <a:off x="7110483" y="1632525"/>
            <a:ext cx="0" cy="674700"/>
          </a:xfrm>
          <a:prstGeom prst="straightConnector1">
            <a:avLst/>
          </a:prstGeom>
          <a:noFill/>
          <a:ln w="9525" cap="flat" cmpd="sng">
            <a:solidFill>
              <a:srgbClr val="EF7521"/>
            </a:solidFill>
            <a:prstDash val="dot"/>
            <a:round/>
            <a:headEnd type="none" w="sm" len="sm"/>
            <a:tailEnd type="none" w="sm" len="sm"/>
          </a:ln>
        </p:spPr>
      </p:cxnSp>
      <p:cxnSp>
        <p:nvCxnSpPr>
          <p:cNvPr id="686" name="Google Shape;686;p84"/>
          <p:cNvCxnSpPr/>
          <p:nvPr/>
        </p:nvCxnSpPr>
        <p:spPr>
          <a:xfrm>
            <a:off x="-160100" y="2409466"/>
            <a:ext cx="9030600" cy="0"/>
          </a:xfrm>
          <a:prstGeom prst="straightConnector1">
            <a:avLst/>
          </a:prstGeom>
          <a:noFill/>
          <a:ln w="9525" cap="flat" cmpd="sng">
            <a:solidFill>
              <a:srgbClr val="EF7521"/>
            </a:solidFill>
            <a:prstDash val="dot"/>
            <a:round/>
            <a:headEnd type="none" w="sm" len="sm"/>
            <a:tailEnd type="none" w="sm" len="sm"/>
          </a:ln>
        </p:spPr>
      </p:cxnSp>
      <p:cxnSp>
        <p:nvCxnSpPr>
          <p:cNvPr id="687" name="Google Shape;687;p84"/>
          <p:cNvCxnSpPr/>
          <p:nvPr/>
        </p:nvCxnSpPr>
        <p:spPr>
          <a:xfrm>
            <a:off x="-160100" y="3016625"/>
            <a:ext cx="9030600" cy="0"/>
          </a:xfrm>
          <a:prstGeom prst="straightConnector1">
            <a:avLst/>
          </a:prstGeom>
          <a:noFill/>
          <a:ln w="9525" cap="flat" cmpd="sng">
            <a:solidFill>
              <a:srgbClr val="EF7521"/>
            </a:solidFill>
            <a:prstDash val="dot"/>
            <a:round/>
            <a:headEnd type="none" w="sm" len="sm"/>
            <a:tailEnd type="none" w="sm" len="sm"/>
          </a:ln>
        </p:spPr>
      </p:cxnSp>
      <p:sp>
        <p:nvSpPr>
          <p:cNvPr id="688" name="Google Shape;688;p84"/>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marR="0" lvl="0" indent="0" algn="l" rtl="0">
              <a:lnSpc>
                <a:spcPct val="100000"/>
              </a:lnSpc>
              <a:spcBef>
                <a:spcPts val="0"/>
              </a:spcBef>
              <a:spcAft>
                <a:spcPts val="800"/>
              </a:spcAft>
              <a:buClr>
                <a:srgbClr val="000000"/>
              </a:buClr>
              <a:buSzPts val="1600"/>
              <a:buFont typeface="Arial"/>
              <a:buNone/>
            </a:pPr>
            <a:r>
              <a:rPr lang="en" sz="1600" b="1" i="0" u="none" strike="noStrike" cap="none">
                <a:solidFill>
                  <a:srgbClr val="EF7521"/>
                </a:solidFill>
                <a:latin typeface="Roboto"/>
                <a:ea typeface="Roboto"/>
                <a:cs typeface="Roboto"/>
                <a:sym typeface="Roboto"/>
              </a:rPr>
              <a:t>Our Priorities:</a:t>
            </a:r>
            <a:endParaRPr sz="1300" b="0" i="0" u="none" strike="noStrike" cap="none">
              <a:solidFill>
                <a:schemeClr val="dk1"/>
              </a:solidFill>
              <a:latin typeface="Arial"/>
              <a:ea typeface="Arial"/>
              <a:cs typeface="Arial"/>
              <a:sym typeface="Arial"/>
            </a:endParaRPr>
          </a:p>
        </p:txBody>
      </p:sp>
      <p:sp>
        <p:nvSpPr>
          <p:cNvPr id="689" name="Google Shape;689;p84"/>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marR="0" lvl="0" indent="0" algn="l" rtl="0">
              <a:lnSpc>
                <a:spcPct val="100000"/>
              </a:lnSpc>
              <a:spcBef>
                <a:spcPts val="0"/>
              </a:spcBef>
              <a:spcAft>
                <a:spcPts val="200"/>
              </a:spcAft>
              <a:buClr>
                <a:srgbClr val="000000"/>
              </a:buClr>
              <a:buSzPts val="2000"/>
              <a:buFont typeface="Arial"/>
              <a:buNone/>
            </a:pPr>
            <a:r>
              <a:rPr lang="en" sz="2000" b="1" i="0" u="none" strike="noStrike" cap="none">
                <a:solidFill>
                  <a:schemeClr val="dk1"/>
                </a:solidFill>
                <a:latin typeface="Roboto"/>
                <a:ea typeface="Roboto"/>
                <a:cs typeface="Roboto"/>
                <a:sym typeface="Roboto"/>
              </a:rPr>
              <a:t>Theory of Change</a:t>
            </a:r>
            <a:endParaRPr sz="2000" b="1" i="0" u="none" strike="noStrike" cap="none">
              <a:solidFill>
                <a:schemeClr val="dk1"/>
              </a:solidFill>
              <a:latin typeface="Roboto"/>
              <a:ea typeface="Roboto"/>
              <a:cs typeface="Roboto"/>
              <a:sym typeface="Roboto"/>
            </a:endParaRPr>
          </a:p>
        </p:txBody>
      </p:sp>
      <p:cxnSp>
        <p:nvCxnSpPr>
          <p:cNvPr id="690" name="Google Shape;690;p84" descr="&quot;&quot;"/>
          <p:cNvCxnSpPr/>
          <p:nvPr/>
        </p:nvCxnSpPr>
        <p:spPr>
          <a:xfrm>
            <a:off x="-160100" y="588900"/>
            <a:ext cx="8989500" cy="0"/>
          </a:xfrm>
          <a:prstGeom prst="straightConnector1">
            <a:avLst/>
          </a:prstGeom>
          <a:noFill/>
          <a:ln w="9525" cap="flat" cmpd="sng">
            <a:solidFill>
              <a:srgbClr val="EF7521"/>
            </a:solidFill>
            <a:prstDash val="dot"/>
            <a:round/>
            <a:headEnd type="none" w="sm" len="sm"/>
            <a:tailEnd type="none" w="sm" len="sm"/>
          </a:ln>
        </p:spPr>
      </p:cxnSp>
      <p:sp>
        <p:nvSpPr>
          <p:cNvPr id="691" name="Google Shape;691;p8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300"/>
              <a:buFont typeface="Arial"/>
              <a:buNone/>
            </a:pPr>
            <a:r>
              <a:rPr lang="en" sz="1300" b="0" i="0" u="none" strike="noStrike" cap="none">
                <a:solidFill>
                  <a:srgbClr val="FFFFFF"/>
                </a:solidFill>
                <a:latin typeface="Arial"/>
                <a:ea typeface="Arial"/>
                <a:cs typeface="Arial"/>
                <a:sym typeface="Arial"/>
              </a:rPr>
              <a:t> </a:t>
            </a:r>
            <a:fld id="{00000000-1234-1234-1234-123412341234}" type="slidenum">
              <a:rPr lang="en" sz="1300" b="0" i="0" u="none" strike="noStrike" cap="none">
                <a:solidFill>
                  <a:srgbClr val="FFFFFF"/>
                </a:solidFill>
                <a:latin typeface="Arial"/>
                <a:ea typeface="Arial"/>
                <a:cs typeface="Arial"/>
                <a:sym typeface="Arial"/>
              </a:rPr>
              <a:t>‹#›</a:t>
            </a:fld>
            <a:endParaRPr sz="1300" b="0" i="0" u="none" strike="noStrike" cap="none">
              <a:solidFill>
                <a:srgbClr val="FFFFFF"/>
              </a:solidFill>
              <a:latin typeface="Arial"/>
              <a:ea typeface="Arial"/>
              <a:cs typeface="Arial"/>
              <a:sym typeface="Arial"/>
            </a:endParaRPr>
          </a:p>
        </p:txBody>
      </p:sp>
      <p:pic>
        <p:nvPicPr>
          <p:cNvPr id="692" name="Google Shape;692;p84" descr="CDE logo"/>
          <p:cNvPicPr preferRelativeResize="0"/>
          <p:nvPr/>
        </p:nvPicPr>
        <p:blipFill rotWithShape="1">
          <a:blip r:embed="rId3">
            <a:alphaModFix/>
          </a:blip>
          <a:srcRect/>
          <a:stretch/>
        </p:blipFill>
        <p:spPr>
          <a:xfrm>
            <a:off x="8002150" y="4518325"/>
            <a:ext cx="924425" cy="403399"/>
          </a:xfrm>
          <a:prstGeom prst="rect">
            <a:avLst/>
          </a:prstGeom>
          <a:noFill/>
          <a:ln>
            <a:noFill/>
          </a:ln>
        </p:spPr>
      </p:pic>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Cover Slide - Orange" type="title">
  <p:cSld name="TITLE">
    <p:spTree>
      <p:nvGrpSpPr>
        <p:cNvPr id="1" name="Shape 697"/>
        <p:cNvGrpSpPr/>
        <p:nvPr/>
      </p:nvGrpSpPr>
      <p:grpSpPr>
        <a:xfrm>
          <a:off x="0" y="0"/>
          <a:ext cx="0" cy="0"/>
          <a:chOff x="0" y="0"/>
          <a:chExt cx="0" cy="0"/>
        </a:xfrm>
      </p:grpSpPr>
      <p:sp>
        <p:nvSpPr>
          <p:cNvPr id="698" name="Google Shape;698;p86" descr="&quot;&quot;"/>
          <p:cNvSpPr/>
          <p:nvPr/>
        </p:nvSpPr>
        <p:spPr>
          <a:xfrm>
            <a:off x="1125" y="0"/>
            <a:ext cx="9144000" cy="2743200"/>
          </a:xfrm>
          <a:prstGeom prst="rect">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699" name="Google Shape;699;p8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00" name="Google Shape;700;p86"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701" name="Google Shape;701;p86" descr="CDE logo"/>
          <p:cNvPicPr preferRelativeResize="0"/>
          <p:nvPr/>
        </p:nvPicPr>
        <p:blipFill>
          <a:blip r:embed="rId3">
            <a:alphaModFix/>
          </a:blip>
          <a:stretch>
            <a:fillRect/>
          </a:stretch>
        </p:blipFill>
        <p:spPr>
          <a:xfrm>
            <a:off x="2299325" y="703400"/>
            <a:ext cx="1456100" cy="919150"/>
          </a:xfrm>
          <a:prstGeom prst="rect">
            <a:avLst/>
          </a:prstGeom>
          <a:noFill/>
          <a:ln>
            <a:noFill/>
          </a:ln>
        </p:spPr>
      </p:pic>
      <p:sp>
        <p:nvSpPr>
          <p:cNvPr id="702" name="Google Shape;702;p86"/>
          <p:cNvSpPr txBox="1"/>
          <p:nvPr/>
        </p:nvSpPr>
        <p:spPr>
          <a:xfrm>
            <a:off x="205525" y="4884550"/>
            <a:ext cx="7256400" cy="1785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000000"/>
              </a:solidFill>
              <a:latin typeface="Roboto"/>
              <a:ea typeface="Roboto"/>
              <a:cs typeface="Roboto"/>
              <a:sym typeface="Roboto"/>
            </a:endParaRPr>
          </a:p>
        </p:txBody>
      </p:sp>
      <p:pic>
        <p:nvPicPr>
          <p:cNvPr id="703" name="Google Shape;703;p86" descr="Photo of two elementary students"/>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704" name="Google Shape;704;p86"/>
          <p:cNvSpPr txBox="1">
            <a:spLocks noGrp="1"/>
          </p:cNvSpPr>
          <p:nvPr>
            <p:ph type="title"/>
          </p:nvPr>
        </p:nvSpPr>
        <p:spPr>
          <a:xfrm>
            <a:off x="205525" y="2070900"/>
            <a:ext cx="5778300" cy="5361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05" name="Google Shape;705;p86"/>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06" name="Google Shape;706;p8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Slide with image - Orange" type="secHead">
  <p:cSld name="SECTION_HEADER">
    <p:spTree>
      <p:nvGrpSpPr>
        <p:cNvPr id="1" name="Shape 707"/>
        <p:cNvGrpSpPr/>
        <p:nvPr/>
      </p:nvGrpSpPr>
      <p:grpSpPr>
        <a:xfrm>
          <a:off x="0" y="0"/>
          <a:ext cx="0" cy="0"/>
          <a:chOff x="0" y="0"/>
          <a:chExt cx="0" cy="0"/>
        </a:xfrm>
      </p:grpSpPr>
      <p:sp>
        <p:nvSpPr>
          <p:cNvPr id="708" name="Google Shape;708;p87"/>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09" name="Google Shape;709;p87"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10" name="Google Shape;710;p87"/>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
        <p:nvSpPr>
          <p:cNvPr id="711" name="Google Shape;711;p87"/>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pic>
        <p:nvPicPr>
          <p:cNvPr id="712" name="Google Shape;712;p87"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cxnSp>
        <p:nvCxnSpPr>
          <p:cNvPr id="713" name="Google Shape;713;p87" descr="&quot;&quot;"/>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714" name="Google Shape;714;p8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15" name="Google Shape;715;p87"/>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16" name="Google Shape;716;p87"/>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717" name="Google Shape;717;p87" descr="Photo of elementary student"/>
          <p:cNvPicPr preferRelativeResize="0"/>
          <p:nvPr/>
        </p:nvPicPr>
        <p:blipFill>
          <a:blip r:embed="rId4">
            <a:alphaModFix/>
          </a:blip>
          <a:stretch>
            <a:fillRect/>
          </a:stretch>
        </p:blipFill>
        <p:spPr>
          <a:xfrm>
            <a:off x="6109200" y="616825"/>
            <a:ext cx="3034799" cy="3034799"/>
          </a:xfrm>
          <a:prstGeom prst="rect">
            <a:avLst/>
          </a:prstGeom>
          <a:noFill/>
          <a:ln>
            <a:noFill/>
          </a:ln>
        </p:spPr>
      </p:pic>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Slide without image - Orange">
  <p:cSld name="SECTION_HEADER_1">
    <p:spTree>
      <p:nvGrpSpPr>
        <p:cNvPr id="1" name="Shape 718"/>
        <p:cNvGrpSpPr/>
        <p:nvPr/>
      </p:nvGrpSpPr>
      <p:grpSpPr>
        <a:xfrm>
          <a:off x="0" y="0"/>
          <a:ext cx="0" cy="0"/>
          <a:chOff x="0" y="0"/>
          <a:chExt cx="0" cy="0"/>
        </a:xfrm>
      </p:grpSpPr>
      <p:sp>
        <p:nvSpPr>
          <p:cNvPr id="719" name="Google Shape;719;p8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20" name="Google Shape;720;p88"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21" name="Google Shape;721;p88"/>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cxnSp>
        <p:nvCxnSpPr>
          <p:cNvPr id="722" name="Google Shape;722;p88" descr="&quot;&quot;"/>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723" name="Google Shape;723;p8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724" name="Google Shape;724;p88"/>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725" name="Google Shape;725;p8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26" name="Google Shape;726;p8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27" name="Google Shape;727;p8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Slide blank - Orange">
  <p:cSld name="SECTION_HEADER_1_2">
    <p:spTree>
      <p:nvGrpSpPr>
        <p:cNvPr id="1" name="Shape 728"/>
        <p:cNvGrpSpPr/>
        <p:nvPr/>
      </p:nvGrpSpPr>
      <p:grpSpPr>
        <a:xfrm>
          <a:off x="0" y="0"/>
          <a:ext cx="0" cy="0"/>
          <a:chOff x="0" y="0"/>
          <a:chExt cx="0" cy="0"/>
        </a:xfrm>
      </p:grpSpPr>
      <p:sp>
        <p:nvSpPr>
          <p:cNvPr id="729" name="Google Shape;729;p89"/>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30" name="Google Shape;730;p89"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31" name="Google Shape;731;p89"/>
          <p:cNvSpPr txBox="1"/>
          <p:nvPr/>
        </p:nvSpPr>
        <p:spPr>
          <a:xfrm>
            <a:off x="123875" y="4164100"/>
            <a:ext cx="4863600" cy="1566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None/>
            </a:pPr>
            <a:endParaRPr sz="800">
              <a:solidFill>
                <a:srgbClr val="999999"/>
              </a:solidFill>
              <a:latin typeface="Roboto"/>
              <a:ea typeface="Roboto"/>
              <a:cs typeface="Roboto"/>
              <a:sym typeface="Roboto"/>
            </a:endParaRPr>
          </a:p>
        </p:txBody>
      </p:sp>
      <p:sp>
        <p:nvSpPr>
          <p:cNvPr id="732" name="Google Shape;732;p89"/>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33" name="Google Shape;733;p8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34" name="Google Shape;734;p8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Our schools, students and educators - Orange">
  <p:cSld name="SECTION_HEADER_1_1">
    <p:spTree>
      <p:nvGrpSpPr>
        <p:cNvPr id="1" name="Shape 735"/>
        <p:cNvGrpSpPr/>
        <p:nvPr/>
      </p:nvGrpSpPr>
      <p:grpSpPr>
        <a:xfrm>
          <a:off x="0" y="0"/>
          <a:ext cx="0" cy="0"/>
          <a:chOff x="0" y="0"/>
          <a:chExt cx="0" cy="0"/>
        </a:xfrm>
      </p:grpSpPr>
      <p:sp>
        <p:nvSpPr>
          <p:cNvPr id="736" name="Google Shape;736;p9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37" name="Google Shape;737;p9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38" name="Google Shape;738;p90"/>
          <p:cNvSpPr txBox="1">
            <a:spLocks noGrp="1"/>
          </p:cNvSpPr>
          <p:nvPr>
            <p:ph type="title"/>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739" name="Google Shape;739;p90"/>
          <p:cNvSpPr txBox="1"/>
          <p:nvPr/>
        </p:nvSpPr>
        <p:spPr>
          <a:xfrm>
            <a:off x="311700" y="105100"/>
            <a:ext cx="7167900" cy="7413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sz="2200" b="1">
                <a:latin typeface="Roboto"/>
                <a:ea typeface="Roboto"/>
                <a:cs typeface="Roboto"/>
                <a:sym typeface="Roboto"/>
              </a:rPr>
              <a:t>Our schools, students, and educators</a:t>
            </a:r>
            <a:endParaRPr sz="2200" b="1">
              <a:latin typeface="Roboto"/>
              <a:ea typeface="Roboto"/>
              <a:cs typeface="Roboto"/>
              <a:sym typeface="Roboto"/>
            </a:endParaRPr>
          </a:p>
        </p:txBody>
      </p:sp>
      <p:sp>
        <p:nvSpPr>
          <p:cNvPr id="740" name="Google Shape;740;p90"/>
          <p:cNvSpPr txBox="1"/>
          <p:nvPr/>
        </p:nvSpPr>
        <p:spPr>
          <a:xfrm>
            <a:off x="6587225" y="1228675"/>
            <a:ext cx="2195400" cy="2903100"/>
          </a:xfrm>
          <a:prstGeom prst="rect">
            <a:avLst/>
          </a:prstGeom>
          <a:solidFill>
            <a:srgbClr val="F3F3F3"/>
          </a:solidFill>
          <a:ln w="9525" cap="flat" cmpd="sng">
            <a:solidFill>
              <a:srgbClr val="B7B7B7"/>
            </a:solidFill>
            <a:prstDash val="solid"/>
            <a:round/>
            <a:headEnd type="none" w="sm" len="sm"/>
            <a:tailEnd type="none" w="sm" len="sm"/>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 sz="1100" b="1"/>
              <a:t>Eligible for Free/Reduced </a:t>
            </a:r>
            <a:br>
              <a:rPr lang="en" sz="1100" b="1"/>
            </a:br>
            <a:r>
              <a:rPr lang="en" sz="1100" b="1"/>
              <a:t>Lunch:</a:t>
            </a:r>
            <a:endParaRPr sz="1100" b="1"/>
          </a:p>
          <a:p>
            <a:pPr marL="182880" lvl="0" indent="0" algn="l" rtl="0">
              <a:spcBef>
                <a:spcPts val="0"/>
              </a:spcBef>
              <a:spcAft>
                <a:spcPts val="0"/>
              </a:spcAft>
              <a:buNone/>
            </a:pPr>
            <a:r>
              <a:rPr lang="en" sz="1200"/>
              <a:t>403,231 (~46%)</a:t>
            </a:r>
            <a:endParaRPr sz="1200"/>
          </a:p>
          <a:p>
            <a:pPr marL="0" lvl="0" indent="0" algn="l" rtl="0">
              <a:lnSpc>
                <a:spcPct val="100000"/>
              </a:lnSpc>
              <a:spcBef>
                <a:spcPts val="800"/>
              </a:spcBef>
              <a:spcAft>
                <a:spcPts val="0"/>
              </a:spcAft>
              <a:buNone/>
            </a:pPr>
            <a:r>
              <a:rPr lang="en" sz="1100" b="1"/>
              <a:t>Students with Individualized Education Programs:</a:t>
            </a:r>
            <a:endParaRPr sz="1100" b="1"/>
          </a:p>
          <a:p>
            <a:pPr marL="182880" lvl="0" indent="0" algn="l" rtl="0">
              <a:spcBef>
                <a:spcPts val="0"/>
              </a:spcBef>
              <a:spcAft>
                <a:spcPts val="0"/>
              </a:spcAft>
              <a:buNone/>
            </a:pPr>
            <a:r>
              <a:rPr lang="en" sz="1200"/>
              <a:t>113,992 (~13%)</a:t>
            </a:r>
            <a:endParaRPr sz="1200"/>
          </a:p>
          <a:p>
            <a:pPr marL="0" lvl="0" indent="0" algn="l" rtl="0">
              <a:lnSpc>
                <a:spcPct val="100000"/>
              </a:lnSpc>
              <a:spcBef>
                <a:spcPts val="800"/>
              </a:spcBef>
              <a:spcAft>
                <a:spcPts val="0"/>
              </a:spcAft>
              <a:buNone/>
            </a:pPr>
            <a:r>
              <a:rPr lang="en" sz="1100" b="1"/>
              <a:t>Multilingual Learners*:</a:t>
            </a:r>
            <a:endParaRPr sz="1100" b="1"/>
          </a:p>
          <a:p>
            <a:pPr marL="182880" lvl="0" indent="0" algn="l" rtl="0">
              <a:spcBef>
                <a:spcPts val="0"/>
              </a:spcBef>
              <a:spcAft>
                <a:spcPts val="0"/>
              </a:spcAft>
              <a:buNone/>
            </a:pPr>
            <a:r>
              <a:rPr lang="en" sz="1200"/>
              <a:t>95,734 (~11%)</a:t>
            </a:r>
            <a:endParaRPr sz="1200"/>
          </a:p>
          <a:p>
            <a:pPr marL="0" lvl="0" indent="0" algn="l" rtl="0">
              <a:lnSpc>
                <a:spcPct val="100000"/>
              </a:lnSpc>
              <a:spcBef>
                <a:spcPts val="800"/>
              </a:spcBef>
              <a:spcAft>
                <a:spcPts val="0"/>
              </a:spcAft>
              <a:buNone/>
            </a:pPr>
            <a:r>
              <a:rPr lang="en" sz="1100" b="1"/>
              <a:t>McKinney Vento:</a:t>
            </a:r>
            <a:endParaRPr sz="1100" b="1"/>
          </a:p>
          <a:p>
            <a:pPr marL="182880" lvl="0" indent="0" algn="l" rtl="0">
              <a:spcBef>
                <a:spcPts val="0"/>
              </a:spcBef>
              <a:spcAft>
                <a:spcPts val="0"/>
              </a:spcAft>
              <a:buNone/>
            </a:pPr>
            <a:r>
              <a:rPr lang="en" sz="1200"/>
              <a:t>16,540 (~2%)</a:t>
            </a:r>
            <a:endParaRPr sz="1200"/>
          </a:p>
        </p:txBody>
      </p:sp>
      <p:sp>
        <p:nvSpPr>
          <p:cNvPr id="741" name="Google Shape;741;p90"/>
          <p:cNvSpPr txBox="1"/>
          <p:nvPr/>
        </p:nvSpPr>
        <p:spPr>
          <a:xfrm>
            <a:off x="6724875" y="3655100"/>
            <a:ext cx="1924200" cy="369900"/>
          </a:xfrm>
          <a:prstGeom prst="rect">
            <a:avLst/>
          </a:prstGeom>
          <a:noFill/>
          <a:ln w="19050" cap="flat" cmpd="sng">
            <a:solidFill>
              <a:schemeClr val="lt1"/>
            </a:solidFill>
            <a:prstDash val="solid"/>
            <a:round/>
            <a:headEnd type="none" w="sm" len="sm"/>
            <a:tailEnd type="none" w="sm" len="sm"/>
          </a:ln>
        </p:spPr>
        <p:txBody>
          <a:bodyPr spcFirstLastPara="1" wrap="square" lIns="45700" tIns="45700" rIns="45700" bIns="45700" anchor="t" anchorCtr="0">
            <a:noAutofit/>
          </a:bodyPr>
          <a:lstStyle/>
          <a:p>
            <a:pPr marL="0" lvl="0" indent="0" algn="l" rtl="0">
              <a:spcBef>
                <a:spcPts val="0"/>
              </a:spcBef>
              <a:spcAft>
                <a:spcPts val="0"/>
              </a:spcAft>
              <a:buNone/>
            </a:pPr>
            <a:r>
              <a:rPr lang="en" sz="800" i="1">
                <a:solidFill>
                  <a:schemeClr val="dk1"/>
                </a:solidFill>
                <a:latin typeface="Roboto"/>
                <a:ea typeface="Roboto"/>
                <a:cs typeface="Roboto"/>
                <a:sym typeface="Roboto"/>
              </a:rPr>
              <a:t>*Includes both Non-English Proficient and Limited English Proficient students</a:t>
            </a:r>
            <a:endParaRPr sz="800" i="1">
              <a:solidFill>
                <a:schemeClr val="dk1"/>
              </a:solidFill>
              <a:latin typeface="Roboto"/>
              <a:ea typeface="Roboto"/>
              <a:cs typeface="Roboto"/>
              <a:sym typeface="Roboto"/>
            </a:endParaRPr>
          </a:p>
        </p:txBody>
      </p:sp>
      <p:grpSp>
        <p:nvGrpSpPr>
          <p:cNvPr id="742" name="Google Shape;742;p90"/>
          <p:cNvGrpSpPr/>
          <p:nvPr/>
        </p:nvGrpSpPr>
        <p:grpSpPr>
          <a:xfrm>
            <a:off x="308400" y="1062325"/>
            <a:ext cx="1006800" cy="1003500"/>
            <a:chOff x="308400" y="1076275"/>
            <a:chExt cx="1006800" cy="1003500"/>
          </a:xfrm>
        </p:grpSpPr>
        <p:sp>
          <p:nvSpPr>
            <p:cNvPr id="743" name="Google Shape;743;p90" descr="&quot;&quot;"/>
            <p:cNvSpPr/>
            <p:nvPr/>
          </p:nvSpPr>
          <p:spPr>
            <a:xfrm>
              <a:off x="311700" y="1076275"/>
              <a:ext cx="1003500" cy="1003500"/>
            </a:xfrm>
            <a:prstGeom prst="ellipse">
              <a:avLst/>
            </a:prstGeom>
            <a:solidFill>
              <a:srgbClr val="EF7521"/>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44" name="Google Shape;744;p90"/>
            <p:cNvSpPr txBox="1"/>
            <p:nvPr/>
          </p:nvSpPr>
          <p:spPr>
            <a:xfrm>
              <a:off x="308400" y="10925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178</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SCHOOL</a:t>
              </a:r>
              <a:endParaRPr sz="1200">
                <a:solidFill>
                  <a:schemeClr val="lt1"/>
                </a:solidFill>
                <a:latin typeface="Roboto"/>
                <a:ea typeface="Roboto"/>
                <a:cs typeface="Roboto"/>
                <a:sym typeface="Roboto"/>
              </a:endParaRPr>
            </a:p>
            <a:p>
              <a:pPr marL="0" lvl="0" indent="0" algn="ctr" rtl="0">
                <a:spcBef>
                  <a:spcPts val="0"/>
                </a:spcBef>
                <a:spcAft>
                  <a:spcPts val="0"/>
                </a:spcAft>
                <a:buNone/>
              </a:pPr>
              <a:r>
                <a:rPr lang="en" sz="1200">
                  <a:solidFill>
                    <a:schemeClr val="lt1"/>
                  </a:solidFill>
                  <a:latin typeface="Roboto"/>
                  <a:ea typeface="Roboto"/>
                  <a:cs typeface="Roboto"/>
                  <a:sym typeface="Roboto"/>
                </a:rPr>
                <a:t>DISTRICTS</a:t>
              </a:r>
              <a:endParaRPr sz="1200">
                <a:solidFill>
                  <a:schemeClr val="lt1"/>
                </a:solidFill>
                <a:latin typeface="Roboto"/>
                <a:ea typeface="Roboto"/>
                <a:cs typeface="Roboto"/>
                <a:sym typeface="Roboto"/>
              </a:endParaRPr>
            </a:p>
          </p:txBody>
        </p:sp>
      </p:grpSp>
      <p:grpSp>
        <p:nvGrpSpPr>
          <p:cNvPr id="745" name="Google Shape;745;p90"/>
          <p:cNvGrpSpPr/>
          <p:nvPr/>
        </p:nvGrpSpPr>
        <p:grpSpPr>
          <a:xfrm>
            <a:off x="308400" y="2150613"/>
            <a:ext cx="1006800" cy="1003500"/>
            <a:chOff x="308400" y="2218825"/>
            <a:chExt cx="1006800" cy="1003500"/>
          </a:xfrm>
        </p:grpSpPr>
        <p:sp>
          <p:nvSpPr>
            <p:cNvPr id="746" name="Google Shape;746;p90" descr="&quot;&quot;"/>
            <p:cNvSpPr/>
            <p:nvPr/>
          </p:nvSpPr>
          <p:spPr>
            <a:xfrm>
              <a:off x="311700" y="2218825"/>
              <a:ext cx="1003500" cy="1003500"/>
            </a:xfrm>
            <a:prstGeom prst="ellipse">
              <a:avLst/>
            </a:prstGeom>
            <a:solidFill>
              <a:srgbClr val="F8B333"/>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47" name="Google Shape;747;p90"/>
            <p:cNvSpPr txBox="1"/>
            <p:nvPr/>
          </p:nvSpPr>
          <p:spPr>
            <a:xfrm>
              <a:off x="308400" y="2309488"/>
              <a:ext cx="1003500" cy="8223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dk1"/>
                  </a:solidFill>
                  <a:latin typeface="Roboto"/>
                  <a:ea typeface="Roboto"/>
                  <a:cs typeface="Roboto"/>
                  <a:sym typeface="Roboto"/>
                </a:rPr>
                <a:t>1,927</a:t>
              </a:r>
              <a:endParaRPr sz="1300" b="1">
                <a:solidFill>
                  <a:schemeClr val="dk1"/>
                </a:solidFill>
                <a:latin typeface="Roboto"/>
                <a:ea typeface="Roboto"/>
                <a:cs typeface="Roboto"/>
                <a:sym typeface="Roboto"/>
              </a:endParaRPr>
            </a:p>
            <a:p>
              <a:pPr marL="0" lvl="0" indent="0" algn="ctr" rtl="0">
                <a:spcBef>
                  <a:spcPts val="0"/>
                </a:spcBef>
                <a:spcAft>
                  <a:spcPts val="0"/>
                </a:spcAft>
                <a:buNone/>
              </a:pPr>
              <a:r>
                <a:rPr lang="en" sz="1200">
                  <a:solidFill>
                    <a:schemeClr val="dk1"/>
                  </a:solidFill>
                  <a:latin typeface="Roboto"/>
                  <a:ea typeface="Roboto"/>
                  <a:cs typeface="Roboto"/>
                  <a:sym typeface="Roboto"/>
                </a:rPr>
                <a:t>SCHOOLS</a:t>
              </a:r>
              <a:endParaRPr sz="1200">
                <a:solidFill>
                  <a:schemeClr val="dk1"/>
                </a:solidFill>
                <a:latin typeface="Roboto"/>
                <a:ea typeface="Roboto"/>
                <a:cs typeface="Roboto"/>
                <a:sym typeface="Roboto"/>
              </a:endParaRPr>
            </a:p>
          </p:txBody>
        </p:sp>
      </p:grpSp>
      <p:grpSp>
        <p:nvGrpSpPr>
          <p:cNvPr id="748" name="Google Shape;748;p90"/>
          <p:cNvGrpSpPr/>
          <p:nvPr/>
        </p:nvGrpSpPr>
        <p:grpSpPr>
          <a:xfrm>
            <a:off x="308400" y="3238900"/>
            <a:ext cx="1006800" cy="1003500"/>
            <a:chOff x="308400" y="1076275"/>
            <a:chExt cx="1006800" cy="1003500"/>
          </a:xfrm>
        </p:grpSpPr>
        <p:sp>
          <p:nvSpPr>
            <p:cNvPr id="749" name="Google Shape;749;p90" descr="&quot;&quot;"/>
            <p:cNvSpPr/>
            <p:nvPr/>
          </p:nvSpPr>
          <p:spPr>
            <a:xfrm>
              <a:off x="311700" y="1076275"/>
              <a:ext cx="1003500" cy="1003500"/>
            </a:xfrm>
            <a:prstGeom prst="ellipse">
              <a:avLst/>
            </a:prstGeom>
            <a:solidFill>
              <a:srgbClr val="00953A"/>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50" name="Google Shape;750;p90"/>
            <p:cNvSpPr txBox="1"/>
            <p:nvPr/>
          </p:nvSpPr>
          <p:spPr>
            <a:xfrm>
              <a:off x="308400" y="1146775"/>
              <a:ext cx="1003500" cy="897000"/>
            </a:xfrm>
            <a:prstGeom prst="rect">
              <a:avLst/>
            </a:prstGeom>
            <a:noFill/>
            <a:ln>
              <a:noFill/>
            </a:ln>
          </p:spPr>
          <p:txBody>
            <a:bodyPr spcFirstLastPara="1" wrap="square" lIns="0" tIns="0" rIns="0" bIns="0" anchor="ctr" anchorCtr="0">
              <a:noAutofit/>
            </a:bodyPr>
            <a:lstStyle/>
            <a:p>
              <a:pPr marL="0" lvl="0" indent="0" algn="ctr" rtl="0">
                <a:spcBef>
                  <a:spcPts val="0"/>
                </a:spcBef>
                <a:spcAft>
                  <a:spcPts val="0"/>
                </a:spcAft>
                <a:buNone/>
              </a:pPr>
              <a:r>
                <a:rPr lang="en" sz="1300" b="1">
                  <a:solidFill>
                    <a:schemeClr val="lt1"/>
                  </a:solidFill>
                  <a:latin typeface="Roboto"/>
                  <a:ea typeface="Roboto"/>
                  <a:cs typeface="Roboto"/>
                  <a:sym typeface="Roboto"/>
                </a:rPr>
                <a:t>881,464</a:t>
              </a:r>
              <a:endParaRPr sz="1300" b="1">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PUBLIC </a:t>
              </a:r>
              <a:br>
                <a:rPr lang="en" sz="1000">
                  <a:solidFill>
                    <a:schemeClr val="lt1"/>
                  </a:solidFill>
                  <a:latin typeface="Roboto"/>
                  <a:ea typeface="Roboto"/>
                  <a:cs typeface="Roboto"/>
                  <a:sym typeface="Roboto"/>
                </a:rPr>
              </a:br>
              <a:r>
                <a:rPr lang="en" sz="1000">
                  <a:solidFill>
                    <a:schemeClr val="lt1"/>
                  </a:solidFill>
                  <a:latin typeface="Roboto"/>
                  <a:ea typeface="Roboto"/>
                  <a:cs typeface="Roboto"/>
                  <a:sym typeface="Roboto"/>
                </a:rPr>
                <a:t>SCHOOL</a:t>
              </a:r>
              <a:endParaRPr sz="1000">
                <a:solidFill>
                  <a:schemeClr val="lt1"/>
                </a:solidFill>
                <a:latin typeface="Roboto"/>
                <a:ea typeface="Roboto"/>
                <a:cs typeface="Roboto"/>
                <a:sym typeface="Roboto"/>
              </a:endParaRPr>
            </a:p>
            <a:p>
              <a:pPr marL="0" lvl="0" indent="0" algn="ctr" rtl="0">
                <a:spcBef>
                  <a:spcPts val="0"/>
                </a:spcBef>
                <a:spcAft>
                  <a:spcPts val="0"/>
                </a:spcAft>
                <a:buNone/>
              </a:pPr>
              <a:r>
                <a:rPr lang="en" sz="1000">
                  <a:solidFill>
                    <a:schemeClr val="lt1"/>
                  </a:solidFill>
                  <a:latin typeface="Roboto"/>
                  <a:ea typeface="Roboto"/>
                  <a:cs typeface="Roboto"/>
                  <a:sym typeface="Roboto"/>
                </a:rPr>
                <a:t>STUDENTS</a:t>
              </a:r>
              <a:endParaRPr sz="1000">
                <a:solidFill>
                  <a:schemeClr val="lt1"/>
                </a:solidFill>
                <a:latin typeface="Roboto"/>
                <a:ea typeface="Roboto"/>
                <a:cs typeface="Roboto"/>
                <a:sym typeface="Roboto"/>
              </a:endParaRPr>
            </a:p>
          </p:txBody>
        </p:sp>
      </p:grpSp>
      <p:sp>
        <p:nvSpPr>
          <p:cNvPr id="751" name="Google Shape;751;p90"/>
          <p:cNvSpPr txBox="1"/>
          <p:nvPr/>
        </p:nvSpPr>
        <p:spPr>
          <a:xfrm>
            <a:off x="1603037" y="1064563"/>
            <a:ext cx="4624500" cy="215400"/>
          </a:xfrm>
          <a:prstGeom prst="rect">
            <a:avLst/>
          </a:prstGeom>
          <a:noFill/>
          <a:ln>
            <a:noFill/>
          </a:ln>
        </p:spPr>
        <p:txBody>
          <a:bodyPr spcFirstLastPara="1" wrap="square" lIns="0" tIns="0" rIns="0" bIns="0" anchor="t" anchorCtr="0">
            <a:spAutoFit/>
          </a:bodyPr>
          <a:lstStyle/>
          <a:p>
            <a:pPr marL="0" lvl="0" indent="0" algn="ctr" rtl="0">
              <a:spcBef>
                <a:spcPts val="0"/>
              </a:spcBef>
              <a:spcAft>
                <a:spcPts val="0"/>
              </a:spcAft>
              <a:buNone/>
            </a:pPr>
            <a:r>
              <a:rPr lang="en" b="1">
                <a:solidFill>
                  <a:schemeClr val="dk1"/>
                </a:solidFill>
                <a:latin typeface="Roboto"/>
                <a:ea typeface="Roboto"/>
                <a:cs typeface="Roboto"/>
                <a:sym typeface="Roboto"/>
              </a:rPr>
              <a:t>Student Demographics*</a:t>
            </a:r>
            <a:endParaRPr b="1">
              <a:solidFill>
                <a:schemeClr val="dk1"/>
              </a:solidFill>
              <a:latin typeface="Roboto"/>
              <a:ea typeface="Roboto"/>
              <a:cs typeface="Roboto"/>
              <a:sym typeface="Roboto"/>
            </a:endParaRPr>
          </a:p>
        </p:txBody>
      </p:sp>
      <p:pic>
        <p:nvPicPr>
          <p:cNvPr id="752" name="Google Shape;752;p90"/>
          <p:cNvPicPr preferRelativeResize="0"/>
          <p:nvPr/>
        </p:nvPicPr>
        <p:blipFill rotWithShape="1">
          <a:blip r:embed="rId3">
            <a:alphaModFix/>
          </a:blip>
          <a:srcRect l="49" r="59"/>
          <a:stretch/>
        </p:blipFill>
        <p:spPr>
          <a:xfrm>
            <a:off x="1761637" y="1426175"/>
            <a:ext cx="4307278" cy="2744888"/>
          </a:xfrm>
          <a:prstGeom prst="rect">
            <a:avLst/>
          </a:prstGeom>
          <a:noFill/>
          <a:ln>
            <a:noFill/>
          </a:ln>
        </p:spPr>
      </p:pic>
      <p:cxnSp>
        <p:nvCxnSpPr>
          <p:cNvPr id="753" name="Google Shape;753;p90"/>
          <p:cNvCxnSpPr/>
          <p:nvPr/>
        </p:nvCxnSpPr>
        <p:spPr>
          <a:xfrm>
            <a:off x="0" y="918350"/>
            <a:ext cx="7479600" cy="0"/>
          </a:xfrm>
          <a:prstGeom prst="straightConnector1">
            <a:avLst/>
          </a:prstGeom>
          <a:noFill/>
          <a:ln w="19050" cap="flat" cmpd="sng">
            <a:solidFill>
              <a:srgbClr val="EF7521"/>
            </a:solidFill>
            <a:prstDash val="solid"/>
            <a:round/>
            <a:headEnd type="none" w="med" len="med"/>
            <a:tailEnd type="none" w="med" len="med"/>
          </a:ln>
        </p:spPr>
      </p:cxnSp>
      <p:sp>
        <p:nvSpPr>
          <p:cNvPr id="754" name="Google Shape;754;p90"/>
          <p:cNvSpPr txBox="1"/>
          <p:nvPr/>
        </p:nvSpPr>
        <p:spPr>
          <a:xfrm>
            <a:off x="4623875" y="4103400"/>
            <a:ext cx="2195400" cy="1389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0"/>
              </a:spcAft>
              <a:buNone/>
            </a:pPr>
            <a:r>
              <a:rPr lang="en" sz="800">
                <a:solidFill>
                  <a:schemeClr val="dk1"/>
                </a:solidFill>
                <a:latin typeface="Roboto"/>
                <a:ea typeface="Roboto"/>
                <a:cs typeface="Roboto"/>
                <a:sym typeface="Roboto"/>
              </a:rPr>
              <a:t>*October 2023 Data</a:t>
            </a:r>
            <a:endParaRPr sz="800">
              <a:solidFill>
                <a:schemeClr val="dk1"/>
              </a:solidFill>
              <a:latin typeface="Roboto"/>
              <a:ea typeface="Roboto"/>
              <a:cs typeface="Roboto"/>
              <a:sym typeface="Roboto"/>
            </a:endParaRPr>
          </a:p>
        </p:txBody>
      </p:sp>
      <p:sp>
        <p:nvSpPr>
          <p:cNvPr id="755" name="Google Shape;755;p90"/>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56" name="Google Shape;756;p90"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heory of Change - Orange">
  <p:cSld name="SECTION_HEADER_1_1_1">
    <p:spTree>
      <p:nvGrpSpPr>
        <p:cNvPr id="1" name="Shape 757"/>
        <p:cNvGrpSpPr/>
        <p:nvPr/>
      </p:nvGrpSpPr>
      <p:grpSpPr>
        <a:xfrm>
          <a:off x="0" y="0"/>
          <a:ext cx="0" cy="0"/>
          <a:chOff x="0" y="0"/>
          <a:chExt cx="0" cy="0"/>
        </a:xfrm>
      </p:grpSpPr>
      <p:sp>
        <p:nvSpPr>
          <p:cNvPr id="758" name="Google Shape;758;p91"/>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759" name="Google Shape;759;p9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sp>
        <p:nvSpPr>
          <p:cNvPr id="760" name="Google Shape;760;p91"/>
          <p:cNvSpPr txBox="1"/>
          <p:nvPr/>
        </p:nvSpPr>
        <p:spPr>
          <a:xfrm>
            <a:off x="311700" y="708075"/>
            <a:ext cx="5556600" cy="487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chemeClr val="dk1"/>
              </a:buClr>
              <a:buSzPts val="1100"/>
              <a:buFont typeface="Arial"/>
              <a:buNone/>
            </a:pPr>
            <a:r>
              <a:rPr lang="en" sz="1600" b="1">
                <a:solidFill>
                  <a:srgbClr val="EF7521"/>
                </a:solidFill>
                <a:latin typeface="Roboto"/>
                <a:ea typeface="Roboto"/>
                <a:cs typeface="Roboto"/>
                <a:sym typeface="Roboto"/>
              </a:rPr>
              <a:t>Our Vision </a:t>
            </a:r>
            <a:endParaRPr sz="1200">
              <a:solidFill>
                <a:srgbClr val="EF7521"/>
              </a:solidFill>
              <a:latin typeface="Roboto"/>
              <a:ea typeface="Roboto"/>
              <a:cs typeface="Roboto"/>
              <a:sym typeface="Roboto"/>
            </a:endParaRPr>
          </a:p>
          <a:p>
            <a:pPr marL="0" lvl="0" indent="0" algn="l" rtl="0">
              <a:spcBef>
                <a:spcPts val="200"/>
              </a:spcBef>
              <a:spcAft>
                <a:spcPts val="0"/>
              </a:spcAft>
              <a:buNone/>
            </a:pPr>
            <a:r>
              <a:rPr lang="en" sz="1000">
                <a:solidFill>
                  <a:schemeClr val="dk1"/>
                </a:solidFill>
                <a:latin typeface="Roboto"/>
                <a:ea typeface="Roboto"/>
                <a:cs typeface="Roboto"/>
                <a:sym typeface="Roboto"/>
              </a:rPr>
              <a:t>To create an equitable educational environment where </a:t>
            </a:r>
            <a:r>
              <a:rPr lang="en" sz="1000" i="1">
                <a:solidFill>
                  <a:schemeClr val="dk1"/>
                </a:solidFill>
                <a:latin typeface="Roboto"/>
                <a:ea typeface="Roboto"/>
                <a:cs typeface="Roboto"/>
                <a:sym typeface="Roboto"/>
              </a:rPr>
              <a:t>all</a:t>
            </a:r>
            <a:r>
              <a:rPr lang="en" sz="1000">
                <a:solidFill>
                  <a:schemeClr val="dk1"/>
                </a:solidFill>
                <a:latin typeface="Roboto"/>
                <a:ea typeface="Roboto"/>
                <a:cs typeface="Roboto"/>
                <a:sym typeface="Roboto"/>
              </a:rPr>
              <a:t> students and staff in Colorado thrive</a:t>
            </a:r>
            <a:endParaRPr sz="2000">
              <a:latin typeface="Rockwell"/>
              <a:ea typeface="Rockwell"/>
              <a:cs typeface="Rockwell"/>
              <a:sym typeface="Rockwell"/>
            </a:endParaRPr>
          </a:p>
        </p:txBody>
      </p:sp>
      <p:cxnSp>
        <p:nvCxnSpPr>
          <p:cNvPr id="761" name="Google Shape;761;p91" descr="&quot;&quot;"/>
          <p:cNvCxnSpPr/>
          <p:nvPr/>
        </p:nvCxnSpPr>
        <p:spPr>
          <a:xfrm>
            <a:off x="-160100" y="1282346"/>
            <a:ext cx="8989500" cy="0"/>
          </a:xfrm>
          <a:prstGeom prst="straightConnector1">
            <a:avLst/>
          </a:prstGeom>
          <a:noFill/>
          <a:ln w="9525" cap="flat" cmpd="sng">
            <a:solidFill>
              <a:srgbClr val="EF7521"/>
            </a:solidFill>
            <a:prstDash val="dot"/>
            <a:round/>
            <a:headEnd type="none" w="med" len="med"/>
            <a:tailEnd type="none" w="med" len="med"/>
          </a:ln>
        </p:spPr>
      </p:cxnSp>
      <p:sp>
        <p:nvSpPr>
          <p:cNvPr id="762" name="Google Shape;762;p91"/>
          <p:cNvSpPr txBox="1"/>
          <p:nvPr/>
        </p:nvSpPr>
        <p:spPr>
          <a:xfrm>
            <a:off x="3249133" y="1630850"/>
            <a:ext cx="1600200" cy="643800"/>
          </a:xfrm>
          <a:prstGeom prst="rect">
            <a:avLst/>
          </a:prstGeom>
          <a:noFill/>
          <a:ln>
            <a:noFill/>
          </a:ln>
        </p:spPr>
        <p:txBody>
          <a:bodyPr spcFirstLastPara="1" wrap="square" lIns="0" tIns="0" rIns="0" bIns="0" anchor="t" anchorCtr="0">
            <a:noAutofit/>
          </a:bodyPr>
          <a:lstStyle/>
          <a:p>
            <a:pPr marL="114300" lvl="0" indent="-114300" algn="l" rtl="0">
              <a:spcBef>
                <a:spcPts val="0"/>
              </a:spcBef>
              <a:spcAft>
                <a:spcPts val="0"/>
              </a:spcAft>
              <a:buNone/>
            </a:pPr>
            <a:r>
              <a:rPr lang="en" sz="1100">
                <a:solidFill>
                  <a:srgbClr val="EF7521"/>
                </a:solidFill>
                <a:latin typeface="Roboto Medium"/>
                <a:ea typeface="Roboto Medium"/>
                <a:cs typeface="Roboto Medium"/>
                <a:sym typeface="Roboto Medium"/>
              </a:rPr>
              <a:t>&gt; SERVE</a:t>
            </a:r>
            <a:endParaRPr sz="1100">
              <a:solidFill>
                <a:srgbClr val="EF7521"/>
              </a:solidFill>
            </a:endParaRPr>
          </a:p>
          <a:p>
            <a:pPr marL="137160" lvl="0" indent="0" algn="l" rtl="0">
              <a:spcBef>
                <a:spcPts val="100"/>
              </a:spcBef>
              <a:spcAft>
                <a:spcPts val="500"/>
              </a:spcAft>
              <a:buNone/>
            </a:pPr>
            <a:r>
              <a:rPr lang="en" sz="1000">
                <a:latin typeface="Roboto"/>
                <a:ea typeface="Roboto"/>
                <a:cs typeface="Roboto"/>
                <a:sym typeface="Roboto"/>
              </a:rPr>
              <a:t>Provide actionable support to local educational agencies</a:t>
            </a:r>
            <a:endParaRPr sz="1000">
              <a:latin typeface="Roboto"/>
              <a:ea typeface="Roboto"/>
              <a:cs typeface="Roboto"/>
              <a:sym typeface="Roboto"/>
            </a:endParaRPr>
          </a:p>
        </p:txBody>
      </p:sp>
      <p:sp>
        <p:nvSpPr>
          <p:cNvPr id="763" name="Google Shape;763;p91"/>
          <p:cNvSpPr txBox="1"/>
          <p:nvPr/>
        </p:nvSpPr>
        <p:spPr>
          <a:xfrm>
            <a:off x="5239167" y="1630850"/>
            <a:ext cx="1600200" cy="6747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300">
                <a:solidFill>
                  <a:srgbClr val="EF7521"/>
                </a:solidFill>
                <a:latin typeface="Roboto Medium"/>
                <a:ea typeface="Roboto Medium"/>
                <a:cs typeface="Roboto Medium"/>
                <a:sym typeface="Roboto Medium"/>
              </a:rPr>
              <a:t>&gt; </a:t>
            </a:r>
            <a:r>
              <a:rPr lang="en" sz="1100">
                <a:solidFill>
                  <a:srgbClr val="EF7521"/>
                </a:solidFill>
                <a:latin typeface="Roboto Medium"/>
                <a:ea typeface="Roboto Medium"/>
                <a:cs typeface="Roboto Medium"/>
                <a:sym typeface="Roboto Medium"/>
              </a:rPr>
              <a:t>GUIDE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Implement policy and legislation in an effective way </a:t>
            </a:r>
            <a:endParaRPr sz="1000">
              <a:latin typeface="Roboto"/>
              <a:ea typeface="Roboto"/>
              <a:cs typeface="Roboto"/>
              <a:sym typeface="Roboto"/>
            </a:endParaRPr>
          </a:p>
        </p:txBody>
      </p:sp>
      <p:sp>
        <p:nvSpPr>
          <p:cNvPr id="764" name="Google Shape;764;p91"/>
          <p:cNvSpPr txBox="1"/>
          <p:nvPr/>
        </p:nvSpPr>
        <p:spPr>
          <a:xfrm>
            <a:off x="7229200" y="1630850"/>
            <a:ext cx="1600200" cy="643800"/>
          </a:xfrm>
          <a:prstGeom prst="rect">
            <a:avLst/>
          </a:prstGeom>
          <a:noFill/>
          <a:ln>
            <a:noFill/>
          </a:ln>
        </p:spPr>
        <p:txBody>
          <a:bodyPr spcFirstLastPara="1" wrap="square" lIns="0" tIns="0" rIns="0" bIns="0" anchor="t" anchorCtr="0">
            <a:spAutoFit/>
          </a:bodyPr>
          <a:lstStyle/>
          <a:p>
            <a:pPr marL="114300" marR="0" lvl="0" indent="-114300" algn="l" rtl="0">
              <a:lnSpc>
                <a:spcPct val="100000"/>
              </a:lnSpc>
              <a:spcBef>
                <a:spcPts val="0"/>
              </a:spcBef>
              <a:spcAft>
                <a:spcPts val="0"/>
              </a:spcAft>
              <a:buNone/>
            </a:pPr>
            <a:r>
              <a:rPr lang="en" sz="1100">
                <a:solidFill>
                  <a:srgbClr val="EF7521"/>
                </a:solidFill>
                <a:latin typeface="Roboto Medium"/>
                <a:ea typeface="Roboto Medium"/>
                <a:cs typeface="Roboto Medium"/>
                <a:sym typeface="Roboto Medium"/>
              </a:rPr>
              <a:t>&gt; ELEVATE</a:t>
            </a:r>
            <a:endParaRPr b="1">
              <a:solidFill>
                <a:srgbClr val="EF7521"/>
              </a:solidFill>
            </a:endParaRPr>
          </a:p>
          <a:p>
            <a:pPr marL="137160" marR="0" lvl="0" indent="0" algn="l" rtl="0">
              <a:lnSpc>
                <a:spcPct val="100000"/>
              </a:lnSpc>
              <a:spcBef>
                <a:spcPts val="100"/>
              </a:spcBef>
              <a:spcAft>
                <a:spcPts val="300"/>
              </a:spcAft>
              <a:buNone/>
            </a:pPr>
            <a:r>
              <a:rPr lang="en" sz="1000">
                <a:latin typeface="Roboto"/>
                <a:ea typeface="Roboto"/>
                <a:cs typeface="Roboto"/>
                <a:sym typeface="Roboto"/>
              </a:rPr>
              <a:t>Share the experiences of local educational agencies and students</a:t>
            </a:r>
            <a:endParaRPr sz="1000">
              <a:latin typeface="Roboto"/>
              <a:ea typeface="Roboto"/>
              <a:cs typeface="Roboto"/>
              <a:sym typeface="Roboto"/>
            </a:endParaRPr>
          </a:p>
        </p:txBody>
      </p:sp>
      <p:sp>
        <p:nvSpPr>
          <p:cNvPr id="765" name="Google Shape;765;p91"/>
          <p:cNvSpPr txBox="1"/>
          <p:nvPr/>
        </p:nvSpPr>
        <p:spPr>
          <a:xfrm>
            <a:off x="311700" y="1368825"/>
            <a:ext cx="2547600" cy="733800"/>
          </a:xfrm>
          <a:prstGeom prst="rect">
            <a:avLst/>
          </a:prstGeom>
          <a:noFill/>
          <a:ln>
            <a:noFill/>
          </a:ln>
        </p:spPr>
        <p:txBody>
          <a:bodyPr spcFirstLastPara="1" wrap="square" lIns="0" tIns="0" rIns="0" bIns="0" anchor="t" anchorCtr="0">
            <a:noAutofit/>
          </a:bodyPr>
          <a:lstStyle/>
          <a:p>
            <a:pPr marL="0" lvl="0" indent="0" algn="l" rtl="0">
              <a:spcBef>
                <a:spcPts val="0"/>
              </a:spcBef>
              <a:spcAft>
                <a:spcPts val="0"/>
              </a:spcAft>
              <a:buClr>
                <a:srgbClr val="000000"/>
              </a:buClr>
              <a:buSzPts val="1100"/>
              <a:buFont typeface="Arial"/>
              <a:buNone/>
            </a:pPr>
            <a:r>
              <a:rPr lang="en" sz="1600" b="1">
                <a:solidFill>
                  <a:srgbClr val="EF7521"/>
                </a:solidFill>
                <a:latin typeface="Roboto"/>
                <a:ea typeface="Roboto"/>
                <a:cs typeface="Roboto"/>
                <a:sym typeface="Roboto"/>
              </a:rPr>
              <a:t>Our Role</a:t>
            </a:r>
            <a:endParaRPr sz="1600" b="1">
              <a:solidFill>
                <a:srgbClr val="EF7521"/>
              </a:solidFill>
              <a:latin typeface="Roboto"/>
              <a:ea typeface="Roboto"/>
              <a:cs typeface="Roboto"/>
              <a:sym typeface="Roboto"/>
            </a:endParaRPr>
          </a:p>
          <a:p>
            <a:pPr marL="0" lvl="0" indent="0" algn="l" rtl="0">
              <a:spcBef>
                <a:spcPts val="200"/>
              </a:spcBef>
              <a:spcAft>
                <a:spcPts val="0"/>
              </a:spcAft>
              <a:buNone/>
            </a:pPr>
            <a:r>
              <a:rPr lang="en" sz="1000">
                <a:latin typeface="Roboto"/>
                <a:ea typeface="Roboto"/>
                <a:cs typeface="Roboto"/>
                <a:sym typeface="Roboto"/>
              </a:rPr>
              <a:t>To improve student outcomes and ensure students and families across Colorado have access to high-quality schools, we will: </a:t>
            </a:r>
            <a:endParaRPr sz="1000">
              <a:latin typeface="Roboto"/>
              <a:ea typeface="Roboto"/>
              <a:cs typeface="Roboto"/>
              <a:sym typeface="Roboto"/>
            </a:endParaRPr>
          </a:p>
        </p:txBody>
      </p:sp>
      <p:sp>
        <p:nvSpPr>
          <p:cNvPr id="766" name="Google Shape;766;p91"/>
          <p:cNvSpPr txBox="1"/>
          <p:nvPr/>
        </p:nvSpPr>
        <p:spPr>
          <a:xfrm>
            <a:off x="311700" y="2586100"/>
            <a:ext cx="84273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Core Values:    </a:t>
            </a:r>
            <a:r>
              <a:rPr lang="en" sz="1300">
                <a:solidFill>
                  <a:schemeClr val="dk1"/>
                </a:solidFill>
              </a:rPr>
              <a:t>INTEGRITY  |  EQUITY  |  ACCOUNTABILITY  |  TRUST  |  SERVICE</a:t>
            </a:r>
            <a:endParaRPr sz="1300">
              <a:solidFill>
                <a:schemeClr val="dk1"/>
              </a:solidFill>
            </a:endParaRPr>
          </a:p>
        </p:txBody>
      </p:sp>
      <p:cxnSp>
        <p:nvCxnSpPr>
          <p:cNvPr id="767" name="Google Shape;767;p91" descr="&quot;&quot;"/>
          <p:cNvCxnSpPr/>
          <p:nvPr/>
        </p:nvCxnSpPr>
        <p:spPr>
          <a:xfrm>
            <a:off x="3130417" y="1632525"/>
            <a:ext cx="0" cy="674700"/>
          </a:xfrm>
          <a:prstGeom prst="straightConnector1">
            <a:avLst/>
          </a:prstGeom>
          <a:noFill/>
          <a:ln w="9525" cap="flat" cmpd="sng">
            <a:solidFill>
              <a:srgbClr val="EF7521"/>
            </a:solidFill>
            <a:prstDash val="dot"/>
            <a:round/>
            <a:headEnd type="none" w="med" len="med"/>
            <a:tailEnd type="none" w="med" len="med"/>
          </a:ln>
        </p:spPr>
      </p:cxnSp>
      <p:grpSp>
        <p:nvGrpSpPr>
          <p:cNvPr id="768" name="Google Shape;768;p91"/>
          <p:cNvGrpSpPr/>
          <p:nvPr/>
        </p:nvGrpSpPr>
        <p:grpSpPr>
          <a:xfrm>
            <a:off x="311700" y="3548650"/>
            <a:ext cx="8363900" cy="646200"/>
            <a:chOff x="375100" y="3396250"/>
            <a:chExt cx="8363900" cy="646200"/>
          </a:xfrm>
        </p:grpSpPr>
        <p:sp>
          <p:nvSpPr>
            <p:cNvPr id="769" name="Google Shape;769;p91"/>
            <p:cNvSpPr/>
            <p:nvPr/>
          </p:nvSpPr>
          <p:spPr>
            <a:xfrm rot="5400000">
              <a:off x="71244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0" name="Google Shape;770;p91"/>
            <p:cNvSpPr/>
            <p:nvPr/>
          </p:nvSpPr>
          <p:spPr>
            <a:xfrm rot="5400000">
              <a:off x="5197433"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1" name="Google Shape;771;p91"/>
            <p:cNvSpPr/>
            <p:nvPr/>
          </p:nvSpPr>
          <p:spPr>
            <a:xfrm rot="5400000">
              <a:off x="3270467"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2" name="Google Shape;772;p91"/>
            <p:cNvSpPr/>
            <p:nvPr/>
          </p:nvSpPr>
          <p:spPr>
            <a:xfrm rot="5400000">
              <a:off x="1343500" y="2427850"/>
              <a:ext cx="646200" cy="2583000"/>
            </a:xfrm>
            <a:prstGeom prst="round2SameRect">
              <a:avLst>
                <a:gd name="adj1" fmla="val 50000"/>
                <a:gd name="adj2" fmla="val 0"/>
              </a:avLst>
            </a:prstGeom>
            <a:gradFill>
              <a:gsLst>
                <a:gs pos="0">
                  <a:srgbClr val="FFAB40"/>
                </a:gs>
                <a:gs pos="33000">
                  <a:srgbClr val="F79031"/>
                </a:gs>
                <a:gs pos="100000">
                  <a:srgbClr val="EF7521"/>
                </a:gs>
              </a:gsLst>
              <a:lin ang="10800025" scaled="0"/>
            </a:gradFill>
            <a:ln w="19050" cap="flat" cmpd="sng">
              <a:solidFill>
                <a:srgbClr val="FFFF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773" name="Google Shape;773;p91"/>
            <p:cNvSpPr txBox="1"/>
            <p:nvPr/>
          </p:nvSpPr>
          <p:spPr>
            <a:xfrm>
              <a:off x="959725" y="3534700"/>
              <a:ext cx="18015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rgbClr val="FFFFFF"/>
                  </a:solidFill>
                  <a:latin typeface="Roboto"/>
                  <a:ea typeface="Roboto"/>
                  <a:cs typeface="Roboto"/>
                  <a:sym typeface="Roboto"/>
                </a:rPr>
                <a:t>Increase Student</a:t>
              </a:r>
              <a:br>
                <a:rPr lang="en" sz="1200" b="1">
                  <a:solidFill>
                    <a:srgbClr val="FFFFFF"/>
                  </a:solidFill>
                  <a:latin typeface="Roboto"/>
                  <a:ea typeface="Roboto"/>
                  <a:cs typeface="Roboto"/>
                  <a:sym typeface="Roboto"/>
                </a:rPr>
              </a:br>
              <a:r>
                <a:rPr lang="en" sz="1200" b="1">
                  <a:solidFill>
                    <a:srgbClr val="FFFFFF"/>
                  </a:solidFill>
                  <a:latin typeface="Roboto"/>
                  <a:ea typeface="Roboto"/>
                  <a:cs typeface="Roboto"/>
                  <a:sym typeface="Roboto"/>
                </a:rPr>
                <a:t>Engagement</a:t>
              </a:r>
              <a:endParaRPr sz="1200" b="1">
                <a:solidFill>
                  <a:srgbClr val="FFFFFF"/>
                </a:solidFill>
                <a:latin typeface="Roboto"/>
                <a:ea typeface="Roboto"/>
                <a:cs typeface="Roboto"/>
                <a:sym typeface="Roboto"/>
              </a:endParaRPr>
            </a:p>
          </p:txBody>
        </p:sp>
        <p:sp>
          <p:nvSpPr>
            <p:cNvPr id="774" name="Google Shape;774;p91"/>
            <p:cNvSpPr txBox="1"/>
            <p:nvPr/>
          </p:nvSpPr>
          <p:spPr>
            <a:xfrm>
              <a:off x="3118651" y="35299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Clr>
                  <a:schemeClr val="dk1"/>
                </a:buClr>
                <a:buSzPts val="1100"/>
                <a:buFont typeface="Arial"/>
                <a:buNone/>
              </a:pPr>
              <a:r>
                <a:rPr lang="en" sz="1200" b="1">
                  <a:solidFill>
                    <a:schemeClr val="lt1"/>
                  </a:solidFill>
                  <a:latin typeface="Roboto"/>
                  <a:ea typeface="Roboto"/>
                  <a:cs typeface="Roboto"/>
                  <a:sym typeface="Roboto"/>
                </a:rPr>
                <a:t>Accelerate Student Outcomes</a:t>
              </a:r>
              <a:endParaRPr sz="1200" b="1">
                <a:solidFill>
                  <a:srgbClr val="FFFFFF"/>
                </a:solidFill>
                <a:latin typeface="Roboto"/>
                <a:ea typeface="Roboto"/>
                <a:cs typeface="Roboto"/>
                <a:sym typeface="Roboto"/>
              </a:endParaRPr>
            </a:p>
          </p:txBody>
        </p:sp>
        <p:sp>
          <p:nvSpPr>
            <p:cNvPr id="775" name="Google Shape;775;p91"/>
            <p:cNvSpPr txBox="1"/>
            <p:nvPr/>
          </p:nvSpPr>
          <p:spPr>
            <a:xfrm>
              <a:off x="7024201"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Provide Operational Excellence</a:t>
              </a:r>
              <a:endParaRPr sz="1200" b="1">
                <a:solidFill>
                  <a:srgbClr val="FFFFFF"/>
                </a:solidFill>
                <a:latin typeface="Roboto"/>
                <a:ea typeface="Roboto"/>
                <a:cs typeface="Roboto"/>
                <a:sym typeface="Roboto"/>
              </a:endParaRPr>
            </a:p>
          </p:txBody>
        </p:sp>
        <p:sp>
          <p:nvSpPr>
            <p:cNvPr id="776" name="Google Shape;776;p91"/>
            <p:cNvSpPr txBox="1"/>
            <p:nvPr/>
          </p:nvSpPr>
          <p:spPr>
            <a:xfrm>
              <a:off x="5071413" y="3534688"/>
              <a:ext cx="1404600" cy="369300"/>
            </a:xfrm>
            <a:prstGeom prst="rect">
              <a:avLst/>
            </a:prstGeom>
            <a:noFill/>
            <a:ln>
              <a:noFill/>
            </a:ln>
          </p:spPr>
          <p:txBody>
            <a:bodyPr spcFirstLastPara="1" wrap="square" lIns="0" tIns="0" rIns="0" bIns="0" anchor="t" anchorCtr="0">
              <a:spAutoFit/>
            </a:bodyPr>
            <a:lstStyle/>
            <a:p>
              <a:pPr marL="0" lvl="0" indent="0" algn="l" rtl="0">
                <a:spcBef>
                  <a:spcPts val="0"/>
                </a:spcBef>
                <a:spcAft>
                  <a:spcPts val="0"/>
                </a:spcAft>
                <a:buNone/>
              </a:pPr>
              <a:r>
                <a:rPr lang="en" sz="1200" b="1">
                  <a:solidFill>
                    <a:schemeClr val="lt1"/>
                  </a:solidFill>
                  <a:latin typeface="Roboto"/>
                  <a:ea typeface="Roboto"/>
                  <a:cs typeface="Roboto"/>
                  <a:sym typeface="Roboto"/>
                </a:rPr>
                <a:t>Strengthen the Educator Workforce</a:t>
              </a:r>
              <a:endParaRPr sz="1200" b="1">
                <a:solidFill>
                  <a:srgbClr val="FFFFFF"/>
                </a:solidFill>
                <a:latin typeface="Roboto"/>
                <a:ea typeface="Roboto"/>
                <a:cs typeface="Roboto"/>
                <a:sym typeface="Roboto"/>
              </a:endParaRPr>
            </a:p>
          </p:txBody>
        </p:sp>
      </p:grpSp>
      <p:cxnSp>
        <p:nvCxnSpPr>
          <p:cNvPr id="777" name="Google Shape;777;p91" descr="&quot;&quot;"/>
          <p:cNvCxnSpPr/>
          <p:nvPr/>
        </p:nvCxnSpPr>
        <p:spPr>
          <a:xfrm>
            <a:off x="5120450"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778" name="Google Shape;778;p91" descr="&quot;&quot;"/>
          <p:cNvCxnSpPr/>
          <p:nvPr/>
        </p:nvCxnSpPr>
        <p:spPr>
          <a:xfrm>
            <a:off x="7110483" y="1632525"/>
            <a:ext cx="0" cy="674700"/>
          </a:xfrm>
          <a:prstGeom prst="straightConnector1">
            <a:avLst/>
          </a:prstGeom>
          <a:noFill/>
          <a:ln w="9525" cap="flat" cmpd="sng">
            <a:solidFill>
              <a:srgbClr val="EF7521"/>
            </a:solidFill>
            <a:prstDash val="dot"/>
            <a:round/>
            <a:headEnd type="none" w="med" len="med"/>
            <a:tailEnd type="none" w="med" len="med"/>
          </a:ln>
        </p:spPr>
      </p:cxnSp>
      <p:cxnSp>
        <p:nvCxnSpPr>
          <p:cNvPr id="779" name="Google Shape;779;p91"/>
          <p:cNvCxnSpPr/>
          <p:nvPr/>
        </p:nvCxnSpPr>
        <p:spPr>
          <a:xfrm>
            <a:off x="-160100" y="2409466"/>
            <a:ext cx="9030600" cy="0"/>
          </a:xfrm>
          <a:prstGeom prst="straightConnector1">
            <a:avLst/>
          </a:prstGeom>
          <a:noFill/>
          <a:ln w="9525" cap="flat" cmpd="sng">
            <a:solidFill>
              <a:srgbClr val="EF7521"/>
            </a:solidFill>
            <a:prstDash val="dot"/>
            <a:round/>
            <a:headEnd type="none" w="med" len="med"/>
            <a:tailEnd type="none" w="med" len="med"/>
          </a:ln>
        </p:spPr>
      </p:cxnSp>
      <p:cxnSp>
        <p:nvCxnSpPr>
          <p:cNvPr id="780" name="Google Shape;780;p91"/>
          <p:cNvCxnSpPr/>
          <p:nvPr/>
        </p:nvCxnSpPr>
        <p:spPr>
          <a:xfrm>
            <a:off x="-160100" y="3016625"/>
            <a:ext cx="9030600" cy="0"/>
          </a:xfrm>
          <a:prstGeom prst="straightConnector1">
            <a:avLst/>
          </a:prstGeom>
          <a:noFill/>
          <a:ln w="9525" cap="flat" cmpd="sng">
            <a:solidFill>
              <a:srgbClr val="EF7521"/>
            </a:solidFill>
            <a:prstDash val="dot"/>
            <a:round/>
            <a:headEnd type="none" w="med" len="med"/>
            <a:tailEnd type="none" w="med" len="med"/>
          </a:ln>
        </p:spPr>
      </p:cxnSp>
      <p:sp>
        <p:nvSpPr>
          <p:cNvPr id="781" name="Google Shape;781;p91"/>
          <p:cNvSpPr txBox="1"/>
          <p:nvPr/>
        </p:nvSpPr>
        <p:spPr>
          <a:xfrm>
            <a:off x="311700" y="3219775"/>
            <a:ext cx="1600200" cy="299700"/>
          </a:xfrm>
          <a:prstGeom prst="rect">
            <a:avLst/>
          </a:prstGeom>
          <a:noFill/>
          <a:ln>
            <a:noFill/>
          </a:ln>
        </p:spPr>
        <p:txBody>
          <a:bodyPr spcFirstLastPara="1" wrap="square" lIns="0" tIns="0" rIns="91425" bIns="91425" anchor="t" anchorCtr="0">
            <a:noAutofit/>
          </a:bodyPr>
          <a:lstStyle/>
          <a:p>
            <a:pPr marL="0" lvl="0" indent="0" algn="l" rtl="0">
              <a:spcBef>
                <a:spcPts val="0"/>
              </a:spcBef>
              <a:spcAft>
                <a:spcPts val="800"/>
              </a:spcAft>
              <a:buNone/>
            </a:pPr>
            <a:r>
              <a:rPr lang="en" sz="1600" b="1">
                <a:solidFill>
                  <a:srgbClr val="EF7521"/>
                </a:solidFill>
                <a:latin typeface="Roboto"/>
                <a:ea typeface="Roboto"/>
                <a:cs typeface="Roboto"/>
                <a:sym typeface="Roboto"/>
              </a:rPr>
              <a:t>Our Priorities:</a:t>
            </a:r>
            <a:endParaRPr sz="1300">
              <a:solidFill>
                <a:schemeClr val="dk1"/>
              </a:solidFill>
            </a:endParaRPr>
          </a:p>
        </p:txBody>
      </p:sp>
      <p:sp>
        <p:nvSpPr>
          <p:cNvPr id="782" name="Google Shape;782;p91"/>
          <p:cNvSpPr txBox="1"/>
          <p:nvPr/>
        </p:nvSpPr>
        <p:spPr>
          <a:xfrm>
            <a:off x="311700" y="171000"/>
            <a:ext cx="5556600" cy="265200"/>
          </a:xfrm>
          <a:prstGeom prst="rect">
            <a:avLst/>
          </a:prstGeom>
          <a:noFill/>
          <a:ln>
            <a:noFill/>
          </a:ln>
        </p:spPr>
        <p:txBody>
          <a:bodyPr spcFirstLastPara="1" wrap="square" lIns="0" tIns="0" rIns="0" bIns="0" anchor="t" anchorCtr="0">
            <a:noAutofit/>
          </a:bodyPr>
          <a:lstStyle/>
          <a:p>
            <a:pPr marL="0" lvl="0" indent="0" algn="l" rtl="0">
              <a:spcBef>
                <a:spcPts val="0"/>
              </a:spcBef>
              <a:spcAft>
                <a:spcPts val="200"/>
              </a:spcAft>
              <a:buNone/>
            </a:pPr>
            <a:r>
              <a:rPr lang="en" sz="2000" b="1">
                <a:solidFill>
                  <a:schemeClr val="dk1"/>
                </a:solidFill>
                <a:latin typeface="Roboto"/>
                <a:ea typeface="Roboto"/>
                <a:cs typeface="Roboto"/>
                <a:sym typeface="Roboto"/>
              </a:rPr>
              <a:t>Theory of Change</a:t>
            </a:r>
            <a:endParaRPr sz="2000" b="1">
              <a:solidFill>
                <a:schemeClr val="dk1"/>
              </a:solidFill>
              <a:latin typeface="Roboto"/>
              <a:ea typeface="Roboto"/>
              <a:cs typeface="Roboto"/>
              <a:sym typeface="Roboto"/>
            </a:endParaRPr>
          </a:p>
        </p:txBody>
      </p:sp>
      <p:cxnSp>
        <p:nvCxnSpPr>
          <p:cNvPr id="783" name="Google Shape;783;p91" descr="&quot;&quot;"/>
          <p:cNvCxnSpPr/>
          <p:nvPr/>
        </p:nvCxnSpPr>
        <p:spPr>
          <a:xfrm>
            <a:off x="-160100" y="588900"/>
            <a:ext cx="8989500" cy="0"/>
          </a:xfrm>
          <a:prstGeom prst="straightConnector1">
            <a:avLst/>
          </a:prstGeom>
          <a:noFill/>
          <a:ln w="9525" cap="flat" cmpd="sng">
            <a:solidFill>
              <a:srgbClr val="EF7521"/>
            </a:solidFill>
            <a:prstDash val="dot"/>
            <a:round/>
            <a:headEnd type="none" w="med" len="med"/>
            <a:tailEnd type="none" w="med" len="med"/>
          </a:ln>
        </p:spPr>
      </p:cxnSp>
      <p:sp>
        <p:nvSpPr>
          <p:cNvPr id="784" name="Google Shape;784;p9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85" name="Google Shape;785;p91"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Divider - Orange - 01" type="tx">
  <p:cSld name="TITLE_AND_BODY">
    <p:spTree>
      <p:nvGrpSpPr>
        <p:cNvPr id="1" name="Shape 786"/>
        <p:cNvGrpSpPr/>
        <p:nvPr/>
      </p:nvGrpSpPr>
      <p:grpSpPr>
        <a:xfrm>
          <a:off x="0" y="0"/>
          <a:ext cx="0" cy="0"/>
          <a:chOff x="0" y="0"/>
          <a:chExt cx="0" cy="0"/>
        </a:xfrm>
      </p:grpSpPr>
      <p:pic>
        <p:nvPicPr>
          <p:cNvPr id="787" name="Google Shape;787;p92" descr="Photo of elementary students and teacher"/>
          <p:cNvPicPr preferRelativeResize="0"/>
          <p:nvPr/>
        </p:nvPicPr>
        <p:blipFill>
          <a:blip r:embed="rId2">
            <a:alphaModFix/>
          </a:blip>
          <a:stretch>
            <a:fillRect/>
          </a:stretch>
        </p:blipFill>
        <p:spPr>
          <a:xfrm>
            <a:off x="0" y="0"/>
            <a:ext cx="9144008" cy="5143501"/>
          </a:xfrm>
          <a:prstGeom prst="rect">
            <a:avLst/>
          </a:prstGeom>
          <a:noFill/>
          <a:ln>
            <a:noFill/>
          </a:ln>
        </p:spPr>
      </p:pic>
      <p:sp>
        <p:nvSpPr>
          <p:cNvPr id="788" name="Google Shape;788;p92"/>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789" name="Google Shape;789;p9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90" name="Google Shape;790;p9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91" name="Google Shape;791;p9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110"/>
        <p:cNvGrpSpPr/>
        <p:nvPr/>
      </p:nvGrpSpPr>
      <p:grpSpPr>
        <a:xfrm>
          <a:off x="0" y="0"/>
          <a:ext cx="0" cy="0"/>
          <a:chOff x="0" y="0"/>
          <a:chExt cx="0" cy="0"/>
        </a:xfrm>
      </p:grpSpPr>
      <p:pic>
        <p:nvPicPr>
          <p:cNvPr id="111" name="Google Shape;111;p10"/>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112" name="Google Shape;112;p10"/>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113" name="Google Shape;113;p1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114" name="Google Shape;114;p10"/>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115" name="Google Shape;115;p10"/>
          <p:cNvPicPr preferRelativeResize="0"/>
          <p:nvPr/>
        </p:nvPicPr>
        <p:blipFill>
          <a:blip r:embed="rId3">
            <a:alphaModFix/>
          </a:blip>
          <a:stretch>
            <a:fillRect/>
          </a:stretch>
        </p:blipFill>
        <p:spPr>
          <a:xfrm>
            <a:off x="8002150" y="4594525"/>
            <a:ext cx="924425" cy="403399"/>
          </a:xfrm>
          <a:prstGeom prst="rect">
            <a:avLst/>
          </a:prstGeom>
          <a:noFill/>
          <a:ln>
            <a:noFill/>
          </a:ln>
        </p:spPr>
      </p:pic>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ivider - Orange - 02">
  <p:cSld name="TITLE_AND_BODY_1">
    <p:spTree>
      <p:nvGrpSpPr>
        <p:cNvPr id="1" name="Shape 792"/>
        <p:cNvGrpSpPr/>
        <p:nvPr/>
      </p:nvGrpSpPr>
      <p:grpSpPr>
        <a:xfrm>
          <a:off x="0" y="0"/>
          <a:ext cx="0" cy="0"/>
          <a:chOff x="0" y="0"/>
          <a:chExt cx="0" cy="0"/>
        </a:xfrm>
      </p:grpSpPr>
      <p:pic>
        <p:nvPicPr>
          <p:cNvPr id="793" name="Google Shape;793;p93"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794" name="Google Shape;794;p93"/>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795" name="Google Shape;795;p9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796" name="Google Shape;796;p93"/>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797" name="Google Shape;797;p93"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Divider - Orange - 03">
  <p:cSld name="TITLE_AND_BODY_1_1">
    <p:spTree>
      <p:nvGrpSpPr>
        <p:cNvPr id="1" name="Shape 798"/>
        <p:cNvGrpSpPr/>
        <p:nvPr/>
      </p:nvGrpSpPr>
      <p:grpSpPr>
        <a:xfrm>
          <a:off x="0" y="0"/>
          <a:ext cx="0" cy="0"/>
          <a:chOff x="0" y="0"/>
          <a:chExt cx="0" cy="0"/>
        </a:xfrm>
      </p:grpSpPr>
      <p:pic>
        <p:nvPicPr>
          <p:cNvPr id="799" name="Google Shape;799;p94"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00" name="Google Shape;800;p94"/>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801" name="Google Shape;801;p9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802" name="Google Shape;802;p94" descr="CDE logo"/>
          <p:cNvPicPr preferRelativeResize="0"/>
          <p:nvPr/>
        </p:nvPicPr>
        <p:blipFill>
          <a:blip r:embed="rId3">
            <a:alphaModFix/>
          </a:blip>
          <a:stretch>
            <a:fillRect/>
          </a:stretch>
        </p:blipFill>
        <p:spPr>
          <a:xfrm>
            <a:off x="8002150" y="4594525"/>
            <a:ext cx="924425" cy="403399"/>
          </a:xfrm>
          <a:prstGeom prst="rect">
            <a:avLst/>
          </a:prstGeom>
          <a:noFill/>
          <a:ln>
            <a:noFill/>
          </a:ln>
        </p:spPr>
      </p:pic>
      <p:sp>
        <p:nvSpPr>
          <p:cNvPr id="803" name="Google Shape;803;p94"/>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Divider - Orange - 04">
  <p:cSld name="TITLE_AND_BODY_1_1_1">
    <p:spTree>
      <p:nvGrpSpPr>
        <p:cNvPr id="1" name="Shape 804"/>
        <p:cNvGrpSpPr/>
        <p:nvPr/>
      </p:nvGrpSpPr>
      <p:grpSpPr>
        <a:xfrm>
          <a:off x="0" y="0"/>
          <a:ext cx="0" cy="0"/>
          <a:chOff x="0" y="0"/>
          <a:chExt cx="0" cy="0"/>
        </a:xfrm>
      </p:grpSpPr>
      <p:pic>
        <p:nvPicPr>
          <p:cNvPr id="805" name="Google Shape;805;p95" descr="Photo of elementary student"/>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06" name="Google Shape;806;p95"/>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807" name="Google Shape;807;p95"/>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808" name="Google Shape;808;p95"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ivider - Orange - 05">
  <p:cSld name="TITLE_AND_BODY_1_1_1_1">
    <p:spTree>
      <p:nvGrpSpPr>
        <p:cNvPr id="1" name="Shape 809"/>
        <p:cNvGrpSpPr/>
        <p:nvPr/>
      </p:nvGrpSpPr>
      <p:grpSpPr>
        <a:xfrm>
          <a:off x="0" y="0"/>
          <a:ext cx="0" cy="0"/>
          <a:chOff x="0" y="0"/>
          <a:chExt cx="0" cy="0"/>
        </a:xfrm>
      </p:grpSpPr>
      <p:pic>
        <p:nvPicPr>
          <p:cNvPr id="810" name="Google Shape;810;p96"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11" name="Google Shape;811;p96"/>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812" name="Google Shape;812;p96"/>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chemeClr val="dk1"/>
                </a:solidFill>
              </a:rPr>
              <a:t> </a:t>
            </a:r>
            <a:fld id="{00000000-1234-1234-1234-123412341234}" type="slidenum">
              <a:rPr lang="en" sz="1300">
                <a:solidFill>
                  <a:schemeClr val="dk1"/>
                </a:solidFill>
              </a:rPr>
              <a:t>‹#›</a:t>
            </a:fld>
            <a:endParaRPr sz="1300">
              <a:solidFill>
                <a:schemeClr val="dk1"/>
              </a:solidFill>
            </a:endParaRPr>
          </a:p>
        </p:txBody>
      </p:sp>
      <p:pic>
        <p:nvPicPr>
          <p:cNvPr id="813" name="Google Shape;813;p96"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Divider - Orange - 06">
  <p:cSld name="TITLE_AND_BODY_1_1_1_1_1">
    <p:spTree>
      <p:nvGrpSpPr>
        <p:cNvPr id="1" name="Shape 814"/>
        <p:cNvGrpSpPr/>
        <p:nvPr/>
      </p:nvGrpSpPr>
      <p:grpSpPr>
        <a:xfrm>
          <a:off x="0" y="0"/>
          <a:ext cx="0" cy="0"/>
          <a:chOff x="0" y="0"/>
          <a:chExt cx="0" cy="0"/>
        </a:xfrm>
      </p:grpSpPr>
      <p:pic>
        <p:nvPicPr>
          <p:cNvPr id="815" name="Google Shape;815;p97" descr="Photo of elementary str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16" name="Google Shape;816;p97"/>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817" name="Google Shape;817;p97"/>
          <p:cNvSpPr txBox="1"/>
          <p:nvPr/>
        </p:nvSpPr>
        <p:spPr>
          <a:xfrm>
            <a:off x="123875" y="4568875"/>
            <a:ext cx="517500" cy="4878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818" name="Google Shape;818;p97"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ivider - Orange - 07">
  <p:cSld name="TITLE_AND_BODY_1_1_1_1_1_1">
    <p:spTree>
      <p:nvGrpSpPr>
        <p:cNvPr id="1" name="Shape 819"/>
        <p:cNvGrpSpPr/>
        <p:nvPr/>
      </p:nvGrpSpPr>
      <p:grpSpPr>
        <a:xfrm>
          <a:off x="0" y="0"/>
          <a:ext cx="0" cy="0"/>
          <a:chOff x="0" y="0"/>
          <a:chExt cx="0" cy="0"/>
        </a:xfrm>
      </p:grpSpPr>
      <p:pic>
        <p:nvPicPr>
          <p:cNvPr id="820" name="Google Shape;820;p98" descr="Photo of elementary students"/>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21" name="Google Shape;821;p98"/>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822" name="Google Shape;822;p98"/>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823" name="Google Shape;823;p98"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ivider - Orange - 08">
  <p:cSld name="TITLE_AND_BODY_1_1_1_1_1_1_1">
    <p:spTree>
      <p:nvGrpSpPr>
        <p:cNvPr id="1" name="Shape 824"/>
        <p:cNvGrpSpPr/>
        <p:nvPr/>
      </p:nvGrpSpPr>
      <p:grpSpPr>
        <a:xfrm>
          <a:off x="0" y="0"/>
          <a:ext cx="0" cy="0"/>
          <a:chOff x="0" y="0"/>
          <a:chExt cx="0" cy="0"/>
        </a:xfrm>
      </p:grpSpPr>
      <p:pic>
        <p:nvPicPr>
          <p:cNvPr id="825" name="Google Shape;825;p99" descr="Photo of elementary student and teacher"/>
          <p:cNvPicPr preferRelativeResize="0"/>
          <p:nvPr/>
        </p:nvPicPr>
        <p:blipFill rotWithShape="1">
          <a:blip r:embed="rId2">
            <a:alphaModFix/>
          </a:blip>
          <a:srcRect/>
          <a:stretch/>
        </p:blipFill>
        <p:spPr>
          <a:xfrm>
            <a:off x="0" y="0"/>
            <a:ext cx="9144008" cy="5143501"/>
          </a:xfrm>
          <a:prstGeom prst="rect">
            <a:avLst/>
          </a:prstGeom>
          <a:noFill/>
          <a:ln>
            <a:noFill/>
          </a:ln>
        </p:spPr>
      </p:pic>
      <p:sp>
        <p:nvSpPr>
          <p:cNvPr id="826" name="Google Shape;826;p99"/>
          <p:cNvSpPr txBox="1">
            <a:spLocks noGrp="1"/>
          </p:cNvSpPr>
          <p:nvPr>
            <p:ph type="title"/>
          </p:nvPr>
        </p:nvSpPr>
        <p:spPr>
          <a:xfrm>
            <a:off x="0" y="3361600"/>
            <a:ext cx="9144000" cy="666600"/>
          </a:xfrm>
          <a:prstGeom prst="rect">
            <a:avLst/>
          </a:prstGeom>
          <a:solidFill>
            <a:srgbClr val="EF7521"/>
          </a:solidFill>
        </p:spPr>
        <p:txBody>
          <a:bodyPr spcFirstLastPara="1" wrap="square" lIns="91425" tIns="91425" rIns="91425" bIns="91425" anchor="t" anchorCtr="0">
            <a:normAutofit/>
          </a:bodyPr>
          <a:lstStyle>
            <a:lvl1pPr lvl="0" algn="ctr">
              <a:spcBef>
                <a:spcPts val="0"/>
              </a:spcBef>
              <a:spcAft>
                <a:spcPts val="0"/>
              </a:spcAft>
              <a:buClr>
                <a:schemeClr val="lt1"/>
              </a:buClr>
              <a:buSzPts val="2800"/>
              <a:buFont typeface="Roboto Medium"/>
              <a:buNone/>
              <a:defRPr>
                <a:solidFill>
                  <a:schemeClr val="lt1"/>
                </a:solidFill>
                <a:latin typeface="Roboto Medium"/>
                <a:ea typeface="Roboto Medium"/>
                <a:cs typeface="Roboto Medium"/>
                <a:sym typeface="Roboto Medium"/>
              </a:defRPr>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a:endParaRPr/>
          </a:p>
        </p:txBody>
      </p:sp>
      <p:sp>
        <p:nvSpPr>
          <p:cNvPr id="827" name="Google Shape;827;p99"/>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828" name="Google Shape;828;p99"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Cover Slide - Blue">
  <p:cSld name="TITLE_AND_BODY_1_1_1_1_1_1_1_1">
    <p:spTree>
      <p:nvGrpSpPr>
        <p:cNvPr id="1" name="Shape 829"/>
        <p:cNvGrpSpPr/>
        <p:nvPr/>
      </p:nvGrpSpPr>
      <p:grpSpPr>
        <a:xfrm>
          <a:off x="0" y="0"/>
          <a:ext cx="0" cy="0"/>
          <a:chOff x="0" y="0"/>
          <a:chExt cx="0" cy="0"/>
        </a:xfrm>
      </p:grpSpPr>
      <p:sp>
        <p:nvSpPr>
          <p:cNvPr id="830" name="Google Shape;830;p100"/>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831" name="Google Shape;831;p100" descr="&quot;&quot;"/>
          <p:cNvSpPr/>
          <p:nvPr/>
        </p:nvSpPr>
        <p:spPr>
          <a:xfrm>
            <a:off x="1125" y="0"/>
            <a:ext cx="9144000" cy="2743200"/>
          </a:xfrm>
          <a:prstGeom prst="rect">
            <a:avLst/>
          </a:prstGeom>
          <a:solidFill>
            <a:srgbClr val="488BC9"/>
          </a:solidFill>
          <a:ln>
            <a:noFill/>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sp>
        <p:nvSpPr>
          <p:cNvPr id="832" name="Google Shape;832;p100"/>
          <p:cNvSpPr txBox="1">
            <a:spLocks noGrp="1"/>
          </p:cNvSpPr>
          <p:nvPr>
            <p:ph type="sldNum" idx="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pic>
        <p:nvPicPr>
          <p:cNvPr id="833" name="Google Shape;833;p100"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pic>
        <p:nvPicPr>
          <p:cNvPr id="834" name="Google Shape;834;p100" descr="CDE logo"/>
          <p:cNvPicPr preferRelativeResize="0"/>
          <p:nvPr/>
        </p:nvPicPr>
        <p:blipFill>
          <a:blip r:embed="rId3">
            <a:alphaModFix/>
          </a:blip>
          <a:stretch>
            <a:fillRect/>
          </a:stretch>
        </p:blipFill>
        <p:spPr>
          <a:xfrm>
            <a:off x="2294525" y="746675"/>
            <a:ext cx="1456100" cy="919150"/>
          </a:xfrm>
          <a:prstGeom prst="rect">
            <a:avLst/>
          </a:prstGeom>
          <a:noFill/>
          <a:ln>
            <a:noFill/>
          </a:ln>
        </p:spPr>
      </p:pic>
      <p:pic>
        <p:nvPicPr>
          <p:cNvPr id="835" name="Google Shape;835;p100" descr="Photo of high school student"/>
          <p:cNvPicPr preferRelativeResize="0"/>
          <p:nvPr/>
        </p:nvPicPr>
        <p:blipFill rotWithShape="1">
          <a:blip r:embed="rId4">
            <a:alphaModFix/>
          </a:blip>
          <a:srcRect/>
          <a:stretch/>
        </p:blipFill>
        <p:spPr>
          <a:xfrm>
            <a:off x="6124275" y="0"/>
            <a:ext cx="3019725" cy="4483625"/>
          </a:xfrm>
          <a:prstGeom prst="rect">
            <a:avLst/>
          </a:prstGeom>
          <a:noFill/>
          <a:ln>
            <a:noFill/>
          </a:ln>
        </p:spPr>
      </p:pic>
      <p:sp>
        <p:nvSpPr>
          <p:cNvPr id="836" name="Google Shape;836;p100"/>
          <p:cNvSpPr txBox="1">
            <a:spLocks noGrp="1"/>
          </p:cNvSpPr>
          <p:nvPr>
            <p:ph type="title"/>
          </p:nvPr>
        </p:nvSpPr>
        <p:spPr>
          <a:xfrm>
            <a:off x="205525" y="2075700"/>
            <a:ext cx="5778300" cy="531300"/>
          </a:xfrm>
          <a:prstGeom prst="rect">
            <a:avLst/>
          </a:prstGeom>
        </p:spPr>
        <p:txBody>
          <a:bodyPr spcFirstLastPara="1" wrap="square" lIns="0" tIns="0" rIns="0" bIns="0" anchor="t" anchorCtr="0">
            <a:noAutofit/>
          </a:bodyPr>
          <a:lstStyle>
            <a:lvl1pPr lvl="0" algn="ctr">
              <a:spcBef>
                <a:spcPts val="0"/>
              </a:spcBef>
              <a:spcAft>
                <a:spcPts val="0"/>
              </a:spcAft>
              <a:buClr>
                <a:schemeClr val="lt1"/>
              </a:buClr>
              <a:buSzPts val="2200"/>
              <a:buFont typeface="Roboto"/>
              <a:buNone/>
              <a:defRPr sz="2200">
                <a:solidFill>
                  <a:schemeClr val="lt1"/>
                </a:solidFill>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37" name="Google Shape;837;p100"/>
          <p:cNvSpPr txBox="1">
            <a:spLocks noGrp="1"/>
          </p:cNvSpPr>
          <p:nvPr>
            <p:ph type="title" idx="3"/>
          </p:nvPr>
        </p:nvSpPr>
        <p:spPr>
          <a:xfrm>
            <a:off x="205525" y="2960750"/>
            <a:ext cx="5778300" cy="1040100"/>
          </a:xfrm>
          <a:prstGeom prst="rect">
            <a:avLst/>
          </a:prstGeom>
        </p:spPr>
        <p:txBody>
          <a:bodyPr spcFirstLastPara="1" wrap="square" lIns="0" tIns="0" rIns="0" bIns="0" anchor="t" anchorCtr="0">
            <a:noAutofit/>
          </a:bodyPr>
          <a:lstStyle>
            <a:lvl1pPr lvl="0" algn="ctr">
              <a:spcBef>
                <a:spcPts val="0"/>
              </a:spcBef>
              <a:spcAft>
                <a:spcPts val="0"/>
              </a:spcAft>
              <a:buSzPts val="2200"/>
              <a:buFont typeface="Roboto"/>
              <a:buNone/>
              <a:defRPr sz="2200">
                <a:latin typeface="Roboto"/>
                <a:ea typeface="Roboto"/>
                <a:cs typeface="Roboto"/>
                <a:sym typeface="Roboto"/>
              </a:defRPr>
            </a:lvl1pPr>
            <a:lvl2pPr lvl="1"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lgn="ctr">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Slide with image - Blue">
  <p:cSld name="TITLE_AND_BODY_1_1_1_1_1_1_1_1_1">
    <p:spTree>
      <p:nvGrpSpPr>
        <p:cNvPr id="1" name="Shape 838"/>
        <p:cNvGrpSpPr/>
        <p:nvPr/>
      </p:nvGrpSpPr>
      <p:grpSpPr>
        <a:xfrm>
          <a:off x="0" y="0"/>
          <a:ext cx="0" cy="0"/>
          <a:chOff x="0" y="0"/>
          <a:chExt cx="0" cy="0"/>
        </a:xfrm>
      </p:grpSpPr>
      <p:pic>
        <p:nvPicPr>
          <p:cNvPr id="839" name="Google Shape;839;p101"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40" name="Google Shape;840;p101"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841" name="Google Shape;841;p10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42" name="Google Shape;842;p101"/>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43" name="Google Shape;843;p101"/>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pic>
        <p:nvPicPr>
          <p:cNvPr id="844" name="Google Shape;844;p101" descr="Photo of high school student"/>
          <p:cNvPicPr preferRelativeResize="0"/>
          <p:nvPr/>
        </p:nvPicPr>
        <p:blipFill rotWithShape="1">
          <a:blip r:embed="rId3">
            <a:alphaModFix/>
          </a:blip>
          <a:srcRect/>
          <a:stretch/>
        </p:blipFill>
        <p:spPr>
          <a:xfrm>
            <a:off x="6109200" y="616825"/>
            <a:ext cx="3034799" cy="3034799"/>
          </a:xfrm>
          <a:prstGeom prst="rect">
            <a:avLst/>
          </a:prstGeom>
          <a:noFill/>
          <a:ln>
            <a:noFill/>
          </a:ln>
        </p:spPr>
      </p:pic>
      <p:sp>
        <p:nvSpPr>
          <p:cNvPr id="845" name="Google Shape;845;p101"/>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846" name="Google Shape;846;p101" descr="CDE logo"/>
          <p:cNvPicPr preferRelativeResize="0"/>
          <p:nvPr/>
        </p:nvPicPr>
        <p:blipFill>
          <a:blip r:embed="rId4">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Slide without image - Blue">
  <p:cSld name="TITLE_AND_BODY_1_1_1_1_1_1_1_1_1_1">
    <p:spTree>
      <p:nvGrpSpPr>
        <p:cNvPr id="1" name="Shape 847"/>
        <p:cNvGrpSpPr/>
        <p:nvPr/>
      </p:nvGrpSpPr>
      <p:grpSpPr>
        <a:xfrm>
          <a:off x="0" y="0"/>
          <a:ext cx="0" cy="0"/>
          <a:chOff x="0" y="0"/>
          <a:chExt cx="0" cy="0"/>
        </a:xfrm>
      </p:grpSpPr>
      <p:pic>
        <p:nvPicPr>
          <p:cNvPr id="848" name="Google Shape;848;p102" descr="&quot;&quot;"/>
          <p:cNvPicPr preferRelativeResize="0"/>
          <p:nvPr/>
        </p:nvPicPr>
        <p:blipFill rotWithShape="1">
          <a:blip r:embed="rId2">
            <a:alphaModFix/>
          </a:blip>
          <a:srcRect/>
          <a:stretch/>
        </p:blipFill>
        <p:spPr>
          <a:xfrm>
            <a:off x="0" y="4320695"/>
            <a:ext cx="9144003" cy="830461"/>
          </a:xfrm>
          <a:prstGeom prst="rect">
            <a:avLst/>
          </a:prstGeom>
          <a:noFill/>
          <a:ln>
            <a:noFill/>
          </a:ln>
        </p:spPr>
      </p:pic>
      <p:cxnSp>
        <p:nvCxnSpPr>
          <p:cNvPr id="849" name="Google Shape;849;p102" descr="&quot;&quot;"/>
          <p:cNvCxnSpPr/>
          <p:nvPr/>
        </p:nvCxnSpPr>
        <p:spPr>
          <a:xfrm>
            <a:off x="0" y="918350"/>
            <a:ext cx="7479600" cy="0"/>
          </a:xfrm>
          <a:prstGeom prst="straightConnector1">
            <a:avLst/>
          </a:prstGeom>
          <a:noFill/>
          <a:ln w="19050" cap="flat" cmpd="sng">
            <a:solidFill>
              <a:srgbClr val="488BC9"/>
            </a:solidFill>
            <a:prstDash val="solid"/>
            <a:round/>
            <a:headEnd type="none" w="med" len="med"/>
            <a:tailEnd type="none" w="med" len="med"/>
          </a:ln>
        </p:spPr>
      </p:cxnSp>
      <p:sp>
        <p:nvSpPr>
          <p:cNvPr id="850" name="Google Shape;850;p102"/>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lvl1pPr lvl="0">
              <a:spcBef>
                <a:spcPts val="0"/>
              </a:spcBef>
              <a:spcAft>
                <a:spcPts val="0"/>
              </a:spcAft>
              <a:buClr>
                <a:schemeClr val="dk1"/>
              </a:buClr>
              <a:buSzPts val="2000"/>
              <a:buFont typeface="Roboto"/>
              <a:buNone/>
              <a:defRPr sz="2000">
                <a:solidFill>
                  <a:schemeClr val="dk1"/>
                </a:solidFill>
                <a:latin typeface="Roboto"/>
                <a:ea typeface="Roboto"/>
                <a:cs typeface="Roboto"/>
                <a:sym typeface="Roboto"/>
              </a:defRPr>
            </a:lvl1pPr>
            <a:lvl2pPr lvl="1">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2pPr>
            <a:lvl3pPr lvl="2">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3pPr>
            <a:lvl4pPr lvl="3">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4pPr>
            <a:lvl5pPr lvl="4">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5pPr>
            <a:lvl6pPr lvl="5">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6pPr>
            <a:lvl7pPr lvl="6">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7pPr>
            <a:lvl8pPr lvl="7">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8pPr>
            <a:lvl9pPr lvl="8">
              <a:spcBef>
                <a:spcPts val="0"/>
              </a:spcBef>
              <a:spcAft>
                <a:spcPts val="0"/>
              </a:spcAft>
              <a:buClr>
                <a:schemeClr val="dk1"/>
              </a:buClr>
              <a:buSzPts val="1800"/>
              <a:buFont typeface="Roboto"/>
              <a:buNone/>
              <a:defRPr sz="1800">
                <a:solidFill>
                  <a:schemeClr val="dk1"/>
                </a:solidFill>
                <a:latin typeface="Roboto"/>
                <a:ea typeface="Roboto"/>
                <a:cs typeface="Roboto"/>
                <a:sym typeface="Roboto"/>
              </a:defRPr>
            </a:lvl9pPr>
          </a:lstStyle>
          <a:p>
            <a:endParaRPr/>
          </a:p>
        </p:txBody>
      </p:sp>
      <p:sp>
        <p:nvSpPr>
          <p:cNvPr id="851" name="Google Shape;851;p102"/>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lvl1pPr marL="457200" lvl="0" indent="-330200">
              <a:spcBef>
                <a:spcPts val="0"/>
              </a:spcBef>
              <a:spcAft>
                <a:spcPts val="0"/>
              </a:spcAft>
              <a:buClr>
                <a:schemeClr val="dk1"/>
              </a:buClr>
              <a:buSzPts val="1600"/>
              <a:buFont typeface="Roboto"/>
              <a:buChar char="●"/>
              <a:defRPr sz="1600">
                <a:solidFill>
                  <a:schemeClr val="dk1"/>
                </a:solidFill>
                <a:latin typeface="Roboto"/>
                <a:ea typeface="Roboto"/>
                <a:cs typeface="Roboto"/>
                <a:sym typeface="Roboto"/>
              </a:defRPr>
            </a:lvl1pPr>
            <a:lvl2pPr marL="914400" lvl="1"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2pPr>
            <a:lvl3pPr marL="1371600" lvl="2"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3pPr>
            <a:lvl4pPr marL="1828800" lvl="3"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4pPr>
            <a:lvl5pPr marL="2286000" lvl="4"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5pPr>
            <a:lvl6pPr marL="2743200" lvl="5"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6pPr>
            <a:lvl7pPr marL="3200400" lvl="6"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7pPr>
            <a:lvl8pPr marL="3657600" lvl="7"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8pPr>
            <a:lvl9pPr marL="4114800" lvl="8" indent="-317500">
              <a:spcBef>
                <a:spcPts val="0"/>
              </a:spcBef>
              <a:spcAft>
                <a:spcPts val="0"/>
              </a:spcAft>
              <a:buClr>
                <a:schemeClr val="dk1"/>
              </a:buClr>
              <a:buSzPts val="1400"/>
              <a:buFont typeface="Roboto"/>
              <a:buChar char="■"/>
              <a:defRPr>
                <a:solidFill>
                  <a:schemeClr val="dk1"/>
                </a:solidFill>
                <a:latin typeface="Roboto"/>
                <a:ea typeface="Roboto"/>
                <a:cs typeface="Roboto"/>
                <a:sym typeface="Roboto"/>
              </a:defRPr>
            </a:lvl9pPr>
          </a:lstStyle>
          <a:p>
            <a:endParaRPr/>
          </a:p>
        </p:txBody>
      </p:sp>
      <p:sp>
        <p:nvSpPr>
          <p:cNvPr id="852" name="Google Shape;852;p102"/>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lvl1pPr lvl="0">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1pPr>
            <a:lvl2pPr lvl="1">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2pPr>
            <a:lvl3pPr lvl="2">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3pPr>
            <a:lvl4pPr lvl="3">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4pPr>
            <a:lvl5pPr lvl="4">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5pPr>
            <a:lvl6pPr lvl="5">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6pPr>
            <a:lvl7pPr lvl="6">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7pPr>
            <a:lvl8pPr lvl="7">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8pPr>
            <a:lvl9pPr lvl="8">
              <a:spcBef>
                <a:spcPts val="0"/>
              </a:spcBef>
              <a:spcAft>
                <a:spcPts val="0"/>
              </a:spcAft>
              <a:buClr>
                <a:schemeClr val="dk1"/>
              </a:buClr>
              <a:buSzPts val="800"/>
              <a:buFont typeface="Roboto"/>
              <a:buNone/>
              <a:defRPr sz="800">
                <a:solidFill>
                  <a:schemeClr val="dk1"/>
                </a:solidFill>
                <a:latin typeface="Roboto"/>
                <a:ea typeface="Roboto"/>
                <a:cs typeface="Roboto"/>
                <a:sym typeface="Roboto"/>
              </a:defRPr>
            </a:lvl9pPr>
          </a:lstStyle>
          <a:p>
            <a:endParaRPr/>
          </a:p>
        </p:txBody>
      </p:sp>
      <p:sp>
        <p:nvSpPr>
          <p:cNvPr id="853" name="Google Shape;853;p102"/>
          <p:cNvSpPr txBox="1"/>
          <p:nvPr/>
        </p:nvSpPr>
        <p:spPr>
          <a:xfrm>
            <a:off x="123875" y="4635425"/>
            <a:ext cx="517500" cy="321600"/>
          </a:xfrm>
          <a:prstGeom prst="rect">
            <a:avLst/>
          </a:prstGeom>
          <a:noFill/>
          <a:ln>
            <a:noFill/>
          </a:ln>
        </p:spPr>
        <p:txBody>
          <a:bodyPr spcFirstLastPara="1" wrap="square" lIns="0" tIns="0" rIns="0" bIns="0" anchor="ctr" anchorCtr="0">
            <a:noAutofit/>
          </a:bodyPr>
          <a:lstStyle/>
          <a:p>
            <a:pPr marL="0" lvl="0" indent="0" algn="l" rtl="0">
              <a:spcBef>
                <a:spcPts val="0"/>
              </a:spcBef>
              <a:spcAft>
                <a:spcPts val="0"/>
              </a:spcAft>
              <a:buNone/>
            </a:pPr>
            <a:r>
              <a:rPr lang="en" sz="1300">
                <a:solidFill>
                  <a:srgbClr val="FFFFFF"/>
                </a:solidFill>
              </a:rPr>
              <a:t> </a:t>
            </a:r>
            <a:fld id="{00000000-1234-1234-1234-123412341234}" type="slidenum">
              <a:rPr lang="en" sz="1300">
                <a:solidFill>
                  <a:srgbClr val="FFFFFF"/>
                </a:solidFill>
              </a:rPr>
              <a:t>‹#›</a:t>
            </a:fld>
            <a:endParaRPr sz="1300">
              <a:solidFill>
                <a:srgbClr val="FFFFFF"/>
              </a:solidFill>
            </a:endParaRPr>
          </a:p>
        </p:txBody>
      </p:sp>
      <p:pic>
        <p:nvPicPr>
          <p:cNvPr id="854" name="Google Shape;854;p102" descr="CDE logo"/>
          <p:cNvPicPr preferRelativeResize="0"/>
          <p:nvPr/>
        </p:nvPicPr>
        <p:blipFill>
          <a:blip r:embed="rId3">
            <a:alphaModFix/>
          </a:blip>
          <a:stretch>
            <a:fillRect/>
          </a:stretch>
        </p:blipFill>
        <p:spPr>
          <a:xfrm>
            <a:off x="8002150" y="4518325"/>
            <a:ext cx="924425" cy="403399"/>
          </a:xfrm>
          <a:prstGeom prst="rect">
            <a:avLst/>
          </a:prstGeom>
          <a:noFill/>
          <a:ln>
            <a:noFill/>
          </a:ln>
        </p:spPr>
      </p:pic>
    </p:spTree>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theme" Target="../theme/theme1.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55.xml"/><Relationship Id="rId18" Type="http://schemas.openxmlformats.org/officeDocument/2006/relationships/slideLayout" Target="../slideLayouts/slideLayout60.xml"/><Relationship Id="rId26" Type="http://schemas.openxmlformats.org/officeDocument/2006/relationships/slideLayout" Target="../slideLayouts/slideLayout68.xml"/><Relationship Id="rId39" Type="http://schemas.openxmlformats.org/officeDocument/2006/relationships/slideLayout" Target="../slideLayouts/slideLayout81.xml"/><Relationship Id="rId21" Type="http://schemas.openxmlformats.org/officeDocument/2006/relationships/slideLayout" Target="../slideLayouts/slideLayout63.xml"/><Relationship Id="rId34" Type="http://schemas.openxmlformats.org/officeDocument/2006/relationships/slideLayout" Target="../slideLayouts/slideLayout76.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29" Type="http://schemas.openxmlformats.org/officeDocument/2006/relationships/slideLayout" Target="../slideLayouts/slideLayout71.xml"/><Relationship Id="rId41" Type="http://schemas.openxmlformats.org/officeDocument/2006/relationships/theme" Target="../theme/theme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slideLayout" Target="../slideLayouts/slideLayout66.xml"/><Relationship Id="rId32" Type="http://schemas.openxmlformats.org/officeDocument/2006/relationships/slideLayout" Target="../slideLayouts/slideLayout74.xml"/><Relationship Id="rId37" Type="http://schemas.openxmlformats.org/officeDocument/2006/relationships/slideLayout" Target="../slideLayouts/slideLayout79.xml"/><Relationship Id="rId40" Type="http://schemas.openxmlformats.org/officeDocument/2006/relationships/slideLayout" Target="../slideLayouts/slideLayout82.xml"/><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slideLayout" Target="../slideLayouts/slideLayout65.xml"/><Relationship Id="rId28" Type="http://schemas.openxmlformats.org/officeDocument/2006/relationships/slideLayout" Target="../slideLayouts/slideLayout70.xml"/><Relationship Id="rId36" Type="http://schemas.openxmlformats.org/officeDocument/2006/relationships/slideLayout" Target="../slideLayouts/slideLayout78.xml"/><Relationship Id="rId10" Type="http://schemas.openxmlformats.org/officeDocument/2006/relationships/slideLayout" Target="../slideLayouts/slideLayout52.xml"/><Relationship Id="rId19" Type="http://schemas.openxmlformats.org/officeDocument/2006/relationships/slideLayout" Target="../slideLayouts/slideLayout61.xml"/><Relationship Id="rId31" Type="http://schemas.openxmlformats.org/officeDocument/2006/relationships/slideLayout" Target="../slideLayouts/slideLayout73.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slideLayout" Target="../slideLayouts/slideLayout64.xml"/><Relationship Id="rId27" Type="http://schemas.openxmlformats.org/officeDocument/2006/relationships/slideLayout" Target="../slideLayouts/slideLayout69.xml"/><Relationship Id="rId30" Type="http://schemas.openxmlformats.org/officeDocument/2006/relationships/slideLayout" Target="../slideLayouts/slideLayout72.xml"/><Relationship Id="rId35" Type="http://schemas.openxmlformats.org/officeDocument/2006/relationships/slideLayout" Target="../slideLayouts/slideLayout77.xml"/><Relationship Id="rId8" Type="http://schemas.openxmlformats.org/officeDocument/2006/relationships/slideLayout" Target="../slideLayouts/slideLayout50.xml"/><Relationship Id="rId3" Type="http://schemas.openxmlformats.org/officeDocument/2006/relationships/slideLayout" Target="../slideLayouts/slideLayout45.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5" Type="http://schemas.openxmlformats.org/officeDocument/2006/relationships/slideLayout" Target="../slideLayouts/slideLayout67.xml"/><Relationship Id="rId33" Type="http://schemas.openxmlformats.org/officeDocument/2006/relationships/slideLayout" Target="../slideLayouts/slideLayout75.xml"/><Relationship Id="rId38" Type="http://schemas.openxmlformats.org/officeDocument/2006/relationships/slideLayout" Target="../slideLayouts/slideLayout80.xml"/></Relationships>
</file>

<file path=ppt/slideMasters/_rels/slideMaster3.xml.rels><?xml version="1.0" encoding="UTF-8" standalone="yes"?>
<Relationships xmlns="http://schemas.openxmlformats.org/package/2006/relationships"><Relationship Id="rId13" Type="http://schemas.openxmlformats.org/officeDocument/2006/relationships/slideLayout" Target="../slideLayouts/slideLayout95.xml"/><Relationship Id="rId18" Type="http://schemas.openxmlformats.org/officeDocument/2006/relationships/slideLayout" Target="../slideLayouts/slideLayout100.xml"/><Relationship Id="rId26" Type="http://schemas.openxmlformats.org/officeDocument/2006/relationships/slideLayout" Target="../slideLayouts/slideLayout108.xml"/><Relationship Id="rId39" Type="http://schemas.openxmlformats.org/officeDocument/2006/relationships/slideLayout" Target="../slideLayouts/slideLayout121.xml"/><Relationship Id="rId21" Type="http://schemas.openxmlformats.org/officeDocument/2006/relationships/slideLayout" Target="../slideLayouts/slideLayout103.xml"/><Relationship Id="rId34" Type="http://schemas.openxmlformats.org/officeDocument/2006/relationships/slideLayout" Target="../slideLayouts/slideLayout116.xml"/><Relationship Id="rId42" Type="http://schemas.openxmlformats.org/officeDocument/2006/relationships/slideLayout" Target="../slideLayouts/slideLayout124.xml"/><Relationship Id="rId7" Type="http://schemas.openxmlformats.org/officeDocument/2006/relationships/slideLayout" Target="../slideLayouts/slideLayout89.xml"/><Relationship Id="rId2" Type="http://schemas.openxmlformats.org/officeDocument/2006/relationships/slideLayout" Target="../slideLayouts/slideLayout84.xml"/><Relationship Id="rId16" Type="http://schemas.openxmlformats.org/officeDocument/2006/relationships/slideLayout" Target="../slideLayouts/slideLayout98.xml"/><Relationship Id="rId29" Type="http://schemas.openxmlformats.org/officeDocument/2006/relationships/slideLayout" Target="../slideLayouts/slideLayout111.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24" Type="http://schemas.openxmlformats.org/officeDocument/2006/relationships/slideLayout" Target="../slideLayouts/slideLayout106.xml"/><Relationship Id="rId32" Type="http://schemas.openxmlformats.org/officeDocument/2006/relationships/slideLayout" Target="../slideLayouts/slideLayout114.xml"/><Relationship Id="rId37" Type="http://schemas.openxmlformats.org/officeDocument/2006/relationships/slideLayout" Target="../slideLayouts/slideLayout119.xml"/><Relationship Id="rId40" Type="http://schemas.openxmlformats.org/officeDocument/2006/relationships/slideLayout" Target="../slideLayouts/slideLayout122.xml"/><Relationship Id="rId45" Type="http://schemas.openxmlformats.org/officeDocument/2006/relationships/slideLayout" Target="../slideLayouts/slideLayout127.xml"/><Relationship Id="rId5" Type="http://schemas.openxmlformats.org/officeDocument/2006/relationships/slideLayout" Target="../slideLayouts/slideLayout87.xml"/><Relationship Id="rId15" Type="http://schemas.openxmlformats.org/officeDocument/2006/relationships/slideLayout" Target="../slideLayouts/slideLayout97.xml"/><Relationship Id="rId23" Type="http://schemas.openxmlformats.org/officeDocument/2006/relationships/slideLayout" Target="../slideLayouts/slideLayout105.xml"/><Relationship Id="rId28" Type="http://schemas.openxmlformats.org/officeDocument/2006/relationships/slideLayout" Target="../slideLayouts/slideLayout110.xml"/><Relationship Id="rId36" Type="http://schemas.openxmlformats.org/officeDocument/2006/relationships/slideLayout" Target="../slideLayouts/slideLayout118.xml"/><Relationship Id="rId10" Type="http://schemas.openxmlformats.org/officeDocument/2006/relationships/slideLayout" Target="../slideLayouts/slideLayout92.xml"/><Relationship Id="rId19" Type="http://schemas.openxmlformats.org/officeDocument/2006/relationships/slideLayout" Target="../slideLayouts/slideLayout101.xml"/><Relationship Id="rId31" Type="http://schemas.openxmlformats.org/officeDocument/2006/relationships/slideLayout" Target="../slideLayouts/slideLayout113.xml"/><Relationship Id="rId44" Type="http://schemas.openxmlformats.org/officeDocument/2006/relationships/slideLayout" Target="../slideLayouts/slideLayout126.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slideLayout" Target="../slideLayouts/slideLayout96.xml"/><Relationship Id="rId22" Type="http://schemas.openxmlformats.org/officeDocument/2006/relationships/slideLayout" Target="../slideLayouts/slideLayout104.xml"/><Relationship Id="rId27" Type="http://schemas.openxmlformats.org/officeDocument/2006/relationships/slideLayout" Target="../slideLayouts/slideLayout109.xml"/><Relationship Id="rId30" Type="http://schemas.openxmlformats.org/officeDocument/2006/relationships/slideLayout" Target="../slideLayouts/slideLayout112.xml"/><Relationship Id="rId35" Type="http://schemas.openxmlformats.org/officeDocument/2006/relationships/slideLayout" Target="../slideLayouts/slideLayout117.xml"/><Relationship Id="rId43" Type="http://schemas.openxmlformats.org/officeDocument/2006/relationships/slideLayout" Target="../slideLayouts/slideLayout125.xml"/><Relationship Id="rId8" Type="http://schemas.openxmlformats.org/officeDocument/2006/relationships/slideLayout" Target="../slideLayouts/slideLayout90.xml"/><Relationship Id="rId3" Type="http://schemas.openxmlformats.org/officeDocument/2006/relationships/slideLayout" Target="../slideLayouts/slideLayout85.xml"/><Relationship Id="rId12" Type="http://schemas.openxmlformats.org/officeDocument/2006/relationships/slideLayout" Target="../slideLayouts/slideLayout94.xml"/><Relationship Id="rId17" Type="http://schemas.openxmlformats.org/officeDocument/2006/relationships/slideLayout" Target="../slideLayouts/slideLayout99.xml"/><Relationship Id="rId25" Type="http://schemas.openxmlformats.org/officeDocument/2006/relationships/slideLayout" Target="../slideLayouts/slideLayout107.xml"/><Relationship Id="rId33" Type="http://schemas.openxmlformats.org/officeDocument/2006/relationships/slideLayout" Target="../slideLayouts/slideLayout115.xml"/><Relationship Id="rId38" Type="http://schemas.openxmlformats.org/officeDocument/2006/relationships/slideLayout" Target="../slideLayouts/slideLayout120.xml"/><Relationship Id="rId46" Type="http://schemas.openxmlformats.org/officeDocument/2006/relationships/theme" Target="../theme/theme3.xml"/><Relationship Id="rId20" Type="http://schemas.openxmlformats.org/officeDocument/2006/relationships/slideLayout" Target="../slideLayouts/slideLayout102.xml"/><Relationship Id="rId41" Type="http://schemas.openxmlformats.org/officeDocument/2006/relationships/slideLayout" Target="../slideLayouts/slideLayout12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 id="2147483668" r:id="rId21"/>
    <p:sldLayoutId id="2147483669" r:id="rId22"/>
    <p:sldLayoutId id="2147483670" r:id="rId23"/>
    <p:sldLayoutId id="2147483671" r:id="rId24"/>
    <p:sldLayoutId id="2147483672" r:id="rId25"/>
    <p:sldLayoutId id="2147483673" r:id="rId26"/>
    <p:sldLayoutId id="2147483674" r:id="rId27"/>
    <p:sldLayoutId id="2147483675" r:id="rId28"/>
    <p:sldLayoutId id="2147483676" r:id="rId29"/>
    <p:sldLayoutId id="2147483677" r:id="rId30"/>
    <p:sldLayoutId id="2147483678" r:id="rId31"/>
    <p:sldLayoutId id="2147483679" r:id="rId32"/>
    <p:sldLayoutId id="2147483680" r:id="rId33"/>
    <p:sldLayoutId id="2147483681" r:id="rId34"/>
    <p:sldLayoutId id="2147483682" r:id="rId35"/>
    <p:sldLayoutId id="2147483683" r:id="rId36"/>
    <p:sldLayoutId id="2147483684" r:id="rId37"/>
    <p:sldLayoutId id="2147483685" r:id="rId38"/>
    <p:sldLayoutId id="2147483686" r:id="rId39"/>
    <p:sldLayoutId id="2147483687" r:id="rId40"/>
    <p:sldLayoutId id="2147483688" r:id="rId41"/>
    <p:sldLayoutId id="2147483689" r:id="rId4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335"/>
        <p:cNvGrpSpPr/>
        <p:nvPr/>
      </p:nvGrpSpPr>
      <p:grpSpPr>
        <a:xfrm>
          <a:off x="0" y="0"/>
          <a:ext cx="0" cy="0"/>
          <a:chOff x="0" y="0"/>
          <a:chExt cx="0" cy="0"/>
        </a:xfrm>
      </p:grpSpPr>
      <p:sp>
        <p:nvSpPr>
          <p:cNvPr id="336" name="Google Shape;336;p44"/>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marR="0" lvl="0"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1pPr>
            <a:lvl2pPr marR="0" lvl="1"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2pPr>
            <a:lvl3pPr marR="0" lvl="2"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3pPr>
            <a:lvl4pPr marR="0" lvl="3"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4pPr>
            <a:lvl5pPr marR="0" lvl="4"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5pPr>
            <a:lvl6pPr marR="0" lvl="5"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6pPr>
            <a:lvl7pPr marR="0" lvl="6"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7pPr>
            <a:lvl8pPr marR="0" lvl="7"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8pPr>
            <a:lvl9pPr marR="0" lvl="8" algn="l">
              <a:lnSpc>
                <a:spcPct val="100000"/>
              </a:lnSpc>
              <a:spcBef>
                <a:spcPts val="0"/>
              </a:spcBef>
              <a:spcAft>
                <a:spcPts val="0"/>
              </a:spcAft>
              <a:buClr>
                <a:schemeClr val="dk1"/>
              </a:buClr>
              <a:buSzPts val="2800"/>
              <a:buFont typeface="Arial"/>
              <a:buNone/>
              <a:defRPr sz="2800" b="0" i="0" u="none" strike="noStrike" cap="none">
                <a:solidFill>
                  <a:schemeClr val="dk1"/>
                </a:solidFill>
                <a:latin typeface="Arial"/>
                <a:ea typeface="Arial"/>
                <a:cs typeface="Arial"/>
                <a:sym typeface="Arial"/>
              </a:defRPr>
            </a:lvl9pPr>
          </a:lstStyle>
          <a:p>
            <a:endParaRPr/>
          </a:p>
        </p:txBody>
      </p:sp>
      <p:sp>
        <p:nvSpPr>
          <p:cNvPr id="337" name="Google Shape;337;p44"/>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marR="0" lvl="0" indent="-342900" algn="l">
              <a:lnSpc>
                <a:spcPct val="115000"/>
              </a:lnSpc>
              <a:spcBef>
                <a:spcPts val="0"/>
              </a:spcBef>
              <a:spcAft>
                <a:spcPts val="0"/>
              </a:spcAft>
              <a:buClr>
                <a:schemeClr val="dk2"/>
              </a:buClr>
              <a:buSzPts val="1800"/>
              <a:buFont typeface="Arial"/>
              <a:buChar char="●"/>
              <a:defRPr sz="1800" b="0" i="0" u="none" strike="noStrike" cap="none">
                <a:solidFill>
                  <a:schemeClr val="dk2"/>
                </a:solidFill>
                <a:latin typeface="Arial"/>
                <a:ea typeface="Arial"/>
                <a:cs typeface="Arial"/>
                <a:sym typeface="Arial"/>
              </a:defRPr>
            </a:lvl1pPr>
            <a:lvl2pPr marL="914400" marR="0" lvl="1"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2pPr>
            <a:lvl3pPr marL="1371600" marR="0" lvl="2"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3pPr>
            <a:lvl4pPr marL="1828800" marR="0" lvl="3"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4pPr>
            <a:lvl5pPr marL="2286000" marR="0" lvl="4"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5pPr>
            <a:lvl6pPr marL="2743200" marR="0" lvl="5"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6pPr>
            <a:lvl7pPr marL="3200400" marR="0" lvl="6"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7pPr>
            <a:lvl8pPr marL="3657600" marR="0" lvl="7"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8pPr>
            <a:lvl9pPr marL="4114800" marR="0" lvl="8" indent="-317500" algn="l">
              <a:lnSpc>
                <a:spcPct val="115000"/>
              </a:lnSpc>
              <a:spcBef>
                <a:spcPts val="0"/>
              </a:spcBef>
              <a:spcAft>
                <a:spcPts val="0"/>
              </a:spcAft>
              <a:buClr>
                <a:schemeClr val="dk2"/>
              </a:buClr>
              <a:buSzPts val="1400"/>
              <a:buFont typeface="Arial"/>
              <a:buChar char="■"/>
              <a:defRPr sz="1400" b="0" i="0" u="none" strike="noStrike" cap="none">
                <a:solidFill>
                  <a:schemeClr val="dk2"/>
                </a:solidFill>
                <a:latin typeface="Arial"/>
                <a:ea typeface="Arial"/>
                <a:cs typeface="Arial"/>
                <a:sym typeface="Arial"/>
              </a:defRPr>
            </a:lvl9pPr>
          </a:lstStyle>
          <a:p>
            <a:endParaRPr/>
          </a:p>
        </p:txBody>
      </p:sp>
      <p:sp>
        <p:nvSpPr>
          <p:cNvPr id="338" name="Google Shape;338;p44"/>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marL="0" marR="0" lvl="0"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1pPr>
            <a:lvl2pPr marL="0" marR="0" lvl="1"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2pPr>
            <a:lvl3pPr marL="0" marR="0" lvl="2"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3pPr>
            <a:lvl4pPr marL="0" marR="0" lvl="3"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4pPr>
            <a:lvl5pPr marL="0" marR="0" lvl="4"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5pPr>
            <a:lvl6pPr marL="0" marR="0" lvl="5"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6pPr>
            <a:lvl7pPr marL="0" marR="0" lvl="6"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7pPr>
            <a:lvl8pPr marL="0" marR="0" lvl="7"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8pPr>
            <a:lvl9pPr marL="0" marR="0" lvl="8" indent="0" algn="r">
              <a:lnSpc>
                <a:spcPct val="100000"/>
              </a:lnSpc>
              <a:spcBef>
                <a:spcPts val="0"/>
              </a:spcBef>
              <a:spcAft>
                <a:spcPts val="0"/>
              </a:spcAft>
              <a:buClr>
                <a:srgbClr val="000000"/>
              </a:buClr>
              <a:buSzPts val="1000"/>
              <a:buFont typeface="Arial"/>
              <a:buNone/>
              <a:defRPr sz="1000" b="0" i="0" u="none" strike="noStrike" cap="none">
                <a:solidFill>
                  <a:schemeClr val="dk2"/>
                </a:solidFill>
                <a:latin typeface="Arial"/>
                <a:ea typeface="Arial"/>
                <a:cs typeface="Arial"/>
                <a:sym typeface="Aria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90" r:id="rId1"/>
    <p:sldLayoutId id="2147483691" r:id="rId2"/>
    <p:sldLayoutId id="2147483692" r:id="rId3"/>
    <p:sldLayoutId id="2147483693" r:id="rId4"/>
    <p:sldLayoutId id="2147483694" r:id="rId5"/>
    <p:sldLayoutId id="2147483695" r:id="rId6"/>
    <p:sldLayoutId id="2147483696" r:id="rId7"/>
    <p:sldLayoutId id="2147483697" r:id="rId8"/>
    <p:sldLayoutId id="2147483698" r:id="rId9"/>
    <p:sldLayoutId id="2147483699" r:id="rId10"/>
    <p:sldLayoutId id="2147483700" r:id="rId11"/>
    <p:sldLayoutId id="2147483701" r:id="rId12"/>
    <p:sldLayoutId id="2147483702" r:id="rId13"/>
    <p:sldLayoutId id="2147483703" r:id="rId14"/>
    <p:sldLayoutId id="2147483704" r:id="rId15"/>
    <p:sldLayoutId id="2147483705" r:id="rId16"/>
    <p:sldLayoutId id="2147483706" r:id="rId17"/>
    <p:sldLayoutId id="2147483707" r:id="rId18"/>
    <p:sldLayoutId id="2147483708" r:id="rId19"/>
    <p:sldLayoutId id="2147483709" r:id="rId20"/>
    <p:sldLayoutId id="2147483710" r:id="rId21"/>
    <p:sldLayoutId id="2147483711" r:id="rId22"/>
    <p:sldLayoutId id="2147483712" r:id="rId23"/>
    <p:sldLayoutId id="2147483713" r:id="rId24"/>
    <p:sldLayoutId id="2147483714" r:id="rId25"/>
    <p:sldLayoutId id="2147483715" r:id="rId26"/>
    <p:sldLayoutId id="2147483716" r:id="rId27"/>
    <p:sldLayoutId id="2147483717" r:id="rId28"/>
    <p:sldLayoutId id="2147483718" r:id="rId29"/>
    <p:sldLayoutId id="2147483719" r:id="rId30"/>
    <p:sldLayoutId id="2147483720" r:id="rId31"/>
    <p:sldLayoutId id="2147483721" r:id="rId32"/>
    <p:sldLayoutId id="2147483722" r:id="rId33"/>
    <p:sldLayoutId id="2147483723" r:id="rId34"/>
    <p:sldLayoutId id="2147483724" r:id="rId35"/>
    <p:sldLayoutId id="2147483725" r:id="rId36"/>
    <p:sldLayoutId id="2147483726" r:id="rId37"/>
    <p:sldLayoutId id="2147483727" r:id="rId38"/>
    <p:sldLayoutId id="2147483728" r:id="rId39"/>
    <p:sldLayoutId id="2147483729" r:id="rId40"/>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693"/>
        <p:cNvGrpSpPr/>
        <p:nvPr/>
      </p:nvGrpSpPr>
      <p:grpSpPr>
        <a:xfrm>
          <a:off x="0" y="0"/>
          <a:ext cx="0" cy="0"/>
          <a:chOff x="0" y="0"/>
          <a:chExt cx="0" cy="0"/>
        </a:xfrm>
      </p:grpSpPr>
      <p:sp>
        <p:nvSpPr>
          <p:cNvPr id="694" name="Google Shape;694;p85"/>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695" name="Google Shape;695;p85"/>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696" name="Google Shape;696;p85"/>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 id="2147483743" r:id="rId14"/>
    <p:sldLayoutId id="2147483744" r:id="rId15"/>
    <p:sldLayoutId id="2147483745" r:id="rId16"/>
    <p:sldLayoutId id="2147483746" r:id="rId17"/>
    <p:sldLayoutId id="2147483747" r:id="rId18"/>
    <p:sldLayoutId id="2147483748" r:id="rId19"/>
    <p:sldLayoutId id="2147483749" r:id="rId20"/>
    <p:sldLayoutId id="2147483750" r:id="rId21"/>
    <p:sldLayoutId id="2147483751" r:id="rId22"/>
    <p:sldLayoutId id="2147483752" r:id="rId23"/>
    <p:sldLayoutId id="2147483753" r:id="rId24"/>
    <p:sldLayoutId id="2147483754" r:id="rId25"/>
    <p:sldLayoutId id="2147483755" r:id="rId26"/>
    <p:sldLayoutId id="2147483756" r:id="rId27"/>
    <p:sldLayoutId id="2147483757" r:id="rId28"/>
    <p:sldLayoutId id="2147483758" r:id="rId29"/>
    <p:sldLayoutId id="2147483759" r:id="rId30"/>
    <p:sldLayoutId id="2147483760" r:id="rId31"/>
    <p:sldLayoutId id="2147483761" r:id="rId32"/>
    <p:sldLayoutId id="2147483762" r:id="rId33"/>
    <p:sldLayoutId id="2147483763" r:id="rId34"/>
    <p:sldLayoutId id="2147483764" r:id="rId35"/>
    <p:sldLayoutId id="2147483765" r:id="rId36"/>
    <p:sldLayoutId id="2147483766" r:id="rId37"/>
    <p:sldLayoutId id="2147483767" r:id="rId38"/>
    <p:sldLayoutId id="2147483768" r:id="rId39"/>
    <p:sldLayoutId id="2147483769" r:id="rId40"/>
    <p:sldLayoutId id="2147483770" r:id="rId41"/>
    <p:sldLayoutId id="2147483771" r:id="rId42"/>
    <p:sldLayoutId id="2147483772" r:id="rId43"/>
    <p:sldLayoutId id="2147483773" r:id="rId44"/>
    <p:sldLayoutId id="2147483774" r:id="rId4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s://www.cde.state.co.us/accountability/district_identification_dashboard"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cde.state.co.us/fedprograms/essa_csi_tsi" TargetMode="Externa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2.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8.xml"/><Relationship Id="rId1" Type="http://schemas.openxmlformats.org/officeDocument/2006/relationships/slideLayout" Target="../slideLayouts/slideLayout3.xml"/><Relationship Id="rId5" Type="http://schemas.openxmlformats.org/officeDocument/2006/relationships/image" Target="../media/image52.png"/><Relationship Id="rId4" Type="http://schemas.openxmlformats.org/officeDocument/2006/relationships/image" Target="../media/image51.pn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hyperlink" Target="mailto:patino_y@cde.state.co.us" TargetMode="External"/><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22.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http://www.cde.state.co.us/fedprograms/essa_csi_tsi" TargetMode="External"/><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hyperlink" Target="mailto:mohajeri-nelson_n@cde.state.co.us" TargetMode="External"/><Relationship Id="rId5" Type="http://schemas.openxmlformats.org/officeDocument/2006/relationships/hyperlink" Target="mailto:rowan_a@cde.state.co.us" TargetMode="External"/><Relationship Id="rId4" Type="http://schemas.openxmlformats.org/officeDocument/2006/relationships/hyperlink" Target="mailto:negley_t@cde.state.co.us" TargetMode="Externa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1.xml"/></Relationships>
</file>

<file path=ppt/slides/_rels/slide2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6.xml"/><Relationship Id="rId1" Type="http://schemas.openxmlformats.org/officeDocument/2006/relationships/slideLayout" Target="../slideLayouts/slideLayout4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3.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0.xml"/></Relationships>
</file>

<file path=ppt/slides/_rels/slide29.xml.rels><?xml version="1.0" encoding="UTF-8" standalone="yes"?>
<Relationships xmlns="http://schemas.openxmlformats.org/package/2006/relationships"><Relationship Id="rId3" Type="http://schemas.openxmlformats.org/officeDocument/2006/relationships/hyperlink" Target="https://www.cde.state.co.us/fedprograms/essa_csi_tsi" TargetMode="External"/><Relationship Id="rId2" Type="http://schemas.openxmlformats.org/officeDocument/2006/relationships/notesSlide" Target="../notesSlides/notesSlide29.xml"/><Relationship Id="rId1" Type="http://schemas.openxmlformats.org/officeDocument/2006/relationships/slideLayout" Target="../slideLayouts/slideLayout85.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9.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43.xml"/></Relationships>
</file>

<file path=ppt/slides/_rels/slide31.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31.xml"/><Relationship Id="rId1" Type="http://schemas.openxmlformats.org/officeDocument/2006/relationships/slideLayout" Target="../slideLayouts/slideLayout85.xml"/><Relationship Id="rId4" Type="http://schemas.openxmlformats.org/officeDocument/2006/relationships/hyperlink" Target="https://www.cde.state.co.us/accountability/district_identification_dashboard" TargetMode="External"/></Relationships>
</file>

<file path=ppt/slides/_rels/slide32.xml.rels><?xml version="1.0" encoding="UTF-8" standalone="yes"?>
<Relationships xmlns="http://schemas.openxmlformats.org/package/2006/relationships"><Relationship Id="rId3" Type="http://schemas.openxmlformats.org/officeDocument/2006/relationships/hyperlink" Target="https://www.cde.state.co.us/fedprograms/essaplanningrequirements" TargetMode="External"/><Relationship Id="rId2" Type="http://schemas.openxmlformats.org/officeDocument/2006/relationships/notesSlide" Target="../notesSlides/notesSlide32.xml"/><Relationship Id="rId1" Type="http://schemas.openxmlformats.org/officeDocument/2006/relationships/slideLayout" Target="../slideLayouts/slideLayout85.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hyperlink" Target="https://www.cde.state.co.us/uip/uip_general_resources" TargetMode="External"/><Relationship Id="rId7" Type="http://schemas.openxmlformats.org/officeDocument/2006/relationships/image" Target="../media/image59.png"/><Relationship Id="rId2" Type="http://schemas.openxmlformats.org/officeDocument/2006/relationships/notesSlide" Target="../notesSlides/notesSlide33.xml"/><Relationship Id="rId1" Type="http://schemas.openxmlformats.org/officeDocument/2006/relationships/slideLayout" Target="../slideLayouts/slideLayout85.xml"/><Relationship Id="rId6" Type="http://schemas.openxmlformats.org/officeDocument/2006/relationships/image" Target="../media/image58.png"/><Relationship Id="rId5" Type="http://schemas.openxmlformats.org/officeDocument/2006/relationships/hyperlink" Target="https://www.cde.state.co.us/UIPSchoolQC-CSRubricPDF" TargetMode="External"/><Relationship Id="rId4" Type="http://schemas.openxmlformats.org/officeDocument/2006/relationships/hyperlink" Target="https://www.cde.state.co.us/uip/202425streamlineduipschoolqualitycriteria-0" TargetMode="External"/><Relationship Id="rId9" Type="http://schemas.openxmlformats.org/officeDocument/2006/relationships/image" Target="../media/image61.png"/></Relationships>
</file>

<file path=ppt/slides/_rels/slide34.xml.rels><?xml version="1.0" encoding="UTF-8" standalone="yes"?>
<Relationships xmlns="http://schemas.openxmlformats.org/package/2006/relationships"><Relationship Id="rId3" Type="http://schemas.openxmlformats.org/officeDocument/2006/relationships/hyperlink" Target="mailto:uiphelp@cde.state.co.us" TargetMode="External"/><Relationship Id="rId2" Type="http://schemas.openxmlformats.org/officeDocument/2006/relationships/notesSlide" Target="../notesSlides/notesSlide34.xml"/><Relationship Id="rId1" Type="http://schemas.openxmlformats.org/officeDocument/2006/relationships/slideLayout" Target="../slideLayouts/slideLayout85.xml"/><Relationship Id="rId4" Type="http://schemas.openxmlformats.org/officeDocument/2006/relationships/hyperlink" Target="https://www.cde.state.co.us/fedprograms/regionalcontactspage" TargetMode="External"/></Relationships>
</file>

<file path=ppt/slides/_rels/slide35.xml.rels><?xml version="1.0" encoding="UTF-8" standalone="yes"?>
<Relationships xmlns="http://schemas.openxmlformats.org/package/2006/relationships"><Relationship Id="rId3" Type="http://schemas.openxmlformats.org/officeDocument/2006/relationships/hyperlink" Target="https://www.cde.state.co.us/accountability/district_identification_dashboard" TargetMode="External"/><Relationship Id="rId2" Type="http://schemas.openxmlformats.org/officeDocument/2006/relationships/notesSlide" Target="../notesSlides/notesSlide35.xml"/><Relationship Id="rId1" Type="http://schemas.openxmlformats.org/officeDocument/2006/relationships/slideLayout" Target="../slideLayouts/slideLayout58.xml"/><Relationship Id="rId6" Type="http://schemas.openxmlformats.org/officeDocument/2006/relationships/hyperlink" Target="https://www.cde.state.co.us/fedprograms/resource_inequities_planning_requirements" TargetMode="External"/><Relationship Id="rId5" Type="http://schemas.openxmlformats.org/officeDocument/2006/relationships/hyperlink" Target="https://www.cde.state.co.us/fedprograms/essaplanningrequirements" TargetMode="External"/><Relationship Id="rId4" Type="http://schemas.openxmlformats.org/officeDocument/2006/relationships/hyperlink" Target="https://www.cde.state.co.us/uip/uip_general_resources" TargetMode="Externa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52.xml"/></Relationships>
</file>

<file path=ppt/slides/_rels/slide37.xml.rels><?xml version="1.0" encoding="UTF-8" standalone="yes"?>
<Relationships xmlns="http://schemas.openxmlformats.org/package/2006/relationships"><Relationship Id="rId3" Type="http://schemas.openxmlformats.org/officeDocument/2006/relationships/hyperlink" Target="https://www.cde.state.co.us/fedprograms/tii/a_hqt" TargetMode="External"/><Relationship Id="rId2" Type="http://schemas.openxmlformats.org/officeDocument/2006/relationships/notesSlide" Target="../notesSlides/notesSlide37.xml"/><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notesSlide" Target="../notesSlides/notesSlide39.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8" Type="http://schemas.openxmlformats.org/officeDocument/2006/relationships/hyperlink" Target="https://app.smartsheet.com/b/form/517bdfaac99e4385b6da9001fba32522" TargetMode="External"/><Relationship Id="rId3" Type="http://schemas.openxmlformats.org/officeDocument/2006/relationships/hyperlink" Target="https://www.ecfr.gov/current/title-34/subtitle-A/part-76/subpart-G/subject-group-ECFRae39e5300d1271f/section-76.707" TargetMode="External"/><Relationship Id="rId7" Type="http://schemas.openxmlformats.org/officeDocument/2006/relationships/hyperlink" Target="http://cde.state.co.us/caresact/esser3" TargetMode="External"/><Relationship Id="rId2" Type="http://schemas.openxmlformats.org/officeDocument/2006/relationships/notesSlide" Target="../notesSlides/notesSlide4.xml"/><Relationship Id="rId1" Type="http://schemas.openxmlformats.org/officeDocument/2006/relationships/slideLayout" Target="../slideLayouts/slideLayout43.xml"/><Relationship Id="rId6" Type="http://schemas.openxmlformats.org/officeDocument/2006/relationships/hyperlink" Target="http://cde.state.co.us/fedprograms/arp_esser3_countdown_to_closeout" TargetMode="External"/><Relationship Id="rId5" Type="http://schemas.openxmlformats.org/officeDocument/2006/relationships/hyperlink" Target="https://fs10.formsite.com/ZuOMFN/jlimjdqsan/form_login.html" TargetMode="External"/><Relationship Id="rId4" Type="http://schemas.openxmlformats.org/officeDocument/2006/relationships/hyperlink" Target="http://cde.state.co.us/cdefisgrant/requestforfundsforms" TargetMode="External"/></Relationships>
</file>

<file path=ppt/slides/_rels/slide40.xml.rels><?xml version="1.0" encoding="UTF-8" standalone="yes"?>
<Relationships xmlns="http://schemas.openxmlformats.org/package/2006/relationships"><Relationship Id="rId13" Type="http://schemas.openxmlformats.org/officeDocument/2006/relationships/hyperlink" Target="mailto:byrd_e@cde.state.co.us" TargetMode="External"/><Relationship Id="rId18" Type="http://schemas.openxmlformats.org/officeDocument/2006/relationships/hyperlink" Target="mailto:hickman_n@cde.state.co.us" TargetMode="External"/><Relationship Id="rId26" Type="http://schemas.openxmlformats.org/officeDocument/2006/relationships/hyperlink" Target="mailto:Kaleda_s@cde.state.co.us" TargetMode="External"/><Relationship Id="rId3" Type="http://schemas.openxmlformats.org/officeDocument/2006/relationships/hyperlink" Target="mailto:Lastname_Firstinital@cde.state.co.us" TargetMode="External"/><Relationship Id="rId21" Type="http://schemas.openxmlformats.org/officeDocument/2006/relationships/hyperlink" Target="mailto:penn_n@cde.state.co.us" TargetMode="External"/><Relationship Id="rId7" Type="http://schemas.openxmlformats.org/officeDocument/2006/relationships/hyperlink" Target="mailto:giessinger_t@cde.state.co.us" TargetMode="External"/><Relationship Id="rId12" Type="http://schemas.openxmlformats.org/officeDocument/2006/relationships/hyperlink" Target="https://www.cde.state.co.us/fedprograms/regionalcontactspage" TargetMode="External"/><Relationship Id="rId17" Type="http://schemas.openxmlformats.org/officeDocument/2006/relationships/hyperlink" Target="mailto:temple_r@cde.state.co.us" TargetMode="External"/><Relationship Id="rId25" Type="http://schemas.openxmlformats.org/officeDocument/2006/relationships/hyperlink" Target="mailto:Hawkins_r@cde.state.co.us" TargetMode="External"/><Relationship Id="rId33" Type="http://schemas.openxmlformats.org/officeDocument/2006/relationships/hyperlink" Target="mailto:prael_m@cde.state.co.us" TargetMode="External"/><Relationship Id="rId2" Type="http://schemas.openxmlformats.org/officeDocument/2006/relationships/notesSlide" Target="../notesSlides/notesSlide40.xml"/><Relationship Id="rId16" Type="http://schemas.openxmlformats.org/officeDocument/2006/relationships/hyperlink" Target="mailto:miller-curley_s@cde.state.co.us" TargetMode="External"/><Relationship Id="rId20" Type="http://schemas.openxmlformats.org/officeDocument/2006/relationships/hyperlink" Target="mailto:craven_k@cde.state.co.us" TargetMode="External"/><Relationship Id="rId29" Type="http://schemas.openxmlformats.org/officeDocument/2006/relationships/hyperlink" Target="mailto:jones_kristina@cde.state.co.us" TargetMode="External"/><Relationship Id="rId1" Type="http://schemas.openxmlformats.org/officeDocument/2006/relationships/slideLayout" Target="../slideLayouts/slideLayout39.xml"/><Relationship Id="rId6" Type="http://schemas.openxmlformats.org/officeDocument/2006/relationships/hyperlink" Target="mailto:adeboye-sullivan_c@cde.state.co.us" TargetMode="External"/><Relationship Id="rId11" Type="http://schemas.openxmlformats.org/officeDocument/2006/relationships/hyperlink" Target="mailto:koziol_m@cde.state.co.us" TargetMode="External"/><Relationship Id="rId24" Type="http://schemas.openxmlformats.org/officeDocument/2006/relationships/hyperlink" Target="mailto:Austin_j@cde.state.co.us" TargetMode="External"/><Relationship Id="rId32" Type="http://schemas.openxmlformats.org/officeDocument/2006/relationships/hyperlink" Target="mailto:hollingshead_j@cde.state.co.us" TargetMode="External"/><Relationship Id="rId5" Type="http://schemas.openxmlformats.org/officeDocument/2006/relationships/hyperlink" Target="mailto:meushaw_l@cde.state.co.us" TargetMode="External"/><Relationship Id="rId15" Type="http://schemas.openxmlformats.org/officeDocument/2006/relationships/hyperlink" Target="mailto:boylan_k@cde.state.co.us" TargetMode="External"/><Relationship Id="rId23" Type="http://schemas.openxmlformats.org/officeDocument/2006/relationships/hyperlink" Target="mailto:ring_j@cde.state.co.us" TargetMode="External"/><Relationship Id="rId28" Type="http://schemas.openxmlformats.org/officeDocument/2006/relationships/hyperlink" Target="mailto:morris_h@cde.state.co.us" TargetMode="External"/><Relationship Id="rId10" Type="http://schemas.openxmlformats.org/officeDocument/2006/relationships/hyperlink" Target="mailto:rowan_a@cde.state.co.us" TargetMode="External"/><Relationship Id="rId19" Type="http://schemas.openxmlformats.org/officeDocument/2006/relationships/hyperlink" Target="mailto:schelke_j@cde.state.co.us" TargetMode="External"/><Relationship Id="rId31" Type="http://schemas.openxmlformats.org/officeDocument/2006/relationships/hyperlink" Target="mailto:collins_d@cde.state.co.us" TargetMode="External"/><Relationship Id="rId4" Type="http://schemas.openxmlformats.org/officeDocument/2006/relationships/hyperlink" Target="mailto:mohajeri-nelson_n@cde.state.co.us" TargetMode="External"/><Relationship Id="rId9" Type="http://schemas.openxmlformats.org/officeDocument/2006/relationships/hyperlink" Target="mailto:negley_t@cde.state.co.us" TargetMode="External"/><Relationship Id="rId14" Type="http://schemas.openxmlformats.org/officeDocument/2006/relationships/hyperlink" Target="mailto:echsner_r@cde.state.co.us" TargetMode="External"/><Relationship Id="rId22" Type="http://schemas.openxmlformats.org/officeDocument/2006/relationships/hyperlink" Target="mailto:chaffin_m@cde.state.co.us" TargetMode="External"/><Relationship Id="rId27" Type="http://schemas.openxmlformats.org/officeDocument/2006/relationships/hyperlink" Target="mailto:%20parsley_b@cde.state.co.us" TargetMode="External"/><Relationship Id="rId30" Type="http://schemas.openxmlformats.org/officeDocument/2006/relationships/hyperlink" Target="mailto:hagemann_w@cde.state.co.us" TargetMode="External"/><Relationship Id="rId8" Type="http://schemas.openxmlformats.org/officeDocument/2006/relationships/hyperlink" Target="mailto:crumley_k@cde.state.co.us" TargetMode="External"/></Relationships>
</file>

<file path=ppt/slides/_rels/slide5.xml.rels><?xml version="1.0" encoding="UTF-8" standalone="yes"?>
<Relationships xmlns="http://schemas.openxmlformats.org/package/2006/relationships"><Relationship Id="rId3" Type="http://schemas.openxmlformats.org/officeDocument/2006/relationships/hyperlink" Target="https://us02web.zoom.us/meeting/register/tZwtdOmtpz0vHtBjrJU4Epvmwf4u4cs8bvBl#/registration" TargetMode="External"/><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1042"/>
        <p:cNvGrpSpPr/>
        <p:nvPr/>
      </p:nvGrpSpPr>
      <p:grpSpPr>
        <a:xfrm>
          <a:off x="0" y="0"/>
          <a:ext cx="0" cy="0"/>
          <a:chOff x="0" y="0"/>
          <a:chExt cx="0" cy="0"/>
        </a:xfrm>
      </p:grpSpPr>
      <p:sp>
        <p:nvSpPr>
          <p:cNvPr id="1043" name="Google Shape;1043;p131"/>
          <p:cNvSpPr txBox="1">
            <a:spLocks noGrp="1"/>
          </p:cNvSpPr>
          <p:nvPr>
            <p:ph type="title" idx="2"/>
          </p:nvPr>
        </p:nvSpPr>
        <p:spPr>
          <a:xfrm>
            <a:off x="205525" y="2960750"/>
            <a:ext cx="5778300" cy="1040100"/>
          </a:xfrm>
          <a:prstGeom prst="rect">
            <a:avLst/>
          </a:prstGeom>
        </p:spPr>
        <p:txBody>
          <a:bodyPr spcFirstLastPara="1" wrap="square" lIns="0" tIns="0" rIns="0" bIns="0" anchor="t" anchorCtr="0">
            <a:noAutofit/>
          </a:bodyPr>
          <a:lstStyle/>
          <a:p>
            <a:pPr marL="0" lvl="0" indent="0" algn="ctr" rtl="0">
              <a:spcBef>
                <a:spcPts val="0"/>
              </a:spcBef>
              <a:spcAft>
                <a:spcPts val="0"/>
              </a:spcAft>
              <a:buNone/>
            </a:pPr>
            <a:r>
              <a:rPr lang="en" dirty="0"/>
              <a:t>CDE ESEA and ESSER Office Hours</a:t>
            </a:r>
            <a:endParaRPr dirty="0"/>
          </a:p>
          <a:p>
            <a:pPr marL="0" lvl="0" indent="0" algn="ctr" rtl="0">
              <a:spcBef>
                <a:spcPts val="0"/>
              </a:spcBef>
              <a:spcAft>
                <a:spcPts val="0"/>
              </a:spcAft>
              <a:buNone/>
            </a:pPr>
            <a:endParaRPr sz="1000" dirty="0"/>
          </a:p>
          <a:p>
            <a:pPr marL="0" lvl="0" indent="0" algn="ctr" rtl="0">
              <a:spcBef>
                <a:spcPts val="0"/>
              </a:spcBef>
              <a:spcAft>
                <a:spcPts val="0"/>
              </a:spcAft>
              <a:buNone/>
            </a:pPr>
            <a:r>
              <a:rPr lang="en" dirty="0"/>
              <a:t>September 26, 2024</a:t>
            </a:r>
            <a:endParaRPr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096"/>
        <p:cNvGrpSpPr/>
        <p:nvPr/>
      </p:nvGrpSpPr>
      <p:grpSpPr>
        <a:xfrm>
          <a:off x="0" y="0"/>
          <a:ext cx="0" cy="0"/>
          <a:chOff x="0" y="0"/>
          <a:chExt cx="0" cy="0"/>
        </a:xfrm>
      </p:grpSpPr>
      <p:sp>
        <p:nvSpPr>
          <p:cNvPr id="1097" name="Google Shape;1097;p140"/>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ESSA Identification Update</a:t>
            </a:r>
            <a:endParaRPr/>
          </a:p>
        </p:txBody>
      </p:sp>
      <p:sp>
        <p:nvSpPr>
          <p:cNvPr id="1098" name="Google Shape;1098;p140"/>
          <p:cNvSpPr txBox="1">
            <a:spLocks noGrp="1"/>
          </p:cNvSpPr>
          <p:nvPr>
            <p:ph type="body" idx="1"/>
          </p:nvPr>
        </p:nvSpPr>
        <p:spPr>
          <a:xfrm>
            <a:off x="311700" y="1145651"/>
            <a:ext cx="7167900" cy="3034800"/>
          </a:xfrm>
          <a:prstGeom prst="rect">
            <a:avLst/>
          </a:prstGeom>
        </p:spPr>
        <p:txBody>
          <a:bodyPr spcFirstLastPara="1" wrap="square" lIns="91425" tIns="91425" rIns="91425" bIns="91425" anchor="t" anchorCtr="0">
            <a:normAutofit fontScale="92500" lnSpcReduction="20000"/>
          </a:bodyPr>
          <a:lstStyle/>
          <a:p>
            <a:pPr marL="457200" lvl="0" indent="-330200" algn="l" rtl="0">
              <a:spcBef>
                <a:spcPts val="0"/>
              </a:spcBef>
              <a:spcAft>
                <a:spcPts val="0"/>
              </a:spcAft>
              <a:buSzPts val="1600"/>
              <a:buChar char="●"/>
            </a:pPr>
            <a:r>
              <a:rPr lang="en" dirty="0"/>
              <a:t>Districts with identified schools (except K-2 schools) received notifications from Dr. Haniford (CDE) by September 13, 2024! </a:t>
            </a:r>
            <a:endParaRPr dirty="0"/>
          </a:p>
          <a:p>
            <a:pPr marL="914400" lvl="1" indent="-317500" algn="l" rtl="0">
              <a:spcBef>
                <a:spcPts val="0"/>
              </a:spcBef>
              <a:spcAft>
                <a:spcPts val="0"/>
              </a:spcAft>
              <a:buSzPts val="1400"/>
              <a:buChar char="○"/>
            </a:pPr>
            <a:r>
              <a:rPr lang="en" dirty="0"/>
              <a:t>Sent to Superintendent, Title I Contact (if provided in GAINS), Authorized Representative, and District Accountability Contact</a:t>
            </a:r>
            <a:endParaRPr dirty="0"/>
          </a:p>
          <a:p>
            <a:pPr marL="914400" lvl="1" indent="-317500" algn="l" rtl="0">
              <a:spcBef>
                <a:spcPts val="0"/>
              </a:spcBef>
              <a:spcAft>
                <a:spcPts val="0"/>
              </a:spcAft>
              <a:buSzPts val="1400"/>
              <a:buChar char="○"/>
            </a:pPr>
            <a:r>
              <a:rPr lang="en" dirty="0"/>
              <a:t>One week later sent to the Local Board </a:t>
            </a:r>
            <a:endParaRPr dirty="0"/>
          </a:p>
          <a:p>
            <a:pPr marL="914400" lvl="1" indent="-317500" algn="l" rtl="0">
              <a:spcBef>
                <a:spcPts val="0"/>
              </a:spcBef>
              <a:spcAft>
                <a:spcPts val="0"/>
              </a:spcAft>
              <a:buSzPts val="1400"/>
              <a:buChar char="○"/>
            </a:pPr>
            <a:r>
              <a:rPr lang="en" dirty="0"/>
              <a:t>Includes </a:t>
            </a:r>
            <a:endParaRPr dirty="0"/>
          </a:p>
          <a:p>
            <a:pPr marL="1371600" lvl="2" indent="-317500" algn="l" rtl="0">
              <a:spcBef>
                <a:spcPts val="0"/>
              </a:spcBef>
              <a:spcAft>
                <a:spcPts val="0"/>
              </a:spcAft>
              <a:buSzPts val="1400"/>
              <a:buChar char="■"/>
            </a:pPr>
            <a:r>
              <a:rPr lang="en" dirty="0"/>
              <a:t>Outline of changes in state and federal (ESSA) accountability </a:t>
            </a:r>
            <a:endParaRPr dirty="0"/>
          </a:p>
          <a:p>
            <a:pPr marL="1371600" lvl="2" indent="-317500" algn="l" rtl="0">
              <a:spcBef>
                <a:spcPts val="0"/>
              </a:spcBef>
              <a:spcAft>
                <a:spcPts val="0"/>
              </a:spcAft>
              <a:buSzPts val="1400"/>
              <a:buChar char="■"/>
            </a:pPr>
            <a:r>
              <a:rPr lang="en" dirty="0"/>
              <a:t>Resources and grants (EASI) available for identified schools </a:t>
            </a:r>
            <a:endParaRPr dirty="0"/>
          </a:p>
          <a:p>
            <a:pPr marL="1371600" lvl="2" indent="-317500" algn="l" rtl="0">
              <a:spcBef>
                <a:spcPts val="0"/>
              </a:spcBef>
              <a:spcAft>
                <a:spcPts val="0"/>
              </a:spcAft>
              <a:buSzPts val="1400"/>
              <a:buChar char="■"/>
            </a:pPr>
            <a:r>
              <a:rPr lang="en" dirty="0"/>
              <a:t>Improvement planning requirements </a:t>
            </a:r>
            <a:endParaRPr dirty="0"/>
          </a:p>
          <a:p>
            <a:pPr marL="1371600" lvl="2" indent="-317500" algn="l" rtl="0">
              <a:spcBef>
                <a:spcPts val="0"/>
              </a:spcBef>
              <a:spcAft>
                <a:spcPts val="0"/>
              </a:spcAft>
              <a:buSzPts val="1400"/>
              <a:buChar char="■"/>
            </a:pPr>
            <a:r>
              <a:rPr lang="en" dirty="0"/>
              <a:t>Link to a </a:t>
            </a:r>
            <a:r>
              <a:rPr lang="en" u="sng" dirty="0">
                <a:solidFill>
                  <a:schemeClr val="hlink"/>
                </a:solidFill>
                <a:hlinkClick r:id="rId3"/>
              </a:rPr>
              <a:t>Data Dashboard</a:t>
            </a:r>
            <a:r>
              <a:rPr lang="en" dirty="0"/>
              <a:t> </a:t>
            </a:r>
            <a:endParaRPr dirty="0"/>
          </a:p>
          <a:p>
            <a:pPr marL="457200" lvl="0" indent="-330200" algn="l" rtl="0">
              <a:spcBef>
                <a:spcPts val="0"/>
              </a:spcBef>
              <a:spcAft>
                <a:spcPts val="0"/>
              </a:spcAft>
              <a:buSzPts val="1600"/>
              <a:buChar char="●"/>
            </a:pPr>
            <a:r>
              <a:rPr lang="en" dirty="0"/>
              <a:t>ESSA School Profiles are shared with districts via Syncplicity</a:t>
            </a:r>
            <a:endParaRPr dirty="0"/>
          </a:p>
          <a:p>
            <a:pPr marL="457200" lvl="0" indent="-330200" algn="l" rtl="0">
              <a:spcBef>
                <a:spcPts val="0"/>
              </a:spcBef>
              <a:spcAft>
                <a:spcPts val="0"/>
              </a:spcAft>
              <a:buSzPts val="1600"/>
              <a:buChar char="●"/>
            </a:pPr>
            <a:r>
              <a:rPr lang="en" dirty="0"/>
              <a:t>In the near future, the list of all ESSA identified schools will be posted on the CDE </a:t>
            </a:r>
            <a:r>
              <a:rPr lang="en" u="sng" dirty="0">
                <a:solidFill>
                  <a:schemeClr val="hlink"/>
                </a:solidFill>
                <a:hlinkClick r:id="rId4"/>
              </a:rPr>
              <a:t>ESSA Identification website</a:t>
            </a:r>
            <a:endParaRPr dirty="0"/>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103"/>
        <p:cNvGrpSpPr/>
        <p:nvPr/>
      </p:nvGrpSpPr>
      <p:grpSpPr>
        <a:xfrm>
          <a:off x="0" y="0"/>
          <a:ext cx="0" cy="0"/>
          <a:chOff x="0" y="0"/>
          <a:chExt cx="0" cy="0"/>
        </a:xfrm>
      </p:grpSpPr>
      <p:sp>
        <p:nvSpPr>
          <p:cNvPr id="1104" name="Google Shape;1104;p141"/>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100"/>
              <a:buNone/>
            </a:pPr>
            <a:r>
              <a:rPr lang="en"/>
              <a:t>Indicators Used in School Identification Methodology</a:t>
            </a:r>
            <a:endParaRPr/>
          </a:p>
        </p:txBody>
      </p:sp>
      <p:sp>
        <p:nvSpPr>
          <p:cNvPr id="1105" name="Google Shape;1105;p141"/>
          <p:cNvSpPr txBox="1">
            <a:spLocks noGrp="1"/>
          </p:cNvSpPr>
          <p:nvPr>
            <p:ph type="body" idx="1"/>
          </p:nvPr>
        </p:nvSpPr>
        <p:spPr>
          <a:xfrm>
            <a:off x="311700" y="1152475"/>
            <a:ext cx="7167900" cy="3034800"/>
          </a:xfrm>
          <a:prstGeom prst="rect">
            <a:avLst/>
          </a:prstGeom>
          <a:noFill/>
          <a:ln>
            <a:noFill/>
          </a:ln>
        </p:spPr>
        <p:txBody>
          <a:bodyPr spcFirstLastPara="1" wrap="square" lIns="0" tIns="0" rIns="0" bIns="0" anchor="t" anchorCtr="0">
            <a:normAutofit/>
          </a:bodyPr>
          <a:lstStyle/>
          <a:p>
            <a:pPr marL="457200" lvl="0" indent="-342900" algn="l" rtl="0">
              <a:lnSpc>
                <a:spcPct val="90000"/>
              </a:lnSpc>
              <a:spcBef>
                <a:spcPts val="800"/>
              </a:spcBef>
              <a:spcAft>
                <a:spcPts val="0"/>
              </a:spcAft>
              <a:buSzPts val="1800"/>
              <a:buFont typeface="Calibri"/>
              <a:buChar char="•"/>
            </a:pPr>
            <a:r>
              <a:rPr lang="en" dirty="0"/>
              <a:t>Academic Achievement</a:t>
            </a:r>
            <a:endParaRPr dirty="0"/>
          </a:p>
          <a:p>
            <a:pPr marL="914400" lvl="1" indent="-323850" algn="l" rtl="0">
              <a:lnSpc>
                <a:spcPct val="90000"/>
              </a:lnSpc>
              <a:spcBef>
                <a:spcPts val="0"/>
              </a:spcBef>
              <a:spcAft>
                <a:spcPts val="0"/>
              </a:spcAft>
              <a:buSzPts val="1500"/>
              <a:buFont typeface="Calibri"/>
              <a:buChar char="•"/>
            </a:pPr>
            <a:r>
              <a:rPr lang="en" dirty="0"/>
              <a:t>English Language Arts (ELA) and Math mean scale scores</a:t>
            </a:r>
            <a:endParaRPr dirty="0"/>
          </a:p>
          <a:p>
            <a:pPr marL="457200" lvl="0" indent="-342900" algn="l" rtl="0">
              <a:lnSpc>
                <a:spcPct val="90000"/>
              </a:lnSpc>
              <a:spcBef>
                <a:spcPts val="0"/>
              </a:spcBef>
              <a:spcAft>
                <a:spcPts val="0"/>
              </a:spcAft>
              <a:buSzPts val="1800"/>
              <a:buFont typeface="Calibri"/>
              <a:buChar char="•"/>
            </a:pPr>
            <a:r>
              <a:rPr lang="en" dirty="0"/>
              <a:t>Academic Progress (Growth)</a:t>
            </a:r>
            <a:endParaRPr dirty="0"/>
          </a:p>
          <a:p>
            <a:pPr marL="914400" lvl="1" indent="-323850" algn="l" rtl="0">
              <a:lnSpc>
                <a:spcPct val="90000"/>
              </a:lnSpc>
              <a:spcBef>
                <a:spcPts val="0"/>
              </a:spcBef>
              <a:spcAft>
                <a:spcPts val="0"/>
              </a:spcAft>
              <a:buSzPts val="1500"/>
              <a:buFont typeface="Calibri"/>
              <a:buChar char="•"/>
            </a:pPr>
            <a:r>
              <a:rPr lang="en" dirty="0"/>
              <a:t>ELA and Math median growth percentiles</a:t>
            </a:r>
            <a:endParaRPr dirty="0"/>
          </a:p>
          <a:p>
            <a:pPr marL="457200" lvl="0" indent="-342900" algn="l" rtl="0">
              <a:lnSpc>
                <a:spcPct val="90000"/>
              </a:lnSpc>
              <a:spcBef>
                <a:spcPts val="0"/>
              </a:spcBef>
              <a:spcAft>
                <a:spcPts val="0"/>
              </a:spcAft>
              <a:buSzPts val="1800"/>
              <a:buFont typeface="Calibri"/>
              <a:buChar char="•"/>
            </a:pPr>
            <a:r>
              <a:rPr lang="en" dirty="0"/>
              <a:t>Progress in Achieving English Language Proficiency (ELP)</a:t>
            </a:r>
            <a:endParaRPr dirty="0"/>
          </a:p>
          <a:p>
            <a:pPr marL="914400" lvl="1" indent="-323850" algn="l" rtl="0">
              <a:lnSpc>
                <a:spcPct val="90000"/>
              </a:lnSpc>
              <a:spcBef>
                <a:spcPts val="0"/>
              </a:spcBef>
              <a:spcAft>
                <a:spcPts val="0"/>
              </a:spcAft>
              <a:buSzPts val="1500"/>
              <a:buFont typeface="Calibri"/>
              <a:buChar char="•"/>
            </a:pPr>
            <a:r>
              <a:rPr lang="en" dirty="0"/>
              <a:t>ACCESS median growth percentiles</a:t>
            </a:r>
            <a:endParaRPr dirty="0"/>
          </a:p>
          <a:p>
            <a:pPr marL="914400" lvl="1" indent="-323850" algn="l" rtl="0">
              <a:lnSpc>
                <a:spcPct val="90000"/>
              </a:lnSpc>
              <a:spcBef>
                <a:spcPts val="0"/>
              </a:spcBef>
              <a:spcAft>
                <a:spcPts val="0"/>
              </a:spcAft>
              <a:buSzPts val="1500"/>
              <a:buFont typeface="Calibri"/>
              <a:buChar char="•"/>
            </a:pPr>
            <a:r>
              <a:rPr lang="en" dirty="0"/>
              <a:t>Percent on-track to attaining proficiency</a:t>
            </a:r>
            <a:endParaRPr dirty="0"/>
          </a:p>
          <a:p>
            <a:pPr marL="457200" lvl="0" indent="-342900" algn="l" rtl="0">
              <a:lnSpc>
                <a:spcPct val="90000"/>
              </a:lnSpc>
              <a:spcBef>
                <a:spcPts val="0"/>
              </a:spcBef>
              <a:spcAft>
                <a:spcPts val="0"/>
              </a:spcAft>
              <a:buSzPts val="1800"/>
              <a:buFont typeface="Calibri"/>
              <a:buChar char="•"/>
            </a:pPr>
            <a:r>
              <a:rPr lang="en" dirty="0"/>
              <a:t>School Quality or Student Success</a:t>
            </a:r>
            <a:endParaRPr dirty="0"/>
          </a:p>
          <a:p>
            <a:pPr marL="914400" lvl="1" indent="-323850" algn="l" rtl="0">
              <a:lnSpc>
                <a:spcPct val="90000"/>
              </a:lnSpc>
              <a:spcBef>
                <a:spcPts val="0"/>
              </a:spcBef>
              <a:spcAft>
                <a:spcPts val="0"/>
              </a:spcAft>
              <a:buSzPts val="1500"/>
              <a:buFont typeface="Calibri"/>
              <a:buChar char="•"/>
            </a:pPr>
            <a:r>
              <a:rPr lang="en" dirty="0"/>
              <a:t>Chronic absenteeism rate, unexcused absences only (elementary/middle)</a:t>
            </a:r>
            <a:endParaRPr dirty="0"/>
          </a:p>
          <a:p>
            <a:pPr marL="914400" lvl="1" indent="-323850" algn="l" rtl="0">
              <a:lnSpc>
                <a:spcPct val="90000"/>
              </a:lnSpc>
              <a:spcBef>
                <a:spcPts val="0"/>
              </a:spcBef>
              <a:spcAft>
                <a:spcPts val="0"/>
              </a:spcAft>
              <a:buSzPts val="1500"/>
              <a:buFont typeface="Calibri"/>
              <a:buChar char="•"/>
            </a:pPr>
            <a:r>
              <a:rPr lang="en" dirty="0"/>
              <a:t>Dropout rate (high)</a:t>
            </a:r>
            <a:endParaRPr dirty="0"/>
          </a:p>
          <a:p>
            <a:pPr marL="457200" lvl="0" indent="-342900" algn="l" rtl="0">
              <a:lnSpc>
                <a:spcPct val="90000"/>
              </a:lnSpc>
              <a:spcBef>
                <a:spcPts val="0"/>
              </a:spcBef>
              <a:spcAft>
                <a:spcPts val="0"/>
              </a:spcAft>
              <a:buSzPts val="1800"/>
              <a:buFont typeface="Calibri"/>
              <a:buChar char="•"/>
            </a:pPr>
            <a:r>
              <a:rPr lang="en" dirty="0"/>
              <a:t>Graduation Rates (will change beginning in 2025)</a:t>
            </a:r>
            <a:endParaRPr dirty="0"/>
          </a:p>
          <a:p>
            <a:pPr marL="914400" lvl="1" indent="-323850" algn="l" rtl="0">
              <a:lnSpc>
                <a:spcPct val="90000"/>
              </a:lnSpc>
              <a:spcBef>
                <a:spcPts val="0"/>
              </a:spcBef>
              <a:spcAft>
                <a:spcPts val="0"/>
              </a:spcAft>
              <a:buSzPts val="1500"/>
              <a:buFont typeface="Calibri"/>
              <a:buChar char="•"/>
            </a:pPr>
            <a:r>
              <a:rPr lang="en" dirty="0"/>
              <a:t>4-year adjusted cohort rate</a:t>
            </a:r>
            <a:endParaRPr dirty="0"/>
          </a:p>
          <a:p>
            <a:pPr marL="914400" lvl="1" indent="-323850" algn="l" rtl="0">
              <a:lnSpc>
                <a:spcPct val="90000"/>
              </a:lnSpc>
              <a:spcBef>
                <a:spcPts val="0"/>
              </a:spcBef>
              <a:spcAft>
                <a:spcPts val="0"/>
              </a:spcAft>
              <a:buSzPts val="1500"/>
              <a:buFont typeface="Calibri"/>
              <a:buChar char="•"/>
            </a:pPr>
            <a:r>
              <a:rPr lang="en" dirty="0"/>
              <a:t>7-year adjusted cohort rate</a:t>
            </a:r>
            <a:endParaRPr dirty="0"/>
          </a:p>
        </p:txBody>
      </p:sp>
      <p:sp>
        <p:nvSpPr>
          <p:cNvPr id="1106" name="Google Shape;1106;p141"/>
          <p:cNvSpPr txBox="1"/>
          <p:nvPr/>
        </p:nvSpPr>
        <p:spPr>
          <a:xfrm>
            <a:off x="6168925" y="988050"/>
            <a:ext cx="2788200" cy="16542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00000"/>
              </a:lnSpc>
              <a:spcBef>
                <a:spcPts val="0"/>
              </a:spcBef>
              <a:spcAft>
                <a:spcPts val="0"/>
              </a:spcAft>
              <a:buClr>
                <a:srgbClr val="000000"/>
              </a:buClr>
              <a:buSzPts val="1200"/>
              <a:buFont typeface="Arial"/>
              <a:buNone/>
            </a:pPr>
            <a:r>
              <a:rPr lang="en" sz="1200" b="1" u="sng" dirty="0">
                <a:solidFill>
                  <a:srgbClr val="9900FF"/>
                </a:solidFill>
                <a:latin typeface="Roboto"/>
                <a:ea typeface="Roboto"/>
                <a:cs typeface="Roboto"/>
                <a:sym typeface="Roboto"/>
              </a:rPr>
              <a:t>Alternative Education Campus (AECs) </a:t>
            </a:r>
            <a:endParaRPr sz="1200" b="1" u="sng" dirty="0">
              <a:solidFill>
                <a:srgbClr val="9900FF"/>
              </a:solidFill>
              <a:latin typeface="Roboto"/>
              <a:ea typeface="Roboto"/>
              <a:cs typeface="Roboto"/>
              <a:sym typeface="Roboto"/>
            </a:endParaRPr>
          </a:p>
          <a:p>
            <a:pPr marL="0" marR="0" lvl="0" indent="0" algn="l" rtl="0">
              <a:lnSpc>
                <a:spcPct val="100000"/>
              </a:lnSpc>
              <a:spcBef>
                <a:spcPts val="0"/>
              </a:spcBef>
              <a:spcAft>
                <a:spcPts val="0"/>
              </a:spcAft>
              <a:buClr>
                <a:srgbClr val="000000"/>
              </a:buClr>
              <a:buSzPts val="1200"/>
              <a:buFont typeface="Arial"/>
              <a:buNone/>
            </a:pPr>
            <a:r>
              <a:rPr lang="en" sz="1200" i="0" u="none" strike="noStrike" cap="none" dirty="0">
                <a:solidFill>
                  <a:srgbClr val="9900FF"/>
                </a:solidFill>
                <a:latin typeface="Roboto"/>
                <a:ea typeface="Roboto"/>
                <a:cs typeface="Roboto"/>
                <a:sym typeface="Roboto"/>
              </a:rPr>
              <a:t>When necessary, the following indicators are also used to differentiate among lowest performing AECs, in addition to the other indicators listed to the left</a:t>
            </a:r>
            <a:endParaRPr sz="1200" i="0" u="none" strike="noStrike" cap="none" dirty="0">
              <a:solidFill>
                <a:srgbClr val="9900FF"/>
              </a:solidFill>
              <a:latin typeface="Roboto"/>
              <a:ea typeface="Roboto"/>
              <a:cs typeface="Roboto"/>
              <a:sym typeface="Roboto"/>
            </a:endParaRPr>
          </a:p>
          <a:p>
            <a:pPr marL="457200" marR="0" lvl="0" indent="-304800" algn="l" rtl="0">
              <a:lnSpc>
                <a:spcPct val="100000"/>
              </a:lnSpc>
              <a:spcBef>
                <a:spcPts val="0"/>
              </a:spcBef>
              <a:spcAft>
                <a:spcPts val="0"/>
              </a:spcAft>
              <a:buClr>
                <a:srgbClr val="9900FF"/>
              </a:buClr>
              <a:buSzPts val="1200"/>
              <a:buFont typeface="Roboto"/>
              <a:buChar char="●"/>
            </a:pPr>
            <a:r>
              <a:rPr lang="en" sz="1200" i="0" u="none" strike="noStrike" cap="none" dirty="0">
                <a:solidFill>
                  <a:srgbClr val="9900FF"/>
                </a:solidFill>
                <a:latin typeface="Roboto"/>
                <a:ea typeface="Roboto"/>
                <a:cs typeface="Roboto"/>
                <a:sym typeface="Roboto"/>
              </a:rPr>
              <a:t>Attendance rate</a:t>
            </a:r>
            <a:endParaRPr sz="1200" i="0" u="none" strike="noStrike" cap="none" dirty="0">
              <a:solidFill>
                <a:srgbClr val="9900FF"/>
              </a:solidFill>
              <a:latin typeface="Roboto"/>
              <a:ea typeface="Roboto"/>
              <a:cs typeface="Roboto"/>
              <a:sym typeface="Roboto"/>
            </a:endParaRPr>
          </a:p>
          <a:p>
            <a:pPr marL="457200" marR="0" lvl="0" indent="-304800" algn="l" rtl="0">
              <a:lnSpc>
                <a:spcPct val="100000"/>
              </a:lnSpc>
              <a:spcBef>
                <a:spcPts val="0"/>
              </a:spcBef>
              <a:spcAft>
                <a:spcPts val="0"/>
              </a:spcAft>
              <a:buClr>
                <a:srgbClr val="9900FF"/>
              </a:buClr>
              <a:buSzPts val="1200"/>
              <a:buFont typeface="Roboto"/>
              <a:buChar char="●"/>
            </a:pPr>
            <a:r>
              <a:rPr lang="en" sz="1200" i="0" u="none" strike="noStrike" cap="none" dirty="0">
                <a:solidFill>
                  <a:srgbClr val="9900FF"/>
                </a:solidFill>
                <a:latin typeface="Roboto"/>
                <a:ea typeface="Roboto"/>
                <a:cs typeface="Roboto"/>
                <a:sym typeface="Roboto"/>
              </a:rPr>
              <a:t>Truancy rate</a:t>
            </a:r>
            <a:endParaRPr sz="1200" dirty="0">
              <a:solidFill>
                <a:srgbClr val="9900FF"/>
              </a:solidFill>
              <a:latin typeface="Roboto"/>
              <a:ea typeface="Roboto"/>
              <a:cs typeface="Roboto"/>
              <a:sym typeface="Roboto"/>
            </a:endParaRPr>
          </a:p>
        </p:txBody>
      </p:sp>
      <p:sp>
        <p:nvSpPr>
          <p:cNvPr id="1107" name="Google Shape;1107;p141"/>
          <p:cNvSpPr txBox="1">
            <a:spLocks noGrp="1"/>
          </p:cNvSpPr>
          <p:nvPr>
            <p:ph type="title" idx="2"/>
          </p:nvPr>
        </p:nvSpPr>
        <p:spPr>
          <a:xfrm>
            <a:off x="6169025" y="3274075"/>
            <a:ext cx="2788200" cy="9132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Autofit/>
          </a:bodyPr>
          <a:lstStyle/>
          <a:p>
            <a:pPr marL="0" marR="0" lvl="0" indent="0" algn="l" rtl="0">
              <a:lnSpc>
                <a:spcPct val="115000"/>
              </a:lnSpc>
              <a:spcBef>
                <a:spcPts val="0"/>
              </a:spcBef>
              <a:spcAft>
                <a:spcPts val="0"/>
              </a:spcAft>
              <a:buClr>
                <a:srgbClr val="000000"/>
              </a:buClr>
              <a:buSzPts val="1200"/>
              <a:buFont typeface="Arial"/>
              <a:buNone/>
            </a:pPr>
            <a:r>
              <a:rPr lang="en" sz="1200" b="1" u="sng">
                <a:solidFill>
                  <a:srgbClr val="9900FF"/>
                </a:solidFill>
              </a:rPr>
              <a:t>K-2 Only Schools </a:t>
            </a:r>
            <a:endParaRPr sz="1200">
              <a:solidFill>
                <a:srgbClr val="9900FF"/>
              </a:solidFill>
            </a:endParaRPr>
          </a:p>
          <a:p>
            <a:pPr marL="0" marR="0" lvl="0" indent="0" algn="l" rtl="0">
              <a:lnSpc>
                <a:spcPct val="115000"/>
              </a:lnSpc>
              <a:spcBef>
                <a:spcPts val="0"/>
              </a:spcBef>
              <a:spcAft>
                <a:spcPts val="0"/>
              </a:spcAft>
              <a:buClr>
                <a:srgbClr val="000000"/>
              </a:buClr>
              <a:buSzPts val="1200"/>
              <a:buFont typeface="Arial"/>
              <a:buNone/>
            </a:pPr>
            <a:r>
              <a:rPr lang="en" sz="1200">
                <a:solidFill>
                  <a:srgbClr val="9900FF"/>
                </a:solidFill>
              </a:rPr>
              <a:t>READ Act Data is used for the Academic Achievement and Growth indicator</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111"/>
        <p:cNvGrpSpPr/>
        <p:nvPr/>
      </p:nvGrpSpPr>
      <p:grpSpPr>
        <a:xfrm>
          <a:off x="0" y="0"/>
          <a:ext cx="0" cy="0"/>
          <a:chOff x="0" y="0"/>
          <a:chExt cx="0" cy="0"/>
        </a:xfrm>
      </p:grpSpPr>
      <p:sp>
        <p:nvSpPr>
          <p:cNvPr id="1112" name="Google Shape;1112;p142"/>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100"/>
              <a:buNone/>
            </a:pPr>
            <a:r>
              <a:rPr lang="en"/>
              <a:t>Student Groups Included in Identification Methodology</a:t>
            </a:r>
            <a:endParaRPr/>
          </a:p>
        </p:txBody>
      </p:sp>
      <p:sp>
        <p:nvSpPr>
          <p:cNvPr id="1113" name="Google Shape;1113;p142"/>
          <p:cNvSpPr txBox="1">
            <a:spLocks noGrp="1"/>
          </p:cNvSpPr>
          <p:nvPr>
            <p:ph type="body" idx="1"/>
          </p:nvPr>
        </p:nvSpPr>
        <p:spPr>
          <a:xfrm>
            <a:off x="311700" y="1152475"/>
            <a:ext cx="7167900" cy="3034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800"/>
              </a:spcBef>
              <a:spcAft>
                <a:spcPts val="0"/>
              </a:spcAft>
              <a:buNone/>
            </a:pPr>
            <a:r>
              <a:rPr lang="en" dirty="0"/>
              <a:t>ESSA includes review of schools based on performance of: </a:t>
            </a:r>
            <a:endParaRPr dirty="0"/>
          </a:p>
          <a:p>
            <a:pPr marL="457200" lvl="0" indent="-342900" algn="l" rtl="0">
              <a:lnSpc>
                <a:spcPct val="90000"/>
              </a:lnSpc>
              <a:spcBef>
                <a:spcPts val="800"/>
              </a:spcBef>
              <a:spcAft>
                <a:spcPts val="0"/>
              </a:spcAft>
              <a:buSzPts val="1800"/>
              <a:buFont typeface="Calibri"/>
              <a:buChar char="•"/>
            </a:pPr>
            <a:r>
              <a:rPr lang="en" dirty="0"/>
              <a:t>All students</a:t>
            </a:r>
            <a:endParaRPr dirty="0"/>
          </a:p>
          <a:p>
            <a:pPr marL="457200" lvl="0" indent="-342900" algn="l" rtl="0">
              <a:lnSpc>
                <a:spcPct val="90000"/>
              </a:lnSpc>
              <a:spcBef>
                <a:spcPts val="0"/>
              </a:spcBef>
              <a:spcAft>
                <a:spcPts val="0"/>
              </a:spcAft>
              <a:buSzPts val="1800"/>
              <a:buFont typeface="Calibri"/>
              <a:buChar char="•"/>
            </a:pPr>
            <a:r>
              <a:rPr lang="en" dirty="0"/>
              <a:t>Multilingual/English learners (ML/EL)</a:t>
            </a:r>
            <a:endParaRPr dirty="0"/>
          </a:p>
          <a:p>
            <a:pPr marL="457200" lvl="0" indent="-342900" algn="l" rtl="0">
              <a:lnSpc>
                <a:spcPct val="90000"/>
              </a:lnSpc>
              <a:spcBef>
                <a:spcPts val="0"/>
              </a:spcBef>
              <a:spcAft>
                <a:spcPts val="0"/>
              </a:spcAft>
              <a:buSzPts val="1800"/>
              <a:buFont typeface="Calibri"/>
              <a:buChar char="•"/>
            </a:pPr>
            <a:r>
              <a:rPr lang="en" dirty="0"/>
              <a:t>Students with disabilities</a:t>
            </a:r>
            <a:endParaRPr dirty="0"/>
          </a:p>
          <a:p>
            <a:pPr marL="457200" lvl="0" indent="-342900" algn="l" rtl="0">
              <a:lnSpc>
                <a:spcPct val="90000"/>
              </a:lnSpc>
              <a:spcBef>
                <a:spcPts val="0"/>
              </a:spcBef>
              <a:spcAft>
                <a:spcPts val="0"/>
              </a:spcAft>
              <a:buSzPts val="1800"/>
              <a:buFont typeface="Calibri"/>
              <a:buChar char="•"/>
            </a:pPr>
            <a:r>
              <a:rPr lang="en" dirty="0"/>
              <a:t>Students experiencing poverty</a:t>
            </a:r>
            <a:endParaRPr dirty="0"/>
          </a:p>
          <a:p>
            <a:pPr marL="457200" lvl="0" indent="-342900" algn="l" rtl="0">
              <a:lnSpc>
                <a:spcPct val="90000"/>
              </a:lnSpc>
              <a:spcBef>
                <a:spcPts val="0"/>
              </a:spcBef>
              <a:spcAft>
                <a:spcPts val="0"/>
              </a:spcAft>
              <a:buSzPts val="1800"/>
              <a:buFont typeface="Calibri"/>
              <a:buChar char="•"/>
            </a:pPr>
            <a:r>
              <a:rPr lang="en" dirty="0"/>
              <a:t>Students from each racial/ethnic group, separately</a:t>
            </a:r>
            <a:endParaRPr dirty="0"/>
          </a:p>
          <a:p>
            <a:pPr marL="914400" lvl="1" indent="-323850" algn="l" rtl="0">
              <a:lnSpc>
                <a:spcPct val="90000"/>
              </a:lnSpc>
              <a:spcBef>
                <a:spcPts val="0"/>
              </a:spcBef>
              <a:spcAft>
                <a:spcPts val="0"/>
              </a:spcAft>
              <a:buSzPts val="1500"/>
              <a:buFont typeface="Calibri"/>
              <a:buChar char="•"/>
            </a:pPr>
            <a:r>
              <a:rPr lang="en" dirty="0"/>
              <a:t>Aggregated Non-White group - Any non-White students from racial/ethnic groups that do not meet the minimum number of students to be reported on their own will be combined into one group for accountability purposes</a:t>
            </a:r>
            <a:endParaRPr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118"/>
        <p:cNvGrpSpPr/>
        <p:nvPr/>
      </p:nvGrpSpPr>
      <p:grpSpPr>
        <a:xfrm>
          <a:off x="0" y="0"/>
          <a:ext cx="0" cy="0"/>
          <a:chOff x="0" y="0"/>
          <a:chExt cx="0" cy="0"/>
        </a:xfrm>
      </p:grpSpPr>
      <p:sp>
        <p:nvSpPr>
          <p:cNvPr id="1119" name="Google Shape;1119;p14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100"/>
              <a:buNone/>
            </a:pPr>
            <a:r>
              <a:rPr lang="en" dirty="0"/>
              <a:t>Identification Categories </a:t>
            </a:r>
            <a:endParaRPr dirty="0"/>
          </a:p>
        </p:txBody>
      </p:sp>
      <p:sp>
        <p:nvSpPr>
          <p:cNvPr id="1120" name="Google Shape;1120;p143"/>
          <p:cNvSpPr txBox="1">
            <a:spLocks noGrp="1"/>
          </p:cNvSpPr>
          <p:nvPr>
            <p:ph type="body" idx="1"/>
          </p:nvPr>
        </p:nvSpPr>
        <p:spPr>
          <a:xfrm>
            <a:off x="311700" y="1054350"/>
            <a:ext cx="7167900" cy="3034800"/>
          </a:xfrm>
          <a:prstGeom prst="rect">
            <a:avLst/>
          </a:prstGeom>
          <a:noFill/>
          <a:ln>
            <a:noFill/>
          </a:ln>
        </p:spPr>
        <p:txBody>
          <a:bodyPr spcFirstLastPara="1" wrap="square" lIns="0" tIns="0" rIns="0" bIns="0" anchor="t" anchorCtr="0">
            <a:normAutofit fontScale="92500" lnSpcReduction="10000"/>
          </a:bodyPr>
          <a:lstStyle/>
          <a:p>
            <a:pPr marL="0" lvl="0" indent="0" algn="l" rtl="0">
              <a:lnSpc>
                <a:spcPct val="90000"/>
              </a:lnSpc>
              <a:spcBef>
                <a:spcPts val="800"/>
              </a:spcBef>
              <a:spcAft>
                <a:spcPts val="0"/>
              </a:spcAft>
              <a:buSzPts val="1800"/>
              <a:buNone/>
            </a:pPr>
            <a:r>
              <a:rPr lang="en" dirty="0"/>
              <a:t>Annual identification of schools for Support and Improvement under ESSA:</a:t>
            </a:r>
            <a:endParaRPr dirty="0"/>
          </a:p>
          <a:p>
            <a:pPr marL="457200" lvl="0" indent="-342900" algn="l" rtl="0">
              <a:lnSpc>
                <a:spcPct val="90000"/>
              </a:lnSpc>
              <a:spcBef>
                <a:spcPts val="800"/>
              </a:spcBef>
              <a:spcAft>
                <a:spcPts val="0"/>
              </a:spcAft>
              <a:buSzPts val="1800"/>
              <a:buFont typeface="Calibri"/>
              <a:buChar char="•"/>
            </a:pPr>
            <a:r>
              <a:rPr lang="en" dirty="0"/>
              <a:t>Comprehensive Support and Improvement (CS) ~ 3 Year Designation</a:t>
            </a:r>
            <a:endParaRPr dirty="0"/>
          </a:p>
          <a:p>
            <a:pPr marL="914400" lvl="1" indent="-323850" algn="l" rtl="0">
              <a:lnSpc>
                <a:spcPct val="90000"/>
              </a:lnSpc>
              <a:spcBef>
                <a:spcPts val="0"/>
              </a:spcBef>
              <a:spcAft>
                <a:spcPts val="0"/>
              </a:spcAft>
              <a:buSzPts val="1500"/>
              <a:buFont typeface="Calibri"/>
              <a:buChar char="•"/>
            </a:pPr>
            <a:r>
              <a:rPr lang="en" dirty="0"/>
              <a:t>CS - Lowest 5%</a:t>
            </a:r>
            <a:endParaRPr dirty="0"/>
          </a:p>
          <a:p>
            <a:pPr marL="1371600" lvl="2" indent="-317500" algn="l" rtl="0">
              <a:lnSpc>
                <a:spcPct val="90000"/>
              </a:lnSpc>
              <a:spcBef>
                <a:spcPts val="0"/>
              </a:spcBef>
              <a:spcAft>
                <a:spcPts val="0"/>
              </a:spcAft>
              <a:buSzPts val="1400"/>
              <a:buFont typeface="Calibri"/>
              <a:buChar char="•"/>
            </a:pPr>
            <a:r>
              <a:rPr lang="en" dirty="0"/>
              <a:t>Title I schools with the lowest total percentage points earned</a:t>
            </a:r>
            <a:endParaRPr dirty="0"/>
          </a:p>
          <a:p>
            <a:pPr marL="914400" lvl="1" indent="-323850" algn="l" rtl="0">
              <a:lnSpc>
                <a:spcPct val="90000"/>
              </a:lnSpc>
              <a:spcBef>
                <a:spcPts val="0"/>
              </a:spcBef>
              <a:spcAft>
                <a:spcPts val="0"/>
              </a:spcAft>
              <a:buSzPts val="1500"/>
              <a:buFont typeface="Calibri"/>
              <a:buChar char="•"/>
            </a:pPr>
            <a:r>
              <a:rPr lang="en" dirty="0"/>
              <a:t>CS - Low Graduation Rate</a:t>
            </a:r>
            <a:endParaRPr dirty="0"/>
          </a:p>
          <a:p>
            <a:pPr marL="1371600" lvl="2" indent="-317500" algn="l" rtl="0">
              <a:lnSpc>
                <a:spcPct val="90000"/>
              </a:lnSpc>
              <a:spcBef>
                <a:spcPts val="0"/>
              </a:spcBef>
              <a:spcAft>
                <a:spcPts val="0"/>
              </a:spcAft>
              <a:buSzPts val="1400"/>
              <a:buFont typeface="Calibri"/>
              <a:buChar char="•"/>
            </a:pPr>
            <a:r>
              <a:rPr lang="en" dirty="0">
                <a:highlight>
                  <a:srgbClr val="FFDC9B"/>
                </a:highlight>
              </a:rPr>
              <a:t>All public high schools with 4-year and 7-year graduation rates below 67 percent for three consecutive years</a:t>
            </a:r>
            <a:endParaRPr dirty="0">
              <a:highlight>
                <a:srgbClr val="FFDC9B"/>
              </a:highlight>
            </a:endParaRPr>
          </a:p>
          <a:p>
            <a:pPr marL="914400" lvl="1" indent="-323850" algn="l" rtl="0">
              <a:lnSpc>
                <a:spcPct val="90000"/>
              </a:lnSpc>
              <a:spcBef>
                <a:spcPts val="0"/>
              </a:spcBef>
              <a:spcAft>
                <a:spcPts val="0"/>
              </a:spcAft>
              <a:buSzPts val="1500"/>
              <a:buFont typeface="Calibri"/>
              <a:buChar char="•"/>
            </a:pPr>
            <a:r>
              <a:rPr lang="en" dirty="0"/>
              <a:t>CS - Former ATS</a:t>
            </a:r>
            <a:endParaRPr dirty="0"/>
          </a:p>
          <a:p>
            <a:pPr marL="1371600" lvl="2" indent="-317500" algn="l" rtl="0">
              <a:lnSpc>
                <a:spcPct val="90000"/>
              </a:lnSpc>
              <a:spcBef>
                <a:spcPts val="0"/>
              </a:spcBef>
              <a:spcAft>
                <a:spcPts val="0"/>
              </a:spcAft>
              <a:buSzPts val="1400"/>
              <a:buFont typeface="Calibri"/>
              <a:buChar char="•"/>
            </a:pPr>
            <a:r>
              <a:rPr lang="en" dirty="0"/>
              <a:t>Title I schools identified for Additional Targeted Support for four consecutive years for the same student group will be moved to this category</a:t>
            </a:r>
            <a:endParaRPr dirty="0"/>
          </a:p>
          <a:p>
            <a:pPr marL="457200" lvl="0" indent="-342900" algn="l" rtl="0">
              <a:lnSpc>
                <a:spcPct val="90000"/>
              </a:lnSpc>
              <a:spcBef>
                <a:spcPts val="0"/>
              </a:spcBef>
              <a:spcAft>
                <a:spcPts val="0"/>
              </a:spcAft>
              <a:buSzPts val="1800"/>
              <a:buFont typeface="Calibri"/>
              <a:buChar char="•"/>
            </a:pPr>
            <a:r>
              <a:rPr lang="en" dirty="0"/>
              <a:t>Targeted Support and Improvement (TS) ~ 1 Year Designation</a:t>
            </a:r>
            <a:endParaRPr dirty="0"/>
          </a:p>
          <a:p>
            <a:pPr marL="914400" lvl="1" indent="-323850" algn="l" rtl="0">
              <a:lnSpc>
                <a:spcPct val="90000"/>
              </a:lnSpc>
              <a:spcBef>
                <a:spcPts val="0"/>
              </a:spcBef>
              <a:spcAft>
                <a:spcPts val="0"/>
              </a:spcAft>
              <a:buSzPts val="1500"/>
              <a:buFont typeface="Calibri"/>
              <a:buChar char="•"/>
            </a:pPr>
            <a:r>
              <a:rPr lang="en" dirty="0"/>
              <a:t>TS</a:t>
            </a:r>
            <a:endParaRPr dirty="0"/>
          </a:p>
          <a:p>
            <a:pPr marL="1371600" lvl="2" indent="-317500" algn="l" rtl="0">
              <a:lnSpc>
                <a:spcPct val="90000"/>
              </a:lnSpc>
              <a:spcBef>
                <a:spcPts val="0"/>
              </a:spcBef>
              <a:spcAft>
                <a:spcPts val="0"/>
              </a:spcAft>
              <a:buSzPts val="1400"/>
              <a:buFont typeface="Calibri"/>
              <a:buChar char="•"/>
            </a:pPr>
            <a:r>
              <a:rPr lang="en" dirty="0"/>
              <a:t>Schools with at least one consistently underperforming student group</a:t>
            </a:r>
            <a:endParaRPr dirty="0"/>
          </a:p>
          <a:p>
            <a:pPr marL="914400" lvl="1" indent="-323850" algn="l" rtl="0">
              <a:lnSpc>
                <a:spcPct val="90000"/>
              </a:lnSpc>
              <a:spcBef>
                <a:spcPts val="0"/>
              </a:spcBef>
              <a:spcAft>
                <a:spcPts val="0"/>
              </a:spcAft>
              <a:buSzPts val="1500"/>
              <a:buFont typeface="Calibri"/>
              <a:buChar char="•"/>
            </a:pPr>
            <a:r>
              <a:rPr lang="en" dirty="0"/>
              <a:t>Additional Targeted Support (ATS)</a:t>
            </a:r>
            <a:endParaRPr dirty="0"/>
          </a:p>
          <a:p>
            <a:pPr marL="1371600" lvl="2" indent="-317500" algn="l" rtl="0">
              <a:lnSpc>
                <a:spcPct val="90000"/>
              </a:lnSpc>
              <a:spcBef>
                <a:spcPts val="0"/>
              </a:spcBef>
              <a:spcAft>
                <a:spcPts val="0"/>
              </a:spcAft>
              <a:buSzPts val="1400"/>
              <a:buFont typeface="Calibri"/>
              <a:buChar char="•"/>
            </a:pPr>
            <a:r>
              <a:rPr lang="en" dirty="0"/>
              <a:t>Subset of TS schools with at least one disaggregated group that, on its own, meets the criteria for CS - Lowest 5%</a:t>
            </a:r>
            <a:endParaRPr dirty="0"/>
          </a:p>
        </p:txBody>
      </p:sp>
      <p:sp>
        <p:nvSpPr>
          <p:cNvPr id="1121" name="Google Shape;1121;p143"/>
          <p:cNvSpPr txBox="1"/>
          <p:nvPr/>
        </p:nvSpPr>
        <p:spPr>
          <a:xfrm>
            <a:off x="7632750" y="1288825"/>
            <a:ext cx="1122900" cy="2646900"/>
          </a:xfrm>
          <a:prstGeom prst="rect">
            <a:avLst/>
          </a:prstGeom>
          <a:noFill/>
          <a:ln w="9525" cap="flat" cmpd="sng">
            <a:solidFill>
              <a:schemeClr val="dk1"/>
            </a:solidFill>
            <a:prstDash val="solid"/>
            <a:round/>
            <a:headEnd type="none" w="sm" len="sm"/>
            <a:tailEnd type="none" w="sm" len="sm"/>
          </a:ln>
        </p:spPr>
        <p:txBody>
          <a:bodyPr spcFirstLastPara="1" wrap="square" lIns="91425" tIns="91425" rIns="91425" bIns="91425"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a:solidFill>
                  <a:srgbClr val="9900FF"/>
                </a:solidFill>
                <a:latin typeface="Calibri"/>
                <a:ea typeface="Calibri"/>
                <a:cs typeface="Calibri"/>
                <a:sym typeface="Calibri"/>
              </a:rPr>
              <a:t>Second Phase: </a:t>
            </a:r>
            <a:endParaRPr sz="1200" b="1">
              <a:solidFill>
                <a:srgbClr val="99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 sz="1200" b="1">
                <a:solidFill>
                  <a:srgbClr val="9900FF"/>
                </a:solidFill>
                <a:latin typeface="Calibri"/>
                <a:ea typeface="Calibri"/>
                <a:cs typeface="Calibri"/>
                <a:sym typeface="Calibri"/>
              </a:rPr>
              <a:t>Adjusted Achievement Scores for over 5% non- participation.</a:t>
            </a:r>
            <a:endParaRPr sz="1200" b="1">
              <a:solidFill>
                <a:srgbClr val="99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 sz="1200" b="1">
                <a:solidFill>
                  <a:srgbClr val="9900FF"/>
                </a:solidFill>
                <a:latin typeface="Calibri"/>
                <a:ea typeface="Calibri"/>
                <a:cs typeface="Calibri"/>
                <a:sym typeface="Calibri"/>
              </a:rPr>
              <a:t>~</a:t>
            </a:r>
            <a:endParaRPr sz="1200" b="1">
              <a:solidFill>
                <a:srgbClr val="9900FF"/>
              </a:solidFill>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200"/>
              <a:buFont typeface="Arial"/>
              <a:buNone/>
            </a:pPr>
            <a:r>
              <a:rPr lang="en" sz="1200" b="1">
                <a:solidFill>
                  <a:srgbClr val="9900FF"/>
                </a:solidFill>
                <a:latin typeface="Calibri"/>
                <a:ea typeface="Calibri"/>
                <a:cs typeface="Calibri"/>
                <a:sym typeface="Calibri"/>
              </a:rPr>
              <a:t> </a:t>
            </a:r>
            <a:r>
              <a:rPr lang="en" sz="1200" b="1" i="0" u="none" strike="noStrike" cap="none">
                <a:solidFill>
                  <a:srgbClr val="9900FF"/>
                </a:solidFill>
                <a:latin typeface="Calibri"/>
                <a:ea typeface="Calibri"/>
                <a:cs typeface="Calibri"/>
                <a:sym typeface="Calibri"/>
              </a:rPr>
              <a:t>Possible to be identified due to participation only </a:t>
            </a:r>
            <a:endParaRPr sz="1200" b="1" i="0" u="none" strike="noStrike" cap="none">
              <a:solidFill>
                <a:srgbClr val="9900FF"/>
              </a:solidFill>
              <a:latin typeface="Calibri"/>
              <a:ea typeface="Calibri"/>
              <a:cs typeface="Calibri"/>
              <a:sym typeface="Calibri"/>
            </a:endParaRPr>
          </a:p>
        </p:txBody>
      </p:sp>
      <p:sp>
        <p:nvSpPr>
          <p:cNvPr id="1122" name="Google Shape;1122;p143"/>
          <p:cNvSpPr txBox="1">
            <a:spLocks noGrp="1"/>
          </p:cNvSpPr>
          <p:nvPr>
            <p:ph type="title" idx="2"/>
          </p:nvPr>
        </p:nvSpPr>
        <p:spPr>
          <a:xfrm>
            <a:off x="311700" y="4061875"/>
            <a:ext cx="7335600" cy="250800"/>
          </a:xfrm>
          <a:prstGeom prst="rect">
            <a:avLst/>
          </a:prstGeom>
          <a:ln w="9525" cap="flat" cmpd="sng">
            <a:solidFill>
              <a:schemeClr val="dk1"/>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1">
                <a:solidFill>
                  <a:srgbClr val="9900FF"/>
                </a:solidFill>
                <a:latin typeface="Calibri"/>
                <a:ea typeface="Calibri"/>
                <a:cs typeface="Calibri"/>
                <a:sym typeface="Calibri"/>
              </a:rPr>
              <a:t>K-2 Schools will be identified based on READ Act data later in October and LEAs will be notified at a later date. </a:t>
            </a:r>
            <a:endParaRPr sz="1200" b="1">
              <a:solidFill>
                <a:srgbClr val="9900FF"/>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126"/>
        <p:cNvGrpSpPr/>
        <p:nvPr/>
      </p:nvGrpSpPr>
      <p:grpSpPr>
        <a:xfrm>
          <a:off x="0" y="0"/>
          <a:ext cx="0" cy="0"/>
          <a:chOff x="0" y="0"/>
          <a:chExt cx="0" cy="0"/>
        </a:xfrm>
      </p:grpSpPr>
      <p:sp>
        <p:nvSpPr>
          <p:cNvPr id="1127" name="Google Shape;1127;p14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Exiting Identification</a:t>
            </a:r>
            <a:endParaRPr/>
          </a:p>
        </p:txBody>
      </p:sp>
      <p:sp>
        <p:nvSpPr>
          <p:cNvPr id="1128" name="Google Shape;1128;p144"/>
          <p:cNvSpPr txBox="1">
            <a:spLocks noGrp="1"/>
          </p:cNvSpPr>
          <p:nvPr>
            <p:ph type="body" idx="1"/>
          </p:nvPr>
        </p:nvSpPr>
        <p:spPr>
          <a:xfrm>
            <a:off x="311700" y="1152475"/>
            <a:ext cx="7167900" cy="3034800"/>
          </a:xfrm>
          <a:prstGeom prst="rect">
            <a:avLst/>
          </a:prstGeom>
          <a:ln w="9525" cap="flat" cmpd="sng">
            <a:solidFill>
              <a:srgbClr val="FFDC9B"/>
            </a:solidFill>
            <a:prstDash val="solid"/>
            <a:round/>
            <a:headEnd type="none" w="sm" len="sm"/>
            <a:tailEnd type="none" w="sm" len="sm"/>
          </a:ln>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CS - Lowest 5%, 3 year designation, can exit when </a:t>
            </a:r>
            <a:endParaRPr dirty="0"/>
          </a:p>
          <a:p>
            <a:pPr marL="914400" lvl="1" indent="-317500" algn="l" rtl="0">
              <a:spcBef>
                <a:spcPts val="0"/>
              </a:spcBef>
              <a:spcAft>
                <a:spcPts val="0"/>
              </a:spcAft>
              <a:buSzPts val="1400"/>
              <a:buChar char="○"/>
            </a:pPr>
            <a:r>
              <a:rPr lang="en" dirty="0"/>
              <a:t>Has not been re-identified for 3 consecutive years</a:t>
            </a:r>
            <a:endParaRPr dirty="0"/>
          </a:p>
          <a:p>
            <a:pPr marL="914400" lvl="1" indent="-317500" algn="l" rtl="0">
              <a:spcBef>
                <a:spcPts val="0"/>
              </a:spcBef>
              <a:spcAft>
                <a:spcPts val="0"/>
              </a:spcAft>
              <a:buSzPts val="1400"/>
              <a:buChar char="○"/>
            </a:pPr>
            <a:r>
              <a:rPr lang="en" dirty="0"/>
              <a:t>Has a higher performance (percentage points earned) than the year of identification</a:t>
            </a:r>
            <a:endParaRPr dirty="0"/>
          </a:p>
          <a:p>
            <a:pPr marL="457200" lvl="0" indent="-330200" algn="l" rtl="0">
              <a:spcBef>
                <a:spcPts val="0"/>
              </a:spcBef>
              <a:spcAft>
                <a:spcPts val="0"/>
              </a:spcAft>
              <a:buSzPts val="1600"/>
              <a:buChar char="●"/>
            </a:pPr>
            <a:r>
              <a:rPr lang="en" dirty="0"/>
              <a:t>CS - Low Grad Rate, 3 year designation, can exit when </a:t>
            </a:r>
            <a:endParaRPr dirty="0"/>
          </a:p>
          <a:p>
            <a:pPr marL="914400" lvl="1" indent="-317500" algn="l" rtl="0">
              <a:spcBef>
                <a:spcPts val="0"/>
              </a:spcBef>
              <a:spcAft>
                <a:spcPts val="0"/>
              </a:spcAft>
              <a:buSzPts val="1400"/>
              <a:buChar char="○"/>
            </a:pPr>
            <a:r>
              <a:rPr lang="en" dirty="0"/>
              <a:t>Has not been re-identified for 3 consecutive years</a:t>
            </a:r>
            <a:endParaRPr dirty="0"/>
          </a:p>
          <a:p>
            <a:pPr marL="914400" lvl="1" indent="-317500" algn="l" rtl="0">
              <a:spcBef>
                <a:spcPts val="0"/>
              </a:spcBef>
              <a:spcAft>
                <a:spcPts val="0"/>
              </a:spcAft>
              <a:buSzPts val="1400"/>
              <a:buChar char="○"/>
            </a:pPr>
            <a:r>
              <a:rPr lang="en" dirty="0">
                <a:highlight>
                  <a:srgbClr val="FFDC9B"/>
                </a:highlight>
              </a:rPr>
              <a:t>No longer has 3 consecutive years of Graduation rate below 67% on either the 4- or 7- year rates</a:t>
            </a:r>
            <a:endParaRPr dirty="0">
              <a:highlight>
                <a:srgbClr val="FFDC9B"/>
              </a:highlight>
            </a:endParaRPr>
          </a:p>
          <a:p>
            <a:pPr marL="457200" lvl="0" indent="-330200" algn="l" rtl="0">
              <a:spcBef>
                <a:spcPts val="0"/>
              </a:spcBef>
              <a:spcAft>
                <a:spcPts val="0"/>
              </a:spcAft>
              <a:buSzPts val="1600"/>
              <a:buChar char="●"/>
            </a:pPr>
            <a:r>
              <a:rPr lang="en" dirty="0"/>
              <a:t>TS or ATS - exit criteria and timeline is established by the district </a:t>
            </a:r>
            <a:endParaRPr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133"/>
        <p:cNvGrpSpPr/>
        <p:nvPr/>
      </p:nvGrpSpPr>
      <p:grpSpPr>
        <a:xfrm>
          <a:off x="0" y="0"/>
          <a:ext cx="0" cy="0"/>
          <a:chOff x="0" y="0"/>
          <a:chExt cx="0" cy="0"/>
        </a:xfrm>
      </p:grpSpPr>
      <p:sp>
        <p:nvSpPr>
          <p:cNvPr id="1134" name="Google Shape;1134;p14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100"/>
              <a:buNone/>
            </a:pPr>
            <a:r>
              <a:rPr lang="en"/>
              <a:t>Identification Categories in 2024-2025</a:t>
            </a:r>
            <a:endParaRPr/>
          </a:p>
        </p:txBody>
      </p:sp>
      <p:sp>
        <p:nvSpPr>
          <p:cNvPr id="1135" name="Google Shape;1135;p145"/>
          <p:cNvSpPr txBox="1">
            <a:spLocks noGrp="1"/>
          </p:cNvSpPr>
          <p:nvPr>
            <p:ph type="body" idx="1"/>
          </p:nvPr>
        </p:nvSpPr>
        <p:spPr>
          <a:xfrm>
            <a:off x="311700" y="1037400"/>
            <a:ext cx="8233500" cy="3269400"/>
          </a:xfrm>
          <a:prstGeom prst="rect">
            <a:avLst/>
          </a:prstGeom>
          <a:noFill/>
          <a:ln>
            <a:noFill/>
          </a:ln>
        </p:spPr>
        <p:txBody>
          <a:bodyPr spcFirstLastPara="1" wrap="square" lIns="0" tIns="0" rIns="0" bIns="0" anchor="t" anchorCtr="0">
            <a:normAutofit lnSpcReduction="10000"/>
          </a:bodyPr>
          <a:lstStyle/>
          <a:p>
            <a:pPr marL="0" lvl="0" indent="0" algn="l" rtl="0">
              <a:lnSpc>
                <a:spcPct val="115000"/>
              </a:lnSpc>
              <a:spcBef>
                <a:spcPts val="800"/>
              </a:spcBef>
              <a:spcAft>
                <a:spcPts val="0"/>
              </a:spcAft>
              <a:buSzPts val="2118"/>
              <a:buNone/>
            </a:pPr>
            <a:r>
              <a:rPr lang="en" sz="1400" dirty="0"/>
              <a:t>Under ESSA, districts may have schools identified in the following categories:</a:t>
            </a:r>
            <a:endParaRPr sz="1400" dirty="0"/>
          </a:p>
          <a:p>
            <a:pPr marL="457200" lvl="0" indent="-330200" algn="l" rtl="0">
              <a:lnSpc>
                <a:spcPct val="115000"/>
              </a:lnSpc>
              <a:spcBef>
                <a:spcPts val="800"/>
              </a:spcBef>
              <a:spcAft>
                <a:spcPts val="0"/>
              </a:spcAft>
              <a:buSzPts val="1600"/>
              <a:buFont typeface="Calibri"/>
              <a:buChar char="•"/>
            </a:pPr>
            <a:r>
              <a:rPr lang="en" sz="1400" dirty="0"/>
              <a:t>Comprehensive Support and Improvement (CS) – Lowest 5%</a:t>
            </a:r>
            <a:endParaRPr sz="1400" dirty="0"/>
          </a:p>
          <a:p>
            <a:pPr marL="914400" lvl="1" indent="-311149" algn="l" rtl="0">
              <a:lnSpc>
                <a:spcPct val="115000"/>
              </a:lnSpc>
              <a:spcBef>
                <a:spcPts val="0"/>
              </a:spcBef>
              <a:spcAft>
                <a:spcPts val="0"/>
              </a:spcAft>
              <a:buSzPts val="1300"/>
              <a:buChar char="•"/>
            </a:pPr>
            <a:r>
              <a:rPr lang="en" sz="1200" b="1" dirty="0"/>
              <a:t>On Watch</a:t>
            </a:r>
            <a:r>
              <a:rPr lang="en" sz="1200" dirty="0"/>
              <a:t> - School no longer meets identification criteria, but has not yet exited CS status </a:t>
            </a:r>
            <a:endParaRPr sz="1200" dirty="0"/>
          </a:p>
          <a:p>
            <a:pPr marL="914400" lvl="1" indent="-311149" algn="l" rtl="0">
              <a:lnSpc>
                <a:spcPct val="115000"/>
              </a:lnSpc>
              <a:spcBef>
                <a:spcPts val="0"/>
              </a:spcBef>
              <a:spcAft>
                <a:spcPts val="0"/>
              </a:spcAft>
              <a:buSzPts val="1300"/>
              <a:buChar char="•"/>
            </a:pPr>
            <a:r>
              <a:rPr lang="en" sz="1200" b="1" dirty="0"/>
              <a:t>Due to Participation Only</a:t>
            </a:r>
            <a:r>
              <a:rPr lang="en" sz="1200" dirty="0"/>
              <a:t> - School met identification criteria as a result of participation-adjusted calculations</a:t>
            </a:r>
            <a:endParaRPr sz="1200" dirty="0"/>
          </a:p>
          <a:p>
            <a:pPr marL="457200" lvl="0" indent="-330200" algn="l" rtl="0">
              <a:lnSpc>
                <a:spcPct val="115000"/>
              </a:lnSpc>
              <a:spcBef>
                <a:spcPts val="0"/>
              </a:spcBef>
              <a:spcAft>
                <a:spcPts val="0"/>
              </a:spcAft>
              <a:buSzPts val="1600"/>
              <a:buFont typeface="Calibri"/>
              <a:buChar char="•"/>
            </a:pPr>
            <a:r>
              <a:rPr lang="en" sz="1400" dirty="0"/>
              <a:t>Comprehensive Support and Improvement (CS) - Low Graduation Rate</a:t>
            </a:r>
            <a:endParaRPr sz="1400" dirty="0"/>
          </a:p>
          <a:p>
            <a:pPr marL="914400" lvl="1" indent="-311150" algn="l" rtl="0">
              <a:lnSpc>
                <a:spcPct val="115000"/>
              </a:lnSpc>
              <a:spcBef>
                <a:spcPts val="0"/>
              </a:spcBef>
              <a:spcAft>
                <a:spcPts val="0"/>
              </a:spcAft>
              <a:buSzPts val="1300"/>
              <a:buChar char="•"/>
            </a:pPr>
            <a:r>
              <a:rPr lang="en" sz="1200" b="1" dirty="0"/>
              <a:t>On Watch</a:t>
            </a:r>
            <a:r>
              <a:rPr lang="en" sz="1200" dirty="0"/>
              <a:t> - School no longer meets identification criteria, but has not yet exited CS status </a:t>
            </a:r>
            <a:endParaRPr sz="1200" dirty="0"/>
          </a:p>
          <a:p>
            <a:pPr marL="457200" lvl="0" indent="-330200" algn="l" rtl="0">
              <a:lnSpc>
                <a:spcPct val="115000"/>
              </a:lnSpc>
              <a:spcBef>
                <a:spcPts val="0"/>
              </a:spcBef>
              <a:spcAft>
                <a:spcPts val="0"/>
              </a:spcAft>
              <a:buSzPts val="1600"/>
              <a:buFont typeface="Calibri"/>
              <a:buChar char="•"/>
            </a:pPr>
            <a:r>
              <a:rPr lang="en" sz="1400" dirty="0"/>
              <a:t>Targeted Support (TS)</a:t>
            </a:r>
            <a:endParaRPr sz="1400" dirty="0"/>
          </a:p>
          <a:p>
            <a:pPr marL="914400" lvl="1" indent="-311149" algn="l" rtl="0">
              <a:lnSpc>
                <a:spcPct val="115000"/>
              </a:lnSpc>
              <a:spcBef>
                <a:spcPts val="0"/>
              </a:spcBef>
              <a:spcAft>
                <a:spcPts val="0"/>
              </a:spcAft>
              <a:buSzPts val="1300"/>
              <a:buChar char="•"/>
            </a:pPr>
            <a:r>
              <a:rPr lang="en" sz="1200" b="1" dirty="0"/>
              <a:t>2018-19, 2022-23, </a:t>
            </a:r>
            <a:r>
              <a:rPr lang="en" sz="1200" dirty="0"/>
              <a:t>or</a:t>
            </a:r>
            <a:r>
              <a:rPr lang="en" sz="1200" b="1" dirty="0"/>
              <a:t> 2023-24 - Not Exited by District</a:t>
            </a:r>
            <a:r>
              <a:rPr lang="en" sz="1200" dirty="0"/>
              <a:t> - School no longer meets identification criteria, but was not exited by district</a:t>
            </a:r>
            <a:endParaRPr sz="1200" dirty="0"/>
          </a:p>
          <a:p>
            <a:pPr marL="914400" lvl="1" indent="-311149" algn="l" rtl="0">
              <a:lnSpc>
                <a:spcPct val="115000"/>
              </a:lnSpc>
              <a:spcBef>
                <a:spcPts val="0"/>
              </a:spcBef>
              <a:spcAft>
                <a:spcPts val="0"/>
              </a:spcAft>
              <a:buSzPts val="1300"/>
              <a:buChar char="•"/>
            </a:pPr>
            <a:r>
              <a:rPr lang="en" sz="1200" b="1" dirty="0"/>
              <a:t>Due to Participation Only</a:t>
            </a:r>
            <a:r>
              <a:rPr lang="en" sz="1200" dirty="0"/>
              <a:t> - School met identification criteria as a result of participation-adjusted calculations</a:t>
            </a:r>
            <a:endParaRPr sz="1200" dirty="0"/>
          </a:p>
          <a:p>
            <a:pPr marL="457200" lvl="0" indent="-330200" algn="l" rtl="0">
              <a:lnSpc>
                <a:spcPct val="115000"/>
              </a:lnSpc>
              <a:spcBef>
                <a:spcPts val="0"/>
              </a:spcBef>
              <a:spcAft>
                <a:spcPts val="0"/>
              </a:spcAft>
              <a:buSzPts val="1600"/>
              <a:buFont typeface="Calibri"/>
              <a:buChar char="•"/>
            </a:pPr>
            <a:r>
              <a:rPr lang="en" sz="1400" dirty="0"/>
              <a:t>Additional Targeted Support (ATS)</a:t>
            </a:r>
            <a:endParaRPr sz="1400" dirty="0"/>
          </a:p>
          <a:p>
            <a:pPr marL="914400" lvl="1" indent="-311149" algn="l" rtl="0">
              <a:lnSpc>
                <a:spcPct val="115000"/>
              </a:lnSpc>
              <a:spcBef>
                <a:spcPts val="0"/>
              </a:spcBef>
              <a:spcAft>
                <a:spcPts val="0"/>
              </a:spcAft>
              <a:buSzPts val="1300"/>
              <a:buChar char="•"/>
            </a:pPr>
            <a:r>
              <a:rPr lang="en" sz="1200" b="1" dirty="0"/>
              <a:t>2018-19, 2022-23, </a:t>
            </a:r>
            <a:r>
              <a:rPr lang="en" sz="1200" dirty="0"/>
              <a:t>or </a:t>
            </a:r>
            <a:r>
              <a:rPr lang="en" sz="1200" b="1" dirty="0"/>
              <a:t>2023-24 - Not Exited by District</a:t>
            </a:r>
            <a:r>
              <a:rPr lang="en" sz="1200" dirty="0"/>
              <a:t> - School no longer meets identification criteria, but was not exited by district</a:t>
            </a:r>
            <a:endParaRPr sz="1200" dirty="0"/>
          </a:p>
          <a:p>
            <a:pPr marL="914400" lvl="1" indent="-311149" algn="l" rtl="0">
              <a:lnSpc>
                <a:spcPct val="115000"/>
              </a:lnSpc>
              <a:spcBef>
                <a:spcPts val="0"/>
              </a:spcBef>
              <a:spcAft>
                <a:spcPts val="0"/>
              </a:spcAft>
              <a:buSzPts val="1300"/>
              <a:buChar char="•"/>
            </a:pPr>
            <a:r>
              <a:rPr lang="en" sz="1200" b="1" dirty="0"/>
              <a:t>Due to Participation Only</a:t>
            </a:r>
            <a:r>
              <a:rPr lang="en" sz="1200" dirty="0"/>
              <a:t> - School met identification criteria as a result of participation-adjusted calculations</a:t>
            </a:r>
            <a:endParaRPr sz="1200" dirty="0"/>
          </a:p>
        </p:txBody>
      </p:sp>
      <p:sp>
        <p:nvSpPr>
          <p:cNvPr id="1136" name="Google Shape;1136;p145"/>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140"/>
        <p:cNvGrpSpPr/>
        <p:nvPr/>
      </p:nvGrpSpPr>
      <p:grpSpPr>
        <a:xfrm>
          <a:off x="0" y="0"/>
          <a:ext cx="0" cy="0"/>
          <a:chOff x="0" y="0"/>
          <a:chExt cx="0" cy="0"/>
        </a:xfrm>
      </p:grpSpPr>
      <p:sp>
        <p:nvSpPr>
          <p:cNvPr id="1141" name="Google Shape;1141;p146"/>
          <p:cNvSpPr txBox="1">
            <a:spLocks noGrp="1"/>
          </p:cNvSpPr>
          <p:nvPr>
            <p:ph type="ctrTitle"/>
          </p:nvPr>
        </p:nvSpPr>
        <p:spPr>
          <a:xfrm>
            <a:off x="-1" y="1946787"/>
            <a:ext cx="9144600" cy="1753200"/>
          </a:xfrm>
          <a:prstGeom prst="rect">
            <a:avLst/>
          </a:prstGeom>
          <a:noFill/>
          <a:ln>
            <a:noFill/>
          </a:ln>
        </p:spPr>
        <p:txBody>
          <a:bodyPr spcFirstLastPara="1" wrap="square" lIns="68575" tIns="34275" rIns="68575" bIns="34275" anchor="t" anchorCtr="0">
            <a:normAutofit/>
          </a:bodyPr>
          <a:lstStyle/>
          <a:p>
            <a:pPr marL="0" lvl="0" indent="0" algn="ctr" rtl="0">
              <a:lnSpc>
                <a:spcPct val="90000"/>
              </a:lnSpc>
              <a:spcBef>
                <a:spcPts val="0"/>
              </a:spcBef>
              <a:spcAft>
                <a:spcPts val="0"/>
              </a:spcAft>
              <a:buSzPts val="3000"/>
              <a:buNone/>
            </a:pPr>
            <a:r>
              <a:rPr lang="en" dirty="0"/>
              <a:t>Fall 2024 ESSA Identification Results</a:t>
            </a:r>
            <a:endParaRPr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145"/>
        <p:cNvGrpSpPr/>
        <p:nvPr/>
      </p:nvGrpSpPr>
      <p:grpSpPr>
        <a:xfrm>
          <a:off x="0" y="0"/>
          <a:ext cx="0" cy="0"/>
          <a:chOff x="0" y="0"/>
          <a:chExt cx="0" cy="0"/>
        </a:xfrm>
      </p:grpSpPr>
      <p:sp>
        <p:nvSpPr>
          <p:cNvPr id="1147" name="Google Shape;1147;p147"/>
          <p:cNvSpPr txBox="1">
            <a:spLocks noGrp="1"/>
          </p:cNvSpPr>
          <p:nvPr>
            <p:ph type="title"/>
          </p:nvPr>
        </p:nvSpPr>
        <p:spPr>
          <a:xfrm>
            <a:off x="179393" y="311815"/>
            <a:ext cx="7167900" cy="493584"/>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dirty="0"/>
              <a:t>Overview of Fall 2024 ESSA Identification</a:t>
            </a:r>
            <a:endParaRPr dirty="0"/>
          </a:p>
        </p:txBody>
      </p:sp>
      <p:sp>
        <p:nvSpPr>
          <p:cNvPr id="1148" name="Google Shape;1148;p147"/>
          <p:cNvSpPr txBox="1">
            <a:spLocks noGrp="1"/>
          </p:cNvSpPr>
          <p:nvPr>
            <p:ph type="body" idx="1"/>
          </p:nvPr>
        </p:nvSpPr>
        <p:spPr>
          <a:xfrm>
            <a:off x="311700" y="1152475"/>
            <a:ext cx="3601200" cy="3034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800"/>
              </a:spcBef>
              <a:spcAft>
                <a:spcPts val="0"/>
              </a:spcAft>
              <a:buSzPts val="1800"/>
              <a:buNone/>
            </a:pPr>
            <a:r>
              <a:rPr lang="en" dirty="0"/>
              <a:t>270 schools currently identified for support and improvement under ESSA (not including K-2)</a:t>
            </a:r>
            <a:endParaRPr dirty="0"/>
          </a:p>
          <a:p>
            <a:pPr marL="457200" marR="0" lvl="0" indent="-330200" algn="l" rtl="0">
              <a:lnSpc>
                <a:spcPct val="90000"/>
              </a:lnSpc>
              <a:spcBef>
                <a:spcPts val="800"/>
              </a:spcBef>
              <a:spcAft>
                <a:spcPts val="0"/>
              </a:spcAft>
              <a:buSzPts val="1600"/>
              <a:buChar char="•"/>
            </a:pPr>
            <a:r>
              <a:rPr lang="en" dirty="0"/>
              <a:t>25</a:t>
            </a:r>
            <a:r>
              <a:rPr lang="en" sz="1600" dirty="0"/>
              <a:t> newly identified schools</a:t>
            </a:r>
            <a:endParaRPr sz="1600" dirty="0"/>
          </a:p>
          <a:p>
            <a:pPr marL="457200" lvl="0" indent="-330200" algn="l" rtl="0">
              <a:lnSpc>
                <a:spcPct val="90000"/>
              </a:lnSpc>
              <a:spcBef>
                <a:spcPts val="800"/>
              </a:spcBef>
              <a:spcAft>
                <a:spcPts val="0"/>
              </a:spcAft>
              <a:buSzPts val="1600"/>
              <a:buChar char="•"/>
            </a:pPr>
            <a:r>
              <a:rPr lang="en" dirty="0"/>
              <a:t>32 schools are identified due to participation (“Other”)</a:t>
            </a:r>
            <a:endParaRPr dirty="0"/>
          </a:p>
          <a:p>
            <a:pPr marL="457200" lvl="0" indent="-330200" algn="l" rtl="0">
              <a:lnSpc>
                <a:spcPct val="90000"/>
              </a:lnSpc>
              <a:spcBef>
                <a:spcPts val="800"/>
              </a:spcBef>
              <a:spcAft>
                <a:spcPts val="0"/>
              </a:spcAft>
              <a:buSzPts val="1600"/>
              <a:buChar char="•"/>
            </a:pPr>
            <a:r>
              <a:rPr lang="en" dirty="0"/>
              <a:t>Largest number of schools are identified based on performance of student group(s) - TS/ATS</a:t>
            </a:r>
            <a:endParaRPr dirty="0"/>
          </a:p>
          <a:p>
            <a:pPr marL="0" lvl="0" indent="0" algn="l" rtl="0">
              <a:lnSpc>
                <a:spcPct val="90000"/>
              </a:lnSpc>
              <a:spcBef>
                <a:spcPts val="800"/>
              </a:spcBef>
              <a:spcAft>
                <a:spcPts val="0"/>
              </a:spcAft>
              <a:buNone/>
            </a:pPr>
            <a:r>
              <a:rPr lang="en" dirty="0"/>
              <a:t>23 CS schools met exit criteria</a:t>
            </a:r>
            <a:endParaRPr dirty="0"/>
          </a:p>
        </p:txBody>
      </p:sp>
      <p:pic>
        <p:nvPicPr>
          <p:cNvPr id="1146" name="Google Shape;1146;p147" descr="Pie Chart of the Breakdown by ESSA Identification Category: TS in yellow at 38.9%, ATS in gray at 5.2%, CS-Low Graduation in orange at 17%, CS-Lowest 5% in blue at 27%, and Other (CS-Lowest 5% and TS) in brown at 11.9%."/>
          <p:cNvPicPr preferRelativeResize="0"/>
          <p:nvPr/>
        </p:nvPicPr>
        <p:blipFill rotWithShape="1">
          <a:blip r:embed="rId3">
            <a:alphaModFix/>
          </a:blip>
          <a:srcRect/>
          <a:stretch/>
        </p:blipFill>
        <p:spPr>
          <a:xfrm>
            <a:off x="4143471" y="1068885"/>
            <a:ext cx="4714918" cy="3056052"/>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152"/>
        <p:cNvGrpSpPr/>
        <p:nvPr/>
      </p:nvGrpSpPr>
      <p:grpSpPr>
        <a:xfrm>
          <a:off x="0" y="0"/>
          <a:ext cx="0" cy="0"/>
          <a:chOff x="0" y="0"/>
          <a:chExt cx="0" cy="0"/>
        </a:xfrm>
      </p:grpSpPr>
      <p:sp>
        <p:nvSpPr>
          <p:cNvPr id="1153" name="Google Shape;1153;p148"/>
          <p:cNvSpPr txBox="1">
            <a:spLocks noGrp="1"/>
          </p:cNvSpPr>
          <p:nvPr>
            <p:ph type="title"/>
          </p:nvPr>
        </p:nvSpPr>
        <p:spPr>
          <a:xfrm>
            <a:off x="173525" y="219245"/>
            <a:ext cx="7167900" cy="498997"/>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dirty="0"/>
              <a:t>Fall 2024 Schools Eligible for EASI Supports</a:t>
            </a:r>
            <a:endParaRPr dirty="0"/>
          </a:p>
        </p:txBody>
      </p:sp>
      <p:grpSp>
        <p:nvGrpSpPr>
          <p:cNvPr id="1156" name="Google Shape;1156;p148" descr="Venn Diagram of the State Accountability numbers versus the ESSA Identification numbers. 114 schools were state identified only, 188 were ESSA identified only, and 82 were both state and ESSA identified."/>
          <p:cNvGrpSpPr/>
          <p:nvPr/>
        </p:nvGrpSpPr>
        <p:grpSpPr>
          <a:xfrm>
            <a:off x="1118675" y="604097"/>
            <a:ext cx="6906651" cy="4138350"/>
            <a:chOff x="1118675" y="928950"/>
            <a:chExt cx="6906651" cy="4138350"/>
          </a:xfrm>
        </p:grpSpPr>
        <p:pic>
          <p:nvPicPr>
            <p:cNvPr id="1157" name="Google Shape;1157;p148"/>
            <p:cNvPicPr preferRelativeResize="0"/>
            <p:nvPr/>
          </p:nvPicPr>
          <p:blipFill rotWithShape="1">
            <a:blip r:embed="rId3">
              <a:alphaModFix/>
            </a:blip>
            <a:srcRect/>
            <a:stretch/>
          </p:blipFill>
          <p:spPr>
            <a:xfrm>
              <a:off x="1118675" y="928950"/>
              <a:ext cx="6906651" cy="4138350"/>
            </a:xfrm>
            <a:prstGeom prst="rect">
              <a:avLst/>
            </a:prstGeom>
            <a:noFill/>
            <a:ln>
              <a:noFill/>
            </a:ln>
          </p:spPr>
        </p:pic>
        <p:sp>
          <p:nvSpPr>
            <p:cNvPr id="1158" name="Google Shape;1158;p148"/>
            <p:cNvSpPr txBox="1"/>
            <p:nvPr/>
          </p:nvSpPr>
          <p:spPr>
            <a:xfrm>
              <a:off x="2239504" y="1926700"/>
              <a:ext cx="1461900" cy="2093400"/>
            </a:xfrm>
            <a:prstGeom prst="rect">
              <a:avLst/>
            </a:prstGeom>
            <a:solidFill>
              <a:srgbClr val="FEE599"/>
            </a:solidFill>
            <a:ln w="9525" cap="flat" cmpd="sng">
              <a:solidFill>
                <a:srgbClr val="BF9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300" b="1" i="0" u="sng" strike="noStrike" cap="none">
                  <a:solidFill>
                    <a:srgbClr val="000000"/>
                  </a:solidFill>
                  <a:latin typeface="Calibri"/>
                  <a:ea typeface="Calibri"/>
                  <a:cs typeface="Calibri"/>
                  <a:sym typeface="Calibri"/>
                </a:rPr>
                <a:t>114</a:t>
              </a:r>
              <a:r>
                <a:rPr lang="en" sz="1300" b="0" i="0" u="none" strike="noStrike" cap="none">
                  <a:solidFill>
                    <a:srgbClr val="000000"/>
                  </a:solidFill>
                  <a:latin typeface="Calibri"/>
                  <a:ea typeface="Calibri"/>
                  <a:cs typeface="Calibri"/>
                  <a:sym typeface="Calibri"/>
                </a:rPr>
                <a:t> State Identified Only (On Performance Watch); </a:t>
              </a:r>
              <a:endParaRPr/>
            </a:p>
            <a:p>
              <a:pPr marL="0" marR="0" lvl="0" indent="0" algn="ctr" rtl="0">
                <a:lnSpc>
                  <a:spcPct val="100000"/>
                </a:lnSpc>
                <a:spcBef>
                  <a:spcPts val="0"/>
                </a:spcBef>
                <a:spcAft>
                  <a:spcPts val="0"/>
                </a:spcAft>
                <a:buNone/>
              </a:pPr>
              <a:r>
                <a:rPr lang="en" sz="1300" b="0" i="0" u="none" strike="noStrike" cap="none">
                  <a:solidFill>
                    <a:srgbClr val="000000"/>
                  </a:solidFill>
                  <a:latin typeface="Calibri"/>
                  <a:ea typeface="Calibri"/>
                  <a:cs typeface="Calibri"/>
                  <a:sym typeface="Calibri"/>
                </a:rPr>
                <a:t>Not ESSA Identified</a:t>
              </a:r>
              <a:endParaRPr/>
            </a:p>
            <a:p>
              <a:pPr marL="0" marR="0" lvl="0" indent="0" algn="ctr" rtl="0">
                <a:lnSpc>
                  <a:spcPct val="100000"/>
                </a:lnSpc>
                <a:spcBef>
                  <a:spcPts val="0"/>
                </a:spcBef>
                <a:spcAft>
                  <a:spcPts val="0"/>
                </a:spcAft>
                <a:buNone/>
              </a:pPr>
              <a:endParaRPr sz="1300" b="0" i="0" u="none" strike="noStrike" cap="none">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 sz="1300" b="0" i="0" u="none" strike="noStrike" cap="none">
                  <a:solidFill>
                    <a:srgbClr val="000000"/>
                  </a:solidFill>
                  <a:latin typeface="Calibri"/>
                  <a:ea typeface="Calibri"/>
                  <a:cs typeface="Calibri"/>
                  <a:sym typeface="Calibri"/>
                </a:rPr>
                <a:t>(Total 196 On Performance Watch)</a:t>
              </a:r>
              <a:endParaRPr/>
            </a:p>
          </p:txBody>
        </p:sp>
        <p:sp>
          <p:nvSpPr>
            <p:cNvPr id="1159" name="Google Shape;1159;p148"/>
            <p:cNvSpPr txBox="1"/>
            <p:nvPr/>
          </p:nvSpPr>
          <p:spPr>
            <a:xfrm>
              <a:off x="5623534" y="2265139"/>
              <a:ext cx="1281000" cy="1693200"/>
            </a:xfrm>
            <a:prstGeom prst="rect">
              <a:avLst/>
            </a:prstGeom>
            <a:solidFill>
              <a:srgbClr val="DDEAF6"/>
            </a:solidFill>
            <a:ln w="9525" cap="flat" cmpd="sng">
              <a:solidFill>
                <a:srgbClr val="2E75B5"/>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300" b="1" i="0" u="sng" strike="noStrike" cap="none" dirty="0">
                  <a:solidFill>
                    <a:srgbClr val="000000"/>
                  </a:solidFill>
                  <a:latin typeface="Calibri"/>
                  <a:ea typeface="Calibri"/>
                  <a:cs typeface="Calibri"/>
                  <a:sym typeface="Calibri"/>
                </a:rPr>
                <a:t>188</a:t>
              </a:r>
              <a:r>
                <a:rPr lang="en" sz="1300" b="0" i="0" u="none" strike="noStrike" cap="none" dirty="0">
                  <a:solidFill>
                    <a:srgbClr val="000000"/>
                  </a:solidFill>
                  <a:latin typeface="Calibri"/>
                  <a:ea typeface="Calibri"/>
                  <a:cs typeface="Calibri"/>
                  <a:sym typeface="Calibri"/>
                </a:rPr>
                <a:t> ESSA Identified Only; Not On Performance Watch</a:t>
              </a:r>
              <a:endParaRPr dirty="0"/>
            </a:p>
            <a:p>
              <a:pPr marL="0" marR="0" lvl="0" indent="0" algn="ctr" rtl="0">
                <a:lnSpc>
                  <a:spcPct val="100000"/>
                </a:lnSpc>
                <a:spcBef>
                  <a:spcPts val="0"/>
                </a:spcBef>
                <a:spcAft>
                  <a:spcPts val="0"/>
                </a:spcAft>
                <a:buNone/>
              </a:pPr>
              <a:endParaRPr sz="1300" b="0" i="0" u="none" strike="noStrike" cap="none" dirty="0">
                <a:solidFill>
                  <a:srgbClr val="000000"/>
                </a:solidFill>
                <a:latin typeface="Calibri"/>
                <a:ea typeface="Calibri"/>
                <a:cs typeface="Calibri"/>
                <a:sym typeface="Calibri"/>
              </a:endParaRPr>
            </a:p>
            <a:p>
              <a:pPr marL="0" marR="0" lvl="0" indent="0" algn="ctr" rtl="0">
                <a:lnSpc>
                  <a:spcPct val="100000"/>
                </a:lnSpc>
                <a:spcBef>
                  <a:spcPts val="0"/>
                </a:spcBef>
                <a:spcAft>
                  <a:spcPts val="0"/>
                </a:spcAft>
                <a:buNone/>
              </a:pPr>
              <a:r>
                <a:rPr lang="en" sz="1300" b="0" i="0" u="none" strike="noStrike" cap="none" dirty="0">
                  <a:solidFill>
                    <a:srgbClr val="000000"/>
                  </a:solidFill>
                  <a:latin typeface="Calibri"/>
                  <a:ea typeface="Calibri"/>
                  <a:cs typeface="Calibri"/>
                  <a:sym typeface="Calibri"/>
                </a:rPr>
                <a:t>(Total 270 ESSA Identified)</a:t>
              </a:r>
              <a:endParaRPr dirty="0"/>
            </a:p>
          </p:txBody>
        </p:sp>
        <p:sp>
          <p:nvSpPr>
            <p:cNvPr id="1160" name="Google Shape;1160;p148"/>
            <p:cNvSpPr txBox="1"/>
            <p:nvPr/>
          </p:nvSpPr>
          <p:spPr>
            <a:xfrm>
              <a:off x="4298195" y="2665248"/>
              <a:ext cx="839400" cy="892800"/>
            </a:xfrm>
            <a:prstGeom prst="rect">
              <a:avLst/>
            </a:prstGeom>
            <a:gradFill>
              <a:gsLst>
                <a:gs pos="0">
                  <a:srgbClr val="FFE699"/>
                </a:gs>
                <a:gs pos="74000">
                  <a:srgbClr val="B3D1EC"/>
                </a:gs>
                <a:gs pos="83000">
                  <a:srgbClr val="B3D1EC"/>
                </a:gs>
                <a:gs pos="100000">
                  <a:srgbClr val="CCE0F2"/>
                </a:gs>
              </a:gsLst>
              <a:lin ang="2700000" scaled="0"/>
            </a:gradFill>
            <a:ln w="9525" cap="flat" cmpd="sng">
              <a:solidFill>
                <a:srgbClr val="BF9000"/>
              </a:solidFill>
              <a:prstDash val="solid"/>
              <a:round/>
              <a:headEnd type="none" w="sm" len="sm"/>
              <a:tailEnd type="none" w="sm" len="sm"/>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None/>
              </a:pPr>
              <a:r>
                <a:rPr lang="en" sz="1300" b="1" i="0" u="sng" strike="noStrike" cap="none">
                  <a:solidFill>
                    <a:srgbClr val="000000"/>
                  </a:solidFill>
                  <a:latin typeface="Calibri"/>
                  <a:ea typeface="Calibri"/>
                  <a:cs typeface="Calibri"/>
                  <a:sym typeface="Calibri"/>
                </a:rPr>
                <a:t>82</a:t>
              </a:r>
              <a:r>
                <a:rPr lang="en" sz="1300" b="0" i="0" u="none" strike="noStrike" cap="none">
                  <a:solidFill>
                    <a:srgbClr val="000000"/>
                  </a:solidFill>
                  <a:latin typeface="Calibri"/>
                  <a:ea typeface="Calibri"/>
                  <a:cs typeface="Calibri"/>
                  <a:sym typeface="Calibri"/>
                </a:rPr>
                <a:t> both State and ESSA Identified</a:t>
              </a:r>
              <a:endParaRPr/>
            </a:p>
          </p:txBody>
        </p:sp>
      </p:grpSp>
      <p:pic>
        <p:nvPicPr>
          <p:cNvPr id="1154" name="Google Shape;1154;p148" descr="State Accountability numbers are based on the preliminary SPF ratings."/>
          <p:cNvPicPr preferRelativeResize="0"/>
          <p:nvPr/>
        </p:nvPicPr>
        <p:blipFill rotWithShape="1">
          <a:blip r:embed="rId4">
            <a:alphaModFix/>
          </a:blip>
          <a:srcRect/>
          <a:stretch/>
        </p:blipFill>
        <p:spPr>
          <a:xfrm>
            <a:off x="1989197" y="4034103"/>
            <a:ext cx="2565651" cy="356475"/>
          </a:xfrm>
          <a:prstGeom prst="rect">
            <a:avLst/>
          </a:prstGeom>
          <a:noFill/>
          <a:ln>
            <a:noFill/>
          </a:ln>
        </p:spPr>
      </p:pic>
      <p:pic>
        <p:nvPicPr>
          <p:cNvPr id="1155" name="Google Shape;1155;p148" descr="The ESSA Identification numbers do no include K-2."/>
          <p:cNvPicPr preferRelativeResize="0"/>
          <p:nvPr/>
        </p:nvPicPr>
        <p:blipFill rotWithShape="1">
          <a:blip r:embed="rId5">
            <a:alphaModFix/>
          </a:blip>
          <a:srcRect/>
          <a:stretch/>
        </p:blipFill>
        <p:spPr>
          <a:xfrm>
            <a:off x="5192450" y="3990925"/>
            <a:ext cx="1712084" cy="356475"/>
          </a:xfrm>
          <a:prstGeom prst="rect">
            <a:avLst/>
          </a:prstGeom>
          <a:noFill/>
          <a:ln>
            <a:noFill/>
          </a:ln>
        </p:spPr>
      </p:pic>
      <p:sp>
        <p:nvSpPr>
          <p:cNvPr id="1161" name="Google Shape;1161;p148"/>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r>
              <a:rPr lang="en"/>
              <a:t>384 total </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165"/>
        <p:cNvGrpSpPr/>
        <p:nvPr/>
      </p:nvGrpSpPr>
      <p:grpSpPr>
        <a:xfrm>
          <a:off x="0" y="0"/>
          <a:ext cx="0" cy="0"/>
          <a:chOff x="0" y="0"/>
          <a:chExt cx="0" cy="0"/>
        </a:xfrm>
      </p:grpSpPr>
      <p:sp>
        <p:nvSpPr>
          <p:cNvPr id="1166" name="Google Shape;1166;p149"/>
          <p:cNvSpPr txBox="1">
            <a:spLocks noGrp="1"/>
          </p:cNvSpPr>
          <p:nvPr>
            <p:ph type="title" idx="4294967295"/>
          </p:nvPr>
        </p:nvSpPr>
        <p:spPr>
          <a:xfrm>
            <a:off x="173525" y="149050"/>
            <a:ext cx="7167900" cy="741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sz="2000" dirty="0">
                <a:latin typeface="Roboto" panose="02000000000000000000" pitchFamily="2" charset="0"/>
                <a:ea typeface="Roboto" panose="02000000000000000000" pitchFamily="2" charset="0"/>
                <a:cs typeface="Roboto" panose="02000000000000000000" pitchFamily="2" charset="0"/>
              </a:rPr>
              <a:t>Schools Identified for Targeted Support</a:t>
            </a:r>
            <a:endParaRPr sz="2000" dirty="0">
              <a:latin typeface="Roboto" panose="02000000000000000000" pitchFamily="2" charset="0"/>
              <a:ea typeface="Roboto" panose="02000000000000000000" pitchFamily="2" charset="0"/>
              <a:cs typeface="Roboto" panose="02000000000000000000" pitchFamily="2" charset="0"/>
            </a:endParaRPr>
          </a:p>
        </p:txBody>
      </p:sp>
      <p:sp>
        <p:nvSpPr>
          <p:cNvPr id="1168" name="Google Shape;1168;p149"/>
          <p:cNvSpPr txBox="1">
            <a:spLocks noGrp="1"/>
          </p:cNvSpPr>
          <p:nvPr>
            <p:ph type="title"/>
          </p:nvPr>
        </p:nvSpPr>
        <p:spPr>
          <a:xfrm>
            <a:off x="74225" y="4197275"/>
            <a:ext cx="7267200" cy="156600"/>
          </a:xfrm>
          <a:prstGeom prst="rect">
            <a:avLst/>
          </a:prstGeom>
        </p:spPr>
        <p:txBody>
          <a:bodyPr spcFirstLastPara="1" wrap="square" lIns="0" tIns="0" rIns="0" bIns="0" anchor="b" anchorCtr="0">
            <a:noAutofit/>
          </a:bodyPr>
          <a:lstStyle/>
          <a:p>
            <a:pPr marL="0" lvl="0" indent="0" algn="l" rtl="0">
              <a:lnSpc>
                <a:spcPct val="115000"/>
              </a:lnSpc>
              <a:spcBef>
                <a:spcPts val="0"/>
              </a:spcBef>
              <a:spcAft>
                <a:spcPts val="0"/>
              </a:spcAft>
              <a:buClr>
                <a:schemeClr val="dk1"/>
              </a:buClr>
              <a:buSzPts val="1200"/>
              <a:buFont typeface="Arial"/>
              <a:buNone/>
            </a:pPr>
            <a:r>
              <a:rPr lang="en" sz="1200" dirty="0">
                <a:latin typeface="Roboto" panose="02000000000000000000" pitchFamily="2" charset="0"/>
                <a:ea typeface="Roboto" panose="02000000000000000000" pitchFamily="2" charset="0"/>
                <a:cs typeface="Roboto" panose="02000000000000000000" pitchFamily="2" charset="0"/>
                <a:sym typeface="Calibri"/>
              </a:rPr>
              <a:t>*Note: Schools can be identified for more than one student group; therefore, counts may not add up to total.</a:t>
            </a:r>
            <a:endParaRPr sz="1500" dirty="0">
              <a:latin typeface="Roboto" panose="02000000000000000000" pitchFamily="2" charset="0"/>
              <a:ea typeface="Roboto" panose="02000000000000000000" pitchFamily="2" charset="0"/>
              <a:cs typeface="Roboto" panose="02000000000000000000" pitchFamily="2" charset="0"/>
              <a:sym typeface="Calibri"/>
            </a:endParaRPr>
          </a:p>
        </p:txBody>
      </p:sp>
      <p:graphicFrame>
        <p:nvGraphicFramePr>
          <p:cNvPr id="2" name="Table 1">
            <a:extLst>
              <a:ext uri="{FF2B5EF4-FFF2-40B4-BE49-F238E27FC236}">
                <a16:creationId xmlns:a16="http://schemas.microsoft.com/office/drawing/2014/main" id="{B81B6808-4395-93FB-CD0A-0A50F3D624FB}"/>
              </a:ext>
            </a:extLst>
          </p:cNvPr>
          <p:cNvGraphicFramePr>
            <a:graphicFrameLocks noGrp="1"/>
          </p:cNvGraphicFramePr>
          <p:nvPr>
            <p:extLst>
              <p:ext uri="{D42A27DB-BD31-4B8C-83A1-F6EECF244321}">
                <p14:modId xmlns:p14="http://schemas.microsoft.com/office/powerpoint/2010/main" val="2030702045"/>
              </p:ext>
            </p:extLst>
          </p:nvPr>
        </p:nvGraphicFramePr>
        <p:xfrm>
          <a:off x="594617" y="519700"/>
          <a:ext cx="7763695" cy="3619500"/>
        </p:xfrm>
        <a:graphic>
          <a:graphicData uri="http://schemas.openxmlformats.org/drawingml/2006/table">
            <a:tbl>
              <a:tblPr firstRow="1" bandRow="1">
                <a:tableStyleId>{BAFBCD0D-01FA-453D-B59E-88073A9105AB}</a:tableStyleId>
              </a:tblPr>
              <a:tblGrid>
                <a:gridCol w="2777319">
                  <a:extLst>
                    <a:ext uri="{9D8B030D-6E8A-4147-A177-3AD203B41FA5}">
                      <a16:colId xmlns:a16="http://schemas.microsoft.com/office/drawing/2014/main" val="4076558732"/>
                    </a:ext>
                  </a:extLst>
                </a:gridCol>
                <a:gridCol w="1317009">
                  <a:extLst>
                    <a:ext uri="{9D8B030D-6E8A-4147-A177-3AD203B41FA5}">
                      <a16:colId xmlns:a16="http://schemas.microsoft.com/office/drawing/2014/main" val="391735338"/>
                    </a:ext>
                  </a:extLst>
                </a:gridCol>
                <a:gridCol w="1303361">
                  <a:extLst>
                    <a:ext uri="{9D8B030D-6E8A-4147-A177-3AD203B41FA5}">
                      <a16:colId xmlns:a16="http://schemas.microsoft.com/office/drawing/2014/main" val="3969614275"/>
                    </a:ext>
                  </a:extLst>
                </a:gridCol>
                <a:gridCol w="1194179">
                  <a:extLst>
                    <a:ext uri="{9D8B030D-6E8A-4147-A177-3AD203B41FA5}">
                      <a16:colId xmlns:a16="http://schemas.microsoft.com/office/drawing/2014/main" val="121420976"/>
                    </a:ext>
                  </a:extLst>
                </a:gridCol>
                <a:gridCol w="1171827">
                  <a:extLst>
                    <a:ext uri="{9D8B030D-6E8A-4147-A177-3AD203B41FA5}">
                      <a16:colId xmlns:a16="http://schemas.microsoft.com/office/drawing/2014/main" val="1743827323"/>
                    </a:ext>
                  </a:extLst>
                </a:gridCol>
              </a:tblGrid>
              <a:tr h="479538">
                <a:tc>
                  <a:txBody>
                    <a:bodyPr/>
                    <a:lstStyle/>
                    <a:p>
                      <a:pPr algn="ctr"/>
                      <a:r>
                        <a:rPr lang="en-US" sz="1000" b="1" dirty="0">
                          <a:latin typeface="Roboto" panose="02000000000000000000" pitchFamily="2" charset="0"/>
                          <a:ea typeface="Roboto" panose="02000000000000000000" pitchFamily="2" charset="0"/>
                          <a:cs typeface="Roboto" panose="02000000000000000000" pitchFamily="2" charset="0"/>
                        </a:rPr>
                        <a:t>Student Group</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a:r>
                        <a:rPr lang="en-US" sz="1000" dirty="0">
                          <a:latin typeface="Roboto" panose="02000000000000000000" pitchFamily="2" charset="0"/>
                          <a:ea typeface="Roboto" panose="02000000000000000000" pitchFamily="2" charset="0"/>
                          <a:cs typeface="Roboto" panose="02000000000000000000" pitchFamily="2" charset="0"/>
                        </a:rPr>
                        <a:t>Additional Targeted Support</a:t>
                      </a:r>
                    </a:p>
                    <a:p>
                      <a:pPr algn="ctr"/>
                      <a:r>
                        <a:rPr lang="en-US" sz="1000" dirty="0">
                          <a:latin typeface="Roboto" panose="02000000000000000000" pitchFamily="2" charset="0"/>
                          <a:ea typeface="Roboto" panose="02000000000000000000" pitchFamily="2" charset="0"/>
                          <a:cs typeface="Roboto" panose="02000000000000000000" pitchFamily="2" charset="0"/>
                        </a:rPr>
                        <a:t># of Schools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a:r>
                        <a:rPr lang="en-US" sz="1000" dirty="0">
                          <a:latin typeface="Roboto" panose="02000000000000000000" pitchFamily="2" charset="0"/>
                          <a:ea typeface="Roboto" panose="02000000000000000000" pitchFamily="2" charset="0"/>
                          <a:cs typeface="Roboto" panose="02000000000000000000" pitchFamily="2" charset="0"/>
                        </a:rPr>
                        <a:t>Additional Targeted Support</a:t>
                      </a:r>
                    </a:p>
                    <a:p>
                      <a:pPr algn="ctr"/>
                      <a:r>
                        <a:rPr lang="en-US" sz="1000" dirty="0">
                          <a:latin typeface="Roboto" panose="02000000000000000000" pitchFamily="2" charset="0"/>
                          <a:ea typeface="Roboto" panose="02000000000000000000" pitchFamily="2" charset="0"/>
                          <a:cs typeface="Roboto" panose="02000000000000000000" pitchFamily="2" charset="0"/>
                        </a:rPr>
                        <a:t>% of ATS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a:r>
                        <a:rPr lang="en-US" sz="1000" dirty="0">
                          <a:latin typeface="Roboto" panose="02000000000000000000" pitchFamily="2" charset="0"/>
                          <a:ea typeface="Roboto" panose="02000000000000000000" pitchFamily="2" charset="0"/>
                          <a:cs typeface="Roboto" panose="02000000000000000000" pitchFamily="2" charset="0"/>
                        </a:rPr>
                        <a:t>Targeted Support</a:t>
                      </a:r>
                    </a:p>
                    <a:p>
                      <a:pPr algn="ctr"/>
                      <a:r>
                        <a:rPr lang="en-US" sz="1000" dirty="0">
                          <a:latin typeface="Roboto" panose="02000000000000000000" pitchFamily="2" charset="0"/>
                          <a:ea typeface="Roboto" panose="02000000000000000000" pitchFamily="2" charset="0"/>
                          <a:cs typeface="Roboto" panose="02000000000000000000" pitchFamily="2" charset="0"/>
                        </a:rPr>
                        <a:t># of Schools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tc>
                  <a:txBody>
                    <a:bodyPr/>
                    <a:lstStyle/>
                    <a:p>
                      <a:pPr algn="ctr"/>
                      <a:r>
                        <a:rPr lang="en-US" sz="1000" dirty="0">
                          <a:latin typeface="Roboto" panose="02000000000000000000" pitchFamily="2" charset="0"/>
                          <a:ea typeface="Roboto" panose="02000000000000000000" pitchFamily="2" charset="0"/>
                          <a:cs typeface="Roboto" panose="02000000000000000000" pitchFamily="2" charset="0"/>
                        </a:rPr>
                        <a:t>Targeted Support</a:t>
                      </a:r>
                    </a:p>
                    <a:p>
                      <a:pPr algn="ctr"/>
                      <a:r>
                        <a:rPr lang="en-US" sz="1000" dirty="0">
                          <a:latin typeface="Roboto" panose="02000000000000000000" pitchFamily="2" charset="0"/>
                          <a:ea typeface="Roboto" panose="02000000000000000000" pitchFamily="2" charset="0"/>
                          <a:cs typeface="Roboto" panose="02000000000000000000" pitchFamily="2" charset="0"/>
                        </a:rPr>
                        <a:t>% of TS</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B4C6E7"/>
                    </a:solidFill>
                  </a:tcPr>
                </a:tc>
                <a:extLst>
                  <a:ext uri="{0D108BD9-81ED-4DB2-BD59-A6C34878D82A}">
                    <a16:rowId xmlns:a16="http://schemas.microsoft.com/office/drawing/2014/main" val="3529732954"/>
                  </a:ext>
                </a:extLst>
              </a:tr>
              <a:tr h="0">
                <a:tc>
                  <a:txBody>
                    <a:bodyPr/>
                    <a:lstStyle/>
                    <a:p>
                      <a:r>
                        <a:rPr lang="en-US" sz="950" dirty="0">
                          <a:latin typeface="Roboto" panose="02000000000000000000" pitchFamily="2" charset="0"/>
                          <a:ea typeface="Roboto" panose="02000000000000000000" pitchFamily="2" charset="0"/>
                          <a:cs typeface="Roboto" panose="02000000000000000000" pitchFamily="2" charset="0"/>
                        </a:rPr>
                        <a:t>Students Eligible for Free/Reduced Meals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21%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33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25%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extLst>
                  <a:ext uri="{0D108BD9-81ED-4DB2-BD59-A6C34878D82A}">
                    <a16:rowId xmlns:a16="http://schemas.microsoft.com/office/drawing/2014/main" val="4141748404"/>
                  </a:ext>
                </a:extLst>
              </a:tr>
              <a:tr h="0">
                <a:tc>
                  <a:txBody>
                    <a:bodyPr/>
                    <a:lstStyle/>
                    <a:p>
                      <a:r>
                        <a:rPr lang="en-US" sz="950" dirty="0">
                          <a:latin typeface="Roboto" panose="02000000000000000000" pitchFamily="2" charset="0"/>
                          <a:ea typeface="Roboto" panose="02000000000000000000" pitchFamily="2" charset="0"/>
                          <a:cs typeface="Roboto" panose="02000000000000000000" pitchFamily="2" charset="0"/>
                        </a:rPr>
                        <a:t>Students with Disabilities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10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71%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38</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extLst>
                  <a:ext uri="{0D108BD9-81ED-4DB2-BD59-A6C34878D82A}">
                    <a16:rowId xmlns:a16="http://schemas.microsoft.com/office/drawing/2014/main" val="1545574284"/>
                  </a:ext>
                </a:extLst>
              </a:tr>
              <a:tr h="0">
                <a:tc>
                  <a:txBody>
                    <a:bodyPr/>
                    <a:lstStyle/>
                    <a:p>
                      <a:r>
                        <a:rPr lang="en-US" sz="950" dirty="0">
                          <a:latin typeface="Roboto" panose="02000000000000000000" pitchFamily="2" charset="0"/>
                          <a:ea typeface="Roboto" panose="02000000000000000000" pitchFamily="2" charset="0"/>
                          <a:cs typeface="Roboto" panose="02000000000000000000" pitchFamily="2" charset="0"/>
                        </a:rPr>
                        <a:t>Multilingual Learners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11%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extLst>
                  <a:ext uri="{0D108BD9-81ED-4DB2-BD59-A6C34878D82A}">
                    <a16:rowId xmlns:a16="http://schemas.microsoft.com/office/drawing/2014/main" val="166586180"/>
                  </a:ext>
                </a:extLst>
              </a:tr>
              <a:tr h="0">
                <a:tc>
                  <a:txBody>
                    <a:bodyPr/>
                    <a:lstStyle/>
                    <a:p>
                      <a:r>
                        <a:rPr lang="en-US" sz="950" dirty="0">
                          <a:latin typeface="Roboto" panose="02000000000000000000" pitchFamily="2" charset="0"/>
                          <a:ea typeface="Roboto" panose="02000000000000000000" pitchFamily="2" charset="0"/>
                          <a:cs typeface="Roboto" panose="02000000000000000000" pitchFamily="2" charset="0"/>
                        </a:rPr>
                        <a:t>Racial/Ethnic Groups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43%</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101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77%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extLst>
                  <a:ext uri="{0D108BD9-81ED-4DB2-BD59-A6C34878D82A}">
                    <a16:rowId xmlns:a16="http://schemas.microsoft.com/office/drawing/2014/main" val="255291633"/>
                  </a:ext>
                </a:extLst>
              </a:tr>
              <a:tr h="0">
                <a:tc>
                  <a:txBody>
                    <a:bodyPr/>
                    <a:lstStyle/>
                    <a:p>
                      <a:pPr marL="457200" lvl="0"/>
                      <a:r>
                        <a:rPr lang="en-US" sz="950" i="1" dirty="0">
                          <a:latin typeface="Roboto" panose="02000000000000000000" pitchFamily="2" charset="0"/>
                          <a:ea typeface="Roboto" panose="02000000000000000000" pitchFamily="2" charset="0"/>
                          <a:cs typeface="Roboto" panose="02000000000000000000" pitchFamily="2" charset="0"/>
                        </a:rPr>
                        <a:t>American Indian or Alaska Native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extLst>
                  <a:ext uri="{0D108BD9-81ED-4DB2-BD59-A6C34878D82A}">
                    <a16:rowId xmlns:a16="http://schemas.microsoft.com/office/drawing/2014/main" val="2799154822"/>
                  </a:ext>
                </a:extLst>
              </a:tr>
              <a:tr h="0">
                <a:tc>
                  <a:txBody>
                    <a:bodyPr/>
                    <a:lstStyle/>
                    <a:p>
                      <a:pPr marL="457200" lvl="2"/>
                      <a:r>
                        <a:rPr lang="en-US" sz="950" i="1" dirty="0">
                          <a:latin typeface="Roboto" panose="02000000000000000000" pitchFamily="2" charset="0"/>
                          <a:ea typeface="Roboto" panose="02000000000000000000" pitchFamily="2" charset="0"/>
                          <a:cs typeface="Roboto" panose="02000000000000000000" pitchFamily="2" charset="0"/>
                        </a:rPr>
                        <a:t>Asian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extLst>
                  <a:ext uri="{0D108BD9-81ED-4DB2-BD59-A6C34878D82A}">
                    <a16:rowId xmlns:a16="http://schemas.microsoft.com/office/drawing/2014/main" val="1956255349"/>
                  </a:ext>
                </a:extLst>
              </a:tr>
              <a:tr h="0">
                <a:tc>
                  <a:txBody>
                    <a:bodyPr/>
                    <a:lstStyle/>
                    <a:p>
                      <a:pPr marL="457200" lvl="2"/>
                      <a:r>
                        <a:rPr lang="en-US" sz="950" i="1" dirty="0">
                          <a:latin typeface="Roboto" panose="02000000000000000000" pitchFamily="2" charset="0"/>
                          <a:ea typeface="Roboto" panose="02000000000000000000" pitchFamily="2" charset="0"/>
                          <a:cs typeface="Roboto" panose="02000000000000000000" pitchFamily="2" charset="0"/>
                        </a:rPr>
                        <a:t>Black or African American</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40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extLst>
                  <a:ext uri="{0D108BD9-81ED-4DB2-BD59-A6C34878D82A}">
                    <a16:rowId xmlns:a16="http://schemas.microsoft.com/office/drawing/2014/main" val="1559912155"/>
                  </a:ext>
                </a:extLst>
              </a:tr>
              <a:tr h="0">
                <a:tc>
                  <a:txBody>
                    <a:bodyPr/>
                    <a:lstStyle/>
                    <a:p>
                      <a:pPr marL="457200" marR="0" lvl="2"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950" i="1" dirty="0">
                          <a:latin typeface="Roboto" panose="02000000000000000000" pitchFamily="2" charset="0"/>
                          <a:ea typeface="Roboto" panose="02000000000000000000" pitchFamily="2" charset="0"/>
                          <a:cs typeface="Roboto" panose="02000000000000000000" pitchFamily="2" charset="0"/>
                        </a:rPr>
                        <a:t>Hispanic or Latino</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26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20%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extLst>
                  <a:ext uri="{0D108BD9-81ED-4DB2-BD59-A6C34878D82A}">
                    <a16:rowId xmlns:a16="http://schemas.microsoft.com/office/drawing/2014/main" val="1601387676"/>
                  </a:ext>
                </a:extLst>
              </a:tr>
              <a:tr h="0">
                <a:tc>
                  <a:txBody>
                    <a:bodyPr/>
                    <a:lstStyle/>
                    <a:p>
                      <a:pPr marL="457200" lvl="2"/>
                      <a:r>
                        <a:rPr lang="en-US" sz="950" i="1" dirty="0">
                          <a:latin typeface="Roboto" panose="02000000000000000000" pitchFamily="2" charset="0"/>
                          <a:ea typeface="Roboto" panose="02000000000000000000" pitchFamily="2" charset="0"/>
                          <a:cs typeface="Roboto" panose="02000000000000000000" pitchFamily="2" charset="0"/>
                        </a:rPr>
                        <a:t>White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29%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extLst>
                  <a:ext uri="{0D108BD9-81ED-4DB2-BD59-A6C34878D82A}">
                    <a16:rowId xmlns:a16="http://schemas.microsoft.com/office/drawing/2014/main" val="2801776218"/>
                  </a:ext>
                </a:extLst>
              </a:tr>
              <a:tr h="0">
                <a:tc>
                  <a:txBody>
                    <a:bodyPr/>
                    <a:lstStyle/>
                    <a:p>
                      <a:pPr marL="457200" lvl="2"/>
                      <a:r>
                        <a:rPr lang="en-US" sz="950" i="1" dirty="0">
                          <a:latin typeface="Roboto" panose="02000000000000000000" pitchFamily="2" charset="0"/>
                          <a:ea typeface="Roboto" panose="02000000000000000000" pitchFamily="2" charset="0"/>
                          <a:cs typeface="Roboto" panose="02000000000000000000" pitchFamily="2" charset="0"/>
                        </a:rPr>
                        <a:t>Native Hawaiian or Other Pacific Islander</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extLst>
                  <a:ext uri="{0D108BD9-81ED-4DB2-BD59-A6C34878D82A}">
                    <a16:rowId xmlns:a16="http://schemas.microsoft.com/office/drawing/2014/main" val="4202609967"/>
                  </a:ext>
                </a:extLst>
              </a:tr>
              <a:tr h="0">
                <a:tc>
                  <a:txBody>
                    <a:bodyPr/>
                    <a:lstStyle/>
                    <a:p>
                      <a:pPr marL="457200" lvl="2"/>
                      <a:r>
                        <a:rPr lang="en-US" sz="950" i="1" dirty="0">
                          <a:latin typeface="Roboto" panose="02000000000000000000" pitchFamily="2" charset="0"/>
                          <a:ea typeface="Roboto" panose="02000000000000000000" pitchFamily="2" charset="0"/>
                          <a:cs typeface="Roboto" panose="02000000000000000000" pitchFamily="2" charset="0"/>
                        </a:rPr>
                        <a:t>Two or More Races</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0%</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16</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12%</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extLst>
                  <a:ext uri="{0D108BD9-81ED-4DB2-BD59-A6C34878D82A}">
                    <a16:rowId xmlns:a16="http://schemas.microsoft.com/office/drawing/2014/main" val="1513111440"/>
                  </a:ext>
                </a:extLst>
              </a:tr>
              <a:tr h="0">
                <a:tc>
                  <a:txBody>
                    <a:bodyPr/>
                    <a:lstStyle/>
                    <a:p>
                      <a:pPr marL="457200" lvl="2"/>
                      <a:r>
                        <a:rPr lang="en-US" sz="950" i="1" dirty="0">
                          <a:latin typeface="Roboto" panose="02000000000000000000" pitchFamily="2" charset="0"/>
                          <a:ea typeface="Roboto" panose="02000000000000000000" pitchFamily="2" charset="0"/>
                          <a:cs typeface="Roboto" panose="02000000000000000000" pitchFamily="2" charset="0"/>
                        </a:rPr>
                        <a:t>Aggregated Non-White</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7%</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19</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r>
                        <a:rPr lang="en-US" sz="950" dirty="0">
                          <a:latin typeface="Roboto" panose="02000000000000000000" pitchFamily="2" charset="0"/>
                          <a:ea typeface="Roboto" panose="02000000000000000000" pitchFamily="2" charset="0"/>
                          <a:cs typeface="Roboto" panose="02000000000000000000" pitchFamily="2" charset="0"/>
                        </a:rPr>
                        <a:t>15%</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extLst>
                  <a:ext uri="{0D108BD9-81ED-4DB2-BD59-A6C34878D82A}">
                    <a16:rowId xmlns:a16="http://schemas.microsoft.com/office/drawing/2014/main" val="1212069439"/>
                  </a:ext>
                </a:extLst>
              </a:tr>
              <a:tr h="0">
                <a:tc>
                  <a:txBody>
                    <a:bodyPr/>
                    <a:lstStyle/>
                    <a:p>
                      <a:r>
                        <a:rPr lang="en-US" sz="950" b="1" dirty="0">
                          <a:latin typeface="Roboto" panose="02000000000000000000" pitchFamily="2" charset="0"/>
                          <a:ea typeface="Roboto" panose="02000000000000000000" pitchFamily="2" charset="0"/>
                          <a:cs typeface="Roboto" panose="02000000000000000000" pitchFamily="2" charset="0"/>
                        </a:rPr>
                        <a:t>Total</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r>
                        <a:rPr lang="en-US" sz="950" b="1" dirty="0">
                          <a:latin typeface="Roboto" panose="02000000000000000000" pitchFamily="2" charset="0"/>
                          <a:ea typeface="Roboto" panose="02000000000000000000" pitchFamily="2" charset="0"/>
                          <a:cs typeface="Roboto" panose="02000000000000000000" pitchFamily="2" charset="0"/>
                        </a:rPr>
                        <a:t>14</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endParaRPr lang="en-US" sz="950" b="1" dirty="0">
                        <a:latin typeface="Roboto" panose="02000000000000000000" pitchFamily="2" charset="0"/>
                        <a:ea typeface="Roboto" panose="02000000000000000000" pitchFamily="2" charset="0"/>
                        <a:cs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2">
                        <a:lumMod val="25000"/>
                        <a:lumOff val="75000"/>
                      </a:schemeClr>
                    </a:solidFill>
                  </a:tcPr>
                </a:tc>
                <a:tc>
                  <a:txBody>
                    <a:bodyPr/>
                    <a:lstStyle/>
                    <a:p>
                      <a:pPr algn="ctr"/>
                      <a:r>
                        <a:rPr lang="en-US" sz="950" b="1" dirty="0">
                          <a:latin typeface="Roboto" panose="02000000000000000000" pitchFamily="2" charset="0"/>
                          <a:ea typeface="Roboto" panose="02000000000000000000" pitchFamily="2" charset="0"/>
                          <a:cs typeface="Roboto" panose="02000000000000000000" pitchFamily="2" charset="0"/>
                        </a:rPr>
                        <a:t>131</a:t>
                      </a: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DE8E4"/>
                    </a:solidFill>
                  </a:tcPr>
                </a:tc>
                <a:tc>
                  <a:txBody>
                    <a:bodyPr/>
                    <a:lstStyle/>
                    <a:p>
                      <a:pPr algn="ctr"/>
                      <a:endParaRPr lang="en-US" sz="950" b="1" dirty="0">
                        <a:latin typeface="Roboto" panose="02000000000000000000" pitchFamily="2" charset="0"/>
                        <a:ea typeface="Roboto" panose="02000000000000000000" pitchFamily="2" charset="0"/>
                        <a:cs typeface="Roboto" panose="02000000000000000000" pitchFamily="2"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75000"/>
                      </a:schemeClr>
                    </a:solidFill>
                  </a:tcPr>
                </a:tc>
                <a:extLst>
                  <a:ext uri="{0D108BD9-81ED-4DB2-BD59-A6C34878D82A}">
                    <a16:rowId xmlns:a16="http://schemas.microsoft.com/office/drawing/2014/main" val="3330244461"/>
                  </a:ext>
                </a:extLst>
              </a:tr>
            </a:tbl>
          </a:graphicData>
        </a:graphic>
      </p:graphicFrame>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47"/>
        <p:cNvGrpSpPr/>
        <p:nvPr/>
      </p:nvGrpSpPr>
      <p:grpSpPr>
        <a:xfrm>
          <a:off x="0" y="0"/>
          <a:ext cx="0" cy="0"/>
          <a:chOff x="0" y="0"/>
          <a:chExt cx="0" cy="0"/>
        </a:xfrm>
      </p:grpSpPr>
      <p:sp>
        <p:nvSpPr>
          <p:cNvPr id="1048" name="Google Shape;1048;p132"/>
          <p:cNvSpPr txBox="1">
            <a:spLocks noGrp="1"/>
          </p:cNvSpPr>
          <p:nvPr>
            <p:ph type="title"/>
          </p:nvPr>
        </p:nvSpPr>
        <p:spPr>
          <a:xfrm>
            <a:off x="311700" y="114025"/>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ESEA/ESSER Office Hours</a:t>
            </a:r>
            <a:endParaRPr dirty="0"/>
          </a:p>
        </p:txBody>
      </p:sp>
      <p:sp>
        <p:nvSpPr>
          <p:cNvPr id="1049" name="Google Shape;1049;p132"/>
          <p:cNvSpPr txBox="1">
            <a:spLocks noGrp="1"/>
          </p:cNvSpPr>
          <p:nvPr>
            <p:ph type="body" idx="1"/>
          </p:nvPr>
        </p:nvSpPr>
        <p:spPr>
          <a:xfrm>
            <a:off x="311700" y="1152475"/>
            <a:ext cx="75738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dirty="0"/>
              <a:t>Topics:</a:t>
            </a:r>
            <a:endParaRPr dirty="0"/>
          </a:p>
          <a:p>
            <a:pPr marL="457200" lvl="0" indent="-330200" algn="l" rtl="0">
              <a:spcBef>
                <a:spcPts val="1200"/>
              </a:spcBef>
              <a:spcAft>
                <a:spcPts val="0"/>
              </a:spcAft>
              <a:buSzPts val="1600"/>
              <a:buChar char="●"/>
            </a:pPr>
            <a:r>
              <a:rPr lang="en" dirty="0"/>
              <a:t>Reminders</a:t>
            </a:r>
            <a:endParaRPr dirty="0"/>
          </a:p>
          <a:p>
            <a:pPr marL="457200" lvl="0" indent="-330200" algn="l" rtl="0">
              <a:spcBef>
                <a:spcPts val="0"/>
              </a:spcBef>
              <a:spcAft>
                <a:spcPts val="0"/>
              </a:spcAft>
              <a:buSzPts val="1600"/>
              <a:buChar char="●"/>
            </a:pPr>
            <a:r>
              <a:rPr lang="en" dirty="0"/>
              <a:t>Overview of ESSA Identification Methodology and Categories</a:t>
            </a:r>
            <a:endParaRPr dirty="0"/>
          </a:p>
          <a:p>
            <a:pPr marL="457200" lvl="0" indent="-330200" algn="l" rtl="0">
              <a:spcBef>
                <a:spcPts val="0"/>
              </a:spcBef>
              <a:spcAft>
                <a:spcPts val="0"/>
              </a:spcAft>
              <a:buClr>
                <a:srgbClr val="242424"/>
              </a:buClr>
              <a:buSzPts val="1600"/>
              <a:buFont typeface="Arial"/>
              <a:buChar char="●"/>
            </a:pPr>
            <a:r>
              <a:rPr lang="en" dirty="0"/>
              <a:t>UIP Requirements for ESSA Identified Schools and Resources Overview</a:t>
            </a:r>
            <a:endParaRPr dirty="0"/>
          </a:p>
          <a:p>
            <a:pPr marL="457200" lvl="0" indent="-330200" algn="l" rtl="0">
              <a:spcBef>
                <a:spcPts val="0"/>
              </a:spcBef>
              <a:spcAft>
                <a:spcPts val="0"/>
              </a:spcAft>
              <a:buClr>
                <a:srgbClr val="242424"/>
              </a:buClr>
              <a:buSzPts val="1600"/>
              <a:buFont typeface="Arial"/>
              <a:buChar char="●"/>
            </a:pPr>
            <a:r>
              <a:rPr lang="en" dirty="0"/>
              <a:t>Four Week Notification Requirements Pertaining to Educator Qualifications</a:t>
            </a:r>
            <a:endParaRPr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172"/>
        <p:cNvGrpSpPr/>
        <p:nvPr/>
      </p:nvGrpSpPr>
      <p:grpSpPr>
        <a:xfrm>
          <a:off x="0" y="0"/>
          <a:ext cx="0" cy="0"/>
          <a:chOff x="0" y="0"/>
          <a:chExt cx="0" cy="0"/>
        </a:xfrm>
      </p:grpSpPr>
      <p:sp>
        <p:nvSpPr>
          <p:cNvPr id="1173" name="Google Shape;1173;p15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100"/>
              <a:buNone/>
            </a:pPr>
            <a:r>
              <a:rPr lang="en" dirty="0"/>
              <a:t>Reminder: ESSA School Profiles</a:t>
            </a:r>
            <a:endParaRPr dirty="0"/>
          </a:p>
        </p:txBody>
      </p:sp>
      <p:sp>
        <p:nvSpPr>
          <p:cNvPr id="1174" name="Google Shape;1174;p150"/>
          <p:cNvSpPr txBox="1">
            <a:spLocks noGrp="1"/>
          </p:cNvSpPr>
          <p:nvPr>
            <p:ph type="body" idx="1"/>
          </p:nvPr>
        </p:nvSpPr>
        <p:spPr>
          <a:xfrm>
            <a:off x="311700" y="1152475"/>
            <a:ext cx="7210800" cy="30348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800"/>
              </a:spcBef>
              <a:spcAft>
                <a:spcPts val="0"/>
              </a:spcAft>
              <a:buSzPts val="1800"/>
              <a:buNone/>
            </a:pPr>
            <a:r>
              <a:rPr lang="en" dirty="0"/>
              <a:t>Shared via Syncplicity with:</a:t>
            </a:r>
            <a:endParaRPr dirty="0"/>
          </a:p>
          <a:p>
            <a:pPr marL="457200" lvl="0" indent="-342900" algn="l" rtl="0">
              <a:lnSpc>
                <a:spcPct val="90000"/>
              </a:lnSpc>
              <a:spcBef>
                <a:spcPts val="800"/>
              </a:spcBef>
              <a:spcAft>
                <a:spcPts val="0"/>
              </a:spcAft>
              <a:buSzPts val="1800"/>
              <a:buFont typeface="Calibri"/>
              <a:buChar char="•"/>
            </a:pPr>
            <a:r>
              <a:rPr lang="en" dirty="0"/>
              <a:t>Superintendents</a:t>
            </a:r>
            <a:endParaRPr dirty="0"/>
          </a:p>
          <a:p>
            <a:pPr marL="457200" lvl="0" indent="-342900" algn="l" rtl="0">
              <a:lnSpc>
                <a:spcPct val="90000"/>
              </a:lnSpc>
              <a:spcBef>
                <a:spcPts val="0"/>
              </a:spcBef>
              <a:spcAft>
                <a:spcPts val="0"/>
              </a:spcAft>
              <a:buSzPts val="1800"/>
              <a:buFont typeface="Calibri"/>
              <a:buChar char="•"/>
            </a:pPr>
            <a:r>
              <a:rPr lang="en" dirty="0"/>
              <a:t>District Accountability Contacts</a:t>
            </a:r>
            <a:endParaRPr dirty="0"/>
          </a:p>
          <a:p>
            <a:pPr marL="457200" lvl="0" indent="-342900" algn="l" rtl="0">
              <a:lnSpc>
                <a:spcPct val="90000"/>
              </a:lnSpc>
              <a:spcBef>
                <a:spcPts val="0"/>
              </a:spcBef>
              <a:spcAft>
                <a:spcPts val="1800"/>
              </a:spcAft>
              <a:buSzPts val="1800"/>
              <a:buFont typeface="Calibri"/>
              <a:buChar char="•"/>
            </a:pPr>
            <a:r>
              <a:rPr lang="en" dirty="0"/>
              <a:t>Authorized Representatives in Consolidated Application</a:t>
            </a:r>
            <a:endParaRPr dirty="0"/>
          </a:p>
          <a:p>
            <a:pPr marL="0" lvl="0" indent="0" algn="l" rtl="0">
              <a:lnSpc>
                <a:spcPct val="90000"/>
              </a:lnSpc>
              <a:spcBef>
                <a:spcPts val="800"/>
              </a:spcBef>
              <a:spcAft>
                <a:spcPts val="0"/>
              </a:spcAft>
              <a:buSzPts val="1800"/>
              <a:buNone/>
            </a:pPr>
            <a:r>
              <a:rPr lang="en" dirty="0"/>
              <a:t>The above individuals can also request access for additional school and/or district personnel by sending an email to Yazmine Patino (</a:t>
            </a:r>
            <a:r>
              <a:rPr lang="en" u="sng" dirty="0">
                <a:solidFill>
                  <a:schemeClr val="hlink"/>
                </a:solidFill>
                <a:hlinkClick r:id="rId3"/>
              </a:rPr>
              <a:t>patino_y@cde.state.co.us</a:t>
            </a:r>
            <a:r>
              <a:rPr lang="en" dirty="0"/>
              <a:t>).</a:t>
            </a:r>
            <a:endParaRPr dirty="0"/>
          </a:p>
        </p:txBody>
      </p:sp>
      <p:sp>
        <p:nvSpPr>
          <p:cNvPr id="1175" name="Google Shape;1175;p150"/>
          <p:cNvSpPr txBox="1">
            <a:spLocks noGrp="1"/>
          </p:cNvSpPr>
          <p:nvPr>
            <p:ph type="title" idx="2"/>
          </p:nvPr>
        </p:nvSpPr>
        <p:spPr>
          <a:xfrm>
            <a:off x="123875" y="4347400"/>
            <a:ext cx="7267200" cy="156600"/>
          </a:xfrm>
          <a:prstGeom prst="rect">
            <a:avLst/>
          </a:prstGeom>
        </p:spPr>
        <p:txBody>
          <a:bodyPr spcFirstLastPara="1" wrap="square" lIns="0" tIns="0" rIns="0" bIns="0" anchor="b" anchorCtr="0">
            <a:noAutofit/>
          </a:bodyPr>
          <a:lstStyle/>
          <a:p>
            <a:pPr marL="0" lvl="0" indent="0" algn="l" rtl="0">
              <a:spcBef>
                <a:spcPts val="0"/>
              </a:spcBef>
              <a:spcAft>
                <a:spcPts val="0"/>
              </a:spcAft>
              <a:buNone/>
            </a:pPr>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179"/>
        <p:cNvGrpSpPr/>
        <p:nvPr/>
      </p:nvGrpSpPr>
      <p:grpSpPr>
        <a:xfrm>
          <a:off x="0" y="0"/>
          <a:ext cx="0" cy="0"/>
          <a:chOff x="0" y="0"/>
          <a:chExt cx="0" cy="0"/>
        </a:xfrm>
      </p:grpSpPr>
      <p:pic>
        <p:nvPicPr>
          <p:cNvPr id="1181" name="Google Shape;1181;p151" descr="Sample profile for the 24-25 ESSA Identification school profiles"/>
          <p:cNvPicPr preferRelativeResize="0"/>
          <p:nvPr/>
        </p:nvPicPr>
        <p:blipFill>
          <a:blip r:embed="rId3">
            <a:alphaModFix/>
          </a:blip>
          <a:stretch>
            <a:fillRect/>
          </a:stretch>
        </p:blipFill>
        <p:spPr>
          <a:xfrm>
            <a:off x="477050" y="533400"/>
            <a:ext cx="8189888" cy="4042600"/>
          </a:xfrm>
          <a:prstGeom prst="rect">
            <a:avLst/>
          </a:prstGeom>
          <a:noFill/>
          <a:ln>
            <a:noFill/>
          </a:ln>
        </p:spPr>
      </p:pic>
      <p:sp>
        <p:nvSpPr>
          <p:cNvPr id="1182" name="Google Shape;1182;p151"/>
          <p:cNvSpPr txBox="1">
            <a:spLocks noGrp="1"/>
          </p:cNvSpPr>
          <p:nvPr>
            <p:ph type="title" idx="4294967295"/>
          </p:nvPr>
        </p:nvSpPr>
        <p:spPr>
          <a:xfrm>
            <a:off x="243461" y="50509"/>
            <a:ext cx="7167900" cy="7413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sz="2000" dirty="0">
                <a:latin typeface="Roboto" panose="02000000000000000000" pitchFamily="2" charset="0"/>
                <a:ea typeface="Roboto" panose="02000000000000000000" pitchFamily="2" charset="0"/>
                <a:cs typeface="Roboto" panose="02000000000000000000" pitchFamily="2" charset="0"/>
              </a:rPr>
              <a:t>Sample Profile</a:t>
            </a:r>
            <a:endParaRPr sz="2000" dirty="0">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186"/>
        <p:cNvGrpSpPr/>
        <p:nvPr/>
      </p:nvGrpSpPr>
      <p:grpSpPr>
        <a:xfrm>
          <a:off x="0" y="0"/>
          <a:ext cx="0" cy="0"/>
          <a:chOff x="0" y="0"/>
          <a:chExt cx="0" cy="0"/>
        </a:xfrm>
      </p:grpSpPr>
      <p:sp>
        <p:nvSpPr>
          <p:cNvPr id="1187" name="Google Shape;1187;p152"/>
          <p:cNvSpPr txBox="1">
            <a:spLocks noGrp="1"/>
          </p:cNvSpPr>
          <p:nvPr>
            <p:ph type="title" idx="4294967295"/>
          </p:nvPr>
        </p:nvSpPr>
        <p:spPr>
          <a:xfrm>
            <a:off x="311700" y="105100"/>
            <a:ext cx="7167900" cy="741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sz="2000" dirty="0">
                <a:latin typeface="Roboto" panose="02000000000000000000" pitchFamily="2" charset="0"/>
                <a:ea typeface="Roboto" panose="02000000000000000000" pitchFamily="2" charset="0"/>
                <a:cs typeface="Roboto" panose="02000000000000000000" pitchFamily="2" charset="0"/>
              </a:rPr>
              <a:t>Profiles - Overall Identification</a:t>
            </a:r>
            <a:endParaRPr sz="2000" dirty="0">
              <a:latin typeface="Roboto" panose="02000000000000000000" pitchFamily="2" charset="0"/>
              <a:ea typeface="Roboto" panose="02000000000000000000" pitchFamily="2" charset="0"/>
              <a:cs typeface="Roboto" panose="02000000000000000000" pitchFamily="2" charset="0"/>
            </a:endParaRPr>
          </a:p>
        </p:txBody>
      </p:sp>
      <p:pic>
        <p:nvPicPr>
          <p:cNvPr id="1188" name="Google Shape;1188;p152" descr="An example ESSA Identification"/>
          <p:cNvPicPr preferRelativeResize="0"/>
          <p:nvPr/>
        </p:nvPicPr>
        <p:blipFill rotWithShape="1">
          <a:blip r:embed="rId3">
            <a:alphaModFix/>
          </a:blip>
          <a:srcRect/>
          <a:stretch/>
        </p:blipFill>
        <p:spPr>
          <a:xfrm>
            <a:off x="1152400" y="508750"/>
            <a:ext cx="6839199" cy="4177550"/>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192"/>
        <p:cNvGrpSpPr/>
        <p:nvPr/>
      </p:nvGrpSpPr>
      <p:grpSpPr>
        <a:xfrm>
          <a:off x="0" y="0"/>
          <a:ext cx="0" cy="0"/>
          <a:chOff x="0" y="0"/>
          <a:chExt cx="0" cy="0"/>
        </a:xfrm>
      </p:grpSpPr>
      <p:sp>
        <p:nvSpPr>
          <p:cNvPr id="1193" name="Google Shape;1193;p153"/>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100"/>
              <a:buNone/>
            </a:pPr>
            <a:r>
              <a:rPr lang="en"/>
              <a:t>Profiles - Data</a:t>
            </a:r>
            <a:endParaRPr/>
          </a:p>
        </p:txBody>
      </p:sp>
      <p:grpSp>
        <p:nvGrpSpPr>
          <p:cNvPr id="2" name="Group 1" descr="Sample Data sheet, with the Students with Disabilities data highlighted in purple.">
            <a:extLst>
              <a:ext uri="{FF2B5EF4-FFF2-40B4-BE49-F238E27FC236}">
                <a16:creationId xmlns:a16="http://schemas.microsoft.com/office/drawing/2014/main" id="{5E74EF0B-73BE-F987-1669-9D3B8DD81274}"/>
              </a:ext>
            </a:extLst>
          </p:cNvPr>
          <p:cNvGrpSpPr/>
          <p:nvPr/>
        </p:nvGrpSpPr>
        <p:grpSpPr>
          <a:xfrm>
            <a:off x="152400" y="998800"/>
            <a:ext cx="8839203" cy="3187333"/>
            <a:chOff x="152400" y="998800"/>
            <a:chExt cx="8839203" cy="3187333"/>
          </a:xfrm>
        </p:grpSpPr>
        <p:pic>
          <p:nvPicPr>
            <p:cNvPr id="1195" name="Google Shape;1195;p153"/>
            <p:cNvPicPr preferRelativeResize="0"/>
            <p:nvPr/>
          </p:nvPicPr>
          <p:blipFill>
            <a:blip r:embed="rId3">
              <a:alphaModFix/>
            </a:blip>
            <a:stretch>
              <a:fillRect/>
            </a:stretch>
          </p:blipFill>
          <p:spPr>
            <a:xfrm>
              <a:off x="152400" y="998800"/>
              <a:ext cx="8839203" cy="3187333"/>
            </a:xfrm>
            <a:prstGeom prst="rect">
              <a:avLst/>
            </a:prstGeom>
            <a:noFill/>
            <a:ln>
              <a:noFill/>
            </a:ln>
          </p:spPr>
        </p:pic>
        <p:sp>
          <p:nvSpPr>
            <p:cNvPr id="1196" name="Google Shape;1196;p153"/>
            <p:cNvSpPr/>
            <p:nvPr/>
          </p:nvSpPr>
          <p:spPr>
            <a:xfrm>
              <a:off x="172625" y="1784600"/>
              <a:ext cx="8720700" cy="266100"/>
            </a:xfrm>
            <a:prstGeom prst="roundRect">
              <a:avLst>
                <a:gd name="adj" fmla="val 16667"/>
              </a:avLst>
            </a:prstGeom>
            <a:noFill/>
            <a:ln w="28575" cap="flat" cmpd="sng">
              <a:solidFill>
                <a:srgbClr val="9900FF"/>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endParaRPr/>
            </a:p>
          </p:txBody>
        </p:sp>
      </p:gr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200"/>
        <p:cNvGrpSpPr/>
        <p:nvPr/>
      </p:nvGrpSpPr>
      <p:grpSpPr>
        <a:xfrm>
          <a:off x="0" y="0"/>
          <a:ext cx="0" cy="0"/>
          <a:chOff x="0" y="0"/>
          <a:chExt cx="0" cy="0"/>
        </a:xfrm>
      </p:grpSpPr>
      <p:sp>
        <p:nvSpPr>
          <p:cNvPr id="1201" name="Google Shape;1201;p154"/>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t" anchorCtr="0">
            <a:normAutofit/>
          </a:bodyPr>
          <a:lstStyle/>
          <a:p>
            <a:pPr marL="0" lvl="0" indent="0" algn="l" rtl="0">
              <a:lnSpc>
                <a:spcPct val="90000"/>
              </a:lnSpc>
              <a:spcBef>
                <a:spcPts val="0"/>
              </a:spcBef>
              <a:spcAft>
                <a:spcPts val="0"/>
              </a:spcAft>
              <a:buSzPts val="2100"/>
              <a:buNone/>
            </a:pPr>
            <a:r>
              <a:rPr lang="en"/>
              <a:t>Additional Information</a:t>
            </a:r>
            <a:endParaRPr/>
          </a:p>
        </p:txBody>
      </p:sp>
      <p:sp>
        <p:nvSpPr>
          <p:cNvPr id="1202" name="Google Shape;1202;p154"/>
          <p:cNvSpPr txBox="1">
            <a:spLocks noGrp="1"/>
          </p:cNvSpPr>
          <p:nvPr>
            <p:ph type="body" idx="1"/>
          </p:nvPr>
        </p:nvSpPr>
        <p:spPr>
          <a:xfrm>
            <a:off x="311700" y="1037400"/>
            <a:ext cx="7167900" cy="3229200"/>
          </a:xfrm>
          <a:prstGeom prst="rect">
            <a:avLst/>
          </a:prstGeom>
          <a:noFill/>
          <a:ln>
            <a:noFill/>
          </a:ln>
        </p:spPr>
        <p:txBody>
          <a:bodyPr spcFirstLastPara="1" wrap="square" lIns="0" tIns="0" rIns="0" bIns="0" anchor="t" anchorCtr="0">
            <a:normAutofit fontScale="92500" lnSpcReduction="20000"/>
          </a:bodyPr>
          <a:lstStyle/>
          <a:p>
            <a:pPr marL="457200" lvl="0" indent="-328453" algn="l" rtl="0">
              <a:lnSpc>
                <a:spcPct val="115000"/>
              </a:lnSpc>
              <a:spcBef>
                <a:spcPts val="800"/>
              </a:spcBef>
              <a:spcAft>
                <a:spcPts val="0"/>
              </a:spcAft>
              <a:buSzPct val="113333"/>
              <a:buFont typeface="Calibri"/>
              <a:buChar char="•"/>
            </a:pPr>
            <a:r>
              <a:rPr lang="en" sz="1500"/>
              <a:t>For more information, please visit Colorado’s ESSA Methods and Criteria for Identification of Schools for Support and Improvement Webpage (</a:t>
            </a:r>
            <a:r>
              <a:rPr lang="en" sz="1500" u="sng">
                <a:solidFill>
                  <a:schemeClr val="hlink"/>
                </a:solidFill>
                <a:hlinkClick r:id="rId3"/>
              </a:rPr>
              <a:t>http://www.cde.state.co.us/fedprograms/essa_csi_tsi</a:t>
            </a:r>
            <a:r>
              <a:rPr lang="en" sz="1500"/>
              <a:t>)</a:t>
            </a:r>
            <a:endParaRPr sz="1500"/>
          </a:p>
          <a:p>
            <a:pPr marL="457200" lvl="0" indent="-328453" algn="l" rtl="0">
              <a:lnSpc>
                <a:spcPct val="115000"/>
              </a:lnSpc>
              <a:spcBef>
                <a:spcPts val="0"/>
              </a:spcBef>
              <a:spcAft>
                <a:spcPts val="0"/>
              </a:spcAft>
              <a:buSzPct val="113333"/>
              <a:buFont typeface="Calibri"/>
              <a:buChar char="•"/>
            </a:pPr>
            <a:r>
              <a:rPr lang="en" sz="1500"/>
              <a:t>For additional information regarding the methodology, criteria, or data used to identify schools for support and improvement under ESSA, please contact:</a:t>
            </a:r>
            <a:endParaRPr sz="1500"/>
          </a:p>
          <a:p>
            <a:pPr marL="914400" lvl="1" indent="-310832" algn="l" rtl="0">
              <a:lnSpc>
                <a:spcPct val="115000"/>
              </a:lnSpc>
              <a:spcBef>
                <a:spcPts val="0"/>
              </a:spcBef>
              <a:spcAft>
                <a:spcPts val="0"/>
              </a:spcAft>
              <a:buSzPct val="107692"/>
              <a:buFont typeface="Calibri"/>
              <a:buChar char="•"/>
            </a:pPr>
            <a:r>
              <a:rPr lang="en" sz="1300"/>
              <a:t>Tina Negley</a:t>
            </a:r>
            <a:endParaRPr sz="1300"/>
          </a:p>
          <a:p>
            <a:pPr marL="1371600" lvl="2" indent="-304958" algn="l" rtl="0">
              <a:lnSpc>
                <a:spcPct val="115000"/>
              </a:lnSpc>
              <a:spcBef>
                <a:spcPts val="0"/>
              </a:spcBef>
              <a:spcAft>
                <a:spcPts val="0"/>
              </a:spcAft>
              <a:buSzPct val="100000"/>
              <a:buFont typeface="Calibri"/>
              <a:buChar char="•"/>
            </a:pPr>
            <a:r>
              <a:rPr lang="en" sz="1300"/>
              <a:t>Supervisor, Program Effectiveness Office</a:t>
            </a:r>
            <a:endParaRPr sz="1300"/>
          </a:p>
          <a:p>
            <a:pPr marL="1371600" lvl="2" indent="-304958" algn="l" rtl="0">
              <a:lnSpc>
                <a:spcPct val="115000"/>
              </a:lnSpc>
              <a:spcBef>
                <a:spcPts val="0"/>
              </a:spcBef>
              <a:spcAft>
                <a:spcPts val="0"/>
              </a:spcAft>
              <a:buSzPct val="100000"/>
              <a:buFont typeface="Calibri"/>
              <a:buChar char="•"/>
            </a:pPr>
            <a:r>
              <a:rPr lang="en" sz="1300"/>
              <a:t>720-766-2793</a:t>
            </a:r>
            <a:endParaRPr sz="1300"/>
          </a:p>
          <a:p>
            <a:pPr marL="1371600" lvl="2" indent="-304958" algn="l" rtl="0">
              <a:lnSpc>
                <a:spcPct val="115000"/>
              </a:lnSpc>
              <a:spcBef>
                <a:spcPts val="0"/>
              </a:spcBef>
              <a:spcAft>
                <a:spcPts val="0"/>
              </a:spcAft>
              <a:buSzPct val="100000"/>
              <a:buFont typeface="Calibri"/>
              <a:buChar char="•"/>
            </a:pPr>
            <a:r>
              <a:rPr lang="en" sz="1300" u="sng">
                <a:solidFill>
                  <a:schemeClr val="hlink"/>
                </a:solidFill>
                <a:hlinkClick r:id="rId4"/>
              </a:rPr>
              <a:t>negley_t@cde.state.co.us</a:t>
            </a:r>
            <a:endParaRPr sz="1300"/>
          </a:p>
          <a:p>
            <a:pPr marL="914400" lvl="1" indent="-310832" algn="l" rtl="0">
              <a:lnSpc>
                <a:spcPct val="115000"/>
              </a:lnSpc>
              <a:spcBef>
                <a:spcPts val="0"/>
              </a:spcBef>
              <a:spcAft>
                <a:spcPts val="0"/>
              </a:spcAft>
              <a:buSzPct val="107692"/>
              <a:buFont typeface="Calibri"/>
              <a:buChar char="•"/>
            </a:pPr>
            <a:r>
              <a:rPr lang="en" sz="1300"/>
              <a:t>Anna Rowan</a:t>
            </a:r>
            <a:endParaRPr sz="1300"/>
          </a:p>
          <a:p>
            <a:pPr marL="1371600" lvl="2" indent="-304958" algn="l" rtl="0">
              <a:lnSpc>
                <a:spcPct val="115000"/>
              </a:lnSpc>
              <a:spcBef>
                <a:spcPts val="0"/>
              </a:spcBef>
              <a:spcAft>
                <a:spcPts val="0"/>
              </a:spcAft>
              <a:buSzPct val="100000"/>
              <a:buFont typeface="Calibri"/>
              <a:buChar char="•"/>
            </a:pPr>
            <a:r>
              <a:rPr lang="en" sz="1300"/>
              <a:t>ESEA Research Analyst</a:t>
            </a:r>
            <a:endParaRPr sz="1300"/>
          </a:p>
          <a:p>
            <a:pPr marL="1371600" lvl="2" indent="-304958" algn="l" rtl="0">
              <a:lnSpc>
                <a:spcPct val="115000"/>
              </a:lnSpc>
              <a:spcBef>
                <a:spcPts val="0"/>
              </a:spcBef>
              <a:spcAft>
                <a:spcPts val="0"/>
              </a:spcAft>
              <a:buSzPct val="100000"/>
              <a:buFont typeface="Calibri"/>
              <a:buChar char="•"/>
            </a:pPr>
            <a:r>
              <a:rPr lang="en" sz="1300"/>
              <a:t>720-215-7456</a:t>
            </a:r>
            <a:endParaRPr sz="1300"/>
          </a:p>
          <a:p>
            <a:pPr marL="1371600" lvl="2" indent="-304958" algn="l" rtl="0">
              <a:lnSpc>
                <a:spcPct val="115000"/>
              </a:lnSpc>
              <a:spcBef>
                <a:spcPts val="0"/>
              </a:spcBef>
              <a:spcAft>
                <a:spcPts val="0"/>
              </a:spcAft>
              <a:buSzPct val="100000"/>
              <a:buFont typeface="Calibri"/>
              <a:buChar char="•"/>
            </a:pPr>
            <a:r>
              <a:rPr lang="en" sz="1300" u="sng">
                <a:solidFill>
                  <a:schemeClr val="hlink"/>
                </a:solidFill>
                <a:hlinkClick r:id="rId5"/>
              </a:rPr>
              <a:t>rowan_a@cde.state.co.us</a:t>
            </a:r>
            <a:endParaRPr sz="1300"/>
          </a:p>
          <a:p>
            <a:pPr marL="914400" lvl="1" indent="-310832" algn="l" rtl="0">
              <a:lnSpc>
                <a:spcPct val="115000"/>
              </a:lnSpc>
              <a:spcBef>
                <a:spcPts val="0"/>
              </a:spcBef>
              <a:spcAft>
                <a:spcPts val="0"/>
              </a:spcAft>
              <a:buSzPct val="107692"/>
              <a:buFont typeface="Calibri"/>
              <a:buChar char="•"/>
            </a:pPr>
            <a:r>
              <a:rPr lang="en" sz="1300"/>
              <a:t>Nazie Mohajeri-Nelson</a:t>
            </a:r>
            <a:endParaRPr sz="1300"/>
          </a:p>
          <a:p>
            <a:pPr marL="1371600" lvl="2" indent="-304958" algn="l" rtl="0">
              <a:lnSpc>
                <a:spcPct val="115000"/>
              </a:lnSpc>
              <a:spcBef>
                <a:spcPts val="0"/>
              </a:spcBef>
              <a:spcAft>
                <a:spcPts val="0"/>
              </a:spcAft>
              <a:buSzPct val="100000"/>
              <a:buFont typeface="Calibri"/>
              <a:buChar char="•"/>
            </a:pPr>
            <a:r>
              <a:rPr lang="en" sz="1300"/>
              <a:t>Executive Director, Federal Programs and Supports Unit</a:t>
            </a:r>
            <a:endParaRPr sz="1300"/>
          </a:p>
          <a:p>
            <a:pPr marL="1371600" lvl="2" indent="-304958" algn="l" rtl="0">
              <a:lnSpc>
                <a:spcPct val="115000"/>
              </a:lnSpc>
              <a:spcBef>
                <a:spcPts val="0"/>
              </a:spcBef>
              <a:spcAft>
                <a:spcPts val="0"/>
              </a:spcAft>
              <a:buSzPct val="100000"/>
              <a:buFont typeface="Calibri"/>
              <a:buChar char="•"/>
            </a:pPr>
            <a:r>
              <a:rPr lang="en" sz="1300"/>
              <a:t>720-626-3895</a:t>
            </a:r>
            <a:endParaRPr sz="1300"/>
          </a:p>
          <a:p>
            <a:pPr marL="1371600" lvl="2" indent="-304958" algn="l" rtl="0">
              <a:lnSpc>
                <a:spcPct val="115000"/>
              </a:lnSpc>
              <a:spcBef>
                <a:spcPts val="0"/>
              </a:spcBef>
              <a:spcAft>
                <a:spcPts val="0"/>
              </a:spcAft>
              <a:buSzPct val="100000"/>
              <a:buFont typeface="Calibri"/>
              <a:buChar char="•"/>
            </a:pPr>
            <a:r>
              <a:rPr lang="en" sz="1300" u="sng">
                <a:solidFill>
                  <a:schemeClr val="hlink"/>
                </a:solidFill>
                <a:hlinkClick r:id="rId6"/>
              </a:rPr>
              <a:t>mohajeri-nelson_n@cde.state.co.us</a:t>
            </a:r>
            <a:endParaRPr sz="130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207"/>
        <p:cNvGrpSpPr/>
        <p:nvPr/>
      </p:nvGrpSpPr>
      <p:grpSpPr>
        <a:xfrm>
          <a:off x="0" y="0"/>
          <a:ext cx="0" cy="0"/>
          <a:chOff x="0" y="0"/>
          <a:chExt cx="0" cy="0"/>
        </a:xfrm>
      </p:grpSpPr>
      <p:sp>
        <p:nvSpPr>
          <p:cNvPr id="1208" name="Google Shape;1208;p155"/>
          <p:cNvSpPr txBox="1">
            <a:spLocks noGrp="1"/>
          </p:cNvSpPr>
          <p:nvPr>
            <p:ph type="title"/>
          </p:nvPr>
        </p:nvSpPr>
        <p:spPr>
          <a:xfrm>
            <a:off x="0" y="3116125"/>
            <a:ext cx="9144000" cy="912300"/>
          </a:xfrm>
          <a:prstGeom prst="rect">
            <a:avLst/>
          </a:prstGeom>
          <a:solidFill>
            <a:srgbClr val="E66710"/>
          </a:solidFill>
        </p:spPr>
        <p:txBody>
          <a:bodyPr spcFirstLastPara="1" wrap="square" lIns="91425" tIns="91425" rIns="91425" bIns="91425" anchor="t" anchorCtr="0">
            <a:normAutofit fontScale="90000"/>
          </a:bodyPr>
          <a:lstStyle/>
          <a:p>
            <a:pPr marL="0" lvl="0" indent="0" algn="ctr" rtl="0">
              <a:spcBef>
                <a:spcPts val="0"/>
              </a:spcBef>
              <a:spcAft>
                <a:spcPts val="0"/>
              </a:spcAft>
              <a:buClr>
                <a:schemeClr val="dk1"/>
              </a:buClr>
              <a:buSzPct val="78571"/>
              <a:buFont typeface="Arial"/>
              <a:buNone/>
            </a:pPr>
            <a:r>
              <a:rPr lang="en"/>
              <a:t>School Improvement Planning:  ESSA-Identified Schools</a:t>
            </a:r>
            <a:endParaRPr/>
          </a:p>
          <a:p>
            <a:pPr marL="0" lvl="0" indent="0" algn="ctr" rtl="0">
              <a:spcBef>
                <a:spcPts val="0"/>
              </a:spcBef>
              <a:spcAft>
                <a:spcPts val="0"/>
              </a:spcAft>
              <a:buClr>
                <a:schemeClr val="dk1"/>
              </a:buClr>
              <a:buSzPct val="78571"/>
              <a:buFont typeface="Arial"/>
              <a:buNone/>
            </a:pPr>
            <a:r>
              <a:rPr lang="en"/>
              <a:t>TS, ATS, CS</a:t>
            </a: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212"/>
        <p:cNvGrpSpPr/>
        <p:nvPr/>
      </p:nvGrpSpPr>
      <p:grpSpPr>
        <a:xfrm>
          <a:off x="0" y="0"/>
          <a:ext cx="0" cy="0"/>
          <a:chOff x="0" y="0"/>
          <a:chExt cx="0" cy="0"/>
        </a:xfrm>
      </p:grpSpPr>
      <p:sp>
        <p:nvSpPr>
          <p:cNvPr id="1213" name="Google Shape;1213;p156"/>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Outcomes:</a:t>
            </a:r>
            <a:endParaRPr dirty="0"/>
          </a:p>
        </p:txBody>
      </p:sp>
      <p:sp>
        <p:nvSpPr>
          <p:cNvPr id="1214" name="Google Shape;1214;p156"/>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a:bodyPr>
          <a:lstStyle/>
          <a:p>
            <a:pPr marL="457200" lvl="0" indent="-330200" algn="l" rtl="0">
              <a:lnSpc>
                <a:spcPct val="115000"/>
              </a:lnSpc>
              <a:spcBef>
                <a:spcPts val="0"/>
              </a:spcBef>
              <a:spcAft>
                <a:spcPts val="1200"/>
              </a:spcAft>
              <a:buSzPts val="1600"/>
              <a:buChar char="●"/>
            </a:pPr>
            <a:r>
              <a:rPr lang="en" dirty="0"/>
              <a:t>Understand the LEA role in implementing ESSA requirements for school improvement planning for CS, TS and ATS schools.</a:t>
            </a:r>
            <a:endParaRPr dirty="0"/>
          </a:p>
          <a:p>
            <a:pPr marL="457200" lvl="0" indent="-330200" algn="l" rtl="0">
              <a:lnSpc>
                <a:spcPct val="115000"/>
              </a:lnSpc>
              <a:spcBef>
                <a:spcPts val="0"/>
              </a:spcBef>
              <a:spcAft>
                <a:spcPts val="0"/>
              </a:spcAft>
              <a:buSzPts val="1600"/>
              <a:buChar char="●"/>
            </a:pPr>
            <a:r>
              <a:rPr lang="en" dirty="0"/>
              <a:t>Utilize planning resources to support school leaders in developing their UIP.</a:t>
            </a:r>
            <a:endParaRPr dirty="0"/>
          </a:p>
        </p:txBody>
      </p:sp>
      <p:pic>
        <p:nvPicPr>
          <p:cNvPr id="1215" name="Google Shape;1215;p156" descr="Photo of elementary student"/>
          <p:cNvPicPr preferRelativeResize="0"/>
          <p:nvPr/>
        </p:nvPicPr>
        <p:blipFill rotWithShape="1">
          <a:blip r:embed="rId3">
            <a:alphaModFix/>
          </a:blip>
          <a:srcRect/>
          <a:stretch/>
        </p:blipFill>
        <p:spPr>
          <a:xfrm>
            <a:off x="6235350" y="1370363"/>
            <a:ext cx="2402774" cy="2402774"/>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219"/>
        <p:cNvGrpSpPr/>
        <p:nvPr/>
      </p:nvGrpSpPr>
      <p:grpSpPr>
        <a:xfrm>
          <a:off x="0" y="0"/>
          <a:ext cx="0" cy="0"/>
          <a:chOff x="0" y="0"/>
          <a:chExt cx="0" cy="0"/>
        </a:xfrm>
      </p:grpSpPr>
      <p:sp>
        <p:nvSpPr>
          <p:cNvPr id="1220" name="Google Shape;1220;p157"/>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b="1" dirty="0"/>
              <a:t>Acronyms - ESSA School Improvement</a:t>
            </a:r>
            <a:endParaRPr b="1" dirty="0"/>
          </a:p>
        </p:txBody>
      </p:sp>
      <p:sp>
        <p:nvSpPr>
          <p:cNvPr id="1221" name="Google Shape;1221;p157"/>
          <p:cNvSpPr txBox="1">
            <a:spLocks noGrp="1"/>
          </p:cNvSpPr>
          <p:nvPr>
            <p:ph type="body" idx="1"/>
          </p:nvPr>
        </p:nvSpPr>
        <p:spPr>
          <a:xfrm>
            <a:off x="311700" y="1152475"/>
            <a:ext cx="5673300" cy="3034800"/>
          </a:xfrm>
          <a:prstGeom prst="rect">
            <a:avLst/>
          </a:prstGeom>
          <a:noFill/>
          <a:ln>
            <a:noFill/>
          </a:ln>
        </p:spPr>
        <p:txBody>
          <a:bodyPr spcFirstLastPara="1" wrap="square" lIns="91425" tIns="91425" rIns="91425" bIns="91425" anchor="t" anchorCtr="0">
            <a:normAutofit/>
          </a:bodyPr>
          <a:lstStyle/>
          <a:p>
            <a:pPr marL="0" lvl="0" indent="0" algn="l" rtl="0">
              <a:lnSpc>
                <a:spcPct val="115000"/>
              </a:lnSpc>
              <a:spcBef>
                <a:spcPts val="0"/>
              </a:spcBef>
              <a:spcAft>
                <a:spcPts val="0"/>
              </a:spcAft>
              <a:buSzPts val="1600"/>
              <a:buNone/>
            </a:pPr>
            <a:endParaRPr sz="2300" dirty="0"/>
          </a:p>
          <a:p>
            <a:pPr marL="0" lvl="0" indent="0" algn="l" rtl="0">
              <a:lnSpc>
                <a:spcPct val="115000"/>
              </a:lnSpc>
              <a:spcBef>
                <a:spcPts val="0"/>
              </a:spcBef>
              <a:spcAft>
                <a:spcPts val="0"/>
              </a:spcAft>
              <a:buSzPts val="1600"/>
              <a:buNone/>
            </a:pPr>
            <a:r>
              <a:rPr lang="en" sz="2300" b="1" dirty="0">
                <a:solidFill>
                  <a:srgbClr val="FFAB40"/>
                </a:solidFill>
              </a:rPr>
              <a:t>TS </a:t>
            </a:r>
            <a:r>
              <a:rPr lang="en" sz="2300" b="1" dirty="0"/>
              <a:t>- </a:t>
            </a:r>
            <a:r>
              <a:rPr lang="en" sz="2300" dirty="0"/>
              <a:t>Targeted Support</a:t>
            </a:r>
            <a:endParaRPr sz="2300" dirty="0"/>
          </a:p>
          <a:p>
            <a:pPr marL="0" lvl="0" indent="0" algn="l" rtl="0">
              <a:lnSpc>
                <a:spcPct val="115000"/>
              </a:lnSpc>
              <a:spcBef>
                <a:spcPts val="0"/>
              </a:spcBef>
              <a:spcAft>
                <a:spcPts val="0"/>
              </a:spcAft>
              <a:buSzPts val="1600"/>
              <a:buNone/>
            </a:pPr>
            <a:r>
              <a:rPr lang="en" sz="2300" b="1" dirty="0">
                <a:solidFill>
                  <a:srgbClr val="FFAB40"/>
                </a:solidFill>
              </a:rPr>
              <a:t>ATS </a:t>
            </a:r>
            <a:r>
              <a:rPr lang="en" sz="2300" b="1" dirty="0"/>
              <a:t>- </a:t>
            </a:r>
            <a:r>
              <a:rPr lang="en" sz="2300" dirty="0"/>
              <a:t>Additional Targeted Support</a:t>
            </a:r>
            <a:endParaRPr sz="2300" dirty="0"/>
          </a:p>
          <a:p>
            <a:pPr marL="0" lvl="0" indent="0" algn="l" rtl="0">
              <a:spcBef>
                <a:spcPts val="0"/>
              </a:spcBef>
              <a:spcAft>
                <a:spcPts val="0"/>
              </a:spcAft>
              <a:buClr>
                <a:schemeClr val="dk1"/>
              </a:buClr>
              <a:buSzPts val="1600"/>
              <a:buFont typeface="Arial"/>
              <a:buNone/>
            </a:pPr>
            <a:r>
              <a:rPr lang="en" sz="2300" b="1" dirty="0">
                <a:solidFill>
                  <a:srgbClr val="FFAB40"/>
                </a:solidFill>
              </a:rPr>
              <a:t>CS </a:t>
            </a:r>
            <a:r>
              <a:rPr lang="en" sz="2300" b="1" dirty="0"/>
              <a:t>- </a:t>
            </a:r>
            <a:r>
              <a:rPr lang="en" sz="2300" dirty="0"/>
              <a:t>Comprehensive Support</a:t>
            </a:r>
            <a:endParaRPr sz="2300" dirty="0"/>
          </a:p>
          <a:p>
            <a:pPr marL="0" lvl="0" indent="0" algn="l" rtl="0">
              <a:lnSpc>
                <a:spcPct val="115000"/>
              </a:lnSpc>
              <a:spcBef>
                <a:spcPts val="0"/>
              </a:spcBef>
              <a:spcAft>
                <a:spcPts val="0"/>
              </a:spcAft>
              <a:buSzPts val="1600"/>
              <a:buNone/>
            </a:pPr>
            <a:r>
              <a:rPr lang="en" sz="2300" b="1" dirty="0">
                <a:solidFill>
                  <a:srgbClr val="FFAB40"/>
                </a:solidFill>
              </a:rPr>
              <a:t>UIP</a:t>
            </a:r>
            <a:r>
              <a:rPr lang="en" sz="2300" b="1" dirty="0"/>
              <a:t> -</a:t>
            </a:r>
            <a:r>
              <a:rPr lang="en" sz="2300" dirty="0"/>
              <a:t> Unified Improvement Plan</a:t>
            </a:r>
            <a:endParaRPr sz="2300"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225"/>
        <p:cNvGrpSpPr/>
        <p:nvPr/>
      </p:nvGrpSpPr>
      <p:grpSpPr>
        <a:xfrm>
          <a:off x="0" y="0"/>
          <a:ext cx="0" cy="0"/>
          <a:chOff x="0" y="0"/>
          <a:chExt cx="0" cy="0"/>
        </a:xfrm>
      </p:grpSpPr>
      <p:sp>
        <p:nvSpPr>
          <p:cNvPr id="1237" name="Google Shape;1237;p158"/>
          <p:cNvSpPr txBox="1">
            <a:spLocks noGrp="1"/>
          </p:cNvSpPr>
          <p:nvPr>
            <p:ph type="title" idx="4294967295"/>
          </p:nvPr>
        </p:nvSpPr>
        <p:spPr>
          <a:xfrm>
            <a:off x="245545" y="185139"/>
            <a:ext cx="8652900" cy="542700"/>
          </a:xfrm>
          <a:prstGeom prst="rect">
            <a:avLst/>
          </a:prstGeom>
          <a:noFill/>
          <a:ln w="28575" cap="flat" cmpd="sng">
            <a:solidFill>
              <a:srgbClr val="999999"/>
            </a:solidFill>
            <a:prstDash val="solid"/>
            <a:round/>
            <a:headEnd type="none" w="sm" len="sm"/>
            <a:tailEnd type="none" w="sm" len="sm"/>
          </a:ln>
          <a:effectLst/>
        </p:spPr>
        <p:txBody>
          <a:bodyPr rot="0" spcFirstLastPara="1" vertOverflow="overflow" horzOverflow="overflow" vert="horz" wrap="square" lIns="45720" tIns="91440" rIns="0" bIns="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000" b="1" i="0" u="none" strike="noStrike" kern="0" cap="none" spc="0" normalizeH="0" baseline="0" noProof="0" dirty="0">
                <a:ln>
                  <a:noFill/>
                </a:ln>
                <a:solidFill>
                  <a:schemeClr val="dk1"/>
                </a:solidFill>
                <a:effectLst/>
                <a:uLnTx/>
                <a:uFillTx/>
                <a:latin typeface="Roboto"/>
                <a:ea typeface="Roboto"/>
                <a:cs typeface="Roboto"/>
                <a:sym typeface="Roboto"/>
              </a:rPr>
              <a:t>Unified Improvement Plan: Multiple Purposes</a:t>
            </a:r>
            <a:endParaRPr kumimoji="0" lang="en-US" sz="2000" b="0" i="0" u="none" strike="noStrike" kern="0" cap="none" spc="0" normalizeH="0" baseline="0" noProof="0" dirty="0">
              <a:ln>
                <a:noFill/>
              </a:ln>
              <a:solidFill>
                <a:schemeClr val="dk1"/>
              </a:solidFill>
              <a:effectLst/>
              <a:uLnTx/>
              <a:uFillTx/>
              <a:latin typeface="Roboto"/>
              <a:ea typeface="Roboto"/>
              <a:cs typeface="Roboto"/>
              <a:sym typeface="Roboto"/>
            </a:endParaRPr>
          </a:p>
        </p:txBody>
      </p:sp>
      <p:sp>
        <p:nvSpPr>
          <p:cNvPr id="1239" name="Google Shape;1239;p158"/>
          <p:cNvSpPr txBox="1"/>
          <p:nvPr/>
        </p:nvSpPr>
        <p:spPr>
          <a:xfrm>
            <a:off x="1007747" y="725032"/>
            <a:ext cx="6730200" cy="708000"/>
          </a:xfrm>
          <a:prstGeom prst="rect">
            <a:avLst/>
          </a:prstGeom>
          <a:noFill/>
          <a:ln>
            <a:noFill/>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2000"/>
              <a:buFont typeface="Arial"/>
              <a:buNone/>
            </a:pPr>
            <a:r>
              <a:rPr lang="en"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Calibri"/>
              </a:rPr>
              <a:t>CDE has developed both a </a:t>
            </a:r>
            <a:r>
              <a:rPr lang="en" sz="1800" b="1" i="0" u="none" strike="noStrike" cap="none" dirty="0">
                <a:solidFill>
                  <a:srgbClr val="ED7D31"/>
                </a:solidFill>
                <a:latin typeface="Roboto" panose="02000000000000000000" pitchFamily="2" charset="0"/>
                <a:ea typeface="Roboto" panose="02000000000000000000" pitchFamily="2" charset="0"/>
                <a:cs typeface="Roboto" panose="02000000000000000000" pitchFamily="2" charset="0"/>
                <a:sym typeface="Calibri"/>
              </a:rPr>
              <a:t>process</a:t>
            </a:r>
            <a:r>
              <a:rPr lang="en"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Calibri"/>
              </a:rPr>
              <a:t> and </a:t>
            </a:r>
            <a:r>
              <a:rPr lang="en" sz="1800" b="1" i="0" u="none" strike="noStrike" cap="none" dirty="0">
                <a:solidFill>
                  <a:srgbClr val="ED7D31"/>
                </a:solidFill>
                <a:latin typeface="Roboto" panose="02000000000000000000" pitchFamily="2" charset="0"/>
                <a:ea typeface="Roboto" panose="02000000000000000000" pitchFamily="2" charset="0"/>
                <a:cs typeface="Roboto" panose="02000000000000000000" pitchFamily="2" charset="0"/>
                <a:sym typeface="Calibri"/>
              </a:rPr>
              <a:t>template</a:t>
            </a:r>
            <a:r>
              <a:rPr lang="en"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Calibri"/>
              </a:rPr>
              <a:t> to support schools and districts in their performance management efforts. </a:t>
            </a:r>
            <a:endParaRPr sz="1800" b="0" i="0" u="none" strike="noStrike" cap="none" dirty="0">
              <a:solidFill>
                <a:srgbClr val="000000"/>
              </a:solidFill>
              <a:latin typeface="Roboto" panose="02000000000000000000" pitchFamily="2" charset="0"/>
              <a:ea typeface="Roboto" panose="02000000000000000000" pitchFamily="2" charset="0"/>
              <a:cs typeface="Roboto" panose="02000000000000000000" pitchFamily="2" charset="0"/>
              <a:sym typeface="Arial"/>
            </a:endParaRPr>
          </a:p>
        </p:txBody>
      </p:sp>
      <p:sp>
        <p:nvSpPr>
          <p:cNvPr id="1244" name="Google Shape;1244;p158"/>
          <p:cNvSpPr txBox="1"/>
          <p:nvPr/>
        </p:nvSpPr>
        <p:spPr>
          <a:xfrm>
            <a:off x="635619" y="1602263"/>
            <a:ext cx="2216400" cy="831000"/>
          </a:xfrm>
          <a:prstGeom prst="rect">
            <a:avLst/>
          </a:prstGeom>
          <a:gradFill>
            <a:gsLst>
              <a:gs pos="0">
                <a:srgbClr val="B4D4A5"/>
              </a:gs>
              <a:gs pos="50000">
                <a:srgbClr val="A8CD97"/>
              </a:gs>
              <a:gs pos="100000">
                <a:srgbClr val="9BC985"/>
              </a:gs>
            </a:gsLst>
            <a:lin ang="5400012" scaled="0"/>
          </a:gradFill>
          <a:ln w="9525" cap="flat" cmpd="sng">
            <a:solidFill>
              <a:srgbClr val="70AD47"/>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Calibri"/>
                <a:ea typeface="Calibri"/>
                <a:cs typeface="Calibri"/>
                <a:sym typeface="Calibri"/>
              </a:rPr>
              <a:t>A mechanism for triggering additional supports through CDE (especially for schools on the accountability clock. </a:t>
            </a:r>
            <a:endParaRPr sz="1400" b="0" i="0" u="none" strike="noStrike" cap="none">
              <a:solidFill>
                <a:srgbClr val="000000"/>
              </a:solidFill>
              <a:latin typeface="Arial"/>
              <a:ea typeface="Arial"/>
              <a:cs typeface="Arial"/>
              <a:sym typeface="Arial"/>
            </a:endParaRPr>
          </a:p>
        </p:txBody>
      </p:sp>
      <p:sp>
        <p:nvSpPr>
          <p:cNvPr id="1243" name="Google Shape;1243;p158"/>
          <p:cNvSpPr txBox="1"/>
          <p:nvPr/>
        </p:nvSpPr>
        <p:spPr>
          <a:xfrm>
            <a:off x="341822" y="2679774"/>
            <a:ext cx="2301600" cy="1200300"/>
          </a:xfrm>
          <a:prstGeom prst="rect">
            <a:avLst/>
          </a:prstGeom>
          <a:gradFill>
            <a:gsLst>
              <a:gs pos="0">
                <a:srgbClr val="A6B6DE"/>
              </a:gs>
              <a:gs pos="50000">
                <a:srgbClr val="98AAD9"/>
              </a:gs>
              <a:gs pos="100000">
                <a:srgbClr val="859CD7"/>
              </a:gs>
            </a:gsLst>
            <a:lin ang="5400012" scaled="0"/>
          </a:gradFill>
          <a:ln w="9525" cap="flat" cmpd="sng">
            <a:solidFill>
              <a:srgbClr val="4472C4"/>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Calibri"/>
                <a:ea typeface="Calibri"/>
                <a:cs typeface="Calibri"/>
                <a:sym typeface="Calibri"/>
              </a:rPr>
              <a:t>A statewide strategy to promote improvement planning based on best practice, including use of state and local data and engagement in a continuous improvement cycle. </a:t>
            </a:r>
            <a:endParaRPr sz="1200" b="0" i="0" u="none" strike="noStrike" cap="none">
              <a:solidFill>
                <a:srgbClr val="000000"/>
              </a:solidFill>
              <a:latin typeface="Palatino Linotype"/>
              <a:ea typeface="Palatino Linotype"/>
              <a:cs typeface="Palatino Linotype"/>
              <a:sym typeface="Palatino Linotype"/>
            </a:endParaRPr>
          </a:p>
        </p:txBody>
      </p:sp>
      <p:grpSp>
        <p:nvGrpSpPr>
          <p:cNvPr id="1226" name="Google Shape;1226;p158" descr="Pie chart visualization of the 5 step process/template."/>
          <p:cNvGrpSpPr/>
          <p:nvPr/>
        </p:nvGrpSpPr>
        <p:grpSpPr>
          <a:xfrm>
            <a:off x="2994907" y="1605144"/>
            <a:ext cx="2852337" cy="2786416"/>
            <a:chOff x="1281379" y="242823"/>
            <a:chExt cx="3533181" cy="3578292"/>
          </a:xfrm>
        </p:grpSpPr>
        <p:sp>
          <p:nvSpPr>
            <p:cNvPr id="1227" name="Google Shape;1227;p158"/>
            <p:cNvSpPr/>
            <p:nvPr/>
          </p:nvSpPr>
          <p:spPr>
            <a:xfrm>
              <a:off x="1400860" y="242823"/>
              <a:ext cx="3413700" cy="3413700"/>
            </a:xfrm>
            <a:prstGeom prst="pie">
              <a:avLst>
                <a:gd name="adj1" fmla="val 16200000"/>
                <a:gd name="adj2" fmla="val 20520000"/>
              </a:avLst>
            </a:prstGeom>
            <a:gradFill>
              <a:gsLst>
                <a:gs pos="0">
                  <a:srgbClr val="F08B54"/>
                </a:gs>
                <a:gs pos="50000">
                  <a:srgbClr val="F67A26"/>
                </a:gs>
                <a:gs pos="100000">
                  <a:srgbClr val="E36A18"/>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28" name="Google Shape;1228;p158"/>
            <p:cNvSpPr txBox="1"/>
            <p:nvPr/>
          </p:nvSpPr>
          <p:spPr>
            <a:xfrm>
              <a:off x="3150819" y="752856"/>
              <a:ext cx="1158300" cy="7926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FFFFFF"/>
                </a:buClr>
                <a:buSzPts val="1200"/>
                <a:buFont typeface="Calibri"/>
                <a:buNone/>
              </a:pPr>
              <a:r>
                <a:rPr lang="en" sz="1200" b="0" i="0" u="none" strike="noStrike" cap="none" dirty="0">
                  <a:solidFill>
                    <a:srgbClr val="FFFFFF"/>
                  </a:solidFill>
                  <a:latin typeface="Calibri"/>
                  <a:ea typeface="Calibri"/>
                  <a:cs typeface="Calibri"/>
                  <a:sym typeface="Calibri"/>
                </a:rPr>
                <a:t>Alignment</a:t>
              </a:r>
              <a:endParaRPr sz="1400" b="0" i="0" u="none" strike="noStrike" cap="none" dirty="0">
                <a:solidFill>
                  <a:srgbClr val="000000"/>
                </a:solidFill>
                <a:latin typeface="Arial"/>
                <a:ea typeface="Arial"/>
                <a:cs typeface="Arial"/>
                <a:sym typeface="Arial"/>
              </a:endParaRPr>
            </a:p>
          </p:txBody>
        </p:sp>
        <p:sp>
          <p:nvSpPr>
            <p:cNvPr id="1229" name="Google Shape;1229;p158"/>
            <p:cNvSpPr/>
            <p:nvPr/>
          </p:nvSpPr>
          <p:spPr>
            <a:xfrm>
              <a:off x="1281379" y="407415"/>
              <a:ext cx="3413700" cy="3413700"/>
            </a:xfrm>
            <a:prstGeom prst="pie">
              <a:avLst>
                <a:gd name="adj1" fmla="val 20520000"/>
                <a:gd name="adj2" fmla="val 3240000"/>
              </a:avLst>
            </a:prstGeom>
            <a:gradFill>
              <a:gsLst>
                <a:gs pos="0">
                  <a:srgbClr val="AFAFAF"/>
                </a:gs>
                <a:gs pos="50000">
                  <a:srgbClr val="A5A5A5"/>
                </a:gs>
                <a:gs pos="100000">
                  <a:srgbClr val="919191"/>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0" name="Google Shape;1230;p158"/>
            <p:cNvSpPr txBox="1"/>
            <p:nvPr/>
          </p:nvSpPr>
          <p:spPr>
            <a:xfrm>
              <a:off x="3296096" y="1951737"/>
              <a:ext cx="1282500" cy="8574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FFFFFF"/>
                </a:buClr>
                <a:buSzPts val="1200"/>
                <a:buFont typeface="Calibri"/>
                <a:buNone/>
              </a:pPr>
              <a:r>
                <a:rPr lang="en" sz="1200" b="0" i="0" u="none" strike="noStrike" cap="none">
                  <a:solidFill>
                    <a:srgbClr val="FFFFFF"/>
                  </a:solidFill>
                  <a:latin typeface="Calibri"/>
                  <a:ea typeface="Calibri"/>
                  <a:cs typeface="Calibri"/>
                  <a:sym typeface="Calibri"/>
                </a:rPr>
                <a:t>Documentation</a:t>
              </a:r>
              <a:endParaRPr sz="1400" b="0" i="0" u="none" strike="noStrike" cap="none">
                <a:solidFill>
                  <a:srgbClr val="000000"/>
                </a:solidFill>
                <a:latin typeface="Arial"/>
                <a:ea typeface="Arial"/>
                <a:cs typeface="Arial"/>
                <a:sym typeface="Arial"/>
              </a:endParaRPr>
            </a:p>
          </p:txBody>
        </p:sp>
        <p:sp>
          <p:nvSpPr>
            <p:cNvPr id="1231" name="Google Shape;1231;p158"/>
            <p:cNvSpPr/>
            <p:nvPr/>
          </p:nvSpPr>
          <p:spPr>
            <a:xfrm>
              <a:off x="1281379" y="407415"/>
              <a:ext cx="3413700" cy="3413700"/>
            </a:xfrm>
            <a:prstGeom prst="pie">
              <a:avLst>
                <a:gd name="adj1" fmla="val 3240000"/>
                <a:gd name="adj2" fmla="val 7560000"/>
              </a:avLst>
            </a:prstGeom>
            <a:gradFill>
              <a:gsLst>
                <a:gs pos="0">
                  <a:srgbClr val="FFC647"/>
                </a:gs>
                <a:gs pos="50000">
                  <a:srgbClr val="FFC600"/>
                </a:gs>
                <a:gs pos="100000">
                  <a:srgbClr val="E3B400"/>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2" name="Google Shape;1232;p158"/>
            <p:cNvSpPr txBox="1"/>
            <p:nvPr/>
          </p:nvSpPr>
          <p:spPr>
            <a:xfrm>
              <a:off x="2378659" y="2967736"/>
              <a:ext cx="1219200" cy="7314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FFFFFF"/>
                </a:buClr>
                <a:buSzPts val="1200"/>
                <a:buFont typeface="Calibri"/>
                <a:buNone/>
              </a:pPr>
              <a:r>
                <a:rPr lang="en" sz="1200" b="0" i="0" u="none" strike="noStrike" cap="none">
                  <a:solidFill>
                    <a:srgbClr val="FFFFFF"/>
                  </a:solidFill>
                  <a:latin typeface="Calibri"/>
                  <a:ea typeface="Calibri"/>
                  <a:cs typeface="Calibri"/>
                  <a:sym typeface="Calibri"/>
                </a:rPr>
                <a:t>Transparency</a:t>
              </a:r>
              <a:endParaRPr sz="1400" b="0" i="0" u="none" strike="noStrike" cap="none">
                <a:solidFill>
                  <a:srgbClr val="000000"/>
                </a:solidFill>
                <a:latin typeface="Arial"/>
                <a:ea typeface="Arial"/>
                <a:cs typeface="Arial"/>
                <a:sym typeface="Arial"/>
              </a:endParaRPr>
            </a:p>
          </p:txBody>
        </p:sp>
        <p:sp>
          <p:nvSpPr>
            <p:cNvPr id="1233" name="Google Shape;1233;p158"/>
            <p:cNvSpPr/>
            <p:nvPr/>
          </p:nvSpPr>
          <p:spPr>
            <a:xfrm>
              <a:off x="1281379" y="407415"/>
              <a:ext cx="3413700" cy="3413700"/>
            </a:xfrm>
            <a:prstGeom prst="pie">
              <a:avLst>
                <a:gd name="adj1" fmla="val 7560000"/>
                <a:gd name="adj2" fmla="val 11880000"/>
              </a:avLst>
            </a:prstGeom>
            <a:gradFill>
              <a:gsLst>
                <a:gs pos="0">
                  <a:srgbClr val="5E81C9"/>
                </a:gs>
                <a:gs pos="50000">
                  <a:srgbClr val="3B70C9"/>
                </a:gs>
                <a:gs pos="100000">
                  <a:srgbClr val="2E60B8"/>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4" name="Google Shape;1234;p158"/>
            <p:cNvSpPr txBox="1"/>
            <p:nvPr/>
          </p:nvSpPr>
          <p:spPr>
            <a:xfrm>
              <a:off x="1443939" y="1951736"/>
              <a:ext cx="1016100" cy="8574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FFFFFF"/>
                </a:buClr>
                <a:buSzPts val="1200"/>
                <a:buFont typeface="Calibri"/>
                <a:buNone/>
              </a:pPr>
              <a:r>
                <a:rPr lang="en" sz="1200" b="0" i="0" u="none" strike="noStrike" cap="none">
                  <a:solidFill>
                    <a:srgbClr val="FFFFFF"/>
                  </a:solidFill>
                  <a:latin typeface="Calibri"/>
                  <a:ea typeface="Calibri"/>
                  <a:cs typeface="Calibri"/>
                  <a:sym typeface="Calibri"/>
                </a:rPr>
                <a:t>Best Practice</a:t>
              </a:r>
              <a:endParaRPr sz="1400" b="0" i="0" u="none" strike="noStrike" cap="none">
                <a:solidFill>
                  <a:srgbClr val="000000"/>
                </a:solidFill>
                <a:latin typeface="Arial"/>
                <a:ea typeface="Arial"/>
                <a:cs typeface="Arial"/>
                <a:sym typeface="Arial"/>
              </a:endParaRPr>
            </a:p>
          </p:txBody>
        </p:sp>
        <p:sp>
          <p:nvSpPr>
            <p:cNvPr id="1235" name="Google Shape;1235;p158"/>
            <p:cNvSpPr/>
            <p:nvPr/>
          </p:nvSpPr>
          <p:spPr>
            <a:xfrm>
              <a:off x="1281379" y="407415"/>
              <a:ext cx="3413700" cy="3413700"/>
            </a:xfrm>
            <a:prstGeom prst="pie">
              <a:avLst>
                <a:gd name="adj1" fmla="val 11880000"/>
                <a:gd name="adj2" fmla="val 16200000"/>
              </a:avLst>
            </a:prstGeom>
            <a:gradFill>
              <a:gsLst>
                <a:gs pos="0">
                  <a:srgbClr val="7FB75F"/>
                </a:gs>
                <a:gs pos="50000">
                  <a:srgbClr val="6EB141"/>
                </a:gs>
                <a:gs pos="100000">
                  <a:srgbClr val="5FA134"/>
                </a:gs>
              </a:gsLst>
              <a:lin ang="5400012" scaled="0"/>
            </a:gradFill>
            <a:ln>
              <a:noFill/>
            </a:ln>
          </p:spPr>
          <p:txBody>
            <a:bodyPr spcFirstLastPara="1" wrap="square" lIns="91425" tIns="91425" rIns="91425" bIns="91425" anchor="ctr" anchorCtr="0">
              <a:noAutofit/>
            </a:bodyPr>
            <a:lstStyle/>
            <a:p>
              <a:pPr marL="0" marR="0" lvl="0" indent="0" algn="l" rtl="0">
                <a:lnSpc>
                  <a:spcPct val="100000"/>
                </a:lnSpc>
                <a:spcBef>
                  <a:spcPts val="0"/>
                </a:spcBef>
                <a:spcAft>
                  <a:spcPts val="0"/>
                </a:spcAft>
                <a:buClr>
                  <a:srgbClr val="000000"/>
                </a:buClr>
                <a:buSzPts val="1400"/>
                <a:buFont typeface="Arial"/>
                <a:buNone/>
              </a:pPr>
              <a:endParaRPr sz="1400" b="0" i="0" u="none" strike="noStrike" cap="none">
                <a:solidFill>
                  <a:srgbClr val="000000"/>
                </a:solidFill>
                <a:latin typeface="Arial"/>
                <a:ea typeface="Arial"/>
                <a:cs typeface="Arial"/>
                <a:sym typeface="Arial"/>
              </a:endParaRPr>
            </a:p>
          </p:txBody>
        </p:sp>
        <p:sp>
          <p:nvSpPr>
            <p:cNvPr id="1236" name="Google Shape;1236;p158"/>
            <p:cNvSpPr txBox="1"/>
            <p:nvPr/>
          </p:nvSpPr>
          <p:spPr>
            <a:xfrm>
              <a:off x="1779219" y="927607"/>
              <a:ext cx="1158300" cy="792600"/>
            </a:xfrm>
            <a:prstGeom prst="rect">
              <a:avLst/>
            </a:prstGeom>
            <a:noFill/>
            <a:ln>
              <a:noFill/>
            </a:ln>
          </p:spPr>
          <p:txBody>
            <a:bodyPr spcFirstLastPara="1" wrap="square" lIns="15225" tIns="15225" rIns="15225" bIns="15225" anchor="ctr" anchorCtr="0">
              <a:noAutofit/>
            </a:bodyPr>
            <a:lstStyle/>
            <a:p>
              <a:pPr marL="0" marR="0" lvl="0" indent="0" algn="ctr" rtl="0">
                <a:lnSpc>
                  <a:spcPct val="90000"/>
                </a:lnSpc>
                <a:spcBef>
                  <a:spcPts val="0"/>
                </a:spcBef>
                <a:spcAft>
                  <a:spcPts val="0"/>
                </a:spcAft>
                <a:buClr>
                  <a:srgbClr val="FFFFFF"/>
                </a:buClr>
                <a:buSzPts val="1200"/>
                <a:buFont typeface="Calibri"/>
                <a:buNone/>
              </a:pPr>
              <a:r>
                <a:rPr lang="en" sz="1200" b="0" i="0" u="none" strike="noStrike" cap="none">
                  <a:solidFill>
                    <a:srgbClr val="FFFFFF"/>
                  </a:solidFill>
                  <a:latin typeface="Calibri"/>
                  <a:ea typeface="Calibri"/>
                  <a:cs typeface="Calibri"/>
                  <a:sym typeface="Calibri"/>
                </a:rPr>
                <a:t>Support</a:t>
              </a:r>
              <a:endParaRPr sz="1400" b="0" i="0" u="none" strike="noStrike" cap="none">
                <a:solidFill>
                  <a:srgbClr val="000000"/>
                </a:solidFill>
                <a:latin typeface="Arial"/>
                <a:ea typeface="Arial"/>
                <a:cs typeface="Arial"/>
                <a:sym typeface="Arial"/>
              </a:endParaRPr>
            </a:p>
          </p:txBody>
        </p:sp>
      </p:grpSp>
      <p:sp>
        <p:nvSpPr>
          <p:cNvPr id="1240" name="Google Shape;1240;p158"/>
          <p:cNvSpPr txBox="1"/>
          <p:nvPr/>
        </p:nvSpPr>
        <p:spPr>
          <a:xfrm>
            <a:off x="6085720" y="1602270"/>
            <a:ext cx="2633400" cy="831000"/>
          </a:xfrm>
          <a:prstGeom prst="rect">
            <a:avLst/>
          </a:prstGeom>
          <a:gradFill>
            <a:gsLst>
              <a:gs pos="0">
                <a:srgbClr val="F7BCA2"/>
              </a:gs>
              <a:gs pos="50000">
                <a:srgbClr val="F4B093"/>
              </a:gs>
              <a:gs pos="100000">
                <a:srgbClr val="F7A47F"/>
              </a:gs>
            </a:gsLst>
            <a:lin ang="5400012" scaled="0"/>
          </a:gradFill>
          <a:ln w="9525" cap="flat" cmpd="sng">
            <a:solidFill>
              <a:srgbClr val="ED7D31"/>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highlight>
                  <a:schemeClr val="accent6"/>
                </a:highlight>
                <a:latin typeface="Calibri"/>
                <a:ea typeface="Calibri"/>
                <a:cs typeface="Calibri"/>
                <a:sym typeface="Calibri"/>
              </a:rPr>
              <a:t>A system to align improvement planning requirements for state and federal accountability into a single plan.</a:t>
            </a:r>
            <a:endParaRPr sz="1200" b="0" i="0" u="none" strike="noStrike" cap="none">
              <a:solidFill>
                <a:srgbClr val="000000"/>
              </a:solidFill>
              <a:highlight>
                <a:schemeClr val="accent6"/>
              </a:highlight>
              <a:latin typeface="Palatino Linotype"/>
              <a:ea typeface="Palatino Linotype"/>
              <a:cs typeface="Palatino Linotype"/>
              <a:sym typeface="Palatino Linotype"/>
            </a:endParaRPr>
          </a:p>
        </p:txBody>
      </p:sp>
      <p:sp>
        <p:nvSpPr>
          <p:cNvPr id="1241" name="Google Shape;1241;p158"/>
          <p:cNvSpPr txBox="1"/>
          <p:nvPr/>
        </p:nvSpPr>
        <p:spPr>
          <a:xfrm>
            <a:off x="6331669" y="2571744"/>
            <a:ext cx="2633400" cy="1569600"/>
          </a:xfrm>
          <a:prstGeom prst="rect">
            <a:avLst/>
          </a:prstGeom>
          <a:gradFill>
            <a:gsLst>
              <a:gs pos="0">
                <a:srgbClr val="D1D1D1"/>
              </a:gs>
              <a:gs pos="50000">
                <a:srgbClr val="C7C7C7"/>
              </a:gs>
              <a:gs pos="100000">
                <a:srgbClr val="C0C0C0"/>
              </a:gs>
            </a:gsLst>
            <a:lin ang="5400012" scaled="0"/>
          </a:gradFill>
          <a:ln w="9525" cap="flat" cmpd="sng">
            <a:solidFill>
              <a:srgbClr val="A5A5A5"/>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Calibri"/>
                <a:ea typeface="Calibri"/>
                <a:cs typeface="Calibri"/>
                <a:sym typeface="Calibri"/>
              </a:rPr>
              <a:t>A common format for schools and districts to document improvement planning efforts. Schools/districts on the accountability clock must demonstrate a coherent plan for dramatic change and adjustments over time. Reviews conducted by CDE and State Review Panel.</a:t>
            </a:r>
            <a:endParaRPr sz="1200" b="0" i="0" u="none" strike="noStrike" cap="none">
              <a:solidFill>
                <a:srgbClr val="000000"/>
              </a:solidFill>
              <a:latin typeface="Palatino Linotype"/>
              <a:ea typeface="Palatino Linotype"/>
              <a:cs typeface="Palatino Linotype"/>
              <a:sym typeface="Palatino Linotype"/>
            </a:endParaRPr>
          </a:p>
        </p:txBody>
      </p:sp>
      <p:sp>
        <p:nvSpPr>
          <p:cNvPr id="1242" name="Google Shape;1242;p158"/>
          <p:cNvSpPr txBox="1"/>
          <p:nvPr/>
        </p:nvSpPr>
        <p:spPr>
          <a:xfrm>
            <a:off x="5012015" y="4279821"/>
            <a:ext cx="2386800" cy="831000"/>
          </a:xfrm>
          <a:prstGeom prst="rect">
            <a:avLst/>
          </a:prstGeom>
          <a:gradFill>
            <a:gsLst>
              <a:gs pos="0">
                <a:srgbClr val="FFDC9B"/>
              </a:gs>
              <a:gs pos="50000">
                <a:srgbClr val="FFD68D"/>
              </a:gs>
              <a:gs pos="100000">
                <a:srgbClr val="FFD478"/>
              </a:gs>
            </a:gsLst>
            <a:lin ang="5400012" scaled="0"/>
          </a:gradFill>
          <a:ln w="9525" cap="flat" cmpd="sng">
            <a:solidFill>
              <a:srgbClr val="FFC000"/>
            </a:solidFill>
            <a:prstDash val="solid"/>
            <a:miter lim="800000"/>
            <a:headEnd type="none" w="sm" len="sm"/>
            <a:tailEnd type="none" w="sm" len="sm"/>
          </a:ln>
        </p:spPr>
        <p:txBody>
          <a:bodyPr spcFirstLastPara="1" wrap="square" lIns="91425" tIns="45700" rIns="91425" bIns="45700" anchor="t" anchorCtr="0">
            <a:noAutofit/>
          </a:bodyPr>
          <a:lstStyle/>
          <a:p>
            <a:pPr marL="0" marR="0" lvl="0" indent="0" algn="ctr" rtl="0">
              <a:lnSpc>
                <a:spcPct val="100000"/>
              </a:lnSpc>
              <a:spcBef>
                <a:spcPts val="0"/>
              </a:spcBef>
              <a:spcAft>
                <a:spcPts val="0"/>
              </a:spcAft>
              <a:buClr>
                <a:srgbClr val="000000"/>
              </a:buClr>
              <a:buSzPts val="1200"/>
              <a:buFont typeface="Arial"/>
              <a:buNone/>
            </a:pPr>
            <a:r>
              <a:rPr lang="en" sz="1200" b="0" i="0" u="none" strike="noStrike" cap="none">
                <a:solidFill>
                  <a:srgbClr val="000000"/>
                </a:solidFill>
                <a:latin typeface="Calibri"/>
                <a:ea typeface="Calibri"/>
                <a:cs typeface="Calibri"/>
                <a:sym typeface="Calibri"/>
              </a:rPr>
              <a:t>A process for including multiple voices, including staff, families and community representatives. Plans are posted publicly. </a:t>
            </a:r>
            <a:endParaRPr sz="1200" b="0" i="0" u="none" strike="noStrike" cap="none">
              <a:solidFill>
                <a:srgbClr val="000000"/>
              </a:solidFill>
              <a:latin typeface="Palatino Linotype"/>
              <a:ea typeface="Palatino Linotype"/>
              <a:cs typeface="Palatino Linotype"/>
              <a:sym typeface="Palatino Linotype"/>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248"/>
        <p:cNvGrpSpPr/>
        <p:nvPr/>
      </p:nvGrpSpPr>
      <p:grpSpPr>
        <a:xfrm>
          <a:off x="0" y="0"/>
          <a:ext cx="0" cy="0"/>
          <a:chOff x="0" y="0"/>
          <a:chExt cx="0" cy="0"/>
        </a:xfrm>
      </p:grpSpPr>
      <p:sp>
        <p:nvSpPr>
          <p:cNvPr id="1249" name="Google Shape;1249;p15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Review:  LEA Role in Supporting ESSA Identified Schools</a:t>
            </a:r>
            <a:endParaRPr dirty="0"/>
          </a:p>
        </p:txBody>
      </p:sp>
      <p:sp>
        <p:nvSpPr>
          <p:cNvPr id="1250" name="Google Shape;1250;p159"/>
          <p:cNvSpPr txBox="1">
            <a:spLocks noGrp="1"/>
          </p:cNvSpPr>
          <p:nvPr>
            <p:ph type="body" idx="1"/>
          </p:nvPr>
        </p:nvSpPr>
        <p:spPr>
          <a:xfrm>
            <a:off x="311700" y="1152475"/>
            <a:ext cx="82698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dirty="0"/>
              <a:t>ESSA Identifications:</a:t>
            </a:r>
            <a:endParaRPr b="1" dirty="0"/>
          </a:p>
          <a:p>
            <a:pPr marL="914400" lvl="1" indent="-336550" algn="l" rtl="0">
              <a:spcBef>
                <a:spcPts val="1200"/>
              </a:spcBef>
              <a:spcAft>
                <a:spcPts val="0"/>
              </a:spcAft>
              <a:buSzPts val="1700"/>
              <a:buChar char="○"/>
            </a:pPr>
            <a:r>
              <a:rPr lang="en" sz="1700" dirty="0"/>
              <a:t>Targeted Support (TS)</a:t>
            </a:r>
            <a:endParaRPr sz="1700" dirty="0"/>
          </a:p>
          <a:p>
            <a:pPr marL="914400" lvl="1" indent="-336550" algn="l" rtl="0">
              <a:spcBef>
                <a:spcPts val="0"/>
              </a:spcBef>
              <a:spcAft>
                <a:spcPts val="0"/>
              </a:spcAft>
              <a:buSzPts val="1700"/>
              <a:buChar char="○"/>
            </a:pPr>
            <a:r>
              <a:rPr lang="en" sz="1700" dirty="0"/>
              <a:t>Additional Targeted Support (ATS)</a:t>
            </a:r>
            <a:endParaRPr sz="1700" dirty="0"/>
          </a:p>
          <a:p>
            <a:pPr marL="914400" lvl="1" indent="-336550" algn="l" rtl="0">
              <a:spcBef>
                <a:spcPts val="0"/>
              </a:spcBef>
              <a:spcAft>
                <a:spcPts val="0"/>
              </a:spcAft>
              <a:buSzPts val="1700"/>
              <a:buChar char="○"/>
            </a:pPr>
            <a:r>
              <a:rPr lang="en" sz="1700" dirty="0"/>
              <a:t>Comprehensive Support (CS)</a:t>
            </a:r>
            <a:endParaRPr sz="1700" dirty="0"/>
          </a:p>
          <a:p>
            <a:pPr marL="0" lvl="0" indent="0" algn="l" rtl="0">
              <a:spcBef>
                <a:spcPts val="1200"/>
              </a:spcBef>
              <a:spcAft>
                <a:spcPts val="1800"/>
              </a:spcAft>
              <a:buNone/>
            </a:pPr>
            <a:r>
              <a:rPr lang="en" sz="1700" dirty="0">
                <a:highlight>
                  <a:srgbClr val="D5A6BD"/>
                </a:highlight>
              </a:rPr>
              <a:t>ALL plans must be reviewed and approved at the LEA Level.</a:t>
            </a:r>
            <a:endParaRPr sz="1700" dirty="0"/>
          </a:p>
          <a:p>
            <a:pPr marL="0" lvl="0" indent="0" algn="l" rtl="0">
              <a:buNone/>
            </a:pPr>
            <a:r>
              <a:rPr lang="en-US" sz="1500" i="1" dirty="0"/>
              <a:t>In addition, the state is required to review and approve CS Plans.</a:t>
            </a:r>
          </a:p>
          <a:p>
            <a:pPr marL="0" indent="0">
              <a:buNone/>
            </a:pPr>
            <a:r>
              <a:rPr lang="en-US" sz="1500" i="1" dirty="0">
                <a:solidFill>
                  <a:schemeClr val="tx1"/>
                </a:solidFill>
                <a:latin typeface="Roboto" panose="02000000000000000000" pitchFamily="2" charset="0"/>
                <a:ea typeface="Roboto" panose="02000000000000000000" pitchFamily="2" charset="0"/>
                <a:cs typeface="Roboto" panose="02000000000000000000" pitchFamily="2" charset="0"/>
              </a:rPr>
              <a:t>(</a:t>
            </a:r>
            <a:r>
              <a:rPr lang="en-US" sz="1500" b="0" i="0" dirty="0">
                <a:solidFill>
                  <a:schemeClr val="tx1"/>
                </a:solidFill>
                <a:effectLst/>
                <a:latin typeface="Roboto" panose="02000000000000000000" pitchFamily="2" charset="0"/>
                <a:ea typeface="Roboto" panose="02000000000000000000" pitchFamily="2" charset="0"/>
                <a:cs typeface="Roboto" panose="02000000000000000000" pitchFamily="2" charset="0"/>
                <a:hlinkClick r:id="rId3"/>
              </a:rPr>
              <a:t>Methods for Identification and Exit Criteria for ESSA Support and Improvement Webpage</a:t>
            </a:r>
            <a:r>
              <a:rPr lang="en-US" sz="1500" b="0" i="0" dirty="0">
                <a:solidFill>
                  <a:schemeClr val="tx1"/>
                </a:solidFill>
                <a:effectLst/>
                <a:latin typeface="Roboto" panose="02000000000000000000" pitchFamily="2" charset="0"/>
                <a:ea typeface="Roboto" panose="02000000000000000000" pitchFamily="2" charset="0"/>
                <a:cs typeface="Roboto" panose="02000000000000000000" pitchFamily="2" charset="0"/>
              </a:rPr>
              <a:t>)</a:t>
            </a:r>
            <a:endParaRPr lang="en-US"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53"/>
        <p:cNvGrpSpPr/>
        <p:nvPr/>
      </p:nvGrpSpPr>
      <p:grpSpPr>
        <a:xfrm>
          <a:off x="0" y="0"/>
          <a:ext cx="0" cy="0"/>
          <a:chOff x="0" y="0"/>
          <a:chExt cx="0" cy="0"/>
        </a:xfrm>
      </p:grpSpPr>
      <p:sp>
        <p:nvSpPr>
          <p:cNvPr id="1054" name="Google Shape;1054;p133"/>
          <p:cNvSpPr txBox="1">
            <a:spLocks noGrp="1"/>
          </p:cNvSpPr>
          <p:nvPr>
            <p:ph type="title"/>
          </p:nvPr>
        </p:nvSpPr>
        <p:spPr>
          <a:xfrm>
            <a:off x="0" y="3361600"/>
            <a:ext cx="9144000" cy="666600"/>
          </a:xfrm>
          <a:prstGeom prst="rect">
            <a:avLst/>
          </a:prstGeom>
          <a:solidFill>
            <a:srgbClr val="E66710"/>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SzPts val="2800"/>
              <a:buNone/>
            </a:pPr>
            <a:r>
              <a:rPr lang="en"/>
              <a:t>ESEA Reminders and Updates</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254"/>
        <p:cNvGrpSpPr/>
        <p:nvPr/>
      </p:nvGrpSpPr>
      <p:grpSpPr>
        <a:xfrm>
          <a:off x="0" y="0"/>
          <a:ext cx="0" cy="0"/>
          <a:chOff x="0" y="0"/>
          <a:chExt cx="0" cy="0"/>
        </a:xfrm>
      </p:grpSpPr>
      <p:sp>
        <p:nvSpPr>
          <p:cNvPr id="1255" name="Google Shape;1255;p160"/>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solidFill>
                  <a:schemeClr val="accent1"/>
                </a:solidFill>
              </a:rPr>
              <a:t>Steps and Resources:  School Improvement Planning</a:t>
            </a:r>
            <a:endParaRPr dirty="0">
              <a:solidFill>
                <a:schemeClr val="accent1"/>
              </a:solidFill>
            </a:endParaRPr>
          </a:p>
        </p:txBody>
      </p:sp>
      <p:sp>
        <p:nvSpPr>
          <p:cNvPr id="1256" name="Google Shape;1256;p160"/>
          <p:cNvSpPr txBox="1"/>
          <p:nvPr/>
        </p:nvSpPr>
        <p:spPr>
          <a:xfrm>
            <a:off x="377500" y="1046000"/>
            <a:ext cx="8520600" cy="3184806"/>
          </a:xfrm>
          <a:prstGeom prst="rect">
            <a:avLst/>
          </a:prstGeom>
          <a:noFill/>
          <a:ln>
            <a:noFill/>
          </a:ln>
        </p:spPr>
        <p:txBody>
          <a:bodyPr spcFirstLastPara="1" wrap="square" lIns="91425" tIns="91425" rIns="91425" bIns="91425" anchor="t" anchorCtr="0">
            <a:noAutofit/>
          </a:bodyPr>
          <a:lstStyle/>
          <a:p>
            <a:pPr marL="0" lvl="0" indent="0" algn="l" rtl="0">
              <a:lnSpc>
                <a:spcPct val="250000"/>
              </a:lnSpc>
              <a:spcBef>
                <a:spcPts val="0"/>
              </a:spcBef>
              <a:spcAft>
                <a:spcPts val="0"/>
              </a:spcAft>
              <a:buNone/>
            </a:pPr>
            <a:r>
              <a:rPr lang="en" sz="1800" dirty="0">
                <a:solidFill>
                  <a:srgbClr val="FF0000"/>
                </a:solidFill>
                <a:latin typeface="Roboto" panose="02000000000000000000" pitchFamily="2" charset="0"/>
                <a:ea typeface="Roboto" panose="02000000000000000000" pitchFamily="2" charset="0"/>
                <a:cs typeface="Roboto" panose="02000000000000000000" pitchFamily="2" charset="0"/>
              </a:rPr>
              <a:t>1. Which schools have been identified?</a:t>
            </a:r>
            <a:endParaRPr sz="1800" dirty="0">
              <a:solidFill>
                <a:schemeClr val="dk2"/>
              </a:solidFill>
              <a:latin typeface="Roboto" panose="02000000000000000000" pitchFamily="2" charset="0"/>
              <a:ea typeface="Roboto" panose="02000000000000000000" pitchFamily="2" charset="0"/>
              <a:cs typeface="Roboto" panose="02000000000000000000" pitchFamily="2" charset="0"/>
            </a:endParaRPr>
          </a:p>
          <a:p>
            <a:pPr marL="0" lvl="0" indent="0" algn="l" rtl="0">
              <a:lnSpc>
                <a:spcPct val="250000"/>
              </a:lnSpc>
              <a:spcBef>
                <a:spcPts val="0"/>
              </a:spcBef>
              <a:spcAft>
                <a:spcPts val="0"/>
              </a:spcAft>
              <a:buNone/>
            </a:pPr>
            <a:r>
              <a:rPr lang="en" sz="1800" dirty="0">
                <a:solidFill>
                  <a:srgbClr val="FF9900"/>
                </a:solidFill>
                <a:latin typeface="Roboto" panose="02000000000000000000" pitchFamily="2" charset="0"/>
                <a:ea typeface="Roboto" panose="02000000000000000000" pitchFamily="2" charset="0"/>
                <a:cs typeface="Roboto" panose="02000000000000000000" pitchFamily="2" charset="0"/>
              </a:rPr>
              <a:t>2. What are the requirements in the UIP for CS, TS, and ATS schools?</a:t>
            </a:r>
            <a:endParaRPr sz="1800" dirty="0">
              <a:solidFill>
                <a:schemeClr val="dk2"/>
              </a:solidFill>
              <a:latin typeface="Roboto" panose="02000000000000000000" pitchFamily="2" charset="0"/>
              <a:ea typeface="Roboto" panose="02000000000000000000" pitchFamily="2" charset="0"/>
              <a:cs typeface="Roboto" panose="02000000000000000000" pitchFamily="2" charset="0"/>
            </a:endParaRPr>
          </a:p>
          <a:p>
            <a:pPr marL="0" lvl="0" indent="0" algn="l" rtl="0">
              <a:lnSpc>
                <a:spcPct val="250000"/>
              </a:lnSpc>
              <a:spcBef>
                <a:spcPts val="0"/>
              </a:spcBef>
              <a:spcAft>
                <a:spcPts val="0"/>
              </a:spcAft>
              <a:buNone/>
            </a:pPr>
            <a:r>
              <a:rPr lang="en" sz="1800" dirty="0">
                <a:solidFill>
                  <a:srgbClr val="9900FF"/>
                </a:solidFill>
                <a:latin typeface="Roboto" panose="02000000000000000000" pitchFamily="2" charset="0"/>
                <a:ea typeface="Roboto" panose="02000000000000000000" pitchFamily="2" charset="0"/>
                <a:cs typeface="Roboto" panose="02000000000000000000" pitchFamily="2" charset="0"/>
              </a:rPr>
              <a:t>3. How can I support school leaders with their planning?</a:t>
            </a:r>
            <a:endParaRPr sz="1800" dirty="0">
              <a:solidFill>
                <a:schemeClr val="dk2"/>
              </a:solidFill>
              <a:latin typeface="Roboto" panose="02000000000000000000" pitchFamily="2" charset="0"/>
              <a:ea typeface="Roboto" panose="02000000000000000000" pitchFamily="2" charset="0"/>
              <a:cs typeface="Roboto" panose="02000000000000000000" pitchFamily="2" charset="0"/>
            </a:endParaRPr>
          </a:p>
          <a:p>
            <a:pPr marL="0" lvl="0" indent="0" algn="l" rtl="0">
              <a:lnSpc>
                <a:spcPct val="250000"/>
              </a:lnSpc>
              <a:spcBef>
                <a:spcPts val="0"/>
              </a:spcBef>
              <a:spcAft>
                <a:spcPts val="0"/>
              </a:spcAft>
              <a:buNone/>
            </a:pPr>
            <a:r>
              <a:rPr lang="en" sz="1800" dirty="0">
                <a:solidFill>
                  <a:srgbClr val="FF00FF"/>
                </a:solidFill>
                <a:latin typeface="Roboto" panose="02000000000000000000" pitchFamily="2" charset="0"/>
                <a:ea typeface="Roboto" panose="02000000000000000000" pitchFamily="2" charset="0"/>
                <a:cs typeface="Roboto" panose="02000000000000000000" pitchFamily="2" charset="0"/>
              </a:rPr>
              <a:t>4. Anything else that I need to know?</a:t>
            </a:r>
            <a:endParaRPr sz="1800" dirty="0">
              <a:solidFill>
                <a:srgbClr val="FF00FF"/>
              </a:solidFill>
              <a:latin typeface="Roboto" panose="02000000000000000000" pitchFamily="2" charset="0"/>
              <a:ea typeface="Roboto" panose="02000000000000000000" pitchFamily="2" charset="0"/>
              <a:cs typeface="Roboto" panose="02000000000000000000" pitchFamily="2"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161"/>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sz="1800" dirty="0">
                <a:solidFill>
                  <a:srgbClr val="FF0000"/>
                </a:solidFill>
                <a:latin typeface="Arial"/>
                <a:ea typeface="Arial"/>
                <a:cs typeface="Arial"/>
                <a:sym typeface="Arial"/>
              </a:rPr>
              <a:t>1. Which schools have been identified?</a:t>
            </a:r>
            <a:endParaRPr dirty="0"/>
          </a:p>
        </p:txBody>
      </p:sp>
      <p:pic>
        <p:nvPicPr>
          <p:cNvPr id="1262" name="Google Shape;1262;p161" descr="Screenshot of the Identification Dashboard "/>
          <p:cNvPicPr preferRelativeResize="0"/>
          <p:nvPr/>
        </p:nvPicPr>
        <p:blipFill>
          <a:blip r:embed="rId3">
            <a:alphaModFix/>
          </a:blip>
          <a:stretch>
            <a:fillRect/>
          </a:stretch>
        </p:blipFill>
        <p:spPr>
          <a:xfrm>
            <a:off x="1083585" y="1377571"/>
            <a:ext cx="6815700" cy="3546975"/>
          </a:xfrm>
          <a:prstGeom prst="rect">
            <a:avLst/>
          </a:prstGeom>
          <a:noFill/>
          <a:ln>
            <a:noFill/>
          </a:ln>
        </p:spPr>
      </p:pic>
      <p:sp>
        <p:nvSpPr>
          <p:cNvPr id="1263" name="Google Shape;1263;p161"/>
          <p:cNvSpPr txBox="1">
            <a:spLocks noGrp="1"/>
          </p:cNvSpPr>
          <p:nvPr>
            <p:ph type="body" idx="1"/>
          </p:nvPr>
        </p:nvSpPr>
        <p:spPr>
          <a:xfrm>
            <a:off x="254067" y="909962"/>
            <a:ext cx="8168400" cy="404046"/>
          </a:xfrm>
          <a:prstGeom prst="rect">
            <a:avLst/>
          </a:prstGeom>
        </p:spPr>
        <p:txBody>
          <a:bodyPr spcFirstLastPara="1" wrap="square" lIns="91425" tIns="91425" rIns="91425" bIns="91425" anchor="t" anchorCtr="0">
            <a:normAutofit lnSpcReduction="10000"/>
          </a:bodyPr>
          <a:lstStyle/>
          <a:p>
            <a:pPr marL="0" lvl="0" indent="0" algn="l" rtl="0">
              <a:lnSpc>
                <a:spcPct val="100000"/>
              </a:lnSpc>
              <a:spcBef>
                <a:spcPts val="0"/>
              </a:spcBef>
              <a:spcAft>
                <a:spcPts val="0"/>
              </a:spcAft>
              <a:buClr>
                <a:schemeClr val="dk1"/>
              </a:buClr>
              <a:buSzPts val="1100"/>
              <a:buFont typeface="Arial"/>
              <a:buNone/>
            </a:pPr>
            <a:r>
              <a:rPr lang="en" sz="1544" u="sng" dirty="0">
                <a:solidFill>
                  <a:schemeClr val="accent5"/>
                </a:solidFill>
                <a:hlinkClick r:id="rId4">
                  <a:extLst>
                    <a:ext uri="{A12FA001-AC4F-418D-AE19-62706E023703}">
                      <ahyp:hlinkClr xmlns:ahyp="http://schemas.microsoft.com/office/drawing/2018/hyperlinkcolor" val="tx"/>
                    </a:ext>
                  </a:extLst>
                </a:hlinkClick>
              </a:rPr>
              <a:t>Identification Dashboard</a:t>
            </a:r>
            <a:endParaRPr sz="900" dirty="0"/>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267"/>
        <p:cNvGrpSpPr/>
        <p:nvPr/>
      </p:nvGrpSpPr>
      <p:grpSpPr>
        <a:xfrm>
          <a:off x="0" y="0"/>
          <a:ext cx="0" cy="0"/>
          <a:chOff x="0" y="0"/>
          <a:chExt cx="0" cy="0"/>
        </a:xfrm>
      </p:grpSpPr>
      <p:sp>
        <p:nvSpPr>
          <p:cNvPr id="1270" name="Google Shape;1270;p162"/>
          <p:cNvSpPr txBox="1">
            <a:spLocks noGrp="1"/>
          </p:cNvSpPr>
          <p:nvPr>
            <p:ph type="title"/>
          </p:nvPr>
        </p:nvSpPr>
        <p:spPr>
          <a:xfrm>
            <a:off x="311700" y="105100"/>
            <a:ext cx="75135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sz="1800" dirty="0">
                <a:solidFill>
                  <a:srgbClr val="FF9900"/>
                </a:solidFill>
                <a:latin typeface="Arial"/>
                <a:ea typeface="Arial"/>
                <a:cs typeface="Arial"/>
                <a:sym typeface="Arial"/>
              </a:rPr>
              <a:t>2. What are the requirements in the UIP for CS, TS, and ATS schools?</a:t>
            </a:r>
            <a:endParaRPr sz="1800" dirty="0"/>
          </a:p>
        </p:txBody>
      </p:sp>
      <p:sp>
        <p:nvSpPr>
          <p:cNvPr id="1272" name="Google Shape;1272;p162"/>
          <p:cNvSpPr txBox="1">
            <a:spLocks noGrp="1"/>
          </p:cNvSpPr>
          <p:nvPr>
            <p:ph type="body" idx="1"/>
          </p:nvPr>
        </p:nvSpPr>
        <p:spPr>
          <a:xfrm>
            <a:off x="168398" y="931799"/>
            <a:ext cx="7037619" cy="364738"/>
          </a:xfrm>
          <a:prstGeom prst="rect">
            <a:avLst/>
          </a:prstGeom>
        </p:spPr>
        <p:txBody>
          <a:bodyPr spcFirstLastPara="1" wrap="square" lIns="91425" tIns="91425" rIns="91425" bIns="91425" anchor="t" anchorCtr="0">
            <a:normAutofit fontScale="47500" lnSpcReduction="20000"/>
          </a:bodyPr>
          <a:lstStyle/>
          <a:p>
            <a:pPr marL="0" indent="0">
              <a:lnSpc>
                <a:spcPct val="100000"/>
              </a:lnSpc>
              <a:buSzPct val="61111"/>
              <a:buNone/>
            </a:pPr>
            <a:r>
              <a:rPr lang="en-US" sz="2900" b="0" i="0" dirty="0">
                <a:solidFill>
                  <a:schemeClr val="tx1"/>
                </a:solidFill>
                <a:effectLst/>
                <a:latin typeface="Roboto" panose="02000000000000000000" pitchFamily="2" charset="0"/>
                <a:ea typeface="Roboto" panose="02000000000000000000" pitchFamily="2" charset="0"/>
                <a:cs typeface="Roboto" panose="02000000000000000000" pitchFamily="2" charset="0"/>
                <a:hlinkClick r:id="rId3"/>
              </a:rPr>
              <a:t>ESSA Improvement Planning Requirements Webpage</a:t>
            </a:r>
            <a:endParaRPr sz="29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0" lvl="0" indent="0" algn="l" rtl="0">
              <a:lnSpc>
                <a:spcPct val="100000"/>
              </a:lnSpc>
              <a:spcBef>
                <a:spcPts val="0"/>
              </a:spcBef>
              <a:spcAft>
                <a:spcPts val="0"/>
              </a:spcAft>
              <a:buClr>
                <a:schemeClr val="dk1"/>
              </a:buClr>
              <a:buSzPct val="61111"/>
              <a:buFont typeface="Arial"/>
              <a:buNone/>
            </a:pPr>
            <a:endParaRPr sz="1400" dirty="0"/>
          </a:p>
          <a:p>
            <a:pPr marL="0" lvl="0" indent="0" algn="l" rtl="0">
              <a:spcBef>
                <a:spcPts val="0"/>
              </a:spcBef>
              <a:spcAft>
                <a:spcPts val="1200"/>
              </a:spcAft>
              <a:buNone/>
            </a:pPr>
            <a:endParaRPr sz="1400" dirty="0"/>
          </a:p>
        </p:txBody>
      </p:sp>
      <p:pic>
        <p:nvPicPr>
          <p:cNvPr id="1269" name="Google Shape;1269;p162" descr="Screenshot of the ESSA Improvement planning Requirements webpage, including the Crosswalk of ESSA School Improvement Planning Requirements within the UIP Process."/>
          <p:cNvPicPr preferRelativeResize="0"/>
          <p:nvPr/>
        </p:nvPicPr>
        <p:blipFill>
          <a:blip r:embed="rId4">
            <a:alphaModFix/>
          </a:blip>
          <a:stretch>
            <a:fillRect/>
          </a:stretch>
        </p:blipFill>
        <p:spPr>
          <a:xfrm>
            <a:off x="1075950" y="1225375"/>
            <a:ext cx="4341600" cy="3830100"/>
          </a:xfrm>
          <a:prstGeom prst="rect">
            <a:avLst/>
          </a:prstGeom>
          <a:noFill/>
          <a:ln>
            <a:noFill/>
          </a:ln>
        </p:spPr>
      </p:pic>
      <p:sp>
        <p:nvSpPr>
          <p:cNvPr id="1271" name="Google Shape;1271;p162"/>
          <p:cNvSpPr/>
          <p:nvPr/>
        </p:nvSpPr>
        <p:spPr>
          <a:xfrm>
            <a:off x="5741225" y="1415650"/>
            <a:ext cx="3114300" cy="2524500"/>
          </a:xfrm>
          <a:prstGeom prst="wedgeRoundRectCallout">
            <a:avLst>
              <a:gd name="adj1" fmla="val -20833"/>
              <a:gd name="adj2" fmla="val 62500"/>
              <a:gd name="adj3" fmla="val 0"/>
            </a:avLst>
          </a:prstGeom>
          <a:solidFill>
            <a:srgbClr val="EAD1DC"/>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 dirty="0"/>
              <a:t>Schools may use the Traditional UIP OR Streamlined UIP to meet ESSA Requirements when submitting the 2024-2025 UIP.</a:t>
            </a:r>
            <a:endParaRPr dirty="0"/>
          </a:p>
          <a:p>
            <a:pPr marL="0" lvl="0" indent="0" algn="ctr" rtl="0">
              <a:spcBef>
                <a:spcPts val="0"/>
              </a:spcBef>
              <a:spcAft>
                <a:spcPts val="0"/>
              </a:spcAft>
              <a:buNone/>
            </a:pPr>
            <a:endParaRPr dirty="0"/>
          </a:p>
          <a:p>
            <a:pPr marL="0" lvl="0" indent="0" algn="ctr" rtl="0">
              <a:spcBef>
                <a:spcPts val="0"/>
              </a:spcBef>
              <a:spcAft>
                <a:spcPts val="0"/>
              </a:spcAft>
              <a:buNone/>
            </a:pPr>
            <a:r>
              <a:rPr lang="en" dirty="0"/>
              <a:t>Beginning in 2025-2026 only the Streamlined UIP will be available.   </a:t>
            </a:r>
            <a:endParaRPr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276"/>
        <p:cNvGrpSpPr/>
        <p:nvPr/>
      </p:nvGrpSpPr>
      <p:grpSpPr>
        <a:xfrm>
          <a:off x="0" y="0"/>
          <a:ext cx="0" cy="0"/>
          <a:chOff x="0" y="0"/>
          <a:chExt cx="0" cy="0"/>
        </a:xfrm>
      </p:grpSpPr>
      <p:sp>
        <p:nvSpPr>
          <p:cNvPr id="1278" name="Google Shape;1278;p163"/>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sz="1800" dirty="0">
                <a:solidFill>
                  <a:srgbClr val="9900FF"/>
                </a:solidFill>
                <a:latin typeface="Arial"/>
                <a:ea typeface="Arial"/>
                <a:cs typeface="Arial"/>
                <a:sym typeface="Arial"/>
              </a:rPr>
              <a:t>3. How can I support school leaders with their planning?</a:t>
            </a:r>
            <a:endParaRPr dirty="0"/>
          </a:p>
        </p:txBody>
      </p:sp>
      <p:sp>
        <p:nvSpPr>
          <p:cNvPr id="1277" name="Google Shape;1277;p163"/>
          <p:cNvSpPr txBox="1"/>
          <p:nvPr/>
        </p:nvSpPr>
        <p:spPr>
          <a:xfrm>
            <a:off x="220200" y="846400"/>
            <a:ext cx="8525400" cy="381575"/>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 sz="1622" dirty="0">
                <a:solidFill>
                  <a:schemeClr val="dk1"/>
                </a:solidFill>
                <a:latin typeface="Roboto"/>
                <a:ea typeface="Roboto"/>
                <a:cs typeface="Roboto"/>
                <a:sym typeface="Roboto"/>
                <a:hlinkClick r:id="rId3"/>
              </a:rPr>
              <a:t>UIP Webpage</a:t>
            </a:r>
            <a:endParaRPr sz="1800" dirty="0">
              <a:solidFill>
                <a:schemeClr val="dk2"/>
              </a:solidFill>
            </a:endParaRPr>
          </a:p>
        </p:txBody>
      </p:sp>
      <p:sp>
        <p:nvSpPr>
          <p:cNvPr id="1279" name="Google Shape;1279;p163"/>
          <p:cNvSpPr txBox="1">
            <a:spLocks noGrp="1"/>
          </p:cNvSpPr>
          <p:nvPr>
            <p:ph type="body" idx="1"/>
          </p:nvPr>
        </p:nvSpPr>
        <p:spPr>
          <a:xfrm>
            <a:off x="311700" y="1228200"/>
            <a:ext cx="3930300" cy="3483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 b="1" u="sng" dirty="0">
                <a:solidFill>
                  <a:schemeClr val="hlink"/>
                </a:solidFill>
                <a:hlinkClick r:id="rId4"/>
              </a:rPr>
              <a:t>Quality Criteria</a:t>
            </a:r>
            <a:r>
              <a:rPr lang="en" b="1" dirty="0"/>
              <a:t>:  </a:t>
            </a:r>
          </a:p>
          <a:p>
            <a:pPr marL="0" lvl="0" indent="0" algn="l" rtl="0">
              <a:spcBef>
                <a:spcPts val="0"/>
              </a:spcBef>
              <a:spcAft>
                <a:spcPts val="0"/>
              </a:spcAft>
              <a:buNone/>
            </a:pPr>
            <a:r>
              <a:rPr lang="en" dirty="0"/>
              <a:t>This resource provides guidance for all schools.</a:t>
            </a:r>
            <a:endParaRPr dirty="0"/>
          </a:p>
        </p:txBody>
      </p:sp>
      <p:sp>
        <p:nvSpPr>
          <p:cNvPr id="1280" name="Google Shape;1280;p163"/>
          <p:cNvSpPr txBox="1">
            <a:spLocks noGrp="1"/>
          </p:cNvSpPr>
          <p:nvPr>
            <p:ph type="body" idx="4294967295"/>
          </p:nvPr>
        </p:nvSpPr>
        <p:spPr>
          <a:xfrm>
            <a:off x="4651875" y="1227975"/>
            <a:ext cx="4180500" cy="3483000"/>
          </a:xfrm>
          <a:prstGeom prst="rect">
            <a:avLst/>
          </a:prstGeom>
          <a:ln w="9525" cap="flat" cmpd="sng">
            <a:solidFill>
              <a:schemeClr val="dk1"/>
            </a:solidFill>
            <a:prstDash val="solid"/>
            <a:round/>
            <a:headEnd type="none" w="sm" len="sm"/>
            <a:tailEnd type="none" w="sm" len="sm"/>
          </a:ln>
        </p:spPr>
        <p:txBody>
          <a:bodyPr spcFirstLastPara="1" wrap="square" lIns="91425" tIns="91425" rIns="91425" bIns="91425" anchor="t" anchorCtr="0">
            <a:normAutofit/>
          </a:bodyPr>
          <a:lstStyle/>
          <a:p>
            <a:pPr marL="0" lvl="0" indent="0" algn="l" rtl="0">
              <a:spcBef>
                <a:spcPts val="0"/>
              </a:spcBef>
              <a:spcAft>
                <a:spcPts val="0"/>
              </a:spcAft>
              <a:buNone/>
            </a:pPr>
            <a:r>
              <a:rPr lang="en" sz="1600" b="1" u="sng" dirty="0">
                <a:solidFill>
                  <a:schemeClr val="hlink"/>
                </a:solidFill>
                <a:latin typeface="Roboto" panose="02000000000000000000" pitchFamily="2" charset="0"/>
                <a:ea typeface="Roboto" panose="02000000000000000000" pitchFamily="2" charset="0"/>
                <a:cs typeface="Roboto" panose="02000000000000000000" pitchFamily="2" charset="0"/>
                <a:hlinkClick r:id="rId5"/>
              </a:rPr>
              <a:t>Quality Criteria Rubric - ESSA Identified Schools</a:t>
            </a:r>
            <a:r>
              <a:rPr lang="en" sz="1600" b="1" dirty="0">
                <a:solidFill>
                  <a:schemeClr val="tx1"/>
                </a:solidFill>
                <a:latin typeface="Roboto" panose="02000000000000000000" pitchFamily="2" charset="0"/>
                <a:ea typeface="Roboto" panose="02000000000000000000" pitchFamily="2" charset="0"/>
                <a:cs typeface="Roboto" panose="02000000000000000000" pitchFamily="2" charset="0"/>
              </a:rPr>
              <a:t>:</a:t>
            </a:r>
          </a:p>
          <a:p>
            <a:pPr marL="0" lvl="0" indent="0" algn="l" rtl="0">
              <a:spcBef>
                <a:spcPts val="0"/>
              </a:spcBef>
              <a:spcAft>
                <a:spcPts val="0"/>
              </a:spcAft>
              <a:buNone/>
            </a:pPr>
            <a:r>
              <a:rPr lang="en" sz="1600" dirty="0">
                <a:solidFill>
                  <a:schemeClr val="tx1"/>
                </a:solidFill>
                <a:latin typeface="Roboto" panose="02000000000000000000" pitchFamily="2" charset="0"/>
                <a:ea typeface="Roboto" panose="02000000000000000000" pitchFamily="2" charset="0"/>
                <a:cs typeface="Roboto" panose="02000000000000000000" pitchFamily="2" charset="0"/>
              </a:rPr>
              <a:t>This resource supports planning with all ESSA-identified schools.  LEAs can use this tool for reviewing CS, TS and ATS school.  The state will use this tool for reviewing and approving CS-Identified UIPs.</a:t>
            </a:r>
            <a:endParaRPr sz="1600" dirty="0">
              <a:solidFill>
                <a:schemeClr val="tx1"/>
              </a:solidFill>
              <a:latin typeface="Roboto" panose="02000000000000000000" pitchFamily="2" charset="0"/>
              <a:ea typeface="Roboto" panose="02000000000000000000" pitchFamily="2" charset="0"/>
              <a:cs typeface="Roboto" panose="02000000000000000000" pitchFamily="2" charset="0"/>
            </a:endParaRPr>
          </a:p>
        </p:txBody>
      </p:sp>
      <p:pic>
        <p:nvPicPr>
          <p:cNvPr id="1281" name="Google Shape;1281;p163">
            <a:extLst>
              <a:ext uri="{C183D7F6-B498-43B3-948B-1728B52AA6E4}">
                <adec:decorative xmlns:adec="http://schemas.microsoft.com/office/drawing/2017/decorative" val="1"/>
              </a:ext>
            </a:extLst>
          </p:cNvPr>
          <p:cNvPicPr preferRelativeResize="0"/>
          <p:nvPr/>
        </p:nvPicPr>
        <p:blipFill>
          <a:blip r:embed="rId6">
            <a:alphaModFix/>
          </a:blip>
          <a:stretch>
            <a:fillRect/>
          </a:stretch>
        </p:blipFill>
        <p:spPr>
          <a:xfrm>
            <a:off x="815451" y="3046100"/>
            <a:ext cx="2390286" cy="1593550"/>
          </a:xfrm>
          <a:prstGeom prst="rect">
            <a:avLst/>
          </a:prstGeom>
          <a:noFill/>
          <a:ln>
            <a:noFill/>
          </a:ln>
        </p:spPr>
      </p:pic>
      <p:pic>
        <p:nvPicPr>
          <p:cNvPr id="1282" name="Google Shape;1282;p163">
            <a:extLst>
              <a:ext uri="{C183D7F6-B498-43B3-948B-1728B52AA6E4}">
                <adec:decorative xmlns:adec="http://schemas.microsoft.com/office/drawing/2017/decorative" val="1"/>
              </a:ext>
            </a:extLst>
          </p:cNvPr>
          <p:cNvPicPr preferRelativeResize="0"/>
          <p:nvPr/>
        </p:nvPicPr>
        <p:blipFill>
          <a:blip r:embed="rId7">
            <a:alphaModFix/>
          </a:blip>
          <a:stretch>
            <a:fillRect/>
          </a:stretch>
        </p:blipFill>
        <p:spPr>
          <a:xfrm>
            <a:off x="6358588" y="3385675"/>
            <a:ext cx="914400" cy="914400"/>
          </a:xfrm>
          <a:prstGeom prst="rect">
            <a:avLst/>
          </a:prstGeom>
          <a:noFill/>
          <a:ln>
            <a:noFill/>
          </a:ln>
        </p:spPr>
      </p:pic>
      <p:pic>
        <p:nvPicPr>
          <p:cNvPr id="1283" name="Google Shape;1283;p163">
            <a:extLst>
              <a:ext uri="{C183D7F6-B498-43B3-948B-1728B52AA6E4}">
                <adec:decorative xmlns:adec="http://schemas.microsoft.com/office/drawing/2017/decorative" val="1"/>
              </a:ext>
            </a:extLst>
          </p:cNvPr>
          <p:cNvPicPr preferRelativeResize="0"/>
          <p:nvPr/>
        </p:nvPicPr>
        <p:blipFill>
          <a:blip r:embed="rId8">
            <a:alphaModFix/>
          </a:blip>
          <a:stretch>
            <a:fillRect/>
          </a:stretch>
        </p:blipFill>
        <p:spPr>
          <a:xfrm>
            <a:off x="5394975" y="3725238"/>
            <a:ext cx="914400" cy="914400"/>
          </a:xfrm>
          <a:prstGeom prst="rect">
            <a:avLst/>
          </a:prstGeom>
          <a:noFill/>
          <a:ln>
            <a:noFill/>
          </a:ln>
        </p:spPr>
      </p:pic>
      <p:pic>
        <p:nvPicPr>
          <p:cNvPr id="1284" name="Google Shape;1284;p163">
            <a:extLst>
              <a:ext uri="{C183D7F6-B498-43B3-948B-1728B52AA6E4}">
                <adec:decorative xmlns:adec="http://schemas.microsoft.com/office/drawing/2017/decorative" val="1"/>
              </a:ext>
            </a:extLst>
          </p:cNvPr>
          <p:cNvPicPr preferRelativeResize="0"/>
          <p:nvPr/>
        </p:nvPicPr>
        <p:blipFill>
          <a:blip r:embed="rId9">
            <a:alphaModFix/>
          </a:blip>
          <a:stretch>
            <a:fillRect/>
          </a:stretch>
        </p:blipFill>
        <p:spPr>
          <a:xfrm>
            <a:off x="7322225" y="3725250"/>
            <a:ext cx="914400" cy="9144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90" name="Google Shape;1290;p16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Clr>
                <a:schemeClr val="dk1"/>
              </a:buClr>
              <a:buSzPts val="1100"/>
              <a:buFont typeface="Arial"/>
              <a:buNone/>
            </a:pPr>
            <a:r>
              <a:rPr lang="en" dirty="0">
                <a:solidFill>
                  <a:srgbClr val="FF00FF"/>
                </a:solidFill>
                <a:latin typeface="Roboto" panose="02000000000000000000" pitchFamily="2" charset="0"/>
                <a:ea typeface="Roboto" panose="02000000000000000000" pitchFamily="2" charset="0"/>
                <a:cs typeface="Roboto" panose="02000000000000000000" pitchFamily="2" charset="0"/>
                <a:sym typeface="Arial"/>
              </a:rPr>
              <a:t>4. Anything else that I need to know? </a:t>
            </a:r>
            <a:endParaRPr dirty="0">
              <a:latin typeface="Roboto" panose="02000000000000000000" pitchFamily="2" charset="0"/>
              <a:ea typeface="Roboto" panose="02000000000000000000" pitchFamily="2" charset="0"/>
              <a:cs typeface="Roboto" panose="02000000000000000000" pitchFamily="2" charset="0"/>
            </a:endParaRPr>
          </a:p>
        </p:txBody>
      </p:sp>
      <p:sp>
        <p:nvSpPr>
          <p:cNvPr id="1289" name="Google Shape;1289;p164"/>
          <p:cNvSpPr txBox="1"/>
          <p:nvPr/>
        </p:nvSpPr>
        <p:spPr>
          <a:xfrm>
            <a:off x="231689" y="1127861"/>
            <a:ext cx="8525400" cy="2613569"/>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1800"/>
              </a:spcAft>
              <a:buClrTx/>
              <a:buSzPts val="1800"/>
              <a:buFont typeface="Arial" panose="020B0604020202020204" pitchFamily="34" charset="0"/>
              <a:buChar char="•"/>
            </a:pPr>
            <a:r>
              <a:rPr lang="en" sz="1800" dirty="0">
                <a:solidFill>
                  <a:schemeClr val="tx1"/>
                </a:solidFill>
                <a:latin typeface="Roboto" panose="02000000000000000000" pitchFamily="2" charset="0"/>
                <a:ea typeface="Roboto" panose="02000000000000000000" pitchFamily="2" charset="0"/>
                <a:cs typeface="Roboto" panose="02000000000000000000" pitchFamily="2" charset="0"/>
              </a:rPr>
              <a:t>UIPs are due on October 15th.</a:t>
            </a:r>
            <a:endParaRPr sz="18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457200" lvl="0" indent="-342900" algn="l" rtl="0">
              <a:spcBef>
                <a:spcPts val="0"/>
              </a:spcBef>
              <a:spcAft>
                <a:spcPts val="1800"/>
              </a:spcAft>
              <a:buClrTx/>
              <a:buSzPts val="1800"/>
              <a:buFont typeface="Arial" panose="020B0604020202020204" pitchFamily="34" charset="0"/>
              <a:buChar char="•"/>
            </a:pPr>
            <a:r>
              <a:rPr lang="en" sz="1800" dirty="0">
                <a:solidFill>
                  <a:schemeClr val="tx1"/>
                </a:solidFill>
                <a:latin typeface="Roboto" panose="02000000000000000000" pitchFamily="2" charset="0"/>
                <a:ea typeface="Roboto" panose="02000000000000000000" pitchFamily="2" charset="0"/>
                <a:cs typeface="Roboto" panose="02000000000000000000" pitchFamily="2" charset="0"/>
              </a:rPr>
              <a:t>Newly identified schools may choose to submit by January 15th to have additional planning time.</a:t>
            </a:r>
            <a:endParaRPr sz="1800" dirty="0">
              <a:solidFill>
                <a:schemeClr val="tx1"/>
              </a:solidFill>
              <a:latin typeface="Roboto" panose="02000000000000000000" pitchFamily="2" charset="0"/>
              <a:ea typeface="Roboto" panose="02000000000000000000" pitchFamily="2" charset="0"/>
              <a:cs typeface="Roboto" panose="02000000000000000000" pitchFamily="2" charset="0"/>
            </a:endParaRPr>
          </a:p>
          <a:p>
            <a:pPr marL="457200" lvl="0" indent="-342900" algn="l" rtl="0">
              <a:spcBef>
                <a:spcPts val="0"/>
              </a:spcBef>
              <a:spcAft>
                <a:spcPts val="1800"/>
              </a:spcAft>
              <a:buClrTx/>
              <a:buSzPts val="1800"/>
              <a:buFont typeface="Arial" panose="020B0604020202020204" pitchFamily="34" charset="0"/>
              <a:buChar char="•"/>
            </a:pPr>
            <a:r>
              <a:rPr lang="en" sz="1800" dirty="0">
                <a:solidFill>
                  <a:schemeClr val="tx1"/>
                </a:solidFill>
                <a:latin typeface="Roboto" panose="02000000000000000000" pitchFamily="2" charset="0"/>
                <a:ea typeface="Roboto" panose="02000000000000000000" pitchFamily="2" charset="0"/>
                <a:cs typeface="Roboto" panose="02000000000000000000" pitchFamily="2" charset="0"/>
              </a:rPr>
              <a:t>For assistance with navigating the UIP tool, email </a:t>
            </a:r>
            <a:r>
              <a:rPr lang="en" sz="1800" u="sng" dirty="0">
                <a:solidFill>
                  <a:schemeClr val="hlink"/>
                </a:solidFill>
                <a:latin typeface="Roboto" panose="02000000000000000000" pitchFamily="2" charset="0"/>
                <a:ea typeface="Roboto" panose="02000000000000000000" pitchFamily="2" charset="0"/>
                <a:cs typeface="Roboto" panose="02000000000000000000" pitchFamily="2" charset="0"/>
                <a:hlinkClick r:id="rId3"/>
              </a:rPr>
              <a:t>uiphelp@cde.state.co.us</a:t>
            </a:r>
            <a:endParaRPr sz="1800" dirty="0">
              <a:solidFill>
                <a:schemeClr val="dk2"/>
              </a:solidFill>
              <a:latin typeface="Roboto" panose="02000000000000000000" pitchFamily="2" charset="0"/>
              <a:ea typeface="Roboto" panose="02000000000000000000" pitchFamily="2" charset="0"/>
              <a:cs typeface="Roboto" panose="02000000000000000000" pitchFamily="2" charset="0"/>
            </a:endParaRPr>
          </a:p>
          <a:p>
            <a:pPr marL="457200" lvl="0" indent="-342900" algn="l" rtl="0">
              <a:spcBef>
                <a:spcPts val="0"/>
              </a:spcBef>
              <a:spcAft>
                <a:spcPts val="0"/>
              </a:spcAft>
              <a:buClrTx/>
              <a:buSzPts val="1800"/>
              <a:buFont typeface="Arial" panose="020B0604020202020204" pitchFamily="34" charset="0"/>
              <a:buChar char="•"/>
            </a:pPr>
            <a:r>
              <a:rPr lang="en" sz="1800" dirty="0">
                <a:solidFill>
                  <a:schemeClr val="tx1"/>
                </a:solidFill>
                <a:latin typeface="Roboto" panose="02000000000000000000" pitchFamily="2" charset="0"/>
                <a:ea typeface="Roboto" panose="02000000000000000000" pitchFamily="2" charset="0"/>
                <a:cs typeface="Roboto" panose="02000000000000000000" pitchFamily="2" charset="0"/>
              </a:rPr>
              <a:t>As always, your </a:t>
            </a:r>
            <a:r>
              <a:rPr lang="en" sz="1800" u="sng" dirty="0">
                <a:solidFill>
                  <a:schemeClr val="hlink"/>
                </a:solidFill>
                <a:latin typeface="Roboto" panose="02000000000000000000" pitchFamily="2" charset="0"/>
                <a:ea typeface="Roboto" panose="02000000000000000000" pitchFamily="2" charset="0"/>
                <a:cs typeface="Roboto" panose="02000000000000000000" pitchFamily="2" charset="0"/>
                <a:hlinkClick r:id="rId4"/>
              </a:rPr>
              <a:t>Regional Contacts</a:t>
            </a:r>
            <a:r>
              <a:rPr lang="en" sz="1800" dirty="0">
                <a:solidFill>
                  <a:schemeClr val="tx1"/>
                </a:solidFill>
                <a:latin typeface="Roboto" panose="02000000000000000000" pitchFamily="2" charset="0"/>
                <a:ea typeface="Roboto" panose="02000000000000000000" pitchFamily="2" charset="0"/>
                <a:cs typeface="Roboto" panose="02000000000000000000" pitchFamily="2" charset="0"/>
              </a:rPr>
              <a:t> are here to support!</a:t>
            </a:r>
            <a:endParaRPr sz="1800" dirty="0">
              <a:solidFill>
                <a:schemeClr val="dk2"/>
              </a:solidFill>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294"/>
        <p:cNvGrpSpPr/>
        <p:nvPr/>
      </p:nvGrpSpPr>
      <p:grpSpPr>
        <a:xfrm>
          <a:off x="0" y="0"/>
          <a:ext cx="0" cy="0"/>
          <a:chOff x="0" y="0"/>
          <a:chExt cx="0" cy="0"/>
        </a:xfrm>
      </p:grpSpPr>
      <p:sp>
        <p:nvSpPr>
          <p:cNvPr id="1296" name="Google Shape;1296;p165"/>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Autofit/>
          </a:bodyPr>
          <a:lstStyle/>
          <a:p>
            <a:pPr marL="0" lvl="0" indent="0" algn="l" rtl="0">
              <a:lnSpc>
                <a:spcPct val="100000"/>
              </a:lnSpc>
              <a:spcBef>
                <a:spcPts val="0"/>
              </a:spcBef>
              <a:spcAft>
                <a:spcPts val="0"/>
              </a:spcAft>
              <a:buSzPts val="2000"/>
              <a:buNone/>
            </a:pPr>
            <a:r>
              <a:rPr lang="en" dirty="0"/>
              <a:t>Resources:</a:t>
            </a:r>
            <a:endParaRPr dirty="0"/>
          </a:p>
        </p:txBody>
      </p:sp>
      <p:sp>
        <p:nvSpPr>
          <p:cNvPr id="1297" name="Google Shape;1297;p165"/>
          <p:cNvSpPr txBox="1">
            <a:spLocks noGrp="1"/>
          </p:cNvSpPr>
          <p:nvPr>
            <p:ph type="body" idx="1"/>
          </p:nvPr>
        </p:nvSpPr>
        <p:spPr>
          <a:xfrm>
            <a:off x="311700" y="1152475"/>
            <a:ext cx="5277900" cy="3034800"/>
          </a:xfrm>
          <a:prstGeom prst="rect">
            <a:avLst/>
          </a:prstGeom>
          <a:noFill/>
          <a:ln>
            <a:noFill/>
          </a:ln>
        </p:spPr>
        <p:txBody>
          <a:bodyPr spcFirstLastPara="1" wrap="square" lIns="91425" tIns="91425" rIns="91425" bIns="91425" anchor="t" anchorCtr="0">
            <a:normAutofit fontScale="92500" lnSpcReduction="10000"/>
          </a:bodyPr>
          <a:lstStyle/>
          <a:p>
            <a:pPr marL="0" lvl="0" indent="0" algn="l" rtl="0">
              <a:spcBef>
                <a:spcPts val="0"/>
              </a:spcBef>
              <a:spcAft>
                <a:spcPts val="0"/>
              </a:spcAft>
              <a:buSzPts val="1100"/>
              <a:buNone/>
            </a:pPr>
            <a:r>
              <a:rPr lang="en" b="1" u="sng" dirty="0">
                <a:solidFill>
                  <a:schemeClr val="hlink"/>
                </a:solidFill>
                <a:hlinkClick r:id="rId3"/>
              </a:rPr>
              <a:t>Identification Dashboard</a:t>
            </a:r>
            <a:endParaRPr b="1" dirty="0"/>
          </a:p>
          <a:p>
            <a:pPr marL="0" lvl="0" indent="0" algn="l" rtl="0">
              <a:spcBef>
                <a:spcPts val="0"/>
              </a:spcBef>
              <a:spcAft>
                <a:spcPts val="0"/>
              </a:spcAft>
              <a:buSzPts val="1100"/>
              <a:buNone/>
            </a:pPr>
            <a:endParaRPr b="1" dirty="0"/>
          </a:p>
          <a:p>
            <a:pPr marL="0" lvl="0" indent="0" algn="l" rtl="0">
              <a:spcBef>
                <a:spcPts val="0"/>
              </a:spcBef>
              <a:spcAft>
                <a:spcPts val="0"/>
              </a:spcAft>
              <a:buSzPts val="1100"/>
              <a:buNone/>
            </a:pPr>
            <a:r>
              <a:rPr lang="en" b="1" u="sng" dirty="0">
                <a:solidFill>
                  <a:schemeClr val="hlink"/>
                </a:solidFill>
                <a:hlinkClick r:id="rId4"/>
              </a:rPr>
              <a:t>Unified Improvement Planning:  Quality Criteria Rubrics</a:t>
            </a:r>
            <a:endParaRPr b="1" dirty="0"/>
          </a:p>
          <a:p>
            <a:pPr marL="0" lvl="0" indent="0" algn="l" rtl="0">
              <a:spcBef>
                <a:spcPts val="0"/>
              </a:spcBef>
              <a:spcAft>
                <a:spcPts val="0"/>
              </a:spcAft>
              <a:buSzPts val="1100"/>
              <a:buNone/>
            </a:pPr>
            <a:endParaRPr b="1" dirty="0"/>
          </a:p>
          <a:p>
            <a:pPr marL="0" lvl="0" indent="0" algn="l" rtl="0">
              <a:spcBef>
                <a:spcPts val="0"/>
              </a:spcBef>
              <a:spcAft>
                <a:spcPts val="0"/>
              </a:spcAft>
              <a:buSzPts val="1100"/>
              <a:buNone/>
            </a:pPr>
            <a:r>
              <a:rPr lang="en" b="1" u="sng" dirty="0">
                <a:solidFill>
                  <a:schemeClr val="hlink"/>
                </a:solidFill>
                <a:hlinkClick r:id="rId5"/>
              </a:rPr>
              <a:t>ESSA Planning Requirements</a:t>
            </a:r>
            <a:endParaRPr b="1" dirty="0"/>
          </a:p>
          <a:p>
            <a:pPr marL="0" lvl="0" indent="0" algn="l" rtl="0">
              <a:spcBef>
                <a:spcPts val="0"/>
              </a:spcBef>
              <a:spcAft>
                <a:spcPts val="0"/>
              </a:spcAft>
              <a:buSzPts val="1100"/>
              <a:buNone/>
            </a:pPr>
            <a:endParaRPr b="1" dirty="0"/>
          </a:p>
          <a:p>
            <a:pPr marL="0" lvl="0" indent="0" algn="l" rtl="0">
              <a:spcBef>
                <a:spcPts val="0"/>
              </a:spcBef>
              <a:spcAft>
                <a:spcPts val="0"/>
              </a:spcAft>
              <a:buSzPts val="1100"/>
              <a:buNone/>
            </a:pPr>
            <a:r>
              <a:rPr lang="en" b="1" dirty="0"/>
              <a:t>ESSA School Profiles from Syncplicity </a:t>
            </a:r>
            <a:endParaRPr b="1" dirty="0"/>
          </a:p>
          <a:p>
            <a:pPr marL="0" lvl="0" indent="0" algn="l" rtl="0">
              <a:spcBef>
                <a:spcPts val="0"/>
              </a:spcBef>
              <a:spcAft>
                <a:spcPts val="0"/>
              </a:spcAft>
              <a:buSzPts val="1100"/>
              <a:buNone/>
            </a:pPr>
            <a:endParaRPr b="1" dirty="0"/>
          </a:p>
          <a:p>
            <a:pPr marL="0" lvl="0" indent="0" algn="l" rtl="0">
              <a:spcBef>
                <a:spcPts val="0"/>
              </a:spcBef>
              <a:spcAft>
                <a:spcPts val="0"/>
              </a:spcAft>
              <a:buSzPts val="1100"/>
              <a:buNone/>
            </a:pPr>
            <a:r>
              <a:rPr lang="en" b="1" dirty="0"/>
              <a:t>*Resource Inequities</a:t>
            </a:r>
            <a:r>
              <a:rPr lang="en" dirty="0"/>
              <a:t>:  </a:t>
            </a:r>
            <a:r>
              <a:rPr lang="en" u="sng" dirty="0">
                <a:solidFill>
                  <a:schemeClr val="accent5"/>
                </a:solidFill>
                <a:hlinkClick r:id="rId6">
                  <a:extLst>
                    <a:ext uri="{A12FA001-AC4F-418D-AE19-62706E023703}">
                      <ahyp:hlinkClr xmlns:ahyp="http://schemas.microsoft.com/office/drawing/2018/hyperlinkcolor" val="tx"/>
                    </a:ext>
                  </a:extLst>
                </a:hlinkClick>
              </a:rPr>
              <a:t>CDE Website for Resource Inequities</a:t>
            </a:r>
            <a:endParaRPr dirty="0"/>
          </a:p>
          <a:p>
            <a:pPr marL="0" lvl="0" indent="0" algn="l" rtl="0">
              <a:spcBef>
                <a:spcPts val="0"/>
              </a:spcBef>
              <a:spcAft>
                <a:spcPts val="0"/>
              </a:spcAft>
              <a:buSzPts val="1100"/>
              <a:buNone/>
            </a:pPr>
            <a:endParaRPr dirty="0"/>
          </a:p>
          <a:p>
            <a:pPr marL="0" lvl="0" indent="0" algn="l" rtl="0">
              <a:spcBef>
                <a:spcPts val="0"/>
              </a:spcBef>
              <a:spcAft>
                <a:spcPts val="0"/>
              </a:spcAft>
              <a:buClr>
                <a:schemeClr val="dk1"/>
              </a:buClr>
              <a:buSzPts val="1100"/>
              <a:buFont typeface="Arial"/>
              <a:buNone/>
            </a:pPr>
            <a:r>
              <a:rPr lang="en" dirty="0"/>
              <a:t>*For CS and ATS Identified Schools</a:t>
            </a:r>
            <a:endParaRPr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301"/>
        <p:cNvGrpSpPr/>
        <p:nvPr/>
      </p:nvGrpSpPr>
      <p:grpSpPr>
        <a:xfrm>
          <a:off x="0" y="0"/>
          <a:ext cx="0" cy="0"/>
          <a:chOff x="0" y="0"/>
          <a:chExt cx="0" cy="0"/>
        </a:xfrm>
      </p:grpSpPr>
      <p:sp>
        <p:nvSpPr>
          <p:cNvPr id="1302" name="Google Shape;1302;p166"/>
          <p:cNvSpPr txBox="1">
            <a:spLocks noGrp="1"/>
          </p:cNvSpPr>
          <p:nvPr>
            <p:ph type="title"/>
          </p:nvPr>
        </p:nvSpPr>
        <p:spPr>
          <a:xfrm>
            <a:off x="0" y="3361600"/>
            <a:ext cx="9144000" cy="666600"/>
          </a:xfrm>
          <a:prstGeom prst="rect">
            <a:avLst/>
          </a:prstGeom>
          <a:solidFill>
            <a:srgbClr val="E66710"/>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Clr>
                <a:schemeClr val="dk1"/>
              </a:buClr>
              <a:buSzPts val="2800"/>
              <a:buFont typeface="Arial"/>
              <a:buNone/>
            </a:pPr>
            <a:r>
              <a:rPr lang="en"/>
              <a:t>Four Week Notification Letter</a:t>
            </a:r>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306"/>
        <p:cNvGrpSpPr/>
        <p:nvPr/>
      </p:nvGrpSpPr>
      <p:grpSpPr>
        <a:xfrm>
          <a:off x="0" y="0"/>
          <a:ext cx="0" cy="0"/>
          <a:chOff x="0" y="0"/>
          <a:chExt cx="0" cy="0"/>
        </a:xfrm>
      </p:grpSpPr>
      <p:sp>
        <p:nvSpPr>
          <p:cNvPr id="1307" name="Google Shape;1307;p167"/>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Four Week Notification Letters</a:t>
            </a:r>
            <a:endParaRPr dirty="0"/>
          </a:p>
        </p:txBody>
      </p:sp>
      <p:sp>
        <p:nvSpPr>
          <p:cNvPr id="1308" name="Google Shape;1308;p167"/>
          <p:cNvSpPr txBox="1">
            <a:spLocks noGrp="1"/>
          </p:cNvSpPr>
          <p:nvPr>
            <p:ph type="body" idx="1"/>
          </p:nvPr>
        </p:nvSpPr>
        <p:spPr>
          <a:xfrm>
            <a:off x="311700" y="1152475"/>
            <a:ext cx="8403600"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Clr>
                <a:schemeClr val="dk1"/>
              </a:buClr>
              <a:buSzPts val="1100"/>
              <a:buFont typeface="Arial"/>
              <a:buNone/>
            </a:pPr>
            <a:r>
              <a:rPr lang="en" sz="1100" b="1" dirty="0">
                <a:solidFill>
                  <a:schemeClr val="tx1"/>
                </a:solidFill>
                <a:highlight>
                  <a:srgbClr val="FFFFFF"/>
                </a:highlight>
                <a:latin typeface="Roboto" panose="02000000000000000000" pitchFamily="2" charset="0"/>
                <a:ea typeface="Roboto" panose="02000000000000000000" pitchFamily="2" charset="0"/>
                <a:cs typeface="Roboto" panose="02000000000000000000" pitchFamily="2" charset="0"/>
                <a:sym typeface="Arial"/>
              </a:rPr>
              <a:t>Four Week Notification Letter for Teachers Who Do Not Meet State Certification Requirements</a:t>
            </a:r>
            <a:endParaRPr sz="1100" b="1" dirty="0">
              <a:solidFill>
                <a:schemeClr val="tx1"/>
              </a:solidFill>
              <a:highlight>
                <a:srgbClr val="FFFFFF"/>
              </a:highlight>
              <a:latin typeface="Roboto" panose="02000000000000000000" pitchFamily="2" charset="0"/>
              <a:ea typeface="Roboto" panose="02000000000000000000" pitchFamily="2" charset="0"/>
              <a:cs typeface="Roboto" panose="02000000000000000000" pitchFamily="2" charset="0"/>
              <a:sym typeface="Arial"/>
            </a:endParaRPr>
          </a:p>
          <a:p>
            <a:pPr marL="0" lvl="0" indent="0" algn="l" rtl="0">
              <a:spcBef>
                <a:spcPts val="800"/>
              </a:spcBef>
              <a:spcAft>
                <a:spcPts val="0"/>
              </a:spcAft>
              <a:buNone/>
            </a:pPr>
            <a:r>
              <a:rPr lang="en" sz="1100" dirty="0">
                <a:solidFill>
                  <a:schemeClr val="tx1"/>
                </a:solidFill>
                <a:highlight>
                  <a:srgbClr val="FFFFFF"/>
                </a:highlight>
                <a:latin typeface="Roboto" panose="02000000000000000000" pitchFamily="2" charset="0"/>
                <a:ea typeface="Roboto" panose="02000000000000000000" pitchFamily="2" charset="0"/>
                <a:cs typeface="Roboto" panose="02000000000000000000" pitchFamily="2" charset="0"/>
                <a:sym typeface="Arial"/>
              </a:rPr>
              <a:t>ESSA requires districts to notify families at a Title I school if their student has been assigned to or has been taught for at least four weeks by a teacher who does not meet applicable state certification or licensure requirements at the grade level and subject area in which the teacher has been assigned.</a:t>
            </a:r>
            <a:endParaRPr sz="1100" dirty="0">
              <a:solidFill>
                <a:schemeClr val="tx1"/>
              </a:solidFill>
              <a:highlight>
                <a:srgbClr val="FFFFFF"/>
              </a:highlight>
              <a:latin typeface="Roboto" panose="02000000000000000000" pitchFamily="2" charset="0"/>
              <a:ea typeface="Roboto" panose="02000000000000000000" pitchFamily="2" charset="0"/>
              <a:cs typeface="Roboto" panose="02000000000000000000" pitchFamily="2" charset="0"/>
              <a:sym typeface="Arial"/>
            </a:endParaRPr>
          </a:p>
          <a:p>
            <a:pPr marL="457200" lvl="0" indent="-295275" algn="l" rtl="0">
              <a:spcBef>
                <a:spcPts val="800"/>
              </a:spcBef>
              <a:spcAft>
                <a:spcPts val="0"/>
              </a:spcAft>
              <a:buClr>
                <a:srgbClr val="333333"/>
              </a:buClr>
              <a:buSzPts val="1050"/>
              <a:buFont typeface="Arial"/>
              <a:buChar char="●"/>
            </a:pPr>
            <a:r>
              <a:rPr lang="en" sz="1100" dirty="0">
                <a:solidFill>
                  <a:schemeClr val="tx1"/>
                </a:solidFill>
                <a:highlight>
                  <a:srgbClr val="FFFFFF"/>
                </a:highlight>
                <a:latin typeface="Roboto" panose="02000000000000000000" pitchFamily="2" charset="0"/>
                <a:ea typeface="Roboto" panose="02000000000000000000" pitchFamily="2" charset="0"/>
                <a:cs typeface="Roboto" panose="02000000000000000000" pitchFamily="2" charset="0"/>
                <a:sym typeface="Arial"/>
              </a:rPr>
              <a:t>The letter can be modified based on each teacher’s circumstance. </a:t>
            </a:r>
            <a:endParaRPr sz="1100" dirty="0">
              <a:solidFill>
                <a:schemeClr val="tx1"/>
              </a:solidFill>
              <a:highlight>
                <a:srgbClr val="FFFFFF"/>
              </a:highlight>
              <a:latin typeface="Roboto" panose="02000000000000000000" pitchFamily="2" charset="0"/>
              <a:ea typeface="Roboto" panose="02000000000000000000" pitchFamily="2" charset="0"/>
              <a:cs typeface="Roboto" panose="02000000000000000000" pitchFamily="2" charset="0"/>
              <a:sym typeface="Arial"/>
            </a:endParaRPr>
          </a:p>
          <a:p>
            <a:pPr marL="457200" lvl="0" indent="-295275" algn="l" rtl="0">
              <a:spcBef>
                <a:spcPts val="0"/>
              </a:spcBef>
              <a:spcAft>
                <a:spcPts val="0"/>
              </a:spcAft>
              <a:buClr>
                <a:srgbClr val="333333"/>
              </a:buClr>
              <a:buSzPts val="1050"/>
              <a:buFont typeface="Arial"/>
              <a:buChar char="●"/>
            </a:pPr>
            <a:r>
              <a:rPr lang="en" sz="1100" dirty="0">
                <a:solidFill>
                  <a:schemeClr val="tx1"/>
                </a:solidFill>
                <a:highlight>
                  <a:srgbClr val="FFFFFF"/>
                </a:highlight>
                <a:latin typeface="Roboto" panose="02000000000000000000" pitchFamily="2" charset="0"/>
                <a:ea typeface="Roboto" panose="02000000000000000000" pitchFamily="2" charset="0"/>
                <a:cs typeface="Roboto" panose="02000000000000000000" pitchFamily="2" charset="0"/>
                <a:sym typeface="Arial"/>
              </a:rPr>
              <a:t>Note for substitute authorizations: Since Colorado substitute authorizations are not specific to a grade level and/or subject, they do not meet the ESSA licensure requirement. Parents of students must receive notification after being taught by staff holding only a substitute authorization for at least 4 consecutive weeks.</a:t>
            </a:r>
            <a:endParaRPr sz="1100" dirty="0">
              <a:solidFill>
                <a:schemeClr val="tx1"/>
              </a:solidFill>
              <a:highlight>
                <a:srgbClr val="FFFFFF"/>
              </a:highlight>
              <a:latin typeface="Roboto" panose="02000000000000000000" pitchFamily="2" charset="0"/>
              <a:ea typeface="Roboto" panose="02000000000000000000" pitchFamily="2" charset="0"/>
              <a:cs typeface="Roboto" panose="02000000000000000000" pitchFamily="2" charset="0"/>
              <a:sym typeface="Arial"/>
            </a:endParaRPr>
          </a:p>
          <a:p>
            <a:pPr marL="457200" lvl="0" indent="-295275" algn="l" rtl="0">
              <a:spcBef>
                <a:spcPts val="0"/>
              </a:spcBef>
              <a:spcAft>
                <a:spcPts val="0"/>
              </a:spcAft>
              <a:buClr>
                <a:srgbClr val="333333"/>
              </a:buClr>
              <a:buSzPts val="1050"/>
              <a:buFont typeface="Arial"/>
              <a:buChar char="●"/>
            </a:pPr>
            <a:r>
              <a:rPr lang="en" sz="1100" dirty="0">
                <a:solidFill>
                  <a:schemeClr val="tx1"/>
                </a:solidFill>
                <a:highlight>
                  <a:srgbClr val="FFFFFF"/>
                </a:highlight>
                <a:latin typeface="Roboto" panose="02000000000000000000" pitchFamily="2" charset="0"/>
                <a:ea typeface="Roboto" panose="02000000000000000000" pitchFamily="2" charset="0"/>
                <a:cs typeface="Roboto" panose="02000000000000000000" pitchFamily="2" charset="0"/>
                <a:sym typeface="Arial"/>
              </a:rPr>
              <a:t>Note for charter schools &amp; authorizers: This notification requirement applies even if a Title I charter school has a State Board waiver for teacher licensure requirements.</a:t>
            </a:r>
            <a:endParaRPr sz="1100" dirty="0">
              <a:solidFill>
                <a:schemeClr val="tx1"/>
              </a:solidFill>
              <a:highlight>
                <a:srgbClr val="FFFFFF"/>
              </a:highlight>
              <a:latin typeface="Roboto" panose="02000000000000000000" pitchFamily="2" charset="0"/>
              <a:ea typeface="Roboto" panose="02000000000000000000" pitchFamily="2" charset="0"/>
              <a:cs typeface="Roboto" panose="02000000000000000000" pitchFamily="2" charset="0"/>
              <a:sym typeface="Arial"/>
            </a:endParaRPr>
          </a:p>
          <a:p>
            <a:pPr marL="0" lvl="0" indent="0" algn="l" rtl="0">
              <a:spcBef>
                <a:spcPts val="1200"/>
              </a:spcBef>
              <a:spcAft>
                <a:spcPts val="0"/>
              </a:spcAft>
              <a:buClr>
                <a:schemeClr val="dk1"/>
              </a:buClr>
              <a:buSzPts val="1100"/>
              <a:buFont typeface="Arial"/>
              <a:buNone/>
            </a:pPr>
            <a:endParaRPr sz="1100" dirty="0">
              <a:solidFill>
                <a:schemeClr val="tx1"/>
              </a:solidFill>
              <a:highlight>
                <a:srgbClr val="FFFFFF"/>
              </a:highlight>
              <a:latin typeface="Roboto" panose="02000000000000000000" pitchFamily="2" charset="0"/>
              <a:ea typeface="Roboto" panose="02000000000000000000" pitchFamily="2" charset="0"/>
              <a:cs typeface="Roboto" panose="02000000000000000000" pitchFamily="2" charset="0"/>
              <a:sym typeface="Arial"/>
            </a:endParaRPr>
          </a:p>
          <a:p>
            <a:pPr marL="0" lvl="0" indent="0" algn="l" rtl="0">
              <a:spcBef>
                <a:spcPts val="800"/>
              </a:spcBef>
              <a:spcAft>
                <a:spcPts val="0"/>
              </a:spcAft>
              <a:buClr>
                <a:schemeClr val="dk1"/>
              </a:buClr>
              <a:buSzPts val="1100"/>
              <a:buFont typeface="Arial"/>
              <a:buNone/>
            </a:pPr>
            <a:r>
              <a:rPr lang="en" sz="1100" dirty="0">
                <a:solidFill>
                  <a:schemeClr val="tx1"/>
                </a:solidFill>
                <a:latin typeface="Roboto" panose="02000000000000000000" pitchFamily="2" charset="0"/>
                <a:ea typeface="Roboto" panose="02000000000000000000" pitchFamily="2" charset="0"/>
                <a:cs typeface="Roboto" panose="02000000000000000000" pitchFamily="2" charset="0"/>
                <a:sym typeface="Arial"/>
              </a:rPr>
              <a:t>More information and a template notification letter can be found on the </a:t>
            </a:r>
            <a:r>
              <a:rPr lang="en" sz="1100" u="sng" dirty="0">
                <a:solidFill>
                  <a:schemeClr val="hlink"/>
                </a:solidFill>
                <a:latin typeface="Roboto" panose="02000000000000000000" pitchFamily="2" charset="0"/>
                <a:ea typeface="Roboto" panose="02000000000000000000" pitchFamily="2" charset="0"/>
                <a:cs typeface="Roboto" panose="02000000000000000000" pitchFamily="2" charset="0"/>
                <a:sym typeface="Arial"/>
                <a:hlinkClick r:id="rId3"/>
              </a:rPr>
              <a:t>Educator Qualification Requirements Under ESSA webpage</a:t>
            </a:r>
            <a:r>
              <a:rPr lang="en" sz="1100" dirty="0">
                <a:latin typeface="Roboto" panose="02000000000000000000" pitchFamily="2" charset="0"/>
                <a:ea typeface="Roboto" panose="02000000000000000000" pitchFamily="2" charset="0"/>
                <a:cs typeface="Roboto" panose="02000000000000000000" pitchFamily="2" charset="0"/>
                <a:sym typeface="Arial"/>
              </a:rPr>
              <a:t>.</a:t>
            </a:r>
            <a:endParaRPr sz="1100" dirty="0">
              <a:latin typeface="Roboto" panose="02000000000000000000" pitchFamily="2" charset="0"/>
              <a:ea typeface="Roboto" panose="02000000000000000000" pitchFamily="2" charset="0"/>
              <a:cs typeface="Roboto" panose="02000000000000000000" pitchFamily="2" charset="0"/>
              <a:sym typeface="Arial"/>
            </a:endParaRPr>
          </a:p>
          <a:p>
            <a:pPr marL="0" lvl="0" indent="0" algn="l" rtl="0">
              <a:spcBef>
                <a:spcPts val="0"/>
              </a:spcBef>
              <a:spcAft>
                <a:spcPts val="1200"/>
              </a:spcAft>
              <a:buNone/>
            </a:pPr>
            <a:endParaRPr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312"/>
        <p:cNvGrpSpPr/>
        <p:nvPr/>
      </p:nvGrpSpPr>
      <p:grpSpPr>
        <a:xfrm>
          <a:off x="0" y="0"/>
          <a:ext cx="0" cy="0"/>
          <a:chOff x="0" y="0"/>
          <a:chExt cx="0" cy="0"/>
        </a:xfrm>
      </p:grpSpPr>
      <p:sp>
        <p:nvSpPr>
          <p:cNvPr id="1313" name="Google Shape;1313;p168"/>
          <p:cNvSpPr txBox="1">
            <a:spLocks noGrp="1"/>
          </p:cNvSpPr>
          <p:nvPr>
            <p:ph type="title"/>
          </p:nvPr>
        </p:nvSpPr>
        <p:spPr>
          <a:xfrm>
            <a:off x="0" y="3361600"/>
            <a:ext cx="9144000" cy="666600"/>
          </a:xfrm>
          <a:prstGeom prst="rect">
            <a:avLst/>
          </a:prstGeom>
          <a:solidFill>
            <a:srgbClr val="E66710"/>
          </a:solidFill>
        </p:spPr>
        <p:txBody>
          <a:bodyPr spcFirstLastPara="1" wrap="square" lIns="91425" tIns="91425" rIns="91425" bIns="91425" anchor="t" anchorCtr="0">
            <a:normAutofit/>
          </a:bodyPr>
          <a:lstStyle/>
          <a:p>
            <a:pPr marL="0" lvl="0" indent="0" algn="ctr" rtl="0">
              <a:spcBef>
                <a:spcPts val="0"/>
              </a:spcBef>
              <a:spcAft>
                <a:spcPts val="0"/>
              </a:spcAft>
              <a:buNone/>
            </a:pPr>
            <a:r>
              <a:rPr lang="en"/>
              <a:t>Upcoming Meetings</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17"/>
        <p:cNvGrpSpPr/>
        <p:nvPr/>
      </p:nvGrpSpPr>
      <p:grpSpPr>
        <a:xfrm>
          <a:off x="0" y="0"/>
          <a:ext cx="0" cy="0"/>
          <a:chOff x="0" y="0"/>
          <a:chExt cx="0" cy="0"/>
        </a:xfrm>
      </p:grpSpPr>
      <p:sp>
        <p:nvSpPr>
          <p:cNvPr id="1318" name="Google Shape;1318;p169"/>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lnSpc>
                <a:spcPct val="90000"/>
              </a:lnSpc>
              <a:spcBef>
                <a:spcPts val="0"/>
              </a:spcBef>
              <a:spcAft>
                <a:spcPts val="0"/>
              </a:spcAft>
              <a:buClr>
                <a:schemeClr val="dk1"/>
              </a:buClr>
              <a:buSzPts val="2100"/>
              <a:buFont typeface="Arial"/>
              <a:buNone/>
            </a:pPr>
            <a:r>
              <a:rPr lang="en"/>
              <a:t>Looking Ahead…</a:t>
            </a:r>
            <a:endParaRPr/>
          </a:p>
          <a:p>
            <a:pPr marL="0" lvl="0" indent="0" algn="l" rtl="0">
              <a:spcBef>
                <a:spcPts val="0"/>
              </a:spcBef>
              <a:spcAft>
                <a:spcPts val="0"/>
              </a:spcAft>
              <a:buNone/>
            </a:pPr>
            <a:endParaRPr/>
          </a:p>
        </p:txBody>
      </p:sp>
      <p:sp>
        <p:nvSpPr>
          <p:cNvPr id="1319" name="Google Shape;1319;p169"/>
          <p:cNvSpPr txBox="1">
            <a:spLocks noGrp="1"/>
          </p:cNvSpPr>
          <p:nvPr>
            <p:ph type="body" idx="1"/>
          </p:nvPr>
        </p:nvSpPr>
        <p:spPr>
          <a:xfrm>
            <a:off x="311700" y="1152475"/>
            <a:ext cx="5277900" cy="3034800"/>
          </a:xfrm>
          <a:prstGeom prst="rect">
            <a:avLst/>
          </a:prstGeom>
        </p:spPr>
        <p:txBody>
          <a:bodyPr spcFirstLastPara="1" wrap="square" lIns="91425" tIns="91425" rIns="91425" bIns="91425" anchor="t" anchorCtr="0">
            <a:normAutofit/>
          </a:bodyPr>
          <a:lstStyle/>
          <a:p>
            <a:pPr marL="0" lvl="0" indent="0" algn="l" rtl="0">
              <a:lnSpc>
                <a:spcPct val="90000"/>
              </a:lnSpc>
              <a:spcBef>
                <a:spcPts val="600"/>
              </a:spcBef>
              <a:spcAft>
                <a:spcPts val="1800"/>
              </a:spcAft>
              <a:buClr>
                <a:schemeClr val="dk1"/>
              </a:buClr>
              <a:buSzPts val="1800"/>
              <a:buFont typeface="Arial"/>
              <a:buNone/>
            </a:pPr>
            <a:r>
              <a:rPr lang="en" dirty="0"/>
              <a:t>Any requests for topics or questions?</a:t>
            </a:r>
            <a:endParaRPr dirty="0"/>
          </a:p>
          <a:p>
            <a:pPr marL="457200" lvl="0" indent="-330200" algn="l" rtl="0">
              <a:lnSpc>
                <a:spcPct val="90000"/>
              </a:lnSpc>
              <a:spcBef>
                <a:spcPts val="600"/>
              </a:spcBef>
              <a:spcAft>
                <a:spcPts val="0"/>
              </a:spcAft>
              <a:buSzPts val="1600"/>
              <a:buFont typeface="Roboto"/>
              <a:buChar char="•"/>
            </a:pPr>
            <a:r>
              <a:rPr lang="en" dirty="0"/>
              <a:t>Upcoming Office Hours </a:t>
            </a:r>
            <a:endParaRPr i="1" dirty="0"/>
          </a:p>
          <a:p>
            <a:pPr marL="914400" lvl="1" indent="-330200" algn="l" rtl="0">
              <a:lnSpc>
                <a:spcPct val="90000"/>
              </a:lnSpc>
              <a:spcBef>
                <a:spcPts val="600"/>
              </a:spcBef>
              <a:spcAft>
                <a:spcPts val="0"/>
              </a:spcAft>
              <a:buSzPts val="1600"/>
              <a:buFont typeface="Roboto"/>
              <a:buChar char="•"/>
            </a:pPr>
            <a:r>
              <a:rPr lang="en" sz="1600" b="1" dirty="0"/>
              <a:t>October 10</a:t>
            </a:r>
            <a:endParaRPr sz="1600" b="1" dirty="0"/>
          </a:p>
          <a:p>
            <a:pPr marL="1371600" lvl="2" indent="-330200" algn="l" rtl="0">
              <a:lnSpc>
                <a:spcPct val="90000"/>
              </a:lnSpc>
              <a:spcBef>
                <a:spcPts val="600"/>
              </a:spcBef>
              <a:spcAft>
                <a:spcPts val="0"/>
              </a:spcAft>
              <a:buSzPts val="1600"/>
              <a:buFont typeface="Arial"/>
              <a:buChar char="•"/>
            </a:pPr>
            <a:r>
              <a:rPr lang="en" sz="1600" dirty="0"/>
              <a:t>ESEA Foundations Training</a:t>
            </a:r>
            <a:endParaRPr sz="1600" dirty="0"/>
          </a:p>
          <a:p>
            <a:pPr marL="914400" lvl="1" indent="-330200" algn="l" rtl="0">
              <a:lnSpc>
                <a:spcPct val="90000"/>
              </a:lnSpc>
              <a:spcBef>
                <a:spcPts val="600"/>
              </a:spcBef>
              <a:spcAft>
                <a:spcPts val="0"/>
              </a:spcAft>
              <a:buSzPts val="1600"/>
              <a:buFont typeface="Roboto"/>
              <a:buChar char="•"/>
            </a:pPr>
            <a:r>
              <a:rPr lang="en" sz="1600" b="1" dirty="0"/>
              <a:t>October 24</a:t>
            </a:r>
            <a:endParaRPr sz="1600" dirty="0"/>
          </a:p>
        </p:txBody>
      </p:sp>
      <p:pic>
        <p:nvPicPr>
          <p:cNvPr id="1320" name="Google Shape;1320;p169">
            <a:extLst>
              <a:ext uri="{C183D7F6-B498-43B3-948B-1728B52AA6E4}">
                <adec:decorative xmlns:adec="http://schemas.microsoft.com/office/drawing/2017/decorative" val="1"/>
              </a:ext>
            </a:extLst>
          </p:cNvPr>
          <p:cNvPicPr preferRelativeResize="0"/>
          <p:nvPr/>
        </p:nvPicPr>
        <p:blipFill rotWithShape="1">
          <a:blip r:embed="rId3">
            <a:alphaModFix/>
          </a:blip>
          <a:srcRect/>
          <a:stretch/>
        </p:blipFill>
        <p:spPr>
          <a:xfrm>
            <a:off x="5835266" y="1152486"/>
            <a:ext cx="2621028" cy="174735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058"/>
        <p:cNvGrpSpPr/>
        <p:nvPr/>
      </p:nvGrpSpPr>
      <p:grpSpPr>
        <a:xfrm>
          <a:off x="0" y="0"/>
          <a:ext cx="0" cy="0"/>
          <a:chOff x="0" y="0"/>
          <a:chExt cx="0" cy="0"/>
        </a:xfrm>
      </p:grpSpPr>
      <p:sp>
        <p:nvSpPr>
          <p:cNvPr id="1059" name="Google Shape;1059;p134"/>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Reminders ~ ESSER III</a:t>
            </a:r>
            <a:endParaRPr dirty="0"/>
          </a:p>
        </p:txBody>
      </p:sp>
      <p:sp>
        <p:nvSpPr>
          <p:cNvPr id="1060" name="Google Shape;1060;p134"/>
          <p:cNvSpPr txBox="1">
            <a:spLocks noGrp="1"/>
          </p:cNvSpPr>
          <p:nvPr>
            <p:ph type="body" idx="1"/>
          </p:nvPr>
        </p:nvSpPr>
        <p:spPr>
          <a:xfrm>
            <a:off x="311700" y="1054350"/>
            <a:ext cx="8293213" cy="3034800"/>
          </a:xfrm>
          <a:prstGeom prst="rect">
            <a:avLst/>
          </a:prstGeom>
        </p:spPr>
        <p:txBody>
          <a:bodyPr spcFirstLastPara="1" wrap="square" lIns="91425" tIns="91425" rIns="91425" bIns="91425" anchor="t" anchorCtr="0">
            <a:normAutofit fontScale="92500" lnSpcReduction="20000"/>
          </a:bodyPr>
          <a:lstStyle/>
          <a:p>
            <a:pPr marL="457200" lvl="0" indent="-330200" algn="l" rtl="0">
              <a:spcBef>
                <a:spcPts val="0"/>
              </a:spcBef>
              <a:spcAft>
                <a:spcPts val="0"/>
              </a:spcAft>
              <a:buSzPts val="1600"/>
              <a:buChar char="●"/>
            </a:pPr>
            <a:r>
              <a:rPr lang="en" dirty="0"/>
              <a:t>ESSER III obligation deadline - Monday!!!! </a:t>
            </a:r>
            <a:endParaRPr dirty="0"/>
          </a:p>
          <a:p>
            <a:pPr marL="457200" lvl="0" indent="-330200" algn="l" rtl="0">
              <a:spcBef>
                <a:spcPts val="0"/>
              </a:spcBef>
              <a:spcAft>
                <a:spcPts val="0"/>
              </a:spcAft>
              <a:buSzPts val="1600"/>
              <a:buChar char="●"/>
            </a:pPr>
            <a:r>
              <a:rPr lang="en" dirty="0"/>
              <a:t>Obligation Timetable ~ </a:t>
            </a:r>
            <a:r>
              <a:rPr lang="en" u="sng" dirty="0">
                <a:solidFill>
                  <a:schemeClr val="hlink"/>
                </a:solidFill>
                <a:hlinkClick r:id="rId3"/>
              </a:rPr>
              <a:t>§76.707</a:t>
            </a:r>
            <a:endParaRPr dirty="0"/>
          </a:p>
          <a:p>
            <a:pPr marL="914400" lvl="1" indent="-317500" algn="l" rtl="0">
              <a:spcBef>
                <a:spcPts val="0"/>
              </a:spcBef>
              <a:spcAft>
                <a:spcPts val="0"/>
              </a:spcAft>
              <a:buSzPts val="1400"/>
              <a:buChar char="○"/>
            </a:pPr>
            <a:r>
              <a:rPr lang="en" dirty="0"/>
              <a:t>Cannot pay salaries after 9/30/24</a:t>
            </a:r>
            <a:endParaRPr dirty="0"/>
          </a:p>
          <a:p>
            <a:pPr marL="457200" lvl="0" indent="-330200" algn="l" rtl="0">
              <a:spcBef>
                <a:spcPts val="0"/>
              </a:spcBef>
              <a:spcAft>
                <a:spcPts val="0"/>
              </a:spcAft>
              <a:buSzPts val="1600"/>
              <a:buChar char="●"/>
            </a:pPr>
            <a:r>
              <a:rPr lang="en" dirty="0"/>
              <a:t>Final Request for Reimbursement ~ </a:t>
            </a:r>
            <a:r>
              <a:rPr lang="en" u="sng" dirty="0">
                <a:solidFill>
                  <a:schemeClr val="hlink"/>
                </a:solidFill>
                <a:hlinkClick r:id="rId4"/>
              </a:rPr>
              <a:t>Grants Fiscal Website</a:t>
            </a:r>
            <a:endParaRPr dirty="0"/>
          </a:p>
          <a:p>
            <a:pPr marL="914400" lvl="1" indent="-317500" algn="l" rtl="0">
              <a:spcBef>
                <a:spcPts val="0"/>
              </a:spcBef>
              <a:spcAft>
                <a:spcPts val="0"/>
              </a:spcAft>
              <a:buSzPts val="1400"/>
              <a:buChar char="○"/>
            </a:pPr>
            <a:r>
              <a:rPr lang="en" dirty="0"/>
              <a:t>ESSER </a:t>
            </a:r>
            <a:r>
              <a:rPr lang="en" u="sng" dirty="0">
                <a:solidFill>
                  <a:schemeClr val="hlink"/>
                </a:solidFill>
                <a:hlinkClick r:id="rId5"/>
              </a:rPr>
              <a:t>Request for Funds Form</a:t>
            </a:r>
            <a:r>
              <a:rPr lang="en" dirty="0"/>
              <a:t> is still in Formsite</a:t>
            </a:r>
            <a:endParaRPr dirty="0"/>
          </a:p>
          <a:p>
            <a:pPr marL="457200" lvl="0" indent="-330200" algn="l" rtl="0">
              <a:spcBef>
                <a:spcPts val="0"/>
              </a:spcBef>
              <a:spcAft>
                <a:spcPts val="0"/>
              </a:spcAft>
              <a:buSzPts val="1600"/>
              <a:buChar char="●"/>
            </a:pPr>
            <a:r>
              <a:rPr lang="en" u="sng" dirty="0">
                <a:solidFill>
                  <a:schemeClr val="hlink"/>
                </a:solidFill>
                <a:hlinkClick r:id="rId6"/>
              </a:rPr>
              <a:t>Countdown to Closeout</a:t>
            </a:r>
            <a:endParaRPr dirty="0"/>
          </a:p>
          <a:p>
            <a:pPr marL="457200" lvl="0" indent="-330200" algn="l" rtl="0">
              <a:spcBef>
                <a:spcPts val="0"/>
              </a:spcBef>
              <a:spcAft>
                <a:spcPts val="0"/>
              </a:spcAft>
              <a:buSzPts val="1600"/>
              <a:buChar char="●"/>
            </a:pPr>
            <a:r>
              <a:rPr lang="en" dirty="0"/>
              <a:t>Liquidation Extension Requests due October 15, 2024</a:t>
            </a:r>
            <a:endParaRPr dirty="0"/>
          </a:p>
          <a:p>
            <a:pPr marL="914400" lvl="1" indent="-317500" algn="l" rtl="0">
              <a:spcBef>
                <a:spcPts val="0"/>
              </a:spcBef>
              <a:spcAft>
                <a:spcPts val="0"/>
              </a:spcAft>
              <a:buSzPts val="1400"/>
              <a:buChar char="○"/>
            </a:pPr>
            <a:r>
              <a:rPr lang="en" dirty="0"/>
              <a:t>Requires approval by U.S. Department of Education </a:t>
            </a:r>
            <a:endParaRPr dirty="0"/>
          </a:p>
          <a:p>
            <a:pPr marL="914400" lvl="1" indent="-317500" algn="l" rtl="0">
              <a:spcBef>
                <a:spcPts val="0"/>
              </a:spcBef>
              <a:spcAft>
                <a:spcPts val="0"/>
              </a:spcAft>
              <a:buSzPts val="1400"/>
              <a:buChar char="○"/>
            </a:pPr>
            <a:r>
              <a:rPr lang="en" dirty="0"/>
              <a:t>Only allowable for costs that are fully and properly obligated by 9/30/24</a:t>
            </a:r>
            <a:endParaRPr dirty="0"/>
          </a:p>
          <a:p>
            <a:pPr marL="914400" lvl="1" indent="-317500" algn="l" rtl="0">
              <a:spcBef>
                <a:spcPts val="0"/>
              </a:spcBef>
              <a:spcAft>
                <a:spcPts val="0"/>
              </a:spcAft>
              <a:buSzPts val="1400"/>
              <a:buChar char="○"/>
            </a:pPr>
            <a:r>
              <a:rPr lang="en" dirty="0"/>
              <a:t>Must have a justification (cannot be ‘need more time’) </a:t>
            </a:r>
            <a:endParaRPr dirty="0"/>
          </a:p>
          <a:p>
            <a:pPr marL="914400" lvl="1" indent="-317500" algn="l" rtl="0">
              <a:spcBef>
                <a:spcPts val="0"/>
              </a:spcBef>
              <a:spcAft>
                <a:spcPts val="0"/>
              </a:spcAft>
              <a:buSzPts val="1400"/>
              <a:buChar char="○"/>
            </a:pPr>
            <a:r>
              <a:rPr lang="en" dirty="0"/>
              <a:t>See </a:t>
            </a:r>
            <a:r>
              <a:rPr lang="en" u="sng" dirty="0">
                <a:solidFill>
                  <a:schemeClr val="hlink"/>
                </a:solidFill>
                <a:hlinkClick r:id="rId7"/>
              </a:rPr>
              <a:t>ESSER III Website</a:t>
            </a:r>
            <a:r>
              <a:rPr lang="en" dirty="0"/>
              <a:t> for information on Liquidation Extensions</a:t>
            </a:r>
            <a:endParaRPr dirty="0"/>
          </a:p>
          <a:p>
            <a:pPr marL="914400" lvl="1" indent="-317500" algn="l" rtl="0">
              <a:spcBef>
                <a:spcPts val="0"/>
              </a:spcBef>
              <a:spcAft>
                <a:spcPts val="0"/>
              </a:spcAft>
              <a:buSzPts val="1400"/>
              <a:buChar char="○"/>
            </a:pPr>
            <a:r>
              <a:rPr lang="en" u="sng" dirty="0">
                <a:solidFill>
                  <a:schemeClr val="hlink"/>
                </a:solidFill>
                <a:hlinkClick r:id="rId8"/>
              </a:rPr>
              <a:t>Submission Form</a:t>
            </a:r>
            <a:endParaRPr dirty="0"/>
          </a:p>
          <a:p>
            <a:pPr marL="914400" lvl="1" indent="-317500" algn="l" rtl="0">
              <a:spcBef>
                <a:spcPts val="0"/>
              </a:spcBef>
              <a:spcAft>
                <a:spcPts val="0"/>
              </a:spcAft>
              <a:buSzPts val="1400"/>
              <a:buChar char="○"/>
            </a:pPr>
            <a:r>
              <a:rPr lang="en" dirty="0"/>
              <a:t>August 29 Office Hours had a training on Liquidation Extensions</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324"/>
        <p:cNvGrpSpPr/>
        <p:nvPr/>
      </p:nvGrpSpPr>
      <p:grpSpPr>
        <a:xfrm>
          <a:off x="0" y="0"/>
          <a:ext cx="0" cy="0"/>
          <a:chOff x="0" y="0"/>
          <a:chExt cx="0" cy="0"/>
        </a:xfrm>
      </p:grpSpPr>
      <p:sp>
        <p:nvSpPr>
          <p:cNvPr id="1325" name="Google Shape;1325;p170"/>
          <p:cNvSpPr txBox="1">
            <a:spLocks noGrp="1"/>
          </p:cNvSpPr>
          <p:nvPr>
            <p:ph type="title" idx="4294967295"/>
          </p:nvPr>
        </p:nvSpPr>
        <p:spPr>
          <a:xfrm>
            <a:off x="107025" y="0"/>
            <a:ext cx="8481000" cy="741300"/>
          </a:xfrm>
          <a:prstGeom prst="rect">
            <a:avLst/>
          </a:prstGeom>
        </p:spPr>
        <p:txBody>
          <a:bodyPr spcFirstLastPara="1" wrap="square" lIns="91425" tIns="91425" rIns="91425" bIns="91425" anchor="t" anchorCtr="0">
            <a:normAutofit/>
          </a:bodyPr>
          <a:lstStyle/>
          <a:p>
            <a:pPr marL="0" lvl="0" indent="0" algn="l" rtl="0">
              <a:lnSpc>
                <a:spcPct val="90000"/>
              </a:lnSpc>
              <a:spcBef>
                <a:spcPts val="0"/>
              </a:spcBef>
              <a:spcAft>
                <a:spcPts val="0"/>
              </a:spcAft>
              <a:buClr>
                <a:schemeClr val="lt1"/>
              </a:buClr>
              <a:buSzPts val="1620"/>
              <a:buFont typeface="Arial"/>
              <a:buNone/>
            </a:pPr>
            <a:r>
              <a:rPr lang="en" sz="1920">
                <a:latin typeface="Roboto"/>
                <a:ea typeface="Roboto"/>
                <a:cs typeface="Roboto"/>
                <a:sym typeface="Roboto"/>
              </a:rPr>
              <a:t>CDE Contacts!</a:t>
            </a:r>
            <a:endParaRPr sz="1920">
              <a:latin typeface="Roboto"/>
              <a:ea typeface="Roboto"/>
              <a:cs typeface="Roboto"/>
              <a:sym typeface="Roboto"/>
            </a:endParaRPr>
          </a:p>
          <a:p>
            <a:pPr marL="0" lvl="0" indent="0" algn="l" rtl="0">
              <a:lnSpc>
                <a:spcPct val="90000"/>
              </a:lnSpc>
              <a:spcBef>
                <a:spcPts val="0"/>
              </a:spcBef>
              <a:spcAft>
                <a:spcPts val="0"/>
              </a:spcAft>
              <a:buClr>
                <a:schemeClr val="dk1"/>
              </a:buClr>
              <a:buSzPts val="1620"/>
              <a:buFont typeface="Arial"/>
              <a:buNone/>
            </a:pPr>
            <a:r>
              <a:rPr lang="en" sz="1110">
                <a:latin typeface="Roboto"/>
                <a:ea typeface="Roboto"/>
                <a:cs typeface="Roboto"/>
                <a:sym typeface="Roboto"/>
              </a:rPr>
              <a:t>Emails: </a:t>
            </a:r>
            <a:r>
              <a:rPr lang="en" sz="1110" u="sng">
                <a:solidFill>
                  <a:schemeClr val="hlink"/>
                </a:solidFill>
                <a:latin typeface="Roboto"/>
                <a:ea typeface="Roboto"/>
                <a:cs typeface="Roboto"/>
                <a:sym typeface="Roboto"/>
                <a:hlinkClick r:id="rId3"/>
              </a:rPr>
              <a:t>Lastname_Firstinitial@cde.state.co.us</a:t>
            </a:r>
            <a:r>
              <a:rPr lang="en" sz="1110">
                <a:latin typeface="Roboto"/>
                <a:ea typeface="Roboto"/>
                <a:cs typeface="Roboto"/>
                <a:sym typeface="Roboto"/>
              </a:rPr>
              <a:t> (e.g., Smith_a@cde.state.co.us)</a:t>
            </a:r>
            <a:endParaRPr sz="1110">
              <a:latin typeface="Roboto"/>
              <a:ea typeface="Roboto"/>
              <a:cs typeface="Roboto"/>
              <a:sym typeface="Roboto"/>
            </a:endParaRPr>
          </a:p>
        </p:txBody>
      </p:sp>
      <p:graphicFrame>
        <p:nvGraphicFramePr>
          <p:cNvPr id="1326" name="Google Shape;1326;p170"/>
          <p:cNvGraphicFramePr/>
          <p:nvPr/>
        </p:nvGraphicFramePr>
        <p:xfrm>
          <a:off x="107018" y="513645"/>
          <a:ext cx="3000000" cy="3000000"/>
        </p:xfrm>
        <a:graphic>
          <a:graphicData uri="http://schemas.openxmlformats.org/drawingml/2006/table">
            <a:tbl>
              <a:tblPr firstRow="1">
                <a:noFill/>
                <a:tableStyleId>{BAFBCD0D-01FA-453D-B59E-88073A9105AB}</a:tableStyleId>
              </a:tblPr>
              <a:tblGrid>
                <a:gridCol w="4513975">
                  <a:extLst>
                    <a:ext uri="{9D8B030D-6E8A-4147-A177-3AD203B41FA5}">
                      <a16:colId xmlns:a16="http://schemas.microsoft.com/office/drawing/2014/main" val="20000"/>
                    </a:ext>
                  </a:extLst>
                </a:gridCol>
                <a:gridCol w="3967025">
                  <a:extLst>
                    <a:ext uri="{9D8B030D-6E8A-4147-A177-3AD203B41FA5}">
                      <a16:colId xmlns:a16="http://schemas.microsoft.com/office/drawing/2014/main" val="20001"/>
                    </a:ext>
                  </a:extLst>
                </a:gridCol>
              </a:tblGrid>
              <a:tr h="414825">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Federal Programs &amp; Supports </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(ESEA/ESSER Program Supports)</a:t>
                      </a:r>
                      <a:endParaRPr sz="1000" b="1" u="none" strike="noStrike" cap="none">
                        <a:latin typeface="Calibri"/>
                        <a:ea typeface="Calibri"/>
                        <a:cs typeface="Calibri"/>
                        <a:sym typeface="Calibri"/>
                      </a:endParaRPr>
                    </a:p>
                  </a:txBody>
                  <a:tcPr marL="68575" marR="68575" marT="68575" marB="68575">
                    <a:solidFill>
                      <a:srgbClr val="F8B333"/>
                    </a:solidFill>
                  </a:tcPr>
                </a:tc>
                <a:tc>
                  <a:txBody>
                    <a:bodyPr/>
                    <a:lstStyle/>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School Finance &amp; Operations</a:t>
                      </a:r>
                      <a:endParaRPr sz="1000" b="1" u="none" strike="noStrike" cap="none">
                        <a:latin typeface="Calibri"/>
                        <a:ea typeface="Calibri"/>
                        <a:cs typeface="Calibri"/>
                        <a:sym typeface="Calibri"/>
                      </a:endParaRPr>
                    </a:p>
                    <a:p>
                      <a:pPr marL="0" marR="0" lvl="0" indent="0" algn="ctr" rtl="0">
                        <a:lnSpc>
                          <a:spcPct val="100000"/>
                        </a:lnSpc>
                        <a:spcBef>
                          <a:spcPts val="0"/>
                        </a:spcBef>
                        <a:spcAft>
                          <a:spcPts val="0"/>
                        </a:spcAft>
                        <a:buClr>
                          <a:srgbClr val="000000"/>
                        </a:buClr>
                        <a:buSzPts val="1100"/>
                        <a:buFont typeface="Arial"/>
                        <a:buNone/>
                      </a:pPr>
                      <a:r>
                        <a:rPr lang="en" sz="1000" b="1" u="none" strike="noStrike" cap="none">
                          <a:latin typeface="Calibri"/>
                          <a:ea typeface="Calibri"/>
                          <a:cs typeface="Calibri"/>
                          <a:sym typeface="Calibri"/>
                        </a:rPr>
                        <a:t>(Fiscal and Systems Supports) </a:t>
                      </a:r>
                      <a:endParaRPr sz="1000" b="1" u="none" strike="noStrike" cap="none">
                        <a:latin typeface="Calibri"/>
                        <a:ea typeface="Calibri"/>
                        <a:cs typeface="Calibri"/>
                        <a:sym typeface="Calibri"/>
                      </a:endParaRPr>
                    </a:p>
                  </a:txBody>
                  <a:tcPr marL="68575" marR="68575" marT="68575" marB="68575">
                    <a:solidFill>
                      <a:srgbClr val="F8B333"/>
                    </a:solidFill>
                  </a:tcPr>
                </a:tc>
                <a:extLst>
                  <a:ext uri="{0D108BD9-81ED-4DB2-BD59-A6C34878D82A}">
                    <a16:rowId xmlns:a16="http://schemas.microsoft.com/office/drawing/2014/main" val="10000"/>
                  </a:ext>
                </a:extLst>
              </a:tr>
              <a:tr h="3726875">
                <a:tc>
                  <a:txBody>
                    <a:bodyPr/>
                    <a:lstStyle/>
                    <a:p>
                      <a:pPr marL="0" marR="0" lvl="0" indent="0" algn="l" rtl="0">
                        <a:lnSpc>
                          <a:spcPct val="90000"/>
                        </a:lnSpc>
                        <a:spcBef>
                          <a:spcPts val="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4"/>
                        </a:rPr>
                        <a:t>Nazie Mohajeri-Nelson</a:t>
                      </a:r>
                      <a:r>
                        <a:rPr lang="en" sz="1000" u="none" strike="noStrike" cap="none">
                          <a:solidFill>
                            <a:schemeClr val="dk1"/>
                          </a:solidFill>
                          <a:latin typeface="Calibri"/>
                          <a:ea typeface="Calibri"/>
                          <a:cs typeface="Calibri"/>
                          <a:sym typeface="Calibri"/>
                        </a:rPr>
                        <a:t>, Executive Director of Federal Programs &amp; Supports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000"/>
                        <a:buFont typeface="Arial"/>
                        <a:buNone/>
                      </a:pPr>
                      <a:r>
                        <a:rPr lang="en" sz="1000" b="1" u="sng" strike="noStrike" cap="none">
                          <a:solidFill>
                            <a:schemeClr val="dk1"/>
                          </a:solidFill>
                          <a:latin typeface="Calibri"/>
                          <a:ea typeface="Calibri"/>
                          <a:cs typeface="Calibri"/>
                          <a:sym typeface="Calibri"/>
                        </a:rPr>
                        <a:t>Program Specialists</a:t>
                      </a:r>
                      <a:endParaRPr sz="1000" b="1" u="sng"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Implementation Supervisor: </a:t>
                      </a:r>
                      <a:r>
                        <a:rPr lang="en" sz="1000" u="sng" strike="noStrike" cap="none">
                          <a:solidFill>
                            <a:schemeClr val="hlink"/>
                          </a:solidFill>
                          <a:latin typeface="Calibri"/>
                          <a:ea typeface="Calibri"/>
                          <a:cs typeface="Calibri"/>
                          <a:sym typeface="Calibri"/>
                          <a:hlinkClick r:id="rId5"/>
                        </a:rPr>
                        <a:t>Laura Meushaw</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Program Implementation Coordinator: </a:t>
                      </a:r>
                      <a:r>
                        <a:rPr lang="en" sz="1000" u="sng" strike="noStrike" cap="none">
                          <a:solidFill>
                            <a:schemeClr val="hlink"/>
                          </a:solidFill>
                          <a:latin typeface="Calibri"/>
                          <a:ea typeface="Calibri"/>
                          <a:cs typeface="Calibri"/>
                          <a:sym typeface="Calibri"/>
                          <a:hlinkClick r:id="rId6"/>
                        </a:rPr>
                        <a:t>Christina Adeboye Sullivan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Monitoring Supervisor: </a:t>
                      </a:r>
                      <a:r>
                        <a:rPr lang="en" sz="1000" u="sng" strike="noStrike" cap="none">
                          <a:solidFill>
                            <a:schemeClr val="hlink"/>
                          </a:solidFill>
                          <a:latin typeface="Calibri"/>
                          <a:ea typeface="Calibri"/>
                          <a:cs typeface="Calibri"/>
                          <a:sym typeface="Calibri"/>
                          <a:hlinkClick r:id="rId7"/>
                        </a:rPr>
                        <a:t>Tammy Giessinger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ESEA/ESSER Monitoring Coordinator: </a:t>
                      </a:r>
                      <a:r>
                        <a:rPr lang="en" sz="1000" u="sng" strike="noStrike" cap="none">
                          <a:solidFill>
                            <a:schemeClr val="hlink"/>
                          </a:solidFill>
                          <a:latin typeface="Calibri"/>
                          <a:ea typeface="Calibri"/>
                          <a:cs typeface="Calibri"/>
                          <a:sym typeface="Calibri"/>
                          <a:hlinkClick r:id="rId8"/>
                        </a:rPr>
                        <a:t>Kristin Crumley</a:t>
                      </a:r>
                      <a:r>
                        <a:rPr lang="en" sz="1000" u="sng" strike="noStrike" cap="none">
                          <a:solidFill>
                            <a:schemeClr val="hlink"/>
                          </a:solidFill>
                          <a:latin typeface="Calibri"/>
                          <a:ea typeface="Calibri"/>
                          <a:cs typeface="Calibri"/>
                          <a:sym typeface="Calibri"/>
                        </a:rPr>
                        <a: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u="none" strike="noStrike" cap="none">
                          <a:solidFill>
                            <a:schemeClr val="dk1"/>
                          </a:solidFill>
                          <a:latin typeface="Calibri"/>
                          <a:ea typeface="Calibri"/>
                          <a:cs typeface="Calibri"/>
                          <a:sym typeface="Calibri"/>
                        </a:rPr>
                        <a:t>Program Effectiveness Supervisor: </a:t>
                      </a:r>
                      <a:r>
                        <a:rPr lang="en" sz="1000" u="sng" strike="noStrike" cap="none">
                          <a:solidFill>
                            <a:schemeClr val="hlink"/>
                          </a:solidFill>
                          <a:latin typeface="Calibri"/>
                          <a:ea typeface="Calibri"/>
                          <a:cs typeface="Calibri"/>
                          <a:sym typeface="Calibri"/>
                          <a:hlinkClick r:id="rId9"/>
                        </a:rPr>
                        <a:t>Tina Negley</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a:solidFill>
                            <a:schemeClr val="dk1"/>
                          </a:solidFill>
                          <a:latin typeface="Calibri"/>
                          <a:ea typeface="Calibri"/>
                          <a:cs typeface="Calibri"/>
                          <a:sym typeface="Calibri"/>
                        </a:rPr>
                        <a:t>Program Evaluation &amp; Research Coordinator: </a:t>
                      </a:r>
                      <a:r>
                        <a:rPr lang="en" sz="1000" u="sng">
                          <a:solidFill>
                            <a:schemeClr val="hlink"/>
                          </a:solidFill>
                          <a:latin typeface="Calibri"/>
                          <a:ea typeface="Calibri"/>
                          <a:cs typeface="Calibri"/>
                          <a:sym typeface="Calibri"/>
                          <a:hlinkClick r:id="rId10"/>
                        </a:rPr>
                        <a:t>Anna Rowan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Char char="●"/>
                      </a:pPr>
                      <a:r>
                        <a:rPr lang="en" sz="1000">
                          <a:solidFill>
                            <a:schemeClr val="dk1"/>
                          </a:solidFill>
                          <a:latin typeface="Calibri"/>
                          <a:ea typeface="Calibri"/>
                          <a:cs typeface="Calibri"/>
                          <a:sym typeface="Calibri"/>
                        </a:rPr>
                        <a:t>Strategic Recovery Office (ESSER State Reserve): </a:t>
                      </a:r>
                      <a:r>
                        <a:rPr lang="en" sz="1000" u="sng">
                          <a:solidFill>
                            <a:schemeClr val="hlink"/>
                          </a:solidFill>
                          <a:latin typeface="Calibri"/>
                          <a:ea typeface="Calibri"/>
                          <a:cs typeface="Calibri"/>
                          <a:sym typeface="Calibri"/>
                          <a:hlinkClick r:id="rId11"/>
                        </a:rPr>
                        <a:t>Matt Koziol</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ESEA Programs Specialists</a:t>
                      </a:r>
                      <a:r>
                        <a:rPr lang="en" sz="1000" u="none" strike="noStrike" cap="none">
                          <a:solidFill>
                            <a:schemeClr val="dk1"/>
                          </a:solidFill>
                          <a:latin typeface="Calibri"/>
                          <a:ea typeface="Calibri"/>
                          <a:cs typeface="Calibri"/>
                          <a:sym typeface="Calibri"/>
                        </a:rPr>
                        <a:t> and </a:t>
                      </a:r>
                      <a:r>
                        <a:rPr lang="en" sz="1000" u="sng" strike="noStrike" cap="none">
                          <a:solidFill>
                            <a:schemeClr val="hlink"/>
                          </a:solidFill>
                          <a:latin typeface="Calibri"/>
                          <a:ea typeface="Calibri"/>
                          <a:cs typeface="Calibri"/>
                          <a:sym typeface="Calibri"/>
                          <a:hlinkClick r:id="rId12"/>
                        </a:rPr>
                        <a:t>ESEA Regional Contacts</a:t>
                      </a:r>
                      <a:r>
                        <a:rPr lang="en" sz="1000" u="none" strike="noStrike" cap="none">
                          <a:solidFill>
                            <a:schemeClr val="dk1"/>
                          </a:solidFill>
                          <a:latin typeface="Calibri"/>
                          <a:ea typeface="Calibri"/>
                          <a:cs typeface="Calibri"/>
                          <a:sym typeface="Calibri"/>
                        </a:rPr>
                        <a:t> </a:t>
                      </a:r>
                      <a:r>
                        <a:rPr lang="en" sz="1000" b="1" u="none" strike="noStrike" cap="none">
                          <a:solidFill>
                            <a:schemeClr val="dk1"/>
                          </a:solidFill>
                          <a:latin typeface="Calibri"/>
                          <a:ea typeface="Calibri"/>
                          <a:cs typeface="Calibri"/>
                          <a:sym typeface="Calibri"/>
                        </a:rPr>
                        <a:t>(assigned by district)</a:t>
                      </a:r>
                      <a:endParaRPr sz="1000" b="1"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 </a:t>
                      </a:r>
                      <a:r>
                        <a:rPr lang="en" sz="1000" u="sng" strike="noStrike" cap="none">
                          <a:solidFill>
                            <a:schemeClr val="hlink"/>
                          </a:solidFill>
                          <a:latin typeface="Calibri"/>
                          <a:ea typeface="Calibri"/>
                          <a:cs typeface="Calibri"/>
                          <a:sym typeface="Calibri"/>
                          <a:hlinkClick r:id="rId5"/>
                        </a:rPr>
                        <a:t>Laura Meushaw</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Evita Byrd</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4"/>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 </a:t>
                      </a:r>
                      <a:r>
                        <a:rPr lang="en" sz="1000" u="sng" strike="noStrike" cap="none">
                          <a:solidFill>
                            <a:schemeClr val="hlink"/>
                          </a:solidFill>
                          <a:latin typeface="Calibri"/>
                          <a:ea typeface="Calibri"/>
                          <a:cs typeface="Calibri"/>
                          <a:sym typeface="Calibri"/>
                          <a:hlinkClick r:id="rId14"/>
                        </a:rPr>
                        <a:t>Rachel Echsner</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6"/>
                        </a:rPr>
                        <a:t>Sue Miller-Curley</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III: </a:t>
                      </a:r>
                      <a:r>
                        <a:rPr lang="en" sz="1000" u="sng" strike="noStrike" cap="none">
                          <a:solidFill>
                            <a:schemeClr val="hlink"/>
                          </a:solidFill>
                          <a:latin typeface="Calibri"/>
                          <a:ea typeface="Calibri"/>
                          <a:cs typeface="Calibri"/>
                          <a:sym typeface="Calibri"/>
                          <a:hlinkClick r:id="rId17"/>
                        </a:rPr>
                        <a:t>Rachel Temple</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5"/>
                        </a:rPr>
                        <a:t>Kim Boylan</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IV &amp; Stronger Connections Grant: </a:t>
                      </a:r>
                      <a:r>
                        <a:rPr lang="en" sz="1000" u="sng" strike="noStrike" cap="none">
                          <a:solidFill>
                            <a:schemeClr val="hlink"/>
                          </a:solidFill>
                          <a:latin typeface="Calibri"/>
                          <a:ea typeface="Calibri"/>
                          <a:cs typeface="Calibri"/>
                          <a:sym typeface="Calibri"/>
                          <a:hlinkClick r:id="rId18"/>
                        </a:rPr>
                        <a:t>Nathan Hickman</a:t>
                      </a:r>
                      <a:r>
                        <a:rPr lang="en" sz="1000" u="none" strike="noStrike" cap="none">
                          <a:solidFill>
                            <a:schemeClr val="dk1"/>
                          </a:solidFill>
                          <a:latin typeface="Calibri"/>
                          <a:ea typeface="Calibri"/>
                          <a:cs typeface="Calibri"/>
                          <a:sym typeface="Calibri"/>
                        </a:rPr>
                        <a:t>, </a:t>
                      </a:r>
                      <a:r>
                        <a:rPr lang="en" sz="1000" u="sng" strike="noStrike" cap="none">
                          <a:solidFill>
                            <a:schemeClr val="hlink"/>
                          </a:solidFill>
                          <a:latin typeface="Calibri"/>
                          <a:ea typeface="Calibri"/>
                          <a:cs typeface="Calibri"/>
                          <a:sym typeface="Calibri"/>
                          <a:hlinkClick r:id="rId13"/>
                        </a:rPr>
                        <a:t>Evita Byrd</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none" strike="noStrike" cap="none">
                          <a:solidFill>
                            <a:schemeClr val="dk1"/>
                          </a:solidFill>
                          <a:latin typeface="Calibri"/>
                          <a:ea typeface="Calibri"/>
                          <a:cs typeface="Calibri"/>
                          <a:sym typeface="Calibri"/>
                        </a:rPr>
                        <a:t>Title V: </a:t>
                      </a:r>
                      <a:r>
                        <a:rPr lang="en" sz="1000" u="sng">
                          <a:solidFill>
                            <a:schemeClr val="hlink"/>
                          </a:solidFill>
                          <a:latin typeface="Calibri"/>
                          <a:ea typeface="Calibri"/>
                          <a:cs typeface="Calibri"/>
                          <a:sym typeface="Calibri"/>
                          <a:hlinkClick r:id="rId6"/>
                        </a:rPr>
                        <a:t>Christina Adeboye-Sullivan</a:t>
                      </a:r>
                      <a:r>
                        <a:rPr lang="en" sz="1000">
                          <a:solidFill>
                            <a:schemeClr val="dk1"/>
                          </a:solidFill>
                          <a:latin typeface="Calibri"/>
                          <a:ea typeface="Calibri"/>
                          <a:cs typeface="Calibri"/>
                          <a:sym typeface="Calibri"/>
                        </a:rPr>
                        <a:t>, </a:t>
                      </a:r>
                      <a:r>
                        <a:rPr lang="en" sz="1000" u="sng">
                          <a:solidFill>
                            <a:schemeClr val="hlink"/>
                          </a:solidFill>
                          <a:latin typeface="Calibri"/>
                          <a:ea typeface="Calibri"/>
                          <a:cs typeface="Calibri"/>
                          <a:sym typeface="Calibri"/>
                          <a:hlinkClick r:id="rId14"/>
                        </a:rPr>
                        <a:t>Rachel Echsner</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Program Specialists</a:t>
                      </a:r>
                      <a:endParaRPr sz="1000" u="sng" strike="noStrike" cap="none">
                        <a:solidFill>
                          <a:schemeClr val="hlink"/>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19"/>
                        </a:rPr>
                        <a:t>Jonathan Schelke</a:t>
                      </a:r>
                      <a:endParaRPr sz="1000" u="none" strike="noStrike" cap="none"/>
                    </a:p>
                    <a:p>
                      <a:pPr marL="2540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0"/>
                        </a:rPr>
                        <a:t>Kriselda Craven</a:t>
                      </a:r>
                      <a:endParaRPr sz="1000">
                        <a:solidFill>
                          <a:schemeClr val="dk1"/>
                        </a:solidFill>
                        <a:latin typeface="Calibri"/>
                        <a:ea typeface="Calibri"/>
                        <a:cs typeface="Calibri"/>
                        <a:sym typeface="Calibri"/>
                      </a:endParaRPr>
                    </a:p>
                    <a:p>
                      <a:pPr marL="2540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1"/>
                        </a:rPr>
                        <a:t>Nadine Penn</a:t>
                      </a:r>
                      <a:endParaRPr sz="1000">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 and ESSER Data and Reporting Specialists</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rgbClr val="000000"/>
                        </a:buClr>
                        <a:buSzPts val="1000"/>
                        <a:buFont typeface="Calibri"/>
                        <a:buChar char="○"/>
                      </a:pPr>
                      <a:r>
                        <a:rPr lang="en" sz="1000" u="sng" strike="noStrike" cap="none">
                          <a:solidFill>
                            <a:schemeClr val="hlink"/>
                          </a:solidFill>
                          <a:latin typeface="Calibri"/>
                          <a:ea typeface="Calibri"/>
                          <a:cs typeface="Calibri"/>
                          <a:sym typeface="Calibri"/>
                          <a:hlinkClick r:id="rId22"/>
                        </a:rPr>
                        <a:t>Melissa Chaffin</a:t>
                      </a:r>
                      <a:r>
                        <a:rPr lang="en" sz="1000">
                          <a:latin typeface="Calibri"/>
                          <a:ea typeface="Calibri"/>
                          <a:cs typeface="Calibri"/>
                          <a:sym typeface="Calibri"/>
                        </a:rPr>
                        <a:t> (ESEA)</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23"/>
                        </a:rPr>
                        <a:t>Jerry Ring</a:t>
                      </a:r>
                      <a:r>
                        <a:rPr lang="en" sz="1000">
                          <a:latin typeface="Calibri"/>
                          <a:ea typeface="Calibri"/>
                          <a:cs typeface="Calibri"/>
                          <a:sym typeface="Calibri"/>
                        </a:rPr>
                        <a:t> </a:t>
                      </a:r>
                      <a:r>
                        <a:rPr lang="en" sz="1000">
                          <a:solidFill>
                            <a:schemeClr val="dk1"/>
                          </a:solidFill>
                          <a:latin typeface="Calibri"/>
                          <a:ea typeface="Calibri"/>
                          <a:cs typeface="Calibri"/>
                          <a:sym typeface="Calibri"/>
                        </a:rPr>
                        <a:t>(ESEA)</a:t>
                      </a:r>
                      <a:endParaRPr sz="1000">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10"/>
                        </a:rPr>
                        <a:t>Anna Rowan</a:t>
                      </a:r>
                      <a:r>
                        <a:rPr lang="en" sz="1000">
                          <a:solidFill>
                            <a:schemeClr val="dk1"/>
                          </a:solidFill>
                          <a:latin typeface="Calibri"/>
                          <a:ea typeface="Calibri"/>
                          <a:cs typeface="Calibri"/>
                          <a:sym typeface="Calibri"/>
                        </a:rPr>
                        <a:t> (ESEA)</a:t>
                      </a:r>
                      <a:endParaRPr sz="1000">
                        <a:solidFill>
                          <a:schemeClr val="dk1"/>
                        </a:solidFill>
                        <a:latin typeface="Calibri"/>
                        <a:ea typeface="Calibri"/>
                        <a:cs typeface="Calibri"/>
                        <a:sym typeface="Calibri"/>
                      </a:endParaRPr>
                    </a:p>
                  </a:txBody>
                  <a:tcPr marL="68575" marR="68575" marT="68575" marB="68575"/>
                </a:tc>
                <a:tc>
                  <a:txBody>
                    <a:bodyPr/>
                    <a:lstStyle/>
                    <a:p>
                      <a:pPr marL="0" marR="0" lvl="0" indent="0" algn="l" rtl="0">
                        <a:lnSpc>
                          <a:spcPct val="90000"/>
                        </a:lnSpc>
                        <a:spcBef>
                          <a:spcPts val="0"/>
                        </a:spcBef>
                        <a:spcAft>
                          <a:spcPts val="0"/>
                        </a:spcAft>
                        <a:buClr>
                          <a:srgbClr val="000000"/>
                        </a:buClr>
                        <a:buSzPts val="1100"/>
                        <a:buFont typeface="Arial"/>
                        <a:buNone/>
                      </a:pPr>
                      <a:r>
                        <a:rPr lang="en" sz="1000">
                          <a:solidFill>
                            <a:schemeClr val="dk1"/>
                          </a:solidFill>
                          <a:latin typeface="Calibri"/>
                          <a:ea typeface="Calibri"/>
                          <a:cs typeface="Calibri"/>
                          <a:sym typeface="Calibri"/>
                        </a:rPr>
                        <a:t>Vacant</a:t>
                      </a:r>
                      <a:r>
                        <a:rPr lang="en" sz="1000" u="none" strike="noStrike" cap="none">
                          <a:solidFill>
                            <a:schemeClr val="dk1"/>
                          </a:solidFill>
                          <a:latin typeface="Calibri"/>
                          <a:ea typeface="Calibri"/>
                          <a:cs typeface="Calibri"/>
                          <a:sym typeface="Calibri"/>
                        </a:rPr>
                        <a:t>, Executive Director of School District Operations Unit</a:t>
                      </a: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5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Fiscal Specialists</a:t>
                      </a:r>
                      <a:endParaRPr sz="1000" b="1" u="sng" strike="noStrike" cap="none">
                        <a:solidFill>
                          <a:schemeClr val="dk1"/>
                        </a:solidFill>
                        <a:latin typeface="Calibri"/>
                        <a:ea typeface="Calibri"/>
                        <a:cs typeface="Calibri"/>
                        <a:sym typeface="Calibri"/>
                      </a:endParaRPr>
                    </a:p>
                    <a:p>
                      <a:pPr marL="0" marR="0" lvl="0" indent="0" algn="l" rtl="0">
                        <a:lnSpc>
                          <a:spcPct val="90000"/>
                        </a:lnSpc>
                        <a:spcBef>
                          <a:spcPts val="500"/>
                        </a:spcBef>
                        <a:spcAft>
                          <a:spcPts val="0"/>
                        </a:spcAft>
                        <a:buClr>
                          <a:srgbClr val="000000"/>
                        </a:buClr>
                        <a:buSzPts val="1100"/>
                        <a:buFont typeface="Arial"/>
                        <a:buNone/>
                      </a:pPr>
                      <a:r>
                        <a:rPr lang="en" sz="1000" u="sng" strike="noStrike" cap="none">
                          <a:solidFill>
                            <a:schemeClr val="hlink"/>
                          </a:solidFill>
                          <a:latin typeface="Calibri"/>
                          <a:ea typeface="Calibri"/>
                          <a:cs typeface="Calibri"/>
                          <a:sym typeface="Calibri"/>
                          <a:hlinkClick r:id="rId24"/>
                        </a:rPr>
                        <a:t>Jennifer Austin</a:t>
                      </a:r>
                      <a:r>
                        <a:rPr lang="en" sz="1000" u="none" strike="noStrike" cap="none">
                          <a:solidFill>
                            <a:schemeClr val="dk1"/>
                          </a:solidFill>
                          <a:latin typeface="Calibri"/>
                          <a:ea typeface="Calibri"/>
                          <a:cs typeface="Calibri"/>
                          <a:sym typeface="Calibri"/>
                        </a:rPr>
                        <a:t>, Director of Grants Fiscal Management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ESEA</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5"/>
                        </a:rPr>
                        <a:t>Robert Hawkins</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6"/>
                        </a:rPr>
                        <a:t>Steven Kaleda</a:t>
                      </a:r>
                      <a:r>
                        <a:rPr lang="en" sz="1000" u="none" strike="noStrike" cap="none">
                          <a:solidFill>
                            <a:schemeClr val="dk1"/>
                          </a:solidFill>
                          <a:latin typeface="Calibri"/>
                          <a:ea typeface="Calibri"/>
                          <a:cs typeface="Calibri"/>
                          <a:sym typeface="Calibri"/>
                        </a:rPr>
                        <a:t>, Grants Fiscal Analyst </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Fiscal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6"/>
                        </a:rPr>
                        <a:t>Steven Kaleda</a:t>
                      </a:r>
                      <a:r>
                        <a:rPr lang="en" sz="1000" u="none" strike="noStrike" cap="none">
                          <a:solidFill>
                            <a:schemeClr val="dk1"/>
                          </a:solidFill>
                          <a:latin typeface="Calibri"/>
                          <a:ea typeface="Calibri"/>
                          <a:cs typeface="Calibri"/>
                          <a:sym typeface="Calibri"/>
                        </a:rPr>
                        <a:t> Grants Fiscal Analyst</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Calibri"/>
                        <a:buChar char="●"/>
                      </a:pPr>
                      <a:r>
                        <a:rPr lang="en" sz="1000" b="1" u="sng" strike="noStrike" cap="none">
                          <a:solidFill>
                            <a:schemeClr val="dk1"/>
                          </a:solidFill>
                          <a:latin typeface="Calibri"/>
                          <a:ea typeface="Calibri"/>
                          <a:cs typeface="Calibri"/>
                          <a:sym typeface="Calibri"/>
                        </a:rPr>
                        <a:t>ESSER Monitoring</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27"/>
                        </a:rPr>
                        <a:t>Bill Parsley</a:t>
                      </a:r>
                      <a:r>
                        <a:rPr lang="en" sz="1000">
                          <a:solidFill>
                            <a:schemeClr val="dk1"/>
                          </a:solidFill>
                          <a:latin typeface="Calibri"/>
                          <a:ea typeface="Calibri"/>
                          <a:cs typeface="Calibri"/>
                          <a:sym typeface="Calibri"/>
                        </a:rPr>
                        <a:t>, ESSER Fiscal Monitoring Supervisor</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8"/>
                        </a:rPr>
                        <a:t>Hilery Morris</a:t>
                      </a:r>
                      <a:r>
                        <a:rPr lang="en" sz="1000" u="none" strike="noStrike" cap="none">
                          <a:solidFill>
                            <a:schemeClr val="dk1"/>
                          </a:solidFill>
                          <a:latin typeface="Calibri"/>
                          <a:ea typeface="Calibri"/>
                          <a:cs typeface="Calibri"/>
                          <a:sym typeface="Calibri"/>
                        </a:rPr>
                        <a:t>, ESSER Fiscal Monitoring </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29"/>
                        </a:rPr>
                        <a:t>Kristina Jones</a:t>
                      </a:r>
                      <a:r>
                        <a:rPr lang="en" sz="1000" u="none" strike="noStrike" cap="none">
                          <a:solidFill>
                            <a:schemeClr val="dk1"/>
                          </a:solidFill>
                          <a:latin typeface="Calibri"/>
                          <a:ea typeface="Calibri"/>
                          <a:cs typeface="Calibri"/>
                          <a:sym typeface="Calibri"/>
                        </a:rPr>
                        <a:t>, Federal Fiscal Monitoring and Reporting Specialist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strike="noStrike" cap="none">
                          <a:solidFill>
                            <a:schemeClr val="hlink"/>
                          </a:solidFill>
                          <a:latin typeface="Calibri"/>
                          <a:ea typeface="Calibri"/>
                          <a:cs typeface="Calibri"/>
                          <a:sym typeface="Calibri"/>
                          <a:hlinkClick r:id="rId30"/>
                        </a:rPr>
                        <a:t>Werner Hagemann</a:t>
                      </a:r>
                      <a:r>
                        <a:rPr lang="en" sz="1000" u="none" strike="noStrike" cap="none">
                          <a:solidFill>
                            <a:schemeClr val="dk1"/>
                          </a:solidFill>
                          <a:latin typeface="Calibri"/>
                          <a:ea typeface="Calibri"/>
                          <a:cs typeface="Calibri"/>
                          <a:sym typeface="Calibri"/>
                        </a:rPr>
                        <a:t>, ESSER Fiscal Monitoring Specialist</a:t>
                      </a:r>
                      <a:endParaRPr sz="1000" u="none" strike="noStrike" cap="none">
                        <a:solidFill>
                          <a:schemeClr val="dk1"/>
                        </a:solidFill>
                        <a:latin typeface="Calibri"/>
                        <a:ea typeface="Calibri"/>
                        <a:cs typeface="Calibri"/>
                        <a:sym typeface="Calibri"/>
                      </a:endParaRPr>
                    </a:p>
                    <a:p>
                      <a:pPr marL="0" marR="0" lvl="0" indent="0" algn="l" rtl="0">
                        <a:lnSpc>
                          <a:spcPct val="90000"/>
                        </a:lnSpc>
                        <a:spcBef>
                          <a:spcPts val="200"/>
                        </a:spcBef>
                        <a:spcAft>
                          <a:spcPts val="0"/>
                        </a:spcAft>
                        <a:buClr>
                          <a:srgbClr val="000000"/>
                        </a:buClr>
                        <a:buSzPts val="1100"/>
                        <a:buFont typeface="Arial"/>
                        <a:buNone/>
                      </a:pPr>
                      <a:endParaRPr sz="1000" u="none" strike="noStrike" cap="none">
                        <a:solidFill>
                          <a:schemeClr val="dk1"/>
                        </a:solidFill>
                        <a:latin typeface="Calibri"/>
                        <a:ea typeface="Calibri"/>
                        <a:cs typeface="Calibri"/>
                        <a:sym typeface="Calibri"/>
                      </a:endParaRPr>
                    </a:p>
                    <a:p>
                      <a:pPr marL="0" marR="0" lvl="0" indent="0" algn="ctr" rtl="0">
                        <a:lnSpc>
                          <a:spcPct val="90000"/>
                        </a:lnSpc>
                        <a:spcBef>
                          <a:spcPts val="200"/>
                        </a:spcBef>
                        <a:spcAft>
                          <a:spcPts val="0"/>
                        </a:spcAft>
                        <a:buClr>
                          <a:srgbClr val="000000"/>
                        </a:buClr>
                        <a:buSzPts val="1100"/>
                        <a:buFont typeface="Arial"/>
                        <a:buNone/>
                      </a:pPr>
                      <a:r>
                        <a:rPr lang="en" sz="1000" b="1" u="sng" strike="noStrike" cap="none">
                          <a:solidFill>
                            <a:schemeClr val="dk1"/>
                          </a:solidFill>
                          <a:latin typeface="Calibri"/>
                          <a:ea typeface="Calibri"/>
                          <a:cs typeface="Calibri"/>
                          <a:sym typeface="Calibri"/>
                        </a:rPr>
                        <a:t>Application Systems Specialists</a:t>
                      </a:r>
                      <a:endParaRPr sz="1000" b="1" u="sng" strike="noStrike" cap="none">
                        <a:solidFill>
                          <a:schemeClr val="dk1"/>
                        </a:solidFill>
                        <a:latin typeface="Calibri"/>
                        <a:ea typeface="Calibri"/>
                        <a:cs typeface="Calibri"/>
                        <a:sym typeface="Calibri"/>
                      </a:endParaRPr>
                    </a:p>
                    <a:p>
                      <a:pPr marL="0" marR="0" lvl="0" indent="0" algn="l" rtl="0">
                        <a:lnSpc>
                          <a:spcPct val="100000"/>
                        </a:lnSpc>
                        <a:spcBef>
                          <a:spcPts val="0"/>
                        </a:spcBef>
                        <a:spcAft>
                          <a:spcPts val="0"/>
                        </a:spcAft>
                        <a:buClr>
                          <a:schemeClr val="dk1"/>
                        </a:buClr>
                        <a:buSzPts val="800"/>
                        <a:buFont typeface="Arial"/>
                        <a:buNone/>
                      </a:pPr>
                      <a:r>
                        <a:rPr lang="en" sz="1000" u="sng" strike="noStrike" cap="none">
                          <a:solidFill>
                            <a:schemeClr val="hlink"/>
                          </a:solidFill>
                          <a:latin typeface="Calibri"/>
                          <a:ea typeface="Calibri"/>
                          <a:cs typeface="Calibri"/>
                          <a:sym typeface="Calibri"/>
                          <a:hlinkClick r:id="rId31"/>
                        </a:rPr>
                        <a:t>DeLilah Collins</a:t>
                      </a:r>
                      <a:r>
                        <a:rPr lang="en" sz="1000" u="none" strike="noStrike" cap="none">
                          <a:solidFill>
                            <a:schemeClr val="dk1"/>
                          </a:solidFill>
                          <a:latin typeface="Calibri"/>
                          <a:ea typeface="Calibri"/>
                          <a:cs typeface="Calibri"/>
                          <a:sym typeface="Calibri"/>
                        </a:rPr>
                        <a:t>, Director of Grants Program Administration</a:t>
                      </a:r>
                      <a:endParaRPr sz="1000" u="none" strike="noStrike" cap="none">
                        <a:solidFill>
                          <a:schemeClr val="dk1"/>
                        </a:solidFill>
                        <a:latin typeface="Calibri"/>
                        <a:ea typeface="Calibri"/>
                        <a:cs typeface="Calibri"/>
                        <a:sym typeface="Calibri"/>
                      </a:endParaRPr>
                    </a:p>
                    <a:p>
                      <a:pPr marL="76200" marR="0" lvl="0" indent="-69850" algn="l" rtl="0">
                        <a:lnSpc>
                          <a:spcPct val="90000"/>
                        </a:lnSpc>
                        <a:spcBef>
                          <a:spcPts val="500"/>
                        </a:spcBef>
                        <a:spcAft>
                          <a:spcPts val="0"/>
                        </a:spcAft>
                        <a:buClr>
                          <a:schemeClr val="dk1"/>
                        </a:buClr>
                        <a:buSzPts val="1000"/>
                        <a:buFont typeface="Arial"/>
                        <a:buChar char="●"/>
                      </a:pPr>
                      <a:r>
                        <a:rPr lang="en" sz="1000" b="1" u="sng" strike="noStrike" cap="none">
                          <a:solidFill>
                            <a:schemeClr val="dk1"/>
                          </a:solidFill>
                          <a:latin typeface="Calibri"/>
                          <a:ea typeface="Calibri"/>
                          <a:cs typeface="Calibri"/>
                          <a:sym typeface="Calibri"/>
                        </a:rPr>
                        <a:t>Online Applications Systems Technical Support</a:t>
                      </a:r>
                      <a:endParaRPr sz="1000" u="none" strike="noStrike" cap="none">
                        <a:solidFill>
                          <a:schemeClr val="dk1"/>
                        </a:solidFill>
                        <a:latin typeface="Calibri"/>
                        <a:ea typeface="Calibri"/>
                        <a:cs typeface="Calibri"/>
                        <a:sym typeface="Calibri"/>
                      </a:endParaRPr>
                    </a:p>
                    <a:p>
                      <a:pPr marL="266700" marR="0" lvl="1" indent="-76200" algn="l" rtl="0">
                        <a:lnSpc>
                          <a:spcPct val="90000"/>
                        </a:lnSpc>
                        <a:spcBef>
                          <a:spcPts val="200"/>
                        </a:spcBef>
                        <a:spcAft>
                          <a:spcPts val="0"/>
                        </a:spcAft>
                        <a:buClr>
                          <a:schemeClr val="dk1"/>
                        </a:buClr>
                        <a:buSzPts val="1000"/>
                        <a:buFont typeface="Calibri"/>
                        <a:buChar char="○"/>
                      </a:pPr>
                      <a:r>
                        <a:rPr lang="en" sz="1000" u="sng">
                          <a:solidFill>
                            <a:schemeClr val="hlink"/>
                          </a:solidFill>
                          <a:latin typeface="Calibri"/>
                          <a:ea typeface="Calibri"/>
                          <a:cs typeface="Calibri"/>
                          <a:sym typeface="Calibri"/>
                          <a:hlinkClick r:id="rId32"/>
                        </a:rPr>
                        <a:t>Jessica Hollingshead</a:t>
                      </a:r>
                      <a:endParaRPr sz="1000">
                        <a:latin typeface="Calibri"/>
                        <a:ea typeface="Calibri"/>
                        <a:cs typeface="Calibri"/>
                        <a:sym typeface="Calibri"/>
                      </a:endParaRPr>
                    </a:p>
                    <a:p>
                      <a:pPr marL="266700" marR="0" lvl="1" indent="-76200" algn="l" rtl="0">
                        <a:lnSpc>
                          <a:spcPct val="90000"/>
                        </a:lnSpc>
                        <a:spcBef>
                          <a:spcPts val="200"/>
                        </a:spcBef>
                        <a:spcAft>
                          <a:spcPts val="0"/>
                        </a:spcAft>
                        <a:buSzPts val="1000"/>
                        <a:buFont typeface="Calibri"/>
                        <a:buChar char="○"/>
                      </a:pPr>
                      <a:r>
                        <a:rPr lang="en" sz="1000" u="sng">
                          <a:solidFill>
                            <a:schemeClr val="hlink"/>
                          </a:solidFill>
                          <a:latin typeface="Calibri"/>
                          <a:ea typeface="Calibri"/>
                          <a:cs typeface="Calibri"/>
                          <a:sym typeface="Calibri"/>
                          <a:hlinkClick r:id="rId33"/>
                        </a:rPr>
                        <a:t>Michelle Prael</a:t>
                      </a:r>
                      <a:endParaRPr sz="1000">
                        <a:latin typeface="Calibri"/>
                        <a:ea typeface="Calibri"/>
                        <a:cs typeface="Calibri"/>
                        <a:sym typeface="Calibri"/>
                      </a:endParaRPr>
                    </a:p>
                  </a:txBody>
                  <a:tcPr marL="68575" marR="68575" marT="68575" marB="68575"/>
                </a:tc>
                <a:extLst>
                  <a:ext uri="{0D108BD9-81ED-4DB2-BD59-A6C34878D82A}">
                    <a16:rowId xmlns:a16="http://schemas.microsoft.com/office/drawing/2014/main" val="10001"/>
                  </a:ext>
                </a:extLst>
              </a:tr>
            </a:tbl>
          </a:graphicData>
        </a:graphic>
      </p:graphicFrame>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65"/>
        <p:cNvGrpSpPr/>
        <p:nvPr/>
      </p:nvGrpSpPr>
      <p:grpSpPr>
        <a:xfrm>
          <a:off x="0" y="0"/>
          <a:ext cx="0" cy="0"/>
          <a:chOff x="0" y="0"/>
          <a:chExt cx="0" cy="0"/>
        </a:xfrm>
      </p:grpSpPr>
      <p:sp>
        <p:nvSpPr>
          <p:cNvPr id="1066" name="Google Shape;1066;p135"/>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dirty="0"/>
              <a:t>ESEA Foundations Training</a:t>
            </a:r>
            <a:endParaRPr dirty="0"/>
          </a:p>
        </p:txBody>
      </p:sp>
      <p:sp>
        <p:nvSpPr>
          <p:cNvPr id="1067" name="Google Shape;1067;p135"/>
          <p:cNvSpPr txBox="1">
            <a:spLocks noGrp="1"/>
          </p:cNvSpPr>
          <p:nvPr>
            <p:ph type="body" idx="1"/>
          </p:nvPr>
        </p:nvSpPr>
        <p:spPr>
          <a:xfrm>
            <a:off x="311699" y="1152475"/>
            <a:ext cx="7167901" cy="3034800"/>
          </a:xfrm>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 b="1" dirty="0"/>
              <a:t>October 10, 2024 from 1:30-4:00 PM</a:t>
            </a:r>
            <a:endParaRPr b="1" dirty="0"/>
          </a:p>
          <a:p>
            <a:pPr marL="0" lvl="0" indent="0" algn="l" rtl="0">
              <a:spcBef>
                <a:spcPts val="1200"/>
              </a:spcBef>
              <a:spcAft>
                <a:spcPts val="1200"/>
              </a:spcAft>
              <a:buNone/>
            </a:pPr>
            <a:r>
              <a:rPr lang="en" dirty="0"/>
              <a:t>The Federal Programs and Supports Unit will host an “ESEA Foundations” training. Federal programs directors and district staff who are new to managing federal funds are welcome to attend. The training will provide information on each ESEA program and will highlight a variety of tools and resources for understanding and meeting the ESEA requirements. Time will be reserved during the training for networking within regions.  Register </a:t>
            </a:r>
            <a:r>
              <a:rPr lang="en" u="sng" dirty="0">
                <a:solidFill>
                  <a:schemeClr val="hlink"/>
                </a:solidFill>
                <a:hlinkClick r:id="rId3"/>
              </a:rPr>
              <a:t>here</a:t>
            </a:r>
            <a:r>
              <a:rPr lang="en" dirty="0"/>
              <a:t>.</a:t>
            </a:r>
            <a:endParaRPr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sp>
        <p:nvSpPr>
          <p:cNvPr id="1072" name="Google Shape;1072;p136"/>
          <p:cNvSpPr txBox="1">
            <a:spLocks noGrp="1"/>
          </p:cNvSpPr>
          <p:nvPr>
            <p:ph type="title"/>
          </p:nvPr>
        </p:nvSpPr>
        <p:spPr>
          <a:xfrm>
            <a:off x="0" y="3361600"/>
            <a:ext cx="9144000" cy="666600"/>
          </a:xfrm>
          <a:prstGeom prst="rect">
            <a:avLst/>
          </a:prstGeom>
          <a:solidFill>
            <a:srgbClr val="E66710"/>
          </a:solidFill>
          <a:ln>
            <a:noFill/>
          </a:ln>
        </p:spPr>
        <p:txBody>
          <a:bodyPr spcFirstLastPara="1" wrap="square" lIns="91425" tIns="91425" rIns="91425" bIns="91425" anchor="t" anchorCtr="0">
            <a:normAutofit/>
          </a:bodyPr>
          <a:lstStyle/>
          <a:p>
            <a:pPr marL="0" lvl="0" indent="0" algn="ctr" rtl="0">
              <a:lnSpc>
                <a:spcPct val="100000"/>
              </a:lnSpc>
              <a:spcBef>
                <a:spcPts val="0"/>
              </a:spcBef>
              <a:spcAft>
                <a:spcPts val="0"/>
              </a:spcAft>
              <a:buClr>
                <a:schemeClr val="dk1"/>
              </a:buClr>
              <a:buSzPts val="2800"/>
              <a:buFont typeface="Arial"/>
              <a:buNone/>
            </a:pPr>
            <a:r>
              <a:rPr lang="en"/>
              <a:t>ESSA Identification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076"/>
        <p:cNvGrpSpPr/>
        <p:nvPr/>
      </p:nvGrpSpPr>
      <p:grpSpPr>
        <a:xfrm>
          <a:off x="0" y="0"/>
          <a:ext cx="0" cy="0"/>
          <a:chOff x="0" y="0"/>
          <a:chExt cx="0" cy="0"/>
        </a:xfrm>
      </p:grpSpPr>
      <p:sp>
        <p:nvSpPr>
          <p:cNvPr id="1077" name="Google Shape;1077;p137"/>
          <p:cNvSpPr txBox="1">
            <a:spLocks noGrp="1"/>
          </p:cNvSpPr>
          <p:nvPr>
            <p:ph type="title"/>
          </p:nvPr>
        </p:nvSpPr>
        <p:spPr>
          <a:xfrm>
            <a:off x="311700" y="105100"/>
            <a:ext cx="7167900" cy="741300"/>
          </a:xfrm>
          <a:prstGeom prst="rect">
            <a:avLst/>
          </a:prstGeom>
          <a:noFill/>
          <a:ln>
            <a:noFill/>
          </a:ln>
        </p:spPr>
        <p:txBody>
          <a:bodyPr spcFirstLastPara="1" wrap="square" lIns="68575" tIns="34275" rIns="68575" bIns="34275" anchor="ctr" anchorCtr="0">
            <a:normAutofit/>
          </a:bodyPr>
          <a:lstStyle/>
          <a:p>
            <a:pPr marL="0" lvl="0" indent="0" algn="l" rtl="0">
              <a:lnSpc>
                <a:spcPct val="90000"/>
              </a:lnSpc>
              <a:spcBef>
                <a:spcPts val="0"/>
              </a:spcBef>
              <a:spcAft>
                <a:spcPts val="0"/>
              </a:spcAft>
              <a:buSzPts val="3000"/>
              <a:buNone/>
            </a:pPr>
            <a:r>
              <a:rPr lang="en" dirty="0"/>
              <a:t>Overview</a:t>
            </a:r>
            <a:endParaRPr dirty="0"/>
          </a:p>
        </p:txBody>
      </p:sp>
      <p:sp>
        <p:nvSpPr>
          <p:cNvPr id="1078" name="Google Shape;1078;p137"/>
          <p:cNvSpPr txBox="1">
            <a:spLocks noGrp="1"/>
          </p:cNvSpPr>
          <p:nvPr>
            <p:ph type="body" idx="1"/>
          </p:nvPr>
        </p:nvSpPr>
        <p:spPr>
          <a:xfrm>
            <a:off x="212400" y="1017325"/>
            <a:ext cx="7267200" cy="3170100"/>
          </a:xfrm>
          <a:prstGeom prst="rect">
            <a:avLst/>
          </a:prstGeom>
        </p:spPr>
        <p:txBody>
          <a:bodyPr spcFirstLastPara="1" wrap="square" lIns="91425" tIns="91425" rIns="91425" bIns="91425" anchor="t" anchorCtr="0">
            <a:normAutofit lnSpcReduction="10000"/>
          </a:bodyPr>
          <a:lstStyle/>
          <a:p>
            <a:pPr marL="457200" lvl="0" indent="-330200" algn="l" rtl="0">
              <a:spcBef>
                <a:spcPts val="0"/>
              </a:spcBef>
              <a:spcAft>
                <a:spcPts val="0"/>
              </a:spcAft>
              <a:buSzPts val="1600"/>
              <a:buChar char="●"/>
            </a:pPr>
            <a:r>
              <a:rPr lang="en" dirty="0"/>
              <a:t>Every state that accepts funds under the Every Student Succeeds Act (ESSA), the most recent reauthorization of the Elementary and Secondary Education Act (ESEA) must have a </a:t>
            </a:r>
            <a:r>
              <a:rPr lang="en" b="1" i="1" dirty="0"/>
              <a:t>process for identifying</a:t>
            </a:r>
            <a:r>
              <a:rPr lang="en" dirty="0"/>
              <a:t> schools for support and improvement that is approved by the U.S. Department of Education</a:t>
            </a:r>
            <a:endParaRPr dirty="0"/>
          </a:p>
          <a:p>
            <a:pPr marL="914400" lvl="1" indent="-317500" algn="l" rtl="0">
              <a:spcBef>
                <a:spcPts val="0"/>
              </a:spcBef>
              <a:spcAft>
                <a:spcPts val="0"/>
              </a:spcAft>
              <a:buSzPts val="1400"/>
              <a:buChar char="○"/>
            </a:pPr>
            <a:r>
              <a:rPr lang="en" dirty="0"/>
              <a:t>Must include </a:t>
            </a:r>
            <a:r>
              <a:rPr lang="en" b="1" i="1" dirty="0"/>
              <a:t>all public schools</a:t>
            </a:r>
            <a:r>
              <a:rPr lang="en" dirty="0"/>
              <a:t> in methodology for identification, including Alternative Education Campuses (</a:t>
            </a:r>
            <a:r>
              <a:rPr lang="en" b="1" i="1" dirty="0"/>
              <a:t>AECs</a:t>
            </a:r>
            <a:r>
              <a:rPr lang="en" dirty="0"/>
              <a:t>) and schools with </a:t>
            </a:r>
            <a:r>
              <a:rPr lang="en" b="1" i="1" dirty="0"/>
              <a:t>Grade K-2</a:t>
            </a:r>
            <a:r>
              <a:rPr lang="en" dirty="0"/>
              <a:t> only</a:t>
            </a:r>
            <a:endParaRPr dirty="0"/>
          </a:p>
          <a:p>
            <a:pPr marL="457200" lvl="0" indent="-330200" algn="l" rtl="0">
              <a:spcBef>
                <a:spcPts val="0"/>
              </a:spcBef>
              <a:spcAft>
                <a:spcPts val="0"/>
              </a:spcAft>
              <a:buSzPts val="1600"/>
              <a:buChar char="●"/>
            </a:pPr>
            <a:r>
              <a:rPr lang="en" dirty="0"/>
              <a:t>The State (CDE) must </a:t>
            </a:r>
            <a:r>
              <a:rPr lang="en" b="1" i="1" dirty="0"/>
              <a:t>notify the districts</a:t>
            </a:r>
            <a:r>
              <a:rPr lang="en" dirty="0"/>
              <a:t> of their schools that have been identified for ESSA support and improvement</a:t>
            </a:r>
            <a:endParaRPr dirty="0"/>
          </a:p>
          <a:p>
            <a:pPr marL="457200" lvl="0" indent="-330200" algn="l" rtl="0">
              <a:spcBef>
                <a:spcPts val="0"/>
              </a:spcBef>
              <a:spcAft>
                <a:spcPts val="0"/>
              </a:spcAft>
              <a:buSzPts val="1600"/>
              <a:buChar char="●"/>
            </a:pPr>
            <a:r>
              <a:rPr lang="en" b="1" i="1" dirty="0"/>
              <a:t>Districts must notify schools</a:t>
            </a:r>
            <a:r>
              <a:rPr lang="en" dirty="0"/>
              <a:t> and support them in the development of an improvement plan that meets ESSA requirements</a:t>
            </a:r>
            <a:endParaRP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082"/>
        <p:cNvGrpSpPr/>
        <p:nvPr/>
      </p:nvGrpSpPr>
      <p:grpSpPr>
        <a:xfrm>
          <a:off x="0" y="0"/>
          <a:ext cx="0" cy="0"/>
          <a:chOff x="0" y="0"/>
          <a:chExt cx="0" cy="0"/>
        </a:xfrm>
      </p:grpSpPr>
      <p:sp>
        <p:nvSpPr>
          <p:cNvPr id="1083" name="Google Shape;1083;p138"/>
          <p:cNvSpPr txBox="1">
            <a:spLocks noGrp="1"/>
          </p:cNvSpPr>
          <p:nvPr>
            <p:ph type="title"/>
          </p:nvPr>
        </p:nvSpPr>
        <p:spPr>
          <a:xfrm>
            <a:off x="311700" y="105100"/>
            <a:ext cx="7167900" cy="741300"/>
          </a:xfrm>
          <a:prstGeom prst="rect">
            <a:avLst/>
          </a:prstGeom>
        </p:spPr>
        <p:txBody>
          <a:bodyPr spcFirstLastPara="1" wrap="square" lIns="0" tIns="0" rIns="0" bIns="0" anchor="ctr" anchorCtr="0">
            <a:noAutofit/>
          </a:bodyPr>
          <a:lstStyle/>
          <a:p>
            <a:pPr marL="0" lvl="0" indent="0" algn="l" rtl="0">
              <a:spcBef>
                <a:spcPts val="0"/>
              </a:spcBef>
              <a:spcAft>
                <a:spcPts val="0"/>
              </a:spcAft>
              <a:buNone/>
            </a:pPr>
            <a:r>
              <a:rPr lang="en"/>
              <a:t>Status Update: ESSA State Plan (FYI)</a:t>
            </a:r>
            <a:endParaRPr/>
          </a:p>
        </p:txBody>
      </p:sp>
      <p:sp>
        <p:nvSpPr>
          <p:cNvPr id="1084" name="Google Shape;1084;p138"/>
          <p:cNvSpPr txBox="1">
            <a:spLocks noGrp="1"/>
          </p:cNvSpPr>
          <p:nvPr>
            <p:ph type="body" idx="1"/>
          </p:nvPr>
        </p:nvSpPr>
        <p:spPr>
          <a:xfrm>
            <a:off x="311700" y="1152475"/>
            <a:ext cx="7167900" cy="3034800"/>
          </a:xfrm>
          <a:prstGeom prst="rect">
            <a:avLst/>
          </a:prstGeom>
        </p:spPr>
        <p:txBody>
          <a:bodyPr spcFirstLastPara="1" wrap="square" lIns="91425" tIns="91425" rIns="91425" bIns="91425" anchor="t" anchorCtr="0">
            <a:normAutofit/>
          </a:bodyPr>
          <a:lstStyle/>
          <a:p>
            <a:pPr marL="457200" lvl="0" indent="-330200" algn="l" rtl="0">
              <a:spcBef>
                <a:spcPts val="0"/>
              </a:spcBef>
              <a:spcAft>
                <a:spcPts val="0"/>
              </a:spcAft>
              <a:buSzPts val="1600"/>
              <a:buChar char="●"/>
            </a:pPr>
            <a:r>
              <a:rPr lang="en" dirty="0"/>
              <a:t>Our original plan was approved in May 2018. </a:t>
            </a:r>
            <a:endParaRPr dirty="0"/>
          </a:p>
          <a:p>
            <a:pPr marL="914400" lvl="1" indent="-317500" algn="l" rtl="0">
              <a:spcBef>
                <a:spcPts val="0"/>
              </a:spcBef>
              <a:spcAft>
                <a:spcPts val="0"/>
              </a:spcAft>
              <a:buSzPts val="1400"/>
              <a:buChar char="○"/>
            </a:pPr>
            <a:r>
              <a:rPr lang="en" dirty="0"/>
              <a:t>Each time we revise methodology, we must seek approval from US Department of Education</a:t>
            </a:r>
            <a:endParaRPr dirty="0"/>
          </a:p>
          <a:p>
            <a:pPr marL="457200" lvl="0" indent="-330200" algn="l" rtl="0">
              <a:spcBef>
                <a:spcPts val="0"/>
              </a:spcBef>
              <a:spcAft>
                <a:spcPts val="0"/>
              </a:spcAft>
              <a:buSzPts val="1600"/>
              <a:buChar char="●"/>
            </a:pPr>
            <a:r>
              <a:rPr lang="en" dirty="0"/>
              <a:t>We have amended our methodology a couple of times so far to address the impact of the pandemic on assessment availability</a:t>
            </a:r>
            <a:endParaRPr dirty="0"/>
          </a:p>
          <a:p>
            <a:pPr marL="457200" lvl="0" indent="-330200" algn="l" rtl="0">
              <a:spcBef>
                <a:spcPts val="0"/>
              </a:spcBef>
              <a:spcAft>
                <a:spcPts val="0"/>
              </a:spcAft>
              <a:buSzPts val="1600"/>
              <a:buChar char="●"/>
            </a:pPr>
            <a:r>
              <a:rPr lang="en" dirty="0"/>
              <a:t>In August 2024, we amended it again to account for new SAT cut-scores from the test becoming digital</a:t>
            </a:r>
            <a:endParaRPr dirty="0"/>
          </a:p>
          <a:p>
            <a:pPr marL="457200" lvl="0" indent="-330200" algn="l" rtl="0">
              <a:spcBef>
                <a:spcPts val="0"/>
              </a:spcBef>
              <a:spcAft>
                <a:spcPts val="0"/>
              </a:spcAft>
              <a:buSzPts val="1600"/>
              <a:buChar char="●"/>
            </a:pPr>
            <a:r>
              <a:rPr lang="en" dirty="0"/>
              <a:t>We will be amending plan again this year - more to come on that later! Some changes are noted in orange  </a:t>
            </a:r>
            <a:endParaRPr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089"/>
        <p:cNvGrpSpPr/>
        <p:nvPr/>
      </p:nvGrpSpPr>
      <p:grpSpPr>
        <a:xfrm>
          <a:off x="0" y="0"/>
          <a:ext cx="0" cy="0"/>
          <a:chOff x="0" y="0"/>
          <a:chExt cx="0" cy="0"/>
        </a:xfrm>
      </p:grpSpPr>
      <p:sp>
        <p:nvSpPr>
          <p:cNvPr id="1090" name="Google Shape;1090;p139"/>
          <p:cNvSpPr txBox="1">
            <a:spLocks noGrp="1"/>
          </p:cNvSpPr>
          <p:nvPr>
            <p:ph type="title"/>
          </p:nvPr>
        </p:nvSpPr>
        <p:spPr>
          <a:xfrm>
            <a:off x="311700" y="105100"/>
            <a:ext cx="7167900" cy="741300"/>
          </a:xfrm>
          <a:prstGeom prst="rect">
            <a:avLst/>
          </a:prstGeom>
          <a:noFill/>
          <a:ln>
            <a:noFill/>
          </a:ln>
        </p:spPr>
        <p:txBody>
          <a:bodyPr spcFirstLastPara="1" wrap="square" lIns="0" tIns="0" rIns="0" bIns="0" anchor="ctr" anchorCtr="0">
            <a:normAutofit/>
          </a:bodyPr>
          <a:lstStyle/>
          <a:p>
            <a:pPr marL="0" lvl="0" indent="0" algn="l" rtl="0">
              <a:lnSpc>
                <a:spcPct val="90000"/>
              </a:lnSpc>
              <a:spcBef>
                <a:spcPts val="0"/>
              </a:spcBef>
              <a:spcAft>
                <a:spcPts val="0"/>
              </a:spcAft>
              <a:buSzPts val="2100"/>
              <a:buNone/>
            </a:pPr>
            <a:r>
              <a:rPr lang="en"/>
              <a:t>ESSA State Plan: Prior Amendments (FYI) </a:t>
            </a:r>
            <a:endParaRPr/>
          </a:p>
        </p:txBody>
      </p:sp>
      <p:sp>
        <p:nvSpPr>
          <p:cNvPr id="1091" name="Google Shape;1091;p139"/>
          <p:cNvSpPr txBox="1">
            <a:spLocks noGrp="1"/>
          </p:cNvSpPr>
          <p:nvPr>
            <p:ph type="body" idx="1"/>
          </p:nvPr>
        </p:nvSpPr>
        <p:spPr>
          <a:xfrm>
            <a:off x="311700" y="1152475"/>
            <a:ext cx="8368276" cy="3034800"/>
          </a:xfrm>
          <a:prstGeom prst="rect">
            <a:avLst/>
          </a:prstGeom>
          <a:noFill/>
          <a:ln>
            <a:noFill/>
          </a:ln>
        </p:spPr>
        <p:txBody>
          <a:bodyPr spcFirstLastPara="1" wrap="square" lIns="0" tIns="0" rIns="0" bIns="0" anchor="t" anchorCtr="0">
            <a:noAutofit/>
          </a:bodyPr>
          <a:lstStyle/>
          <a:p>
            <a:pPr marL="0" lvl="0" indent="0" algn="l" rtl="0">
              <a:lnSpc>
                <a:spcPct val="90000"/>
              </a:lnSpc>
              <a:spcBef>
                <a:spcPts val="800"/>
              </a:spcBef>
              <a:spcAft>
                <a:spcPts val="0"/>
              </a:spcAft>
              <a:buSzPts val="1800"/>
              <a:buNone/>
            </a:pPr>
            <a:r>
              <a:rPr lang="en" sz="1300" dirty="0"/>
              <a:t>June 2023</a:t>
            </a:r>
            <a:endParaRPr sz="1300" dirty="0"/>
          </a:p>
          <a:p>
            <a:pPr marL="457200" lvl="0" indent="-311150" algn="l" rtl="0">
              <a:lnSpc>
                <a:spcPct val="90000"/>
              </a:lnSpc>
              <a:spcBef>
                <a:spcPts val="800"/>
              </a:spcBef>
              <a:spcAft>
                <a:spcPts val="0"/>
              </a:spcAft>
              <a:buSzPts val="1300"/>
              <a:buFont typeface="Calibri"/>
              <a:buChar char="•"/>
            </a:pPr>
            <a:r>
              <a:rPr lang="en" sz="1300" dirty="0"/>
              <a:t>Revised targets for the ELP on-track to attaining fluency metric.</a:t>
            </a:r>
            <a:endParaRPr sz="1300" dirty="0"/>
          </a:p>
          <a:p>
            <a:pPr marL="457200" lvl="0" indent="-311150" algn="l" rtl="0">
              <a:lnSpc>
                <a:spcPct val="90000"/>
              </a:lnSpc>
              <a:spcBef>
                <a:spcPts val="0"/>
              </a:spcBef>
              <a:spcAft>
                <a:spcPts val="0"/>
              </a:spcAft>
              <a:buSzPts val="1300"/>
              <a:buFont typeface="Calibri"/>
              <a:buChar char="•"/>
            </a:pPr>
            <a:r>
              <a:rPr lang="en" sz="1300" dirty="0"/>
              <a:t>Revisions to the School Quality and Student Success (SQSS) indicator.</a:t>
            </a:r>
            <a:endParaRPr sz="1300" dirty="0"/>
          </a:p>
          <a:p>
            <a:pPr marL="914400" lvl="1" indent="-311150" algn="l" rtl="0">
              <a:lnSpc>
                <a:spcPct val="90000"/>
              </a:lnSpc>
              <a:spcBef>
                <a:spcPts val="0"/>
              </a:spcBef>
              <a:spcAft>
                <a:spcPts val="0"/>
              </a:spcAft>
              <a:buSzPts val="1300"/>
              <a:buFont typeface="Calibri"/>
              <a:buChar char="•"/>
            </a:pPr>
            <a:r>
              <a:rPr lang="en" sz="1300" dirty="0"/>
              <a:t>Removal of science achievement.</a:t>
            </a:r>
            <a:endParaRPr sz="1300" dirty="0"/>
          </a:p>
          <a:p>
            <a:pPr marL="914400" lvl="1" indent="-311150" algn="l" rtl="0">
              <a:lnSpc>
                <a:spcPct val="90000"/>
              </a:lnSpc>
              <a:spcBef>
                <a:spcPts val="0"/>
              </a:spcBef>
              <a:spcAft>
                <a:spcPts val="0"/>
              </a:spcAft>
              <a:buSzPts val="1300"/>
              <a:buFont typeface="Calibri"/>
              <a:buChar char="•"/>
            </a:pPr>
            <a:r>
              <a:rPr lang="en" sz="1300" dirty="0"/>
              <a:t>Continued use of chronic absenteeism rates (as opposed to a reduction metric) and exclusion of excused absences.</a:t>
            </a:r>
            <a:endParaRPr sz="1300" dirty="0"/>
          </a:p>
          <a:p>
            <a:pPr marL="457200" lvl="0" indent="-311150" algn="l" rtl="0">
              <a:lnSpc>
                <a:spcPct val="90000"/>
              </a:lnSpc>
              <a:spcBef>
                <a:spcPts val="0"/>
              </a:spcBef>
              <a:spcAft>
                <a:spcPts val="0"/>
              </a:spcAft>
              <a:buSzPts val="1300"/>
              <a:buFont typeface="Calibri"/>
              <a:buChar char="•"/>
            </a:pPr>
            <a:r>
              <a:rPr lang="en" sz="1300" dirty="0"/>
              <a:t>Resumed use of three years of aggregate data, even if some of the data was from prior to the pandemic.</a:t>
            </a:r>
            <a:endParaRPr sz="1300" dirty="0"/>
          </a:p>
          <a:p>
            <a:pPr marL="457200" lvl="0" indent="-311150" algn="l" rtl="0">
              <a:lnSpc>
                <a:spcPct val="90000"/>
              </a:lnSpc>
              <a:spcBef>
                <a:spcPts val="0"/>
              </a:spcBef>
              <a:spcAft>
                <a:spcPts val="0"/>
              </a:spcAft>
              <a:buSzPts val="1300"/>
              <a:buFont typeface="Calibri"/>
              <a:buChar char="•"/>
            </a:pPr>
            <a:r>
              <a:rPr lang="en" sz="1300" dirty="0"/>
              <a:t>Revisions to the CS – Lowest 5% methodology to stabilize counts around 5 percent.</a:t>
            </a:r>
            <a:endParaRPr sz="1300" dirty="0"/>
          </a:p>
          <a:p>
            <a:pPr marL="914400" lvl="1" indent="-311150" algn="l" rtl="0">
              <a:lnSpc>
                <a:spcPct val="90000"/>
              </a:lnSpc>
              <a:spcBef>
                <a:spcPts val="0"/>
              </a:spcBef>
              <a:spcAft>
                <a:spcPts val="0"/>
              </a:spcAft>
              <a:buSzPts val="1300"/>
              <a:buFont typeface="Calibri"/>
              <a:buChar char="•"/>
            </a:pPr>
            <a:r>
              <a:rPr lang="en" sz="1300" dirty="0"/>
              <a:t>Each year, determine whether additional schools must be identified.</a:t>
            </a:r>
            <a:endParaRPr sz="1300" dirty="0"/>
          </a:p>
          <a:p>
            <a:pPr marL="914400" lvl="1" indent="-311150" algn="l" rtl="0">
              <a:lnSpc>
                <a:spcPct val="90000"/>
              </a:lnSpc>
              <a:spcBef>
                <a:spcPts val="0"/>
              </a:spcBef>
              <a:spcAft>
                <a:spcPts val="1200"/>
              </a:spcAft>
              <a:buSzPts val="1300"/>
              <a:buFont typeface="Calibri"/>
              <a:buChar char="•"/>
            </a:pPr>
            <a:r>
              <a:rPr lang="en" sz="1300" dirty="0"/>
              <a:t>Any school performing below a school previously identified for CS – Lowest 5% that remains in the lowest 5% will be added to the list, regardless of the number of schools identified.</a:t>
            </a:r>
            <a:endParaRPr sz="1300" dirty="0"/>
          </a:p>
          <a:p>
            <a:pPr marL="0" lvl="0" indent="0" algn="l" rtl="0">
              <a:lnSpc>
                <a:spcPct val="90000"/>
              </a:lnSpc>
              <a:spcBef>
                <a:spcPts val="0"/>
              </a:spcBef>
              <a:spcAft>
                <a:spcPts val="1200"/>
              </a:spcAft>
              <a:buNone/>
            </a:pPr>
            <a:r>
              <a:rPr lang="en" sz="1300" dirty="0"/>
              <a:t>May 2022 - Amended to plan to address impact of not having 2020 assessments and alternating grades in 2021</a:t>
            </a:r>
            <a:endParaRPr sz="1300" dirty="0"/>
          </a:p>
          <a:p>
            <a:pPr marL="0" lvl="0" indent="0" algn="l" rtl="0">
              <a:lnSpc>
                <a:spcPct val="90000"/>
              </a:lnSpc>
              <a:spcBef>
                <a:spcPts val="0"/>
              </a:spcBef>
              <a:spcAft>
                <a:spcPts val="0"/>
              </a:spcAft>
              <a:buNone/>
            </a:pPr>
            <a:r>
              <a:rPr lang="en" sz="1300" dirty="0"/>
              <a:t>2020-2021 - Paused ESSA Identification due to the pandemic (no identification in fall 2021)</a:t>
            </a:r>
            <a:endParaRPr sz="1300" dirty="0"/>
          </a:p>
        </p:txBody>
      </p:sp>
    </p:spTree>
  </p:cSld>
  <p:clrMapOvr>
    <a:masterClrMapping/>
  </p:clrMapOvr>
</p:sld>
</file>

<file path=ppt/theme/theme1.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55</TotalTime>
  <Words>5480</Words>
  <Application>Microsoft Office PowerPoint</Application>
  <PresentationFormat>On-screen Show (16:9)</PresentationFormat>
  <Paragraphs>462</Paragraphs>
  <Slides>40</Slides>
  <Notes>40</Notes>
  <HiddenSlides>0</HiddenSlides>
  <MMClips>0</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40</vt:i4>
      </vt:variant>
    </vt:vector>
  </HeadingPairs>
  <TitlesOfParts>
    <vt:vector size="49" baseType="lpstr">
      <vt:lpstr>Calibri</vt:lpstr>
      <vt:lpstr>Rockwell</vt:lpstr>
      <vt:lpstr>Palatino Linotype</vt:lpstr>
      <vt:lpstr>Arial</vt:lpstr>
      <vt:lpstr>Roboto Medium</vt:lpstr>
      <vt:lpstr>Roboto</vt:lpstr>
      <vt:lpstr>Simple Light</vt:lpstr>
      <vt:lpstr>Simple Light</vt:lpstr>
      <vt:lpstr>Simple Light</vt:lpstr>
      <vt:lpstr>CDE ESEA and ESSER Office Hours  September 26, 2024</vt:lpstr>
      <vt:lpstr>ESEA/ESSER Office Hours</vt:lpstr>
      <vt:lpstr>ESEA Reminders and Updates</vt:lpstr>
      <vt:lpstr>Reminders ~ ESSER III</vt:lpstr>
      <vt:lpstr>ESEA Foundations Training</vt:lpstr>
      <vt:lpstr>ESSA Identification</vt:lpstr>
      <vt:lpstr>Overview</vt:lpstr>
      <vt:lpstr>Status Update: ESSA State Plan (FYI)</vt:lpstr>
      <vt:lpstr>ESSA State Plan: Prior Amendments (FYI) </vt:lpstr>
      <vt:lpstr>ESSA Identification Update</vt:lpstr>
      <vt:lpstr>Indicators Used in School Identification Methodology</vt:lpstr>
      <vt:lpstr>Student Groups Included in Identification Methodology</vt:lpstr>
      <vt:lpstr>Identification Categories </vt:lpstr>
      <vt:lpstr>Exiting Identification</vt:lpstr>
      <vt:lpstr>Identification Categories in 2024-2025</vt:lpstr>
      <vt:lpstr>Fall 2024 ESSA Identification Results</vt:lpstr>
      <vt:lpstr>Overview of Fall 2024 ESSA Identification</vt:lpstr>
      <vt:lpstr>Fall 2024 Schools Eligible for EASI Supports</vt:lpstr>
      <vt:lpstr>Schools Identified for Targeted Support</vt:lpstr>
      <vt:lpstr>Reminder: ESSA School Profiles</vt:lpstr>
      <vt:lpstr>Sample Profile</vt:lpstr>
      <vt:lpstr>Profiles - Overall Identification</vt:lpstr>
      <vt:lpstr>Profiles - Data</vt:lpstr>
      <vt:lpstr>Additional Information</vt:lpstr>
      <vt:lpstr>School Improvement Planning:  ESSA-Identified Schools TS, ATS, CS</vt:lpstr>
      <vt:lpstr>Outcomes:</vt:lpstr>
      <vt:lpstr>Acronyms - ESSA School Improvement</vt:lpstr>
      <vt:lpstr>Unified Improvement Plan: Multiple Purposes</vt:lpstr>
      <vt:lpstr>Review:  LEA Role in Supporting ESSA Identified Schools</vt:lpstr>
      <vt:lpstr>Steps and Resources:  School Improvement Planning</vt:lpstr>
      <vt:lpstr>1. Which schools have been identified?</vt:lpstr>
      <vt:lpstr>2. What are the requirements in the UIP for CS, TS, and ATS schools?</vt:lpstr>
      <vt:lpstr>3. How can I support school leaders with their planning?</vt:lpstr>
      <vt:lpstr>4. Anything else that I need to know? </vt:lpstr>
      <vt:lpstr>Resources:</vt:lpstr>
      <vt:lpstr>Four Week Notification Letter</vt:lpstr>
      <vt:lpstr>Four Week Notification Letters</vt:lpstr>
      <vt:lpstr>Upcoming Meetings</vt:lpstr>
      <vt:lpstr>Looking Ahead… </vt:lpstr>
      <vt:lpstr>CDE Contacts! Emails: Lastname_Firstinitial@cde.state.co.us (e.g., Smith_a@cde.state.co.us)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cp:lastModifiedBy>Patino, Yazmine</cp:lastModifiedBy>
  <cp:revision>4</cp:revision>
  <dcterms:modified xsi:type="dcterms:W3CDTF">2024-09-26T16:50:53Z</dcterms:modified>
</cp:coreProperties>
</file>