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Raleway"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ECD1CC-231F-4B87-A7C0-0BE6A229970A}">
  <a:tblStyle styleId="{8AECD1CC-231F-4B87-A7C0-0BE6A229970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26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22ec8d442c_2_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22ec8d442c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3becfc405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3becfc405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Approval for construction line items follows the same capital expenditure process discussed in the previous slide. We encourage all LEAs with capital expenditures or construction projects to view the Construction Guidance Document, linked here.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3becfc405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3becfc405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3becfc405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3becfc405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5e07dfbe5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25e07dfbe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22ec8d442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22ec8d442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22ec8d442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22ec8d442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2ec8d442c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a:t>
            </a:r>
            <a:endParaRPr/>
          </a:p>
        </p:txBody>
      </p:sp>
      <p:sp>
        <p:nvSpPr>
          <p:cNvPr id="164" name="Google Shape;164;g222ec8d442c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2ec8d442c_2_10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222ec8d442c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55011ab2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255011ab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37e53899c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37e53899c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Laura/Rachel 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55011ab23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Tammy/Steven</a:t>
            </a:r>
            <a:endParaRPr/>
          </a:p>
        </p:txBody>
      </p:sp>
      <p:sp>
        <p:nvSpPr>
          <p:cNvPr id="190" name="Google Shape;190;g2255011ab2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3bdadc852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3bdadc852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3bdadc852c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 Bill, Kriselda</a:t>
            </a:r>
            <a:endParaRPr/>
          </a:p>
        </p:txBody>
      </p:sp>
      <p:sp>
        <p:nvSpPr>
          <p:cNvPr id="203" name="Google Shape;203;g23bdadc852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3becfc405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3becfc40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CDE’s prior written approval process consists of a fully fleshed-out budget line item that includes a description of the project, date project began/is to begin, and projected completion date, submitted as part of the ESSER II or III application. </a:t>
            </a:r>
            <a:r>
              <a:rPr lang="en">
                <a:solidFill>
                  <a:schemeClr val="dk1"/>
                </a:solidFill>
              </a:rPr>
              <a:t>It is strongly discouraged to begin new construction projects at this point due to the risk of projects not being completed by the end of the award period. </a:t>
            </a:r>
            <a:r>
              <a:rPr lang="en"/>
              <a:t>LEAs have the responsibility to ensure that completed projects comply with all the applicable regulations.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52" name="Google Shape;52;p1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4" name="Google Shape;54;p1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5" name="Google Shape;55;p1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58" name="Google Shape;58;p1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_1">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2" name="Google Shape;62;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7" name="Google Shape;67;p1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68" name="Google Shape;68;p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70" name="Google Shape;70;p1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7"/>
        <p:cNvGrpSpPr/>
        <p:nvPr/>
      </p:nvGrpSpPr>
      <p:grpSpPr>
        <a:xfrm>
          <a:off x="0" y="0"/>
          <a:ext cx="0" cy="0"/>
          <a:chOff x="0" y="0"/>
          <a:chExt cx="0" cy="0"/>
        </a:xfrm>
      </p:grpSpPr>
      <p:sp>
        <p:nvSpPr>
          <p:cNvPr id="78" name="Google Shape;78;p18"/>
          <p:cNvSpPr/>
          <p:nvPr/>
        </p:nvSpPr>
        <p:spPr>
          <a:xfrm>
            <a:off x="0" y="3506431"/>
            <a:ext cx="9144000" cy="1637071"/>
          </a:xfrm>
          <a:prstGeom prst="rect">
            <a:avLst/>
          </a:prstGeom>
          <a:gradFill>
            <a:gsLst>
              <a:gs pos="0">
                <a:schemeClr val="lt1"/>
              </a:gs>
              <a:gs pos="100000">
                <a:srgbClr val="488BC9">
                  <a:alpha val="29803"/>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9" name="Google Shape;79;p18"/>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1" name="Google Shape;81;p1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2" name="Google Shape;82;p18"/>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83" name="Google Shape;83;p18"/>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pic>
        <p:nvPicPr>
          <p:cNvPr id="85" name="Google Shape;85;p1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86" name="Google Shape;86;p19"/>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88" name="Google Shape;88;p1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89" name="Google Shape;89;p1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
        <p:cNvGrpSpPr/>
        <p:nvPr/>
      </p:nvGrpSpPr>
      <p:grpSpPr>
        <a:xfrm>
          <a:off x="0" y="0"/>
          <a:ext cx="0" cy="0"/>
          <a:chOff x="0" y="0"/>
          <a:chExt cx="0" cy="0"/>
        </a:xfrm>
      </p:grpSpPr>
      <p:pic>
        <p:nvPicPr>
          <p:cNvPr id="91" name="Google Shape;91;p2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92" name="Google Shape;92;p2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2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94" name="Google Shape;94;p2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95" name="Google Shape;95;p2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6" name="Google Shape;96;p2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7"/>
        <p:cNvGrpSpPr/>
        <p:nvPr/>
      </p:nvGrpSpPr>
      <p:grpSpPr>
        <a:xfrm>
          <a:off x="0" y="0"/>
          <a:ext cx="0" cy="0"/>
          <a:chOff x="0" y="0"/>
          <a:chExt cx="0" cy="0"/>
        </a:xfrm>
      </p:grpSpPr>
      <p:pic>
        <p:nvPicPr>
          <p:cNvPr id="98" name="Google Shape;98;p2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99" name="Google Shape;99;p2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1" name="Google Shape;101;p2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02" name="Google Shape;102;p2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03" name="Google Shape;103;p21"/>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4"/>
        <p:cNvGrpSpPr/>
        <p:nvPr/>
      </p:nvGrpSpPr>
      <p:grpSpPr>
        <a:xfrm>
          <a:off x="0" y="0"/>
          <a:ext cx="0" cy="0"/>
          <a:chOff x="0" y="0"/>
          <a:chExt cx="0" cy="0"/>
        </a:xfrm>
      </p:grpSpPr>
      <p:pic>
        <p:nvPicPr>
          <p:cNvPr id="105" name="Google Shape;105;p2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06" name="Google Shape;106;p2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8" name="Google Shape;108;p2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09" name="Google Shape;109;p2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0" name="Google Shape;110;p22"/>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11"/>
        <p:cNvGrpSpPr/>
        <p:nvPr/>
      </p:nvGrpSpPr>
      <p:grpSpPr>
        <a:xfrm>
          <a:off x="0" y="0"/>
          <a:ext cx="0" cy="0"/>
          <a:chOff x="0" y="0"/>
          <a:chExt cx="0" cy="0"/>
        </a:xfrm>
      </p:grpSpPr>
      <p:pic>
        <p:nvPicPr>
          <p:cNvPr id="112" name="Google Shape;112;p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13" name="Google Shape;113;p2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5" name="Google Shape;115;p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6" name="Google Shape;116;p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7" name="Google Shape;117;p23"/>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18"/>
        <p:cNvGrpSpPr/>
        <p:nvPr/>
      </p:nvGrpSpPr>
      <p:grpSpPr>
        <a:xfrm>
          <a:off x="0" y="0"/>
          <a:ext cx="0" cy="0"/>
          <a:chOff x="0" y="0"/>
          <a:chExt cx="0" cy="0"/>
        </a:xfrm>
      </p:grpSpPr>
      <p:pic>
        <p:nvPicPr>
          <p:cNvPr id="119" name="Google Shape;119;p2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0" name="Google Shape;120;p2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2" name="Google Shape;122;p2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3" name="Google Shape;123;p2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4" name="Google Shape;124;p24"/>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25"/>
        <p:cNvGrpSpPr/>
        <p:nvPr/>
      </p:nvGrpSpPr>
      <p:grpSpPr>
        <a:xfrm>
          <a:off x="0" y="0"/>
          <a:ext cx="0" cy="0"/>
          <a:chOff x="0" y="0"/>
          <a:chExt cx="0" cy="0"/>
        </a:xfrm>
      </p:grpSpPr>
      <p:pic>
        <p:nvPicPr>
          <p:cNvPr id="126" name="Google Shape;126;p2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7" name="Google Shape;127;p2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8" name="Google Shape;128;p2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9" name="Google Shape;129;p2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0" name="Google Shape;130;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1" name="Google Shape;131;p25"/>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2"/>
        <p:cNvGrpSpPr/>
        <p:nvPr/>
      </p:nvGrpSpPr>
      <p:grpSpPr>
        <a:xfrm>
          <a:off x="0" y="0"/>
          <a:ext cx="0" cy="0"/>
          <a:chOff x="0" y="0"/>
          <a:chExt cx="0" cy="0"/>
        </a:xfrm>
      </p:grpSpPr>
      <p:sp>
        <p:nvSpPr>
          <p:cNvPr id="133" name="Google Shape;133;p2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5" name="Google Shape;135;p2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36" name="Google Shape;136;p2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7" name="Google Shape;137;p2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38" name="Google Shape;138;p2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1" name="Google Shape;141;p2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2"/>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43"/>
        <p:cNvGrpSpPr/>
        <p:nvPr/>
      </p:nvGrpSpPr>
      <p:grpSpPr>
        <a:xfrm>
          <a:off x="0" y="0"/>
          <a:ext cx="0" cy="0"/>
          <a:chOff x="0" y="0"/>
          <a:chExt cx="0" cy="0"/>
        </a:xfrm>
      </p:grpSpPr>
      <p:pic>
        <p:nvPicPr>
          <p:cNvPr id="144" name="Google Shape;144;p29"/>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45" name="Google Shape;145;p29"/>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47"/>
        <p:cNvGrpSpPr/>
        <p:nvPr/>
      </p:nvGrpSpPr>
      <p:grpSpPr>
        <a:xfrm>
          <a:off x="0" y="0"/>
          <a:ext cx="0" cy="0"/>
          <a:chOff x="0" y="0"/>
          <a:chExt cx="0" cy="0"/>
        </a:xfrm>
      </p:grpSpPr>
      <p:pic>
        <p:nvPicPr>
          <p:cNvPr id="148" name="Google Shape;148;p30"/>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49" name="Google Shape;149;p30"/>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30"/>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31"/>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54" name="Google Shape;154;p3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Google Shape;74;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fedprograms/esser_construction_guidance_8-3-23"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hyperlink" Target="http://www.cde.state.co.us/cdefisgrant/davisbaconwebinarqa" TargetMode="External"/><Relationship Id="rId3" Type="http://schemas.openxmlformats.org/officeDocument/2006/relationships/hyperlink" Target="https://www.cde.state.co.us/fedprograms/esser_construction_guidance_8-3-23" TargetMode="External"/><Relationship Id="rId7" Type="http://schemas.openxmlformats.org/officeDocument/2006/relationships/hyperlink" Target="https://oese.ed.gov/offices/american-rescue-plan/resources/"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s://www.cde.state.co.us/fedprograms/03032022_eseaofficehours" TargetMode="External"/><Relationship Id="rId5" Type="http://schemas.openxmlformats.org/officeDocument/2006/relationships/hyperlink" Target="https://www.cde.state.co.us/eseaofficehours_01262023" TargetMode="External"/><Relationship Id="rId4" Type="http://schemas.openxmlformats.org/officeDocument/2006/relationships/hyperlink" Target="https://www.rd.usda.gov/files/vtnhcfApplication-AssuranceAgreement.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temple_r@cde.state.co.us" TargetMode="External"/><Relationship Id="rId18" Type="http://schemas.openxmlformats.org/officeDocument/2006/relationships/hyperlink" Target="mailto:craven_k@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carman_a@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echsner_r@cde.state.co.us" TargetMode="External"/><Relationship Id="rId17" Type="http://schemas.openxmlformats.org/officeDocument/2006/relationships/hyperlink" Target="mailto:boylan_k@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15.xml"/><Relationship Id="rId16" Type="http://schemas.openxmlformats.org/officeDocument/2006/relationships/hyperlink" Target="mailto:schelke_j@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collins_d@cde.state.co.us" TargetMode="External"/><Relationship Id="rId1" Type="http://schemas.openxmlformats.org/officeDocument/2006/relationships/slideLayout" Target="../slideLayouts/slideLayout17.xml"/><Relationship Id="rId6" Type="http://schemas.openxmlformats.org/officeDocument/2006/relationships/hyperlink" Target="mailto:adeboye-sullivan_c@cde.state.co.us" TargetMode="External"/><Relationship Id="rId11" Type="http://schemas.openxmlformats.org/officeDocument/2006/relationships/hyperlink" Target="mailto:byrd_e@cde.state.co.us" TargetMode="External"/><Relationship Id="rId24" Type="http://schemas.openxmlformats.org/officeDocument/2006/relationships/hyperlink" Target="mailto:Kaleda_s@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chaffin_m@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hagemann_w@cde.state.co.us" TargetMode="External"/><Relationship Id="rId10" Type="http://schemas.openxmlformats.org/officeDocument/2006/relationships/hyperlink" Target="https://www.cde.state.co.us/fedprograms/regionalcontactspage"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hickman_n@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jones_kristina@cde.state.co.us" TargetMode="External"/><Relationship Id="rId30" Type="http://schemas.openxmlformats.org/officeDocument/2006/relationships/hyperlink" Target="mailto:prael_m@cde.state.c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cdefisgrant/requestforfundsforms"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hyperlink" Target="https://www.cde.state.co.us/fedprograms/esserapplicationleads" TargetMode="External"/><Relationship Id="rId4" Type="http://schemas.openxmlformats.org/officeDocument/2006/relationships/hyperlink" Target="https://www.cde.state.co.us/fedprograms/esser_launchpa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fedprograms/regionalcontactspage"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cdefisgrant/authrepdesignation"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a:latin typeface="Raleway"/>
                <a:ea typeface="Raleway"/>
                <a:cs typeface="Raleway"/>
                <a:sym typeface="Raleway"/>
              </a:rPr>
              <a:t>CDE Office Hours</a:t>
            </a:r>
            <a:endParaRPr sz="2700">
              <a:latin typeface="Raleway"/>
              <a:ea typeface="Raleway"/>
              <a:cs typeface="Raleway"/>
              <a:sym typeface="Raleway"/>
            </a:endParaRPr>
          </a:p>
        </p:txBody>
      </p:sp>
      <p:sp>
        <p:nvSpPr>
          <p:cNvPr id="160" name="Google Shape;160;p32"/>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August 17, 2023</a:t>
            </a:r>
            <a:endParaRPr sz="2300">
              <a:latin typeface="Raleway"/>
              <a:ea typeface="Raleway"/>
              <a:cs typeface="Raleway"/>
              <a:sym typeface="Raleway"/>
            </a:endParaRPr>
          </a:p>
        </p:txBody>
      </p:sp>
      <p:sp>
        <p:nvSpPr>
          <p:cNvPr id="161" name="Google Shape;161;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Construction Guidance</a:t>
            </a:r>
            <a:endParaRPr>
              <a:latin typeface="Raleway"/>
              <a:ea typeface="Raleway"/>
              <a:cs typeface="Raleway"/>
              <a:sym typeface="Raleway"/>
            </a:endParaRPr>
          </a:p>
        </p:txBody>
      </p:sp>
      <p:sp>
        <p:nvSpPr>
          <p:cNvPr id="218" name="Google Shape;218;p4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Font typeface="Raleway"/>
              <a:buChar char="•"/>
            </a:pPr>
            <a:r>
              <a:rPr lang="en">
                <a:latin typeface="Raleway"/>
                <a:ea typeface="Raleway"/>
                <a:cs typeface="Raleway"/>
                <a:sym typeface="Raleway"/>
              </a:rPr>
              <a:t>All construction projects must comply with applicable regulations, including Davis-Bacon prevailing wage requirements, as outlined in CDE’s </a:t>
            </a:r>
            <a:r>
              <a:rPr lang="en" u="sng">
                <a:solidFill>
                  <a:schemeClr val="accent5"/>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Construction Guidance Document</a:t>
            </a:r>
            <a:r>
              <a:rPr lang="en">
                <a:latin typeface="Raleway"/>
                <a:ea typeface="Raleway"/>
                <a:cs typeface="Raleway"/>
                <a:sym typeface="Raleway"/>
              </a:rPr>
              <a:t>.</a:t>
            </a:r>
            <a:endParaRPr>
              <a:latin typeface="Raleway"/>
              <a:ea typeface="Raleway"/>
              <a:cs typeface="Raleway"/>
              <a:sym typeface="Raleway"/>
            </a:endParaRPr>
          </a:p>
          <a:p>
            <a:pPr marL="0" lvl="0" indent="0" algn="l" rtl="0">
              <a:spcBef>
                <a:spcPts val="800"/>
              </a:spcBef>
              <a:spcAft>
                <a:spcPts val="0"/>
              </a:spcAft>
              <a:buNone/>
            </a:pPr>
            <a:endParaRPr/>
          </a:p>
        </p:txBody>
      </p:sp>
      <p:pic>
        <p:nvPicPr>
          <p:cNvPr id="219" name="Google Shape;219;p41" descr="Colorado Department of Education's Construction Guidance Page 1"/>
          <p:cNvPicPr preferRelativeResize="0"/>
          <p:nvPr/>
        </p:nvPicPr>
        <p:blipFill>
          <a:blip r:embed="rId4">
            <a:alphaModFix/>
          </a:blip>
          <a:stretch>
            <a:fillRect/>
          </a:stretch>
        </p:blipFill>
        <p:spPr>
          <a:xfrm>
            <a:off x="628651" y="2124225"/>
            <a:ext cx="2158000" cy="2772575"/>
          </a:xfrm>
          <a:prstGeom prst="rect">
            <a:avLst/>
          </a:prstGeom>
          <a:noFill/>
          <a:ln>
            <a:noFill/>
          </a:ln>
        </p:spPr>
      </p:pic>
      <p:pic>
        <p:nvPicPr>
          <p:cNvPr id="220" name="Google Shape;220;p41" descr="Colorado Department of Education's Construction Guidance Page 2"/>
          <p:cNvPicPr preferRelativeResize="0"/>
          <p:nvPr/>
        </p:nvPicPr>
        <p:blipFill>
          <a:blip r:embed="rId5">
            <a:alphaModFix/>
          </a:blip>
          <a:stretch>
            <a:fillRect/>
          </a:stretch>
        </p:blipFill>
        <p:spPr>
          <a:xfrm>
            <a:off x="3220927" y="2117234"/>
            <a:ext cx="2158000" cy="2786566"/>
          </a:xfrm>
          <a:prstGeom prst="rect">
            <a:avLst/>
          </a:prstGeom>
          <a:noFill/>
          <a:ln>
            <a:noFill/>
          </a:ln>
        </p:spPr>
      </p:pic>
      <p:pic>
        <p:nvPicPr>
          <p:cNvPr id="221" name="Google Shape;221;p41" descr="Colorado Department of Education's Construction Guidance Page 3"/>
          <p:cNvPicPr preferRelativeResize="0"/>
          <p:nvPr/>
        </p:nvPicPr>
        <p:blipFill>
          <a:blip r:embed="rId6">
            <a:alphaModFix/>
          </a:blip>
          <a:stretch>
            <a:fillRect/>
          </a:stretch>
        </p:blipFill>
        <p:spPr>
          <a:xfrm>
            <a:off x="5868550" y="2120488"/>
            <a:ext cx="2158000" cy="27800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Lessons Learned from Fiscal Monitoring</a:t>
            </a:r>
            <a:endParaRPr>
              <a:latin typeface="Raleway"/>
              <a:ea typeface="Raleway"/>
              <a:cs typeface="Raleway"/>
              <a:sym typeface="Raleway"/>
            </a:endParaRPr>
          </a:p>
        </p:txBody>
      </p:sp>
      <p:sp>
        <p:nvSpPr>
          <p:cNvPr id="227" name="Google Shape;227;p4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lnSpcReduction="20000"/>
          </a:bodyPr>
          <a:lstStyle/>
          <a:p>
            <a:pPr marL="457200" lvl="0" indent="-342900" algn="l" rtl="0">
              <a:spcBef>
                <a:spcPts val="800"/>
              </a:spcBef>
              <a:spcAft>
                <a:spcPts val="0"/>
              </a:spcAft>
              <a:buSzPts val="1800"/>
              <a:buFont typeface="Raleway"/>
              <a:buChar char="•"/>
            </a:pPr>
            <a:r>
              <a:rPr lang="en">
                <a:latin typeface="Raleway"/>
                <a:ea typeface="Raleway"/>
                <a:cs typeface="Raleway"/>
                <a:sym typeface="Raleway"/>
              </a:rPr>
              <a:t>Davis-Bacon Compliance</a:t>
            </a:r>
            <a:endParaRPr>
              <a:latin typeface="Raleway"/>
              <a:ea typeface="Raleway"/>
              <a:cs typeface="Raleway"/>
              <a:sym typeface="Raleway"/>
            </a:endParaRPr>
          </a:p>
          <a:p>
            <a:pPr marL="914400" lvl="1" indent="-323850" algn="l" rtl="0">
              <a:spcBef>
                <a:spcPts val="400"/>
              </a:spcBef>
              <a:spcAft>
                <a:spcPts val="0"/>
              </a:spcAft>
              <a:buSzPts val="1500"/>
              <a:buFont typeface="Raleway"/>
              <a:buChar char="•"/>
            </a:pPr>
            <a:r>
              <a:rPr lang="en">
                <a:latin typeface="Raleway"/>
                <a:ea typeface="Raleway"/>
                <a:cs typeface="Raleway"/>
                <a:sym typeface="Raleway"/>
              </a:rPr>
              <a:t>LEAs must be periodically monitoring for this</a:t>
            </a:r>
            <a:endParaRPr>
              <a:latin typeface="Raleway"/>
              <a:ea typeface="Raleway"/>
              <a:cs typeface="Raleway"/>
              <a:sym typeface="Raleway"/>
            </a:endParaRPr>
          </a:p>
          <a:p>
            <a:pPr marL="1371600" lvl="2" indent="-317500" algn="l" rtl="0">
              <a:spcBef>
                <a:spcPts val="400"/>
              </a:spcBef>
              <a:spcAft>
                <a:spcPts val="0"/>
              </a:spcAft>
              <a:buSzPts val="1400"/>
              <a:buFont typeface="Raleway"/>
              <a:buChar char="•"/>
            </a:pPr>
            <a:r>
              <a:rPr lang="en">
                <a:latin typeface="Raleway"/>
                <a:ea typeface="Raleway"/>
                <a:cs typeface="Raleway"/>
                <a:sym typeface="Raleway"/>
              </a:rPr>
              <a:t>Collect and review weekly certified payrolls - looking for assurance of prevailing wage being paid</a:t>
            </a:r>
            <a:endParaRPr>
              <a:latin typeface="Raleway"/>
              <a:ea typeface="Raleway"/>
              <a:cs typeface="Raleway"/>
              <a:sym typeface="Raleway"/>
            </a:endParaRPr>
          </a:p>
          <a:p>
            <a:pPr marL="1371600" lvl="2" indent="-317500" algn="l" rtl="0">
              <a:spcBef>
                <a:spcPts val="400"/>
              </a:spcBef>
              <a:spcAft>
                <a:spcPts val="0"/>
              </a:spcAft>
              <a:buSzPts val="1400"/>
              <a:buFont typeface="Raleway"/>
              <a:buChar char="•"/>
            </a:pPr>
            <a:r>
              <a:rPr lang="en">
                <a:latin typeface="Raleway"/>
                <a:ea typeface="Raleway"/>
                <a:cs typeface="Raleway"/>
                <a:sym typeface="Raleway"/>
              </a:rPr>
              <a:t>May include on-site reviews for required wage notifications</a:t>
            </a:r>
            <a:endParaRPr>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a:latin typeface="Raleway"/>
                <a:ea typeface="Raleway"/>
                <a:cs typeface="Raleway"/>
                <a:sym typeface="Raleway"/>
              </a:rPr>
              <a:t>Contract Clauses</a:t>
            </a:r>
            <a:endParaRPr>
              <a:latin typeface="Raleway"/>
              <a:ea typeface="Raleway"/>
              <a:cs typeface="Raleway"/>
              <a:sym typeface="Raleway"/>
            </a:endParaRPr>
          </a:p>
          <a:p>
            <a:pPr marL="914400" lvl="1" indent="-323850" algn="l" rtl="0">
              <a:spcBef>
                <a:spcPts val="400"/>
              </a:spcBef>
              <a:spcAft>
                <a:spcPts val="0"/>
              </a:spcAft>
              <a:buSzPts val="1500"/>
              <a:buFont typeface="Raleway"/>
              <a:buChar char="•"/>
            </a:pPr>
            <a:r>
              <a:rPr lang="en">
                <a:latin typeface="Raleway"/>
                <a:ea typeface="Raleway"/>
                <a:cs typeface="Raleway"/>
                <a:sym typeface="Raleway"/>
              </a:rPr>
              <a:t>Review contracts for any projects currently in progress and issue addendums</a:t>
            </a:r>
            <a:endParaRPr>
              <a:latin typeface="Raleway"/>
              <a:ea typeface="Raleway"/>
              <a:cs typeface="Raleway"/>
              <a:sym typeface="Raleway"/>
            </a:endParaRPr>
          </a:p>
          <a:p>
            <a:pPr marL="914400" lvl="1" indent="-323850" algn="l" rtl="0">
              <a:spcBef>
                <a:spcPts val="400"/>
              </a:spcBef>
              <a:spcAft>
                <a:spcPts val="0"/>
              </a:spcAft>
              <a:buSzPts val="1500"/>
              <a:buFont typeface="Raleway"/>
              <a:buChar char="•"/>
            </a:pPr>
            <a:r>
              <a:rPr lang="en">
                <a:latin typeface="Raleway"/>
                <a:ea typeface="Raleway"/>
                <a:cs typeface="Raleway"/>
                <a:sym typeface="Raleway"/>
              </a:rPr>
              <a:t>May even be required to amend contracts for projects already complete</a:t>
            </a:r>
            <a:endParaRPr>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a:latin typeface="Raleway"/>
                <a:ea typeface="Raleway"/>
                <a:cs typeface="Raleway"/>
                <a:sym typeface="Raleway"/>
              </a:rPr>
              <a:t>Notice of Federal Interest</a:t>
            </a:r>
            <a:endParaRPr>
              <a:latin typeface="Raleway"/>
              <a:ea typeface="Raleway"/>
              <a:cs typeface="Raleway"/>
              <a:sym typeface="Raleway"/>
            </a:endParaRPr>
          </a:p>
          <a:p>
            <a:pPr marL="914400" lvl="1" indent="-323850" algn="l" rtl="0">
              <a:spcBef>
                <a:spcPts val="400"/>
              </a:spcBef>
              <a:spcAft>
                <a:spcPts val="0"/>
              </a:spcAft>
              <a:buSzPts val="1500"/>
              <a:buFont typeface="Raleway"/>
              <a:buChar char="•"/>
            </a:pPr>
            <a:r>
              <a:rPr lang="en">
                <a:latin typeface="Raleway"/>
                <a:ea typeface="Raleway"/>
                <a:cs typeface="Raleway"/>
                <a:sym typeface="Raleway"/>
              </a:rPr>
              <a:t>Have requested sample language from ED</a:t>
            </a:r>
            <a:endParaRPr>
              <a:latin typeface="Raleway"/>
              <a:ea typeface="Raleway"/>
              <a:cs typeface="Raleway"/>
              <a:sym typeface="Raleway"/>
            </a:endParaRPr>
          </a:p>
          <a:p>
            <a:pPr marL="914400" lvl="1" indent="-323850" algn="l" rtl="0">
              <a:spcBef>
                <a:spcPts val="400"/>
              </a:spcBef>
              <a:spcAft>
                <a:spcPts val="0"/>
              </a:spcAft>
              <a:buSzPts val="1500"/>
              <a:buFont typeface="Raleway"/>
              <a:buChar char="•"/>
            </a:pPr>
            <a:r>
              <a:rPr lang="en">
                <a:latin typeface="Raleway"/>
                <a:ea typeface="Raleway"/>
                <a:cs typeface="Raleway"/>
                <a:sym typeface="Raleway"/>
              </a:rPr>
              <a:t>County departments may have standard forms/language</a:t>
            </a:r>
            <a:endParaRPr>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a:latin typeface="Raleway"/>
                <a:ea typeface="Raleway"/>
                <a:cs typeface="Raleway"/>
                <a:sym typeface="Raleway"/>
              </a:rPr>
              <a:t>Projects that have been completed are not “out of the woods”</a:t>
            </a:r>
            <a:endParaRPr>
              <a:latin typeface="Raleway"/>
              <a:ea typeface="Raleway"/>
              <a:cs typeface="Raleway"/>
              <a:sym typeface="Raleway"/>
            </a:endParaRPr>
          </a:p>
          <a:p>
            <a:pPr marL="914400" lvl="1" indent="-323850" algn="l" rtl="0">
              <a:spcBef>
                <a:spcPts val="400"/>
              </a:spcBef>
              <a:spcAft>
                <a:spcPts val="0"/>
              </a:spcAft>
              <a:buSzPts val="1500"/>
              <a:buFont typeface="Raleway"/>
              <a:buChar char="•"/>
            </a:pPr>
            <a:r>
              <a:rPr lang="en">
                <a:latin typeface="Raleway"/>
                <a:ea typeface="Raleway"/>
                <a:cs typeface="Raleway"/>
                <a:sym typeface="Raleway"/>
              </a:rPr>
              <a:t>CDE must contact the U.S. Department of Labor when contractors are unwilling to address Davis-Bacon violations</a:t>
            </a:r>
            <a:endParaRPr>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Helpful Links</a:t>
            </a:r>
            <a:endParaRPr>
              <a:latin typeface="Raleway"/>
              <a:ea typeface="Raleway"/>
              <a:cs typeface="Raleway"/>
              <a:sym typeface="Raleway"/>
            </a:endParaRPr>
          </a:p>
        </p:txBody>
      </p:sp>
      <p:sp>
        <p:nvSpPr>
          <p:cNvPr id="233" name="Google Shape;233;p4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lnSpcReduction="10000"/>
          </a:bodyPr>
          <a:lstStyle/>
          <a:p>
            <a:pPr marL="457200" lvl="0" indent="-342900" algn="l" rtl="0">
              <a:lnSpc>
                <a:spcPct val="100000"/>
              </a:lnSpc>
              <a:spcBef>
                <a:spcPts val="800"/>
              </a:spcBef>
              <a:spcAft>
                <a:spcPts val="0"/>
              </a:spcAft>
              <a:buSzPts val="1800"/>
              <a:buFont typeface="Raleway"/>
              <a:buChar char="•"/>
            </a:pPr>
            <a:r>
              <a:rPr lang="en">
                <a:latin typeface="Raleway"/>
                <a:ea typeface="Raleway"/>
                <a:cs typeface="Raleway"/>
                <a:sym typeface="Raleway"/>
              </a:rPr>
              <a:t>Questions about construction requirements in general? </a:t>
            </a:r>
            <a:endParaRPr>
              <a:latin typeface="Raleway"/>
              <a:ea typeface="Raleway"/>
              <a:cs typeface="Raleway"/>
              <a:sym typeface="Raleway"/>
            </a:endParaRPr>
          </a:p>
          <a:p>
            <a:pPr marL="914400" lvl="1" indent="-323850" algn="l" rtl="0">
              <a:lnSpc>
                <a:spcPct val="100000"/>
              </a:lnSpc>
              <a:spcBef>
                <a:spcPts val="1000"/>
              </a:spcBef>
              <a:spcAft>
                <a:spcPts val="0"/>
              </a:spcAft>
              <a:buSzPts val="1500"/>
              <a:buFont typeface="Raleway"/>
              <a:buChar char="•"/>
            </a:pPr>
            <a:r>
              <a:rPr lang="en">
                <a:latin typeface="Raleway"/>
                <a:ea typeface="Raleway"/>
                <a:cs typeface="Raleway"/>
                <a:sym typeface="Raleway"/>
              </a:rPr>
              <a:t>View CDE’s </a:t>
            </a:r>
            <a:r>
              <a:rPr lang="en" u="sng">
                <a:solidFill>
                  <a:schemeClr val="hlink"/>
                </a:solidFill>
                <a:latin typeface="Raleway"/>
                <a:ea typeface="Raleway"/>
                <a:cs typeface="Raleway"/>
                <a:sym typeface="Raleway"/>
                <a:hlinkClick r:id="rId3"/>
              </a:rPr>
              <a:t>Construction Guidance</a:t>
            </a:r>
            <a:r>
              <a:rPr lang="en">
                <a:latin typeface="Raleway"/>
                <a:ea typeface="Raleway"/>
                <a:cs typeface="Raleway"/>
                <a:sym typeface="Raleway"/>
              </a:rPr>
              <a:t> (includes link to </a:t>
            </a:r>
            <a:r>
              <a:rPr lang="en" u="sng">
                <a:solidFill>
                  <a:schemeClr val="hlink"/>
                </a:solidFill>
                <a:latin typeface="Raleway"/>
                <a:ea typeface="Raleway"/>
                <a:cs typeface="Raleway"/>
                <a:sym typeface="Raleway"/>
                <a:hlinkClick r:id="rId4"/>
              </a:rPr>
              <a:t>Construction Program Assurances form, 424D</a:t>
            </a:r>
            <a:r>
              <a:rPr lang="en">
                <a:latin typeface="Raleway"/>
                <a:ea typeface="Raleway"/>
                <a:cs typeface="Raleway"/>
                <a:sym typeface="Raleway"/>
              </a:rPr>
              <a:t>).</a:t>
            </a:r>
            <a:endParaRPr>
              <a:latin typeface="Raleway"/>
              <a:ea typeface="Raleway"/>
              <a:cs typeface="Raleway"/>
              <a:sym typeface="Raleway"/>
            </a:endParaRPr>
          </a:p>
          <a:p>
            <a:pPr marL="457200" lvl="0" indent="-342900" algn="l" rtl="0">
              <a:lnSpc>
                <a:spcPct val="100000"/>
              </a:lnSpc>
              <a:spcBef>
                <a:spcPts val="1000"/>
              </a:spcBef>
              <a:spcAft>
                <a:spcPts val="0"/>
              </a:spcAft>
              <a:buSzPts val="1800"/>
              <a:buFont typeface="Raleway"/>
              <a:buChar char="•"/>
            </a:pPr>
            <a:r>
              <a:rPr lang="en">
                <a:latin typeface="Raleway"/>
                <a:ea typeface="Raleway"/>
                <a:cs typeface="Raleway"/>
                <a:sym typeface="Raleway"/>
              </a:rPr>
              <a:t>Questions about legal standpoints on some ESSER hot topics? </a:t>
            </a:r>
            <a:endParaRPr>
              <a:latin typeface="Raleway"/>
              <a:ea typeface="Raleway"/>
              <a:cs typeface="Raleway"/>
              <a:sym typeface="Raleway"/>
            </a:endParaRPr>
          </a:p>
          <a:p>
            <a:pPr marL="914400" lvl="1" indent="-323850" algn="l" rtl="0">
              <a:lnSpc>
                <a:spcPct val="100000"/>
              </a:lnSpc>
              <a:spcBef>
                <a:spcPts val="1000"/>
              </a:spcBef>
              <a:spcAft>
                <a:spcPts val="0"/>
              </a:spcAft>
              <a:buSzPts val="1500"/>
              <a:buFont typeface="Raleway"/>
              <a:buChar char="•"/>
            </a:pPr>
            <a:r>
              <a:rPr lang="en">
                <a:latin typeface="Raleway"/>
                <a:ea typeface="Raleway"/>
                <a:cs typeface="Raleway"/>
                <a:sym typeface="Raleway"/>
              </a:rPr>
              <a:t>View the </a:t>
            </a:r>
            <a:r>
              <a:rPr lang="en" u="sng">
                <a:solidFill>
                  <a:schemeClr val="hlink"/>
                </a:solidFill>
                <a:latin typeface="Raleway"/>
                <a:ea typeface="Raleway"/>
                <a:cs typeface="Raleway"/>
                <a:sym typeface="Raleway"/>
                <a:hlinkClick r:id="rId5"/>
              </a:rPr>
              <a:t>January 26, 2023 BruMan Training</a:t>
            </a:r>
            <a:r>
              <a:rPr lang="en">
                <a:latin typeface="Raleway"/>
                <a:ea typeface="Raleway"/>
                <a:cs typeface="Raleway"/>
                <a:sym typeface="Raleway"/>
              </a:rPr>
              <a:t>.</a:t>
            </a:r>
            <a:endParaRPr>
              <a:latin typeface="Raleway"/>
              <a:ea typeface="Raleway"/>
              <a:cs typeface="Raleway"/>
              <a:sym typeface="Raleway"/>
            </a:endParaRPr>
          </a:p>
          <a:p>
            <a:pPr marL="457200" lvl="0" indent="-342900" algn="l" rtl="0">
              <a:lnSpc>
                <a:spcPct val="100000"/>
              </a:lnSpc>
              <a:spcBef>
                <a:spcPts val="1000"/>
              </a:spcBef>
              <a:spcAft>
                <a:spcPts val="0"/>
              </a:spcAft>
              <a:buSzPts val="1800"/>
              <a:buFont typeface="Raleway"/>
              <a:buChar char="•"/>
            </a:pPr>
            <a:r>
              <a:rPr lang="en">
                <a:latin typeface="Raleway"/>
                <a:ea typeface="Raleway"/>
                <a:cs typeface="Raleway"/>
                <a:sym typeface="Raleway"/>
              </a:rPr>
              <a:t>Questions about federally-funded equipment and requirements? </a:t>
            </a:r>
            <a:endParaRPr>
              <a:latin typeface="Raleway"/>
              <a:ea typeface="Raleway"/>
              <a:cs typeface="Raleway"/>
              <a:sym typeface="Raleway"/>
            </a:endParaRPr>
          </a:p>
          <a:p>
            <a:pPr marL="914400" lvl="1" indent="-323850" algn="l" rtl="0">
              <a:lnSpc>
                <a:spcPct val="100000"/>
              </a:lnSpc>
              <a:spcBef>
                <a:spcPts val="1000"/>
              </a:spcBef>
              <a:spcAft>
                <a:spcPts val="0"/>
              </a:spcAft>
              <a:buSzPts val="1500"/>
              <a:buFont typeface="Raleway"/>
              <a:buChar char="•"/>
            </a:pPr>
            <a:r>
              <a:rPr lang="en">
                <a:latin typeface="Raleway"/>
                <a:ea typeface="Raleway"/>
                <a:cs typeface="Raleway"/>
                <a:sym typeface="Raleway"/>
              </a:rPr>
              <a:t>View the </a:t>
            </a:r>
            <a:r>
              <a:rPr lang="en" u="sng">
                <a:solidFill>
                  <a:schemeClr val="hlink"/>
                </a:solidFill>
                <a:latin typeface="Raleway"/>
                <a:ea typeface="Raleway"/>
                <a:cs typeface="Raleway"/>
                <a:sym typeface="Raleway"/>
                <a:hlinkClick r:id="rId6"/>
              </a:rPr>
              <a:t>March 3, 2022 Office Hours on Federally-Funded Equipment</a:t>
            </a:r>
            <a:r>
              <a:rPr lang="en">
                <a:latin typeface="Raleway"/>
                <a:ea typeface="Raleway"/>
                <a:cs typeface="Raleway"/>
                <a:sym typeface="Raleway"/>
              </a:rPr>
              <a:t>.</a:t>
            </a:r>
            <a:endParaRPr>
              <a:latin typeface="Raleway"/>
              <a:ea typeface="Raleway"/>
              <a:cs typeface="Raleway"/>
              <a:sym typeface="Raleway"/>
            </a:endParaRPr>
          </a:p>
          <a:p>
            <a:pPr marL="457200" lvl="0" indent="-342900" algn="l" rtl="0">
              <a:lnSpc>
                <a:spcPct val="100000"/>
              </a:lnSpc>
              <a:spcBef>
                <a:spcPts val="1000"/>
              </a:spcBef>
              <a:spcAft>
                <a:spcPts val="0"/>
              </a:spcAft>
              <a:buSzPts val="1800"/>
              <a:buChar char="•"/>
            </a:pPr>
            <a:r>
              <a:rPr lang="en">
                <a:latin typeface="Raleway"/>
                <a:ea typeface="Raleway"/>
                <a:cs typeface="Raleway"/>
                <a:sym typeface="Raleway"/>
              </a:rPr>
              <a:t>Questions about Davis-Bacon requirements? </a:t>
            </a:r>
            <a:endParaRPr>
              <a:latin typeface="Raleway"/>
              <a:ea typeface="Raleway"/>
              <a:cs typeface="Raleway"/>
              <a:sym typeface="Raleway"/>
            </a:endParaRPr>
          </a:p>
          <a:p>
            <a:pPr marL="914400" lvl="1" indent="-323850" algn="l" rtl="0">
              <a:lnSpc>
                <a:spcPct val="100000"/>
              </a:lnSpc>
              <a:spcBef>
                <a:spcPts val="1000"/>
              </a:spcBef>
              <a:spcAft>
                <a:spcPts val="1000"/>
              </a:spcAft>
              <a:buSzPts val="1500"/>
              <a:buChar char="•"/>
            </a:pPr>
            <a:r>
              <a:rPr lang="en">
                <a:latin typeface="Raleway"/>
                <a:ea typeface="Raleway"/>
                <a:cs typeface="Raleway"/>
                <a:sym typeface="Raleway"/>
              </a:rPr>
              <a:t>View the </a:t>
            </a:r>
            <a:r>
              <a:rPr lang="en" u="sng">
                <a:solidFill>
                  <a:schemeClr val="hlink"/>
                </a:solidFill>
                <a:latin typeface="Raleway"/>
                <a:ea typeface="Raleway"/>
                <a:cs typeface="Raleway"/>
                <a:sym typeface="Raleway"/>
                <a:hlinkClick r:id="rId7"/>
              </a:rPr>
              <a:t>Davis-Bacon webinar provided by US DOL and hosted by ED</a:t>
            </a:r>
            <a:r>
              <a:rPr lang="en"/>
              <a:t> </a:t>
            </a:r>
            <a:r>
              <a:rPr lang="en">
                <a:latin typeface="Raleway"/>
                <a:ea typeface="Raleway"/>
                <a:cs typeface="Raleway"/>
                <a:sym typeface="Raleway"/>
              </a:rPr>
              <a:t>and the</a:t>
            </a:r>
            <a:r>
              <a:rPr lang="en"/>
              <a:t> </a:t>
            </a:r>
            <a:r>
              <a:rPr lang="en" u="sng">
                <a:solidFill>
                  <a:schemeClr val="hlink"/>
                </a:solidFill>
                <a:latin typeface="Raleway"/>
                <a:ea typeface="Raleway"/>
                <a:cs typeface="Raleway"/>
                <a:sym typeface="Raleway"/>
                <a:hlinkClick r:id="rId8"/>
              </a:rPr>
              <a:t>Davis-Bacon Webinar 4.26.23 Attendee Questions and Answers.pdf</a:t>
            </a:r>
            <a:r>
              <a:rPr lang="en">
                <a:latin typeface="Raleway"/>
                <a:ea typeface="Raleway"/>
                <a:cs typeface="Raleway"/>
                <a:sym typeface="Raleway"/>
              </a:rPr>
              <a:t>.</a:t>
            </a:r>
            <a:endParaRPr>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4"/>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Upcoming Meetings</a:t>
            </a:r>
            <a:endParaRPr>
              <a:latin typeface="Raleway"/>
              <a:ea typeface="Raleway"/>
              <a:cs typeface="Raleway"/>
              <a:sym typeface="Raleway"/>
            </a:endParaRPr>
          </a:p>
        </p:txBody>
      </p:sp>
      <p:sp>
        <p:nvSpPr>
          <p:cNvPr id="239" name="Google Shape;239;p44"/>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4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Looking Ahead…</a:t>
            </a:r>
            <a:endParaRPr>
              <a:latin typeface="Raleway"/>
              <a:ea typeface="Raleway"/>
              <a:cs typeface="Raleway"/>
              <a:sym typeface="Raleway"/>
            </a:endParaRPr>
          </a:p>
        </p:txBody>
      </p:sp>
      <p:sp>
        <p:nvSpPr>
          <p:cNvPr id="244" name="Google Shape;244;p45"/>
          <p:cNvSpPr txBox="1">
            <a:spLocks noGrp="1"/>
          </p:cNvSpPr>
          <p:nvPr>
            <p:ph type="body" idx="1"/>
          </p:nvPr>
        </p:nvSpPr>
        <p:spPr>
          <a:xfrm>
            <a:off x="628650" y="1165850"/>
            <a:ext cx="5189400" cy="3252900"/>
          </a:xfrm>
          <a:prstGeom prst="rect">
            <a:avLst/>
          </a:prstGeom>
        </p:spPr>
        <p:txBody>
          <a:bodyPr spcFirstLastPara="1" wrap="square" lIns="0" tIns="0" rIns="0" bIns="0" anchor="t" anchorCtr="0">
            <a:normAutofit lnSpcReduction="10000"/>
          </a:bodyPr>
          <a:lstStyle/>
          <a:p>
            <a:pPr marL="0" lvl="0" indent="0" algn="l" rtl="0">
              <a:spcBef>
                <a:spcPts val="600"/>
              </a:spcBef>
              <a:spcAft>
                <a:spcPts val="0"/>
              </a:spcAft>
              <a:buNone/>
            </a:pPr>
            <a:r>
              <a:rPr lang="en" sz="1700">
                <a:solidFill>
                  <a:srgbClr val="595959"/>
                </a:solidFill>
                <a:latin typeface="Raleway"/>
                <a:ea typeface="Raleway"/>
                <a:cs typeface="Raleway"/>
                <a:sym typeface="Raleway"/>
              </a:rPr>
              <a:t>Any requests for topics or questions?</a:t>
            </a:r>
            <a:endParaRPr sz="1700">
              <a:solidFill>
                <a:srgbClr val="595959"/>
              </a:solidFill>
              <a:latin typeface="Raleway"/>
              <a:ea typeface="Raleway"/>
              <a:cs typeface="Raleway"/>
              <a:sym typeface="Raleway"/>
            </a:endParaRPr>
          </a:p>
          <a:p>
            <a:pPr marL="0" lvl="0" indent="457200" algn="l" rtl="0">
              <a:spcBef>
                <a:spcPts val="600"/>
              </a:spcBef>
              <a:spcAft>
                <a:spcPts val="0"/>
              </a:spcAft>
              <a:buNone/>
            </a:pPr>
            <a:endParaRPr sz="1700">
              <a:solidFill>
                <a:srgbClr val="595959"/>
              </a:solidFill>
              <a:latin typeface="Raleway"/>
              <a:ea typeface="Raleway"/>
              <a:cs typeface="Raleway"/>
              <a:sym typeface="Raleway"/>
            </a:endParaRPr>
          </a:p>
          <a:p>
            <a:pPr marL="457200" lvl="0" indent="-336550" algn="l" rtl="0">
              <a:spcBef>
                <a:spcPts val="600"/>
              </a:spcBef>
              <a:spcAft>
                <a:spcPts val="0"/>
              </a:spcAft>
              <a:buSzPts val="1700"/>
              <a:buFont typeface="Raleway"/>
              <a:buChar char="•"/>
            </a:pPr>
            <a:r>
              <a:rPr lang="en" sz="1700">
                <a:solidFill>
                  <a:srgbClr val="595959"/>
                </a:solidFill>
                <a:latin typeface="Raleway"/>
                <a:ea typeface="Raleway"/>
                <a:cs typeface="Raleway"/>
                <a:sym typeface="Raleway"/>
              </a:rPr>
              <a:t>Upcoming Office Hours:</a:t>
            </a:r>
            <a:endParaRPr>
              <a:solidFill>
                <a:srgbClr val="595959"/>
              </a:solidFill>
              <a:latin typeface="Raleway"/>
              <a:ea typeface="Raleway"/>
              <a:cs typeface="Raleway"/>
              <a:sym typeface="Raleway"/>
            </a:endParaRPr>
          </a:p>
          <a:p>
            <a:pPr marL="914400" lvl="1" indent="-311150" algn="l" rtl="0">
              <a:spcBef>
                <a:spcPts val="600"/>
              </a:spcBef>
              <a:spcAft>
                <a:spcPts val="0"/>
              </a:spcAft>
              <a:buSzPts val="1300"/>
              <a:buFont typeface="Raleway"/>
              <a:buChar char="•"/>
            </a:pPr>
            <a:r>
              <a:rPr lang="en">
                <a:solidFill>
                  <a:srgbClr val="595959"/>
                </a:solidFill>
                <a:latin typeface="Raleway"/>
                <a:ea typeface="Raleway"/>
                <a:cs typeface="Raleway"/>
                <a:sym typeface="Raleway"/>
              </a:rPr>
              <a:t>August 31</a:t>
            </a:r>
            <a:endParaRPr>
              <a:solidFill>
                <a:srgbClr val="595959"/>
              </a:solidFill>
              <a:latin typeface="Raleway"/>
              <a:ea typeface="Raleway"/>
              <a:cs typeface="Raleway"/>
              <a:sym typeface="Raleway"/>
            </a:endParaRPr>
          </a:p>
          <a:p>
            <a:pPr marL="914400" lvl="1" indent="-323850" algn="l" rtl="0">
              <a:spcBef>
                <a:spcPts val="600"/>
              </a:spcBef>
              <a:spcAft>
                <a:spcPts val="0"/>
              </a:spcAft>
              <a:buClr>
                <a:srgbClr val="595959"/>
              </a:buClr>
              <a:buSzPts val="1500"/>
              <a:buFont typeface="Raleway"/>
              <a:buChar char="•"/>
            </a:pPr>
            <a:r>
              <a:rPr lang="en">
                <a:solidFill>
                  <a:srgbClr val="595959"/>
                </a:solidFill>
                <a:latin typeface="Raleway"/>
                <a:ea typeface="Raleway"/>
                <a:cs typeface="Raleway"/>
                <a:sym typeface="Raleway"/>
              </a:rPr>
              <a:t>Sept 7 </a:t>
            </a:r>
            <a:endParaRPr>
              <a:solidFill>
                <a:srgbClr val="595959"/>
              </a:solidFill>
              <a:latin typeface="Raleway"/>
              <a:ea typeface="Raleway"/>
              <a:cs typeface="Raleway"/>
              <a:sym typeface="Raleway"/>
            </a:endParaRPr>
          </a:p>
          <a:p>
            <a:pPr marL="914400" lvl="0" indent="0" algn="l" rtl="0">
              <a:spcBef>
                <a:spcPts val="600"/>
              </a:spcBef>
              <a:spcAft>
                <a:spcPts val="0"/>
              </a:spcAft>
              <a:buNone/>
            </a:pPr>
            <a:r>
              <a:rPr lang="en" sz="1000" i="1">
                <a:solidFill>
                  <a:srgbClr val="595959"/>
                </a:solidFill>
                <a:latin typeface="Raleway"/>
                <a:ea typeface="Raleway"/>
                <a:cs typeface="Raleway"/>
                <a:sym typeface="Raleway"/>
              </a:rPr>
              <a:t>*Due to a scheduling conflict, the Sept 14 Office Hours has been rescheduled to Sept 7.</a:t>
            </a:r>
            <a:endParaRPr sz="1000" i="1">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45720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800"/>
              </a:spcBef>
              <a:spcAft>
                <a:spcPts val="0"/>
              </a:spcAft>
              <a:buNone/>
            </a:pPr>
            <a:endParaRPr/>
          </a:p>
        </p:txBody>
      </p:sp>
      <p:pic>
        <p:nvPicPr>
          <p:cNvPr id="246" name="Google Shape;246;p4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153141" y="1262336"/>
            <a:ext cx="2621028" cy="1747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6"/>
          <p:cNvSpPr txBox="1">
            <a:spLocks noGrp="1"/>
          </p:cNvSpPr>
          <p:nvPr>
            <p:ph type="title"/>
          </p:nvPr>
        </p:nvSpPr>
        <p:spPr>
          <a:xfrm>
            <a:off x="187725" y="73150"/>
            <a:ext cx="75486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1800"/>
              <a:buFont typeface="Arial"/>
              <a:buNone/>
            </a:pPr>
            <a:r>
              <a:rPr lang="en" sz="2000">
                <a:latin typeface="Raleway"/>
                <a:ea typeface="Raleway"/>
                <a:cs typeface="Raleway"/>
                <a:sym typeface="Raleway"/>
              </a:rPr>
              <a:t>CDE Contacts!</a:t>
            </a:r>
            <a:endParaRPr sz="1300">
              <a:latin typeface="Raleway"/>
              <a:ea typeface="Raleway"/>
              <a:cs typeface="Raleway"/>
              <a:sym typeface="Raleway"/>
            </a:endParaRPr>
          </a:p>
          <a:p>
            <a:pPr marL="0" lvl="0" indent="0" algn="l" rtl="0">
              <a:spcBef>
                <a:spcPts val="0"/>
              </a:spcBef>
              <a:spcAft>
                <a:spcPts val="0"/>
              </a:spcAft>
              <a:buClr>
                <a:schemeClr val="dk1"/>
              </a:buClr>
              <a:buSzPts val="1800"/>
              <a:buFont typeface="Arial"/>
              <a:buNone/>
            </a:pPr>
            <a:r>
              <a:rPr lang="en" sz="1700">
                <a:latin typeface="Raleway"/>
                <a:ea typeface="Raleway"/>
                <a:cs typeface="Raleway"/>
                <a:sym typeface="Raleway"/>
              </a:rPr>
              <a:t>Emails: </a:t>
            </a:r>
            <a:r>
              <a:rPr lang="en" sz="1700">
                <a:uFill>
                  <a:noFill/>
                </a:uFill>
                <a:latin typeface="Raleway"/>
                <a:ea typeface="Raleway"/>
                <a:cs typeface="Raleway"/>
                <a:sym typeface="Raleway"/>
                <a:hlinkClick r:id="rId3"/>
              </a:rPr>
              <a:t>Lastname_Firstinitial@cde.state.co.us</a:t>
            </a:r>
            <a:r>
              <a:rPr lang="en" sz="1700">
                <a:latin typeface="Raleway"/>
                <a:ea typeface="Raleway"/>
                <a:cs typeface="Raleway"/>
                <a:sym typeface="Raleway"/>
              </a:rPr>
              <a:t> </a:t>
            </a:r>
            <a:r>
              <a:rPr lang="en" sz="1200">
                <a:latin typeface="Raleway"/>
                <a:ea typeface="Raleway"/>
                <a:cs typeface="Raleway"/>
                <a:sym typeface="Raleway"/>
              </a:rPr>
              <a:t>(e.g., Smith_a@cde.state.co.us)</a:t>
            </a:r>
            <a:endParaRPr sz="2300">
              <a:latin typeface="Raleway"/>
              <a:ea typeface="Raleway"/>
              <a:cs typeface="Raleway"/>
              <a:sym typeface="Raleway"/>
            </a:endParaRPr>
          </a:p>
        </p:txBody>
      </p:sp>
      <p:graphicFrame>
        <p:nvGraphicFramePr>
          <p:cNvPr id="252" name="Google Shape;252;p46"/>
          <p:cNvGraphicFramePr/>
          <p:nvPr/>
        </p:nvGraphicFramePr>
        <p:xfrm>
          <a:off x="187731" y="731170"/>
          <a:ext cx="8768525" cy="4396720"/>
        </p:xfrm>
        <a:graphic>
          <a:graphicData uri="http://schemas.openxmlformats.org/drawingml/2006/table">
            <a:tbl>
              <a:tblPr firstRow="1">
                <a:noFill/>
                <a:tableStyleId>{8AECD1CC-231F-4B87-A7C0-0BE6A229970A}</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848250">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0"/>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1"/>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3"/>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7"/>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4"/>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5"/>
                        </a:rPr>
                        <a:t>Melissa Chaffin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6"/>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Kim Boylan</a:t>
                      </a:r>
                      <a:endParaRPr sz="100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18"/>
                        </a:rPr>
                        <a:t>Kriselda Craven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Mackenzie Owens</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15"/>
                        </a:rPr>
                        <a:t>Melissa Chaffin</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1"/>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3"/>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29"/>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ESSER Office Hours</a:t>
            </a:r>
            <a:endParaRPr>
              <a:latin typeface="Raleway"/>
              <a:ea typeface="Raleway"/>
              <a:cs typeface="Raleway"/>
              <a:sym typeface="Raleway"/>
            </a:endParaRPr>
          </a:p>
        </p:txBody>
      </p:sp>
      <p:sp>
        <p:nvSpPr>
          <p:cNvPr id="167" name="Google Shape;167;p33"/>
          <p:cNvSpPr txBox="1">
            <a:spLocks noGrp="1"/>
          </p:cNvSpPr>
          <p:nvPr>
            <p:ph type="body" idx="1"/>
          </p:nvPr>
        </p:nvSpPr>
        <p:spPr>
          <a:xfrm>
            <a:off x="628650" y="1049785"/>
            <a:ext cx="7886700" cy="3263400"/>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0"/>
              </a:spcAft>
              <a:buClr>
                <a:schemeClr val="dk1"/>
              </a:buClr>
              <a:buSzPts val="1800"/>
              <a:buNone/>
            </a:pPr>
            <a:r>
              <a:rPr lang="en" b="1" u="sng">
                <a:latin typeface="Raleway"/>
                <a:ea typeface="Raleway"/>
                <a:cs typeface="Raleway"/>
                <a:sym typeface="Raleway"/>
              </a:rPr>
              <a:t>Topics</a:t>
            </a:r>
            <a:endParaRPr b="1" u="sng">
              <a:latin typeface="Raleway"/>
              <a:ea typeface="Raleway"/>
              <a:cs typeface="Raleway"/>
              <a:sym typeface="Raleway"/>
            </a:endParaRPr>
          </a:p>
          <a:p>
            <a:pPr marL="177800" lvl="0" indent="-63500" algn="l" rtl="0">
              <a:lnSpc>
                <a:spcPct val="90000"/>
              </a:lnSpc>
              <a:spcBef>
                <a:spcPts val="0"/>
              </a:spcBef>
              <a:spcAft>
                <a:spcPts val="0"/>
              </a:spcAft>
              <a:buClr>
                <a:schemeClr val="dk1"/>
              </a:buClr>
              <a:buSzPts val="1800"/>
              <a:buNone/>
            </a:pPr>
            <a:endParaRPr sz="1100" b="1" u="sng">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Updates and Reminders</a:t>
            </a:r>
            <a:endParaRPr sz="1700">
              <a:latin typeface="Raleway"/>
              <a:ea typeface="Raleway"/>
              <a:cs typeface="Raleway"/>
              <a:sym typeface="Raleway"/>
            </a:endParaRPr>
          </a:p>
          <a:p>
            <a:pPr marL="914400" lvl="1"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Upcoming ESSER Deadlines</a:t>
            </a:r>
            <a:endParaRPr sz="1700">
              <a:latin typeface="Raleway"/>
              <a:ea typeface="Raleway"/>
              <a:cs typeface="Raleway"/>
              <a:sym typeface="Raleway"/>
            </a:endParaRPr>
          </a:p>
          <a:p>
            <a:pPr marL="914400" lvl="1"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Consolidated Application Updates</a:t>
            </a:r>
            <a:endParaRPr sz="170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Request for Funds</a:t>
            </a:r>
            <a:endParaRPr sz="170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Requirements of Federally Funded Construction</a:t>
            </a:r>
            <a:endParaRPr sz="1700">
              <a:latin typeface="Raleway"/>
              <a:ea typeface="Raleway"/>
              <a:cs typeface="Raleway"/>
              <a:sym typeface="Raleway"/>
            </a:endParaRPr>
          </a:p>
        </p:txBody>
      </p:sp>
      <p:sp>
        <p:nvSpPr>
          <p:cNvPr id="168" name="Google Shape;168;p3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4"/>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Updates and Reminders</a:t>
            </a:r>
            <a:endParaRPr>
              <a:latin typeface="Raleway"/>
              <a:ea typeface="Raleway"/>
              <a:cs typeface="Raleway"/>
              <a:sym typeface="Raleway"/>
            </a:endParaRPr>
          </a:p>
        </p:txBody>
      </p:sp>
      <p:sp>
        <p:nvSpPr>
          <p:cNvPr id="174" name="Google Shape;174;p34"/>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800"/>
              <a:buFont typeface="Arial"/>
              <a:buNone/>
            </a:pPr>
            <a:r>
              <a:rPr lang="en">
                <a:latin typeface="Raleway"/>
                <a:ea typeface="Raleway"/>
                <a:cs typeface="Raleway"/>
                <a:sym typeface="Raleway"/>
              </a:rPr>
              <a:t>ESSER Deadlines</a:t>
            </a:r>
            <a:endParaRPr>
              <a:latin typeface="Raleway"/>
              <a:ea typeface="Raleway"/>
              <a:cs typeface="Raleway"/>
              <a:sym typeface="Raleway"/>
            </a:endParaRPr>
          </a:p>
          <a:p>
            <a:pPr marL="0" lvl="0" indent="0" algn="l" rtl="0">
              <a:spcBef>
                <a:spcPts val="0"/>
              </a:spcBef>
              <a:spcAft>
                <a:spcPts val="0"/>
              </a:spcAft>
              <a:buNone/>
            </a:pPr>
            <a:endParaRPr/>
          </a:p>
        </p:txBody>
      </p:sp>
      <p:sp>
        <p:nvSpPr>
          <p:cNvPr id="180" name="Google Shape;180;p35"/>
          <p:cNvSpPr txBox="1"/>
          <p:nvPr/>
        </p:nvSpPr>
        <p:spPr>
          <a:xfrm>
            <a:off x="281800" y="899725"/>
            <a:ext cx="8116800" cy="2542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0"/>
              </a:spcAft>
              <a:buClr>
                <a:schemeClr val="dk1"/>
              </a:buClr>
              <a:buSzPts val="1800"/>
              <a:buFont typeface="Arial"/>
              <a:buNone/>
            </a:pPr>
            <a:endParaRPr sz="700">
              <a:solidFill>
                <a:srgbClr val="595959"/>
              </a:solidFill>
              <a:latin typeface="Raleway"/>
              <a:ea typeface="Raleway"/>
              <a:cs typeface="Raleway"/>
              <a:sym typeface="Raleway"/>
            </a:endParaRPr>
          </a:p>
          <a:p>
            <a:pPr marL="0" lvl="0" indent="0" algn="l" rtl="0">
              <a:lnSpc>
                <a:spcPct val="90000"/>
              </a:lnSpc>
              <a:spcBef>
                <a:spcPts val="600"/>
              </a:spcBef>
              <a:spcAft>
                <a:spcPts val="0"/>
              </a:spcAft>
              <a:buClr>
                <a:schemeClr val="dk1"/>
              </a:buClr>
              <a:buSzPts val="1800"/>
              <a:buFont typeface="Arial"/>
              <a:buNone/>
            </a:pPr>
            <a:r>
              <a:rPr lang="en" sz="1700" b="1">
                <a:solidFill>
                  <a:srgbClr val="595959"/>
                </a:solidFill>
                <a:latin typeface="Raleway"/>
                <a:ea typeface="Raleway"/>
                <a:cs typeface="Raleway"/>
                <a:sym typeface="Raleway"/>
              </a:rPr>
              <a:t>Important Dates</a:t>
            </a:r>
            <a:endParaRPr sz="1700" b="1">
              <a:solidFill>
                <a:srgbClr val="595959"/>
              </a:solidFill>
              <a:latin typeface="Raleway"/>
              <a:ea typeface="Raleway"/>
              <a:cs typeface="Raleway"/>
              <a:sym typeface="Raleway"/>
            </a:endParaRPr>
          </a:p>
          <a:p>
            <a:pPr marL="457200" lvl="0" indent="-336550" algn="l" rtl="0">
              <a:lnSpc>
                <a:spcPct val="100000"/>
              </a:lnSpc>
              <a:spcBef>
                <a:spcPts val="600"/>
              </a:spcBef>
              <a:spcAft>
                <a:spcPts val="0"/>
              </a:spcAft>
              <a:buClr>
                <a:schemeClr val="dk1"/>
              </a:buClr>
              <a:buSzPts val="1700"/>
              <a:buFont typeface="Raleway"/>
              <a:buChar char="•"/>
            </a:pPr>
            <a:r>
              <a:rPr lang="en" sz="1700">
                <a:solidFill>
                  <a:srgbClr val="595959"/>
                </a:solidFill>
                <a:latin typeface="Raleway"/>
                <a:ea typeface="Raleway"/>
                <a:cs typeface="Raleway"/>
                <a:sym typeface="Raleway"/>
              </a:rPr>
              <a:t>ESSER II funds must be spent on or before September 30, 2023</a:t>
            </a:r>
            <a:endParaRPr sz="1700">
              <a:solidFill>
                <a:srgbClr val="595959"/>
              </a:solidFill>
              <a:latin typeface="Raleway"/>
              <a:ea typeface="Raleway"/>
              <a:cs typeface="Raleway"/>
              <a:sym typeface="Raleway"/>
            </a:endParaRPr>
          </a:p>
          <a:p>
            <a:pPr marL="457200" lvl="0" indent="-336550" algn="l" rtl="0">
              <a:lnSpc>
                <a:spcPct val="100000"/>
              </a:lnSpc>
              <a:spcBef>
                <a:spcPts val="0"/>
              </a:spcBef>
              <a:spcAft>
                <a:spcPts val="0"/>
              </a:spcAft>
              <a:buClr>
                <a:schemeClr val="dk1"/>
              </a:buClr>
              <a:buSzPts val="1700"/>
              <a:buFont typeface="Raleway"/>
              <a:buChar char="•"/>
            </a:pPr>
            <a:r>
              <a:rPr lang="en" sz="1700">
                <a:solidFill>
                  <a:srgbClr val="595959"/>
                </a:solidFill>
                <a:latin typeface="Raleway"/>
                <a:ea typeface="Raleway"/>
                <a:cs typeface="Raleway"/>
                <a:sym typeface="Raleway"/>
              </a:rPr>
              <a:t>ESSER II </a:t>
            </a:r>
            <a:r>
              <a:rPr lang="en" sz="1700" u="sng">
                <a:solidFill>
                  <a:schemeClr val="hlink"/>
                </a:solidFill>
                <a:latin typeface="Raleway"/>
                <a:ea typeface="Raleway"/>
                <a:cs typeface="Raleway"/>
                <a:sym typeface="Raleway"/>
                <a:hlinkClick r:id="rId3"/>
              </a:rPr>
              <a:t>Request for Funds</a:t>
            </a:r>
            <a:r>
              <a:rPr lang="en" sz="1700">
                <a:solidFill>
                  <a:srgbClr val="595959"/>
                </a:solidFill>
                <a:latin typeface="Raleway"/>
                <a:ea typeface="Raleway"/>
                <a:cs typeface="Raleway"/>
                <a:sym typeface="Raleway"/>
              </a:rPr>
              <a:t> are due by November 1, 2023</a:t>
            </a:r>
            <a:endParaRPr sz="1700">
              <a:solidFill>
                <a:srgbClr val="595959"/>
              </a:solidFill>
              <a:latin typeface="Raleway"/>
              <a:ea typeface="Raleway"/>
              <a:cs typeface="Raleway"/>
              <a:sym typeface="Raleway"/>
            </a:endParaRPr>
          </a:p>
          <a:p>
            <a:pPr marL="0" lvl="0" indent="0" algn="l" rtl="0">
              <a:lnSpc>
                <a:spcPct val="90000"/>
              </a:lnSpc>
              <a:spcBef>
                <a:spcPts val="600"/>
              </a:spcBef>
              <a:spcAft>
                <a:spcPts val="0"/>
              </a:spcAft>
              <a:buClr>
                <a:schemeClr val="dk1"/>
              </a:buClr>
              <a:buSzPts val="1800"/>
              <a:buFont typeface="Arial"/>
              <a:buNone/>
            </a:pPr>
            <a:endParaRPr sz="700">
              <a:solidFill>
                <a:srgbClr val="595959"/>
              </a:solidFill>
              <a:latin typeface="Raleway"/>
              <a:ea typeface="Raleway"/>
              <a:cs typeface="Raleway"/>
              <a:sym typeface="Raleway"/>
            </a:endParaRPr>
          </a:p>
          <a:p>
            <a:pPr marL="0" lvl="0" indent="0" algn="l" rtl="0">
              <a:lnSpc>
                <a:spcPct val="90000"/>
              </a:lnSpc>
              <a:spcBef>
                <a:spcPts val="600"/>
              </a:spcBef>
              <a:spcAft>
                <a:spcPts val="0"/>
              </a:spcAft>
              <a:buClr>
                <a:schemeClr val="dk1"/>
              </a:buClr>
              <a:buSzPts val="1800"/>
              <a:buFont typeface="Arial"/>
              <a:buNone/>
            </a:pPr>
            <a:r>
              <a:rPr lang="en" sz="1700" b="1">
                <a:solidFill>
                  <a:srgbClr val="595959"/>
                </a:solidFill>
                <a:latin typeface="Raleway"/>
                <a:ea typeface="Raleway"/>
                <a:cs typeface="Raleway"/>
                <a:sym typeface="Raleway"/>
              </a:rPr>
              <a:t>Resources</a:t>
            </a:r>
            <a:endParaRPr sz="1700" b="1">
              <a:solidFill>
                <a:srgbClr val="595959"/>
              </a:solidFill>
              <a:latin typeface="Raleway"/>
              <a:ea typeface="Raleway"/>
              <a:cs typeface="Raleway"/>
              <a:sym typeface="Raleway"/>
            </a:endParaRPr>
          </a:p>
          <a:p>
            <a:pPr marL="457200" lvl="0" indent="-336550" algn="l" rtl="0">
              <a:lnSpc>
                <a:spcPct val="100000"/>
              </a:lnSpc>
              <a:spcBef>
                <a:spcPts val="600"/>
              </a:spcBef>
              <a:spcAft>
                <a:spcPts val="0"/>
              </a:spcAft>
              <a:buSzPts val="1700"/>
              <a:buFont typeface="Raleway"/>
              <a:buChar char="●"/>
            </a:pPr>
            <a:r>
              <a:rPr lang="en" sz="1700" u="sng">
                <a:solidFill>
                  <a:schemeClr val="hlink"/>
                </a:solidFill>
                <a:latin typeface="Raleway"/>
                <a:ea typeface="Raleway"/>
                <a:cs typeface="Raleway"/>
                <a:sym typeface="Raleway"/>
                <a:hlinkClick r:id="rId4"/>
              </a:rPr>
              <a:t>ESSER Launchpad page</a:t>
            </a:r>
            <a:r>
              <a:rPr lang="en" sz="1700">
                <a:solidFill>
                  <a:srgbClr val="595959"/>
                </a:solidFill>
                <a:latin typeface="Raleway"/>
                <a:ea typeface="Raleway"/>
                <a:cs typeface="Raleway"/>
                <a:sym typeface="Raleway"/>
              </a:rPr>
              <a:t>- includes deadlines and resources</a:t>
            </a:r>
            <a:endParaRPr sz="1700">
              <a:solidFill>
                <a:srgbClr val="595959"/>
              </a:solidFill>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u="sng">
                <a:solidFill>
                  <a:schemeClr val="hlink"/>
                </a:solidFill>
                <a:latin typeface="Raleway"/>
                <a:ea typeface="Raleway"/>
                <a:cs typeface="Raleway"/>
                <a:sym typeface="Raleway"/>
                <a:hlinkClick r:id="rId3"/>
              </a:rPr>
              <a:t>Request for Funds webpage</a:t>
            </a:r>
            <a:endParaRPr sz="1700">
              <a:solidFill>
                <a:srgbClr val="595959"/>
              </a:solidFill>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u="sng">
                <a:solidFill>
                  <a:schemeClr val="hlink"/>
                </a:solidFill>
                <a:latin typeface="Raleway"/>
                <a:ea typeface="Raleway"/>
                <a:cs typeface="Raleway"/>
                <a:sym typeface="Raleway"/>
                <a:hlinkClick r:id="rId5"/>
              </a:rPr>
              <a:t>ESSER Lead Reviewer list</a:t>
            </a:r>
            <a:r>
              <a:rPr lang="en" sz="1700">
                <a:solidFill>
                  <a:srgbClr val="595959"/>
                </a:solidFill>
                <a:latin typeface="Raleway"/>
                <a:ea typeface="Raleway"/>
                <a:cs typeface="Raleway"/>
                <a:sym typeface="Raleway"/>
              </a:rPr>
              <a:t>- CDE staff to contact with questions </a:t>
            </a:r>
            <a:endParaRPr sz="17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3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Consolidated Application Updates</a:t>
            </a:r>
            <a:endParaRPr>
              <a:latin typeface="Raleway"/>
              <a:ea typeface="Raleway"/>
              <a:cs typeface="Raleway"/>
              <a:sym typeface="Raleway"/>
            </a:endParaRPr>
          </a:p>
        </p:txBody>
      </p:sp>
      <p:sp>
        <p:nvSpPr>
          <p:cNvPr id="185" name="Google Shape;185;p36"/>
          <p:cNvSpPr txBox="1">
            <a:spLocks noGrp="1"/>
          </p:cNvSpPr>
          <p:nvPr>
            <p:ph type="body" idx="1"/>
          </p:nvPr>
        </p:nvSpPr>
        <p:spPr>
          <a:xfrm>
            <a:off x="516725" y="1494750"/>
            <a:ext cx="5680800" cy="35661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700">
                <a:latin typeface="Raleway"/>
                <a:ea typeface="Raleway"/>
                <a:cs typeface="Raleway"/>
                <a:sym typeface="Raleway"/>
              </a:rPr>
              <a:t>Thank you for submitting your LEA’s 2023-24 Consolidated Application!  Many districts have already received preliminary feedback; please submit revisions as soon as possible!</a:t>
            </a:r>
            <a:endParaRPr sz="1700">
              <a:latin typeface="Raleway"/>
              <a:ea typeface="Raleway"/>
              <a:cs typeface="Raleway"/>
              <a:sym typeface="Raleway"/>
            </a:endParaRPr>
          </a:p>
          <a:p>
            <a:pPr marL="0" lvl="0" indent="0" algn="l" rtl="0">
              <a:spcBef>
                <a:spcPts val="800"/>
              </a:spcBef>
              <a:spcAft>
                <a:spcPts val="0"/>
              </a:spcAft>
              <a:buNone/>
            </a:pPr>
            <a:endParaRPr sz="1000">
              <a:latin typeface="Raleway"/>
              <a:ea typeface="Raleway"/>
              <a:cs typeface="Raleway"/>
              <a:sym typeface="Raleway"/>
            </a:endParaRPr>
          </a:p>
          <a:p>
            <a:pPr marL="0" lvl="0" indent="0" algn="l" rtl="0">
              <a:spcBef>
                <a:spcPts val="800"/>
              </a:spcBef>
              <a:spcAft>
                <a:spcPts val="0"/>
              </a:spcAft>
              <a:buNone/>
            </a:pPr>
            <a:r>
              <a:rPr lang="en" sz="1700">
                <a:latin typeface="Raleway"/>
                <a:ea typeface="Raleway"/>
                <a:cs typeface="Raleway"/>
                <a:sym typeface="Raleway"/>
              </a:rPr>
              <a:t>CDE’s goal for final approval for applications is 9/30/23.</a:t>
            </a:r>
            <a:endParaRPr sz="1700">
              <a:latin typeface="Raleway"/>
              <a:ea typeface="Raleway"/>
              <a:cs typeface="Raleway"/>
              <a:sym typeface="Raleway"/>
            </a:endParaRPr>
          </a:p>
          <a:p>
            <a:pPr marL="0" lvl="0" indent="0" algn="l" rtl="0">
              <a:spcBef>
                <a:spcPts val="800"/>
              </a:spcBef>
              <a:spcAft>
                <a:spcPts val="0"/>
              </a:spcAft>
              <a:buNone/>
            </a:pPr>
            <a:endParaRPr sz="1000">
              <a:latin typeface="Raleway"/>
              <a:ea typeface="Raleway"/>
              <a:cs typeface="Raleway"/>
              <a:sym typeface="Raleway"/>
            </a:endParaRPr>
          </a:p>
          <a:p>
            <a:pPr marL="0" lvl="0" indent="0" algn="l" rtl="0">
              <a:spcBef>
                <a:spcPts val="800"/>
              </a:spcBef>
              <a:spcAft>
                <a:spcPts val="0"/>
              </a:spcAft>
              <a:buNone/>
            </a:pPr>
            <a:r>
              <a:rPr lang="en" sz="1700">
                <a:latin typeface="Raleway"/>
                <a:ea typeface="Raleway"/>
                <a:cs typeface="Raleway"/>
                <a:sym typeface="Raleway"/>
              </a:rPr>
              <a:t>If you would like to check the status of your application or have any questions, please reach out to your </a:t>
            </a:r>
            <a:r>
              <a:rPr lang="en" sz="1700" u="sng">
                <a:solidFill>
                  <a:schemeClr val="hlink"/>
                </a:solidFill>
                <a:latin typeface="Raleway"/>
                <a:ea typeface="Raleway"/>
                <a:cs typeface="Raleway"/>
                <a:sym typeface="Raleway"/>
                <a:hlinkClick r:id="rId3"/>
              </a:rPr>
              <a:t>Regional Contact(s)</a:t>
            </a:r>
            <a:r>
              <a:rPr lang="en" sz="1700">
                <a:latin typeface="Raleway"/>
                <a:ea typeface="Raleway"/>
                <a:cs typeface="Raleway"/>
                <a:sym typeface="Raleway"/>
              </a:rPr>
              <a:t>.</a:t>
            </a:r>
            <a:endParaRPr sz="1700">
              <a:latin typeface="Raleway"/>
              <a:ea typeface="Raleway"/>
              <a:cs typeface="Raleway"/>
              <a:sym typeface="Raleway"/>
            </a:endParaRPr>
          </a:p>
        </p:txBody>
      </p:sp>
      <p:pic>
        <p:nvPicPr>
          <p:cNvPr id="187" name="Google Shape;187;p36">
            <a:extLst>
              <a:ext uri="{C183D7F6-B498-43B3-948B-1728B52AA6E4}">
                <adec:decorative xmlns:adec="http://schemas.microsoft.com/office/drawing/2017/decorative" val="1"/>
              </a:ext>
            </a:extLst>
          </p:cNvPr>
          <p:cNvPicPr preferRelativeResize="0"/>
          <p:nvPr/>
        </p:nvPicPr>
        <p:blipFill rotWithShape="1">
          <a:blip r:embed="rId4">
            <a:alphaModFix/>
          </a:blip>
          <a:srcRect l="14285" r="14285"/>
          <a:stretch/>
        </p:blipFill>
        <p:spPr>
          <a:xfrm>
            <a:off x="6709425" y="1858100"/>
            <a:ext cx="1809975" cy="1809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ctrTitle"/>
          </p:nvPr>
        </p:nvSpPr>
        <p:spPr>
          <a:xfrm>
            <a:off x="-301" y="18392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Request for Funds</a:t>
            </a:r>
            <a:endParaRPr sz="2400">
              <a:latin typeface="Raleway"/>
              <a:ea typeface="Raleway"/>
              <a:cs typeface="Raleway"/>
              <a:sym typeface="Raleway"/>
            </a:endParaRPr>
          </a:p>
        </p:txBody>
      </p:sp>
      <p:sp>
        <p:nvSpPr>
          <p:cNvPr id="193" name="Google Shape;193;p37"/>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marR="0" lvl="0" indent="0" algn="l" rtl="0">
              <a:lnSpc>
                <a:spcPct val="90000"/>
              </a:lnSpc>
              <a:spcBef>
                <a:spcPts val="0"/>
              </a:spcBef>
              <a:spcAft>
                <a:spcPts val="0"/>
              </a:spcAft>
              <a:buNone/>
            </a:pPr>
            <a:r>
              <a:rPr lang="en">
                <a:latin typeface="Raleway"/>
                <a:ea typeface="Raleway"/>
                <a:cs typeface="Raleway"/>
                <a:sym typeface="Raleway"/>
              </a:rPr>
              <a:t>Expiring Funds</a:t>
            </a:r>
            <a:endParaRPr>
              <a:latin typeface="Raleway"/>
              <a:ea typeface="Raleway"/>
              <a:cs typeface="Raleway"/>
              <a:sym typeface="Raleway"/>
            </a:endParaRPr>
          </a:p>
        </p:txBody>
      </p:sp>
      <p:graphicFrame>
        <p:nvGraphicFramePr>
          <p:cNvPr id="199" name="Google Shape;199;p38"/>
          <p:cNvGraphicFramePr/>
          <p:nvPr/>
        </p:nvGraphicFramePr>
        <p:xfrm>
          <a:off x="952500" y="2571775"/>
          <a:ext cx="3000000" cy="3000000"/>
        </p:xfrm>
        <a:graphic>
          <a:graphicData uri="http://schemas.openxmlformats.org/drawingml/2006/table">
            <a:tbl>
              <a:tblPr firstRow="1">
                <a:noFill/>
                <a:tableStyleId>{8AECD1CC-231F-4B87-A7C0-0BE6A229970A}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Program / Funding Stream</a:t>
                      </a:r>
                      <a:endParaRPr sz="1400" u="none" strike="noStrike" cap="none">
                        <a:latin typeface="Raleway"/>
                        <a:ea typeface="Raleway"/>
                        <a:cs typeface="Raleway"/>
                        <a:sym typeface="Raleway"/>
                      </a:endParaRPr>
                    </a:p>
                  </a:txBody>
                  <a:tcPr marL="91425" marR="91425" marT="91425" marB="91425">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Obligation Due Date</a:t>
                      </a:r>
                      <a:endParaRPr sz="1400" u="none" strike="noStrike" cap="none">
                        <a:latin typeface="Raleway"/>
                        <a:ea typeface="Raleway"/>
                        <a:cs typeface="Raleway"/>
                        <a:sym typeface="Raleway"/>
                      </a:endParaRPr>
                    </a:p>
                  </a:txBody>
                  <a:tcPr marL="91425" marR="91425" marT="91425" marB="91425">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Request for Funds Form</a:t>
                      </a:r>
                      <a:endParaRPr sz="1400" u="none" strike="noStrike" cap="none">
                        <a:latin typeface="Raleway"/>
                        <a:ea typeface="Raleway"/>
                        <a:cs typeface="Raleway"/>
                        <a:sym typeface="Raleway"/>
                      </a:endParaRPr>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ESEA FY2</a:t>
                      </a:r>
                      <a:r>
                        <a:rPr lang="en">
                          <a:latin typeface="Raleway"/>
                          <a:ea typeface="Raleway"/>
                          <a:cs typeface="Raleway"/>
                          <a:sym typeface="Raleway"/>
                        </a:rPr>
                        <a:t>2</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September 30, 202</a:t>
                      </a:r>
                      <a:r>
                        <a:rPr lang="en">
                          <a:latin typeface="Raleway"/>
                          <a:ea typeface="Raleway"/>
                          <a:cs typeface="Raleway"/>
                          <a:sym typeface="Raleway"/>
                        </a:rPr>
                        <a:t>3</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b="1" i="1">
                          <a:solidFill>
                            <a:srgbClr val="FF0000"/>
                          </a:solidFill>
                          <a:latin typeface="Raleway"/>
                          <a:ea typeface="Raleway"/>
                          <a:cs typeface="Raleway"/>
                          <a:sym typeface="Raleway"/>
                        </a:rPr>
                        <a:t>November</a:t>
                      </a:r>
                      <a:r>
                        <a:rPr lang="en" sz="1400" u="none" strike="noStrike" cap="none">
                          <a:latin typeface="Raleway"/>
                          <a:ea typeface="Raleway"/>
                          <a:cs typeface="Raleway"/>
                          <a:sym typeface="Raleway"/>
                        </a:rPr>
                        <a:t> </a:t>
                      </a:r>
                      <a:r>
                        <a:rPr lang="en" b="1" i="1">
                          <a:solidFill>
                            <a:srgbClr val="FF0000"/>
                          </a:solidFill>
                          <a:latin typeface="Raleway"/>
                          <a:ea typeface="Raleway"/>
                          <a:cs typeface="Raleway"/>
                          <a:sym typeface="Raleway"/>
                        </a:rPr>
                        <a:t>15, 2023</a:t>
                      </a:r>
                      <a:endParaRPr sz="1400" u="none" strike="noStrike" cap="none">
                        <a:latin typeface="Raleway"/>
                        <a:ea typeface="Raleway"/>
                        <a:cs typeface="Raleway"/>
                        <a:sym typeface="Raleway"/>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ESEA FY2</a:t>
                      </a:r>
                      <a:r>
                        <a:rPr lang="en">
                          <a:latin typeface="Raleway"/>
                          <a:ea typeface="Raleway"/>
                          <a:cs typeface="Raleway"/>
                          <a:sym typeface="Raleway"/>
                        </a:rPr>
                        <a:t>3</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September 30, </a:t>
                      </a:r>
                      <a:r>
                        <a:rPr lang="en">
                          <a:latin typeface="Raleway"/>
                          <a:ea typeface="Raleway"/>
                          <a:cs typeface="Raleway"/>
                          <a:sym typeface="Raleway"/>
                        </a:rPr>
                        <a:t>2024</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a:latin typeface="Raleway"/>
                          <a:ea typeface="Raleway"/>
                          <a:cs typeface="Raleway"/>
                          <a:sym typeface="Raleway"/>
                        </a:rPr>
                        <a:t>TBD</a:t>
                      </a:r>
                      <a:endParaRPr sz="1400" u="none" strike="noStrike" cap="none">
                        <a:latin typeface="Raleway"/>
                        <a:ea typeface="Raleway"/>
                        <a:cs typeface="Raleway"/>
                        <a:sym typeface="Raleway"/>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ESSER II </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aleway"/>
                          <a:ea typeface="Raleway"/>
                          <a:cs typeface="Raleway"/>
                          <a:sym typeface="Raleway"/>
                        </a:rPr>
                        <a:t>September 30, 202</a:t>
                      </a:r>
                      <a:r>
                        <a:rPr lang="en">
                          <a:latin typeface="Raleway"/>
                          <a:ea typeface="Raleway"/>
                          <a:cs typeface="Raleway"/>
                          <a:sym typeface="Raleway"/>
                        </a:rPr>
                        <a:t>3</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solidFill>
                            <a:srgbClr val="FF0000"/>
                          </a:solidFill>
                          <a:latin typeface="Raleway"/>
                          <a:ea typeface="Raleway"/>
                          <a:cs typeface="Raleway"/>
                          <a:sym typeface="Raleway"/>
                        </a:rPr>
                        <a:t>November 15, 202</a:t>
                      </a:r>
                      <a:r>
                        <a:rPr lang="en" b="1" i="1">
                          <a:solidFill>
                            <a:srgbClr val="FF0000"/>
                          </a:solidFill>
                          <a:latin typeface="Raleway"/>
                          <a:ea typeface="Raleway"/>
                          <a:cs typeface="Raleway"/>
                          <a:sym typeface="Raleway"/>
                        </a:rPr>
                        <a:t>3</a:t>
                      </a:r>
                      <a:endParaRPr sz="1400" b="1" i="1" u="none" strike="noStrike" cap="none">
                        <a:solidFill>
                          <a:srgbClr val="FF0000"/>
                        </a:solidFill>
                        <a:latin typeface="Raleway"/>
                        <a:ea typeface="Raleway"/>
                        <a:cs typeface="Raleway"/>
                        <a:sym typeface="Raleway"/>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None/>
                      </a:pPr>
                      <a:r>
                        <a:rPr lang="en">
                          <a:latin typeface="Raleway"/>
                          <a:ea typeface="Raleway"/>
                          <a:cs typeface="Raleway"/>
                          <a:sym typeface="Raleway"/>
                        </a:rPr>
                        <a:t>ESSER III</a:t>
                      </a:r>
                      <a:endParaRPr sz="1400" u="none" strike="noStrike" cap="none">
                        <a:latin typeface="Raleway"/>
                        <a:ea typeface="Raleway"/>
                        <a:cs typeface="Raleway"/>
                        <a:sym typeface="Raleway"/>
                      </a:endParaRPr>
                    </a:p>
                  </a:txBody>
                  <a:tcPr marL="91425" marR="91425" marT="91425" marB="91425"/>
                </a:tc>
                <a:tc>
                  <a:txBody>
                    <a:bodyPr/>
                    <a:lstStyle/>
                    <a:p>
                      <a:pPr marL="0" marR="0" lvl="0" indent="0" algn="l" rtl="0">
                        <a:lnSpc>
                          <a:spcPct val="100000"/>
                        </a:lnSpc>
                        <a:spcBef>
                          <a:spcPts val="0"/>
                        </a:spcBef>
                        <a:spcAft>
                          <a:spcPts val="0"/>
                        </a:spcAft>
                        <a:buNone/>
                      </a:pPr>
                      <a:r>
                        <a:rPr lang="en">
                          <a:latin typeface="Raleway"/>
                          <a:ea typeface="Raleway"/>
                          <a:cs typeface="Raleway"/>
                          <a:sym typeface="Raleway"/>
                        </a:rPr>
                        <a:t>September 30, 2024</a:t>
                      </a:r>
                      <a:endParaRPr sz="1400" u="none" strike="noStrike" cap="none">
                        <a:latin typeface="Raleway"/>
                        <a:ea typeface="Raleway"/>
                        <a:cs typeface="Raleway"/>
                        <a:sym typeface="Raleway"/>
                      </a:endParaRPr>
                    </a:p>
                  </a:txBody>
                  <a:tcPr marL="91425" marR="91425" marT="91425" marB="91425"/>
                </a:tc>
                <a:tc>
                  <a:txBody>
                    <a:bodyPr/>
                    <a:lstStyle/>
                    <a:p>
                      <a:pPr marL="0" lvl="0" indent="0" algn="l" rtl="0">
                        <a:spcBef>
                          <a:spcPts val="0"/>
                        </a:spcBef>
                        <a:spcAft>
                          <a:spcPts val="0"/>
                        </a:spcAft>
                        <a:buClr>
                          <a:schemeClr val="dk1"/>
                        </a:buClr>
                        <a:buSzPts val="1400"/>
                        <a:buFont typeface="Arial"/>
                        <a:buNone/>
                      </a:pPr>
                      <a:r>
                        <a:rPr lang="en">
                          <a:solidFill>
                            <a:schemeClr val="dk1"/>
                          </a:solidFill>
                          <a:latin typeface="Raleway"/>
                          <a:ea typeface="Raleway"/>
                          <a:cs typeface="Raleway"/>
                          <a:sym typeface="Raleway"/>
                        </a:rPr>
                        <a:t>TBD</a:t>
                      </a:r>
                      <a:endParaRPr sz="1400" b="1" i="1" u="none" strike="noStrike" cap="none">
                        <a:solidFill>
                          <a:srgbClr val="FF0000"/>
                        </a:solidFill>
                        <a:latin typeface="Raleway"/>
                        <a:ea typeface="Raleway"/>
                        <a:cs typeface="Raleway"/>
                        <a:sym typeface="Raleway"/>
                      </a:endParaRPr>
                    </a:p>
                  </a:txBody>
                  <a:tcPr marL="91425" marR="91425" marT="91425" marB="91425"/>
                </a:tc>
                <a:extLst>
                  <a:ext uri="{0D108BD9-81ED-4DB2-BD59-A6C34878D82A}">
                    <a16:rowId xmlns:a16="http://schemas.microsoft.com/office/drawing/2014/main" val="10004"/>
                  </a:ext>
                </a:extLst>
              </a:tr>
            </a:tbl>
          </a:graphicData>
        </a:graphic>
      </p:graphicFrame>
      <p:sp>
        <p:nvSpPr>
          <p:cNvPr id="200" name="Google Shape;200;p38"/>
          <p:cNvSpPr txBox="1"/>
          <p:nvPr/>
        </p:nvSpPr>
        <p:spPr>
          <a:xfrm>
            <a:off x="458200" y="953163"/>
            <a:ext cx="7054500" cy="1493100"/>
          </a:xfrm>
          <a:prstGeom prst="rect">
            <a:avLst/>
          </a:prstGeom>
          <a:noFill/>
          <a:ln>
            <a:noFill/>
          </a:ln>
        </p:spPr>
        <p:txBody>
          <a:bodyPr spcFirstLastPara="1" wrap="square" lIns="91425" tIns="91425" rIns="91425" bIns="91425" anchor="t" anchorCtr="0">
            <a:spAutoFit/>
          </a:bodyPr>
          <a:lstStyle/>
          <a:p>
            <a:pPr marL="457200" lvl="0" indent="-336550" algn="l" rtl="0">
              <a:lnSpc>
                <a:spcPct val="100000"/>
              </a:lnSpc>
              <a:spcBef>
                <a:spcPts val="800"/>
              </a:spcBef>
              <a:spcAft>
                <a:spcPts val="0"/>
              </a:spcAft>
              <a:buClr>
                <a:schemeClr val="dk1"/>
              </a:buClr>
              <a:buSzPts val="1700"/>
              <a:buFont typeface="Raleway"/>
              <a:buChar char="•"/>
            </a:pPr>
            <a:r>
              <a:rPr lang="en" sz="1700">
                <a:solidFill>
                  <a:srgbClr val="595959"/>
                </a:solidFill>
                <a:latin typeface="Raleway"/>
                <a:ea typeface="Raleway"/>
                <a:cs typeface="Raleway"/>
                <a:sym typeface="Raleway"/>
              </a:rPr>
              <a:t>ESEA FY22 and ESSER II funds are expiring at the end of September. </a:t>
            </a:r>
            <a:endParaRPr sz="1700">
              <a:solidFill>
                <a:srgbClr val="595959"/>
              </a:solidFill>
              <a:latin typeface="Raleway"/>
              <a:ea typeface="Raleway"/>
              <a:cs typeface="Raleway"/>
              <a:sym typeface="Raleway"/>
            </a:endParaRPr>
          </a:p>
          <a:p>
            <a:pPr marL="457200" lvl="0" indent="-336550" algn="l" rtl="0">
              <a:lnSpc>
                <a:spcPct val="100000"/>
              </a:lnSpc>
              <a:spcBef>
                <a:spcPts val="0"/>
              </a:spcBef>
              <a:spcAft>
                <a:spcPts val="0"/>
              </a:spcAft>
              <a:buClr>
                <a:schemeClr val="dk1"/>
              </a:buClr>
              <a:buSzPts val="1700"/>
              <a:buFont typeface="Raleway"/>
              <a:buChar char="•"/>
            </a:pPr>
            <a:r>
              <a:rPr lang="en" sz="1700">
                <a:solidFill>
                  <a:srgbClr val="595959"/>
                </a:solidFill>
                <a:latin typeface="Raleway"/>
                <a:ea typeface="Raleway"/>
                <a:cs typeface="Raleway"/>
                <a:sym typeface="Raleway"/>
              </a:rPr>
              <a:t>LEAs will need to complete and submit the </a:t>
            </a:r>
            <a:r>
              <a:rPr lang="en" sz="1700" u="sng">
                <a:solidFill>
                  <a:srgbClr val="0097A7"/>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Request for Funds Authorized Representative Designation form</a:t>
            </a:r>
            <a:r>
              <a:rPr lang="en" sz="1700">
                <a:solidFill>
                  <a:srgbClr val="595959"/>
                </a:solidFill>
                <a:latin typeface="Raleway"/>
                <a:ea typeface="Raleway"/>
                <a:cs typeface="Raleway"/>
                <a:sym typeface="Raleway"/>
              </a:rPr>
              <a:t> </a:t>
            </a:r>
            <a:r>
              <a:rPr lang="en" sz="1700" b="1">
                <a:solidFill>
                  <a:srgbClr val="595959"/>
                </a:solidFill>
                <a:latin typeface="Raleway"/>
                <a:ea typeface="Raleway"/>
                <a:cs typeface="Raleway"/>
                <a:sym typeface="Raleway"/>
              </a:rPr>
              <a:t>before </a:t>
            </a:r>
            <a:r>
              <a:rPr lang="en" sz="1700">
                <a:solidFill>
                  <a:srgbClr val="595959"/>
                </a:solidFill>
                <a:latin typeface="Raleway"/>
                <a:ea typeface="Raleway"/>
                <a:cs typeface="Raleway"/>
                <a:sym typeface="Raleway"/>
              </a:rPr>
              <a:t>requesting funds from CDE. </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9"/>
          <p:cNvSpPr txBox="1">
            <a:spLocks noGrp="1"/>
          </p:cNvSpPr>
          <p:nvPr>
            <p:ph type="ctrTitle"/>
          </p:nvPr>
        </p:nvSpPr>
        <p:spPr>
          <a:xfrm>
            <a:off x="-301" y="18392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Federally-Funded Construction </a:t>
            </a:r>
            <a:endParaRPr>
              <a:latin typeface="Raleway"/>
              <a:ea typeface="Raleway"/>
              <a:cs typeface="Raleway"/>
              <a:sym typeface="Raleway"/>
            </a:endParaRPr>
          </a:p>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Requirements</a:t>
            </a:r>
            <a:endParaRPr sz="2400">
              <a:latin typeface="Raleway"/>
              <a:ea typeface="Raleway"/>
              <a:cs typeface="Raleway"/>
              <a:sym typeface="Raleway"/>
            </a:endParaRPr>
          </a:p>
        </p:txBody>
      </p:sp>
      <p:sp>
        <p:nvSpPr>
          <p:cNvPr id="206" name="Google Shape;206;p39"/>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Pre-Approval Process</a:t>
            </a:r>
            <a:endParaRPr>
              <a:latin typeface="Raleway"/>
              <a:ea typeface="Raleway"/>
              <a:cs typeface="Raleway"/>
              <a:sym typeface="Raleway"/>
            </a:endParaRPr>
          </a:p>
        </p:txBody>
      </p:sp>
      <p:sp>
        <p:nvSpPr>
          <p:cNvPr id="212" name="Google Shape;212;p40"/>
          <p:cNvSpPr txBox="1">
            <a:spLocks noGrp="1"/>
          </p:cNvSpPr>
          <p:nvPr>
            <p:ph type="body" idx="1"/>
          </p:nvPr>
        </p:nvSpPr>
        <p:spPr>
          <a:xfrm>
            <a:off x="628650" y="1165849"/>
            <a:ext cx="7886700" cy="3569700"/>
          </a:xfrm>
          <a:prstGeom prst="rect">
            <a:avLst/>
          </a:prstGeom>
        </p:spPr>
        <p:txBody>
          <a:bodyPr spcFirstLastPara="1" wrap="square" lIns="0" tIns="0" rIns="0" bIns="0" anchor="t" anchorCtr="0">
            <a:normAutofit lnSpcReduction="20000"/>
          </a:bodyPr>
          <a:lstStyle/>
          <a:p>
            <a:pPr marL="457200" lvl="0" indent="-361950" algn="l" rtl="0">
              <a:spcBef>
                <a:spcPts val="800"/>
              </a:spcBef>
              <a:spcAft>
                <a:spcPts val="0"/>
              </a:spcAft>
              <a:buSzPts val="2100"/>
              <a:buFont typeface="Raleway"/>
              <a:buChar char="•"/>
            </a:pPr>
            <a:r>
              <a:rPr lang="en" sz="2100">
                <a:latin typeface="Raleway"/>
                <a:ea typeface="Raleway"/>
                <a:cs typeface="Raleway"/>
                <a:sym typeface="Raleway"/>
              </a:rPr>
              <a:t>Capital Expenditures or Capital Construction must receive prior written approval/pre-approval.</a:t>
            </a:r>
            <a:endParaRPr sz="2100">
              <a:latin typeface="Raleway"/>
              <a:ea typeface="Raleway"/>
              <a:cs typeface="Raleway"/>
              <a:sym typeface="Raleway"/>
            </a:endParaRPr>
          </a:p>
          <a:p>
            <a:pPr marL="457200" lvl="0" indent="-361950" algn="l" rtl="0">
              <a:spcBef>
                <a:spcPts val="1000"/>
              </a:spcBef>
              <a:spcAft>
                <a:spcPts val="0"/>
              </a:spcAft>
              <a:buSzPts val="2100"/>
              <a:buFont typeface="Raleway"/>
              <a:buChar char="•"/>
            </a:pPr>
            <a:r>
              <a:rPr lang="en" sz="2100">
                <a:latin typeface="Raleway"/>
                <a:ea typeface="Raleway"/>
                <a:cs typeface="Raleway"/>
                <a:sym typeface="Raleway"/>
              </a:rPr>
              <a:t>Caution against starting new construction projects</a:t>
            </a:r>
            <a:endParaRPr sz="2100">
              <a:latin typeface="Raleway"/>
              <a:ea typeface="Raleway"/>
              <a:cs typeface="Raleway"/>
              <a:sym typeface="Raleway"/>
            </a:endParaRPr>
          </a:p>
          <a:p>
            <a:pPr marL="457200" lvl="0" indent="-361950" algn="l" rtl="0">
              <a:spcBef>
                <a:spcPts val="1000"/>
              </a:spcBef>
              <a:spcAft>
                <a:spcPts val="0"/>
              </a:spcAft>
              <a:buSzPts val="2100"/>
              <a:buFont typeface="Raleway"/>
              <a:buChar char="•"/>
            </a:pPr>
            <a:r>
              <a:rPr lang="en" sz="2100">
                <a:latin typeface="Raleway"/>
                <a:ea typeface="Raleway"/>
                <a:cs typeface="Raleway"/>
                <a:sym typeface="Raleway"/>
              </a:rPr>
              <a:t>If the LEA proceeds with a construction request, or has a non-construction capital expenditure request, the LEA must get Pre-Approval from CDE by following this process:</a:t>
            </a:r>
            <a:endParaRPr sz="2100">
              <a:latin typeface="Raleway"/>
              <a:ea typeface="Raleway"/>
              <a:cs typeface="Raleway"/>
              <a:sym typeface="Raleway"/>
            </a:endParaRPr>
          </a:p>
          <a:p>
            <a:pPr marL="914400" lvl="1" indent="-342900" algn="l" rtl="0">
              <a:spcBef>
                <a:spcPts val="1000"/>
              </a:spcBef>
              <a:spcAft>
                <a:spcPts val="0"/>
              </a:spcAft>
              <a:buSzPts val="1800"/>
              <a:buFont typeface="Raleway"/>
              <a:buChar char="•"/>
            </a:pPr>
            <a:r>
              <a:rPr lang="en" sz="1800">
                <a:latin typeface="Raleway"/>
                <a:ea typeface="Raleway"/>
                <a:cs typeface="Raleway"/>
                <a:sym typeface="Raleway"/>
              </a:rPr>
              <a:t>LEA submits complete budget line item in ESSER application including:</a:t>
            </a:r>
            <a:endParaRPr sz="1800">
              <a:latin typeface="Raleway"/>
              <a:ea typeface="Raleway"/>
              <a:cs typeface="Raleway"/>
              <a:sym typeface="Raleway"/>
            </a:endParaRPr>
          </a:p>
          <a:p>
            <a:pPr marL="1371600" lvl="2" indent="-336550" algn="l" rtl="0">
              <a:spcBef>
                <a:spcPts val="0"/>
              </a:spcBef>
              <a:spcAft>
                <a:spcPts val="0"/>
              </a:spcAft>
              <a:buSzPts val="1700"/>
              <a:buFont typeface="Raleway"/>
              <a:buChar char="•"/>
            </a:pPr>
            <a:r>
              <a:rPr lang="en" sz="1700">
                <a:latin typeface="Raleway"/>
                <a:ea typeface="Raleway"/>
                <a:cs typeface="Raleway"/>
                <a:sym typeface="Raleway"/>
              </a:rPr>
              <a:t>Description of purchase or project</a:t>
            </a:r>
            <a:endParaRPr sz="1700">
              <a:latin typeface="Raleway"/>
              <a:ea typeface="Raleway"/>
              <a:cs typeface="Raleway"/>
              <a:sym typeface="Raleway"/>
            </a:endParaRPr>
          </a:p>
          <a:p>
            <a:pPr marL="1371600" lvl="2" indent="-336550" algn="l" rtl="0">
              <a:spcBef>
                <a:spcPts val="0"/>
              </a:spcBef>
              <a:spcAft>
                <a:spcPts val="0"/>
              </a:spcAft>
              <a:buSzPts val="1700"/>
              <a:buFont typeface="Raleway"/>
              <a:buChar char="•"/>
            </a:pPr>
            <a:r>
              <a:rPr lang="en" sz="1700">
                <a:latin typeface="Raleway"/>
                <a:ea typeface="Raleway"/>
                <a:cs typeface="Raleway"/>
                <a:sym typeface="Raleway"/>
              </a:rPr>
              <a:t>Beginning date (if applicable)</a:t>
            </a:r>
            <a:endParaRPr sz="1700">
              <a:latin typeface="Raleway"/>
              <a:ea typeface="Raleway"/>
              <a:cs typeface="Raleway"/>
              <a:sym typeface="Raleway"/>
            </a:endParaRPr>
          </a:p>
          <a:p>
            <a:pPr marL="1371600" lvl="2" indent="-336550" algn="l" rtl="0">
              <a:spcBef>
                <a:spcPts val="0"/>
              </a:spcBef>
              <a:spcAft>
                <a:spcPts val="0"/>
              </a:spcAft>
              <a:buSzPts val="1700"/>
              <a:buFont typeface="Raleway"/>
              <a:buChar char="•"/>
            </a:pPr>
            <a:r>
              <a:rPr lang="en" sz="1700">
                <a:latin typeface="Raleway"/>
                <a:ea typeface="Raleway"/>
                <a:cs typeface="Raleway"/>
                <a:sym typeface="Raleway"/>
              </a:rPr>
              <a:t>Completion date (if applicable)</a:t>
            </a:r>
            <a:endParaRPr sz="1700">
              <a:latin typeface="Raleway"/>
              <a:ea typeface="Raleway"/>
              <a:cs typeface="Raleway"/>
              <a:sym typeface="Raleway"/>
            </a:endParaRPr>
          </a:p>
          <a:p>
            <a:pPr marL="914400" lvl="1" indent="-342900" algn="l" rtl="0">
              <a:spcBef>
                <a:spcPts val="0"/>
              </a:spcBef>
              <a:spcAft>
                <a:spcPts val="0"/>
              </a:spcAft>
              <a:buSzPts val="1800"/>
              <a:buFont typeface="Raleway"/>
              <a:buChar char="•"/>
            </a:pPr>
            <a:r>
              <a:rPr lang="en" sz="1800">
                <a:latin typeface="Raleway"/>
                <a:ea typeface="Raleway"/>
                <a:cs typeface="Raleway"/>
                <a:sym typeface="Raleway"/>
              </a:rPr>
              <a:t>CDE reviewers ask any follow-up questions then approve line item, if approvable.</a:t>
            </a:r>
            <a:endParaRPr sz="1800">
              <a:latin typeface="Raleway"/>
              <a:ea typeface="Raleway"/>
              <a:cs typeface="Raleway"/>
              <a:sym typeface="Raleway"/>
            </a:endParaRPr>
          </a:p>
          <a:p>
            <a:pPr marL="914400" lvl="1" indent="-342900" algn="l" rtl="0">
              <a:spcBef>
                <a:spcPts val="0"/>
              </a:spcBef>
              <a:spcAft>
                <a:spcPts val="0"/>
              </a:spcAft>
              <a:buSzPts val="1800"/>
              <a:buFont typeface="Raleway"/>
              <a:buChar char="•"/>
            </a:pPr>
            <a:r>
              <a:rPr lang="en" sz="1800">
                <a:latin typeface="Raleway"/>
                <a:ea typeface="Raleway"/>
                <a:cs typeface="Raleway"/>
                <a:sym typeface="Raleway"/>
              </a:rPr>
              <a:t>Approval of line item is considered prior written approval. </a:t>
            </a:r>
            <a:endParaRPr sz="1800">
              <a:latin typeface="Raleway"/>
              <a:ea typeface="Raleway"/>
              <a:cs typeface="Raleway"/>
              <a:sym typeface="Raleway"/>
            </a:endParaRPr>
          </a:p>
          <a:p>
            <a:pPr marL="0" lvl="0" indent="0" algn="l" rtl="0">
              <a:spcBef>
                <a:spcPts val="80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1010</Words>
  <Application>Microsoft Office PowerPoint</Application>
  <PresentationFormat>On-screen Show (16:9)</PresentationFormat>
  <Paragraphs>151</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Raleway</vt:lpstr>
      <vt:lpstr>Simple Light</vt:lpstr>
      <vt:lpstr>Office Theme</vt:lpstr>
      <vt:lpstr>CDE Office Hours</vt:lpstr>
      <vt:lpstr>ESSER Office Hours</vt:lpstr>
      <vt:lpstr>Updates and Reminders</vt:lpstr>
      <vt:lpstr>ESSER Deadlines </vt:lpstr>
      <vt:lpstr>Consolidated Application Updates</vt:lpstr>
      <vt:lpstr>Request for Funds</vt:lpstr>
      <vt:lpstr>Expiring Funds</vt:lpstr>
      <vt:lpstr>Federally-Funded Construction  Requirements</vt:lpstr>
      <vt:lpstr>Pre-Approval Process</vt:lpstr>
      <vt:lpstr>Construction Guidance</vt:lpstr>
      <vt:lpstr>Lessons Learned from Fiscal Monitoring</vt:lpstr>
      <vt:lpstr>Helpful Links</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Patino, Yazmine</cp:lastModifiedBy>
  <cp:revision>2</cp:revision>
  <dcterms:modified xsi:type="dcterms:W3CDTF">2023-08-18T15:59:01Z</dcterms:modified>
</cp:coreProperties>
</file>