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8" r:id="rId1"/>
    <p:sldMasterId id="2147483789" r:id="rId2"/>
    <p:sldMasterId id="2147483790" r:id="rId3"/>
    <p:sldMasterId id="2147483791"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embeddedFontLs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
      <p:font typeface="Roboto Light" panose="02000000000000000000" pitchFamily="2" charset="0"/>
      <p:regular r:id="rId46"/>
      <p:bold r:id="rId47"/>
      <p:italic r:id="rId48"/>
      <p:boldItalic r:id="rId49"/>
    </p:embeddedFont>
    <p:embeddedFont>
      <p:font typeface="Roboto Medium" panose="02000000000000000000" pitchFamily="2" charset="0"/>
      <p:regular r:id="rId50"/>
      <p:bold r:id="rId51"/>
      <p:italic r:id="rId52"/>
      <p:boldItalic r:id="rId53"/>
    </p:embeddedFont>
    <p:embeddedFont>
      <p:font typeface="Rockwell" panose="02060603020205020403"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zanin Mohajeri-Nelson" initials="" lastIdx="1" clrIdx="0"/>
  <p:cmAuthor id="1" name="Nadine Pe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7700"/>
    <a:srgbClr val="E68300"/>
    <a:srgbClr val="EE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C8ECC4-31CB-4CBA-BC79-C6D90A35447B}">
  <a:tblStyle styleId="{EDC8ECC4-31CB-4CBA-BC79-C6D90A35447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64" autoAdjust="0"/>
  </p:normalViewPr>
  <p:slideViewPr>
    <p:cSldViewPr snapToGrid="0">
      <p:cViewPr varScale="1">
        <p:scale>
          <a:sx n="146" d="100"/>
          <a:sy n="146" d="100"/>
        </p:scale>
        <p:origin x="192" y="108"/>
      </p:cViewPr>
      <p:guideLst>
        <p:guide orient="horz" pos="1620"/>
        <p:guide pos="2880"/>
      </p:guideLst>
    </p:cSldViewPr>
  </p:slideViewPr>
  <p:outlineViewPr>
    <p:cViewPr>
      <p:scale>
        <a:sx n="33" d="100"/>
        <a:sy n="33" d="100"/>
      </p:scale>
      <p:origin x="0" y="-92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e.state.co.us/cdeedserv/cdeleadershiplearningcohor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e.state.co.us/cdeedserv/lc_rural-leadershi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e.state.co.us/cdeedserv/lc_chronic-absenteeis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1bfa45b2d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21bfa45b2d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1bfa45b2d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21bfa45b2d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1bfa45b2d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1bfa45b2d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1bfa45b2d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21bfa45b2d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1bfa45b2d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1bfa45b2d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2efd43073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2efd43073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 Laura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2ef8ce45a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2ef8ce45a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72f327b63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72f327b63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21bfa45b2d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21bfa45b2d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1bfa45b2d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1bfa45b2d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efd430732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efd43073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Jonathan, Kriselda, Clint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ef8a2d56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ef8a2d56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Jonathan, Kriselda, Clint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ef8a2d56c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ef8a2d56c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1bfa45b2d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1bfa45b2d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2efd430732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2efd43073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Hilery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2ef8a2d56c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2ef8a2d56c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Hilery Morris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279ec89279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279ec89279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Hilery Morris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ef8a2d56c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2ef8a2d56c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79d954e49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279d954e49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279d954e49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279d954e49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21bfa45b2d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21bfa45b2d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79d954e49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279d954e49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279ec89279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279ec89279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Hilery Morris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79ec892799_4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279ec892799_4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Adrienne, Victory</a:t>
            </a:r>
            <a:endParaRPr/>
          </a:p>
          <a:p>
            <a:pPr marL="0" lvl="0" indent="0" algn="l" rtl="0">
              <a:spcBef>
                <a:spcPts val="0"/>
              </a:spcBef>
              <a:spcAft>
                <a:spcPts val="0"/>
              </a:spcAft>
              <a:buNone/>
            </a:pPr>
            <a:r>
              <a:rPr lang="en" u="sng">
                <a:solidFill>
                  <a:schemeClr val="hlink"/>
                </a:solidFill>
                <a:hlinkClick r:id="rId3"/>
              </a:rPr>
              <a:t>https://www.cde.state.co.us/cdeedserv/cdeleadershiplearningcohorts</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279ec892799_4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279ec892799_4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https://www.cde.state.co.us/cdeedserv/lc_rural-leadership</a:t>
            </a:r>
            <a:r>
              <a:rPr lang="en"/>
              <a:t> </a:t>
            </a:r>
            <a:endParaRPr/>
          </a:p>
          <a:p>
            <a:pPr marL="0" lvl="0" indent="0" algn="l" rtl="0">
              <a:spcBef>
                <a:spcPts val="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Rural Principal Learning Cohort </a:t>
            </a:r>
            <a:r>
              <a:rPr lang="en">
                <a:solidFill>
                  <a:schemeClr val="dk1"/>
                </a:solidFill>
              </a:rPr>
              <a:t>is for leaders who are doing it all. Join other rural principals and build camaraderie while learning new skills and information.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79ec892799_4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279ec892799_4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https://www.cde.state.co.us/cdeedserv/lc_chronic-absenteeism</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1bfa45b2d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1bfa45b2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1bfa45b2d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21bfa45b2d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1bfa45b2d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1bfa45b2d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8" Type="http://schemas.openxmlformats.org/officeDocument/2006/relationships/hyperlink" Target="mailto:molina_v@cde.state.co.us" TargetMode="External"/><Relationship Id="rId3" Type="http://schemas.openxmlformats.org/officeDocument/2006/relationships/image" Target="../media/image49.png"/><Relationship Id="rId7" Type="http://schemas.openxmlformats.org/officeDocument/2006/relationships/hyperlink" Target="mailto:Gallegos_j@cde.state.co.us" TargetMode="External"/><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mailto:Liljengren_J@cde.state.co.us" TargetMode="External"/><Relationship Id="rId5" Type="http://schemas.openxmlformats.org/officeDocument/2006/relationships/hyperlink" Target="mailto:werpy_a@cde.state.co.us" TargetMode="External"/><Relationship Id="rId4" Type="http://schemas.openxmlformats.org/officeDocument/2006/relationships/hyperlink" Target="mailto:cruz_a@cde.state.co.us" TargetMode="Externa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784"/>
        <p:cNvGrpSpPr/>
        <p:nvPr/>
      </p:nvGrpSpPr>
      <p:grpSpPr>
        <a:xfrm>
          <a:off x="0" y="0"/>
          <a:ext cx="0" cy="0"/>
          <a:chOff x="0" y="0"/>
          <a:chExt cx="0" cy="0"/>
        </a:xfrm>
      </p:grpSpPr>
      <p:pic>
        <p:nvPicPr>
          <p:cNvPr id="785" name="Google Shape;785;p10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86" name="Google Shape;786;p103"/>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87" name="Google Shape;787;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788" name="Google Shape;788;p10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9"/>
        <p:cNvGrpSpPr/>
        <p:nvPr/>
      </p:nvGrpSpPr>
      <p:grpSpPr>
        <a:xfrm>
          <a:off x="0" y="0"/>
          <a:ext cx="0" cy="0"/>
          <a:chOff x="0" y="0"/>
          <a:chExt cx="0" cy="0"/>
        </a:xfrm>
      </p:grpSpPr>
      <p:sp>
        <p:nvSpPr>
          <p:cNvPr id="790" name="Google Shape;790;p1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92"/>
        <p:cNvGrpSpPr/>
        <p:nvPr/>
      </p:nvGrpSpPr>
      <p:grpSpPr>
        <a:xfrm>
          <a:off x="0" y="0"/>
          <a:ext cx="0" cy="0"/>
          <a:chOff x="0" y="0"/>
          <a:chExt cx="0" cy="0"/>
        </a:xfrm>
      </p:grpSpPr>
      <p:sp>
        <p:nvSpPr>
          <p:cNvPr id="793" name="Google Shape;793;p105"/>
          <p:cNvSpPr txBox="1">
            <a:spLocks noGrp="1"/>
          </p:cNvSpPr>
          <p:nvPr>
            <p:ph type="title"/>
          </p:nvPr>
        </p:nvSpPr>
        <p:spPr>
          <a:xfrm>
            <a:off x="310896" y="100584"/>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4" name="Google Shape;794;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95" name="Google Shape;795;p105"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grpSp>
        <p:nvGrpSpPr>
          <p:cNvPr id="796" name="Google Shape;796;p105"/>
          <p:cNvGrpSpPr/>
          <p:nvPr/>
        </p:nvGrpSpPr>
        <p:grpSpPr>
          <a:xfrm>
            <a:off x="406150" y="1320175"/>
            <a:ext cx="2571900" cy="3194225"/>
            <a:chOff x="397625" y="1586000"/>
            <a:chExt cx="2571900" cy="3194225"/>
          </a:xfrm>
        </p:grpSpPr>
        <p:sp>
          <p:nvSpPr>
            <p:cNvPr id="797" name="Google Shape;797;p105"/>
            <p:cNvSpPr txBox="1"/>
            <p:nvPr/>
          </p:nvSpPr>
          <p:spPr>
            <a:xfrm>
              <a:off x="397625" y="1586000"/>
              <a:ext cx="2571900" cy="511500"/>
            </a:xfrm>
            <a:prstGeom prst="rect">
              <a:avLst/>
            </a:prstGeom>
            <a:solidFill>
              <a:srgbClr val="87BF40"/>
            </a:solidFill>
            <a:ln w="19050" cap="flat" cmpd="sng">
              <a:solidFill>
                <a:srgbClr val="87BF40"/>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798" name="Google Shape;798;p105"/>
            <p:cNvSpPr/>
            <p:nvPr/>
          </p:nvSpPr>
          <p:spPr>
            <a:xfrm>
              <a:off x="397625" y="2104825"/>
              <a:ext cx="2571900" cy="2675400"/>
            </a:xfrm>
            <a:prstGeom prst="rect">
              <a:avLst/>
            </a:prstGeom>
            <a:solidFill>
              <a:schemeClr val="lt1"/>
            </a:solidFill>
            <a:ln w="19050"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799" name="Google Shape;799;p105"/>
          <p:cNvGrpSpPr/>
          <p:nvPr/>
        </p:nvGrpSpPr>
        <p:grpSpPr>
          <a:xfrm>
            <a:off x="3271438" y="1320175"/>
            <a:ext cx="2571900" cy="3194225"/>
            <a:chOff x="397625" y="1586000"/>
            <a:chExt cx="2571900" cy="3194225"/>
          </a:xfrm>
        </p:grpSpPr>
        <p:sp>
          <p:nvSpPr>
            <p:cNvPr id="800" name="Google Shape;800;p105"/>
            <p:cNvSpPr txBox="1"/>
            <p:nvPr/>
          </p:nvSpPr>
          <p:spPr>
            <a:xfrm>
              <a:off x="397625" y="1586000"/>
              <a:ext cx="2571900" cy="511500"/>
            </a:xfrm>
            <a:prstGeom prst="rect">
              <a:avLst/>
            </a:prstGeom>
            <a:solidFill>
              <a:srgbClr val="87BF40"/>
            </a:solidFill>
            <a:ln w="19050" cap="flat" cmpd="sng">
              <a:solidFill>
                <a:srgbClr val="87BF40"/>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801" name="Google Shape;801;p105"/>
            <p:cNvSpPr/>
            <p:nvPr/>
          </p:nvSpPr>
          <p:spPr>
            <a:xfrm>
              <a:off x="397625" y="2104825"/>
              <a:ext cx="2571900" cy="2675400"/>
            </a:xfrm>
            <a:prstGeom prst="rect">
              <a:avLst/>
            </a:prstGeom>
            <a:solidFill>
              <a:schemeClr val="lt1"/>
            </a:solidFill>
            <a:ln w="19050"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802" name="Google Shape;802;p105"/>
          <p:cNvGrpSpPr/>
          <p:nvPr/>
        </p:nvGrpSpPr>
        <p:grpSpPr>
          <a:xfrm>
            <a:off x="6136725" y="1320175"/>
            <a:ext cx="2571900" cy="3194225"/>
            <a:chOff x="397625" y="1586000"/>
            <a:chExt cx="2571900" cy="3194225"/>
          </a:xfrm>
        </p:grpSpPr>
        <p:sp>
          <p:nvSpPr>
            <p:cNvPr id="803" name="Google Shape;803;p105"/>
            <p:cNvSpPr txBox="1"/>
            <p:nvPr/>
          </p:nvSpPr>
          <p:spPr>
            <a:xfrm>
              <a:off x="397625" y="1586000"/>
              <a:ext cx="2571900" cy="511500"/>
            </a:xfrm>
            <a:prstGeom prst="rect">
              <a:avLst/>
            </a:prstGeom>
            <a:solidFill>
              <a:srgbClr val="87BF40"/>
            </a:solidFill>
            <a:ln w="19050" cap="flat" cmpd="sng">
              <a:solidFill>
                <a:srgbClr val="87BF40"/>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804" name="Google Shape;804;p105"/>
            <p:cNvSpPr/>
            <p:nvPr/>
          </p:nvSpPr>
          <p:spPr>
            <a:xfrm>
              <a:off x="397625" y="2104825"/>
              <a:ext cx="2571900" cy="2675400"/>
            </a:xfrm>
            <a:prstGeom prst="rect">
              <a:avLst/>
            </a:prstGeom>
            <a:solidFill>
              <a:schemeClr val="lt1"/>
            </a:solidFill>
            <a:ln w="19050"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805" name="Google Shape;805;p105" descr="&quot;&quot;"/>
          <p:cNvCxnSpPr/>
          <p:nvPr/>
        </p:nvCxnSpPr>
        <p:spPr>
          <a:xfrm>
            <a:off x="0" y="918350"/>
            <a:ext cx="7479600" cy="0"/>
          </a:xfrm>
          <a:prstGeom prst="straightConnector1">
            <a:avLst/>
          </a:prstGeom>
          <a:noFill/>
          <a:ln w="19050" cap="flat" cmpd="sng">
            <a:solidFill>
              <a:srgbClr val="87BF40"/>
            </a:solidFill>
            <a:prstDash val="solid"/>
            <a:round/>
            <a:headEnd type="none" w="med" len="med"/>
            <a:tailEnd type="none" w="med" len="med"/>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06"/>
        <p:cNvGrpSpPr/>
        <p:nvPr/>
      </p:nvGrpSpPr>
      <p:grpSpPr>
        <a:xfrm>
          <a:off x="0" y="0"/>
          <a:ext cx="0" cy="0"/>
          <a:chOff x="0" y="0"/>
          <a:chExt cx="0" cy="0"/>
        </a:xfrm>
      </p:grpSpPr>
      <p:sp>
        <p:nvSpPr>
          <p:cNvPr id="807" name="Google Shape;807;p106"/>
          <p:cNvSpPr/>
          <p:nvPr/>
        </p:nvSpPr>
        <p:spPr>
          <a:xfrm>
            <a:off x="125" y="0"/>
            <a:ext cx="9144000" cy="5143500"/>
          </a:xfrm>
          <a:prstGeom prst="rect">
            <a:avLst/>
          </a:prstGeom>
          <a:solidFill>
            <a:srgbClr val="87BF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8" name="Google Shape;808;p106"/>
          <p:cNvSpPr txBox="1">
            <a:spLocks noGrp="1"/>
          </p:cNvSpPr>
          <p:nvPr>
            <p:ph type="title"/>
          </p:nvPr>
        </p:nvSpPr>
        <p:spPr>
          <a:xfrm>
            <a:off x="2075625" y="1408500"/>
            <a:ext cx="46614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9" name="Google Shape;809;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0" name="Google Shape;810;p106"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811"/>
        <p:cNvGrpSpPr/>
        <p:nvPr/>
      </p:nvGrpSpPr>
      <p:grpSpPr>
        <a:xfrm>
          <a:off x="0" y="0"/>
          <a:ext cx="0" cy="0"/>
          <a:chOff x="0" y="0"/>
          <a:chExt cx="0" cy="0"/>
        </a:xfrm>
      </p:grpSpPr>
      <p:sp>
        <p:nvSpPr>
          <p:cNvPr id="812" name="Google Shape;812;p107"/>
          <p:cNvSpPr/>
          <p:nvPr/>
        </p:nvSpPr>
        <p:spPr>
          <a:xfrm>
            <a:off x="125" y="0"/>
            <a:ext cx="9144000" cy="2599200"/>
          </a:xfrm>
          <a:prstGeom prst="rect">
            <a:avLst/>
          </a:prstGeom>
          <a:solidFill>
            <a:srgbClr val="87BF40"/>
          </a:solidFill>
          <a:ln w="9525"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3" name="Google Shape;813;p107"/>
          <p:cNvSpPr txBox="1">
            <a:spLocks noGrp="1"/>
          </p:cNvSpPr>
          <p:nvPr>
            <p:ph type="title"/>
          </p:nvPr>
        </p:nvSpPr>
        <p:spPr>
          <a:xfrm>
            <a:off x="2090400" y="382150"/>
            <a:ext cx="58692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Roboto Medium"/>
              <a:buNone/>
              <a:defRPr>
                <a:latin typeface="Roboto Medium"/>
                <a:ea typeface="Roboto Medium"/>
                <a:cs typeface="Roboto Medium"/>
                <a:sym typeface="Roboto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4" name="Google Shape;814;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5" name="Google Shape;815;p107"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816" name="Google Shape;816;p107"/>
          <p:cNvSpPr/>
          <p:nvPr/>
        </p:nvSpPr>
        <p:spPr>
          <a:xfrm rot="427410">
            <a:off x="3044485" y="1345860"/>
            <a:ext cx="2825610" cy="3444079"/>
          </a:xfrm>
          <a:prstGeom prst="rect">
            <a:avLst/>
          </a:prstGeom>
          <a:solidFill>
            <a:schemeClr val="lt2"/>
          </a:solidFill>
          <a:ln w="9525" cap="flat" cmpd="sng">
            <a:solidFill>
              <a:schemeClr val="dk2"/>
            </a:solidFill>
            <a:prstDash val="solid"/>
            <a:round/>
            <a:headEnd type="none" w="sm" len="sm"/>
            <a:tailEnd type="none" w="sm" len="sm"/>
          </a:ln>
          <a:effectLst>
            <a:outerShdw blurRad="100013" dist="66675"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7" name="Google Shape;817;p107"/>
          <p:cNvSpPr/>
          <p:nvPr/>
        </p:nvSpPr>
        <p:spPr>
          <a:xfrm>
            <a:off x="3077519" y="1398158"/>
            <a:ext cx="2821500" cy="3448200"/>
          </a:xfrm>
          <a:prstGeom prst="rect">
            <a:avLst/>
          </a:prstGeom>
          <a:solidFill>
            <a:schemeClr val="lt2"/>
          </a:solidFill>
          <a:ln w="9525" cap="flat" cmpd="sng">
            <a:solidFill>
              <a:schemeClr val="dk2"/>
            </a:solidFill>
            <a:prstDash val="solid"/>
            <a:round/>
            <a:headEnd type="none" w="sm" len="sm"/>
            <a:tailEnd type="none" w="sm" len="sm"/>
          </a:ln>
          <a:effectLst>
            <a:outerShdw blurRad="11430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8" name="Google Shape;818;p107"/>
          <p:cNvSpPr/>
          <p:nvPr/>
        </p:nvSpPr>
        <p:spPr>
          <a:xfrm rot="367630">
            <a:off x="3241740" y="1445965"/>
            <a:ext cx="2824736" cy="3445139"/>
          </a:xfrm>
          <a:prstGeom prst="rect">
            <a:avLst/>
          </a:prstGeom>
          <a:solidFill>
            <a:schemeClr val="lt1"/>
          </a:solidFill>
          <a:ln w="9525" cap="flat" cmpd="sng">
            <a:solidFill>
              <a:schemeClr val="dk2"/>
            </a:solidFill>
            <a:prstDash val="solid"/>
            <a:round/>
            <a:headEnd type="none" w="sm" len="sm"/>
            <a:tailEnd type="none" w="sm" len="sm"/>
          </a:ln>
          <a:effectLst>
            <a:outerShdw blurRad="100013" dist="66675"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9" name="Google Shape;819;p107"/>
          <p:cNvSpPr txBox="1"/>
          <p:nvPr/>
        </p:nvSpPr>
        <p:spPr>
          <a:xfrm rot="330240">
            <a:off x="3540615" y="1869544"/>
            <a:ext cx="2226967" cy="25983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Roboto Medium"/>
                <a:ea typeface="Roboto Medium"/>
                <a:cs typeface="Roboto Medium"/>
                <a:sym typeface="Roboto Medium"/>
              </a:rPr>
              <a:t>Text Here</a:t>
            </a:r>
            <a:endParaRPr sz="2200">
              <a:solidFill>
                <a:schemeClr val="dk1"/>
              </a:solidFill>
              <a:latin typeface="Roboto Medium"/>
              <a:ea typeface="Roboto Medium"/>
              <a:cs typeface="Roboto Medium"/>
              <a:sym typeface="Roboto Medium"/>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0"/>
        <p:cNvGrpSpPr/>
        <p:nvPr/>
      </p:nvGrpSpPr>
      <p:grpSpPr>
        <a:xfrm>
          <a:off x="0" y="0"/>
          <a:ext cx="0" cy="0"/>
          <a:chOff x="0" y="0"/>
          <a:chExt cx="0" cy="0"/>
        </a:xfrm>
      </p:grpSpPr>
      <p:sp>
        <p:nvSpPr>
          <p:cNvPr id="821" name="Google Shape;821;p10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2" name="Google Shape;822;p10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3" name="Google Shape;823;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4"/>
        <p:cNvGrpSpPr/>
        <p:nvPr/>
      </p:nvGrpSpPr>
      <p:grpSpPr>
        <a:xfrm>
          <a:off x="0" y="0"/>
          <a:ext cx="0" cy="0"/>
          <a:chOff x="0" y="0"/>
          <a:chExt cx="0" cy="0"/>
        </a:xfrm>
      </p:grpSpPr>
      <p:sp>
        <p:nvSpPr>
          <p:cNvPr id="825" name="Google Shape;825;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26" name="Google Shape;826;p109"/>
          <p:cNvSpPr/>
          <p:nvPr/>
        </p:nvSpPr>
        <p:spPr>
          <a:xfrm>
            <a:off x="499100" y="1234938"/>
            <a:ext cx="2469300" cy="607800"/>
          </a:xfrm>
          <a:prstGeom prst="homePlate">
            <a:avLst>
              <a:gd name="adj" fmla="val 50000"/>
            </a:avLst>
          </a:prstGeom>
          <a:solidFill>
            <a:srgbClr val="87BF40"/>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827" name="Google Shape;827;p109"/>
          <p:cNvSpPr txBox="1"/>
          <p:nvPr/>
        </p:nvSpPr>
        <p:spPr>
          <a:xfrm>
            <a:off x="49910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1</a:t>
            </a:r>
            <a:endParaRPr sz="1800">
              <a:solidFill>
                <a:srgbClr val="FFFFFF"/>
              </a:solidFill>
              <a:latin typeface="Roboto"/>
              <a:ea typeface="Roboto"/>
              <a:cs typeface="Roboto"/>
              <a:sym typeface="Roboto"/>
            </a:endParaRPr>
          </a:p>
        </p:txBody>
      </p:sp>
      <p:sp>
        <p:nvSpPr>
          <p:cNvPr id="828" name="Google Shape;828;p109"/>
          <p:cNvSpPr txBox="1"/>
          <p:nvPr/>
        </p:nvSpPr>
        <p:spPr>
          <a:xfrm>
            <a:off x="49910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sp>
        <p:nvSpPr>
          <p:cNvPr id="829" name="Google Shape;829;p109"/>
          <p:cNvSpPr/>
          <p:nvPr/>
        </p:nvSpPr>
        <p:spPr>
          <a:xfrm>
            <a:off x="6304800" y="1234938"/>
            <a:ext cx="2469300" cy="607800"/>
          </a:xfrm>
          <a:prstGeom prst="homePlate">
            <a:avLst>
              <a:gd name="adj" fmla="val 50000"/>
            </a:avLst>
          </a:prstGeom>
          <a:solidFill>
            <a:srgbClr val="87BF40"/>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830" name="Google Shape;830;p109"/>
          <p:cNvSpPr txBox="1"/>
          <p:nvPr/>
        </p:nvSpPr>
        <p:spPr>
          <a:xfrm>
            <a:off x="630480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1</a:t>
            </a:r>
            <a:endParaRPr sz="1800">
              <a:solidFill>
                <a:srgbClr val="FFFFFF"/>
              </a:solidFill>
              <a:latin typeface="Roboto"/>
              <a:ea typeface="Roboto"/>
              <a:cs typeface="Roboto"/>
              <a:sym typeface="Roboto"/>
            </a:endParaRPr>
          </a:p>
        </p:txBody>
      </p:sp>
      <p:sp>
        <p:nvSpPr>
          <p:cNvPr id="831" name="Google Shape;831;p109"/>
          <p:cNvSpPr txBox="1"/>
          <p:nvPr/>
        </p:nvSpPr>
        <p:spPr>
          <a:xfrm>
            <a:off x="630480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sp>
        <p:nvSpPr>
          <p:cNvPr id="832" name="Google Shape;832;p109"/>
          <p:cNvSpPr/>
          <p:nvPr/>
        </p:nvSpPr>
        <p:spPr>
          <a:xfrm>
            <a:off x="3401950" y="1234938"/>
            <a:ext cx="2469300" cy="607800"/>
          </a:xfrm>
          <a:prstGeom prst="homePlate">
            <a:avLst>
              <a:gd name="adj" fmla="val 50000"/>
            </a:avLst>
          </a:prstGeom>
          <a:solidFill>
            <a:srgbClr val="87BF40"/>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833" name="Google Shape;833;p109"/>
          <p:cNvSpPr txBox="1"/>
          <p:nvPr/>
        </p:nvSpPr>
        <p:spPr>
          <a:xfrm>
            <a:off x="340195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1</a:t>
            </a:r>
            <a:endParaRPr sz="1800">
              <a:solidFill>
                <a:srgbClr val="FFFFFF"/>
              </a:solidFill>
              <a:latin typeface="Roboto"/>
              <a:ea typeface="Roboto"/>
              <a:cs typeface="Roboto"/>
              <a:sym typeface="Roboto"/>
            </a:endParaRPr>
          </a:p>
        </p:txBody>
      </p:sp>
      <p:sp>
        <p:nvSpPr>
          <p:cNvPr id="834" name="Google Shape;834;p109"/>
          <p:cNvSpPr txBox="1"/>
          <p:nvPr/>
        </p:nvSpPr>
        <p:spPr>
          <a:xfrm>
            <a:off x="340195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pic>
        <p:nvPicPr>
          <p:cNvPr id="835" name="Google Shape;835;p109"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836" name="Google Shape;836;p109"/>
          <p:cNvSpPr txBox="1">
            <a:spLocks noGrp="1"/>
          </p:cNvSpPr>
          <p:nvPr>
            <p:ph type="title"/>
          </p:nvPr>
        </p:nvSpPr>
        <p:spPr>
          <a:xfrm>
            <a:off x="310896" y="100584"/>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37" name="Google Shape;837;p109" descr="&quot;&quot;"/>
          <p:cNvCxnSpPr/>
          <p:nvPr/>
        </p:nvCxnSpPr>
        <p:spPr>
          <a:xfrm>
            <a:off x="0" y="918350"/>
            <a:ext cx="7479600" cy="0"/>
          </a:xfrm>
          <a:prstGeom prst="straightConnector1">
            <a:avLst/>
          </a:prstGeom>
          <a:noFill/>
          <a:ln w="19050" cap="flat" cmpd="sng">
            <a:solidFill>
              <a:srgbClr val="87BF40"/>
            </a:solidFill>
            <a:prstDash val="solid"/>
            <a:round/>
            <a:headEnd type="none" w="med" len="med"/>
            <a:tailEnd type="none" w="med" len="med"/>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8"/>
        <p:cNvGrpSpPr/>
        <p:nvPr/>
      </p:nvGrpSpPr>
      <p:grpSpPr>
        <a:xfrm>
          <a:off x="0" y="0"/>
          <a:ext cx="0" cy="0"/>
          <a:chOff x="0" y="0"/>
          <a:chExt cx="0" cy="0"/>
        </a:xfrm>
      </p:grpSpPr>
      <p:sp>
        <p:nvSpPr>
          <p:cNvPr id="839" name="Google Shape;839;p110"/>
          <p:cNvSpPr/>
          <p:nvPr/>
        </p:nvSpPr>
        <p:spPr>
          <a:xfrm>
            <a:off x="4572000" y="-125"/>
            <a:ext cx="4572000" cy="5143500"/>
          </a:xfrm>
          <a:prstGeom prst="rect">
            <a:avLst/>
          </a:prstGeom>
          <a:solidFill>
            <a:srgbClr val="87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1" name="Google Shape;841;p1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2" name="Google Shape;842;p1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43" name="Google Shape;843;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44" name="Google Shape;844;p110"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5"/>
        <p:cNvGrpSpPr/>
        <p:nvPr/>
      </p:nvGrpSpPr>
      <p:grpSpPr>
        <a:xfrm>
          <a:off x="0" y="0"/>
          <a:ext cx="0" cy="0"/>
          <a:chOff x="0" y="0"/>
          <a:chExt cx="0" cy="0"/>
        </a:xfrm>
      </p:grpSpPr>
      <p:sp>
        <p:nvSpPr>
          <p:cNvPr id="846" name="Google Shape;846;p111"/>
          <p:cNvSpPr/>
          <p:nvPr/>
        </p:nvSpPr>
        <p:spPr>
          <a:xfrm>
            <a:off x="0" y="0"/>
            <a:ext cx="3446400" cy="5143500"/>
          </a:xfrm>
          <a:prstGeom prst="flowChartDelay">
            <a:avLst/>
          </a:prstGeom>
          <a:solidFill>
            <a:srgbClr val="87BF40"/>
          </a:solidFill>
          <a:ln w="9525"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7" name="Google Shape;847;p111"/>
          <p:cNvSpPr txBox="1">
            <a:spLocks noGrp="1"/>
          </p:cNvSpPr>
          <p:nvPr>
            <p:ph type="body" idx="1"/>
          </p:nvPr>
        </p:nvSpPr>
        <p:spPr>
          <a:xfrm>
            <a:off x="286975" y="2185325"/>
            <a:ext cx="31593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dk1"/>
              </a:buClr>
              <a:buSzPts val="1800"/>
              <a:buFont typeface="Roboto"/>
              <a:buNone/>
              <a:defRPr b="1">
                <a:solidFill>
                  <a:schemeClr val="dk1"/>
                </a:solidFill>
                <a:latin typeface="Roboto"/>
                <a:ea typeface="Roboto"/>
                <a:cs typeface="Roboto"/>
                <a:sym typeface="Roboto"/>
              </a:defRPr>
            </a:lvl1pPr>
          </a:lstStyle>
          <a:p>
            <a:endParaRPr/>
          </a:p>
        </p:txBody>
      </p:sp>
      <p:sp>
        <p:nvSpPr>
          <p:cNvPr id="848" name="Google Shape;848;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49" name="Google Shape;849;p111" descr="CDE logo"/>
          <p:cNvPicPr preferRelativeResize="0"/>
          <p:nvPr/>
        </p:nvPicPr>
        <p:blipFill>
          <a:blip r:embed="rId2">
            <a:alphaModFix/>
          </a:blip>
          <a:stretch>
            <a:fillRect/>
          </a:stretch>
        </p:blipFill>
        <p:spPr>
          <a:xfrm>
            <a:off x="7824275" y="46583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0"/>
        <p:cNvGrpSpPr/>
        <p:nvPr/>
      </p:nvGrpSpPr>
      <p:grpSpPr>
        <a:xfrm>
          <a:off x="0" y="0"/>
          <a:ext cx="0" cy="0"/>
          <a:chOff x="0" y="0"/>
          <a:chExt cx="0" cy="0"/>
        </a:xfrm>
      </p:grpSpPr>
      <p:sp>
        <p:nvSpPr>
          <p:cNvPr id="851" name="Google Shape;851;p1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52" name="Google Shape;852;p112"/>
          <p:cNvSpPr txBox="1">
            <a:spLocks noGrp="1"/>
          </p:cNvSpPr>
          <p:nvPr>
            <p:ph type="body" idx="1"/>
          </p:nvPr>
        </p:nvSpPr>
        <p:spPr>
          <a:xfrm>
            <a:off x="311700" y="3152225"/>
            <a:ext cx="8520600" cy="1657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853" name="Google Shape;853;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54" name="Google Shape;854;p112" descr="CDE logo"/>
          <p:cNvPicPr preferRelativeResize="0"/>
          <p:nvPr/>
        </p:nvPicPr>
        <p:blipFill>
          <a:blip r:embed="rId2">
            <a:alphaModFix/>
          </a:blip>
          <a:stretch>
            <a:fillRect/>
          </a:stretch>
        </p:blipFill>
        <p:spPr>
          <a:xfrm>
            <a:off x="7868750" y="46632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5"/>
        <p:cNvGrpSpPr/>
        <p:nvPr/>
      </p:nvGrpSpPr>
      <p:grpSpPr>
        <a:xfrm>
          <a:off x="0" y="0"/>
          <a:ext cx="0" cy="0"/>
          <a:chOff x="0" y="0"/>
          <a:chExt cx="0" cy="0"/>
        </a:xfrm>
      </p:grpSpPr>
      <p:sp>
        <p:nvSpPr>
          <p:cNvPr id="856" name="Google Shape;856;p113"/>
          <p:cNvSpPr/>
          <p:nvPr/>
        </p:nvSpPr>
        <p:spPr>
          <a:xfrm rot="5400000">
            <a:off x="1995900" y="-1995900"/>
            <a:ext cx="5152200" cy="9144000"/>
          </a:xfrm>
          <a:prstGeom prst="rect">
            <a:avLst/>
          </a:prstGeom>
          <a:solidFill>
            <a:srgbClr val="87BF40"/>
          </a:solidFill>
          <a:ln w="9525"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7" name="Google Shape;857;p113"/>
          <p:cNvSpPr/>
          <p:nvPr/>
        </p:nvSpPr>
        <p:spPr>
          <a:xfrm>
            <a:off x="457200" y="457200"/>
            <a:ext cx="8229600" cy="4080300"/>
          </a:xfrm>
          <a:prstGeom prst="rect">
            <a:avLst/>
          </a:prstGeom>
          <a:solidFill>
            <a:schemeClr val="lt1"/>
          </a:solidFill>
          <a:ln w="9525"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58" name="Google Shape;858;p113"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ver Slide - Green" type="title">
  <p:cSld name="TITLE">
    <p:spTree>
      <p:nvGrpSpPr>
        <p:cNvPr id="1" name="Shape 863"/>
        <p:cNvGrpSpPr/>
        <p:nvPr/>
      </p:nvGrpSpPr>
      <p:grpSpPr>
        <a:xfrm>
          <a:off x="0" y="0"/>
          <a:ext cx="0" cy="0"/>
          <a:chOff x="0" y="0"/>
          <a:chExt cx="0" cy="0"/>
        </a:xfrm>
      </p:grpSpPr>
      <p:sp>
        <p:nvSpPr>
          <p:cNvPr id="864" name="Google Shape;864;p115" descr="&quot;&quot;"/>
          <p:cNvSpPr/>
          <p:nvPr/>
        </p:nvSpPr>
        <p:spPr>
          <a:xfrm>
            <a:off x="0" y="0"/>
            <a:ext cx="3750000" cy="51435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65" name="Google Shape;865;p115" descr="CDE logo"/>
          <p:cNvPicPr preferRelativeResize="0"/>
          <p:nvPr/>
        </p:nvPicPr>
        <p:blipFill>
          <a:blip r:embed="rId2">
            <a:alphaModFix/>
          </a:blip>
          <a:stretch>
            <a:fillRect/>
          </a:stretch>
        </p:blipFill>
        <p:spPr>
          <a:xfrm>
            <a:off x="954237" y="349550"/>
            <a:ext cx="1841531" cy="1162450"/>
          </a:xfrm>
          <a:prstGeom prst="rect">
            <a:avLst/>
          </a:prstGeom>
          <a:noFill/>
          <a:ln>
            <a:noFill/>
          </a:ln>
        </p:spPr>
      </p:pic>
      <p:sp>
        <p:nvSpPr>
          <p:cNvPr id="866" name="Google Shape;866;p115"/>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sp>
        <p:nvSpPr>
          <p:cNvPr id="867" name="Google Shape;867;p115"/>
          <p:cNvSpPr txBox="1">
            <a:spLocks noGrp="1"/>
          </p:cNvSpPr>
          <p:nvPr>
            <p:ph type="title"/>
          </p:nvPr>
        </p:nvSpPr>
        <p:spPr>
          <a:xfrm>
            <a:off x="4576800" y="1718200"/>
            <a:ext cx="3900300" cy="536100"/>
          </a:xfrm>
          <a:prstGeom prst="rect">
            <a:avLst/>
          </a:prstGeom>
        </p:spPr>
        <p:txBody>
          <a:bodyPr spcFirstLastPara="1" wrap="square" lIns="0" tIns="0" rIns="0" bIns="0" anchor="t" anchorCtr="0">
            <a:noAutofit/>
          </a:bodyPr>
          <a:lstStyle>
            <a:lvl1pPr lvl="0" algn="ctr" rtl="0">
              <a:spcBef>
                <a:spcPts val="0"/>
              </a:spcBef>
              <a:spcAft>
                <a:spcPts val="0"/>
              </a:spcAft>
              <a:buSzPts val="1800"/>
              <a:buFont typeface="Roboto"/>
              <a:buNone/>
              <a:defRPr sz="1800">
                <a:latin typeface="Roboto"/>
                <a:ea typeface="Roboto"/>
                <a:cs typeface="Roboto"/>
                <a:sym typeface="Roboto"/>
              </a:defRPr>
            </a:lvl1pPr>
            <a:lvl2pPr lvl="1" algn="ctr" rtl="0">
              <a:spcBef>
                <a:spcPts val="0"/>
              </a:spcBef>
              <a:spcAft>
                <a:spcPts val="0"/>
              </a:spcAft>
              <a:buSzPts val="1800"/>
              <a:buFont typeface="Roboto"/>
              <a:buNone/>
              <a:defRPr sz="1800">
                <a:latin typeface="Roboto"/>
                <a:ea typeface="Roboto"/>
                <a:cs typeface="Roboto"/>
                <a:sym typeface="Roboto"/>
              </a:defRPr>
            </a:lvl2pPr>
            <a:lvl3pPr lvl="2" algn="ctr" rtl="0">
              <a:spcBef>
                <a:spcPts val="0"/>
              </a:spcBef>
              <a:spcAft>
                <a:spcPts val="0"/>
              </a:spcAft>
              <a:buSzPts val="1800"/>
              <a:buFont typeface="Roboto"/>
              <a:buNone/>
              <a:defRPr sz="1800">
                <a:latin typeface="Roboto"/>
                <a:ea typeface="Roboto"/>
                <a:cs typeface="Roboto"/>
                <a:sym typeface="Roboto"/>
              </a:defRPr>
            </a:lvl3pPr>
            <a:lvl4pPr lvl="3" algn="ctr" rtl="0">
              <a:spcBef>
                <a:spcPts val="0"/>
              </a:spcBef>
              <a:spcAft>
                <a:spcPts val="0"/>
              </a:spcAft>
              <a:buSzPts val="1800"/>
              <a:buFont typeface="Roboto"/>
              <a:buNone/>
              <a:defRPr sz="1800">
                <a:latin typeface="Roboto"/>
                <a:ea typeface="Roboto"/>
                <a:cs typeface="Roboto"/>
                <a:sym typeface="Roboto"/>
              </a:defRPr>
            </a:lvl4pPr>
            <a:lvl5pPr lvl="4" algn="ctr" rtl="0">
              <a:spcBef>
                <a:spcPts val="0"/>
              </a:spcBef>
              <a:spcAft>
                <a:spcPts val="0"/>
              </a:spcAft>
              <a:buSzPts val="1800"/>
              <a:buFont typeface="Roboto"/>
              <a:buNone/>
              <a:defRPr sz="1800">
                <a:latin typeface="Roboto"/>
                <a:ea typeface="Roboto"/>
                <a:cs typeface="Roboto"/>
                <a:sym typeface="Roboto"/>
              </a:defRPr>
            </a:lvl5pPr>
            <a:lvl6pPr lvl="5" algn="ctr" rtl="0">
              <a:spcBef>
                <a:spcPts val="0"/>
              </a:spcBef>
              <a:spcAft>
                <a:spcPts val="0"/>
              </a:spcAft>
              <a:buSzPts val="1800"/>
              <a:buFont typeface="Roboto"/>
              <a:buNone/>
              <a:defRPr sz="1800">
                <a:latin typeface="Roboto"/>
                <a:ea typeface="Roboto"/>
                <a:cs typeface="Roboto"/>
                <a:sym typeface="Roboto"/>
              </a:defRPr>
            </a:lvl6pPr>
            <a:lvl7pPr lvl="6" algn="ctr" rtl="0">
              <a:spcBef>
                <a:spcPts val="0"/>
              </a:spcBef>
              <a:spcAft>
                <a:spcPts val="0"/>
              </a:spcAft>
              <a:buSzPts val="1800"/>
              <a:buFont typeface="Roboto"/>
              <a:buNone/>
              <a:defRPr sz="1800">
                <a:latin typeface="Roboto"/>
                <a:ea typeface="Roboto"/>
                <a:cs typeface="Roboto"/>
                <a:sym typeface="Roboto"/>
              </a:defRPr>
            </a:lvl7pPr>
            <a:lvl8pPr lvl="7" algn="ctr" rtl="0">
              <a:spcBef>
                <a:spcPts val="0"/>
              </a:spcBef>
              <a:spcAft>
                <a:spcPts val="0"/>
              </a:spcAft>
              <a:buSzPts val="1800"/>
              <a:buFont typeface="Roboto"/>
              <a:buNone/>
              <a:defRPr sz="1800">
                <a:latin typeface="Roboto"/>
                <a:ea typeface="Roboto"/>
                <a:cs typeface="Roboto"/>
                <a:sym typeface="Roboto"/>
              </a:defRPr>
            </a:lvl8pPr>
            <a:lvl9pPr lvl="8" algn="ctr" rtl="0">
              <a:spcBef>
                <a:spcPts val="0"/>
              </a:spcBef>
              <a:spcAft>
                <a:spcPts val="0"/>
              </a:spcAft>
              <a:buSzPts val="1800"/>
              <a:buFont typeface="Roboto"/>
              <a:buNone/>
              <a:defRPr sz="1800">
                <a:latin typeface="Roboto"/>
                <a:ea typeface="Roboto"/>
                <a:cs typeface="Roboto"/>
                <a:sym typeface="Roboto"/>
              </a:defRPr>
            </a:lvl9pPr>
          </a:lstStyle>
          <a:p>
            <a:endParaRPr/>
          </a:p>
        </p:txBody>
      </p:sp>
      <p:sp>
        <p:nvSpPr>
          <p:cNvPr id="868" name="Google Shape;868;p115"/>
          <p:cNvSpPr txBox="1">
            <a:spLocks noGrp="1"/>
          </p:cNvSpPr>
          <p:nvPr>
            <p:ph type="title" idx="2"/>
          </p:nvPr>
        </p:nvSpPr>
        <p:spPr>
          <a:xfrm>
            <a:off x="4300950" y="2154675"/>
            <a:ext cx="4286700" cy="458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9" name="Google Shape;869;p1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70" name="Google Shape;870;p115"/>
          <p:cNvPicPr preferRelativeResize="0"/>
          <p:nvPr/>
        </p:nvPicPr>
        <p:blipFill>
          <a:blip r:embed="rId3">
            <a:alphaModFix/>
          </a:blip>
          <a:stretch>
            <a:fillRect/>
          </a:stretch>
        </p:blipFill>
        <p:spPr>
          <a:xfrm>
            <a:off x="488100" y="2032125"/>
            <a:ext cx="2773775" cy="2773775"/>
          </a:xfrm>
          <a:prstGeom prst="rect">
            <a:avLst/>
          </a:prstGeom>
          <a:noFill/>
          <a:ln>
            <a:noFill/>
          </a:ln>
        </p:spPr>
      </p:pic>
      <p:sp>
        <p:nvSpPr>
          <p:cNvPr id="871" name="Google Shape;871;p115"/>
          <p:cNvSpPr txBox="1"/>
          <p:nvPr/>
        </p:nvSpPr>
        <p:spPr>
          <a:xfrm>
            <a:off x="3965100" y="311300"/>
            <a:ext cx="4958400" cy="1096800"/>
          </a:xfrm>
          <a:prstGeom prst="rect">
            <a:avLst/>
          </a:prstGeom>
          <a:noFill/>
          <a:ln>
            <a:noFill/>
          </a:ln>
          <a:effectLst>
            <a:outerShdw blurRad="100013" dist="19050" dir="5400000" algn="bl" rotWithShape="0">
              <a:schemeClr val="accent3">
                <a:alpha val="48000"/>
              </a:scheme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chemeClr val="dk1"/>
                </a:solidFill>
                <a:latin typeface="Roboto"/>
                <a:ea typeface="Roboto"/>
                <a:cs typeface="Roboto"/>
                <a:sym typeface="Roboto"/>
              </a:rPr>
              <a:t>EMPTY DESKS:</a:t>
            </a:r>
            <a:r>
              <a:rPr lang="en" sz="1800" b="1">
                <a:solidFill>
                  <a:schemeClr val="dk1"/>
                </a:solidFill>
                <a:latin typeface="Roboto"/>
                <a:ea typeface="Roboto"/>
                <a:cs typeface="Roboto"/>
                <a:sym typeface="Roboto"/>
              </a:rPr>
              <a:t> </a:t>
            </a:r>
            <a:endParaRPr sz="1800" b="1">
              <a:solidFill>
                <a:schemeClr val="dk1"/>
              </a:solidFill>
              <a:latin typeface="Roboto"/>
              <a:ea typeface="Roboto"/>
              <a:cs typeface="Roboto"/>
              <a:sym typeface="Roboto"/>
            </a:endParaRPr>
          </a:p>
          <a:p>
            <a:pPr marL="0" lvl="0" indent="0" algn="ctr" rtl="0">
              <a:spcBef>
                <a:spcPts val="0"/>
              </a:spcBef>
              <a:spcAft>
                <a:spcPts val="0"/>
              </a:spcAft>
              <a:buNone/>
            </a:pPr>
            <a:endParaRPr sz="500" b="1">
              <a:solidFill>
                <a:schemeClr val="dk1"/>
              </a:solidFill>
              <a:latin typeface="Roboto"/>
              <a:ea typeface="Roboto"/>
              <a:cs typeface="Roboto"/>
              <a:sym typeface="Roboto"/>
            </a:endParaRPr>
          </a:p>
          <a:p>
            <a:pPr marL="0" lvl="0" indent="0" algn="ctr" rtl="0">
              <a:spcBef>
                <a:spcPts val="0"/>
              </a:spcBef>
              <a:spcAft>
                <a:spcPts val="0"/>
              </a:spcAft>
              <a:buNone/>
            </a:pPr>
            <a:r>
              <a:rPr lang="en" sz="1800" b="1">
                <a:solidFill>
                  <a:schemeClr val="dk1"/>
                </a:solidFill>
                <a:latin typeface="Roboto"/>
                <a:ea typeface="Roboto"/>
                <a:cs typeface="Roboto"/>
                <a:sym typeface="Roboto"/>
              </a:rPr>
              <a:t>From Chronic Absenteeism to Engagement Learning Cohort</a:t>
            </a:r>
            <a:endParaRPr sz="1800" b="1">
              <a:solidFill>
                <a:schemeClr val="dk1"/>
              </a:solidFill>
              <a:latin typeface="Roboto"/>
              <a:ea typeface="Roboto"/>
              <a:cs typeface="Roboto"/>
              <a:sym typeface="Roboto"/>
            </a:endParaRPr>
          </a:p>
        </p:txBody>
      </p:sp>
      <p:cxnSp>
        <p:nvCxnSpPr>
          <p:cNvPr id="872" name="Google Shape;872;p115"/>
          <p:cNvCxnSpPr/>
          <p:nvPr/>
        </p:nvCxnSpPr>
        <p:spPr>
          <a:xfrm>
            <a:off x="4113300" y="1512000"/>
            <a:ext cx="4662000" cy="8100"/>
          </a:xfrm>
          <a:prstGeom prst="straightConnector1">
            <a:avLst/>
          </a:prstGeom>
          <a:noFill/>
          <a:ln w="19050" cap="flat" cmpd="sng">
            <a:solidFill>
              <a:srgbClr val="39C1CD"/>
            </a:solidFill>
            <a:prstDash val="solid"/>
            <a:round/>
            <a:headEnd type="none" w="med" len="med"/>
            <a:tailEnd type="none" w="med" len="med"/>
          </a:ln>
        </p:spPr>
      </p:cxnSp>
      <p:sp>
        <p:nvSpPr>
          <p:cNvPr id="873" name="Google Shape;873;p115"/>
          <p:cNvSpPr txBox="1"/>
          <p:nvPr/>
        </p:nvSpPr>
        <p:spPr>
          <a:xfrm>
            <a:off x="4080150" y="3752650"/>
            <a:ext cx="4958400" cy="12531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0"/>
              </a:spcAft>
              <a:buNone/>
            </a:pPr>
            <a:r>
              <a:rPr lang="en" sz="900">
                <a:solidFill>
                  <a:schemeClr val="dk1"/>
                </a:solidFill>
              </a:rPr>
              <a:t>Adrienne Cruz- District Improvement Strategy Office- </a:t>
            </a:r>
            <a:r>
              <a:rPr lang="en" sz="900" u="sng">
                <a:solidFill>
                  <a:srgbClr val="1155CC"/>
                </a:solidFill>
                <a:hlinkClick r:id="rId4">
                  <a:extLst>
                    <a:ext uri="{A12FA001-AC4F-418D-AE19-62706E023703}">
                      <ahyp:hlinkClr xmlns:ahyp="http://schemas.microsoft.com/office/drawing/2018/hyperlinkcolor" val="tx"/>
                    </a:ext>
                  </a:extLst>
                </a:hlinkClick>
              </a:rPr>
              <a:t>cruz_a@cde.state.co.us</a:t>
            </a:r>
            <a:r>
              <a:rPr lang="en" sz="900">
                <a:solidFill>
                  <a:srgbClr val="1155CC"/>
                </a:solidFill>
              </a:rPr>
              <a:t> </a:t>
            </a:r>
            <a:r>
              <a:rPr lang="en" sz="900">
                <a:solidFill>
                  <a:schemeClr val="dk1"/>
                </a:solidFill>
              </a:rPr>
              <a:t> </a:t>
            </a:r>
            <a:endParaRPr sz="900">
              <a:solidFill>
                <a:schemeClr val="dk1"/>
              </a:solidFill>
            </a:endParaRPr>
          </a:p>
          <a:p>
            <a:pPr marL="0" lvl="0" indent="0" algn="l" rtl="0">
              <a:lnSpc>
                <a:spcPct val="115000"/>
              </a:lnSpc>
              <a:spcBef>
                <a:spcPts val="500"/>
              </a:spcBef>
              <a:spcAft>
                <a:spcPts val="0"/>
              </a:spcAft>
              <a:buNone/>
            </a:pPr>
            <a:r>
              <a:rPr lang="en" sz="900">
                <a:solidFill>
                  <a:schemeClr val="dk1"/>
                </a:solidFill>
              </a:rPr>
              <a:t>Amy Werpy- Dropout Prevention &amp; Student Re-engagement- </a:t>
            </a:r>
            <a:r>
              <a:rPr lang="en" sz="900" u="sng">
                <a:solidFill>
                  <a:srgbClr val="1155CC"/>
                </a:solidFill>
                <a:hlinkClick r:id="rId5">
                  <a:extLst>
                    <a:ext uri="{A12FA001-AC4F-418D-AE19-62706E023703}">
                      <ahyp:hlinkClr xmlns:ahyp="http://schemas.microsoft.com/office/drawing/2018/hyperlinkcolor" val="tx"/>
                    </a:ext>
                  </a:extLst>
                </a:hlinkClick>
              </a:rPr>
              <a:t>werpy_a@cde.state.co.us</a:t>
            </a:r>
            <a:r>
              <a:rPr lang="en" sz="900">
                <a:solidFill>
                  <a:schemeClr val="dk1"/>
                </a:solidFill>
              </a:rPr>
              <a:t> </a:t>
            </a:r>
            <a:endParaRPr sz="900">
              <a:solidFill>
                <a:schemeClr val="dk1"/>
              </a:solidFill>
            </a:endParaRPr>
          </a:p>
          <a:p>
            <a:pPr marL="0" lvl="0" indent="0" algn="l" rtl="0">
              <a:lnSpc>
                <a:spcPct val="115000"/>
              </a:lnSpc>
              <a:spcBef>
                <a:spcPts val="500"/>
              </a:spcBef>
              <a:spcAft>
                <a:spcPts val="0"/>
              </a:spcAft>
              <a:buNone/>
            </a:pPr>
            <a:r>
              <a:rPr lang="en" sz="900">
                <a:solidFill>
                  <a:schemeClr val="dk1"/>
                </a:solidFill>
              </a:rPr>
              <a:t>Johann Liljengren- Dropout Prevention &amp; Student Re-engagement- </a:t>
            </a:r>
            <a:r>
              <a:rPr lang="en" sz="900" u="sng">
                <a:solidFill>
                  <a:srgbClr val="1155CC"/>
                </a:solidFill>
                <a:hlinkClick r:id="rId6">
                  <a:extLst>
                    <a:ext uri="{A12FA001-AC4F-418D-AE19-62706E023703}">
                      <ahyp:hlinkClr xmlns:ahyp="http://schemas.microsoft.com/office/drawing/2018/hyperlinkcolor" val="tx"/>
                    </a:ext>
                  </a:extLst>
                </a:hlinkClick>
              </a:rPr>
              <a:t>Liljengren_J@cde.state.co.us</a:t>
            </a:r>
            <a:r>
              <a:rPr lang="en" sz="900">
                <a:solidFill>
                  <a:srgbClr val="1155CC"/>
                </a:solidFill>
              </a:rPr>
              <a:t> </a:t>
            </a:r>
            <a:r>
              <a:rPr lang="en" sz="900">
                <a:solidFill>
                  <a:schemeClr val="dk1"/>
                </a:solidFill>
              </a:rPr>
              <a:t> </a:t>
            </a:r>
            <a:endParaRPr sz="800">
              <a:solidFill>
                <a:srgbClr val="1155CC"/>
              </a:solidFill>
            </a:endParaRPr>
          </a:p>
          <a:p>
            <a:pPr marL="0" lvl="0" indent="0" algn="l" rtl="0">
              <a:lnSpc>
                <a:spcPct val="115000"/>
              </a:lnSpc>
              <a:spcBef>
                <a:spcPts val="500"/>
              </a:spcBef>
              <a:spcAft>
                <a:spcPts val="0"/>
              </a:spcAft>
              <a:buNone/>
            </a:pPr>
            <a:r>
              <a:rPr lang="en" sz="900">
                <a:solidFill>
                  <a:schemeClr val="dk1"/>
                </a:solidFill>
              </a:rPr>
              <a:t>Jennifer Gallegos-  Dropout Prevention &amp; Student Re-engagement- </a:t>
            </a:r>
            <a:r>
              <a:rPr lang="en" sz="900" u="sng">
                <a:solidFill>
                  <a:srgbClr val="1155CC"/>
                </a:solidFill>
                <a:hlinkClick r:id="rId7">
                  <a:extLst>
                    <a:ext uri="{A12FA001-AC4F-418D-AE19-62706E023703}">
                      <ahyp:hlinkClr xmlns:ahyp="http://schemas.microsoft.com/office/drawing/2018/hyperlinkcolor" val="tx"/>
                    </a:ext>
                  </a:extLst>
                </a:hlinkClick>
              </a:rPr>
              <a:t>Gallegos_j@cde.state.co.us</a:t>
            </a:r>
            <a:r>
              <a:rPr lang="en" sz="900">
                <a:solidFill>
                  <a:srgbClr val="1155CC"/>
                </a:solidFill>
              </a:rPr>
              <a:t> </a:t>
            </a:r>
            <a:r>
              <a:rPr lang="en" sz="900">
                <a:solidFill>
                  <a:schemeClr val="dk1"/>
                </a:solidFill>
              </a:rPr>
              <a:t>  </a:t>
            </a:r>
            <a:endParaRPr sz="900">
              <a:solidFill>
                <a:schemeClr val="dk1"/>
              </a:solidFill>
            </a:endParaRPr>
          </a:p>
          <a:p>
            <a:pPr marL="0" lvl="0" indent="0" algn="l" rtl="0">
              <a:lnSpc>
                <a:spcPct val="115000"/>
              </a:lnSpc>
              <a:spcBef>
                <a:spcPts val="500"/>
              </a:spcBef>
              <a:spcAft>
                <a:spcPts val="500"/>
              </a:spcAft>
              <a:buNone/>
            </a:pPr>
            <a:r>
              <a:rPr lang="en" sz="900">
                <a:solidFill>
                  <a:schemeClr val="dk1"/>
                </a:solidFill>
              </a:rPr>
              <a:t>Victory Molina- District Improvement Strategy Office -  </a:t>
            </a:r>
            <a:r>
              <a:rPr lang="en" sz="900" u="sng">
                <a:solidFill>
                  <a:srgbClr val="1155CC"/>
                </a:solidFill>
                <a:hlinkClick r:id="rId8">
                  <a:extLst>
                    <a:ext uri="{A12FA001-AC4F-418D-AE19-62706E023703}">
                      <ahyp:hlinkClr xmlns:ahyp="http://schemas.microsoft.com/office/drawing/2018/hyperlinkcolor" val="tx"/>
                    </a:ext>
                  </a:extLst>
                </a:hlinkClick>
              </a:rPr>
              <a:t>molina_v@cde.state.co.us</a:t>
            </a:r>
            <a:r>
              <a:rPr lang="en" sz="900">
                <a:solidFill>
                  <a:srgbClr val="1155CC"/>
                </a:solidFill>
              </a:rPr>
              <a:t> </a:t>
            </a:r>
            <a:endParaRPr sz="1200">
              <a:solidFill>
                <a:schemeClr val="dk2"/>
              </a:solidFill>
            </a:endParaRPr>
          </a:p>
        </p:txBody>
      </p:sp>
      <p:sp>
        <p:nvSpPr>
          <p:cNvPr id="874" name="Google Shape;874;p115"/>
          <p:cNvSpPr txBox="1"/>
          <p:nvPr/>
        </p:nvSpPr>
        <p:spPr>
          <a:xfrm>
            <a:off x="5378700" y="3247350"/>
            <a:ext cx="2361300" cy="393300"/>
          </a:xfrm>
          <a:prstGeom prst="rect">
            <a:avLst/>
          </a:prstGeom>
          <a:noFill/>
          <a:ln>
            <a:noFill/>
          </a:ln>
          <a:effectLst>
            <a:outerShdw blurRad="57150" dist="19050" dir="5400000" algn="bl" rotWithShape="0">
              <a:schemeClr val="accent3">
                <a:alpha val="50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Roboto"/>
                <a:ea typeface="Roboto"/>
                <a:cs typeface="Roboto"/>
                <a:sym typeface="Roboto"/>
              </a:rPr>
              <a:t>FACILITATED BY:</a:t>
            </a:r>
            <a:endParaRPr sz="2000" b="1">
              <a:solidFill>
                <a:schemeClr val="dk1"/>
              </a:solidFill>
              <a:latin typeface="Roboto"/>
              <a:ea typeface="Roboto"/>
              <a:cs typeface="Roboto"/>
              <a:sym typeface="Roboto"/>
            </a:endParaRPr>
          </a:p>
        </p:txBody>
      </p:sp>
      <p:cxnSp>
        <p:nvCxnSpPr>
          <p:cNvPr id="875" name="Google Shape;875;p115"/>
          <p:cNvCxnSpPr/>
          <p:nvPr/>
        </p:nvCxnSpPr>
        <p:spPr>
          <a:xfrm>
            <a:off x="4113300" y="3744613"/>
            <a:ext cx="4662000" cy="8100"/>
          </a:xfrm>
          <a:prstGeom prst="straightConnector1">
            <a:avLst/>
          </a:prstGeom>
          <a:noFill/>
          <a:ln w="19050" cap="flat" cmpd="sng">
            <a:solidFill>
              <a:srgbClr val="39C1CD"/>
            </a:solidFill>
            <a:prstDash val="solid"/>
            <a:round/>
            <a:headEnd type="none" w="med" len="med"/>
            <a:tailEnd type="none" w="med" len="med"/>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876"/>
        <p:cNvGrpSpPr/>
        <p:nvPr/>
      </p:nvGrpSpPr>
      <p:grpSpPr>
        <a:xfrm>
          <a:off x="0" y="0"/>
          <a:ext cx="0" cy="0"/>
          <a:chOff x="0" y="0"/>
          <a:chExt cx="0" cy="0"/>
        </a:xfrm>
      </p:grpSpPr>
      <p:sp>
        <p:nvSpPr>
          <p:cNvPr id="877" name="Google Shape;877;p11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grpSp>
        <p:nvGrpSpPr>
          <p:cNvPr id="878" name="Google Shape;878;p116"/>
          <p:cNvGrpSpPr/>
          <p:nvPr/>
        </p:nvGrpSpPr>
        <p:grpSpPr>
          <a:xfrm>
            <a:off x="0" y="4520500"/>
            <a:ext cx="9144000" cy="632400"/>
            <a:chOff x="0" y="4520500"/>
            <a:chExt cx="9144000" cy="632400"/>
          </a:xfrm>
        </p:grpSpPr>
        <p:sp>
          <p:nvSpPr>
            <p:cNvPr id="879" name="Google Shape;879;p116"/>
            <p:cNvSpPr/>
            <p:nvPr/>
          </p:nvSpPr>
          <p:spPr>
            <a:xfrm>
              <a:off x="0" y="4520500"/>
              <a:ext cx="9144000" cy="6324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80" name="Google Shape;880;p116"/>
            <p:cNvSpPr txBox="1"/>
            <p:nvPr/>
          </p:nvSpPr>
          <p:spPr>
            <a:xfrm>
              <a:off x="123875" y="46737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81" name="Google Shape;881;p116" descr="CDE logo"/>
            <p:cNvPicPr preferRelativeResize="0"/>
            <p:nvPr/>
          </p:nvPicPr>
          <p:blipFill>
            <a:blip r:embed="rId2">
              <a:alphaModFix/>
            </a:blip>
            <a:stretch>
              <a:fillRect/>
            </a:stretch>
          </p:blipFill>
          <p:spPr>
            <a:xfrm>
              <a:off x="8002150" y="4632825"/>
              <a:ext cx="924425" cy="403399"/>
            </a:xfrm>
            <a:prstGeom prst="rect">
              <a:avLst/>
            </a:prstGeom>
            <a:noFill/>
            <a:ln>
              <a:noFill/>
            </a:ln>
          </p:spPr>
        </p:pic>
      </p:grpSp>
      <p:cxnSp>
        <p:nvCxnSpPr>
          <p:cNvPr id="882" name="Google Shape;882;p116" descr="&quot;&quot;"/>
          <p:cNvCxnSpPr/>
          <p:nvPr/>
        </p:nvCxnSpPr>
        <p:spPr>
          <a:xfrm>
            <a:off x="0" y="918350"/>
            <a:ext cx="7479600" cy="0"/>
          </a:xfrm>
          <a:prstGeom prst="straightConnector1">
            <a:avLst/>
          </a:prstGeom>
          <a:noFill/>
          <a:ln w="19050" cap="flat" cmpd="sng">
            <a:solidFill>
              <a:srgbClr val="39C1CD"/>
            </a:solidFill>
            <a:prstDash val="solid"/>
            <a:round/>
            <a:headEnd type="none" w="med" len="med"/>
            <a:tailEnd type="none" w="med" len="med"/>
          </a:ln>
        </p:spPr>
      </p:cxnSp>
      <p:sp>
        <p:nvSpPr>
          <p:cNvPr id="883" name="Google Shape;883;p11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884" name="Google Shape;884;p116" descr="Photo of elementary student"/>
          <p:cNvPicPr preferRelativeResize="0"/>
          <p:nvPr/>
        </p:nvPicPr>
        <p:blipFill rotWithShape="1">
          <a:blip r:embed="rId3">
            <a:alphaModFix/>
          </a:blip>
          <a:srcRect l="15837" r="7132"/>
          <a:stretch/>
        </p:blipFill>
        <p:spPr>
          <a:xfrm>
            <a:off x="6303575" y="912901"/>
            <a:ext cx="2840425" cy="3605425"/>
          </a:xfrm>
          <a:prstGeom prst="rect">
            <a:avLst/>
          </a:prstGeom>
          <a:noFill/>
          <a:ln>
            <a:noFill/>
          </a:ln>
        </p:spPr>
      </p:pic>
      <p:sp>
        <p:nvSpPr>
          <p:cNvPr id="885" name="Google Shape;885;p116"/>
          <p:cNvSpPr txBox="1"/>
          <p:nvPr/>
        </p:nvSpPr>
        <p:spPr>
          <a:xfrm>
            <a:off x="393300" y="204850"/>
            <a:ext cx="54405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dk1"/>
                </a:solidFill>
                <a:latin typeface="Roboto"/>
                <a:ea typeface="Roboto"/>
                <a:cs typeface="Roboto"/>
                <a:sym typeface="Roboto"/>
              </a:rPr>
              <a:t>Introductions</a:t>
            </a:r>
            <a:endParaRPr sz="3200" b="1">
              <a:solidFill>
                <a:schemeClr val="dk1"/>
              </a:solidFill>
              <a:latin typeface="Roboto"/>
              <a:ea typeface="Roboto"/>
              <a:cs typeface="Roboto"/>
              <a:sym typeface="Roboto"/>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886"/>
        <p:cNvGrpSpPr/>
        <p:nvPr/>
      </p:nvGrpSpPr>
      <p:grpSpPr>
        <a:xfrm>
          <a:off x="0" y="0"/>
          <a:ext cx="0" cy="0"/>
          <a:chOff x="0" y="0"/>
          <a:chExt cx="0" cy="0"/>
        </a:xfrm>
      </p:grpSpPr>
      <p:cxnSp>
        <p:nvCxnSpPr>
          <p:cNvPr id="887" name="Google Shape;887;p117" descr="&quot;&quot;"/>
          <p:cNvCxnSpPr/>
          <p:nvPr/>
        </p:nvCxnSpPr>
        <p:spPr>
          <a:xfrm>
            <a:off x="0" y="918350"/>
            <a:ext cx="7479600" cy="0"/>
          </a:xfrm>
          <a:prstGeom prst="straightConnector1">
            <a:avLst/>
          </a:prstGeom>
          <a:noFill/>
          <a:ln w="19050" cap="flat" cmpd="sng">
            <a:solidFill>
              <a:srgbClr val="39C1CD"/>
            </a:solidFill>
            <a:prstDash val="solid"/>
            <a:round/>
            <a:headEnd type="none" w="med" len="med"/>
            <a:tailEnd type="none" w="med" len="med"/>
          </a:ln>
        </p:spPr>
      </p:cxnSp>
      <p:sp>
        <p:nvSpPr>
          <p:cNvPr id="888" name="Google Shape;888;p1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889" name="Google Shape;889;p117"/>
          <p:cNvPicPr preferRelativeResize="0"/>
          <p:nvPr/>
        </p:nvPicPr>
        <p:blipFill>
          <a:blip r:embed="rId2">
            <a:alphaModFix/>
          </a:blip>
          <a:stretch>
            <a:fillRect/>
          </a:stretch>
        </p:blipFill>
        <p:spPr>
          <a:xfrm rot="464971">
            <a:off x="7252088" y="190891"/>
            <a:ext cx="1790219" cy="2330291"/>
          </a:xfrm>
          <a:prstGeom prst="rect">
            <a:avLst/>
          </a:prstGeom>
          <a:noFill/>
          <a:ln>
            <a:noFill/>
          </a:ln>
        </p:spPr>
      </p:pic>
      <p:sp>
        <p:nvSpPr>
          <p:cNvPr id="890" name="Google Shape;890;p117"/>
          <p:cNvSpPr txBox="1"/>
          <p:nvPr/>
        </p:nvSpPr>
        <p:spPr>
          <a:xfrm>
            <a:off x="393300" y="204850"/>
            <a:ext cx="54405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dk1"/>
                </a:solidFill>
                <a:latin typeface="Roboto"/>
                <a:ea typeface="Roboto"/>
                <a:cs typeface="Roboto"/>
                <a:sym typeface="Roboto"/>
              </a:rPr>
              <a:t>Today’s Agenda</a:t>
            </a:r>
            <a:endParaRPr sz="3200" b="1">
              <a:solidFill>
                <a:schemeClr val="dk1"/>
              </a:solidFill>
              <a:latin typeface="Roboto"/>
              <a:ea typeface="Roboto"/>
              <a:cs typeface="Roboto"/>
              <a:sym typeface="Roboto"/>
            </a:endParaRPr>
          </a:p>
        </p:txBody>
      </p:sp>
      <p:sp>
        <p:nvSpPr>
          <p:cNvPr id="891" name="Google Shape;891;p117"/>
          <p:cNvSpPr/>
          <p:nvPr/>
        </p:nvSpPr>
        <p:spPr>
          <a:xfrm>
            <a:off x="0" y="4580200"/>
            <a:ext cx="9144000" cy="5727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92" name="Google Shape;892;p117" descr="CDE logo"/>
          <p:cNvPicPr preferRelativeResize="0"/>
          <p:nvPr/>
        </p:nvPicPr>
        <p:blipFill>
          <a:blip r:embed="rId3">
            <a:alphaModFix/>
          </a:blip>
          <a:stretch>
            <a:fillRect/>
          </a:stretch>
        </p:blipFill>
        <p:spPr>
          <a:xfrm>
            <a:off x="8084100" y="4664850"/>
            <a:ext cx="924425" cy="403399"/>
          </a:xfrm>
          <a:prstGeom prst="rect">
            <a:avLst/>
          </a:prstGeom>
          <a:noFill/>
          <a:ln>
            <a:noFill/>
          </a:ln>
        </p:spPr>
      </p:pic>
      <p:sp>
        <p:nvSpPr>
          <p:cNvPr id="893" name="Google Shape;893;p117"/>
          <p:cNvSpPr txBox="1"/>
          <p:nvPr/>
        </p:nvSpPr>
        <p:spPr>
          <a:xfrm>
            <a:off x="123875" y="46737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894"/>
        <p:cNvGrpSpPr/>
        <p:nvPr/>
      </p:nvGrpSpPr>
      <p:grpSpPr>
        <a:xfrm>
          <a:off x="0" y="0"/>
          <a:ext cx="0" cy="0"/>
          <a:chOff x="0" y="0"/>
          <a:chExt cx="0" cy="0"/>
        </a:xfrm>
      </p:grpSpPr>
      <p:sp>
        <p:nvSpPr>
          <p:cNvPr id="895" name="Google Shape;895;p118"/>
          <p:cNvSpPr/>
          <p:nvPr/>
        </p:nvSpPr>
        <p:spPr>
          <a:xfrm>
            <a:off x="-50" y="-32775"/>
            <a:ext cx="9144000" cy="8721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96" name="Google Shape;896;p11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897" name="Google Shape;897;p1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898" name="Google Shape;898;p118" descr="CDE logo"/>
          <p:cNvPicPr preferRelativeResize="0"/>
          <p:nvPr/>
        </p:nvPicPr>
        <p:blipFill>
          <a:blip r:embed="rId2">
            <a:alphaModFix/>
          </a:blip>
          <a:stretch>
            <a:fillRect/>
          </a:stretch>
        </p:blipFill>
        <p:spPr>
          <a:xfrm>
            <a:off x="8002150" y="4518325"/>
            <a:ext cx="924425" cy="403399"/>
          </a:xfrm>
          <a:prstGeom prst="rect">
            <a:avLst/>
          </a:prstGeom>
          <a:noFill/>
          <a:ln>
            <a:noFill/>
          </a:ln>
        </p:spPr>
      </p:pic>
      <p:sp>
        <p:nvSpPr>
          <p:cNvPr id="899" name="Google Shape;899;p118"/>
          <p:cNvSpPr txBox="1"/>
          <p:nvPr/>
        </p:nvSpPr>
        <p:spPr>
          <a:xfrm>
            <a:off x="393300" y="96075"/>
            <a:ext cx="5440500" cy="614400"/>
          </a:xfrm>
          <a:prstGeom prst="rect">
            <a:avLst/>
          </a:prstGeom>
          <a:noFill/>
          <a:ln>
            <a:noFill/>
          </a:ln>
          <a:effectLst>
            <a:outerShdw blurRad="57150" dist="28575"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lt1"/>
                </a:solidFill>
                <a:latin typeface="Roboto"/>
                <a:ea typeface="Roboto"/>
                <a:cs typeface="Roboto"/>
                <a:sym typeface="Roboto"/>
              </a:rPr>
              <a:t>Our Work is Partner Work</a:t>
            </a:r>
            <a:endParaRPr sz="3200" b="1">
              <a:solidFill>
                <a:schemeClr val="lt1"/>
              </a:solidFill>
              <a:latin typeface="Roboto"/>
              <a:ea typeface="Roboto"/>
              <a:cs typeface="Roboto"/>
              <a:sym typeface="Roboto"/>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lide blank - Orange 1">
  <p:cSld name="SECTION_HEADER_1_2_1">
    <p:spTree>
      <p:nvGrpSpPr>
        <p:cNvPr id="1" name="Shape 900"/>
        <p:cNvGrpSpPr/>
        <p:nvPr/>
      </p:nvGrpSpPr>
      <p:grpSpPr>
        <a:xfrm>
          <a:off x="0" y="0"/>
          <a:ext cx="0" cy="0"/>
          <a:chOff x="0" y="0"/>
          <a:chExt cx="0" cy="0"/>
        </a:xfrm>
      </p:grpSpPr>
      <p:sp>
        <p:nvSpPr>
          <p:cNvPr id="901" name="Google Shape;901;p119"/>
          <p:cNvSpPr/>
          <p:nvPr/>
        </p:nvSpPr>
        <p:spPr>
          <a:xfrm>
            <a:off x="-50" y="-32775"/>
            <a:ext cx="9144000" cy="8721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2" name="Google Shape;902;p11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903" name="Google Shape;903;p1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904" name="Google Shape;904;p119" descr="CDE logo"/>
          <p:cNvPicPr preferRelativeResize="0"/>
          <p:nvPr/>
        </p:nvPicPr>
        <p:blipFill>
          <a:blip r:embed="rId2">
            <a:alphaModFix/>
          </a:blip>
          <a:stretch>
            <a:fillRect/>
          </a:stretch>
        </p:blipFill>
        <p:spPr>
          <a:xfrm>
            <a:off x="8002150" y="4518325"/>
            <a:ext cx="924425" cy="403399"/>
          </a:xfrm>
          <a:prstGeom prst="rect">
            <a:avLst/>
          </a:prstGeom>
          <a:noFill/>
          <a:ln>
            <a:noFill/>
          </a:ln>
        </p:spPr>
      </p:pic>
      <p:sp>
        <p:nvSpPr>
          <p:cNvPr id="905" name="Google Shape;905;p119"/>
          <p:cNvSpPr txBox="1"/>
          <p:nvPr/>
        </p:nvSpPr>
        <p:spPr>
          <a:xfrm>
            <a:off x="393300" y="96075"/>
            <a:ext cx="5440500" cy="614400"/>
          </a:xfrm>
          <a:prstGeom prst="rect">
            <a:avLst/>
          </a:prstGeom>
          <a:noFill/>
          <a:ln>
            <a:noFill/>
          </a:ln>
          <a:effectLst>
            <a:outerShdw blurRad="57150" dist="28575"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lt1"/>
                </a:solidFill>
                <a:latin typeface="Roboto"/>
                <a:ea typeface="Roboto"/>
                <a:cs typeface="Roboto"/>
                <a:sym typeface="Roboto"/>
              </a:rPr>
              <a:t>Norms of Collaboration</a:t>
            </a:r>
            <a:endParaRPr sz="3200" b="1">
              <a:solidFill>
                <a:schemeClr val="lt1"/>
              </a:solidFill>
              <a:latin typeface="Roboto"/>
              <a:ea typeface="Roboto"/>
              <a:cs typeface="Roboto"/>
              <a:sym typeface="Roboto"/>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06"/>
        <p:cNvGrpSpPr/>
        <p:nvPr/>
      </p:nvGrpSpPr>
      <p:grpSpPr>
        <a:xfrm>
          <a:off x="0" y="0"/>
          <a:ext cx="0" cy="0"/>
          <a:chOff x="0" y="0"/>
          <a:chExt cx="0" cy="0"/>
        </a:xfrm>
      </p:grpSpPr>
      <p:sp>
        <p:nvSpPr>
          <p:cNvPr id="907" name="Google Shape;907;p120"/>
          <p:cNvSpPr txBox="1">
            <a:spLocks noGrp="1"/>
          </p:cNvSpPr>
          <p:nvPr>
            <p:ph type="title"/>
          </p:nvPr>
        </p:nvSpPr>
        <p:spPr>
          <a:xfrm>
            <a:off x="0" y="3469300"/>
            <a:ext cx="9144000" cy="8439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08" name="Google Shape;908;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09" name="Google Shape;909;p12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910" name="Google Shape;910;p120"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911" name="Google Shape;911;p12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970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912" name="Google Shape;912;p12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sz="1400" b="1">
              <a:solidFill>
                <a:srgbClr val="EF7521"/>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913" name="Google Shape;913;p12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sz="1400" b="1">
              <a:solidFill>
                <a:srgbClr val="EF7521"/>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914" name="Google Shape;914;p12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915" name="Google Shape;915;p12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916" name="Google Shape;916;p120"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917" name="Google Shape;917;p120"/>
          <p:cNvGrpSpPr/>
          <p:nvPr/>
        </p:nvGrpSpPr>
        <p:grpSpPr>
          <a:xfrm>
            <a:off x="311700" y="3548650"/>
            <a:ext cx="8363900" cy="646200"/>
            <a:chOff x="375100" y="3396250"/>
            <a:chExt cx="8363900" cy="646200"/>
          </a:xfrm>
        </p:grpSpPr>
        <p:sp>
          <p:nvSpPr>
            <p:cNvPr id="918" name="Google Shape;918;p12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9" name="Google Shape;919;p12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20" name="Google Shape;920;p12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21" name="Google Shape;921;p12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22" name="Google Shape;922;p12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923" name="Google Shape;923;p12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924" name="Google Shape;924;p12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25" name="Google Shape;925;p12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26" name="Google Shape;926;p120"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7" name="Google Shape;927;p120"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8" name="Google Shape;928;p120"/>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9" name="Google Shape;929;p120"/>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0" name="Google Shape;930;p12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31" name="Google Shape;931;p120"/>
          <p:cNvSpPr txBox="1"/>
          <p:nvPr/>
        </p:nvSpPr>
        <p:spPr>
          <a:xfrm>
            <a:off x="311700" y="171000"/>
            <a:ext cx="69885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Colorado Department of Education Theory of Change</a:t>
            </a:r>
            <a:endParaRPr sz="2000" b="1">
              <a:solidFill>
                <a:schemeClr val="dk1"/>
              </a:solidFill>
              <a:latin typeface="Roboto"/>
              <a:ea typeface="Roboto"/>
              <a:cs typeface="Roboto"/>
              <a:sym typeface="Roboto"/>
            </a:endParaRPr>
          </a:p>
        </p:txBody>
      </p:sp>
      <p:cxnSp>
        <p:nvCxnSpPr>
          <p:cNvPr id="932" name="Google Shape;932;p120"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33" name="Google Shape;933;p1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34" name="Google Shape;934;p120" descr="CDE logo"/>
          <p:cNvPicPr preferRelativeResize="0"/>
          <p:nvPr/>
        </p:nvPicPr>
        <p:blipFill>
          <a:blip r:embed="rId2">
            <a:alphaModFix/>
          </a:blip>
          <a:stretch>
            <a:fillRect/>
          </a:stretch>
        </p:blipFill>
        <p:spPr>
          <a:xfrm>
            <a:off x="7814575" y="4594525"/>
            <a:ext cx="924425" cy="403399"/>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35"/>
        <p:cNvGrpSpPr/>
        <p:nvPr/>
      </p:nvGrpSpPr>
      <p:grpSpPr>
        <a:xfrm>
          <a:off x="0" y="0"/>
          <a:ext cx="0" cy="0"/>
          <a:chOff x="0" y="0"/>
          <a:chExt cx="0" cy="0"/>
        </a:xfrm>
      </p:grpSpPr>
      <p:pic>
        <p:nvPicPr>
          <p:cNvPr id="936" name="Google Shape;936;p121"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937" name="Google Shape;937;p121"/>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38" name="Google Shape;938;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39" name="Google Shape;939;p1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40" name="Google Shape;940;p1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941"/>
        <p:cNvGrpSpPr/>
        <p:nvPr/>
      </p:nvGrpSpPr>
      <p:grpSpPr>
        <a:xfrm>
          <a:off x="0" y="0"/>
          <a:ext cx="0" cy="0"/>
          <a:chOff x="0" y="0"/>
          <a:chExt cx="0" cy="0"/>
        </a:xfrm>
      </p:grpSpPr>
      <p:pic>
        <p:nvPicPr>
          <p:cNvPr id="942" name="Google Shape;942;p12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3" name="Google Shape;943;p122"/>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4" name="Google Shape;944;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45" name="Google Shape;945;p1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46" name="Google Shape;946;p1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47"/>
        <p:cNvGrpSpPr/>
        <p:nvPr/>
      </p:nvGrpSpPr>
      <p:grpSpPr>
        <a:xfrm>
          <a:off x="0" y="0"/>
          <a:ext cx="0" cy="0"/>
          <a:chOff x="0" y="0"/>
          <a:chExt cx="0" cy="0"/>
        </a:xfrm>
      </p:grpSpPr>
      <p:pic>
        <p:nvPicPr>
          <p:cNvPr id="948" name="Google Shape;948;p12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9" name="Google Shape;949;p123"/>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50" name="Google Shape;950;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51" name="Google Shape;951;p123"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952" name="Google Shape;952;p1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953"/>
        <p:cNvGrpSpPr/>
        <p:nvPr/>
      </p:nvGrpSpPr>
      <p:grpSpPr>
        <a:xfrm>
          <a:off x="0" y="0"/>
          <a:ext cx="0" cy="0"/>
          <a:chOff x="0" y="0"/>
          <a:chExt cx="0" cy="0"/>
        </a:xfrm>
      </p:grpSpPr>
      <p:pic>
        <p:nvPicPr>
          <p:cNvPr id="954" name="Google Shape;954;p12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5" name="Google Shape;955;p124"/>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56" name="Google Shape;956;p1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957" name="Google Shape;957;p1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958"/>
        <p:cNvGrpSpPr/>
        <p:nvPr/>
      </p:nvGrpSpPr>
      <p:grpSpPr>
        <a:xfrm>
          <a:off x="0" y="0"/>
          <a:ext cx="0" cy="0"/>
          <a:chOff x="0" y="0"/>
          <a:chExt cx="0" cy="0"/>
        </a:xfrm>
      </p:grpSpPr>
      <p:pic>
        <p:nvPicPr>
          <p:cNvPr id="959" name="Google Shape;959;p12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0" name="Google Shape;960;p125"/>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1" name="Google Shape;961;p1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62" name="Google Shape;962;p1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63"/>
        <p:cNvGrpSpPr/>
        <p:nvPr/>
      </p:nvGrpSpPr>
      <p:grpSpPr>
        <a:xfrm>
          <a:off x="0" y="0"/>
          <a:ext cx="0" cy="0"/>
          <a:chOff x="0" y="0"/>
          <a:chExt cx="0" cy="0"/>
        </a:xfrm>
      </p:grpSpPr>
      <p:pic>
        <p:nvPicPr>
          <p:cNvPr id="964" name="Google Shape;964;p12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5" name="Google Shape;965;p126"/>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6" name="Google Shape;966;p1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67" name="Google Shape;967;p1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968"/>
        <p:cNvGrpSpPr/>
        <p:nvPr/>
      </p:nvGrpSpPr>
      <p:grpSpPr>
        <a:xfrm>
          <a:off x="0" y="0"/>
          <a:ext cx="0" cy="0"/>
          <a:chOff x="0" y="0"/>
          <a:chExt cx="0" cy="0"/>
        </a:xfrm>
      </p:grpSpPr>
      <p:sp>
        <p:nvSpPr>
          <p:cNvPr id="969" name="Google Shape;969;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70" name="Google Shape;970;p127" descr="&quot;&quot;"/>
          <p:cNvSpPr/>
          <p:nvPr/>
        </p:nvSpPr>
        <p:spPr>
          <a:xfrm>
            <a:off x="1125" y="0"/>
            <a:ext cx="9144000" cy="27432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71" name="Google Shape;971;p12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72" name="Google Shape;972;p127" descr="CDE logo"/>
          <p:cNvPicPr preferRelativeResize="0"/>
          <p:nvPr/>
        </p:nvPicPr>
        <p:blipFill>
          <a:blip r:embed="rId2">
            <a:alphaModFix/>
          </a:blip>
          <a:stretch>
            <a:fillRect/>
          </a:stretch>
        </p:blipFill>
        <p:spPr>
          <a:xfrm>
            <a:off x="2294525" y="746675"/>
            <a:ext cx="1456100" cy="919150"/>
          </a:xfrm>
          <a:prstGeom prst="rect">
            <a:avLst/>
          </a:prstGeom>
          <a:noFill/>
          <a:ln>
            <a:noFill/>
          </a:ln>
        </p:spPr>
      </p:pic>
      <p:pic>
        <p:nvPicPr>
          <p:cNvPr id="973" name="Google Shape;973;p127" descr="Photo of high school student"/>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974" name="Google Shape;974;p127"/>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75" name="Google Shape;975;p127"/>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76"/>
        <p:cNvGrpSpPr/>
        <p:nvPr/>
      </p:nvGrpSpPr>
      <p:grpSpPr>
        <a:xfrm>
          <a:off x="0" y="0"/>
          <a:ext cx="0" cy="0"/>
          <a:chOff x="0" y="0"/>
          <a:chExt cx="0" cy="0"/>
        </a:xfrm>
      </p:grpSpPr>
      <p:sp>
        <p:nvSpPr>
          <p:cNvPr id="977" name="Google Shape;977;p1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8" name="Google Shape;978;p128" descr="CDE logo"/>
          <p:cNvPicPr preferRelativeResize="0"/>
          <p:nvPr/>
        </p:nvPicPr>
        <p:blipFill>
          <a:blip r:embed="rId2">
            <a:alphaModFix/>
          </a:blip>
          <a:stretch>
            <a:fillRect/>
          </a:stretch>
        </p:blipFill>
        <p:spPr>
          <a:xfrm>
            <a:off x="8046625" y="4594525"/>
            <a:ext cx="924425" cy="403399"/>
          </a:xfrm>
          <a:prstGeom prst="rect">
            <a:avLst/>
          </a:prstGeom>
          <a:noFill/>
          <a:ln>
            <a:noFill/>
          </a:ln>
        </p:spPr>
      </p:pic>
      <p:sp>
        <p:nvSpPr>
          <p:cNvPr id="979" name="Google Shape;979;p128"/>
          <p:cNvSpPr txBox="1">
            <a:spLocks noGrp="1"/>
          </p:cNvSpPr>
          <p:nvPr>
            <p:ph type="title"/>
          </p:nvPr>
        </p:nvSpPr>
        <p:spPr>
          <a:xfrm>
            <a:off x="-32775" y="4462925"/>
            <a:ext cx="9176700" cy="7155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980" name="Google Shape;980;p128" descr="CDE logo"/>
          <p:cNvPicPr preferRelativeResize="0"/>
          <p:nvPr/>
        </p:nvPicPr>
        <p:blipFill>
          <a:blip r:embed="rId2">
            <a:alphaModFix/>
          </a:blip>
          <a:stretch>
            <a:fillRect/>
          </a:stretch>
        </p:blipFill>
        <p:spPr>
          <a:xfrm>
            <a:off x="8046625" y="4635425"/>
            <a:ext cx="924425" cy="403399"/>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81"/>
        <p:cNvGrpSpPr/>
        <p:nvPr/>
      </p:nvGrpSpPr>
      <p:grpSpPr>
        <a:xfrm>
          <a:off x="0" y="0"/>
          <a:ext cx="0" cy="0"/>
          <a:chOff x="0" y="0"/>
          <a:chExt cx="0" cy="0"/>
        </a:xfrm>
      </p:grpSpPr>
      <p:pic>
        <p:nvPicPr>
          <p:cNvPr id="982" name="Google Shape;982;p12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3" name="Google Shape;983;p129"/>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84" name="Google Shape;984;p1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85" name="Google Shape;985;p1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86"/>
        <p:cNvGrpSpPr/>
        <p:nvPr/>
      </p:nvGrpSpPr>
      <p:grpSpPr>
        <a:xfrm>
          <a:off x="0" y="0"/>
          <a:ext cx="0" cy="0"/>
          <a:chOff x="0" y="0"/>
          <a:chExt cx="0" cy="0"/>
        </a:xfrm>
      </p:grpSpPr>
      <p:pic>
        <p:nvPicPr>
          <p:cNvPr id="987" name="Google Shape;987;p13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8" name="Google Shape;988;p130"/>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89" name="Google Shape;989;p1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90" name="Google Shape;990;p13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91"/>
        <p:cNvGrpSpPr/>
        <p:nvPr/>
      </p:nvGrpSpPr>
      <p:grpSpPr>
        <a:xfrm>
          <a:off x="0" y="0"/>
          <a:ext cx="0" cy="0"/>
          <a:chOff x="0" y="0"/>
          <a:chExt cx="0" cy="0"/>
        </a:xfrm>
      </p:grpSpPr>
      <p:pic>
        <p:nvPicPr>
          <p:cNvPr id="992" name="Google Shape;992;p13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3" name="Google Shape;993;p131"/>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94" name="Google Shape;994;p1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95" name="Google Shape;995;p13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96"/>
        <p:cNvGrpSpPr/>
        <p:nvPr/>
      </p:nvGrpSpPr>
      <p:grpSpPr>
        <a:xfrm>
          <a:off x="0" y="0"/>
          <a:ext cx="0" cy="0"/>
          <a:chOff x="0" y="0"/>
          <a:chExt cx="0" cy="0"/>
        </a:xfrm>
      </p:grpSpPr>
      <p:pic>
        <p:nvPicPr>
          <p:cNvPr id="997" name="Google Shape;997;p13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8" name="Google Shape;998;p132"/>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99" name="Google Shape;999;p1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00" name="Google Shape;1000;p13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001"/>
        <p:cNvGrpSpPr/>
        <p:nvPr/>
      </p:nvGrpSpPr>
      <p:grpSpPr>
        <a:xfrm>
          <a:off x="0" y="0"/>
          <a:ext cx="0" cy="0"/>
          <a:chOff x="0" y="0"/>
          <a:chExt cx="0" cy="0"/>
        </a:xfrm>
      </p:grpSpPr>
      <p:pic>
        <p:nvPicPr>
          <p:cNvPr id="1002" name="Google Shape;1002;p13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03" name="Google Shape;1003;p133"/>
          <p:cNvSpPr txBox="1">
            <a:spLocks noGrp="1"/>
          </p:cNvSpPr>
          <p:nvPr>
            <p:ph type="title"/>
          </p:nvPr>
        </p:nvSpPr>
        <p:spPr>
          <a:xfrm>
            <a:off x="0" y="3361600"/>
            <a:ext cx="9144000" cy="666600"/>
          </a:xfrm>
          <a:prstGeom prst="rect">
            <a:avLst/>
          </a:prstGeom>
          <a:solidFill>
            <a:srgbClr val="39C1CD"/>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04" name="Google Shape;1004;p1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005" name="Google Shape;1005;p13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6"/>
        <p:cNvGrpSpPr/>
        <p:nvPr/>
      </p:nvGrpSpPr>
      <p:grpSpPr>
        <a:xfrm>
          <a:off x="0" y="0"/>
          <a:ext cx="0" cy="0"/>
          <a:chOff x="0" y="0"/>
          <a:chExt cx="0" cy="0"/>
        </a:xfrm>
      </p:grpSpPr>
      <p:sp>
        <p:nvSpPr>
          <p:cNvPr id="1007" name="Google Shape;1007;p1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Font typeface="Roboto"/>
              <a:buNone/>
              <a:defRPr sz="3200" b="1">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8" name="Google Shape;1008;p1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09"/>
        <p:cNvGrpSpPr/>
        <p:nvPr/>
      </p:nvGrpSpPr>
      <p:grpSpPr>
        <a:xfrm>
          <a:off x="0" y="0"/>
          <a:ext cx="0" cy="0"/>
          <a:chOff x="0" y="0"/>
          <a:chExt cx="0" cy="0"/>
        </a:xfrm>
      </p:grpSpPr>
      <p:sp>
        <p:nvSpPr>
          <p:cNvPr id="1010" name="Google Shape;1010;p135"/>
          <p:cNvSpPr txBox="1">
            <a:spLocks noGrp="1"/>
          </p:cNvSpPr>
          <p:nvPr>
            <p:ph type="title"/>
          </p:nvPr>
        </p:nvSpPr>
        <p:spPr>
          <a:xfrm>
            <a:off x="310896" y="100584"/>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Font typeface="Roboto"/>
              <a:buNone/>
              <a:defRPr sz="3200" b="1">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11" name="Google Shape;1011;p135"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grpSp>
        <p:nvGrpSpPr>
          <p:cNvPr id="1012" name="Google Shape;1012;p135"/>
          <p:cNvGrpSpPr/>
          <p:nvPr/>
        </p:nvGrpSpPr>
        <p:grpSpPr>
          <a:xfrm>
            <a:off x="406150" y="1320175"/>
            <a:ext cx="2571900" cy="3194225"/>
            <a:chOff x="397625" y="1586000"/>
            <a:chExt cx="2571900" cy="3194225"/>
          </a:xfrm>
        </p:grpSpPr>
        <p:sp>
          <p:nvSpPr>
            <p:cNvPr id="1013" name="Google Shape;1013;p135"/>
            <p:cNvSpPr txBox="1"/>
            <p:nvPr/>
          </p:nvSpPr>
          <p:spPr>
            <a:xfrm>
              <a:off x="397625" y="1586000"/>
              <a:ext cx="2571900" cy="511500"/>
            </a:xfrm>
            <a:prstGeom prst="rect">
              <a:avLst/>
            </a:prstGeom>
            <a:solidFill>
              <a:srgbClr val="39C1CD"/>
            </a:solidFill>
            <a:ln w="19050" cap="flat" cmpd="sng">
              <a:solidFill>
                <a:srgbClr val="39C1CD"/>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1014" name="Google Shape;1014;p135"/>
            <p:cNvSpPr/>
            <p:nvPr/>
          </p:nvSpPr>
          <p:spPr>
            <a:xfrm>
              <a:off x="397625" y="2104825"/>
              <a:ext cx="2571900" cy="2675400"/>
            </a:xfrm>
            <a:prstGeom prst="rect">
              <a:avLst/>
            </a:prstGeom>
            <a:solidFill>
              <a:schemeClr val="lt1"/>
            </a:solidFill>
            <a:ln w="19050"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grpSp>
        <p:nvGrpSpPr>
          <p:cNvPr id="1015" name="Google Shape;1015;p135"/>
          <p:cNvGrpSpPr/>
          <p:nvPr/>
        </p:nvGrpSpPr>
        <p:grpSpPr>
          <a:xfrm>
            <a:off x="3271438" y="1320175"/>
            <a:ext cx="2571900" cy="3194225"/>
            <a:chOff x="397625" y="1586000"/>
            <a:chExt cx="2571900" cy="3194225"/>
          </a:xfrm>
        </p:grpSpPr>
        <p:sp>
          <p:nvSpPr>
            <p:cNvPr id="1016" name="Google Shape;1016;p135"/>
            <p:cNvSpPr txBox="1"/>
            <p:nvPr/>
          </p:nvSpPr>
          <p:spPr>
            <a:xfrm>
              <a:off x="397625" y="1586000"/>
              <a:ext cx="2571900" cy="511500"/>
            </a:xfrm>
            <a:prstGeom prst="rect">
              <a:avLst/>
            </a:prstGeom>
            <a:solidFill>
              <a:srgbClr val="39C1CD"/>
            </a:solidFill>
            <a:ln w="19050" cap="flat" cmpd="sng">
              <a:solidFill>
                <a:srgbClr val="39C1CD"/>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1017" name="Google Shape;1017;p135"/>
            <p:cNvSpPr/>
            <p:nvPr/>
          </p:nvSpPr>
          <p:spPr>
            <a:xfrm>
              <a:off x="397625" y="2104825"/>
              <a:ext cx="2571900" cy="2675400"/>
            </a:xfrm>
            <a:prstGeom prst="rect">
              <a:avLst/>
            </a:prstGeom>
            <a:solidFill>
              <a:schemeClr val="lt1"/>
            </a:solidFill>
            <a:ln w="19050"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grpSp>
        <p:nvGrpSpPr>
          <p:cNvPr id="1018" name="Google Shape;1018;p135"/>
          <p:cNvGrpSpPr/>
          <p:nvPr/>
        </p:nvGrpSpPr>
        <p:grpSpPr>
          <a:xfrm>
            <a:off x="6136725" y="1320175"/>
            <a:ext cx="2571900" cy="3194225"/>
            <a:chOff x="397625" y="1586000"/>
            <a:chExt cx="2571900" cy="3194225"/>
          </a:xfrm>
        </p:grpSpPr>
        <p:sp>
          <p:nvSpPr>
            <p:cNvPr id="1019" name="Google Shape;1019;p135"/>
            <p:cNvSpPr txBox="1"/>
            <p:nvPr/>
          </p:nvSpPr>
          <p:spPr>
            <a:xfrm>
              <a:off x="397625" y="1586000"/>
              <a:ext cx="2571900" cy="511500"/>
            </a:xfrm>
            <a:prstGeom prst="rect">
              <a:avLst/>
            </a:prstGeom>
            <a:solidFill>
              <a:srgbClr val="39C1CD"/>
            </a:solidFill>
            <a:ln w="19050" cap="flat" cmpd="sng">
              <a:solidFill>
                <a:srgbClr val="39C1CD"/>
              </a:solidFill>
              <a:prstDash val="solid"/>
              <a:round/>
              <a:headEnd type="none" w="sm" len="sm"/>
              <a:tailEnd type="none" w="sm" len="sm"/>
            </a:ln>
          </p:spPr>
          <p:txBody>
            <a:bodyPr spcFirstLastPara="1" wrap="square" lIns="91425" tIns="10057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Text Here</a:t>
              </a:r>
              <a:endParaRPr sz="1800" b="1">
                <a:solidFill>
                  <a:schemeClr val="dk1"/>
                </a:solidFill>
                <a:latin typeface="Roboto"/>
                <a:ea typeface="Roboto"/>
                <a:cs typeface="Roboto"/>
                <a:sym typeface="Roboto"/>
              </a:endParaRPr>
            </a:p>
          </p:txBody>
        </p:sp>
        <p:sp>
          <p:nvSpPr>
            <p:cNvPr id="1020" name="Google Shape;1020;p135"/>
            <p:cNvSpPr/>
            <p:nvPr/>
          </p:nvSpPr>
          <p:spPr>
            <a:xfrm>
              <a:off x="397625" y="2104825"/>
              <a:ext cx="2571900" cy="2675400"/>
            </a:xfrm>
            <a:prstGeom prst="rect">
              <a:avLst/>
            </a:prstGeom>
            <a:solidFill>
              <a:schemeClr val="lt1"/>
            </a:solidFill>
            <a:ln w="19050"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cxnSp>
        <p:nvCxnSpPr>
          <p:cNvPr id="1021" name="Google Shape;1021;p135" descr="&quot;&quot;"/>
          <p:cNvCxnSpPr/>
          <p:nvPr/>
        </p:nvCxnSpPr>
        <p:spPr>
          <a:xfrm>
            <a:off x="0" y="918350"/>
            <a:ext cx="7479600" cy="0"/>
          </a:xfrm>
          <a:prstGeom prst="straightConnector1">
            <a:avLst/>
          </a:prstGeom>
          <a:noFill/>
          <a:ln w="19050" cap="flat" cmpd="sng">
            <a:solidFill>
              <a:srgbClr val="39C1CD"/>
            </a:solidFill>
            <a:prstDash val="solid"/>
            <a:round/>
            <a:headEnd type="none" w="med" len="med"/>
            <a:tailEnd type="none" w="med" len="med"/>
          </a:ln>
        </p:spPr>
      </p:cxnSp>
      <p:sp>
        <p:nvSpPr>
          <p:cNvPr id="1022" name="Google Shape;1022;p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23"/>
        <p:cNvGrpSpPr/>
        <p:nvPr/>
      </p:nvGrpSpPr>
      <p:grpSpPr>
        <a:xfrm>
          <a:off x="0" y="0"/>
          <a:ext cx="0" cy="0"/>
          <a:chOff x="0" y="0"/>
          <a:chExt cx="0" cy="0"/>
        </a:xfrm>
      </p:grpSpPr>
      <p:sp>
        <p:nvSpPr>
          <p:cNvPr id="1024" name="Google Shape;1024;p136"/>
          <p:cNvSpPr/>
          <p:nvPr/>
        </p:nvSpPr>
        <p:spPr>
          <a:xfrm>
            <a:off x="125" y="0"/>
            <a:ext cx="9144000" cy="5143500"/>
          </a:xfrm>
          <a:prstGeom prst="rect">
            <a:avLst/>
          </a:prstGeom>
          <a:solidFill>
            <a:srgbClr val="39C1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25" name="Google Shape;1025;p136"/>
          <p:cNvSpPr txBox="1">
            <a:spLocks noGrp="1"/>
          </p:cNvSpPr>
          <p:nvPr>
            <p:ph type="title"/>
          </p:nvPr>
        </p:nvSpPr>
        <p:spPr>
          <a:xfrm>
            <a:off x="1909075" y="1408500"/>
            <a:ext cx="6022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Font typeface="Roboto"/>
              <a:buNone/>
              <a:defRPr sz="3200" b="1">
                <a:latin typeface="Roboto"/>
                <a:ea typeface="Roboto"/>
                <a:cs typeface="Roboto"/>
                <a:sym typeface="Roboto"/>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1026" name="Google Shape;1026;p136"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1027" name="Google Shape;1027;p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1028"/>
        <p:cNvGrpSpPr/>
        <p:nvPr/>
      </p:nvGrpSpPr>
      <p:grpSpPr>
        <a:xfrm>
          <a:off x="0" y="0"/>
          <a:ext cx="0" cy="0"/>
          <a:chOff x="0" y="0"/>
          <a:chExt cx="0" cy="0"/>
        </a:xfrm>
      </p:grpSpPr>
      <p:sp>
        <p:nvSpPr>
          <p:cNvPr id="1029" name="Google Shape;1029;p137"/>
          <p:cNvSpPr/>
          <p:nvPr/>
        </p:nvSpPr>
        <p:spPr>
          <a:xfrm>
            <a:off x="125" y="0"/>
            <a:ext cx="9144000" cy="2599200"/>
          </a:xfrm>
          <a:prstGeom prst="rect">
            <a:avLst/>
          </a:prstGeom>
          <a:solidFill>
            <a:srgbClr val="39C1CD"/>
          </a:solidFill>
          <a:ln w="9525"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0" name="Google Shape;1030;p137"/>
          <p:cNvSpPr txBox="1">
            <a:spLocks noGrp="1"/>
          </p:cNvSpPr>
          <p:nvPr>
            <p:ph type="title"/>
          </p:nvPr>
        </p:nvSpPr>
        <p:spPr>
          <a:xfrm>
            <a:off x="2090400" y="382150"/>
            <a:ext cx="58692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Font typeface="Roboto Medium"/>
              <a:buNone/>
              <a:defRPr sz="3200">
                <a:latin typeface="Roboto Medium"/>
                <a:ea typeface="Roboto Medium"/>
                <a:cs typeface="Roboto Medium"/>
                <a:sym typeface="Roboto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31" name="Google Shape;1031;p137"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1032" name="Google Shape;1032;p137"/>
          <p:cNvSpPr/>
          <p:nvPr/>
        </p:nvSpPr>
        <p:spPr>
          <a:xfrm rot="427410">
            <a:off x="3044485" y="1345860"/>
            <a:ext cx="2825610" cy="3444079"/>
          </a:xfrm>
          <a:prstGeom prst="rect">
            <a:avLst/>
          </a:prstGeom>
          <a:solidFill>
            <a:schemeClr val="lt2"/>
          </a:solidFill>
          <a:ln w="9525" cap="flat" cmpd="sng">
            <a:solidFill>
              <a:schemeClr val="dk2"/>
            </a:solidFill>
            <a:prstDash val="solid"/>
            <a:round/>
            <a:headEnd type="none" w="sm" len="sm"/>
            <a:tailEnd type="none" w="sm" len="sm"/>
          </a:ln>
          <a:effectLst>
            <a:outerShdw blurRad="100013" dist="66675"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3" name="Google Shape;1033;p137"/>
          <p:cNvSpPr/>
          <p:nvPr/>
        </p:nvSpPr>
        <p:spPr>
          <a:xfrm>
            <a:off x="3077519" y="1398158"/>
            <a:ext cx="2821500" cy="3448200"/>
          </a:xfrm>
          <a:prstGeom prst="rect">
            <a:avLst/>
          </a:prstGeom>
          <a:solidFill>
            <a:schemeClr val="lt2"/>
          </a:solidFill>
          <a:ln w="9525" cap="flat" cmpd="sng">
            <a:solidFill>
              <a:schemeClr val="dk2"/>
            </a:solidFill>
            <a:prstDash val="solid"/>
            <a:round/>
            <a:headEnd type="none" w="sm" len="sm"/>
            <a:tailEnd type="none" w="sm" len="sm"/>
          </a:ln>
          <a:effectLst>
            <a:outerShdw blurRad="11430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4" name="Google Shape;1034;p137"/>
          <p:cNvSpPr/>
          <p:nvPr/>
        </p:nvSpPr>
        <p:spPr>
          <a:xfrm rot="367630">
            <a:off x="3241740" y="1445965"/>
            <a:ext cx="2824736" cy="3445139"/>
          </a:xfrm>
          <a:prstGeom prst="rect">
            <a:avLst/>
          </a:prstGeom>
          <a:solidFill>
            <a:schemeClr val="lt1"/>
          </a:solidFill>
          <a:ln w="9525" cap="flat" cmpd="sng">
            <a:solidFill>
              <a:schemeClr val="dk2"/>
            </a:solidFill>
            <a:prstDash val="solid"/>
            <a:round/>
            <a:headEnd type="none" w="sm" len="sm"/>
            <a:tailEnd type="none" w="sm" len="sm"/>
          </a:ln>
          <a:effectLst>
            <a:outerShdw blurRad="100013" dist="66675"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5" name="Google Shape;1035;p137"/>
          <p:cNvSpPr txBox="1"/>
          <p:nvPr/>
        </p:nvSpPr>
        <p:spPr>
          <a:xfrm rot="330240">
            <a:off x="3540615" y="1869544"/>
            <a:ext cx="2226967" cy="25983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Roboto Medium"/>
                <a:ea typeface="Roboto Medium"/>
                <a:cs typeface="Roboto Medium"/>
                <a:sym typeface="Roboto Medium"/>
              </a:rPr>
              <a:t>Text Here</a:t>
            </a:r>
            <a:endParaRPr sz="2200">
              <a:solidFill>
                <a:schemeClr val="dk1"/>
              </a:solidFill>
              <a:latin typeface="Roboto Medium"/>
              <a:ea typeface="Roboto Medium"/>
              <a:cs typeface="Roboto Medium"/>
              <a:sym typeface="Roboto Medium"/>
            </a:endParaRPr>
          </a:p>
        </p:txBody>
      </p:sp>
      <p:sp>
        <p:nvSpPr>
          <p:cNvPr id="1036" name="Google Shape;1036;p1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7"/>
        <p:cNvGrpSpPr/>
        <p:nvPr/>
      </p:nvGrpSpPr>
      <p:grpSpPr>
        <a:xfrm>
          <a:off x="0" y="0"/>
          <a:ext cx="0" cy="0"/>
          <a:chOff x="0" y="0"/>
          <a:chExt cx="0" cy="0"/>
        </a:xfrm>
      </p:grpSpPr>
      <p:sp>
        <p:nvSpPr>
          <p:cNvPr id="1038" name="Google Shape;1038;p138"/>
          <p:cNvSpPr txBox="1">
            <a:spLocks noGrp="1"/>
          </p:cNvSpPr>
          <p:nvPr>
            <p:ph type="title"/>
          </p:nvPr>
        </p:nvSpPr>
        <p:spPr>
          <a:xfrm>
            <a:off x="278925" y="162650"/>
            <a:ext cx="60792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Font typeface="Roboto"/>
              <a:buNone/>
              <a:defRPr sz="3200" b="1">
                <a:latin typeface="Roboto"/>
                <a:ea typeface="Roboto"/>
                <a:cs typeface="Roboto"/>
                <a:sym typeface="Roboto"/>
              </a:defRPr>
            </a:lvl1pPr>
            <a:lvl2pPr lvl="1" rtl="0">
              <a:spcBef>
                <a:spcPts val="0"/>
              </a:spcBef>
              <a:spcAft>
                <a:spcPts val="0"/>
              </a:spcAft>
              <a:buSzPts val="3200"/>
              <a:buFont typeface="Roboto"/>
              <a:buNone/>
              <a:defRPr sz="3200" b="1">
                <a:latin typeface="Roboto"/>
                <a:ea typeface="Roboto"/>
                <a:cs typeface="Roboto"/>
                <a:sym typeface="Roboto"/>
              </a:defRPr>
            </a:lvl2pPr>
            <a:lvl3pPr lvl="2" rtl="0">
              <a:spcBef>
                <a:spcPts val="0"/>
              </a:spcBef>
              <a:spcAft>
                <a:spcPts val="0"/>
              </a:spcAft>
              <a:buSzPts val="3200"/>
              <a:buFont typeface="Roboto"/>
              <a:buNone/>
              <a:defRPr sz="3200" b="1">
                <a:latin typeface="Roboto"/>
                <a:ea typeface="Roboto"/>
                <a:cs typeface="Roboto"/>
                <a:sym typeface="Roboto"/>
              </a:defRPr>
            </a:lvl3pPr>
            <a:lvl4pPr lvl="3" rtl="0">
              <a:spcBef>
                <a:spcPts val="0"/>
              </a:spcBef>
              <a:spcAft>
                <a:spcPts val="0"/>
              </a:spcAft>
              <a:buSzPts val="3200"/>
              <a:buFont typeface="Roboto"/>
              <a:buNone/>
              <a:defRPr sz="3200" b="1">
                <a:latin typeface="Roboto"/>
                <a:ea typeface="Roboto"/>
                <a:cs typeface="Roboto"/>
                <a:sym typeface="Roboto"/>
              </a:defRPr>
            </a:lvl4pPr>
            <a:lvl5pPr lvl="4" rtl="0">
              <a:spcBef>
                <a:spcPts val="0"/>
              </a:spcBef>
              <a:spcAft>
                <a:spcPts val="0"/>
              </a:spcAft>
              <a:buSzPts val="3200"/>
              <a:buFont typeface="Roboto"/>
              <a:buNone/>
              <a:defRPr sz="3200" b="1">
                <a:latin typeface="Roboto"/>
                <a:ea typeface="Roboto"/>
                <a:cs typeface="Roboto"/>
                <a:sym typeface="Roboto"/>
              </a:defRPr>
            </a:lvl5pPr>
            <a:lvl6pPr lvl="5" rtl="0">
              <a:spcBef>
                <a:spcPts val="0"/>
              </a:spcBef>
              <a:spcAft>
                <a:spcPts val="0"/>
              </a:spcAft>
              <a:buSzPts val="3200"/>
              <a:buFont typeface="Roboto"/>
              <a:buNone/>
              <a:defRPr sz="3200" b="1">
                <a:latin typeface="Roboto"/>
                <a:ea typeface="Roboto"/>
                <a:cs typeface="Roboto"/>
                <a:sym typeface="Roboto"/>
              </a:defRPr>
            </a:lvl6pPr>
            <a:lvl7pPr lvl="6" rtl="0">
              <a:spcBef>
                <a:spcPts val="0"/>
              </a:spcBef>
              <a:spcAft>
                <a:spcPts val="0"/>
              </a:spcAft>
              <a:buSzPts val="3200"/>
              <a:buFont typeface="Roboto"/>
              <a:buNone/>
              <a:defRPr sz="3200" b="1">
                <a:latin typeface="Roboto"/>
                <a:ea typeface="Roboto"/>
                <a:cs typeface="Roboto"/>
                <a:sym typeface="Roboto"/>
              </a:defRPr>
            </a:lvl7pPr>
            <a:lvl8pPr lvl="7" rtl="0">
              <a:spcBef>
                <a:spcPts val="0"/>
              </a:spcBef>
              <a:spcAft>
                <a:spcPts val="0"/>
              </a:spcAft>
              <a:buSzPts val="3200"/>
              <a:buFont typeface="Roboto"/>
              <a:buNone/>
              <a:defRPr sz="3200" b="1">
                <a:latin typeface="Roboto"/>
                <a:ea typeface="Roboto"/>
                <a:cs typeface="Roboto"/>
                <a:sym typeface="Roboto"/>
              </a:defRPr>
            </a:lvl8pPr>
            <a:lvl9pPr lvl="8" rtl="0">
              <a:spcBef>
                <a:spcPts val="0"/>
              </a:spcBef>
              <a:spcAft>
                <a:spcPts val="0"/>
              </a:spcAft>
              <a:buSzPts val="3200"/>
              <a:buFont typeface="Roboto"/>
              <a:buNone/>
              <a:defRPr sz="3200" b="1">
                <a:latin typeface="Roboto"/>
                <a:ea typeface="Roboto"/>
                <a:cs typeface="Roboto"/>
                <a:sym typeface="Roboto"/>
              </a:defRPr>
            </a:lvl9pPr>
          </a:lstStyle>
          <a:p>
            <a:endParaRPr/>
          </a:p>
        </p:txBody>
      </p:sp>
      <p:sp>
        <p:nvSpPr>
          <p:cNvPr id="1039" name="Google Shape;1039;p138"/>
          <p:cNvSpPr txBox="1">
            <a:spLocks noGrp="1"/>
          </p:cNvSpPr>
          <p:nvPr>
            <p:ph type="body" idx="1"/>
          </p:nvPr>
        </p:nvSpPr>
        <p:spPr>
          <a:xfrm>
            <a:off x="377250" y="1192950"/>
            <a:ext cx="7406700" cy="3179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Roboto"/>
              <a:buChar char="●"/>
              <a:defRPr sz="1400">
                <a:latin typeface="Roboto"/>
                <a:ea typeface="Roboto"/>
                <a:cs typeface="Roboto"/>
                <a:sym typeface="Roboto"/>
              </a:defRPr>
            </a:lvl1pPr>
            <a:lvl2pPr marL="914400" lvl="1" indent="-317500" rtl="0">
              <a:spcBef>
                <a:spcPts val="0"/>
              </a:spcBef>
              <a:spcAft>
                <a:spcPts val="0"/>
              </a:spcAft>
              <a:buSzPts val="1400"/>
              <a:buFont typeface="Roboto"/>
              <a:buChar char="○"/>
              <a:defRPr>
                <a:latin typeface="Roboto"/>
                <a:ea typeface="Roboto"/>
                <a:cs typeface="Roboto"/>
                <a:sym typeface="Roboto"/>
              </a:defRPr>
            </a:lvl2pPr>
            <a:lvl3pPr marL="1371600" lvl="2" indent="-317500" rtl="0">
              <a:spcBef>
                <a:spcPts val="0"/>
              </a:spcBef>
              <a:spcAft>
                <a:spcPts val="0"/>
              </a:spcAft>
              <a:buSzPts val="1400"/>
              <a:buFont typeface="Roboto"/>
              <a:buChar char="■"/>
              <a:defRPr>
                <a:latin typeface="Roboto"/>
                <a:ea typeface="Roboto"/>
                <a:cs typeface="Roboto"/>
                <a:sym typeface="Roboto"/>
              </a:defRPr>
            </a:lvl3pPr>
            <a:lvl4pPr marL="1828800" lvl="3" indent="-317500" rtl="0">
              <a:spcBef>
                <a:spcPts val="0"/>
              </a:spcBef>
              <a:spcAft>
                <a:spcPts val="0"/>
              </a:spcAft>
              <a:buSzPts val="1400"/>
              <a:buFont typeface="Roboto"/>
              <a:buChar char="●"/>
              <a:defRPr>
                <a:latin typeface="Roboto"/>
                <a:ea typeface="Roboto"/>
                <a:cs typeface="Roboto"/>
                <a:sym typeface="Roboto"/>
              </a:defRPr>
            </a:lvl4pPr>
            <a:lvl5pPr marL="2286000" lvl="4" indent="-317500" rtl="0">
              <a:spcBef>
                <a:spcPts val="0"/>
              </a:spcBef>
              <a:spcAft>
                <a:spcPts val="0"/>
              </a:spcAft>
              <a:buSzPts val="1400"/>
              <a:buFont typeface="Roboto"/>
              <a:buChar char="○"/>
              <a:defRPr>
                <a:latin typeface="Roboto"/>
                <a:ea typeface="Roboto"/>
                <a:cs typeface="Roboto"/>
                <a:sym typeface="Roboto"/>
              </a:defRPr>
            </a:lvl5pPr>
            <a:lvl6pPr marL="2743200" lvl="5" indent="-317500" rtl="0">
              <a:spcBef>
                <a:spcPts val="0"/>
              </a:spcBef>
              <a:spcAft>
                <a:spcPts val="0"/>
              </a:spcAft>
              <a:buSzPts val="1400"/>
              <a:buFont typeface="Roboto"/>
              <a:buChar char="■"/>
              <a:defRPr>
                <a:latin typeface="Roboto"/>
                <a:ea typeface="Roboto"/>
                <a:cs typeface="Roboto"/>
                <a:sym typeface="Roboto"/>
              </a:defRPr>
            </a:lvl6pPr>
            <a:lvl7pPr marL="3200400" lvl="6" indent="-317500" rtl="0">
              <a:spcBef>
                <a:spcPts val="0"/>
              </a:spcBef>
              <a:spcAft>
                <a:spcPts val="0"/>
              </a:spcAft>
              <a:buSzPts val="1400"/>
              <a:buFont typeface="Roboto"/>
              <a:buChar char="●"/>
              <a:defRPr>
                <a:latin typeface="Roboto"/>
                <a:ea typeface="Roboto"/>
                <a:cs typeface="Roboto"/>
                <a:sym typeface="Roboto"/>
              </a:defRPr>
            </a:lvl7pPr>
            <a:lvl8pPr marL="3657600" lvl="7" indent="-317500" rtl="0">
              <a:spcBef>
                <a:spcPts val="0"/>
              </a:spcBef>
              <a:spcAft>
                <a:spcPts val="0"/>
              </a:spcAft>
              <a:buSzPts val="1400"/>
              <a:buFont typeface="Roboto"/>
              <a:buChar char="○"/>
              <a:defRPr>
                <a:latin typeface="Roboto"/>
                <a:ea typeface="Roboto"/>
                <a:cs typeface="Roboto"/>
                <a:sym typeface="Roboto"/>
              </a:defRPr>
            </a:lvl8pPr>
            <a:lvl9pPr marL="4114800" lvl="8" indent="-317500" rtl="0">
              <a:spcBef>
                <a:spcPts val="0"/>
              </a:spcBef>
              <a:spcAft>
                <a:spcPts val="0"/>
              </a:spcAft>
              <a:buSzPts val="1400"/>
              <a:buFont typeface="Roboto"/>
              <a:buChar char="■"/>
              <a:defRPr>
                <a:latin typeface="Roboto"/>
                <a:ea typeface="Roboto"/>
                <a:cs typeface="Roboto"/>
                <a:sym typeface="Roboto"/>
              </a:defRPr>
            </a:lvl9pPr>
          </a:lstStyle>
          <a:p>
            <a:endParaRPr/>
          </a:p>
        </p:txBody>
      </p:sp>
      <p:cxnSp>
        <p:nvCxnSpPr>
          <p:cNvPr id="1040" name="Google Shape;1040;p138" descr="&quot;&quot;"/>
          <p:cNvCxnSpPr/>
          <p:nvPr/>
        </p:nvCxnSpPr>
        <p:spPr>
          <a:xfrm>
            <a:off x="0" y="918350"/>
            <a:ext cx="7479600" cy="0"/>
          </a:xfrm>
          <a:prstGeom prst="straightConnector1">
            <a:avLst/>
          </a:prstGeom>
          <a:noFill/>
          <a:ln w="19050" cap="flat" cmpd="sng">
            <a:solidFill>
              <a:srgbClr val="39C1CD"/>
            </a:solidFill>
            <a:prstDash val="solid"/>
            <a:round/>
            <a:headEnd type="none" w="med" len="med"/>
            <a:tailEnd type="none" w="med" len="med"/>
          </a:ln>
        </p:spPr>
      </p:cxnSp>
      <p:pic>
        <p:nvPicPr>
          <p:cNvPr id="1041" name="Google Shape;1041;p138" descr="CDE logo"/>
          <p:cNvPicPr preferRelativeResize="0"/>
          <p:nvPr/>
        </p:nvPicPr>
        <p:blipFill>
          <a:blip r:embed="rId2">
            <a:alphaModFix/>
          </a:blip>
          <a:stretch>
            <a:fillRect/>
          </a:stretch>
        </p:blipFill>
        <p:spPr>
          <a:xfrm>
            <a:off x="8007750" y="4633750"/>
            <a:ext cx="924425" cy="403399"/>
          </a:xfrm>
          <a:prstGeom prst="rect">
            <a:avLst/>
          </a:prstGeom>
          <a:noFill/>
          <a:ln>
            <a:noFill/>
          </a:ln>
        </p:spPr>
      </p:pic>
      <p:sp>
        <p:nvSpPr>
          <p:cNvPr id="1042" name="Google Shape;1042;p13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43"/>
        <p:cNvGrpSpPr/>
        <p:nvPr/>
      </p:nvGrpSpPr>
      <p:grpSpPr>
        <a:xfrm>
          <a:off x="0" y="0"/>
          <a:ext cx="0" cy="0"/>
          <a:chOff x="0" y="0"/>
          <a:chExt cx="0" cy="0"/>
        </a:xfrm>
      </p:grpSpPr>
      <p:sp>
        <p:nvSpPr>
          <p:cNvPr id="1044" name="Google Shape;1044;p139"/>
          <p:cNvSpPr/>
          <p:nvPr/>
        </p:nvSpPr>
        <p:spPr>
          <a:xfrm>
            <a:off x="499100" y="1234938"/>
            <a:ext cx="2469300" cy="607800"/>
          </a:xfrm>
          <a:prstGeom prst="homePlate">
            <a:avLst>
              <a:gd name="adj" fmla="val 50000"/>
            </a:avLst>
          </a:prstGeom>
          <a:solidFill>
            <a:srgbClr val="39C1CD"/>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045" name="Google Shape;1045;p139"/>
          <p:cNvSpPr txBox="1"/>
          <p:nvPr/>
        </p:nvSpPr>
        <p:spPr>
          <a:xfrm>
            <a:off x="49910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1</a:t>
            </a:r>
            <a:endParaRPr sz="1800">
              <a:solidFill>
                <a:srgbClr val="FFFFFF"/>
              </a:solidFill>
              <a:latin typeface="Roboto"/>
              <a:ea typeface="Roboto"/>
              <a:cs typeface="Roboto"/>
              <a:sym typeface="Roboto"/>
            </a:endParaRPr>
          </a:p>
        </p:txBody>
      </p:sp>
      <p:sp>
        <p:nvSpPr>
          <p:cNvPr id="1046" name="Google Shape;1046;p139"/>
          <p:cNvSpPr txBox="1"/>
          <p:nvPr/>
        </p:nvSpPr>
        <p:spPr>
          <a:xfrm>
            <a:off x="49910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sp>
        <p:nvSpPr>
          <p:cNvPr id="1047" name="Google Shape;1047;p139"/>
          <p:cNvSpPr/>
          <p:nvPr/>
        </p:nvSpPr>
        <p:spPr>
          <a:xfrm>
            <a:off x="6304800" y="1234938"/>
            <a:ext cx="2469300" cy="607800"/>
          </a:xfrm>
          <a:prstGeom prst="homePlate">
            <a:avLst>
              <a:gd name="adj" fmla="val 50000"/>
            </a:avLst>
          </a:prstGeom>
          <a:solidFill>
            <a:srgbClr val="39C1CD"/>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048" name="Google Shape;1048;p139"/>
          <p:cNvSpPr txBox="1"/>
          <p:nvPr/>
        </p:nvSpPr>
        <p:spPr>
          <a:xfrm>
            <a:off x="630480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3</a:t>
            </a:r>
            <a:endParaRPr sz="1800">
              <a:solidFill>
                <a:srgbClr val="FFFFFF"/>
              </a:solidFill>
              <a:latin typeface="Roboto"/>
              <a:ea typeface="Roboto"/>
              <a:cs typeface="Roboto"/>
              <a:sym typeface="Roboto"/>
            </a:endParaRPr>
          </a:p>
        </p:txBody>
      </p:sp>
      <p:sp>
        <p:nvSpPr>
          <p:cNvPr id="1049" name="Google Shape;1049;p139"/>
          <p:cNvSpPr txBox="1"/>
          <p:nvPr/>
        </p:nvSpPr>
        <p:spPr>
          <a:xfrm>
            <a:off x="630480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sp>
        <p:nvSpPr>
          <p:cNvPr id="1050" name="Google Shape;1050;p139"/>
          <p:cNvSpPr/>
          <p:nvPr/>
        </p:nvSpPr>
        <p:spPr>
          <a:xfrm>
            <a:off x="3401950" y="1234938"/>
            <a:ext cx="2469300" cy="607800"/>
          </a:xfrm>
          <a:prstGeom prst="homePlate">
            <a:avLst>
              <a:gd name="adj" fmla="val 50000"/>
            </a:avLst>
          </a:prstGeom>
          <a:solidFill>
            <a:srgbClr val="39C1CD"/>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051" name="Google Shape;1051;p139"/>
          <p:cNvSpPr txBox="1"/>
          <p:nvPr/>
        </p:nvSpPr>
        <p:spPr>
          <a:xfrm>
            <a:off x="3401950" y="1381638"/>
            <a:ext cx="2257200" cy="3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Challenge 2</a:t>
            </a:r>
            <a:endParaRPr sz="1800">
              <a:solidFill>
                <a:srgbClr val="FFFFFF"/>
              </a:solidFill>
              <a:latin typeface="Roboto"/>
              <a:ea typeface="Roboto"/>
              <a:cs typeface="Roboto"/>
              <a:sym typeface="Roboto"/>
            </a:endParaRPr>
          </a:p>
        </p:txBody>
      </p:sp>
      <p:sp>
        <p:nvSpPr>
          <p:cNvPr id="1052" name="Google Shape;1052;p139"/>
          <p:cNvSpPr txBox="1"/>
          <p:nvPr/>
        </p:nvSpPr>
        <p:spPr>
          <a:xfrm>
            <a:off x="3401950" y="2000650"/>
            <a:ext cx="2471700" cy="252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Roboto"/>
                <a:ea typeface="Roboto"/>
                <a:cs typeface="Roboto"/>
                <a:sym typeface="Roboto"/>
              </a:rPr>
              <a:t>Expand audience</a:t>
            </a:r>
            <a:endParaRPr sz="1600" b="1">
              <a:solidFill>
                <a:srgbClr val="434343"/>
              </a:solidFill>
              <a:latin typeface="Roboto"/>
              <a:ea typeface="Roboto"/>
              <a:cs typeface="Roboto"/>
              <a:sym typeface="Roboto"/>
            </a:endParaRPr>
          </a:p>
          <a:p>
            <a:pPr marL="0" lvl="0" indent="0" algn="l" rtl="0">
              <a:lnSpc>
                <a:spcPct val="115000"/>
              </a:lnSpc>
              <a:spcBef>
                <a:spcPts val="800"/>
              </a:spcBef>
              <a:spcAft>
                <a:spcPts val="800"/>
              </a:spcAft>
              <a:buNone/>
            </a:pPr>
            <a:r>
              <a:rPr lang="en" sz="1600">
                <a:solidFill>
                  <a:srgbClr val="434343"/>
                </a:solidFill>
                <a:latin typeface="Roboto"/>
                <a:ea typeface="Roboto"/>
                <a:cs typeface="Roboto"/>
                <a:sym typeface="Roboto"/>
              </a:rPr>
              <a:t>Lorem ipsum dolor sit amet, consectetur adipiscing elit, sed do eiusmod tempor incididunt ut labore et dolore magna aliqua. </a:t>
            </a:r>
            <a:endParaRPr sz="1600">
              <a:solidFill>
                <a:srgbClr val="434343"/>
              </a:solidFill>
              <a:latin typeface="Roboto"/>
              <a:ea typeface="Roboto"/>
              <a:cs typeface="Roboto"/>
              <a:sym typeface="Roboto"/>
            </a:endParaRPr>
          </a:p>
        </p:txBody>
      </p:sp>
      <p:pic>
        <p:nvPicPr>
          <p:cNvPr id="1053" name="Google Shape;1053;p139"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1054" name="Google Shape;1054;p139"/>
          <p:cNvSpPr txBox="1">
            <a:spLocks noGrp="1"/>
          </p:cNvSpPr>
          <p:nvPr>
            <p:ph type="title"/>
          </p:nvPr>
        </p:nvSpPr>
        <p:spPr>
          <a:xfrm>
            <a:off x="310896" y="100584"/>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Font typeface="Roboto"/>
              <a:buNone/>
              <a:defRPr sz="3200" b="1">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055" name="Google Shape;1055;p139" descr="&quot;&quot;"/>
          <p:cNvCxnSpPr/>
          <p:nvPr/>
        </p:nvCxnSpPr>
        <p:spPr>
          <a:xfrm>
            <a:off x="0" y="918350"/>
            <a:ext cx="7479600" cy="0"/>
          </a:xfrm>
          <a:prstGeom prst="straightConnector1">
            <a:avLst/>
          </a:prstGeom>
          <a:noFill/>
          <a:ln w="19050" cap="flat" cmpd="sng">
            <a:solidFill>
              <a:srgbClr val="39C1CD"/>
            </a:solidFill>
            <a:prstDash val="solid"/>
            <a:round/>
            <a:headEnd type="none" w="med" len="med"/>
            <a:tailEnd type="none" w="med" len="med"/>
          </a:ln>
        </p:spPr>
      </p:cxnSp>
      <p:sp>
        <p:nvSpPr>
          <p:cNvPr id="1056" name="Google Shape;1056;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140"/>
          <p:cNvSpPr/>
          <p:nvPr/>
        </p:nvSpPr>
        <p:spPr>
          <a:xfrm>
            <a:off x="4572000" y="-125"/>
            <a:ext cx="4572000" cy="5143500"/>
          </a:xfrm>
          <a:prstGeom prst="rect">
            <a:avLst/>
          </a:prstGeom>
          <a:solidFill>
            <a:srgbClr val="39C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Font typeface="Roboto"/>
              <a:buNone/>
              <a:defRPr sz="4000" b="1">
                <a:latin typeface="Roboto"/>
                <a:ea typeface="Roboto"/>
                <a:cs typeface="Roboto"/>
                <a:sym typeface="Robot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60" name="Google Shape;1060;p14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Roboto"/>
              <a:buNone/>
              <a:defRPr sz="2100">
                <a:latin typeface="Roboto"/>
                <a:ea typeface="Roboto"/>
                <a:cs typeface="Roboto"/>
                <a:sym typeface="Roboto"/>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1" name="Google Shape;1061;p14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Font typeface="Roboto"/>
              <a:buChar char="●"/>
              <a:defRPr>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062" name="Google Shape;1062;p140" descr="CDE logo"/>
          <p:cNvPicPr preferRelativeResize="0"/>
          <p:nvPr/>
        </p:nvPicPr>
        <p:blipFill>
          <a:blip r:embed="rId2">
            <a:alphaModFix/>
          </a:blip>
          <a:stretch>
            <a:fillRect/>
          </a:stretch>
        </p:blipFill>
        <p:spPr>
          <a:xfrm>
            <a:off x="7852075" y="4658325"/>
            <a:ext cx="924425" cy="403399"/>
          </a:xfrm>
          <a:prstGeom prst="rect">
            <a:avLst/>
          </a:prstGeom>
          <a:noFill/>
          <a:ln>
            <a:noFill/>
          </a:ln>
        </p:spPr>
      </p:pic>
      <p:sp>
        <p:nvSpPr>
          <p:cNvPr id="1063" name="Google Shape;1063;p1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4"/>
        <p:cNvGrpSpPr/>
        <p:nvPr/>
      </p:nvGrpSpPr>
      <p:grpSpPr>
        <a:xfrm>
          <a:off x="0" y="0"/>
          <a:ext cx="0" cy="0"/>
          <a:chOff x="0" y="0"/>
          <a:chExt cx="0" cy="0"/>
        </a:xfrm>
      </p:grpSpPr>
      <p:sp>
        <p:nvSpPr>
          <p:cNvPr id="1065" name="Google Shape;1065;p141"/>
          <p:cNvSpPr/>
          <p:nvPr/>
        </p:nvSpPr>
        <p:spPr>
          <a:xfrm>
            <a:off x="0" y="0"/>
            <a:ext cx="3446400" cy="5143500"/>
          </a:xfrm>
          <a:prstGeom prst="flowChartDelay">
            <a:avLst/>
          </a:prstGeom>
          <a:solidFill>
            <a:srgbClr val="39C1CD"/>
          </a:solidFill>
          <a:ln w="9525"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66" name="Google Shape;1066;p141"/>
          <p:cNvSpPr txBox="1">
            <a:spLocks noGrp="1"/>
          </p:cNvSpPr>
          <p:nvPr>
            <p:ph type="body" idx="1"/>
          </p:nvPr>
        </p:nvSpPr>
        <p:spPr>
          <a:xfrm>
            <a:off x="286975" y="2185325"/>
            <a:ext cx="31593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dk1"/>
              </a:buClr>
              <a:buSzPts val="1800"/>
              <a:buFont typeface="Roboto"/>
              <a:buNone/>
              <a:defRPr b="1">
                <a:solidFill>
                  <a:schemeClr val="dk1"/>
                </a:solidFill>
                <a:latin typeface="Roboto"/>
                <a:ea typeface="Roboto"/>
                <a:cs typeface="Roboto"/>
                <a:sym typeface="Roboto"/>
              </a:defRPr>
            </a:lvl1pPr>
          </a:lstStyle>
          <a:p>
            <a:endParaRPr/>
          </a:p>
        </p:txBody>
      </p:sp>
      <p:pic>
        <p:nvPicPr>
          <p:cNvPr id="1067" name="Google Shape;1067;p141" descr="CDE logo"/>
          <p:cNvPicPr preferRelativeResize="0"/>
          <p:nvPr/>
        </p:nvPicPr>
        <p:blipFill>
          <a:blip r:embed="rId2">
            <a:alphaModFix/>
          </a:blip>
          <a:stretch>
            <a:fillRect/>
          </a:stretch>
        </p:blipFill>
        <p:spPr>
          <a:xfrm>
            <a:off x="7824275" y="4658325"/>
            <a:ext cx="924425" cy="403399"/>
          </a:xfrm>
          <a:prstGeom prst="rect">
            <a:avLst/>
          </a:prstGeom>
          <a:noFill/>
          <a:ln>
            <a:noFill/>
          </a:ln>
        </p:spPr>
      </p:pic>
      <p:sp>
        <p:nvSpPr>
          <p:cNvPr id="1068" name="Google Shape;1068;p1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9"/>
        <p:cNvGrpSpPr/>
        <p:nvPr/>
      </p:nvGrpSpPr>
      <p:grpSpPr>
        <a:xfrm>
          <a:off x="0" y="0"/>
          <a:ext cx="0" cy="0"/>
          <a:chOff x="0" y="0"/>
          <a:chExt cx="0" cy="0"/>
        </a:xfrm>
      </p:grpSpPr>
      <p:sp>
        <p:nvSpPr>
          <p:cNvPr id="1070" name="Google Shape;1070;p14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Roboto Black"/>
              <a:buNone/>
              <a:defRPr sz="12000">
                <a:latin typeface="Roboto Black"/>
                <a:ea typeface="Roboto Black"/>
                <a:cs typeface="Roboto Black"/>
                <a:sym typeface="Roboto Black"/>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71" name="Google Shape;1071;p142"/>
          <p:cNvSpPr txBox="1">
            <a:spLocks noGrp="1"/>
          </p:cNvSpPr>
          <p:nvPr>
            <p:ph type="body" idx="1"/>
          </p:nvPr>
        </p:nvSpPr>
        <p:spPr>
          <a:xfrm>
            <a:off x="311700" y="3152225"/>
            <a:ext cx="8520600" cy="1657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Font typeface="Roboto Medium"/>
              <a:buChar char="●"/>
              <a:defRPr>
                <a:latin typeface="Roboto Medium"/>
                <a:ea typeface="Roboto Medium"/>
                <a:cs typeface="Roboto Medium"/>
                <a:sym typeface="Roboto Medium"/>
              </a:defRPr>
            </a:lvl1pPr>
            <a:lvl2pPr marL="914400" lvl="1" indent="-317500" algn="ctr" rtl="0">
              <a:spcBef>
                <a:spcPts val="0"/>
              </a:spcBef>
              <a:spcAft>
                <a:spcPts val="0"/>
              </a:spcAft>
              <a:buSzPts val="1400"/>
              <a:buFont typeface="Roboto Medium"/>
              <a:buChar char="○"/>
              <a:defRPr>
                <a:latin typeface="Roboto Medium"/>
                <a:ea typeface="Roboto Medium"/>
                <a:cs typeface="Roboto Medium"/>
                <a:sym typeface="Roboto Medium"/>
              </a:defRPr>
            </a:lvl2pPr>
            <a:lvl3pPr marL="1371600" lvl="2" indent="-317500" algn="ctr" rtl="0">
              <a:spcBef>
                <a:spcPts val="0"/>
              </a:spcBef>
              <a:spcAft>
                <a:spcPts val="0"/>
              </a:spcAft>
              <a:buSzPts val="1400"/>
              <a:buFont typeface="Roboto Medium"/>
              <a:buChar char="■"/>
              <a:defRPr>
                <a:latin typeface="Roboto Medium"/>
                <a:ea typeface="Roboto Medium"/>
                <a:cs typeface="Roboto Medium"/>
                <a:sym typeface="Roboto Medium"/>
              </a:defRPr>
            </a:lvl3pPr>
            <a:lvl4pPr marL="1828800" lvl="3" indent="-317500" algn="ctr" rtl="0">
              <a:spcBef>
                <a:spcPts val="0"/>
              </a:spcBef>
              <a:spcAft>
                <a:spcPts val="0"/>
              </a:spcAft>
              <a:buSzPts val="1400"/>
              <a:buFont typeface="Roboto Medium"/>
              <a:buChar char="●"/>
              <a:defRPr>
                <a:latin typeface="Roboto Medium"/>
                <a:ea typeface="Roboto Medium"/>
                <a:cs typeface="Roboto Medium"/>
                <a:sym typeface="Roboto Medium"/>
              </a:defRPr>
            </a:lvl4pPr>
            <a:lvl5pPr marL="2286000" lvl="4" indent="-317500" algn="ctr" rtl="0">
              <a:spcBef>
                <a:spcPts val="0"/>
              </a:spcBef>
              <a:spcAft>
                <a:spcPts val="0"/>
              </a:spcAft>
              <a:buSzPts val="1400"/>
              <a:buFont typeface="Roboto Medium"/>
              <a:buChar char="○"/>
              <a:defRPr>
                <a:latin typeface="Roboto Medium"/>
                <a:ea typeface="Roboto Medium"/>
                <a:cs typeface="Roboto Medium"/>
                <a:sym typeface="Roboto Medium"/>
              </a:defRPr>
            </a:lvl5pPr>
            <a:lvl6pPr marL="2743200" lvl="5" indent="-317500" algn="ctr" rtl="0">
              <a:spcBef>
                <a:spcPts val="0"/>
              </a:spcBef>
              <a:spcAft>
                <a:spcPts val="0"/>
              </a:spcAft>
              <a:buSzPts val="1400"/>
              <a:buFont typeface="Roboto Medium"/>
              <a:buChar char="■"/>
              <a:defRPr>
                <a:latin typeface="Roboto Medium"/>
                <a:ea typeface="Roboto Medium"/>
                <a:cs typeface="Roboto Medium"/>
                <a:sym typeface="Roboto Medium"/>
              </a:defRPr>
            </a:lvl6pPr>
            <a:lvl7pPr marL="3200400" lvl="6" indent="-317500" algn="ctr" rtl="0">
              <a:spcBef>
                <a:spcPts val="0"/>
              </a:spcBef>
              <a:spcAft>
                <a:spcPts val="0"/>
              </a:spcAft>
              <a:buSzPts val="1400"/>
              <a:buFont typeface="Roboto Medium"/>
              <a:buChar char="●"/>
              <a:defRPr>
                <a:latin typeface="Roboto Medium"/>
                <a:ea typeface="Roboto Medium"/>
                <a:cs typeface="Roboto Medium"/>
                <a:sym typeface="Roboto Medium"/>
              </a:defRPr>
            </a:lvl7pPr>
            <a:lvl8pPr marL="3657600" lvl="7" indent="-317500" algn="ctr" rtl="0">
              <a:spcBef>
                <a:spcPts val="0"/>
              </a:spcBef>
              <a:spcAft>
                <a:spcPts val="0"/>
              </a:spcAft>
              <a:buSzPts val="1400"/>
              <a:buFont typeface="Roboto Medium"/>
              <a:buChar char="○"/>
              <a:defRPr>
                <a:latin typeface="Roboto Medium"/>
                <a:ea typeface="Roboto Medium"/>
                <a:cs typeface="Roboto Medium"/>
                <a:sym typeface="Roboto Medium"/>
              </a:defRPr>
            </a:lvl8pPr>
            <a:lvl9pPr marL="4114800" lvl="8" indent="-317500" algn="ctr" rtl="0">
              <a:spcBef>
                <a:spcPts val="0"/>
              </a:spcBef>
              <a:spcAft>
                <a:spcPts val="0"/>
              </a:spcAft>
              <a:buSzPts val="1400"/>
              <a:buFont typeface="Roboto Medium"/>
              <a:buChar char="■"/>
              <a:defRPr>
                <a:latin typeface="Roboto Medium"/>
                <a:ea typeface="Roboto Medium"/>
                <a:cs typeface="Roboto Medium"/>
                <a:sym typeface="Roboto Medium"/>
              </a:defRPr>
            </a:lvl9pPr>
          </a:lstStyle>
          <a:p>
            <a:endParaRPr/>
          </a:p>
        </p:txBody>
      </p:sp>
      <p:pic>
        <p:nvPicPr>
          <p:cNvPr id="1072" name="Google Shape;1072;p142" descr="CDE logo"/>
          <p:cNvPicPr preferRelativeResize="0"/>
          <p:nvPr/>
        </p:nvPicPr>
        <p:blipFill>
          <a:blip r:embed="rId2">
            <a:alphaModFix/>
          </a:blip>
          <a:stretch>
            <a:fillRect/>
          </a:stretch>
        </p:blipFill>
        <p:spPr>
          <a:xfrm>
            <a:off x="7868750" y="4663225"/>
            <a:ext cx="924425" cy="403399"/>
          </a:xfrm>
          <a:prstGeom prst="rect">
            <a:avLst/>
          </a:prstGeom>
          <a:noFill/>
          <a:ln>
            <a:noFill/>
          </a:ln>
        </p:spPr>
      </p:pic>
      <p:sp>
        <p:nvSpPr>
          <p:cNvPr id="1073" name="Google Shape;1073;p1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4"/>
        <p:cNvGrpSpPr/>
        <p:nvPr/>
      </p:nvGrpSpPr>
      <p:grpSpPr>
        <a:xfrm>
          <a:off x="0" y="0"/>
          <a:ext cx="0" cy="0"/>
          <a:chOff x="0" y="0"/>
          <a:chExt cx="0" cy="0"/>
        </a:xfrm>
      </p:grpSpPr>
      <p:sp>
        <p:nvSpPr>
          <p:cNvPr id="1075" name="Google Shape;1075;p143"/>
          <p:cNvSpPr/>
          <p:nvPr/>
        </p:nvSpPr>
        <p:spPr>
          <a:xfrm rot="5400000">
            <a:off x="1995900" y="-1995900"/>
            <a:ext cx="5152200" cy="9144000"/>
          </a:xfrm>
          <a:prstGeom prst="rect">
            <a:avLst/>
          </a:prstGeom>
          <a:solidFill>
            <a:srgbClr val="39C1CD"/>
          </a:solidFill>
          <a:ln w="9525" cap="flat" cmpd="sng">
            <a:solidFill>
              <a:srgbClr val="39C1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76" name="Google Shape;1076;p143"/>
          <p:cNvSpPr/>
          <p:nvPr/>
        </p:nvSpPr>
        <p:spPr>
          <a:xfrm>
            <a:off x="457200" y="457200"/>
            <a:ext cx="8229600" cy="4080300"/>
          </a:xfrm>
          <a:prstGeom prst="rect">
            <a:avLst/>
          </a:prstGeom>
          <a:solidFill>
            <a:schemeClr val="lt1"/>
          </a:solidFill>
          <a:ln w="9525" cap="flat" cmpd="sng">
            <a:solidFill>
              <a:srgbClr val="87BF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77" name="Google Shape;1077;p143" descr="CDE logo"/>
          <p:cNvPicPr preferRelativeResize="0"/>
          <p:nvPr/>
        </p:nvPicPr>
        <p:blipFill>
          <a:blip r:embed="rId2">
            <a:alphaModFix/>
          </a:blip>
          <a:stretch>
            <a:fillRect/>
          </a:stretch>
        </p:blipFill>
        <p:spPr>
          <a:xfrm>
            <a:off x="8040525" y="4653275"/>
            <a:ext cx="924425" cy="403399"/>
          </a:xfrm>
          <a:prstGeom prst="rect">
            <a:avLst/>
          </a:prstGeom>
          <a:noFill/>
          <a:ln>
            <a:noFill/>
          </a:ln>
        </p:spPr>
      </p:pic>
      <p:sp>
        <p:nvSpPr>
          <p:cNvPr id="1078" name="Google Shape;1078;p14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ver Slide - Green 1">
  <p:cSld name="TITLE_1">
    <p:spTree>
      <p:nvGrpSpPr>
        <p:cNvPr id="1" name="Shape 1079"/>
        <p:cNvGrpSpPr/>
        <p:nvPr/>
      </p:nvGrpSpPr>
      <p:grpSpPr>
        <a:xfrm>
          <a:off x="0" y="0"/>
          <a:ext cx="0" cy="0"/>
          <a:chOff x="0" y="0"/>
          <a:chExt cx="0" cy="0"/>
        </a:xfrm>
      </p:grpSpPr>
      <p:sp>
        <p:nvSpPr>
          <p:cNvPr id="1080" name="Google Shape;1080;p144"/>
          <p:cNvSpPr/>
          <p:nvPr/>
        </p:nvSpPr>
        <p:spPr>
          <a:xfrm>
            <a:off x="4572000" y="0"/>
            <a:ext cx="4572000" cy="5143500"/>
          </a:xfrm>
          <a:prstGeom prst="rect">
            <a:avLst/>
          </a:prstGeom>
          <a:solidFill>
            <a:srgbClr val="39C1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81" name="Google Shape;1081;p144" descr="CDE logo"/>
          <p:cNvPicPr preferRelativeResize="0"/>
          <p:nvPr/>
        </p:nvPicPr>
        <p:blipFill>
          <a:blip r:embed="rId2">
            <a:alphaModFix/>
          </a:blip>
          <a:stretch>
            <a:fillRect/>
          </a:stretch>
        </p:blipFill>
        <p:spPr>
          <a:xfrm>
            <a:off x="6182588" y="4210350"/>
            <a:ext cx="1350823" cy="852700"/>
          </a:xfrm>
          <a:prstGeom prst="rect">
            <a:avLst/>
          </a:prstGeom>
          <a:noFill/>
          <a:ln>
            <a:noFill/>
          </a:ln>
        </p:spPr>
      </p:pic>
      <p:sp>
        <p:nvSpPr>
          <p:cNvPr id="1082" name="Google Shape;1082;p14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sp>
        <p:nvSpPr>
          <p:cNvPr id="1083" name="Google Shape;1083;p144"/>
          <p:cNvSpPr txBox="1">
            <a:spLocks noGrp="1"/>
          </p:cNvSpPr>
          <p:nvPr>
            <p:ph type="title"/>
          </p:nvPr>
        </p:nvSpPr>
        <p:spPr>
          <a:xfrm>
            <a:off x="4730250" y="380650"/>
            <a:ext cx="41799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Black"/>
              <a:buNone/>
              <a:defRPr sz="2200">
                <a:latin typeface="Roboto Black"/>
                <a:ea typeface="Roboto Black"/>
                <a:cs typeface="Roboto Black"/>
                <a:sym typeface="Roboto Black"/>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84" name="Google Shape;1084;p1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085" name="Google Shape;1085;p144"/>
          <p:cNvSpPr txBox="1"/>
          <p:nvPr/>
        </p:nvSpPr>
        <p:spPr>
          <a:xfrm>
            <a:off x="641400" y="320375"/>
            <a:ext cx="3451200" cy="9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Roboto"/>
                <a:ea typeface="Roboto"/>
                <a:cs typeface="Roboto"/>
                <a:sym typeface="Roboto"/>
              </a:rPr>
              <a:t>Empty Desks:</a:t>
            </a:r>
            <a:r>
              <a:rPr lang="en" sz="1800">
                <a:solidFill>
                  <a:schemeClr val="dk1"/>
                </a:solidFill>
                <a:latin typeface="Roboto Medium"/>
                <a:ea typeface="Roboto Medium"/>
                <a:cs typeface="Roboto Medium"/>
                <a:sym typeface="Roboto Medium"/>
              </a:rPr>
              <a:t> </a:t>
            </a:r>
            <a:r>
              <a:rPr lang="en" sz="1600">
                <a:solidFill>
                  <a:schemeClr val="dk1"/>
                </a:solidFill>
                <a:latin typeface="Roboto Medium"/>
                <a:ea typeface="Roboto Medium"/>
                <a:cs typeface="Roboto Medium"/>
                <a:sym typeface="Roboto Medium"/>
              </a:rPr>
              <a:t>From Chronic Absenteeism to Engagement Learning Cohort</a:t>
            </a:r>
            <a:endParaRPr sz="1600">
              <a:solidFill>
                <a:schemeClr val="dk1"/>
              </a:solidFill>
              <a:latin typeface="Roboto Medium"/>
              <a:ea typeface="Roboto Medium"/>
              <a:cs typeface="Roboto Medium"/>
              <a:sym typeface="Roboto Medium"/>
            </a:endParaRPr>
          </a:p>
        </p:txBody>
      </p:sp>
      <p:sp>
        <p:nvSpPr>
          <p:cNvPr id="1086" name="Google Shape;1086;p14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087" name="Google Shape;1087;p144"/>
          <p:cNvPicPr preferRelativeResize="0"/>
          <p:nvPr/>
        </p:nvPicPr>
        <p:blipFill>
          <a:blip r:embed="rId3">
            <a:alphaModFix/>
          </a:blip>
          <a:stretch>
            <a:fillRect/>
          </a:stretch>
        </p:blipFill>
        <p:spPr>
          <a:xfrm>
            <a:off x="829175" y="1656750"/>
            <a:ext cx="2752725" cy="27527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31"/>
        <p:cNvGrpSpPr/>
        <p:nvPr/>
      </p:nvGrpSpPr>
      <p:grpSpPr>
        <a:xfrm>
          <a:off x="0" y="0"/>
          <a:ext cx="0" cy="0"/>
          <a:chOff x="0" y="0"/>
          <a:chExt cx="0" cy="0"/>
        </a:xfrm>
      </p:grpSpPr>
      <p:sp>
        <p:nvSpPr>
          <p:cNvPr id="332" name="Google Shape;332;p4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33" name="Google Shape;33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34" name="Google Shape;334;p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35" name="Google Shape;335;p43"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336" name="Google Shape;336;p4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337" name="Google Shape;337;p43"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38" name="Google Shape;338;p43"/>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9" name="Google Shape;339;p43"/>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0" name="Google Shape;340;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41"/>
        <p:cNvGrpSpPr/>
        <p:nvPr/>
      </p:nvGrpSpPr>
      <p:grpSpPr>
        <a:xfrm>
          <a:off x="0" y="0"/>
          <a:ext cx="0" cy="0"/>
          <a:chOff x="0" y="0"/>
          <a:chExt cx="0" cy="0"/>
        </a:xfrm>
      </p:grpSpPr>
      <p:sp>
        <p:nvSpPr>
          <p:cNvPr id="342" name="Google Shape;34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3" name="Google Shape;34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44" name="Google Shape;344;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345" name="Google Shape;345;p4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346" name="Google Shape;346;p4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347" name="Google Shape;347;p4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8" name="Google Shape;348;p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9" name="Google Shape;349;p4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0" name="Google Shape;350;p4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351" name="Google Shape;351;p44"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52"/>
        <p:cNvGrpSpPr/>
        <p:nvPr/>
      </p:nvGrpSpPr>
      <p:grpSpPr>
        <a:xfrm>
          <a:off x="0" y="0"/>
          <a:ext cx="0" cy="0"/>
          <a:chOff x="0" y="0"/>
          <a:chExt cx="0" cy="0"/>
        </a:xfrm>
      </p:grpSpPr>
      <p:sp>
        <p:nvSpPr>
          <p:cNvPr id="353" name="Google Shape;35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4" name="Google Shape;35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55" name="Google Shape;355;p4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56" name="Google Shape;356;p45"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7" name="Google Shape;357;p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8" name="Google Shape;358;p4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9" name="Google Shape;359;p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0" name="Google Shape;360;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61" name="Google Shape;361;p4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62"/>
        <p:cNvGrpSpPr/>
        <p:nvPr/>
      </p:nvGrpSpPr>
      <p:grpSpPr>
        <a:xfrm>
          <a:off x="0" y="0"/>
          <a:ext cx="0" cy="0"/>
          <a:chOff x="0" y="0"/>
          <a:chExt cx="0" cy="0"/>
        </a:xfrm>
      </p:grpSpPr>
      <p:sp>
        <p:nvSpPr>
          <p:cNvPr id="363" name="Google Shape;36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64" name="Google Shape;36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5" name="Google Shape;365;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366" name="Google Shape;366;p4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7" name="Google Shape;36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68" name="Google Shape;368;p4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9"/>
        <p:cNvGrpSpPr/>
        <p:nvPr/>
      </p:nvGrpSpPr>
      <p:grpSpPr>
        <a:xfrm>
          <a:off x="0" y="0"/>
          <a:ext cx="0" cy="0"/>
          <a:chOff x="0" y="0"/>
          <a:chExt cx="0" cy="0"/>
        </a:xfrm>
      </p:grpSpPr>
      <p:sp>
        <p:nvSpPr>
          <p:cNvPr id="370" name="Google Shape;37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71" name="Google Shape;37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2" name="Google Shape;372;p47"/>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3" name="Google Shape;373;p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374" name="Google Shape;374;p4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7780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7780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7780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77800" lvl="0" indent="0" algn="l" rtl="0">
              <a:spcBef>
                <a:spcPts val="0"/>
              </a:spcBef>
              <a:spcAft>
                <a:spcPts val="0"/>
              </a:spcAft>
              <a:buNone/>
            </a:pPr>
            <a:r>
              <a:rPr lang="en" sz="1200"/>
              <a:t>16,540 (~2%)</a:t>
            </a:r>
            <a:endParaRPr sz="1200"/>
          </a:p>
        </p:txBody>
      </p:sp>
      <p:sp>
        <p:nvSpPr>
          <p:cNvPr id="375" name="Google Shape;375;p4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376" name="Google Shape;376;p47"/>
          <p:cNvGrpSpPr/>
          <p:nvPr/>
        </p:nvGrpSpPr>
        <p:grpSpPr>
          <a:xfrm>
            <a:off x="308400" y="1062325"/>
            <a:ext cx="1006800" cy="1003500"/>
            <a:chOff x="308400" y="1076275"/>
            <a:chExt cx="1006800" cy="1003500"/>
          </a:xfrm>
        </p:grpSpPr>
        <p:sp>
          <p:nvSpPr>
            <p:cNvPr id="377" name="Google Shape;377;p4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78" name="Google Shape;378;p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379" name="Google Shape;379;p47"/>
          <p:cNvGrpSpPr/>
          <p:nvPr/>
        </p:nvGrpSpPr>
        <p:grpSpPr>
          <a:xfrm>
            <a:off x="308400" y="2150613"/>
            <a:ext cx="1006800" cy="1003500"/>
            <a:chOff x="308400" y="2218825"/>
            <a:chExt cx="1006800" cy="1003500"/>
          </a:xfrm>
        </p:grpSpPr>
        <p:sp>
          <p:nvSpPr>
            <p:cNvPr id="380" name="Google Shape;380;p4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81" name="Google Shape;381;p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382" name="Google Shape;382;p47"/>
          <p:cNvGrpSpPr/>
          <p:nvPr/>
        </p:nvGrpSpPr>
        <p:grpSpPr>
          <a:xfrm>
            <a:off x="308400" y="3238900"/>
            <a:ext cx="1006800" cy="1003500"/>
            <a:chOff x="308400" y="1076275"/>
            <a:chExt cx="1006800" cy="1003500"/>
          </a:xfrm>
        </p:grpSpPr>
        <p:sp>
          <p:nvSpPr>
            <p:cNvPr id="383" name="Google Shape;383;p4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84" name="Google Shape;384;p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385" name="Google Shape;385;p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400" b="1">
                <a:solidFill>
                  <a:schemeClr val="dk1"/>
                </a:solidFill>
                <a:latin typeface="Roboto"/>
                <a:ea typeface="Roboto"/>
                <a:cs typeface="Roboto"/>
                <a:sym typeface="Roboto"/>
              </a:rPr>
              <a:t>Student Demographics*</a:t>
            </a:r>
            <a:endParaRPr sz="1400" b="1">
              <a:solidFill>
                <a:schemeClr val="dk1"/>
              </a:solidFill>
              <a:latin typeface="Roboto"/>
              <a:ea typeface="Roboto"/>
              <a:cs typeface="Roboto"/>
              <a:sym typeface="Roboto"/>
            </a:endParaRPr>
          </a:p>
        </p:txBody>
      </p:sp>
      <p:pic>
        <p:nvPicPr>
          <p:cNvPr id="386" name="Google Shape;386;p47"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387" name="Google Shape;387;p47"/>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88" name="Google Shape;388;p4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389" name="Google Shape;38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0" name="Google Shape;390;p4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391"/>
        <p:cNvGrpSpPr/>
        <p:nvPr/>
      </p:nvGrpSpPr>
      <p:grpSpPr>
        <a:xfrm>
          <a:off x="0" y="0"/>
          <a:ext cx="0" cy="0"/>
          <a:chOff x="0" y="0"/>
          <a:chExt cx="0" cy="0"/>
        </a:xfrm>
      </p:grpSpPr>
      <p:sp>
        <p:nvSpPr>
          <p:cNvPr id="392" name="Google Shape;39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93" name="Google Shape;393;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4" name="Google Shape;394;p4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395" name="Google Shape;395;p48"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396" name="Google Shape;396;p4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970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397" name="Google Shape;397;p4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sz="1400" b="1">
              <a:solidFill>
                <a:srgbClr val="EF7521"/>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398" name="Google Shape;398;p4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sz="1400" b="1">
              <a:solidFill>
                <a:srgbClr val="EF7521"/>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399" name="Google Shape;399;p4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400" name="Google Shape;400;p4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401" name="Google Shape;401;p48"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402" name="Google Shape;402;p48"/>
          <p:cNvGrpSpPr/>
          <p:nvPr/>
        </p:nvGrpSpPr>
        <p:grpSpPr>
          <a:xfrm>
            <a:off x="311700" y="3548650"/>
            <a:ext cx="8363900" cy="646200"/>
            <a:chOff x="375100" y="3396250"/>
            <a:chExt cx="8363900" cy="646200"/>
          </a:xfrm>
        </p:grpSpPr>
        <p:sp>
          <p:nvSpPr>
            <p:cNvPr id="403" name="Google Shape;403;p4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04" name="Google Shape;404;p4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05" name="Google Shape;405;p4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06" name="Google Shape;406;p4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07" name="Google Shape;407;p4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408" name="Google Shape;408;p4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409" name="Google Shape;409;p4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410" name="Google Shape;410;p4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411" name="Google Shape;411;p48"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412" name="Google Shape;412;p48"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413" name="Google Shape;413;p48"/>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414" name="Google Shape;414;p48"/>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415" name="Google Shape;415;p4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416" name="Google Shape;416;p4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417" name="Google Shape;417;p48"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418" name="Google Shape;418;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19" name="Google Shape;419;p4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20"/>
        <p:cNvGrpSpPr/>
        <p:nvPr/>
      </p:nvGrpSpPr>
      <p:grpSpPr>
        <a:xfrm>
          <a:off x="0" y="0"/>
          <a:ext cx="0" cy="0"/>
          <a:chOff x="0" y="0"/>
          <a:chExt cx="0" cy="0"/>
        </a:xfrm>
      </p:grpSpPr>
      <p:pic>
        <p:nvPicPr>
          <p:cNvPr id="421" name="Google Shape;421;p49"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422" name="Google Shape;422;p4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23" name="Google Shape;423;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4" name="Google Shape;424;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25" name="Google Shape;425;p4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26"/>
        <p:cNvGrpSpPr/>
        <p:nvPr/>
      </p:nvGrpSpPr>
      <p:grpSpPr>
        <a:xfrm>
          <a:off x="0" y="0"/>
          <a:ext cx="0" cy="0"/>
          <a:chOff x="0" y="0"/>
          <a:chExt cx="0" cy="0"/>
        </a:xfrm>
      </p:grpSpPr>
      <p:pic>
        <p:nvPicPr>
          <p:cNvPr id="427" name="Google Shape;427;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8" name="Google Shape;428;p5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29" name="Google Shape;42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30" name="Google Shape;430;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31" name="Google Shape;431;p5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32"/>
        <p:cNvGrpSpPr/>
        <p:nvPr/>
      </p:nvGrpSpPr>
      <p:grpSpPr>
        <a:xfrm>
          <a:off x="0" y="0"/>
          <a:ext cx="0" cy="0"/>
          <a:chOff x="0" y="0"/>
          <a:chExt cx="0" cy="0"/>
        </a:xfrm>
      </p:grpSpPr>
      <p:pic>
        <p:nvPicPr>
          <p:cNvPr id="433" name="Google Shape;433;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4" name="Google Shape;434;p5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5" name="Google Shape;43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36" name="Google Shape;436;p51"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37" name="Google Shape;437;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38"/>
        <p:cNvGrpSpPr/>
        <p:nvPr/>
      </p:nvGrpSpPr>
      <p:grpSpPr>
        <a:xfrm>
          <a:off x="0" y="0"/>
          <a:ext cx="0" cy="0"/>
          <a:chOff x="0" y="0"/>
          <a:chExt cx="0" cy="0"/>
        </a:xfrm>
      </p:grpSpPr>
      <p:pic>
        <p:nvPicPr>
          <p:cNvPr id="439" name="Google Shape;439;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0" name="Google Shape;440;p5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1" name="Google Shape;441;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442" name="Google Shape;442;p5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43"/>
        <p:cNvGrpSpPr/>
        <p:nvPr/>
      </p:nvGrpSpPr>
      <p:grpSpPr>
        <a:xfrm>
          <a:off x="0" y="0"/>
          <a:ext cx="0" cy="0"/>
          <a:chOff x="0" y="0"/>
          <a:chExt cx="0" cy="0"/>
        </a:xfrm>
      </p:grpSpPr>
      <p:pic>
        <p:nvPicPr>
          <p:cNvPr id="444" name="Google Shape;444;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5" name="Google Shape;445;p5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6" name="Google Shape;446;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447" name="Google Shape;447;p5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48"/>
        <p:cNvGrpSpPr/>
        <p:nvPr/>
      </p:nvGrpSpPr>
      <p:grpSpPr>
        <a:xfrm>
          <a:off x="0" y="0"/>
          <a:ext cx="0" cy="0"/>
          <a:chOff x="0" y="0"/>
          <a:chExt cx="0" cy="0"/>
        </a:xfrm>
      </p:grpSpPr>
      <p:pic>
        <p:nvPicPr>
          <p:cNvPr id="449" name="Google Shape;449;p5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0" name="Google Shape;450;p5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51" name="Google Shape;451;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2" name="Google Shape;452;p5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53"/>
        <p:cNvGrpSpPr/>
        <p:nvPr/>
      </p:nvGrpSpPr>
      <p:grpSpPr>
        <a:xfrm>
          <a:off x="0" y="0"/>
          <a:ext cx="0" cy="0"/>
          <a:chOff x="0" y="0"/>
          <a:chExt cx="0" cy="0"/>
        </a:xfrm>
      </p:grpSpPr>
      <p:pic>
        <p:nvPicPr>
          <p:cNvPr id="454" name="Google Shape;454;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5" name="Google Shape;455;p5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56" name="Google Shape;45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7" name="Google Shape;457;p5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8"/>
        <p:cNvGrpSpPr/>
        <p:nvPr/>
      </p:nvGrpSpPr>
      <p:grpSpPr>
        <a:xfrm>
          <a:off x="0" y="0"/>
          <a:ext cx="0" cy="0"/>
          <a:chOff x="0" y="0"/>
          <a:chExt cx="0" cy="0"/>
        </a:xfrm>
      </p:grpSpPr>
      <p:pic>
        <p:nvPicPr>
          <p:cNvPr id="459" name="Google Shape;459;p5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0" name="Google Shape;460;p5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1" name="Google Shape;461;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2" name="Google Shape;462;p5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 Green">
  <p:cSld name="TITLE_AND_BODY_1_1_1_1_1_1_1_1">
    <p:spTree>
      <p:nvGrpSpPr>
        <p:cNvPr id="1" name="Shape 463"/>
        <p:cNvGrpSpPr/>
        <p:nvPr/>
      </p:nvGrpSpPr>
      <p:grpSpPr>
        <a:xfrm>
          <a:off x="0" y="0"/>
          <a:ext cx="0" cy="0"/>
          <a:chOff x="0" y="0"/>
          <a:chExt cx="0" cy="0"/>
        </a:xfrm>
      </p:grpSpPr>
      <p:sp>
        <p:nvSpPr>
          <p:cNvPr id="464" name="Google Shape;464;p57"/>
          <p:cNvSpPr/>
          <p:nvPr/>
        </p:nvSpPr>
        <p:spPr>
          <a:xfrm>
            <a:off x="0" y="4701275"/>
            <a:ext cx="9144000" cy="44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solidFill>
                <a:schemeClr val="lt2"/>
              </a:solidFill>
            </a:endParaRPr>
          </a:p>
        </p:txBody>
      </p:sp>
      <p:sp>
        <p:nvSpPr>
          <p:cNvPr id="465" name="Google Shape;465;p57"/>
          <p:cNvSpPr/>
          <p:nvPr/>
        </p:nvSpPr>
        <p:spPr>
          <a:xfrm>
            <a:off x="-25" y="-11825"/>
            <a:ext cx="5914800" cy="231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66" name="Google Shape;466;p57" descr="CDE logo"/>
          <p:cNvPicPr preferRelativeResize="0"/>
          <p:nvPr/>
        </p:nvPicPr>
        <p:blipFill>
          <a:blip r:embed="rId2">
            <a:alphaModFix/>
          </a:blip>
          <a:stretch>
            <a:fillRect/>
          </a:stretch>
        </p:blipFill>
        <p:spPr>
          <a:xfrm>
            <a:off x="8555276" y="4754872"/>
            <a:ext cx="535476" cy="338004"/>
          </a:xfrm>
          <a:prstGeom prst="rect">
            <a:avLst/>
          </a:prstGeom>
          <a:noFill/>
          <a:ln>
            <a:noFill/>
          </a:ln>
        </p:spPr>
      </p:pic>
      <p:pic>
        <p:nvPicPr>
          <p:cNvPr id="467" name="Google Shape;467;p57"/>
          <p:cNvPicPr preferRelativeResize="0"/>
          <p:nvPr/>
        </p:nvPicPr>
        <p:blipFill>
          <a:blip r:embed="rId3">
            <a:alphaModFix/>
          </a:blip>
          <a:stretch>
            <a:fillRect/>
          </a:stretch>
        </p:blipFill>
        <p:spPr>
          <a:xfrm>
            <a:off x="-25" y="283425"/>
            <a:ext cx="6423300" cy="1862200"/>
          </a:xfrm>
          <a:prstGeom prst="rect">
            <a:avLst/>
          </a:prstGeom>
          <a:noFill/>
          <a:ln>
            <a:noFill/>
          </a:ln>
        </p:spPr>
      </p:pic>
      <p:pic>
        <p:nvPicPr>
          <p:cNvPr id="468" name="Google Shape;468;p57" descr="Photo of elementary student and teacher"/>
          <p:cNvPicPr preferRelativeResize="0"/>
          <p:nvPr/>
        </p:nvPicPr>
        <p:blipFill rotWithShape="1">
          <a:blip r:embed="rId4">
            <a:alphaModFix/>
          </a:blip>
          <a:srcRect l="16834" r="12344" b="16631"/>
          <a:stretch/>
        </p:blipFill>
        <p:spPr>
          <a:xfrm>
            <a:off x="5642711" y="-11825"/>
            <a:ext cx="3501266" cy="2318400"/>
          </a:xfrm>
          <a:prstGeom prst="rect">
            <a:avLst/>
          </a:prstGeom>
          <a:noFill/>
          <a:ln>
            <a:noFill/>
          </a:ln>
        </p:spPr>
      </p:pic>
      <p:sp>
        <p:nvSpPr>
          <p:cNvPr id="469" name="Google Shape;469;p57"/>
          <p:cNvSpPr txBox="1"/>
          <p:nvPr/>
        </p:nvSpPr>
        <p:spPr>
          <a:xfrm>
            <a:off x="5722488" y="2855925"/>
            <a:ext cx="3341700" cy="129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1"/>
                </a:solidFill>
                <a:latin typeface="Roboto"/>
                <a:ea typeface="Roboto"/>
                <a:cs typeface="Roboto"/>
                <a:sym typeface="Roboto"/>
              </a:rPr>
              <a:t>Too Many Hats! </a:t>
            </a:r>
            <a:endParaRPr sz="2400"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sz="700"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700" b="1">
                <a:solidFill>
                  <a:schemeClr val="dk1"/>
                </a:solidFill>
                <a:latin typeface="Roboto"/>
                <a:ea typeface="Roboto"/>
                <a:cs typeface="Roboto"/>
                <a:sym typeface="Roboto"/>
              </a:rPr>
              <a:t>Maximizing Impact in </a:t>
            </a:r>
            <a:endParaRPr sz="1700"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700" b="1" u="sng">
                <a:solidFill>
                  <a:schemeClr val="dk1"/>
                </a:solidFill>
                <a:latin typeface="Roboto"/>
                <a:ea typeface="Roboto"/>
                <a:cs typeface="Roboto"/>
                <a:sym typeface="Roboto"/>
              </a:rPr>
              <a:t>Rural Leadership</a:t>
            </a:r>
            <a:endParaRPr sz="2000">
              <a:latin typeface="Roboto"/>
              <a:ea typeface="Roboto"/>
              <a:cs typeface="Roboto"/>
              <a:sym typeface="Roboto"/>
            </a:endParaRPr>
          </a:p>
        </p:txBody>
      </p:sp>
      <p:sp>
        <p:nvSpPr>
          <p:cNvPr id="470" name="Google Shape;470;p57"/>
          <p:cNvSpPr txBox="1"/>
          <p:nvPr/>
        </p:nvSpPr>
        <p:spPr>
          <a:xfrm>
            <a:off x="1892100" y="167000"/>
            <a:ext cx="35406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latin typeface="Roboto Light"/>
                <a:ea typeface="Roboto Light"/>
                <a:cs typeface="Roboto Light"/>
                <a:sym typeface="Roboto Light"/>
              </a:rPr>
              <a:t>Find the network you’re looking for…</a:t>
            </a:r>
            <a:endParaRPr sz="1600">
              <a:solidFill>
                <a:schemeClr val="lt1"/>
              </a:solidFill>
              <a:latin typeface="Roboto Light"/>
              <a:ea typeface="Roboto Light"/>
              <a:cs typeface="Roboto Light"/>
              <a:sym typeface="Roboto Light"/>
            </a:endParaRPr>
          </a:p>
        </p:txBody>
      </p:sp>
      <p:sp>
        <p:nvSpPr>
          <p:cNvPr id="471" name="Google Shape;471;p57"/>
          <p:cNvSpPr txBox="1"/>
          <p:nvPr/>
        </p:nvSpPr>
        <p:spPr>
          <a:xfrm>
            <a:off x="2619775" y="1544975"/>
            <a:ext cx="17466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lt1"/>
                </a:solidFill>
                <a:latin typeface="Roboto"/>
                <a:ea typeface="Roboto"/>
                <a:cs typeface="Roboto"/>
                <a:sym typeface="Roboto"/>
              </a:rPr>
              <a:t>2024-2025</a:t>
            </a:r>
            <a:endParaRPr sz="2300" b="1">
              <a:solidFill>
                <a:schemeClr val="lt1"/>
              </a:solidFill>
              <a:latin typeface="Roboto"/>
              <a:ea typeface="Roboto"/>
              <a:cs typeface="Roboto"/>
              <a:sym typeface="Robo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72"/>
        <p:cNvGrpSpPr/>
        <p:nvPr/>
      </p:nvGrpSpPr>
      <p:grpSpPr>
        <a:xfrm>
          <a:off x="0" y="0"/>
          <a:ext cx="0" cy="0"/>
          <a:chOff x="0" y="0"/>
          <a:chExt cx="0" cy="0"/>
        </a:xfrm>
      </p:grpSpPr>
      <p:pic>
        <p:nvPicPr>
          <p:cNvPr id="473" name="Google Shape;47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74" name="Google Shape;474;p5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75" name="Google Shape;475;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76" name="Google Shape;476;p5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77" name="Google Shape;477;p5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78" name="Google Shape;478;p58"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79" name="Google Shape;479;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80" name="Google Shape;480;p58"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81"/>
        <p:cNvGrpSpPr/>
        <p:nvPr/>
      </p:nvGrpSpPr>
      <p:grpSpPr>
        <a:xfrm>
          <a:off x="0" y="0"/>
          <a:ext cx="0" cy="0"/>
          <a:chOff x="0" y="0"/>
          <a:chExt cx="0" cy="0"/>
        </a:xfrm>
      </p:grpSpPr>
      <p:pic>
        <p:nvPicPr>
          <p:cNvPr id="482" name="Google Shape;48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83" name="Google Shape;483;p59"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84" name="Google Shape;484;p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5" name="Google Shape;485;p5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86" name="Google Shape;486;p5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87" name="Google Shape;487;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88" name="Google Shape;488;p5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489"/>
        <p:cNvGrpSpPr/>
        <p:nvPr/>
      </p:nvGrpSpPr>
      <p:grpSpPr>
        <a:xfrm>
          <a:off x="0" y="0"/>
          <a:ext cx="0" cy="0"/>
          <a:chOff x="0" y="0"/>
          <a:chExt cx="0" cy="0"/>
        </a:xfrm>
      </p:grpSpPr>
      <p:pic>
        <p:nvPicPr>
          <p:cNvPr id="490" name="Google Shape;490;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1" name="Google Shape;491;p6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92" name="Google Shape;492;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93" name="Google Shape;493;p6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94"/>
        <p:cNvGrpSpPr/>
        <p:nvPr/>
      </p:nvGrpSpPr>
      <p:grpSpPr>
        <a:xfrm>
          <a:off x="0" y="0"/>
          <a:ext cx="0" cy="0"/>
          <a:chOff x="0" y="0"/>
          <a:chExt cx="0" cy="0"/>
        </a:xfrm>
      </p:grpSpPr>
      <p:pic>
        <p:nvPicPr>
          <p:cNvPr id="495" name="Google Shape;495;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6" name="Google Shape;496;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497" name="Google Shape;497;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7780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7780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7780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77800" lvl="0" indent="0" algn="l" rtl="0">
              <a:spcBef>
                <a:spcPts val="0"/>
              </a:spcBef>
              <a:spcAft>
                <a:spcPts val="0"/>
              </a:spcAft>
              <a:buNone/>
            </a:pPr>
            <a:r>
              <a:rPr lang="en" sz="1200"/>
              <a:t>16,540 (~2%)</a:t>
            </a:r>
            <a:endParaRPr sz="1200"/>
          </a:p>
        </p:txBody>
      </p:sp>
      <p:sp>
        <p:nvSpPr>
          <p:cNvPr id="498" name="Google Shape;498;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499" name="Google Shape;499;p61"/>
          <p:cNvGrpSpPr/>
          <p:nvPr/>
        </p:nvGrpSpPr>
        <p:grpSpPr>
          <a:xfrm>
            <a:off x="308400" y="1062325"/>
            <a:ext cx="1006800" cy="1003500"/>
            <a:chOff x="308400" y="1076275"/>
            <a:chExt cx="1006800" cy="1003500"/>
          </a:xfrm>
        </p:grpSpPr>
        <p:sp>
          <p:nvSpPr>
            <p:cNvPr id="500" name="Google Shape;500;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01" name="Google Shape;501;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02" name="Google Shape;502;p61"/>
          <p:cNvGrpSpPr/>
          <p:nvPr/>
        </p:nvGrpSpPr>
        <p:grpSpPr>
          <a:xfrm>
            <a:off x="308400" y="2150613"/>
            <a:ext cx="1006800" cy="1003500"/>
            <a:chOff x="308400" y="2218825"/>
            <a:chExt cx="1006800" cy="1003500"/>
          </a:xfrm>
        </p:grpSpPr>
        <p:sp>
          <p:nvSpPr>
            <p:cNvPr id="503" name="Google Shape;503;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04" name="Google Shape;504;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505" name="Google Shape;505;p61"/>
          <p:cNvGrpSpPr/>
          <p:nvPr/>
        </p:nvGrpSpPr>
        <p:grpSpPr>
          <a:xfrm>
            <a:off x="308400" y="3238900"/>
            <a:ext cx="1006800" cy="1003500"/>
            <a:chOff x="308400" y="1076275"/>
            <a:chExt cx="1006800" cy="1003500"/>
          </a:xfrm>
        </p:grpSpPr>
        <p:sp>
          <p:nvSpPr>
            <p:cNvPr id="506" name="Google Shape;506;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07" name="Google Shape;507;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508" name="Google Shape;508;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400" b="1">
                <a:solidFill>
                  <a:schemeClr val="dk1"/>
                </a:solidFill>
                <a:latin typeface="Roboto"/>
                <a:ea typeface="Roboto"/>
                <a:cs typeface="Roboto"/>
                <a:sym typeface="Roboto"/>
              </a:rPr>
              <a:t>Student Demographics</a:t>
            </a:r>
            <a:endParaRPr sz="1400" b="1">
              <a:solidFill>
                <a:schemeClr val="dk1"/>
              </a:solidFill>
              <a:latin typeface="Roboto"/>
              <a:ea typeface="Roboto"/>
              <a:cs typeface="Roboto"/>
              <a:sym typeface="Roboto"/>
            </a:endParaRPr>
          </a:p>
        </p:txBody>
      </p:sp>
      <p:pic>
        <p:nvPicPr>
          <p:cNvPr id="509" name="Google Shape;509;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10" name="Google Shape;510;p61"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511" name="Google Shape;511;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12" name="Google Shape;512;p6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513" name="Google Shape;513;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14"/>
        <p:cNvGrpSpPr/>
        <p:nvPr/>
      </p:nvGrpSpPr>
      <p:grpSpPr>
        <a:xfrm>
          <a:off x="0" y="0"/>
          <a:ext cx="0" cy="0"/>
          <a:chOff x="0" y="0"/>
          <a:chExt cx="0" cy="0"/>
        </a:xfrm>
      </p:grpSpPr>
      <p:pic>
        <p:nvPicPr>
          <p:cNvPr id="515" name="Google Shape;515;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16" name="Google Shape;516;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517" name="Google Shape;517;p62"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518" name="Google Shape;518;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970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519" name="Google Shape;519;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sz="1400" b="1">
              <a:solidFill>
                <a:srgbClr val="488BC9"/>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520" name="Google Shape;520;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sz="1400" b="1">
              <a:solidFill>
                <a:srgbClr val="488BC9"/>
              </a:solidFill>
            </a:endParaRPr>
          </a:p>
          <a:p>
            <a:pPr marL="13970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521" name="Google Shape;521;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522" name="Google Shape;522;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523" name="Google Shape;523;p62"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524" name="Google Shape;524;p62"/>
          <p:cNvGrpSpPr/>
          <p:nvPr/>
        </p:nvGrpSpPr>
        <p:grpSpPr>
          <a:xfrm>
            <a:off x="311700" y="3548650"/>
            <a:ext cx="8363900" cy="646200"/>
            <a:chOff x="375100" y="3396250"/>
            <a:chExt cx="8363900" cy="646200"/>
          </a:xfrm>
        </p:grpSpPr>
        <p:sp>
          <p:nvSpPr>
            <p:cNvPr id="525" name="Google Shape;525;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6" name="Google Shape;526;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7" name="Google Shape;527;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8" name="Google Shape;528;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9" name="Google Shape;529;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530" name="Google Shape;530;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531" name="Google Shape;531;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532" name="Google Shape;532;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533" name="Google Shape;533;p62"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534" name="Google Shape;534;p62"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535" name="Google Shape;535;p62"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536" name="Google Shape;536;p62"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537" name="Google Shape;537;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538" name="Google Shape;538;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539" name="Google Shape;539;p62"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540" name="Google Shape;540;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41" name="Google Shape;541;p6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42"/>
        <p:cNvGrpSpPr/>
        <p:nvPr/>
      </p:nvGrpSpPr>
      <p:grpSpPr>
        <a:xfrm>
          <a:off x="0" y="0"/>
          <a:ext cx="0" cy="0"/>
          <a:chOff x="0" y="0"/>
          <a:chExt cx="0" cy="0"/>
        </a:xfrm>
      </p:grpSpPr>
      <p:pic>
        <p:nvPicPr>
          <p:cNvPr id="543" name="Google Shape;543;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4" name="Google Shape;544;p6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45" name="Google Shape;545;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46" name="Google Shape;546;p6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7"/>
        <p:cNvGrpSpPr/>
        <p:nvPr/>
      </p:nvGrpSpPr>
      <p:grpSpPr>
        <a:xfrm>
          <a:off x="0" y="0"/>
          <a:ext cx="0" cy="0"/>
          <a:chOff x="0" y="0"/>
          <a:chExt cx="0" cy="0"/>
        </a:xfrm>
      </p:grpSpPr>
      <p:pic>
        <p:nvPicPr>
          <p:cNvPr id="548" name="Google Shape;548;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0" name="Google Shape;550;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51" name="Google Shape;551;p6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52"/>
        <p:cNvGrpSpPr/>
        <p:nvPr/>
      </p:nvGrpSpPr>
      <p:grpSpPr>
        <a:xfrm>
          <a:off x="0" y="0"/>
          <a:ext cx="0" cy="0"/>
          <a:chOff x="0" y="0"/>
          <a:chExt cx="0" cy="0"/>
        </a:xfrm>
      </p:grpSpPr>
      <p:pic>
        <p:nvPicPr>
          <p:cNvPr id="553" name="Google Shape;553;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4" name="Google Shape;554;p6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5" name="Google Shape;555;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56" name="Google Shape;556;p6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7"/>
        <p:cNvGrpSpPr/>
        <p:nvPr/>
      </p:nvGrpSpPr>
      <p:grpSpPr>
        <a:xfrm>
          <a:off x="0" y="0"/>
          <a:ext cx="0" cy="0"/>
          <a:chOff x="0" y="0"/>
          <a:chExt cx="0" cy="0"/>
        </a:xfrm>
      </p:grpSpPr>
      <p:pic>
        <p:nvPicPr>
          <p:cNvPr id="558" name="Google Shape;558;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9" name="Google Shape;559;p6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0" name="Google Shape;560;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61" name="Google Shape;561;p6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62"/>
        <p:cNvGrpSpPr/>
        <p:nvPr/>
      </p:nvGrpSpPr>
      <p:grpSpPr>
        <a:xfrm>
          <a:off x="0" y="0"/>
          <a:ext cx="0" cy="0"/>
          <a:chOff x="0" y="0"/>
          <a:chExt cx="0" cy="0"/>
        </a:xfrm>
      </p:grpSpPr>
      <p:pic>
        <p:nvPicPr>
          <p:cNvPr id="563" name="Google Shape;563;p6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4" name="Google Shape;564;p6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5" name="Google Shape;565;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66" name="Google Shape;566;p6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67"/>
        <p:cNvGrpSpPr/>
        <p:nvPr/>
      </p:nvGrpSpPr>
      <p:grpSpPr>
        <a:xfrm>
          <a:off x="0" y="0"/>
          <a:ext cx="0" cy="0"/>
          <a:chOff x="0" y="0"/>
          <a:chExt cx="0" cy="0"/>
        </a:xfrm>
      </p:grpSpPr>
      <p:pic>
        <p:nvPicPr>
          <p:cNvPr id="568" name="Google Shape;568;p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9" name="Google Shape;569;p6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70" name="Google Shape;570;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71" name="Google Shape;571;p6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72"/>
        <p:cNvGrpSpPr/>
        <p:nvPr/>
      </p:nvGrpSpPr>
      <p:grpSpPr>
        <a:xfrm>
          <a:off x="0" y="0"/>
          <a:ext cx="0" cy="0"/>
          <a:chOff x="0" y="0"/>
          <a:chExt cx="0" cy="0"/>
        </a:xfrm>
      </p:grpSpPr>
      <p:pic>
        <p:nvPicPr>
          <p:cNvPr id="573" name="Google Shape;573;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4" name="Google Shape;574;p6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75" name="Google Shape;575;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76" name="Google Shape;576;p6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77"/>
        <p:cNvGrpSpPr/>
        <p:nvPr/>
      </p:nvGrpSpPr>
      <p:grpSpPr>
        <a:xfrm>
          <a:off x="0" y="0"/>
          <a:ext cx="0" cy="0"/>
          <a:chOff x="0" y="0"/>
          <a:chExt cx="0" cy="0"/>
        </a:xfrm>
      </p:grpSpPr>
      <p:pic>
        <p:nvPicPr>
          <p:cNvPr id="578" name="Google Shape;578;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0" name="Google Shape;580;p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581" name="Google Shape;581;p7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582"/>
        <p:cNvGrpSpPr/>
        <p:nvPr/>
      </p:nvGrpSpPr>
      <p:grpSpPr>
        <a:xfrm>
          <a:off x="0" y="0"/>
          <a:ext cx="0" cy="0"/>
          <a:chOff x="0" y="0"/>
          <a:chExt cx="0" cy="0"/>
        </a:xfrm>
      </p:grpSpPr>
      <p:pic>
        <p:nvPicPr>
          <p:cNvPr id="583" name="Google Shape;583;p71"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584" name="Google Shape;584;p7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85" name="Google Shape;585;p7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86" name="Google Shape;586;p7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87" name="Google Shape;587;p7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88" name="Google Shape;588;p7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89" name="Google Shape;589;p7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90" name="Google Shape;590;p7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591"/>
        <p:cNvGrpSpPr/>
        <p:nvPr/>
      </p:nvGrpSpPr>
      <p:grpSpPr>
        <a:xfrm>
          <a:off x="0" y="0"/>
          <a:ext cx="0" cy="0"/>
          <a:chOff x="0" y="0"/>
          <a:chExt cx="0" cy="0"/>
        </a:xfrm>
      </p:grpSpPr>
      <p:pic>
        <p:nvPicPr>
          <p:cNvPr id="592" name="Google Shape;592;p7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593" name="Google Shape;593;p7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94" name="Google Shape;594;p7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95" name="Google Shape;595;p7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96" name="Google Shape;596;p7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97" name="Google Shape;597;p7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98" name="Google Shape;598;p7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99" name="Google Shape;599;p7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00"/>
        <p:cNvGrpSpPr/>
        <p:nvPr/>
      </p:nvGrpSpPr>
      <p:grpSpPr>
        <a:xfrm>
          <a:off x="0" y="0"/>
          <a:ext cx="0" cy="0"/>
          <a:chOff x="0" y="0"/>
          <a:chExt cx="0" cy="0"/>
        </a:xfrm>
      </p:grpSpPr>
      <p:pic>
        <p:nvPicPr>
          <p:cNvPr id="601" name="Google Shape;601;p7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02" name="Google Shape;602;p7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03" name="Google Shape;603;p7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4"/>
        <p:cNvGrpSpPr/>
        <p:nvPr/>
      </p:nvGrpSpPr>
      <p:grpSpPr>
        <a:xfrm>
          <a:off x="0" y="0"/>
          <a:ext cx="0" cy="0"/>
          <a:chOff x="0" y="0"/>
          <a:chExt cx="0" cy="0"/>
        </a:xfrm>
      </p:grpSpPr>
      <p:sp>
        <p:nvSpPr>
          <p:cNvPr id="605" name="Google Shape;60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7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07" name="Google Shape;607;p7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08" name="Google Shape;60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9"/>
        <p:cNvGrpSpPr/>
        <p:nvPr/>
      </p:nvGrpSpPr>
      <p:grpSpPr>
        <a:xfrm>
          <a:off x="0" y="0"/>
          <a:ext cx="0" cy="0"/>
          <a:chOff x="0" y="0"/>
          <a:chExt cx="0" cy="0"/>
        </a:xfrm>
      </p:grpSpPr>
      <p:sp>
        <p:nvSpPr>
          <p:cNvPr id="610" name="Google Shape;610;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1" name="Google Shape;61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2"/>
        <p:cNvGrpSpPr/>
        <p:nvPr/>
      </p:nvGrpSpPr>
      <p:grpSpPr>
        <a:xfrm>
          <a:off x="0" y="0"/>
          <a:ext cx="0" cy="0"/>
          <a:chOff x="0" y="0"/>
          <a:chExt cx="0" cy="0"/>
        </a:xfrm>
      </p:grpSpPr>
      <p:sp>
        <p:nvSpPr>
          <p:cNvPr id="613" name="Google Shape;613;p7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7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5" name="Google Shape;61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6"/>
        <p:cNvGrpSpPr/>
        <p:nvPr/>
      </p:nvGrpSpPr>
      <p:grpSpPr>
        <a:xfrm>
          <a:off x="0" y="0"/>
          <a:ext cx="0" cy="0"/>
          <a:chOff x="0" y="0"/>
          <a:chExt cx="0" cy="0"/>
        </a:xfrm>
      </p:grpSpPr>
      <p:sp>
        <p:nvSpPr>
          <p:cNvPr id="617" name="Google Shape;617;p7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18" name="Google Shape;61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Rural Cohort">
  <p:cSld name="SECTION_TITLE_AND_DESCRIPTION">
    <p:spTree>
      <p:nvGrpSpPr>
        <p:cNvPr id="1" name="Shape 619"/>
        <p:cNvGrpSpPr/>
        <p:nvPr/>
      </p:nvGrpSpPr>
      <p:grpSpPr>
        <a:xfrm>
          <a:off x="0" y="0"/>
          <a:ext cx="0" cy="0"/>
          <a:chOff x="0" y="0"/>
          <a:chExt cx="0" cy="0"/>
        </a:xfrm>
      </p:grpSpPr>
      <p:sp>
        <p:nvSpPr>
          <p:cNvPr id="620" name="Google Shape;620;p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8"/>
          <p:cNvSpPr txBox="1">
            <a:spLocks noGrp="1"/>
          </p:cNvSpPr>
          <p:nvPr>
            <p:ph type="subTitle" idx="1"/>
          </p:nvPr>
        </p:nvSpPr>
        <p:spPr>
          <a:xfrm>
            <a:off x="265500" y="1620150"/>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2" name="Google Shape;622;p7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23" name="Google Shape;623;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24" name="Google Shape;624;p78"/>
          <p:cNvPicPr preferRelativeResize="0"/>
          <p:nvPr/>
        </p:nvPicPr>
        <p:blipFill>
          <a:blip r:embed="rId2">
            <a:alphaModFix/>
          </a:blip>
          <a:stretch>
            <a:fillRect/>
          </a:stretch>
        </p:blipFill>
        <p:spPr>
          <a:xfrm>
            <a:off x="69125" y="88425"/>
            <a:ext cx="4437949" cy="13078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5"/>
        <p:cNvGrpSpPr/>
        <p:nvPr/>
      </p:nvGrpSpPr>
      <p:grpSpPr>
        <a:xfrm>
          <a:off x="0" y="0"/>
          <a:ext cx="0" cy="0"/>
          <a:chOff x="0" y="0"/>
          <a:chExt cx="0" cy="0"/>
        </a:xfrm>
      </p:grpSpPr>
      <p:sp>
        <p:nvSpPr>
          <p:cNvPr id="626" name="Google Shape;626;p79"/>
          <p:cNvSpPr txBox="1">
            <a:spLocks noGrp="1"/>
          </p:cNvSpPr>
          <p:nvPr>
            <p:ph type="body" idx="1"/>
          </p:nvPr>
        </p:nvSpPr>
        <p:spPr>
          <a:xfrm>
            <a:off x="3777650" y="1803100"/>
            <a:ext cx="41715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27" name="Google Shape;627;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8" name="Google Shape;628;p79"/>
          <p:cNvSpPr/>
          <p:nvPr/>
        </p:nvSpPr>
        <p:spPr>
          <a:xfrm>
            <a:off x="-1845350" y="-757050"/>
            <a:ext cx="5205000" cy="7026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29" name="Google Shape;629;p79"/>
          <p:cNvPicPr preferRelativeResize="0"/>
          <p:nvPr/>
        </p:nvPicPr>
        <p:blipFill>
          <a:blip r:embed="rId2">
            <a:alphaModFix/>
          </a:blip>
          <a:stretch>
            <a:fillRect/>
          </a:stretch>
        </p:blipFill>
        <p:spPr>
          <a:xfrm>
            <a:off x="3624225" y="173250"/>
            <a:ext cx="4848225" cy="14287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0"/>
        <p:cNvGrpSpPr/>
        <p:nvPr/>
      </p:nvGrpSpPr>
      <p:grpSpPr>
        <a:xfrm>
          <a:off x="0" y="0"/>
          <a:ext cx="0" cy="0"/>
          <a:chOff x="0" y="0"/>
          <a:chExt cx="0" cy="0"/>
        </a:xfrm>
      </p:grpSpPr>
      <p:sp>
        <p:nvSpPr>
          <p:cNvPr id="631" name="Google Shape;631;p8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2" name="Google Shape;632;p8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33" name="Google Shape;63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4"/>
        <p:cNvGrpSpPr/>
        <p:nvPr/>
      </p:nvGrpSpPr>
      <p:grpSpPr>
        <a:xfrm>
          <a:off x="0" y="0"/>
          <a:ext cx="0" cy="0"/>
          <a:chOff x="0" y="0"/>
          <a:chExt cx="0" cy="0"/>
        </a:xfrm>
      </p:grpSpPr>
      <p:sp>
        <p:nvSpPr>
          <p:cNvPr id="635" name="Google Shape;635;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636"/>
        <p:cNvGrpSpPr/>
        <p:nvPr/>
      </p:nvGrpSpPr>
      <p:grpSpPr>
        <a:xfrm>
          <a:off x="0" y="0"/>
          <a:ext cx="0" cy="0"/>
          <a:chOff x="0" y="0"/>
          <a:chExt cx="0" cy="0"/>
        </a:xfrm>
      </p:grpSpPr>
      <p:sp>
        <p:nvSpPr>
          <p:cNvPr id="637" name="Google Shape;637;p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38" name="Google Shape;638;p8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9" name="Google Shape;63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_1">
    <p:spTree>
      <p:nvGrpSpPr>
        <p:cNvPr id="1" name="Shape 640"/>
        <p:cNvGrpSpPr/>
        <p:nvPr/>
      </p:nvGrpSpPr>
      <p:grpSpPr>
        <a:xfrm>
          <a:off x="0" y="0"/>
          <a:ext cx="0" cy="0"/>
          <a:chOff x="0" y="0"/>
          <a:chExt cx="0" cy="0"/>
        </a:xfrm>
      </p:grpSpPr>
      <p:pic>
        <p:nvPicPr>
          <p:cNvPr id="641" name="Google Shape;641;p83"/>
          <p:cNvPicPr preferRelativeResize="0"/>
          <p:nvPr/>
        </p:nvPicPr>
        <p:blipFill>
          <a:blip r:embed="rId2">
            <a:alphaModFix/>
          </a:blip>
          <a:stretch>
            <a:fillRect/>
          </a:stretch>
        </p:blipFill>
        <p:spPr>
          <a:xfrm>
            <a:off x="8146725" y="4676400"/>
            <a:ext cx="867951" cy="369000"/>
          </a:xfrm>
          <a:prstGeom prst="rect">
            <a:avLst/>
          </a:prstGeom>
          <a:noFill/>
          <a:ln>
            <a:noFill/>
          </a:ln>
        </p:spPr>
      </p:pic>
      <p:pic>
        <p:nvPicPr>
          <p:cNvPr id="642" name="Google Shape;642;p83"/>
          <p:cNvPicPr preferRelativeResize="0"/>
          <p:nvPr/>
        </p:nvPicPr>
        <p:blipFill>
          <a:blip r:embed="rId3">
            <a:alphaModFix/>
          </a:blip>
          <a:stretch>
            <a:fillRect/>
          </a:stretch>
        </p:blipFill>
        <p:spPr>
          <a:xfrm>
            <a:off x="0" y="0"/>
            <a:ext cx="9144000" cy="914400"/>
          </a:xfrm>
          <a:prstGeom prst="rect">
            <a:avLst/>
          </a:prstGeom>
          <a:noFill/>
          <a:ln>
            <a:noFill/>
          </a:ln>
        </p:spPr>
      </p:pic>
      <p:sp>
        <p:nvSpPr>
          <p:cNvPr id="643" name="Google Shape;643;p83"/>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sz="2000">
                <a:solidFill>
                  <a:schemeClr val="lt1"/>
                </a:solidFill>
                <a:latin typeface="Rockwell"/>
                <a:ea typeface="Rockwell"/>
                <a:cs typeface="Rockwell"/>
                <a:sym typeface="Rockwell"/>
              </a:defRPr>
            </a:lvl1pPr>
            <a:lvl2pPr lvl="1" rtl="0">
              <a:spcBef>
                <a:spcPts val="0"/>
              </a:spcBef>
              <a:spcAft>
                <a:spcPts val="0"/>
              </a:spcAft>
              <a:buSzPts val="2800"/>
              <a:buNone/>
              <a:defRPr sz="2000">
                <a:solidFill>
                  <a:srgbClr val="FFFFFF"/>
                </a:solidFill>
                <a:latin typeface="Rockwell"/>
                <a:ea typeface="Rockwell"/>
                <a:cs typeface="Rockwell"/>
                <a:sym typeface="Rockwell"/>
              </a:defRPr>
            </a:lvl2pPr>
            <a:lvl3pPr lvl="2" rtl="0">
              <a:spcBef>
                <a:spcPts val="0"/>
              </a:spcBef>
              <a:spcAft>
                <a:spcPts val="0"/>
              </a:spcAft>
              <a:buSzPts val="2800"/>
              <a:buNone/>
              <a:defRPr sz="2000">
                <a:solidFill>
                  <a:srgbClr val="FFFFFF"/>
                </a:solidFill>
                <a:latin typeface="Rockwell"/>
                <a:ea typeface="Rockwell"/>
                <a:cs typeface="Rockwell"/>
                <a:sym typeface="Rockwell"/>
              </a:defRPr>
            </a:lvl3pPr>
            <a:lvl4pPr lvl="3" rtl="0">
              <a:spcBef>
                <a:spcPts val="0"/>
              </a:spcBef>
              <a:spcAft>
                <a:spcPts val="0"/>
              </a:spcAft>
              <a:buSzPts val="2800"/>
              <a:buNone/>
              <a:defRPr sz="2000">
                <a:solidFill>
                  <a:srgbClr val="FFFFFF"/>
                </a:solidFill>
                <a:latin typeface="Rockwell"/>
                <a:ea typeface="Rockwell"/>
                <a:cs typeface="Rockwell"/>
                <a:sym typeface="Rockwell"/>
              </a:defRPr>
            </a:lvl4pPr>
            <a:lvl5pPr lvl="4" rtl="0">
              <a:spcBef>
                <a:spcPts val="0"/>
              </a:spcBef>
              <a:spcAft>
                <a:spcPts val="0"/>
              </a:spcAft>
              <a:buSzPts val="2800"/>
              <a:buNone/>
              <a:defRPr sz="2000">
                <a:solidFill>
                  <a:srgbClr val="FFFFFF"/>
                </a:solidFill>
                <a:latin typeface="Rockwell"/>
                <a:ea typeface="Rockwell"/>
                <a:cs typeface="Rockwell"/>
                <a:sym typeface="Rockwell"/>
              </a:defRPr>
            </a:lvl5pPr>
            <a:lvl6pPr lvl="5" rtl="0">
              <a:spcBef>
                <a:spcPts val="0"/>
              </a:spcBef>
              <a:spcAft>
                <a:spcPts val="0"/>
              </a:spcAft>
              <a:buSzPts val="2800"/>
              <a:buNone/>
              <a:defRPr sz="2000">
                <a:solidFill>
                  <a:srgbClr val="FFFFFF"/>
                </a:solidFill>
                <a:latin typeface="Rockwell"/>
                <a:ea typeface="Rockwell"/>
                <a:cs typeface="Rockwell"/>
                <a:sym typeface="Rockwell"/>
              </a:defRPr>
            </a:lvl6pPr>
            <a:lvl7pPr lvl="6" rtl="0">
              <a:spcBef>
                <a:spcPts val="0"/>
              </a:spcBef>
              <a:spcAft>
                <a:spcPts val="0"/>
              </a:spcAft>
              <a:buSzPts val="2800"/>
              <a:buNone/>
              <a:defRPr sz="2000">
                <a:solidFill>
                  <a:srgbClr val="FFFFFF"/>
                </a:solidFill>
                <a:latin typeface="Rockwell"/>
                <a:ea typeface="Rockwell"/>
                <a:cs typeface="Rockwell"/>
                <a:sym typeface="Rockwell"/>
              </a:defRPr>
            </a:lvl7pPr>
            <a:lvl8pPr lvl="7" rtl="0">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644" name="Google Shape;644;p83"/>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cxnSp>
        <p:nvCxnSpPr>
          <p:cNvPr id="645" name="Google Shape;645;p83"/>
          <p:cNvCxnSpPr/>
          <p:nvPr/>
        </p:nvCxnSpPr>
        <p:spPr>
          <a:xfrm>
            <a:off x="0" y="4561600"/>
            <a:ext cx="9152700" cy="0"/>
          </a:xfrm>
          <a:prstGeom prst="straightConnector1">
            <a:avLst/>
          </a:prstGeom>
          <a:noFill/>
          <a:ln w="9525" cap="flat" cmpd="sng">
            <a:solidFill>
              <a:srgbClr val="6AA84F"/>
            </a:solidFill>
            <a:prstDash val="solid"/>
            <a:round/>
            <a:headEnd type="none" w="med" len="med"/>
            <a:tailEnd type="none" w="med" len="med"/>
          </a:ln>
        </p:spPr>
      </p:cxnSp>
      <p:sp>
        <p:nvSpPr>
          <p:cNvPr id="646" name="Google Shape;646;p83"/>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7"/>
        <p:cNvGrpSpPr/>
        <p:nvPr/>
      </p:nvGrpSpPr>
      <p:grpSpPr>
        <a:xfrm>
          <a:off x="0" y="0"/>
          <a:ext cx="0" cy="0"/>
          <a:chOff x="0" y="0"/>
          <a:chExt cx="0" cy="0"/>
        </a:xfrm>
      </p:grpSpPr>
      <p:pic>
        <p:nvPicPr>
          <p:cNvPr id="648" name="Google Shape;648;p84"/>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649" name="Google Shape;649;p84"/>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50" name="Google Shape;650;p84"/>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651" name="Google Shape;651;p84"/>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652" name="Google Shape;652;p8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Slide - Green" type="title">
  <p:cSld name="TITLE">
    <p:spTree>
      <p:nvGrpSpPr>
        <p:cNvPr id="1" name="Shape 657"/>
        <p:cNvGrpSpPr/>
        <p:nvPr/>
      </p:nvGrpSpPr>
      <p:grpSpPr>
        <a:xfrm>
          <a:off x="0" y="0"/>
          <a:ext cx="0" cy="0"/>
          <a:chOff x="0" y="0"/>
          <a:chExt cx="0" cy="0"/>
        </a:xfrm>
      </p:grpSpPr>
      <p:sp>
        <p:nvSpPr>
          <p:cNvPr id="658" name="Google Shape;658;p86"/>
          <p:cNvSpPr/>
          <p:nvPr/>
        </p:nvSpPr>
        <p:spPr>
          <a:xfrm>
            <a:off x="4572000" y="0"/>
            <a:ext cx="4572000" cy="5143500"/>
          </a:xfrm>
          <a:prstGeom prst="rect">
            <a:avLst/>
          </a:prstGeom>
          <a:solidFill>
            <a:srgbClr val="87BF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9" name="Google Shape;659;p86" descr="CDE logo"/>
          <p:cNvPicPr preferRelativeResize="0"/>
          <p:nvPr/>
        </p:nvPicPr>
        <p:blipFill>
          <a:blip r:embed="rId2">
            <a:alphaModFix/>
          </a:blip>
          <a:stretch>
            <a:fillRect/>
          </a:stretch>
        </p:blipFill>
        <p:spPr>
          <a:xfrm>
            <a:off x="6251852" y="4188675"/>
            <a:ext cx="1385151" cy="874376"/>
          </a:xfrm>
          <a:prstGeom prst="rect">
            <a:avLst/>
          </a:prstGeom>
          <a:noFill/>
          <a:ln>
            <a:noFill/>
          </a:ln>
        </p:spPr>
      </p:pic>
      <p:sp>
        <p:nvSpPr>
          <p:cNvPr id="660" name="Google Shape;660;p86"/>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sp>
        <p:nvSpPr>
          <p:cNvPr id="661" name="Google Shape;661;p86"/>
          <p:cNvSpPr txBox="1">
            <a:spLocks noGrp="1"/>
          </p:cNvSpPr>
          <p:nvPr>
            <p:ph type="title"/>
          </p:nvPr>
        </p:nvSpPr>
        <p:spPr>
          <a:xfrm>
            <a:off x="4730250" y="380650"/>
            <a:ext cx="41799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62" name="Google Shape;662;p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3" name="Google Shape;663;p86"/>
          <p:cNvPicPr preferRelativeResize="0"/>
          <p:nvPr/>
        </p:nvPicPr>
        <p:blipFill>
          <a:blip r:embed="rId3">
            <a:alphaModFix/>
          </a:blip>
          <a:stretch>
            <a:fillRect/>
          </a:stretch>
        </p:blipFill>
        <p:spPr>
          <a:xfrm>
            <a:off x="641375" y="753800"/>
            <a:ext cx="3296725" cy="33081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64"/>
        <p:cNvGrpSpPr/>
        <p:nvPr/>
      </p:nvGrpSpPr>
      <p:grpSpPr>
        <a:xfrm>
          <a:off x="0" y="0"/>
          <a:ext cx="0" cy="0"/>
          <a:chOff x="0" y="0"/>
          <a:chExt cx="0" cy="0"/>
        </a:xfrm>
      </p:grpSpPr>
      <p:sp>
        <p:nvSpPr>
          <p:cNvPr id="665" name="Google Shape;665;p87"/>
          <p:cNvSpPr/>
          <p:nvPr/>
        </p:nvSpPr>
        <p:spPr>
          <a:xfrm>
            <a:off x="0" y="4311400"/>
            <a:ext cx="9144000" cy="839400"/>
          </a:xfrm>
          <a:prstGeom prst="rect">
            <a:avLst/>
          </a:prstGeom>
          <a:solidFill>
            <a:srgbClr val="87BF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6" name="Google Shape;666;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667" name="Google Shape;667;p8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668" name="Google Shape;668;p87" descr="CDE logo"/>
          <p:cNvPicPr preferRelativeResize="0"/>
          <p:nvPr/>
        </p:nvPicPr>
        <p:blipFill>
          <a:blip r:embed="rId2">
            <a:alphaModFix/>
          </a:blip>
          <a:stretch>
            <a:fillRect/>
          </a:stretch>
        </p:blipFill>
        <p:spPr>
          <a:xfrm>
            <a:off x="8002150" y="4518325"/>
            <a:ext cx="924425" cy="403399"/>
          </a:xfrm>
          <a:prstGeom prst="rect">
            <a:avLst/>
          </a:prstGeom>
          <a:noFill/>
          <a:ln>
            <a:noFill/>
          </a:ln>
        </p:spPr>
      </p:pic>
      <p:cxnSp>
        <p:nvCxnSpPr>
          <p:cNvPr id="669" name="Google Shape;669;p87" descr="&quot;&quot;"/>
          <p:cNvCxnSpPr/>
          <p:nvPr/>
        </p:nvCxnSpPr>
        <p:spPr>
          <a:xfrm>
            <a:off x="0" y="918350"/>
            <a:ext cx="7479600" cy="0"/>
          </a:xfrm>
          <a:prstGeom prst="straightConnector1">
            <a:avLst/>
          </a:prstGeom>
          <a:noFill/>
          <a:ln w="19050" cap="flat" cmpd="sng">
            <a:solidFill>
              <a:srgbClr val="87BF40"/>
            </a:solidFill>
            <a:prstDash val="solid"/>
            <a:round/>
            <a:headEnd type="none" w="med" len="med"/>
            <a:tailEnd type="none" w="med" len="med"/>
          </a:ln>
        </p:spPr>
      </p:cxnSp>
      <p:sp>
        <p:nvSpPr>
          <p:cNvPr id="670" name="Google Shape;670;p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1" name="Google Shape;671;p8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72" name="Google Shape;672;p8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73" name="Google Shape;673;p87" descr="Photo of elementary student"/>
          <p:cNvPicPr preferRelativeResize="0"/>
          <p:nvPr/>
        </p:nvPicPr>
        <p:blipFill>
          <a:blip r:embed="rId3">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674"/>
        <p:cNvGrpSpPr/>
        <p:nvPr/>
      </p:nvGrpSpPr>
      <p:grpSpPr>
        <a:xfrm>
          <a:off x="0" y="0"/>
          <a:ext cx="0" cy="0"/>
          <a:chOff x="0" y="0"/>
          <a:chExt cx="0" cy="0"/>
        </a:xfrm>
      </p:grpSpPr>
      <p:sp>
        <p:nvSpPr>
          <p:cNvPr id="675" name="Google Shape;675;p88"/>
          <p:cNvSpPr/>
          <p:nvPr/>
        </p:nvSpPr>
        <p:spPr>
          <a:xfrm>
            <a:off x="0" y="4311400"/>
            <a:ext cx="9144000" cy="839400"/>
          </a:xfrm>
          <a:prstGeom prst="rect">
            <a:avLst/>
          </a:prstGeom>
          <a:solidFill>
            <a:srgbClr val="87BF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6" name="Google Shape;676;p8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677" name="Google Shape;677;p88" descr="&quot;&quot;"/>
          <p:cNvCxnSpPr/>
          <p:nvPr/>
        </p:nvCxnSpPr>
        <p:spPr>
          <a:xfrm>
            <a:off x="0" y="918350"/>
            <a:ext cx="7479600" cy="0"/>
          </a:xfrm>
          <a:prstGeom prst="straightConnector1">
            <a:avLst/>
          </a:prstGeom>
          <a:noFill/>
          <a:ln w="19050" cap="flat" cmpd="sng">
            <a:solidFill>
              <a:srgbClr val="87BF40"/>
            </a:solidFill>
            <a:prstDash val="solid"/>
            <a:round/>
            <a:headEnd type="none" w="med" len="med"/>
            <a:tailEnd type="none" w="med" len="med"/>
          </a:ln>
        </p:spPr>
      </p:cxnSp>
      <p:sp>
        <p:nvSpPr>
          <p:cNvPr id="678" name="Google Shape;678;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9" name="Google Shape;679;p8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0" name="Google Shape;680;p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81" name="Google Shape;681;p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2" name="Google Shape;682;p88" descr="CDE logo"/>
          <p:cNvPicPr preferRelativeResize="0"/>
          <p:nvPr/>
        </p:nvPicPr>
        <p:blipFill>
          <a:blip r:embed="rId2">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683"/>
        <p:cNvGrpSpPr/>
        <p:nvPr/>
      </p:nvGrpSpPr>
      <p:grpSpPr>
        <a:xfrm>
          <a:off x="0" y="0"/>
          <a:ext cx="0" cy="0"/>
          <a:chOff x="0" y="0"/>
          <a:chExt cx="0" cy="0"/>
        </a:xfrm>
      </p:grpSpPr>
      <p:sp>
        <p:nvSpPr>
          <p:cNvPr id="684" name="Google Shape;684;p89"/>
          <p:cNvSpPr/>
          <p:nvPr/>
        </p:nvSpPr>
        <p:spPr>
          <a:xfrm>
            <a:off x="0" y="4311400"/>
            <a:ext cx="9144000" cy="839400"/>
          </a:xfrm>
          <a:prstGeom prst="rect">
            <a:avLst/>
          </a:prstGeom>
          <a:solidFill>
            <a:srgbClr val="87BF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5" name="Google Shape;685;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6" name="Google Shape;686;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687" name="Google Shape;687;p8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88" name="Google Shape;688;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9" name="Google Shape;689;p89" descr="CDE logo"/>
          <p:cNvPicPr preferRelativeResize="0"/>
          <p:nvPr/>
        </p:nvPicPr>
        <p:blipFill>
          <a:blip r:embed="rId2">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0"/>
        <p:cNvGrpSpPr/>
        <p:nvPr/>
      </p:nvGrpSpPr>
      <p:grpSpPr>
        <a:xfrm>
          <a:off x="0" y="0"/>
          <a:ext cx="0" cy="0"/>
          <a:chOff x="0" y="0"/>
          <a:chExt cx="0" cy="0"/>
        </a:xfrm>
      </p:grpSpPr>
      <p:sp>
        <p:nvSpPr>
          <p:cNvPr id="691" name="Google Shape;691;p90"/>
          <p:cNvSpPr txBox="1">
            <a:spLocks noGrp="1"/>
          </p:cNvSpPr>
          <p:nvPr>
            <p:ph type="title"/>
          </p:nvPr>
        </p:nvSpPr>
        <p:spPr>
          <a:xfrm>
            <a:off x="0" y="3469300"/>
            <a:ext cx="9144000" cy="8439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92" name="Google Shape;692;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3" name="Google Shape;693;p9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694" name="Google Shape;694;p90"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695" name="Google Shape;695;p9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696" name="Google Shape;696;p9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697" name="Google Shape;697;p9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698" name="Google Shape;698;p9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699" name="Google Shape;699;p9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00" name="Google Shape;700;p90"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701" name="Google Shape;701;p90"/>
          <p:cNvGrpSpPr/>
          <p:nvPr/>
        </p:nvGrpSpPr>
        <p:grpSpPr>
          <a:xfrm>
            <a:off x="311700" y="3548650"/>
            <a:ext cx="8363900" cy="646200"/>
            <a:chOff x="375100" y="3396250"/>
            <a:chExt cx="8363900" cy="646200"/>
          </a:xfrm>
        </p:grpSpPr>
        <p:sp>
          <p:nvSpPr>
            <p:cNvPr id="702" name="Google Shape;702;p9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3" name="Google Shape;703;p9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9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5" name="Google Shape;705;p9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6" name="Google Shape;706;p9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707" name="Google Shape;707;p9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708" name="Google Shape;708;p9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709" name="Google Shape;709;p9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710" name="Google Shape;710;p90"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11" name="Google Shape;711;p90"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12" name="Google Shape;712;p90"/>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713" name="Google Shape;713;p90"/>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714" name="Google Shape;714;p9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715" name="Google Shape;715;p90"/>
          <p:cNvSpPr txBox="1"/>
          <p:nvPr/>
        </p:nvSpPr>
        <p:spPr>
          <a:xfrm>
            <a:off x="311700" y="171000"/>
            <a:ext cx="69885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Colorado Department of Education Theory of Change</a:t>
            </a:r>
            <a:endParaRPr sz="2000" b="1">
              <a:solidFill>
                <a:schemeClr val="dk1"/>
              </a:solidFill>
              <a:latin typeface="Roboto"/>
              <a:ea typeface="Roboto"/>
              <a:cs typeface="Roboto"/>
              <a:sym typeface="Roboto"/>
            </a:endParaRPr>
          </a:p>
        </p:txBody>
      </p:sp>
      <p:cxnSp>
        <p:nvCxnSpPr>
          <p:cNvPr id="716" name="Google Shape;716;p90"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717" name="Google Shape;717;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18" name="Google Shape;718;p90" descr="CDE logo"/>
          <p:cNvPicPr preferRelativeResize="0"/>
          <p:nvPr/>
        </p:nvPicPr>
        <p:blipFill>
          <a:blip r:embed="rId2">
            <a:alphaModFix/>
          </a:blip>
          <a:stretch>
            <a:fillRect/>
          </a:stretch>
        </p:blipFill>
        <p:spPr>
          <a:xfrm>
            <a:off x="7814575"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9"/>
        <p:cNvGrpSpPr/>
        <p:nvPr/>
      </p:nvGrpSpPr>
      <p:grpSpPr>
        <a:xfrm>
          <a:off x="0" y="0"/>
          <a:ext cx="0" cy="0"/>
          <a:chOff x="0" y="0"/>
          <a:chExt cx="0" cy="0"/>
        </a:xfrm>
      </p:grpSpPr>
      <p:pic>
        <p:nvPicPr>
          <p:cNvPr id="720" name="Google Shape;720;p91"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721" name="Google Shape;721;p91"/>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2" name="Google Shape;722;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23" name="Google Shape;723;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24" name="Google Shape;724;p9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25"/>
        <p:cNvGrpSpPr/>
        <p:nvPr/>
      </p:nvGrpSpPr>
      <p:grpSpPr>
        <a:xfrm>
          <a:off x="0" y="0"/>
          <a:ext cx="0" cy="0"/>
          <a:chOff x="0" y="0"/>
          <a:chExt cx="0" cy="0"/>
        </a:xfrm>
      </p:grpSpPr>
      <p:pic>
        <p:nvPicPr>
          <p:cNvPr id="726" name="Google Shape;726;p9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27" name="Google Shape;727;p92"/>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8" name="Google Shape;728;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29" name="Google Shape;729;p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0" name="Google Shape;730;p9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31"/>
        <p:cNvGrpSpPr/>
        <p:nvPr/>
      </p:nvGrpSpPr>
      <p:grpSpPr>
        <a:xfrm>
          <a:off x="0" y="0"/>
          <a:ext cx="0" cy="0"/>
          <a:chOff x="0" y="0"/>
          <a:chExt cx="0" cy="0"/>
        </a:xfrm>
      </p:grpSpPr>
      <p:pic>
        <p:nvPicPr>
          <p:cNvPr id="732" name="Google Shape;732;p9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3" name="Google Shape;733;p93"/>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34" name="Google Shape;73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3"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736" name="Google Shape;736;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37"/>
        <p:cNvGrpSpPr/>
        <p:nvPr/>
      </p:nvGrpSpPr>
      <p:grpSpPr>
        <a:xfrm>
          <a:off x="0" y="0"/>
          <a:ext cx="0" cy="0"/>
          <a:chOff x="0" y="0"/>
          <a:chExt cx="0" cy="0"/>
        </a:xfrm>
      </p:grpSpPr>
      <p:pic>
        <p:nvPicPr>
          <p:cNvPr id="738" name="Google Shape;738;p9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9" name="Google Shape;739;p94"/>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40" name="Google Shape;740;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741" name="Google Shape;741;p9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42"/>
        <p:cNvGrpSpPr/>
        <p:nvPr/>
      </p:nvGrpSpPr>
      <p:grpSpPr>
        <a:xfrm>
          <a:off x="0" y="0"/>
          <a:ext cx="0" cy="0"/>
          <a:chOff x="0" y="0"/>
          <a:chExt cx="0" cy="0"/>
        </a:xfrm>
      </p:grpSpPr>
      <p:pic>
        <p:nvPicPr>
          <p:cNvPr id="743" name="Google Shape;743;p9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4" name="Google Shape;744;p95"/>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45" name="Google Shape;745;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6" name="Google Shape;746;p9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47"/>
        <p:cNvGrpSpPr/>
        <p:nvPr/>
      </p:nvGrpSpPr>
      <p:grpSpPr>
        <a:xfrm>
          <a:off x="0" y="0"/>
          <a:ext cx="0" cy="0"/>
          <a:chOff x="0" y="0"/>
          <a:chExt cx="0" cy="0"/>
        </a:xfrm>
      </p:grpSpPr>
      <p:pic>
        <p:nvPicPr>
          <p:cNvPr id="748" name="Google Shape;748;p9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9" name="Google Shape;749;p96"/>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0" name="Google Shape;750;p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51" name="Google Shape;751;p9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52"/>
        <p:cNvGrpSpPr/>
        <p:nvPr/>
      </p:nvGrpSpPr>
      <p:grpSpPr>
        <a:xfrm>
          <a:off x="0" y="0"/>
          <a:ext cx="0" cy="0"/>
          <a:chOff x="0" y="0"/>
          <a:chExt cx="0" cy="0"/>
        </a:xfrm>
      </p:grpSpPr>
      <p:sp>
        <p:nvSpPr>
          <p:cNvPr id="753" name="Google Shape;753;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4" name="Google Shape;754;p97" descr="&quot;&quot;"/>
          <p:cNvSpPr/>
          <p:nvPr/>
        </p:nvSpPr>
        <p:spPr>
          <a:xfrm>
            <a:off x="1125" y="0"/>
            <a:ext cx="9144000" cy="2743200"/>
          </a:xfrm>
          <a:prstGeom prst="rect">
            <a:avLst/>
          </a:prstGeom>
          <a:solidFill>
            <a:srgbClr val="87BF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5" name="Google Shape;755;p9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56" name="Google Shape;756;p97" descr="CDE logo"/>
          <p:cNvPicPr preferRelativeResize="0"/>
          <p:nvPr/>
        </p:nvPicPr>
        <p:blipFill>
          <a:blip r:embed="rId2">
            <a:alphaModFix/>
          </a:blip>
          <a:stretch>
            <a:fillRect/>
          </a:stretch>
        </p:blipFill>
        <p:spPr>
          <a:xfrm>
            <a:off x="2294525" y="746675"/>
            <a:ext cx="1456100" cy="919150"/>
          </a:xfrm>
          <a:prstGeom prst="rect">
            <a:avLst/>
          </a:prstGeom>
          <a:noFill/>
          <a:ln>
            <a:noFill/>
          </a:ln>
        </p:spPr>
      </p:pic>
      <p:pic>
        <p:nvPicPr>
          <p:cNvPr id="757" name="Google Shape;757;p97" descr="Photo of high school student"/>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758" name="Google Shape;758;p97"/>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9" name="Google Shape;759;p97"/>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760"/>
        <p:cNvGrpSpPr/>
        <p:nvPr/>
      </p:nvGrpSpPr>
      <p:grpSpPr>
        <a:xfrm>
          <a:off x="0" y="0"/>
          <a:ext cx="0" cy="0"/>
          <a:chOff x="0" y="0"/>
          <a:chExt cx="0" cy="0"/>
        </a:xfrm>
      </p:grpSpPr>
      <p:sp>
        <p:nvSpPr>
          <p:cNvPr id="761" name="Google Shape;761;p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62" name="Google Shape;762;p98" descr="CDE logo"/>
          <p:cNvPicPr preferRelativeResize="0"/>
          <p:nvPr/>
        </p:nvPicPr>
        <p:blipFill>
          <a:blip r:embed="rId2">
            <a:alphaModFix/>
          </a:blip>
          <a:stretch>
            <a:fillRect/>
          </a:stretch>
        </p:blipFill>
        <p:spPr>
          <a:xfrm>
            <a:off x="8046625" y="4594525"/>
            <a:ext cx="924425" cy="403399"/>
          </a:xfrm>
          <a:prstGeom prst="rect">
            <a:avLst/>
          </a:prstGeom>
          <a:noFill/>
          <a:ln>
            <a:noFill/>
          </a:ln>
        </p:spPr>
      </p:pic>
      <p:sp>
        <p:nvSpPr>
          <p:cNvPr id="763" name="Google Shape;763;p98"/>
          <p:cNvSpPr txBox="1">
            <a:spLocks noGrp="1"/>
          </p:cNvSpPr>
          <p:nvPr>
            <p:ph type="title"/>
          </p:nvPr>
        </p:nvSpPr>
        <p:spPr>
          <a:xfrm>
            <a:off x="0" y="4462925"/>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764"/>
        <p:cNvGrpSpPr/>
        <p:nvPr/>
      </p:nvGrpSpPr>
      <p:grpSpPr>
        <a:xfrm>
          <a:off x="0" y="0"/>
          <a:ext cx="0" cy="0"/>
          <a:chOff x="0" y="0"/>
          <a:chExt cx="0" cy="0"/>
        </a:xfrm>
      </p:grpSpPr>
      <p:pic>
        <p:nvPicPr>
          <p:cNvPr id="765" name="Google Shape;765;p9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6" name="Google Shape;766;p99"/>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7" name="Google Shape;767;p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768" name="Google Shape;768;p9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769"/>
        <p:cNvGrpSpPr/>
        <p:nvPr/>
      </p:nvGrpSpPr>
      <p:grpSpPr>
        <a:xfrm>
          <a:off x="0" y="0"/>
          <a:ext cx="0" cy="0"/>
          <a:chOff x="0" y="0"/>
          <a:chExt cx="0" cy="0"/>
        </a:xfrm>
      </p:grpSpPr>
      <p:pic>
        <p:nvPicPr>
          <p:cNvPr id="770" name="Google Shape;770;p10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1" name="Google Shape;771;p100"/>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72" name="Google Shape;772;p10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73" name="Google Shape;773;p10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774"/>
        <p:cNvGrpSpPr/>
        <p:nvPr/>
      </p:nvGrpSpPr>
      <p:grpSpPr>
        <a:xfrm>
          <a:off x="0" y="0"/>
          <a:ext cx="0" cy="0"/>
          <a:chOff x="0" y="0"/>
          <a:chExt cx="0" cy="0"/>
        </a:xfrm>
      </p:grpSpPr>
      <p:pic>
        <p:nvPicPr>
          <p:cNvPr id="775" name="Google Shape;775;p10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6" name="Google Shape;776;p101"/>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77" name="Google Shape;777;p10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78" name="Google Shape;778;p10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779"/>
        <p:cNvGrpSpPr/>
        <p:nvPr/>
      </p:nvGrpSpPr>
      <p:grpSpPr>
        <a:xfrm>
          <a:off x="0" y="0"/>
          <a:ext cx="0" cy="0"/>
          <a:chOff x="0" y="0"/>
          <a:chExt cx="0" cy="0"/>
        </a:xfrm>
      </p:grpSpPr>
      <p:pic>
        <p:nvPicPr>
          <p:cNvPr id="780" name="Google Shape;780;p10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81" name="Google Shape;781;p102"/>
          <p:cNvSpPr txBox="1">
            <a:spLocks noGrp="1"/>
          </p:cNvSpPr>
          <p:nvPr>
            <p:ph type="title"/>
          </p:nvPr>
        </p:nvSpPr>
        <p:spPr>
          <a:xfrm>
            <a:off x="0" y="3361600"/>
            <a:ext cx="9144000" cy="666600"/>
          </a:xfrm>
          <a:prstGeom prst="rect">
            <a:avLst/>
          </a:prstGeom>
          <a:solidFill>
            <a:srgbClr val="87BF40"/>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82" name="Google Shape;782;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83" name="Google Shape;783;p10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theme" Target="../theme/theme4.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7"/>
        <p:cNvGrpSpPr/>
        <p:nvPr/>
      </p:nvGrpSpPr>
      <p:grpSpPr>
        <a:xfrm>
          <a:off x="0" y="0"/>
          <a:ext cx="0" cy="0"/>
          <a:chOff x="0" y="0"/>
          <a:chExt cx="0" cy="0"/>
        </a:xfrm>
      </p:grpSpPr>
      <p:sp>
        <p:nvSpPr>
          <p:cNvPr id="328" name="Google Shape;32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29" name="Google Shape;329;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330" name="Google Shape;33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53"/>
        <p:cNvGrpSpPr/>
        <p:nvPr/>
      </p:nvGrpSpPr>
      <p:grpSpPr>
        <a:xfrm>
          <a:off x="0" y="0"/>
          <a:ext cx="0" cy="0"/>
          <a:chOff x="0" y="0"/>
          <a:chExt cx="0" cy="0"/>
        </a:xfrm>
      </p:grpSpPr>
      <p:sp>
        <p:nvSpPr>
          <p:cNvPr id="654" name="Google Shape;654;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55" name="Google Shape;655;p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56" name="Google Shape;656;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59"/>
        <p:cNvGrpSpPr/>
        <p:nvPr/>
      </p:nvGrpSpPr>
      <p:grpSpPr>
        <a:xfrm>
          <a:off x="0" y="0"/>
          <a:ext cx="0" cy="0"/>
          <a:chOff x="0" y="0"/>
          <a:chExt cx="0" cy="0"/>
        </a:xfrm>
      </p:grpSpPr>
      <p:sp>
        <p:nvSpPr>
          <p:cNvPr id="860" name="Google Shape;86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61" name="Google Shape;861;p1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862" name="Google Shape;862;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am04.safelinks.protection.outlook.com/?url=https%3A%2F%2Fbit.ly%2F4c8P1wn&amp;data=05%7C02%7Cmohajeri-nelson_n%40cde.state.co.us%7C1e80c9985ad94cb9a38508dcb1930daa%7Ca751cfc81f9a4edb83709f1c6d4bea5a%7C0%7C0%7C638580494320082709%7CUnknown%7CTWFpbGZsb3d8eyJWIjoiMC4wLjAwMDAiLCJQIjoiV2luMzIiLCJBTiI6Ik1haWwiLCJXVCI6Mn0%3D%7C0%7C%7C%7C&amp;sdata=1ilQexMFguk1jIr8IyflsCdHq8MuBmXuoCS4p%2F%2F%2FC0c%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bit.ly%2F4c8P1wn&amp;data=05%7C02%7Cmohajeri-nelson_n%40cde.state.co.us%7C1e80c9985ad94cb9a38508dcb1930daa%7Ca751cfc81f9a4edb83709f1c6d4bea5a%7C0%7C0%7C638580494320095572%7CUnknown%7CTWFpbGZsb3d8eyJWIjoiMC4wLjAwMDAiLCJQIjoiV2luMzIiLCJBTiI6Ik1haWwiLCJXVCI6Mn0%3D%7C0%7C%7C%7C&amp;sdata=DWwoVGN6as%2FHUiWCaXf4QGjjq4gi2zNpnYSCROm9P04%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am04.safelinks.protection.outlook.com/?url=https%3A%2F%2Fwww.mobilize.us%2Fcivicnation%2Fevent%2F646124%2F&amp;data=05%7C02%7Cmohajeri-nelson_n%40cde.state.co.us%7C1e80c9985ad94cb9a38508dcb1930daa%7Ca751cfc81f9a4edb83709f1c6d4bea5a%7C0%7C0%7C638580494320107429%7CUnknown%7CTWFpbGZsb3d8eyJWIjoiMC4wLjAwMDAiLCJQIjoiV2luMzIiLCJBTiI6Ik1haWwiLCJXVCI6Mn0%3D%7C0%7C%7C%7C&amp;sdata=UYaylNqFxHPZeAM2HVqWDit6EoM3EpZ7njLpiVySiiw%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www.mobilize.us%2Fcivicnation%2Fevent%2F646124%2F&amp;data=05%7C02%7Cmohajeri-nelson_n%40cde.state.co.us%7C1e80c9985ad94cb9a38508dcb1930daa%7Ca751cfc81f9a4edb83709f1c6d4bea5a%7C0%7C0%7C638580494320118519%7CUnknown%7CTWFpbGZsb3d8eyJWIjoiMC4wLjAwMDAiLCJQIjoiV2luMzIiLCJBTiI6Ik1haWwiLCJXVCI6Mn0%3D%7C0%7C%7C%7C&amp;sdata=qL%2FUtweZJsGnSM1mU1v3TkuKMmbvcIqTLs%2FAenVW2gQ%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am04.safelinks.protection.outlook.com/?url=https%3A%2F%2Fus.openforms.com%2FForm%2F607005bf-b47f-4d58-9b78-e688ed58abf5&amp;data=05%7C02%7Cmohajeri-nelson_n%40cde.state.co.us%7C1e80c9985ad94cb9a38508dcb1930daa%7Ca751cfc81f9a4edb83709f1c6d4bea5a%7C0%7C0%7C638580494320128339%7CUnknown%7CTWFpbGZsb3d8eyJWIjoiMC4wLjAwMDAiLCJQIjoiV2luMzIiLCJBTiI6Ik1haWwiLCJXVCI6Mn0%3D%7C0%7C%7C%7C&amp;sdata=GMG9%2F1fVO%2BJFQmJ1gxwnCs04gQTfHXT%2FtiqlsYv5ZA0%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us.openforms.com%2FForm%2F607005bf-b47f-4d58-9b78-e688ed58abf5&amp;data=05%7C02%7Cmohajeri-nelson_n%40cde.state.co.us%7C1e80c9985ad94cb9a38508dcb1930daa%7Ca751cfc81f9a4edb83709f1c6d4bea5a%7C0%7C0%7C638580494320138273%7CUnknown%7CTWFpbGZsb3d8eyJWIjoiMC4wLjAwMDAiLCJQIjoiV2luMzIiLCJBTiI6Ik1haWwiLCJXVCI6Mn0%3D%7C0%7C%7C%7C&amp;sdata=xyt5HKsh%2BRlc7BdluvPMiIcds%2BkeRIFIaV9RSrAJELo%3D&amp;reserved=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nam04.safelinks.protection.outlook.com/?url=https%3A%2F%2Fwww.mobilize.us%2Fcivicnation%2Fevent%2F646142%2F&amp;data=05%7C02%7Cmohajeri-nelson_n%40cde.state.co.us%7C1e80c9985ad94cb9a38508dcb1930daa%7Ca751cfc81f9a4edb83709f1c6d4bea5a%7C0%7C0%7C638580494320147309%7CUnknown%7CTWFpbGZsb3d8eyJWIjoiMC4wLjAwMDAiLCJQIjoiV2luMzIiLCJBTiI6Ik1haWwiLCJXVCI6Mn0%3D%7C0%7C%7C%7C&amp;sdata=ccjCiS8NyfRHFUqq509p1vRIyfTGybPv%2B7MLXnTKmIU%3D&amp;reserved=0"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www.mobilize.us%2Fcivicnation%2Fevent%2F646142%2F&amp;data=05%7C02%7Cmohajeri-nelson_n%40cde.state.co.us%7C1e80c9985ad94cb9a38508dcb1930daa%7Ca751cfc81f9a4edb83709f1c6d4bea5a%7C0%7C0%7C638580494320155936%7CUnknown%7CTWFpbGZsb3d8eyJWIjoiMC4wLjAwMDAiLCJQIjoiV2luMzIiLCJBTiI6Ik1haWwiLCJXVCI6Mn0%3D%7C0%7C%7C%7C&amp;sdata=ljtdNu2%2FeqVbCxz2eTNuDpOX80aAdNCtNrobZnYzHHc%3D&amp;reserved=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nam04.safelinks.protection.outlook.com/?url=https%3A%2F%2Fwww.mobilize.us%2Fcivicnation%2Fevent%2F646192%2F&amp;data=05%7C02%7Cmohajeri-nelson_n%40cde.state.co.us%7C1e80c9985ad94cb9a38508dcb1930daa%7Ca751cfc81f9a4edb83709f1c6d4bea5a%7C0%7C0%7C638580494320164181%7CUnknown%7CTWFpbGZsb3d8eyJWIjoiMC4wLjAwMDAiLCJQIjoiV2luMzIiLCJBTiI6Ik1haWwiLCJXVCI6Mn0%3D%7C0%7C%7C%7C&amp;sdata=gu0bXAFHYhz0PzaBXAjXtlL6%2FW2y2Ht8XqiGGiDr6pk%3D&amp;reserved=0"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www.mobilize.us%2Fcivicnation%2Fevent%2F646192%2F&amp;data=05%7C02%7Cmohajeri-nelson_n%40cde.state.co.us%7C1e80c9985ad94cb9a38508dcb1930daa%7Ca751cfc81f9a4edb83709f1c6d4bea5a%7C0%7C0%7C638580494320172831%7CUnknown%7CTWFpbGZsb3d8eyJWIjoiMC4wLjAwMDAiLCJQIjoiV2luMzIiLCJBTiI6Ik1haWwiLCJXVCI6Mn0%3D%7C0%7C%7C%7C&amp;sdata=JW7oOOmc7rudgcf0j7e8CWg2C8DOPP7G%2BryDfEdOWuY%3D&amp;reserved=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olorado.egrantsmanagement.com/default.aspx?ccipSessionKey=63853118641576373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s://www.cde.state.co.us/fedprograms/regionalcontactspag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fedprograms/arp_esser3_countdown_to_closeou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www.cde.state.co.us/cdefisgran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fedprograms/esser3-leapla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app.smartsheet.com/b/form/72607a92db654aa2b777c65b833fa2a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app.smartsheet.com/b/form/e787c89cee224249bdfea24c10e2044d" TargetMode="External"/><Relationship Id="rId7" Type="http://schemas.openxmlformats.org/officeDocument/2006/relationships/hyperlink" Target="mailto:penn_n@cde.state.co.u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mailto:morris_h@cde.state.co.us" TargetMode="External"/><Relationship Id="rId5" Type="http://schemas.openxmlformats.org/officeDocument/2006/relationships/hyperlink" Target="https://www.cde.state.co.us/fedprograms/esser_app_leads_8124" TargetMode="External"/><Relationship Id="rId4" Type="http://schemas.openxmlformats.org/officeDocument/2006/relationships/hyperlink" Target="https://www.cde.state.co.us/fedprograms/resourcesandtechnicalassistan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cdefisgrant/webinarstrainingsguidanc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nam04.safelinks.protection.outlook.com/?url=https%3A%2F%2Fuggandedgarinpersontraining.sched.com%2F&amp;data=05%7C02%7CMohajeri-Nelson_n%40cde.state.co.us%7C79ba1ae07fee4e2cab7c08dcacf3db20%7Ca751cfc81f9a4edb83709f1c6d4bea5a%7C0%7C0%7C638575410565537049%7CUnknown%7CTWFpbGZsb3d8eyJWIjoiMC4wLjAwMDAiLCJQIjoiV2luMzIiLCJBTiI6Ik1haWwiLCJXVCI6Mn0%3D%7C0%7C%7C%7C&amp;sdata=DYThGAFXctsOKPK3p2KFYxfTu%2BWjK0%2Banm3hgR9oLD4%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nam04.safelinks.protection.outlook.com/?url=https%3A%2F%2Fus02web.zoom.us%2Fmeeting%2Fregister%2FtZwtduisqzosHtQRBCiTC0qSwDX-6KaTJWJP&amp;data=05%7C02%7CMohajeri-Nelson_n%40cde.state.co.us%7C79ba1ae07fee4e2cab7c08dcacf3db20%7Ca751cfc81f9a4edb83709f1c6d4bea5a%7C0%7C0%7C638575410565547713%7CUnknown%7CTWFpbGZsb3d8eyJWIjoiMC4wLjAwMDAiLCJQIjoiV2luMzIiLCJBTiI6Ik1haWwiLCJXVCI6Mn0%3D%7C0%7C%7C%7C&amp;sdata=TBQN%2FZVxzUiGYIrfiLzy7tC28mszCeQBwgMWJc6fby8%3D&amp;reserved=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ecfr.gov/current/title-34/section-75.603"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ecfr.gov/current/title-2/part-200/section-200.311#p-200.311(c)"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fedprograms/esser_app_leads_8124"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ecfr.gov/current/title-2/part-200/appendix-Appendix%20II%20to%20Part%20200" TargetMode="External"/><Relationship Id="rId4" Type="http://schemas.openxmlformats.org/officeDocument/2006/relationships/hyperlink" Target="https://www.ecfr.gov/current/title-34/subtitle-A/part-75#75.60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3" Type="http://schemas.openxmlformats.org/officeDocument/2006/relationships/hyperlink" Target="mailto:echsner_r@cde.state.co.us" TargetMode="External"/><Relationship Id="rId18" Type="http://schemas.openxmlformats.org/officeDocument/2006/relationships/hyperlink" Target="mailto:schelke_j@cde.state.co.us" TargetMode="External"/><Relationship Id="rId26" Type="http://schemas.openxmlformats.org/officeDocument/2006/relationships/hyperlink" Target="mailto:Hawkins_r@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Austin_j@cde.state.co.us" TargetMode="External"/><Relationship Id="rId33" Type="http://schemas.openxmlformats.org/officeDocument/2006/relationships/hyperlink" Target="mailto:hollingshead_j@cde.state.co.us" TargetMode="External"/><Relationship Id="rId2" Type="http://schemas.openxmlformats.org/officeDocument/2006/relationships/notesSlide" Target="../notesSlides/notesSlide34.xml"/><Relationship Id="rId16" Type="http://schemas.openxmlformats.org/officeDocument/2006/relationships/hyperlink" Target="mailto:temple_r@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morris_h@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arman_a@cde.state.co.us" TargetMode="External"/><Relationship Id="rId32"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ray_i@cde.state.co.us" TargetMode="External"/><Relationship Id="rId28" Type="http://schemas.openxmlformats.org/officeDocument/2006/relationships/hyperlink" Target="mailto:%20parsley_b@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31" Type="http://schemas.openxmlformats.org/officeDocument/2006/relationships/hyperlink" Target="mailto:hagemann_w@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Kaleda_s@cde.state.co.us" TargetMode="External"/><Relationship Id="rId30" Type="http://schemas.openxmlformats.org/officeDocument/2006/relationships/hyperlink" Target="mailto:jones_kristina@cde.state.co.us" TargetMode="External"/><Relationship Id="rId8" Type="http://schemas.openxmlformats.org/officeDocument/2006/relationships/hyperlink" Target="mailto:crumley_k@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mailto:rachel.gittleman@ed.gov"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mailto:mohajeri-nelson_n@cde.state.co.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nam04.safelinks.protection.outlook.com/?url=https%3A%2F%2Fcoag.sjc1.qualtrics.com%2Fjfe%2Fform%2FSV_7PosoSbwRQDYH9Y&amp;data=05%7C02%7Cmohajeri-nelson_n%40cde.state.co.us%7C1e80c9985ad94cb9a38508dcb1930daa%7Ca751cfc81f9a4edb83709f1c6d4bea5a%7C0%7C0%7C638580494320049777%7CUnknown%7CTWFpbGZsb3d8eyJWIjoiMC4wLjAwMDAiLCJQIjoiV2luMzIiLCJBTiI6Ik1haWwiLCJXVCI6Mn0%3D%7C0%7C%7C%7C&amp;sdata=2ai7xO3oCo9b%2FH4AEiXx3%2B6f1O%2FkZXwENiUVkZUh%2F3Y%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nam04.safelinks.protection.outlook.com/?url=https%3A%2F%2Fcoag.sjc1.qualtrics.com%2Fjfe%2Fform%2FSV_7PosoSbwRQDYH9Y&amp;data=05%7C02%7Cmohajeri-nelson_n%40cde.state.co.us%7C1e80c9985ad94cb9a38508dcb1930daa%7Ca751cfc81f9a4edb83709f1c6d4bea5a%7C0%7C0%7C638580494320068843%7CUnknown%7CTWFpbGZsb3d8eyJWIjoiMC4wLjAwMDAiLCJQIjoiV2luMzIiLCJBTiI6Ik1haWwiLCJXVCI6Mn0%3D%7C0%7C%7C%7C&amp;sdata=%2F279SYxX2o6GAteD3HFO05%2FRD8fiU0ReEK4KTitKYUo%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45"/>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dirty="0"/>
              <a:t>CDE ESEA and ESSER Office Hours</a:t>
            </a:r>
            <a:endParaRPr sz="1000" dirty="0"/>
          </a:p>
          <a:p>
            <a:pPr marL="0" lvl="0" indent="0" algn="ctr" rtl="0">
              <a:spcBef>
                <a:spcPts val="0"/>
              </a:spcBef>
              <a:spcAft>
                <a:spcPts val="0"/>
              </a:spcAft>
              <a:buNone/>
            </a:pPr>
            <a:r>
              <a:rPr lang="en" dirty="0"/>
              <a:t>August 1,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Come Get Help with the FAFSA Event in Pueblo</a:t>
            </a:r>
            <a:endParaRPr dirty="0"/>
          </a:p>
        </p:txBody>
      </p:sp>
      <p:sp>
        <p:nvSpPr>
          <p:cNvPr id="1146" name="Google Shape;1146;p154"/>
          <p:cNvSpPr txBox="1">
            <a:spLocks noGrp="1"/>
          </p:cNvSpPr>
          <p:nvPr>
            <p:ph type="body" idx="1"/>
          </p:nvPr>
        </p:nvSpPr>
        <p:spPr>
          <a:xfrm>
            <a:off x="311700" y="1054350"/>
            <a:ext cx="8272742" cy="3034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ct val="91666"/>
              <a:buFont typeface="Arial"/>
              <a:buNone/>
            </a:pPr>
            <a:r>
              <a:rPr lang="en" sz="1300" b="1" u="sng" dirty="0">
                <a:solidFill>
                  <a:srgbClr val="0563C1"/>
                </a:solidFill>
                <a:hlinkClick r:id="rId3">
                  <a:extLst>
                    <a:ext uri="{A12FA001-AC4F-418D-AE19-62706E023703}">
                      <ahyp:hlinkClr xmlns:ahyp="http://schemas.microsoft.com/office/drawing/2018/hyperlinkcolor" val="tx"/>
                    </a:ext>
                  </a:extLst>
                </a:hlinkClick>
              </a:rPr>
              <a:t>Come Get Help with the FAFSA Event in Pueblo</a:t>
            </a:r>
            <a:r>
              <a:rPr lang="en" sz="1300" dirty="0"/>
              <a:t> </a:t>
            </a:r>
            <a:endParaRPr sz="1300" dirty="0"/>
          </a:p>
          <a:p>
            <a:pPr marL="0" lvl="0" indent="0" algn="l" rtl="0">
              <a:spcBef>
                <a:spcPts val="1200"/>
              </a:spcBef>
              <a:spcAft>
                <a:spcPts val="0"/>
              </a:spcAft>
              <a:buClr>
                <a:schemeClr val="dk1"/>
              </a:buClr>
              <a:buSzPct val="91666"/>
              <a:buFont typeface="Arial"/>
              <a:buNone/>
            </a:pPr>
            <a:r>
              <a:rPr lang="en" sz="1300" dirty="0"/>
              <a:t>Wednesday August 7, 11:00 AM-1:00 PM MT</a:t>
            </a:r>
            <a:endParaRPr sz="1300" dirty="0"/>
          </a:p>
          <a:p>
            <a:pPr marL="0" lvl="0" indent="0" algn="l" rtl="0">
              <a:spcBef>
                <a:spcPts val="1200"/>
              </a:spcBef>
              <a:spcAft>
                <a:spcPts val="0"/>
              </a:spcAft>
              <a:buClr>
                <a:schemeClr val="dk1"/>
              </a:buClr>
              <a:buSzPct val="91666"/>
              <a:buFont typeface="Arial"/>
              <a:buNone/>
            </a:pPr>
            <a:r>
              <a:rPr lang="en" sz="1300" dirty="0"/>
              <a:t>Pueblo City County Library Rawlings Branch, Bret Kelly A Room </a:t>
            </a:r>
            <a:endParaRPr sz="1300" dirty="0"/>
          </a:p>
          <a:p>
            <a:pPr marL="0" lvl="0" indent="0" algn="l" rtl="0">
              <a:spcAft>
                <a:spcPts val="0"/>
              </a:spcAft>
              <a:buClr>
                <a:schemeClr val="dk1"/>
              </a:buClr>
              <a:buSzPct val="91666"/>
              <a:buFont typeface="Arial"/>
              <a:buNone/>
            </a:pPr>
            <a:r>
              <a:rPr lang="en" sz="1300" dirty="0"/>
              <a:t>100 East Abriendo Avenue, Pueblo, CO 81004</a:t>
            </a:r>
            <a:endParaRPr sz="1300" dirty="0"/>
          </a:p>
          <a:p>
            <a:pPr marL="0" lvl="0" indent="0" algn="l" rtl="0">
              <a:spcBef>
                <a:spcPts val="1200"/>
              </a:spcBef>
              <a:spcAft>
                <a:spcPts val="800"/>
              </a:spcAft>
              <a:buClr>
                <a:schemeClr val="dk1"/>
              </a:buClr>
              <a:buSzPct val="91666"/>
              <a:buFont typeface="Arial"/>
              <a:buNone/>
            </a:pPr>
            <a:r>
              <a:rPr lang="en" sz="1300" dirty="0"/>
              <a:t>Details: </a:t>
            </a:r>
            <a:r>
              <a:rPr lang="en" sz="1300" i="1" dirty="0"/>
              <a:t>This session is for anyone looking to complete a FAFSA. There will be a presentation on the FAFSA, a question-and-answer session, and time for attendees to receive one-on-one assistance to complete their FAFSA application. This event is </a:t>
            </a:r>
            <a:r>
              <a:rPr lang="en" sz="1300" i="1" u="sng" dirty="0"/>
              <a:t>free</a:t>
            </a:r>
            <a:r>
              <a:rPr lang="en" sz="1300" i="1" dirty="0"/>
              <a:t> to all attendees. This session will last about 2 hours. Attendees are encouraged to bring their personal computers for online FAFSA preparation.</a:t>
            </a:r>
          </a:p>
          <a:p>
            <a:pPr marL="0" lvl="0" indent="0" algn="l" rtl="0">
              <a:spcBef>
                <a:spcPts val="600"/>
              </a:spcBef>
              <a:buClr>
                <a:schemeClr val="dk1"/>
              </a:buClr>
              <a:buSzPct val="91666"/>
              <a:buFont typeface="Arial"/>
              <a:buNone/>
            </a:pPr>
            <a:r>
              <a:rPr lang="en" sz="1300" u="sng" dirty="0">
                <a:solidFill>
                  <a:srgbClr val="0563C1"/>
                </a:solidFill>
                <a:hlinkClick r:id="rId4">
                  <a:extLst>
                    <a:ext uri="{A12FA001-AC4F-418D-AE19-62706E023703}">
                      <ahyp:hlinkClr xmlns:ahyp="http://schemas.microsoft.com/office/drawing/2018/hyperlinkcolor" val="tx"/>
                    </a:ext>
                  </a:extLst>
                </a:hlinkClick>
              </a:rPr>
              <a:t>Register here!</a:t>
            </a:r>
            <a:endParaRPr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Young Invincibles’ Student Debt Clinic in Pueblo</a:t>
            </a:r>
            <a:endParaRPr dirty="0"/>
          </a:p>
        </p:txBody>
      </p:sp>
      <p:sp>
        <p:nvSpPr>
          <p:cNvPr id="1152" name="Google Shape;1152;p155"/>
          <p:cNvSpPr txBox="1">
            <a:spLocks noGrp="1"/>
          </p:cNvSpPr>
          <p:nvPr>
            <p:ph type="body" idx="1"/>
          </p:nvPr>
        </p:nvSpPr>
        <p:spPr>
          <a:xfrm>
            <a:off x="311700" y="1054350"/>
            <a:ext cx="8354628" cy="3034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300" b="1" u="sng" dirty="0">
                <a:solidFill>
                  <a:srgbClr val="0563C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Young Invincibles' Student Debt Clinic in Pueblo</a:t>
            </a:r>
            <a:r>
              <a:rPr lang="en" sz="1300" dirty="0">
                <a:latin typeface="Roboto" panose="02000000000000000000" pitchFamily="2" charset="0"/>
                <a:ea typeface="Roboto" panose="02000000000000000000" pitchFamily="2" charset="0"/>
                <a:cs typeface="Roboto" panose="02000000000000000000" pitchFamily="2" charset="0"/>
              </a:rPr>
              <a:t> </a:t>
            </a:r>
            <a:endParaRPr sz="1300" dirty="0">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1200"/>
              </a:spcBef>
              <a:spcAft>
                <a:spcPts val="0"/>
              </a:spcAft>
              <a:buClr>
                <a:schemeClr val="dk1"/>
              </a:buClr>
              <a:buSzPts val="1100"/>
              <a:buFont typeface="Arial"/>
              <a:buNone/>
            </a:pPr>
            <a:r>
              <a:rPr lang="en" sz="1300" dirty="0">
                <a:latin typeface="Roboto" panose="02000000000000000000" pitchFamily="2" charset="0"/>
                <a:ea typeface="Roboto" panose="02000000000000000000" pitchFamily="2" charset="0"/>
                <a:cs typeface="Roboto" panose="02000000000000000000" pitchFamily="2" charset="0"/>
              </a:rPr>
              <a:t>Wednesday, August 7, 4:00-6:30 PM MT</a:t>
            </a:r>
            <a:endParaRPr sz="1300" dirty="0">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1200"/>
              </a:spcBef>
              <a:spcAft>
                <a:spcPts val="0"/>
              </a:spcAft>
              <a:buClr>
                <a:schemeClr val="dk1"/>
              </a:buClr>
              <a:buSzPts val="1100"/>
              <a:buFont typeface="Arial"/>
              <a:buNone/>
            </a:pPr>
            <a:r>
              <a:rPr lang="en" sz="1300" dirty="0">
                <a:latin typeface="Roboto" panose="02000000000000000000" pitchFamily="2" charset="0"/>
                <a:ea typeface="Roboto" panose="02000000000000000000" pitchFamily="2" charset="0"/>
                <a:cs typeface="Roboto" panose="02000000000000000000" pitchFamily="2" charset="0"/>
              </a:rPr>
              <a:t>Pueblo City County Library Rawlings Branch, Brett Kelly A Room</a:t>
            </a:r>
            <a:endParaRPr sz="1300" dirty="0">
              <a:latin typeface="Roboto" panose="02000000000000000000" pitchFamily="2" charset="0"/>
              <a:ea typeface="Roboto" panose="02000000000000000000" pitchFamily="2" charset="0"/>
              <a:cs typeface="Roboto" panose="02000000000000000000" pitchFamily="2" charset="0"/>
            </a:endParaRPr>
          </a:p>
          <a:p>
            <a:pPr marL="0" lvl="0" indent="0" algn="l" rtl="0">
              <a:spcAft>
                <a:spcPts val="0"/>
              </a:spcAft>
              <a:buClr>
                <a:schemeClr val="dk1"/>
              </a:buClr>
              <a:buSzPts val="1100"/>
              <a:buFont typeface="Arial"/>
              <a:buNone/>
            </a:pPr>
            <a:r>
              <a:rPr lang="en" sz="1300" dirty="0">
                <a:latin typeface="Roboto" panose="02000000000000000000" pitchFamily="2" charset="0"/>
                <a:ea typeface="Roboto" panose="02000000000000000000" pitchFamily="2" charset="0"/>
                <a:cs typeface="Roboto" panose="02000000000000000000" pitchFamily="2" charset="0"/>
              </a:rPr>
              <a:t>100 East Abriendo Avenue, Pueblo, CO 81004</a:t>
            </a:r>
            <a:endParaRPr sz="1300" dirty="0">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1200"/>
              </a:spcBef>
              <a:spcAft>
                <a:spcPts val="0"/>
              </a:spcAft>
              <a:buClr>
                <a:schemeClr val="dk1"/>
              </a:buClr>
              <a:buSzPts val="1100"/>
              <a:buFont typeface="Arial"/>
              <a:buNone/>
            </a:pPr>
            <a:r>
              <a:rPr lang="en" sz="1300" dirty="0">
                <a:latin typeface="Roboto" panose="02000000000000000000" pitchFamily="2" charset="0"/>
                <a:ea typeface="Roboto" panose="02000000000000000000" pitchFamily="2" charset="0"/>
                <a:cs typeface="Roboto" panose="02000000000000000000" pitchFamily="2" charset="0"/>
              </a:rPr>
              <a:t>Details: </a:t>
            </a:r>
            <a:r>
              <a:rPr lang="en" sz="1300" i="1" dirty="0">
                <a:latin typeface="Roboto" panose="02000000000000000000" pitchFamily="2" charset="0"/>
                <a:ea typeface="Roboto" panose="02000000000000000000" pitchFamily="2" charset="0"/>
                <a:cs typeface="Roboto" panose="02000000000000000000" pitchFamily="2" charset="0"/>
              </a:rPr>
              <a:t>The first hour of the event will include a training and Q&amp;A session on student loan repayment and forgiveness options. The remainder of the event will serve as an open clinic for borrowers to get support navigating their student loans and signing up for income-driven repayment programs. We will have laptops available for folks to use during this session.</a:t>
            </a:r>
            <a:endParaRPr sz="1300" dirty="0">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1200"/>
              </a:spcBef>
              <a:spcAft>
                <a:spcPts val="0"/>
              </a:spcAft>
              <a:buClr>
                <a:schemeClr val="dk1"/>
              </a:buClr>
              <a:buSzPts val="1100"/>
              <a:buFont typeface="Arial"/>
              <a:buNone/>
            </a:pPr>
            <a:r>
              <a:rPr lang="en" sz="1300" u="sng" dirty="0">
                <a:solidFill>
                  <a:srgbClr val="0563C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Register Here!</a:t>
            </a:r>
            <a:endParaRPr sz="1300" dirty="0">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Come Get Help with the FAFSA Event in Denver</a:t>
            </a:r>
            <a:endParaRPr dirty="0"/>
          </a:p>
        </p:txBody>
      </p:sp>
      <p:sp>
        <p:nvSpPr>
          <p:cNvPr id="1158" name="Google Shape;1158;p156"/>
          <p:cNvSpPr txBox="1">
            <a:spLocks noGrp="1"/>
          </p:cNvSpPr>
          <p:nvPr>
            <p:ph type="body" idx="1"/>
          </p:nvPr>
        </p:nvSpPr>
        <p:spPr>
          <a:xfrm>
            <a:off x="311700" y="1054350"/>
            <a:ext cx="8347804" cy="3034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ct val="91666"/>
              <a:buFont typeface="Arial"/>
              <a:buNone/>
            </a:pPr>
            <a:r>
              <a:rPr lang="en" sz="1300" b="1" u="sng" dirty="0">
                <a:solidFill>
                  <a:srgbClr val="0563C1"/>
                </a:solidFill>
                <a:hlinkClick r:id="rId3">
                  <a:extLst>
                    <a:ext uri="{A12FA001-AC4F-418D-AE19-62706E023703}">
                      <ahyp:hlinkClr xmlns:ahyp="http://schemas.microsoft.com/office/drawing/2018/hyperlinkcolor" val="tx"/>
                    </a:ext>
                  </a:extLst>
                </a:hlinkClick>
              </a:rPr>
              <a:t>Come Get Help with the FAFSA Event in Denver</a:t>
            </a:r>
            <a:r>
              <a:rPr lang="en" sz="1300" dirty="0"/>
              <a:t> </a:t>
            </a:r>
            <a:endParaRPr sz="1300" dirty="0"/>
          </a:p>
          <a:p>
            <a:pPr marL="0" lvl="0" indent="0" algn="l" rtl="0">
              <a:spcBef>
                <a:spcPts val="1200"/>
              </a:spcBef>
              <a:spcAft>
                <a:spcPts val="0"/>
              </a:spcAft>
              <a:buClr>
                <a:schemeClr val="dk1"/>
              </a:buClr>
              <a:buSzPct val="91666"/>
              <a:buFont typeface="Arial"/>
              <a:buNone/>
            </a:pPr>
            <a:r>
              <a:rPr lang="en" sz="1300" dirty="0"/>
              <a:t>Thursday, August 8, 1:00-3:00 PM MT</a:t>
            </a:r>
            <a:endParaRPr sz="1300" dirty="0"/>
          </a:p>
          <a:p>
            <a:pPr marL="0" lvl="0" indent="0" algn="l" rtl="0">
              <a:spcBef>
                <a:spcPts val="1200"/>
              </a:spcBef>
              <a:spcAft>
                <a:spcPts val="0"/>
              </a:spcAft>
              <a:buClr>
                <a:schemeClr val="dk1"/>
              </a:buClr>
              <a:buSzPct val="91666"/>
              <a:buFont typeface="Arial"/>
              <a:buNone/>
            </a:pPr>
            <a:r>
              <a:rPr lang="en" sz="1300" dirty="0"/>
              <a:t>Blair-Caldwell African-American Research Library, Community Room</a:t>
            </a:r>
            <a:endParaRPr sz="1300" dirty="0"/>
          </a:p>
          <a:p>
            <a:pPr marL="0" lvl="0" indent="0" algn="l" rtl="0">
              <a:spcAft>
                <a:spcPts val="0"/>
              </a:spcAft>
              <a:buClr>
                <a:schemeClr val="dk1"/>
              </a:buClr>
              <a:buSzPct val="91666"/>
              <a:buFont typeface="Arial"/>
              <a:buNone/>
            </a:pPr>
            <a:r>
              <a:rPr lang="en" sz="1300" dirty="0"/>
              <a:t>2401 Welton Street, Denver, CO 80205</a:t>
            </a:r>
            <a:endParaRPr sz="1300" dirty="0"/>
          </a:p>
          <a:p>
            <a:pPr marL="0" lvl="0" indent="0" algn="l" rtl="0">
              <a:spcBef>
                <a:spcPts val="1200"/>
              </a:spcBef>
              <a:spcAft>
                <a:spcPts val="0"/>
              </a:spcAft>
              <a:buClr>
                <a:schemeClr val="dk1"/>
              </a:buClr>
              <a:buSzPct val="91666"/>
              <a:buFont typeface="Arial"/>
              <a:buNone/>
            </a:pPr>
            <a:r>
              <a:rPr lang="en" sz="1300" dirty="0"/>
              <a:t>Details: </a:t>
            </a:r>
            <a:r>
              <a:rPr lang="en" sz="1300" i="1" dirty="0"/>
              <a:t>This session is for anyone looking to complete a FAFSA. There will be a presentation on the FAFSA, a question-and-answer session, and time for attendees to receive one-on-one assistance to complete their FAFSA application. This event is </a:t>
            </a:r>
            <a:r>
              <a:rPr lang="en" sz="1300" i="1" u="sng" dirty="0"/>
              <a:t>free</a:t>
            </a:r>
            <a:r>
              <a:rPr lang="en" sz="1300" i="1" dirty="0"/>
              <a:t> to all attendees. This session will last about 2 hours. Attendees are encouraged to bring their personal computers for online FAFSA preparation.</a:t>
            </a:r>
            <a:endParaRPr lang="en" sz="1300" dirty="0"/>
          </a:p>
          <a:p>
            <a:pPr marL="0" lvl="0" indent="0" algn="l" rtl="0">
              <a:spcBef>
                <a:spcPts val="1200"/>
              </a:spcBef>
              <a:spcAft>
                <a:spcPts val="0"/>
              </a:spcAft>
              <a:buClr>
                <a:schemeClr val="dk1"/>
              </a:buClr>
              <a:buSzPct val="91666"/>
              <a:buFont typeface="Arial"/>
              <a:buNone/>
            </a:pPr>
            <a:r>
              <a:rPr lang="en" sz="1300" u="sng" dirty="0">
                <a:solidFill>
                  <a:srgbClr val="0563C1"/>
                </a:solidFill>
                <a:hlinkClick r:id="rId4">
                  <a:extLst>
                    <a:ext uri="{A12FA001-AC4F-418D-AE19-62706E023703}">
                      <ahyp:hlinkClr xmlns:ahyp="http://schemas.microsoft.com/office/drawing/2018/hyperlinkcolor" val="tx"/>
                    </a:ext>
                  </a:extLst>
                </a:hlinkClick>
              </a:rPr>
              <a:t>Register here!</a:t>
            </a:r>
            <a:endParaRPr sz="13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5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Young Invincibles’ Student Debt Clinic in Denver</a:t>
            </a:r>
            <a:endParaRPr dirty="0"/>
          </a:p>
        </p:txBody>
      </p:sp>
      <p:sp>
        <p:nvSpPr>
          <p:cNvPr id="1164" name="Google Shape;1164;p157"/>
          <p:cNvSpPr txBox="1">
            <a:spLocks noGrp="1"/>
          </p:cNvSpPr>
          <p:nvPr>
            <p:ph type="body" idx="1"/>
          </p:nvPr>
        </p:nvSpPr>
        <p:spPr>
          <a:xfrm>
            <a:off x="311700" y="1054350"/>
            <a:ext cx="8422867" cy="3034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ct val="91666"/>
              <a:buFont typeface="Arial"/>
              <a:buNone/>
            </a:pPr>
            <a:r>
              <a:rPr lang="en" sz="1300" b="1" u="sng" dirty="0">
                <a:solidFill>
                  <a:srgbClr val="0563C1"/>
                </a:solidFill>
                <a:hlinkClick r:id="rId3">
                  <a:extLst>
                    <a:ext uri="{A12FA001-AC4F-418D-AE19-62706E023703}">
                      <ahyp:hlinkClr xmlns:ahyp="http://schemas.microsoft.com/office/drawing/2018/hyperlinkcolor" val="tx"/>
                    </a:ext>
                  </a:extLst>
                </a:hlinkClick>
              </a:rPr>
              <a:t>Young Invincibles' Student Debt Clinic in Denver</a:t>
            </a:r>
            <a:endParaRPr sz="1300" dirty="0"/>
          </a:p>
          <a:p>
            <a:pPr marL="0" lvl="0" indent="0" algn="l" rtl="0">
              <a:spcBef>
                <a:spcPts val="1200"/>
              </a:spcBef>
              <a:spcAft>
                <a:spcPts val="0"/>
              </a:spcAft>
              <a:buClr>
                <a:schemeClr val="dk1"/>
              </a:buClr>
              <a:buSzPct val="91666"/>
              <a:buFont typeface="Arial"/>
              <a:buNone/>
            </a:pPr>
            <a:r>
              <a:rPr lang="en" sz="1300" dirty="0"/>
              <a:t>Thursday, August 8, 4:00-6:30 PM MT</a:t>
            </a:r>
            <a:endParaRPr sz="1300" dirty="0"/>
          </a:p>
          <a:p>
            <a:pPr marL="0" lvl="0" indent="0" algn="l" rtl="0">
              <a:spcBef>
                <a:spcPts val="1200"/>
              </a:spcBef>
              <a:spcAft>
                <a:spcPts val="0"/>
              </a:spcAft>
              <a:buClr>
                <a:schemeClr val="dk1"/>
              </a:buClr>
              <a:buSzPct val="91666"/>
              <a:buFont typeface="Arial"/>
              <a:buNone/>
            </a:pPr>
            <a:r>
              <a:rPr lang="en" sz="1300" dirty="0"/>
              <a:t>Auraria Campus, CU Building, CU-1100</a:t>
            </a:r>
            <a:endParaRPr sz="1300" dirty="0"/>
          </a:p>
          <a:p>
            <a:pPr marL="0" lvl="0" indent="0" algn="l" rtl="0">
              <a:spcAft>
                <a:spcPts val="0"/>
              </a:spcAft>
              <a:buClr>
                <a:schemeClr val="dk1"/>
              </a:buClr>
              <a:buSzPct val="91666"/>
              <a:buFont typeface="Arial"/>
              <a:buNone/>
            </a:pPr>
            <a:r>
              <a:rPr lang="en" sz="1300" dirty="0"/>
              <a:t>1250 14th Street, Denver, CO 80202</a:t>
            </a:r>
            <a:endParaRPr sz="1300" dirty="0"/>
          </a:p>
          <a:p>
            <a:pPr marL="0" lvl="0" indent="0" algn="l" rtl="0">
              <a:spcBef>
                <a:spcPts val="1200"/>
              </a:spcBef>
              <a:spcAft>
                <a:spcPts val="0"/>
              </a:spcAft>
              <a:buClr>
                <a:schemeClr val="dk1"/>
              </a:buClr>
              <a:buSzPct val="91666"/>
              <a:buFont typeface="Arial"/>
              <a:buNone/>
            </a:pPr>
            <a:r>
              <a:rPr lang="en" sz="1300" dirty="0"/>
              <a:t>Details: </a:t>
            </a:r>
            <a:r>
              <a:rPr lang="en" sz="1300" i="1" dirty="0"/>
              <a:t>The first hour of the event will include a training and Q&amp;A session on student loan repayment and forgiveness options. The remainder of the event will serve as an open clinic for borrowers to get support navigating their student loans and signing up for income-driven repayment programs. We will have laptops available for folks to use during this session.</a:t>
            </a:r>
            <a:endParaRPr sz="1300" dirty="0"/>
          </a:p>
          <a:p>
            <a:pPr marL="0" lvl="0" indent="0" algn="l" rtl="0">
              <a:spcBef>
                <a:spcPts val="1200"/>
              </a:spcBef>
              <a:spcAft>
                <a:spcPts val="0"/>
              </a:spcAft>
              <a:buClr>
                <a:schemeClr val="dk1"/>
              </a:buClr>
              <a:buSzPct val="91666"/>
              <a:buFont typeface="Arial"/>
              <a:buNone/>
            </a:pPr>
            <a:r>
              <a:rPr lang="en" sz="1300" u="sng" dirty="0">
                <a:solidFill>
                  <a:srgbClr val="0563C1"/>
                </a:solidFill>
                <a:hlinkClick r:id="rId4">
                  <a:extLst>
                    <a:ext uri="{A12FA001-AC4F-418D-AE19-62706E023703}">
                      <ahyp:hlinkClr xmlns:ahyp="http://schemas.microsoft.com/office/drawing/2018/hyperlinkcolor" val="tx"/>
                    </a:ext>
                  </a:extLst>
                </a:hlinkClick>
              </a:rPr>
              <a:t>Register here!</a:t>
            </a:r>
            <a:endParaRPr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Young Invincibles Student Debt Clinic in Fort Collins</a:t>
            </a:r>
            <a:endParaRPr dirty="0"/>
          </a:p>
        </p:txBody>
      </p:sp>
      <p:sp>
        <p:nvSpPr>
          <p:cNvPr id="1170" name="Google Shape;1170;p158"/>
          <p:cNvSpPr txBox="1">
            <a:spLocks noGrp="1"/>
          </p:cNvSpPr>
          <p:nvPr>
            <p:ph type="body" idx="1"/>
          </p:nvPr>
        </p:nvSpPr>
        <p:spPr>
          <a:xfrm>
            <a:off x="311700" y="1054350"/>
            <a:ext cx="8313685" cy="303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ct val="57894"/>
              <a:buFont typeface="Arial"/>
              <a:buNone/>
            </a:pPr>
            <a:r>
              <a:rPr lang="en" sz="1300" b="1" u="sng" dirty="0">
                <a:solidFill>
                  <a:srgbClr val="0563C1"/>
                </a:solidFill>
                <a:hlinkClick r:id="rId3">
                  <a:extLst>
                    <a:ext uri="{A12FA001-AC4F-418D-AE19-62706E023703}">
                      <ahyp:hlinkClr xmlns:ahyp="http://schemas.microsoft.com/office/drawing/2018/hyperlinkcolor" val="tx"/>
                    </a:ext>
                  </a:extLst>
                </a:hlinkClick>
              </a:rPr>
              <a:t>Young Invincibles Student Debt Clinic in Fort Collins</a:t>
            </a:r>
            <a:r>
              <a:rPr lang="en" sz="1300" b="1" dirty="0"/>
              <a:t> </a:t>
            </a:r>
            <a:r>
              <a:rPr lang="en" sz="1300" dirty="0"/>
              <a:t> </a:t>
            </a:r>
            <a:endParaRPr sz="1300" dirty="0"/>
          </a:p>
          <a:p>
            <a:pPr marL="0" lvl="0" indent="0" algn="l" rtl="0">
              <a:spcBef>
                <a:spcPts val="1200"/>
              </a:spcBef>
              <a:spcAft>
                <a:spcPts val="0"/>
              </a:spcAft>
              <a:buClr>
                <a:schemeClr val="dk1"/>
              </a:buClr>
              <a:buSzPct val="57894"/>
              <a:buFont typeface="Arial"/>
              <a:buNone/>
            </a:pPr>
            <a:r>
              <a:rPr lang="en" sz="1300" dirty="0"/>
              <a:t>Saturday, August 10, 11:00 AM-1:30 PM MT</a:t>
            </a:r>
            <a:endParaRPr sz="1300" dirty="0"/>
          </a:p>
          <a:p>
            <a:pPr marL="0" lvl="0" indent="0" algn="l" rtl="0">
              <a:spcBef>
                <a:spcPts val="1200"/>
              </a:spcBef>
              <a:spcAft>
                <a:spcPts val="0"/>
              </a:spcAft>
              <a:buClr>
                <a:schemeClr val="dk1"/>
              </a:buClr>
              <a:buSzPct val="57894"/>
              <a:buFont typeface="Arial"/>
              <a:buNone/>
            </a:pPr>
            <a:r>
              <a:rPr lang="en" sz="1300" dirty="0"/>
              <a:t>Colorado State University, Lory Student Center</a:t>
            </a:r>
            <a:endParaRPr sz="1300" dirty="0"/>
          </a:p>
          <a:p>
            <a:pPr marL="0" lvl="0" indent="0" algn="l" rtl="0">
              <a:spcAft>
                <a:spcPts val="0"/>
              </a:spcAft>
              <a:buClr>
                <a:schemeClr val="dk1"/>
              </a:buClr>
              <a:buSzPct val="57894"/>
              <a:buFont typeface="Arial"/>
              <a:buNone/>
            </a:pPr>
            <a:r>
              <a:rPr lang="en" sz="1300" dirty="0"/>
              <a:t>Never No Summer Ballroom, 3rd Floor</a:t>
            </a:r>
            <a:endParaRPr sz="1300" dirty="0"/>
          </a:p>
          <a:p>
            <a:pPr marL="0" lvl="0" indent="0" algn="l" rtl="0">
              <a:spcAft>
                <a:spcPts val="0"/>
              </a:spcAft>
              <a:buClr>
                <a:schemeClr val="dk1"/>
              </a:buClr>
              <a:buSzPct val="57894"/>
              <a:buFont typeface="Arial"/>
              <a:buNone/>
            </a:pPr>
            <a:r>
              <a:rPr lang="en" sz="1300" dirty="0"/>
              <a:t>1101 Center Avenue Mall, Fort Collins, CO 80521</a:t>
            </a:r>
            <a:endParaRPr sz="1300" dirty="0"/>
          </a:p>
          <a:p>
            <a:pPr marL="0" lvl="0" indent="0" algn="l" rtl="0">
              <a:spcBef>
                <a:spcPts val="1200"/>
              </a:spcBef>
              <a:spcAft>
                <a:spcPts val="0"/>
              </a:spcAft>
              <a:buClr>
                <a:schemeClr val="dk1"/>
              </a:buClr>
              <a:buSzPct val="57894"/>
              <a:buFont typeface="Arial"/>
              <a:buNone/>
            </a:pPr>
            <a:r>
              <a:rPr lang="en" sz="1300" dirty="0"/>
              <a:t>Details: </a:t>
            </a:r>
            <a:r>
              <a:rPr lang="en" sz="1300" i="1" dirty="0"/>
              <a:t>The first hour of the event will include a training and Q&amp;A session on student loan repayment and forgiveness options. The remainder of the event will serve as an open clinic for borrowers to get support navigating their student loans and signing up for income-driven repayment programs. We will have laptops available for folks to use during this session.</a:t>
            </a:r>
            <a:endParaRPr sz="1300" dirty="0"/>
          </a:p>
          <a:p>
            <a:pPr marL="0" lvl="0" indent="0" algn="l" rtl="0">
              <a:spcBef>
                <a:spcPts val="1200"/>
              </a:spcBef>
              <a:spcAft>
                <a:spcPts val="0"/>
              </a:spcAft>
              <a:buClr>
                <a:schemeClr val="dk1"/>
              </a:buClr>
              <a:buSzPct val="57894"/>
              <a:buFont typeface="Arial"/>
              <a:buNone/>
            </a:pPr>
            <a:r>
              <a:rPr lang="en" sz="1300" u="sng" dirty="0">
                <a:solidFill>
                  <a:srgbClr val="0563C1"/>
                </a:solidFill>
                <a:hlinkClick r:id="rId4">
                  <a:extLst>
                    <a:ext uri="{A12FA001-AC4F-418D-AE19-62706E023703}">
                      <ahyp:hlinkClr xmlns:ahyp="http://schemas.microsoft.com/office/drawing/2018/hyperlinkcolor" val="tx"/>
                    </a:ext>
                  </a:extLst>
                </a:hlinkClick>
              </a:rPr>
              <a:t>Register here!</a:t>
            </a:r>
            <a:endParaRPr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174"/>
        <p:cNvGrpSpPr/>
        <p:nvPr/>
      </p:nvGrpSpPr>
      <p:grpSpPr>
        <a:xfrm>
          <a:off x="0" y="0"/>
          <a:ext cx="0" cy="0"/>
          <a:chOff x="0" y="0"/>
          <a:chExt cx="0" cy="0"/>
        </a:xfrm>
      </p:grpSpPr>
      <p:sp>
        <p:nvSpPr>
          <p:cNvPr id="1175" name="Google Shape;1175;p159"/>
          <p:cNvSpPr txBox="1">
            <a:spLocks noGrp="1"/>
          </p:cNvSpPr>
          <p:nvPr>
            <p:ph type="title"/>
          </p:nvPr>
        </p:nvSpPr>
        <p:spPr>
          <a:xfrm>
            <a:off x="0" y="3361600"/>
            <a:ext cx="9144000" cy="666600"/>
          </a:xfrm>
          <a:prstGeom prst="rect">
            <a:avLst/>
          </a:prstGeom>
          <a:solidFill>
            <a:srgbClr val="D0770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ESEA Clarifications and Cons App Updates and Reminders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2024-25 Consolidated Application Updates</a:t>
            </a:r>
            <a:endParaRPr/>
          </a:p>
        </p:txBody>
      </p:sp>
      <p:sp>
        <p:nvSpPr>
          <p:cNvPr id="1181" name="Google Shape;1181;p160"/>
          <p:cNvSpPr txBox="1">
            <a:spLocks noGrp="1"/>
          </p:cNvSpPr>
          <p:nvPr>
            <p:ph type="body" idx="1"/>
          </p:nvPr>
        </p:nvSpPr>
        <p:spPr>
          <a:xfrm>
            <a:off x="144550" y="1004725"/>
            <a:ext cx="6152700" cy="33336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800"/>
              </a:spcBef>
              <a:spcAft>
                <a:spcPts val="0"/>
              </a:spcAft>
              <a:buSzPts val="1400"/>
              <a:buChar char="●"/>
            </a:pPr>
            <a:r>
              <a:rPr lang="en" sz="1400" dirty="0"/>
              <a:t>Thank you for submitting your</a:t>
            </a:r>
            <a:r>
              <a:rPr lang="en" sz="1400" dirty="0">
                <a:solidFill>
                  <a:schemeClr val="dk2"/>
                </a:solidFill>
              </a:rPr>
              <a:t> </a:t>
            </a:r>
            <a:r>
              <a:rPr lang="en" sz="1400" u="sng" dirty="0">
                <a:solidFill>
                  <a:schemeClr val="hlink"/>
                </a:solidFill>
                <a:hlinkClick r:id="rId3"/>
              </a:rPr>
              <a:t>2024-2025 Consolidated Application</a:t>
            </a:r>
            <a:r>
              <a:rPr lang="en" sz="1400" dirty="0"/>
              <a:t>!  Many districts have already received preliminary feedback; please submit revisions as soon as possible! </a:t>
            </a:r>
            <a:endParaRPr sz="1400" dirty="0"/>
          </a:p>
          <a:p>
            <a:pPr marL="742950" lvl="1" indent="-203200" algn="l" rtl="0">
              <a:lnSpc>
                <a:spcPct val="100000"/>
              </a:lnSpc>
              <a:spcBef>
                <a:spcPts val="0"/>
              </a:spcBef>
              <a:spcAft>
                <a:spcPts val="0"/>
              </a:spcAft>
              <a:buSzPts val="1400"/>
              <a:buChar char="○"/>
            </a:pPr>
            <a:r>
              <a:rPr lang="en" dirty="0"/>
              <a:t>Feedback can be found on the ESEA Consolidated Checklist.</a:t>
            </a:r>
            <a:endParaRPr dirty="0"/>
          </a:p>
          <a:p>
            <a:pPr marL="742950" lvl="1" indent="-203200" algn="l" rtl="0">
              <a:lnSpc>
                <a:spcPct val="100000"/>
              </a:lnSpc>
              <a:spcBef>
                <a:spcPts val="0"/>
              </a:spcBef>
              <a:spcAft>
                <a:spcPts val="0"/>
              </a:spcAft>
              <a:buSzPts val="1400"/>
              <a:buChar char="○"/>
            </a:pPr>
            <a:r>
              <a:rPr lang="en" dirty="0"/>
              <a:t>When ready to submit revisions, select </a:t>
            </a:r>
            <a:r>
              <a:rPr lang="en" i="1" dirty="0"/>
              <a:t>Draft Completed </a:t>
            </a:r>
            <a:r>
              <a:rPr lang="en" dirty="0"/>
              <a:t>and move the application through the dual approval process (LEA Authorized Fiscal Representative and LEA Authorized Representative).</a:t>
            </a:r>
            <a:endParaRPr dirty="0"/>
          </a:p>
          <a:p>
            <a:pPr marL="457200" lvl="0" indent="-317500" algn="l" rtl="0">
              <a:lnSpc>
                <a:spcPct val="100000"/>
              </a:lnSpc>
              <a:spcBef>
                <a:spcPts val="0"/>
              </a:spcBef>
              <a:spcAft>
                <a:spcPts val="0"/>
              </a:spcAft>
              <a:buSzPts val="1400"/>
              <a:buChar char="●"/>
            </a:pPr>
            <a:r>
              <a:rPr lang="en" sz="1400" dirty="0"/>
              <a:t>For LEAs that requested an extension, applications were due </a:t>
            </a:r>
            <a:r>
              <a:rPr lang="en" sz="1400" b="1" dirty="0"/>
              <a:t>July 31st</a:t>
            </a:r>
            <a:r>
              <a:rPr lang="en" sz="1400" dirty="0"/>
              <a:t>. Please submit the LEAs application as soon as possible so that the LEA may receive substantial approval and begin obligating funds.</a:t>
            </a:r>
            <a:endParaRPr sz="1400" dirty="0"/>
          </a:p>
          <a:p>
            <a:pPr marL="457200" lvl="0" indent="-317500" algn="l" rtl="0">
              <a:lnSpc>
                <a:spcPct val="100000"/>
              </a:lnSpc>
              <a:spcBef>
                <a:spcPts val="0"/>
              </a:spcBef>
              <a:spcAft>
                <a:spcPts val="0"/>
              </a:spcAft>
              <a:buSzPts val="1400"/>
              <a:buChar char="●"/>
            </a:pPr>
            <a:r>
              <a:rPr lang="en" sz="1400" dirty="0"/>
              <a:t>If you need any support with submitting the LEA’s application, have any questions regarding the feedback provider, or would like to check the status of your application, contact your </a:t>
            </a:r>
            <a:r>
              <a:rPr lang="en" sz="1400" u="sng" dirty="0">
                <a:solidFill>
                  <a:schemeClr val="accent5"/>
                </a:solidFill>
                <a:hlinkClick r:id="rId4">
                  <a:extLst>
                    <a:ext uri="{A12FA001-AC4F-418D-AE19-62706E023703}">
                      <ahyp:hlinkClr xmlns:ahyp="http://schemas.microsoft.com/office/drawing/2018/hyperlinkcolor" val="tx"/>
                    </a:ext>
                  </a:extLst>
                </a:hlinkClick>
              </a:rPr>
              <a:t>ESEA Regional Contact</a:t>
            </a:r>
            <a:r>
              <a:rPr lang="en" sz="1400" dirty="0"/>
              <a:t>. </a:t>
            </a:r>
            <a:endParaRPr sz="1400" dirty="0"/>
          </a:p>
        </p:txBody>
      </p:sp>
      <p:grpSp>
        <p:nvGrpSpPr>
          <p:cNvPr id="2" name="Group 1" descr="Screenshot of the Consolidated Application with blue arrows pointing to the Application Status at the top of the screen and the ESEA Consolidated Checklist that can be found listed under the blue header &quot;Description&quot;.">
            <a:extLst>
              <a:ext uri="{FF2B5EF4-FFF2-40B4-BE49-F238E27FC236}">
                <a16:creationId xmlns:a16="http://schemas.microsoft.com/office/drawing/2014/main" id="{D33B9983-8B06-B073-843E-C152327B80F3}"/>
              </a:ext>
            </a:extLst>
          </p:cNvPr>
          <p:cNvGrpSpPr/>
          <p:nvPr/>
        </p:nvGrpSpPr>
        <p:grpSpPr>
          <a:xfrm>
            <a:off x="6226225" y="1144850"/>
            <a:ext cx="2747850" cy="2712875"/>
            <a:chOff x="6226225" y="1144850"/>
            <a:chExt cx="2747850" cy="2712875"/>
          </a:xfrm>
        </p:grpSpPr>
        <p:pic>
          <p:nvPicPr>
            <p:cNvPr id="1182" name="Google Shape;1182;p160"/>
            <p:cNvPicPr preferRelativeResize="0"/>
            <p:nvPr/>
          </p:nvPicPr>
          <p:blipFill>
            <a:blip r:embed="rId5">
              <a:alphaModFix/>
            </a:blip>
            <a:stretch>
              <a:fillRect/>
            </a:stretch>
          </p:blipFill>
          <p:spPr>
            <a:xfrm>
              <a:off x="6226225" y="1144850"/>
              <a:ext cx="2747850" cy="2712875"/>
            </a:xfrm>
            <a:prstGeom prst="rect">
              <a:avLst/>
            </a:prstGeom>
            <a:noFill/>
            <a:ln w="9525" cap="flat" cmpd="sng">
              <a:solidFill>
                <a:schemeClr val="dk1"/>
              </a:solidFill>
              <a:prstDash val="solid"/>
              <a:round/>
              <a:headEnd type="none" w="sm" len="sm"/>
              <a:tailEnd type="none" w="sm" len="sm"/>
            </a:ln>
          </p:spPr>
        </p:pic>
        <p:sp>
          <p:nvSpPr>
            <p:cNvPr id="1183" name="Google Shape;1183;p160"/>
            <p:cNvSpPr/>
            <p:nvPr/>
          </p:nvSpPr>
          <p:spPr>
            <a:xfrm>
              <a:off x="8677050" y="1243350"/>
              <a:ext cx="257100" cy="168600"/>
            </a:xfrm>
            <a:prstGeom prst="leftArrow">
              <a:avLst>
                <a:gd name="adj1" fmla="val 50000"/>
                <a:gd name="adj2" fmla="val 50000"/>
              </a:avLst>
            </a:prstGeom>
            <a:solidFill>
              <a:srgbClr val="0563C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4" name="Google Shape;1184;p160"/>
            <p:cNvSpPr/>
            <p:nvPr/>
          </p:nvSpPr>
          <p:spPr>
            <a:xfrm>
              <a:off x="7900325" y="3646575"/>
              <a:ext cx="257100" cy="168600"/>
            </a:xfrm>
            <a:prstGeom prst="leftArrow">
              <a:avLst>
                <a:gd name="adj1" fmla="val 50000"/>
                <a:gd name="adj2" fmla="val 50000"/>
              </a:avLst>
            </a:prstGeom>
            <a:solidFill>
              <a:srgbClr val="0563C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61"/>
          <p:cNvSpPr txBox="1">
            <a:spLocks noGrp="1"/>
          </p:cNvSpPr>
          <p:nvPr>
            <p:ph type="title"/>
          </p:nvPr>
        </p:nvSpPr>
        <p:spPr>
          <a:xfrm>
            <a:off x="293975" y="247000"/>
            <a:ext cx="8211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Funds Requests - Clarifications</a:t>
            </a:r>
            <a:endParaRPr dirty="0"/>
          </a:p>
        </p:txBody>
      </p:sp>
      <p:sp>
        <p:nvSpPr>
          <p:cNvPr id="1191" name="Google Shape;1191;p161"/>
          <p:cNvSpPr txBox="1"/>
          <p:nvPr/>
        </p:nvSpPr>
        <p:spPr>
          <a:xfrm>
            <a:off x="293974" y="922475"/>
            <a:ext cx="8502007" cy="33833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latin typeface="Roboto"/>
                <a:ea typeface="Roboto"/>
                <a:cs typeface="Roboto"/>
                <a:sym typeface="Roboto"/>
              </a:rPr>
              <a:t>The funds request process is being migrated into GAINS.</a:t>
            </a:r>
            <a:endParaRPr sz="18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Calibri"/>
              <a:buChar char="●"/>
            </a:pPr>
            <a:r>
              <a:rPr lang="en" dirty="0">
                <a:solidFill>
                  <a:schemeClr val="dk1"/>
                </a:solidFill>
                <a:latin typeface="Roboto"/>
                <a:ea typeface="Roboto"/>
                <a:cs typeface="Roboto"/>
                <a:sym typeface="Roboto"/>
              </a:rPr>
              <a:t>In preparation, LEAs/BOCES should submit a Request for Funds (RFF) </a:t>
            </a:r>
            <a:r>
              <a:rPr lang="en" b="1" dirty="0">
                <a:solidFill>
                  <a:schemeClr val="dk1"/>
                </a:solidFill>
                <a:latin typeface="Roboto"/>
                <a:ea typeface="Roboto"/>
                <a:cs typeface="Roboto"/>
                <a:sym typeface="Roboto"/>
              </a:rPr>
              <a:t>for as much of the expenditures that were approved in the 2023-2024 Consolidated Application</a:t>
            </a:r>
            <a:r>
              <a:rPr lang="en" dirty="0">
                <a:solidFill>
                  <a:schemeClr val="dk1"/>
                </a:solidFill>
                <a:latin typeface="Roboto"/>
                <a:ea typeface="Roboto"/>
                <a:cs typeface="Roboto"/>
                <a:sym typeface="Roboto"/>
              </a:rPr>
              <a:t> in Formsite by close of business today -</a:t>
            </a:r>
            <a:r>
              <a:rPr lang="en" dirty="0">
                <a:solidFill>
                  <a:srgbClr val="FF0000"/>
                </a:solidFill>
                <a:latin typeface="Roboto"/>
                <a:ea typeface="Roboto"/>
                <a:cs typeface="Roboto"/>
                <a:sym typeface="Roboto"/>
              </a:rPr>
              <a:t> 8/1/2024</a:t>
            </a:r>
            <a:r>
              <a:rPr lang="en" dirty="0">
                <a:solidFill>
                  <a:schemeClr val="dk1"/>
                </a:solidFill>
                <a:latin typeface="Roboto"/>
                <a:ea typeface="Roboto"/>
                <a:cs typeface="Roboto"/>
                <a:sym typeface="Roboto"/>
              </a:rPr>
              <a:t>.</a:t>
            </a:r>
            <a:endParaRPr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Calibri"/>
              <a:buChar char="●"/>
            </a:pPr>
            <a:r>
              <a:rPr lang="en" dirty="0">
                <a:solidFill>
                  <a:schemeClr val="dk1"/>
                </a:solidFill>
                <a:latin typeface="Roboto"/>
                <a:ea typeface="Roboto"/>
                <a:cs typeface="Roboto"/>
                <a:sym typeface="Roboto"/>
              </a:rPr>
              <a:t>Any remaining unrequested ESEA funds as of </a:t>
            </a:r>
            <a:r>
              <a:rPr lang="en" dirty="0">
                <a:solidFill>
                  <a:srgbClr val="FF0000"/>
                </a:solidFill>
                <a:latin typeface="Roboto"/>
                <a:ea typeface="Roboto"/>
                <a:cs typeface="Roboto"/>
                <a:sym typeface="Roboto"/>
              </a:rPr>
              <a:t>8/2/2024</a:t>
            </a:r>
            <a:r>
              <a:rPr lang="en" dirty="0">
                <a:solidFill>
                  <a:schemeClr val="dk1"/>
                </a:solidFill>
                <a:latin typeface="Roboto"/>
                <a:ea typeface="Roboto"/>
                <a:cs typeface="Roboto"/>
                <a:sym typeface="Roboto"/>
              </a:rPr>
              <a:t> will be loaded into GAINS as carryover in the 2024-2025 application. Amounts entered as carryover must have associated budget lines in the 2024-2025 application and will be available for reimbursement after the application has </a:t>
            </a:r>
            <a:r>
              <a:rPr lang="en" b="1" i="1" dirty="0">
                <a:solidFill>
                  <a:schemeClr val="dk1"/>
                </a:solidFill>
                <a:latin typeface="Roboto"/>
                <a:ea typeface="Roboto"/>
                <a:cs typeface="Roboto"/>
                <a:sym typeface="Roboto"/>
              </a:rPr>
              <a:t>final</a:t>
            </a:r>
            <a:r>
              <a:rPr lang="en" dirty="0">
                <a:solidFill>
                  <a:schemeClr val="dk1"/>
                </a:solidFill>
                <a:latin typeface="Roboto"/>
                <a:ea typeface="Roboto"/>
                <a:cs typeface="Roboto"/>
                <a:sym typeface="Roboto"/>
              </a:rPr>
              <a:t> approval.</a:t>
            </a:r>
            <a:endParaRPr dirty="0">
              <a:solidFill>
                <a:schemeClr val="dk1"/>
              </a:solidFill>
              <a:latin typeface="Roboto"/>
              <a:ea typeface="Roboto"/>
              <a:cs typeface="Roboto"/>
              <a:sym typeface="Roboto"/>
            </a:endParaRPr>
          </a:p>
          <a:p>
            <a:pPr marL="914400" lvl="1" indent="-311150" algn="l" rtl="0">
              <a:spcBef>
                <a:spcPts val="0"/>
              </a:spcBef>
              <a:spcAft>
                <a:spcPts val="0"/>
              </a:spcAft>
              <a:buClr>
                <a:schemeClr val="dk1"/>
              </a:buClr>
              <a:buSzPts val="1300"/>
              <a:buFont typeface="Roboto"/>
              <a:buChar char="○"/>
            </a:pPr>
            <a:r>
              <a:rPr lang="en" dirty="0">
                <a:solidFill>
                  <a:schemeClr val="dk1"/>
                </a:solidFill>
                <a:latin typeface="Roboto"/>
                <a:ea typeface="Roboto"/>
                <a:cs typeface="Roboto"/>
                <a:sym typeface="Roboto"/>
              </a:rPr>
              <a:t>Grants Fiscal will be migrating the ESEA funds request process into the GAINS system during the month of August and requests for funds can be submitted in GAINS beginning in </a:t>
            </a:r>
            <a:r>
              <a:rPr lang="en" dirty="0">
                <a:solidFill>
                  <a:srgbClr val="FF0000"/>
                </a:solidFill>
                <a:latin typeface="Roboto"/>
                <a:ea typeface="Roboto"/>
                <a:cs typeface="Roboto"/>
                <a:sym typeface="Roboto"/>
              </a:rPr>
              <a:t>September</a:t>
            </a:r>
            <a:r>
              <a:rPr lang="en" dirty="0">
                <a:solidFill>
                  <a:schemeClr val="dk1"/>
                </a:solidFill>
                <a:latin typeface="Roboto"/>
                <a:ea typeface="Roboto"/>
                <a:cs typeface="Roboto"/>
                <a:sym typeface="Roboto"/>
              </a:rPr>
              <a:t>.</a:t>
            </a:r>
            <a:endParaRPr dirty="0">
              <a:solidFill>
                <a:schemeClr val="dk1"/>
              </a:solidFill>
              <a:latin typeface="Roboto"/>
              <a:ea typeface="Roboto"/>
              <a:cs typeface="Roboto"/>
              <a:sym typeface="Roboto"/>
            </a:endParaRPr>
          </a:p>
          <a:p>
            <a:pPr marL="914400" lvl="1" indent="-311150" algn="l" rtl="0">
              <a:spcBef>
                <a:spcPts val="0"/>
              </a:spcBef>
              <a:spcAft>
                <a:spcPts val="0"/>
              </a:spcAft>
              <a:buClr>
                <a:schemeClr val="dk1"/>
              </a:buClr>
              <a:buSzPts val="1300"/>
              <a:buFont typeface="Roboto"/>
              <a:buChar char="○"/>
            </a:pPr>
            <a:r>
              <a:rPr lang="en" dirty="0">
                <a:solidFill>
                  <a:schemeClr val="dk1"/>
                </a:solidFill>
                <a:latin typeface="Roboto"/>
                <a:ea typeface="Roboto"/>
                <a:cs typeface="Roboto"/>
                <a:sym typeface="Roboto"/>
              </a:rPr>
              <a:t>Formsite will not be accessible after </a:t>
            </a:r>
            <a:r>
              <a:rPr lang="en" dirty="0">
                <a:solidFill>
                  <a:srgbClr val="FF0000"/>
                </a:solidFill>
                <a:latin typeface="Roboto"/>
                <a:ea typeface="Roboto"/>
                <a:cs typeface="Roboto"/>
                <a:sym typeface="Roboto"/>
              </a:rPr>
              <a:t>8/1/2024 </a:t>
            </a:r>
            <a:r>
              <a:rPr lang="en" dirty="0">
                <a:solidFill>
                  <a:schemeClr val="dk1"/>
                </a:solidFill>
                <a:latin typeface="Roboto"/>
                <a:ea typeface="Roboto"/>
                <a:cs typeface="Roboto"/>
                <a:sym typeface="Roboto"/>
              </a:rPr>
              <a:t>for requesting </a:t>
            </a:r>
            <a:r>
              <a:rPr lang="en" b="1" i="1" u="sng" dirty="0">
                <a:solidFill>
                  <a:schemeClr val="dk1"/>
                </a:solidFill>
                <a:latin typeface="Roboto"/>
                <a:ea typeface="Roboto"/>
                <a:cs typeface="Roboto"/>
                <a:sym typeface="Roboto"/>
              </a:rPr>
              <a:t>ESEA </a:t>
            </a:r>
            <a:r>
              <a:rPr lang="en" dirty="0">
                <a:solidFill>
                  <a:schemeClr val="dk1"/>
                </a:solidFill>
                <a:latin typeface="Roboto"/>
                <a:ea typeface="Roboto"/>
                <a:cs typeface="Roboto"/>
                <a:sym typeface="Roboto"/>
              </a:rPr>
              <a:t>reimbursement. </a:t>
            </a:r>
            <a:endParaRPr dirty="0">
              <a:solidFill>
                <a:schemeClr val="dk1"/>
              </a:solidFill>
              <a:latin typeface="Roboto"/>
              <a:ea typeface="Roboto"/>
              <a:cs typeface="Roboto"/>
              <a:sym typeface="Roboto"/>
            </a:endParaRPr>
          </a:p>
          <a:p>
            <a:pPr marL="914400" lvl="1" indent="-311150" algn="l" rtl="0">
              <a:spcBef>
                <a:spcPts val="0"/>
              </a:spcBef>
              <a:spcAft>
                <a:spcPts val="0"/>
              </a:spcAft>
              <a:buClr>
                <a:schemeClr val="dk1"/>
              </a:buClr>
              <a:buSzPts val="1300"/>
              <a:buFont typeface="Roboto"/>
              <a:buChar char="○"/>
            </a:pPr>
            <a:r>
              <a:rPr lang="en" dirty="0">
                <a:solidFill>
                  <a:schemeClr val="dk1"/>
                </a:solidFill>
                <a:latin typeface="Roboto"/>
                <a:ea typeface="Roboto"/>
                <a:cs typeface="Roboto"/>
                <a:sym typeface="Roboto"/>
              </a:rPr>
              <a:t>Other grants that are not yet or will not be in GAINS will continue to have RFFs in Formsite (e.g., ESSER).</a:t>
            </a:r>
            <a:endParaRPr dirty="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6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Unrequested ESEA Funds in the 2024-2025 Consolidated Application</a:t>
            </a:r>
            <a:endParaRPr/>
          </a:p>
        </p:txBody>
      </p:sp>
      <p:sp>
        <p:nvSpPr>
          <p:cNvPr id="1197" name="Google Shape;1197;p162"/>
          <p:cNvSpPr txBox="1">
            <a:spLocks noGrp="1"/>
          </p:cNvSpPr>
          <p:nvPr>
            <p:ph type="body" idx="1"/>
          </p:nvPr>
        </p:nvSpPr>
        <p:spPr>
          <a:xfrm>
            <a:off x="311700" y="1054349"/>
            <a:ext cx="8347804" cy="3244695"/>
          </a:xfrm>
          <a:prstGeom prst="rect">
            <a:avLst/>
          </a:prstGeom>
        </p:spPr>
        <p:txBody>
          <a:bodyPr spcFirstLastPara="1" wrap="square" lIns="91425" tIns="91425" rIns="91425" bIns="91425" anchor="t" anchorCtr="0">
            <a:noAutofit/>
          </a:bodyPr>
          <a:lstStyle/>
          <a:p>
            <a:pPr marL="228600" lvl="0" indent="-196850" algn="l" rtl="0">
              <a:lnSpc>
                <a:spcPct val="100000"/>
              </a:lnSpc>
              <a:spcBef>
                <a:spcPts val="0"/>
              </a:spcBef>
              <a:spcAft>
                <a:spcPts val="0"/>
              </a:spcAft>
              <a:buSzPts val="1300"/>
              <a:buFont typeface="Roboto"/>
              <a:buChar char="●"/>
            </a:pPr>
            <a:r>
              <a:rPr lang="en" sz="1300" dirty="0"/>
              <a:t>The amount indicated as carryover in the application will be added after September 3, 2024.</a:t>
            </a:r>
            <a:endParaRPr sz="1300" dirty="0"/>
          </a:p>
          <a:p>
            <a:pPr marL="228600" lvl="0" indent="-196850" algn="l" rtl="0">
              <a:lnSpc>
                <a:spcPct val="100000"/>
              </a:lnSpc>
              <a:spcBef>
                <a:spcPts val="0"/>
              </a:spcBef>
              <a:spcAft>
                <a:spcPts val="0"/>
              </a:spcAft>
              <a:buSzPts val="1300"/>
              <a:buFont typeface="Roboto"/>
              <a:buChar char="●"/>
            </a:pPr>
            <a:r>
              <a:rPr lang="en" sz="1300" dirty="0"/>
              <a:t>In order to request reimbursement for those funds, budget lines must be entered. </a:t>
            </a:r>
            <a:endParaRPr sz="1300" dirty="0"/>
          </a:p>
          <a:p>
            <a:pPr marL="228600" lvl="0" indent="-196850" algn="l" rtl="0">
              <a:lnSpc>
                <a:spcPct val="100000"/>
              </a:lnSpc>
              <a:spcBef>
                <a:spcPts val="0"/>
              </a:spcBef>
              <a:spcAft>
                <a:spcPts val="0"/>
              </a:spcAft>
              <a:buSzPts val="1300"/>
              <a:buFont typeface="Roboto"/>
              <a:buChar char="●"/>
            </a:pPr>
            <a:r>
              <a:rPr lang="en" sz="1300" dirty="0"/>
              <a:t>Reminder that the application must have final approval in order to request funds.  </a:t>
            </a:r>
            <a:endParaRPr sz="1300" dirty="0"/>
          </a:p>
          <a:p>
            <a:pPr marL="228600" lvl="0" indent="-196850" algn="l" rtl="0">
              <a:lnSpc>
                <a:spcPct val="100000"/>
              </a:lnSpc>
              <a:spcBef>
                <a:spcPts val="0"/>
              </a:spcBef>
              <a:spcAft>
                <a:spcPts val="0"/>
              </a:spcAft>
              <a:buSzPts val="1300"/>
              <a:buFont typeface="Roboto"/>
              <a:buChar char="●"/>
            </a:pPr>
            <a:r>
              <a:rPr lang="en" sz="1300" dirty="0"/>
              <a:t>BOCES/LEAs will receive approval for carryover activities during the 2024-2025 review process or Post-Award Revision process.</a:t>
            </a:r>
            <a:endParaRPr sz="1300" dirty="0"/>
          </a:p>
          <a:p>
            <a:pPr marL="628650" lvl="1" indent="-254000" algn="l" rtl="0">
              <a:lnSpc>
                <a:spcPct val="100000"/>
              </a:lnSpc>
              <a:spcBef>
                <a:spcPts val="0"/>
              </a:spcBef>
              <a:spcAft>
                <a:spcPts val="0"/>
              </a:spcAft>
              <a:buSzPts val="1300"/>
              <a:buFont typeface="Arial"/>
              <a:buChar char="○"/>
            </a:pPr>
            <a:r>
              <a:rPr lang="en" sz="1300" dirty="0"/>
              <a:t>Please ensure that revisions are submitted as quickly as possible so that final approval can be granted as soon as possible. </a:t>
            </a:r>
            <a:endParaRPr sz="1300" dirty="0"/>
          </a:p>
          <a:p>
            <a:pPr marL="228600" lvl="0" indent="-196850" algn="l" rtl="0">
              <a:lnSpc>
                <a:spcPct val="100000"/>
              </a:lnSpc>
              <a:spcBef>
                <a:spcPts val="0"/>
              </a:spcBef>
              <a:spcAft>
                <a:spcPts val="0"/>
              </a:spcAft>
              <a:buSzPts val="1300"/>
              <a:buFont typeface="Roboto"/>
              <a:buChar char="●"/>
            </a:pPr>
            <a:r>
              <a:rPr lang="en" sz="1300" dirty="0"/>
              <a:t>BOCES/LEAs will have the option of accounting for carryover at the LEA level or at the school level. Note: accounting for carryover funds at the school level will impact rank order.</a:t>
            </a:r>
            <a:endParaRPr sz="1300" dirty="0"/>
          </a:p>
          <a:p>
            <a:pPr marL="628650" lvl="1" indent="-254000" algn="l" rtl="0">
              <a:lnSpc>
                <a:spcPct val="100000"/>
              </a:lnSpc>
              <a:spcBef>
                <a:spcPts val="0"/>
              </a:spcBef>
              <a:spcAft>
                <a:spcPts val="0"/>
              </a:spcAft>
              <a:buSzPts val="1300"/>
              <a:buFont typeface="Roboto"/>
              <a:buChar char="○"/>
            </a:pPr>
            <a:r>
              <a:rPr lang="en" sz="1300" dirty="0"/>
              <a:t>District Level</a:t>
            </a:r>
            <a:endParaRPr sz="1300" dirty="0"/>
          </a:p>
          <a:p>
            <a:pPr marL="1143000" lvl="2" indent="-254000" algn="l" rtl="0">
              <a:lnSpc>
                <a:spcPct val="100000"/>
              </a:lnSpc>
              <a:spcBef>
                <a:spcPts val="0"/>
              </a:spcBef>
              <a:spcAft>
                <a:spcPts val="0"/>
              </a:spcAft>
              <a:buSzPts val="1300"/>
              <a:buFont typeface="Roboto"/>
              <a:buChar char="■"/>
            </a:pPr>
            <a:r>
              <a:rPr lang="en" sz="1300" dirty="0"/>
              <a:t>LEA Set Aside Page → Additional Year of Title Support </a:t>
            </a:r>
            <a:endParaRPr sz="1300" dirty="0"/>
          </a:p>
          <a:p>
            <a:pPr marL="1143000" lvl="2" indent="-254000" algn="l" rtl="0">
              <a:lnSpc>
                <a:spcPct val="100000"/>
              </a:lnSpc>
              <a:spcBef>
                <a:spcPts val="0"/>
              </a:spcBef>
              <a:spcAft>
                <a:spcPts val="0"/>
              </a:spcAft>
              <a:buSzPts val="1300"/>
              <a:buFont typeface="Roboto"/>
              <a:buChar char="■"/>
            </a:pPr>
            <a:r>
              <a:rPr lang="en" sz="1300" dirty="0"/>
              <a:t>Budget → District Managed Activity and describe desired use of funds.</a:t>
            </a:r>
            <a:endParaRPr sz="1300" dirty="0"/>
          </a:p>
          <a:p>
            <a:pPr marL="628650" lvl="1" indent="-254000" algn="l" rtl="0">
              <a:lnSpc>
                <a:spcPct val="100000"/>
              </a:lnSpc>
              <a:spcBef>
                <a:spcPts val="0"/>
              </a:spcBef>
              <a:spcAft>
                <a:spcPts val="0"/>
              </a:spcAft>
              <a:buSzPts val="1300"/>
              <a:buFont typeface="Roboto"/>
              <a:buChar char="○"/>
            </a:pPr>
            <a:r>
              <a:rPr lang="en" sz="1300" dirty="0"/>
              <a:t>School Level</a:t>
            </a:r>
            <a:endParaRPr sz="1300" dirty="0"/>
          </a:p>
          <a:p>
            <a:pPr marL="1143000" lvl="2" indent="-254000" algn="l" rtl="0">
              <a:lnSpc>
                <a:spcPct val="100000"/>
              </a:lnSpc>
              <a:spcBef>
                <a:spcPts val="0"/>
              </a:spcBef>
              <a:spcAft>
                <a:spcPts val="0"/>
              </a:spcAft>
              <a:buSzPts val="1300"/>
              <a:buFont typeface="Roboto"/>
              <a:buChar char="■"/>
            </a:pPr>
            <a:r>
              <a:rPr lang="en" sz="1300" dirty="0"/>
              <a:t>When carryover is uploaded by CDE, funds will be in the total allocation and will be available at school level unless set aside at the LEA level.</a:t>
            </a:r>
            <a:endParaRPr sz="1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6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Clarifications Continued</a:t>
            </a:r>
            <a:endParaRPr/>
          </a:p>
        </p:txBody>
      </p:sp>
      <p:sp>
        <p:nvSpPr>
          <p:cNvPr id="1203" name="Google Shape;1203;p163"/>
          <p:cNvSpPr txBox="1">
            <a:spLocks noGrp="1"/>
          </p:cNvSpPr>
          <p:nvPr>
            <p:ph type="body" idx="1"/>
          </p:nvPr>
        </p:nvSpPr>
        <p:spPr>
          <a:xfrm>
            <a:off x="311700" y="1054350"/>
            <a:ext cx="8122616" cy="303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The Annual Financial Report (AFR) process will be similar to prior years and should not be impacted by the funds request migration. </a:t>
            </a:r>
            <a:endParaRPr sz="1400" dirty="0"/>
          </a:p>
          <a:p>
            <a:pPr marL="457200" lvl="0" indent="-317500" algn="l" rtl="0">
              <a:spcBef>
                <a:spcPts val="0"/>
              </a:spcBef>
              <a:spcAft>
                <a:spcPts val="0"/>
              </a:spcAft>
              <a:buSzPts val="1400"/>
              <a:buChar char="●"/>
            </a:pPr>
            <a:r>
              <a:rPr lang="en" sz="1400" dirty="0"/>
              <a:t>The Title I 15% carryover limit should also not be impacted. </a:t>
            </a:r>
            <a:endParaRPr sz="1400" dirty="0"/>
          </a:p>
          <a:p>
            <a:pPr marL="914400" lvl="1" indent="-317500" algn="l" rtl="0">
              <a:spcBef>
                <a:spcPts val="0"/>
              </a:spcBef>
              <a:spcAft>
                <a:spcPts val="0"/>
              </a:spcAft>
              <a:buSzPts val="1400"/>
              <a:buChar char="○"/>
            </a:pPr>
            <a:r>
              <a:rPr lang="en" dirty="0"/>
              <a:t>CDE will continue using the same process, after AFRs are submitted, to determine which LEAs have carryover in excess of 15% and will need to submit a Waiver Request. </a:t>
            </a:r>
            <a:endParaRPr dirty="0"/>
          </a:p>
          <a:p>
            <a:pPr marL="914400" lvl="1" indent="-317500" algn="l" rtl="0">
              <a:spcBef>
                <a:spcPts val="0"/>
              </a:spcBef>
              <a:spcAft>
                <a:spcPts val="0"/>
              </a:spcAft>
              <a:buSzPts val="1400"/>
              <a:buChar char="○"/>
            </a:pPr>
            <a:r>
              <a:rPr lang="en" dirty="0"/>
              <a:t>As in prior years, Grants Fiscal Management will contact any LEAs that will need to submit a Waiver Request.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46"/>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1098" name="Google Shape;1098;p146"/>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BruMan Training - August 6</a:t>
            </a:r>
            <a:endParaRPr dirty="0"/>
          </a:p>
          <a:p>
            <a:pPr marL="457200" lvl="0" indent="-330200" algn="l" rtl="0">
              <a:spcBef>
                <a:spcPts val="0"/>
              </a:spcBef>
              <a:spcAft>
                <a:spcPts val="0"/>
              </a:spcAft>
              <a:buSzPts val="1600"/>
              <a:buChar char="●"/>
            </a:pPr>
            <a:r>
              <a:rPr lang="en" dirty="0"/>
              <a:t>2024-2025 Learning Cohorts</a:t>
            </a:r>
            <a:endParaRPr dirty="0"/>
          </a:p>
          <a:p>
            <a:pPr marL="457200" lvl="0" indent="-330200" algn="l" rtl="0">
              <a:spcBef>
                <a:spcPts val="0"/>
              </a:spcBef>
              <a:spcAft>
                <a:spcPts val="0"/>
              </a:spcAft>
              <a:buSzPts val="1600"/>
              <a:buChar char="●"/>
            </a:pPr>
            <a:r>
              <a:rPr lang="en" dirty="0"/>
              <a:t>U.S. Department of Education Federal Student Aid Visits</a:t>
            </a:r>
            <a:endParaRPr dirty="0"/>
          </a:p>
          <a:p>
            <a:pPr marL="457200" lvl="0" indent="-330200" algn="l" rtl="0">
              <a:spcBef>
                <a:spcPts val="0"/>
              </a:spcBef>
              <a:spcAft>
                <a:spcPts val="0"/>
              </a:spcAft>
              <a:buSzPts val="1600"/>
              <a:buChar char="●"/>
            </a:pPr>
            <a:r>
              <a:rPr lang="en" dirty="0"/>
              <a:t>ESEA Clarifications and Consolidated Application Reminders and Updates</a:t>
            </a:r>
            <a:endParaRPr dirty="0"/>
          </a:p>
          <a:p>
            <a:pPr marL="457200" lvl="0" indent="-330200" algn="l" rtl="0">
              <a:spcBef>
                <a:spcPts val="0"/>
              </a:spcBef>
              <a:spcAft>
                <a:spcPts val="0"/>
              </a:spcAft>
              <a:buSzPts val="1600"/>
              <a:buChar char="●"/>
            </a:pPr>
            <a:r>
              <a:rPr lang="en" dirty="0"/>
              <a:t>ESSER Reminders and Updates</a:t>
            </a:r>
            <a:endParaRPr dirty="0"/>
          </a:p>
          <a:p>
            <a:pPr marL="457200" lvl="0" indent="-330200" algn="l" rtl="0">
              <a:spcBef>
                <a:spcPts val="0"/>
              </a:spcBef>
              <a:spcAft>
                <a:spcPts val="0"/>
              </a:spcAft>
              <a:buSzPts val="1600"/>
              <a:buChar char="●"/>
            </a:pPr>
            <a:r>
              <a:rPr lang="en" dirty="0"/>
              <a:t>Contracted Project Monitoring Update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64"/>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ESSER Reminders and Updates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6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 and Updates</a:t>
            </a:r>
            <a:endParaRPr dirty="0"/>
          </a:p>
        </p:txBody>
      </p:sp>
      <p:sp>
        <p:nvSpPr>
          <p:cNvPr id="1214" name="Google Shape;1214;p165"/>
          <p:cNvSpPr txBox="1"/>
          <p:nvPr/>
        </p:nvSpPr>
        <p:spPr>
          <a:xfrm>
            <a:off x="40944" y="1080157"/>
            <a:ext cx="8470795" cy="2308294"/>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Tx/>
              <a:buSzPts val="1600"/>
              <a:buFont typeface="Roboto"/>
              <a:buChar char="●"/>
            </a:pPr>
            <a:r>
              <a:rPr lang="en" sz="1600" dirty="0">
                <a:solidFill>
                  <a:schemeClr val="tx1"/>
                </a:solidFill>
                <a:latin typeface="Roboto"/>
                <a:ea typeface="Roboto"/>
                <a:cs typeface="Roboto"/>
                <a:sym typeface="Roboto"/>
              </a:rPr>
              <a:t>Any updates to ESSER III PARs can be submitted right now!</a:t>
            </a:r>
            <a:endParaRPr sz="1600" dirty="0">
              <a:solidFill>
                <a:schemeClr val="tx1"/>
              </a:solidFill>
              <a:latin typeface="Roboto"/>
              <a:ea typeface="Roboto"/>
              <a:cs typeface="Roboto"/>
              <a:sym typeface="Roboto"/>
            </a:endParaRPr>
          </a:p>
          <a:p>
            <a:pPr marL="914400" lvl="1" indent="-330200" algn="l" rtl="0">
              <a:spcBef>
                <a:spcPts val="0"/>
              </a:spcBef>
              <a:spcAft>
                <a:spcPts val="0"/>
              </a:spcAft>
              <a:buClrTx/>
              <a:buSzPts val="1600"/>
              <a:buFont typeface="Roboto"/>
              <a:buChar char="○"/>
            </a:pPr>
            <a:r>
              <a:rPr lang="en" dirty="0">
                <a:solidFill>
                  <a:schemeClr val="tx1"/>
                </a:solidFill>
                <a:latin typeface="Roboto"/>
                <a:ea typeface="Roboto"/>
                <a:cs typeface="Roboto"/>
                <a:sym typeface="Roboto"/>
              </a:rPr>
              <a:t>Fiscal year 24-25 is now an option in the ESSER III budget</a:t>
            </a:r>
            <a:endParaRPr dirty="0">
              <a:solidFill>
                <a:schemeClr val="tx1"/>
              </a:solidFill>
              <a:latin typeface="Roboto"/>
              <a:ea typeface="Roboto"/>
              <a:cs typeface="Roboto"/>
              <a:sym typeface="Roboto"/>
            </a:endParaRPr>
          </a:p>
          <a:p>
            <a:pPr marL="914400" lvl="1" indent="-330200" algn="l" rtl="0">
              <a:spcBef>
                <a:spcPts val="0"/>
              </a:spcBef>
              <a:spcAft>
                <a:spcPts val="0"/>
              </a:spcAft>
              <a:buClrTx/>
              <a:buSzPts val="1600"/>
              <a:buFont typeface="Roboto"/>
              <a:buChar char="○"/>
            </a:pPr>
            <a:r>
              <a:rPr lang="en" dirty="0">
                <a:solidFill>
                  <a:schemeClr val="tx1"/>
                </a:solidFill>
                <a:latin typeface="Roboto"/>
                <a:ea typeface="Roboto"/>
                <a:cs typeface="Roboto"/>
                <a:sym typeface="Roboto"/>
              </a:rPr>
              <a:t>Reminder that CDE uses budgets to meet reporting on behalf of LEAs! Accuracy of the budgets representing how funds were spent is very important! </a:t>
            </a:r>
            <a:endParaRPr dirty="0">
              <a:solidFill>
                <a:schemeClr val="tx1"/>
              </a:solidFill>
              <a:latin typeface="Roboto"/>
              <a:ea typeface="Roboto"/>
              <a:cs typeface="Roboto"/>
              <a:sym typeface="Roboto"/>
            </a:endParaRPr>
          </a:p>
          <a:p>
            <a:pPr marL="914400" lvl="0" indent="0" algn="l" rtl="0">
              <a:spcBef>
                <a:spcPts val="0"/>
              </a:spcBef>
              <a:spcAft>
                <a:spcPts val="0"/>
              </a:spcAft>
              <a:buNone/>
            </a:pPr>
            <a:endParaRPr sz="1600" dirty="0">
              <a:solidFill>
                <a:schemeClr val="dk2"/>
              </a:solidFill>
              <a:latin typeface="Roboto"/>
              <a:ea typeface="Roboto"/>
              <a:cs typeface="Roboto"/>
              <a:sym typeface="Roboto"/>
            </a:endParaRPr>
          </a:p>
          <a:p>
            <a:pPr marL="457200" lvl="0" indent="-330200" algn="l" rtl="0">
              <a:spcBef>
                <a:spcPts val="0"/>
              </a:spcBef>
              <a:spcAft>
                <a:spcPts val="0"/>
              </a:spcAft>
              <a:buClrTx/>
              <a:buSzPts val="1600"/>
              <a:buFont typeface="Roboto"/>
              <a:buChar char="●"/>
            </a:pPr>
            <a:r>
              <a:rPr lang="en" sz="1600" dirty="0">
                <a:solidFill>
                  <a:schemeClr val="tx1"/>
                </a:solidFill>
                <a:latin typeface="Roboto"/>
                <a:ea typeface="Roboto"/>
                <a:cs typeface="Roboto"/>
                <a:sym typeface="Roboto"/>
              </a:rPr>
              <a:t>The </a:t>
            </a:r>
            <a:r>
              <a:rPr lang="en" sz="1600" dirty="0">
                <a:solidFill>
                  <a:schemeClr val="dk2"/>
                </a:solidFill>
                <a:latin typeface="Roboto"/>
                <a:ea typeface="Roboto"/>
                <a:cs typeface="Roboto"/>
                <a:sym typeface="Roboto"/>
                <a:hlinkClick r:id="rId3"/>
              </a:rPr>
              <a:t>Countdown to closeout website </a:t>
            </a:r>
            <a:r>
              <a:rPr lang="en" sz="1600" dirty="0">
                <a:solidFill>
                  <a:schemeClr val="tx1"/>
                </a:solidFill>
                <a:latin typeface="Roboto"/>
                <a:ea typeface="Roboto"/>
                <a:cs typeface="Roboto"/>
                <a:sym typeface="Roboto"/>
              </a:rPr>
              <a:t>is a great resource</a:t>
            </a:r>
            <a:r>
              <a:rPr lang="en-US" sz="1600" dirty="0">
                <a:solidFill>
                  <a:schemeClr val="tx1"/>
                </a:solidFill>
                <a:latin typeface="Roboto"/>
                <a:ea typeface="Roboto"/>
                <a:cs typeface="Roboto"/>
                <a:sym typeface="Roboto"/>
              </a:rPr>
              <a:t>.</a:t>
            </a:r>
            <a:endParaRPr sz="1600" dirty="0">
              <a:solidFill>
                <a:schemeClr val="tx1"/>
              </a:solidFill>
              <a:latin typeface="Roboto"/>
              <a:ea typeface="Roboto"/>
              <a:cs typeface="Roboto"/>
              <a:sym typeface="Roboto"/>
            </a:endParaRPr>
          </a:p>
          <a:p>
            <a:pPr marL="0" lvl="0" indent="0" algn="l" rtl="0">
              <a:spcBef>
                <a:spcPts val="0"/>
              </a:spcBef>
              <a:spcAft>
                <a:spcPts val="0"/>
              </a:spcAft>
              <a:buNone/>
            </a:pPr>
            <a:endParaRPr sz="1600" dirty="0">
              <a:solidFill>
                <a:schemeClr val="dk2"/>
              </a:solidFill>
              <a:latin typeface="Roboto"/>
              <a:ea typeface="Roboto"/>
              <a:cs typeface="Roboto"/>
              <a:sym typeface="Roboto"/>
            </a:endParaRPr>
          </a:p>
          <a:p>
            <a:pPr marL="457200" lvl="0" indent="-330200" algn="l" rtl="0">
              <a:spcBef>
                <a:spcPts val="0"/>
              </a:spcBef>
              <a:spcAft>
                <a:spcPts val="0"/>
              </a:spcAft>
              <a:buClrTx/>
              <a:buSzPts val="1600"/>
              <a:buFont typeface="Roboto"/>
              <a:buChar char="●"/>
            </a:pPr>
            <a:r>
              <a:rPr lang="en" sz="1600" dirty="0">
                <a:solidFill>
                  <a:schemeClr val="tx1"/>
                </a:solidFill>
                <a:latin typeface="Roboto"/>
                <a:ea typeface="Roboto"/>
                <a:cs typeface="Roboto"/>
                <a:sym typeface="Roboto"/>
              </a:rPr>
              <a:t>The </a:t>
            </a:r>
            <a:r>
              <a:rPr lang="en" sz="1600" dirty="0">
                <a:solidFill>
                  <a:schemeClr val="dk2"/>
                </a:solidFill>
                <a:latin typeface="Roboto"/>
                <a:ea typeface="Roboto"/>
                <a:cs typeface="Roboto"/>
                <a:sym typeface="Roboto"/>
                <a:hlinkClick r:id="rId4"/>
              </a:rPr>
              <a:t>Closeout link </a:t>
            </a:r>
            <a:r>
              <a:rPr lang="en" sz="1600" dirty="0">
                <a:solidFill>
                  <a:schemeClr val="tx1"/>
                </a:solidFill>
                <a:latin typeface="Roboto"/>
                <a:ea typeface="Roboto"/>
                <a:cs typeface="Roboto"/>
                <a:sym typeface="Roboto"/>
              </a:rPr>
              <a:t>is now live</a:t>
            </a:r>
            <a:r>
              <a:rPr lang="en-US" sz="1600" dirty="0">
                <a:solidFill>
                  <a:schemeClr val="tx1"/>
                </a:solidFill>
                <a:latin typeface="Roboto"/>
                <a:ea typeface="Roboto"/>
                <a:cs typeface="Roboto"/>
                <a:sym typeface="Roboto"/>
              </a:rPr>
              <a:t>.</a:t>
            </a:r>
            <a:endParaRPr sz="1600" dirty="0">
              <a:solidFill>
                <a:schemeClr val="tx1"/>
              </a:solidFill>
              <a:latin typeface="Roboto"/>
              <a:ea typeface="Roboto"/>
              <a:cs typeface="Roboto"/>
              <a:sym typeface="Roboto"/>
            </a:endParaRPr>
          </a:p>
          <a:p>
            <a:pPr marL="914400" lvl="1" indent="-330200" algn="l" rtl="0">
              <a:spcBef>
                <a:spcPts val="0"/>
              </a:spcBef>
              <a:spcAft>
                <a:spcPts val="0"/>
              </a:spcAft>
              <a:buClrTx/>
              <a:buSzPts val="1600"/>
              <a:buFont typeface="Roboto"/>
              <a:buChar char="○"/>
            </a:pPr>
            <a:r>
              <a:rPr lang="en" dirty="0">
                <a:solidFill>
                  <a:schemeClr val="tx1"/>
                </a:solidFill>
                <a:latin typeface="Roboto"/>
                <a:ea typeface="Roboto"/>
                <a:cs typeface="Roboto"/>
                <a:sym typeface="Roboto"/>
              </a:rPr>
              <a:t>Scroll down to the red buttons</a:t>
            </a:r>
            <a:endParaRPr dirty="0">
              <a:solidFill>
                <a:schemeClr val="tx1"/>
              </a:solidFill>
              <a:latin typeface="Roboto"/>
              <a:ea typeface="Roboto"/>
              <a:cs typeface="Roboto"/>
              <a:sym typeface="Roboto"/>
            </a:endParaRPr>
          </a:p>
        </p:txBody>
      </p:sp>
      <p:pic>
        <p:nvPicPr>
          <p:cNvPr id="2" name="Picture 1" descr="Screenshot of the red &quot;ESSER III Closeout Report Link&quot; button found towards the bottom of the Closeout link, with the due date of November 15, 2024.">
            <a:extLst>
              <a:ext uri="{FF2B5EF4-FFF2-40B4-BE49-F238E27FC236}">
                <a16:creationId xmlns:a16="http://schemas.microsoft.com/office/drawing/2014/main" id="{7D4F6F8C-FB19-BE6E-DC78-817369A2FECE}"/>
              </a:ext>
            </a:extLst>
          </p:cNvPr>
          <p:cNvPicPr>
            <a:picLocks noChangeAspect="1"/>
          </p:cNvPicPr>
          <p:nvPr/>
        </p:nvPicPr>
        <p:blipFill>
          <a:blip r:embed="rId5"/>
          <a:stretch>
            <a:fillRect/>
          </a:stretch>
        </p:blipFill>
        <p:spPr>
          <a:xfrm>
            <a:off x="3821159" y="2741023"/>
            <a:ext cx="2347629" cy="64742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6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ESSER Safe Return &amp; Use of Funds Plans</a:t>
            </a:r>
            <a:endParaRPr/>
          </a:p>
        </p:txBody>
      </p:sp>
      <p:sp>
        <p:nvSpPr>
          <p:cNvPr id="1222" name="Google Shape;1222;p166"/>
          <p:cNvSpPr txBox="1"/>
          <p:nvPr/>
        </p:nvSpPr>
        <p:spPr>
          <a:xfrm>
            <a:off x="132725" y="994274"/>
            <a:ext cx="8766300" cy="3468544"/>
          </a:xfrm>
          <a:prstGeom prst="rect">
            <a:avLst/>
          </a:prstGeom>
          <a:noFill/>
          <a:ln>
            <a:noFill/>
          </a:ln>
        </p:spPr>
        <p:txBody>
          <a:bodyPr spcFirstLastPara="1" wrap="square" lIns="0" tIns="0" rIns="0" bIns="0" anchor="t" anchorCtr="0">
            <a:normAutofit/>
          </a:bodyPr>
          <a:lstStyle/>
          <a:p>
            <a:pPr marL="457200" lvl="0" indent="-330200" algn="l" rtl="0">
              <a:lnSpc>
                <a:spcPct val="90000"/>
              </a:lnSpc>
              <a:spcAft>
                <a:spcPts val="600"/>
              </a:spcAft>
              <a:buClr>
                <a:srgbClr val="333333"/>
              </a:buClr>
              <a:buSzPts val="1600"/>
              <a:buFont typeface="Calibri"/>
              <a:buChar char="★"/>
            </a:pPr>
            <a:r>
              <a:rPr lang="en" sz="1600" dirty="0">
                <a:solidFill>
                  <a:schemeClr val="tx1"/>
                </a:solidFill>
                <a:highlight>
                  <a:srgbClr val="FFFFFF"/>
                </a:highlight>
                <a:latin typeface="Roboto"/>
                <a:ea typeface="Roboto"/>
                <a:cs typeface="Roboto"/>
                <a:sym typeface="Roboto"/>
              </a:rPr>
              <a:t>Each recipient of an ARP ESSER III allocation, including supplemental awards, is required to develop, make publicly available, and submit to CDE a </a:t>
            </a:r>
            <a:r>
              <a:rPr lang="en" sz="1600" b="1" dirty="0">
                <a:solidFill>
                  <a:schemeClr val="tx1"/>
                </a:solidFill>
                <a:highlight>
                  <a:srgbClr val="FFFFFF"/>
                </a:highlight>
                <a:latin typeface="Roboto"/>
                <a:ea typeface="Roboto"/>
                <a:cs typeface="Roboto"/>
                <a:sym typeface="Roboto"/>
              </a:rPr>
              <a:t>Safe Return to In-Person Instruction Plan</a:t>
            </a:r>
            <a:r>
              <a:rPr lang="en" sz="1600" dirty="0">
                <a:solidFill>
                  <a:schemeClr val="tx1"/>
                </a:solidFill>
                <a:highlight>
                  <a:srgbClr val="FFFFFF"/>
                </a:highlight>
                <a:latin typeface="Roboto"/>
                <a:ea typeface="Roboto"/>
                <a:cs typeface="Roboto"/>
                <a:sym typeface="Roboto"/>
              </a:rPr>
              <a:t> and an </a:t>
            </a:r>
            <a:r>
              <a:rPr lang="en" sz="1600" b="1" dirty="0">
                <a:solidFill>
                  <a:schemeClr val="tx1"/>
                </a:solidFill>
                <a:highlight>
                  <a:srgbClr val="FFFFFF"/>
                </a:highlight>
                <a:latin typeface="Roboto"/>
                <a:ea typeface="Roboto"/>
                <a:cs typeface="Roboto"/>
                <a:sym typeface="Roboto"/>
              </a:rPr>
              <a:t>ARP ESSER III Use of Funds Plan</a:t>
            </a:r>
            <a:r>
              <a:rPr lang="en" sz="1600" dirty="0">
                <a:solidFill>
                  <a:schemeClr val="tx1"/>
                </a:solidFill>
                <a:highlight>
                  <a:srgbClr val="FFFFFF"/>
                </a:highlight>
                <a:latin typeface="Roboto"/>
                <a:ea typeface="Roboto"/>
                <a:cs typeface="Roboto"/>
                <a:sym typeface="Roboto"/>
              </a:rPr>
              <a:t>.</a:t>
            </a:r>
            <a:endParaRPr sz="1600" dirty="0">
              <a:solidFill>
                <a:schemeClr val="tx1"/>
              </a:solidFill>
              <a:highlight>
                <a:srgbClr val="FFFFFF"/>
              </a:highlight>
              <a:latin typeface="Roboto"/>
              <a:ea typeface="Roboto"/>
              <a:cs typeface="Roboto"/>
              <a:sym typeface="Roboto"/>
            </a:endParaRPr>
          </a:p>
          <a:p>
            <a:pPr marL="914400" lvl="0" indent="-330200" algn="l" rtl="0">
              <a:lnSpc>
                <a:spcPct val="90000"/>
              </a:lnSpc>
              <a:spcBef>
                <a:spcPts val="800"/>
              </a:spcBef>
              <a:spcAft>
                <a:spcPts val="0"/>
              </a:spcAft>
              <a:buClr>
                <a:srgbClr val="333333"/>
              </a:buClr>
              <a:buSzPts val="1600"/>
              <a:buFont typeface="Roboto"/>
              <a:buChar char="●"/>
            </a:pPr>
            <a:r>
              <a:rPr lang="en" sz="1600" dirty="0">
                <a:solidFill>
                  <a:schemeClr val="tx1"/>
                </a:solidFill>
                <a:highlight>
                  <a:srgbClr val="FFFFFF"/>
                </a:highlight>
                <a:latin typeface="Roboto"/>
                <a:ea typeface="Roboto"/>
                <a:cs typeface="Roboto"/>
                <a:sym typeface="Roboto"/>
              </a:rPr>
              <a:t>The plans should be reviewed every 6 months and revised, if needed. </a:t>
            </a:r>
            <a:endParaRPr sz="1600" dirty="0">
              <a:solidFill>
                <a:schemeClr val="tx1"/>
              </a:solidFill>
              <a:highlight>
                <a:srgbClr val="FFFFFF"/>
              </a:highlight>
              <a:latin typeface="Roboto"/>
              <a:ea typeface="Roboto"/>
              <a:cs typeface="Roboto"/>
              <a:sym typeface="Roboto"/>
            </a:endParaRPr>
          </a:p>
          <a:p>
            <a:pPr marL="914400" lvl="0" indent="-330200" algn="l" rtl="0">
              <a:lnSpc>
                <a:spcPct val="90000"/>
              </a:lnSpc>
              <a:spcBef>
                <a:spcPts val="0"/>
              </a:spcBef>
              <a:spcAft>
                <a:spcPts val="600"/>
              </a:spcAft>
              <a:buClr>
                <a:srgbClr val="333333"/>
              </a:buClr>
              <a:buSzPts val="1600"/>
              <a:buFont typeface="Roboto"/>
              <a:buChar char="●"/>
            </a:pPr>
            <a:r>
              <a:rPr lang="en" sz="1600" dirty="0">
                <a:solidFill>
                  <a:schemeClr val="tx1"/>
                </a:solidFill>
                <a:highlight>
                  <a:srgbClr val="FFFFFF"/>
                </a:highlight>
                <a:latin typeface="Roboto"/>
                <a:ea typeface="Roboto"/>
                <a:cs typeface="Roboto"/>
                <a:sym typeface="Roboto"/>
              </a:rPr>
              <a:t>In addition, each SEA must provide the U.S. Department of Education the URL(s) for LEA websites where the public can find the both LEA plans.</a:t>
            </a:r>
            <a:endParaRPr sz="1600" dirty="0">
              <a:solidFill>
                <a:schemeClr val="tx1"/>
              </a:solidFill>
              <a:highlight>
                <a:srgbClr val="FFFFFF"/>
              </a:highlight>
              <a:latin typeface="Roboto"/>
              <a:ea typeface="Roboto"/>
              <a:cs typeface="Roboto"/>
              <a:sym typeface="Roboto"/>
            </a:endParaRPr>
          </a:p>
          <a:p>
            <a:pPr marL="457200" lvl="0" indent="-330200" algn="l" rtl="0">
              <a:lnSpc>
                <a:spcPct val="90000"/>
              </a:lnSpc>
              <a:spcBef>
                <a:spcPts val="800"/>
              </a:spcBef>
              <a:spcAft>
                <a:spcPts val="0"/>
              </a:spcAft>
              <a:buSzPts val="1600"/>
              <a:buFont typeface="Roboto"/>
              <a:buChar char="★"/>
            </a:pPr>
            <a:r>
              <a:rPr lang="en" sz="1600" dirty="0">
                <a:solidFill>
                  <a:schemeClr val="dk1"/>
                </a:solidFill>
                <a:latin typeface="Roboto"/>
                <a:ea typeface="Roboto"/>
                <a:cs typeface="Roboto"/>
                <a:sym typeface="Roboto"/>
              </a:rPr>
              <a:t>The Safe Return to In-Person Instruction and Use of Funds Plans are listed on CDE’s </a:t>
            </a:r>
            <a:r>
              <a:rPr lang="en" sz="1600" u="sng" dirty="0">
                <a:solidFill>
                  <a:srgbClr val="0563C1"/>
                </a:solidFill>
                <a:latin typeface="Roboto"/>
                <a:ea typeface="Roboto"/>
                <a:cs typeface="Roboto"/>
                <a:sym typeface="Roboto"/>
                <a:hlinkClick r:id="rId3">
                  <a:extLst>
                    <a:ext uri="{A12FA001-AC4F-418D-AE19-62706E023703}">
                      <ahyp:hlinkClr xmlns:ahyp="http://schemas.microsoft.com/office/drawing/2018/hyperlinkcolor" val="tx"/>
                    </a:ext>
                  </a:extLst>
                </a:hlinkClick>
              </a:rPr>
              <a:t>List of LEA Plans website</a:t>
            </a:r>
            <a:r>
              <a:rPr lang="en" sz="1600" dirty="0">
                <a:solidFill>
                  <a:schemeClr val="dk1"/>
                </a:solidFill>
                <a:latin typeface="Roboto"/>
                <a:ea typeface="Roboto"/>
                <a:cs typeface="Roboto"/>
                <a:sym typeface="Roboto"/>
              </a:rPr>
              <a:t>.</a:t>
            </a:r>
            <a:endParaRPr sz="1600" dirty="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Plans must remain posted on the LEA’s and CDE’s webpages through the end of the award period, September 30, 2024.</a:t>
            </a:r>
            <a:endParaRPr sz="1600" dirty="0">
              <a:solidFill>
                <a:schemeClr val="dk1"/>
              </a:solidFill>
              <a:latin typeface="Roboto"/>
              <a:ea typeface="Roboto"/>
              <a:cs typeface="Roboto"/>
              <a:sym typeface="Roboto"/>
            </a:endParaRPr>
          </a:p>
          <a:p>
            <a:pPr marL="457200" lvl="0" indent="-330200" algn="l" rtl="0">
              <a:lnSpc>
                <a:spcPct val="90000"/>
              </a:lnSpc>
              <a:spcBef>
                <a:spcPts val="0"/>
              </a:spcBef>
              <a:spcAft>
                <a:spcPts val="0"/>
              </a:spcAft>
              <a:buSzPts val="1600"/>
              <a:buFont typeface="Roboto"/>
              <a:buChar char="★"/>
            </a:pPr>
            <a:r>
              <a:rPr lang="en" sz="1600" dirty="0">
                <a:solidFill>
                  <a:schemeClr val="dk1"/>
                </a:solidFill>
                <a:latin typeface="Roboto"/>
                <a:ea typeface="Roboto"/>
                <a:cs typeface="Roboto"/>
                <a:sym typeface="Roboto"/>
              </a:rPr>
              <a:t>If your plans are not posted or up to date, please submit plans via the </a:t>
            </a:r>
            <a:r>
              <a:rPr lang="en-US" sz="1600" dirty="0">
                <a:solidFill>
                  <a:schemeClr val="dk1"/>
                </a:solidFill>
                <a:latin typeface="Roboto"/>
                <a:ea typeface="Roboto"/>
                <a:cs typeface="Roboto"/>
                <a:sym typeface="Roboto"/>
                <a:hlinkClick r:id="rId4"/>
              </a:rPr>
              <a:t>Safe In-Person Instruction and Use of Funds Plans form</a:t>
            </a:r>
            <a:r>
              <a:rPr lang="en-US" sz="1600" dirty="0">
                <a:solidFill>
                  <a:schemeClr val="dk1"/>
                </a:solidFill>
                <a:latin typeface="Roboto"/>
                <a:ea typeface="Roboto"/>
                <a:cs typeface="Roboto"/>
                <a:sym typeface="Roboto"/>
              </a:rPr>
              <a:t>.</a:t>
            </a:r>
            <a:endParaRPr sz="1600" dirty="0">
              <a:solidFill>
                <a:schemeClr val="dk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Liquidation Extensions</a:t>
            </a:r>
            <a:endParaRPr/>
          </a:p>
        </p:txBody>
      </p:sp>
      <p:sp>
        <p:nvSpPr>
          <p:cNvPr id="1228" name="Google Shape;1228;p167"/>
          <p:cNvSpPr txBox="1">
            <a:spLocks noGrp="1"/>
          </p:cNvSpPr>
          <p:nvPr>
            <p:ph type="body" idx="1"/>
          </p:nvPr>
        </p:nvSpPr>
        <p:spPr>
          <a:xfrm>
            <a:off x="311699" y="1079500"/>
            <a:ext cx="8634407"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All ESSER III funds must be obligated by September 30th! No exceptions or extensions are allowed (statutory requirement). </a:t>
            </a:r>
            <a:endParaRPr dirty="0"/>
          </a:p>
          <a:p>
            <a:pPr marL="457200" lvl="0" indent="-330200" algn="l" rtl="0">
              <a:spcBef>
                <a:spcPts val="1200"/>
              </a:spcBef>
              <a:spcAft>
                <a:spcPts val="0"/>
              </a:spcAft>
              <a:buSzPts val="1600"/>
              <a:buChar char="●"/>
            </a:pPr>
            <a:r>
              <a:rPr lang="en" dirty="0"/>
              <a:t>Fully and properly obligated activities might be eligible for a liquidation extension. </a:t>
            </a:r>
            <a:endParaRPr dirty="0"/>
          </a:p>
          <a:p>
            <a:pPr marL="457200" lvl="0" indent="-330200" algn="l" rtl="0">
              <a:spcBef>
                <a:spcPts val="0"/>
              </a:spcBef>
              <a:spcAft>
                <a:spcPts val="0"/>
              </a:spcAft>
              <a:buSzPts val="1600"/>
              <a:buChar char="●"/>
            </a:pPr>
            <a:r>
              <a:rPr lang="en" dirty="0"/>
              <a:t>Requests have to be submitted to the U.S. Department of Education for review and approval. </a:t>
            </a:r>
            <a:endParaRPr dirty="0"/>
          </a:p>
          <a:p>
            <a:pPr marL="457200" lvl="0" indent="-330200" algn="l" rtl="0">
              <a:spcBef>
                <a:spcPts val="0"/>
              </a:spcBef>
              <a:spcAft>
                <a:spcPts val="0"/>
              </a:spcAft>
              <a:buSzPts val="1600"/>
              <a:buChar char="●"/>
            </a:pPr>
            <a:r>
              <a:rPr lang="en" dirty="0"/>
              <a:t>CDE has to submit one request on behalf of all subgrantees in the State for all ESSER programs! </a:t>
            </a:r>
            <a:endParaRPr dirty="0"/>
          </a:p>
          <a:p>
            <a:pPr marL="457200" lvl="0" indent="-330200" algn="l" rtl="0">
              <a:spcBef>
                <a:spcPts val="0"/>
              </a:spcBef>
              <a:spcAft>
                <a:spcPts val="0"/>
              </a:spcAft>
              <a:buSzPts val="1600"/>
              <a:buChar char="●"/>
            </a:pPr>
            <a:r>
              <a:rPr lang="en" dirty="0"/>
              <a:t>CDE will have a process for submitting a request and will provide training at an upcoming Office Hours. </a:t>
            </a:r>
            <a:endParaRPr dirty="0"/>
          </a:p>
        </p:txBody>
      </p:sp>
      <p:sp>
        <p:nvSpPr>
          <p:cNvPr id="1229" name="Google Shape;1229;p16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68"/>
          <p:cNvSpPr txBox="1">
            <a:spLocks noGrp="1"/>
          </p:cNvSpPr>
          <p:nvPr>
            <p:ph type="title"/>
          </p:nvPr>
        </p:nvSpPr>
        <p:spPr>
          <a:xfrm>
            <a:off x="0" y="3361600"/>
            <a:ext cx="9144000" cy="666600"/>
          </a:xfrm>
          <a:prstGeom prst="rect">
            <a:avLst/>
          </a:prstGeom>
          <a:solidFill>
            <a:srgbClr val="D0770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Contracted Project Monitoring Update</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69"/>
          <p:cNvSpPr txBox="1">
            <a:spLocks noGrp="1"/>
          </p:cNvSpPr>
          <p:nvPr>
            <p:ph type="title"/>
          </p:nvPr>
        </p:nvSpPr>
        <p:spPr>
          <a:xfrm>
            <a:off x="311700" y="105100"/>
            <a:ext cx="8174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Contracted Project Monitoring Update - Missing Attestations of Completion and Construction Questionnaires (CQs)</a:t>
            </a:r>
            <a:endParaRPr/>
          </a:p>
        </p:txBody>
      </p:sp>
      <p:sp>
        <p:nvSpPr>
          <p:cNvPr id="1241" name="Google Shape;1241;p169"/>
          <p:cNvSpPr txBox="1"/>
          <p:nvPr/>
        </p:nvSpPr>
        <p:spPr>
          <a:xfrm>
            <a:off x="221925" y="910825"/>
            <a:ext cx="8649000" cy="3390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Tx/>
              <a:buSzPts val="1400"/>
              <a:buFont typeface="Roboto"/>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sym typeface="Roboto"/>
              </a:rPr>
              <a:t>All LEAs selected for contracted project monitoring were emailed in March 2024</a:t>
            </a:r>
            <a:endParaRPr dirty="0">
              <a:solidFill>
                <a:schemeClr val="tx1"/>
              </a:solidFill>
              <a:latin typeface="Roboto" panose="02000000000000000000" pitchFamily="2" charset="0"/>
              <a:ea typeface="Roboto" panose="02000000000000000000" pitchFamily="2" charset="0"/>
              <a:cs typeface="Roboto" panose="02000000000000000000" pitchFamily="2" charset="0"/>
              <a:sym typeface="Roboto"/>
            </a:endParaRPr>
          </a:p>
          <a:p>
            <a:pPr marL="457200" lvl="0" indent="-317500" algn="l" rtl="0">
              <a:spcBef>
                <a:spcPts val="1000"/>
              </a:spcBef>
              <a:spcAft>
                <a:spcPts val="0"/>
              </a:spcAft>
              <a:buClrTx/>
              <a:buSzPts val="1400"/>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rPr>
              <a:t>A mandatory training was provided in March and LEAs/Subgrantees with contracted projects had to submit an attestation of attendance. </a:t>
            </a:r>
            <a:endParaRPr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914400" lvl="1" indent="-317500" algn="l" rtl="0">
              <a:spcBef>
                <a:spcPts val="0"/>
              </a:spcBef>
              <a:spcAft>
                <a:spcPts val="0"/>
              </a:spcAft>
              <a:buClr>
                <a:schemeClr val="dk2"/>
              </a:buClr>
              <a:buSzPts val="1400"/>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rPr>
              <a:t>Missing Smartsheet </a:t>
            </a:r>
            <a:r>
              <a:rPr lang="en" u="sng" dirty="0">
                <a:solidFill>
                  <a:schemeClr val="accent5"/>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Attestations of Completion</a:t>
            </a:r>
            <a:r>
              <a:rPr lang="en" dirty="0">
                <a:solidFill>
                  <a:schemeClr val="dk2"/>
                </a:solidFill>
                <a:latin typeface="Roboto" panose="02000000000000000000" pitchFamily="2" charset="0"/>
                <a:ea typeface="Roboto" panose="02000000000000000000" pitchFamily="2" charset="0"/>
                <a:cs typeface="Roboto" panose="02000000000000000000" pitchFamily="2" charset="0"/>
              </a:rPr>
              <a:t> </a:t>
            </a:r>
            <a:r>
              <a:rPr lang="en" dirty="0">
                <a:solidFill>
                  <a:schemeClr val="tx1"/>
                </a:solidFill>
                <a:latin typeface="Roboto" panose="02000000000000000000" pitchFamily="2" charset="0"/>
                <a:ea typeface="Roboto" panose="02000000000000000000" pitchFamily="2" charset="0"/>
                <a:cs typeface="Roboto" panose="02000000000000000000" pitchFamily="2" charset="0"/>
              </a:rPr>
              <a:t>for attendance at </a:t>
            </a:r>
            <a:r>
              <a:rPr lang="en" u="sng" dirty="0">
                <a:solidFill>
                  <a:schemeClr val="accent5"/>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March 28 Office Hours</a:t>
            </a:r>
            <a:endParaRPr dirty="0">
              <a:solidFill>
                <a:schemeClr val="dk2"/>
              </a:solidFill>
              <a:latin typeface="Roboto" panose="02000000000000000000" pitchFamily="2" charset="0"/>
              <a:ea typeface="Roboto" panose="02000000000000000000" pitchFamily="2" charset="0"/>
              <a:cs typeface="Roboto" panose="02000000000000000000" pitchFamily="2" charset="0"/>
            </a:endParaRPr>
          </a:p>
          <a:p>
            <a:pPr marL="457200" lvl="0" indent="-317500" algn="l" rtl="0">
              <a:spcBef>
                <a:spcPts val="1000"/>
              </a:spcBef>
              <a:spcAft>
                <a:spcPts val="800"/>
              </a:spcAft>
              <a:buClrTx/>
              <a:buSzPts val="1400"/>
              <a:buFont typeface="Roboto"/>
              <a:buChar char="●"/>
            </a:pPr>
            <a:r>
              <a:rPr lang="en" dirty="0">
                <a:solidFill>
                  <a:schemeClr val="tx1"/>
                </a:solidFill>
                <a:latin typeface="Roboto"/>
                <a:ea typeface="Roboto"/>
                <a:cs typeface="Roboto"/>
                <a:sym typeface="Roboto"/>
              </a:rPr>
              <a:t>Missing Construction Questionnaire (CQs) - contact your </a:t>
            </a:r>
            <a:r>
              <a:rPr lang="en" u="sng" dirty="0">
                <a:solidFill>
                  <a:schemeClr val="accent5"/>
                </a:solidFill>
                <a:latin typeface="Roboto"/>
                <a:ea typeface="Roboto"/>
                <a:cs typeface="Roboto"/>
                <a:sym typeface="Roboto"/>
                <a:hlinkClick r:id="rId5">
                  <a:extLst>
                    <a:ext uri="{A12FA001-AC4F-418D-AE19-62706E023703}">
                      <ahyp:hlinkClr xmlns:ahyp="http://schemas.microsoft.com/office/drawing/2018/hyperlinkcolor" val="tx"/>
                    </a:ext>
                  </a:extLst>
                </a:hlinkClick>
              </a:rPr>
              <a:t>ESSER Team Lead</a:t>
            </a:r>
            <a:r>
              <a:rPr lang="en" dirty="0">
                <a:solidFill>
                  <a:schemeClr val="dk2"/>
                </a:solidFill>
                <a:latin typeface="Roboto"/>
                <a:ea typeface="Roboto"/>
                <a:cs typeface="Roboto"/>
                <a:sym typeface="Roboto"/>
              </a:rPr>
              <a:t> </a:t>
            </a:r>
            <a:r>
              <a:rPr lang="en" dirty="0">
                <a:solidFill>
                  <a:schemeClr val="tx1"/>
                </a:solidFill>
                <a:latin typeface="Roboto"/>
                <a:ea typeface="Roboto"/>
                <a:cs typeface="Roboto"/>
                <a:sym typeface="Roboto"/>
              </a:rPr>
              <a:t>if you need a link</a:t>
            </a:r>
            <a:endParaRPr dirty="0">
              <a:solidFill>
                <a:schemeClr val="tx1"/>
              </a:solidFill>
              <a:latin typeface="Roboto"/>
              <a:ea typeface="Roboto"/>
              <a:cs typeface="Roboto"/>
              <a:sym typeface="Roboto"/>
            </a:endParaRPr>
          </a:p>
          <a:p>
            <a:pPr marL="457200" lvl="0" indent="-317500" algn="l" rtl="0">
              <a:spcBef>
                <a:spcPts val="0"/>
              </a:spcBef>
              <a:spcAft>
                <a:spcPts val="800"/>
              </a:spcAft>
              <a:buClrTx/>
              <a:buSzPts val="1400"/>
              <a:buFont typeface="Roboto"/>
              <a:buChar char="●"/>
            </a:pPr>
            <a:r>
              <a:rPr lang="en" dirty="0">
                <a:solidFill>
                  <a:schemeClr val="tx1"/>
                </a:solidFill>
                <a:latin typeface="Roboto"/>
                <a:ea typeface="Roboto"/>
                <a:cs typeface="Roboto"/>
                <a:sym typeface="Roboto"/>
              </a:rPr>
              <a:t>CQ applies to all types of projects, not just construction</a:t>
            </a:r>
            <a:endParaRPr dirty="0">
              <a:solidFill>
                <a:schemeClr val="tx1"/>
              </a:solidFill>
              <a:latin typeface="Roboto"/>
              <a:ea typeface="Roboto"/>
              <a:cs typeface="Roboto"/>
              <a:sym typeface="Roboto"/>
            </a:endParaRPr>
          </a:p>
          <a:p>
            <a:pPr marL="457200" lvl="0" indent="-317500" algn="l" rtl="0">
              <a:spcBef>
                <a:spcPts val="0"/>
              </a:spcBef>
              <a:spcAft>
                <a:spcPts val="0"/>
              </a:spcAft>
              <a:buClrTx/>
              <a:buSzPts val="1400"/>
              <a:buFont typeface="Roboto"/>
              <a:buChar char="●"/>
            </a:pPr>
            <a:r>
              <a:rPr lang="en" dirty="0">
                <a:solidFill>
                  <a:schemeClr val="tx1"/>
                </a:solidFill>
                <a:latin typeface="Roboto"/>
                <a:ea typeface="Roboto"/>
                <a:cs typeface="Roboto"/>
                <a:sym typeface="Roboto"/>
              </a:rPr>
              <a:t>All of an LEA’s project activity must be considered as they complete the CQ</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Contact LEA’s </a:t>
            </a:r>
            <a:r>
              <a:rPr lang="en" u="sng" dirty="0">
                <a:solidFill>
                  <a:schemeClr val="hlink"/>
                </a:solidFill>
                <a:latin typeface="Roboto"/>
                <a:ea typeface="Roboto"/>
                <a:cs typeface="Roboto"/>
                <a:sym typeface="Roboto"/>
                <a:hlinkClick r:id="rId5"/>
              </a:rPr>
              <a:t>ESSER Team Lead</a:t>
            </a:r>
            <a:r>
              <a:rPr lang="en" dirty="0">
                <a:solidFill>
                  <a:schemeClr val="dk2"/>
                </a:solidFill>
                <a:latin typeface="Roboto"/>
                <a:ea typeface="Roboto"/>
                <a:cs typeface="Roboto"/>
                <a:sym typeface="Roboto"/>
              </a:rPr>
              <a:t> </a:t>
            </a:r>
            <a:r>
              <a:rPr lang="en" dirty="0">
                <a:solidFill>
                  <a:schemeClr val="tx1"/>
                </a:solidFill>
                <a:latin typeface="Roboto"/>
                <a:ea typeface="Roboto"/>
                <a:cs typeface="Roboto"/>
                <a:sym typeface="Roboto"/>
              </a:rPr>
              <a:t>for listing of budget line items potentially subject to construction regulations and/or Davis-Bacon and Related Acts </a:t>
            </a:r>
            <a:endParaRPr dirty="0">
              <a:solidFill>
                <a:schemeClr val="tx1"/>
              </a:solidFill>
              <a:latin typeface="Roboto"/>
              <a:ea typeface="Roboto"/>
              <a:cs typeface="Roboto"/>
              <a:sym typeface="Roboto"/>
            </a:endParaRPr>
          </a:p>
          <a:p>
            <a:pPr marL="914400" lvl="1" indent="-317500" algn="l" rtl="0">
              <a:spcBef>
                <a:spcPts val="0"/>
              </a:spcBef>
              <a:spcAft>
                <a:spcPts val="800"/>
              </a:spcAft>
              <a:buClr>
                <a:schemeClr val="dk2"/>
              </a:buClr>
              <a:buSzPts val="1400"/>
              <a:buFont typeface="Roboto"/>
              <a:buChar char="○"/>
            </a:pPr>
            <a:r>
              <a:rPr lang="en" dirty="0">
                <a:solidFill>
                  <a:schemeClr val="tx1"/>
                </a:solidFill>
                <a:latin typeface="Roboto"/>
                <a:ea typeface="Roboto"/>
                <a:cs typeface="Roboto"/>
                <a:sym typeface="Roboto"/>
              </a:rPr>
              <a:t>May submit multiple CQs or an attachment (e.g., Excel spreadsheet)</a:t>
            </a:r>
            <a:endParaRPr dirty="0">
              <a:solidFill>
                <a:schemeClr val="tx1"/>
              </a:solidFill>
              <a:latin typeface="Roboto"/>
              <a:ea typeface="Roboto"/>
              <a:cs typeface="Roboto"/>
              <a:sym typeface="Roboto"/>
            </a:endParaRPr>
          </a:p>
          <a:p>
            <a:pPr marL="457200" lvl="0" indent="-317500" algn="l" rtl="0">
              <a:spcBef>
                <a:spcPts val="0"/>
              </a:spcBef>
              <a:spcAft>
                <a:spcPts val="0"/>
              </a:spcAft>
              <a:buClrTx/>
              <a:buSzPts val="1400"/>
              <a:buFont typeface="Roboto"/>
              <a:buChar char="●"/>
            </a:pPr>
            <a:r>
              <a:rPr lang="en" dirty="0">
                <a:solidFill>
                  <a:schemeClr val="tx1"/>
                </a:solidFill>
                <a:latin typeface="Roboto"/>
                <a:ea typeface="Roboto"/>
                <a:cs typeface="Roboto"/>
                <a:sym typeface="Roboto"/>
              </a:rPr>
              <a:t>Upload signed and completed CQ in Syncplicity per CQ Instructions</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Please email </a:t>
            </a:r>
            <a:r>
              <a:rPr lang="en" u="sng" dirty="0">
                <a:solidFill>
                  <a:schemeClr val="hlink"/>
                </a:solidFill>
                <a:latin typeface="Roboto"/>
                <a:ea typeface="Roboto"/>
                <a:cs typeface="Roboto"/>
                <a:sym typeface="Roboto"/>
                <a:hlinkClick r:id="rId6"/>
              </a:rPr>
              <a:t>Hilery Morris</a:t>
            </a:r>
            <a:r>
              <a:rPr lang="en" dirty="0">
                <a:solidFill>
                  <a:schemeClr val="dk2"/>
                </a:solidFill>
                <a:latin typeface="Roboto"/>
                <a:ea typeface="Roboto"/>
                <a:cs typeface="Roboto"/>
                <a:sym typeface="Roboto"/>
              </a:rPr>
              <a:t> </a:t>
            </a:r>
            <a:r>
              <a:rPr lang="en" dirty="0">
                <a:solidFill>
                  <a:schemeClr val="tx1"/>
                </a:solidFill>
                <a:latin typeface="Roboto"/>
                <a:ea typeface="Roboto"/>
                <a:cs typeface="Roboto"/>
                <a:sym typeface="Roboto"/>
              </a:rPr>
              <a:t>or</a:t>
            </a:r>
            <a:r>
              <a:rPr lang="en" dirty="0">
                <a:solidFill>
                  <a:schemeClr val="dk2"/>
                </a:solidFill>
                <a:latin typeface="Roboto"/>
                <a:ea typeface="Roboto"/>
                <a:cs typeface="Roboto"/>
                <a:sym typeface="Roboto"/>
              </a:rPr>
              <a:t> </a:t>
            </a:r>
            <a:r>
              <a:rPr lang="en" u="sng" dirty="0">
                <a:solidFill>
                  <a:schemeClr val="hlink"/>
                </a:solidFill>
                <a:latin typeface="Roboto"/>
                <a:ea typeface="Roboto"/>
                <a:cs typeface="Roboto"/>
                <a:sym typeface="Roboto"/>
                <a:hlinkClick r:id="rId7"/>
              </a:rPr>
              <a:t>Nadine Penn</a:t>
            </a:r>
            <a:r>
              <a:rPr lang="en" dirty="0">
                <a:solidFill>
                  <a:schemeClr val="dk2"/>
                </a:solidFill>
                <a:latin typeface="Roboto"/>
                <a:ea typeface="Roboto"/>
                <a:cs typeface="Roboto"/>
                <a:sym typeface="Roboto"/>
              </a:rPr>
              <a:t> </a:t>
            </a:r>
            <a:r>
              <a:rPr lang="en" dirty="0">
                <a:solidFill>
                  <a:schemeClr val="tx1"/>
                </a:solidFill>
                <a:latin typeface="Roboto"/>
                <a:ea typeface="Roboto"/>
                <a:cs typeface="Roboto"/>
                <a:sym typeface="Roboto"/>
              </a:rPr>
              <a:t>once the CQ is posted</a:t>
            </a:r>
            <a:endParaRPr dirty="0">
              <a:solidFill>
                <a:schemeClr val="tx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70"/>
          <p:cNvSpPr txBox="1">
            <a:spLocks noGrp="1"/>
          </p:cNvSpPr>
          <p:nvPr>
            <p:ph type="title"/>
          </p:nvPr>
        </p:nvSpPr>
        <p:spPr>
          <a:xfrm>
            <a:off x="311700" y="105100"/>
            <a:ext cx="8174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CQ Screenshots</a:t>
            </a:r>
            <a:endParaRPr dirty="0"/>
          </a:p>
        </p:txBody>
      </p:sp>
      <p:sp>
        <p:nvSpPr>
          <p:cNvPr id="1248" name="Google Shape;1248;p170"/>
          <p:cNvSpPr txBox="1"/>
          <p:nvPr/>
        </p:nvSpPr>
        <p:spPr>
          <a:xfrm>
            <a:off x="247500" y="857365"/>
            <a:ext cx="8649000" cy="556309"/>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dirty="0">
                <a:solidFill>
                  <a:schemeClr val="tx1"/>
                </a:solidFill>
                <a:latin typeface="Roboto"/>
                <a:ea typeface="Roboto"/>
                <a:cs typeface="Roboto"/>
                <a:sym typeface="Roboto"/>
              </a:rPr>
              <a:t>Brief overview of CQ sections at the end of this Contracted Project Monitoring Update</a:t>
            </a:r>
            <a:endParaRPr dirty="0">
              <a:solidFill>
                <a:schemeClr val="tx1"/>
              </a:solidFill>
              <a:latin typeface="Roboto"/>
              <a:ea typeface="Roboto"/>
              <a:cs typeface="Roboto"/>
              <a:sym typeface="Roboto"/>
            </a:endParaRPr>
          </a:p>
          <a:p>
            <a:pPr marL="0" lvl="0" indent="0" algn="l" rtl="0">
              <a:spcBef>
                <a:spcPts val="1000"/>
              </a:spcBef>
              <a:spcAft>
                <a:spcPts val="0"/>
              </a:spcAft>
              <a:buNone/>
            </a:pPr>
            <a:endParaRPr dirty="0">
              <a:solidFill>
                <a:schemeClr val="dk2"/>
              </a:solidFill>
              <a:latin typeface="Roboto"/>
              <a:ea typeface="Roboto"/>
              <a:cs typeface="Roboto"/>
              <a:sym typeface="Roboto"/>
            </a:endParaRPr>
          </a:p>
        </p:txBody>
      </p:sp>
      <p:pic>
        <p:nvPicPr>
          <p:cNvPr id="1249" name="Google Shape;1249;p170" descr="Screenshot of the top of the first page of the fiscal monitoring questionnaire showing the instruction and the &quot;general&quot; sections."/>
          <p:cNvPicPr preferRelativeResize="0"/>
          <p:nvPr/>
        </p:nvPicPr>
        <p:blipFill>
          <a:blip r:embed="rId3">
            <a:alphaModFix/>
          </a:blip>
          <a:stretch>
            <a:fillRect/>
          </a:stretch>
        </p:blipFill>
        <p:spPr>
          <a:xfrm>
            <a:off x="311700" y="1333700"/>
            <a:ext cx="3385176" cy="2923974"/>
          </a:xfrm>
          <a:prstGeom prst="rect">
            <a:avLst/>
          </a:prstGeom>
          <a:noFill/>
          <a:ln>
            <a:noFill/>
          </a:ln>
        </p:spPr>
      </p:pic>
      <p:pic>
        <p:nvPicPr>
          <p:cNvPr id="1250" name="Google Shape;1250;p170" descr="Screenshot of the bottom of the first page, with the &quot;contracted clauses&quot; section of the fiscal monitoring questionnaire, and the top of the second page where the &quot;Davos-Bacon and Related Acts&quot; section starts."/>
          <p:cNvPicPr preferRelativeResize="0"/>
          <p:nvPr/>
        </p:nvPicPr>
        <p:blipFill>
          <a:blip r:embed="rId4">
            <a:alphaModFix/>
          </a:blip>
          <a:stretch>
            <a:fillRect/>
          </a:stretch>
        </p:blipFill>
        <p:spPr>
          <a:xfrm>
            <a:off x="4109050" y="1355576"/>
            <a:ext cx="3506401" cy="2923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1"/>
          <p:cNvSpPr txBox="1">
            <a:spLocks noGrp="1"/>
          </p:cNvSpPr>
          <p:nvPr>
            <p:ph type="title"/>
          </p:nvPr>
        </p:nvSpPr>
        <p:spPr>
          <a:xfrm>
            <a:off x="311700" y="105100"/>
            <a:ext cx="8502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a:t>
            </a:r>
            <a:endParaRPr dirty="0"/>
          </a:p>
          <a:p>
            <a:pPr marL="0" lvl="0" indent="0" algn="l" rtl="0">
              <a:spcBef>
                <a:spcPts val="0"/>
              </a:spcBef>
              <a:spcAft>
                <a:spcPts val="0"/>
              </a:spcAft>
              <a:buClr>
                <a:schemeClr val="dk1"/>
              </a:buClr>
              <a:buSzPts val="1100"/>
              <a:buFont typeface="Arial"/>
              <a:buNone/>
            </a:pPr>
            <a:r>
              <a:rPr lang="en" dirty="0"/>
              <a:t>Davis-Bacon and Related Acts (DBRA)</a:t>
            </a:r>
            <a:endParaRPr dirty="0"/>
          </a:p>
        </p:txBody>
      </p:sp>
      <p:sp>
        <p:nvSpPr>
          <p:cNvPr id="1257" name="Google Shape;1257;p171"/>
          <p:cNvSpPr txBox="1"/>
          <p:nvPr/>
        </p:nvSpPr>
        <p:spPr>
          <a:xfrm>
            <a:off x="131825" y="919000"/>
            <a:ext cx="8763600" cy="3431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Federally funded (in whole or in part)</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Exceed $2,000 (equipment cost </a:t>
            </a:r>
            <a:r>
              <a:rPr lang="en" sz="1600" u="sng" dirty="0">
                <a:solidFill>
                  <a:schemeClr val="dk1"/>
                </a:solidFill>
                <a:latin typeface="Roboto"/>
                <a:ea typeface="Roboto"/>
                <a:cs typeface="Roboto"/>
                <a:sym typeface="Roboto"/>
              </a:rPr>
              <a:t>PLUS</a:t>
            </a:r>
            <a:r>
              <a:rPr lang="en" sz="1600" dirty="0">
                <a:solidFill>
                  <a:schemeClr val="dk1"/>
                </a:solidFill>
                <a:latin typeface="Roboto"/>
                <a:ea typeface="Roboto"/>
                <a:cs typeface="Roboto"/>
                <a:sym typeface="Roboto"/>
              </a:rPr>
              <a:t> installation cost even if split-funded)</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For the construction, alteration, or repair (including painting and decorating) of public buildings and public works, and</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Include employment of laborers or mechanics (work is manual or physical in nature as distinguished from mental or managerial duties)</a:t>
            </a:r>
            <a:endParaRPr sz="1600"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Applies to services procured via contracts, POs, proposals, quotes, etc.</a:t>
            </a:r>
            <a:endParaRPr sz="1600"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Exceptions to DBRA:</a:t>
            </a:r>
            <a:endParaRPr sz="16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Work performed by LEA staff</a:t>
            </a:r>
            <a:endParaRPr sz="15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Work performed by sole proprietor</a:t>
            </a:r>
            <a:endParaRPr sz="15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Maintenance work</a:t>
            </a:r>
            <a:endParaRPr sz="1500" dirty="0">
              <a:solidFill>
                <a:schemeClr val="dk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7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Good Faith Effort to Comply with Davis-Bacon and Related Acts Requirements</a:t>
            </a:r>
            <a:endParaRPr dirty="0"/>
          </a:p>
        </p:txBody>
      </p:sp>
      <p:sp>
        <p:nvSpPr>
          <p:cNvPr id="1264" name="Google Shape;1264;p172"/>
          <p:cNvSpPr txBox="1"/>
          <p:nvPr/>
        </p:nvSpPr>
        <p:spPr>
          <a:xfrm>
            <a:off x="164600" y="846400"/>
            <a:ext cx="8665200" cy="3504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Prevailing wages (PWs) must be paid for projects that are ESSER-funded</a:t>
            </a:r>
            <a:endParaRPr sz="1600" dirty="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Open projects must be brought into compliance with all DBRA requirements</a:t>
            </a:r>
            <a:endParaRPr sz="1600" dirty="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 good faith effort must be made to ensure PWs were paid on closed projects</a:t>
            </a:r>
            <a:endParaRPr sz="1600" dirty="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Good faith effort guidance document coming soon at </a:t>
            </a:r>
            <a:r>
              <a:rPr lang="en" sz="1500" u="sng" dirty="0">
                <a:solidFill>
                  <a:schemeClr val="hlink"/>
                </a:solidFill>
                <a:latin typeface="Roboto"/>
                <a:ea typeface="Roboto"/>
                <a:cs typeface="Roboto"/>
                <a:sym typeface="Roboto"/>
                <a:hlinkClick r:id="rId3"/>
              </a:rPr>
              <a:t>GFMU’s Webinars, Trainings and Guidance page</a:t>
            </a:r>
            <a:endParaRPr sz="1500" dirty="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Memo to file documenting good faith effort to contact:</a:t>
            </a:r>
            <a:endParaRPr sz="1500" dirty="0">
              <a:solidFill>
                <a:schemeClr val="dk1"/>
              </a:solidFill>
              <a:latin typeface="Roboto"/>
              <a:ea typeface="Roboto"/>
              <a:cs typeface="Roboto"/>
              <a:sym typeface="Roboto"/>
            </a:endParaRPr>
          </a:p>
          <a:p>
            <a:pPr marL="1371600" lvl="2" indent="-330200" algn="l" rtl="0">
              <a:lnSpc>
                <a:spcPct val="115000"/>
              </a:lnSpc>
              <a:spcBef>
                <a:spcPts val="0"/>
              </a:spcBef>
              <a:spcAft>
                <a:spcPts val="0"/>
              </a:spcAft>
              <a:buClr>
                <a:schemeClr val="dk1"/>
              </a:buClr>
              <a:buSzPts val="1600"/>
              <a:buFont typeface="Roboto"/>
              <a:buChar char="■"/>
            </a:pPr>
            <a:r>
              <a:rPr lang="en" dirty="0">
                <a:solidFill>
                  <a:schemeClr val="dk1"/>
                </a:solidFill>
                <a:latin typeface="Roboto"/>
                <a:ea typeface="Roboto"/>
                <a:cs typeface="Roboto"/>
                <a:sym typeface="Roboto"/>
              </a:rPr>
              <a:t>Contractors and subcontractors to determine if PWs were paid</a:t>
            </a:r>
            <a:endParaRPr dirty="0">
              <a:solidFill>
                <a:schemeClr val="dk1"/>
              </a:solidFill>
              <a:latin typeface="Roboto"/>
              <a:ea typeface="Roboto"/>
              <a:cs typeface="Roboto"/>
              <a:sym typeface="Roboto"/>
            </a:endParaRPr>
          </a:p>
          <a:p>
            <a:pPr marL="1371600" lvl="2" indent="-330200" algn="l" rtl="0">
              <a:lnSpc>
                <a:spcPct val="115000"/>
              </a:lnSpc>
              <a:spcBef>
                <a:spcPts val="0"/>
              </a:spcBef>
              <a:spcAft>
                <a:spcPts val="0"/>
              </a:spcAft>
              <a:buClr>
                <a:schemeClr val="dk1"/>
              </a:buClr>
              <a:buSzPts val="1600"/>
              <a:buFont typeface="Roboto"/>
              <a:buChar char="■"/>
            </a:pPr>
            <a:r>
              <a:rPr lang="en" dirty="0">
                <a:solidFill>
                  <a:schemeClr val="dk1"/>
                </a:solidFill>
                <a:latin typeface="Roboto"/>
                <a:ea typeface="Roboto"/>
                <a:cs typeface="Roboto"/>
                <a:sym typeface="Roboto"/>
              </a:rPr>
              <a:t>Laborers and mechanics to arrange payment of back wages where necessary</a:t>
            </a:r>
            <a:endParaRPr dirty="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Use wage determination (WD) on sam.gov in place at time procurement completed</a:t>
            </a:r>
            <a:endParaRPr sz="1500" dirty="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500" dirty="0">
                <a:solidFill>
                  <a:schemeClr val="dk1"/>
                </a:solidFill>
                <a:latin typeface="Roboto"/>
                <a:ea typeface="Roboto"/>
                <a:cs typeface="Roboto"/>
                <a:sym typeface="Roboto"/>
              </a:rPr>
              <a:t>Obtain strongest supporting documentation possible from contractors and subs</a:t>
            </a:r>
            <a:endParaRPr sz="1500" dirty="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Some LEAs opt to move noncompliant activity off of ESSER instead of taking steps to ensure compliance</a:t>
            </a:r>
            <a:endParaRPr sz="1600" dirty="0">
              <a:solidFill>
                <a:schemeClr val="dk1"/>
              </a:solidFill>
              <a:latin typeface="Roboto"/>
              <a:ea typeface="Roboto"/>
              <a:cs typeface="Roboto"/>
              <a:sym typeface="Roboto"/>
            </a:endParaRPr>
          </a:p>
          <a:p>
            <a:pPr marL="457200" lvl="0" indent="0" algn="l" rtl="0">
              <a:spcBef>
                <a:spcPts val="100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7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Construction Examples</a:t>
            </a:r>
            <a:endParaRPr dirty="0"/>
          </a:p>
        </p:txBody>
      </p:sp>
      <p:sp>
        <p:nvSpPr>
          <p:cNvPr id="1271" name="Google Shape;1271;p173"/>
          <p:cNvSpPr txBox="1"/>
          <p:nvPr/>
        </p:nvSpPr>
        <p:spPr>
          <a:xfrm>
            <a:off x="221925" y="919000"/>
            <a:ext cx="8517900" cy="3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chemeClr val="dk1"/>
                </a:solidFill>
                <a:latin typeface="Roboto"/>
                <a:ea typeface="Roboto"/>
                <a:cs typeface="Roboto"/>
                <a:sym typeface="Roboto"/>
              </a:rPr>
              <a:t>The following are examples of construction per the U.S. Department of Education </a:t>
            </a:r>
            <a:endParaRPr sz="1300" b="1" dirty="0">
              <a:solidFill>
                <a:schemeClr val="dk1"/>
              </a:solidFill>
              <a:latin typeface="Roboto"/>
              <a:ea typeface="Roboto"/>
              <a:cs typeface="Roboto"/>
              <a:sym typeface="Roboto"/>
            </a:endParaRPr>
          </a:p>
          <a:p>
            <a:pPr marL="457200" lvl="0" indent="-311150" algn="l" rtl="0">
              <a:lnSpc>
                <a:spcPct val="115000"/>
              </a:lnSpc>
              <a:spcBef>
                <a:spcPts val="100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Outdoor classrooms and playgrounds, including: </a:t>
            </a:r>
            <a:endParaRPr sz="1300" dirty="0">
              <a:solidFill>
                <a:schemeClr val="tx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New playgrounds (regardless of how the space was previously used)</a:t>
            </a:r>
            <a:endParaRPr sz="1300" dirty="0">
              <a:solidFill>
                <a:schemeClr val="tx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Installation of fencing around a previously unsafe and unused space </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Installation of a modular building, including site preparation</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Structural repairs identified and completed during a minor remodeling HVAC project (only the repair portion would be construction)</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Asbestos removal</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Note, the list above is not all inclusive. LEAs should also consider projects that involved structural changes (e.g., moving load-bearing walls) or added square footage</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Please remember that ESSER-funded construction will be subject to annual reporting for 15 years, beginning in 2024-2025 - collection form and training coming this Fall! </a:t>
            </a:r>
            <a:endParaRPr sz="1300" dirty="0">
              <a:solidFill>
                <a:schemeClr val="tx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300" dirty="0">
                <a:solidFill>
                  <a:schemeClr val="tx1"/>
                </a:solidFill>
                <a:latin typeface="Roboto"/>
                <a:ea typeface="Roboto"/>
                <a:cs typeface="Roboto"/>
                <a:sym typeface="Roboto"/>
              </a:rPr>
              <a:t>Construction projects of $1 million or more must also file a Notice of Federal Interest with local government. </a:t>
            </a:r>
            <a:endParaRPr sz="1300" dirty="0">
              <a:solidFill>
                <a:schemeClr val="tx1"/>
              </a:solidFill>
              <a:latin typeface="Roboto"/>
              <a:ea typeface="Roboto"/>
              <a:cs typeface="Roboto"/>
              <a:sym typeface="Roboto"/>
            </a:endParaRPr>
          </a:p>
          <a:p>
            <a:pPr marL="457200" lvl="0" indent="0" algn="l" rtl="0">
              <a:spcBef>
                <a:spcPts val="1000"/>
              </a:spcBef>
              <a:spcAft>
                <a:spcPts val="0"/>
              </a:spcAft>
              <a:buNone/>
            </a:pPr>
            <a:endParaRPr sz="1300" dirty="0">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4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 BruMan Training next Tuesday! </a:t>
            </a:r>
            <a:endParaRPr/>
          </a:p>
        </p:txBody>
      </p:sp>
      <p:sp>
        <p:nvSpPr>
          <p:cNvPr id="1104" name="Google Shape;1104;p147"/>
          <p:cNvSpPr txBox="1">
            <a:spLocks noGrp="1"/>
          </p:cNvSpPr>
          <p:nvPr>
            <p:ph type="body" idx="1"/>
          </p:nvPr>
        </p:nvSpPr>
        <p:spPr>
          <a:xfrm>
            <a:off x="311699" y="1152475"/>
            <a:ext cx="8340981" cy="3139746"/>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dirty="0"/>
              <a:t>CDE has contracted with the BruMan Group to provide training on the revised Uniform Grants Guidance (UGG) and proposed revisions on the Education Department General Administrative Regulations (EDGAR), as well as a few other hot topics!</a:t>
            </a:r>
            <a:endParaRPr dirty="0"/>
          </a:p>
          <a:p>
            <a:pPr marL="435610" indent="-285750">
              <a:spcBef>
                <a:spcPts val="1200"/>
              </a:spcBef>
              <a:buSzPct val="100000"/>
            </a:pPr>
            <a:r>
              <a:rPr lang="en" dirty="0"/>
              <a:t>Tuesday, August 6, from 8:30-4:00</a:t>
            </a:r>
            <a:endParaRPr dirty="0"/>
          </a:p>
          <a:p>
            <a:pPr marL="435610" indent="-285750">
              <a:buSzPct val="100000"/>
            </a:pPr>
            <a:r>
              <a:rPr lang="en" dirty="0"/>
              <a:t>Food/drinks cannot be provided</a:t>
            </a:r>
            <a:endParaRPr dirty="0"/>
          </a:p>
          <a:p>
            <a:pPr marL="435610" indent="-285750">
              <a:buSzPct val="100000"/>
            </a:pPr>
            <a:r>
              <a:rPr lang="en" dirty="0"/>
              <a:t>Registration</a:t>
            </a:r>
          </a:p>
          <a:p>
            <a:pPr marL="914400" lvl="1" indent="-282733" algn="l" rtl="0">
              <a:spcBef>
                <a:spcPts val="0"/>
              </a:spcBef>
              <a:spcAft>
                <a:spcPts val="0"/>
              </a:spcAft>
              <a:buSzPct val="100000"/>
              <a:buFont typeface="Arial"/>
              <a:buChar char="○"/>
            </a:pPr>
            <a:r>
              <a:rPr lang="en-US" sz="1400" dirty="0">
                <a:latin typeface="Arial"/>
                <a:ea typeface="Arial"/>
                <a:cs typeface="Arial"/>
                <a:sym typeface="Arial"/>
              </a:rPr>
              <a:t>In-person</a:t>
            </a:r>
            <a:r>
              <a:rPr lang="en-US" sz="1400" dirty="0">
                <a:uFill>
                  <a:noFill/>
                </a:uFill>
                <a:latin typeface="Arial"/>
                <a:ea typeface="Arial"/>
                <a:cs typeface="Arial"/>
                <a:sym typeface="Arial"/>
                <a:hlinkClick r:id="rId3"/>
              </a:rPr>
              <a:t> </a:t>
            </a:r>
            <a:r>
              <a:rPr lang="en-US" sz="1400" u="sng" dirty="0">
                <a:solidFill>
                  <a:schemeClr val="hlink"/>
                </a:solidFill>
                <a:latin typeface="Arial"/>
                <a:ea typeface="Arial"/>
                <a:cs typeface="Arial"/>
                <a:sym typeface="Arial"/>
                <a:hlinkClick r:id="rId3"/>
              </a:rPr>
              <a:t>registration</a:t>
            </a:r>
            <a:endParaRPr lang="en-US" sz="1400" u="sng" dirty="0">
              <a:solidFill>
                <a:schemeClr val="hlink"/>
              </a:solidFill>
              <a:latin typeface="Arial"/>
              <a:ea typeface="Arial"/>
              <a:cs typeface="Arial"/>
              <a:sym typeface="Arial"/>
            </a:endParaRPr>
          </a:p>
          <a:p>
            <a:pPr lvl="1" indent="-282733">
              <a:buSzPct val="100000"/>
              <a:buFont typeface="Arial"/>
              <a:buChar char="○"/>
            </a:pPr>
            <a:r>
              <a:rPr lang="en-US" sz="1400" dirty="0">
                <a:latin typeface="Arial"/>
                <a:ea typeface="Arial"/>
                <a:cs typeface="Arial"/>
                <a:sym typeface="Arial"/>
              </a:rPr>
              <a:t>Virtual</a:t>
            </a:r>
            <a:r>
              <a:rPr lang="en-US" sz="1400" dirty="0">
                <a:uFill>
                  <a:noFill/>
                </a:uFill>
                <a:latin typeface="Arial"/>
                <a:ea typeface="Arial"/>
                <a:cs typeface="Arial"/>
                <a:sym typeface="Arial"/>
                <a:hlinkClick r:id="rId4"/>
              </a:rPr>
              <a:t> </a:t>
            </a:r>
            <a:r>
              <a:rPr lang="en-US" sz="1400" u="sng" dirty="0">
                <a:solidFill>
                  <a:schemeClr val="hlink"/>
                </a:solidFill>
                <a:latin typeface="Arial"/>
                <a:ea typeface="Arial"/>
                <a:cs typeface="Arial"/>
                <a:sym typeface="Arial"/>
                <a:hlinkClick r:id="rId4"/>
              </a:rPr>
              <a:t>registration</a:t>
            </a:r>
            <a:endParaRPr lang="en-US" sz="1400" u="sng" dirty="0">
              <a:solidFill>
                <a:schemeClr val="hlink"/>
              </a:solidFill>
              <a:latin typeface="Arial"/>
              <a:ea typeface="Arial"/>
              <a:cs typeface="Arial"/>
              <a:sym typeface="Arial"/>
            </a:endParaRPr>
          </a:p>
          <a:p>
            <a:pPr marL="435610" indent="-285750">
              <a:spcAft>
                <a:spcPts val="1200"/>
              </a:spcAft>
              <a:buSzPct val="100000"/>
            </a:pPr>
            <a:r>
              <a:rPr lang="en-US" dirty="0"/>
              <a:t>Location: </a:t>
            </a:r>
            <a:r>
              <a:rPr lang="en-US" b="1" dirty="0"/>
              <a:t>Adams County Government Building, 4430 South Adams County Parkway, conference room Apple A, Brighton, CO 80601</a:t>
            </a:r>
            <a:endParaRPr b="1" dirty="0"/>
          </a:p>
          <a:p>
            <a:pPr marL="0" lvl="0" indent="0" algn="l" rtl="0">
              <a:spcBef>
                <a:spcPts val="1200"/>
              </a:spcBef>
              <a:buNone/>
            </a:pPr>
            <a:r>
              <a:rPr lang="en" dirty="0"/>
              <a:t>BruMan is offering 6.5 approved specialized knowledge-technical continuing professional education credits for the training!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74"/>
          <p:cNvSpPr txBox="1">
            <a:spLocks noGrp="1"/>
          </p:cNvSpPr>
          <p:nvPr>
            <p:ph type="title"/>
          </p:nvPr>
        </p:nvSpPr>
        <p:spPr>
          <a:xfrm>
            <a:off x="311700" y="105100"/>
            <a:ext cx="82644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a:t>
            </a:r>
            <a:endParaRPr dirty="0"/>
          </a:p>
          <a:p>
            <a:pPr marL="0" lvl="0" indent="0" algn="l" rtl="0">
              <a:spcBef>
                <a:spcPts val="0"/>
              </a:spcBef>
              <a:spcAft>
                <a:spcPts val="0"/>
              </a:spcAft>
              <a:buNone/>
            </a:pPr>
            <a:r>
              <a:rPr lang="en" dirty="0"/>
              <a:t>Construction on Property Not Owned by District</a:t>
            </a:r>
            <a:endParaRPr dirty="0"/>
          </a:p>
        </p:txBody>
      </p:sp>
      <p:sp>
        <p:nvSpPr>
          <p:cNvPr id="1278" name="Google Shape;1278;p174"/>
          <p:cNvSpPr txBox="1"/>
          <p:nvPr/>
        </p:nvSpPr>
        <p:spPr>
          <a:xfrm>
            <a:off x="221925" y="1098200"/>
            <a:ext cx="8537700" cy="3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dk1"/>
                </a:solidFill>
                <a:latin typeface="Roboto"/>
                <a:ea typeface="Roboto"/>
                <a:cs typeface="Roboto"/>
                <a:sym typeface="Roboto"/>
              </a:rPr>
              <a:t>ESSER-funded construction at a leased property (title not held by district or charter)</a:t>
            </a:r>
            <a:endParaRPr sz="1600" b="1"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Lease must include a 50-year right of access provision per </a:t>
            </a:r>
            <a:r>
              <a:rPr lang="en" sz="1600" u="sng" dirty="0">
                <a:solidFill>
                  <a:schemeClr val="hlink"/>
                </a:solidFill>
                <a:latin typeface="Roboto"/>
                <a:ea typeface="Roboto"/>
                <a:cs typeface="Roboto"/>
                <a:sym typeface="Roboto"/>
                <a:hlinkClick r:id="rId3"/>
              </a:rPr>
              <a:t>34 CFR 75.603</a:t>
            </a:r>
            <a:endParaRPr sz="1600" dirty="0">
              <a:solidFill>
                <a:schemeClr val="dk1"/>
              </a:solidFill>
              <a:latin typeface="Roboto"/>
              <a:ea typeface="Roboto"/>
              <a:cs typeface="Roboto"/>
              <a:sym typeface="Roboto"/>
            </a:endParaRPr>
          </a:p>
          <a:p>
            <a:pPr marL="457200" lvl="0" indent="-330200" algn="l" rtl="0">
              <a:spcBef>
                <a:spcPts val="0"/>
              </a:spcBef>
              <a:spcAft>
                <a:spcPts val="1800"/>
              </a:spcAft>
              <a:buClr>
                <a:schemeClr val="dk1"/>
              </a:buClr>
              <a:buSzPts val="1600"/>
              <a:buFont typeface="Roboto"/>
              <a:buChar char="●"/>
            </a:pPr>
            <a:r>
              <a:rPr lang="en" sz="1600" dirty="0">
                <a:solidFill>
                  <a:schemeClr val="dk1"/>
                </a:solidFill>
                <a:latin typeface="Roboto"/>
                <a:ea typeface="Roboto"/>
                <a:cs typeface="Roboto"/>
                <a:sym typeface="Roboto"/>
              </a:rPr>
              <a:t>Lease must include real property disposition language referencing the requirements of </a:t>
            </a:r>
            <a:r>
              <a:rPr lang="en" sz="1600" u="sng" dirty="0">
                <a:solidFill>
                  <a:schemeClr val="hlink"/>
                </a:solidFill>
                <a:latin typeface="Roboto"/>
                <a:ea typeface="Roboto"/>
                <a:cs typeface="Roboto"/>
                <a:sym typeface="Roboto"/>
                <a:hlinkClick r:id="rId4"/>
              </a:rPr>
              <a:t>2 CFR 200.311(c)</a:t>
            </a:r>
            <a:endParaRPr sz="1600" dirty="0">
              <a:solidFill>
                <a:schemeClr val="dk1"/>
              </a:solidFill>
              <a:latin typeface="Roboto"/>
              <a:ea typeface="Roboto"/>
              <a:cs typeface="Roboto"/>
              <a:sym typeface="Roboto"/>
            </a:endParaRPr>
          </a:p>
          <a:p>
            <a:pPr marL="0" lvl="0" indent="0" algn="l" rtl="0">
              <a:spcBef>
                <a:spcPts val="1000"/>
              </a:spcBef>
              <a:spcAft>
                <a:spcPts val="0"/>
              </a:spcAft>
              <a:buNone/>
            </a:pPr>
            <a:r>
              <a:rPr lang="en" sz="1600" b="1" dirty="0">
                <a:solidFill>
                  <a:schemeClr val="dk1"/>
                </a:solidFill>
                <a:latin typeface="Roboto"/>
                <a:ea typeface="Roboto"/>
                <a:cs typeface="Roboto"/>
                <a:sym typeface="Roboto"/>
              </a:rPr>
              <a:t>ESSER-funded construction at a charter owned property (charter holds title)</a:t>
            </a:r>
            <a:endParaRPr sz="1600" b="1"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Any future change in the nature of the entity (i.e., change from a public to private entity) will require a formal transfer of property per </a:t>
            </a:r>
            <a:r>
              <a:rPr lang="en" sz="1600" u="sng" dirty="0">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2 CFR 200.311(c)</a:t>
            </a:r>
            <a:endParaRPr sz="1600" dirty="0">
              <a:solidFill>
                <a:schemeClr val="dk1"/>
              </a:solidFill>
              <a:latin typeface="Roboto"/>
              <a:ea typeface="Roboto"/>
              <a:cs typeface="Roboto"/>
              <a:sym typeface="Roboto"/>
            </a:endParaRPr>
          </a:p>
          <a:p>
            <a:pPr marL="457200" lvl="0" indent="0" algn="l" rtl="0">
              <a:spcBef>
                <a:spcPts val="0"/>
              </a:spcBef>
              <a:spcAft>
                <a:spcPts val="0"/>
              </a:spcAft>
              <a:buNone/>
            </a:pPr>
            <a:endParaRPr sz="1600" dirty="0">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75"/>
          <p:cNvSpPr txBox="1">
            <a:spLocks noGrp="1"/>
          </p:cNvSpPr>
          <p:nvPr>
            <p:ph type="title"/>
          </p:nvPr>
        </p:nvSpPr>
        <p:spPr>
          <a:xfrm>
            <a:off x="311700" y="105100"/>
            <a:ext cx="8174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Contracted Project Monitoring Update - CQ Overview</a:t>
            </a:r>
            <a:endParaRPr dirty="0"/>
          </a:p>
        </p:txBody>
      </p:sp>
      <p:sp>
        <p:nvSpPr>
          <p:cNvPr id="1285" name="Google Shape;1285;p175"/>
          <p:cNvSpPr txBox="1"/>
          <p:nvPr/>
        </p:nvSpPr>
        <p:spPr>
          <a:xfrm>
            <a:off x="156875" y="880900"/>
            <a:ext cx="8832600" cy="3420600"/>
          </a:xfrm>
          <a:prstGeom prst="rect">
            <a:avLst/>
          </a:prstGeom>
          <a:noFill/>
          <a:ln>
            <a:noFill/>
          </a:ln>
        </p:spPr>
        <p:txBody>
          <a:bodyPr spcFirstLastPara="1" wrap="square" lIns="91425" tIns="91425" rIns="91425" bIns="91425" anchor="t" anchorCtr="0">
            <a:noAutofit/>
          </a:bodyPr>
          <a:lstStyle/>
          <a:p>
            <a:pPr marL="457200" lvl="0" indent="-317500" algn="l" rtl="0">
              <a:spcBef>
                <a:spcPts val="1000"/>
              </a:spcBef>
              <a:spcAft>
                <a:spcPts val="0"/>
              </a:spcAft>
              <a:buClrTx/>
              <a:buSzPts val="1400"/>
              <a:buFont typeface="Roboto"/>
              <a:buChar char="●"/>
            </a:pPr>
            <a:r>
              <a:rPr lang="en" dirty="0">
                <a:solidFill>
                  <a:schemeClr val="tx1"/>
                </a:solidFill>
                <a:latin typeface="Roboto"/>
                <a:ea typeface="Roboto"/>
                <a:cs typeface="Roboto"/>
                <a:sym typeface="Roboto"/>
              </a:rPr>
              <a:t>Two different versions depending on whether LEA is required to submit a sample of certified payroll records required under DBRA. Contact your </a:t>
            </a:r>
            <a:r>
              <a:rPr lang="en" u="sng" dirty="0">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ESSER Team Lead</a:t>
            </a:r>
            <a:r>
              <a:rPr lang="en" dirty="0">
                <a:solidFill>
                  <a:schemeClr val="dk2"/>
                </a:solidFill>
                <a:latin typeface="Roboto"/>
                <a:ea typeface="Roboto"/>
                <a:cs typeface="Roboto"/>
                <a:sym typeface="Roboto"/>
              </a:rPr>
              <a:t> </a:t>
            </a:r>
            <a:r>
              <a:rPr lang="en" dirty="0">
                <a:solidFill>
                  <a:schemeClr val="tx1"/>
                </a:solidFill>
                <a:latin typeface="Roboto"/>
                <a:ea typeface="Roboto"/>
                <a:cs typeface="Roboto"/>
                <a:sym typeface="Roboto"/>
              </a:rPr>
              <a:t>if you need a link.</a:t>
            </a:r>
            <a:endParaRPr dirty="0">
              <a:solidFill>
                <a:schemeClr val="tx1"/>
              </a:solidFill>
              <a:latin typeface="Roboto"/>
              <a:ea typeface="Roboto"/>
              <a:cs typeface="Roboto"/>
              <a:sym typeface="Roboto"/>
            </a:endParaRPr>
          </a:p>
          <a:p>
            <a:pPr marL="457200" lvl="0" indent="-317500" algn="l" rtl="0">
              <a:spcBef>
                <a:spcPts val="0"/>
              </a:spcBef>
              <a:spcAft>
                <a:spcPts val="0"/>
              </a:spcAft>
              <a:buClrTx/>
              <a:buSzPts val="1400"/>
              <a:buFont typeface="Roboto"/>
              <a:buChar char="●"/>
            </a:pPr>
            <a:r>
              <a:rPr lang="en" dirty="0">
                <a:solidFill>
                  <a:schemeClr val="tx1"/>
                </a:solidFill>
                <a:latin typeface="Roboto"/>
                <a:ea typeface="Roboto"/>
                <a:cs typeface="Roboto"/>
                <a:sym typeface="Roboto"/>
              </a:rPr>
              <a:t>The CQ will open as a read only Google document. Download it in the format you prefer prior to completing it.</a:t>
            </a:r>
            <a:endParaRPr dirty="0">
              <a:solidFill>
                <a:schemeClr val="tx1"/>
              </a:solidFill>
              <a:latin typeface="Roboto"/>
              <a:ea typeface="Roboto"/>
              <a:cs typeface="Roboto"/>
              <a:sym typeface="Roboto"/>
            </a:endParaRPr>
          </a:p>
          <a:p>
            <a:pPr marL="457200" lvl="0" indent="-317500" algn="l" rtl="0">
              <a:spcBef>
                <a:spcPts val="0"/>
              </a:spcBef>
              <a:spcAft>
                <a:spcPts val="0"/>
              </a:spcAft>
              <a:buClrTx/>
              <a:buSzPts val="1400"/>
              <a:buFont typeface="Roboto"/>
              <a:buChar char="●"/>
            </a:pPr>
            <a:r>
              <a:rPr lang="en" dirty="0">
                <a:solidFill>
                  <a:schemeClr val="tx1"/>
                </a:solidFill>
                <a:latin typeface="Roboto"/>
                <a:ea typeface="Roboto"/>
                <a:cs typeface="Roboto"/>
                <a:sym typeface="Roboto"/>
              </a:rPr>
              <a:t>Reminder to consider all project activity as you complete the CQ.</a:t>
            </a:r>
            <a:endParaRPr dirty="0">
              <a:solidFill>
                <a:schemeClr val="tx1"/>
              </a:solidFill>
              <a:latin typeface="Roboto"/>
              <a:ea typeface="Roboto"/>
              <a:cs typeface="Roboto"/>
              <a:sym typeface="Roboto"/>
            </a:endParaRPr>
          </a:p>
          <a:p>
            <a:pPr marL="457200" lvl="0" indent="-317500" algn="l" rtl="0">
              <a:spcBef>
                <a:spcPts val="0"/>
              </a:spcBef>
              <a:spcAft>
                <a:spcPts val="0"/>
              </a:spcAft>
              <a:buClrTx/>
              <a:buSzPts val="1400"/>
              <a:buFont typeface="Roboto"/>
              <a:buChar char="●"/>
            </a:pPr>
            <a:r>
              <a:rPr lang="en" dirty="0">
                <a:solidFill>
                  <a:schemeClr val="tx1"/>
                </a:solidFill>
                <a:latin typeface="Roboto"/>
                <a:ea typeface="Roboto"/>
                <a:cs typeface="Roboto"/>
                <a:sym typeface="Roboto"/>
              </a:rPr>
              <a:t>Main sections include:</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Instructions - includes where to submit the LEA’s CQ in Syncplicity</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General - applies to construction projects (</a:t>
            </a:r>
            <a:r>
              <a:rPr lang="en" u="sng" dirty="0">
                <a:solidFill>
                  <a:schemeClr val="hlink"/>
                </a:solidFill>
                <a:latin typeface="Roboto"/>
                <a:ea typeface="Roboto"/>
                <a:cs typeface="Roboto"/>
                <a:sym typeface="Roboto"/>
                <a:hlinkClick r:id="rId4"/>
              </a:rPr>
              <a:t>34 CFR 75.600-617 (601 and 605 exempted by ED)</a:t>
            </a:r>
            <a:r>
              <a:rPr lang="en" dirty="0">
                <a:solidFill>
                  <a:schemeClr val="tx1"/>
                </a:solidFill>
                <a:latin typeface="Roboto"/>
                <a:ea typeface="Roboto"/>
                <a:cs typeface="Roboto"/>
                <a:sym typeface="Roboto"/>
              </a:rPr>
              <a:t>, so if the section is not applicable to your LEA, please indicate why (e.g., N/A since all projects were only minor remodeling and did not involve structural changes)</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Contract Clauses - applies to all federally funded projects (see </a:t>
            </a:r>
            <a:r>
              <a:rPr lang="en" u="sng" dirty="0">
                <a:solidFill>
                  <a:schemeClr val="hlink"/>
                </a:solidFill>
                <a:latin typeface="Roboto"/>
                <a:ea typeface="Roboto"/>
                <a:cs typeface="Roboto"/>
                <a:sym typeface="Roboto"/>
                <a:hlinkClick r:id="rId5"/>
              </a:rPr>
              <a:t>2 CFR 200, Appendix II</a:t>
            </a:r>
            <a:r>
              <a:rPr lang="en" dirty="0">
                <a:solidFill>
                  <a:schemeClr val="tx1"/>
                </a:solidFill>
                <a:latin typeface="Roboto"/>
                <a:ea typeface="Roboto"/>
                <a:cs typeface="Roboto"/>
                <a:sym typeface="Roboto"/>
              </a:rPr>
              <a:t>)</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Davis-Bacon and Related Acts (DBRA) - applies to all projects meeting the four previously mentioned DBRA criteria</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Resources - helpful links</a:t>
            </a:r>
            <a:endParaRPr dirty="0">
              <a:solidFill>
                <a:schemeClr val="tx1"/>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dirty="0">
                <a:solidFill>
                  <a:schemeClr val="tx1"/>
                </a:solidFill>
                <a:latin typeface="Roboto"/>
                <a:ea typeface="Roboto"/>
                <a:cs typeface="Roboto"/>
                <a:sym typeface="Roboto"/>
              </a:rPr>
              <a:t>Certification - must be signed and dated prior to uploading in Syncplicity</a:t>
            </a:r>
            <a:endParaRPr dirty="0">
              <a:solidFill>
                <a:schemeClr val="tx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76"/>
          <p:cNvSpPr txBox="1">
            <a:spLocks noGrp="1"/>
          </p:cNvSpPr>
          <p:nvPr>
            <p:ph type="title"/>
          </p:nvPr>
        </p:nvSpPr>
        <p:spPr>
          <a:xfrm>
            <a:off x="0" y="3361600"/>
            <a:ext cx="9144000" cy="666600"/>
          </a:xfrm>
          <a:prstGeom prst="rect">
            <a:avLst/>
          </a:prstGeom>
          <a:solidFill>
            <a:srgbClr val="D0770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Upcoming Meetings</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p:txBody>
      </p:sp>
      <p:sp>
        <p:nvSpPr>
          <p:cNvPr id="1296" name="Google Shape;1296;p17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Roboto"/>
              <a:buChar char="•"/>
            </a:pPr>
            <a:r>
              <a:rPr lang="en" sz="1600" b="1" dirty="0"/>
              <a:t>August 15</a:t>
            </a:r>
            <a:endParaRPr sz="1600" b="1" dirty="0"/>
          </a:p>
          <a:p>
            <a:pPr marL="914400" lvl="1" indent="-330200" algn="l" rtl="0">
              <a:lnSpc>
                <a:spcPct val="90000"/>
              </a:lnSpc>
              <a:spcBef>
                <a:spcPts val="600"/>
              </a:spcBef>
              <a:spcAft>
                <a:spcPts val="0"/>
              </a:spcAft>
              <a:buSzPts val="1600"/>
              <a:buFont typeface="Roboto"/>
              <a:buChar char="•"/>
            </a:pPr>
            <a:r>
              <a:rPr lang="en" sz="1600" b="1" dirty="0"/>
              <a:t>August 29</a:t>
            </a:r>
            <a:endParaRPr sz="1600" b="1" dirty="0"/>
          </a:p>
        </p:txBody>
      </p:sp>
      <p:pic>
        <p:nvPicPr>
          <p:cNvPr id="1297" name="Google Shape;1297;p1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78"/>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303" name="Google Shape;1303;p178"/>
          <p:cNvGraphicFramePr/>
          <p:nvPr>
            <p:extLst>
              <p:ext uri="{D42A27DB-BD31-4B8C-83A1-F6EECF244321}">
                <p14:modId xmlns:p14="http://schemas.microsoft.com/office/powerpoint/2010/main" val="2042772194"/>
              </p:ext>
            </p:extLst>
          </p:nvPr>
        </p:nvGraphicFramePr>
        <p:xfrm>
          <a:off x="107018" y="513645"/>
          <a:ext cx="8481000" cy="4559280"/>
        </p:xfrm>
        <a:graphic>
          <a:graphicData uri="http://schemas.openxmlformats.org/drawingml/2006/table">
            <a:tbl>
              <a:tblPr firstRow="1">
                <a:noFill/>
                <a:tableStyleId>{EDC8ECC4-31CB-4CBA-BC79-C6D90A35447B}</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dirty="0">
                          <a:solidFill>
                            <a:schemeClr val="hlink"/>
                          </a:solidFill>
                          <a:latin typeface="Calibri"/>
                          <a:ea typeface="Calibri"/>
                          <a:cs typeface="Calibri"/>
                          <a:sym typeface="Calibri"/>
                          <a:hlinkClick r:id="rId4"/>
                        </a:rPr>
                        <a:t>Nazie Mohajeri-Nelson</a:t>
                      </a:r>
                      <a:r>
                        <a:rPr lang="en" sz="1000" u="none" strike="noStrike" cap="none" dirty="0">
                          <a:solidFill>
                            <a:schemeClr val="dk1"/>
                          </a:solidFill>
                          <a:latin typeface="Calibri"/>
                          <a:ea typeface="Calibri"/>
                          <a:cs typeface="Calibri"/>
                          <a:sym typeface="Calibri"/>
                        </a:rPr>
                        <a:t>, Executive Director of Federal Programs &amp; Supports Unit</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dirty="0">
                          <a:solidFill>
                            <a:schemeClr val="dk1"/>
                          </a:solidFill>
                          <a:latin typeface="Calibri"/>
                          <a:ea typeface="Calibri"/>
                          <a:cs typeface="Calibri"/>
                          <a:sym typeface="Calibri"/>
                        </a:rPr>
                        <a:t>Program Specialists</a:t>
                      </a:r>
                      <a:endParaRPr sz="1000" b="1" u="sng"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Implementation Supervisor: </a:t>
                      </a:r>
                      <a:r>
                        <a:rPr lang="en" sz="1000" u="sng" strike="noStrike" cap="none" dirty="0">
                          <a:solidFill>
                            <a:schemeClr val="hlink"/>
                          </a:solidFill>
                          <a:latin typeface="Calibri"/>
                          <a:ea typeface="Calibri"/>
                          <a:cs typeface="Calibri"/>
                          <a:sym typeface="Calibri"/>
                          <a:hlinkClick r:id="rId5"/>
                        </a:rPr>
                        <a:t>Laura Meushaw</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Program Implementation Coordinator: </a:t>
                      </a:r>
                      <a:r>
                        <a:rPr lang="en" sz="1000" u="sng" strike="noStrike" cap="none" dirty="0">
                          <a:solidFill>
                            <a:schemeClr val="hlink"/>
                          </a:solidFill>
                          <a:latin typeface="Calibri"/>
                          <a:ea typeface="Calibri"/>
                          <a:cs typeface="Calibri"/>
                          <a:sym typeface="Calibri"/>
                          <a:hlinkClick r:id="rId6"/>
                        </a:rPr>
                        <a:t>Christina Adeboye Sullivan</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Monitoring Supervisor: </a:t>
                      </a:r>
                      <a:r>
                        <a:rPr lang="en" sz="1000" u="sng" strike="noStrike" cap="none" dirty="0">
                          <a:solidFill>
                            <a:schemeClr val="hlink"/>
                          </a:solidFill>
                          <a:latin typeface="Calibri"/>
                          <a:ea typeface="Calibri"/>
                          <a:cs typeface="Calibri"/>
                          <a:sym typeface="Calibri"/>
                          <a:hlinkClick r:id="rId7"/>
                        </a:rPr>
                        <a:t>Tammy Giessinger</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ESEA/ESSER Monitoring Coordinator: </a:t>
                      </a:r>
                      <a:r>
                        <a:rPr lang="en" sz="1000" u="sng" strike="noStrike" cap="none" dirty="0">
                          <a:solidFill>
                            <a:schemeClr val="hlink"/>
                          </a:solidFill>
                          <a:latin typeface="Calibri"/>
                          <a:ea typeface="Calibri"/>
                          <a:cs typeface="Calibri"/>
                          <a:sym typeface="Calibri"/>
                          <a:hlinkClick r:id="rId8"/>
                        </a:rPr>
                        <a:t>Kristin Crumley</a:t>
                      </a:r>
                      <a:r>
                        <a:rPr lang="en" sz="1000" u="sng" strike="noStrike" cap="none" dirty="0">
                          <a:solidFill>
                            <a:schemeClr val="hlink"/>
                          </a:solidFill>
                          <a:latin typeface="Calibri"/>
                          <a:ea typeface="Calibri"/>
                          <a:cs typeface="Calibri"/>
                          <a:sym typeface="Calibri"/>
                        </a:rPr>
                        <a: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Effectiveness Supervisor: </a:t>
                      </a:r>
                      <a:r>
                        <a:rPr lang="en" sz="1000" u="sng" strike="noStrike" cap="none" dirty="0">
                          <a:solidFill>
                            <a:schemeClr val="hlink"/>
                          </a:solidFill>
                          <a:latin typeface="Calibri"/>
                          <a:ea typeface="Calibri"/>
                          <a:cs typeface="Calibri"/>
                          <a:sym typeface="Calibri"/>
                          <a:hlinkClick r:id="rId9"/>
                        </a:rPr>
                        <a:t>Tina Negley</a:t>
                      </a:r>
                      <a:endParaRPr sz="1000"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dirty="0">
                          <a:solidFill>
                            <a:schemeClr val="dk1"/>
                          </a:solidFill>
                          <a:latin typeface="Calibri"/>
                          <a:ea typeface="Calibri"/>
                          <a:cs typeface="Calibri"/>
                          <a:sym typeface="Calibri"/>
                        </a:rPr>
                        <a:t>Program Evaluation &amp; Research Coordinator: </a:t>
                      </a:r>
                      <a:r>
                        <a:rPr lang="en" sz="1000" u="sng" dirty="0">
                          <a:solidFill>
                            <a:schemeClr val="hlink"/>
                          </a:solidFill>
                          <a:latin typeface="Calibri"/>
                          <a:ea typeface="Calibri"/>
                          <a:cs typeface="Calibri"/>
                          <a:sym typeface="Calibri"/>
                          <a:hlinkClick r:id="rId10"/>
                        </a:rPr>
                        <a:t>Anna Rowan</a:t>
                      </a:r>
                      <a:endParaRPr lang="en-US" sz="1000"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US" sz="1000" b="1" u="sng" strike="noStrike" cap="none" dirty="0">
                          <a:solidFill>
                            <a:schemeClr val="dk1"/>
                          </a:solidFill>
                          <a:latin typeface="Calibri"/>
                          <a:ea typeface="Calibri"/>
                          <a:cs typeface="Calibri"/>
                          <a:sym typeface="Calibri"/>
                        </a:rPr>
                        <a:t>ESEA Programs Specialists</a:t>
                      </a:r>
                      <a:r>
                        <a:rPr lang="en-US" sz="1000" u="none" strike="noStrike" cap="none" dirty="0">
                          <a:solidFill>
                            <a:schemeClr val="dk1"/>
                          </a:solidFill>
                          <a:latin typeface="Calibri"/>
                          <a:ea typeface="Calibri"/>
                          <a:cs typeface="Calibri"/>
                          <a:sym typeface="Calibri"/>
                        </a:rPr>
                        <a:t> and </a:t>
                      </a:r>
                      <a:r>
                        <a:rPr lang="en-US" sz="1000" u="sng" strike="noStrike" cap="none" dirty="0">
                          <a:solidFill>
                            <a:schemeClr val="hlink"/>
                          </a:solidFill>
                          <a:latin typeface="Calibri"/>
                          <a:ea typeface="Calibri"/>
                          <a:cs typeface="Calibri"/>
                          <a:sym typeface="Calibri"/>
                          <a:hlinkClick r:id="rId11"/>
                        </a:rPr>
                        <a:t>ESEA Regional Contacts</a:t>
                      </a:r>
                      <a:r>
                        <a:rPr lang="en-US" sz="1000" u="none" strike="noStrike" cap="none" dirty="0">
                          <a:solidFill>
                            <a:schemeClr val="dk1"/>
                          </a:solidFill>
                          <a:latin typeface="Calibri"/>
                          <a:ea typeface="Calibri"/>
                          <a:cs typeface="Calibri"/>
                          <a:sym typeface="Calibri"/>
                        </a:rPr>
                        <a:t> </a:t>
                      </a:r>
                      <a:r>
                        <a:rPr lang="en-US" sz="1000" b="1" u="none" strike="noStrike" cap="none" dirty="0">
                          <a:solidFill>
                            <a:schemeClr val="dk1"/>
                          </a:solidFill>
                          <a:latin typeface="Calibri"/>
                          <a:ea typeface="Calibri"/>
                          <a:cs typeface="Calibri"/>
                          <a:sym typeface="Calibri"/>
                        </a:rPr>
                        <a:t>(assigned by district)</a:t>
                      </a: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 </a:t>
                      </a:r>
                      <a:r>
                        <a:rPr lang="en" sz="1000" u="sng" strike="noStrike" cap="none" dirty="0">
                          <a:solidFill>
                            <a:schemeClr val="hlink"/>
                          </a:solidFill>
                          <a:latin typeface="Calibri"/>
                          <a:ea typeface="Calibri"/>
                          <a:cs typeface="Calibri"/>
                          <a:sym typeface="Calibri"/>
                          <a:hlinkClick r:id="rId5"/>
                        </a:rPr>
                        <a:t>Laura Meushaw</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hlink"/>
                          </a:solidFill>
                          <a:latin typeface="Calibri"/>
                          <a:ea typeface="Calibri"/>
                          <a:cs typeface="Calibri"/>
                          <a:sym typeface="Calibri"/>
                          <a:hlinkClick r:id="rId12"/>
                        </a:rPr>
                        <a:t>Evita Byrd</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hlink"/>
                          </a:solidFill>
                          <a:latin typeface="Calibri"/>
                          <a:ea typeface="Calibri"/>
                          <a:cs typeface="Calibri"/>
                          <a:sym typeface="Calibri"/>
                          <a:hlinkClick r:id="rId13"/>
                        </a:rPr>
                        <a:t>Rachel Echsner</a:t>
                      </a:r>
                      <a:r>
                        <a:rPr lang="en" sz="1000" dirty="0">
                          <a:solidFill>
                            <a:schemeClr val="dk1"/>
                          </a:solidFill>
                          <a:latin typeface="Calibri"/>
                          <a:ea typeface="Calibri"/>
                          <a:cs typeface="Calibri"/>
                          <a:sym typeface="Calibri"/>
                        </a:rPr>
                        <a:t>, </a:t>
                      </a:r>
                      <a:r>
                        <a:rPr lang="en" sz="1000" u="sng" dirty="0">
                          <a:solidFill>
                            <a:schemeClr val="hlink"/>
                          </a:solidFill>
                          <a:latin typeface="Calibri"/>
                          <a:ea typeface="Calibri"/>
                          <a:cs typeface="Calibri"/>
                          <a:sym typeface="Calibri"/>
                          <a:hlinkClick r:id="rId14"/>
                        </a:rPr>
                        <a:t>Kim Boylan</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 </a:t>
                      </a:r>
                      <a:r>
                        <a:rPr lang="en" sz="1000" u="sng" strike="noStrike" cap="none" dirty="0">
                          <a:solidFill>
                            <a:schemeClr val="hlink"/>
                          </a:solidFill>
                          <a:latin typeface="Calibri"/>
                          <a:ea typeface="Calibri"/>
                          <a:cs typeface="Calibri"/>
                          <a:sym typeface="Calibri"/>
                          <a:hlinkClick r:id="rId13"/>
                        </a:rPr>
                        <a:t>Rachel Echsner</a:t>
                      </a:r>
                      <a:r>
                        <a:rPr lang="en" sz="1000" dirty="0">
                          <a:solidFill>
                            <a:schemeClr val="dk1"/>
                          </a:solidFill>
                          <a:latin typeface="Calibri"/>
                          <a:ea typeface="Calibri"/>
                          <a:cs typeface="Calibri"/>
                          <a:sym typeface="Calibri"/>
                        </a:rPr>
                        <a:t>, </a:t>
                      </a:r>
                      <a:r>
                        <a:rPr lang="en" sz="1000" u="sng" dirty="0">
                          <a:solidFill>
                            <a:schemeClr val="hlink"/>
                          </a:solidFill>
                          <a:latin typeface="Calibri"/>
                          <a:ea typeface="Calibri"/>
                          <a:cs typeface="Calibri"/>
                          <a:sym typeface="Calibri"/>
                          <a:hlinkClick r:id="rId15"/>
                        </a:rPr>
                        <a:t>Sue Miller-Curley</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III: </a:t>
                      </a:r>
                      <a:r>
                        <a:rPr lang="en" sz="1000" u="sng" strike="noStrike" cap="none" dirty="0">
                          <a:solidFill>
                            <a:schemeClr val="hlink"/>
                          </a:solidFill>
                          <a:latin typeface="Calibri"/>
                          <a:ea typeface="Calibri"/>
                          <a:cs typeface="Calibri"/>
                          <a:sym typeface="Calibri"/>
                          <a:hlinkClick r:id="rId16"/>
                        </a:rPr>
                        <a:t>Rachel Temple</a:t>
                      </a:r>
                      <a:r>
                        <a:rPr lang="en" sz="1000" dirty="0">
                          <a:solidFill>
                            <a:schemeClr val="dk1"/>
                          </a:solidFill>
                          <a:latin typeface="Calibri"/>
                          <a:ea typeface="Calibri"/>
                          <a:cs typeface="Calibri"/>
                          <a:sym typeface="Calibri"/>
                        </a:rPr>
                        <a:t>, </a:t>
                      </a:r>
                      <a:r>
                        <a:rPr lang="en" sz="1000" u="sng" dirty="0">
                          <a:solidFill>
                            <a:schemeClr val="hlink"/>
                          </a:solidFill>
                          <a:latin typeface="Calibri"/>
                          <a:ea typeface="Calibri"/>
                          <a:cs typeface="Calibri"/>
                          <a:sym typeface="Calibri"/>
                          <a:hlinkClick r:id="rId14"/>
                        </a:rPr>
                        <a:t>Kim Boylan</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IV &amp; Stronger Connections Grant: </a:t>
                      </a:r>
                      <a:r>
                        <a:rPr lang="en" sz="1000" u="sng" strike="noStrike" cap="none" dirty="0">
                          <a:solidFill>
                            <a:schemeClr val="hlink"/>
                          </a:solidFill>
                          <a:latin typeface="Calibri"/>
                          <a:ea typeface="Calibri"/>
                          <a:cs typeface="Calibri"/>
                          <a:sym typeface="Calibri"/>
                          <a:hlinkClick r:id="rId17"/>
                        </a:rPr>
                        <a:t>Nathan Hickman</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hlink"/>
                          </a:solidFill>
                          <a:latin typeface="Calibri"/>
                          <a:ea typeface="Calibri"/>
                          <a:cs typeface="Calibri"/>
                          <a:sym typeface="Calibri"/>
                          <a:hlinkClick r:id="rId12"/>
                        </a:rPr>
                        <a:t>Evita Byrd</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V: </a:t>
                      </a:r>
                      <a:r>
                        <a:rPr lang="en" sz="1000" u="sng" dirty="0">
                          <a:solidFill>
                            <a:schemeClr val="hlink"/>
                          </a:solidFill>
                          <a:latin typeface="Calibri"/>
                          <a:ea typeface="Calibri"/>
                          <a:cs typeface="Calibri"/>
                          <a:sym typeface="Calibri"/>
                          <a:hlinkClick r:id="rId6"/>
                        </a:rPr>
                        <a:t>Christina Adeboye-Sullivan</a:t>
                      </a:r>
                      <a:r>
                        <a:rPr lang="en" sz="1000" dirty="0">
                          <a:solidFill>
                            <a:schemeClr val="dk1"/>
                          </a:solidFill>
                          <a:latin typeface="Calibri"/>
                          <a:ea typeface="Calibri"/>
                          <a:cs typeface="Calibri"/>
                          <a:sym typeface="Calibri"/>
                        </a:rPr>
                        <a:t>, </a:t>
                      </a:r>
                      <a:r>
                        <a:rPr lang="en" sz="1000" u="sng" dirty="0">
                          <a:solidFill>
                            <a:schemeClr val="hlink"/>
                          </a:solidFill>
                          <a:latin typeface="Calibri"/>
                          <a:ea typeface="Calibri"/>
                          <a:cs typeface="Calibri"/>
                          <a:sym typeface="Calibri"/>
                          <a:hlinkClick r:id="rId13"/>
                        </a:rPr>
                        <a:t>Rachel Echsner</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Program Specialists</a:t>
                      </a:r>
                      <a:endParaRPr sz="1000" u="sng" strike="noStrike" cap="none" dirty="0">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18"/>
                        </a:rPr>
                        <a:t>Jonathan Schelke</a:t>
                      </a:r>
                      <a:endParaRPr sz="1000" u="none" strike="noStrike" cap="none" dirty="0"/>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14"/>
                        </a:rPr>
                        <a:t>Kim Boylan</a:t>
                      </a:r>
                      <a:endParaRPr sz="1000" u="none" strike="noStrike" cap="none" dirty="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19"/>
                        </a:rPr>
                        <a:t>Kriselda Craven</a:t>
                      </a:r>
                      <a:endParaRPr sz="1000" dirty="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dirty="0">
                          <a:solidFill>
                            <a:schemeClr val="hlink"/>
                          </a:solidFill>
                          <a:latin typeface="Calibri"/>
                          <a:ea typeface="Calibri"/>
                          <a:cs typeface="Calibri"/>
                          <a:sym typeface="Calibri"/>
                          <a:hlinkClick r:id="rId20"/>
                        </a:rPr>
                        <a:t>Nadine Penn</a:t>
                      </a:r>
                      <a:endParaRPr sz="1000"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 and ESSER Data and Reporting Specialists</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dirty="0">
                          <a:solidFill>
                            <a:schemeClr val="hlink"/>
                          </a:solidFill>
                          <a:latin typeface="Calibri"/>
                          <a:ea typeface="Calibri"/>
                          <a:cs typeface="Calibri"/>
                          <a:sym typeface="Calibri"/>
                          <a:hlinkClick r:id="rId21"/>
                        </a:rPr>
                        <a:t>Melissa Chaffin</a:t>
                      </a:r>
                      <a:r>
                        <a:rPr lang="en" sz="1000" dirty="0">
                          <a:latin typeface="Calibri"/>
                          <a:ea typeface="Calibri"/>
                          <a:cs typeface="Calibri"/>
                          <a:sym typeface="Calibri"/>
                        </a:rPr>
                        <a:t> (ESEA)</a:t>
                      </a:r>
                      <a:endParaRPr sz="1000" dirty="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dirty="0">
                          <a:solidFill>
                            <a:schemeClr val="hlink"/>
                          </a:solidFill>
                          <a:latin typeface="Calibri"/>
                          <a:ea typeface="Calibri"/>
                          <a:cs typeface="Calibri"/>
                          <a:sym typeface="Calibri"/>
                          <a:hlinkClick r:id="rId22"/>
                        </a:rPr>
                        <a:t>Jerry Ring</a:t>
                      </a:r>
                      <a:r>
                        <a:rPr lang="en" sz="1000" dirty="0">
                          <a:latin typeface="Calibri"/>
                          <a:ea typeface="Calibri"/>
                          <a:cs typeface="Calibri"/>
                          <a:sym typeface="Calibri"/>
                        </a:rPr>
                        <a:t> </a:t>
                      </a:r>
                      <a:r>
                        <a:rPr lang="en" sz="1000" dirty="0">
                          <a:solidFill>
                            <a:schemeClr val="dk1"/>
                          </a:solidFill>
                          <a:latin typeface="Calibri"/>
                          <a:ea typeface="Calibri"/>
                          <a:cs typeface="Calibri"/>
                          <a:sym typeface="Calibri"/>
                        </a:rPr>
                        <a:t>(ESEA)</a:t>
                      </a:r>
                      <a:endParaRPr sz="1000"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5"/>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Ian Ray</a:t>
                      </a:r>
                      <a:r>
                        <a:rPr lang="en" sz="1000" dirty="0">
                          <a:solidFill>
                            <a:schemeClr val="dk1"/>
                          </a:solidFill>
                          <a:latin typeface="Calibri"/>
                          <a:ea typeface="Calibri"/>
                          <a:cs typeface="Calibri"/>
                          <a:sym typeface="Calibri"/>
                        </a:rPr>
                        <a:t> (ESSER)</a:t>
                      </a:r>
                      <a:endParaRPr sz="1000" dirty="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dirty="0">
                          <a:solidFill>
                            <a:schemeClr val="hlink"/>
                          </a:solidFill>
                          <a:latin typeface="Calibri"/>
                          <a:ea typeface="Calibri"/>
                          <a:cs typeface="Calibri"/>
                          <a:sym typeface="Calibri"/>
                          <a:hlinkClick r:id="rId24"/>
                        </a:rPr>
                        <a:t>Amy Carman</a:t>
                      </a:r>
                      <a:r>
                        <a:rPr lang="en" sz="1000" u="none" strike="noStrike" cap="none" dirty="0">
                          <a:solidFill>
                            <a:schemeClr val="dk1"/>
                          </a:solidFill>
                          <a:latin typeface="Calibri"/>
                          <a:ea typeface="Calibri"/>
                          <a:cs typeface="Calibri"/>
                          <a:sym typeface="Calibri"/>
                        </a:rPr>
                        <a:t>, Executive Director of School District Operations Unit</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Fiscal Specialists</a:t>
                      </a:r>
                      <a:endParaRPr sz="1000" b="1" u="sng" strike="noStrike" cap="none" dirty="0">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dirty="0">
                          <a:solidFill>
                            <a:schemeClr val="hlink"/>
                          </a:solidFill>
                          <a:latin typeface="Calibri"/>
                          <a:ea typeface="Calibri"/>
                          <a:cs typeface="Calibri"/>
                          <a:sym typeface="Calibri"/>
                          <a:hlinkClick r:id="rId25"/>
                        </a:rPr>
                        <a:t>Jennifer Austin</a:t>
                      </a:r>
                      <a:r>
                        <a:rPr lang="en" sz="1000" u="none" strike="noStrike" cap="none" dirty="0">
                          <a:solidFill>
                            <a:schemeClr val="dk1"/>
                          </a:solidFill>
                          <a:latin typeface="Calibri"/>
                          <a:ea typeface="Calibri"/>
                          <a:cs typeface="Calibri"/>
                          <a:sym typeface="Calibri"/>
                        </a:rPr>
                        <a:t>, Director of Grants Fiscal Management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26"/>
                        </a:rPr>
                        <a:t>Robert Hawkins</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27"/>
                        </a:rPr>
                        <a:t>Steven Kaleda</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Fiscal Specialist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27"/>
                        </a:rPr>
                        <a:t>Steven Kaleda</a:t>
                      </a:r>
                      <a:r>
                        <a:rPr lang="en" sz="1000" u="none" strike="noStrike" cap="none" dirty="0">
                          <a:solidFill>
                            <a:schemeClr val="dk1"/>
                          </a:solidFill>
                          <a:latin typeface="Calibri"/>
                          <a:ea typeface="Calibri"/>
                          <a:cs typeface="Calibri"/>
                          <a:sym typeface="Calibri"/>
                        </a:rPr>
                        <a:t> Grants Fiscal Analyst</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Monitoring</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hlink"/>
                          </a:solidFill>
                          <a:latin typeface="Calibri"/>
                          <a:ea typeface="Calibri"/>
                          <a:cs typeface="Calibri"/>
                          <a:sym typeface="Calibri"/>
                          <a:hlinkClick r:id="rId28"/>
                        </a:rPr>
                        <a:t>Bill Parsley</a:t>
                      </a:r>
                      <a:r>
                        <a:rPr lang="en" sz="1000" dirty="0">
                          <a:solidFill>
                            <a:schemeClr val="dk1"/>
                          </a:solidFill>
                          <a:latin typeface="Calibri"/>
                          <a:ea typeface="Calibri"/>
                          <a:cs typeface="Calibri"/>
                          <a:sym typeface="Calibri"/>
                        </a:rPr>
                        <a:t>, ESSER Fiscal Monitoring Supervisor</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29"/>
                        </a:rPr>
                        <a:t>Hilery Morris</a:t>
                      </a:r>
                      <a:r>
                        <a:rPr lang="en" sz="1000" u="none" strike="noStrike" cap="none" dirty="0">
                          <a:solidFill>
                            <a:schemeClr val="dk1"/>
                          </a:solidFill>
                          <a:latin typeface="Calibri"/>
                          <a:ea typeface="Calibri"/>
                          <a:cs typeface="Calibri"/>
                          <a:sym typeface="Calibri"/>
                        </a:rPr>
                        <a:t>, ESSER Fiscal Monitoring </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30"/>
                        </a:rPr>
                        <a:t>Kristina Jones</a:t>
                      </a:r>
                      <a:r>
                        <a:rPr lang="en" sz="1000" u="none" strike="noStrike" cap="none" dirty="0">
                          <a:solidFill>
                            <a:schemeClr val="dk1"/>
                          </a:solidFill>
                          <a:latin typeface="Calibri"/>
                          <a:ea typeface="Calibri"/>
                          <a:cs typeface="Calibri"/>
                          <a:sym typeface="Calibri"/>
                        </a:rPr>
                        <a:t>, Federal Fiscal Monitoring and Reporting Specialist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hlink"/>
                          </a:solidFill>
                          <a:latin typeface="Calibri"/>
                          <a:ea typeface="Calibri"/>
                          <a:cs typeface="Calibri"/>
                          <a:sym typeface="Calibri"/>
                          <a:hlinkClick r:id="rId31"/>
                        </a:rPr>
                        <a:t>Werner Hagemann</a:t>
                      </a:r>
                      <a:r>
                        <a:rPr lang="en" sz="1000" u="none" strike="noStrike" cap="none" dirty="0">
                          <a:solidFill>
                            <a:schemeClr val="dk1"/>
                          </a:solidFill>
                          <a:latin typeface="Calibri"/>
                          <a:ea typeface="Calibri"/>
                          <a:cs typeface="Calibri"/>
                          <a:sym typeface="Calibri"/>
                        </a:rPr>
                        <a:t>, ESSER Fiscal Monitoring Specialist</a:t>
                      </a:r>
                      <a:endParaRPr sz="1000" u="none" strike="noStrike" cap="none" dirty="0">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Application Systems Specialists</a:t>
                      </a:r>
                      <a:endParaRPr sz="1000" b="1"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dirty="0">
                          <a:solidFill>
                            <a:schemeClr val="hlink"/>
                          </a:solidFill>
                          <a:latin typeface="Calibri"/>
                          <a:ea typeface="Calibri"/>
                          <a:cs typeface="Calibri"/>
                          <a:sym typeface="Calibri"/>
                          <a:hlinkClick r:id="rId32"/>
                        </a:rPr>
                        <a:t>DeLilah Collins</a:t>
                      </a:r>
                      <a:r>
                        <a:rPr lang="en" sz="1000" u="none" strike="noStrike" cap="none" dirty="0">
                          <a:solidFill>
                            <a:schemeClr val="dk1"/>
                          </a:solidFill>
                          <a:latin typeface="Calibri"/>
                          <a:ea typeface="Calibri"/>
                          <a:cs typeface="Calibri"/>
                          <a:sym typeface="Calibri"/>
                        </a:rPr>
                        <a:t>, Director of Grants Program Administration</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dirty="0">
                          <a:solidFill>
                            <a:schemeClr val="dk1"/>
                          </a:solidFill>
                          <a:latin typeface="Calibri"/>
                          <a:ea typeface="Calibri"/>
                          <a:cs typeface="Calibri"/>
                          <a:sym typeface="Calibri"/>
                        </a:rPr>
                        <a:t>Online Applications Systems Technical Support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hlink"/>
                          </a:solidFill>
                          <a:latin typeface="Calibri"/>
                          <a:ea typeface="Calibri"/>
                          <a:cs typeface="Calibri"/>
                          <a:sym typeface="Calibri"/>
                          <a:hlinkClick r:id="rId33"/>
                        </a:rPr>
                        <a:t>Jessica Hollingshead</a:t>
                      </a:r>
                      <a:endParaRPr sz="1000" u="none" strike="noStrike" cap="none" dirty="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p1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72000" y="0"/>
            <a:ext cx="4750699" cy="5143499"/>
          </a:xfrm>
          <a:prstGeom prst="rect">
            <a:avLst/>
          </a:prstGeom>
          <a:noFill/>
          <a:ln>
            <a:noFill/>
          </a:ln>
        </p:spPr>
      </p:pic>
      <p:pic>
        <p:nvPicPr>
          <p:cNvPr id="1110" name="Google Shape;1110;p148" descr="QR Code for the Learning Cohort 2024-2025 Registration page"/>
          <p:cNvPicPr preferRelativeResize="0"/>
          <p:nvPr/>
        </p:nvPicPr>
        <p:blipFill>
          <a:blip r:embed="rId4">
            <a:alphaModFix/>
          </a:blip>
          <a:stretch>
            <a:fillRect/>
          </a:stretch>
        </p:blipFill>
        <p:spPr>
          <a:xfrm>
            <a:off x="1054863" y="2415875"/>
            <a:ext cx="2370425" cy="2374900"/>
          </a:xfrm>
          <a:prstGeom prst="rect">
            <a:avLst/>
          </a:prstGeom>
          <a:noFill/>
          <a:ln>
            <a:noFill/>
          </a:ln>
        </p:spPr>
      </p:pic>
      <p:sp>
        <p:nvSpPr>
          <p:cNvPr id="1111" name="Google Shape;1111;p148"/>
          <p:cNvSpPr txBox="1">
            <a:spLocks noGrp="1"/>
          </p:cNvSpPr>
          <p:nvPr>
            <p:ph type="title" idx="4294967295"/>
          </p:nvPr>
        </p:nvSpPr>
        <p:spPr>
          <a:xfrm>
            <a:off x="361025" y="406975"/>
            <a:ext cx="3758100" cy="2070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2A3990"/>
                </a:solidFill>
                <a:effectLst/>
                <a:uLnTx/>
                <a:uFillTx/>
                <a:latin typeface="Roboto"/>
                <a:ea typeface="Roboto"/>
                <a:cs typeface="Roboto"/>
                <a:sym typeface="Roboto"/>
              </a:rPr>
              <a:t>Register Now! </a:t>
            </a:r>
          </a:p>
          <a:p>
            <a:pPr marL="0" marR="0" lvl="0" indent="0" algn="ctr" defTabSz="914400" rtl="0" eaLnBrk="1" fontAlgn="auto" latinLnBrk="0" hangingPunct="1">
              <a:lnSpc>
                <a:spcPct val="100000"/>
              </a:lnSpc>
              <a:spcBef>
                <a:spcPts val="50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2A3990"/>
                </a:solidFill>
                <a:effectLst/>
                <a:uLnTx/>
                <a:uFillTx/>
                <a:latin typeface="Roboto"/>
                <a:ea typeface="Roboto"/>
                <a:cs typeface="Roboto"/>
                <a:sym typeface="Roboto"/>
              </a:rPr>
              <a:t>Learning Cohort </a:t>
            </a:r>
          </a:p>
          <a:p>
            <a:pPr marL="0" marR="0" lvl="0" indent="0" algn="ctr" defTabSz="914400" rtl="0" eaLnBrk="1" fontAlgn="auto" latinLnBrk="0" hangingPunct="1">
              <a:lnSpc>
                <a:spcPct val="100000"/>
              </a:lnSpc>
              <a:spcBef>
                <a:spcPts val="500"/>
              </a:spcBef>
              <a:spcAft>
                <a:spcPts val="500"/>
              </a:spcAft>
              <a:buClr>
                <a:srgbClr val="000000"/>
              </a:buClr>
              <a:buSzTx/>
              <a:buFont typeface="Arial"/>
              <a:buNone/>
              <a:tabLst/>
              <a:defRPr/>
            </a:pPr>
            <a:r>
              <a:rPr kumimoji="0" lang="en-US" sz="3200" b="1" i="0" u="none" strike="noStrike" kern="0" cap="none" spc="0" normalizeH="0" baseline="0" noProof="0" dirty="0">
                <a:ln>
                  <a:noFill/>
                </a:ln>
                <a:solidFill>
                  <a:srgbClr val="2A3990"/>
                </a:solidFill>
                <a:effectLst/>
                <a:uLnTx/>
                <a:uFillTx/>
                <a:latin typeface="Roboto"/>
                <a:ea typeface="Roboto"/>
                <a:cs typeface="Roboto"/>
                <a:sym typeface="Roboto"/>
              </a:rPr>
              <a:t>2024-2025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49"/>
          <p:cNvSpPr txBox="1">
            <a:spLocks noGrp="1"/>
          </p:cNvSpPr>
          <p:nvPr>
            <p:ph type="title"/>
          </p:nvPr>
        </p:nvSpPr>
        <p:spPr>
          <a:xfrm>
            <a:off x="4779584" y="-510103"/>
            <a:ext cx="4179900" cy="2939404"/>
          </a:xfrm>
          <a:prstGeom prst="rect">
            <a:avLst/>
          </a:prstGeom>
        </p:spPr>
        <p:txBody>
          <a:bodyPr spcFirstLastPara="1" wrap="square" lIns="0" tIns="0" rIns="0" bIns="0" anchor="t" anchorCtr="0">
            <a:noAutofit/>
          </a:bodyPr>
          <a:lstStyle/>
          <a:p>
            <a:pPr marL="0" lvl="0" indent="0" algn="ctr" rtl="0">
              <a:lnSpc>
                <a:spcPct val="200000"/>
              </a:lnSpc>
              <a:spcBef>
                <a:spcPts val="0"/>
              </a:spcBef>
              <a:buNone/>
            </a:pPr>
            <a:r>
              <a:rPr lang="en" sz="1400" dirty="0">
                <a:latin typeface="Arial"/>
                <a:ea typeface="Arial"/>
                <a:cs typeface="Arial"/>
                <a:sym typeface="Arial"/>
              </a:rPr>
              <a:t>Rural Leadership</a:t>
            </a:r>
            <a:br>
              <a:rPr lang="en" sz="2800" b="1" dirty="0">
                <a:latin typeface="Arial"/>
                <a:ea typeface="Arial"/>
                <a:cs typeface="Arial"/>
                <a:sym typeface="Arial"/>
              </a:rPr>
            </a:br>
            <a:r>
              <a:rPr lang="en" sz="2800" b="1" dirty="0">
                <a:latin typeface="Arial"/>
                <a:ea typeface="Arial"/>
                <a:cs typeface="Arial"/>
                <a:sym typeface="Arial"/>
              </a:rPr>
              <a:t>Join Today!</a:t>
            </a:r>
            <a:endParaRPr sz="600" b="1"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Invest in your professional development</a:t>
            </a:r>
            <a:endParaRPr sz="1700"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Connect with other change-makers </a:t>
            </a:r>
            <a:endParaRPr sz="1700"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Engage in new leadership strategies </a:t>
            </a:r>
            <a:endParaRPr dirty="0"/>
          </a:p>
        </p:txBody>
      </p:sp>
      <p:pic>
        <p:nvPicPr>
          <p:cNvPr id="1117" name="Google Shape;1117;p149" descr="QR Code to join the rural leadership team."/>
          <p:cNvPicPr preferRelativeResize="0"/>
          <p:nvPr/>
        </p:nvPicPr>
        <p:blipFill>
          <a:blip r:embed="rId3">
            <a:alphaModFix/>
          </a:blip>
          <a:stretch>
            <a:fillRect/>
          </a:stretch>
        </p:blipFill>
        <p:spPr>
          <a:xfrm>
            <a:off x="6022900" y="2078324"/>
            <a:ext cx="1802450" cy="1797175"/>
          </a:xfrm>
          <a:prstGeom prst="rect">
            <a:avLst/>
          </a:prstGeom>
          <a:noFill/>
          <a:ln w="38100" cap="flat" cmpd="sng">
            <a:solidFill>
              <a:srgbClr val="595959"/>
            </a:solidFill>
            <a:prstDash val="solid"/>
            <a:round/>
            <a:headEnd type="none" w="sm" len="sm"/>
            <a:tailEnd type="none" w="sm" len="sm"/>
          </a:ln>
          <a:effectLst>
            <a:outerShdw blurRad="100013" dist="7620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0"/>
          <p:cNvSpPr txBox="1">
            <a:spLocks noGrp="1"/>
          </p:cNvSpPr>
          <p:nvPr>
            <p:ph type="title"/>
          </p:nvPr>
        </p:nvSpPr>
        <p:spPr>
          <a:xfrm>
            <a:off x="4772760" y="-529788"/>
            <a:ext cx="4179900" cy="1689000"/>
          </a:xfrm>
          <a:prstGeom prst="rect">
            <a:avLst/>
          </a:prstGeom>
        </p:spPr>
        <p:txBody>
          <a:bodyPr spcFirstLastPara="1" wrap="square" lIns="0" tIns="0" rIns="0" bIns="0" anchor="t" anchorCtr="0">
            <a:noAutofit/>
          </a:bodyPr>
          <a:lstStyle/>
          <a:p>
            <a:pPr marL="0" lvl="0" indent="0" algn="ctr" rtl="0">
              <a:lnSpc>
                <a:spcPct val="200000"/>
              </a:lnSpc>
              <a:spcBef>
                <a:spcPts val="0"/>
              </a:spcBef>
              <a:spcAft>
                <a:spcPts val="0"/>
              </a:spcAft>
              <a:buNone/>
            </a:pPr>
            <a:r>
              <a:rPr lang="en" sz="1400" dirty="0">
                <a:latin typeface="Arial"/>
                <a:ea typeface="Arial"/>
                <a:cs typeface="Arial"/>
                <a:sym typeface="Arial"/>
              </a:rPr>
              <a:t>Empty Desks</a:t>
            </a:r>
            <a:br>
              <a:rPr lang="en" sz="2800" b="1" dirty="0">
                <a:latin typeface="Arial"/>
                <a:ea typeface="Arial"/>
                <a:cs typeface="Arial"/>
                <a:sym typeface="Arial"/>
              </a:rPr>
            </a:br>
            <a:r>
              <a:rPr lang="en" sz="2800" b="1" dirty="0">
                <a:latin typeface="Arial"/>
                <a:ea typeface="Arial"/>
                <a:cs typeface="Arial"/>
                <a:sym typeface="Arial"/>
              </a:rPr>
              <a:t>Join Today!</a:t>
            </a:r>
            <a:endParaRPr sz="600" b="1"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Invest in your professional development</a:t>
            </a:r>
            <a:endParaRPr sz="1700"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Connect with other change-makers </a:t>
            </a:r>
            <a:endParaRPr sz="1700" dirty="0">
              <a:latin typeface="Arial"/>
              <a:ea typeface="Arial"/>
              <a:cs typeface="Arial"/>
              <a:sym typeface="Arial"/>
            </a:endParaRPr>
          </a:p>
          <a:p>
            <a:pPr marL="342900" lvl="0" indent="-273050" algn="l" rtl="0">
              <a:lnSpc>
                <a:spcPct val="150000"/>
              </a:lnSpc>
              <a:spcBef>
                <a:spcPts val="0"/>
              </a:spcBef>
              <a:spcAft>
                <a:spcPts val="0"/>
              </a:spcAft>
              <a:buClr>
                <a:schemeClr val="dk1"/>
              </a:buClr>
              <a:buSzPts val="1700"/>
              <a:buFont typeface="Arial"/>
              <a:buChar char="●"/>
            </a:pPr>
            <a:r>
              <a:rPr lang="en" sz="1700" dirty="0">
                <a:latin typeface="Arial"/>
                <a:ea typeface="Arial"/>
                <a:cs typeface="Arial"/>
                <a:sym typeface="Arial"/>
              </a:rPr>
              <a:t>Engage in new leadership strategies </a:t>
            </a:r>
            <a:endParaRPr dirty="0"/>
          </a:p>
        </p:txBody>
      </p:sp>
      <p:pic>
        <p:nvPicPr>
          <p:cNvPr id="1123" name="Google Shape;1123;p150" descr="QR Registration link for the Empty Desks Chronic Absenteeism event"/>
          <p:cNvPicPr preferRelativeResize="0"/>
          <p:nvPr/>
        </p:nvPicPr>
        <p:blipFill>
          <a:blip r:embed="rId3">
            <a:alphaModFix/>
          </a:blip>
          <a:stretch>
            <a:fillRect/>
          </a:stretch>
        </p:blipFill>
        <p:spPr>
          <a:xfrm>
            <a:off x="6022900" y="2078324"/>
            <a:ext cx="1802450" cy="1797175"/>
          </a:xfrm>
          <a:prstGeom prst="rect">
            <a:avLst/>
          </a:prstGeom>
          <a:noFill/>
          <a:ln w="38100" cap="flat" cmpd="sng">
            <a:solidFill>
              <a:srgbClr val="595959"/>
            </a:solidFill>
            <a:prstDash val="solid"/>
            <a:round/>
            <a:headEnd type="none" w="sm" len="sm"/>
            <a:tailEnd type="none" w="sm" len="sm"/>
          </a:ln>
          <a:effectLst>
            <a:outerShdw blurRad="100013" dist="7620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1"/>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Federal Student Aid - USDE Visits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5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 Department of Education Office of Federal Student Aid</a:t>
            </a:r>
            <a:endParaRPr dirty="0"/>
          </a:p>
        </p:txBody>
      </p:sp>
      <p:sp>
        <p:nvSpPr>
          <p:cNvPr id="1134" name="Google Shape;1134;p152"/>
          <p:cNvSpPr txBox="1">
            <a:spLocks noGrp="1"/>
          </p:cNvSpPr>
          <p:nvPr>
            <p:ph type="body" idx="1"/>
          </p:nvPr>
        </p:nvSpPr>
        <p:spPr>
          <a:xfrm>
            <a:off x="311699" y="1152475"/>
            <a:ext cx="8409219"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Hosting a week of student loan repayment and Free Application for Federal Student Aid (FAFSA) events in Colorado. Please share information with anyone in your organization and/or communities who might be interested. </a:t>
            </a:r>
            <a:endParaRPr dirty="0"/>
          </a:p>
          <a:p>
            <a:pPr marL="0" lvl="0" indent="0" algn="l" rtl="0">
              <a:spcBef>
                <a:spcPts val="1200"/>
              </a:spcBef>
              <a:spcAft>
                <a:spcPts val="0"/>
              </a:spcAft>
              <a:buNone/>
            </a:pPr>
            <a:r>
              <a:rPr lang="en" dirty="0"/>
              <a:t>Dates and Locations: </a:t>
            </a:r>
            <a:endParaRPr dirty="0"/>
          </a:p>
          <a:p>
            <a:pPr marL="457200" lvl="0" indent="-304800" algn="l" rtl="0">
              <a:spcBef>
                <a:spcPts val="1200"/>
              </a:spcBef>
              <a:spcAft>
                <a:spcPts val="0"/>
              </a:spcAft>
              <a:buSzPts val="1200"/>
              <a:buChar char="●"/>
            </a:pPr>
            <a:r>
              <a:rPr lang="en" sz="1200" dirty="0"/>
              <a:t>Tuesday, August 6, Colorado Springs</a:t>
            </a:r>
            <a:endParaRPr sz="1200" dirty="0"/>
          </a:p>
          <a:p>
            <a:pPr marL="457200" lvl="0" indent="-304800" algn="l" rtl="0">
              <a:spcBef>
                <a:spcPts val="0"/>
              </a:spcBef>
              <a:spcAft>
                <a:spcPts val="0"/>
              </a:spcAft>
              <a:buSzPts val="1200"/>
              <a:buChar char="●"/>
            </a:pPr>
            <a:r>
              <a:rPr lang="en" sz="1200" dirty="0"/>
              <a:t>Wednesday, August 8, Pueblo</a:t>
            </a:r>
            <a:endParaRPr sz="1200" dirty="0"/>
          </a:p>
          <a:p>
            <a:pPr marL="457200" lvl="0" indent="-304800" algn="l" rtl="0">
              <a:spcBef>
                <a:spcPts val="0"/>
              </a:spcBef>
              <a:spcAft>
                <a:spcPts val="0"/>
              </a:spcAft>
              <a:buSzPts val="1200"/>
              <a:buChar char="●"/>
            </a:pPr>
            <a:r>
              <a:rPr lang="en" sz="1200" dirty="0"/>
              <a:t>Thursday, August 8, Denver</a:t>
            </a:r>
            <a:endParaRPr sz="1200" dirty="0"/>
          </a:p>
          <a:p>
            <a:pPr marL="457200" lvl="0" indent="-304800" algn="l" rtl="0">
              <a:spcBef>
                <a:spcPts val="0"/>
              </a:spcBef>
              <a:spcAft>
                <a:spcPts val="0"/>
              </a:spcAft>
              <a:buSzPts val="1200"/>
              <a:buChar char="●"/>
            </a:pPr>
            <a:r>
              <a:rPr lang="en" sz="1200" dirty="0"/>
              <a:t>Saturday, August 10, Fort Collins</a:t>
            </a:r>
            <a:endParaRPr sz="1200" dirty="0"/>
          </a:p>
          <a:p>
            <a:pPr marL="0" lvl="0" indent="0" algn="l" rtl="0">
              <a:spcBef>
                <a:spcPts val="1200"/>
              </a:spcBef>
              <a:spcAft>
                <a:spcPts val="0"/>
              </a:spcAft>
              <a:buNone/>
            </a:pPr>
            <a:r>
              <a:rPr lang="en" sz="1200" dirty="0"/>
              <a:t>See next few slides for details! For more information or questions, please email USDE representatives: Stephanie Sampedro (</a:t>
            </a:r>
            <a:r>
              <a:rPr lang="en" sz="1200" u="sng" dirty="0">
                <a:solidFill>
                  <a:srgbClr val="0563C1"/>
                </a:solidFill>
              </a:rPr>
              <a:t>stephanie.sampedro@ed.gov</a:t>
            </a:r>
            <a:r>
              <a:rPr lang="en" sz="1200" dirty="0">
                <a:solidFill>
                  <a:srgbClr val="0563C1"/>
                </a:solidFill>
              </a:rPr>
              <a:t>)</a:t>
            </a:r>
            <a:r>
              <a:rPr lang="en" sz="1200" dirty="0"/>
              <a:t> and Rachel Gittleman (</a:t>
            </a:r>
            <a:r>
              <a:rPr lang="en" sz="1200" u="sng" dirty="0">
                <a:solidFill>
                  <a:schemeClr val="hlink"/>
                </a:solidFill>
                <a:hlinkClick r:id="rId3"/>
              </a:rPr>
              <a:t>rachel.gittleman@ed.gov</a:t>
            </a:r>
            <a:r>
              <a:rPr lang="en" sz="1200" dirty="0"/>
              <a:t>).</a:t>
            </a:r>
            <a:endParaRPr sz="1200" dirty="0"/>
          </a:p>
          <a:p>
            <a:pPr marL="0" lvl="0" indent="0" algn="l" rtl="0">
              <a:spcBef>
                <a:spcPts val="1200"/>
              </a:spcBef>
              <a:spcAft>
                <a:spcPts val="1200"/>
              </a:spcAft>
              <a:buNone/>
            </a:pPr>
            <a:r>
              <a:rPr lang="en" sz="1200" dirty="0"/>
              <a:t>If you would like the flyers to advertise these, please email </a:t>
            </a:r>
            <a:r>
              <a:rPr lang="en" sz="1200" u="sng" dirty="0">
                <a:solidFill>
                  <a:schemeClr val="hlink"/>
                </a:solidFill>
                <a:hlinkClick r:id="rId4"/>
              </a:rPr>
              <a:t>Nazie</a:t>
            </a:r>
            <a:r>
              <a:rPr lang="en" sz="1200" dirty="0">
                <a:solidFill>
                  <a:schemeClr val="hlink"/>
                </a:solidFill>
                <a:uFill>
                  <a:noFill/>
                </a:uFill>
                <a:hlinkClick r:id="rId4"/>
              </a:rPr>
              <a:t> </a:t>
            </a:r>
            <a:r>
              <a:rPr lang="en" sz="1200" dirty="0"/>
              <a:t>to request a copy of the flyer.</a:t>
            </a:r>
            <a:endParaRPr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5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USDE FAFSA Events:</a:t>
            </a:r>
            <a:br>
              <a:rPr lang="en" dirty="0"/>
            </a:br>
            <a:r>
              <a:rPr lang="en" dirty="0"/>
              <a:t>Navigating Federal Student Loan Repayment Event</a:t>
            </a:r>
            <a:endParaRPr dirty="0"/>
          </a:p>
        </p:txBody>
      </p:sp>
      <p:sp>
        <p:nvSpPr>
          <p:cNvPr id="1140" name="Google Shape;1140;p153"/>
          <p:cNvSpPr txBox="1">
            <a:spLocks noGrp="1"/>
          </p:cNvSpPr>
          <p:nvPr>
            <p:ph type="body" idx="1"/>
          </p:nvPr>
        </p:nvSpPr>
        <p:spPr>
          <a:xfrm>
            <a:off x="311700" y="1054349"/>
            <a:ext cx="8286390" cy="3039979"/>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ct val="40000"/>
              <a:buFont typeface="Arial"/>
              <a:buNone/>
            </a:pPr>
            <a:r>
              <a:rPr lang="en" sz="1300" b="1" u="sng" dirty="0">
                <a:solidFill>
                  <a:srgbClr val="0563C1"/>
                </a:solidFill>
                <a:hlinkClick r:id="rId3">
                  <a:extLst>
                    <a:ext uri="{A12FA001-AC4F-418D-AE19-62706E023703}">
                      <ahyp:hlinkClr xmlns:ahyp="http://schemas.microsoft.com/office/drawing/2018/hyperlinkcolor" val="tx"/>
                    </a:ext>
                  </a:extLst>
                </a:hlinkClick>
              </a:rPr>
              <a:t>Navigating Federal Student Loan Repayment Event in Colorado Springs</a:t>
            </a:r>
            <a:endParaRPr sz="1300" dirty="0"/>
          </a:p>
          <a:p>
            <a:pPr marL="0" lvl="0" indent="0" algn="l" rtl="0">
              <a:spcBef>
                <a:spcPts val="1200"/>
              </a:spcBef>
              <a:spcAft>
                <a:spcPts val="0"/>
              </a:spcAft>
              <a:buClr>
                <a:schemeClr val="dk1"/>
              </a:buClr>
              <a:buSzPct val="40000"/>
              <a:buFont typeface="Arial"/>
              <a:buNone/>
            </a:pPr>
            <a:r>
              <a:rPr lang="en" sz="1300" dirty="0"/>
              <a:t>Tuesday, August 6, 3:00-5:00 PM MT</a:t>
            </a:r>
            <a:endParaRPr sz="1300" dirty="0"/>
          </a:p>
          <a:p>
            <a:pPr marL="0" lvl="0" indent="0" algn="l" rtl="0">
              <a:spcBef>
                <a:spcPts val="1200"/>
              </a:spcBef>
              <a:spcAft>
                <a:spcPts val="0"/>
              </a:spcAft>
              <a:buClr>
                <a:schemeClr val="dk1"/>
              </a:buClr>
              <a:buSzPct val="40000"/>
              <a:buFont typeface="Arial"/>
              <a:buNone/>
            </a:pPr>
            <a:r>
              <a:rPr lang="en" sz="1300" dirty="0"/>
              <a:t>Old Colorado City Library, Meeting Room</a:t>
            </a:r>
            <a:endParaRPr sz="1300" dirty="0"/>
          </a:p>
          <a:p>
            <a:pPr marL="0" lvl="0" indent="0" algn="l" rtl="0">
              <a:spcAft>
                <a:spcPts val="0"/>
              </a:spcAft>
              <a:buClr>
                <a:schemeClr val="dk1"/>
              </a:buClr>
              <a:buSzPct val="40000"/>
              <a:buFont typeface="Arial"/>
              <a:buNone/>
            </a:pPr>
            <a:r>
              <a:rPr lang="en" sz="1300" dirty="0"/>
              <a:t>2418 West Pikes Peak Avenue, Colorado Springs, CO 80904</a:t>
            </a:r>
            <a:endParaRPr sz="1300" dirty="0"/>
          </a:p>
          <a:p>
            <a:pPr marL="0" lvl="0" indent="0" algn="l" rtl="0">
              <a:spcBef>
                <a:spcPts val="1200"/>
              </a:spcBef>
              <a:spcAft>
                <a:spcPts val="0"/>
              </a:spcAft>
              <a:buClr>
                <a:schemeClr val="dk1"/>
              </a:buClr>
              <a:buSzPct val="40000"/>
              <a:buFont typeface="Arial"/>
              <a:buNone/>
            </a:pPr>
            <a:r>
              <a:rPr lang="en" sz="1300" dirty="0"/>
              <a:t>Details: </a:t>
            </a:r>
            <a:r>
              <a:rPr lang="en" sz="1300" i="1" dirty="0"/>
              <a:t>Learn how to navigate repayment, Public Service Loan Forgiveness, and disability discharge. Topics include: student loan repayment options, student loan forgiveness, income-driven repayments plans, disability discharge, and more! After a presentation, there will be an open clinic for borrowers with FSA to get support navigating their student loans and signing up for forgiveness and repayment programs.</a:t>
            </a:r>
            <a:endParaRPr sz="1300" dirty="0"/>
          </a:p>
          <a:p>
            <a:pPr marL="0" lvl="0" indent="0" algn="l" rtl="0">
              <a:spcBef>
                <a:spcPts val="1200"/>
              </a:spcBef>
              <a:spcAft>
                <a:spcPts val="0"/>
              </a:spcAft>
              <a:buClr>
                <a:schemeClr val="dk1"/>
              </a:buClr>
              <a:buSzPct val="40000"/>
              <a:buFont typeface="Arial"/>
              <a:buNone/>
            </a:pPr>
            <a:r>
              <a:rPr lang="en" sz="1300" u="sng" dirty="0">
                <a:solidFill>
                  <a:srgbClr val="0563C1"/>
                </a:solidFill>
                <a:hlinkClick r:id="rId4">
                  <a:extLst>
                    <a:ext uri="{A12FA001-AC4F-418D-AE19-62706E023703}">
                      <ahyp:hlinkClr xmlns:ahyp="http://schemas.microsoft.com/office/drawing/2018/hyperlinkcolor" val="tx"/>
                    </a:ext>
                  </a:extLst>
                </a:hlinkClick>
              </a:rPr>
              <a:t>Register here!</a:t>
            </a:r>
            <a:endParaRPr sz="13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87BF40"/>
      </a:lt2>
      <a:accent1>
        <a:srgbClr val="1C4587"/>
      </a:accent1>
      <a:accent2>
        <a:srgbClr val="212121"/>
      </a:accent2>
      <a:accent3>
        <a:srgbClr val="78909C"/>
      </a:accent3>
      <a:accent4>
        <a:srgbClr val="FFAB40"/>
      </a:accent4>
      <a:accent5>
        <a:srgbClr val="87BF40"/>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3313</Words>
  <Application>Microsoft Office PowerPoint</Application>
  <PresentationFormat>On-screen Show (16:9)</PresentationFormat>
  <Paragraphs>270</Paragraphs>
  <Slides>34</Slides>
  <Notes>34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Roboto Black</vt:lpstr>
      <vt:lpstr>Roboto Medium</vt:lpstr>
      <vt:lpstr>Arial</vt:lpstr>
      <vt:lpstr>Rockwell</vt:lpstr>
      <vt:lpstr>Calibri</vt:lpstr>
      <vt:lpstr>Roboto</vt:lpstr>
      <vt:lpstr>Roboto Light</vt:lpstr>
      <vt:lpstr>Simple Light</vt:lpstr>
      <vt:lpstr>Simple Light</vt:lpstr>
      <vt:lpstr>Simple Light</vt:lpstr>
      <vt:lpstr>Simple Light</vt:lpstr>
      <vt:lpstr>CDE ESEA and ESSER Office Hours August 1, 2024</vt:lpstr>
      <vt:lpstr>ESEA/ESSER Office Hours</vt:lpstr>
      <vt:lpstr>Reminder: BruMan Training next Tuesday! </vt:lpstr>
      <vt:lpstr>Register Now!  Learning Cohort  2024-2025</vt:lpstr>
      <vt:lpstr>Rural Leadership Join Today! Invest in your professional development Connect with other change-makers  Engage in new leadership strategies </vt:lpstr>
      <vt:lpstr>Empty Desks Join Today! Invest in your professional development Connect with other change-makers  Engage in new leadership strategies </vt:lpstr>
      <vt:lpstr>Federal Student Aid - USDE Visits</vt:lpstr>
      <vt:lpstr>U.S. Department of Education Office of Federal Student Aid</vt:lpstr>
      <vt:lpstr>USDE FAFSA Events: Navigating Federal Student Loan Repayment Event</vt:lpstr>
      <vt:lpstr>USDE FAFSA Events: Come Get Help with the FAFSA Event in Pueblo</vt:lpstr>
      <vt:lpstr>USDE FAFSA Events: Young Invincibles’ Student Debt Clinic in Pueblo</vt:lpstr>
      <vt:lpstr>USDE FAFSA Events: Come Get Help with the FAFSA Event in Denver</vt:lpstr>
      <vt:lpstr>USDE FAFSA Events: Young Invincibles’ Student Debt Clinic in Denver</vt:lpstr>
      <vt:lpstr>USDE FAFSA Events: Young Invincibles Student Debt Clinic in Fort Collins</vt:lpstr>
      <vt:lpstr>ESEA Clarifications and Cons App Updates and Reminders</vt:lpstr>
      <vt:lpstr>2024-25 Consolidated Application Updates</vt:lpstr>
      <vt:lpstr>ESEA Funds Requests - Clarifications</vt:lpstr>
      <vt:lpstr>Unrequested ESEA Funds in the 2024-2025 Consolidated Application</vt:lpstr>
      <vt:lpstr>Clarifications Continued</vt:lpstr>
      <vt:lpstr>ESSER Reminders and Updates</vt:lpstr>
      <vt:lpstr>Reminders and Updates</vt:lpstr>
      <vt:lpstr>ESSER Safe Return &amp; Use of Funds Plans</vt:lpstr>
      <vt:lpstr>Liquidation Extensions</vt:lpstr>
      <vt:lpstr>Contracted Project Monitoring Update</vt:lpstr>
      <vt:lpstr>Contracted Project Monitoring Update - Missing Attestations of Completion and Construction Questionnaires (CQs)</vt:lpstr>
      <vt:lpstr>Contracted Project Monitoring Update - CQ Screenshots</vt:lpstr>
      <vt:lpstr>Contracted Project Monitoring Update -  Davis-Bacon and Related Acts (DBRA)</vt:lpstr>
      <vt:lpstr>Contracted Project Monitoring Update - Good Faith Effort to Comply with Davis-Bacon and Related Acts Requirements</vt:lpstr>
      <vt:lpstr>Contracted Project Monitoring Update - Construction Examples</vt:lpstr>
      <vt:lpstr>Contracted Project Monitoring Update -  Construction on Property Not Owned by District</vt:lpstr>
      <vt:lpstr>Contracted Project Monitoring Update - CQ Overview</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5</cp:revision>
  <dcterms:modified xsi:type="dcterms:W3CDTF">2024-08-01T21:13:54Z</dcterms:modified>
</cp:coreProperties>
</file>