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Raleway" pitchFamily="2" charset="0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Medium" panose="02000000000000000000" pitchFamily="2" charset="0"/>
      <p:regular r:id="rId20"/>
      <p:bold r:id="rId21"/>
      <p:italic r:id="rId22"/>
      <p:boldItalic r:id="rId23"/>
    </p:embeddedFont>
    <p:embeddedFont>
      <p:font typeface="Rockwell" panose="02060603020205020403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9C2207-35CB-4CC5-958E-E7F95B242449}">
  <a:tblStyle styleId="{5B9C2207-35CB-4CC5-958E-E7F95B24244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32" y="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1fd490ee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71fd490ee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2f327b6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72f327b6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73f2a632e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73f2a632e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2f327b63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2f327b63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73f2a632e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73f2a632e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2f327b63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72f327b63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2f327b63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72f327b63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72f327b63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72f327b63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20" name="Google Shape;12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25" name="Google Shape;12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17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8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Eligible for Free/Reduced </a:t>
            </a:r>
            <a:br>
              <a:rPr lang="en" sz="1100" b="1"/>
            </a:br>
            <a:r>
              <a:rPr lang="en" sz="1100" b="1"/>
              <a:t>Lunch: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403,231 (~46%)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Students with Individualized Education Programs: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113,992 (~13%)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Multilingual Learners*: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95,734 (~11%)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McKinney Vento: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16,540 (~2%)</a:t>
            </a:r>
            <a:endParaRPr sz="1200"/>
          </a:p>
        </p:txBody>
      </p:sp>
      <p:sp>
        <p:nvSpPr>
          <p:cNvPr id="178" name="Google Shape;178;p20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9" name="Google Shape;179;p20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80" name="Google Shape;180;p20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2" name="Google Shape;182;p20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83" name="Google Shape;183;p20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" name="Google Shape;185;p20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86" name="Google Shape;186;p20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8" name="Google Shape;188;p20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0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0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98" name="Google Shape;198;p21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9" name="Google Shape;199;p21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-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>
              <a:solidFill>
                <a:srgbClr val="488BC9"/>
              </a:solidFill>
            </a:endParaRPr>
          </a:p>
          <a:p>
            <a:pPr marL="137160" lvl="0" indent="0" algn="l" rtl="0">
              <a:spcBef>
                <a:spcPts val="100"/>
              </a:spcBef>
              <a:spcAft>
                <a:spcPts val="5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b="1">
              <a:solidFill>
                <a:srgbClr val="488BC9"/>
              </a:solidFill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Implement policy and enact legislation in an effective way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b="1">
              <a:solidFill>
                <a:srgbClr val="488BC9"/>
              </a:solidFill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 b="1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>
                <a:solidFill>
                  <a:schemeClr val="dk1"/>
                </a:solidFill>
              </a:rPr>
              <a:t>INTEGRITY  |  EQUITY  |  ACCOUNTABILITY  |  TRUST  |  SERVICE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204" name="Google Shape;204;p21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05" name="Google Shape;205;p21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06" name="Google Shape;206;p21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1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1" name="Google Shape;211;p21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2" name="Google Shape;212;p21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3" name="Google Shape;213;p21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14" name="Google Shape;214;p21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1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1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1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18" name="Google Shape;218;p21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 b="1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>
              <a:solidFill>
                <a:srgbClr val="488BC9"/>
              </a:solidFill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0" name="Google Shape;220;p21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>
  <p:cSld name="TITLE_AND_BODY_1_1_1_1_1_1_1_1_1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4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>
  <p:cSld name="TITLE_AND_BODY_1_1_1_1_1_1_1_1_1_1_1_1_1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>
  <p:cSld name="TITLE_AND_BODY_1_1_1_1_1_1_1_1_1_1_1_1_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6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>
  <p:cSld name="TITLE_AND_BODY_1_1_1_1_1_1_1_1_1_1_1_1_1_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7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56" name="Google Shape;2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>
  <p:cSld name="TITLE_AND_BODY_1_1_1_1_1_1_1_1_1_1_1_1_1_1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28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>
  <p:cSld name="TITLE_AND_BODY_1_1_1_1_1_1_1_1_1_1_1_1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29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" name="Google Shape;34;p4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9" name="Google Shape;309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14" name="Google Shape;31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7" name="Google Shape;317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46" name="Google Shape;4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0"/>
            <a:ext cx="9143990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1"/>
          <p:cNvSpPr txBox="1">
            <a:spLocks noGrp="1"/>
          </p:cNvSpPr>
          <p:nvPr>
            <p:ph type="title"/>
          </p:nvPr>
        </p:nvSpPr>
        <p:spPr>
          <a:xfrm>
            <a:off x="332674" y="153882"/>
            <a:ext cx="6048876" cy="67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1"/>
          <p:cNvSpPr txBox="1">
            <a:spLocks noGrp="1"/>
          </p:cNvSpPr>
          <p:nvPr>
            <p:ph type="body" idx="1"/>
          </p:nvPr>
        </p:nvSpPr>
        <p:spPr>
          <a:xfrm>
            <a:off x="628650" y="1165860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5" name="Google Shape;32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6704" y="4629152"/>
            <a:ext cx="857291" cy="36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1"/>
          <p:cNvSpPr txBox="1">
            <a:spLocks noGrp="1"/>
          </p:cNvSpPr>
          <p:nvPr>
            <p:ph type="sldNum" idx="12"/>
          </p:nvPr>
        </p:nvSpPr>
        <p:spPr>
          <a:xfrm>
            <a:off x="24965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Eligible for Free/Reduced </a:t>
            </a:r>
            <a:br>
              <a:rPr lang="en" sz="1100" b="1"/>
            </a:br>
            <a:r>
              <a:rPr lang="en" sz="1100" b="1"/>
              <a:t>Lunch: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403,231 (~46%)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Students with Individualized Education Programs: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113,992 (~13%)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Multilingual Learners*: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95,734 (~11%)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 b="1"/>
              <a:t>McKinney Vento:</a:t>
            </a:r>
            <a:endParaRPr sz="1100" b="1"/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16,540 (~2%)</a:t>
            </a:r>
            <a:endParaRPr sz="1200"/>
          </a:p>
        </p:txBody>
      </p:sp>
      <p:sp>
        <p:nvSpPr>
          <p:cNvPr id="53" name="Google Shape;53;p6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" name="Google Shape;54;p6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55" name="Google Shape;55;p6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" name="Google Shape;57;p6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58" name="Google Shape;58;p6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" name="Google Shape;60;p6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61" name="Google Shape;61;p6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3" name="Google Shape;63;p6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6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6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67" name="Google Shape;6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" name="Google Shape;73;p7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74" name="Google Shape;7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7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6" name="Google Shape;76;p7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-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>
              <a:solidFill>
                <a:srgbClr val="EF7521"/>
              </a:solidFill>
            </a:endParaRPr>
          </a:p>
          <a:p>
            <a:pPr marL="137160" lvl="0" indent="0" algn="l" rtl="0">
              <a:spcBef>
                <a:spcPts val="100"/>
              </a:spcBef>
              <a:spcAft>
                <a:spcPts val="5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7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b="1">
              <a:solidFill>
                <a:srgbClr val="EF7521"/>
              </a:solidFill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Implement policy and enact legislation in an effective way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b="1">
              <a:solidFill>
                <a:srgbClr val="EF7521"/>
              </a:solidFill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7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7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 b="1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>
                <a:solidFill>
                  <a:schemeClr val="dk1"/>
                </a:solidFill>
              </a:rPr>
              <a:t>INTEGRITY  |  EQUITY  |  ACCOUNTABILITY  |  TRUST  |  SERVICE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81" name="Google Shape;81;p7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82" name="Google Shape;82;p7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83" name="Google Shape;83;p7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88;p7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7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7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91" name="Google Shape;91;p7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2" name="Google Shape;92;p7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3" name="Google Shape;93;p7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4" name="Google Shape;94;p7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5" name="Google Shape;95;p7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 b="1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6" name="Google Shape;96;p7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7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8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03" name="Google Shape;1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9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09" name="Google Shape;10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0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300">
                <a:solidFill>
                  <a:srgbClr val="FFFFFF"/>
                </a:solidFill>
              </a:rPr>
              <a:t>‹#›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115" name="Google Shape;11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ado.egrantsmanagement.com/default.aspx?ccipSessionKey=6385311864157637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de.state.co.us/fedprograms/regionalcontactspa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.state.co.us/fedprograms/2018consultationfo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de.state.co.us/cde_english/tribalconsultationfor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.egrantsmanagement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ohajeri-nelson_n@cde.state.co.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crumley_k@cde.state.co.us" TargetMode="External"/><Relationship Id="rId13" Type="http://schemas.openxmlformats.org/officeDocument/2006/relationships/hyperlink" Target="mailto:echsner_r@cde.state.co.us" TargetMode="External"/><Relationship Id="rId18" Type="http://schemas.openxmlformats.org/officeDocument/2006/relationships/hyperlink" Target="mailto:schelke_j@cde.state.co.us" TargetMode="External"/><Relationship Id="rId26" Type="http://schemas.openxmlformats.org/officeDocument/2006/relationships/hyperlink" Target="mailto:Kaleda_s@cde.state.co.us" TargetMode="External"/><Relationship Id="rId3" Type="http://schemas.openxmlformats.org/officeDocument/2006/relationships/hyperlink" Target="mailto:Lastname_Firstinital@cde.state.co.us" TargetMode="External"/><Relationship Id="rId21" Type="http://schemas.openxmlformats.org/officeDocument/2006/relationships/hyperlink" Target="mailto:chaffin_m@cde.state.co.us" TargetMode="External"/><Relationship Id="rId7" Type="http://schemas.openxmlformats.org/officeDocument/2006/relationships/hyperlink" Target="mailto:giessinger_t@cde.state.co.us" TargetMode="External"/><Relationship Id="rId12" Type="http://schemas.openxmlformats.org/officeDocument/2006/relationships/hyperlink" Target="mailto:byrd_e@cde.state.co.us" TargetMode="External"/><Relationship Id="rId17" Type="http://schemas.openxmlformats.org/officeDocument/2006/relationships/hyperlink" Target="mailto:hickman_n@cde.state.co.us" TargetMode="External"/><Relationship Id="rId25" Type="http://schemas.openxmlformats.org/officeDocument/2006/relationships/hyperlink" Target="mailto:Hawkins_r@cde.state.co.us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mailto:temple_r@cde.state.co.us" TargetMode="External"/><Relationship Id="rId20" Type="http://schemas.openxmlformats.org/officeDocument/2006/relationships/hyperlink" Target="mailto:penn_n@cde.state.co.us" TargetMode="External"/><Relationship Id="rId29" Type="http://schemas.openxmlformats.org/officeDocument/2006/relationships/hyperlink" Target="mailto:jones_kristina@cde.state.co.u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mailto:adeboye-sullivan_c@cde.state.co.us" TargetMode="External"/><Relationship Id="rId11" Type="http://schemas.openxmlformats.org/officeDocument/2006/relationships/hyperlink" Target="https://www.cde.state.co.us/fedprograms/regionalcontactspage" TargetMode="External"/><Relationship Id="rId24" Type="http://schemas.openxmlformats.org/officeDocument/2006/relationships/hyperlink" Target="mailto:Austin_j@cde.state.co.us" TargetMode="External"/><Relationship Id="rId32" Type="http://schemas.openxmlformats.org/officeDocument/2006/relationships/hyperlink" Target="mailto:hollingshead_j@cde.state.co.us" TargetMode="External"/><Relationship Id="rId5" Type="http://schemas.openxmlformats.org/officeDocument/2006/relationships/hyperlink" Target="mailto:meushaw_l@cde.state.co.us" TargetMode="External"/><Relationship Id="rId15" Type="http://schemas.openxmlformats.org/officeDocument/2006/relationships/hyperlink" Target="mailto:miller-curley_s@cde.state.co.us" TargetMode="External"/><Relationship Id="rId23" Type="http://schemas.openxmlformats.org/officeDocument/2006/relationships/hyperlink" Target="mailto:carman_a@cde.state.co.us" TargetMode="External"/><Relationship Id="rId28" Type="http://schemas.openxmlformats.org/officeDocument/2006/relationships/hyperlink" Target="mailto:morris_h@cde.state.co.us" TargetMode="External"/><Relationship Id="rId10" Type="http://schemas.openxmlformats.org/officeDocument/2006/relationships/hyperlink" Target="mailto:shen_m@cde.state.co.us" TargetMode="External"/><Relationship Id="rId19" Type="http://schemas.openxmlformats.org/officeDocument/2006/relationships/hyperlink" Target="mailto:craven_k@cde.state.co.us" TargetMode="External"/><Relationship Id="rId31" Type="http://schemas.openxmlformats.org/officeDocument/2006/relationships/hyperlink" Target="mailto:collins_d@cde.state.co.us" TargetMode="External"/><Relationship Id="rId4" Type="http://schemas.openxmlformats.org/officeDocument/2006/relationships/hyperlink" Target="mailto:mohajeri-nelson_n@cde.state.co.us" TargetMode="External"/><Relationship Id="rId9" Type="http://schemas.openxmlformats.org/officeDocument/2006/relationships/hyperlink" Target="mailto:negley_t@cde.state.co.us" TargetMode="External"/><Relationship Id="rId14" Type="http://schemas.openxmlformats.org/officeDocument/2006/relationships/hyperlink" Target="mailto:boylan_k@cde.state.co.us" TargetMode="External"/><Relationship Id="rId22" Type="http://schemas.openxmlformats.org/officeDocument/2006/relationships/hyperlink" Target="mailto:ring_j@cde.state.co.us" TargetMode="External"/><Relationship Id="rId27" Type="http://schemas.openxmlformats.org/officeDocument/2006/relationships/hyperlink" Target="mailto:%20parsley_b@cde.state.co.us" TargetMode="External"/><Relationship Id="rId30" Type="http://schemas.openxmlformats.org/officeDocument/2006/relationships/hyperlink" Target="mailto:hagemann_w@cde.state.co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CDE Office Hours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June 20, 2024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311700" y="114025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ESEA/ESSER Office Hours</a:t>
            </a:r>
            <a:endParaRPr/>
          </a:p>
        </p:txBody>
      </p:sp>
      <p:sp>
        <p:nvSpPr>
          <p:cNvPr id="337" name="Google Shape;337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16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Topics:</a:t>
            </a:r>
            <a:endParaRPr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Consolidated Application Q&amp;A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2024-25 Consolidated Application Updates</a:t>
            </a:r>
            <a:endParaRPr/>
          </a:p>
        </p:txBody>
      </p:sp>
      <p:sp>
        <p:nvSpPr>
          <p:cNvPr id="343" name="Google Shape;343;p44"/>
          <p:cNvSpPr txBox="1">
            <a:spLocks noGrp="1"/>
          </p:cNvSpPr>
          <p:nvPr>
            <p:ph type="body" idx="1"/>
          </p:nvPr>
        </p:nvSpPr>
        <p:spPr>
          <a:xfrm>
            <a:off x="311700" y="1066200"/>
            <a:ext cx="7859100" cy="30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45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2024-2025 Consolidated Application</a:t>
            </a:r>
            <a:r>
              <a:rPr lang="en"/>
              <a:t> and all applicable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/>
              <a:t>documents are due </a:t>
            </a:r>
            <a:r>
              <a:rPr lang="en" b="1"/>
              <a:t>July 1, 2024</a:t>
            </a:r>
            <a:r>
              <a:rPr lang="en"/>
              <a:t>.</a:t>
            </a:r>
            <a:r>
              <a:rPr lang="en" b="1" u="sng"/>
              <a:t> </a:t>
            </a:r>
            <a:endParaRPr b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b="1" u="sng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For questions or assistance, please contact your </a:t>
            </a: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ESEA Regional Contact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Substantial Approval</a:t>
            </a:r>
            <a:endParaRPr/>
          </a:p>
        </p:txBody>
      </p:sp>
      <p:sp>
        <p:nvSpPr>
          <p:cNvPr id="349" name="Google Shape;349;p45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5"/>
          <p:cNvSpPr txBox="1"/>
          <p:nvPr/>
        </p:nvSpPr>
        <p:spPr>
          <a:xfrm>
            <a:off x="365175" y="1033350"/>
            <a:ext cx="81504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order to receive Substantial Approval for the 2024-2025 Consolidated Application, the following need to be completed: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School Improvement Retention of Funds Form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Approval and Transmittal Certification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General Assurances Signed and Uploaded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BOCES Member District ARAC Form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Non-Public School Consultation Forms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(Upload)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Native American Education Tribal Consultation Form</a:t>
            </a:r>
            <a:endParaRPr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Completed Application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the case that the LEA have all of the above components and have been in communication with CDE but have errors that are prohibiting submittal, CDE will grant substantial approval.</a:t>
            </a:r>
            <a:endParaRPr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 Requests</a:t>
            </a:r>
            <a:endParaRPr/>
          </a:p>
        </p:txBody>
      </p:sp>
      <p:sp>
        <p:nvSpPr>
          <p:cNvPr id="357" name="Google Shape;357;p46"/>
          <p:cNvSpPr txBox="1"/>
          <p:nvPr/>
        </p:nvSpPr>
        <p:spPr>
          <a:xfrm>
            <a:off x="450650" y="1103300"/>
            <a:ext cx="8414400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the LEA/BOCES is unable to submit all the requirements for Substantial Approval by 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July 1, 2024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LEA or BOCES may </a:t>
            </a:r>
            <a:r>
              <a:rPr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request an extension by submitting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completed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extension request</a:t>
            </a:r>
            <a:r>
              <a:rPr lang="en" sz="1600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  through the GAINS platform.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Application Supplement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Click “Revision Started”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Only LEA Authorized Representative will need to approve. 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Note: The LEA/BOCES 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may not encumber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funds until a complete application has been submitted to CDE and granted Substantial Approval. Once the extension request has been submitted and approved, the LEA/BOCES has until the last business day in July to submit requirements for Substantial Approval.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Warnings</a:t>
            </a:r>
            <a:endParaRPr/>
          </a:p>
        </p:txBody>
      </p:sp>
      <p:sp>
        <p:nvSpPr>
          <p:cNvPr id="363" name="Google Shape;36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123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Warnings will not prevent submittal.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If an LEA/BOCES would like to provide feedback or context regarding a “warning”, information can be included in the General Comments box at the start of the application. (Not required)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If LEA or BOCES leadership will not allow submittal due to a warning, please contact </a:t>
            </a:r>
            <a:r>
              <a:rPr lang="en" u="sng">
                <a:solidFill>
                  <a:schemeClr val="hlink"/>
                </a:solidFill>
                <a:hlinkClick r:id="rId3"/>
              </a:rPr>
              <a:t>Nazie Mohajeri-Nelson</a:t>
            </a:r>
            <a:r>
              <a:rPr lang="en"/>
              <a:t>.</a:t>
            </a:r>
            <a:endParaRPr/>
          </a:p>
        </p:txBody>
      </p:sp>
      <p:sp>
        <p:nvSpPr>
          <p:cNvPr id="364" name="Google Shape;364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</a:rPr>
              <a:t>Upcoming Meetings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/>
              <a:t>Looking Ahead…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/>
              <a:t>Any requests for topics or questions?</a:t>
            </a:r>
            <a:endParaRPr/>
          </a:p>
          <a:p>
            <a:pPr marL="0" lvl="0" indent="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"/>
              <a:t>Upcoming Office Hours </a:t>
            </a:r>
            <a:endParaRPr i="1"/>
          </a:p>
          <a:p>
            <a:pPr marL="91440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" sz="1600" b="1"/>
              <a:t>No Office Hours in July; Office Hours will resume August 1</a:t>
            </a:r>
            <a:endParaRPr sz="1600" b="1"/>
          </a:p>
        </p:txBody>
      </p:sp>
      <p:pic>
        <p:nvPicPr>
          <p:cNvPr id="376" name="Google Shape;376;p49" descr="Requ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5266" y="1152486"/>
            <a:ext cx="2621028" cy="174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"/>
          <p:cNvSpPr txBox="1">
            <a:spLocks noGrp="1"/>
          </p:cNvSpPr>
          <p:nvPr>
            <p:ph type="title" idx="4294967295"/>
          </p:nvPr>
        </p:nvSpPr>
        <p:spPr>
          <a:xfrm>
            <a:off x="123875" y="0"/>
            <a:ext cx="8481000" cy="7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Arial"/>
              <a:buNone/>
            </a:pPr>
            <a:r>
              <a:rPr lang="en"/>
              <a:t>CDE Contacts!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4736"/>
              <a:buFont typeface="Arial"/>
              <a:buNone/>
            </a:pPr>
            <a:r>
              <a:rPr lang="en" sz="1900"/>
              <a:t>Emails: </a:t>
            </a:r>
            <a:r>
              <a:rPr lang="en" sz="1900" u="sng">
                <a:solidFill>
                  <a:schemeClr val="hlink"/>
                </a:solidFill>
                <a:hlinkClick r:id="rId3"/>
              </a:rPr>
              <a:t>Lastname_Firstinitial@cde.state.co.us</a:t>
            </a:r>
            <a:r>
              <a:rPr lang="en" sz="1900"/>
              <a:t> (e.g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., Smith_a@cde.state.co.us)</a:t>
            </a:r>
            <a:endParaRPr sz="1900"/>
          </a:p>
        </p:txBody>
      </p:sp>
      <p:graphicFrame>
        <p:nvGraphicFramePr>
          <p:cNvPr id="382" name="Google Shape;382;p50"/>
          <p:cNvGraphicFramePr/>
          <p:nvPr/>
        </p:nvGraphicFramePr>
        <p:xfrm>
          <a:off x="246569" y="74129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{5B9C2207-35CB-4CC5-958E-E7F95B242449}</a:tableStyleId>
              </a:tblPr>
              <a:tblGrid>
                <a:gridCol w="451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Federal Programs &amp; Supports 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(ESEA/ESSER Program Supports)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68575" marB="68575">
                    <a:solidFill>
                      <a:srgbClr val="F8B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Finance &amp; Operations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(Fiscal and Systems Supports) 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68575" marB="68575">
                    <a:solidFill>
                      <a:srgbClr val="F8B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/>
                        </a:rPr>
                        <a:t>Nazie Mohajeri-Nelson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Executive Director of Federal Programs &amp; Supports Unit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Specialists</a:t>
                      </a:r>
                      <a:endParaRPr sz="1000" b="1" u="sng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●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Implementation Supervisor: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/>
                        </a:rPr>
                        <a:t>Laura Meushaw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Implementation Coordinator: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/>
                        </a:rPr>
                        <a:t>Christina Adeboye Sullivan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●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Monitoring Supervisor: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/>
                        </a:rPr>
                        <a:t>Tammy Giessinger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ESEA/ESSER Monitoring Coordinator: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8"/>
                        </a:rPr>
                        <a:t>Kristin Crumley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●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Effectiveness Supervisor: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/>
                        </a:rPr>
                        <a:t>Tina Negley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Evaluation &amp; Research Coordinator: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0"/>
                        </a:rPr>
                        <a:t>Mary Shen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ESEA Programs Specialists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1"/>
                        </a:rPr>
                        <a:t>ESEA Regional Contacts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0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(assigned by district)</a:t>
                      </a:r>
                      <a:endParaRPr sz="10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Title I: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/>
                        </a:rPr>
                        <a:t>Laura Meushaw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2"/>
                        </a:rPr>
                        <a:t>Evita Byrd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/>
                        </a:rPr>
                        <a:t>Rachel Echsner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4"/>
                        </a:rPr>
                        <a:t>Kim Boylan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Title II: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/>
                        </a:rPr>
                        <a:t>Rachel Echsner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5"/>
                        </a:rPr>
                        <a:t>Sue Miller-Curley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Title III: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6"/>
                        </a:rPr>
                        <a:t>Rachel Temple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4"/>
                        </a:rPr>
                        <a:t>Kim Boylan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Title IV &amp; Stronger Connections Grant: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7"/>
                        </a:rPr>
                        <a:t>Nathan Hickman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2"/>
                        </a:rPr>
                        <a:t>Evita Byrd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Title V: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/>
                        </a:rPr>
                        <a:t>Christina Adeboye-Sullivan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3"/>
                        </a:rPr>
                        <a:t>Rachel Echsner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ESSER Program Specialists</a:t>
                      </a:r>
                      <a:endParaRPr sz="1000" u="sng" strike="noStrike" cap="none">
                        <a:solidFill>
                          <a:schemeClr val="hlink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540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8"/>
                        </a:rPr>
                        <a:t>Jonathan Schelke</a:t>
                      </a:r>
                      <a:endParaRPr sz="1000" u="none" strike="noStrike" cap="none"/>
                    </a:p>
                    <a:p>
                      <a:pPr marL="2540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4"/>
                        </a:rPr>
                        <a:t>Kim Boylan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540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9"/>
                        </a:rPr>
                        <a:t>Kriselda Craven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540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0"/>
                        </a:rPr>
                        <a:t>Nadine Penn</a:t>
                      </a:r>
                      <a:endParaRPr sz="1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ESEA and ESSER Data and Reporting Specialists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1"/>
                        </a:rPr>
                        <a:t>Melissa Chaffin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(ESEA)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SzPts val="1000"/>
                        <a:buFont typeface="Calibri"/>
                        <a:buChar char="○"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2"/>
                        </a:rPr>
                        <a:t>Jerry Ring</a:t>
                      </a:r>
                      <a:r>
                        <a:rPr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(ESEA)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3"/>
                        </a:rPr>
                        <a:t>Amy Carman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Executive Director of School District Operations Unit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Fiscal Specialists</a:t>
                      </a:r>
                      <a:endParaRPr sz="1000" b="1" u="sng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4"/>
                        </a:rPr>
                        <a:t>Jennifer Austin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Director of Grants Fiscal Management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ESEA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5"/>
                        </a:rPr>
                        <a:t>Robert Hawkins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Grants Fiscal Analyst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6"/>
                        </a:rPr>
                        <a:t>Steven Kaleda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Grants Fiscal Analyst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ESSER Fiscal Specialist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6"/>
                        </a:rPr>
                        <a:t>Steven Kaleda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Grants Fiscal Analyst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ESSER Monitoring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7"/>
                        </a:rPr>
                        <a:t>Bill Parsley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ESSER Fiscal Monitoring Supervisor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8"/>
                        </a:rPr>
                        <a:t>Hilery Morris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ESSER Fiscal Monitoring 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29"/>
                        </a:rPr>
                        <a:t>Kristina Jones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Federal Fiscal Monitoring and Reporting Specialist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0"/>
                        </a:rPr>
                        <a:t>Werner Hagemann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ESSER Fiscal Monitoring Specialist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Application Systems Specialists</a:t>
                      </a:r>
                      <a:endParaRPr sz="1000" b="1" u="sng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000" u="sng" strike="noStrike" cap="none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1"/>
                        </a:rPr>
                        <a:t>DeLilah Collins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Director of Grants Program Administration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76200" marR="0" lvl="0" indent="-698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Char char="●"/>
                      </a:pPr>
                      <a:r>
                        <a:rPr lang="en" sz="1000" b="1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 Applications Systems Technical Support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1" indent="-76200" algn="l" rtl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○"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2"/>
                        </a:rPr>
                        <a:t>Jessica Hollingshead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On-screen Show (16:9)</PresentationFormat>
  <Paragraphs>87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Roboto Medium</vt:lpstr>
      <vt:lpstr>Raleway</vt:lpstr>
      <vt:lpstr>Rockwell</vt:lpstr>
      <vt:lpstr>Arial</vt:lpstr>
      <vt:lpstr>Calibri</vt:lpstr>
      <vt:lpstr>Roboto</vt:lpstr>
      <vt:lpstr>Simple Light</vt:lpstr>
      <vt:lpstr>CDE Office Hours  June 20, 2024</vt:lpstr>
      <vt:lpstr>ESEA/ESSER Office Hours</vt:lpstr>
      <vt:lpstr>2024-25 Consolidated Application Updates</vt:lpstr>
      <vt:lpstr>Substantial Approval</vt:lpstr>
      <vt:lpstr>Extension Requests</vt:lpstr>
      <vt:lpstr>Warnings</vt:lpstr>
      <vt:lpstr>Upcoming Meetings</vt:lpstr>
      <vt:lpstr>Looking Ahead… </vt:lpstr>
      <vt:lpstr>CDE Contacts! Emails: Lastname_Firstinitial@cde.state.co.us (e.g., Smith_a@cde.state.co.us)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Owen, Emily</dc:creator>
  <cp:lastModifiedBy>Owen, Emily</cp:lastModifiedBy>
  <cp:revision>1</cp:revision>
  <dcterms:modified xsi:type="dcterms:W3CDTF">2024-06-20T19:53:39Z</dcterms:modified>
</cp:coreProperties>
</file>