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Raleway" pitchFamily="2" charset="0"/>
      <p:regular r:id="rId15"/>
      <p:bold r:id="rId16"/>
      <p:italic r:id="rId17"/>
      <p:boldItalic r:id="rId18"/>
    </p:embeddedFont>
    <p:embeddedFont>
      <p:font typeface="Roboto" panose="02000000000000000000" pitchFamily="2" charset="0"/>
      <p:regular r:id="rId19"/>
      <p:bold r:id="rId20"/>
      <p:italic r:id="rId21"/>
      <p:boldItalic r:id="rId22"/>
    </p:embeddedFont>
    <p:embeddedFont>
      <p:font typeface="Roboto Medium" panose="02000000000000000000" pitchFamily="2" charset="0"/>
      <p:regular r:id="rId23"/>
      <p:bold r:id="rId24"/>
      <p:italic r:id="rId25"/>
      <p:boldItalic r:id="rId26"/>
    </p:embeddedFont>
    <p:embeddedFont>
      <p:font typeface="Rockwell" panose="02060603020205020403" pitchFamily="18"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sica Hollingshead" initials="" lastIdx="2" clrIdx="0"/>
  <p:cmAuthor id="1" name="Nazanin Mohajeri-Nelson" initials="" lastIdx="1" clrIdx="1"/>
  <p:cmAuthor id="2" name="DeLilah Collins" initials="" lastIdx="1" clrIdx="2"/>
  <p:cmAuthor id="3" name="Steven Kaleda" initials=""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7800"/>
    <a:srgbClr val="E281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6D5977F-BA81-46A2-92E7-3A93947AF743}">
  <a:tblStyle styleId="{A6D5977F-BA81-46A2-92E7-3A93947AF74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DDD0D3E-1910-4175-8F5E-D2E42DD062C0}"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8" d="100"/>
          <a:sy n="158" d="100"/>
        </p:scale>
        <p:origin x="264"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72f327b6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72f327b6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72f327b63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72f327b63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72f327b63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72f327b63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71fd490ee5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71fd490ee5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72f327b63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72f327b63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72f327b63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72f327b63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7319498d0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7319498d0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7319498d0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7319498d0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7319498d0a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7319498d0a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7319498d0a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27319498d0a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7319498d0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7319498d0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6"/>
        <p:cNvGrpSpPr/>
        <p:nvPr/>
      </p:nvGrpSpPr>
      <p:grpSpPr>
        <a:xfrm>
          <a:off x="0" y="0"/>
          <a:ext cx="0" cy="0"/>
          <a:chOff x="0" y="0"/>
          <a:chExt cx="0" cy="0"/>
        </a:xfrm>
      </p:grpSpPr>
      <p:pic>
        <p:nvPicPr>
          <p:cNvPr id="117" name="Google Shape;117;p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8" name="Google Shape;118;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19" name="Google Shape;119;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0" name="Google Shape;120;p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1"/>
        <p:cNvGrpSpPr/>
        <p:nvPr/>
      </p:nvGrpSpPr>
      <p:grpSpPr>
        <a:xfrm>
          <a:off x="0" y="0"/>
          <a:ext cx="0" cy="0"/>
          <a:chOff x="0" y="0"/>
          <a:chExt cx="0" cy="0"/>
        </a:xfrm>
      </p:grpSpPr>
      <p:pic>
        <p:nvPicPr>
          <p:cNvPr id="122" name="Google Shape;122;p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3" name="Google Shape;123;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4" name="Google Shape;124;p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5" name="Google Shape;125;p1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6"/>
        <p:cNvGrpSpPr/>
        <p:nvPr/>
      </p:nvGrpSpPr>
      <p:grpSpPr>
        <a:xfrm>
          <a:off x="0" y="0"/>
          <a:ext cx="0" cy="0"/>
          <a:chOff x="0" y="0"/>
          <a:chExt cx="0" cy="0"/>
        </a:xfrm>
      </p:grpSpPr>
      <p:pic>
        <p:nvPicPr>
          <p:cNvPr id="127" name="Google Shape;127;p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8" name="Google Shape;128;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9" name="Google Shape;129;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0" name="Google Shape;130;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1"/>
        <p:cNvGrpSpPr/>
        <p:nvPr/>
      </p:nvGrpSpPr>
      <p:grpSpPr>
        <a:xfrm>
          <a:off x="0" y="0"/>
          <a:ext cx="0" cy="0"/>
          <a:chOff x="0" y="0"/>
          <a:chExt cx="0" cy="0"/>
        </a:xfrm>
      </p:grpSpPr>
      <p:pic>
        <p:nvPicPr>
          <p:cNvPr id="132" name="Google Shape;132;p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3" name="Google Shape;133;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4" name="Google Shape;134;p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5" name="Google Shape;135;p1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6"/>
        <p:cNvGrpSpPr/>
        <p:nvPr/>
      </p:nvGrpSpPr>
      <p:grpSpPr>
        <a:xfrm>
          <a:off x="0" y="0"/>
          <a:ext cx="0" cy="0"/>
          <a:chOff x="0" y="0"/>
          <a:chExt cx="0" cy="0"/>
        </a:xfrm>
      </p:grpSpPr>
      <p:pic>
        <p:nvPicPr>
          <p:cNvPr id="137" name="Google Shape;137;p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8" name="Google Shape;138;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9" name="Google Shape;139;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0" name="Google Shape;140;p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1"/>
        <p:cNvGrpSpPr/>
        <p:nvPr/>
      </p:nvGrpSpPr>
      <p:grpSpPr>
        <a:xfrm>
          <a:off x="0" y="0"/>
          <a:ext cx="0" cy="0"/>
          <a:chOff x="0" y="0"/>
          <a:chExt cx="0" cy="0"/>
        </a:xfrm>
      </p:grpSpPr>
      <p:sp>
        <p:nvSpPr>
          <p:cNvPr id="142" name="Google Shape;14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3" name="Google Shape;143;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 name="Google Shape;144;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5" name="Google Shape;145;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6" name="Google Shape;146;p1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7" name="Google Shape;147;p1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8" name="Google Shape;148;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0" name="Google Shape;150;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1" name="Google Shape;151;p1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2"/>
        <p:cNvGrpSpPr/>
        <p:nvPr/>
      </p:nvGrpSpPr>
      <p:grpSpPr>
        <a:xfrm>
          <a:off x="0" y="0"/>
          <a:ext cx="0" cy="0"/>
          <a:chOff x="0" y="0"/>
          <a:chExt cx="0" cy="0"/>
        </a:xfrm>
      </p:grpSpPr>
      <p:pic>
        <p:nvPicPr>
          <p:cNvPr id="153" name="Google Shape;153;p1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4" name="Google Shape;154;p1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5" name="Google Shape;155;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6" name="Google Shape;156;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7" name="Google Shape;157;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8" name="Google Shape;158;p1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9" name="Google Shape;159;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0" name="Google Shape;160;p1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1"/>
        <p:cNvGrpSpPr/>
        <p:nvPr/>
      </p:nvGrpSpPr>
      <p:grpSpPr>
        <a:xfrm>
          <a:off x="0" y="0"/>
          <a:ext cx="0" cy="0"/>
          <a:chOff x="0" y="0"/>
          <a:chExt cx="0" cy="0"/>
        </a:xfrm>
      </p:grpSpPr>
      <p:pic>
        <p:nvPicPr>
          <p:cNvPr id="162" name="Google Shape;162;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3" name="Google Shape;163;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4" name="Google Shape;164;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6" name="Google Shape;166;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7" name="Google Shape;167;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8" name="Google Shape;168;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1" name="Google Shape;171;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2" name="Google Shape;172;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3" name="Google Shape;173;p1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4"/>
        <p:cNvGrpSpPr/>
        <p:nvPr/>
      </p:nvGrpSpPr>
      <p:grpSpPr>
        <a:xfrm>
          <a:off x="0" y="0"/>
          <a:ext cx="0" cy="0"/>
          <a:chOff x="0" y="0"/>
          <a:chExt cx="0" cy="0"/>
        </a:xfrm>
      </p:grpSpPr>
      <p:pic>
        <p:nvPicPr>
          <p:cNvPr id="175" name="Google Shape;175;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6" name="Google Shape;176;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7" name="Google Shape;177;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8" name="Google Shape;178;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9" name="Google Shape;179;p20"/>
          <p:cNvGrpSpPr/>
          <p:nvPr/>
        </p:nvGrpSpPr>
        <p:grpSpPr>
          <a:xfrm>
            <a:off x="308400" y="1062325"/>
            <a:ext cx="1006800" cy="1003500"/>
            <a:chOff x="308400" y="1076275"/>
            <a:chExt cx="1006800" cy="1003500"/>
          </a:xfrm>
        </p:grpSpPr>
        <p:sp>
          <p:nvSpPr>
            <p:cNvPr id="180" name="Google Shape;180;p20"/>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1" name="Google Shape;181;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2" name="Google Shape;182;p20"/>
          <p:cNvGrpSpPr/>
          <p:nvPr/>
        </p:nvGrpSpPr>
        <p:grpSpPr>
          <a:xfrm>
            <a:off x="308400" y="2150613"/>
            <a:ext cx="1006800" cy="1003500"/>
            <a:chOff x="308400" y="2218825"/>
            <a:chExt cx="1006800" cy="1003500"/>
          </a:xfrm>
        </p:grpSpPr>
        <p:sp>
          <p:nvSpPr>
            <p:cNvPr id="183" name="Google Shape;183;p20"/>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4" name="Google Shape;184;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5" name="Google Shape;185;p20"/>
          <p:cNvGrpSpPr/>
          <p:nvPr/>
        </p:nvGrpSpPr>
        <p:grpSpPr>
          <a:xfrm>
            <a:off x="308400" y="3238900"/>
            <a:ext cx="1006800" cy="1003500"/>
            <a:chOff x="308400" y="1076275"/>
            <a:chExt cx="1006800" cy="1003500"/>
          </a:xfrm>
        </p:grpSpPr>
        <p:sp>
          <p:nvSpPr>
            <p:cNvPr id="186" name="Google Shape;186;p20"/>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8" name="Google Shape;188;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9" name="Google Shape;189;p20"/>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90" name="Google Shape;190;p2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1" name="Google Shape;191;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2" name="Google Shape;192;p2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25" name="Google Shape;25;p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9" name="Google Shape;29;p3"/>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3"/>
        <p:cNvGrpSpPr/>
        <p:nvPr/>
      </p:nvGrpSpPr>
      <p:grpSpPr>
        <a:xfrm>
          <a:off x="0" y="0"/>
          <a:ext cx="0" cy="0"/>
          <a:chOff x="0" y="0"/>
          <a:chExt cx="0" cy="0"/>
        </a:xfrm>
      </p:grpSpPr>
      <p:pic>
        <p:nvPicPr>
          <p:cNvPr id="194" name="Google Shape;194;p2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5" name="Google Shape;195;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6" name="Google Shape;196;p21"/>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97" name="Google Shape;197;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8" name="Google Shape;198;p21"/>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9" name="Google Shape;199;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200" name="Google Shape;200;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01" name="Google Shape;201;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2" name="Google Shape;202;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3" name="Google Shape;203;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4" name="Google Shape;204;p21"/>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05" name="Google Shape;205;p21"/>
          <p:cNvGrpSpPr/>
          <p:nvPr/>
        </p:nvGrpSpPr>
        <p:grpSpPr>
          <a:xfrm>
            <a:off x="311700" y="3548650"/>
            <a:ext cx="8363900" cy="646200"/>
            <a:chOff x="375100" y="3396250"/>
            <a:chExt cx="8363900" cy="646200"/>
          </a:xfrm>
        </p:grpSpPr>
        <p:sp>
          <p:nvSpPr>
            <p:cNvPr id="206" name="Google Shape;206;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 name="Google Shape;210;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1" name="Google Shape;211;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2" name="Google Shape;212;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3" name="Google Shape;213;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4" name="Google Shape;214;p21"/>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5" name="Google Shape;215;p21"/>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6" name="Google Shape;216;p21"/>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7" name="Google Shape;217;p21"/>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8" name="Google Shape;218;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9" name="Google Shape;219;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20" name="Google Shape;220;p21"/>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1"/>
        <p:cNvGrpSpPr/>
        <p:nvPr/>
      </p:nvGrpSpPr>
      <p:grpSpPr>
        <a:xfrm>
          <a:off x="0" y="0"/>
          <a:ext cx="0" cy="0"/>
          <a:chOff x="0" y="0"/>
          <a:chExt cx="0" cy="0"/>
        </a:xfrm>
      </p:grpSpPr>
      <p:pic>
        <p:nvPicPr>
          <p:cNvPr id="222" name="Google Shape;222;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4" name="Google Shape;22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25" name="Google Shape;225;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6" name="Google Shape;226;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7"/>
        <p:cNvGrpSpPr/>
        <p:nvPr/>
      </p:nvGrpSpPr>
      <p:grpSpPr>
        <a:xfrm>
          <a:off x="0" y="0"/>
          <a:ext cx="0" cy="0"/>
          <a:chOff x="0" y="0"/>
          <a:chExt cx="0" cy="0"/>
        </a:xfrm>
      </p:grpSpPr>
      <p:pic>
        <p:nvPicPr>
          <p:cNvPr id="228" name="Google Shape;228;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9" name="Google Shape;229;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0" name="Google Shape;23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31" name="Google Shape;231;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2" name="Google Shape;232;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3"/>
        <p:cNvGrpSpPr/>
        <p:nvPr/>
      </p:nvGrpSpPr>
      <p:grpSpPr>
        <a:xfrm>
          <a:off x="0" y="0"/>
          <a:ext cx="0" cy="0"/>
          <a:chOff x="0" y="0"/>
          <a:chExt cx="0" cy="0"/>
        </a:xfrm>
      </p:grpSpPr>
      <p:pic>
        <p:nvPicPr>
          <p:cNvPr id="234" name="Google Shape;234;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5" name="Google Shape;235;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6" name="Google Shape;23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37" name="Google Shape;237;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8" name="Google Shape;238;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9"/>
        <p:cNvGrpSpPr/>
        <p:nvPr/>
      </p:nvGrpSpPr>
      <p:grpSpPr>
        <a:xfrm>
          <a:off x="0" y="0"/>
          <a:ext cx="0" cy="0"/>
          <a:chOff x="0" y="0"/>
          <a:chExt cx="0" cy="0"/>
        </a:xfrm>
      </p:grpSpPr>
      <p:pic>
        <p:nvPicPr>
          <p:cNvPr id="240" name="Google Shape;240;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1" name="Google Shape;241;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2" name="Google Shape;24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43" name="Google Shape;243;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4" name="Google Shape;244;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5"/>
        <p:cNvGrpSpPr/>
        <p:nvPr/>
      </p:nvGrpSpPr>
      <p:grpSpPr>
        <a:xfrm>
          <a:off x="0" y="0"/>
          <a:ext cx="0" cy="0"/>
          <a:chOff x="0" y="0"/>
          <a:chExt cx="0" cy="0"/>
        </a:xfrm>
      </p:grpSpPr>
      <p:pic>
        <p:nvPicPr>
          <p:cNvPr id="246" name="Google Shape;246;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7" name="Google Shape;247;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8" name="Google Shape;24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49" name="Google Shape;249;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0" name="Google Shape;250;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51"/>
        <p:cNvGrpSpPr/>
        <p:nvPr/>
      </p:nvGrpSpPr>
      <p:grpSpPr>
        <a:xfrm>
          <a:off x="0" y="0"/>
          <a:ext cx="0" cy="0"/>
          <a:chOff x="0" y="0"/>
          <a:chExt cx="0" cy="0"/>
        </a:xfrm>
      </p:grpSpPr>
      <p:pic>
        <p:nvPicPr>
          <p:cNvPr id="252" name="Google Shape;252;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3" name="Google Shape;253;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4" name="Google Shape;25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55" name="Google Shape;255;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6" name="Google Shape;256;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7"/>
        <p:cNvGrpSpPr/>
        <p:nvPr/>
      </p:nvGrpSpPr>
      <p:grpSpPr>
        <a:xfrm>
          <a:off x="0" y="0"/>
          <a:ext cx="0" cy="0"/>
          <a:chOff x="0" y="0"/>
          <a:chExt cx="0" cy="0"/>
        </a:xfrm>
      </p:grpSpPr>
      <p:pic>
        <p:nvPicPr>
          <p:cNvPr id="258" name="Google Shape;258;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9" name="Google Shape;259;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60" name="Google Shape;260;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61" name="Google Shape;261;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2" name="Google Shape;262;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63"/>
        <p:cNvGrpSpPr/>
        <p:nvPr/>
      </p:nvGrpSpPr>
      <p:grpSpPr>
        <a:xfrm>
          <a:off x="0" y="0"/>
          <a:ext cx="0" cy="0"/>
          <a:chOff x="0" y="0"/>
          <a:chExt cx="0" cy="0"/>
        </a:xfrm>
      </p:grpSpPr>
      <p:pic>
        <p:nvPicPr>
          <p:cNvPr id="264" name="Google Shape;264;p2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5" name="Google Shape;265;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66" name="Google Shape;266;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67" name="Google Shape;267;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8" name="Google Shape;268;p2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9"/>
        <p:cNvGrpSpPr/>
        <p:nvPr/>
      </p:nvGrpSpPr>
      <p:grpSpPr>
        <a:xfrm>
          <a:off x="0" y="0"/>
          <a:ext cx="0" cy="0"/>
          <a:chOff x="0" y="0"/>
          <a:chExt cx="0" cy="0"/>
        </a:xfrm>
      </p:grpSpPr>
      <p:pic>
        <p:nvPicPr>
          <p:cNvPr id="270" name="Google Shape;270;p30"/>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71" name="Google Shape;271;p3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2" name="Google Shape;272;p30"/>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3" name="Google Shape;273;p30"/>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4" name="Google Shape;274;p30"/>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5" name="Google Shape;275;p30"/>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6" name="Google Shape;276;p30"/>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7" name="Google Shape;277;p30"/>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0"/>
        <p:cNvGrpSpPr/>
        <p:nvPr/>
      </p:nvGrpSpPr>
      <p:grpSpPr>
        <a:xfrm>
          <a:off x="0" y="0"/>
          <a:ext cx="0" cy="0"/>
          <a:chOff x="0" y="0"/>
          <a:chExt cx="0" cy="0"/>
        </a:xfrm>
      </p:grpSpPr>
      <p:sp>
        <p:nvSpPr>
          <p:cNvPr id="31" name="Google Shape;3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2" name="Google Shape;32;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 name="Google Shape;33;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4" name="Google Shape;34;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5" name="Google Shape;35;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 name="Google Shape;36;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 name="Google Shape;37;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 name="Google Shape;38;p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9" name="Google Shape;39;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78"/>
        <p:cNvGrpSpPr/>
        <p:nvPr/>
      </p:nvGrpSpPr>
      <p:grpSpPr>
        <a:xfrm>
          <a:off x="0" y="0"/>
          <a:ext cx="0" cy="0"/>
          <a:chOff x="0" y="0"/>
          <a:chExt cx="0" cy="0"/>
        </a:xfrm>
      </p:grpSpPr>
      <p:pic>
        <p:nvPicPr>
          <p:cNvPr id="279" name="Google Shape;279;p3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0" name="Google Shape;280;p3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1" name="Google Shape;281;p31"/>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2" name="Google Shape;282;p31"/>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3" name="Google Shape;283;p31"/>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4" name="Google Shape;284;p31"/>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5" name="Google Shape;285;p31"/>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6" name="Google Shape;286;p31"/>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87"/>
        <p:cNvGrpSpPr/>
        <p:nvPr/>
      </p:nvGrpSpPr>
      <p:grpSpPr>
        <a:xfrm>
          <a:off x="0" y="0"/>
          <a:ext cx="0" cy="0"/>
          <a:chOff x="0" y="0"/>
          <a:chExt cx="0" cy="0"/>
        </a:xfrm>
      </p:grpSpPr>
      <p:pic>
        <p:nvPicPr>
          <p:cNvPr id="288" name="Google Shape;288;p3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9" name="Google Shape;289;p3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0" name="Google Shape;290;p3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1"/>
        <p:cNvGrpSpPr/>
        <p:nvPr/>
      </p:nvGrpSpPr>
      <p:grpSpPr>
        <a:xfrm>
          <a:off x="0" y="0"/>
          <a:ext cx="0" cy="0"/>
          <a:chOff x="0" y="0"/>
          <a:chExt cx="0" cy="0"/>
        </a:xfrm>
      </p:grpSpPr>
      <p:sp>
        <p:nvSpPr>
          <p:cNvPr id="292" name="Google Shape;292;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3" name="Google Shape;293;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4" name="Google Shape;294;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5" name="Google Shape;29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6"/>
        <p:cNvGrpSpPr/>
        <p:nvPr/>
      </p:nvGrpSpPr>
      <p:grpSpPr>
        <a:xfrm>
          <a:off x="0" y="0"/>
          <a:ext cx="0" cy="0"/>
          <a:chOff x="0" y="0"/>
          <a:chExt cx="0" cy="0"/>
        </a:xfrm>
      </p:grpSpPr>
      <p:sp>
        <p:nvSpPr>
          <p:cNvPr id="297" name="Google Shape;297;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8" name="Google Shape;298;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9"/>
        <p:cNvGrpSpPr/>
        <p:nvPr/>
      </p:nvGrpSpPr>
      <p:grpSpPr>
        <a:xfrm>
          <a:off x="0" y="0"/>
          <a:ext cx="0" cy="0"/>
          <a:chOff x="0" y="0"/>
          <a:chExt cx="0" cy="0"/>
        </a:xfrm>
      </p:grpSpPr>
      <p:sp>
        <p:nvSpPr>
          <p:cNvPr id="300" name="Google Shape;300;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1" name="Google Shape;301;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2" name="Google Shape;302;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3"/>
        <p:cNvGrpSpPr/>
        <p:nvPr/>
      </p:nvGrpSpPr>
      <p:grpSpPr>
        <a:xfrm>
          <a:off x="0" y="0"/>
          <a:ext cx="0" cy="0"/>
          <a:chOff x="0" y="0"/>
          <a:chExt cx="0" cy="0"/>
        </a:xfrm>
      </p:grpSpPr>
      <p:sp>
        <p:nvSpPr>
          <p:cNvPr id="304" name="Google Shape;304;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5" name="Google Shape;30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6"/>
        <p:cNvGrpSpPr/>
        <p:nvPr/>
      </p:nvGrpSpPr>
      <p:grpSpPr>
        <a:xfrm>
          <a:off x="0" y="0"/>
          <a:ext cx="0" cy="0"/>
          <a:chOff x="0" y="0"/>
          <a:chExt cx="0" cy="0"/>
        </a:xfrm>
      </p:grpSpPr>
      <p:sp>
        <p:nvSpPr>
          <p:cNvPr id="307" name="Google Shape;307;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9" name="Google Shape;309;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10" name="Google Shape;310;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1" name="Google Shape;311;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2"/>
        <p:cNvGrpSpPr/>
        <p:nvPr/>
      </p:nvGrpSpPr>
      <p:grpSpPr>
        <a:xfrm>
          <a:off x="0" y="0"/>
          <a:ext cx="0" cy="0"/>
          <a:chOff x="0" y="0"/>
          <a:chExt cx="0" cy="0"/>
        </a:xfrm>
      </p:grpSpPr>
      <p:sp>
        <p:nvSpPr>
          <p:cNvPr id="313" name="Google Shape;313;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14" name="Google Shape;314;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5"/>
        <p:cNvGrpSpPr/>
        <p:nvPr/>
      </p:nvGrpSpPr>
      <p:grpSpPr>
        <a:xfrm>
          <a:off x="0" y="0"/>
          <a:ext cx="0" cy="0"/>
          <a:chOff x="0" y="0"/>
          <a:chExt cx="0" cy="0"/>
        </a:xfrm>
      </p:grpSpPr>
      <p:sp>
        <p:nvSpPr>
          <p:cNvPr id="316" name="Google Shape;316;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7" name="Google Shape;317;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8" name="Google Shape;318;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9"/>
        <p:cNvGrpSpPr/>
        <p:nvPr/>
      </p:nvGrpSpPr>
      <p:grpSpPr>
        <a:xfrm>
          <a:off x="0" y="0"/>
          <a:ext cx="0" cy="0"/>
          <a:chOff x="0" y="0"/>
          <a:chExt cx="0" cy="0"/>
        </a:xfrm>
      </p:grpSpPr>
      <p:sp>
        <p:nvSpPr>
          <p:cNvPr id="320" name="Google Shape;320;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40"/>
        <p:cNvGrpSpPr/>
        <p:nvPr/>
      </p:nvGrpSpPr>
      <p:grpSpPr>
        <a:xfrm>
          <a:off x="0" y="0"/>
          <a:ext cx="0" cy="0"/>
          <a:chOff x="0" y="0"/>
          <a:chExt cx="0" cy="0"/>
        </a:xfrm>
      </p:grpSpPr>
      <p:sp>
        <p:nvSpPr>
          <p:cNvPr id="41" name="Google Shape;4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2" name="Google Shape;42;p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3" name="Google Shape;43;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4" name="Google Shape;44;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5" name="Google Shape;45;p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6" name="Google Shape;46;p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1"/>
        <p:cNvGrpSpPr/>
        <p:nvPr/>
      </p:nvGrpSpPr>
      <p:grpSpPr>
        <a:xfrm>
          <a:off x="0" y="0"/>
          <a:ext cx="0" cy="0"/>
          <a:chOff x="0" y="0"/>
          <a:chExt cx="0" cy="0"/>
        </a:xfrm>
      </p:grpSpPr>
      <p:pic>
        <p:nvPicPr>
          <p:cNvPr id="322" name="Google Shape;322;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23" name="Google Shape;323;p41"/>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4" name="Google Shape;324;p41"/>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5" name="Google Shape;325;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26" name="Google Shape;326;p41"/>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7"/>
        <p:cNvGrpSpPr/>
        <p:nvPr/>
      </p:nvGrpSpPr>
      <p:grpSpPr>
        <a:xfrm>
          <a:off x="0" y="0"/>
          <a:ext cx="0" cy="0"/>
          <a:chOff x="0" y="0"/>
          <a:chExt cx="0" cy="0"/>
        </a:xfrm>
      </p:grpSpPr>
      <p:sp>
        <p:nvSpPr>
          <p:cNvPr id="48" name="Google Shape;4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9" name="Google Shape;49;p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0" name="Google Shape;50;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1" name="Google Shape;51;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2" name="Google Shape;52;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3" name="Google Shape;53;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4" name="Google Shape;54;p6"/>
          <p:cNvGrpSpPr/>
          <p:nvPr/>
        </p:nvGrpSpPr>
        <p:grpSpPr>
          <a:xfrm>
            <a:off x="308400" y="1062325"/>
            <a:ext cx="1006800" cy="1003500"/>
            <a:chOff x="308400" y="1076275"/>
            <a:chExt cx="1006800" cy="1003500"/>
          </a:xfrm>
        </p:grpSpPr>
        <p:sp>
          <p:nvSpPr>
            <p:cNvPr id="55" name="Google Shape;55;p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56;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7" name="Google Shape;57;p6"/>
          <p:cNvGrpSpPr/>
          <p:nvPr/>
        </p:nvGrpSpPr>
        <p:grpSpPr>
          <a:xfrm>
            <a:off x="308400" y="2150613"/>
            <a:ext cx="1006800" cy="1003500"/>
            <a:chOff x="308400" y="2218825"/>
            <a:chExt cx="1006800" cy="1003500"/>
          </a:xfrm>
        </p:grpSpPr>
        <p:sp>
          <p:nvSpPr>
            <p:cNvPr id="58" name="Google Shape;58;p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 name="Google Shape;59;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60" name="Google Shape;60;p6"/>
          <p:cNvGrpSpPr/>
          <p:nvPr/>
        </p:nvGrpSpPr>
        <p:grpSpPr>
          <a:xfrm>
            <a:off x="308400" y="3238900"/>
            <a:ext cx="1006800" cy="1003500"/>
            <a:chOff x="308400" y="1076275"/>
            <a:chExt cx="1006800" cy="1003500"/>
          </a:xfrm>
        </p:grpSpPr>
        <p:sp>
          <p:nvSpPr>
            <p:cNvPr id="61" name="Google Shape;61;p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3" name="Google Shape;63;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4" name="Google Shape;64;p6"/>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65" name="Google Shape;65;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6" name="Google Shape;66;p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7" name="Google Shape;67;p6"/>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68" name="Google Shape;68;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9"/>
        <p:cNvGrpSpPr/>
        <p:nvPr/>
      </p:nvGrpSpPr>
      <p:grpSpPr>
        <a:xfrm>
          <a:off x="0" y="0"/>
          <a:ext cx="0" cy="0"/>
          <a:chOff x="0" y="0"/>
          <a:chExt cx="0" cy="0"/>
        </a:xfrm>
      </p:grpSpPr>
      <p:sp>
        <p:nvSpPr>
          <p:cNvPr id="70" name="Google Shape;7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1" name="Google Shape;71;p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2" name="Google Shape;72;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73" name="Google Shape;73;p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4" name="Google Shape;74;p7"/>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75" name="Google Shape;75;p7"/>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6" name="Google Shape;76;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7" name="Google Shape;77;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8" name="Google Shape;78;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9" name="Google Shape;79;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80" name="Google Shape;80;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81" name="Google Shape;81;p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2" name="Google Shape;82;p7"/>
          <p:cNvGrpSpPr/>
          <p:nvPr/>
        </p:nvGrpSpPr>
        <p:grpSpPr>
          <a:xfrm>
            <a:off x="311700" y="3548650"/>
            <a:ext cx="8363900" cy="646200"/>
            <a:chOff x="375100" y="3396250"/>
            <a:chExt cx="8363900" cy="646200"/>
          </a:xfrm>
        </p:grpSpPr>
        <p:sp>
          <p:nvSpPr>
            <p:cNvPr id="83" name="Google Shape;83;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 name="Google Shape;87;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8" name="Google Shape;88;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9" name="Google Shape;89;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90" name="Google Shape;90;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1" name="Google Shape;91;p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3" name="Google Shape;93;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4" name="Google Shape;94;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5" name="Google Shape;95;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6" name="Google Shape;96;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7" name="Google Shape;97;p7"/>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8"/>
        <p:cNvGrpSpPr/>
        <p:nvPr/>
      </p:nvGrpSpPr>
      <p:grpSpPr>
        <a:xfrm>
          <a:off x="0" y="0"/>
          <a:ext cx="0" cy="0"/>
          <a:chOff x="0" y="0"/>
          <a:chExt cx="0" cy="0"/>
        </a:xfrm>
      </p:grpSpPr>
      <p:pic>
        <p:nvPicPr>
          <p:cNvPr id="99" name="Google Shape;99;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100" name="Google Shape;100;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1" name="Google Shape;10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2" name="Google Shape;102;p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3" name="Google Shape;103;p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4"/>
        <p:cNvGrpSpPr/>
        <p:nvPr/>
      </p:nvGrpSpPr>
      <p:grpSpPr>
        <a:xfrm>
          <a:off x="0" y="0"/>
          <a:ext cx="0" cy="0"/>
          <a:chOff x="0" y="0"/>
          <a:chExt cx="0" cy="0"/>
        </a:xfrm>
      </p:grpSpPr>
      <p:pic>
        <p:nvPicPr>
          <p:cNvPr id="105" name="Google Shape;105;p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6" name="Google Shape;106;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7" name="Google Shape;10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9" name="Google Shape;109;p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0"/>
        <p:cNvGrpSpPr/>
        <p:nvPr/>
      </p:nvGrpSpPr>
      <p:grpSpPr>
        <a:xfrm>
          <a:off x="0" y="0"/>
          <a:ext cx="0" cy="0"/>
          <a:chOff x="0" y="0"/>
          <a:chExt cx="0" cy="0"/>
        </a:xfrm>
      </p:grpSpPr>
      <p:pic>
        <p:nvPicPr>
          <p:cNvPr id="111" name="Google Shape;111;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2" name="Google Shape;112;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13" name="Google Shape;11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4" name="Google Shape;114;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5" name="Google Shape;115;p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echsner_r@cde.state.co.us" TargetMode="External"/><Relationship Id="rId18" Type="http://schemas.openxmlformats.org/officeDocument/2006/relationships/hyperlink" Target="mailto:schelke_j@cde.state.co.us" TargetMode="External"/><Relationship Id="rId26" Type="http://schemas.openxmlformats.org/officeDocument/2006/relationships/hyperlink" Target="mailto:Kaleda_s@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chaffin_m@cde.state.co.us" TargetMode="External"/><Relationship Id="rId7" Type="http://schemas.openxmlformats.org/officeDocument/2006/relationships/hyperlink" Target="mailto:giessinger_t@cde.state.co.us" TargetMode="External"/><Relationship Id="rId12" Type="http://schemas.openxmlformats.org/officeDocument/2006/relationships/hyperlink" Target="mailto:byrd_e@cde.state.co.us" TargetMode="External"/><Relationship Id="rId17" Type="http://schemas.openxmlformats.org/officeDocument/2006/relationships/hyperlink" Target="mailto:hickman_n@cde.state.co.us" TargetMode="External"/><Relationship Id="rId25" Type="http://schemas.openxmlformats.org/officeDocument/2006/relationships/hyperlink" Target="mailto:Hawkins_r@cde.state.co.us" TargetMode="External"/><Relationship Id="rId2" Type="http://schemas.openxmlformats.org/officeDocument/2006/relationships/notesSlide" Target="../notesSlides/notesSlide12.xml"/><Relationship Id="rId16" Type="http://schemas.openxmlformats.org/officeDocument/2006/relationships/hyperlink" Target="mailto:temple_r@cde.state.co.us" TargetMode="External"/><Relationship Id="rId20" Type="http://schemas.openxmlformats.org/officeDocument/2006/relationships/hyperlink" Target="mailto:penn_n@cde.state.co.us" TargetMode="External"/><Relationship Id="rId29" Type="http://schemas.openxmlformats.org/officeDocument/2006/relationships/hyperlink" Target="mailto:jones_kristina@cde.state.co.us" TargetMode="External"/><Relationship Id="rId1" Type="http://schemas.openxmlformats.org/officeDocument/2006/relationships/slideLayout" Target="../slideLayouts/slideLayout39.xml"/><Relationship Id="rId6" Type="http://schemas.openxmlformats.org/officeDocument/2006/relationships/hyperlink" Target="mailto:adeboye-sullivan_c@cde.state.co.us" TargetMode="External"/><Relationship Id="rId11" Type="http://schemas.openxmlformats.org/officeDocument/2006/relationships/hyperlink" Target="https://www.cde.state.co.us/fedprograms/regionalcontactspage" TargetMode="External"/><Relationship Id="rId24" Type="http://schemas.openxmlformats.org/officeDocument/2006/relationships/hyperlink" Target="mailto:Austin_j@cde.state.co.us" TargetMode="External"/><Relationship Id="rId32" Type="http://schemas.openxmlformats.org/officeDocument/2006/relationships/hyperlink" Target="mailto:hollingshead_j@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miller-curley_s@cde.state.co.us" TargetMode="External"/><Relationship Id="rId23" Type="http://schemas.openxmlformats.org/officeDocument/2006/relationships/hyperlink" Target="mailto:carman_a@cde.state.co.us" TargetMode="External"/><Relationship Id="rId28" Type="http://schemas.openxmlformats.org/officeDocument/2006/relationships/hyperlink" Target="mailto:morris_h@cde.state.co.us" TargetMode="External"/><Relationship Id="rId10" Type="http://schemas.openxmlformats.org/officeDocument/2006/relationships/hyperlink" Target="mailto:shen_m@cde.state.co.us" TargetMode="External"/><Relationship Id="rId19" Type="http://schemas.openxmlformats.org/officeDocument/2006/relationships/hyperlink" Target="mailto:craven_k@cde.state.co.us" TargetMode="External"/><Relationship Id="rId31" Type="http://schemas.openxmlformats.org/officeDocument/2006/relationships/hyperlink" Target="mailto:collins_d@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boylan_k@cde.state.co.us" TargetMode="External"/><Relationship Id="rId22" Type="http://schemas.openxmlformats.org/officeDocument/2006/relationships/hyperlink" Target="mailto:ring_j@cde.state.co.us" TargetMode="External"/><Relationship Id="rId27" Type="http://schemas.openxmlformats.org/officeDocument/2006/relationships/hyperlink" Target="mailto:%20parsley_b@cde.state.co.us" TargetMode="External"/><Relationship Id="rId30" Type="http://schemas.openxmlformats.org/officeDocument/2006/relationships/hyperlink" Target="mailto:hagemann_w@cde.state.co.u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colorado.egrantsmanagement.com/default.aspx?ccipSessionKey=638531186415763734"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www.cde.state.co.us/fedprograms/regionalcontactspage" TargetMode="External"/><Relationship Id="rId4" Type="http://schemas.openxmlformats.org/officeDocument/2006/relationships/hyperlink" Target="https://www.cde.state.co.us/fedprograms/extensionrequests201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mailto:gains@cde.state.co.u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www.cde.state.co.us/fedprograms/regionalcontactspag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CDE Office Hours</a:t>
            </a:r>
            <a:endParaRPr/>
          </a:p>
          <a:p>
            <a:pPr marL="0" lvl="0" indent="0" algn="ctr" rtl="0">
              <a:spcBef>
                <a:spcPts val="0"/>
              </a:spcBef>
              <a:spcAft>
                <a:spcPts val="0"/>
              </a:spcAft>
              <a:buNone/>
            </a:pPr>
            <a:endParaRPr sz="1000"/>
          </a:p>
          <a:p>
            <a:pPr marL="0" lvl="0" indent="0" algn="ctr" rtl="0">
              <a:spcBef>
                <a:spcPts val="0"/>
              </a:spcBef>
              <a:spcAft>
                <a:spcPts val="0"/>
              </a:spcAft>
              <a:buNone/>
            </a:pPr>
            <a:r>
              <a:rPr lang="en"/>
              <a:t>June 6,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1"/>
          <p:cNvSpPr txBox="1">
            <a:spLocks noGrp="1"/>
          </p:cNvSpPr>
          <p:nvPr>
            <p:ph type="title"/>
          </p:nvPr>
        </p:nvSpPr>
        <p:spPr>
          <a:xfrm>
            <a:off x="0" y="3361600"/>
            <a:ext cx="9144000" cy="666600"/>
          </a:xfrm>
          <a:prstGeom prst="rect">
            <a:avLst/>
          </a:prstGeom>
          <a:solidFill>
            <a:srgbClr val="D27800"/>
          </a:solidFill>
        </p:spPr>
        <p:txBody>
          <a:bodyPr spcFirstLastPara="1" wrap="square" lIns="91425" tIns="91425" rIns="91425" bIns="91425" anchor="t" anchorCtr="0">
            <a:normAutofit/>
          </a:bodyPr>
          <a:lstStyle/>
          <a:p>
            <a:pPr marL="0" lvl="0" indent="0" algn="ctr" rtl="0">
              <a:spcBef>
                <a:spcPts val="0"/>
              </a:spcBef>
              <a:spcAft>
                <a:spcPts val="0"/>
              </a:spcAft>
              <a:buNone/>
            </a:pPr>
            <a:r>
              <a:rPr lang="en" dirty="0">
                <a:solidFill>
                  <a:schemeClr val="bg1"/>
                </a:solidFill>
              </a:rPr>
              <a:t>Upcoming Meetings</a:t>
            </a:r>
            <a:endParaRPr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a:t>Looking Ahead…</a:t>
            </a:r>
            <a:endParaRPr/>
          </a:p>
          <a:p>
            <a:pPr marL="0" lvl="0" indent="0" algn="l" rtl="0">
              <a:spcBef>
                <a:spcPts val="0"/>
              </a:spcBef>
              <a:spcAft>
                <a:spcPts val="0"/>
              </a:spcAft>
              <a:buNone/>
            </a:pPr>
            <a:endParaRPr/>
          </a:p>
        </p:txBody>
      </p:sp>
      <p:sp>
        <p:nvSpPr>
          <p:cNvPr id="400" name="Google Shape;400;p52"/>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lnSpc>
                <a:spcPct val="90000"/>
              </a:lnSpc>
              <a:spcAft>
                <a:spcPts val="1800"/>
              </a:spcAft>
              <a:buClr>
                <a:schemeClr val="dk1"/>
              </a:buClr>
              <a:buSzPts val="1800"/>
              <a:buFont typeface="Arial"/>
              <a:buNone/>
            </a:pPr>
            <a:r>
              <a:rPr lang="en" dirty="0"/>
              <a:t>Any requests for topics or questions?</a:t>
            </a:r>
            <a:endParaRPr lang="en-US" dirty="0"/>
          </a:p>
          <a:p>
            <a:pPr marL="457200" lvl="0" indent="-330200" algn="l" rtl="0">
              <a:lnSpc>
                <a:spcPct val="90000"/>
              </a:lnSpc>
              <a:spcBef>
                <a:spcPts val="600"/>
              </a:spcBef>
              <a:spcAft>
                <a:spcPts val="0"/>
              </a:spcAft>
              <a:buSzPts val="1600"/>
              <a:buFont typeface="Roboto"/>
              <a:buChar char="•"/>
            </a:pPr>
            <a:r>
              <a:rPr lang="en" dirty="0"/>
              <a:t>Upcoming Office Hours </a:t>
            </a:r>
            <a:endParaRPr i="1" dirty="0"/>
          </a:p>
          <a:p>
            <a:pPr marL="914400" lvl="1" indent="-330200" algn="l" rtl="0">
              <a:lnSpc>
                <a:spcPct val="90000"/>
              </a:lnSpc>
              <a:spcBef>
                <a:spcPts val="600"/>
              </a:spcBef>
              <a:spcAft>
                <a:spcPts val="0"/>
              </a:spcAft>
              <a:buSzPts val="1600"/>
              <a:buFont typeface="Roboto"/>
              <a:buChar char="•"/>
            </a:pPr>
            <a:r>
              <a:rPr lang="en" sz="1600" b="1" dirty="0"/>
              <a:t>June 20</a:t>
            </a:r>
            <a:endParaRPr sz="1600" b="1" dirty="0"/>
          </a:p>
          <a:p>
            <a:pPr marL="1371600" lvl="2" indent="-330200" algn="l" rtl="0">
              <a:lnSpc>
                <a:spcPct val="90000"/>
              </a:lnSpc>
              <a:spcBef>
                <a:spcPts val="600"/>
              </a:spcBef>
              <a:spcAft>
                <a:spcPts val="0"/>
              </a:spcAft>
              <a:buSzPts val="1600"/>
              <a:buFont typeface="Roboto"/>
              <a:buChar char="•"/>
            </a:pPr>
            <a:r>
              <a:rPr lang="en" sz="1600" dirty="0"/>
              <a:t>Cons App Q&amp;A and TA Sessions</a:t>
            </a:r>
            <a:endParaRPr sz="1600" dirty="0"/>
          </a:p>
          <a:p>
            <a:pPr marL="914400" lvl="1" indent="-330200" algn="l" rtl="0">
              <a:lnSpc>
                <a:spcPct val="90000"/>
              </a:lnSpc>
              <a:spcBef>
                <a:spcPts val="600"/>
              </a:spcBef>
              <a:spcAft>
                <a:spcPts val="0"/>
              </a:spcAft>
              <a:buSzPts val="1600"/>
              <a:buFont typeface="Roboto"/>
              <a:buChar char="•"/>
            </a:pPr>
            <a:r>
              <a:rPr lang="en" sz="1600" b="1" dirty="0"/>
              <a:t>No Office Hours in July</a:t>
            </a:r>
            <a:endParaRPr sz="1600" b="1" dirty="0"/>
          </a:p>
        </p:txBody>
      </p:sp>
      <p:pic>
        <p:nvPicPr>
          <p:cNvPr id="401" name="Google Shape;401;p5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5266" y="1152486"/>
            <a:ext cx="2621028" cy="1747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3"/>
          <p:cNvSpPr txBox="1">
            <a:spLocks noGrp="1"/>
          </p:cNvSpPr>
          <p:nvPr>
            <p:ph type="title" idx="4294967295"/>
          </p:nvPr>
        </p:nvSpPr>
        <p:spPr>
          <a:xfrm>
            <a:off x="123875" y="0"/>
            <a:ext cx="8481000" cy="741300"/>
          </a:xfrm>
          <a:prstGeom prst="rect">
            <a:avLst/>
          </a:prstGeom>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lt1"/>
              </a:buClr>
              <a:buSzPct val="64285"/>
              <a:buFont typeface="Arial"/>
              <a:buNone/>
            </a:pPr>
            <a:r>
              <a:rPr lang="en"/>
              <a:t>CDE Contacts!</a:t>
            </a:r>
            <a:endParaRPr/>
          </a:p>
          <a:p>
            <a:pPr marL="0" lvl="0" indent="0" algn="l" rtl="0">
              <a:lnSpc>
                <a:spcPct val="90000"/>
              </a:lnSpc>
              <a:spcBef>
                <a:spcPts val="0"/>
              </a:spcBef>
              <a:spcAft>
                <a:spcPts val="0"/>
              </a:spcAft>
              <a:buClr>
                <a:schemeClr val="dk1"/>
              </a:buClr>
              <a:buSzPct val="94736"/>
              <a:buFont typeface="Arial"/>
              <a:buNone/>
            </a:pPr>
            <a:r>
              <a:rPr lang="en" sz="1900"/>
              <a:t>Emails: </a:t>
            </a:r>
            <a:r>
              <a:rPr lang="en" sz="1900" u="sng">
                <a:solidFill>
                  <a:schemeClr val="hlink"/>
                </a:solidFill>
                <a:hlinkClick r:id="rId3"/>
              </a:rPr>
              <a:t>Lastname_Firstinitial@cde.state.co.us</a:t>
            </a:r>
            <a:r>
              <a:rPr lang="en" sz="1900"/>
              <a:t> (e.g</a:t>
            </a:r>
            <a:r>
              <a:rPr lang="en" sz="1900">
                <a:latin typeface="Raleway"/>
                <a:ea typeface="Raleway"/>
                <a:cs typeface="Raleway"/>
                <a:sym typeface="Raleway"/>
              </a:rPr>
              <a:t>., Smith_a@cde.state.co.us)</a:t>
            </a:r>
            <a:endParaRPr sz="1900"/>
          </a:p>
        </p:txBody>
      </p:sp>
      <p:graphicFrame>
        <p:nvGraphicFramePr>
          <p:cNvPr id="407" name="Google Shape;407;p53"/>
          <p:cNvGraphicFramePr/>
          <p:nvPr/>
        </p:nvGraphicFramePr>
        <p:xfrm>
          <a:off x="246569" y="741295"/>
          <a:ext cx="8481000" cy="4396720"/>
        </p:xfrm>
        <a:graphic>
          <a:graphicData uri="http://schemas.openxmlformats.org/drawingml/2006/table">
            <a:tbl>
              <a:tblPr firstRow="1">
                <a:noFill/>
                <a:tableStyleId>{CDDD0D3E-1910-4175-8F5E-D2E42DD062C0}</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 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ESEA/ESSER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Mary Shen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1"/>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3"/>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Sue Miller-Curley</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6"/>
                        </a:rPr>
                        <a:t>Rachel Temple</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7"/>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Adeboye-Sullivan</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3"/>
                        </a:rPr>
                        <a:t>Rachel Echsner</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Program Specialists</a:t>
                      </a:r>
                      <a:endParaRPr sz="1000" u="sng" strike="noStrike" cap="none">
                        <a:solidFill>
                          <a:schemeClr val="hlink"/>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18"/>
                        </a:rPr>
                        <a:t>Jonathan Schelke</a:t>
                      </a:r>
                      <a:endParaRPr sz="1000" u="none" strike="noStrike" cap="none"/>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19"/>
                        </a:rPr>
                        <a:t>Kriselda Craven</a:t>
                      </a:r>
                      <a:endParaRPr sz="1000">
                        <a:solidFill>
                          <a:schemeClr val="dk1"/>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0"/>
                        </a:rPr>
                        <a:t>Nadine Penn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and ESSER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21"/>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2"/>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23"/>
                        </a:rPr>
                        <a:t>Amy Carman</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24"/>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5"/>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6"/>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6"/>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7"/>
                        </a:rPr>
                        <a:t>Bill Parsley</a:t>
                      </a:r>
                      <a:r>
                        <a:rPr lang="en" sz="1000">
                          <a:solidFill>
                            <a:schemeClr val="dk1"/>
                          </a:solidFill>
                          <a:latin typeface="Calibri"/>
                          <a:ea typeface="Calibri"/>
                          <a:cs typeface="Calibri"/>
                          <a:sym typeface="Calibri"/>
                        </a:rPr>
                        <a:t>, ESSER Fiscal Monitoring Supervisor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8"/>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9"/>
                        </a:rPr>
                        <a:t>Kristina Jones</a:t>
                      </a:r>
                      <a:r>
                        <a:rPr lang="en" sz="1000" u="none" strike="noStrike" cap="none">
                          <a:solidFill>
                            <a:schemeClr val="dk1"/>
                          </a:solidFill>
                          <a:latin typeface="Calibri"/>
                          <a:ea typeface="Calibri"/>
                          <a:cs typeface="Calibri"/>
                          <a:sym typeface="Calibri"/>
                        </a:rPr>
                        <a:t>, Federal Fiscal Monitoring and Reporting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30"/>
                        </a:rPr>
                        <a:t>Werner Hagemann</a:t>
                      </a:r>
                      <a:r>
                        <a:rPr lang="en" sz="1000" u="none" strike="noStrike" cap="none">
                          <a:solidFill>
                            <a:schemeClr val="dk1"/>
                          </a:solidFill>
                          <a:latin typeface="Calibri"/>
                          <a:ea typeface="Calibri"/>
                          <a:cs typeface="Calibri"/>
                          <a:sym typeface="Calibri"/>
                        </a:rPr>
                        <a:t>, ESSER Fiscal Monitoring Specialist</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31"/>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32"/>
                        </a:rPr>
                        <a:t>Jessica Hollingshead</a:t>
                      </a:r>
                      <a:endParaRPr sz="1000" u="none" strike="noStrike" cap="none">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3"/>
          <p:cNvSpPr txBox="1">
            <a:spLocks noGrp="1"/>
          </p:cNvSpPr>
          <p:nvPr>
            <p:ph type="title"/>
          </p:nvPr>
        </p:nvSpPr>
        <p:spPr>
          <a:xfrm>
            <a:off x="311700" y="114025"/>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ESEA/ESSER Office Hours</a:t>
            </a:r>
            <a:endParaRPr dirty="0"/>
          </a:p>
        </p:txBody>
      </p:sp>
      <p:sp>
        <p:nvSpPr>
          <p:cNvPr id="337" name="Google Shape;337;p43"/>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Topics:</a:t>
            </a:r>
            <a:endParaRPr dirty="0"/>
          </a:p>
          <a:p>
            <a:pPr marL="457200" lvl="0" indent="-330200" algn="l" rtl="0">
              <a:spcBef>
                <a:spcPts val="1200"/>
              </a:spcBef>
              <a:spcAft>
                <a:spcPts val="0"/>
              </a:spcAft>
              <a:buSzPts val="1600"/>
              <a:buChar char="●"/>
            </a:pPr>
            <a:r>
              <a:rPr lang="en" dirty="0"/>
              <a:t>Consolidated Application Q&amp;A</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2024-25 Consolidated Application Updates</a:t>
            </a:r>
            <a:endParaRPr dirty="0"/>
          </a:p>
        </p:txBody>
      </p:sp>
      <p:sp>
        <p:nvSpPr>
          <p:cNvPr id="343" name="Google Shape;343;p44"/>
          <p:cNvSpPr txBox="1">
            <a:spLocks noGrp="1"/>
          </p:cNvSpPr>
          <p:nvPr>
            <p:ph type="body" idx="1"/>
          </p:nvPr>
        </p:nvSpPr>
        <p:spPr>
          <a:xfrm>
            <a:off x="311700" y="1066200"/>
            <a:ext cx="7859100" cy="3011100"/>
          </a:xfrm>
          <a:prstGeom prst="rect">
            <a:avLst/>
          </a:prstGeom>
        </p:spPr>
        <p:txBody>
          <a:bodyPr spcFirstLastPara="1" wrap="square" lIns="91425" tIns="91425" rIns="91425" bIns="91425" anchor="t" anchorCtr="0">
            <a:normAutofit/>
          </a:bodyPr>
          <a:lstStyle/>
          <a:p>
            <a:pPr marL="0" lvl="0" indent="0" algn="ctr" rtl="0">
              <a:lnSpc>
                <a:spcPct val="150000"/>
              </a:lnSpc>
              <a:spcBef>
                <a:spcPts val="800"/>
              </a:spcBef>
              <a:spcAft>
                <a:spcPts val="0"/>
              </a:spcAft>
              <a:buClr>
                <a:schemeClr val="dk1"/>
              </a:buClr>
              <a:buSzPts val="1800"/>
              <a:buFont typeface="Arial"/>
              <a:buNone/>
            </a:pPr>
            <a:endParaRPr sz="451" dirty="0">
              <a:solidFill>
                <a:schemeClr val="dk2"/>
              </a:solidFill>
              <a:latin typeface="Raleway"/>
              <a:ea typeface="Raleway"/>
              <a:cs typeface="Raleway"/>
              <a:sym typeface="Raleway"/>
            </a:endParaRPr>
          </a:p>
          <a:p>
            <a:pPr marL="0" lvl="0" indent="0" algn="ctr" rtl="0">
              <a:lnSpc>
                <a:spcPct val="100000"/>
              </a:lnSpc>
              <a:spcBef>
                <a:spcPts val="800"/>
              </a:spcBef>
              <a:spcAft>
                <a:spcPts val="0"/>
              </a:spcAft>
              <a:buClr>
                <a:schemeClr val="dk1"/>
              </a:buClr>
              <a:buSzPts val="1800"/>
              <a:buFont typeface="Arial"/>
              <a:buNone/>
            </a:pPr>
            <a:r>
              <a:rPr lang="en" dirty="0">
                <a:solidFill>
                  <a:schemeClr val="tx1"/>
                </a:solidFill>
              </a:rPr>
              <a:t>The </a:t>
            </a:r>
            <a:r>
              <a:rPr lang="en" u="sng" dirty="0">
                <a:solidFill>
                  <a:schemeClr val="accent1">
                    <a:lumMod val="75000"/>
                  </a:schemeClr>
                </a:solidFill>
                <a:hlinkClick r:id="rId3">
                  <a:extLst>
                    <a:ext uri="{A12FA001-AC4F-418D-AE19-62706E023703}">
                      <ahyp:hlinkClr xmlns:ahyp="http://schemas.microsoft.com/office/drawing/2018/hyperlinkcolor" val="tx"/>
                    </a:ext>
                  </a:extLst>
                </a:hlinkClick>
              </a:rPr>
              <a:t>2024-2025 Consolidated Application</a:t>
            </a:r>
            <a:r>
              <a:rPr lang="en" dirty="0">
                <a:solidFill>
                  <a:schemeClr val="accent1">
                    <a:lumMod val="75000"/>
                  </a:schemeClr>
                </a:solidFill>
              </a:rPr>
              <a:t> </a:t>
            </a:r>
            <a:r>
              <a:rPr lang="en" dirty="0"/>
              <a:t>and all applicable </a:t>
            </a:r>
            <a:endParaRPr dirty="0"/>
          </a:p>
          <a:p>
            <a:pPr marL="0" lvl="0" indent="0" algn="ctr" rtl="0">
              <a:lnSpc>
                <a:spcPct val="100000"/>
              </a:lnSpc>
              <a:spcBef>
                <a:spcPts val="800"/>
              </a:spcBef>
              <a:spcAft>
                <a:spcPts val="0"/>
              </a:spcAft>
              <a:buClr>
                <a:schemeClr val="dk1"/>
              </a:buClr>
              <a:buSzPts val="1800"/>
              <a:buFont typeface="Arial"/>
              <a:buNone/>
            </a:pPr>
            <a:r>
              <a:rPr lang="en" dirty="0"/>
              <a:t>documents are due </a:t>
            </a:r>
            <a:r>
              <a:rPr lang="en" b="1" dirty="0"/>
              <a:t>July 1, 2024</a:t>
            </a:r>
            <a:r>
              <a:rPr lang="en" dirty="0"/>
              <a:t>.</a:t>
            </a:r>
            <a:r>
              <a:rPr lang="en" b="1" u="sng" dirty="0"/>
              <a:t> </a:t>
            </a:r>
            <a:endParaRPr b="1" u="sng" dirty="0"/>
          </a:p>
          <a:p>
            <a:pPr marL="0" lvl="0" indent="0" algn="l" rtl="0">
              <a:lnSpc>
                <a:spcPct val="100000"/>
              </a:lnSpc>
              <a:spcBef>
                <a:spcPts val="0"/>
              </a:spcBef>
              <a:spcAft>
                <a:spcPts val="0"/>
              </a:spcAft>
              <a:buClr>
                <a:schemeClr val="dk1"/>
              </a:buClr>
              <a:buSzPts val="1800"/>
              <a:buFont typeface="Arial"/>
              <a:buNone/>
            </a:pPr>
            <a:endParaRPr b="1" u="sng" dirty="0"/>
          </a:p>
          <a:p>
            <a:pPr marL="457200" lvl="0" indent="-330200" algn="l" rtl="0">
              <a:lnSpc>
                <a:spcPct val="100000"/>
              </a:lnSpc>
              <a:spcBef>
                <a:spcPts val="0"/>
              </a:spcBef>
              <a:spcAft>
                <a:spcPts val="0"/>
              </a:spcAft>
              <a:buSzPts val="1600"/>
              <a:buChar char="●"/>
            </a:pPr>
            <a:r>
              <a:rPr lang="en" dirty="0"/>
              <a:t>Reminder, an ARAC must be submitted by all LEAs. All LEAs that sign over to a BOCES or LEA must complete its ARAC prior to the BOCES or LEA application to open.</a:t>
            </a:r>
            <a:endParaRPr dirty="0"/>
          </a:p>
          <a:p>
            <a:pPr marL="457200" lvl="0" indent="-330200" algn="l" rtl="0">
              <a:lnSpc>
                <a:spcPct val="100000"/>
              </a:lnSpc>
              <a:spcBef>
                <a:spcPts val="0"/>
              </a:spcBef>
              <a:spcAft>
                <a:spcPts val="0"/>
              </a:spcAft>
              <a:buSzPts val="1600"/>
              <a:buChar char="●"/>
            </a:pPr>
            <a:r>
              <a:rPr lang="en" dirty="0"/>
              <a:t>Extensions can be granted by submitting a </a:t>
            </a:r>
            <a:r>
              <a:rPr lang="en" dirty="0">
                <a:solidFill>
                  <a:schemeClr val="accent1">
                    <a:lumMod val="75000"/>
                  </a:schemeClr>
                </a:solidFill>
                <a:uFill>
                  <a:noFill/>
                </a:uFill>
                <a:hlinkClick r:id="rId4">
                  <a:extLst>
                    <a:ext uri="{A12FA001-AC4F-418D-AE19-62706E023703}">
                      <ahyp:hlinkClr xmlns:ahyp="http://schemas.microsoft.com/office/drawing/2018/hyperlinkcolor" val="tx"/>
                    </a:ext>
                  </a:extLst>
                </a:hlinkClick>
              </a:rPr>
              <a:t>request</a:t>
            </a:r>
            <a:r>
              <a:rPr lang="en" dirty="0"/>
              <a:t>! *Please note, this will delay substantial approval.</a:t>
            </a:r>
            <a:endParaRPr dirty="0">
              <a:solidFill>
                <a:schemeClr val="dk2"/>
              </a:solidFill>
            </a:endParaRPr>
          </a:p>
          <a:p>
            <a:pPr marL="457200" lvl="0" indent="-330200" algn="l" rtl="0">
              <a:lnSpc>
                <a:spcPct val="100000"/>
              </a:lnSpc>
              <a:spcBef>
                <a:spcPts val="0"/>
              </a:spcBef>
              <a:spcAft>
                <a:spcPts val="0"/>
              </a:spcAft>
              <a:buSzPts val="1600"/>
              <a:buChar char="●"/>
            </a:pPr>
            <a:r>
              <a:rPr lang="en" dirty="0"/>
              <a:t>For questions or assistance, please contact your </a:t>
            </a:r>
            <a:r>
              <a:rPr lang="en" u="sng" dirty="0">
                <a:solidFill>
                  <a:schemeClr val="accent1">
                    <a:lumMod val="75000"/>
                  </a:schemeClr>
                </a:solidFill>
                <a:hlinkClick r:id="rId5">
                  <a:extLst>
                    <a:ext uri="{A12FA001-AC4F-418D-AE19-62706E023703}">
                      <ahyp:hlinkClr xmlns:ahyp="http://schemas.microsoft.com/office/drawing/2018/hyperlinkcolor" val="tx"/>
                    </a:ext>
                  </a:extLst>
                </a:hlinkClick>
              </a:rPr>
              <a:t>ESEA Regional Contact</a:t>
            </a:r>
            <a:r>
              <a:rPr lang="en" dirty="0"/>
              <a:t>.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Common Questions – General Assurances</a:t>
            </a:r>
            <a:endParaRPr dirty="0"/>
          </a:p>
        </p:txBody>
      </p:sp>
      <p:graphicFrame>
        <p:nvGraphicFramePr>
          <p:cNvPr id="349" name="Google Shape;349;p45"/>
          <p:cNvGraphicFramePr/>
          <p:nvPr>
            <p:extLst>
              <p:ext uri="{D42A27DB-BD31-4B8C-83A1-F6EECF244321}">
                <p14:modId xmlns:p14="http://schemas.microsoft.com/office/powerpoint/2010/main" val="119210593"/>
              </p:ext>
            </p:extLst>
          </p:nvPr>
        </p:nvGraphicFramePr>
        <p:xfrm>
          <a:off x="272650" y="1050125"/>
          <a:ext cx="8583176" cy="2407830"/>
        </p:xfrm>
        <a:graphic>
          <a:graphicData uri="http://schemas.openxmlformats.org/drawingml/2006/table">
            <a:tbl>
              <a:tblPr firstRow="1">
                <a:noFill/>
                <a:tableStyleId>{A6D5977F-BA81-46A2-92E7-3A93947AF743}</a:tableStyleId>
              </a:tblPr>
              <a:tblGrid>
                <a:gridCol w="2342675">
                  <a:extLst>
                    <a:ext uri="{9D8B030D-6E8A-4147-A177-3AD203B41FA5}">
                      <a16:colId xmlns:a16="http://schemas.microsoft.com/office/drawing/2014/main" val="20000"/>
                    </a:ext>
                  </a:extLst>
                </a:gridCol>
                <a:gridCol w="6240501">
                  <a:extLst>
                    <a:ext uri="{9D8B030D-6E8A-4147-A177-3AD203B41FA5}">
                      <a16:colId xmlns:a16="http://schemas.microsoft.com/office/drawing/2014/main" val="20001"/>
                    </a:ext>
                  </a:extLst>
                </a:gridCol>
              </a:tblGrid>
              <a:tr h="386350">
                <a:tc>
                  <a:txBody>
                    <a:bodyPr/>
                    <a:lstStyle/>
                    <a:p>
                      <a:pPr marL="0" lvl="0" indent="0" algn="l" rtl="0">
                        <a:spcBef>
                          <a:spcPts val="0"/>
                        </a:spcBef>
                        <a:spcAft>
                          <a:spcPts val="0"/>
                        </a:spcAft>
                        <a:buNone/>
                      </a:pPr>
                      <a:r>
                        <a:rPr lang="en" b="1" dirty="0"/>
                        <a:t>Question</a:t>
                      </a:r>
                      <a:endParaRPr b="1" dirty="0"/>
                    </a:p>
                  </a:txBody>
                  <a:tcPr marL="91425" marR="91425" marT="91425" marB="91425">
                    <a:solidFill>
                      <a:srgbClr val="CCCCCC"/>
                    </a:solidFill>
                  </a:tcPr>
                </a:tc>
                <a:tc>
                  <a:txBody>
                    <a:bodyPr/>
                    <a:lstStyle/>
                    <a:p>
                      <a:pPr algn="l"/>
                      <a:r>
                        <a:rPr lang="en-US" b="1" dirty="0"/>
                        <a:t>Answer</a:t>
                      </a:r>
                    </a:p>
                  </a:txBody>
                  <a:tcPr marL="91425" marR="91425" marT="91425" marB="91425">
                    <a:solidFill>
                      <a:srgbClr val="CCCCCC"/>
                    </a:solidFill>
                  </a:tcPr>
                </a:tc>
                <a:extLst>
                  <a:ext uri="{0D108BD9-81ED-4DB2-BD59-A6C34878D82A}">
                    <a16:rowId xmlns:a16="http://schemas.microsoft.com/office/drawing/2014/main" val="10000"/>
                  </a:ext>
                </a:extLst>
              </a:tr>
              <a:tr h="875500">
                <a:tc>
                  <a:txBody>
                    <a:bodyPr/>
                    <a:lstStyle/>
                    <a:p>
                      <a:pPr marL="0" lvl="0" indent="0" algn="l" rtl="0">
                        <a:spcBef>
                          <a:spcPts val="0"/>
                        </a:spcBef>
                        <a:spcAft>
                          <a:spcPts val="0"/>
                        </a:spcAft>
                        <a:buNone/>
                      </a:pPr>
                      <a:r>
                        <a:rPr lang="en" sz="1200" dirty="0"/>
                        <a:t>Who needs to sign document?</a:t>
                      </a:r>
                      <a:endParaRPr sz="1200" dirty="0"/>
                    </a:p>
                  </a:txBody>
                  <a:tcPr marL="91425" marR="91425" marT="91425" marB="91425"/>
                </a:tc>
                <a:tc>
                  <a:txBody>
                    <a:bodyPr/>
                    <a:lstStyle/>
                    <a:p>
                      <a:pPr marL="0" lvl="0" indent="0" algn="l" rtl="0">
                        <a:spcBef>
                          <a:spcPts val="1200"/>
                        </a:spcBef>
                        <a:spcAft>
                          <a:spcPts val="0"/>
                        </a:spcAft>
                        <a:buClr>
                          <a:schemeClr val="dk1"/>
                        </a:buClr>
                        <a:buSzPts val="1100"/>
                        <a:buFont typeface="Arial"/>
                        <a:buNone/>
                      </a:pPr>
                      <a:r>
                        <a:rPr lang="en" sz="1200" dirty="0">
                          <a:solidFill>
                            <a:schemeClr val="dk1"/>
                          </a:solidFill>
                        </a:rPr>
                        <a:t>LEAs can lean on local policies and practices to determine who has the authority to sign on behalf of the entity. </a:t>
                      </a:r>
                      <a:endParaRPr sz="1200" dirty="0">
                        <a:solidFill>
                          <a:schemeClr val="dk1"/>
                        </a:solidFill>
                      </a:endParaRPr>
                    </a:p>
                    <a:p>
                      <a:pPr marL="457200" lvl="0" indent="-304800" algn="l" rtl="0">
                        <a:spcBef>
                          <a:spcPts val="0"/>
                        </a:spcBef>
                        <a:spcAft>
                          <a:spcPts val="0"/>
                        </a:spcAft>
                        <a:buClr>
                          <a:schemeClr val="dk1"/>
                        </a:buClr>
                        <a:buSzPts val="1200"/>
                        <a:buChar char="●"/>
                      </a:pPr>
                      <a:r>
                        <a:rPr lang="en" sz="1200" dirty="0">
                          <a:solidFill>
                            <a:schemeClr val="dk1"/>
                          </a:solidFill>
                        </a:rPr>
                        <a:t>“Local Educational Board or the Board’s Designee”  </a:t>
                      </a:r>
                      <a:endParaRPr sz="1200" dirty="0">
                        <a:solidFill>
                          <a:schemeClr val="dk1"/>
                        </a:solidFill>
                      </a:endParaRPr>
                    </a:p>
                    <a:p>
                      <a:pPr marL="457200" lvl="0" indent="-304800" algn="l" rtl="0">
                        <a:spcBef>
                          <a:spcPts val="0"/>
                        </a:spcBef>
                        <a:spcAft>
                          <a:spcPts val="0"/>
                        </a:spcAft>
                        <a:buClr>
                          <a:schemeClr val="dk1"/>
                        </a:buClr>
                        <a:buSzPts val="1200"/>
                        <a:buChar char="●"/>
                      </a:pPr>
                      <a:r>
                        <a:rPr lang="en" sz="1200" dirty="0">
                          <a:solidFill>
                            <a:schemeClr val="dk1"/>
                          </a:solidFill>
                        </a:rPr>
                        <a:t>“Authorized Representative”</a:t>
                      </a:r>
                      <a:endParaRPr sz="1200" dirty="0"/>
                    </a:p>
                  </a:txBody>
                  <a:tcPr marL="91425" marR="91425" marT="91425" marB="91425"/>
                </a:tc>
                <a:extLst>
                  <a:ext uri="{0D108BD9-81ED-4DB2-BD59-A6C34878D82A}">
                    <a16:rowId xmlns:a16="http://schemas.microsoft.com/office/drawing/2014/main" val="10001"/>
                  </a:ext>
                </a:extLst>
              </a:tr>
              <a:tr h="1070000">
                <a:tc>
                  <a:txBody>
                    <a:bodyPr/>
                    <a:lstStyle/>
                    <a:p>
                      <a:pPr marL="0" lvl="0" indent="0" algn="l" rtl="0">
                        <a:spcBef>
                          <a:spcPts val="0"/>
                        </a:spcBef>
                        <a:spcAft>
                          <a:spcPts val="0"/>
                        </a:spcAft>
                        <a:buNone/>
                      </a:pPr>
                      <a:r>
                        <a:rPr lang="en" sz="1200" dirty="0"/>
                        <a:t>How to upload?</a:t>
                      </a:r>
                      <a:endParaRPr sz="1200" dirty="0"/>
                    </a:p>
                  </a:txBody>
                  <a:tcPr marL="91425" marR="91425" marT="91425" marB="91425"/>
                </a:tc>
                <a:tc>
                  <a:txBody>
                    <a:bodyPr/>
                    <a:lstStyle/>
                    <a:p>
                      <a:pPr marL="0" lvl="0" indent="0" algn="l" rtl="0">
                        <a:spcBef>
                          <a:spcPts val="1200"/>
                        </a:spcBef>
                        <a:spcAft>
                          <a:spcPts val="1200"/>
                        </a:spcAft>
                        <a:buNone/>
                      </a:pPr>
                      <a:r>
                        <a:rPr lang="en" sz="1200" dirty="0">
                          <a:solidFill>
                            <a:schemeClr val="dk1"/>
                          </a:solidFill>
                        </a:rPr>
                        <a:t>During initial submission of the LEA ARAC, there is an upload option. If submitting once the LEA ARAC has received approval, the LEA will select </a:t>
                      </a:r>
                      <a:r>
                        <a:rPr lang="en" sz="1200" dirty="0">
                          <a:solidFill>
                            <a:srgbClr val="CC0000"/>
                          </a:solidFill>
                        </a:rPr>
                        <a:t>“Revision Started” </a:t>
                      </a:r>
                      <a:r>
                        <a:rPr lang="en" sz="1200" dirty="0">
                          <a:solidFill>
                            <a:schemeClr val="dk1"/>
                          </a:solidFill>
                        </a:rPr>
                        <a:t>and upload a signed copy of the General Assurances form. Note, for the information to be submitted to CDE both the LEA Fiscal Representatives and LEA Authorized Representative need to approve the revision. </a:t>
                      </a:r>
                      <a:endParaRPr sz="1200" dirty="0">
                        <a:solidFill>
                          <a:schemeClr val="dk1"/>
                        </a:solidFill>
                      </a:endParaRPr>
                    </a:p>
                  </a:txBody>
                  <a:tcPr marL="91425" marR="91425" marT="91425" marB="91425"/>
                </a:tc>
                <a:extLst>
                  <a:ext uri="{0D108BD9-81ED-4DB2-BD59-A6C34878D82A}">
                    <a16:rowId xmlns:a16="http://schemas.microsoft.com/office/drawing/2014/main" val="10002"/>
                  </a:ext>
                </a:extLst>
              </a:tr>
            </a:tbl>
          </a:graphicData>
        </a:graphic>
      </p:graphicFrame>
      <p:pic>
        <p:nvPicPr>
          <p:cNvPr id="351" name="Google Shape;351;p45" descr="Status Levels&#10;1. Not Started&#10;2. Draft Started&#10;3. Draft Completed&#10;4. LEA Fiscal Representative Approved (or Returned)&#10;5. LEA Authorized Representative Approved (or Returned)"/>
          <p:cNvPicPr preferRelativeResize="0"/>
          <p:nvPr/>
        </p:nvPicPr>
        <p:blipFill>
          <a:blip r:embed="rId3">
            <a:alphaModFix/>
          </a:blip>
          <a:stretch>
            <a:fillRect/>
          </a:stretch>
        </p:blipFill>
        <p:spPr>
          <a:xfrm>
            <a:off x="2020100" y="3512375"/>
            <a:ext cx="5335174" cy="786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Common Questions - Carryover</a:t>
            </a:r>
            <a:endParaRPr dirty="0"/>
          </a:p>
        </p:txBody>
      </p:sp>
      <p:graphicFrame>
        <p:nvGraphicFramePr>
          <p:cNvPr id="357" name="Google Shape;357;p46"/>
          <p:cNvGraphicFramePr/>
          <p:nvPr>
            <p:extLst>
              <p:ext uri="{D42A27DB-BD31-4B8C-83A1-F6EECF244321}">
                <p14:modId xmlns:p14="http://schemas.microsoft.com/office/powerpoint/2010/main" val="942291955"/>
              </p:ext>
            </p:extLst>
          </p:nvPr>
        </p:nvGraphicFramePr>
        <p:xfrm>
          <a:off x="354250" y="1037100"/>
          <a:ext cx="7239000" cy="2394110"/>
        </p:xfrm>
        <a:graphic>
          <a:graphicData uri="http://schemas.openxmlformats.org/drawingml/2006/table">
            <a:tbl>
              <a:tblPr firstRow="1">
                <a:noFill/>
                <a:tableStyleId>{A6D5977F-BA81-46A2-92E7-3A93947AF743}</a:tableStyleId>
              </a:tblPr>
              <a:tblGrid>
                <a:gridCol w="2018950">
                  <a:extLst>
                    <a:ext uri="{9D8B030D-6E8A-4147-A177-3AD203B41FA5}">
                      <a16:colId xmlns:a16="http://schemas.microsoft.com/office/drawing/2014/main" val="20000"/>
                    </a:ext>
                  </a:extLst>
                </a:gridCol>
                <a:gridCol w="5220050">
                  <a:extLst>
                    <a:ext uri="{9D8B030D-6E8A-4147-A177-3AD203B41FA5}">
                      <a16:colId xmlns:a16="http://schemas.microsoft.com/office/drawing/2014/main" val="20001"/>
                    </a:ext>
                  </a:extLst>
                </a:gridCol>
              </a:tblGrid>
              <a:tr h="346275">
                <a:tc>
                  <a:txBody>
                    <a:bodyPr/>
                    <a:lstStyle/>
                    <a:p>
                      <a:pPr marL="0" lvl="0" indent="0" algn="l" rtl="0">
                        <a:spcBef>
                          <a:spcPts val="0"/>
                        </a:spcBef>
                        <a:spcAft>
                          <a:spcPts val="0"/>
                        </a:spcAft>
                        <a:buNone/>
                      </a:pPr>
                      <a:r>
                        <a:rPr lang="en" b="1" dirty="0"/>
                        <a:t>Question</a:t>
                      </a:r>
                      <a:endParaRPr b="1" dirty="0"/>
                    </a:p>
                  </a:txBody>
                  <a:tcPr marL="91425" marR="91425" marT="91425" marB="91425">
                    <a:solidFill>
                      <a:srgbClr val="CCCCCC"/>
                    </a:solidFill>
                  </a:tcPr>
                </a:tc>
                <a:tc>
                  <a:txBody>
                    <a:bodyPr/>
                    <a:lstStyle/>
                    <a:p>
                      <a:pPr algn="l"/>
                      <a:r>
                        <a:rPr lang="en-US" b="1" dirty="0"/>
                        <a:t>Answer</a:t>
                      </a:r>
                    </a:p>
                  </a:txBody>
                  <a:tcPr marL="91425" marR="91425" marT="91425" marB="91425">
                    <a:solidFill>
                      <a:srgbClr val="CCCCCC"/>
                    </a:solidFill>
                  </a:tcPr>
                </a:tc>
                <a:extLst>
                  <a:ext uri="{0D108BD9-81ED-4DB2-BD59-A6C34878D82A}">
                    <a16:rowId xmlns:a16="http://schemas.microsoft.com/office/drawing/2014/main" val="10000"/>
                  </a:ext>
                </a:extLst>
              </a:tr>
              <a:tr h="1997900">
                <a:tc>
                  <a:txBody>
                    <a:bodyPr/>
                    <a:lstStyle/>
                    <a:p>
                      <a:pPr marL="0" lvl="0" indent="0" algn="l" rtl="0">
                        <a:spcBef>
                          <a:spcPts val="0"/>
                        </a:spcBef>
                        <a:spcAft>
                          <a:spcPts val="0"/>
                        </a:spcAft>
                        <a:buNone/>
                      </a:pPr>
                      <a:r>
                        <a:rPr lang="en" sz="1200" dirty="0"/>
                        <a:t>When will carryover be loaded into the GAINS System?</a:t>
                      </a:r>
                      <a:endParaRPr sz="1200" dirty="0"/>
                    </a:p>
                  </a:txBody>
                  <a:tcPr marL="91425" marR="91425" marT="91425" marB="91425"/>
                </a:tc>
                <a:tc>
                  <a:txBody>
                    <a:bodyPr/>
                    <a:lstStyle/>
                    <a:p>
                      <a:pPr marL="0" lvl="0" indent="0" algn="l" rtl="0">
                        <a:spcBef>
                          <a:spcPts val="0"/>
                        </a:spcBef>
                        <a:spcAft>
                          <a:spcPts val="0"/>
                        </a:spcAft>
                        <a:buNone/>
                      </a:pPr>
                      <a:r>
                        <a:rPr lang="en" sz="1200" dirty="0">
                          <a:solidFill>
                            <a:schemeClr val="dk1"/>
                          </a:solidFill>
                          <a:highlight>
                            <a:srgbClr val="FFFFFF"/>
                          </a:highlight>
                        </a:rPr>
                        <a:t>CDE uploaded estimated carryover into GAINS for any LEA that submitted that information to CDE by Friday, May 31st. </a:t>
                      </a:r>
                      <a:endParaRPr sz="1200" dirty="0">
                        <a:solidFill>
                          <a:schemeClr val="dk1"/>
                        </a:solidFill>
                        <a:highlight>
                          <a:srgbClr val="FFFFFF"/>
                        </a:highlight>
                      </a:endParaRPr>
                    </a:p>
                    <a:p>
                      <a:pPr marL="0" lvl="0" indent="0" algn="l" rtl="0">
                        <a:spcBef>
                          <a:spcPts val="1200"/>
                        </a:spcBef>
                        <a:spcAft>
                          <a:spcPts val="0"/>
                        </a:spcAft>
                        <a:buNone/>
                      </a:pPr>
                      <a:r>
                        <a:rPr lang="en" sz="1200" dirty="0">
                          <a:solidFill>
                            <a:schemeClr val="dk1"/>
                          </a:solidFill>
                          <a:highlight>
                            <a:srgbClr val="FFFFFF"/>
                          </a:highlight>
                        </a:rPr>
                        <a:t>For </a:t>
                      </a:r>
                      <a:r>
                        <a:rPr lang="en" sz="1200" b="1" dirty="0">
                          <a:solidFill>
                            <a:schemeClr val="dk1"/>
                          </a:solidFill>
                          <a:highlight>
                            <a:srgbClr val="FFFFFF"/>
                          </a:highlight>
                        </a:rPr>
                        <a:t>all </a:t>
                      </a:r>
                      <a:r>
                        <a:rPr lang="en" sz="1200" dirty="0">
                          <a:solidFill>
                            <a:schemeClr val="dk1"/>
                          </a:solidFill>
                          <a:highlight>
                            <a:srgbClr val="FFFFFF"/>
                          </a:highlight>
                        </a:rPr>
                        <a:t>LEAs, CDE will upload the actual calculated carryover amounts on September 4th. </a:t>
                      </a:r>
                      <a:endParaRPr sz="1200" dirty="0">
                        <a:solidFill>
                          <a:schemeClr val="dk1"/>
                        </a:solidFill>
                        <a:highlight>
                          <a:srgbClr val="FFFFFF"/>
                        </a:highlight>
                      </a:endParaRPr>
                    </a:p>
                    <a:p>
                      <a:pPr marL="0" lvl="0" indent="0" algn="l" rtl="0">
                        <a:spcBef>
                          <a:spcPts val="1200"/>
                        </a:spcBef>
                        <a:spcAft>
                          <a:spcPts val="1200"/>
                        </a:spcAft>
                        <a:buNone/>
                      </a:pPr>
                      <a:r>
                        <a:rPr lang="en" sz="1200" dirty="0">
                          <a:solidFill>
                            <a:schemeClr val="dk1"/>
                          </a:solidFill>
                          <a:highlight>
                            <a:srgbClr val="FFFFFF"/>
                          </a:highlight>
                        </a:rPr>
                        <a:t>For LEAs that requested an upload of estimates, the carryover amount will be adjusted and will need to submit a budget revision to account for any differences, including any necessary revision to a school’s per pupil allocation.</a:t>
                      </a:r>
                      <a:endParaRPr sz="1200" dirty="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Common Questions – School Ranking Page</a:t>
            </a:r>
            <a:endParaRPr dirty="0"/>
          </a:p>
        </p:txBody>
      </p:sp>
      <p:graphicFrame>
        <p:nvGraphicFramePr>
          <p:cNvPr id="363" name="Google Shape;363;p47"/>
          <p:cNvGraphicFramePr/>
          <p:nvPr>
            <p:extLst>
              <p:ext uri="{D42A27DB-BD31-4B8C-83A1-F6EECF244321}">
                <p14:modId xmlns:p14="http://schemas.microsoft.com/office/powerpoint/2010/main" val="795908630"/>
              </p:ext>
            </p:extLst>
          </p:nvPr>
        </p:nvGraphicFramePr>
        <p:xfrm>
          <a:off x="354250" y="1037100"/>
          <a:ext cx="7239000" cy="1227310"/>
        </p:xfrm>
        <a:graphic>
          <a:graphicData uri="http://schemas.openxmlformats.org/drawingml/2006/table">
            <a:tbl>
              <a:tblPr firstRow="1">
                <a:noFill/>
                <a:tableStyleId>{A6D5977F-BA81-46A2-92E7-3A93947AF743}</a:tableStyleId>
              </a:tblPr>
              <a:tblGrid>
                <a:gridCol w="2018950">
                  <a:extLst>
                    <a:ext uri="{9D8B030D-6E8A-4147-A177-3AD203B41FA5}">
                      <a16:colId xmlns:a16="http://schemas.microsoft.com/office/drawing/2014/main" val="20000"/>
                    </a:ext>
                  </a:extLst>
                </a:gridCol>
                <a:gridCol w="5220050">
                  <a:extLst>
                    <a:ext uri="{9D8B030D-6E8A-4147-A177-3AD203B41FA5}">
                      <a16:colId xmlns:a16="http://schemas.microsoft.com/office/drawing/2014/main" val="20001"/>
                    </a:ext>
                  </a:extLst>
                </a:gridCol>
              </a:tblGrid>
              <a:tr h="346275">
                <a:tc>
                  <a:txBody>
                    <a:bodyPr/>
                    <a:lstStyle/>
                    <a:p>
                      <a:pPr marL="0" lvl="0" indent="0" algn="l" rtl="0">
                        <a:spcBef>
                          <a:spcPts val="0"/>
                        </a:spcBef>
                        <a:spcAft>
                          <a:spcPts val="0"/>
                        </a:spcAft>
                        <a:buNone/>
                      </a:pPr>
                      <a:r>
                        <a:rPr lang="en" b="1" dirty="0"/>
                        <a:t>Question</a:t>
                      </a:r>
                      <a:endParaRPr b="1" dirty="0"/>
                    </a:p>
                  </a:txBody>
                  <a:tcPr marL="91425" marR="91425" marT="91425" marB="91425">
                    <a:solidFill>
                      <a:srgbClr val="CCCCCC"/>
                    </a:solidFill>
                  </a:tcPr>
                </a:tc>
                <a:tc>
                  <a:txBody>
                    <a:bodyPr/>
                    <a:lstStyle/>
                    <a:p>
                      <a:pPr algn="l"/>
                      <a:r>
                        <a:rPr lang="en-US" b="1" dirty="0"/>
                        <a:t>Answer</a:t>
                      </a:r>
                    </a:p>
                  </a:txBody>
                  <a:tcPr marL="91425" marR="91425" marT="91425" marB="91425">
                    <a:solidFill>
                      <a:srgbClr val="CCCCCC"/>
                    </a:solidFill>
                  </a:tcPr>
                </a:tc>
                <a:extLst>
                  <a:ext uri="{0D108BD9-81ED-4DB2-BD59-A6C34878D82A}">
                    <a16:rowId xmlns:a16="http://schemas.microsoft.com/office/drawing/2014/main" val="10000"/>
                  </a:ext>
                </a:extLst>
              </a:tr>
              <a:tr h="831100">
                <a:tc>
                  <a:txBody>
                    <a:bodyPr/>
                    <a:lstStyle/>
                    <a:p>
                      <a:pPr marL="0" lvl="0" indent="0" algn="l" rtl="0">
                        <a:spcBef>
                          <a:spcPts val="0"/>
                        </a:spcBef>
                        <a:spcAft>
                          <a:spcPts val="0"/>
                        </a:spcAft>
                        <a:buNone/>
                      </a:pPr>
                      <a:r>
                        <a:rPr lang="en" sz="1200" dirty="0"/>
                        <a:t>How do I edit a school’s grade span or add a school that is missing?</a:t>
                      </a:r>
                      <a:endParaRPr sz="1200" dirty="0"/>
                    </a:p>
                  </a:txBody>
                  <a:tcPr marL="91425" marR="91425" marT="91425" marB="91425"/>
                </a:tc>
                <a:tc>
                  <a:txBody>
                    <a:bodyPr/>
                    <a:lstStyle/>
                    <a:p>
                      <a:pPr marL="0" lvl="0" indent="0" algn="l" rtl="0">
                        <a:spcBef>
                          <a:spcPts val="0"/>
                        </a:spcBef>
                        <a:spcAft>
                          <a:spcPts val="1200"/>
                        </a:spcAft>
                        <a:buNone/>
                      </a:pPr>
                      <a:r>
                        <a:rPr lang="en" sz="1200" dirty="0">
                          <a:solidFill>
                            <a:schemeClr val="dk1"/>
                          </a:solidFill>
                          <a:highlight>
                            <a:srgbClr val="FFFFFF"/>
                          </a:highlight>
                        </a:rPr>
                        <a:t>Please send the information that needs to be revised to </a:t>
                      </a:r>
                      <a:r>
                        <a:rPr lang="en" sz="1200" u="sng" dirty="0">
                          <a:solidFill>
                            <a:schemeClr val="accent1">
                              <a:lumMod val="75000"/>
                            </a:schemeClr>
                          </a:solidFill>
                          <a:highlight>
                            <a:srgbClr val="FFFFFF"/>
                          </a:highlight>
                          <a:hlinkClick r:id="rId3">
                            <a:extLst>
                              <a:ext uri="{A12FA001-AC4F-418D-AE19-62706E023703}">
                                <ahyp:hlinkClr xmlns:ahyp="http://schemas.microsoft.com/office/drawing/2018/hyperlinkcolor" val="tx"/>
                              </a:ext>
                            </a:extLst>
                          </a:hlinkClick>
                        </a:rPr>
                        <a:t>gains@cde.state.co.us</a:t>
                      </a:r>
                      <a:r>
                        <a:rPr lang="en" sz="1200" dirty="0">
                          <a:solidFill>
                            <a:schemeClr val="dk1"/>
                          </a:solidFill>
                          <a:highlight>
                            <a:srgbClr val="FFFFFF"/>
                          </a:highlight>
                        </a:rPr>
                        <a:t>. Please cc: DeLilah Collins and your </a:t>
                      </a:r>
                      <a:r>
                        <a:rPr lang="en" sz="1200" u="sng" dirty="0">
                          <a:solidFill>
                            <a:schemeClr val="accent1">
                              <a:lumMod val="75000"/>
                            </a:schemeClr>
                          </a:solidFill>
                          <a:highlight>
                            <a:srgbClr val="FFFFFF"/>
                          </a:highlight>
                          <a:hlinkClick r:id="rId4">
                            <a:extLst>
                              <a:ext uri="{A12FA001-AC4F-418D-AE19-62706E023703}">
                                <ahyp:hlinkClr xmlns:ahyp="http://schemas.microsoft.com/office/drawing/2018/hyperlinkcolor" val="tx"/>
                              </a:ext>
                            </a:extLst>
                          </a:hlinkClick>
                        </a:rPr>
                        <a:t>ESEA Regional Contact(s)</a:t>
                      </a:r>
                      <a:r>
                        <a:rPr lang="en" sz="1200" dirty="0">
                          <a:solidFill>
                            <a:schemeClr val="accent1">
                              <a:lumMod val="75000"/>
                            </a:schemeClr>
                          </a:solidFill>
                          <a:highlight>
                            <a:srgbClr val="FFFFFF"/>
                          </a:highlight>
                        </a:rPr>
                        <a:t>. </a:t>
                      </a:r>
                      <a:endParaRPr sz="1200" dirty="0">
                        <a:solidFill>
                          <a:schemeClr val="accent1">
                            <a:lumMod val="75000"/>
                          </a:schemeClr>
                        </a:solidFill>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Common Questions – Budget Tips</a:t>
            </a:r>
            <a:endParaRPr dirty="0"/>
          </a:p>
        </p:txBody>
      </p:sp>
      <p:graphicFrame>
        <p:nvGraphicFramePr>
          <p:cNvPr id="369" name="Google Shape;369;p48"/>
          <p:cNvGraphicFramePr/>
          <p:nvPr>
            <p:extLst>
              <p:ext uri="{D42A27DB-BD31-4B8C-83A1-F6EECF244321}">
                <p14:modId xmlns:p14="http://schemas.microsoft.com/office/powerpoint/2010/main" val="1549293575"/>
              </p:ext>
            </p:extLst>
          </p:nvPr>
        </p:nvGraphicFramePr>
        <p:xfrm>
          <a:off x="354250" y="1037100"/>
          <a:ext cx="7239000" cy="2420910"/>
        </p:xfrm>
        <a:graphic>
          <a:graphicData uri="http://schemas.openxmlformats.org/drawingml/2006/table">
            <a:tbl>
              <a:tblPr firstRow="1">
                <a:noFill/>
                <a:tableStyleId>{A6D5977F-BA81-46A2-92E7-3A93947AF743}</a:tableStyleId>
              </a:tblPr>
              <a:tblGrid>
                <a:gridCol w="2018950">
                  <a:extLst>
                    <a:ext uri="{9D8B030D-6E8A-4147-A177-3AD203B41FA5}">
                      <a16:colId xmlns:a16="http://schemas.microsoft.com/office/drawing/2014/main" val="20000"/>
                    </a:ext>
                  </a:extLst>
                </a:gridCol>
                <a:gridCol w="5220050">
                  <a:extLst>
                    <a:ext uri="{9D8B030D-6E8A-4147-A177-3AD203B41FA5}">
                      <a16:colId xmlns:a16="http://schemas.microsoft.com/office/drawing/2014/main" val="20001"/>
                    </a:ext>
                  </a:extLst>
                </a:gridCol>
              </a:tblGrid>
              <a:tr h="346275">
                <a:tc>
                  <a:txBody>
                    <a:bodyPr/>
                    <a:lstStyle/>
                    <a:p>
                      <a:pPr marL="0" lvl="0" indent="0" algn="l" rtl="0">
                        <a:spcBef>
                          <a:spcPts val="0"/>
                        </a:spcBef>
                        <a:spcAft>
                          <a:spcPts val="0"/>
                        </a:spcAft>
                        <a:buNone/>
                      </a:pPr>
                      <a:r>
                        <a:rPr lang="en" b="1" dirty="0"/>
                        <a:t>Question</a:t>
                      </a:r>
                      <a:endParaRPr b="1" dirty="0"/>
                    </a:p>
                  </a:txBody>
                  <a:tcPr marL="91425" marR="91425" marT="91425" marB="91425">
                    <a:solidFill>
                      <a:srgbClr val="CCCCCC"/>
                    </a:solidFill>
                  </a:tcPr>
                </a:tc>
                <a:tc>
                  <a:txBody>
                    <a:bodyPr/>
                    <a:lstStyle/>
                    <a:p>
                      <a:pPr algn="l"/>
                      <a:r>
                        <a:rPr lang="en-US" b="1" dirty="0"/>
                        <a:t>Answer</a:t>
                      </a:r>
                    </a:p>
                  </a:txBody>
                  <a:tcPr marL="91425" marR="91425" marT="91425" marB="91425">
                    <a:solidFill>
                      <a:srgbClr val="CCCCCC"/>
                    </a:solidFill>
                  </a:tcPr>
                </a:tc>
                <a:extLst>
                  <a:ext uri="{0D108BD9-81ED-4DB2-BD59-A6C34878D82A}">
                    <a16:rowId xmlns:a16="http://schemas.microsoft.com/office/drawing/2014/main" val="10000"/>
                  </a:ext>
                </a:extLst>
              </a:tr>
              <a:tr h="927450">
                <a:tc>
                  <a:txBody>
                    <a:bodyPr/>
                    <a:lstStyle/>
                    <a:p>
                      <a:pPr marL="0" lvl="0" indent="0" algn="l" rtl="0">
                        <a:spcBef>
                          <a:spcPts val="0"/>
                        </a:spcBef>
                        <a:spcAft>
                          <a:spcPts val="0"/>
                        </a:spcAft>
                        <a:buNone/>
                      </a:pPr>
                      <a:r>
                        <a:rPr lang="en" sz="1200" dirty="0"/>
                        <a:t>How do I budget indirect costs?</a:t>
                      </a:r>
                      <a:endParaRPr sz="1200" dirty="0"/>
                    </a:p>
                  </a:txBody>
                  <a:tcPr marL="91425" marR="91425" marT="91425" marB="91425"/>
                </a:tc>
                <a:tc>
                  <a:txBody>
                    <a:bodyPr/>
                    <a:lstStyle/>
                    <a:p>
                      <a:pPr marL="0" lvl="0" indent="0" algn="l" rtl="0">
                        <a:spcBef>
                          <a:spcPts val="0"/>
                        </a:spcBef>
                        <a:spcAft>
                          <a:spcPts val="1200"/>
                        </a:spcAft>
                        <a:buNone/>
                      </a:pPr>
                      <a:r>
                        <a:rPr lang="en" sz="1200">
                          <a:solidFill>
                            <a:schemeClr val="dk1"/>
                          </a:solidFill>
                          <a:highlight>
                            <a:srgbClr val="FFFFFF"/>
                          </a:highlight>
                        </a:rPr>
                        <a:t>The application calculates the amount of indirect costs for each program based on the LEA’s indirect cost rate. The system does not automatically budget this amount. The LEA will need to add a budget line for the amount of indirect costs that will be taken. </a:t>
                      </a:r>
                      <a:endParaRPr sz="1200"/>
                    </a:p>
                  </a:txBody>
                  <a:tcPr marL="91425" marR="91425" marT="91425" marB="91425"/>
                </a:tc>
                <a:extLst>
                  <a:ext uri="{0D108BD9-81ED-4DB2-BD59-A6C34878D82A}">
                    <a16:rowId xmlns:a16="http://schemas.microsoft.com/office/drawing/2014/main" val="10001"/>
                  </a:ext>
                </a:extLst>
              </a:tr>
              <a:tr h="927450">
                <a:tc>
                  <a:txBody>
                    <a:bodyPr/>
                    <a:lstStyle/>
                    <a:p>
                      <a:pPr marL="0" lvl="0" indent="0" algn="l" rtl="0">
                        <a:spcBef>
                          <a:spcPts val="0"/>
                        </a:spcBef>
                        <a:spcAft>
                          <a:spcPts val="0"/>
                        </a:spcAft>
                        <a:buNone/>
                      </a:pPr>
                      <a:r>
                        <a:rPr lang="en" sz="1200"/>
                        <a:t>What do I do with remaining cents?</a:t>
                      </a:r>
                      <a:endParaRPr sz="1200"/>
                    </a:p>
                  </a:txBody>
                  <a:tcPr marL="91425" marR="91425" marT="91425" marB="91425"/>
                </a:tc>
                <a:tc>
                  <a:txBody>
                    <a:bodyPr/>
                    <a:lstStyle/>
                    <a:p>
                      <a:pPr marL="0" lvl="0" indent="0" algn="l" rtl="0">
                        <a:spcBef>
                          <a:spcPts val="1200"/>
                        </a:spcBef>
                        <a:spcAft>
                          <a:spcPts val="1200"/>
                        </a:spcAft>
                        <a:buNone/>
                      </a:pPr>
                      <a:r>
                        <a:rPr lang="en" sz="1200" dirty="0">
                          <a:solidFill>
                            <a:schemeClr val="dk1"/>
                          </a:solidFill>
                          <a:highlight>
                            <a:srgbClr val="FFFFFF"/>
                          </a:highlight>
                        </a:rPr>
                        <a:t>If the LEA has any remaining funds (i.e., cents) on the School Ranking page, the LEA can add those remaining funds to a District Level Set Aside in order to balance the budget. Note, a warning on the School Ranking page does not prohibit submission. An LEA will have to have a $0 balance for all budgets in order to submit.</a:t>
                      </a:r>
                      <a:endParaRPr sz="1200" dirty="0">
                        <a:solidFill>
                          <a:schemeClr val="dk1"/>
                        </a:solidFill>
                        <a:highlight>
                          <a:srgbClr val="FFFFFF"/>
                        </a:highlight>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Budgeting FTE</a:t>
            </a:r>
            <a:endParaRPr dirty="0"/>
          </a:p>
        </p:txBody>
      </p:sp>
      <p:grpSp>
        <p:nvGrpSpPr>
          <p:cNvPr id="2" name="Group 1" descr="Budget details for Option 1, where the quantity or FTE is 1.00 and the total cost shown for the 1.00 FTE is $48.357.00">
            <a:extLst>
              <a:ext uri="{FF2B5EF4-FFF2-40B4-BE49-F238E27FC236}">
                <a16:creationId xmlns:a16="http://schemas.microsoft.com/office/drawing/2014/main" id="{FAA2F7BA-1072-9B9E-5756-657C06BD7C4D}"/>
              </a:ext>
            </a:extLst>
          </p:cNvPr>
          <p:cNvGrpSpPr/>
          <p:nvPr/>
        </p:nvGrpSpPr>
        <p:grpSpPr>
          <a:xfrm>
            <a:off x="154550" y="963425"/>
            <a:ext cx="4872650" cy="1769424"/>
            <a:chOff x="154550" y="963425"/>
            <a:chExt cx="4872650" cy="1769424"/>
          </a:xfrm>
        </p:grpSpPr>
        <p:pic>
          <p:nvPicPr>
            <p:cNvPr id="375" name="Google Shape;375;p49"/>
            <p:cNvPicPr preferRelativeResize="0"/>
            <p:nvPr/>
          </p:nvPicPr>
          <p:blipFill>
            <a:blip r:embed="rId3">
              <a:alphaModFix/>
            </a:blip>
            <a:stretch>
              <a:fillRect/>
            </a:stretch>
          </p:blipFill>
          <p:spPr>
            <a:xfrm>
              <a:off x="154550" y="1053249"/>
              <a:ext cx="4872600" cy="1679600"/>
            </a:xfrm>
            <a:prstGeom prst="rect">
              <a:avLst/>
            </a:prstGeom>
            <a:noFill/>
            <a:ln>
              <a:noFill/>
            </a:ln>
          </p:spPr>
        </p:pic>
        <p:sp>
          <p:nvSpPr>
            <p:cNvPr id="378" name="Google Shape;378;p49"/>
            <p:cNvSpPr txBox="1"/>
            <p:nvPr/>
          </p:nvSpPr>
          <p:spPr>
            <a:xfrm>
              <a:off x="1996800" y="2085200"/>
              <a:ext cx="2929200" cy="39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2"/>
                  </a:solidFill>
                </a:rPr>
                <a:t>Quantity is a multiplier.</a:t>
              </a:r>
              <a:endParaRPr dirty="0">
                <a:solidFill>
                  <a:schemeClr val="dk2"/>
                </a:solidFill>
              </a:endParaRPr>
            </a:p>
          </p:txBody>
        </p:sp>
        <p:cxnSp>
          <p:nvCxnSpPr>
            <p:cNvPr id="379" name="Google Shape;379;p49"/>
            <p:cNvCxnSpPr/>
            <p:nvPr/>
          </p:nvCxnSpPr>
          <p:spPr>
            <a:xfrm rot="10800000">
              <a:off x="1647300" y="2268950"/>
              <a:ext cx="349500" cy="23100"/>
            </a:xfrm>
            <a:prstGeom prst="straightConnector1">
              <a:avLst/>
            </a:prstGeom>
            <a:noFill/>
            <a:ln w="28575" cap="flat" cmpd="sng">
              <a:solidFill>
                <a:srgbClr val="F6B26B"/>
              </a:solidFill>
              <a:prstDash val="solid"/>
              <a:round/>
              <a:headEnd type="none" w="med" len="med"/>
              <a:tailEnd type="triangle" w="med" len="med"/>
            </a:ln>
          </p:spPr>
        </p:cxnSp>
        <p:sp>
          <p:nvSpPr>
            <p:cNvPr id="380" name="Google Shape;380;p49"/>
            <p:cNvSpPr txBox="1"/>
            <p:nvPr/>
          </p:nvSpPr>
          <p:spPr>
            <a:xfrm>
              <a:off x="3737200" y="963425"/>
              <a:ext cx="1290000" cy="458400"/>
            </a:xfrm>
            <a:prstGeom prst="rect">
              <a:avLst/>
            </a:prstGeom>
            <a:noFill/>
            <a:ln w="28575" cap="flat" cmpd="sng">
              <a:solidFill>
                <a:srgbClr val="F6B26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grpSp>
      <p:sp>
        <p:nvSpPr>
          <p:cNvPr id="377" name="Google Shape;377;p49"/>
          <p:cNvSpPr txBox="1"/>
          <p:nvPr/>
        </p:nvSpPr>
        <p:spPr>
          <a:xfrm>
            <a:off x="154550" y="2835925"/>
            <a:ext cx="4228200" cy="97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F6B26B"/>
                </a:solidFill>
              </a:rPr>
              <a:t>Option 1: </a:t>
            </a:r>
            <a:r>
              <a:rPr lang="en" dirty="0">
                <a:solidFill>
                  <a:schemeClr val="dk2"/>
                </a:solidFill>
              </a:rPr>
              <a:t>Put in the total cost for the line into the “Cost” box and include the actual number of FTE in the narrative.</a:t>
            </a:r>
            <a:endParaRPr dirty="0">
              <a:solidFill>
                <a:schemeClr val="dk2"/>
              </a:solidFill>
            </a:endParaRPr>
          </a:p>
        </p:txBody>
      </p:sp>
      <p:sp>
        <p:nvSpPr>
          <p:cNvPr id="381" name="Google Shape;381;p49"/>
          <p:cNvSpPr txBox="1"/>
          <p:nvPr/>
        </p:nvSpPr>
        <p:spPr>
          <a:xfrm>
            <a:off x="5695150" y="893025"/>
            <a:ext cx="3224400" cy="86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F6B26B"/>
                </a:solidFill>
              </a:rPr>
              <a:t>Option 2: </a:t>
            </a:r>
            <a:r>
              <a:rPr lang="en" dirty="0">
                <a:solidFill>
                  <a:schemeClr val="dk2"/>
                </a:solidFill>
              </a:rPr>
              <a:t>Put the actual FTE in the quantity and in the cost line put the number to be multiplied.</a:t>
            </a:r>
            <a:endParaRPr dirty="0">
              <a:solidFill>
                <a:schemeClr val="dk2"/>
              </a:solidFill>
            </a:endParaRPr>
          </a:p>
        </p:txBody>
      </p:sp>
      <p:pic>
        <p:nvPicPr>
          <p:cNvPr id="376" name="Google Shape;376;p49" descr="Budget details using Option 2, where 2.00 is inserted into the Quantity field as the FTE, which will act as a multiplier for the salary."/>
          <p:cNvPicPr preferRelativeResize="0"/>
          <p:nvPr/>
        </p:nvPicPr>
        <p:blipFill>
          <a:blip r:embed="rId4">
            <a:alphaModFix/>
          </a:blip>
          <a:stretch>
            <a:fillRect/>
          </a:stretch>
        </p:blipFill>
        <p:spPr>
          <a:xfrm>
            <a:off x="4730825" y="1643925"/>
            <a:ext cx="4228250" cy="2543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Common Questions</a:t>
            </a:r>
            <a:endParaRPr/>
          </a:p>
        </p:txBody>
      </p:sp>
      <p:graphicFrame>
        <p:nvGraphicFramePr>
          <p:cNvPr id="387" name="Google Shape;387;p50"/>
          <p:cNvGraphicFramePr/>
          <p:nvPr>
            <p:extLst>
              <p:ext uri="{D42A27DB-BD31-4B8C-83A1-F6EECF244321}">
                <p14:modId xmlns:p14="http://schemas.microsoft.com/office/powerpoint/2010/main" val="414653248"/>
              </p:ext>
            </p:extLst>
          </p:nvPr>
        </p:nvGraphicFramePr>
        <p:xfrm>
          <a:off x="346475" y="1055625"/>
          <a:ext cx="8221850" cy="1493430"/>
        </p:xfrm>
        <a:graphic>
          <a:graphicData uri="http://schemas.openxmlformats.org/drawingml/2006/table">
            <a:tbl>
              <a:tblPr firstRow="1">
                <a:noFill/>
                <a:tableStyleId>{A6D5977F-BA81-46A2-92E7-3A93947AF743}</a:tableStyleId>
              </a:tblPr>
              <a:tblGrid>
                <a:gridCol w="2898850">
                  <a:extLst>
                    <a:ext uri="{9D8B030D-6E8A-4147-A177-3AD203B41FA5}">
                      <a16:colId xmlns:a16="http://schemas.microsoft.com/office/drawing/2014/main" val="20000"/>
                    </a:ext>
                  </a:extLst>
                </a:gridCol>
                <a:gridCol w="53230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b="1" dirty="0"/>
                        <a:t>Question</a:t>
                      </a:r>
                      <a:endParaRPr b="1" dirty="0"/>
                    </a:p>
                  </a:txBody>
                  <a:tcPr marL="91425" marR="91425" marT="91425" marB="91425">
                    <a:lnL w="9525" cap="flat" cmpd="sng">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2">
                        <a:lumMod val="25000"/>
                        <a:lumOff val="75000"/>
                      </a:schemeClr>
                    </a:solidFill>
                  </a:tcPr>
                </a:tc>
                <a:tc>
                  <a:txBody>
                    <a:bodyPr/>
                    <a:lstStyle/>
                    <a:p>
                      <a:pPr algn="l"/>
                      <a:r>
                        <a:rPr lang="en-US" b="1" dirty="0"/>
                        <a:t>Answer</a:t>
                      </a:r>
                    </a:p>
                  </a:txBody>
                  <a:tcPr marL="91425" marR="91425" marT="91425" marB="91425">
                    <a:lnL w="9525" cap="flat" cmpd="sng" algn="ctr">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2">
                        <a:lumMod val="25000"/>
                        <a:lumOff val="75000"/>
                      </a:schemeClr>
                    </a:solidFill>
                  </a:tcPr>
                </a:tc>
                <a:extLst>
                  <a:ext uri="{0D108BD9-81ED-4DB2-BD59-A6C34878D82A}">
                    <a16:rowId xmlns:a16="http://schemas.microsoft.com/office/drawing/2014/main" val="2974057530"/>
                  </a:ext>
                </a:extLst>
              </a:tr>
              <a:tr h="381000">
                <a:tc>
                  <a:txBody>
                    <a:bodyPr/>
                    <a:lstStyle/>
                    <a:p>
                      <a:pPr marL="0" lvl="0" indent="0" algn="l" rtl="0">
                        <a:spcBef>
                          <a:spcPts val="0"/>
                        </a:spcBef>
                        <a:spcAft>
                          <a:spcPts val="0"/>
                        </a:spcAft>
                        <a:buNone/>
                      </a:pPr>
                      <a:r>
                        <a:rPr lang="en" sz="1200" dirty="0"/>
                        <a:t>What is the difference between a </a:t>
                      </a:r>
                      <a:r>
                        <a:rPr lang="en" sz="1200" dirty="0">
                          <a:solidFill>
                            <a:srgbClr val="CC0000"/>
                          </a:solidFill>
                        </a:rPr>
                        <a:t>Warning</a:t>
                      </a:r>
                      <a:r>
                        <a:rPr lang="en" sz="1200" dirty="0">
                          <a:solidFill>
                            <a:srgbClr val="FF0000"/>
                          </a:solidFill>
                        </a:rPr>
                        <a:t> </a:t>
                      </a:r>
                      <a:r>
                        <a:rPr lang="en" sz="1200" dirty="0"/>
                        <a:t>and an </a:t>
                      </a:r>
                      <a:r>
                        <a:rPr lang="en" sz="1200" dirty="0">
                          <a:solidFill>
                            <a:srgbClr val="CC0000"/>
                          </a:solidFill>
                        </a:rPr>
                        <a:t>Error</a:t>
                      </a:r>
                      <a:r>
                        <a:rPr lang="en" sz="1200" dirty="0"/>
                        <a:t>?</a:t>
                      </a:r>
                      <a:endParaRPr sz="12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1200"/>
                        </a:spcBef>
                        <a:spcAft>
                          <a:spcPts val="1200"/>
                        </a:spcAft>
                        <a:buNone/>
                      </a:pPr>
                      <a:r>
                        <a:rPr lang="en" sz="1200" dirty="0">
                          <a:solidFill>
                            <a:schemeClr val="tx1"/>
                          </a:solidFill>
                          <a:highlight>
                            <a:srgbClr val="FFFFFF"/>
                          </a:highlight>
                        </a:rPr>
                        <a:t>Both indicate that there is an area to address however </a:t>
                      </a:r>
                      <a:r>
                        <a:rPr lang="en" sz="1200" dirty="0">
                          <a:solidFill>
                            <a:srgbClr val="CC0000"/>
                          </a:solidFill>
                          <a:highlight>
                            <a:srgbClr val="FFFFFF"/>
                          </a:highlight>
                        </a:rPr>
                        <a:t>an error will prohibit submission </a:t>
                      </a:r>
                      <a:r>
                        <a:rPr lang="en" sz="1200" dirty="0">
                          <a:solidFill>
                            <a:schemeClr val="tx1"/>
                          </a:solidFill>
                          <a:highlight>
                            <a:srgbClr val="FFFFFF"/>
                          </a:highlight>
                        </a:rPr>
                        <a:t>while a warning will not.</a:t>
                      </a:r>
                      <a:endParaRPr sz="1200" dirty="0">
                        <a:solidFill>
                          <a:schemeClr val="tx1"/>
                        </a:solidFill>
                        <a:highlight>
                          <a:srgbClr val="FFFFFF"/>
                        </a:highligh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200"/>
                        <a:t>How can I view all budget lines that have been added for a Title?</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1200"/>
                        </a:spcBef>
                        <a:spcAft>
                          <a:spcPts val="1200"/>
                        </a:spcAft>
                        <a:buNone/>
                      </a:pPr>
                      <a:r>
                        <a:rPr lang="en" sz="1200" dirty="0">
                          <a:solidFill>
                            <a:schemeClr val="dk1"/>
                          </a:solidFill>
                          <a:highlight>
                            <a:srgbClr val="FFFFFF"/>
                          </a:highlight>
                        </a:rPr>
                        <a:t>Select </a:t>
                      </a:r>
                      <a:r>
                        <a:rPr lang="en" sz="1200" u="sng" dirty="0">
                          <a:solidFill>
                            <a:schemeClr val="dk1"/>
                          </a:solidFill>
                          <a:highlight>
                            <a:srgbClr val="FFFFFF"/>
                          </a:highlight>
                        </a:rPr>
                        <a:t>Modify All</a:t>
                      </a:r>
                      <a:r>
                        <a:rPr lang="en" sz="1200" dirty="0">
                          <a:solidFill>
                            <a:schemeClr val="dk1"/>
                          </a:solidFill>
                          <a:highlight>
                            <a:srgbClr val="FFFFFF"/>
                          </a:highlight>
                        </a:rPr>
                        <a:t> on the Budget Page.</a:t>
                      </a:r>
                      <a:endParaRPr sz="1200" dirty="0">
                        <a:solidFill>
                          <a:schemeClr val="dk1"/>
                        </a:solidFill>
                        <a:highlight>
                          <a:srgbClr val="FFFFFF"/>
                        </a:highligh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88" name="Google Shape;388;p5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866317" y="2758280"/>
            <a:ext cx="2702008" cy="1429500"/>
          </a:xfrm>
          <a:prstGeom prst="rect">
            <a:avLst/>
          </a:prstGeom>
          <a:noFill/>
          <a:ln>
            <a:noFill/>
          </a:ln>
        </p:spPr>
      </p:pic>
      <p:sp>
        <p:nvSpPr>
          <p:cNvPr id="389" name="Google Shape;389;p50"/>
          <p:cNvSpPr txBox="1"/>
          <p:nvPr/>
        </p:nvSpPr>
        <p:spPr>
          <a:xfrm>
            <a:off x="346475" y="2758280"/>
            <a:ext cx="4995900" cy="142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dirty="0">
                <a:solidFill>
                  <a:schemeClr val="dk2"/>
                </a:solidFill>
              </a:rPr>
              <a:t>Recommendation: Given the requirement for submission in GAINS, FPSU recommends that at least two staff members have the LEA Authorized Representative and LEA Fiscal Representative role. </a:t>
            </a:r>
            <a:endParaRPr i="1" dirty="0">
              <a:solidFill>
                <a:schemeClr val="dk2"/>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980</Words>
  <Application>Microsoft Office PowerPoint</Application>
  <PresentationFormat>On-screen Show (16:9)</PresentationFormat>
  <Paragraphs>108</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Raleway</vt:lpstr>
      <vt:lpstr>Roboto</vt:lpstr>
      <vt:lpstr>Rockwell</vt:lpstr>
      <vt:lpstr>Roboto Medium</vt:lpstr>
      <vt:lpstr>Arial</vt:lpstr>
      <vt:lpstr>Calibri</vt:lpstr>
      <vt:lpstr>Simple Light</vt:lpstr>
      <vt:lpstr>CDE Office Hours  June 6, 2024</vt:lpstr>
      <vt:lpstr>ESEA/ESSER Office Hours</vt:lpstr>
      <vt:lpstr>2024-25 Consolidated Application Updates</vt:lpstr>
      <vt:lpstr>Common Questions – General Assurances</vt:lpstr>
      <vt:lpstr>Common Questions - Carryover</vt:lpstr>
      <vt:lpstr>Common Questions – School Ranking Page</vt:lpstr>
      <vt:lpstr>Common Questions – Budget Tips</vt:lpstr>
      <vt:lpstr>Budgeting FTE</vt:lpstr>
      <vt:lpstr>Common Questions</vt:lpstr>
      <vt:lpstr>Upcoming Meetings</vt:lpstr>
      <vt:lpstr>Looking Ahead… </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Owen, Emily</dc:creator>
  <cp:lastModifiedBy>Patino, Yazmine</cp:lastModifiedBy>
  <cp:revision>2</cp:revision>
  <dcterms:modified xsi:type="dcterms:W3CDTF">2024-06-06T19:43:39Z</dcterms:modified>
</cp:coreProperties>
</file>