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1.xml" ContentType="application/inkml+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sldIdLst>
    <p:sldId id="256" r:id="rId2"/>
    <p:sldId id="257" r:id="rId3"/>
    <p:sldId id="258" r:id="rId4"/>
    <p:sldId id="259" r:id="rId5"/>
    <p:sldId id="260" r:id="rId6"/>
    <p:sldId id="400" r:id="rId7"/>
    <p:sldId id="401" r:id="rId8"/>
    <p:sldId id="403" r:id="rId9"/>
    <p:sldId id="261" r:id="rId10"/>
    <p:sldId id="262" r:id="rId11"/>
    <p:sldId id="263" r:id="rId12"/>
    <p:sldId id="264" r:id="rId13"/>
    <p:sldId id="265" r:id="rId14"/>
    <p:sldId id="266" r:id="rId15"/>
    <p:sldId id="267" r:id="rId16"/>
    <p:sldId id="268" r:id="rId17"/>
    <p:sldId id="269" r:id="rId18"/>
    <p:sldId id="270" r:id="rId19"/>
    <p:sldId id="315" r:id="rId20"/>
    <p:sldId id="316" r:id="rId21"/>
    <p:sldId id="289" r:id="rId22"/>
    <p:sldId id="364" r:id="rId23"/>
    <p:sldId id="359" r:id="rId24"/>
    <p:sldId id="362" r:id="rId25"/>
    <p:sldId id="387" r:id="rId26"/>
    <p:sldId id="365" r:id="rId27"/>
    <p:sldId id="388" r:id="rId28"/>
    <p:sldId id="397" r:id="rId29"/>
    <p:sldId id="395" r:id="rId30"/>
    <p:sldId id="396" r:id="rId31"/>
    <p:sldId id="367" r:id="rId32"/>
    <p:sldId id="389" r:id="rId33"/>
    <p:sldId id="392" r:id="rId34"/>
    <p:sldId id="393" r:id="rId35"/>
    <p:sldId id="391" r:id="rId36"/>
    <p:sldId id="394" r:id="rId37"/>
    <p:sldId id="390" r:id="rId38"/>
    <p:sldId id="360" r:id="rId39"/>
    <p:sldId id="386"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08" y="4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5-23T14:48:59.3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1,'1'1,"0"1,-1-1,1 1,0-1,0 1,0-1,0 0,0 1,0-1,0 0,1 0,-1 0,0 0,1 0,-1 0,0 0,1 0,-1 0,1-1,0 1,-1-1,1 1,2 0,44 11,-45-12,77 10,1-3,158-8,-88-2,767 3,-885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705C8-D999-45F6-A37E-B7908ABAD1E7}" type="datetimeFigureOut">
              <a:rPr lang="en-US" smtClean="0"/>
              <a:t>5/23/2024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2E1D7D-F5D0-43F9-A5E4-6D3F9239379E}" type="slidenum">
              <a:rPr lang="en-US" smtClean="0"/>
              <a:t>‹#›</a:t>
            </a:fld>
            <a:endParaRPr lang="en-US"/>
          </a:p>
        </p:txBody>
      </p:sp>
    </p:spTree>
    <p:extLst>
      <p:ext uri="{BB962C8B-B14F-4D97-AF65-F5344CB8AC3E}">
        <p14:creationId xmlns:p14="http://schemas.microsoft.com/office/powerpoint/2010/main" val="2507547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28a90176ff9_1_0: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err="1"/>
              <a:t>Nazie</a:t>
            </a:r>
            <a:endParaRPr dirty="0"/>
          </a:p>
        </p:txBody>
      </p:sp>
      <p:sp>
        <p:nvSpPr>
          <p:cNvPr id="200" name="Google Shape;200;g28a90176ff9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72099b5789_6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272099b5789_6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Hilery</a:t>
            </a: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2df7c43d40d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2df7c43d40d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Hilery</a:t>
            </a:r>
          </a:p>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271ee211e12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271ee211e1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Kristin</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271ee2121db_2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271ee2121db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Kristin</a:t>
            </a:r>
          </a:p>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71ee2121db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271ee2121db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Kristin</a:t>
            </a: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2df3cd0a080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2df3cd0a080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Nazie</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0"/>
        <p:cNvGrpSpPr/>
        <p:nvPr/>
      </p:nvGrpSpPr>
      <p:grpSpPr>
        <a:xfrm>
          <a:off x="0" y="0"/>
          <a:ext cx="0" cy="0"/>
          <a:chOff x="0" y="0"/>
          <a:chExt cx="0" cy="0"/>
        </a:xfrm>
      </p:grpSpPr>
      <p:sp>
        <p:nvSpPr>
          <p:cNvPr id="971" name="Google Shape;971;g2a614d2c371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2" name="Google Shape;972;g2a614d2c371_5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a:t>Nazie</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8"/>
        <p:cNvGrpSpPr/>
        <p:nvPr/>
      </p:nvGrpSpPr>
      <p:grpSpPr>
        <a:xfrm>
          <a:off x="0" y="0"/>
          <a:ext cx="0" cy="0"/>
          <a:chOff x="0" y="0"/>
          <a:chExt cx="0" cy="0"/>
        </a:xfrm>
      </p:grpSpPr>
      <p:sp>
        <p:nvSpPr>
          <p:cNvPr id="979" name="Google Shape;979;g28a90176ff9_1_2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80" name="Google Shape;980;g28a90176ff9_1_24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Pts val="1100"/>
              <a:buFontTx/>
              <a:buNone/>
              <a:tabLst/>
              <a:defRPr/>
            </a:pPr>
            <a:r>
              <a:rPr lang="en-US" dirty="0" err="1"/>
              <a:t>Nazie</a:t>
            </a:r>
            <a:endParaRPr lang="en-US" dirty="0"/>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fd44d5cb02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fd44d5cb02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DC</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522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8a90176ff9_1_7: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207" name="Google Shape;207;g28a90176ff9_1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2158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89174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8517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71679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DC</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C3E97E-4890-4915-A7C2-F3D207C52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9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1dced6a568_2_1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11dced6a568_2_18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DC</a:t>
            </a:r>
            <a:endParaRPr/>
          </a:p>
        </p:txBody>
      </p:sp>
      <p:sp>
        <p:nvSpPr>
          <p:cNvPr id="255" name="Google Shape;255;g11dced6a568_2_18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8146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8a90176ff9_1_13:notes"/>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Nazie </a:t>
            </a:r>
            <a:endParaRPr/>
          </a:p>
        </p:txBody>
      </p:sp>
      <p:sp>
        <p:nvSpPr>
          <p:cNvPr id="214" name="Google Shape;214;g28a90176ff9_1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71ee2121d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0" name="Google Shape;220;g271ee2121d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Laura</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2d9fa80457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g2d9fa80457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271ee211e12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271ee211e12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Evita</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71ee211e12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71ee211e1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Hilery</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272099b5789_6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272099b5789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Hilery</a:t>
            </a:r>
          </a:p>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72099b5789_3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272099b5789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Hilery</a:t>
            </a:r>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9"/>
            <a:ext cx="12192000" cy="2182761"/>
          </a:xfrm>
          <a:prstGeom prst="rect">
            <a:avLst/>
          </a:prstGeom>
          <a:gradFill>
            <a:gsLst>
              <a:gs pos="0">
                <a:schemeClr val="bg1"/>
              </a:gs>
              <a:gs pos="100000">
                <a:srgbClr val="FFC846">
                  <a:alpha val="5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0" y="3236240"/>
            <a:ext cx="103632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0" y="5073445"/>
            <a:ext cx="103632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20983" y="632706"/>
            <a:ext cx="3761564" cy="1762730"/>
          </a:xfrm>
          <a:prstGeom prst="rect">
            <a:avLst/>
          </a:prstGeom>
        </p:spPr>
      </p:pic>
      <p:cxnSp>
        <p:nvCxnSpPr>
          <p:cNvPr id="10" name="Straight Connector 9"/>
          <p:cNvCxnSpPr/>
          <p:nvPr userDrawn="1"/>
        </p:nvCxnSpPr>
        <p:spPr>
          <a:xfrm>
            <a:off x="914401" y="2772696"/>
            <a:ext cx="10402529" cy="0"/>
          </a:xfrm>
          <a:prstGeom prst="line">
            <a:avLst/>
          </a:prstGeom>
          <a:ln w="19050">
            <a:solidFill>
              <a:srgbClr val="FFC846"/>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208331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3"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698311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Tree>
    <p:extLst>
      <p:ext uri="{BB962C8B-B14F-4D97-AF65-F5344CB8AC3E}">
        <p14:creationId xmlns:p14="http://schemas.microsoft.com/office/powerpoint/2010/main" val="31155471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87596"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409853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12191999" cy="6857999"/>
          </a:xfrm>
          <a:prstGeom prst="rect">
            <a:avLst/>
          </a:prstGeom>
        </p:spPr>
      </p:pic>
      <p:sp>
        <p:nvSpPr>
          <p:cNvPr id="3" name="Title 1"/>
          <p:cNvSpPr>
            <a:spLocks noGrp="1"/>
          </p:cNvSpPr>
          <p:nvPr>
            <p:ph type="ctrTitle"/>
          </p:nvPr>
        </p:nvSpPr>
        <p:spPr>
          <a:xfrm>
            <a:off x="914400" y="2595716"/>
            <a:ext cx="103632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4"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9145203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Blank">
  <p:cSld name="3_Blank">
    <p:spTree>
      <p:nvGrpSpPr>
        <p:cNvPr id="1" name="Shape 69"/>
        <p:cNvGrpSpPr/>
        <p:nvPr/>
      </p:nvGrpSpPr>
      <p:grpSpPr>
        <a:xfrm>
          <a:off x="0" y="0"/>
          <a:ext cx="0" cy="0"/>
          <a:chOff x="0" y="0"/>
          <a:chExt cx="0" cy="0"/>
        </a:xfrm>
      </p:grpSpPr>
      <p:pic>
        <p:nvPicPr>
          <p:cNvPr id="70" name="Google Shape;70;p16"/>
          <p:cNvPicPr preferRelativeResize="0"/>
          <p:nvPr/>
        </p:nvPicPr>
        <p:blipFill rotWithShape="1">
          <a:blip r:embed="rId2">
            <a:alphaModFix/>
          </a:blip>
          <a:srcRect/>
          <a:stretch/>
        </p:blipFill>
        <p:spPr>
          <a:xfrm>
            <a:off x="2" y="4"/>
            <a:ext cx="12191999" cy="6857999"/>
          </a:xfrm>
          <a:prstGeom prst="rect">
            <a:avLst/>
          </a:prstGeom>
          <a:noFill/>
          <a:ln>
            <a:noFill/>
          </a:ln>
        </p:spPr>
      </p:pic>
      <p:sp>
        <p:nvSpPr>
          <p:cNvPr id="71" name="Google Shape;71;p16"/>
          <p:cNvSpPr txBox="1">
            <a:spLocks noGrp="1"/>
          </p:cNvSpPr>
          <p:nvPr>
            <p:ph type="ctrTitle"/>
          </p:nvPr>
        </p:nvSpPr>
        <p:spPr>
          <a:xfrm>
            <a:off x="0" y="2595717"/>
            <a:ext cx="12192000" cy="233762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3000">
                <a:solidFill>
                  <a:schemeClr val="lt1"/>
                </a:solidFill>
                <a:latin typeface="Arial"/>
                <a:ea typeface="Arial"/>
                <a:cs typeface="Arial"/>
                <a:sym typeface="Arial"/>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2" name="Google Shape;72;p16"/>
          <p:cNvSpPr txBox="1">
            <a:spLocks noGrp="1"/>
          </p:cNvSpPr>
          <p:nvPr>
            <p:ph type="sldNum" idx="12"/>
          </p:nvPr>
        </p:nvSpPr>
        <p:spPr>
          <a:xfrm>
            <a:off x="227916" y="6427023"/>
            <a:ext cx="2743200" cy="365125"/>
          </a:xfrm>
          <a:prstGeom prst="rect">
            <a:avLst/>
          </a:prstGeom>
          <a:noFill/>
          <a:ln>
            <a:noFill/>
          </a:ln>
        </p:spPr>
        <p:txBody>
          <a:bodyPr spcFirstLastPara="1" wrap="square" lIns="68575" tIns="34275" rIns="68575" bIns="34275" anchor="ctr" anchorCtr="0">
            <a:noAutofit/>
          </a:bodyPr>
          <a:lstStyle>
            <a:lvl1pPr marL="0" lvl="0" indent="0" algn="l">
              <a:spcBef>
                <a:spcPts val="0"/>
              </a:spcBef>
              <a:buNone/>
              <a:defRPr sz="1200" b="0" i="0" u="none" strike="noStrike" cap="none">
                <a:solidFill>
                  <a:schemeClr val="dk1"/>
                </a:solidFill>
                <a:latin typeface="Calibri"/>
                <a:ea typeface="Calibri"/>
                <a:cs typeface="Calibri"/>
                <a:sym typeface="Calibri"/>
              </a:defRPr>
            </a:lvl1pPr>
            <a:lvl2pPr marL="0" lvl="1" indent="0" algn="l">
              <a:spcBef>
                <a:spcPts val="0"/>
              </a:spcBef>
              <a:buNone/>
              <a:defRPr sz="1200" b="0" i="0" u="none" strike="noStrike" cap="none">
                <a:solidFill>
                  <a:schemeClr val="dk1"/>
                </a:solidFill>
                <a:latin typeface="Calibri"/>
                <a:ea typeface="Calibri"/>
                <a:cs typeface="Calibri"/>
                <a:sym typeface="Calibri"/>
              </a:defRPr>
            </a:lvl2pPr>
            <a:lvl3pPr marL="0" lvl="2" indent="0" algn="l">
              <a:spcBef>
                <a:spcPts val="0"/>
              </a:spcBef>
              <a:buNone/>
              <a:defRPr sz="1200" b="0" i="0" u="none" strike="noStrike" cap="none">
                <a:solidFill>
                  <a:schemeClr val="dk1"/>
                </a:solidFill>
                <a:latin typeface="Calibri"/>
                <a:ea typeface="Calibri"/>
                <a:cs typeface="Calibri"/>
                <a:sym typeface="Calibri"/>
              </a:defRPr>
            </a:lvl3pPr>
            <a:lvl4pPr marL="0" lvl="3" indent="0" algn="l">
              <a:spcBef>
                <a:spcPts val="0"/>
              </a:spcBef>
              <a:buNone/>
              <a:defRPr sz="1200" b="0" i="0" u="none" strike="noStrike" cap="none">
                <a:solidFill>
                  <a:schemeClr val="dk1"/>
                </a:solidFill>
                <a:latin typeface="Calibri"/>
                <a:ea typeface="Calibri"/>
                <a:cs typeface="Calibri"/>
                <a:sym typeface="Calibri"/>
              </a:defRPr>
            </a:lvl4pPr>
            <a:lvl5pPr marL="0" lvl="4" indent="0" algn="l">
              <a:spcBef>
                <a:spcPts val="0"/>
              </a:spcBef>
              <a:buNone/>
              <a:defRPr sz="1200" b="0" i="0" u="none" strike="noStrike" cap="none">
                <a:solidFill>
                  <a:schemeClr val="dk1"/>
                </a:solidFill>
                <a:latin typeface="Calibri"/>
                <a:ea typeface="Calibri"/>
                <a:cs typeface="Calibri"/>
                <a:sym typeface="Calibri"/>
              </a:defRPr>
            </a:lvl5pPr>
            <a:lvl6pPr marL="0" lvl="5" indent="0" algn="l">
              <a:spcBef>
                <a:spcPts val="0"/>
              </a:spcBef>
              <a:buNone/>
              <a:defRPr sz="1200" b="0" i="0" u="none" strike="noStrike" cap="none">
                <a:solidFill>
                  <a:schemeClr val="dk1"/>
                </a:solidFill>
                <a:latin typeface="Calibri"/>
                <a:ea typeface="Calibri"/>
                <a:cs typeface="Calibri"/>
                <a:sym typeface="Calibri"/>
              </a:defRPr>
            </a:lvl6pPr>
            <a:lvl7pPr marL="0" lvl="6" indent="0" algn="l">
              <a:spcBef>
                <a:spcPts val="0"/>
              </a:spcBef>
              <a:buNone/>
              <a:defRPr sz="1200" b="0" i="0" u="none" strike="noStrike" cap="none">
                <a:solidFill>
                  <a:schemeClr val="dk1"/>
                </a:solidFill>
                <a:latin typeface="Calibri"/>
                <a:ea typeface="Calibri"/>
                <a:cs typeface="Calibri"/>
                <a:sym typeface="Calibri"/>
              </a:defRPr>
            </a:lvl7pPr>
            <a:lvl8pPr marL="0" lvl="7" indent="0" algn="l">
              <a:spcBef>
                <a:spcPts val="0"/>
              </a:spcBef>
              <a:buNone/>
              <a:defRPr sz="1200" b="0" i="0" u="none" strike="noStrike" cap="none">
                <a:solidFill>
                  <a:schemeClr val="dk1"/>
                </a:solidFill>
                <a:latin typeface="Calibri"/>
                <a:ea typeface="Calibri"/>
                <a:cs typeface="Calibri"/>
                <a:sym typeface="Calibri"/>
              </a:defRPr>
            </a:lvl8pPr>
            <a:lvl9pPr marL="0" lvl="8" indent="0" algn="l">
              <a:spcBef>
                <a:spcPts val="0"/>
              </a:spcBef>
              <a:buNone/>
              <a:defRPr sz="1200" b="0" i="0" u="none" strike="noStrike" cap="none">
                <a:solidFill>
                  <a:schemeClr val="dk1"/>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033201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Blank">
  <p:cSld name="2_Blank">
    <p:spTree>
      <p:nvGrpSpPr>
        <p:cNvPr id="1" name="Shape 128"/>
        <p:cNvGrpSpPr/>
        <p:nvPr/>
      </p:nvGrpSpPr>
      <p:grpSpPr>
        <a:xfrm>
          <a:off x="0" y="0"/>
          <a:ext cx="0" cy="0"/>
          <a:chOff x="0" y="0"/>
          <a:chExt cx="0" cy="0"/>
        </a:xfrm>
      </p:grpSpPr>
      <p:pic>
        <p:nvPicPr>
          <p:cNvPr id="129" name="Google Shape;129;p26"/>
          <p:cNvPicPr preferRelativeResize="0"/>
          <p:nvPr/>
        </p:nvPicPr>
        <p:blipFill rotWithShape="1">
          <a:blip r:embed="rId2">
            <a:alphaModFix/>
          </a:blip>
          <a:srcRect/>
          <a:stretch/>
        </p:blipFill>
        <p:spPr>
          <a:xfrm>
            <a:off x="0" y="-1"/>
            <a:ext cx="12192627" cy="6858352"/>
          </a:xfrm>
          <a:prstGeom prst="rect">
            <a:avLst/>
          </a:prstGeom>
          <a:noFill/>
          <a:ln>
            <a:noFill/>
          </a:ln>
        </p:spPr>
      </p:pic>
      <p:sp>
        <p:nvSpPr>
          <p:cNvPr id="130" name="Google Shape;130;p26"/>
          <p:cNvSpPr txBox="1">
            <a:spLocks noGrp="1"/>
          </p:cNvSpPr>
          <p:nvPr>
            <p:ph type="ctrTitle"/>
          </p:nvPr>
        </p:nvSpPr>
        <p:spPr>
          <a:xfrm>
            <a:off x="-2" y="2595717"/>
            <a:ext cx="12192627" cy="233762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0"/>
              </a:spcBef>
              <a:spcAft>
                <a:spcPts val="0"/>
              </a:spcAft>
              <a:buClr>
                <a:schemeClr val="lt1"/>
              </a:buClr>
              <a:buSzPts val="3000"/>
              <a:buFont typeface="Arial"/>
              <a:buNone/>
              <a:defRPr sz="4000">
                <a:solidFill>
                  <a:schemeClr val="lt1"/>
                </a:solidFill>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26"/>
          <p:cNvSpPr txBox="1">
            <a:spLocks noGrp="1"/>
          </p:cNvSpPr>
          <p:nvPr>
            <p:ph type="sldNum" idx="12"/>
          </p:nvPr>
        </p:nvSpPr>
        <p:spPr>
          <a:xfrm>
            <a:off x="233420" y="6427022"/>
            <a:ext cx="2743200" cy="365125"/>
          </a:xfrm>
          <a:prstGeom prst="rect">
            <a:avLst/>
          </a:prstGeom>
          <a:noFill/>
          <a:ln>
            <a:noFill/>
          </a:ln>
        </p:spPr>
        <p:txBody>
          <a:bodyPr spcFirstLastPara="1" wrap="square" lIns="68575" tIns="34275" rIns="68575" bIns="34275" anchor="ctr" anchorCtr="0">
            <a:noAutofit/>
          </a:bodyPr>
          <a:lstStyle>
            <a:lvl1pPr marL="0" marR="0" lvl="0"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1pPr>
            <a:lvl2pPr marL="0" marR="0" lvl="1"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2pPr>
            <a:lvl3pPr marL="0" marR="0" lvl="2"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3pPr>
            <a:lvl4pPr marL="0" marR="0" lvl="3"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4pPr>
            <a:lvl5pPr marL="0" marR="0" lvl="4"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5pPr>
            <a:lvl6pPr marL="0" marR="0" lvl="5"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6pPr>
            <a:lvl7pPr marL="0" marR="0" lvl="6"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7pPr>
            <a:lvl8pPr marL="0" marR="0" lvl="7"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8pPr>
            <a:lvl9pPr marL="0" marR="0" lvl="8" indent="0" algn="l">
              <a:lnSpc>
                <a:spcPct val="100000"/>
              </a:lnSpc>
              <a:spcBef>
                <a:spcPts val="0"/>
              </a:spcBef>
              <a:spcAft>
                <a:spcPts val="0"/>
              </a:spcAft>
              <a:buClr>
                <a:srgbClr val="000000"/>
              </a:buClr>
              <a:buSzPts val="1200"/>
              <a:buFont typeface="Arial"/>
              <a:buNone/>
              <a:defRPr sz="16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extLst>
      <p:ext uri="{BB962C8B-B14F-4D97-AF65-F5344CB8AC3E}">
        <p14:creationId xmlns:p14="http://schemas.microsoft.com/office/powerpoint/2010/main" val="508816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7052157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68365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504371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430289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959163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2206725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1"/>
            <a:ext cx="12191996" cy="1219199"/>
          </a:xfrm>
          <a:prstGeom prst="rect">
            <a:avLst/>
          </a:prstGeom>
        </p:spPr>
      </p:pic>
      <p:sp>
        <p:nvSpPr>
          <p:cNvPr id="2" name="Title 1"/>
          <p:cNvSpPr>
            <a:spLocks noGrp="1"/>
          </p:cNvSpPr>
          <p:nvPr>
            <p:ph type="title"/>
          </p:nvPr>
        </p:nvSpPr>
        <p:spPr>
          <a:xfrm>
            <a:off x="1558415" y="420329"/>
            <a:ext cx="6877663" cy="590603"/>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6293" y="41458"/>
            <a:ext cx="1245831" cy="1068472"/>
          </a:xfrm>
          <a:prstGeom prst="rect">
            <a:avLst/>
          </a:prstGeom>
        </p:spPr>
      </p:pic>
    </p:spTree>
    <p:extLst>
      <p:ext uri="{BB962C8B-B14F-4D97-AF65-F5344CB8AC3E}">
        <p14:creationId xmlns:p14="http://schemas.microsoft.com/office/powerpoint/2010/main" val="3701528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463041"/>
            <a:ext cx="51816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9"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12"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8058943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4"/>
          </p:nvPr>
        </p:nvSpPr>
        <p:spPr>
          <a:xfrm>
            <a:off x="326924" y="6360653"/>
            <a:ext cx="2743200" cy="365125"/>
          </a:xfrm>
          <a:prstGeom prst="rect">
            <a:avLst/>
          </a:prstGeom>
        </p:spPr>
        <p:txBody>
          <a:bodyPr/>
          <a:lstStyle>
            <a:lvl1pPr algn="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1966697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youtube.com/watch?v=coKt_vBTzKw" TargetMode="External"/><Relationship Id="rId3" Type="http://schemas.openxmlformats.org/officeDocument/2006/relationships/hyperlink" Target="https://www.dol.gov/agencies/whd/government-contracts/construction" TargetMode="External"/><Relationship Id="rId7" Type="http://schemas.openxmlformats.org/officeDocument/2006/relationships/hyperlink" Target="https://oese.ed.gov/files/2023/04/Davis-Bacon-Overview-4.26.23.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w.ecfr.gov/current/title-2/subtitle-A/chapter-II/part-200/appendix-Appendix%20II%20to%20Part%20200" TargetMode="External"/><Relationship Id="rId5" Type="http://schemas.openxmlformats.org/officeDocument/2006/relationships/hyperlink" Target="https://www.cde.state.co.us/fedprograms/resourcesandtechnicalassistance" TargetMode="External"/><Relationship Id="rId4" Type="http://schemas.openxmlformats.org/officeDocument/2006/relationships/hyperlink" Target="https://www.cde.state.co.us/fedprograms/esser_construction_guidance_8-3-23" TargetMode="External"/><Relationship Id="rId9" Type="http://schemas.openxmlformats.org/officeDocument/2006/relationships/hyperlink" Target="https://www.dol.gov/sites/dolgov/files/WHD/prevailing-wage-presentations/4_PWS2020.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sos.state.co.us/biz/BusinessEntityCriteriaExt.do?resetTransTyp=Y"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Mohajeri-Nelson_n@cde.state.co.us"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ecfr.gov/current/title-34/section-75.603"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cde.state.co.us/fedprograms/esser3-leapla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crumley_k@cde.state.co.us" TargetMode="External"/><Relationship Id="rId13" Type="http://schemas.openxmlformats.org/officeDocument/2006/relationships/hyperlink" Target="mailto:echsner_r@cde.state.co.us" TargetMode="External"/><Relationship Id="rId18" Type="http://schemas.openxmlformats.org/officeDocument/2006/relationships/hyperlink" Target="mailto:schelke_j@cde.state.co.us" TargetMode="External"/><Relationship Id="rId26" Type="http://schemas.openxmlformats.org/officeDocument/2006/relationships/hyperlink" Target="mailto:Kaleda_s@cde.state.co.us" TargetMode="External"/><Relationship Id="rId3" Type="http://schemas.openxmlformats.org/officeDocument/2006/relationships/hyperlink" Target="mailto:Lastname_Firstinital@cde.state.co.us" TargetMode="External"/><Relationship Id="rId21" Type="http://schemas.openxmlformats.org/officeDocument/2006/relationships/hyperlink" Target="mailto:chaffin_m@cde.state.co.us" TargetMode="External"/><Relationship Id="rId7" Type="http://schemas.openxmlformats.org/officeDocument/2006/relationships/hyperlink" Target="mailto:giessinger_t@cde.state.co.us" TargetMode="External"/><Relationship Id="rId12" Type="http://schemas.openxmlformats.org/officeDocument/2006/relationships/hyperlink" Target="mailto:byrd_e@cde.state.co.us" TargetMode="External"/><Relationship Id="rId17" Type="http://schemas.openxmlformats.org/officeDocument/2006/relationships/hyperlink" Target="mailto:hickman_n@cde.state.co.us" TargetMode="External"/><Relationship Id="rId25" Type="http://schemas.openxmlformats.org/officeDocument/2006/relationships/hyperlink" Target="mailto:Hawkins_r@cde.state.co.us" TargetMode="External"/><Relationship Id="rId2" Type="http://schemas.openxmlformats.org/officeDocument/2006/relationships/notesSlide" Target="../notesSlides/notesSlide17.xml"/><Relationship Id="rId16" Type="http://schemas.openxmlformats.org/officeDocument/2006/relationships/hyperlink" Target="mailto:temple_r@cde.state.co.us" TargetMode="External"/><Relationship Id="rId20" Type="http://schemas.openxmlformats.org/officeDocument/2006/relationships/hyperlink" Target="mailto:penn_n@cde.state.co.us" TargetMode="External"/><Relationship Id="rId29" Type="http://schemas.openxmlformats.org/officeDocument/2006/relationships/hyperlink" Target="mailto:jones_kristina@cde.state.co.us" TargetMode="External"/><Relationship Id="rId1" Type="http://schemas.openxmlformats.org/officeDocument/2006/relationships/slideLayout" Target="../slideLayouts/slideLayout2.xml"/><Relationship Id="rId6" Type="http://schemas.openxmlformats.org/officeDocument/2006/relationships/hyperlink" Target="mailto:adeboye-sullivan_c@cde.state.co.us" TargetMode="External"/><Relationship Id="rId11" Type="http://schemas.openxmlformats.org/officeDocument/2006/relationships/hyperlink" Target="https://www.cde.state.co.us/fedprograms/regionalcontactspage" TargetMode="External"/><Relationship Id="rId24" Type="http://schemas.openxmlformats.org/officeDocument/2006/relationships/hyperlink" Target="mailto:Austin_j@cde.state.co.us" TargetMode="External"/><Relationship Id="rId32" Type="http://schemas.openxmlformats.org/officeDocument/2006/relationships/hyperlink" Target="mailto:hollingshead_j@cde.state.co.us" TargetMode="External"/><Relationship Id="rId5" Type="http://schemas.openxmlformats.org/officeDocument/2006/relationships/hyperlink" Target="mailto:meushaw_l@cde.state.co.us" TargetMode="External"/><Relationship Id="rId15" Type="http://schemas.openxmlformats.org/officeDocument/2006/relationships/hyperlink" Target="mailto:miller-curley_s@cde.state.co.us" TargetMode="External"/><Relationship Id="rId23" Type="http://schemas.openxmlformats.org/officeDocument/2006/relationships/hyperlink" Target="mailto:carman_a@cde.state.co.us" TargetMode="External"/><Relationship Id="rId28" Type="http://schemas.openxmlformats.org/officeDocument/2006/relationships/hyperlink" Target="mailto:morris_h@cde.state.co.us" TargetMode="External"/><Relationship Id="rId10" Type="http://schemas.openxmlformats.org/officeDocument/2006/relationships/hyperlink" Target="mailto:shen_m@cde.state.co.us" TargetMode="External"/><Relationship Id="rId19" Type="http://schemas.openxmlformats.org/officeDocument/2006/relationships/hyperlink" Target="mailto:craven_k@cde.state.co.us" TargetMode="External"/><Relationship Id="rId31" Type="http://schemas.openxmlformats.org/officeDocument/2006/relationships/hyperlink" Target="mailto:collins_d@cde.state.co.us" TargetMode="External"/><Relationship Id="rId4" Type="http://schemas.openxmlformats.org/officeDocument/2006/relationships/hyperlink" Target="mailto:mohajeri-nelson_n@cde.state.co.us" TargetMode="External"/><Relationship Id="rId9" Type="http://schemas.openxmlformats.org/officeDocument/2006/relationships/hyperlink" Target="mailto:negley_t@cde.state.co.us" TargetMode="External"/><Relationship Id="rId14" Type="http://schemas.openxmlformats.org/officeDocument/2006/relationships/hyperlink" Target="mailto:boylan_k@cde.state.co.us" TargetMode="External"/><Relationship Id="rId22" Type="http://schemas.openxmlformats.org/officeDocument/2006/relationships/hyperlink" Target="mailto:ring_j@cde.state.co.us" TargetMode="External"/><Relationship Id="rId27" Type="http://schemas.openxmlformats.org/officeDocument/2006/relationships/hyperlink" Target="mailto:parsley_b@cde.state.co.us" TargetMode="External"/><Relationship Id="rId30" Type="http://schemas.openxmlformats.org/officeDocument/2006/relationships/hyperlink" Target="mailto:hagemann_w@cde.state.co.u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8.xm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6.png"/><Relationship Id="rId1" Type="http://schemas.openxmlformats.org/officeDocument/2006/relationships/slideLayout" Target="../slideLayouts/slideLayout8.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5.xml"/><Relationship Id="rId1" Type="http://schemas.openxmlformats.org/officeDocument/2006/relationships/slideLayout" Target="../slideLayouts/slideLayout8.xml"/><Relationship Id="rId4" Type="http://schemas.openxmlformats.org/officeDocument/2006/relationships/hyperlink" Target="https://coloradotest.egrantsmanagement.com/Funding/Sections/Details.aspx?ccipSessionKey=638463710500857465%20&#820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colorado.egrantsmanagement.com/user/signin.aspx?ccipSessionKey=63849747092239733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cde.state.co.us/fedprograms/regionalcontactspage" TargetMode="External"/><Relationship Id="rId5" Type="http://schemas.openxmlformats.org/officeDocument/2006/relationships/hyperlink" Target="https://www.cde.state.co.us/fedprograms/consapp/trainctr" TargetMode="External"/><Relationship Id="rId4" Type="http://schemas.openxmlformats.org/officeDocument/2006/relationships/hyperlink" Target="https://vimeo.com/928865358"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meushaw_l@cde.state.co.us" TargetMode="External"/><Relationship Id="rId2" Type="http://schemas.openxmlformats.org/officeDocument/2006/relationships/hyperlink" Target="https://www.cde.state.co.us/fedprograms/ti/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mailto:koziol_m@cde.state.co.u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mailto:meushaw_l@cde.state.co.u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9"/>
          <p:cNvSpPr txBox="1">
            <a:spLocks noGrp="1"/>
          </p:cNvSpPr>
          <p:nvPr>
            <p:ph type="ctrTitle"/>
          </p:nvPr>
        </p:nvSpPr>
        <p:spPr>
          <a:xfrm>
            <a:off x="914402" y="3324171"/>
            <a:ext cx="10402529" cy="97346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dk1"/>
              </a:buClr>
              <a:buSzPts val="3600"/>
              <a:buFont typeface="Arial"/>
              <a:buNone/>
            </a:pPr>
            <a:r>
              <a:rPr lang="en" sz="3600" dirty="0">
                <a:latin typeface="Raleway"/>
                <a:ea typeface="Raleway"/>
                <a:cs typeface="Raleway"/>
                <a:sym typeface="Raleway"/>
              </a:rPr>
              <a:t>CDE Office Hours</a:t>
            </a:r>
            <a:endParaRPr sz="3600" dirty="0">
              <a:latin typeface="Raleway"/>
              <a:ea typeface="Raleway"/>
              <a:cs typeface="Raleway"/>
              <a:sym typeface="Raleway"/>
            </a:endParaRPr>
          </a:p>
        </p:txBody>
      </p:sp>
      <p:sp>
        <p:nvSpPr>
          <p:cNvPr id="203" name="Google Shape;203;p39"/>
          <p:cNvSpPr txBox="1">
            <a:spLocks noGrp="1"/>
          </p:cNvSpPr>
          <p:nvPr>
            <p:ph type="subTitle" idx="1"/>
          </p:nvPr>
        </p:nvSpPr>
        <p:spPr>
          <a:xfrm>
            <a:off x="914402" y="4675241"/>
            <a:ext cx="10402529" cy="582559"/>
          </a:xfrm>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ctr" rtl="0">
              <a:lnSpc>
                <a:spcPct val="80000"/>
              </a:lnSpc>
              <a:spcBef>
                <a:spcPts val="0"/>
              </a:spcBef>
              <a:spcAft>
                <a:spcPts val="0"/>
              </a:spcAft>
              <a:buClr>
                <a:schemeClr val="dk1"/>
              </a:buClr>
              <a:buSzPts val="3600"/>
              <a:buFont typeface="Arial"/>
              <a:buNone/>
            </a:pPr>
            <a:r>
              <a:rPr lang="en" sz="3067">
                <a:latin typeface="Raleway"/>
                <a:ea typeface="Raleway"/>
                <a:cs typeface="Raleway"/>
                <a:sym typeface="Raleway"/>
              </a:rPr>
              <a:t>May 23, 2024</a:t>
            </a:r>
            <a:endParaRPr sz="3067">
              <a:latin typeface="Raleway"/>
              <a:ea typeface="Raleway"/>
              <a:cs typeface="Raleway"/>
              <a:sym typeface="Raleway"/>
            </a:endParaRPr>
          </a:p>
        </p:txBody>
      </p:sp>
      <p:sp>
        <p:nvSpPr>
          <p:cNvPr id="204" name="Google Shape;204;p39"/>
          <p:cNvSpPr txBox="1">
            <a:spLocks noGrp="1"/>
          </p:cNvSpPr>
          <p:nvPr>
            <p:ph type="sldNum" idx="12"/>
          </p:nvPr>
        </p:nvSpPr>
        <p:spPr>
          <a:xfrm>
            <a:off x="332873" y="6356351"/>
            <a:ext cx="2743200" cy="365125"/>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1200"/>
              <a:buNone/>
            </a:pPr>
            <a:fld id="{00000000-1234-1234-1234-123412341234}" type="slidenum">
              <a:rPr lang="en"/>
              <a:pPr marL="0" lvl="0" indent="0" algn="l" rtl="0">
                <a:lnSpc>
                  <a:spcPct val="100000"/>
                </a:lnSpc>
                <a:spcBef>
                  <a:spcPts val="0"/>
                </a:spcBef>
                <a:spcAft>
                  <a:spcPts val="0"/>
                </a:spcAft>
                <a:buSzPts val="1200"/>
                <a:buNone/>
              </a:pPr>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5"/>
          <p:cNvSpPr txBox="1">
            <a:spLocks noGrp="1"/>
          </p:cNvSpPr>
          <p:nvPr>
            <p:ph type="title"/>
          </p:nvPr>
        </p:nvSpPr>
        <p:spPr>
          <a:xfrm>
            <a:off x="443567" y="205167"/>
            <a:ext cx="78820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latin typeface="Raleway"/>
                <a:ea typeface="Raleway"/>
                <a:cs typeface="Raleway"/>
                <a:sym typeface="Raleway"/>
              </a:rPr>
              <a:t>Contracted Project Monitoring:  Davis-Bacon and Related Acts (DBRA) Info and Resources</a:t>
            </a:r>
            <a:endParaRPr sz="2400" dirty="0">
              <a:latin typeface="Raleway"/>
              <a:ea typeface="Raleway"/>
              <a:cs typeface="Raleway"/>
              <a:sym typeface="Raleway"/>
            </a:endParaRPr>
          </a:p>
        </p:txBody>
      </p:sp>
      <p:sp>
        <p:nvSpPr>
          <p:cNvPr id="244" name="Google Shape;244;p45"/>
          <p:cNvSpPr txBox="1">
            <a:spLocks noGrp="1"/>
          </p:cNvSpPr>
          <p:nvPr>
            <p:ph idx="1"/>
          </p:nvPr>
        </p:nvSpPr>
        <p:spPr>
          <a:xfrm>
            <a:off x="332867" y="1314933"/>
            <a:ext cx="11421600" cy="52380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indent="-456565">
              <a:buSzPts val="1800"/>
            </a:pPr>
            <a:r>
              <a:rPr lang="en" sz="2000" dirty="0">
                <a:latin typeface="Raleway"/>
              </a:rPr>
              <a:t>Four DBRA criteria </a:t>
            </a:r>
            <a:endParaRPr lang="en-US" sz="2000" dirty="0">
              <a:latin typeface="Raleway"/>
            </a:endParaRPr>
          </a:p>
          <a:p>
            <a:pPr marL="1218565" lvl="1" indent="-431165" algn="l" rtl="0">
              <a:lnSpc>
                <a:spcPct val="100000"/>
              </a:lnSpc>
              <a:spcBef>
                <a:spcPts val="0"/>
              </a:spcBef>
              <a:spcAft>
                <a:spcPts val="0"/>
              </a:spcAft>
              <a:buSzPts val="1500"/>
              <a:buChar char="•"/>
            </a:pPr>
            <a:r>
              <a:rPr lang="en" sz="2000" dirty="0">
                <a:latin typeface="Raleway"/>
              </a:rPr>
              <a:t>Federally funded (in whole or in part)</a:t>
            </a:r>
            <a:endParaRPr sz="2000" dirty="0">
              <a:latin typeface="Raleway"/>
            </a:endParaRPr>
          </a:p>
          <a:p>
            <a:pPr marL="1218565" lvl="1" indent="-431165">
              <a:buSzPts val="1500"/>
            </a:pPr>
            <a:r>
              <a:rPr lang="en" sz="2000" dirty="0">
                <a:latin typeface="Raleway"/>
              </a:rPr>
              <a:t>Exceeds the $2,000 </a:t>
            </a:r>
            <a:endParaRPr sz="2000" dirty="0">
              <a:latin typeface="Raleway"/>
            </a:endParaRPr>
          </a:p>
          <a:p>
            <a:pPr marL="1218565" lvl="1" indent="-431165" algn="l" rtl="0">
              <a:lnSpc>
                <a:spcPct val="100000"/>
              </a:lnSpc>
              <a:spcBef>
                <a:spcPts val="0"/>
              </a:spcBef>
              <a:spcAft>
                <a:spcPts val="0"/>
              </a:spcAft>
              <a:buSzPts val="1500"/>
              <a:buChar char="•"/>
            </a:pPr>
            <a:r>
              <a:rPr lang="en" sz="2000" dirty="0">
                <a:latin typeface="Raleway"/>
              </a:rPr>
              <a:t>For construction, alteration, or repair of public buildings and public works</a:t>
            </a:r>
            <a:endParaRPr sz="2000" dirty="0">
              <a:latin typeface="Raleway"/>
            </a:endParaRPr>
          </a:p>
          <a:p>
            <a:pPr marL="1218565" lvl="1" indent="-431165" algn="l" rtl="0">
              <a:lnSpc>
                <a:spcPct val="100000"/>
              </a:lnSpc>
              <a:spcBef>
                <a:spcPts val="0"/>
              </a:spcBef>
              <a:spcAft>
                <a:spcPts val="0"/>
              </a:spcAft>
              <a:buSzPts val="1500"/>
              <a:buChar char="•"/>
            </a:pPr>
            <a:r>
              <a:rPr lang="en" sz="2000" dirty="0">
                <a:latin typeface="Raleway"/>
              </a:rPr>
              <a:t>Includes employment of laborers or mechanics</a:t>
            </a:r>
            <a:endParaRPr sz="2000" dirty="0">
              <a:latin typeface="Raleway"/>
            </a:endParaRPr>
          </a:p>
          <a:p>
            <a:pPr marL="1218565" lvl="1" indent="-431165" algn="l" rtl="0">
              <a:lnSpc>
                <a:spcPct val="100000"/>
              </a:lnSpc>
              <a:spcBef>
                <a:spcPts val="1333"/>
              </a:spcBef>
              <a:spcAft>
                <a:spcPts val="0"/>
              </a:spcAft>
              <a:buSzPts val="1500"/>
              <a:buChar char="•"/>
            </a:pPr>
            <a:r>
              <a:rPr lang="en" sz="2000" dirty="0">
                <a:latin typeface="Raleway"/>
              </a:rPr>
              <a:t>DOL Wage and Hour Division DBRA </a:t>
            </a:r>
            <a:r>
              <a:rPr lang="en" sz="2000" u="sng" dirty="0">
                <a:solidFill>
                  <a:schemeClr val="hlink"/>
                </a:solidFill>
                <a:latin typeface="Raleway"/>
                <a:hlinkClick r:id="rId3">
                  <a:extLst>
                    <a:ext uri="{A12FA001-AC4F-418D-AE19-62706E023703}">
                      <ahyp:hlinkClr xmlns:ahyp="http://schemas.microsoft.com/office/drawing/2018/hyperlinkcolor" val="tx"/>
                    </a:ext>
                  </a:extLst>
                </a:hlinkClick>
              </a:rPr>
              <a:t>Webpage</a:t>
            </a:r>
            <a:endParaRPr sz="2000" dirty="0">
              <a:solidFill>
                <a:schemeClr val="hlink"/>
              </a:solidFill>
              <a:latin typeface="Raleway"/>
            </a:endParaRPr>
          </a:p>
          <a:p>
            <a:pPr marL="608965" lvl="0" indent="-456565" algn="l" rtl="0">
              <a:lnSpc>
                <a:spcPct val="100000"/>
              </a:lnSpc>
              <a:spcBef>
                <a:spcPts val="1333"/>
              </a:spcBef>
              <a:spcAft>
                <a:spcPts val="0"/>
              </a:spcAft>
              <a:buSzPts val="1800"/>
              <a:buChar char="•"/>
            </a:pPr>
            <a:r>
              <a:rPr lang="en" sz="2000" u="sng" dirty="0">
                <a:solidFill>
                  <a:schemeClr val="hlink"/>
                </a:solidFill>
                <a:latin typeface="Raleway"/>
                <a:hlinkClick r:id="rId4">
                  <a:extLst>
                    <a:ext uri="{A12FA001-AC4F-418D-AE19-62706E023703}">
                      <ahyp:hlinkClr xmlns:ahyp="http://schemas.microsoft.com/office/drawing/2018/hyperlinkcolor" val="tx"/>
                    </a:ext>
                  </a:extLst>
                </a:hlinkClick>
              </a:rPr>
              <a:t>CDE Construction Guidance Document</a:t>
            </a:r>
            <a:endParaRPr sz="2000" dirty="0">
              <a:solidFill>
                <a:schemeClr val="hlink"/>
              </a:solidFill>
              <a:latin typeface="Raleway"/>
            </a:endParaRPr>
          </a:p>
          <a:p>
            <a:pPr marL="608965" lvl="0" indent="-456565" algn="l" rtl="0">
              <a:lnSpc>
                <a:spcPct val="100000"/>
              </a:lnSpc>
              <a:spcBef>
                <a:spcPts val="1333"/>
              </a:spcBef>
              <a:spcAft>
                <a:spcPts val="0"/>
              </a:spcAft>
              <a:buSzPts val="1800"/>
              <a:buChar char="•"/>
            </a:pPr>
            <a:r>
              <a:rPr lang="en" sz="2000" u="sng" dirty="0">
                <a:solidFill>
                  <a:schemeClr val="hlink"/>
                </a:solidFill>
                <a:latin typeface="Raleway"/>
                <a:hlinkClick r:id="rId5">
                  <a:extLst>
                    <a:ext uri="{A12FA001-AC4F-418D-AE19-62706E023703}">
                      <ahyp:hlinkClr xmlns:ahyp="http://schemas.microsoft.com/office/drawing/2018/hyperlinkcolor" val="tx"/>
                    </a:ext>
                  </a:extLst>
                </a:hlinkClick>
              </a:rPr>
              <a:t>March 28th, 2024 Office Hours</a:t>
            </a:r>
            <a:r>
              <a:rPr lang="en" sz="2000" dirty="0">
                <a:latin typeface="Raleway"/>
              </a:rPr>
              <a:t> (see slide links)</a:t>
            </a:r>
            <a:endParaRPr sz="2000" dirty="0">
              <a:latin typeface="Raleway"/>
            </a:endParaRPr>
          </a:p>
          <a:p>
            <a:pPr marL="608965" lvl="0" indent="-456565" algn="l" rtl="0">
              <a:lnSpc>
                <a:spcPct val="100000"/>
              </a:lnSpc>
              <a:spcBef>
                <a:spcPts val="1333"/>
              </a:spcBef>
              <a:spcAft>
                <a:spcPts val="0"/>
              </a:spcAft>
              <a:buSzPts val="1800"/>
              <a:buChar char="•"/>
            </a:pPr>
            <a:r>
              <a:rPr lang="en" sz="2000" u="sng" dirty="0">
                <a:solidFill>
                  <a:srgbClr val="1155CC"/>
                </a:solidFill>
                <a:latin typeface="Raleway"/>
                <a:hlinkClick r:id="rId6">
                  <a:extLst>
                    <a:ext uri="{A12FA001-AC4F-418D-AE19-62706E023703}">
                      <ahyp:hlinkClr xmlns:ahyp="http://schemas.microsoft.com/office/drawing/2018/hyperlinkcolor" val="tx"/>
                    </a:ext>
                  </a:extLst>
                </a:hlinkClick>
              </a:rPr>
              <a:t>Contract Provisions for Non-Federal Entity Contracts Under Federal Awards (2 CFR §200, Appendix II)</a:t>
            </a:r>
            <a:endParaRPr sz="2000" dirty="0">
              <a:latin typeface="Raleway"/>
            </a:endParaRPr>
          </a:p>
          <a:p>
            <a:pPr marL="608965" lvl="0" indent="-456565" algn="l" rtl="0">
              <a:lnSpc>
                <a:spcPct val="100000"/>
              </a:lnSpc>
              <a:spcBef>
                <a:spcPts val="1333"/>
              </a:spcBef>
              <a:spcAft>
                <a:spcPts val="0"/>
              </a:spcAft>
              <a:buSzPts val="1800"/>
              <a:buChar char="•"/>
            </a:pPr>
            <a:r>
              <a:rPr lang="en" sz="2000" dirty="0">
                <a:latin typeface="Raleway"/>
              </a:rPr>
              <a:t>OESE </a:t>
            </a:r>
            <a:r>
              <a:rPr lang="en" sz="2000" u="sng" dirty="0">
                <a:solidFill>
                  <a:srgbClr val="1155CC"/>
                </a:solidFill>
                <a:latin typeface="Raleway"/>
                <a:hlinkClick r:id="rId7">
                  <a:extLst>
                    <a:ext uri="{A12FA001-AC4F-418D-AE19-62706E023703}">
                      <ahyp:hlinkClr xmlns:ahyp="http://schemas.microsoft.com/office/drawing/2018/hyperlinkcolor" val="tx"/>
                    </a:ext>
                  </a:extLst>
                </a:hlinkClick>
              </a:rPr>
              <a:t>Davis-Bacon Overview</a:t>
            </a:r>
            <a:r>
              <a:rPr lang="en" sz="2000" dirty="0">
                <a:latin typeface="Raleway"/>
              </a:rPr>
              <a:t> Document</a:t>
            </a:r>
            <a:endParaRPr sz="2000" dirty="0">
              <a:latin typeface="Raleway"/>
            </a:endParaRPr>
          </a:p>
          <a:p>
            <a:pPr marL="608965" lvl="0" indent="-456565" algn="l" rtl="0">
              <a:lnSpc>
                <a:spcPct val="100000"/>
              </a:lnSpc>
              <a:spcBef>
                <a:spcPts val="1333"/>
              </a:spcBef>
              <a:spcAft>
                <a:spcPts val="1333"/>
              </a:spcAft>
              <a:buClr>
                <a:schemeClr val="dk2"/>
              </a:buClr>
              <a:buSzPts val="1800"/>
              <a:buChar char="•"/>
            </a:pPr>
            <a:r>
              <a:rPr lang="en" sz="2000" dirty="0">
                <a:latin typeface="Raleway"/>
              </a:rPr>
              <a:t>DOL DBA/DBRA Certified Payrolls</a:t>
            </a:r>
            <a:r>
              <a:rPr lang="en" sz="2000" dirty="0">
                <a:uFill>
                  <a:noFill/>
                </a:uFill>
                <a:latin typeface="Raleway"/>
                <a:hlinkClick r:id="rId8"/>
              </a:rPr>
              <a:t> </a:t>
            </a:r>
            <a:r>
              <a:rPr lang="en" sz="2000" u="sng" dirty="0">
                <a:solidFill>
                  <a:srgbClr val="1155CC"/>
                </a:solidFill>
                <a:latin typeface="Raleway"/>
                <a:hlinkClick r:id="rId8">
                  <a:extLst>
                    <a:ext uri="{A12FA001-AC4F-418D-AE19-62706E023703}">
                      <ahyp:hlinkClr xmlns:ahyp="http://schemas.microsoft.com/office/drawing/2018/hyperlinkcolor" val="tx"/>
                    </a:ext>
                  </a:extLst>
                </a:hlinkClick>
              </a:rPr>
              <a:t>training</a:t>
            </a:r>
            <a:r>
              <a:rPr lang="en" sz="2000" dirty="0">
                <a:latin typeface="Raleway"/>
              </a:rPr>
              <a:t> and related</a:t>
            </a:r>
            <a:r>
              <a:rPr lang="en" sz="2000" dirty="0">
                <a:uFill>
                  <a:noFill/>
                </a:uFill>
                <a:latin typeface="Raleway"/>
                <a:hlinkClick r:id="rId9"/>
              </a:rPr>
              <a:t> </a:t>
            </a:r>
            <a:r>
              <a:rPr lang="en" sz="2000" u="sng" dirty="0">
                <a:solidFill>
                  <a:srgbClr val="1155CC"/>
                </a:solidFill>
                <a:latin typeface="Raleway"/>
                <a:hlinkClick r:id="rId9">
                  <a:extLst>
                    <a:ext uri="{A12FA001-AC4F-418D-AE19-62706E023703}">
                      <ahyp:hlinkClr xmlns:ahyp="http://schemas.microsoft.com/office/drawing/2018/hyperlinkcolor" val="tx"/>
                    </a:ext>
                  </a:extLst>
                </a:hlinkClick>
              </a:rPr>
              <a:t>slides</a:t>
            </a:r>
            <a:r>
              <a:rPr lang="en" sz="2000" dirty="0">
                <a:latin typeface="Raleway"/>
              </a:rPr>
              <a:t> that provide guidance on how to review certified payrolls</a:t>
            </a:r>
            <a:endParaRPr sz="2000" dirty="0">
              <a:latin typeface="Raleway"/>
            </a:endParaRPr>
          </a:p>
        </p:txBody>
      </p:sp>
      <p:sp>
        <p:nvSpPr>
          <p:cNvPr id="245" name="Google Shape;245;p45"/>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6"/>
          <p:cNvSpPr txBox="1">
            <a:spLocks noGrp="1"/>
          </p:cNvSpPr>
          <p:nvPr>
            <p:ph type="title"/>
          </p:nvPr>
        </p:nvSpPr>
        <p:spPr>
          <a:xfrm>
            <a:off x="443567" y="205167"/>
            <a:ext cx="79056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latin typeface="Raleway"/>
                <a:ea typeface="Raleway"/>
                <a:cs typeface="Raleway"/>
                <a:sym typeface="Raleway"/>
              </a:rPr>
              <a:t>Contracted Project Monitoring:  </a:t>
            </a:r>
            <a:endParaRPr lang="en-US" sz="2400">
              <a:latin typeface="Raleway"/>
              <a:ea typeface="Raleway"/>
              <a:cs typeface="Raleway"/>
            </a:endParaRPr>
          </a:p>
          <a:p>
            <a:pPr marL="0" lvl="0" indent="0" algn="l" rtl="0">
              <a:spcBef>
                <a:spcPts val="0"/>
              </a:spcBef>
              <a:spcAft>
                <a:spcPts val="0"/>
              </a:spcAft>
              <a:buNone/>
            </a:pPr>
            <a:r>
              <a:rPr lang="en" sz="2400" dirty="0">
                <a:latin typeface="Raleway"/>
                <a:ea typeface="Raleway"/>
                <a:cs typeface="Raleway"/>
                <a:sym typeface="Raleway"/>
              </a:rPr>
              <a:t>DBRA Reminders</a:t>
            </a:r>
            <a:endParaRPr sz="2400" dirty="0">
              <a:latin typeface="Raleway"/>
              <a:ea typeface="Raleway"/>
              <a:cs typeface="Raleway"/>
              <a:sym typeface="Raleway"/>
            </a:endParaRPr>
          </a:p>
        </p:txBody>
      </p:sp>
      <p:sp>
        <p:nvSpPr>
          <p:cNvPr id="251" name="Google Shape;251;p46"/>
          <p:cNvSpPr txBox="1">
            <a:spLocks noGrp="1"/>
          </p:cNvSpPr>
          <p:nvPr>
            <p:ph idx="1"/>
          </p:nvPr>
        </p:nvSpPr>
        <p:spPr>
          <a:xfrm>
            <a:off x="143067" y="1350400"/>
            <a:ext cx="11836000" cy="3447937"/>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lvl="0" indent="-481965" algn="l" rtl="0">
              <a:lnSpc>
                <a:spcPct val="100000"/>
              </a:lnSpc>
              <a:spcBef>
                <a:spcPts val="0"/>
              </a:spcBef>
              <a:spcAft>
                <a:spcPts val="0"/>
              </a:spcAft>
              <a:buSzPts val="2100"/>
              <a:buChar char="•"/>
            </a:pPr>
            <a:r>
              <a:rPr lang="en" sz="2100" dirty="0">
                <a:latin typeface="Raleway"/>
              </a:rPr>
              <a:t>DBRA does </a:t>
            </a:r>
            <a:r>
              <a:rPr lang="en" sz="2100" u="sng" dirty="0">
                <a:latin typeface="Raleway"/>
              </a:rPr>
              <a:t>not</a:t>
            </a:r>
            <a:r>
              <a:rPr lang="en" sz="2100" dirty="0">
                <a:latin typeface="Raleway"/>
              </a:rPr>
              <a:t> apply to:</a:t>
            </a:r>
            <a:endParaRPr lang="en-US" sz="2100" dirty="0">
              <a:latin typeface="Raleway"/>
            </a:endParaRPr>
          </a:p>
          <a:p>
            <a:pPr marL="1218565" lvl="1" indent="-456565" algn="l" rtl="0">
              <a:lnSpc>
                <a:spcPct val="100000"/>
              </a:lnSpc>
              <a:spcBef>
                <a:spcPts val="1333"/>
              </a:spcBef>
              <a:spcAft>
                <a:spcPts val="0"/>
              </a:spcAft>
              <a:buSzPts val="1800"/>
              <a:buChar char="•"/>
            </a:pPr>
            <a:r>
              <a:rPr lang="en" sz="2100" dirty="0">
                <a:latin typeface="Raleway"/>
              </a:rPr>
              <a:t>LEA employees performing labor</a:t>
            </a:r>
            <a:endParaRPr sz="2100" dirty="0">
              <a:latin typeface="Raleway"/>
            </a:endParaRPr>
          </a:p>
          <a:p>
            <a:pPr marL="1218565" lvl="1" indent="-456565" algn="l" rtl="0">
              <a:lnSpc>
                <a:spcPct val="100000"/>
              </a:lnSpc>
              <a:spcBef>
                <a:spcPts val="0"/>
              </a:spcBef>
              <a:spcAft>
                <a:spcPts val="0"/>
              </a:spcAft>
              <a:buSzPts val="1800"/>
              <a:buChar char="•"/>
            </a:pPr>
            <a:r>
              <a:rPr lang="en" sz="2100" dirty="0">
                <a:latin typeface="Raleway"/>
              </a:rPr>
              <a:t>“Plug and play” deliveries (e.g., appliance delivery and hook up to </a:t>
            </a:r>
            <a:r>
              <a:rPr lang="en" sz="2100" u="sng" dirty="0">
                <a:latin typeface="Raleway"/>
              </a:rPr>
              <a:t>existing</a:t>
            </a:r>
            <a:r>
              <a:rPr lang="en" sz="2100" dirty="0">
                <a:latin typeface="Raleway"/>
              </a:rPr>
              <a:t> utilities)</a:t>
            </a:r>
            <a:endParaRPr sz="2100" dirty="0">
              <a:latin typeface="Raleway"/>
            </a:endParaRPr>
          </a:p>
          <a:p>
            <a:pPr marL="1218565" lvl="1" indent="-456565" algn="l" rtl="0">
              <a:lnSpc>
                <a:spcPct val="100000"/>
              </a:lnSpc>
              <a:spcBef>
                <a:spcPts val="0"/>
              </a:spcBef>
              <a:spcAft>
                <a:spcPts val="0"/>
              </a:spcAft>
              <a:buSzPts val="1800"/>
              <a:buChar char="•"/>
            </a:pPr>
            <a:r>
              <a:rPr lang="en" sz="2100" dirty="0">
                <a:latin typeface="Raleway"/>
              </a:rPr>
              <a:t>Maintenance work</a:t>
            </a:r>
            <a:endParaRPr sz="2100" dirty="0">
              <a:latin typeface="Raleway"/>
            </a:endParaRPr>
          </a:p>
          <a:p>
            <a:pPr marL="1218565" lvl="1" indent="-456565" algn="l" rtl="0">
              <a:lnSpc>
                <a:spcPct val="100000"/>
              </a:lnSpc>
              <a:spcBef>
                <a:spcPts val="0"/>
              </a:spcBef>
              <a:spcAft>
                <a:spcPts val="0"/>
              </a:spcAft>
              <a:buSzPts val="1800"/>
              <a:buChar char="•"/>
            </a:pPr>
            <a:r>
              <a:rPr lang="en" sz="2100" dirty="0">
                <a:latin typeface="Raleway"/>
              </a:rPr>
              <a:t>Sole proprietors (confirm business type at Secretary of State </a:t>
            </a:r>
            <a:r>
              <a:rPr lang="en" sz="2100" u="sng" dirty="0">
                <a:solidFill>
                  <a:schemeClr val="hlink"/>
                </a:solidFill>
                <a:latin typeface="Raleway"/>
                <a:hlinkClick r:id="rId3">
                  <a:extLst>
                    <a:ext uri="{A12FA001-AC4F-418D-AE19-62706E023703}">
                      <ahyp:hlinkClr xmlns:ahyp="http://schemas.microsoft.com/office/drawing/2018/hyperlinkcolor" val="tx"/>
                    </a:ext>
                  </a:extLst>
                </a:hlinkClick>
              </a:rPr>
              <a:t>website</a:t>
            </a:r>
            <a:r>
              <a:rPr lang="en" sz="2100" dirty="0">
                <a:latin typeface="Raleway"/>
              </a:rPr>
              <a:t> and ensure no employees or subcontractors were hired to assist with the LEA project)</a:t>
            </a:r>
            <a:endParaRPr sz="2100" dirty="0">
              <a:latin typeface="Raleway"/>
            </a:endParaRPr>
          </a:p>
          <a:p>
            <a:pPr marL="608965" lvl="0" indent="-481965" algn="l" rtl="0">
              <a:lnSpc>
                <a:spcPct val="100000"/>
              </a:lnSpc>
              <a:spcBef>
                <a:spcPts val="1333"/>
              </a:spcBef>
              <a:spcAft>
                <a:spcPts val="0"/>
              </a:spcAft>
              <a:buSzPts val="2100"/>
              <a:buChar char="•"/>
            </a:pPr>
            <a:r>
              <a:rPr lang="en" sz="2100" dirty="0">
                <a:latin typeface="Raleway"/>
              </a:rPr>
              <a:t>Must combine the cost of equipment plus the cost of installation in considering the $2,000 DBRA threshold (regardless of how installation is funded)</a:t>
            </a:r>
            <a:endParaRPr sz="2800" dirty="0"/>
          </a:p>
          <a:p>
            <a:pPr marL="0" lvl="0" indent="0" algn="l" rtl="0">
              <a:lnSpc>
                <a:spcPct val="100000"/>
              </a:lnSpc>
              <a:spcBef>
                <a:spcPts val="0"/>
              </a:spcBef>
              <a:spcAft>
                <a:spcPts val="0"/>
              </a:spcAft>
              <a:buNone/>
            </a:pPr>
            <a:endParaRPr sz="2400" dirty="0"/>
          </a:p>
        </p:txBody>
      </p:sp>
      <p:sp>
        <p:nvSpPr>
          <p:cNvPr id="252" name="Google Shape;252;p46"/>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47"/>
          <p:cNvSpPr txBox="1">
            <a:spLocks noGrp="1"/>
          </p:cNvSpPr>
          <p:nvPr>
            <p:ph type="title"/>
          </p:nvPr>
        </p:nvSpPr>
        <p:spPr>
          <a:xfrm>
            <a:off x="443567" y="205167"/>
            <a:ext cx="79056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latin typeface="Raleway"/>
                <a:ea typeface="Raleway"/>
                <a:cs typeface="Raleway"/>
                <a:sym typeface="Raleway"/>
              </a:rPr>
              <a:t>Contracted Project Monitoring:  Davis-Bacon and Related Acts (DRBA) Next Steps</a:t>
            </a:r>
            <a:endParaRPr sz="2400" dirty="0">
              <a:latin typeface="Raleway"/>
              <a:ea typeface="Raleway"/>
              <a:cs typeface="Raleway"/>
              <a:sym typeface="Raleway"/>
            </a:endParaRPr>
          </a:p>
        </p:txBody>
      </p:sp>
      <p:sp>
        <p:nvSpPr>
          <p:cNvPr id="258" name="Google Shape;258;p47"/>
          <p:cNvSpPr txBox="1">
            <a:spLocks noGrp="1"/>
          </p:cNvSpPr>
          <p:nvPr>
            <p:ph idx="1"/>
          </p:nvPr>
        </p:nvSpPr>
        <p:spPr>
          <a:xfrm>
            <a:off x="337734" y="1297483"/>
            <a:ext cx="11334400" cy="50608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lvl="0" indent="-481965" algn="l" rtl="0">
              <a:lnSpc>
                <a:spcPct val="100000"/>
              </a:lnSpc>
              <a:spcBef>
                <a:spcPts val="0"/>
              </a:spcBef>
              <a:spcAft>
                <a:spcPts val="0"/>
              </a:spcAft>
              <a:buSzPts val="2100"/>
              <a:buChar char="•"/>
            </a:pPr>
            <a:r>
              <a:rPr lang="en" sz="2000" dirty="0">
                <a:latin typeface="Raleway"/>
              </a:rPr>
              <a:t>Open project?</a:t>
            </a:r>
            <a:endParaRPr lang="en-US" sz="2000" dirty="0">
              <a:latin typeface="Raleway"/>
            </a:endParaRPr>
          </a:p>
          <a:p>
            <a:pPr marL="1218565" lvl="1" indent="-481965" algn="l" rtl="0">
              <a:lnSpc>
                <a:spcPct val="100000"/>
              </a:lnSpc>
              <a:spcBef>
                <a:spcPts val="0"/>
              </a:spcBef>
              <a:spcAft>
                <a:spcPts val="0"/>
              </a:spcAft>
              <a:buSzPts val="2100"/>
              <a:buChar char="•"/>
            </a:pPr>
            <a:r>
              <a:rPr lang="en" sz="2000" dirty="0">
                <a:latin typeface="Raleway"/>
              </a:rPr>
              <a:t>Bring into full compliance (contract provisions, prevailing wages paid project inception to date, weekly certified payrolls, visible poster/wage determination)</a:t>
            </a:r>
            <a:endParaRPr sz="2000" dirty="0">
              <a:latin typeface="Raleway"/>
            </a:endParaRPr>
          </a:p>
          <a:p>
            <a:pPr marL="608965" lvl="0" indent="-481965" algn="l" rtl="0">
              <a:lnSpc>
                <a:spcPct val="100000"/>
              </a:lnSpc>
              <a:spcBef>
                <a:spcPts val="1333"/>
              </a:spcBef>
              <a:spcAft>
                <a:spcPts val="0"/>
              </a:spcAft>
              <a:buSzPts val="2100"/>
              <a:buChar char="•"/>
            </a:pPr>
            <a:r>
              <a:rPr lang="en" sz="2000" dirty="0">
                <a:latin typeface="Raleway"/>
              </a:rPr>
              <a:t>Closed project?</a:t>
            </a:r>
            <a:endParaRPr sz="2000" dirty="0">
              <a:latin typeface="Raleway"/>
            </a:endParaRPr>
          </a:p>
          <a:p>
            <a:pPr marL="1218565" lvl="1" indent="-456565" algn="l" rtl="0">
              <a:lnSpc>
                <a:spcPct val="100000"/>
              </a:lnSpc>
              <a:spcBef>
                <a:spcPts val="0"/>
              </a:spcBef>
              <a:spcAft>
                <a:spcPts val="0"/>
              </a:spcAft>
              <a:buSzPts val="1800"/>
              <a:buChar char="•"/>
            </a:pPr>
            <a:r>
              <a:rPr lang="en" sz="2000" dirty="0">
                <a:latin typeface="Raleway"/>
              </a:rPr>
              <a:t>Were prevailing wages (PW) paid by contractors and subcontractors (LEA needs to obtain related payroll records and at least spot check against applicable wage determination)?</a:t>
            </a:r>
            <a:endParaRPr sz="2000" dirty="0">
              <a:latin typeface="Raleway"/>
            </a:endParaRPr>
          </a:p>
          <a:p>
            <a:pPr marL="1218565" lvl="1" indent="-456565" algn="l" rtl="0">
              <a:lnSpc>
                <a:spcPct val="100000"/>
              </a:lnSpc>
              <a:spcBef>
                <a:spcPts val="1333"/>
              </a:spcBef>
              <a:spcAft>
                <a:spcPts val="0"/>
              </a:spcAft>
              <a:buSzPts val="1800"/>
              <a:buChar char="•"/>
            </a:pPr>
            <a:r>
              <a:rPr lang="en" sz="2000" dirty="0">
                <a:latin typeface="Raleway"/>
              </a:rPr>
              <a:t>If yes, and documentation shows PW were paid, contact </a:t>
            </a:r>
            <a:r>
              <a:rPr lang="en" sz="2000" u="sng" dirty="0">
                <a:solidFill>
                  <a:schemeClr val="hlink"/>
                </a:solidFill>
                <a:latin typeface="Raleway"/>
                <a:hlinkClick r:id="rId3">
                  <a:extLst>
                    <a:ext uri="{A12FA001-AC4F-418D-AE19-62706E023703}">
                      <ahyp:hlinkClr xmlns:ahyp="http://schemas.microsoft.com/office/drawing/2018/hyperlinkcolor" val="tx"/>
                    </a:ext>
                  </a:extLst>
                </a:hlinkClick>
              </a:rPr>
              <a:t>Nazie Mohajeri-Nelson</a:t>
            </a:r>
            <a:r>
              <a:rPr lang="en" sz="2000" dirty="0">
                <a:latin typeface="Raleway"/>
              </a:rPr>
              <a:t> regarding </a:t>
            </a:r>
            <a:r>
              <a:rPr lang="en" sz="2000" b="1" i="1" u="sng" dirty="0">
                <a:latin typeface="Raleway"/>
              </a:rPr>
              <a:t>optional</a:t>
            </a:r>
            <a:r>
              <a:rPr lang="en" sz="2000" b="1" i="1" dirty="0">
                <a:latin typeface="Raleway"/>
              </a:rPr>
              <a:t> </a:t>
            </a:r>
            <a:r>
              <a:rPr lang="en" sz="2000" dirty="0">
                <a:latin typeface="Raleway"/>
              </a:rPr>
              <a:t>waiver process, for extenuating circumstances, such as an audit finding</a:t>
            </a:r>
            <a:endParaRPr sz="2000" dirty="0">
              <a:latin typeface="Raleway"/>
            </a:endParaRPr>
          </a:p>
          <a:p>
            <a:pPr marL="1218565" lvl="1" indent="-456565" algn="l" rtl="0">
              <a:lnSpc>
                <a:spcPct val="100000"/>
              </a:lnSpc>
              <a:spcBef>
                <a:spcPts val="1333"/>
              </a:spcBef>
              <a:spcAft>
                <a:spcPts val="0"/>
              </a:spcAft>
              <a:buSzPts val="1800"/>
              <a:buChar char="•"/>
            </a:pPr>
            <a:r>
              <a:rPr lang="en" sz="2000" dirty="0">
                <a:latin typeface="Raleway"/>
              </a:rPr>
              <a:t>If no, must make laborers whole (pay back wages) at the PW rate or find a non-federal funding source</a:t>
            </a:r>
            <a:endParaRPr sz="2000" dirty="0">
              <a:latin typeface="Raleway"/>
            </a:endParaRPr>
          </a:p>
          <a:p>
            <a:pPr marL="1218565" lvl="1" indent="-456565" algn="l" rtl="0">
              <a:lnSpc>
                <a:spcPct val="100000"/>
              </a:lnSpc>
              <a:spcBef>
                <a:spcPts val="1333"/>
              </a:spcBef>
              <a:spcAft>
                <a:spcPts val="1333"/>
              </a:spcAft>
              <a:buSzPts val="1800"/>
              <a:buChar char="•"/>
            </a:pPr>
            <a:r>
              <a:rPr lang="en" sz="2000" dirty="0">
                <a:latin typeface="Raleway"/>
              </a:rPr>
              <a:t>Contact CDE with questions</a:t>
            </a:r>
            <a:endParaRPr sz="2000" dirty="0">
              <a:latin typeface="Raleway"/>
            </a:endParaRPr>
          </a:p>
        </p:txBody>
      </p:sp>
      <p:sp>
        <p:nvSpPr>
          <p:cNvPr id="259" name="Google Shape;259;p47"/>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48"/>
          <p:cNvSpPr txBox="1">
            <a:spLocks noGrp="1"/>
          </p:cNvSpPr>
          <p:nvPr>
            <p:ph type="title"/>
          </p:nvPr>
        </p:nvSpPr>
        <p:spPr>
          <a:xfrm>
            <a:off x="443567" y="205167"/>
            <a:ext cx="8686000" cy="898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latin typeface="Raleway"/>
                <a:ea typeface="Raleway"/>
                <a:cs typeface="Raleway"/>
                <a:sym typeface="Raleway"/>
              </a:rPr>
              <a:t>Contracted Project Monitoring: </a:t>
            </a:r>
            <a:endParaRPr lang="en-US" sz="2400" dirty="0">
              <a:latin typeface="Raleway"/>
              <a:ea typeface="Raleway"/>
              <a:cs typeface="Raleway"/>
            </a:endParaRPr>
          </a:p>
          <a:p>
            <a:r>
              <a:rPr lang="en" sz="2400" dirty="0">
                <a:latin typeface="Raleway"/>
                <a:ea typeface="Raleway"/>
                <a:cs typeface="Raleway"/>
                <a:sym typeface="Raleway"/>
              </a:rPr>
              <a:t> “Construction Questionnaire”</a:t>
            </a:r>
            <a:endParaRPr sz="2400" dirty="0">
              <a:latin typeface="Raleway"/>
              <a:ea typeface="Raleway"/>
              <a:cs typeface="Raleway"/>
              <a:sym typeface="Raleway"/>
            </a:endParaRPr>
          </a:p>
        </p:txBody>
      </p:sp>
      <p:sp>
        <p:nvSpPr>
          <p:cNvPr id="265" name="Google Shape;265;p48"/>
          <p:cNvSpPr txBox="1">
            <a:spLocks noGrp="1"/>
          </p:cNvSpPr>
          <p:nvPr>
            <p:ph idx="1"/>
          </p:nvPr>
        </p:nvSpPr>
        <p:spPr>
          <a:xfrm>
            <a:off x="131233" y="1338567"/>
            <a:ext cx="11930400" cy="4908324"/>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indent="-456565">
              <a:buSzPts val="1800"/>
            </a:pPr>
            <a:r>
              <a:rPr lang="en" sz="2100" dirty="0">
                <a:latin typeface="Raleway"/>
              </a:rPr>
              <a:t>“Construction” Questionnaire (CQ) is a misnomer - respond based on </a:t>
            </a:r>
            <a:r>
              <a:rPr lang="en" sz="2100" u="sng" dirty="0">
                <a:latin typeface="Raleway"/>
              </a:rPr>
              <a:t>all</a:t>
            </a:r>
            <a:r>
              <a:rPr lang="en" sz="2100" dirty="0">
                <a:latin typeface="Raleway"/>
              </a:rPr>
              <a:t> ESSER and Rural Co-Action activity grant inception to date (not just construction and not just this fiscal year) </a:t>
            </a:r>
            <a:endParaRPr lang="en-US" sz="2100" dirty="0">
              <a:latin typeface="Raleway"/>
            </a:endParaRPr>
          </a:p>
          <a:p>
            <a:pPr marL="1218565" lvl="1" indent="-431165" algn="l" rtl="0">
              <a:lnSpc>
                <a:spcPct val="90000"/>
              </a:lnSpc>
              <a:spcBef>
                <a:spcPts val="1333"/>
              </a:spcBef>
              <a:spcAft>
                <a:spcPts val="0"/>
              </a:spcAft>
              <a:buSzPts val="1500"/>
              <a:buChar char="•"/>
            </a:pPr>
            <a:r>
              <a:rPr lang="en" sz="2100" dirty="0">
                <a:latin typeface="Raleway"/>
              </a:rPr>
              <a:t>LEAs may submit multiple CQs or group the projects on one CQ (e.g., project #1, project #2, etc.)</a:t>
            </a:r>
            <a:endParaRPr sz="2100" dirty="0">
              <a:latin typeface="Raleway"/>
            </a:endParaRPr>
          </a:p>
          <a:p>
            <a:pPr marL="1218565" lvl="1" indent="-431165" algn="l" rtl="0">
              <a:lnSpc>
                <a:spcPct val="90000"/>
              </a:lnSpc>
              <a:spcBef>
                <a:spcPts val="0"/>
              </a:spcBef>
              <a:spcAft>
                <a:spcPts val="0"/>
              </a:spcAft>
              <a:buSzPts val="1500"/>
              <a:buChar char="•"/>
            </a:pPr>
            <a:r>
              <a:rPr lang="en" sz="2100" dirty="0">
                <a:latin typeface="Raleway"/>
              </a:rPr>
              <a:t>CQ due date was April 5, 2024 - contact CDE for extensions or if a revised CQ needs to be submitted</a:t>
            </a:r>
            <a:endParaRPr sz="2100" dirty="0">
              <a:latin typeface="Raleway"/>
            </a:endParaRPr>
          </a:p>
          <a:p>
            <a:pPr marL="608965" lvl="0" indent="-456565" algn="l" rtl="0">
              <a:lnSpc>
                <a:spcPct val="100000"/>
              </a:lnSpc>
              <a:spcBef>
                <a:spcPts val="1333"/>
              </a:spcBef>
              <a:spcAft>
                <a:spcPts val="0"/>
              </a:spcAft>
              <a:buSzPts val="1800"/>
              <a:buChar char="•"/>
            </a:pPr>
            <a:r>
              <a:rPr lang="en" sz="2100" dirty="0">
                <a:latin typeface="Raleway"/>
              </a:rPr>
              <a:t>General section only applies to construction (34 CFR 75.600-617 except 601 and 605)</a:t>
            </a:r>
            <a:endParaRPr sz="2100" dirty="0">
              <a:latin typeface="Raleway"/>
            </a:endParaRPr>
          </a:p>
          <a:p>
            <a:pPr marL="1218565" lvl="1" indent="-431165" algn="l" rtl="0">
              <a:lnSpc>
                <a:spcPct val="90000"/>
              </a:lnSpc>
              <a:spcBef>
                <a:spcPts val="1333"/>
              </a:spcBef>
              <a:spcAft>
                <a:spcPts val="0"/>
              </a:spcAft>
              <a:buSzPts val="1500"/>
              <a:buChar char="•"/>
            </a:pPr>
            <a:r>
              <a:rPr lang="en" sz="2100" dirty="0">
                <a:latin typeface="Raleway"/>
              </a:rPr>
              <a:t>If the General section is not applicable to a project, please indicate </a:t>
            </a:r>
            <a:r>
              <a:rPr lang="en" sz="2100" u="sng" dirty="0">
                <a:latin typeface="Raleway"/>
              </a:rPr>
              <a:t>why</a:t>
            </a:r>
            <a:r>
              <a:rPr lang="en" sz="2100" dirty="0">
                <a:latin typeface="Raleway"/>
              </a:rPr>
              <a:t> it is not applicable on the questionnaire (e.g., our HVAC project only replaced existing outdated equipment and did not involve moving load bearing walls)</a:t>
            </a:r>
            <a:endParaRPr sz="2100" dirty="0">
              <a:latin typeface="Raleway"/>
            </a:endParaRPr>
          </a:p>
          <a:p>
            <a:pPr marL="608965" lvl="0" indent="-456565" algn="l" rtl="0">
              <a:lnSpc>
                <a:spcPct val="100000"/>
              </a:lnSpc>
              <a:spcBef>
                <a:spcPts val="1333"/>
              </a:spcBef>
              <a:spcAft>
                <a:spcPts val="0"/>
              </a:spcAft>
              <a:buSzPts val="1800"/>
              <a:buChar char="•"/>
            </a:pPr>
            <a:r>
              <a:rPr lang="en" sz="2100" dirty="0">
                <a:latin typeface="Raleway"/>
              </a:rPr>
              <a:t>Contract Clauses section applies to all federally funded projects (2 CFR 200 Appendix II)</a:t>
            </a:r>
            <a:endParaRPr sz="2100" dirty="0">
              <a:latin typeface="Raleway"/>
            </a:endParaRPr>
          </a:p>
          <a:p>
            <a:pPr marL="608965" lvl="0" indent="-456565" algn="l" rtl="0">
              <a:lnSpc>
                <a:spcPct val="100000"/>
              </a:lnSpc>
              <a:spcBef>
                <a:spcPts val="1333"/>
              </a:spcBef>
              <a:spcAft>
                <a:spcPts val="0"/>
              </a:spcAft>
              <a:buSzPts val="1800"/>
              <a:buChar char="•"/>
            </a:pPr>
            <a:r>
              <a:rPr lang="en" sz="2100" dirty="0">
                <a:latin typeface="Raleway"/>
              </a:rPr>
              <a:t>DBRA section may ask for a certified payroll sample to be submitted in Syncplicity in which case CDE may include a sample request as part of any necessary corrective actions</a:t>
            </a:r>
            <a:endParaRPr sz="2100" dirty="0">
              <a:latin typeface="Raleway"/>
            </a:endParaRPr>
          </a:p>
        </p:txBody>
      </p:sp>
      <p:sp>
        <p:nvSpPr>
          <p:cNvPr id="266" name="Google Shape;266;p48"/>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9"/>
          <p:cNvSpPr txBox="1">
            <a:spLocks noGrp="1"/>
          </p:cNvSpPr>
          <p:nvPr>
            <p:ph type="title"/>
          </p:nvPr>
        </p:nvSpPr>
        <p:spPr>
          <a:xfrm>
            <a:off x="443567" y="205167"/>
            <a:ext cx="8686000" cy="89840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latin typeface="Raleway"/>
                <a:ea typeface="Raleway"/>
                <a:cs typeface="Raleway"/>
                <a:sym typeface="Raleway"/>
              </a:rPr>
              <a:t>Contracted Project Monitoring: </a:t>
            </a:r>
            <a:endParaRPr lang="en-US" sz="2400" dirty="0">
              <a:latin typeface="Raleway"/>
              <a:ea typeface="Raleway"/>
              <a:cs typeface="Raleway"/>
            </a:endParaRPr>
          </a:p>
          <a:p>
            <a:r>
              <a:rPr lang="en" sz="2400" dirty="0">
                <a:latin typeface="Raleway"/>
                <a:ea typeface="Raleway"/>
                <a:cs typeface="Raleway"/>
                <a:sym typeface="Raleway"/>
              </a:rPr>
              <a:t> BEST Projects and Construction on Leased Property</a:t>
            </a:r>
            <a:endParaRPr sz="2400" dirty="0">
              <a:latin typeface="Raleway"/>
              <a:ea typeface="Raleway"/>
              <a:cs typeface="Raleway"/>
              <a:sym typeface="Raleway"/>
            </a:endParaRPr>
          </a:p>
        </p:txBody>
      </p:sp>
      <p:sp>
        <p:nvSpPr>
          <p:cNvPr id="272" name="Google Shape;272;p49"/>
          <p:cNvSpPr txBox="1">
            <a:spLocks noGrp="1"/>
          </p:cNvSpPr>
          <p:nvPr>
            <p:ph idx="1"/>
          </p:nvPr>
        </p:nvSpPr>
        <p:spPr>
          <a:xfrm>
            <a:off x="131233" y="1445000"/>
            <a:ext cx="11930400" cy="4494073"/>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608965" lvl="0" indent="-481965" algn="l" rtl="0">
              <a:lnSpc>
                <a:spcPct val="100000"/>
              </a:lnSpc>
              <a:spcBef>
                <a:spcPts val="1333"/>
              </a:spcBef>
              <a:spcAft>
                <a:spcPts val="0"/>
              </a:spcAft>
              <a:buSzPts val="2100"/>
              <a:buChar char="•"/>
            </a:pPr>
            <a:r>
              <a:rPr lang="en" sz="2100" dirty="0">
                <a:latin typeface="Raleway"/>
              </a:rPr>
              <a:t>Use of ESSER funding to meet a BEST award match triggers federal requirements for the </a:t>
            </a:r>
            <a:r>
              <a:rPr lang="en" sz="2100" u="sng" dirty="0">
                <a:latin typeface="Raleway"/>
              </a:rPr>
              <a:t>entire</a:t>
            </a:r>
            <a:r>
              <a:rPr lang="en" sz="2100" dirty="0">
                <a:latin typeface="Raleway"/>
              </a:rPr>
              <a:t> BEST project</a:t>
            </a:r>
            <a:endParaRPr lang="en-US" sz="2100" dirty="0">
              <a:latin typeface="Raleway"/>
            </a:endParaRPr>
          </a:p>
          <a:p>
            <a:pPr marL="1218565" lvl="1" indent="-456565" algn="l" rtl="0">
              <a:lnSpc>
                <a:spcPct val="100000"/>
              </a:lnSpc>
              <a:spcBef>
                <a:spcPts val="1333"/>
              </a:spcBef>
              <a:spcAft>
                <a:spcPts val="0"/>
              </a:spcAft>
              <a:buSzPts val="1800"/>
              <a:buChar char="•"/>
            </a:pPr>
            <a:r>
              <a:rPr lang="en" sz="2100" dirty="0">
                <a:latin typeface="Raleway"/>
              </a:rPr>
              <a:t>This includes DBRA requirements and notice of federal interest ($1 million or more in federal funds)</a:t>
            </a:r>
            <a:endParaRPr sz="2100" dirty="0">
              <a:latin typeface="Raleway"/>
            </a:endParaRPr>
          </a:p>
          <a:p>
            <a:pPr marL="608965" lvl="0" indent="-481965" algn="l" rtl="0">
              <a:lnSpc>
                <a:spcPct val="100000"/>
              </a:lnSpc>
              <a:spcBef>
                <a:spcPts val="1333"/>
              </a:spcBef>
              <a:spcAft>
                <a:spcPts val="0"/>
              </a:spcAft>
              <a:buSzPts val="2100"/>
              <a:buChar char="•"/>
            </a:pPr>
            <a:r>
              <a:rPr lang="en" sz="2100" dirty="0">
                <a:latin typeface="Raleway"/>
              </a:rPr>
              <a:t>Construction on property involved in a lease-to-own agreement is unallowable per </a:t>
            </a:r>
            <a:r>
              <a:rPr lang="en" sz="2100" u="sng" dirty="0">
                <a:solidFill>
                  <a:schemeClr val="hlink"/>
                </a:solidFill>
                <a:latin typeface="Raleway"/>
                <a:hlinkClick r:id="rId3">
                  <a:extLst>
                    <a:ext uri="{A12FA001-AC4F-418D-AE19-62706E023703}">
                      <ahyp:hlinkClr xmlns:ahyp="http://schemas.microsoft.com/office/drawing/2018/hyperlinkcolor" val="tx"/>
                    </a:ext>
                  </a:extLst>
                </a:hlinkClick>
              </a:rPr>
              <a:t>34 CFR 75.603</a:t>
            </a:r>
            <a:endParaRPr sz="2100" dirty="0">
              <a:solidFill>
                <a:schemeClr val="hlink"/>
              </a:solidFill>
              <a:latin typeface="Raleway"/>
            </a:endParaRPr>
          </a:p>
          <a:p>
            <a:pPr marL="1218565" lvl="1" indent="-456565" algn="l" rtl="0">
              <a:lnSpc>
                <a:spcPct val="100000"/>
              </a:lnSpc>
              <a:spcBef>
                <a:spcPts val="1333"/>
              </a:spcBef>
              <a:spcAft>
                <a:spcPts val="0"/>
              </a:spcAft>
              <a:buSzPts val="1800"/>
              <a:buChar char="•"/>
            </a:pPr>
            <a:r>
              <a:rPr lang="en" sz="2100" i="1" dirty="0">
                <a:latin typeface="Raleway"/>
              </a:rPr>
              <a:t>A grantee must have or obtain a full title or other interest in the site, including right of access, that is sufficient to insure the grantee's undisturbed use and possession of the facilities for 50 years or the useful life of the facilities, whichever is longer.</a:t>
            </a:r>
            <a:endParaRPr sz="2100" i="1" dirty="0">
              <a:latin typeface="Raleway"/>
            </a:endParaRPr>
          </a:p>
          <a:p>
            <a:pPr marL="1218565" lvl="1" indent="-456565">
              <a:spcBef>
                <a:spcPts val="1333"/>
              </a:spcBef>
              <a:buSzPts val="1800"/>
            </a:pPr>
            <a:r>
              <a:rPr lang="en" sz="2100" dirty="0">
                <a:latin typeface="Raleway"/>
              </a:rPr>
              <a:t>This includes property that is part of a lease-to-own arrangement between a charter school and the district</a:t>
            </a:r>
            <a:endParaRPr sz="2400" dirty="0">
              <a:latin typeface="Raleway"/>
            </a:endParaRPr>
          </a:p>
        </p:txBody>
      </p:sp>
      <p:sp>
        <p:nvSpPr>
          <p:cNvPr id="273" name="Google Shape;273;p49"/>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50"/>
          <p:cNvSpPr txBox="1">
            <a:spLocks noGrp="1"/>
          </p:cNvSpPr>
          <p:nvPr>
            <p:ph type="title"/>
          </p:nvPr>
        </p:nvSpPr>
        <p:spPr>
          <a:xfrm>
            <a:off x="443565" y="205176"/>
            <a:ext cx="80652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dirty="0">
                <a:latin typeface="Raleway"/>
                <a:ea typeface="Raleway"/>
                <a:cs typeface="Raleway"/>
                <a:sym typeface="Raleway"/>
              </a:rPr>
              <a:t>ESSER Safe Return &amp; Use of Funds Plan</a:t>
            </a:r>
            <a:endParaRPr lang="en-US" sz="2400" dirty="0">
              <a:latin typeface="Raleway"/>
              <a:ea typeface="Raleway"/>
              <a:cs typeface="Raleway"/>
            </a:endParaRPr>
          </a:p>
        </p:txBody>
      </p:sp>
      <p:sp>
        <p:nvSpPr>
          <p:cNvPr id="279" name="Google Shape;279;p50"/>
          <p:cNvSpPr txBox="1">
            <a:spLocks noGrp="1"/>
          </p:cNvSpPr>
          <p:nvPr>
            <p:ph idx="1"/>
          </p:nvPr>
        </p:nvSpPr>
        <p:spPr>
          <a:xfrm>
            <a:off x="446617" y="1522730"/>
            <a:ext cx="10515600" cy="3411409"/>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067"/>
              </a:spcBef>
              <a:spcAft>
                <a:spcPts val="2400"/>
              </a:spcAft>
              <a:buNone/>
            </a:pPr>
            <a:r>
              <a:rPr lang="en" sz="2100" dirty="0">
                <a:solidFill>
                  <a:srgbClr val="333333"/>
                </a:solidFill>
                <a:highlight>
                  <a:srgbClr val="FFFFFF"/>
                </a:highlight>
                <a:latin typeface="Raleway"/>
              </a:rPr>
              <a:t>Each recipient of an ARP ESSER III allocation, including supplemental awards, is required to develop, make publicly available, and submit to CDE a </a:t>
            </a:r>
            <a:r>
              <a:rPr lang="en" sz="2100" b="1" dirty="0">
                <a:solidFill>
                  <a:srgbClr val="333333"/>
                </a:solidFill>
                <a:highlight>
                  <a:srgbClr val="FFFFFF"/>
                </a:highlight>
                <a:latin typeface="Raleway"/>
              </a:rPr>
              <a:t>Safe Return to In-Person Instruction Plan</a:t>
            </a:r>
            <a:r>
              <a:rPr lang="en" sz="2100" dirty="0">
                <a:solidFill>
                  <a:srgbClr val="333333"/>
                </a:solidFill>
                <a:highlight>
                  <a:srgbClr val="FFFFFF"/>
                </a:highlight>
                <a:latin typeface="Raleway"/>
              </a:rPr>
              <a:t> and an </a:t>
            </a:r>
            <a:r>
              <a:rPr lang="en" sz="2100" b="1" dirty="0">
                <a:solidFill>
                  <a:srgbClr val="333333"/>
                </a:solidFill>
                <a:highlight>
                  <a:srgbClr val="FFFFFF"/>
                </a:highlight>
                <a:latin typeface="Raleway"/>
              </a:rPr>
              <a:t>ARP ESSER III Use of Funds Plan</a:t>
            </a:r>
            <a:r>
              <a:rPr lang="en" sz="2100" dirty="0">
                <a:solidFill>
                  <a:srgbClr val="333333"/>
                </a:solidFill>
                <a:highlight>
                  <a:srgbClr val="FFFFFF"/>
                </a:highlight>
                <a:latin typeface="Raleway"/>
              </a:rPr>
              <a:t>.</a:t>
            </a:r>
            <a:endParaRPr sz="2100" dirty="0">
              <a:solidFill>
                <a:srgbClr val="333333"/>
              </a:solidFill>
              <a:highlight>
                <a:srgbClr val="FFFFFF"/>
              </a:highlight>
              <a:latin typeface="Raleway"/>
            </a:endParaRPr>
          </a:p>
          <a:p>
            <a:pPr marL="0" indent="0">
              <a:spcBef>
                <a:spcPts val="1067"/>
              </a:spcBef>
              <a:spcAft>
                <a:spcPts val="2400"/>
              </a:spcAft>
              <a:buNone/>
            </a:pPr>
            <a:r>
              <a:rPr lang="en" sz="2100" dirty="0">
                <a:solidFill>
                  <a:srgbClr val="333333"/>
                </a:solidFill>
                <a:highlight>
                  <a:srgbClr val="FFFFFF"/>
                </a:highlight>
                <a:latin typeface="Raleway"/>
              </a:rPr>
              <a:t>The plans should be reviewed every 6 months and revised, if needed.</a:t>
            </a:r>
            <a:endParaRPr sz="2100" dirty="0">
              <a:solidFill>
                <a:srgbClr val="333333"/>
              </a:solidFill>
              <a:highlight>
                <a:srgbClr val="FFFFFF"/>
              </a:highlight>
              <a:latin typeface="Raleway"/>
            </a:endParaRPr>
          </a:p>
          <a:p>
            <a:pPr marL="0" indent="0">
              <a:spcBef>
                <a:spcPts val="1067"/>
              </a:spcBef>
              <a:buNone/>
            </a:pPr>
            <a:r>
              <a:rPr lang="en" sz="2100" dirty="0">
                <a:solidFill>
                  <a:srgbClr val="333333"/>
                </a:solidFill>
                <a:highlight>
                  <a:srgbClr val="FFFFFF"/>
                </a:highlight>
                <a:latin typeface="Raleway"/>
              </a:rPr>
              <a:t>In addition, each SEA must provide the U.S. Department of Education the URL(s) for LEA websites where the public can find the both LEA plans.</a:t>
            </a:r>
            <a:endParaRPr sz="2100" dirty="0">
              <a:solidFill>
                <a:srgbClr val="333333"/>
              </a:solidFill>
              <a:highlight>
                <a:srgbClr val="FFFFFF"/>
              </a:highlight>
            </a:endParaRPr>
          </a:p>
        </p:txBody>
      </p:sp>
      <p:sp>
        <p:nvSpPr>
          <p:cNvPr id="280" name="Google Shape;280;p50"/>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6" name="Google Shape;286;p51"/>
          <p:cNvSpPr txBox="1">
            <a:spLocks noGrp="1"/>
          </p:cNvSpPr>
          <p:nvPr>
            <p:ph type="title"/>
          </p:nvPr>
        </p:nvSpPr>
        <p:spPr>
          <a:xfrm>
            <a:off x="443565" y="205176"/>
            <a:ext cx="80652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dirty="0">
                <a:latin typeface="Raleway" pitchFamily="2" charset="0"/>
              </a:rPr>
              <a:t>Is your plan posted?</a:t>
            </a:r>
            <a:endParaRPr sz="2400" dirty="0">
              <a:latin typeface="Raleway" pitchFamily="2" charset="0"/>
            </a:endParaRPr>
          </a:p>
        </p:txBody>
      </p:sp>
      <p:sp>
        <p:nvSpPr>
          <p:cNvPr id="287" name="Google Shape;287;p51"/>
          <p:cNvSpPr txBox="1">
            <a:spLocks noGrp="1"/>
          </p:cNvSpPr>
          <p:nvPr>
            <p:ph idx="1"/>
          </p:nvPr>
        </p:nvSpPr>
        <p:spPr>
          <a:xfrm>
            <a:off x="330200" y="1247792"/>
            <a:ext cx="11478683" cy="3659185"/>
          </a:xfrm>
          <a:prstGeom prst="rect">
            <a:avLst/>
          </a:prstGeom>
        </p:spPr>
        <p:txBody>
          <a:bodyPr spcFirstLastPara="1" wrap="square" lIns="0" tIns="0" rIns="0" bIns="0" anchor="t"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1067"/>
              </a:spcBef>
              <a:spcAft>
                <a:spcPts val="0"/>
              </a:spcAft>
              <a:buNone/>
            </a:pPr>
            <a:r>
              <a:rPr lang="en" sz="2000" dirty="0">
                <a:latin typeface="Raleway"/>
              </a:rPr>
              <a:t>The Safe Return to In-Person Instruction and Use of Funds Plans are listed on CDE’s </a:t>
            </a:r>
            <a:r>
              <a:rPr lang="en" sz="2000" u="sng" dirty="0">
                <a:solidFill>
                  <a:schemeClr val="hlink"/>
                </a:solidFill>
                <a:latin typeface="Raleway"/>
                <a:hlinkClick r:id="rId3">
                  <a:extLst>
                    <a:ext uri="{A12FA001-AC4F-418D-AE19-62706E023703}">
                      <ahyp:hlinkClr xmlns:ahyp="http://schemas.microsoft.com/office/drawing/2018/hyperlinkcolor" val="tx"/>
                    </a:ext>
                  </a:extLst>
                </a:hlinkClick>
              </a:rPr>
              <a:t>List of LEA Plans website</a:t>
            </a:r>
            <a:r>
              <a:rPr lang="en" sz="2000" dirty="0">
                <a:latin typeface="Raleway"/>
              </a:rPr>
              <a:t>.</a:t>
            </a:r>
            <a:endParaRPr lang="en-US" sz="2000" dirty="0">
              <a:latin typeface="Raleway"/>
            </a:endParaRPr>
          </a:p>
          <a:p>
            <a:pPr marL="608965" lvl="0" indent="-456565" algn="l" rtl="0">
              <a:spcBef>
                <a:spcPts val="1067"/>
              </a:spcBef>
              <a:spcAft>
                <a:spcPts val="0"/>
              </a:spcAft>
              <a:buSzPts val="1800"/>
              <a:buChar char="•"/>
            </a:pPr>
            <a:r>
              <a:rPr lang="en" sz="2000" dirty="0">
                <a:latin typeface="Raleway"/>
              </a:rPr>
              <a:t>Please take a moment to check if the links to your LEA’s plans are posted.</a:t>
            </a:r>
            <a:endParaRPr sz="2000" dirty="0">
              <a:latin typeface="Raleway"/>
            </a:endParaRPr>
          </a:p>
          <a:p>
            <a:pPr marL="1218565" lvl="1" indent="-431165">
              <a:buSzPts val="1500"/>
            </a:pPr>
            <a:r>
              <a:rPr lang="en" sz="2000" b="1" dirty="0">
                <a:latin typeface="Raleway"/>
              </a:rPr>
              <a:t>If yes,</a:t>
            </a:r>
            <a:r>
              <a:rPr lang="en" sz="2000" dirty="0">
                <a:latin typeface="Raleway"/>
              </a:rPr>
              <a:t> please check that the most recent plan is posted. </a:t>
            </a:r>
            <a:endParaRPr sz="2000" dirty="0">
              <a:latin typeface="Raleway"/>
            </a:endParaRPr>
          </a:p>
          <a:p>
            <a:pPr marL="1828165" lvl="2" indent="-422910" algn="l" rtl="0">
              <a:spcBef>
                <a:spcPts val="0"/>
              </a:spcBef>
              <a:spcAft>
                <a:spcPts val="1200"/>
              </a:spcAft>
              <a:buSzPts val="1400"/>
              <a:buChar char="•"/>
            </a:pPr>
            <a:r>
              <a:rPr lang="en" sz="2000" dirty="0">
                <a:latin typeface="Raleway"/>
              </a:rPr>
              <a:t>As a reminder, the Safe Return to In-Person Instruction plan must be reviewed no less than every 6 months, and updated if needed. We recommend including the date of the most recent review or update directly on the plan to avoid any compliance issues.</a:t>
            </a:r>
            <a:endParaRPr sz="800" dirty="0">
              <a:latin typeface="Raleway"/>
            </a:endParaRPr>
          </a:p>
          <a:p>
            <a:pPr marL="1218565" lvl="1" indent="-431165" algn="l" rtl="0">
              <a:spcBef>
                <a:spcPts val="533"/>
              </a:spcBef>
              <a:spcAft>
                <a:spcPts val="0"/>
              </a:spcAft>
              <a:buSzPts val="1500"/>
              <a:buChar char="•"/>
            </a:pPr>
            <a:r>
              <a:rPr lang="en" sz="2000" b="1" dirty="0">
                <a:latin typeface="Raleway"/>
              </a:rPr>
              <a:t>If no,</a:t>
            </a:r>
            <a:r>
              <a:rPr lang="en" sz="2000" dirty="0">
                <a:latin typeface="Raleway"/>
              </a:rPr>
              <a:t> please post the most recent version of your plan on your LEA’s website and ensure the link on CDE’s website is accurate.</a:t>
            </a:r>
            <a:endParaRPr sz="2000" dirty="0">
              <a:latin typeface="Raleway"/>
            </a:endParaRPr>
          </a:p>
          <a:p>
            <a:pPr marL="1828165" lvl="2" indent="-422910" algn="l" rtl="0">
              <a:spcBef>
                <a:spcPts val="0"/>
              </a:spcBef>
              <a:spcAft>
                <a:spcPts val="0"/>
              </a:spcAft>
              <a:buSzPts val="1400"/>
              <a:buChar char="•"/>
            </a:pPr>
            <a:r>
              <a:rPr lang="en" sz="2000" dirty="0">
                <a:latin typeface="Raleway"/>
              </a:rPr>
              <a:t>Use form on plan webpage to submit updated links.</a:t>
            </a:r>
            <a:endParaRPr sz="2000" dirty="0"/>
          </a:p>
        </p:txBody>
      </p:sp>
      <p:sp>
        <p:nvSpPr>
          <p:cNvPr id="288" name="Google Shape;288;p51"/>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16</a:t>
            </a:fld>
            <a:endParaRPr/>
          </a:p>
        </p:txBody>
      </p:sp>
      <p:grpSp>
        <p:nvGrpSpPr>
          <p:cNvPr id="2" name="Group 1" descr="Screenshot of the List of LEA Plans Website with the link to the submission form circled in red. The link is included in the last sentence of the first paragraph on the webpage under the first heading.">
            <a:extLst>
              <a:ext uri="{FF2B5EF4-FFF2-40B4-BE49-F238E27FC236}">
                <a16:creationId xmlns:a16="http://schemas.microsoft.com/office/drawing/2014/main" id="{CA812FD5-D49A-5A6F-94AD-5D62339CA6E1}"/>
              </a:ext>
            </a:extLst>
          </p:cNvPr>
          <p:cNvGrpSpPr/>
          <p:nvPr/>
        </p:nvGrpSpPr>
        <p:grpSpPr>
          <a:xfrm>
            <a:off x="2168302" y="4813367"/>
            <a:ext cx="7855399" cy="2043733"/>
            <a:chOff x="2168302" y="4813367"/>
            <a:chExt cx="7855399" cy="2043733"/>
          </a:xfrm>
        </p:grpSpPr>
        <p:pic>
          <p:nvPicPr>
            <p:cNvPr id="285" name="Google Shape;285;p51"/>
            <p:cNvPicPr preferRelativeResize="0"/>
            <p:nvPr/>
          </p:nvPicPr>
          <p:blipFill>
            <a:blip r:embed="rId4">
              <a:alphaModFix/>
            </a:blip>
            <a:stretch>
              <a:fillRect/>
            </a:stretch>
          </p:blipFill>
          <p:spPr>
            <a:xfrm>
              <a:off x="2168302" y="4813367"/>
              <a:ext cx="7855399" cy="2043733"/>
            </a:xfrm>
            <a:prstGeom prst="rect">
              <a:avLst/>
            </a:prstGeom>
            <a:noFill/>
            <a:ln>
              <a:noFill/>
            </a:ln>
          </p:spPr>
        </p:pic>
        <p:sp>
          <p:nvSpPr>
            <p:cNvPr id="289" name="Google Shape;289;p51"/>
            <p:cNvSpPr/>
            <p:nvPr/>
          </p:nvSpPr>
          <p:spPr>
            <a:xfrm>
              <a:off x="8154950" y="5699217"/>
              <a:ext cx="545600" cy="2728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endParaRPr sz="2489">
                <a:latin typeface="Calibri"/>
                <a:ea typeface="Calibri"/>
                <a:cs typeface="Calibri"/>
                <a:sym typeface="Calibri"/>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52"/>
          <p:cNvSpPr txBox="1">
            <a:spLocks noGrp="1"/>
          </p:cNvSpPr>
          <p:nvPr>
            <p:ph type="title"/>
          </p:nvPr>
        </p:nvSpPr>
        <p:spPr>
          <a:xfrm>
            <a:off x="443565" y="205176"/>
            <a:ext cx="80652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 sz="2400" dirty="0">
                <a:latin typeface="Raleway"/>
              </a:rPr>
              <a:t>Plans continued</a:t>
            </a:r>
            <a:endParaRPr lang="en-US" sz="2400" dirty="0">
              <a:latin typeface="Raleway"/>
            </a:endParaRPr>
          </a:p>
        </p:txBody>
      </p:sp>
      <p:sp>
        <p:nvSpPr>
          <p:cNvPr id="295" name="Google Shape;295;p52"/>
          <p:cNvSpPr txBox="1">
            <a:spLocks noGrp="1"/>
          </p:cNvSpPr>
          <p:nvPr>
            <p:ph idx="1"/>
          </p:nvPr>
        </p:nvSpPr>
        <p:spPr>
          <a:xfrm>
            <a:off x="838200" y="1554480"/>
            <a:ext cx="10515600" cy="25400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1067"/>
              </a:spcBef>
              <a:spcAft>
                <a:spcPts val="2400"/>
              </a:spcAft>
              <a:buNone/>
            </a:pPr>
            <a:r>
              <a:rPr lang="en" sz="2100" dirty="0">
                <a:latin typeface="Raleway"/>
              </a:rPr>
              <a:t>Plans must remain posted on the LEA’s and CDE’s webpages through the end of the award period, September 30, 2024.</a:t>
            </a:r>
            <a:endParaRPr sz="2100" dirty="0">
              <a:latin typeface="Raleway"/>
            </a:endParaRPr>
          </a:p>
          <a:p>
            <a:pPr marL="0" indent="0" algn="ctr">
              <a:spcBef>
                <a:spcPts val="1067"/>
              </a:spcBef>
              <a:buNone/>
            </a:pPr>
            <a:r>
              <a:rPr lang="en" sz="2100" dirty="0">
                <a:latin typeface="Raleway"/>
              </a:rPr>
              <a:t>Please submit a link to the LEA’s Use of Funds plan by </a:t>
            </a:r>
            <a:r>
              <a:rPr lang="en" sz="2100" b="1" u="sng" dirty="0">
                <a:latin typeface="Raleway"/>
              </a:rPr>
              <a:t>May 31, 2024</a:t>
            </a:r>
            <a:r>
              <a:rPr lang="en" sz="2100" dirty="0">
                <a:latin typeface="Raleway"/>
              </a:rPr>
              <a:t>. </a:t>
            </a:r>
            <a:endParaRPr sz="2100" dirty="0">
              <a:latin typeface="Raleway"/>
            </a:endParaRPr>
          </a:p>
          <a:p>
            <a:pPr marL="0" lvl="0" indent="0" algn="ctr" rtl="0">
              <a:spcBef>
                <a:spcPts val="1067"/>
              </a:spcBef>
              <a:spcAft>
                <a:spcPts val="0"/>
              </a:spcAft>
              <a:buNone/>
            </a:pPr>
            <a:r>
              <a:rPr lang="en" sz="2100" dirty="0">
                <a:latin typeface="Raleway"/>
              </a:rPr>
              <a:t>For any LEAs without a use of funds plan linked on CDE’s website, a PDF copy of the approved ESSER III application will be posted.</a:t>
            </a:r>
            <a:endParaRPr sz="2100" dirty="0">
              <a:latin typeface="Raleway"/>
            </a:endParaRPr>
          </a:p>
        </p:txBody>
      </p:sp>
      <p:sp>
        <p:nvSpPr>
          <p:cNvPr id="296" name="Google Shape;296;p52"/>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17</a:t>
            </a:fld>
            <a:endParaRPr/>
          </a:p>
        </p:txBody>
      </p:sp>
      <p:pic>
        <p:nvPicPr>
          <p:cNvPr id="297" name="Google Shape;297;p5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826000" y="4119300"/>
            <a:ext cx="2540000" cy="2540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3"/>
          <p:cNvSpPr txBox="1">
            <a:spLocks noGrp="1"/>
          </p:cNvSpPr>
          <p:nvPr>
            <p:ph type="ctrTitle"/>
          </p:nvPr>
        </p:nvSpPr>
        <p:spPr>
          <a:prstGeom prst="rect">
            <a:avLst/>
          </a:prstGeom>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spcBef>
                <a:spcPts val="0"/>
              </a:spcBef>
              <a:spcAft>
                <a:spcPts val="0"/>
              </a:spcAft>
              <a:buNone/>
            </a:pPr>
            <a:r>
              <a:rPr lang="en" sz="3600" dirty="0">
                <a:latin typeface="Raleway"/>
                <a:ea typeface="+mj-ea"/>
                <a:cs typeface="+mj-cs"/>
              </a:rPr>
              <a:t>Questions</a:t>
            </a:r>
            <a:endParaRPr sz="3600" dirty="0">
              <a:latin typeface="Raleway"/>
              <a:ea typeface="+mj-ea"/>
              <a:cs typeface="+mj-cs"/>
            </a:endParaRPr>
          </a:p>
        </p:txBody>
      </p:sp>
      <p:sp>
        <p:nvSpPr>
          <p:cNvPr id="303" name="Google Shape;303;p53"/>
          <p:cNvSpPr txBox="1">
            <a:spLocks noGrp="1"/>
          </p:cNvSpPr>
          <p:nvPr>
            <p:ph type="sldNum" sz="quarter" idx="12"/>
          </p:nvPr>
        </p:nvSpPr>
        <p:spPr>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solidFill>
                  <a:schemeClr val="dk1"/>
                </a:solidFill>
              </a:rPr>
              <a:pPr marL="0" lvl="0" indent="0" algn="l" rtl="0">
                <a:spcBef>
                  <a:spcPts val="0"/>
                </a:spcBef>
                <a:spcAft>
                  <a:spcPts val="0"/>
                </a:spcAft>
                <a:buClr>
                  <a:srgbClr val="000000"/>
                </a:buClr>
                <a:buSzPts val="1200"/>
                <a:buFont typeface="Arial"/>
                <a:buNone/>
              </a:pPr>
              <a:t>18</a:t>
            </a:fld>
            <a:endParaRPr>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145"/>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SzPts val="2100"/>
              <a:buNone/>
            </a:pPr>
            <a:r>
              <a:rPr lang="en" sz="2400" dirty="0">
                <a:latin typeface="Raleway"/>
                <a:ea typeface="Raleway"/>
                <a:cs typeface="Raleway"/>
                <a:sym typeface="Raleway"/>
              </a:rPr>
              <a:t>Looking Ahead…</a:t>
            </a:r>
            <a:endParaRPr lang="en-US" sz="2400" dirty="0">
              <a:latin typeface="Raleway"/>
              <a:ea typeface="Raleway"/>
              <a:cs typeface="Raleway"/>
            </a:endParaRPr>
          </a:p>
        </p:txBody>
      </p:sp>
      <p:sp>
        <p:nvSpPr>
          <p:cNvPr id="975" name="Google Shape;975;p145"/>
          <p:cNvSpPr txBox="1">
            <a:spLocks noGrp="1"/>
          </p:cNvSpPr>
          <p:nvPr>
            <p:ph type="body" idx="1"/>
          </p:nvPr>
        </p:nvSpPr>
        <p:spPr>
          <a:xfrm>
            <a:off x="401101" y="1448248"/>
            <a:ext cx="6334677" cy="23296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Aft>
                <a:spcPts val="2400"/>
              </a:spcAft>
              <a:buSzPts val="1800"/>
              <a:buNone/>
            </a:pPr>
            <a:r>
              <a:rPr lang="en" sz="2200" dirty="0">
                <a:solidFill>
                  <a:schemeClr val="tx1"/>
                </a:solidFill>
                <a:latin typeface="Raleway"/>
              </a:rPr>
              <a:t>Any requests for topics or questions?</a:t>
            </a:r>
            <a:endParaRPr lang="en-US" sz="2200" dirty="0">
              <a:solidFill>
                <a:schemeClr val="tx1"/>
              </a:solidFill>
              <a:latin typeface="Raleway"/>
            </a:endParaRPr>
          </a:p>
          <a:p>
            <a:pPr marL="608965" indent="-448310">
              <a:lnSpc>
                <a:spcPct val="90000"/>
              </a:lnSpc>
              <a:spcBef>
                <a:spcPts val="800"/>
              </a:spcBef>
              <a:buSzPts val="1700"/>
              <a:buFont typeface="Calibri"/>
              <a:buChar char="•"/>
            </a:pPr>
            <a:r>
              <a:rPr lang="en" sz="2200" dirty="0">
                <a:solidFill>
                  <a:schemeClr val="tx1"/>
                </a:solidFill>
                <a:latin typeface="Raleway"/>
              </a:rPr>
              <a:t>Upcoming Office Hours </a:t>
            </a:r>
            <a:endParaRPr sz="2200" i="1" dirty="0">
              <a:solidFill>
                <a:schemeClr val="tx1"/>
              </a:solidFill>
              <a:latin typeface="Raleway"/>
            </a:endParaRPr>
          </a:p>
          <a:p>
            <a:pPr marL="1218565" lvl="1" indent="-427355" algn="l" rtl="0">
              <a:spcBef>
                <a:spcPts val="800"/>
              </a:spcBef>
              <a:spcAft>
                <a:spcPts val="0"/>
              </a:spcAft>
              <a:buClr>
                <a:schemeClr val="tx1"/>
              </a:buClr>
              <a:buSzPct val="66000"/>
              <a:buFont typeface="Courier New" panose="02070309020205020404" pitchFamily="49" charset="0"/>
              <a:buChar char="o"/>
            </a:pPr>
            <a:r>
              <a:rPr lang="en" sz="2200" b="1" dirty="0">
                <a:solidFill>
                  <a:schemeClr val="tx1"/>
                </a:solidFill>
                <a:latin typeface="Raleway"/>
              </a:rPr>
              <a:t>June 6 and 20</a:t>
            </a:r>
            <a:endParaRPr sz="2200" b="1" dirty="0">
              <a:solidFill>
                <a:schemeClr val="tx1"/>
              </a:solidFill>
              <a:latin typeface="Raleway"/>
            </a:endParaRPr>
          </a:p>
          <a:p>
            <a:pPr marL="1828165" lvl="2" indent="-422910" algn="l" rtl="0">
              <a:spcBef>
                <a:spcPts val="800"/>
              </a:spcBef>
              <a:spcAft>
                <a:spcPts val="0"/>
              </a:spcAft>
              <a:buClrTx/>
              <a:buSzPts val="1400"/>
              <a:buChar char="•"/>
            </a:pPr>
            <a:r>
              <a:rPr lang="en" sz="2000" dirty="0">
                <a:solidFill>
                  <a:schemeClr val="tx1"/>
                </a:solidFill>
                <a:latin typeface="Raleway"/>
              </a:rPr>
              <a:t>Cons App Q&amp;A and TA Sessions</a:t>
            </a:r>
            <a:endParaRPr sz="2000" dirty="0">
              <a:solidFill>
                <a:schemeClr val="tx1"/>
              </a:solidFill>
              <a:latin typeface="Raleway"/>
            </a:endParaRPr>
          </a:p>
        </p:txBody>
      </p:sp>
      <p:pic>
        <p:nvPicPr>
          <p:cNvPr id="976" name="Google Shape;976;p14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7852588" y="1448048"/>
            <a:ext cx="3494704" cy="2329800"/>
          </a:xfrm>
          <a:prstGeom prst="rect">
            <a:avLst/>
          </a:prstGeom>
          <a:noFill/>
          <a:ln>
            <a:noFill/>
          </a:ln>
        </p:spPr>
      </p:pic>
      <p:sp>
        <p:nvSpPr>
          <p:cNvPr id="977" name="Google Shape;977;p145"/>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443565" y="205177"/>
            <a:ext cx="8065168" cy="898524"/>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lt1"/>
              </a:buClr>
              <a:buSzPts val="2100"/>
              <a:buFont typeface="Arial"/>
              <a:buNone/>
            </a:pPr>
            <a:r>
              <a:rPr lang="en" sz="2400" dirty="0">
                <a:latin typeface="Raleway"/>
                <a:ea typeface="Raleway"/>
                <a:cs typeface="Raleway"/>
                <a:sym typeface="Raleway"/>
              </a:rPr>
              <a:t>ESSER Office Hours</a:t>
            </a:r>
            <a:endParaRPr lang="en-US" sz="2400" dirty="0">
              <a:latin typeface="Raleway"/>
              <a:ea typeface="Raleway"/>
              <a:cs typeface="Raleway"/>
            </a:endParaRPr>
          </a:p>
        </p:txBody>
      </p:sp>
      <p:sp>
        <p:nvSpPr>
          <p:cNvPr id="210" name="Google Shape;210;p40"/>
          <p:cNvSpPr txBox="1">
            <a:spLocks noGrp="1"/>
          </p:cNvSpPr>
          <p:nvPr>
            <p:ph idx="1"/>
          </p:nvPr>
        </p:nvSpPr>
        <p:spPr>
          <a:xfrm>
            <a:off x="446617" y="1490980"/>
            <a:ext cx="10515600" cy="43512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36855" lvl="0" indent="-84455" algn="l" rtl="0">
              <a:lnSpc>
                <a:spcPct val="90000"/>
              </a:lnSpc>
              <a:spcBef>
                <a:spcPts val="0"/>
              </a:spcBef>
              <a:spcAft>
                <a:spcPts val="0"/>
              </a:spcAft>
              <a:buClr>
                <a:schemeClr val="dk1"/>
              </a:buClr>
              <a:buSzPts val="1800"/>
              <a:buNone/>
            </a:pPr>
            <a:r>
              <a:rPr lang="en" sz="2200" b="1" u="sng" dirty="0">
                <a:latin typeface="Raleway"/>
              </a:rPr>
              <a:t>Topics</a:t>
            </a:r>
            <a:endParaRPr lang="en-US" sz="2200" b="1" u="sng" dirty="0">
              <a:latin typeface="Raleway"/>
            </a:endParaRPr>
          </a:p>
          <a:p>
            <a:pPr marL="236855" lvl="0" indent="-84455" algn="l" rtl="0">
              <a:lnSpc>
                <a:spcPct val="90000"/>
              </a:lnSpc>
              <a:spcBef>
                <a:spcPts val="0"/>
              </a:spcBef>
              <a:spcAft>
                <a:spcPts val="0"/>
              </a:spcAft>
              <a:buClr>
                <a:schemeClr val="dk1"/>
              </a:buClr>
              <a:buSzPts val="1800"/>
              <a:buNone/>
            </a:pPr>
            <a:endParaRPr sz="2100" b="1" u="sng" dirty="0"/>
          </a:p>
          <a:p>
            <a:pPr marL="608965" lvl="0" indent="-456565" algn="l" rtl="0">
              <a:spcBef>
                <a:spcPts val="0"/>
              </a:spcBef>
              <a:spcAft>
                <a:spcPts val="0"/>
              </a:spcAft>
              <a:buSzPts val="1800"/>
              <a:buFont typeface="Raleway"/>
              <a:buChar char="•"/>
            </a:pPr>
            <a:r>
              <a:rPr lang="en" sz="2100" dirty="0">
                <a:latin typeface="Raleway"/>
                <a:ea typeface="Raleway"/>
                <a:cs typeface="Raleway"/>
                <a:sym typeface="Raleway"/>
              </a:rPr>
              <a:t>Updates and Reminders</a:t>
            </a:r>
            <a:endParaRPr sz="2100" dirty="0">
              <a:latin typeface="Raleway"/>
              <a:ea typeface="Raleway"/>
              <a:cs typeface="Raleway"/>
            </a:endParaRPr>
          </a:p>
          <a:p>
            <a:pPr marL="1218565" lvl="1" indent="-431165" algn="l" rtl="0">
              <a:spcBef>
                <a:spcPts val="0"/>
              </a:spcBef>
              <a:spcAft>
                <a:spcPts val="0"/>
              </a:spcAft>
              <a:buSzPts val="1500"/>
              <a:buFont typeface="Raleway"/>
              <a:buChar char="•"/>
            </a:pPr>
            <a:r>
              <a:rPr lang="en" sz="2100" dirty="0">
                <a:latin typeface="Raleway"/>
                <a:ea typeface="Raleway"/>
                <a:cs typeface="Raleway"/>
                <a:sym typeface="Raleway"/>
              </a:rPr>
              <a:t>TIV Update</a:t>
            </a:r>
            <a:endParaRPr sz="2100" dirty="0">
              <a:latin typeface="Raleway"/>
              <a:ea typeface="Raleway"/>
              <a:cs typeface="Raleway"/>
            </a:endParaRPr>
          </a:p>
          <a:p>
            <a:pPr marL="1218565" lvl="1" indent="-431165" algn="l" rtl="0">
              <a:spcBef>
                <a:spcPts val="0"/>
              </a:spcBef>
              <a:spcAft>
                <a:spcPts val="0"/>
              </a:spcAft>
              <a:buSzPts val="1500"/>
              <a:buFont typeface="Raleway"/>
              <a:buChar char="•"/>
            </a:pPr>
            <a:r>
              <a:rPr lang="en" sz="2100" dirty="0">
                <a:latin typeface="Raleway"/>
                <a:ea typeface="Raleway"/>
                <a:cs typeface="Raleway"/>
                <a:sym typeface="Raleway"/>
              </a:rPr>
              <a:t>24-25 Cons App Reminders</a:t>
            </a:r>
            <a:endParaRPr sz="2100" dirty="0">
              <a:latin typeface="Raleway"/>
              <a:ea typeface="Raleway"/>
              <a:cs typeface="Raleway"/>
            </a:endParaRPr>
          </a:p>
          <a:p>
            <a:pPr marL="1218565" lvl="1" indent="-431165" algn="l" rtl="0">
              <a:spcBef>
                <a:spcPts val="0"/>
              </a:spcBef>
              <a:spcAft>
                <a:spcPts val="0"/>
              </a:spcAft>
              <a:buSzPts val="1500"/>
              <a:buFont typeface="Raleway"/>
              <a:buChar char="•"/>
            </a:pPr>
            <a:r>
              <a:rPr lang="en" sz="2100" dirty="0">
                <a:latin typeface="Raleway"/>
                <a:ea typeface="Raleway"/>
                <a:cs typeface="Raleway"/>
                <a:sym typeface="Raleway"/>
              </a:rPr>
              <a:t>Contracted Project Monitoring</a:t>
            </a:r>
            <a:endParaRPr sz="2100" dirty="0">
              <a:latin typeface="Raleway"/>
              <a:ea typeface="Raleway"/>
              <a:cs typeface="Raleway"/>
            </a:endParaRPr>
          </a:p>
          <a:p>
            <a:pPr marL="1218565" lvl="1" indent="-431165" algn="l" rtl="0">
              <a:spcBef>
                <a:spcPts val="0"/>
              </a:spcBef>
              <a:spcAft>
                <a:spcPts val="0"/>
              </a:spcAft>
              <a:buSzPts val="1500"/>
              <a:buFont typeface="Raleway"/>
              <a:buChar char="•"/>
            </a:pPr>
            <a:r>
              <a:rPr lang="en" sz="2100" dirty="0">
                <a:latin typeface="Raleway"/>
                <a:ea typeface="Raleway"/>
                <a:cs typeface="Raleway"/>
                <a:sym typeface="Raleway"/>
              </a:rPr>
              <a:t>ESSER Safe Return and Use of Funds Plans</a:t>
            </a:r>
            <a:endParaRPr sz="2100" dirty="0">
              <a:latin typeface="Raleway"/>
              <a:ea typeface="Raleway"/>
              <a:cs typeface="Raleway"/>
            </a:endParaRPr>
          </a:p>
          <a:p>
            <a:pPr marL="608965" lvl="0" indent="-456565" algn="l" rtl="0">
              <a:spcBef>
                <a:spcPts val="0"/>
              </a:spcBef>
              <a:spcAft>
                <a:spcPts val="0"/>
              </a:spcAft>
              <a:buSzPts val="1800"/>
              <a:buFont typeface="Raleway"/>
              <a:buChar char="•"/>
            </a:pPr>
            <a:r>
              <a:rPr lang="en" sz="2100" dirty="0">
                <a:latin typeface="Raleway"/>
                <a:ea typeface="Raleway"/>
                <a:cs typeface="Raleway"/>
                <a:sym typeface="Raleway"/>
              </a:rPr>
              <a:t>BOCES Consolidation Application in GAINS</a:t>
            </a:r>
            <a:endParaRPr sz="2100" dirty="0">
              <a:latin typeface="Raleway"/>
              <a:ea typeface="Raleway"/>
              <a:cs typeface="Raleway"/>
            </a:endParaRPr>
          </a:p>
        </p:txBody>
      </p:sp>
      <p:sp>
        <p:nvSpPr>
          <p:cNvPr id="211" name="Google Shape;211;p40"/>
          <p:cNvSpPr txBox="1">
            <a:spLocks noGrp="1"/>
          </p:cNvSpPr>
          <p:nvPr>
            <p:ph type="sldNum" idx="12"/>
          </p:nvPr>
        </p:nvSpPr>
        <p:spPr>
          <a:xfrm>
            <a:off x="332873" y="6356351"/>
            <a:ext cx="2743200" cy="365125"/>
          </a:xfrm>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81"/>
        <p:cNvGrpSpPr/>
        <p:nvPr/>
      </p:nvGrpSpPr>
      <p:grpSpPr>
        <a:xfrm>
          <a:off x="0" y="0"/>
          <a:ext cx="0" cy="0"/>
          <a:chOff x="0" y="0"/>
          <a:chExt cx="0" cy="0"/>
        </a:xfrm>
      </p:grpSpPr>
      <p:sp>
        <p:nvSpPr>
          <p:cNvPr id="982" name="Google Shape;982;p146"/>
          <p:cNvSpPr txBox="1">
            <a:spLocks noGrp="1"/>
          </p:cNvSpPr>
          <p:nvPr>
            <p:ph type="title"/>
          </p:nvPr>
        </p:nvSpPr>
        <p:spPr>
          <a:xfrm>
            <a:off x="250300" y="76500"/>
            <a:ext cx="10064800" cy="8984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lt1"/>
              </a:buClr>
              <a:buSzPts val="1800"/>
              <a:buFont typeface="Arial"/>
              <a:buNone/>
            </a:pPr>
            <a:r>
              <a:rPr lang="en" sz="2667">
                <a:latin typeface="Raleway"/>
                <a:ea typeface="Raleway"/>
                <a:cs typeface="Raleway"/>
                <a:sym typeface="Raleway"/>
              </a:rPr>
              <a:t>CDE Contacts!</a:t>
            </a:r>
            <a:endParaRPr sz="1733">
              <a:latin typeface="Raleway"/>
              <a:ea typeface="Raleway"/>
              <a:cs typeface="Raleway"/>
              <a:sym typeface="Raleway"/>
            </a:endParaRPr>
          </a:p>
          <a:p>
            <a:pPr marL="0" lvl="0" indent="0" algn="l" rtl="0">
              <a:lnSpc>
                <a:spcPct val="90000"/>
              </a:lnSpc>
              <a:spcBef>
                <a:spcPts val="0"/>
              </a:spcBef>
              <a:spcAft>
                <a:spcPts val="0"/>
              </a:spcAft>
              <a:buClr>
                <a:schemeClr val="dk1"/>
              </a:buClr>
              <a:buSzPts val="1800"/>
              <a:buFont typeface="Arial"/>
              <a:buNone/>
            </a:pPr>
            <a:r>
              <a:rPr lang="en" sz="2267">
                <a:latin typeface="Raleway"/>
                <a:ea typeface="Raleway"/>
                <a:cs typeface="Raleway"/>
                <a:sym typeface="Raleway"/>
              </a:rPr>
              <a:t>Emails: </a:t>
            </a:r>
            <a:r>
              <a:rPr lang="en" sz="2267">
                <a:solidFill>
                  <a:schemeClr val="hlink"/>
                </a:solidFill>
                <a:uFill>
                  <a:noFill/>
                </a:uFill>
                <a:latin typeface="Raleway"/>
                <a:ea typeface="Raleway"/>
                <a:cs typeface="Raleway"/>
                <a:sym typeface="Raleway"/>
                <a:hlinkClick r:id="rId3"/>
              </a:rPr>
              <a:t>Lastname_Firstinitial@cde.state.co.us</a:t>
            </a:r>
            <a:r>
              <a:rPr lang="en" sz="2267">
                <a:latin typeface="Raleway"/>
                <a:ea typeface="Raleway"/>
                <a:cs typeface="Raleway"/>
                <a:sym typeface="Raleway"/>
              </a:rPr>
              <a:t> </a:t>
            </a:r>
            <a:r>
              <a:rPr lang="en" sz="1600">
                <a:latin typeface="Raleway"/>
                <a:ea typeface="Raleway"/>
                <a:cs typeface="Raleway"/>
                <a:sym typeface="Raleway"/>
              </a:rPr>
              <a:t>(e.g., Smith_a@cde.state.co.us)</a:t>
            </a:r>
            <a:endParaRPr sz="3067">
              <a:latin typeface="Raleway"/>
              <a:ea typeface="Raleway"/>
              <a:cs typeface="Raleway"/>
              <a:sym typeface="Raleway"/>
            </a:endParaRPr>
          </a:p>
        </p:txBody>
      </p:sp>
      <p:graphicFrame>
        <p:nvGraphicFramePr>
          <p:cNvPr id="983" name="Google Shape;983;p146"/>
          <p:cNvGraphicFramePr/>
          <p:nvPr>
            <p:extLst>
              <p:ext uri="{D42A27DB-BD31-4B8C-83A1-F6EECF244321}">
                <p14:modId xmlns:p14="http://schemas.microsoft.com/office/powerpoint/2010/main" val="1949592799"/>
              </p:ext>
            </p:extLst>
          </p:nvPr>
        </p:nvGraphicFramePr>
        <p:xfrm>
          <a:off x="250325" y="831877"/>
          <a:ext cx="11691367" cy="5883100"/>
        </p:xfrm>
        <a:graphic>
          <a:graphicData uri="http://schemas.openxmlformats.org/drawingml/2006/table">
            <a:tbl>
              <a:tblPr firstRow="1">
                <a:noFill/>
              </a:tblPr>
              <a:tblGrid>
                <a:gridCol w="6222667">
                  <a:extLst>
                    <a:ext uri="{9D8B030D-6E8A-4147-A177-3AD203B41FA5}">
                      <a16:colId xmlns:a16="http://schemas.microsoft.com/office/drawing/2014/main" val="20000"/>
                    </a:ext>
                  </a:extLst>
                </a:gridCol>
                <a:gridCol w="5468700">
                  <a:extLst>
                    <a:ext uri="{9D8B030D-6E8A-4147-A177-3AD203B41FA5}">
                      <a16:colId xmlns:a16="http://schemas.microsoft.com/office/drawing/2014/main" val="20001"/>
                    </a:ext>
                  </a:extLst>
                </a:gridCol>
              </a:tblGrid>
              <a:tr h="589267">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dirty="0">
                          <a:latin typeface="Calibri"/>
                          <a:ea typeface="Calibri"/>
                          <a:cs typeface="Calibri"/>
                          <a:sym typeface="Calibri"/>
                        </a:rPr>
                        <a:t>Federal Programs &amp; Supports</a:t>
                      </a:r>
                      <a:r>
                        <a:rPr lang="en" sz="1300" b="1" u="none" strike="noStrike" cap="none" dirty="0">
                          <a:latin typeface="Calibri"/>
                          <a:ea typeface="Calibri"/>
                          <a:cs typeface="Calibri"/>
                        </a:rPr>
                        <a:t> </a:t>
                      </a:r>
                      <a:endParaRPr sz="1300" b="1" u="none" strike="noStrike" cap="none">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300" b="1" u="none" strike="noStrike" cap="none" dirty="0">
                          <a:latin typeface="Calibri"/>
                          <a:ea typeface="Calibri"/>
                          <a:cs typeface="Calibri"/>
                          <a:sym typeface="Calibri"/>
                        </a:rPr>
                        <a:t>(ESEA/ESSER Program Supports)</a:t>
                      </a:r>
                      <a:endParaRPr sz="1300" b="1" u="none" strike="noStrike" cap="none" dirty="0">
                        <a:latin typeface="Calibri"/>
                        <a:ea typeface="Calibri"/>
                        <a:cs typeface="Calibri"/>
                        <a:sym typeface="Calibri"/>
                      </a:endParaRPr>
                    </a:p>
                  </a:txBody>
                  <a:tcPr marL="91433" marR="91433" marT="91433" marB="91433">
                    <a:solidFill>
                      <a:schemeClr val="accent1">
                        <a:lumMod val="40000"/>
                        <a:lumOff val="60000"/>
                      </a:schemeClr>
                    </a:solidFill>
                  </a:tcPr>
                </a:tc>
                <a:tc>
                  <a:txBody>
                    <a:bodyPr/>
                    <a:lstStyle/>
                    <a:p>
                      <a:pPr marL="0" marR="0" lvl="0" indent="0" algn="ctr" rtl="0">
                        <a:lnSpc>
                          <a:spcPct val="100000"/>
                        </a:lnSpc>
                        <a:spcBef>
                          <a:spcPts val="0"/>
                        </a:spcBef>
                        <a:spcAft>
                          <a:spcPts val="0"/>
                        </a:spcAft>
                        <a:buClr>
                          <a:srgbClr val="000000"/>
                        </a:buClr>
                        <a:buSzPts val="1100"/>
                        <a:buFont typeface="Arial"/>
                        <a:buNone/>
                      </a:pPr>
                      <a:r>
                        <a:rPr lang="en" sz="1300" b="1" u="none" strike="noStrike" cap="none" dirty="0">
                          <a:latin typeface="Calibri"/>
                          <a:ea typeface="Calibri"/>
                          <a:cs typeface="Calibri"/>
                          <a:sym typeface="Calibri"/>
                        </a:rPr>
                        <a:t>School Finance &amp; Operations</a:t>
                      </a:r>
                      <a:endParaRPr sz="1300" b="1" u="none" strike="noStrike" cap="none" dirty="0">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100"/>
                        <a:buFont typeface="Arial"/>
                        <a:buNone/>
                      </a:pPr>
                      <a:r>
                        <a:rPr lang="en" sz="1300" b="1" u="none" strike="noStrike" cap="none" dirty="0">
                          <a:latin typeface="Calibri"/>
                          <a:ea typeface="Calibri"/>
                          <a:cs typeface="Calibri"/>
                          <a:sym typeface="Calibri"/>
                        </a:rPr>
                        <a:t>(Fiscal and Systems Supports)</a:t>
                      </a:r>
                      <a:r>
                        <a:rPr lang="en" sz="1300" b="1" u="none" strike="noStrike" cap="none" dirty="0">
                          <a:latin typeface="Calibri"/>
                          <a:ea typeface="Calibri"/>
                          <a:cs typeface="Calibri"/>
                        </a:rPr>
                        <a:t> </a:t>
                      </a:r>
                      <a:endParaRPr sz="1300" b="1" u="none" strike="noStrike" cap="none">
                        <a:latin typeface="Calibri"/>
                        <a:ea typeface="Calibri"/>
                        <a:cs typeface="Calibri"/>
                        <a:sym typeface="Calibri"/>
                      </a:endParaRPr>
                    </a:p>
                  </a:txBody>
                  <a:tcPr marL="91433" marR="91433" marT="91433" marB="91433">
                    <a:solidFill>
                      <a:schemeClr val="accent1">
                        <a:lumMod val="40000"/>
                        <a:lumOff val="60000"/>
                      </a:schemeClr>
                    </a:solidFill>
                  </a:tcPr>
                </a:tc>
                <a:extLst>
                  <a:ext uri="{0D108BD9-81ED-4DB2-BD59-A6C34878D82A}">
                    <a16:rowId xmlns:a16="http://schemas.microsoft.com/office/drawing/2014/main" val="10000"/>
                  </a:ext>
                </a:extLst>
              </a:tr>
              <a:tr h="5293833">
                <a:tc>
                  <a:txBody>
                    <a:bodyPr/>
                    <a:lstStyle/>
                    <a:p>
                      <a:pPr marL="0" marR="0" lvl="0" indent="0" algn="l" rtl="0">
                        <a:lnSpc>
                          <a:spcPct val="90000"/>
                        </a:lnSpc>
                        <a:spcBef>
                          <a:spcPts val="0"/>
                        </a:spcBef>
                        <a:spcAft>
                          <a:spcPts val="0"/>
                        </a:spcAft>
                        <a:buClr>
                          <a:srgbClr val="000000"/>
                        </a:buClr>
                        <a:buSzPts val="1100"/>
                        <a:buFont typeface="Arial"/>
                        <a:buNone/>
                      </a:pPr>
                      <a:r>
                        <a:rPr lang="en" sz="1300" u="sng" strike="noStrike" cap="none" dirty="0">
                          <a:solidFill>
                            <a:schemeClr val="hlink"/>
                          </a:solidFill>
                          <a:latin typeface="Calibri"/>
                          <a:ea typeface="Calibri"/>
                          <a:cs typeface="Calibri"/>
                          <a:sym typeface="Calibri"/>
                          <a:hlinkClick r:id="rId4"/>
                        </a:rPr>
                        <a:t>Nazie Mohajeri-Nelson</a:t>
                      </a:r>
                      <a:r>
                        <a:rPr lang="en" sz="1300" u="none" strike="noStrike" cap="none" dirty="0">
                          <a:solidFill>
                            <a:schemeClr val="dk1"/>
                          </a:solidFill>
                          <a:latin typeface="Calibri"/>
                          <a:ea typeface="Calibri"/>
                          <a:cs typeface="Calibri"/>
                          <a:sym typeface="Calibri"/>
                        </a:rPr>
                        <a:t>, Executive Director of Federal Programs &amp; Supports Unit</a:t>
                      </a:r>
                      <a:endParaRPr sz="13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000"/>
                        <a:buFont typeface="Arial"/>
                        <a:buNone/>
                      </a:pPr>
                      <a:r>
                        <a:rPr lang="en" sz="1300" b="1" u="sng" strike="noStrike" cap="none" dirty="0">
                          <a:solidFill>
                            <a:schemeClr val="dk1"/>
                          </a:solidFill>
                          <a:latin typeface="Calibri"/>
                          <a:ea typeface="Calibri"/>
                          <a:cs typeface="Calibri"/>
                          <a:sym typeface="Calibri"/>
                        </a:rPr>
                        <a:t>Program Specialists</a:t>
                      </a:r>
                      <a:endParaRPr sz="1300" b="1" u="sng"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300" u="none" strike="noStrike" cap="none" dirty="0">
                          <a:solidFill>
                            <a:schemeClr val="dk1"/>
                          </a:solidFill>
                          <a:latin typeface="Calibri"/>
                          <a:ea typeface="Calibri"/>
                          <a:cs typeface="Calibri"/>
                          <a:sym typeface="Calibri"/>
                        </a:rPr>
                        <a:t>Program Implementation Supervisor: </a:t>
                      </a:r>
                      <a:r>
                        <a:rPr lang="en" sz="1300" u="sng" strike="noStrike" cap="none" dirty="0">
                          <a:solidFill>
                            <a:schemeClr val="hlink"/>
                          </a:solidFill>
                          <a:latin typeface="Calibri"/>
                          <a:ea typeface="Calibri"/>
                          <a:cs typeface="Calibri"/>
                          <a:sym typeface="Calibri"/>
                          <a:hlinkClick r:id="rId5"/>
                        </a:rPr>
                        <a:t>Laura Meushaw</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Program Implementation Coordinator: </a:t>
                      </a:r>
                      <a:r>
                        <a:rPr lang="en" sz="1300" u="sng" strike="noStrike" cap="none" dirty="0">
                          <a:solidFill>
                            <a:schemeClr val="hlink"/>
                          </a:solidFill>
                          <a:latin typeface="Calibri"/>
                          <a:ea typeface="Calibri"/>
                          <a:cs typeface="Calibri"/>
                          <a:sym typeface="Calibri"/>
                          <a:hlinkClick r:id="rId6"/>
                        </a:rPr>
                        <a:t>Christina Adeboye Sullivan</a:t>
                      </a:r>
                      <a:endParaRPr sz="13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300" u="none" strike="noStrike" cap="none" dirty="0">
                          <a:solidFill>
                            <a:schemeClr val="dk1"/>
                          </a:solidFill>
                          <a:latin typeface="Calibri"/>
                          <a:ea typeface="Calibri"/>
                          <a:cs typeface="Calibri"/>
                          <a:sym typeface="Calibri"/>
                        </a:rPr>
                        <a:t>Program Monitoring Supervisor: </a:t>
                      </a:r>
                      <a:r>
                        <a:rPr lang="en" sz="1300" u="sng" strike="noStrike" cap="none" dirty="0">
                          <a:solidFill>
                            <a:schemeClr val="hlink"/>
                          </a:solidFill>
                          <a:latin typeface="Calibri"/>
                          <a:ea typeface="Calibri"/>
                          <a:cs typeface="Calibri"/>
                          <a:sym typeface="Calibri"/>
                          <a:hlinkClick r:id="rId7"/>
                        </a:rPr>
                        <a:t>Tammy Giessinger</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ESEA/ESSER Monitoring Coordinator: </a:t>
                      </a:r>
                      <a:r>
                        <a:rPr lang="en" sz="1300" u="sng" strike="noStrike" cap="none" dirty="0">
                          <a:solidFill>
                            <a:schemeClr val="hlink"/>
                          </a:solidFill>
                          <a:latin typeface="Calibri"/>
                          <a:ea typeface="Calibri"/>
                          <a:cs typeface="Calibri"/>
                          <a:sym typeface="Calibri"/>
                          <a:hlinkClick r:id="rId8"/>
                        </a:rPr>
                        <a:t>Kristin Crumley</a:t>
                      </a:r>
                      <a:r>
                        <a:rPr lang="en" sz="1300" u="sng" strike="noStrike" cap="none" dirty="0">
                          <a:solidFill>
                            <a:schemeClr val="hlink"/>
                          </a:solidFill>
                          <a:latin typeface="Calibri"/>
                          <a:ea typeface="Calibri"/>
                          <a:cs typeface="Calibri"/>
                        </a:rPr>
                        <a:t> </a:t>
                      </a:r>
                      <a:endParaRPr sz="13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300" u="none" strike="noStrike" cap="none" dirty="0">
                          <a:solidFill>
                            <a:schemeClr val="dk1"/>
                          </a:solidFill>
                          <a:latin typeface="Calibri"/>
                          <a:ea typeface="Calibri"/>
                          <a:cs typeface="Calibri"/>
                          <a:sym typeface="Calibri"/>
                        </a:rPr>
                        <a:t>Program Effectiveness Supervisor: </a:t>
                      </a:r>
                      <a:r>
                        <a:rPr lang="en" sz="1300" u="sng" strike="noStrike" cap="none" dirty="0">
                          <a:solidFill>
                            <a:schemeClr val="hlink"/>
                          </a:solidFill>
                          <a:latin typeface="Calibri"/>
                          <a:ea typeface="Calibri"/>
                          <a:cs typeface="Calibri"/>
                          <a:sym typeface="Calibri"/>
                          <a:hlinkClick r:id="rId9"/>
                        </a:rPr>
                        <a:t>Tina Negley</a:t>
                      </a:r>
                      <a:endParaRPr sz="1300"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dirty="0">
                          <a:solidFill>
                            <a:schemeClr val="dk1"/>
                          </a:solidFill>
                          <a:latin typeface="Calibri"/>
                          <a:ea typeface="Calibri"/>
                          <a:cs typeface="Calibri"/>
                          <a:sym typeface="Calibri"/>
                        </a:rPr>
                        <a:t>Program Evaluation &amp; Research Coordinator: </a:t>
                      </a:r>
                      <a:r>
                        <a:rPr lang="en" sz="1300" u="sng" dirty="0">
                          <a:solidFill>
                            <a:schemeClr val="hlink"/>
                          </a:solidFill>
                          <a:latin typeface="Calibri"/>
                          <a:ea typeface="Calibri"/>
                          <a:cs typeface="Calibri"/>
                          <a:sym typeface="Calibri"/>
                          <a:hlinkClick r:id="rId10"/>
                        </a:rPr>
                        <a:t>Mary Shen</a:t>
                      </a:r>
                      <a:endParaRPr sz="1300"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300" b="1" u="sng" strike="noStrike" cap="none" dirty="0">
                          <a:solidFill>
                            <a:schemeClr val="dk1"/>
                          </a:solidFill>
                          <a:latin typeface="Calibri"/>
                          <a:ea typeface="Calibri"/>
                          <a:cs typeface="Calibri"/>
                          <a:sym typeface="Calibri"/>
                        </a:rPr>
                        <a:t>ESEA Programs Specialists</a:t>
                      </a:r>
                      <a:r>
                        <a:rPr lang="en" sz="1300" u="none" strike="noStrike" cap="none" dirty="0">
                          <a:solidFill>
                            <a:schemeClr val="dk1"/>
                          </a:solidFill>
                          <a:latin typeface="Calibri"/>
                          <a:ea typeface="Calibri"/>
                          <a:cs typeface="Calibri"/>
                          <a:sym typeface="Calibri"/>
                        </a:rPr>
                        <a:t> and </a:t>
                      </a:r>
                      <a:r>
                        <a:rPr lang="en" sz="1300" u="sng" strike="noStrike" cap="none" dirty="0">
                          <a:solidFill>
                            <a:schemeClr val="hlink"/>
                          </a:solidFill>
                          <a:latin typeface="Calibri"/>
                          <a:ea typeface="Calibri"/>
                          <a:cs typeface="Calibri"/>
                          <a:sym typeface="Calibri"/>
                          <a:hlinkClick r:id="rId11"/>
                        </a:rPr>
                        <a:t>ESEA Regional Contacts</a:t>
                      </a:r>
                      <a:r>
                        <a:rPr lang="en" sz="1300" u="none" strike="noStrike" cap="none" dirty="0">
                          <a:solidFill>
                            <a:schemeClr val="dk1"/>
                          </a:solidFill>
                          <a:latin typeface="Calibri"/>
                          <a:ea typeface="Calibri"/>
                          <a:cs typeface="Calibri"/>
                          <a:sym typeface="Calibri"/>
                        </a:rPr>
                        <a:t> </a:t>
                      </a:r>
                      <a:r>
                        <a:rPr lang="en" sz="1300" b="1" u="none" strike="noStrike" cap="none" dirty="0">
                          <a:solidFill>
                            <a:schemeClr val="dk1"/>
                          </a:solidFill>
                          <a:latin typeface="Calibri"/>
                          <a:ea typeface="Calibri"/>
                          <a:cs typeface="Calibri"/>
                          <a:sym typeface="Calibri"/>
                        </a:rPr>
                        <a:t>(assigned by district)</a:t>
                      </a:r>
                      <a:endParaRPr sz="1300" b="1"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Title I: </a:t>
                      </a:r>
                      <a:r>
                        <a:rPr lang="en" sz="1300" u="sng" strike="noStrike" cap="none" dirty="0">
                          <a:solidFill>
                            <a:schemeClr val="hlink"/>
                          </a:solidFill>
                          <a:latin typeface="Calibri"/>
                          <a:ea typeface="Calibri"/>
                          <a:cs typeface="Calibri"/>
                          <a:sym typeface="Calibri"/>
                          <a:hlinkClick r:id="rId5"/>
                        </a:rPr>
                        <a:t>Laura Meushaw</a:t>
                      </a:r>
                      <a:r>
                        <a:rPr lang="en" sz="1300" u="none" strike="noStrike" cap="none" dirty="0">
                          <a:solidFill>
                            <a:schemeClr val="dk1"/>
                          </a:solidFill>
                          <a:latin typeface="Calibri"/>
                          <a:ea typeface="Calibri"/>
                          <a:cs typeface="Calibri"/>
                          <a:sym typeface="Calibri"/>
                        </a:rPr>
                        <a:t>, </a:t>
                      </a:r>
                      <a:r>
                        <a:rPr lang="en" sz="1300" u="sng" strike="noStrike" cap="none" dirty="0">
                          <a:solidFill>
                            <a:schemeClr val="hlink"/>
                          </a:solidFill>
                          <a:latin typeface="Calibri"/>
                          <a:ea typeface="Calibri"/>
                          <a:cs typeface="Calibri"/>
                          <a:sym typeface="Calibri"/>
                          <a:hlinkClick r:id="rId12"/>
                        </a:rPr>
                        <a:t>Evita Byrd</a:t>
                      </a:r>
                      <a:r>
                        <a:rPr lang="en" sz="1300" u="none" strike="noStrike" cap="none" dirty="0">
                          <a:solidFill>
                            <a:schemeClr val="dk1"/>
                          </a:solidFill>
                          <a:latin typeface="Calibri"/>
                          <a:ea typeface="Calibri"/>
                          <a:cs typeface="Calibri"/>
                          <a:sym typeface="Calibri"/>
                        </a:rPr>
                        <a:t>, </a:t>
                      </a:r>
                      <a:r>
                        <a:rPr lang="en" sz="1300" u="sng" strike="noStrike" cap="none" dirty="0">
                          <a:solidFill>
                            <a:schemeClr val="hlink"/>
                          </a:solidFill>
                          <a:latin typeface="Calibri"/>
                          <a:ea typeface="Calibri"/>
                          <a:cs typeface="Calibri"/>
                          <a:sym typeface="Calibri"/>
                          <a:hlinkClick r:id="rId13"/>
                        </a:rPr>
                        <a:t>Rachel Echsner</a:t>
                      </a:r>
                      <a:r>
                        <a:rPr lang="en" sz="1300" dirty="0">
                          <a:solidFill>
                            <a:schemeClr val="dk1"/>
                          </a:solidFill>
                          <a:latin typeface="Calibri"/>
                          <a:ea typeface="Calibri"/>
                          <a:cs typeface="Calibri"/>
                          <a:sym typeface="Calibri"/>
                        </a:rPr>
                        <a:t>, </a:t>
                      </a:r>
                      <a:r>
                        <a:rPr lang="en" sz="1300" u="sng" dirty="0">
                          <a:solidFill>
                            <a:schemeClr val="hlink"/>
                          </a:solidFill>
                          <a:latin typeface="Calibri"/>
                          <a:ea typeface="Calibri"/>
                          <a:cs typeface="Calibri"/>
                          <a:sym typeface="Calibri"/>
                          <a:hlinkClick r:id="rId14"/>
                        </a:rPr>
                        <a:t>Kim Boylan</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Title II: </a:t>
                      </a:r>
                      <a:r>
                        <a:rPr lang="en" sz="1300" u="sng" strike="noStrike" cap="none" dirty="0">
                          <a:solidFill>
                            <a:schemeClr val="hlink"/>
                          </a:solidFill>
                          <a:latin typeface="Calibri"/>
                          <a:ea typeface="Calibri"/>
                          <a:cs typeface="Calibri"/>
                          <a:sym typeface="Calibri"/>
                          <a:hlinkClick r:id="rId13"/>
                        </a:rPr>
                        <a:t>Rachel Echsner</a:t>
                      </a:r>
                      <a:r>
                        <a:rPr lang="en" sz="1300" dirty="0">
                          <a:solidFill>
                            <a:schemeClr val="dk1"/>
                          </a:solidFill>
                          <a:latin typeface="Calibri"/>
                          <a:ea typeface="Calibri"/>
                          <a:cs typeface="Calibri"/>
                          <a:sym typeface="Calibri"/>
                        </a:rPr>
                        <a:t>, </a:t>
                      </a:r>
                      <a:r>
                        <a:rPr lang="en" sz="1300" u="sng" dirty="0">
                          <a:solidFill>
                            <a:schemeClr val="hlink"/>
                          </a:solidFill>
                          <a:latin typeface="Calibri"/>
                          <a:ea typeface="Calibri"/>
                          <a:cs typeface="Calibri"/>
                          <a:sym typeface="Calibri"/>
                          <a:hlinkClick r:id="rId15"/>
                        </a:rPr>
                        <a:t>Sue Miller-Curley</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Title III: </a:t>
                      </a:r>
                      <a:r>
                        <a:rPr lang="en" sz="1300" u="sng" strike="noStrike" cap="none" dirty="0">
                          <a:solidFill>
                            <a:schemeClr val="hlink"/>
                          </a:solidFill>
                          <a:latin typeface="Calibri"/>
                          <a:ea typeface="Calibri"/>
                          <a:cs typeface="Calibri"/>
                          <a:sym typeface="Calibri"/>
                          <a:hlinkClick r:id="rId16"/>
                        </a:rPr>
                        <a:t>Rachel Temple</a:t>
                      </a:r>
                      <a:r>
                        <a:rPr lang="en" sz="1300" dirty="0">
                          <a:solidFill>
                            <a:schemeClr val="dk1"/>
                          </a:solidFill>
                          <a:latin typeface="Calibri"/>
                          <a:ea typeface="Calibri"/>
                          <a:cs typeface="Calibri"/>
                          <a:sym typeface="Calibri"/>
                        </a:rPr>
                        <a:t>, </a:t>
                      </a:r>
                      <a:r>
                        <a:rPr lang="en" sz="1300" u="sng" dirty="0">
                          <a:solidFill>
                            <a:schemeClr val="hlink"/>
                          </a:solidFill>
                          <a:latin typeface="Calibri"/>
                          <a:ea typeface="Calibri"/>
                          <a:cs typeface="Calibri"/>
                          <a:sym typeface="Calibri"/>
                          <a:hlinkClick r:id="rId14"/>
                        </a:rPr>
                        <a:t>Kim Boylan</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Title IV &amp; Stronger Connections Grant: </a:t>
                      </a:r>
                      <a:r>
                        <a:rPr lang="en" sz="1300" u="sng" strike="noStrike" cap="none" dirty="0">
                          <a:solidFill>
                            <a:schemeClr val="hlink"/>
                          </a:solidFill>
                          <a:latin typeface="Calibri"/>
                          <a:ea typeface="Calibri"/>
                          <a:cs typeface="Calibri"/>
                          <a:sym typeface="Calibri"/>
                          <a:hlinkClick r:id="rId17"/>
                        </a:rPr>
                        <a:t>Nathan Hickman</a:t>
                      </a:r>
                      <a:r>
                        <a:rPr lang="en" sz="1300" u="none" strike="noStrike" cap="none" dirty="0">
                          <a:solidFill>
                            <a:schemeClr val="dk1"/>
                          </a:solidFill>
                          <a:latin typeface="Calibri"/>
                          <a:ea typeface="Calibri"/>
                          <a:cs typeface="Calibri"/>
                          <a:sym typeface="Calibri"/>
                        </a:rPr>
                        <a:t>, </a:t>
                      </a:r>
                      <a:r>
                        <a:rPr lang="en" sz="1300" u="sng" strike="noStrike" cap="none" dirty="0">
                          <a:solidFill>
                            <a:schemeClr val="hlink"/>
                          </a:solidFill>
                          <a:latin typeface="Calibri"/>
                          <a:ea typeface="Calibri"/>
                          <a:cs typeface="Calibri"/>
                          <a:sym typeface="Calibri"/>
                          <a:hlinkClick r:id="rId12"/>
                        </a:rPr>
                        <a:t>Evita Byrd</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none" strike="noStrike" cap="none" dirty="0">
                          <a:solidFill>
                            <a:schemeClr val="dk1"/>
                          </a:solidFill>
                          <a:latin typeface="Calibri"/>
                          <a:ea typeface="Calibri"/>
                          <a:cs typeface="Calibri"/>
                          <a:sym typeface="Calibri"/>
                        </a:rPr>
                        <a:t>Title V: </a:t>
                      </a:r>
                      <a:r>
                        <a:rPr lang="en" sz="1300" u="sng" dirty="0">
                          <a:solidFill>
                            <a:schemeClr val="hlink"/>
                          </a:solidFill>
                          <a:latin typeface="Calibri"/>
                          <a:ea typeface="Calibri"/>
                          <a:cs typeface="Calibri"/>
                          <a:sym typeface="Calibri"/>
                          <a:hlinkClick r:id="rId6"/>
                        </a:rPr>
                        <a:t>Christina Adeboye-Sullivan</a:t>
                      </a:r>
                      <a:r>
                        <a:rPr lang="en" sz="1300" dirty="0">
                          <a:solidFill>
                            <a:schemeClr val="dk1"/>
                          </a:solidFill>
                          <a:latin typeface="Calibri"/>
                          <a:ea typeface="Calibri"/>
                          <a:cs typeface="Calibri"/>
                          <a:sym typeface="Calibri"/>
                        </a:rPr>
                        <a:t>, </a:t>
                      </a:r>
                      <a:r>
                        <a:rPr lang="en" sz="1300" u="sng" dirty="0">
                          <a:solidFill>
                            <a:schemeClr val="hlink"/>
                          </a:solidFill>
                          <a:latin typeface="Calibri"/>
                          <a:ea typeface="Calibri"/>
                          <a:cs typeface="Calibri"/>
                          <a:sym typeface="Calibri"/>
                          <a:hlinkClick r:id="rId13"/>
                        </a:rPr>
                        <a:t>Rachel Echsner</a:t>
                      </a:r>
                      <a:endParaRPr sz="13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300" b="1" u="sng" strike="noStrike" cap="none" dirty="0">
                          <a:solidFill>
                            <a:schemeClr val="dk1"/>
                          </a:solidFill>
                          <a:latin typeface="Calibri"/>
                          <a:ea typeface="Calibri"/>
                          <a:cs typeface="Calibri"/>
                          <a:sym typeface="Calibri"/>
                        </a:rPr>
                        <a:t>ESSER Program Specialists</a:t>
                      </a:r>
                      <a:endParaRPr sz="1300" u="sng" strike="noStrike" cap="none" dirty="0">
                        <a:solidFill>
                          <a:schemeClr val="hlink"/>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18"/>
                        </a:rPr>
                        <a:t>Jonathan Schelke</a:t>
                      </a:r>
                      <a:endParaRPr sz="1300" u="none" strike="noStrike" cap="none" dirty="0"/>
                    </a:p>
                    <a:p>
                      <a:pPr marL="2540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14"/>
                        </a:rPr>
                        <a:t>Kim Boylan</a:t>
                      </a:r>
                      <a:endParaRPr sz="1300" u="none" strike="noStrike" cap="none"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19"/>
                        </a:rPr>
                        <a:t>Kriselda Craven</a:t>
                      </a:r>
                      <a:endParaRPr sz="1300" dirty="0">
                        <a:solidFill>
                          <a:schemeClr val="dk1"/>
                        </a:solidFill>
                        <a:latin typeface="Calibri"/>
                        <a:ea typeface="Calibri"/>
                        <a:cs typeface="Calibri"/>
                        <a:sym typeface="Calibri"/>
                      </a:endParaRPr>
                    </a:p>
                    <a:p>
                      <a:pPr marL="254000" marR="0" lvl="1" indent="-76200" algn="l" rtl="0">
                        <a:lnSpc>
                          <a:spcPct val="90000"/>
                        </a:lnSpc>
                        <a:spcBef>
                          <a:spcPts val="200"/>
                        </a:spcBef>
                        <a:spcAft>
                          <a:spcPts val="0"/>
                        </a:spcAft>
                        <a:buClr>
                          <a:schemeClr val="dk1"/>
                        </a:buClr>
                        <a:buSzPts val="1000"/>
                        <a:buFont typeface="Calibri"/>
                        <a:buChar char="○"/>
                      </a:pPr>
                      <a:r>
                        <a:rPr lang="en" sz="1300" u="sng" dirty="0">
                          <a:solidFill>
                            <a:schemeClr val="hlink"/>
                          </a:solidFill>
                          <a:latin typeface="Calibri"/>
                          <a:ea typeface="Calibri"/>
                          <a:cs typeface="Calibri"/>
                          <a:sym typeface="Calibri"/>
                          <a:hlinkClick r:id="rId20"/>
                        </a:rPr>
                        <a:t>Nadine Penn</a:t>
                      </a:r>
                      <a:endParaRPr sz="1300"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300" b="1" u="sng" strike="noStrike" cap="none" dirty="0">
                          <a:solidFill>
                            <a:schemeClr val="dk1"/>
                          </a:solidFill>
                          <a:latin typeface="Calibri"/>
                          <a:ea typeface="Calibri"/>
                          <a:cs typeface="Calibri"/>
                          <a:sym typeface="Calibri"/>
                        </a:rPr>
                        <a:t>ESEA and ESSER Data and Reporting Specialists</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rgbClr val="000000"/>
                        </a:buClr>
                        <a:buSzPts val="1000"/>
                        <a:buFont typeface="Calibri"/>
                        <a:buChar char="○"/>
                      </a:pPr>
                      <a:r>
                        <a:rPr lang="en" sz="1300" u="sng" strike="noStrike" cap="none" dirty="0">
                          <a:solidFill>
                            <a:schemeClr val="hlink"/>
                          </a:solidFill>
                          <a:latin typeface="Calibri"/>
                          <a:ea typeface="Calibri"/>
                          <a:cs typeface="Calibri"/>
                          <a:sym typeface="Calibri"/>
                          <a:hlinkClick r:id="rId21"/>
                        </a:rPr>
                        <a:t>Melissa Chaffin</a:t>
                      </a:r>
                      <a:r>
                        <a:rPr lang="en" sz="1300" dirty="0">
                          <a:latin typeface="Calibri"/>
                          <a:ea typeface="Calibri"/>
                          <a:cs typeface="Calibri"/>
                          <a:sym typeface="Calibri"/>
                        </a:rPr>
                        <a:t> (ESEA)</a:t>
                      </a:r>
                      <a:endParaRPr sz="1300" dirty="0">
                        <a:latin typeface="Calibri"/>
                        <a:ea typeface="Calibri"/>
                        <a:cs typeface="Calibri"/>
                        <a:sym typeface="Calibri"/>
                      </a:endParaRPr>
                    </a:p>
                    <a:p>
                      <a:pPr marL="266700" marR="0" lvl="1" indent="-76200" algn="l" rtl="0">
                        <a:lnSpc>
                          <a:spcPct val="90000"/>
                        </a:lnSpc>
                        <a:spcBef>
                          <a:spcPts val="200"/>
                        </a:spcBef>
                        <a:spcAft>
                          <a:spcPts val="0"/>
                        </a:spcAft>
                        <a:buSzPts val="1000"/>
                        <a:buFont typeface="Calibri"/>
                        <a:buChar char="○"/>
                      </a:pPr>
                      <a:r>
                        <a:rPr lang="en" sz="1300" u="sng" dirty="0">
                          <a:solidFill>
                            <a:schemeClr val="hlink"/>
                          </a:solidFill>
                          <a:latin typeface="Calibri"/>
                          <a:ea typeface="Calibri"/>
                          <a:cs typeface="Calibri"/>
                          <a:sym typeface="Calibri"/>
                          <a:hlinkClick r:id="rId22"/>
                        </a:rPr>
                        <a:t>Jerry Ring</a:t>
                      </a:r>
                      <a:r>
                        <a:rPr lang="en" sz="1300" dirty="0">
                          <a:latin typeface="Calibri"/>
                          <a:ea typeface="Calibri"/>
                          <a:cs typeface="Calibri"/>
                          <a:sym typeface="Calibri"/>
                        </a:rPr>
                        <a:t> </a:t>
                      </a:r>
                      <a:r>
                        <a:rPr lang="en" sz="1300" dirty="0">
                          <a:solidFill>
                            <a:schemeClr val="dk1"/>
                          </a:solidFill>
                          <a:latin typeface="Calibri"/>
                          <a:ea typeface="Calibri"/>
                          <a:cs typeface="Calibri"/>
                          <a:sym typeface="Calibri"/>
                        </a:rPr>
                        <a:t>(ESEA)</a:t>
                      </a:r>
                      <a:endParaRPr sz="1300" dirty="0">
                        <a:latin typeface="Calibri"/>
                        <a:ea typeface="Calibri"/>
                        <a:cs typeface="Calibri"/>
                        <a:sym typeface="Calibri"/>
                      </a:endParaRPr>
                    </a:p>
                  </a:txBody>
                  <a:tcPr marL="91433" marR="91433" marT="91433" marB="91433"/>
                </a:tc>
                <a:tc>
                  <a:txBody>
                    <a:bodyPr/>
                    <a:lstStyle/>
                    <a:p>
                      <a:pPr marL="0" marR="0" lvl="0" indent="0" algn="l" rtl="0">
                        <a:lnSpc>
                          <a:spcPct val="90000"/>
                        </a:lnSpc>
                        <a:spcBef>
                          <a:spcPts val="0"/>
                        </a:spcBef>
                        <a:spcAft>
                          <a:spcPts val="0"/>
                        </a:spcAft>
                        <a:buClr>
                          <a:srgbClr val="000000"/>
                        </a:buClr>
                        <a:buSzPts val="1100"/>
                        <a:buFont typeface="Arial"/>
                        <a:buNone/>
                      </a:pPr>
                      <a:r>
                        <a:rPr lang="en" sz="1300" u="sng" strike="noStrike" cap="none" dirty="0">
                          <a:solidFill>
                            <a:schemeClr val="hlink"/>
                          </a:solidFill>
                          <a:latin typeface="Calibri"/>
                          <a:ea typeface="Calibri"/>
                          <a:cs typeface="Calibri"/>
                          <a:sym typeface="Calibri"/>
                          <a:hlinkClick r:id="rId23"/>
                        </a:rPr>
                        <a:t>Amy Carman</a:t>
                      </a:r>
                      <a:r>
                        <a:rPr lang="en" sz="1300" u="none" strike="noStrike" cap="none" dirty="0">
                          <a:solidFill>
                            <a:schemeClr val="dk1"/>
                          </a:solidFill>
                          <a:latin typeface="Calibri"/>
                          <a:ea typeface="Calibri"/>
                          <a:cs typeface="Calibri"/>
                          <a:sym typeface="Calibri"/>
                        </a:rPr>
                        <a:t>, Executive Director of School District Operations Unit</a:t>
                      </a:r>
                      <a:endParaRPr sz="1300" u="none" strike="noStrike" cap="none" dirty="0">
                        <a:solidFill>
                          <a:schemeClr val="dk1"/>
                        </a:solidFill>
                        <a:latin typeface="Calibri"/>
                        <a:ea typeface="Calibri"/>
                        <a:cs typeface="Calibri"/>
                        <a:sym typeface="Calibri"/>
                      </a:endParaRPr>
                    </a:p>
                    <a:p>
                      <a:pPr marL="0" marR="0" lvl="0" indent="0" algn="ctr" rtl="0">
                        <a:lnSpc>
                          <a:spcPct val="90000"/>
                        </a:lnSpc>
                        <a:spcBef>
                          <a:spcPts val="500"/>
                        </a:spcBef>
                        <a:spcAft>
                          <a:spcPts val="0"/>
                        </a:spcAft>
                        <a:buClr>
                          <a:srgbClr val="000000"/>
                        </a:buClr>
                        <a:buSzPts val="1100"/>
                        <a:buFont typeface="Arial"/>
                        <a:buNone/>
                      </a:pPr>
                      <a:r>
                        <a:rPr lang="en" sz="1300" b="1" u="sng" strike="noStrike" cap="none" dirty="0">
                          <a:solidFill>
                            <a:schemeClr val="dk1"/>
                          </a:solidFill>
                          <a:latin typeface="Calibri"/>
                          <a:ea typeface="Calibri"/>
                          <a:cs typeface="Calibri"/>
                          <a:sym typeface="Calibri"/>
                        </a:rPr>
                        <a:t>Fiscal Specialists</a:t>
                      </a:r>
                      <a:endParaRPr sz="1300" b="1" u="sng" strike="noStrike" cap="none" dirty="0">
                        <a:solidFill>
                          <a:schemeClr val="dk1"/>
                        </a:solidFill>
                        <a:latin typeface="Calibri"/>
                        <a:ea typeface="Calibri"/>
                        <a:cs typeface="Calibri"/>
                        <a:sym typeface="Calibri"/>
                      </a:endParaRPr>
                    </a:p>
                    <a:p>
                      <a:pPr marL="0" marR="0" lvl="0" indent="0" algn="l" rtl="0">
                        <a:lnSpc>
                          <a:spcPct val="90000"/>
                        </a:lnSpc>
                        <a:spcBef>
                          <a:spcPts val="500"/>
                        </a:spcBef>
                        <a:spcAft>
                          <a:spcPts val="0"/>
                        </a:spcAft>
                        <a:buClr>
                          <a:srgbClr val="000000"/>
                        </a:buClr>
                        <a:buSzPts val="1100"/>
                        <a:buFont typeface="Arial"/>
                        <a:buNone/>
                      </a:pPr>
                      <a:r>
                        <a:rPr lang="en" sz="1300" u="sng" strike="noStrike" cap="none" dirty="0">
                          <a:solidFill>
                            <a:schemeClr val="hlink"/>
                          </a:solidFill>
                          <a:latin typeface="Calibri"/>
                          <a:ea typeface="Calibri"/>
                          <a:cs typeface="Calibri"/>
                          <a:sym typeface="Calibri"/>
                          <a:hlinkClick r:id="rId24"/>
                        </a:rPr>
                        <a:t>Jennifer Austin</a:t>
                      </a:r>
                      <a:r>
                        <a:rPr lang="en" sz="1300" u="none" strike="noStrike" cap="none" dirty="0">
                          <a:solidFill>
                            <a:schemeClr val="dk1"/>
                          </a:solidFill>
                          <a:latin typeface="Calibri"/>
                          <a:ea typeface="Calibri"/>
                          <a:cs typeface="Calibri"/>
                          <a:sym typeface="Calibri"/>
                        </a:rPr>
                        <a:t>, Director of Grants Fiscal Management</a:t>
                      </a:r>
                      <a:r>
                        <a:rPr lang="en" sz="1300" u="none" strike="noStrike" cap="none" dirty="0">
                          <a:solidFill>
                            <a:schemeClr val="dk1"/>
                          </a:solidFill>
                          <a:latin typeface="Calibri"/>
                          <a:ea typeface="Calibri"/>
                          <a:cs typeface="Calibri"/>
                        </a:rPr>
                        <a:t> </a:t>
                      </a:r>
                      <a:endParaRPr lang="en" sz="1300" u="none" strike="noStrike" cap="none">
                        <a:solidFill>
                          <a:schemeClr val="dk1"/>
                        </a:solidFill>
                        <a:latin typeface="Calibri"/>
                        <a:ea typeface="Calibri"/>
                        <a:cs typeface="Calibri"/>
                      </a:endParaRPr>
                    </a:p>
                    <a:p>
                      <a:pPr marL="0" marR="0" lvl="0" indent="0" algn="l" rtl="0">
                        <a:lnSpc>
                          <a:spcPct val="90000"/>
                        </a:lnSpc>
                        <a:spcBef>
                          <a:spcPts val="500"/>
                        </a:spcBef>
                        <a:spcAft>
                          <a:spcPts val="0"/>
                        </a:spcAft>
                        <a:buClr>
                          <a:srgbClr val="000000"/>
                        </a:buClr>
                        <a:buSzPts val="1100"/>
                        <a:buFont typeface="Arial"/>
                        <a:buNone/>
                      </a:pPr>
                      <a:r>
                        <a:rPr lang="en" sz="1300" b="1" u="sng" strike="noStrike" cap="none" dirty="0">
                          <a:solidFill>
                            <a:schemeClr val="dk1"/>
                          </a:solidFill>
                          <a:latin typeface="Calibri"/>
                          <a:ea typeface="Calibri"/>
                          <a:cs typeface="Calibri"/>
                          <a:sym typeface="Calibri"/>
                        </a:rPr>
                        <a:t>ESEA</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25"/>
                        </a:rPr>
                        <a:t>Robert Hawkins</a:t>
                      </a:r>
                      <a:r>
                        <a:rPr lang="en" sz="1300" u="none" strike="noStrike" cap="none" dirty="0">
                          <a:solidFill>
                            <a:schemeClr val="dk1"/>
                          </a:solidFill>
                          <a:latin typeface="Calibri"/>
                          <a:ea typeface="Calibri"/>
                          <a:cs typeface="Calibri"/>
                          <a:sym typeface="Calibri"/>
                        </a:rPr>
                        <a:t>, Grants Fiscal Analyst</a:t>
                      </a:r>
                      <a:r>
                        <a:rPr lang="en" sz="1300" u="none" strike="noStrike" cap="none" dirty="0">
                          <a:solidFill>
                            <a:schemeClr val="dk1"/>
                          </a:solidFill>
                          <a:latin typeface="Calibri"/>
                          <a:ea typeface="Calibri"/>
                          <a:cs typeface="Calibri"/>
                        </a:rPr>
                        <a:t> </a:t>
                      </a:r>
                      <a:endParaRPr sz="13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26"/>
                        </a:rPr>
                        <a:t>Steven Kaleda</a:t>
                      </a:r>
                      <a:r>
                        <a:rPr lang="en" sz="1300" u="none" strike="noStrike" cap="none" dirty="0">
                          <a:solidFill>
                            <a:schemeClr val="dk1"/>
                          </a:solidFill>
                          <a:latin typeface="Calibri"/>
                          <a:ea typeface="Calibri"/>
                          <a:cs typeface="Calibri"/>
                          <a:sym typeface="Calibri"/>
                        </a:rPr>
                        <a:t>, Grants Fiscal Analyst</a:t>
                      </a:r>
                      <a:r>
                        <a:rPr lang="en" sz="1300" u="none" strike="noStrike" cap="none" dirty="0">
                          <a:solidFill>
                            <a:schemeClr val="dk1"/>
                          </a:solidFill>
                          <a:latin typeface="Calibri"/>
                          <a:ea typeface="Calibri"/>
                          <a:cs typeface="Calibri"/>
                        </a:rPr>
                        <a:t> </a:t>
                      </a:r>
                      <a:endParaRPr sz="1300" u="none" strike="noStrike" cap="none">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300" b="1" u="sng" strike="noStrike" cap="none" dirty="0">
                          <a:solidFill>
                            <a:schemeClr val="dk1"/>
                          </a:solidFill>
                          <a:latin typeface="Calibri"/>
                          <a:ea typeface="Calibri"/>
                          <a:cs typeface="Calibri"/>
                          <a:sym typeface="Calibri"/>
                        </a:rPr>
                        <a:t>ESSER Fiscal Specialist</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26"/>
                        </a:rPr>
                        <a:t>Steven Kaleda</a:t>
                      </a:r>
                      <a:r>
                        <a:rPr lang="en" sz="1300" u="none" strike="noStrike" cap="none" dirty="0">
                          <a:solidFill>
                            <a:schemeClr val="dk1"/>
                          </a:solidFill>
                          <a:latin typeface="Calibri"/>
                          <a:ea typeface="Calibri"/>
                          <a:cs typeface="Calibri"/>
                          <a:sym typeface="Calibri"/>
                        </a:rPr>
                        <a:t> Grants Fiscal Analyst</a:t>
                      </a:r>
                      <a:endParaRPr sz="13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Calibri"/>
                        <a:buChar char="●"/>
                      </a:pPr>
                      <a:r>
                        <a:rPr lang="en" sz="1300" b="1" u="sng" strike="noStrike" cap="none" dirty="0">
                          <a:solidFill>
                            <a:schemeClr val="dk1"/>
                          </a:solidFill>
                          <a:latin typeface="Calibri"/>
                          <a:ea typeface="Calibri"/>
                          <a:cs typeface="Calibri"/>
                          <a:sym typeface="Calibri"/>
                        </a:rPr>
                        <a:t>ESSER Monitoring</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Sans-Serif"/>
                        <a:buChar char="○"/>
                      </a:pPr>
                      <a:r>
                        <a:rPr lang="en" sz="1300" b="0" i="0" u="none" strike="noStrike" cap="none" noProof="0" dirty="0">
                          <a:solidFill>
                            <a:srgbClr val="0563C1"/>
                          </a:solidFill>
                          <a:latin typeface="Calibri"/>
                          <a:hlinkClick r:id="rId27"/>
                        </a:rPr>
                        <a:t>Bill Parsley</a:t>
                      </a:r>
                      <a:r>
                        <a:rPr lang="en" sz="1300" b="0" i="0" u="none" strike="noStrike" cap="none" noProof="0" dirty="0">
                          <a:solidFill>
                            <a:schemeClr val="dk1"/>
                          </a:solidFill>
                          <a:latin typeface="Calibri"/>
                        </a:rPr>
                        <a:t>, ESSER Fiscal Monitoring Supervisor</a:t>
                      </a:r>
                      <a:endParaRPr lang="en-US" sz="1300" b="0" i="0" u="none" strike="noStrike" cap="none" noProof="0" dirty="0">
                        <a:solidFill>
                          <a:srgbClr val="000000"/>
                        </a:solidFill>
                        <a:latin typeface="Calibri"/>
                      </a:endParaRPr>
                    </a:p>
                    <a:p>
                      <a:pPr marL="266700" marR="0" lvl="1" indent="-76200" algn="l">
                        <a:lnSpc>
                          <a:spcPct val="90000"/>
                        </a:lnSpc>
                        <a:spcBef>
                          <a:spcPts val="200"/>
                        </a:spcBef>
                        <a:spcAft>
                          <a:spcPts val="0"/>
                        </a:spcAft>
                        <a:buClr>
                          <a:srgbClr val="000000"/>
                        </a:buClr>
                        <a:buSzPts val="1000"/>
                        <a:buFont typeface="Calibri"/>
                        <a:buChar char="○"/>
                      </a:pPr>
                      <a:r>
                        <a:rPr lang="en" sz="1300" u="sng" strike="noStrike" cap="none" dirty="0">
                          <a:solidFill>
                            <a:schemeClr val="hlink"/>
                          </a:solidFill>
                          <a:latin typeface="Calibri"/>
                          <a:ea typeface="Calibri"/>
                          <a:cs typeface="Calibri"/>
                          <a:sym typeface="Calibri"/>
                          <a:hlinkClick r:id="rId28">
                            <a:extLst>
                              <a:ext uri="{A12FA001-AC4F-418D-AE19-62706E023703}">
                                <ahyp:hlinkClr xmlns:ahyp="http://schemas.microsoft.com/office/drawing/2018/hyperlinkcolor" val="tx"/>
                              </a:ext>
                            </a:extLst>
                          </a:hlinkClick>
                        </a:rPr>
                        <a:t>Hilery Morris</a:t>
                      </a:r>
                      <a:r>
                        <a:rPr lang="en" sz="1300" u="none" strike="noStrike" cap="none" dirty="0">
                          <a:solidFill>
                            <a:schemeClr val="dk1"/>
                          </a:solidFill>
                          <a:latin typeface="Calibri"/>
                          <a:ea typeface="Calibri"/>
                          <a:cs typeface="Calibri"/>
                          <a:sym typeface="Calibri"/>
                        </a:rPr>
                        <a:t>, ESSER Fiscal Monitoring</a:t>
                      </a:r>
                      <a:r>
                        <a:rPr lang="en" sz="1300" u="none" strike="noStrike" cap="none" dirty="0">
                          <a:solidFill>
                            <a:schemeClr val="dk1"/>
                          </a:solidFill>
                          <a:latin typeface="Calibri"/>
                          <a:ea typeface="Calibri"/>
                          <a:cs typeface="Calibri"/>
                        </a:rPr>
                        <a:t> </a:t>
                      </a:r>
                      <a:endParaRPr sz="1300" u="none" strike="noStrike" cap="none">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29"/>
                        </a:rPr>
                        <a:t>Kristina Jones</a:t>
                      </a:r>
                      <a:r>
                        <a:rPr lang="en" sz="1300" u="none" strike="noStrike" cap="none" dirty="0">
                          <a:solidFill>
                            <a:schemeClr val="dk1"/>
                          </a:solidFill>
                          <a:latin typeface="Calibri"/>
                          <a:ea typeface="Calibri"/>
                          <a:cs typeface="Calibri"/>
                          <a:sym typeface="Calibri"/>
                        </a:rPr>
                        <a:t>, Federal Fiscal Monitoring and Reporting Specialist</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sng" strike="noStrike" cap="none" dirty="0">
                          <a:solidFill>
                            <a:schemeClr val="hlink"/>
                          </a:solidFill>
                          <a:latin typeface="Calibri"/>
                          <a:ea typeface="Calibri"/>
                          <a:cs typeface="Calibri"/>
                          <a:sym typeface="Calibri"/>
                          <a:hlinkClick r:id="rId30"/>
                        </a:rPr>
                        <a:t>Werner Hagemann</a:t>
                      </a:r>
                      <a:r>
                        <a:rPr lang="en" sz="1300" u="none" strike="noStrike" cap="none" dirty="0">
                          <a:solidFill>
                            <a:schemeClr val="dk1"/>
                          </a:solidFill>
                          <a:latin typeface="Calibri"/>
                          <a:ea typeface="Calibri"/>
                          <a:cs typeface="Calibri"/>
                          <a:sym typeface="Calibri"/>
                        </a:rPr>
                        <a:t>, ESSER Fiscal Monitoring Specialist</a:t>
                      </a:r>
                      <a:endParaRPr sz="1300" u="none" strike="noStrike" cap="none" dirty="0">
                        <a:solidFill>
                          <a:schemeClr val="dk1"/>
                        </a:solidFill>
                        <a:latin typeface="Calibri"/>
                        <a:ea typeface="Calibri"/>
                        <a:cs typeface="Calibri"/>
                        <a:sym typeface="Calibri"/>
                      </a:endParaRPr>
                    </a:p>
                    <a:p>
                      <a:pPr marL="0" marR="0" lvl="0" indent="0" algn="l" rtl="0">
                        <a:lnSpc>
                          <a:spcPct val="90000"/>
                        </a:lnSpc>
                        <a:spcBef>
                          <a:spcPts val="200"/>
                        </a:spcBef>
                        <a:spcAft>
                          <a:spcPts val="0"/>
                        </a:spcAft>
                        <a:buClr>
                          <a:srgbClr val="000000"/>
                        </a:buClr>
                        <a:buSzPts val="1100"/>
                        <a:buFont typeface="Arial"/>
                        <a:buNone/>
                      </a:pPr>
                      <a:endParaRPr sz="1300" u="none" strike="noStrike" cap="none">
                        <a:solidFill>
                          <a:schemeClr val="dk1"/>
                        </a:solidFill>
                        <a:latin typeface="Calibri"/>
                        <a:ea typeface="Calibri"/>
                        <a:cs typeface="Calibri"/>
                        <a:sym typeface="Calibri"/>
                      </a:endParaRPr>
                    </a:p>
                    <a:p>
                      <a:pPr marL="0" marR="0" lvl="0" indent="0" algn="ctr" rtl="0">
                        <a:lnSpc>
                          <a:spcPct val="90000"/>
                        </a:lnSpc>
                        <a:spcBef>
                          <a:spcPts val="200"/>
                        </a:spcBef>
                        <a:spcAft>
                          <a:spcPts val="0"/>
                        </a:spcAft>
                        <a:buClr>
                          <a:srgbClr val="000000"/>
                        </a:buClr>
                        <a:buSzPts val="1100"/>
                        <a:buFont typeface="Arial"/>
                        <a:buNone/>
                      </a:pPr>
                      <a:r>
                        <a:rPr lang="en" sz="1300" b="1" u="sng" strike="noStrike" cap="none" dirty="0">
                          <a:solidFill>
                            <a:schemeClr val="dk1"/>
                          </a:solidFill>
                          <a:latin typeface="Calibri"/>
                          <a:ea typeface="Calibri"/>
                          <a:cs typeface="Calibri"/>
                          <a:sym typeface="Calibri"/>
                        </a:rPr>
                        <a:t>Application Systems Specialists</a:t>
                      </a:r>
                      <a:endParaRPr sz="1300" b="1" u="sng" strike="noStrike" cap="none"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800"/>
                        <a:buFont typeface="Arial"/>
                        <a:buNone/>
                      </a:pPr>
                      <a:r>
                        <a:rPr lang="en" sz="1300" u="sng" strike="noStrike" cap="none" dirty="0">
                          <a:solidFill>
                            <a:schemeClr val="hlink"/>
                          </a:solidFill>
                          <a:latin typeface="Calibri"/>
                          <a:ea typeface="Calibri"/>
                          <a:cs typeface="Calibri"/>
                          <a:sym typeface="Calibri"/>
                          <a:hlinkClick r:id="rId31"/>
                        </a:rPr>
                        <a:t>DeLilah Collins</a:t>
                      </a:r>
                      <a:r>
                        <a:rPr lang="en" sz="1300" u="none" strike="noStrike" cap="none" dirty="0">
                          <a:solidFill>
                            <a:schemeClr val="dk1"/>
                          </a:solidFill>
                          <a:latin typeface="Calibri"/>
                          <a:ea typeface="Calibri"/>
                          <a:cs typeface="Calibri"/>
                          <a:sym typeface="Calibri"/>
                        </a:rPr>
                        <a:t>, Director of Grants Program Administration</a:t>
                      </a:r>
                      <a:endParaRPr sz="1300" u="none" strike="noStrike" cap="none" dirty="0">
                        <a:solidFill>
                          <a:schemeClr val="dk1"/>
                        </a:solidFill>
                        <a:latin typeface="Calibri"/>
                        <a:ea typeface="Calibri"/>
                        <a:cs typeface="Calibri"/>
                        <a:sym typeface="Calibri"/>
                      </a:endParaRPr>
                    </a:p>
                    <a:p>
                      <a:pPr marL="76200" marR="0" lvl="0" indent="-69850" algn="l" rtl="0">
                        <a:lnSpc>
                          <a:spcPct val="90000"/>
                        </a:lnSpc>
                        <a:spcBef>
                          <a:spcPts val="500"/>
                        </a:spcBef>
                        <a:spcAft>
                          <a:spcPts val="0"/>
                        </a:spcAft>
                        <a:buClr>
                          <a:schemeClr val="dk1"/>
                        </a:buClr>
                        <a:buSzPts val="1000"/>
                        <a:buFont typeface="Arial"/>
                        <a:buChar char="●"/>
                      </a:pPr>
                      <a:r>
                        <a:rPr lang="en" sz="1300" b="1" u="sng" strike="noStrike" cap="none" dirty="0">
                          <a:solidFill>
                            <a:schemeClr val="dk1"/>
                          </a:solidFill>
                          <a:latin typeface="Calibri"/>
                          <a:ea typeface="Calibri"/>
                          <a:cs typeface="Calibri"/>
                          <a:sym typeface="Calibri"/>
                        </a:rPr>
                        <a:t>Online Applications Systems Technical Support</a:t>
                      </a:r>
                      <a:endParaRPr sz="1300" u="none" strike="noStrike" cap="none" dirty="0">
                        <a:solidFill>
                          <a:schemeClr val="dk1"/>
                        </a:solidFill>
                        <a:latin typeface="Calibri"/>
                        <a:ea typeface="Calibri"/>
                        <a:cs typeface="Calibri"/>
                        <a:sym typeface="Calibri"/>
                      </a:endParaRPr>
                    </a:p>
                    <a:p>
                      <a:pPr marL="266700" marR="0" lvl="1" indent="-76200" algn="l" rtl="0">
                        <a:lnSpc>
                          <a:spcPct val="90000"/>
                        </a:lnSpc>
                        <a:spcBef>
                          <a:spcPts val="200"/>
                        </a:spcBef>
                        <a:spcAft>
                          <a:spcPts val="0"/>
                        </a:spcAft>
                        <a:buClr>
                          <a:schemeClr val="dk1"/>
                        </a:buClr>
                        <a:buSzPts val="1000"/>
                        <a:buFont typeface="Calibri"/>
                        <a:buChar char="○"/>
                      </a:pPr>
                      <a:r>
                        <a:rPr lang="en" sz="1300" u="sng" dirty="0">
                          <a:solidFill>
                            <a:schemeClr val="hlink"/>
                          </a:solidFill>
                          <a:latin typeface="Calibri"/>
                          <a:ea typeface="Calibri"/>
                          <a:cs typeface="Calibri"/>
                          <a:sym typeface="Calibri"/>
                          <a:hlinkClick r:id="rId32"/>
                        </a:rPr>
                        <a:t>Jessica Hollingshead</a:t>
                      </a:r>
                      <a:endParaRPr sz="1300" u="none" strike="noStrike" cap="none" dirty="0">
                        <a:latin typeface="Calibri"/>
                        <a:ea typeface="Calibri"/>
                        <a:cs typeface="Calibri"/>
                        <a:sym typeface="Calibri"/>
                      </a:endParaRPr>
                    </a:p>
                  </a:txBody>
                  <a:tcPr marL="91433" marR="91433" marT="91433" marB="91433"/>
                </a:tc>
                <a:extLst>
                  <a:ext uri="{0D108BD9-81ED-4DB2-BD59-A6C34878D82A}">
                    <a16:rowId xmlns:a16="http://schemas.microsoft.com/office/drawing/2014/main" val="10001"/>
                  </a:ext>
                </a:extLst>
              </a:tr>
            </a:tbl>
          </a:graphicData>
        </a:graphic>
      </p:graphicFrame>
      <p:sp>
        <p:nvSpPr>
          <p:cNvPr id="984" name="Google Shape;984;p146"/>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45"/>
          <p:cNvSpPr txBox="1">
            <a:spLocks noGrp="1"/>
          </p:cNvSpPr>
          <p:nvPr>
            <p:ph type="ctrTitle"/>
          </p:nvPr>
        </p:nvSpPr>
        <p:spPr>
          <a:prstGeom prst="rect">
            <a:avLst/>
          </a:prstGeom>
        </p:spPr>
        <p:txBody>
          <a:bodyPr spcFirstLastPara="1" vert="horz" wrap="square" lIns="68575" tIns="34275" rIns="68575" bIns="34275" rtlCol="0" anchor="t" anchorCtr="0">
            <a:normAutofit/>
          </a:bodyPr>
          <a:lstStyle/>
          <a:p>
            <a:r>
              <a:rPr lang="en" sz="4100">
                <a:solidFill>
                  <a:schemeClr val="tx1"/>
                </a:solidFill>
                <a:latin typeface="Museo Slab 500"/>
              </a:rPr>
              <a:t>BOCES Supplemental Training </a:t>
            </a:r>
            <a:endParaRPr sz="410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4E26-AC8A-9DAB-B811-18291FF9E6B3}"/>
              </a:ext>
            </a:extLst>
          </p:cNvPr>
          <p:cNvSpPr>
            <a:spLocks noGrp="1"/>
          </p:cNvSpPr>
          <p:nvPr>
            <p:ph type="title"/>
          </p:nvPr>
        </p:nvSpPr>
        <p:spPr/>
        <p:txBody>
          <a:bodyPr/>
          <a:lstStyle/>
          <a:p>
            <a:r>
              <a:rPr lang="en-US" dirty="0">
                <a:latin typeface="Museo Slab 500"/>
              </a:rPr>
              <a:t>BOCES Agenda</a:t>
            </a:r>
            <a:endParaRPr lang="en-US" dirty="0"/>
          </a:p>
        </p:txBody>
      </p:sp>
      <p:sp>
        <p:nvSpPr>
          <p:cNvPr id="4" name="Content Placeholder 3">
            <a:extLst>
              <a:ext uri="{FF2B5EF4-FFF2-40B4-BE49-F238E27FC236}">
                <a16:creationId xmlns:a16="http://schemas.microsoft.com/office/drawing/2014/main" id="{FCEDFCBF-2E46-6BF4-F5D1-A9C40962A215}"/>
              </a:ext>
            </a:extLst>
          </p:cNvPr>
          <p:cNvSpPr>
            <a:spLocks noGrp="1"/>
          </p:cNvSpPr>
          <p:nvPr>
            <p:ph idx="1"/>
          </p:nvPr>
        </p:nvSpPr>
        <p:spPr>
          <a:xfrm>
            <a:off x="838200" y="1463040"/>
            <a:ext cx="10515600" cy="2900730"/>
          </a:xfrm>
        </p:spPr>
        <p:txBody>
          <a:bodyPr vert="horz" lIns="0" tIns="0" rIns="0" bIns="45720" rtlCol="0" anchor="t">
            <a:normAutofit/>
          </a:bodyPr>
          <a:lstStyle/>
          <a:p>
            <a:r>
              <a:rPr lang="en-US" dirty="0">
                <a:ea typeface="Calibri"/>
                <a:cs typeface="Calibri"/>
              </a:rPr>
              <a:t>BOCES Access to member district applications</a:t>
            </a:r>
          </a:p>
          <a:p>
            <a:r>
              <a:rPr lang="en-US" dirty="0">
                <a:ea typeface="Calibri"/>
                <a:cs typeface="Calibri"/>
              </a:rPr>
              <a:t>Differences in BOCES versus LEA</a:t>
            </a:r>
          </a:p>
          <a:p>
            <a:pPr lvl="1">
              <a:buFont typeface="Courier New" panose="020B0604020202020204" pitchFamily="34" charset="0"/>
              <a:buChar char="o"/>
            </a:pPr>
            <a:r>
              <a:rPr lang="en-US" dirty="0">
                <a:ea typeface="Calibri"/>
                <a:cs typeface="Calibri"/>
              </a:rPr>
              <a:t>Allocations</a:t>
            </a:r>
          </a:p>
          <a:p>
            <a:pPr lvl="1">
              <a:buFont typeface="Courier New" panose="020B0604020202020204" pitchFamily="34" charset="0"/>
              <a:buChar char="o"/>
            </a:pPr>
            <a:r>
              <a:rPr lang="en-US" dirty="0">
                <a:ea typeface="Calibri"/>
                <a:cs typeface="Calibri"/>
              </a:rPr>
              <a:t>BOCES Narratives</a:t>
            </a:r>
          </a:p>
          <a:p>
            <a:pPr lvl="1">
              <a:buFont typeface="Courier New" panose="020B0604020202020204" pitchFamily="34" charset="0"/>
              <a:buChar char="o"/>
            </a:pPr>
            <a:r>
              <a:rPr lang="en-US" dirty="0">
                <a:ea typeface="Calibri"/>
                <a:cs typeface="Calibri"/>
              </a:rPr>
              <a:t>Title I, Part A</a:t>
            </a:r>
          </a:p>
          <a:p>
            <a:r>
              <a:rPr lang="en-US" dirty="0">
                <a:ea typeface="Calibri"/>
                <a:cs typeface="Calibri"/>
              </a:rPr>
              <a:t>Walkthrough</a:t>
            </a:r>
          </a:p>
        </p:txBody>
      </p:sp>
      <p:sp>
        <p:nvSpPr>
          <p:cNvPr id="3" name="Slide Number Placeholder 2">
            <a:extLst>
              <a:ext uri="{FF2B5EF4-FFF2-40B4-BE49-F238E27FC236}">
                <a16:creationId xmlns:a16="http://schemas.microsoft.com/office/drawing/2014/main" id="{600CFE26-0FE1-85A2-9842-494C4B4CF649}"/>
              </a:ext>
            </a:extLst>
          </p:cNvPr>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22</a:t>
            </a:fld>
            <a:endParaRPr lang="en-US">
              <a:solidFill>
                <a:prstClr val="white">
                  <a:lumMod val="50000"/>
                </a:prstClr>
              </a:solidFill>
              <a:latin typeface="Calibri" panose="020F0502020204030204"/>
            </a:endParaRPr>
          </a:p>
        </p:txBody>
      </p:sp>
      <p:pic>
        <p:nvPicPr>
          <p:cNvPr id="6" name="Picture 5">
            <a:extLst>
              <a:ext uri="{FF2B5EF4-FFF2-40B4-BE49-F238E27FC236}">
                <a16:creationId xmlns:a16="http://schemas.microsoft.com/office/drawing/2014/main" id="{17F9175B-3D8B-6005-10F3-F850D963B418}"/>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653" y="85483"/>
            <a:ext cx="958656" cy="916733"/>
          </a:xfrm>
          <a:prstGeom prst="rect">
            <a:avLst/>
          </a:prstGeom>
        </p:spPr>
      </p:pic>
    </p:spTree>
    <p:extLst>
      <p:ext uri="{BB962C8B-B14F-4D97-AF65-F5344CB8AC3E}">
        <p14:creationId xmlns:p14="http://schemas.microsoft.com/office/powerpoint/2010/main" val="2551019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dirty="0">
                <a:latin typeface="Museo Slab 500"/>
              </a:rPr>
              <a:t>BOCES Application – Access</a:t>
            </a:r>
            <a:endParaRPr lang="en-US" dirty="0"/>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a:xfrm>
            <a:off x="838200" y="1463040"/>
            <a:ext cx="10515600" cy="2750477"/>
          </a:xfrm>
        </p:spPr>
        <p:txBody>
          <a:bodyPr vert="horz" lIns="0" tIns="0" rIns="0" bIns="45720" rtlCol="0" anchor="t">
            <a:normAutofit/>
          </a:bodyPr>
          <a:lstStyle/>
          <a:p>
            <a:r>
              <a:rPr lang="en-US" dirty="0">
                <a:ea typeface="Calibri"/>
                <a:cs typeface="Calibri"/>
              </a:rPr>
              <a:t>For BOCES that manage Title I, Part A - the BOCES users will need to be able to access the member district's application to complete various parts of Title I, Part A. </a:t>
            </a:r>
          </a:p>
          <a:p>
            <a:pPr lvl="1"/>
            <a:r>
              <a:rPr lang="en-US" dirty="0">
                <a:ea typeface="Calibri"/>
                <a:cs typeface="Calibri"/>
              </a:rPr>
              <a:t>However, the rest of the application will be completed in the BOCES application. </a:t>
            </a:r>
          </a:p>
          <a:p>
            <a:r>
              <a:rPr lang="en-US" dirty="0">
                <a:ea typeface="Calibri"/>
                <a:cs typeface="Calibri"/>
              </a:rPr>
              <a:t>LEA User Access Administrators or LAMs can add/provide BOCES staff access to their Consolidated Application. </a:t>
            </a:r>
          </a:p>
          <a:p>
            <a:pPr lvl="1"/>
            <a:r>
              <a:rPr lang="en-US" dirty="0">
                <a:ea typeface="Calibri"/>
                <a:cs typeface="Calibri"/>
              </a:rPr>
              <a:t>LAM/User Access Administrator should provide BOCES staff the </a:t>
            </a:r>
            <a:r>
              <a:rPr lang="en-US" b="1" i="1" dirty="0">
                <a:ea typeface="Calibri"/>
                <a:cs typeface="Calibri"/>
              </a:rPr>
              <a:t>LEA ESEA Consolidated Director </a:t>
            </a:r>
            <a:r>
              <a:rPr lang="en-US" dirty="0">
                <a:ea typeface="Calibri"/>
                <a:cs typeface="Calibri"/>
              </a:rPr>
              <a:t>role.</a:t>
            </a:r>
            <a:r>
              <a:rPr lang="en-US" b="1" i="1" dirty="0">
                <a:ea typeface="Calibri"/>
                <a:cs typeface="Calibri"/>
              </a:rPr>
              <a:t> </a:t>
            </a: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23</a:t>
            </a:fld>
            <a:endParaRPr lang="en-US">
              <a:solidFill>
                <a:prstClr val="white">
                  <a:lumMod val="50000"/>
                </a:prstClr>
              </a:solidFill>
              <a:latin typeface="Calibri" panose="020F0502020204030204"/>
            </a:endParaRPr>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653" y="85483"/>
            <a:ext cx="958656" cy="916733"/>
          </a:xfrm>
          <a:prstGeom prst="rect">
            <a:avLst/>
          </a:prstGeom>
        </p:spPr>
      </p:pic>
      <p:pic>
        <p:nvPicPr>
          <p:cNvPr id="8" name="Picture 7" descr="This image shows a BOCES user logged into the GAINS platform. Under the organization number and organization name, the BOCES user will see all known associated districts. So instead of having just one organization listed, it will have many depending on the BOCES.">
            <a:extLst>
              <a:ext uri="{FF2B5EF4-FFF2-40B4-BE49-F238E27FC236}">
                <a16:creationId xmlns:a16="http://schemas.microsoft.com/office/drawing/2014/main" id="{25BAD7A7-51B6-2EDD-834C-64D13C36E8D7}"/>
              </a:ext>
            </a:extLst>
          </p:cNvPr>
          <p:cNvPicPr>
            <a:picLocks noChangeAspect="1"/>
          </p:cNvPicPr>
          <p:nvPr/>
        </p:nvPicPr>
        <p:blipFill>
          <a:blip r:embed="rId4"/>
          <a:stretch>
            <a:fillRect/>
          </a:stretch>
        </p:blipFill>
        <p:spPr>
          <a:xfrm>
            <a:off x="3228223" y="4213517"/>
            <a:ext cx="5500077" cy="1968290"/>
          </a:xfrm>
          <a:prstGeom prst="rect">
            <a:avLst/>
          </a:prstGeom>
        </p:spPr>
      </p:pic>
    </p:spTree>
    <p:extLst>
      <p:ext uri="{BB962C8B-B14F-4D97-AF65-F5344CB8AC3E}">
        <p14:creationId xmlns:p14="http://schemas.microsoft.com/office/powerpoint/2010/main" val="1399251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III Access</a:t>
            </a:r>
            <a:endParaRPr lang="en-US"/>
          </a:p>
        </p:txBody>
      </p:sp>
      <p:pic>
        <p:nvPicPr>
          <p:cNvPr id="6" name="Picture 5" descr="GAINS Logo, which shows three mountains, two in the background in light blue and one in the foreground in dark blue with a light blue pathway going up the mountain to the top.">
            <a:extLst>
              <a:ext uri="{FF2B5EF4-FFF2-40B4-BE49-F238E27FC236}">
                <a16:creationId xmlns:a16="http://schemas.microsoft.com/office/drawing/2014/main" id="{152A7CFA-9FF3-C48D-6DE1-21F18F122B3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653" y="85483"/>
            <a:ext cx="958656" cy="916733"/>
          </a:xfrm>
          <a:prstGeom prst="rect">
            <a:avLst/>
          </a:prstGeom>
        </p:spPr>
      </p:pic>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a:xfrm>
            <a:off x="838200" y="1463040"/>
            <a:ext cx="10515600" cy="1203110"/>
          </a:xfrm>
        </p:spPr>
        <p:txBody>
          <a:bodyPr vert="horz" lIns="0" tIns="0" rIns="0" bIns="45720" rtlCol="0" anchor="t">
            <a:normAutofit/>
          </a:bodyPr>
          <a:lstStyle/>
          <a:p>
            <a:r>
              <a:rPr lang="en-US" dirty="0">
                <a:ea typeface="Calibri"/>
                <a:cs typeface="Calibri"/>
              </a:rPr>
              <a:t>If you are a BOCES that only manages Title III and would like your member districts to have access to the BOCES application the User Access Administrator/LAM at the BOCES can provide the member district the </a:t>
            </a:r>
            <a:r>
              <a:rPr lang="en-US" b="1" i="1" dirty="0">
                <a:ea typeface="Calibri"/>
                <a:cs typeface="Calibri"/>
              </a:rPr>
              <a:t>LEA ESEA Consolidated Update </a:t>
            </a:r>
            <a:r>
              <a:rPr lang="en-US" dirty="0">
                <a:ea typeface="Calibri"/>
                <a:cs typeface="Calibri"/>
              </a:rPr>
              <a:t>role. </a:t>
            </a:r>
          </a:p>
        </p:txBody>
      </p:sp>
      <p:grpSp>
        <p:nvGrpSpPr>
          <p:cNvPr id="5" name="Group 4" descr="Screenshot of the Users tab, where a the USER Access Administrator/LAM has the option to Create User or Search Users in the top lefthand corner, which is circled in red.">
            <a:extLst>
              <a:ext uri="{FF2B5EF4-FFF2-40B4-BE49-F238E27FC236}">
                <a16:creationId xmlns:a16="http://schemas.microsoft.com/office/drawing/2014/main" id="{68533A9F-A384-EC73-98E4-70CEA1D3B0D5}"/>
              </a:ext>
            </a:extLst>
          </p:cNvPr>
          <p:cNvGrpSpPr/>
          <p:nvPr/>
        </p:nvGrpSpPr>
        <p:grpSpPr>
          <a:xfrm>
            <a:off x="697612" y="2844800"/>
            <a:ext cx="5674267" cy="1647118"/>
            <a:chOff x="1204596" y="2844800"/>
            <a:chExt cx="5674267" cy="1647118"/>
          </a:xfrm>
        </p:grpSpPr>
        <p:pic>
          <p:nvPicPr>
            <p:cNvPr id="7" name="Picture 6">
              <a:extLst>
                <a:ext uri="{FF2B5EF4-FFF2-40B4-BE49-F238E27FC236}">
                  <a16:creationId xmlns:a16="http://schemas.microsoft.com/office/drawing/2014/main" id="{7F460053-A071-D7C8-FA2D-B0B97B6ADEE0}"/>
                </a:ext>
              </a:extLst>
            </p:cNvPr>
            <p:cNvPicPr>
              <a:picLocks noChangeAspect="1"/>
            </p:cNvPicPr>
            <p:nvPr/>
          </p:nvPicPr>
          <p:blipFill>
            <a:blip r:embed="rId4"/>
            <a:stretch>
              <a:fillRect/>
            </a:stretch>
          </p:blipFill>
          <p:spPr>
            <a:xfrm>
              <a:off x="1259460" y="2937164"/>
              <a:ext cx="5619403" cy="1554754"/>
            </a:xfrm>
            <a:prstGeom prst="rect">
              <a:avLst/>
            </a:prstGeom>
          </p:spPr>
        </p:pic>
        <p:sp>
          <p:nvSpPr>
            <p:cNvPr id="10" name="Flowchart: Connector 9">
              <a:extLst>
                <a:ext uri="{FF2B5EF4-FFF2-40B4-BE49-F238E27FC236}">
                  <a16:creationId xmlns:a16="http://schemas.microsoft.com/office/drawing/2014/main" id="{D9413BE6-45CE-CBC7-04B3-606931E06F16}"/>
                </a:ext>
              </a:extLst>
            </p:cNvPr>
            <p:cNvSpPr/>
            <p:nvPr/>
          </p:nvSpPr>
          <p:spPr>
            <a:xfrm>
              <a:off x="1204596" y="2844800"/>
              <a:ext cx="717122" cy="584200"/>
            </a:xfrm>
            <a:prstGeom prst="flowChartConnector">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descr="A screenshot of the &quot;Role&quot; dropdown menu with a red arrow pointing to the &quot;LEA ESEA Consolidates Update&quot; option, which is also selected in blue.">
            <a:extLst>
              <a:ext uri="{FF2B5EF4-FFF2-40B4-BE49-F238E27FC236}">
                <a16:creationId xmlns:a16="http://schemas.microsoft.com/office/drawing/2014/main" id="{B7994764-EE1D-BAF8-B017-D8D555C233C7}"/>
              </a:ext>
            </a:extLst>
          </p:cNvPr>
          <p:cNvGrpSpPr/>
          <p:nvPr/>
        </p:nvGrpSpPr>
        <p:grpSpPr>
          <a:xfrm>
            <a:off x="6873662" y="3714541"/>
            <a:ext cx="4254028" cy="2199122"/>
            <a:chOff x="6611112" y="3697157"/>
            <a:chExt cx="4254028" cy="2199122"/>
          </a:xfrm>
        </p:grpSpPr>
        <p:pic>
          <p:nvPicPr>
            <p:cNvPr id="9" name="Picture 8">
              <a:extLst>
                <a:ext uri="{FF2B5EF4-FFF2-40B4-BE49-F238E27FC236}">
                  <a16:creationId xmlns:a16="http://schemas.microsoft.com/office/drawing/2014/main" id="{221624FE-8839-B651-F48E-B8E3283EAEA2}"/>
                </a:ext>
              </a:extLst>
            </p:cNvPr>
            <p:cNvPicPr>
              <a:picLocks noChangeAspect="1"/>
            </p:cNvPicPr>
            <p:nvPr/>
          </p:nvPicPr>
          <p:blipFill>
            <a:blip r:embed="rId5"/>
            <a:stretch>
              <a:fillRect/>
            </a:stretch>
          </p:blipFill>
          <p:spPr>
            <a:xfrm>
              <a:off x="7367523" y="3697157"/>
              <a:ext cx="3497617" cy="2199122"/>
            </a:xfrm>
            <a:prstGeom prst="rect">
              <a:avLst/>
            </a:prstGeom>
          </p:spPr>
        </p:pic>
        <p:sp>
          <p:nvSpPr>
            <p:cNvPr id="11" name="Arrow: Right 10">
              <a:extLst>
                <a:ext uri="{FF2B5EF4-FFF2-40B4-BE49-F238E27FC236}">
                  <a16:creationId xmlns:a16="http://schemas.microsoft.com/office/drawing/2014/main" id="{D284316C-529A-7A62-404F-66C7C3E89315}"/>
                </a:ext>
              </a:extLst>
            </p:cNvPr>
            <p:cNvSpPr/>
            <p:nvPr/>
          </p:nvSpPr>
          <p:spPr>
            <a:xfrm>
              <a:off x="6611112" y="4681728"/>
              <a:ext cx="932688" cy="262298"/>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24</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2621572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5FA1A-C804-0136-BC73-E5C383350D3E}"/>
              </a:ext>
            </a:extLst>
          </p:cNvPr>
          <p:cNvSpPr>
            <a:spLocks noGrp="1"/>
          </p:cNvSpPr>
          <p:nvPr>
            <p:ph type="title"/>
          </p:nvPr>
        </p:nvSpPr>
        <p:spPr/>
        <p:txBody>
          <a:bodyPr/>
          <a:lstStyle/>
          <a:p>
            <a:r>
              <a:rPr lang="en-US"/>
              <a:t>BOCES Allocations</a:t>
            </a:r>
          </a:p>
        </p:txBody>
      </p:sp>
      <p:pic>
        <p:nvPicPr>
          <p:cNvPr id="6" name="Content Placeholder 5" descr="A screenshot of the BOCES Allocations page, which shows a consortium total of $933,796.00 broken down into the different Title categories.">
            <a:extLst>
              <a:ext uri="{FF2B5EF4-FFF2-40B4-BE49-F238E27FC236}">
                <a16:creationId xmlns:a16="http://schemas.microsoft.com/office/drawing/2014/main" id="{8F0D5A91-68B6-2E39-6F27-DADD8CC21240}"/>
              </a:ext>
            </a:extLst>
          </p:cNvPr>
          <p:cNvPicPr>
            <a:picLocks noGrp="1" noChangeAspect="1"/>
          </p:cNvPicPr>
          <p:nvPr>
            <p:ph idx="1"/>
          </p:nvPr>
        </p:nvPicPr>
        <p:blipFill>
          <a:blip r:embed="rId2"/>
          <a:stretch>
            <a:fillRect/>
          </a:stretch>
        </p:blipFill>
        <p:spPr>
          <a:xfrm>
            <a:off x="605265" y="1347269"/>
            <a:ext cx="10848406" cy="2533588"/>
          </a:xfrm>
        </p:spPr>
      </p:pic>
      <p:sp>
        <p:nvSpPr>
          <p:cNvPr id="4" name="Slide Number Placeholder 3">
            <a:extLst>
              <a:ext uri="{FF2B5EF4-FFF2-40B4-BE49-F238E27FC236}">
                <a16:creationId xmlns:a16="http://schemas.microsoft.com/office/drawing/2014/main" id="{01F64BA4-F3DF-6B9A-AC4F-956EC68023CF}"/>
              </a:ext>
            </a:extLst>
          </p:cNvPr>
          <p:cNvSpPr>
            <a:spLocks noGrp="1"/>
          </p:cNvSpPr>
          <p:nvPr>
            <p:ph type="sldNum" sz="quarter" idx="12"/>
          </p:nvPr>
        </p:nvSpPr>
        <p:spPr/>
        <p:txBody>
          <a:bodyPr/>
          <a:lstStyle/>
          <a:p>
            <a:fld id="{C479D5F6-EDCB-402A-AC08-4943A1820E8F}" type="slidenum">
              <a:rPr lang="en-US" smtClean="0"/>
              <a:pPr/>
              <a:t>25</a:t>
            </a:fld>
            <a:endParaRPr lang="en-US"/>
          </a:p>
        </p:txBody>
      </p:sp>
      <p:grpSp>
        <p:nvGrpSpPr>
          <p:cNvPr id="3" name="Group 2" descr="When the consortium total amount in the previous screenshot is clicked, a pop-up menu is shown as seen in this screenshot with a list of the LEAs in the consortium and the total allocation per each LEA.">
            <a:extLst>
              <a:ext uri="{FF2B5EF4-FFF2-40B4-BE49-F238E27FC236}">
                <a16:creationId xmlns:a16="http://schemas.microsoft.com/office/drawing/2014/main" id="{9AE8F4A9-D4D6-C80B-5BA2-0BCA7938DAE7}"/>
              </a:ext>
            </a:extLst>
          </p:cNvPr>
          <p:cNvGrpSpPr/>
          <p:nvPr/>
        </p:nvGrpSpPr>
        <p:grpSpPr>
          <a:xfrm>
            <a:off x="1217815" y="2499151"/>
            <a:ext cx="2883405" cy="4317393"/>
            <a:chOff x="1217815" y="2499151"/>
            <a:chExt cx="2883405" cy="4317393"/>
          </a:xfrm>
        </p:grpSpPr>
        <p:pic>
          <p:nvPicPr>
            <p:cNvPr id="8" name="Picture 7">
              <a:extLst>
                <a:ext uri="{FF2B5EF4-FFF2-40B4-BE49-F238E27FC236}">
                  <a16:creationId xmlns:a16="http://schemas.microsoft.com/office/drawing/2014/main" id="{560B5775-DB93-2DBF-3027-3E509C658BA2}"/>
                </a:ext>
              </a:extLst>
            </p:cNvPr>
            <p:cNvPicPr>
              <a:picLocks noChangeAspect="1"/>
            </p:cNvPicPr>
            <p:nvPr/>
          </p:nvPicPr>
          <p:blipFill>
            <a:blip r:embed="rId3"/>
            <a:stretch>
              <a:fillRect/>
            </a:stretch>
          </p:blipFill>
          <p:spPr>
            <a:xfrm>
              <a:off x="1970102" y="3971867"/>
              <a:ext cx="2131118" cy="2844677"/>
            </a:xfrm>
            <a:prstGeom prst="rect">
              <a:avLst/>
            </a:prstGeom>
          </p:spPr>
        </p:pic>
        <p:sp>
          <p:nvSpPr>
            <p:cNvPr id="9" name="Arrow: Curved Right 8">
              <a:extLst>
                <a:ext uri="{FF2B5EF4-FFF2-40B4-BE49-F238E27FC236}">
                  <a16:creationId xmlns:a16="http://schemas.microsoft.com/office/drawing/2014/main" id="{F3DC219D-ED91-1192-FCF9-5305C9A5E50B}"/>
                </a:ext>
              </a:extLst>
            </p:cNvPr>
            <p:cNvSpPr/>
            <p:nvPr/>
          </p:nvSpPr>
          <p:spPr>
            <a:xfrm>
              <a:off x="1217815" y="2499151"/>
              <a:ext cx="1141337" cy="3591532"/>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9174695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normAutofit fontScale="90000"/>
          </a:bodyPr>
          <a:lstStyle/>
          <a:p>
            <a:r>
              <a:rPr lang="en-US">
                <a:latin typeface="Museo Slab 500"/>
              </a:rPr>
              <a:t>BOCES Application – Differences from the LEA Application</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dirty="0">
                <a:ea typeface="Calibri"/>
                <a:cs typeface="Calibri"/>
              </a:rPr>
              <a:t>BOCES will need to complete an additional section on the Contacts page to include a Title IX representative from each Member District. (Found on the Contact Page)</a:t>
            </a:r>
          </a:p>
          <a:p>
            <a:r>
              <a:rPr lang="en-US" dirty="0">
                <a:ea typeface="Calibri"/>
                <a:cs typeface="Calibri"/>
              </a:rPr>
              <a:t>BOCES narratives are the same questions but structured differently to capture a response from every member district. </a:t>
            </a:r>
          </a:p>
          <a:p>
            <a:r>
              <a:rPr lang="en-US" dirty="0">
                <a:ea typeface="Calibri"/>
                <a:cs typeface="Calibri"/>
              </a:rPr>
              <a:t>Title I, Part A requires that the BOCES goes into the member district application to complete certain pages: </a:t>
            </a:r>
          </a:p>
          <a:p>
            <a:pPr lvl="1">
              <a:buFont typeface="Courier New" panose="020B0604020202020204" pitchFamily="34" charset="0"/>
              <a:buChar char="o"/>
            </a:pPr>
            <a:r>
              <a:rPr lang="en-US" dirty="0">
                <a:ea typeface="Calibri"/>
                <a:cs typeface="Calibri"/>
              </a:rPr>
              <a:t>LEA Set-Asides</a:t>
            </a:r>
          </a:p>
          <a:p>
            <a:pPr lvl="1">
              <a:buFont typeface="Courier New" panose="020B0604020202020204" pitchFamily="34" charset="0"/>
              <a:buChar char="o"/>
            </a:pPr>
            <a:r>
              <a:rPr lang="en-US" dirty="0">
                <a:ea typeface="Calibri"/>
                <a:cs typeface="Calibri"/>
              </a:rPr>
              <a:t>LEA Data Profile</a:t>
            </a:r>
          </a:p>
          <a:p>
            <a:pPr lvl="1">
              <a:buFont typeface="Courier New" panose="020B0604020202020204" pitchFamily="34" charset="0"/>
              <a:buChar char="o"/>
            </a:pPr>
            <a:r>
              <a:rPr lang="en-US" dirty="0">
                <a:ea typeface="Calibri"/>
                <a:cs typeface="Calibri"/>
              </a:rPr>
              <a:t>School Ranking </a:t>
            </a:r>
          </a:p>
          <a:p>
            <a:pPr lvl="1">
              <a:buFont typeface="Courier New" panose="020B0604020202020204" pitchFamily="34" charset="0"/>
              <a:buChar char="o"/>
            </a:pPr>
            <a:r>
              <a:rPr lang="en-US" dirty="0">
                <a:ea typeface="Calibri"/>
                <a:cs typeface="Calibri"/>
              </a:rPr>
              <a:t>Preschool Table </a:t>
            </a:r>
          </a:p>
          <a:p>
            <a:pPr lvl="1">
              <a:buFont typeface="Courier New" panose="020B0604020202020204" pitchFamily="34" charset="0"/>
              <a:buChar char="o"/>
            </a:pPr>
            <a:endParaRPr lang="en-US" dirty="0">
              <a:ea typeface="Calibri"/>
              <a:cs typeface="Calibri"/>
            </a:endParaRP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26</a:t>
            </a:fld>
            <a:endParaRPr lang="en-US">
              <a:solidFill>
                <a:prstClr val="white">
                  <a:lumMod val="50000"/>
                </a:prstClr>
              </a:solidFill>
              <a:latin typeface="Calibri" panose="020F0502020204030204"/>
            </a:endParaRPr>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653" y="85483"/>
            <a:ext cx="958656" cy="916733"/>
          </a:xfrm>
          <a:prstGeom prst="rect">
            <a:avLst/>
          </a:prstGeom>
        </p:spPr>
      </p:pic>
    </p:spTree>
    <p:extLst>
      <p:ext uri="{BB962C8B-B14F-4D97-AF65-F5344CB8AC3E}">
        <p14:creationId xmlns:p14="http://schemas.microsoft.com/office/powerpoint/2010/main" val="9823202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B002-0D70-B0E7-8E1A-9A4E5783C90C}"/>
              </a:ext>
            </a:extLst>
          </p:cNvPr>
          <p:cNvSpPr>
            <a:spLocks noGrp="1"/>
          </p:cNvSpPr>
          <p:nvPr>
            <p:ph type="title"/>
          </p:nvPr>
        </p:nvSpPr>
        <p:spPr>
          <a:xfrm>
            <a:off x="1669028" y="199814"/>
            <a:ext cx="6877663" cy="590603"/>
          </a:xfrm>
        </p:spPr>
        <p:txBody>
          <a:bodyPr/>
          <a:lstStyle/>
          <a:p>
            <a:r>
              <a:rPr lang="en-US"/>
              <a:t>Section Differences – Cross Program</a:t>
            </a:r>
          </a:p>
        </p:txBody>
      </p:sp>
      <p:sp>
        <p:nvSpPr>
          <p:cNvPr id="4" name="Slide Number Placeholder 3">
            <a:extLst>
              <a:ext uri="{FF2B5EF4-FFF2-40B4-BE49-F238E27FC236}">
                <a16:creationId xmlns:a16="http://schemas.microsoft.com/office/drawing/2014/main" id="{D5980EAA-17ED-384F-5A9E-1193151AA1C2}"/>
              </a:ext>
            </a:extLst>
          </p:cNvPr>
          <p:cNvSpPr>
            <a:spLocks noGrp="1"/>
          </p:cNvSpPr>
          <p:nvPr>
            <p:ph type="sldNum" sz="quarter" idx="12"/>
          </p:nvPr>
        </p:nvSpPr>
        <p:spPr/>
        <p:txBody>
          <a:bodyPr/>
          <a:lstStyle/>
          <a:p>
            <a:fld id="{C479D5F6-EDCB-402A-AC08-4943A1820E8F}" type="slidenum">
              <a:rPr lang="en-US" smtClean="0"/>
              <a:pPr/>
              <a:t>27</a:t>
            </a:fld>
            <a:endParaRPr lang="en-US"/>
          </a:p>
        </p:txBody>
      </p:sp>
      <p:pic>
        <p:nvPicPr>
          <p:cNvPr id="21" name="Picture 20" descr="A screenshot of the Cross-Program Information list, with checkmarks next two &quot;Alternative Fund Use Authority (AFUA)&quot;, &quot;Contacts&quot;, &quot;Cross-Program Questions&quot;, &quot;Assurances&quot;, &quot;2022-2023 EDT Data&quot;, &quot;Title I, Part A Narrative-Targeted Support and Improvement&quot;, and &quot;Cross District Related Documents.&quot; There is only one question mark next to the fourth listed item, &quot;Non-Public Schools.&quot;">
            <a:extLst>
              <a:ext uri="{FF2B5EF4-FFF2-40B4-BE49-F238E27FC236}">
                <a16:creationId xmlns:a16="http://schemas.microsoft.com/office/drawing/2014/main" id="{319BF2E3-637A-A1E9-2E17-C517DE1F17D7}"/>
              </a:ext>
            </a:extLst>
          </p:cNvPr>
          <p:cNvPicPr>
            <a:picLocks noChangeAspect="1"/>
          </p:cNvPicPr>
          <p:nvPr/>
        </p:nvPicPr>
        <p:blipFill>
          <a:blip r:embed="rId2"/>
          <a:stretch>
            <a:fillRect/>
          </a:stretch>
        </p:blipFill>
        <p:spPr>
          <a:xfrm>
            <a:off x="3286023" y="2528988"/>
            <a:ext cx="5601482" cy="3191320"/>
          </a:xfrm>
          <a:prstGeom prst="rect">
            <a:avLst/>
          </a:prstGeom>
        </p:spPr>
      </p:pic>
      <p:sp>
        <p:nvSpPr>
          <p:cNvPr id="22" name="TextBox 21">
            <a:extLst>
              <a:ext uri="{FF2B5EF4-FFF2-40B4-BE49-F238E27FC236}">
                <a16:creationId xmlns:a16="http://schemas.microsoft.com/office/drawing/2014/main" id="{79EC6303-6B94-A1A4-174D-4C9037B709D7}"/>
              </a:ext>
            </a:extLst>
          </p:cNvPr>
          <p:cNvSpPr txBox="1"/>
          <p:nvPr/>
        </p:nvSpPr>
        <p:spPr>
          <a:xfrm>
            <a:off x="311067" y="1408742"/>
            <a:ext cx="11569865" cy="830997"/>
          </a:xfrm>
          <a:prstGeom prst="rect">
            <a:avLst/>
          </a:prstGeom>
          <a:noFill/>
        </p:spPr>
        <p:txBody>
          <a:bodyPr wrap="square" rtlCol="0">
            <a:spAutoFit/>
          </a:bodyPr>
          <a:lstStyle/>
          <a:p>
            <a:r>
              <a:rPr lang="en-US" sz="2400" dirty="0"/>
              <a:t>Items with a “check” are the pages that BOCES will complete</a:t>
            </a:r>
          </a:p>
          <a:p>
            <a:r>
              <a:rPr lang="en-US" sz="2400" dirty="0"/>
              <a:t>Item with the ? will be completed if there is a Nonpublic School pre-populated on the page.</a:t>
            </a:r>
          </a:p>
        </p:txBody>
      </p:sp>
    </p:spTree>
    <p:extLst>
      <p:ext uri="{BB962C8B-B14F-4D97-AF65-F5344CB8AC3E}">
        <p14:creationId xmlns:p14="http://schemas.microsoft.com/office/powerpoint/2010/main" val="316916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CA1B8-A800-9343-E23A-C2A9758A9E9C}"/>
              </a:ext>
            </a:extLst>
          </p:cNvPr>
          <p:cNvSpPr>
            <a:spLocks noGrp="1"/>
          </p:cNvSpPr>
          <p:nvPr>
            <p:ph type="title"/>
          </p:nvPr>
        </p:nvSpPr>
        <p:spPr/>
        <p:txBody>
          <a:bodyPr/>
          <a:lstStyle/>
          <a:p>
            <a:r>
              <a:rPr lang="en-US"/>
              <a:t>BOCES Application - Contacts</a:t>
            </a:r>
          </a:p>
        </p:txBody>
      </p:sp>
      <p:sp>
        <p:nvSpPr>
          <p:cNvPr id="3" name="Content Placeholder 2">
            <a:extLst>
              <a:ext uri="{FF2B5EF4-FFF2-40B4-BE49-F238E27FC236}">
                <a16:creationId xmlns:a16="http://schemas.microsoft.com/office/drawing/2014/main" id="{C672A7FD-73B1-1E77-3FFF-F77D1FBD85D8}"/>
              </a:ext>
            </a:extLst>
          </p:cNvPr>
          <p:cNvSpPr>
            <a:spLocks noGrp="1"/>
          </p:cNvSpPr>
          <p:nvPr>
            <p:ph idx="1"/>
          </p:nvPr>
        </p:nvSpPr>
        <p:spPr>
          <a:xfrm>
            <a:off x="838200" y="1463040"/>
            <a:ext cx="10515600" cy="1397855"/>
          </a:xfrm>
        </p:spPr>
        <p:txBody>
          <a:bodyPr/>
          <a:lstStyle/>
          <a:p>
            <a:r>
              <a:rPr lang="en-US" dirty="0"/>
              <a:t>BOCES must include the Title IX contact for each member district. </a:t>
            </a:r>
          </a:p>
          <a:p>
            <a:r>
              <a:rPr lang="en-US" dirty="0"/>
              <a:t>CWEL is a required contact, CDE recommends</a:t>
            </a:r>
          </a:p>
        </p:txBody>
      </p:sp>
      <p:sp>
        <p:nvSpPr>
          <p:cNvPr id="4" name="Slide Number Placeholder 3">
            <a:extLst>
              <a:ext uri="{FF2B5EF4-FFF2-40B4-BE49-F238E27FC236}">
                <a16:creationId xmlns:a16="http://schemas.microsoft.com/office/drawing/2014/main" id="{2E9F0E9F-9EAC-FBA0-FF6C-6AAAB413A010}"/>
              </a:ext>
            </a:extLst>
          </p:cNvPr>
          <p:cNvSpPr>
            <a:spLocks noGrp="1"/>
          </p:cNvSpPr>
          <p:nvPr>
            <p:ph type="sldNum" sz="quarter" idx="12"/>
          </p:nvPr>
        </p:nvSpPr>
        <p:spPr/>
        <p:txBody>
          <a:bodyPr/>
          <a:lstStyle/>
          <a:p>
            <a:fld id="{C479D5F6-EDCB-402A-AC08-4943A1820E8F}" type="slidenum">
              <a:rPr lang="en-US" smtClean="0"/>
              <a:pPr/>
              <a:t>28</a:t>
            </a:fld>
            <a:endParaRPr lang="en-US"/>
          </a:p>
        </p:txBody>
      </p:sp>
    </p:spTree>
    <p:extLst>
      <p:ext uri="{BB962C8B-B14F-4D97-AF65-F5344CB8AC3E}">
        <p14:creationId xmlns:p14="http://schemas.microsoft.com/office/powerpoint/2010/main" val="1021584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084E9-EDA3-B6FF-681D-B37250779E3C}"/>
              </a:ext>
            </a:extLst>
          </p:cNvPr>
          <p:cNvSpPr>
            <a:spLocks noGrp="1"/>
          </p:cNvSpPr>
          <p:nvPr>
            <p:ph type="title"/>
          </p:nvPr>
        </p:nvSpPr>
        <p:spPr/>
        <p:txBody>
          <a:bodyPr/>
          <a:lstStyle/>
          <a:p>
            <a:r>
              <a:rPr lang="en-US"/>
              <a:t>BOCES Application – Cross Program Questions</a:t>
            </a:r>
          </a:p>
        </p:txBody>
      </p:sp>
      <p:sp>
        <p:nvSpPr>
          <p:cNvPr id="3" name="Content Placeholder 2">
            <a:extLst>
              <a:ext uri="{FF2B5EF4-FFF2-40B4-BE49-F238E27FC236}">
                <a16:creationId xmlns:a16="http://schemas.microsoft.com/office/drawing/2014/main" id="{D73966A7-B5BE-9907-2E6C-764F6227C2E6}"/>
              </a:ext>
            </a:extLst>
          </p:cNvPr>
          <p:cNvSpPr>
            <a:spLocks noGrp="1"/>
          </p:cNvSpPr>
          <p:nvPr>
            <p:ph idx="1"/>
          </p:nvPr>
        </p:nvSpPr>
        <p:spPr>
          <a:xfrm>
            <a:off x="838200" y="1463040"/>
            <a:ext cx="10515600" cy="916200"/>
          </a:xfrm>
        </p:spPr>
        <p:txBody>
          <a:bodyPr/>
          <a:lstStyle/>
          <a:p>
            <a:r>
              <a:rPr lang="en-US" dirty="0"/>
              <a:t>BOCES will use the drop down under each question and select their member district. This list contains all LEAs. </a:t>
            </a:r>
          </a:p>
          <a:p>
            <a:pPr marL="0" indent="0">
              <a:buNone/>
            </a:pPr>
            <a:endParaRPr lang="en-US" dirty="0"/>
          </a:p>
        </p:txBody>
      </p:sp>
      <p:pic>
        <p:nvPicPr>
          <p:cNvPr id="6" name="Picture 5" descr="Screenshot of the first question under the Stakeholders category in GAINS showing the dropdown menus under &quot;Member District&quot; on the left and &quot;Stakeholders&quot; on the right.">
            <a:extLst>
              <a:ext uri="{FF2B5EF4-FFF2-40B4-BE49-F238E27FC236}">
                <a16:creationId xmlns:a16="http://schemas.microsoft.com/office/drawing/2014/main" id="{E84B6EEA-B953-5536-EB69-5E2CF8E18071}"/>
              </a:ext>
            </a:extLst>
          </p:cNvPr>
          <p:cNvPicPr>
            <a:picLocks noChangeAspect="1"/>
          </p:cNvPicPr>
          <p:nvPr/>
        </p:nvPicPr>
        <p:blipFill>
          <a:blip r:embed="rId2"/>
          <a:stretch>
            <a:fillRect/>
          </a:stretch>
        </p:blipFill>
        <p:spPr>
          <a:xfrm>
            <a:off x="822960" y="2379240"/>
            <a:ext cx="10515600" cy="3128639"/>
          </a:xfrm>
          <a:prstGeom prst="rect">
            <a:avLst/>
          </a:prstGeom>
        </p:spPr>
      </p:pic>
      <p:sp>
        <p:nvSpPr>
          <p:cNvPr id="4" name="Slide Number Placeholder 3">
            <a:extLst>
              <a:ext uri="{FF2B5EF4-FFF2-40B4-BE49-F238E27FC236}">
                <a16:creationId xmlns:a16="http://schemas.microsoft.com/office/drawing/2014/main" id="{8C848766-C205-6C88-8561-60F39CBF2F23}"/>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2090418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41"/>
          <p:cNvSpPr txBox="1">
            <a:spLocks noGrp="1"/>
          </p:cNvSpPr>
          <p:nvPr>
            <p:ph type="ctrTitle"/>
          </p:nvPr>
        </p:nvSpPr>
        <p:spPr>
          <a:prstGeom prst="rect">
            <a:avLst/>
          </a:prstGeom>
          <a:noFill/>
          <a:ln>
            <a:noFill/>
          </a:ln>
        </p:spPr>
        <p:txBody>
          <a:bodyPr spcFirstLastPara="1" wrap="square" lIns="91433" tIns="45700" rIns="91433" bIns="457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ctr" rtl="0">
              <a:lnSpc>
                <a:spcPct val="90000"/>
              </a:lnSpc>
              <a:spcBef>
                <a:spcPts val="0"/>
              </a:spcBef>
              <a:spcAft>
                <a:spcPts val="0"/>
              </a:spcAft>
              <a:buClr>
                <a:schemeClr val="lt1"/>
              </a:buClr>
              <a:buSzPts val="3000"/>
              <a:buFont typeface="Arial"/>
              <a:buNone/>
            </a:pPr>
            <a:r>
              <a:rPr lang="en" sz="3600" dirty="0">
                <a:latin typeface="Raleway"/>
                <a:ea typeface="+mj-ea"/>
                <a:cs typeface="+mj-cs"/>
                <a:sym typeface="Raleway"/>
              </a:rPr>
              <a:t>Updates and Reminders</a:t>
            </a:r>
            <a:endParaRPr lang="en-US" sz="3600" dirty="0">
              <a:latin typeface="Raleway"/>
              <a:ea typeface="+mj-ea"/>
              <a:cs typeface="+mj-cs"/>
            </a:endParaRPr>
          </a:p>
        </p:txBody>
      </p:sp>
      <p:sp>
        <p:nvSpPr>
          <p:cNvPr id="217" name="Google Shape;217;p41"/>
          <p:cNvSpPr txBox="1">
            <a:spLocks noGrp="1"/>
          </p:cNvSpPr>
          <p:nvPr>
            <p:ph type="sldNum" sz="quarter" idx="12"/>
          </p:nvPr>
        </p:nvSpPr>
        <p:spPr>
          <a:prstGeom prst="rect">
            <a:avLst/>
          </a:prstGeom>
          <a:noFill/>
          <a:ln>
            <a:noFill/>
          </a:ln>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lnSpc>
                <a:spcPct val="100000"/>
              </a:lnSpc>
              <a:spcBef>
                <a:spcPts val="0"/>
              </a:spcBef>
              <a:spcAft>
                <a:spcPts val="0"/>
              </a:spcAft>
              <a:buSzPts val="1200"/>
              <a:buNone/>
            </a:pPr>
            <a:fld id="{00000000-1234-1234-1234-123412341234}" type="slidenum">
              <a:rPr lang="en"/>
              <a:pPr marL="0" lvl="0" indent="0" algn="l" rtl="0">
                <a:lnSpc>
                  <a:spcPct val="100000"/>
                </a:lnSpc>
                <a:spcBef>
                  <a:spcPts val="0"/>
                </a:spcBef>
                <a:spcAft>
                  <a:spcPts val="0"/>
                </a:spcAft>
                <a:buSzPts val="1200"/>
                <a:buNone/>
              </a:pPr>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780F3-2213-A3E3-D65F-FB4BDE9E95BF}"/>
              </a:ext>
            </a:extLst>
          </p:cNvPr>
          <p:cNvSpPr>
            <a:spLocks noGrp="1"/>
          </p:cNvSpPr>
          <p:nvPr>
            <p:ph type="title"/>
          </p:nvPr>
        </p:nvSpPr>
        <p:spPr/>
        <p:txBody>
          <a:bodyPr/>
          <a:lstStyle/>
          <a:p>
            <a:r>
              <a:rPr lang="en-US"/>
              <a:t>BOCES Application – Cross Program Questions, cont. </a:t>
            </a:r>
          </a:p>
        </p:txBody>
      </p:sp>
      <p:sp>
        <p:nvSpPr>
          <p:cNvPr id="3" name="Content Placeholder 2">
            <a:extLst>
              <a:ext uri="{FF2B5EF4-FFF2-40B4-BE49-F238E27FC236}">
                <a16:creationId xmlns:a16="http://schemas.microsoft.com/office/drawing/2014/main" id="{E2797423-E53A-B0C3-7BFE-54C5E780E695}"/>
              </a:ext>
            </a:extLst>
          </p:cNvPr>
          <p:cNvSpPr>
            <a:spLocks noGrp="1"/>
          </p:cNvSpPr>
          <p:nvPr>
            <p:ph idx="1"/>
          </p:nvPr>
        </p:nvSpPr>
        <p:spPr>
          <a:xfrm>
            <a:off x="838200" y="1463040"/>
            <a:ext cx="10515600" cy="911201"/>
          </a:xfrm>
        </p:spPr>
        <p:txBody>
          <a:bodyPr/>
          <a:lstStyle/>
          <a:p>
            <a:r>
              <a:rPr lang="en-US"/>
              <a:t>Use the “Add Row” link to add the next member district. Do this until all member districts have a response recorded. </a:t>
            </a:r>
          </a:p>
          <a:p>
            <a:endParaRPr lang="en-US"/>
          </a:p>
        </p:txBody>
      </p:sp>
      <p:grpSp>
        <p:nvGrpSpPr>
          <p:cNvPr id="5" name="Group 4" descr="A screenshot of the Member District dropdown menu with the &quot;Add Row&quot; option highlighted in yellow. The add row option/link can be seen on the lefthand side of the following row after the dropdown menu.">
            <a:extLst>
              <a:ext uri="{FF2B5EF4-FFF2-40B4-BE49-F238E27FC236}">
                <a16:creationId xmlns:a16="http://schemas.microsoft.com/office/drawing/2014/main" id="{B4D883FA-C620-1CA6-3546-D0E53680CC68}"/>
              </a:ext>
            </a:extLst>
          </p:cNvPr>
          <p:cNvGrpSpPr/>
          <p:nvPr/>
        </p:nvGrpSpPr>
        <p:grpSpPr>
          <a:xfrm>
            <a:off x="1209964" y="2374241"/>
            <a:ext cx="8636000" cy="3429161"/>
            <a:chOff x="1209964" y="2374241"/>
            <a:chExt cx="8636000" cy="3429161"/>
          </a:xfrm>
        </p:grpSpPr>
        <p:pic>
          <p:nvPicPr>
            <p:cNvPr id="6" name="Picture 5">
              <a:extLst>
                <a:ext uri="{FF2B5EF4-FFF2-40B4-BE49-F238E27FC236}">
                  <a16:creationId xmlns:a16="http://schemas.microsoft.com/office/drawing/2014/main" id="{92713140-52B1-B8EF-30D4-8E895B45DA6D}"/>
                </a:ext>
              </a:extLst>
            </p:cNvPr>
            <p:cNvPicPr>
              <a:picLocks noChangeAspect="1"/>
            </p:cNvPicPr>
            <p:nvPr/>
          </p:nvPicPr>
          <p:blipFill>
            <a:blip r:embed="rId2"/>
            <a:stretch>
              <a:fillRect/>
            </a:stretch>
          </p:blipFill>
          <p:spPr>
            <a:xfrm>
              <a:off x="1209964" y="2374241"/>
              <a:ext cx="8636000" cy="3429161"/>
            </a:xfrm>
            <a:prstGeom prst="rect">
              <a:avLst/>
            </a:prstGeom>
          </p:spPr>
        </p:pic>
        <mc:AlternateContent xmlns:mc="http://schemas.openxmlformats.org/markup-compatibility/2006" xmlns:p14="http://schemas.microsoft.com/office/powerpoint/2010/main">
          <mc:Choice Requires="p14">
            <p:contentPart p14:bwMode="auto" r:id="rId3">
              <p14:nvContentPartPr>
                <p14:cNvPr id="7" name="Ink 6">
                  <a:extLst>
                    <a:ext uri="{FF2B5EF4-FFF2-40B4-BE49-F238E27FC236}">
                      <a16:creationId xmlns:a16="http://schemas.microsoft.com/office/drawing/2014/main" id="{B13E7EBE-838D-7935-4717-EF9FC60D4DE1}"/>
                    </a:ext>
                  </a:extLst>
                </p14:cNvPr>
                <p14:cNvContentPartPr/>
                <p14:nvPr/>
              </p14:nvContentPartPr>
              <p14:xfrm>
                <a:off x="1273115" y="5512954"/>
                <a:ext cx="570600" cy="20160"/>
              </p14:xfrm>
            </p:contentPart>
          </mc:Choice>
          <mc:Fallback xmlns="">
            <p:pic>
              <p:nvPicPr>
                <p:cNvPr id="7" name="Ink 6">
                  <a:extLst>
                    <a:ext uri="{FF2B5EF4-FFF2-40B4-BE49-F238E27FC236}">
                      <a16:creationId xmlns:a16="http://schemas.microsoft.com/office/drawing/2014/main" id="{B13E7EBE-838D-7935-4717-EF9FC60D4DE1}"/>
                    </a:ext>
                  </a:extLst>
                </p:cNvPr>
                <p:cNvPicPr/>
                <p:nvPr/>
              </p:nvPicPr>
              <p:blipFill>
                <a:blip r:embed="rId4"/>
                <a:stretch>
                  <a:fillRect/>
                </a:stretch>
              </p:blipFill>
              <p:spPr>
                <a:xfrm>
                  <a:off x="1219149" y="5404954"/>
                  <a:ext cx="678172" cy="235800"/>
                </a:xfrm>
                <a:prstGeom prst="rect">
                  <a:avLst/>
                </a:prstGeom>
              </p:spPr>
            </p:pic>
          </mc:Fallback>
        </mc:AlternateContent>
      </p:grpSp>
      <p:sp>
        <p:nvSpPr>
          <p:cNvPr id="4" name="Slide Number Placeholder 3">
            <a:extLst>
              <a:ext uri="{FF2B5EF4-FFF2-40B4-BE49-F238E27FC236}">
                <a16:creationId xmlns:a16="http://schemas.microsoft.com/office/drawing/2014/main" id="{590894D0-2941-D14A-3D6D-94DE8645517D}"/>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239788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Title I, Part A Section</a:t>
            </a:r>
            <a:endParaRPr lang="en-US"/>
          </a:p>
        </p:txBody>
      </p:sp>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p:txBody>
          <a:bodyPr vert="horz" lIns="0" tIns="0" rIns="0" bIns="45720" rtlCol="0" anchor="t">
            <a:normAutofit/>
          </a:bodyPr>
          <a:lstStyle/>
          <a:p>
            <a:r>
              <a:rPr lang="en-US" dirty="0">
                <a:ea typeface="Calibri"/>
                <a:cs typeface="Calibri"/>
              </a:rPr>
              <a:t>The BOCES user will go into each application and fill out the necessary pages under Title I, Part A.</a:t>
            </a:r>
            <a:endParaRPr lang="en-US" dirty="0"/>
          </a:p>
          <a:p>
            <a:pPr lvl="1">
              <a:buFont typeface="Courier New,monospace" panose="020B0604020202020204" pitchFamily="34" charset="0"/>
              <a:buChar char="o"/>
            </a:pPr>
            <a:r>
              <a:rPr lang="en-US" dirty="0">
                <a:ea typeface="Calibri"/>
                <a:cs typeface="Calibri"/>
              </a:rPr>
              <a:t>LEA Set-Asides</a:t>
            </a:r>
          </a:p>
          <a:p>
            <a:pPr lvl="1">
              <a:buFont typeface="Courier New,monospace" panose="020B0604020202020204" pitchFamily="34" charset="0"/>
              <a:buChar char="o"/>
            </a:pPr>
            <a:r>
              <a:rPr lang="en-US" dirty="0">
                <a:ea typeface="Calibri"/>
                <a:cs typeface="Calibri"/>
              </a:rPr>
              <a:t>LEA Data Profile</a:t>
            </a:r>
          </a:p>
          <a:p>
            <a:pPr lvl="1">
              <a:buFont typeface="Courier New,monospace" panose="020B0604020202020204" pitchFamily="34" charset="0"/>
              <a:buChar char="o"/>
            </a:pPr>
            <a:r>
              <a:rPr lang="en-US" dirty="0">
                <a:ea typeface="Calibri"/>
                <a:cs typeface="Calibri"/>
              </a:rPr>
              <a:t>School Ranking </a:t>
            </a:r>
          </a:p>
          <a:p>
            <a:pPr lvl="1">
              <a:buFont typeface="Courier New,monospace" panose="020B0604020202020204" pitchFamily="34" charset="0"/>
              <a:buChar char="o"/>
            </a:pPr>
            <a:r>
              <a:rPr lang="en-US" dirty="0">
                <a:ea typeface="Calibri"/>
                <a:cs typeface="Calibri"/>
              </a:rPr>
              <a:t>Preschool Table </a:t>
            </a:r>
            <a:endParaRPr lang="en-US" dirty="0"/>
          </a:p>
          <a:p>
            <a:r>
              <a:rPr lang="en-US" dirty="0">
                <a:ea typeface="Calibri"/>
                <a:cs typeface="Calibri"/>
              </a:rPr>
              <a:t>Once these pages are complete and the School Allocation is known, the BOCES user will jump back into the BOCES application and complete the Title I, Part A narratives, as well as the budget. </a:t>
            </a:r>
          </a:p>
          <a:p>
            <a:r>
              <a:rPr lang="en-US" dirty="0">
                <a:ea typeface="Calibri"/>
                <a:cs typeface="Calibri"/>
              </a:rPr>
              <a:t>The BOCES application won't be able to validate whether the schools are in rank order. CDE reviewers will be checking this once it is submitted.</a:t>
            </a:r>
          </a:p>
        </p:txBody>
      </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31</a:t>
            </a:fld>
            <a:endParaRPr lang="en-US">
              <a:solidFill>
                <a:prstClr val="white">
                  <a:lumMod val="50000"/>
                </a:prstClr>
              </a:solidFill>
              <a:latin typeface="Calibri" panose="020F0502020204030204"/>
            </a:endParaRPr>
          </a:p>
        </p:txBody>
      </p:sp>
      <p:pic>
        <p:nvPicPr>
          <p:cNvPr id="6" name="Picture 5">
            <a:extLst>
              <a:ext uri="{FF2B5EF4-FFF2-40B4-BE49-F238E27FC236}">
                <a16:creationId xmlns:a16="http://schemas.microsoft.com/office/drawing/2014/main" id="{152A7CFA-9FF3-C48D-6DE1-21F18F122B32}"/>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653" y="85483"/>
            <a:ext cx="958656" cy="916733"/>
          </a:xfrm>
          <a:prstGeom prst="rect">
            <a:avLst/>
          </a:prstGeom>
        </p:spPr>
      </p:pic>
    </p:spTree>
    <p:extLst>
      <p:ext uri="{BB962C8B-B14F-4D97-AF65-F5344CB8AC3E}">
        <p14:creationId xmlns:p14="http://schemas.microsoft.com/office/powerpoint/2010/main" val="14700367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4C6BF-CD4E-A79E-0416-AF0FE3FE5038}"/>
              </a:ext>
            </a:extLst>
          </p:cNvPr>
          <p:cNvSpPr>
            <a:spLocks noGrp="1"/>
          </p:cNvSpPr>
          <p:nvPr>
            <p:ph type="title"/>
          </p:nvPr>
        </p:nvSpPr>
        <p:spPr/>
        <p:txBody>
          <a:bodyPr>
            <a:normAutofit fontScale="90000"/>
          </a:bodyPr>
          <a:lstStyle/>
          <a:p>
            <a:r>
              <a:rPr lang="en-US"/>
              <a:t>Section Differences - Title I BOCES vs. Title I Member District</a:t>
            </a:r>
          </a:p>
        </p:txBody>
      </p:sp>
      <p:graphicFrame>
        <p:nvGraphicFramePr>
          <p:cNvPr id="10" name="Table 9">
            <a:extLst>
              <a:ext uri="{FF2B5EF4-FFF2-40B4-BE49-F238E27FC236}">
                <a16:creationId xmlns:a16="http://schemas.microsoft.com/office/drawing/2014/main" id="{B5BA06EA-890B-3C5A-B95F-C3699B2215FC}"/>
              </a:ext>
            </a:extLst>
          </p:cNvPr>
          <p:cNvGraphicFramePr>
            <a:graphicFrameLocks noGrp="1"/>
          </p:cNvGraphicFramePr>
          <p:nvPr>
            <p:extLst>
              <p:ext uri="{D42A27DB-BD31-4B8C-83A1-F6EECF244321}">
                <p14:modId xmlns:p14="http://schemas.microsoft.com/office/powerpoint/2010/main" val="3698474205"/>
              </p:ext>
            </p:extLst>
          </p:nvPr>
        </p:nvGraphicFramePr>
        <p:xfrm>
          <a:off x="877824" y="1331034"/>
          <a:ext cx="10835640" cy="370840"/>
        </p:xfrm>
        <a:graphic>
          <a:graphicData uri="http://schemas.openxmlformats.org/drawingml/2006/table">
            <a:tbl>
              <a:tblPr firstRow="1" bandRow="1">
                <a:tableStyleId>{5C22544A-7EE6-4342-B048-85BDC9FD1C3A}</a:tableStyleId>
              </a:tblPr>
              <a:tblGrid>
                <a:gridCol w="5417820">
                  <a:extLst>
                    <a:ext uri="{9D8B030D-6E8A-4147-A177-3AD203B41FA5}">
                      <a16:colId xmlns:a16="http://schemas.microsoft.com/office/drawing/2014/main" val="3324062089"/>
                    </a:ext>
                  </a:extLst>
                </a:gridCol>
                <a:gridCol w="5417820">
                  <a:extLst>
                    <a:ext uri="{9D8B030D-6E8A-4147-A177-3AD203B41FA5}">
                      <a16:colId xmlns:a16="http://schemas.microsoft.com/office/drawing/2014/main" val="335842955"/>
                    </a:ext>
                  </a:extLst>
                </a:gridCol>
              </a:tblGrid>
              <a:tr h="370840">
                <a:tc>
                  <a:txBody>
                    <a:bodyPr/>
                    <a:lstStyle/>
                    <a:p>
                      <a:pPr algn="ctr"/>
                      <a:r>
                        <a:rPr lang="en-US" dirty="0"/>
                        <a:t>BOCES </a:t>
                      </a:r>
                    </a:p>
                  </a:txBody>
                  <a:tcPr>
                    <a:solidFill>
                      <a:schemeClr val="accent1">
                        <a:lumMod val="75000"/>
                      </a:schemeClr>
                    </a:solidFill>
                  </a:tcPr>
                </a:tc>
                <a:tc>
                  <a:txBody>
                    <a:bodyPr/>
                    <a:lstStyle/>
                    <a:p>
                      <a:pPr algn="ctr"/>
                      <a:r>
                        <a:rPr lang="en-US" dirty="0"/>
                        <a:t>Member District </a:t>
                      </a:r>
                    </a:p>
                  </a:txBody>
                  <a:tcPr>
                    <a:solidFill>
                      <a:schemeClr val="accent1">
                        <a:lumMod val="75000"/>
                      </a:schemeClr>
                    </a:solidFill>
                  </a:tcPr>
                </a:tc>
                <a:extLst>
                  <a:ext uri="{0D108BD9-81ED-4DB2-BD59-A6C34878D82A}">
                    <a16:rowId xmlns:a16="http://schemas.microsoft.com/office/drawing/2014/main" val="2771941191"/>
                  </a:ext>
                </a:extLst>
              </a:tr>
            </a:tbl>
          </a:graphicData>
        </a:graphic>
      </p:graphicFrame>
      <p:grpSp>
        <p:nvGrpSpPr>
          <p:cNvPr id="3" name="Group 2" descr="A screenshot of the Title I, Part A section for the BOCES, which shows checkmarks next to the following listed items: Title I, Part A, Narratives; Budget; Budget Overview; and Title I, Part A Assurances; Final Expenditures; and Final Expenditure Report Related Documents.">
            <a:extLst>
              <a:ext uri="{FF2B5EF4-FFF2-40B4-BE49-F238E27FC236}">
                <a16:creationId xmlns:a16="http://schemas.microsoft.com/office/drawing/2014/main" id="{C145AE9B-5F78-A1BF-30F0-69EA97B1A1A5}"/>
              </a:ext>
            </a:extLst>
          </p:cNvPr>
          <p:cNvGrpSpPr/>
          <p:nvPr/>
        </p:nvGrpSpPr>
        <p:grpSpPr>
          <a:xfrm>
            <a:off x="1128437" y="1848925"/>
            <a:ext cx="4467895" cy="3232268"/>
            <a:chOff x="955312" y="1812866"/>
            <a:chExt cx="4467895" cy="3232268"/>
          </a:xfrm>
        </p:grpSpPr>
        <p:pic>
          <p:nvPicPr>
            <p:cNvPr id="6" name="Picture 5">
              <a:extLst>
                <a:ext uri="{FF2B5EF4-FFF2-40B4-BE49-F238E27FC236}">
                  <a16:creationId xmlns:a16="http://schemas.microsoft.com/office/drawing/2014/main" id="{E73C7DA0-6777-A7CA-3A03-910AB4F2EE64}"/>
                </a:ext>
              </a:extLst>
            </p:cNvPr>
            <p:cNvPicPr>
              <a:picLocks noChangeAspect="1"/>
            </p:cNvPicPr>
            <p:nvPr/>
          </p:nvPicPr>
          <p:blipFill>
            <a:blip r:embed="rId2"/>
            <a:stretch>
              <a:fillRect/>
            </a:stretch>
          </p:blipFill>
          <p:spPr>
            <a:xfrm>
              <a:off x="955312" y="1812866"/>
              <a:ext cx="4467895" cy="3232268"/>
            </a:xfrm>
            <a:prstGeom prst="rect">
              <a:avLst/>
            </a:prstGeom>
          </p:spPr>
        </p:pic>
        <p:sp>
          <p:nvSpPr>
            <p:cNvPr id="12" name="Multiplication Sign 11">
              <a:extLst>
                <a:ext uri="{FF2B5EF4-FFF2-40B4-BE49-F238E27FC236}">
                  <a16:creationId xmlns:a16="http://schemas.microsoft.com/office/drawing/2014/main" id="{02AA84ED-A95C-E677-5CBF-65A9CBF4C6F6}"/>
                </a:ext>
              </a:extLst>
            </p:cNvPr>
            <p:cNvSpPr/>
            <p:nvPr/>
          </p:nvSpPr>
          <p:spPr>
            <a:xfrm>
              <a:off x="1152144" y="1950765"/>
              <a:ext cx="1051808" cy="1717131"/>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Graphic 14" descr="Checkmark with solid fill">
              <a:extLst>
                <a:ext uri="{FF2B5EF4-FFF2-40B4-BE49-F238E27FC236}">
                  <a16:creationId xmlns:a16="http://schemas.microsoft.com/office/drawing/2014/main" id="{D62E0865-643B-784D-7887-01C0A81440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4561" y="3429000"/>
              <a:ext cx="218304" cy="218304"/>
            </a:xfrm>
            <a:prstGeom prst="rect">
              <a:avLst/>
            </a:prstGeom>
          </p:spPr>
        </p:pic>
        <p:pic>
          <p:nvPicPr>
            <p:cNvPr id="16" name="Graphic 15" descr="Checkmark with solid fill">
              <a:extLst>
                <a:ext uri="{FF2B5EF4-FFF2-40B4-BE49-F238E27FC236}">
                  <a16:creationId xmlns:a16="http://schemas.microsoft.com/office/drawing/2014/main" id="{EC72241E-9A75-0C4B-DA97-00EE2DC087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182480" y="3647304"/>
              <a:ext cx="218304" cy="218304"/>
            </a:xfrm>
            <a:prstGeom prst="rect">
              <a:avLst/>
            </a:prstGeom>
          </p:spPr>
        </p:pic>
        <p:pic>
          <p:nvPicPr>
            <p:cNvPr id="21" name="Graphic 20" descr="Checkmark with solid fill">
              <a:extLst>
                <a:ext uri="{FF2B5EF4-FFF2-40B4-BE49-F238E27FC236}">
                  <a16:creationId xmlns:a16="http://schemas.microsoft.com/office/drawing/2014/main" id="{200D55F0-6FEA-9693-13CC-201773D143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67331" y="4237067"/>
              <a:ext cx="218304" cy="218304"/>
            </a:xfrm>
            <a:prstGeom prst="rect">
              <a:avLst/>
            </a:prstGeom>
          </p:spPr>
        </p:pic>
      </p:grpSp>
      <p:grpSp>
        <p:nvGrpSpPr>
          <p:cNvPr id="7" name="Group 6" descr="A screenshot of the Title I, Part A section for the Member Districts, with checkmarks next to the following listed items: LEA Set-Aside, LEA Data Profile, and School Ranking. There is also a question mark next to the final listed item shown, Preschool Table.">
            <a:extLst>
              <a:ext uri="{FF2B5EF4-FFF2-40B4-BE49-F238E27FC236}">
                <a16:creationId xmlns:a16="http://schemas.microsoft.com/office/drawing/2014/main" id="{AE649FD9-6059-7D65-7778-99CBCDCAA8F9}"/>
              </a:ext>
            </a:extLst>
          </p:cNvPr>
          <p:cNvGrpSpPr/>
          <p:nvPr/>
        </p:nvGrpSpPr>
        <p:grpSpPr>
          <a:xfrm>
            <a:off x="6823500" y="1848925"/>
            <a:ext cx="4263619" cy="3524350"/>
            <a:chOff x="6973069" y="1812866"/>
            <a:chExt cx="4263619" cy="3524350"/>
          </a:xfrm>
        </p:grpSpPr>
        <p:grpSp>
          <p:nvGrpSpPr>
            <p:cNvPr id="5" name="Group 4">
              <a:extLst>
                <a:ext uri="{FF2B5EF4-FFF2-40B4-BE49-F238E27FC236}">
                  <a16:creationId xmlns:a16="http://schemas.microsoft.com/office/drawing/2014/main" id="{38EA4EB4-ABE5-CB08-EBCD-04EF521C2C6C}"/>
                </a:ext>
              </a:extLst>
            </p:cNvPr>
            <p:cNvGrpSpPr/>
            <p:nvPr/>
          </p:nvGrpSpPr>
          <p:grpSpPr>
            <a:xfrm>
              <a:off x="6973069" y="1812866"/>
              <a:ext cx="4263619" cy="3084486"/>
              <a:chOff x="7374585" y="1886757"/>
              <a:chExt cx="4263619" cy="3084486"/>
            </a:xfrm>
          </p:grpSpPr>
          <p:pic>
            <p:nvPicPr>
              <p:cNvPr id="8" name="Picture 7">
                <a:extLst>
                  <a:ext uri="{FF2B5EF4-FFF2-40B4-BE49-F238E27FC236}">
                    <a16:creationId xmlns:a16="http://schemas.microsoft.com/office/drawing/2014/main" id="{DB9B1478-B2EF-3C60-C694-4923EB658224}"/>
                  </a:ext>
                </a:extLst>
              </p:cNvPr>
              <p:cNvPicPr>
                <a:picLocks noChangeAspect="1"/>
              </p:cNvPicPr>
              <p:nvPr/>
            </p:nvPicPr>
            <p:blipFill>
              <a:blip r:embed="rId2"/>
              <a:stretch>
                <a:fillRect/>
              </a:stretch>
            </p:blipFill>
            <p:spPr>
              <a:xfrm>
                <a:off x="7374585" y="1886757"/>
                <a:ext cx="4263619" cy="3084486"/>
              </a:xfrm>
              <a:prstGeom prst="rect">
                <a:avLst/>
              </a:prstGeom>
            </p:spPr>
          </p:pic>
          <p:pic>
            <p:nvPicPr>
              <p:cNvPr id="17" name="Graphic 16" descr="Checkmark with solid fill">
                <a:extLst>
                  <a:ext uri="{FF2B5EF4-FFF2-40B4-BE49-F238E27FC236}">
                    <a16:creationId xmlns:a16="http://schemas.microsoft.com/office/drawing/2014/main" id="{4D43624B-0F46-FCC4-0DA2-B208B06888C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22792" y="2326621"/>
                <a:ext cx="218304" cy="218304"/>
              </a:xfrm>
              <a:prstGeom prst="rect">
                <a:avLst/>
              </a:prstGeom>
            </p:spPr>
          </p:pic>
          <p:pic>
            <p:nvPicPr>
              <p:cNvPr id="18" name="Graphic 17" descr="Checkmark with solid fill">
                <a:extLst>
                  <a:ext uri="{FF2B5EF4-FFF2-40B4-BE49-F238E27FC236}">
                    <a16:creationId xmlns:a16="http://schemas.microsoft.com/office/drawing/2014/main" id="{516992D4-D025-8EB8-0530-553D1E5972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31944" y="2620370"/>
                <a:ext cx="218304" cy="218304"/>
              </a:xfrm>
              <a:prstGeom prst="rect">
                <a:avLst/>
              </a:prstGeom>
            </p:spPr>
          </p:pic>
          <p:pic>
            <p:nvPicPr>
              <p:cNvPr id="19" name="Graphic 18" descr="Checkmark with solid fill">
                <a:extLst>
                  <a:ext uri="{FF2B5EF4-FFF2-40B4-BE49-F238E27FC236}">
                    <a16:creationId xmlns:a16="http://schemas.microsoft.com/office/drawing/2014/main" id="{7FBC506A-6C8E-B67E-1E03-F9B3641CC0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0232" y="2886100"/>
                <a:ext cx="218304" cy="218304"/>
              </a:xfrm>
              <a:prstGeom prst="rect">
                <a:avLst/>
              </a:prstGeom>
            </p:spPr>
          </p:pic>
          <p:pic>
            <p:nvPicPr>
              <p:cNvPr id="25" name="Graphic 24" descr="Question Mark with solid fill">
                <a:extLst>
                  <a:ext uri="{FF2B5EF4-FFF2-40B4-BE49-F238E27FC236}">
                    <a16:creationId xmlns:a16="http://schemas.microsoft.com/office/drawing/2014/main" id="{F44AC737-67F3-E72E-42F9-4A461C8116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8214" y="3104404"/>
                <a:ext cx="238896" cy="238896"/>
              </a:xfrm>
              <a:prstGeom prst="rect">
                <a:avLst/>
              </a:prstGeom>
            </p:spPr>
          </p:pic>
        </p:grpSp>
        <p:sp>
          <p:nvSpPr>
            <p:cNvPr id="13" name="Multiplication Sign 12">
              <a:extLst>
                <a:ext uri="{FF2B5EF4-FFF2-40B4-BE49-F238E27FC236}">
                  <a16:creationId xmlns:a16="http://schemas.microsoft.com/office/drawing/2014/main" id="{6CBE8DCC-83A0-E0C5-1D4C-4352463D21B7}"/>
                </a:ext>
              </a:extLst>
            </p:cNvPr>
            <p:cNvSpPr/>
            <p:nvPr/>
          </p:nvSpPr>
          <p:spPr>
            <a:xfrm>
              <a:off x="7132601" y="2788433"/>
              <a:ext cx="1522425" cy="2548783"/>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E4E3A757-1C7D-DB7E-BA97-9CE79F833730}"/>
              </a:ext>
            </a:extLst>
          </p:cNvPr>
          <p:cNvSpPr txBox="1"/>
          <p:nvPr/>
        </p:nvSpPr>
        <p:spPr>
          <a:xfrm>
            <a:off x="781459" y="5228245"/>
            <a:ext cx="10904456" cy="1015663"/>
          </a:xfrm>
          <a:prstGeom prst="rect">
            <a:avLst/>
          </a:prstGeom>
          <a:noFill/>
        </p:spPr>
        <p:txBody>
          <a:bodyPr wrap="square" rtlCol="0">
            <a:spAutoFit/>
          </a:bodyPr>
          <a:lstStyle/>
          <a:p>
            <a:pPr marL="285750" indent="-285750">
              <a:buFont typeface="Arial" panose="020B0604020202020204" pitchFamily="34" charset="0"/>
              <a:buChar char="•"/>
            </a:pPr>
            <a:r>
              <a:rPr lang="en-US" sz="2000" dirty="0"/>
              <a:t>Preschool Table will need to be completed if there are preschools populated on this page. </a:t>
            </a:r>
          </a:p>
          <a:p>
            <a:pPr marL="285750" indent="-285750">
              <a:buFont typeface="Arial" panose="020B0604020202020204" pitchFamily="34" charset="0"/>
              <a:buChar char="•"/>
            </a:pPr>
            <a:r>
              <a:rPr lang="en-US" sz="2000" dirty="0"/>
              <a:t>The Budget Overview, Final Expenditures, and Final Expenditure Report Related Documents do not require any action at this time. </a:t>
            </a:r>
          </a:p>
        </p:txBody>
      </p:sp>
      <p:sp>
        <p:nvSpPr>
          <p:cNvPr id="4" name="Slide Number Placeholder 3">
            <a:extLst>
              <a:ext uri="{FF2B5EF4-FFF2-40B4-BE49-F238E27FC236}">
                <a16:creationId xmlns:a16="http://schemas.microsoft.com/office/drawing/2014/main" id="{11E915C2-86D0-62A8-EADC-71D1E40F621E}"/>
              </a:ext>
            </a:extLst>
          </p:cNvPr>
          <p:cNvSpPr>
            <a:spLocks noGrp="1"/>
          </p:cNvSpPr>
          <p:nvPr>
            <p:ph type="sldNum" sz="quarter" idx="12"/>
          </p:nvPr>
        </p:nvSpPr>
        <p:spPr/>
        <p:txBody>
          <a:bodyPr/>
          <a:lstStyle/>
          <a:p>
            <a:fld id="{C479D5F6-EDCB-402A-AC08-4943A1820E8F}" type="slidenum">
              <a:rPr lang="en-US" smtClean="0"/>
              <a:pPr/>
              <a:t>32</a:t>
            </a:fld>
            <a:endParaRPr lang="en-US"/>
          </a:p>
        </p:txBody>
      </p:sp>
    </p:spTree>
    <p:extLst>
      <p:ext uri="{BB962C8B-B14F-4D97-AF65-F5344CB8AC3E}">
        <p14:creationId xmlns:p14="http://schemas.microsoft.com/office/powerpoint/2010/main" val="41760787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94B6A-8267-204E-CA41-3BA393246507}"/>
              </a:ext>
            </a:extLst>
          </p:cNvPr>
          <p:cNvSpPr>
            <a:spLocks noGrp="1"/>
          </p:cNvSpPr>
          <p:nvPr>
            <p:ph type="title"/>
          </p:nvPr>
        </p:nvSpPr>
        <p:spPr/>
        <p:txBody>
          <a:bodyPr/>
          <a:lstStyle/>
          <a:p>
            <a:r>
              <a:rPr lang="en-US"/>
              <a:t>BOCES Set Aside </a:t>
            </a:r>
          </a:p>
        </p:txBody>
      </p:sp>
      <p:sp>
        <p:nvSpPr>
          <p:cNvPr id="3" name="Content Placeholder 2">
            <a:extLst>
              <a:ext uri="{FF2B5EF4-FFF2-40B4-BE49-F238E27FC236}">
                <a16:creationId xmlns:a16="http://schemas.microsoft.com/office/drawing/2014/main" id="{0F0EBC00-A0E7-A7FD-E734-431358542F89}"/>
              </a:ext>
            </a:extLst>
          </p:cNvPr>
          <p:cNvSpPr>
            <a:spLocks noGrp="1"/>
          </p:cNvSpPr>
          <p:nvPr>
            <p:ph idx="1"/>
          </p:nvPr>
        </p:nvSpPr>
        <p:spPr>
          <a:xfrm>
            <a:off x="838200" y="1463040"/>
            <a:ext cx="10515600" cy="590603"/>
          </a:xfrm>
        </p:spPr>
        <p:txBody>
          <a:bodyPr/>
          <a:lstStyle/>
          <a:p>
            <a:pPr marL="0" indent="0">
              <a:buNone/>
            </a:pPr>
            <a:r>
              <a:rPr lang="en-US" dirty="0"/>
              <a:t>LEA Set-Aside page will remain blank. No action is needed.</a:t>
            </a:r>
          </a:p>
        </p:txBody>
      </p:sp>
      <p:sp>
        <p:nvSpPr>
          <p:cNvPr id="4" name="Slide Number Placeholder 3">
            <a:extLst>
              <a:ext uri="{FF2B5EF4-FFF2-40B4-BE49-F238E27FC236}">
                <a16:creationId xmlns:a16="http://schemas.microsoft.com/office/drawing/2014/main" id="{6EDAD396-EA13-AC79-4BB3-5A97E8048702}"/>
              </a:ext>
            </a:extLst>
          </p:cNvPr>
          <p:cNvSpPr>
            <a:spLocks noGrp="1"/>
          </p:cNvSpPr>
          <p:nvPr>
            <p:ph type="sldNum" sz="quarter" idx="12"/>
          </p:nvPr>
        </p:nvSpPr>
        <p:spPr/>
        <p:txBody>
          <a:bodyPr/>
          <a:lstStyle/>
          <a:p>
            <a:fld id="{C479D5F6-EDCB-402A-AC08-4943A1820E8F}" type="slidenum">
              <a:rPr lang="en-US" smtClean="0"/>
              <a:pPr/>
              <a:t>33</a:t>
            </a:fld>
            <a:endParaRPr lang="en-US"/>
          </a:p>
        </p:txBody>
      </p:sp>
      <p:pic>
        <p:nvPicPr>
          <p:cNvPr id="6" name="Picture 5" descr="Screenshot of the Title I, Part A Carryover, Set-Asides from other pages, and Required LEA Set-Asides sections of the application.">
            <a:extLst>
              <a:ext uri="{FF2B5EF4-FFF2-40B4-BE49-F238E27FC236}">
                <a16:creationId xmlns:a16="http://schemas.microsoft.com/office/drawing/2014/main" id="{B9722C0D-5E30-345A-1BDF-BF3FCB993395}"/>
              </a:ext>
            </a:extLst>
          </p:cNvPr>
          <p:cNvPicPr>
            <a:picLocks noChangeAspect="1"/>
          </p:cNvPicPr>
          <p:nvPr/>
        </p:nvPicPr>
        <p:blipFill>
          <a:blip r:embed="rId2"/>
          <a:stretch>
            <a:fillRect/>
          </a:stretch>
        </p:blipFill>
        <p:spPr>
          <a:xfrm>
            <a:off x="1877961" y="1780978"/>
            <a:ext cx="8436078" cy="4004797"/>
          </a:xfrm>
          <a:prstGeom prst="rect">
            <a:avLst/>
          </a:prstGeom>
        </p:spPr>
      </p:pic>
    </p:spTree>
    <p:extLst>
      <p:ext uri="{BB962C8B-B14F-4D97-AF65-F5344CB8AC3E}">
        <p14:creationId xmlns:p14="http://schemas.microsoft.com/office/powerpoint/2010/main" val="26959058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35E09-196B-2B8A-80FF-E93343687908}"/>
              </a:ext>
            </a:extLst>
          </p:cNvPr>
          <p:cNvSpPr>
            <a:spLocks noGrp="1"/>
          </p:cNvSpPr>
          <p:nvPr>
            <p:ph type="title"/>
          </p:nvPr>
        </p:nvSpPr>
        <p:spPr/>
        <p:txBody>
          <a:bodyPr/>
          <a:lstStyle/>
          <a:p>
            <a:r>
              <a:rPr lang="en-US"/>
              <a:t>BOCES Data Profile</a:t>
            </a:r>
          </a:p>
        </p:txBody>
      </p:sp>
      <p:sp>
        <p:nvSpPr>
          <p:cNvPr id="7" name="TextBox 6">
            <a:extLst>
              <a:ext uri="{FF2B5EF4-FFF2-40B4-BE49-F238E27FC236}">
                <a16:creationId xmlns:a16="http://schemas.microsoft.com/office/drawing/2014/main" id="{605B5255-1457-AD3A-E19D-E7C0151CB1FE}"/>
              </a:ext>
            </a:extLst>
          </p:cNvPr>
          <p:cNvSpPr txBox="1"/>
          <p:nvPr/>
        </p:nvSpPr>
        <p:spPr>
          <a:xfrm>
            <a:off x="1510727" y="1419307"/>
            <a:ext cx="9170545" cy="430887"/>
          </a:xfrm>
          <a:prstGeom prst="rect">
            <a:avLst/>
          </a:prstGeom>
          <a:noFill/>
        </p:spPr>
        <p:txBody>
          <a:bodyPr wrap="square" rtlCol="0">
            <a:spAutoFit/>
          </a:bodyPr>
          <a:lstStyle/>
          <a:p>
            <a:r>
              <a:rPr lang="en-US" sz="2200" dirty="0"/>
              <a:t>BOCES will leave this page blank. No action is needed. </a:t>
            </a:r>
          </a:p>
        </p:txBody>
      </p:sp>
      <p:pic>
        <p:nvPicPr>
          <p:cNvPr id="6" name="Content Placeholder 5" descr="Screenshot of the LEA Data Profile section of the application and the question: &quot;How does your district determine poverty?&quot; which BOCES are instructed to leave blank.">
            <a:extLst>
              <a:ext uri="{FF2B5EF4-FFF2-40B4-BE49-F238E27FC236}">
                <a16:creationId xmlns:a16="http://schemas.microsoft.com/office/drawing/2014/main" id="{FE53F028-92B0-DDE6-B5CF-EC6B1809FA85}"/>
              </a:ext>
            </a:extLst>
          </p:cNvPr>
          <p:cNvPicPr>
            <a:picLocks noGrp="1" noChangeAspect="1"/>
          </p:cNvPicPr>
          <p:nvPr>
            <p:ph idx="1"/>
          </p:nvPr>
        </p:nvPicPr>
        <p:blipFill>
          <a:blip r:embed="rId2"/>
          <a:stretch>
            <a:fillRect/>
          </a:stretch>
        </p:blipFill>
        <p:spPr>
          <a:xfrm>
            <a:off x="1752939" y="2258569"/>
            <a:ext cx="8792802" cy="4086795"/>
          </a:xfrm>
        </p:spPr>
      </p:pic>
      <p:sp>
        <p:nvSpPr>
          <p:cNvPr id="4" name="Slide Number Placeholder 3">
            <a:extLst>
              <a:ext uri="{FF2B5EF4-FFF2-40B4-BE49-F238E27FC236}">
                <a16:creationId xmlns:a16="http://schemas.microsoft.com/office/drawing/2014/main" id="{F4F00890-094B-7BE5-B3B0-51C61494F7F2}"/>
              </a:ext>
            </a:extLst>
          </p:cNvPr>
          <p:cNvSpPr>
            <a:spLocks noGrp="1"/>
          </p:cNvSpPr>
          <p:nvPr>
            <p:ph type="sldNum" sz="quarter" idx="12"/>
          </p:nvPr>
        </p:nvSpPr>
        <p:spPr/>
        <p:txBody>
          <a:bodyPr/>
          <a:lstStyle/>
          <a:p>
            <a:fld id="{C479D5F6-EDCB-402A-AC08-4943A1820E8F}" type="slidenum">
              <a:rPr lang="en-US" smtClean="0"/>
              <a:pPr/>
              <a:t>34</a:t>
            </a:fld>
            <a:endParaRPr lang="en-US"/>
          </a:p>
        </p:txBody>
      </p:sp>
    </p:spTree>
    <p:extLst>
      <p:ext uri="{BB962C8B-B14F-4D97-AF65-F5344CB8AC3E}">
        <p14:creationId xmlns:p14="http://schemas.microsoft.com/office/powerpoint/2010/main" val="23837857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CB60C-1C9C-25F7-F7DC-0D34D8A72718}"/>
              </a:ext>
            </a:extLst>
          </p:cNvPr>
          <p:cNvSpPr>
            <a:spLocks noGrp="1"/>
          </p:cNvSpPr>
          <p:nvPr>
            <p:ph type="title"/>
          </p:nvPr>
        </p:nvSpPr>
        <p:spPr/>
        <p:txBody>
          <a:bodyPr/>
          <a:lstStyle/>
          <a:p>
            <a:r>
              <a:rPr lang="en-US"/>
              <a:t>BOCES School Ranking Page</a:t>
            </a:r>
          </a:p>
        </p:txBody>
      </p:sp>
      <p:pic>
        <p:nvPicPr>
          <p:cNvPr id="6" name="Content Placeholder 5" descr="Screenshot of the BOCES School Ranking Page, which BOCES are instructed to leave blank.">
            <a:extLst>
              <a:ext uri="{FF2B5EF4-FFF2-40B4-BE49-F238E27FC236}">
                <a16:creationId xmlns:a16="http://schemas.microsoft.com/office/drawing/2014/main" id="{29A98822-5CA9-B444-394C-76662EA3FEC7}"/>
              </a:ext>
            </a:extLst>
          </p:cNvPr>
          <p:cNvPicPr>
            <a:picLocks noGrp="1" noChangeAspect="1"/>
          </p:cNvPicPr>
          <p:nvPr>
            <p:ph idx="1"/>
          </p:nvPr>
        </p:nvPicPr>
        <p:blipFill>
          <a:blip r:embed="rId2"/>
          <a:stretch>
            <a:fillRect/>
          </a:stretch>
        </p:blipFill>
        <p:spPr>
          <a:xfrm>
            <a:off x="838200" y="1779403"/>
            <a:ext cx="10515600" cy="2417750"/>
          </a:xfrm>
        </p:spPr>
      </p:pic>
      <p:sp>
        <p:nvSpPr>
          <p:cNvPr id="7" name="TextBox 6">
            <a:extLst>
              <a:ext uri="{FF2B5EF4-FFF2-40B4-BE49-F238E27FC236}">
                <a16:creationId xmlns:a16="http://schemas.microsoft.com/office/drawing/2014/main" id="{163D5554-7494-F651-597C-96652C338429}"/>
              </a:ext>
            </a:extLst>
          </p:cNvPr>
          <p:cNvSpPr txBox="1"/>
          <p:nvPr/>
        </p:nvSpPr>
        <p:spPr>
          <a:xfrm>
            <a:off x="392679" y="4534737"/>
            <a:ext cx="11406642" cy="430887"/>
          </a:xfrm>
          <a:prstGeom prst="rect">
            <a:avLst/>
          </a:prstGeom>
          <a:noFill/>
        </p:spPr>
        <p:txBody>
          <a:bodyPr wrap="square" rtlCol="0">
            <a:spAutoFit/>
          </a:bodyPr>
          <a:lstStyle/>
          <a:p>
            <a:r>
              <a:rPr lang="en-US" sz="2200" dirty="0"/>
              <a:t>Again, BOCES does not complete this page. These cells are not editable and will remain greyed out. </a:t>
            </a:r>
          </a:p>
        </p:txBody>
      </p:sp>
      <p:sp>
        <p:nvSpPr>
          <p:cNvPr id="4" name="Slide Number Placeholder 3">
            <a:extLst>
              <a:ext uri="{FF2B5EF4-FFF2-40B4-BE49-F238E27FC236}">
                <a16:creationId xmlns:a16="http://schemas.microsoft.com/office/drawing/2014/main" id="{5127C4D4-3709-64A6-5793-3F3C7FBBD0CE}"/>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9513110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9AD46-6734-A78D-C473-A78DDCF1BDB4}"/>
              </a:ext>
            </a:extLst>
          </p:cNvPr>
          <p:cNvSpPr>
            <a:spLocks noGrp="1"/>
          </p:cNvSpPr>
          <p:nvPr>
            <p:ph type="title"/>
          </p:nvPr>
        </p:nvSpPr>
        <p:spPr/>
        <p:txBody>
          <a:bodyPr/>
          <a:lstStyle/>
          <a:p>
            <a:r>
              <a:rPr lang="en-US"/>
              <a:t>BOCES Preschool Table</a:t>
            </a:r>
          </a:p>
        </p:txBody>
      </p:sp>
      <p:sp>
        <p:nvSpPr>
          <p:cNvPr id="7" name="TextBox 6">
            <a:extLst>
              <a:ext uri="{FF2B5EF4-FFF2-40B4-BE49-F238E27FC236}">
                <a16:creationId xmlns:a16="http://schemas.microsoft.com/office/drawing/2014/main" id="{047F6BF5-8E28-A1CE-BCD4-77C5CDAC1F7C}"/>
              </a:ext>
            </a:extLst>
          </p:cNvPr>
          <p:cNvSpPr txBox="1"/>
          <p:nvPr/>
        </p:nvSpPr>
        <p:spPr>
          <a:xfrm>
            <a:off x="754380" y="1524000"/>
            <a:ext cx="10454640" cy="430887"/>
          </a:xfrm>
          <a:prstGeom prst="rect">
            <a:avLst/>
          </a:prstGeom>
          <a:noFill/>
        </p:spPr>
        <p:txBody>
          <a:bodyPr wrap="square" rtlCol="0">
            <a:spAutoFit/>
          </a:bodyPr>
          <a:lstStyle/>
          <a:p>
            <a:r>
              <a:rPr lang="en-US" sz="2200" dirty="0"/>
              <a:t>No Action Required</a:t>
            </a:r>
          </a:p>
        </p:txBody>
      </p:sp>
      <p:pic>
        <p:nvPicPr>
          <p:cNvPr id="6" name="Content Placeholder 5" descr="Screenshot of the Preschool Table section of the application, which BOCES are instructed to leave blank.">
            <a:extLst>
              <a:ext uri="{FF2B5EF4-FFF2-40B4-BE49-F238E27FC236}">
                <a16:creationId xmlns:a16="http://schemas.microsoft.com/office/drawing/2014/main" id="{F167D2D8-8ABA-AF8F-01F5-38D158457535}"/>
              </a:ext>
            </a:extLst>
          </p:cNvPr>
          <p:cNvPicPr>
            <a:picLocks noGrp="1" noChangeAspect="1"/>
          </p:cNvPicPr>
          <p:nvPr>
            <p:ph idx="1"/>
          </p:nvPr>
        </p:nvPicPr>
        <p:blipFill>
          <a:blip r:embed="rId2"/>
          <a:stretch>
            <a:fillRect/>
          </a:stretch>
        </p:blipFill>
        <p:spPr>
          <a:xfrm>
            <a:off x="838200" y="2654593"/>
            <a:ext cx="10515600" cy="2258427"/>
          </a:xfrm>
        </p:spPr>
      </p:pic>
      <p:sp>
        <p:nvSpPr>
          <p:cNvPr id="4" name="Slide Number Placeholder 3">
            <a:extLst>
              <a:ext uri="{FF2B5EF4-FFF2-40B4-BE49-F238E27FC236}">
                <a16:creationId xmlns:a16="http://schemas.microsoft.com/office/drawing/2014/main" id="{1F0F1DBF-BE4E-D7E3-7FC1-380BF7C22669}"/>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2791382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ED05F9-C787-2B14-200E-043330FB17AF}"/>
              </a:ext>
            </a:extLst>
          </p:cNvPr>
          <p:cNvSpPr>
            <a:spLocks noGrp="1"/>
          </p:cNvSpPr>
          <p:nvPr>
            <p:ph type="title"/>
          </p:nvPr>
        </p:nvSpPr>
        <p:spPr>
          <a:xfrm>
            <a:off x="5755598" y="406727"/>
            <a:ext cx="5598202" cy="672291"/>
          </a:xfrm>
        </p:spPr>
        <p:txBody>
          <a:bodyPr anchor="t">
            <a:normAutofit/>
          </a:bodyPr>
          <a:lstStyle/>
          <a:p>
            <a:r>
              <a:rPr lang="en-US" sz="3200"/>
              <a:t>Titles II, III, IV and V (if applicable)</a:t>
            </a:r>
          </a:p>
        </p:txBody>
      </p:sp>
      <p:cxnSp>
        <p:nvCxnSpPr>
          <p:cNvPr id="11" name="Straight Connector 10">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8738"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pic>
        <p:nvPicPr>
          <p:cNvPr id="8" name="Picture 7" descr="Screenshot of a possible list of sections visible to BOCES, including Title I, Part A; Title II, Part A; and Title IV, Part A.">
            <a:extLst>
              <a:ext uri="{FF2B5EF4-FFF2-40B4-BE49-F238E27FC236}">
                <a16:creationId xmlns:a16="http://schemas.microsoft.com/office/drawing/2014/main" id="{02613321-C800-D7E1-76E0-9FF57BC21F25}"/>
              </a:ext>
            </a:extLst>
          </p:cNvPr>
          <p:cNvPicPr>
            <a:picLocks noChangeAspect="1"/>
          </p:cNvPicPr>
          <p:nvPr/>
        </p:nvPicPr>
        <p:blipFill>
          <a:blip r:embed="rId2"/>
          <a:stretch>
            <a:fillRect/>
          </a:stretch>
        </p:blipFill>
        <p:spPr>
          <a:xfrm>
            <a:off x="1595851" y="891557"/>
            <a:ext cx="3317894" cy="5859401"/>
          </a:xfrm>
          <a:prstGeom prst="rect">
            <a:avLst/>
          </a:prstGeom>
        </p:spPr>
      </p:pic>
      <p:sp>
        <p:nvSpPr>
          <p:cNvPr id="3" name="Content Placeholder 2">
            <a:extLst>
              <a:ext uri="{FF2B5EF4-FFF2-40B4-BE49-F238E27FC236}">
                <a16:creationId xmlns:a16="http://schemas.microsoft.com/office/drawing/2014/main" id="{E4B46C0B-FF58-018E-4B89-471F393A7FC2}"/>
              </a:ext>
            </a:extLst>
          </p:cNvPr>
          <p:cNvSpPr>
            <a:spLocks noGrp="1"/>
          </p:cNvSpPr>
          <p:nvPr>
            <p:ph idx="1"/>
          </p:nvPr>
        </p:nvSpPr>
        <p:spPr>
          <a:xfrm>
            <a:off x="5755598" y="1543437"/>
            <a:ext cx="5444382" cy="3591207"/>
          </a:xfrm>
        </p:spPr>
        <p:txBody>
          <a:bodyPr>
            <a:normAutofit/>
          </a:bodyPr>
          <a:lstStyle/>
          <a:p>
            <a:pPr marL="0" indent="0">
              <a:buNone/>
            </a:pPr>
            <a:r>
              <a:rPr lang="en-US" dirty="0"/>
              <a:t>Member district application will not have Title II, III, IV, or V in their application.</a:t>
            </a:r>
          </a:p>
          <a:p>
            <a:r>
              <a:rPr lang="en-US" sz="2200" dirty="0"/>
              <a:t>Sections that have a budget will appear in the application except for Title I. The system is showing this section so the BOCES can complete the LEA Set Aside, LEA Data Profile, School Ranking and Preschool Table (if applicable).</a:t>
            </a:r>
          </a:p>
          <a:p>
            <a:pPr marL="0" indent="0">
              <a:buNone/>
            </a:pPr>
            <a:endParaRPr lang="en-US" sz="2000" dirty="0"/>
          </a:p>
        </p:txBody>
      </p:sp>
      <p:sp>
        <p:nvSpPr>
          <p:cNvPr id="4" name="Slide Number Placeholder 3">
            <a:extLst>
              <a:ext uri="{FF2B5EF4-FFF2-40B4-BE49-F238E27FC236}">
                <a16:creationId xmlns:a16="http://schemas.microsoft.com/office/drawing/2014/main" id="{60691140-C985-9F47-BA95-41BB6135F9E8}"/>
              </a:ext>
            </a:extLst>
          </p:cNvPr>
          <p:cNvSpPr>
            <a:spLocks noGrp="1"/>
          </p:cNvSpPr>
          <p:nvPr>
            <p:ph type="sldNum" sz="quarter" idx="12"/>
          </p:nvPr>
        </p:nvSpPr>
        <p:spPr>
          <a:xfrm>
            <a:off x="8610600" y="6356350"/>
            <a:ext cx="2743200" cy="365125"/>
          </a:xfrm>
        </p:spPr>
        <p:txBody>
          <a:bodyPr>
            <a:normAutofit/>
          </a:bodyPr>
          <a:lstStyle/>
          <a:p>
            <a:pPr>
              <a:spcAft>
                <a:spcPts val="600"/>
              </a:spcAft>
            </a:pPr>
            <a:fld id="{C479D5F6-EDCB-402A-AC08-4943A1820E8F}" type="slidenum">
              <a:rPr lang="en-US">
                <a:solidFill>
                  <a:schemeClr val="tx1">
                    <a:lumMod val="50000"/>
                    <a:lumOff val="50000"/>
                  </a:schemeClr>
                </a:solidFill>
              </a:rPr>
              <a:pPr>
                <a:spcAft>
                  <a:spcPts val="600"/>
                </a:spcAft>
              </a:pPr>
              <a:t>37</a:t>
            </a:fld>
            <a:endParaRPr lang="en-US">
              <a:solidFill>
                <a:schemeClr val="tx1">
                  <a:lumMod val="50000"/>
                  <a:lumOff val="50000"/>
                </a:schemeClr>
              </a:solidFill>
            </a:endParaRPr>
          </a:p>
        </p:txBody>
      </p:sp>
    </p:spTree>
    <p:extLst>
      <p:ext uri="{BB962C8B-B14F-4D97-AF65-F5344CB8AC3E}">
        <p14:creationId xmlns:p14="http://schemas.microsoft.com/office/powerpoint/2010/main" val="26951449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EFB4-39A6-CB69-6A58-8E6F24E7D489}"/>
              </a:ext>
            </a:extLst>
          </p:cNvPr>
          <p:cNvSpPr>
            <a:spLocks noGrp="1"/>
          </p:cNvSpPr>
          <p:nvPr>
            <p:ph type="title"/>
          </p:nvPr>
        </p:nvSpPr>
        <p:spPr/>
        <p:txBody>
          <a:bodyPr/>
          <a:lstStyle/>
          <a:p>
            <a:r>
              <a:rPr lang="en-US">
                <a:latin typeface="Museo Slab 500"/>
              </a:rPr>
              <a:t>BOCES Application – Narratives </a:t>
            </a:r>
            <a:endParaRPr lang="en-US"/>
          </a:p>
        </p:txBody>
      </p:sp>
      <p:pic>
        <p:nvPicPr>
          <p:cNvPr id="6" name="Picture 5" descr="GAINS Logo">
            <a:extLst>
              <a:ext uri="{FF2B5EF4-FFF2-40B4-BE49-F238E27FC236}">
                <a16:creationId xmlns:a16="http://schemas.microsoft.com/office/drawing/2014/main" id="{152A7CFA-9FF3-C48D-6DE1-21F18F122B32}"/>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84653" y="85483"/>
            <a:ext cx="958656" cy="916733"/>
          </a:xfrm>
          <a:prstGeom prst="rect">
            <a:avLst/>
          </a:prstGeom>
        </p:spPr>
      </p:pic>
      <p:sp>
        <p:nvSpPr>
          <p:cNvPr id="4" name="Content Placeholder 3">
            <a:extLst>
              <a:ext uri="{FF2B5EF4-FFF2-40B4-BE49-F238E27FC236}">
                <a16:creationId xmlns:a16="http://schemas.microsoft.com/office/drawing/2014/main" id="{8BC9C8F3-2B44-0CD3-4CA4-C498267B9FD4}"/>
              </a:ext>
            </a:extLst>
          </p:cNvPr>
          <p:cNvSpPr>
            <a:spLocks noGrp="1"/>
          </p:cNvSpPr>
          <p:nvPr>
            <p:ph idx="1"/>
          </p:nvPr>
        </p:nvSpPr>
        <p:spPr>
          <a:xfrm>
            <a:off x="838200" y="1463040"/>
            <a:ext cx="10515600" cy="2588490"/>
          </a:xfrm>
        </p:spPr>
        <p:txBody>
          <a:bodyPr vert="horz" lIns="0" tIns="0" rIns="0" bIns="45720" rtlCol="0" anchor="t">
            <a:normAutofit/>
          </a:bodyPr>
          <a:lstStyle/>
          <a:p>
            <a:r>
              <a:rPr lang="en-US" dirty="0">
                <a:ea typeface="Calibri"/>
                <a:cs typeface="Calibri"/>
              </a:rPr>
              <a:t>The application will only show the BOCES questions.</a:t>
            </a:r>
          </a:p>
          <a:p>
            <a:r>
              <a:rPr lang="en-US" dirty="0">
                <a:ea typeface="Calibri"/>
                <a:cs typeface="Calibri"/>
              </a:rPr>
              <a:t>Each question will be in a chart where the BOCES can select the member district and provide the associated response. </a:t>
            </a:r>
            <a:endParaRPr lang="en-US" dirty="0"/>
          </a:p>
          <a:p>
            <a:r>
              <a:rPr lang="en-US" dirty="0">
                <a:ea typeface="Calibri"/>
                <a:cs typeface="Calibri"/>
              </a:rPr>
              <a:t>The BOCES will have the option to "Add Row" and enter as many responses as necessary (one for each member district).</a:t>
            </a:r>
          </a:p>
          <a:p>
            <a:r>
              <a:rPr lang="en-US" dirty="0">
                <a:ea typeface="Calibri"/>
                <a:cs typeface="Calibri"/>
              </a:rPr>
              <a:t>All narrative questions will be completed in the BOCES application.</a:t>
            </a:r>
            <a:endParaRPr lang="en-US" dirty="0"/>
          </a:p>
        </p:txBody>
      </p:sp>
      <p:grpSp>
        <p:nvGrpSpPr>
          <p:cNvPr id="8" name="Group 7" descr="This is an example of a question within the BOCES application. It is currently set up in a chart where BOCES can select the member district in the left column and the provide a response for that district in the right column. It also has the add row feature at the bottom. There is also an orange arrow that is highlighting the Add Row feature which can be found on the bottom of each chart in the BOCES application.">
            <a:extLst>
              <a:ext uri="{FF2B5EF4-FFF2-40B4-BE49-F238E27FC236}">
                <a16:creationId xmlns:a16="http://schemas.microsoft.com/office/drawing/2014/main" id="{B81F4E93-FB7A-6110-A6A2-5242A2200BD2}"/>
              </a:ext>
            </a:extLst>
          </p:cNvPr>
          <p:cNvGrpSpPr/>
          <p:nvPr/>
        </p:nvGrpSpPr>
        <p:grpSpPr>
          <a:xfrm>
            <a:off x="2276231" y="4278751"/>
            <a:ext cx="6564926" cy="2286347"/>
            <a:chOff x="2276231" y="4278751"/>
            <a:chExt cx="6564926" cy="2286347"/>
          </a:xfrm>
        </p:grpSpPr>
        <p:pic>
          <p:nvPicPr>
            <p:cNvPr id="7" name="Picture 6" descr="This is an example of a question within the BOCES application. It is currently set up in a chart where BOCES can select the member district in the left column and the provide a response for that district in the right column. It also has the add row feature at the bottom.">
              <a:extLst>
                <a:ext uri="{FF2B5EF4-FFF2-40B4-BE49-F238E27FC236}">
                  <a16:creationId xmlns:a16="http://schemas.microsoft.com/office/drawing/2014/main" id="{E7859783-93D6-FFC4-A3A5-FEBB77B9E71D}"/>
                </a:ext>
              </a:extLst>
            </p:cNvPr>
            <p:cNvPicPr>
              <a:picLocks noChangeAspect="1"/>
            </p:cNvPicPr>
            <p:nvPr/>
          </p:nvPicPr>
          <p:blipFill>
            <a:blip r:embed="rId4"/>
            <a:stretch>
              <a:fillRect/>
            </a:stretch>
          </p:blipFill>
          <p:spPr>
            <a:xfrm>
              <a:off x="2735385" y="4278751"/>
              <a:ext cx="6105772" cy="2286347"/>
            </a:xfrm>
            <a:prstGeom prst="rect">
              <a:avLst/>
            </a:prstGeom>
          </p:spPr>
        </p:pic>
        <p:sp>
          <p:nvSpPr>
            <p:cNvPr id="5" name="Arrow: Right 4" descr="Arrow that is highlighting the Add Row feature which can be found on the bottom of each chart in the BOCES application.">
              <a:extLst>
                <a:ext uri="{FF2B5EF4-FFF2-40B4-BE49-F238E27FC236}">
                  <a16:creationId xmlns:a16="http://schemas.microsoft.com/office/drawing/2014/main" id="{DD013956-E2DC-9828-1D4A-FD87723729E8}"/>
                </a:ext>
              </a:extLst>
            </p:cNvPr>
            <p:cNvSpPr/>
            <p:nvPr/>
          </p:nvSpPr>
          <p:spPr>
            <a:xfrm>
              <a:off x="2276231" y="6447693"/>
              <a:ext cx="547076" cy="117230"/>
            </a:xfrm>
            <a:prstGeom prst="rightArrow">
              <a:avLst/>
            </a:prstGeom>
            <a:solidFill>
              <a:srgbClr val="ED7D3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sp>
        <p:nvSpPr>
          <p:cNvPr id="3" name="Slide Number Placeholder 2">
            <a:extLst>
              <a:ext uri="{FF2B5EF4-FFF2-40B4-BE49-F238E27FC236}">
                <a16:creationId xmlns:a16="http://schemas.microsoft.com/office/drawing/2014/main" id="{8C352C69-AB32-1767-7C62-E3C89FD9187D}"/>
              </a:ext>
            </a:extLst>
          </p:cNvPr>
          <p:cNvSpPr>
            <a:spLocks noGrp="1"/>
          </p:cNvSpPr>
          <p:nvPr>
            <p:ph type="sldNum" sz="quarter" idx="12"/>
          </p:nvPr>
        </p:nvSpPr>
        <p:spPr/>
        <p:txBody>
          <a:bodyPr/>
          <a:lstStyle/>
          <a:p>
            <a:fld id="{C479D5F6-EDCB-402A-AC08-4943A1820E8F}" type="slidenum">
              <a:rPr lang="en-US">
                <a:solidFill>
                  <a:prstClr val="white">
                    <a:lumMod val="50000"/>
                  </a:prstClr>
                </a:solidFill>
                <a:latin typeface="Calibri" panose="020F0502020204030204"/>
              </a:rPr>
              <a:pPr/>
              <a:t>38</a:t>
            </a:fld>
            <a:endParaRPr lang="en-US">
              <a:solidFill>
                <a:prstClr val="white">
                  <a:lumMod val="50000"/>
                </a:prstClr>
              </a:solidFill>
              <a:latin typeface="Calibri" panose="020F0502020204030204"/>
            </a:endParaRPr>
          </a:p>
        </p:txBody>
      </p:sp>
    </p:spTree>
    <p:extLst>
      <p:ext uri="{BB962C8B-B14F-4D97-AF65-F5344CB8AC3E}">
        <p14:creationId xmlns:p14="http://schemas.microsoft.com/office/powerpoint/2010/main" val="3807213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56"/>
        <p:cNvGrpSpPr/>
        <p:nvPr/>
      </p:nvGrpSpPr>
      <p:grpSpPr>
        <a:xfrm>
          <a:off x="0" y="0"/>
          <a:ext cx="0" cy="0"/>
          <a:chOff x="0" y="0"/>
          <a:chExt cx="0" cy="0"/>
        </a:xfrm>
      </p:grpSpPr>
      <p:pic>
        <p:nvPicPr>
          <p:cNvPr id="277" name="Picture 276">
            <a:extLst>
              <a:ext uri="{FF2B5EF4-FFF2-40B4-BE49-F238E27FC236}">
                <a16:creationId xmlns:a16="http://schemas.microsoft.com/office/drawing/2014/main" id="{E92BBDC7-307D-28DE-2FF9-62725B1660D4}"/>
              </a:ext>
              <a:ext uri="{C183D7F6-B498-43B3-948B-1728B52AA6E4}">
                <adec:decorative xmlns:adec="http://schemas.microsoft.com/office/drawing/2017/decorative" val="1"/>
              </a:ext>
            </a:extLst>
          </p:cNvPr>
          <p:cNvPicPr>
            <a:picLocks noChangeAspect="1"/>
          </p:cNvPicPr>
          <p:nvPr/>
        </p:nvPicPr>
        <p:blipFill rotWithShape="1">
          <a:blip r:embed="rId3"/>
          <a:srcRect l="8212" r="3305" b="6"/>
          <a:stretch/>
        </p:blipFill>
        <p:spPr>
          <a:xfrm>
            <a:off x="1524021" y="-7619"/>
            <a:ext cx="9143979" cy="6887364"/>
          </a:xfrm>
          <a:prstGeom prst="rect">
            <a:avLst/>
          </a:prstGeom>
        </p:spPr>
      </p:pic>
      <p:sp>
        <p:nvSpPr>
          <p:cNvPr id="257" name="Google Shape;257;p44"/>
          <p:cNvSpPr txBox="1">
            <a:spLocks noGrp="1"/>
          </p:cNvSpPr>
          <p:nvPr>
            <p:ph type="title"/>
          </p:nvPr>
        </p:nvSpPr>
        <p:spPr>
          <a:xfrm>
            <a:off x="1558415" y="420330"/>
            <a:ext cx="8666240" cy="512544"/>
          </a:xfrm>
          <a:prstGeom prst="rect">
            <a:avLst/>
          </a:prstGeom>
        </p:spPr>
        <p:txBody>
          <a:bodyPr spcFirstLastPara="1" vert="horz" lIns="91440" tIns="45720" rIns="91440" bIns="45720" rtlCol="0" anchor="b" anchorCtr="0">
            <a:normAutofit fontScale="90000"/>
          </a:bodyPr>
          <a:lstStyle/>
          <a:p>
            <a:pPr algn="ctr">
              <a:buClr>
                <a:schemeClr val="lt1"/>
              </a:buClr>
              <a:buSzPts val="2100"/>
            </a:pPr>
            <a:r>
              <a:rPr lang="en-US" sz="3100">
                <a:solidFill>
                  <a:schemeClr val="accent5"/>
                </a:solidFill>
                <a:latin typeface="+mj-lt"/>
                <a:hlinkClick r:id="rId4">
                  <a:extLst>
                    <a:ext uri="{A12FA001-AC4F-418D-AE19-62706E023703}">
                      <ahyp:hlinkClr xmlns:ahyp="http://schemas.microsoft.com/office/drawing/2018/hyperlinkcolor" val="tx"/>
                    </a:ext>
                  </a:extLst>
                </a:hlinkClick>
              </a:rPr>
              <a:t>2024-2025 </a:t>
            </a:r>
            <a:r>
              <a:rPr lang="en-US" sz="3100">
                <a:solidFill>
                  <a:schemeClr val="accent5"/>
                </a:solidFill>
                <a:latin typeface="+mj-lt"/>
              </a:rPr>
              <a:t>BOCES </a:t>
            </a:r>
            <a:r>
              <a:rPr lang="en-US" sz="3100">
                <a:solidFill>
                  <a:schemeClr val="accent5"/>
                </a:solidFill>
                <a:latin typeface="+mj-lt"/>
                <a:hlinkClick r:id="rId4">
                  <a:extLst>
                    <a:ext uri="{A12FA001-AC4F-418D-AE19-62706E023703}">
                      <ahyp:hlinkClr xmlns:ahyp="http://schemas.microsoft.com/office/drawing/2018/hyperlinkcolor" val="tx"/>
                    </a:ext>
                  </a:extLst>
                </a:hlinkClick>
              </a:rPr>
              <a:t>Consolidated Application </a:t>
            </a:r>
            <a:r>
              <a:rPr lang="en-US" sz="3100">
                <a:solidFill>
                  <a:schemeClr val="accent1">
                    <a:lumMod val="75000"/>
                  </a:schemeClr>
                </a:solidFill>
                <a:latin typeface="+mj-lt"/>
                <a:hlinkClick r:id="rId4">
                  <a:extLst>
                    <a:ext uri="{A12FA001-AC4F-418D-AE19-62706E023703}">
                      <ahyp:hlinkClr xmlns:ahyp="http://schemas.microsoft.com/office/drawing/2018/hyperlinkcolor" val="tx"/>
                    </a:ext>
                  </a:extLst>
                </a:hlinkClick>
              </a:rPr>
              <a:t>Walk Through</a:t>
            </a:r>
          </a:p>
        </p:txBody>
      </p:sp>
      <p:sp>
        <p:nvSpPr>
          <p:cNvPr id="262" name="Google Shape;262;p44"/>
          <p:cNvSpPr txBox="1">
            <a:spLocks noGrp="1"/>
          </p:cNvSpPr>
          <p:nvPr>
            <p:ph type="sldNum" sz="quarter" idx="12"/>
          </p:nvPr>
        </p:nvSpPr>
        <p:spPr>
          <a:prstGeom prst="rect">
            <a:avLst/>
          </a:prstGeom>
        </p:spPr>
        <p:txBody>
          <a:bodyPr spcFirstLastPara="1" vert="horz" lIns="91440" tIns="45720" rIns="91440" bIns="45720" rtlCol="0" anchor="ctr" anchorCtr="0">
            <a:normAutofit/>
          </a:bodyPr>
          <a:lstStyle/>
          <a:p>
            <a:pPr algn="r">
              <a:spcAft>
                <a:spcPts val="600"/>
              </a:spcAft>
              <a:defRPr/>
            </a:pPr>
            <a:fld id="{00000000-1234-1234-1234-123412341234}" type="slidenum">
              <a:rPr lang="en-US" sz="1200">
                <a:solidFill>
                  <a:srgbClr val="FFFFFF"/>
                </a:solidFill>
                <a:latin typeface="Calibri" panose="020F0502020204030204"/>
              </a:rPr>
              <a:pPr algn="r">
                <a:spcAft>
                  <a:spcPts val="600"/>
                </a:spcAft>
                <a:defRPr/>
              </a:pPr>
              <a:t>39</a:t>
            </a:fld>
            <a:endParaRPr lang="en-US" sz="1200">
              <a:solidFill>
                <a:srgbClr val="FFFFFF"/>
              </a:solidFill>
              <a:latin typeface="Calibri" panose="020F0502020204030204"/>
            </a:endParaRPr>
          </a:p>
        </p:txBody>
      </p:sp>
    </p:spTree>
    <p:extLst>
      <p:ext uri="{BB962C8B-B14F-4D97-AF65-F5344CB8AC3E}">
        <p14:creationId xmlns:p14="http://schemas.microsoft.com/office/powerpoint/2010/main" val="381923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3" name="Google Shape;223;p42"/>
          <p:cNvSpPr txBox="1">
            <a:spLocks noGrp="1"/>
          </p:cNvSpPr>
          <p:nvPr>
            <p:ph type="title"/>
          </p:nvPr>
        </p:nvSpPr>
        <p:spPr>
          <a:xfrm>
            <a:off x="443565" y="205176"/>
            <a:ext cx="8065200" cy="898400"/>
          </a:xfrm>
          <a:prstGeom prst="rect">
            <a:avLst/>
          </a:prstGeom>
          <a:noFill/>
          <a:ln>
            <a:noFill/>
          </a:ln>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lnSpc>
                <a:spcPct val="90000"/>
              </a:lnSpc>
              <a:spcBef>
                <a:spcPts val="0"/>
              </a:spcBef>
              <a:spcAft>
                <a:spcPts val="0"/>
              </a:spcAft>
              <a:buClr>
                <a:schemeClr val="lt1"/>
              </a:buClr>
              <a:buSzPts val="1800"/>
              <a:buFont typeface="Arial"/>
              <a:buNone/>
            </a:pPr>
            <a:r>
              <a:rPr lang="en" sz="2400" dirty="0">
                <a:latin typeface="Raleway"/>
                <a:ea typeface="Raleway"/>
                <a:cs typeface="Raleway"/>
                <a:sym typeface="Raleway"/>
              </a:rPr>
              <a:t>24-25 Consolidated Application Reminders</a:t>
            </a:r>
            <a:endParaRPr lang="en-US" sz="2400" dirty="0">
              <a:latin typeface="Raleway"/>
              <a:ea typeface="Raleway"/>
              <a:cs typeface="Raleway"/>
            </a:endParaRPr>
          </a:p>
        </p:txBody>
      </p:sp>
      <p:sp>
        <p:nvSpPr>
          <p:cNvPr id="222" name="Google Shape;222;p42"/>
          <p:cNvSpPr txBox="1">
            <a:spLocks noGrp="1"/>
          </p:cNvSpPr>
          <p:nvPr>
            <p:ph idx="1"/>
          </p:nvPr>
        </p:nvSpPr>
        <p:spPr>
          <a:xfrm>
            <a:off x="443564" y="1400571"/>
            <a:ext cx="11135817" cy="4638090"/>
          </a:xfrm>
          <a:prstGeom prst="rect">
            <a:avLst/>
          </a:prstGeom>
          <a:noFill/>
          <a:ln>
            <a:noFill/>
          </a:ln>
        </p:spPr>
        <p:txBody>
          <a:bodyPr spcFirstLastPara="1" wrap="square" lIns="0" tIns="0" rIns="0" bIns="0" anchor="t" anchorCtr="0">
            <a:normAutofit fontScale="92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514350" lvl="0" indent="-342900" algn="l" rtl="0">
              <a:lnSpc>
                <a:spcPct val="150000"/>
              </a:lnSpc>
              <a:spcBef>
                <a:spcPts val="1067"/>
              </a:spcBef>
              <a:spcAft>
                <a:spcPts val="0"/>
              </a:spcAft>
              <a:buClr>
                <a:srgbClr val="000000"/>
              </a:buClr>
              <a:buSzPct val="100000"/>
            </a:pPr>
            <a:r>
              <a:rPr lang="en" sz="2400" dirty="0">
                <a:solidFill>
                  <a:schemeClr val="tx1"/>
                </a:solidFill>
                <a:latin typeface="Raleway"/>
                <a:ea typeface="Raleway"/>
                <a:cs typeface="Raleway"/>
                <a:sym typeface="Raleway"/>
              </a:rPr>
              <a:t>The deadline for a complete application and all applicable documents is </a:t>
            </a:r>
            <a:r>
              <a:rPr lang="en" sz="2400" b="1" dirty="0">
                <a:solidFill>
                  <a:schemeClr val="tx1"/>
                </a:solidFill>
                <a:latin typeface="Raleway"/>
                <a:ea typeface="Raleway"/>
                <a:cs typeface="Raleway"/>
                <a:sym typeface="Raleway"/>
              </a:rPr>
              <a:t>July 1, 2024</a:t>
            </a:r>
            <a:r>
              <a:rPr lang="en" sz="2400" dirty="0">
                <a:solidFill>
                  <a:schemeClr val="tx1"/>
                </a:solidFill>
                <a:latin typeface="Raleway"/>
                <a:ea typeface="Raleway"/>
                <a:cs typeface="Raleway"/>
                <a:sym typeface="Raleway"/>
              </a:rPr>
              <a:t>.</a:t>
            </a:r>
            <a:endParaRPr lang="en-US" sz="2400" dirty="0">
              <a:solidFill>
                <a:schemeClr val="tx1"/>
              </a:solidFill>
              <a:latin typeface="Raleway"/>
              <a:ea typeface="Raleway"/>
              <a:cs typeface="Raleway"/>
            </a:endParaRPr>
          </a:p>
          <a:p>
            <a:pPr marL="514350" lvl="0" indent="-342900" algn="l" rtl="0">
              <a:lnSpc>
                <a:spcPct val="150000"/>
              </a:lnSpc>
              <a:spcBef>
                <a:spcPts val="1067"/>
              </a:spcBef>
              <a:spcAft>
                <a:spcPts val="0"/>
              </a:spcAft>
              <a:buClr>
                <a:srgbClr val="000000"/>
              </a:buClr>
              <a:buSzPct val="100000"/>
            </a:pPr>
            <a:r>
              <a:rPr lang="en" sz="2400" dirty="0">
                <a:solidFill>
                  <a:schemeClr val="tx1"/>
                </a:solidFill>
                <a:latin typeface="Raleway"/>
                <a:ea typeface="Raleway"/>
                <a:cs typeface="Raleway"/>
                <a:sym typeface="Raleway"/>
              </a:rPr>
              <a:t>Submit the Assignment of Funds (Accept, Decline, Assign To)​, Certification and Agreement, and for applicable districts, the School Improvement Retention Form.</a:t>
            </a:r>
            <a:endParaRPr sz="2400" i="1" dirty="0">
              <a:solidFill>
                <a:schemeClr val="tx1"/>
              </a:solidFill>
            </a:endParaRPr>
          </a:p>
          <a:p>
            <a:pPr marL="1218565" lvl="1" indent="-419100">
              <a:lnSpc>
                <a:spcPct val="150000"/>
              </a:lnSpc>
              <a:spcBef>
                <a:spcPts val="1067"/>
              </a:spcBef>
              <a:buSzPct val="100000"/>
              <a:buFont typeface="Raleway"/>
              <a:buChar char="○"/>
            </a:pPr>
            <a:r>
              <a:rPr lang="en" sz="1900" dirty="0">
                <a:solidFill>
                  <a:schemeClr val="tx1"/>
                </a:solidFill>
                <a:latin typeface="Raleway"/>
                <a:ea typeface="Raleway"/>
                <a:cs typeface="Raleway"/>
                <a:sym typeface="Raleway"/>
              </a:rPr>
              <a:t>The ARAC is located within the</a:t>
            </a:r>
            <a:r>
              <a:rPr lang="en" sz="1900" u="sng" dirty="0">
                <a:solidFill>
                  <a:schemeClr val="tx1"/>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 </a:t>
            </a:r>
            <a:r>
              <a:rPr lang="en" sz="1900" u="sng" dirty="0">
                <a:solidFill>
                  <a:schemeClr val="hlink"/>
                </a:solidFill>
                <a:latin typeface="Raleway"/>
                <a:ea typeface="Raleway"/>
                <a:cs typeface="Raleway"/>
                <a:sym typeface="Raleway"/>
                <a:hlinkClick r:id="rId3">
                  <a:extLst>
                    <a:ext uri="{A12FA001-AC4F-418D-AE19-62706E023703}">
                      <ahyp:hlinkClr xmlns:ahyp="http://schemas.microsoft.com/office/drawing/2018/hyperlinkcolor" val="tx"/>
                    </a:ext>
                  </a:extLst>
                </a:hlinkClick>
              </a:rPr>
              <a:t>Grant Administration Implementation and Navigation System (GAINS)</a:t>
            </a:r>
            <a:r>
              <a:rPr lang="en" sz="1900" dirty="0">
                <a:solidFill>
                  <a:srgbClr val="000000"/>
                </a:solidFill>
                <a:latin typeface="Raleway"/>
                <a:ea typeface="Raleway"/>
                <a:cs typeface="Raleway"/>
                <a:sym typeface="Raleway"/>
              </a:rPr>
              <a:t> </a:t>
            </a:r>
            <a:r>
              <a:rPr lang="en" sz="1900" dirty="0">
                <a:solidFill>
                  <a:schemeClr val="tx1"/>
                </a:solidFill>
                <a:latin typeface="Raleway"/>
                <a:ea typeface="Raleway"/>
                <a:cs typeface="Raleway"/>
                <a:sym typeface="Raleway"/>
              </a:rPr>
              <a:t>under Application Supplement. Please view this</a:t>
            </a:r>
            <a:r>
              <a:rPr lang="en" sz="1900" dirty="0">
                <a:solidFill>
                  <a:schemeClr val="tx1"/>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 </a:t>
            </a:r>
            <a:r>
              <a:rPr lang="en" sz="1900" u="sng" dirty="0">
                <a:solidFill>
                  <a:schemeClr val="hlink"/>
                </a:solidFill>
                <a:latin typeface="Raleway"/>
                <a:ea typeface="Raleway"/>
                <a:cs typeface="Raleway"/>
                <a:sym typeface="Raleway"/>
                <a:hlinkClick r:id="rId4">
                  <a:extLst>
                    <a:ext uri="{A12FA001-AC4F-418D-AE19-62706E023703}">
                      <ahyp:hlinkClr xmlns:ahyp="http://schemas.microsoft.com/office/drawing/2018/hyperlinkcolor" val="tx"/>
                    </a:ext>
                  </a:extLst>
                </a:hlinkClick>
              </a:rPr>
              <a:t>short recording on the ARAC</a:t>
            </a:r>
            <a:r>
              <a:rPr lang="en" sz="1900" dirty="0">
                <a:solidFill>
                  <a:srgbClr val="000000"/>
                </a:solidFill>
                <a:latin typeface="Raleway"/>
                <a:ea typeface="Raleway"/>
                <a:cs typeface="Raleway"/>
                <a:sym typeface="Raleway"/>
              </a:rPr>
              <a:t>.</a:t>
            </a:r>
            <a:r>
              <a:rPr lang="en" sz="1900" dirty="0">
                <a:latin typeface="Raleway"/>
                <a:ea typeface="Raleway"/>
                <a:cs typeface="Raleway"/>
                <a:sym typeface="Raleway"/>
              </a:rPr>
              <a:t> </a:t>
            </a:r>
          </a:p>
          <a:p>
            <a:pPr marL="1218565" lvl="1" indent="-419100">
              <a:lnSpc>
                <a:spcPct val="150000"/>
              </a:lnSpc>
              <a:spcBef>
                <a:spcPts val="1067"/>
              </a:spcBef>
              <a:buSzPct val="100000"/>
              <a:buFont typeface="Raleway"/>
              <a:buChar char="○"/>
            </a:pPr>
            <a:r>
              <a:rPr lang="en" sz="1800" dirty="0">
                <a:latin typeface="Raleway"/>
                <a:ea typeface="Raleway"/>
                <a:cs typeface="Raleway"/>
              </a:rPr>
              <a:t>One Stop Shop of Consolidated Application </a:t>
            </a:r>
            <a:r>
              <a:rPr lang="en" sz="1800" dirty="0">
                <a:latin typeface="Raleway"/>
                <a:ea typeface="Raleway"/>
                <a:cs typeface="Raleway"/>
                <a:hlinkClick r:id="rId5"/>
              </a:rPr>
              <a:t>information and trainings</a:t>
            </a:r>
            <a:r>
              <a:rPr lang="en" sz="1800" dirty="0">
                <a:latin typeface="Raleway"/>
                <a:ea typeface="Raleway"/>
                <a:cs typeface="Raleway"/>
              </a:rPr>
              <a:t>.</a:t>
            </a:r>
            <a:endParaRPr lang="en" sz="1900" b="1" u="sng" dirty="0">
              <a:latin typeface="Raleway"/>
              <a:ea typeface="Raleway"/>
              <a:cs typeface="Raleway"/>
              <a:sym typeface="Raleway"/>
            </a:endParaRPr>
          </a:p>
          <a:p>
            <a:pPr marL="1219170" lvl="1" indent="-419500" algn="l" rtl="0">
              <a:lnSpc>
                <a:spcPct val="150000"/>
              </a:lnSpc>
              <a:spcBef>
                <a:spcPts val="1067"/>
              </a:spcBef>
              <a:spcAft>
                <a:spcPts val="0"/>
              </a:spcAft>
              <a:buClr>
                <a:srgbClr val="000000"/>
              </a:buClr>
              <a:buSzPct val="100000"/>
              <a:buFont typeface="Raleway"/>
              <a:buChar char="○"/>
            </a:pPr>
            <a:r>
              <a:rPr lang="en" sz="1900" dirty="0">
                <a:solidFill>
                  <a:schemeClr val="tx1"/>
                </a:solidFill>
                <a:latin typeface="Raleway"/>
                <a:ea typeface="Raleway"/>
                <a:cs typeface="Raleway"/>
                <a:sym typeface="Raleway"/>
              </a:rPr>
              <a:t>For questions or assistance, please contact your </a:t>
            </a:r>
            <a:r>
              <a:rPr lang="en" sz="1900" u="sng" dirty="0">
                <a:solidFill>
                  <a:schemeClr val="hlink"/>
                </a:solidFill>
                <a:latin typeface="Raleway"/>
                <a:ea typeface="Raleway"/>
                <a:cs typeface="Raleway"/>
                <a:sym typeface="Raleway"/>
                <a:hlinkClick r:id="rId6">
                  <a:extLst>
                    <a:ext uri="{A12FA001-AC4F-418D-AE19-62706E023703}">
                      <ahyp:hlinkClr xmlns:ahyp="http://schemas.microsoft.com/office/drawing/2018/hyperlinkcolor" val="tx"/>
                    </a:ext>
                  </a:extLst>
                </a:hlinkClick>
              </a:rPr>
              <a:t>ESEA Regional Contact</a:t>
            </a:r>
            <a:r>
              <a:rPr lang="en" sz="1900" dirty="0">
                <a:solidFill>
                  <a:srgbClr val="000000"/>
                </a:solidFill>
                <a:latin typeface="Raleway"/>
                <a:ea typeface="Raleway"/>
                <a:cs typeface="Raleway"/>
                <a:sym typeface="Raleway"/>
              </a:rPr>
              <a:t>.</a:t>
            </a:r>
            <a:r>
              <a:rPr lang="en" sz="1900" dirty="0">
                <a:ea typeface="Raleway"/>
              </a:rPr>
              <a:t> </a:t>
            </a:r>
            <a:endParaRPr sz="1900" dirty="0">
              <a:solidFill>
                <a:srgbClr val="000000"/>
              </a:solidFill>
              <a:latin typeface="Arial"/>
              <a:ea typeface="Arial"/>
              <a:cs typeface="Arial"/>
            </a:endParaRPr>
          </a:p>
          <a:p>
            <a:pPr marL="0" lvl="0" indent="0" algn="l" rtl="0">
              <a:lnSpc>
                <a:spcPct val="90000"/>
              </a:lnSpc>
              <a:spcBef>
                <a:spcPts val="1067"/>
              </a:spcBef>
              <a:spcAft>
                <a:spcPts val="0"/>
              </a:spcAft>
              <a:buSzPct val="100000"/>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43"/>
          <p:cNvSpPr txBox="1">
            <a:spLocks noGrp="1"/>
          </p:cNvSpPr>
          <p:nvPr>
            <p:ph type="title"/>
          </p:nvPr>
        </p:nvSpPr>
        <p:spPr>
          <a:xfrm>
            <a:off x="443565" y="205176"/>
            <a:ext cx="80652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dirty="0">
                <a:latin typeface="Raleway"/>
                <a:ea typeface="Raleway"/>
                <a:cs typeface="Raleway"/>
                <a:sym typeface="Raleway"/>
              </a:rPr>
              <a:t>ESSA Reduction in Funds for FY 2024-2025</a:t>
            </a:r>
            <a:endParaRPr lang="en-US" sz="2400" dirty="0">
              <a:latin typeface="Raleway"/>
              <a:ea typeface="Raleway"/>
              <a:cs typeface="Raleway"/>
            </a:endParaRPr>
          </a:p>
        </p:txBody>
      </p:sp>
      <p:sp>
        <p:nvSpPr>
          <p:cNvPr id="229" name="Google Shape;229;p43"/>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Clr>
                <a:srgbClr val="000000"/>
              </a:buClr>
              <a:buSzPts val="1200"/>
              <a:buFont typeface="Arial"/>
              <a:buNone/>
            </a:pPr>
            <a:fld id="{00000000-1234-1234-1234-123412341234}" type="slidenum">
              <a:rPr lang="en"/>
              <a:pPr marL="0" lvl="0" indent="0" algn="l" rtl="0">
                <a:spcBef>
                  <a:spcPts val="0"/>
                </a:spcBef>
                <a:spcAft>
                  <a:spcPts val="0"/>
                </a:spcAft>
                <a:buClr>
                  <a:srgbClr val="000000"/>
                </a:buClr>
                <a:buSzPts val="1200"/>
                <a:buFont typeface="Arial"/>
                <a:buNone/>
              </a:pPr>
              <a:t>5</a:t>
            </a:fld>
            <a:endParaRPr dirty="0"/>
          </a:p>
        </p:txBody>
      </p:sp>
      <p:sp>
        <p:nvSpPr>
          <p:cNvPr id="230" name="Google Shape;230;p43"/>
          <p:cNvSpPr txBox="1">
            <a:spLocks noGrp="1"/>
          </p:cNvSpPr>
          <p:nvPr>
            <p:ph idx="1"/>
          </p:nvPr>
        </p:nvSpPr>
        <p:spPr>
          <a:xfrm>
            <a:off x="553393" y="1330858"/>
            <a:ext cx="11085214" cy="4861711"/>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067"/>
              </a:spcBef>
              <a:buNone/>
            </a:pPr>
            <a:r>
              <a:rPr lang="en" sz="2100" dirty="0">
                <a:latin typeface="Raleway"/>
                <a:ea typeface="Raleway"/>
                <a:cs typeface="Raleway"/>
                <a:sym typeface="Raleway"/>
              </a:rPr>
              <a:t>The State’s Title I allocation has gone down by $5 million! </a:t>
            </a:r>
            <a:endParaRPr lang="en-US" sz="2100" dirty="0">
              <a:latin typeface="Raleway"/>
              <a:ea typeface="Raleway"/>
              <a:cs typeface="Raleway"/>
            </a:endParaRPr>
          </a:p>
          <a:p>
            <a:pPr marL="0" indent="0">
              <a:spcBef>
                <a:spcPts val="1067"/>
              </a:spcBef>
              <a:buNone/>
            </a:pPr>
            <a:r>
              <a:rPr lang="en" sz="2100" dirty="0">
                <a:latin typeface="Raleway"/>
                <a:ea typeface="Raleway"/>
                <a:cs typeface="Raleway"/>
                <a:sym typeface="Raleway"/>
              </a:rPr>
              <a:t>ESSER funds are sunsetting! </a:t>
            </a:r>
            <a:endParaRPr sz="2100" dirty="0">
              <a:latin typeface="Raleway"/>
              <a:ea typeface="Raleway"/>
              <a:cs typeface="Raleway"/>
            </a:endParaRPr>
          </a:p>
          <a:p>
            <a:pPr marL="0" indent="0">
              <a:spcBef>
                <a:spcPts val="1067"/>
              </a:spcBef>
              <a:buNone/>
            </a:pPr>
            <a:r>
              <a:rPr lang="en" sz="2100" dirty="0">
                <a:latin typeface="Raleway"/>
                <a:ea typeface="Raleway"/>
                <a:cs typeface="Raleway"/>
                <a:sym typeface="Raleway"/>
              </a:rPr>
              <a:t>How to strategize and which funding streams to consider: </a:t>
            </a:r>
            <a:endParaRPr sz="2100" dirty="0">
              <a:latin typeface="Raleway"/>
              <a:ea typeface="Raleway"/>
              <a:cs typeface="Raleway"/>
            </a:endParaRPr>
          </a:p>
          <a:p>
            <a:pPr marL="608965" lvl="0" indent="-456565" algn="l" rtl="0">
              <a:spcBef>
                <a:spcPts val="1067"/>
              </a:spcBef>
              <a:spcAft>
                <a:spcPts val="0"/>
              </a:spcAft>
              <a:buSzPts val="1800"/>
              <a:buFont typeface="Raleway"/>
              <a:buChar char="•"/>
            </a:pPr>
            <a:r>
              <a:rPr lang="en" sz="2100" dirty="0">
                <a:latin typeface="Raleway"/>
                <a:ea typeface="Raleway"/>
                <a:cs typeface="Raleway"/>
                <a:sym typeface="Raleway"/>
              </a:rPr>
              <a:t>Any remaining ARP ESSER III funds - PAR</a:t>
            </a:r>
            <a:endParaRPr sz="2100" dirty="0">
              <a:latin typeface="Raleway"/>
              <a:ea typeface="Raleway"/>
              <a:cs typeface="Raleway"/>
            </a:endParaRPr>
          </a:p>
          <a:p>
            <a:pPr marL="608965" indent="-456565">
              <a:buSzPts val="1800"/>
              <a:buFont typeface="Raleway"/>
              <a:buChar char="•"/>
            </a:pPr>
            <a:r>
              <a:rPr lang="en" sz="2100" dirty="0">
                <a:latin typeface="Raleway"/>
                <a:ea typeface="Raleway"/>
                <a:cs typeface="Raleway"/>
                <a:sym typeface="Raleway"/>
              </a:rPr>
              <a:t>ESSA Carryover Funds </a:t>
            </a:r>
            <a:endParaRPr sz="2100" dirty="0">
              <a:latin typeface="Raleway"/>
              <a:ea typeface="Raleway"/>
              <a:cs typeface="Raleway"/>
            </a:endParaRPr>
          </a:p>
          <a:p>
            <a:pPr marL="608965" indent="-456565">
              <a:buSzPts val="1800"/>
              <a:buFont typeface="Raleway"/>
              <a:buChar char="•"/>
            </a:pPr>
            <a:r>
              <a:rPr lang="en" sz="2100" dirty="0">
                <a:latin typeface="Raleway"/>
                <a:ea typeface="Raleway"/>
                <a:cs typeface="Raleway"/>
                <a:sym typeface="Raleway"/>
              </a:rPr>
              <a:t>Title I Reallocated </a:t>
            </a:r>
            <a:endParaRPr sz="2100" dirty="0">
              <a:latin typeface="Raleway"/>
              <a:ea typeface="Raleway"/>
              <a:cs typeface="Raleway"/>
            </a:endParaRPr>
          </a:p>
          <a:p>
            <a:pPr marL="608965" lvl="0" indent="-456565" algn="l" rtl="0">
              <a:spcBef>
                <a:spcPts val="0"/>
              </a:spcBef>
              <a:spcAft>
                <a:spcPts val="0"/>
              </a:spcAft>
              <a:buSzPts val="1800"/>
              <a:buFont typeface="Raleway"/>
              <a:buChar char="•"/>
            </a:pPr>
            <a:r>
              <a:rPr lang="en" sz="2100" dirty="0">
                <a:latin typeface="Raleway"/>
                <a:ea typeface="Raleway"/>
                <a:cs typeface="Raleway"/>
                <a:sym typeface="Raleway"/>
              </a:rPr>
              <a:t>ARP ESSER III Rapid Request</a:t>
            </a:r>
            <a:endParaRPr sz="2100" dirty="0">
              <a:latin typeface="Raleway"/>
              <a:ea typeface="Raleway"/>
              <a:cs typeface="Raleway"/>
            </a:endParaRPr>
          </a:p>
          <a:p>
            <a:pPr marL="608965" lvl="0" indent="-456565" algn="l" rtl="0">
              <a:spcBef>
                <a:spcPts val="0"/>
              </a:spcBef>
              <a:spcAft>
                <a:spcPts val="0"/>
              </a:spcAft>
              <a:buSzPts val="1800"/>
              <a:buFont typeface="Raleway"/>
              <a:buChar char="•"/>
            </a:pPr>
            <a:r>
              <a:rPr lang="en" sz="2100" dirty="0">
                <a:latin typeface="Raleway"/>
                <a:ea typeface="Raleway"/>
                <a:cs typeface="Raleway"/>
                <a:sym typeface="Raleway"/>
              </a:rPr>
              <a:t>If ESSA identified schools, EASI grants: Diagnostic Review or Targeted Grant for costs associated with an evidence-based interventions</a:t>
            </a:r>
            <a:endParaRPr sz="2100" dirty="0">
              <a:latin typeface="Raleway"/>
              <a:ea typeface="Raleway"/>
              <a:cs typeface="Raleway"/>
            </a:endParaRPr>
          </a:p>
          <a:p>
            <a:pPr marL="0" lvl="0" indent="0" algn="l" rtl="0">
              <a:spcBef>
                <a:spcPts val="1067"/>
              </a:spcBef>
              <a:spcAft>
                <a:spcPts val="0"/>
              </a:spcAft>
              <a:buNone/>
            </a:pPr>
            <a:r>
              <a:rPr lang="en" sz="2100" dirty="0">
                <a:latin typeface="Raleway"/>
                <a:ea typeface="Raleway"/>
                <a:cs typeface="Raleway"/>
                <a:sym typeface="Raleway"/>
              </a:rPr>
              <a:t>Use above funding to free up general and/or ESSA funds for FY24-25</a:t>
            </a:r>
            <a:endParaRPr sz="2100" dirty="0">
              <a:latin typeface="Raleway"/>
              <a:ea typeface="Raleway"/>
              <a:cs typeface="Raleway"/>
            </a:endParaRPr>
          </a:p>
          <a:p>
            <a:pPr marL="608965" indent="-456565">
              <a:spcBef>
                <a:spcPts val="1067"/>
              </a:spcBef>
              <a:buSzPts val="1800"/>
              <a:buFont typeface="Raleway"/>
              <a:buChar char="•"/>
            </a:pPr>
            <a:r>
              <a:rPr lang="en" sz="2100" dirty="0">
                <a:latin typeface="Raleway"/>
                <a:ea typeface="Raleway"/>
                <a:cs typeface="Raleway"/>
                <a:sym typeface="Raleway"/>
              </a:rPr>
              <a:t>Which funding stream is going to best help meet your needs? None will make up for the full reductions! </a:t>
            </a:r>
            <a:endParaRPr dirty="0">
              <a:latin typeface="Raleway"/>
              <a:ea typeface="Raleway"/>
              <a:cs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A8D91-C76C-C5D5-5640-C91A48100368}"/>
              </a:ext>
              <a:ext uri="{C183D7F6-B498-43B3-948B-1728B52AA6E4}">
                <adec:decorative xmlns:adec="http://schemas.microsoft.com/office/drawing/2017/decorative" val="1"/>
              </a:ext>
            </a:extLst>
          </p:cNvPr>
          <p:cNvSpPr>
            <a:spLocks noGrp="1"/>
          </p:cNvSpPr>
          <p:nvPr>
            <p:ph type="title"/>
          </p:nvPr>
        </p:nvSpPr>
        <p:spPr>
          <a:xfrm>
            <a:off x="528008" y="360347"/>
            <a:ext cx="8109153" cy="756418"/>
          </a:xfrm>
        </p:spPr>
        <p:txBody>
          <a:bodyPr>
            <a:normAutofit/>
          </a:bodyPr>
          <a:lstStyle/>
          <a:p>
            <a:r>
              <a:rPr lang="en-US" sz="2800">
                <a:latin typeface="Raleway"/>
                <a:ea typeface="Arial"/>
                <a:cs typeface="Arial"/>
              </a:rPr>
              <a:t>Title I Reallocated Grant</a:t>
            </a:r>
            <a:endParaRPr lang="en-US" sz="2800">
              <a:latin typeface="Raleway"/>
            </a:endParaRPr>
          </a:p>
        </p:txBody>
      </p:sp>
      <p:sp>
        <p:nvSpPr>
          <p:cNvPr id="3" name="Content Placeholder 2">
            <a:extLst>
              <a:ext uri="{FF2B5EF4-FFF2-40B4-BE49-F238E27FC236}">
                <a16:creationId xmlns:a16="http://schemas.microsoft.com/office/drawing/2014/main" id="{F5B68579-A732-8F07-E083-4241D59BE92D}"/>
              </a:ext>
              <a:ext uri="{C183D7F6-B498-43B3-948B-1728B52AA6E4}">
                <adec:decorative xmlns:adec="http://schemas.microsoft.com/office/drawing/2017/decorative" val="1"/>
              </a:ext>
            </a:extLst>
          </p:cNvPr>
          <p:cNvSpPr>
            <a:spLocks noGrp="1"/>
          </p:cNvSpPr>
          <p:nvPr>
            <p:ph idx="1"/>
          </p:nvPr>
        </p:nvSpPr>
        <p:spPr/>
        <p:txBody>
          <a:bodyPr vert="horz" lIns="0" tIns="0" rIns="0" bIns="45720" rtlCol="0" anchor="t">
            <a:normAutofit/>
          </a:bodyPr>
          <a:lstStyle/>
          <a:p>
            <a:pPr marL="0">
              <a:lnSpc>
                <a:spcPct val="100000"/>
              </a:lnSpc>
              <a:spcBef>
                <a:spcPts val="0"/>
              </a:spcBef>
            </a:pPr>
            <a:r>
              <a:rPr lang="en-US" sz="1800">
                <a:latin typeface="Raleway"/>
                <a:ea typeface="Calibri"/>
                <a:cs typeface="Calibri"/>
              </a:rPr>
              <a:t>Who? Any LEAs that have seen a significant reduction in their ESEA Allocations! </a:t>
            </a:r>
            <a:endParaRPr lang="en-US">
              <a:latin typeface="Raleway"/>
              <a:ea typeface="Calibri" panose="020F0502020204030204"/>
              <a:cs typeface="Calibri" panose="020F0502020204030204"/>
            </a:endParaRPr>
          </a:p>
          <a:p>
            <a:pPr marL="0">
              <a:lnSpc>
                <a:spcPct val="100000"/>
              </a:lnSpc>
              <a:spcBef>
                <a:spcPts val="0"/>
              </a:spcBef>
            </a:pPr>
            <a:r>
              <a:rPr lang="en-US" sz="1800">
                <a:latin typeface="Raleway"/>
                <a:ea typeface="Calibri"/>
                <a:cs typeface="Calibri"/>
              </a:rPr>
              <a:t>How Much? Total Available: $670,000</a:t>
            </a:r>
            <a:endParaRPr lang="en-US">
              <a:latin typeface="Raleway"/>
            </a:endParaRPr>
          </a:p>
          <a:p>
            <a:pPr marL="0">
              <a:lnSpc>
                <a:spcPct val="100000"/>
              </a:lnSpc>
              <a:spcBef>
                <a:spcPts val="0"/>
              </a:spcBef>
            </a:pPr>
            <a:r>
              <a:rPr lang="en-US" sz="1800">
                <a:latin typeface="Raleway"/>
                <a:ea typeface="Calibri"/>
                <a:cs typeface="Calibri"/>
              </a:rPr>
              <a:t>By when? Expiring ESEA Funds: Must be obligated by 9/30/24</a:t>
            </a:r>
            <a:endParaRPr lang="en-US">
              <a:latin typeface="Raleway"/>
            </a:endParaRPr>
          </a:p>
          <a:p>
            <a:pPr marL="0">
              <a:lnSpc>
                <a:spcPct val="100000"/>
              </a:lnSpc>
              <a:spcBef>
                <a:spcPts val="0"/>
              </a:spcBef>
            </a:pPr>
            <a:r>
              <a:rPr lang="en-US" sz="1800">
                <a:latin typeface="Raleway"/>
                <a:ea typeface="Calibri"/>
                <a:cs typeface="Calibri"/>
              </a:rPr>
              <a:t>For What? Allowable Uses of Funds: Title I allowable supplemental activities, aligned with CNA, reasonable and necessary to meet program intent.</a:t>
            </a:r>
            <a:endParaRPr lang="en-US" sz="1800">
              <a:latin typeface="Raleway"/>
            </a:endParaRPr>
          </a:p>
          <a:p>
            <a:pPr marL="0">
              <a:lnSpc>
                <a:spcPct val="100000"/>
              </a:lnSpc>
              <a:spcBef>
                <a:spcPts val="0"/>
              </a:spcBef>
            </a:pPr>
            <a:r>
              <a:rPr lang="en-US" sz="1800">
                <a:latin typeface="Raleway"/>
                <a:ea typeface="Calibri"/>
                <a:cs typeface="Calibri"/>
              </a:rPr>
              <a:t>Additional information available on </a:t>
            </a:r>
            <a:r>
              <a:rPr lang="en-US" sz="1800">
                <a:latin typeface="Raleway"/>
                <a:ea typeface="Calibri"/>
                <a:cs typeface="Calibri"/>
                <a:hlinkClick r:id="rId2">
                  <a:extLst>
                    <a:ext uri="{A12FA001-AC4F-418D-AE19-62706E023703}">
                      <ahyp:hlinkClr xmlns:ahyp="http://schemas.microsoft.com/office/drawing/2018/hyperlinkcolor" val="tx"/>
                    </a:ext>
                  </a:extLst>
                </a:hlinkClick>
              </a:rPr>
              <a:t>CDE’s Title I website</a:t>
            </a:r>
            <a:r>
              <a:rPr lang="en-US" sz="1800">
                <a:latin typeface="Raleway"/>
                <a:ea typeface="Calibri"/>
                <a:cs typeface="Calibri"/>
              </a:rPr>
              <a:t>. </a:t>
            </a:r>
          </a:p>
          <a:p>
            <a:pPr marL="0">
              <a:lnSpc>
                <a:spcPct val="100000"/>
              </a:lnSpc>
              <a:spcBef>
                <a:spcPts val="0"/>
              </a:spcBef>
            </a:pPr>
            <a:r>
              <a:rPr lang="en-US" sz="1800">
                <a:latin typeface="Raleway"/>
                <a:ea typeface="Calibri"/>
                <a:cs typeface="Calibri"/>
              </a:rPr>
              <a:t>Contact </a:t>
            </a:r>
            <a:r>
              <a:rPr lang="en-US" sz="1800">
                <a:latin typeface="Raleway"/>
                <a:ea typeface="Calibri"/>
                <a:cs typeface="Arial"/>
                <a:hlinkClick r:id="rId3">
                  <a:extLst>
                    <a:ext uri="{A12FA001-AC4F-418D-AE19-62706E023703}">
                      <ahyp:hlinkClr xmlns:ahyp="http://schemas.microsoft.com/office/drawing/2018/hyperlinkcolor" val="tx"/>
                    </a:ext>
                  </a:extLst>
                </a:hlinkClick>
              </a:rPr>
              <a:t>Laura Meushaw</a:t>
            </a:r>
            <a:r>
              <a:rPr lang="en-US" sz="1800">
                <a:latin typeface="Raleway"/>
                <a:ea typeface="Calibri"/>
                <a:cs typeface="Arial"/>
              </a:rPr>
              <a:t>, for questions about the Title I and EASI grants</a:t>
            </a:r>
          </a:p>
          <a:p>
            <a:pPr marL="0">
              <a:lnSpc>
                <a:spcPct val="100000"/>
              </a:lnSpc>
              <a:spcBef>
                <a:spcPts val="0"/>
              </a:spcBef>
            </a:pPr>
            <a:endParaRPr lang="en-US" sz="1800">
              <a:solidFill>
                <a:srgbClr val="595959"/>
              </a:solidFill>
              <a:latin typeface="Raleway"/>
              <a:ea typeface="Calibri"/>
              <a:cs typeface="Calibri"/>
            </a:endParaRPr>
          </a:p>
          <a:p>
            <a:endParaRPr lang="en-US">
              <a:ea typeface="Calibri"/>
              <a:cs typeface="Calibri"/>
            </a:endParaRPr>
          </a:p>
        </p:txBody>
      </p:sp>
      <p:sp>
        <p:nvSpPr>
          <p:cNvPr id="4" name="Slide Number Placeholder 3">
            <a:extLst>
              <a:ext uri="{FF2B5EF4-FFF2-40B4-BE49-F238E27FC236}">
                <a16:creationId xmlns:a16="http://schemas.microsoft.com/office/drawing/2014/main" id="{1D23B387-7678-6648-7794-DA5DD08DF64A}"/>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6</a:t>
            </a:fld>
            <a:endParaRPr lang="en-US"/>
          </a:p>
        </p:txBody>
      </p:sp>
      <p:graphicFrame>
        <p:nvGraphicFramePr>
          <p:cNvPr id="6" name="Table 5">
            <a:extLst>
              <a:ext uri="{FF2B5EF4-FFF2-40B4-BE49-F238E27FC236}">
                <a16:creationId xmlns:a16="http://schemas.microsoft.com/office/drawing/2014/main" id="{76640935-7D6A-0F29-39C0-2C8BF1EAB36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56053336"/>
              </p:ext>
            </p:extLst>
          </p:nvPr>
        </p:nvGraphicFramePr>
        <p:xfrm>
          <a:off x="529166" y="3640666"/>
          <a:ext cx="11133656" cy="1905000"/>
        </p:xfrm>
        <a:graphic>
          <a:graphicData uri="http://schemas.openxmlformats.org/drawingml/2006/table">
            <a:tbl>
              <a:tblPr firstRow="1" bandRow="1">
                <a:tableStyleId>{5C22544A-7EE6-4342-B048-85BDC9FD1C3A}</a:tableStyleId>
              </a:tblPr>
              <a:tblGrid>
                <a:gridCol w="4558445">
                  <a:extLst>
                    <a:ext uri="{9D8B030D-6E8A-4147-A177-3AD203B41FA5}">
                      <a16:colId xmlns:a16="http://schemas.microsoft.com/office/drawing/2014/main" val="3791599430"/>
                    </a:ext>
                  </a:extLst>
                </a:gridCol>
                <a:gridCol w="6575211">
                  <a:extLst>
                    <a:ext uri="{9D8B030D-6E8A-4147-A177-3AD203B41FA5}">
                      <a16:colId xmlns:a16="http://schemas.microsoft.com/office/drawing/2014/main" val="1541924027"/>
                    </a:ext>
                  </a:extLst>
                </a:gridCol>
              </a:tblGrid>
              <a:tr h="381000">
                <a:tc>
                  <a:txBody>
                    <a:bodyPr/>
                    <a:lstStyle/>
                    <a:p>
                      <a:pPr algn="ctr" rtl="0" fontAlgn="ctr">
                        <a:spcBef>
                          <a:spcPts val="0"/>
                        </a:spcBef>
                        <a:spcAft>
                          <a:spcPts val="0"/>
                        </a:spcAft>
                      </a:pPr>
                      <a:r>
                        <a:rPr lang="en-US" sz="1300" b="0" i="0" u="none" strike="noStrike">
                          <a:solidFill>
                            <a:srgbClr val="262626"/>
                          </a:solidFill>
                          <a:effectLst/>
                          <a:latin typeface="Raleway"/>
                        </a:rPr>
                        <a:t>Friday, May 31, 2024</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300" b="1" i="0" u="none" strike="noStrike">
                          <a:solidFill>
                            <a:srgbClr val="C00000"/>
                          </a:solidFill>
                          <a:effectLst/>
                          <a:latin typeface="Raleway"/>
                        </a:rPr>
                        <a:t>Applications due to CDE by 11:59 pm.</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1292379"/>
                  </a:ext>
                </a:extLst>
              </a:tr>
              <a:tr h="381000">
                <a:tc>
                  <a:txBody>
                    <a:bodyPr/>
                    <a:lstStyle/>
                    <a:p>
                      <a:pPr algn="ctr" rtl="0" fontAlgn="ctr">
                        <a:spcBef>
                          <a:spcPts val="0"/>
                        </a:spcBef>
                        <a:spcAft>
                          <a:spcPts val="0"/>
                        </a:spcAft>
                      </a:pPr>
                      <a:r>
                        <a:rPr lang="en-US" sz="1300" b="0" i="0" u="none" strike="noStrike">
                          <a:solidFill>
                            <a:srgbClr val="262626"/>
                          </a:solidFill>
                          <a:effectLst/>
                          <a:latin typeface="Raleway"/>
                        </a:rPr>
                        <a:t>May 31 - June 13, 2024</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300" b="0" i="0" u="none" strike="noStrike">
                          <a:solidFill>
                            <a:srgbClr val="262626"/>
                          </a:solidFill>
                          <a:effectLst/>
                          <a:latin typeface="Raleway"/>
                        </a:rPr>
                        <a:t>Review of Applications.</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345626"/>
                  </a:ext>
                </a:extLst>
              </a:tr>
              <a:tr h="381000">
                <a:tc>
                  <a:txBody>
                    <a:bodyPr/>
                    <a:lstStyle/>
                    <a:p>
                      <a:pPr algn="ctr" rtl="0" fontAlgn="ctr">
                        <a:spcBef>
                          <a:spcPts val="0"/>
                        </a:spcBef>
                        <a:spcAft>
                          <a:spcPts val="0"/>
                        </a:spcAft>
                      </a:pPr>
                      <a:r>
                        <a:rPr lang="en-US" sz="1300" b="0" i="0" u="none" strike="noStrike">
                          <a:solidFill>
                            <a:srgbClr val="262626"/>
                          </a:solidFill>
                          <a:effectLst/>
                          <a:latin typeface="Raleway"/>
                        </a:rPr>
                        <a:t>Friday, June 14, 2024</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300" b="0" i="0" u="none" strike="noStrike">
                          <a:solidFill>
                            <a:srgbClr val="262626"/>
                          </a:solidFill>
                          <a:effectLst/>
                          <a:latin typeface="Raleway"/>
                        </a:rPr>
                        <a:t>Applicants will be notified of application status.</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4539019"/>
                  </a:ext>
                </a:extLst>
              </a:tr>
              <a:tr h="381000">
                <a:tc>
                  <a:txBody>
                    <a:bodyPr/>
                    <a:lstStyle/>
                    <a:p>
                      <a:pPr algn="ctr" rtl="0" fontAlgn="ctr">
                        <a:spcBef>
                          <a:spcPts val="0"/>
                        </a:spcBef>
                        <a:spcAft>
                          <a:spcPts val="0"/>
                        </a:spcAft>
                      </a:pPr>
                      <a:r>
                        <a:rPr lang="en-US" sz="1300" b="0" i="0" u="none" strike="noStrike">
                          <a:solidFill>
                            <a:srgbClr val="262626"/>
                          </a:solidFill>
                          <a:effectLst/>
                          <a:latin typeface="Raleway"/>
                        </a:rPr>
                        <a:t>Monday, September 30, 2024</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300" b="0" i="0" u="none" strike="noStrike">
                          <a:solidFill>
                            <a:srgbClr val="262626"/>
                          </a:solidFill>
                          <a:effectLst/>
                          <a:latin typeface="Raleway"/>
                        </a:rPr>
                        <a:t>All funds must be obligated (i.e., A contract with a provider must be executed).</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29770741"/>
                  </a:ext>
                </a:extLst>
              </a:tr>
              <a:tr h="381000">
                <a:tc>
                  <a:txBody>
                    <a:bodyPr/>
                    <a:lstStyle/>
                    <a:p>
                      <a:pPr algn="ctr" rtl="0" fontAlgn="ctr">
                        <a:spcBef>
                          <a:spcPts val="0"/>
                        </a:spcBef>
                        <a:spcAft>
                          <a:spcPts val="0"/>
                        </a:spcAft>
                      </a:pPr>
                      <a:r>
                        <a:rPr lang="en-US" sz="1300" b="0" i="0" u="none" strike="noStrike">
                          <a:solidFill>
                            <a:srgbClr val="262626"/>
                          </a:solidFill>
                          <a:effectLst/>
                          <a:latin typeface="Raleway"/>
                        </a:rPr>
                        <a:t>Wednesday, October 30, 2024</a:t>
                      </a:r>
                      <a:endParaRPr lang="en-US">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300" b="0" i="0" u="none" strike="noStrike" dirty="0">
                          <a:solidFill>
                            <a:srgbClr val="262626"/>
                          </a:solidFill>
                          <a:effectLst/>
                          <a:latin typeface="Raleway"/>
                        </a:rPr>
                        <a:t>Funds must be requested for reimbursement from CDE.</a:t>
                      </a:r>
                      <a:endParaRPr lang="en-US" dirty="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5215304"/>
                  </a:ext>
                </a:extLst>
              </a:tr>
            </a:tbl>
          </a:graphicData>
        </a:graphic>
      </p:graphicFrame>
    </p:spTree>
    <p:extLst>
      <p:ext uri="{BB962C8B-B14F-4D97-AF65-F5344CB8AC3E}">
        <p14:creationId xmlns:p14="http://schemas.microsoft.com/office/powerpoint/2010/main" val="3869953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E8BED-5D32-62D5-7547-4FAF1C59856E}"/>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800">
                <a:latin typeface="Raleway"/>
                <a:ea typeface="Arial"/>
                <a:cs typeface="Arial"/>
              </a:rPr>
              <a:t>ARP ESSER III Rapid Request</a:t>
            </a:r>
            <a:endParaRPr lang="en-US" sz="2800">
              <a:latin typeface="Raleway"/>
            </a:endParaRPr>
          </a:p>
        </p:txBody>
      </p:sp>
      <p:sp>
        <p:nvSpPr>
          <p:cNvPr id="3" name="Content Placeholder 2">
            <a:extLst>
              <a:ext uri="{FF2B5EF4-FFF2-40B4-BE49-F238E27FC236}">
                <a16:creationId xmlns:a16="http://schemas.microsoft.com/office/drawing/2014/main" id="{8586EE74-0027-7F89-0881-D5CED85C1BC3}"/>
              </a:ext>
              <a:ext uri="{C183D7F6-B498-43B3-948B-1728B52AA6E4}">
                <adec:decorative xmlns:adec="http://schemas.microsoft.com/office/drawing/2017/decorative" val="1"/>
              </a:ext>
            </a:extLst>
          </p:cNvPr>
          <p:cNvSpPr>
            <a:spLocks noGrp="1"/>
          </p:cNvSpPr>
          <p:nvPr>
            <p:ph idx="1"/>
          </p:nvPr>
        </p:nvSpPr>
        <p:spPr>
          <a:xfrm>
            <a:off x="541867" y="1452457"/>
            <a:ext cx="10515600" cy="4640674"/>
          </a:xfrm>
        </p:spPr>
        <p:txBody>
          <a:bodyPr vert="horz" lIns="0" tIns="0" rIns="0" bIns="45720" rtlCol="0" anchor="t">
            <a:normAutofit/>
          </a:bodyPr>
          <a:lstStyle/>
          <a:p>
            <a:r>
              <a:rPr lang="en-US" sz="1600">
                <a:latin typeface="Raleway"/>
                <a:ea typeface="Calibri" panose="020F0502020204030204"/>
                <a:cs typeface="Calibri" panose="020F0502020204030204"/>
              </a:rPr>
              <a:t>Who? Any LEAs that have spent their own ESSER III allocations but have remaining costs associated with the pandemic! </a:t>
            </a:r>
          </a:p>
          <a:p>
            <a:r>
              <a:rPr lang="en-US" sz="1600">
                <a:latin typeface="Raleway"/>
                <a:ea typeface="Calibri" panose="020F0502020204030204"/>
                <a:cs typeface="Calibri" panose="020F0502020204030204"/>
              </a:rPr>
              <a:t>How much? Total Available to be determined!</a:t>
            </a:r>
          </a:p>
          <a:p>
            <a:r>
              <a:rPr lang="en-US" sz="1600">
                <a:latin typeface="Raleway"/>
                <a:ea typeface="Calibri" panose="020F0502020204030204"/>
                <a:cs typeface="Calibri" panose="020F0502020204030204"/>
              </a:rPr>
              <a:t>By When? ARP ESSER III State Reserve Funds: Must be obligated 9/30/24</a:t>
            </a:r>
          </a:p>
          <a:p>
            <a:r>
              <a:rPr lang="en-US" sz="1600">
                <a:latin typeface="Raleway"/>
                <a:ea typeface="Calibri" panose="020F0502020204030204"/>
                <a:cs typeface="Calibri" panose="020F0502020204030204"/>
              </a:rPr>
              <a:t>For what? Allowable Uses of Funds: Any activity that is allowable under ESSER, is reasonable in cost, and necessary to respond to, prepare for, prevent the spread of, or recover / emerge stronger from the pandemic. </a:t>
            </a:r>
            <a:endParaRPr lang="en-US"/>
          </a:p>
          <a:p>
            <a:r>
              <a:rPr lang="en-US" sz="1600">
                <a:latin typeface="Raleway"/>
                <a:ea typeface="Calibri" panose="020F0502020204030204"/>
                <a:cs typeface="Calibri" panose="020F0502020204030204"/>
              </a:rPr>
              <a:t>Additional Information available on CDE’s ESSER III Rapid Request website. </a:t>
            </a:r>
          </a:p>
          <a:p>
            <a:r>
              <a:rPr lang="en-US" sz="1600">
                <a:latin typeface="Raleway"/>
                <a:ea typeface="Calibri" panose="020F0502020204030204"/>
                <a:cs typeface="Calibri" panose="020F0502020204030204"/>
              </a:rPr>
              <a:t>Contact </a:t>
            </a:r>
            <a:r>
              <a:rPr lang="en-US" sz="1600">
                <a:solidFill>
                  <a:srgbClr val="2C3384"/>
                </a:solidFill>
                <a:latin typeface="Raleway"/>
                <a:ea typeface="Calibri"/>
                <a:cs typeface="Calibri"/>
                <a:hlinkClick r:id="rId2"/>
              </a:rPr>
              <a:t>Matt Koziol</a:t>
            </a:r>
            <a:r>
              <a:rPr lang="en-US" sz="1600">
                <a:solidFill>
                  <a:srgbClr val="595959"/>
                </a:solidFill>
                <a:latin typeface="Raleway"/>
                <a:ea typeface="Calibri"/>
                <a:cs typeface="Calibri"/>
              </a:rPr>
              <a:t> for ESSER III Rapid Request</a:t>
            </a:r>
          </a:p>
          <a:p>
            <a:endParaRPr lang="en-US" sz="1600">
              <a:solidFill>
                <a:srgbClr val="595959"/>
              </a:solidFill>
              <a:latin typeface="Raleway"/>
              <a:ea typeface="Calibri"/>
              <a:cs typeface="Calibri"/>
            </a:endParaRPr>
          </a:p>
        </p:txBody>
      </p:sp>
      <p:sp>
        <p:nvSpPr>
          <p:cNvPr id="4" name="Slide Number Placeholder 3">
            <a:extLst>
              <a:ext uri="{FF2B5EF4-FFF2-40B4-BE49-F238E27FC236}">
                <a16:creationId xmlns:a16="http://schemas.microsoft.com/office/drawing/2014/main" id="{24D8011C-92E7-4736-22FA-A52FB0156CE1}"/>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graphicFrame>
        <p:nvGraphicFramePr>
          <p:cNvPr id="6" name="Table 5">
            <a:extLst>
              <a:ext uri="{FF2B5EF4-FFF2-40B4-BE49-F238E27FC236}">
                <a16:creationId xmlns:a16="http://schemas.microsoft.com/office/drawing/2014/main" id="{85CC0225-F725-EF55-C49D-F74DE27459D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800809880"/>
              </p:ext>
            </p:extLst>
          </p:nvPr>
        </p:nvGraphicFramePr>
        <p:xfrm>
          <a:off x="716870" y="4113521"/>
          <a:ext cx="10565395" cy="1905000"/>
        </p:xfrm>
        <a:graphic>
          <a:graphicData uri="http://schemas.openxmlformats.org/drawingml/2006/table">
            <a:tbl>
              <a:tblPr firstRow="1" bandRow="1">
                <a:tableStyleId>{5C22544A-7EE6-4342-B048-85BDC9FD1C3A}</a:tableStyleId>
              </a:tblPr>
              <a:tblGrid>
                <a:gridCol w="4138083">
                  <a:extLst>
                    <a:ext uri="{9D8B030D-6E8A-4147-A177-3AD203B41FA5}">
                      <a16:colId xmlns:a16="http://schemas.microsoft.com/office/drawing/2014/main" val="1007347288"/>
                    </a:ext>
                  </a:extLst>
                </a:gridCol>
                <a:gridCol w="6427312">
                  <a:extLst>
                    <a:ext uri="{9D8B030D-6E8A-4147-A177-3AD203B41FA5}">
                      <a16:colId xmlns:a16="http://schemas.microsoft.com/office/drawing/2014/main" val="288270399"/>
                    </a:ext>
                  </a:extLst>
                </a:gridCol>
              </a:tblGrid>
              <a:tr h="381000">
                <a:tc>
                  <a:txBody>
                    <a:bodyPr/>
                    <a:lstStyle/>
                    <a:p>
                      <a:pPr algn="ctr" rtl="0" fontAlgn="ctr">
                        <a:spcBef>
                          <a:spcPts val="0"/>
                        </a:spcBef>
                        <a:spcAft>
                          <a:spcPts val="0"/>
                        </a:spcAft>
                      </a:pPr>
                      <a:r>
                        <a:rPr lang="en-US" sz="1400" b="0" i="0" u="none" strike="noStrike">
                          <a:solidFill>
                            <a:srgbClr val="262626"/>
                          </a:solidFill>
                          <a:effectLst/>
                          <a:latin typeface="Raleway"/>
                        </a:rPr>
                        <a:t>Thursday, June 13, 2024</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400" b="1" i="0" u="none" strike="noStrike">
                          <a:solidFill>
                            <a:srgbClr val="C00000"/>
                          </a:solidFill>
                          <a:effectLst/>
                          <a:latin typeface="Raleway"/>
                        </a:rPr>
                        <a:t>Applications due to CDE by 11:59 pm.</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08393723"/>
                  </a:ext>
                </a:extLst>
              </a:tr>
              <a:tr h="381000">
                <a:tc>
                  <a:txBody>
                    <a:bodyPr/>
                    <a:lstStyle/>
                    <a:p>
                      <a:pPr algn="ctr" rtl="0" fontAlgn="ctr">
                        <a:spcBef>
                          <a:spcPts val="0"/>
                        </a:spcBef>
                        <a:spcAft>
                          <a:spcPts val="0"/>
                        </a:spcAft>
                      </a:pPr>
                      <a:r>
                        <a:rPr lang="en-US" sz="1400" b="0" i="0" u="none" strike="noStrike">
                          <a:solidFill>
                            <a:srgbClr val="262626"/>
                          </a:solidFill>
                          <a:effectLst/>
                          <a:latin typeface="Raleway"/>
                        </a:rPr>
                        <a:t>June 13 - July 1, 2024</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400" b="0" i="0" u="none" strike="noStrike">
                          <a:solidFill>
                            <a:srgbClr val="262626"/>
                          </a:solidFill>
                          <a:effectLst/>
                          <a:latin typeface="Raleway"/>
                        </a:rPr>
                        <a:t>Review of Applications.</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3537593"/>
                  </a:ext>
                </a:extLst>
              </a:tr>
              <a:tr h="381000">
                <a:tc>
                  <a:txBody>
                    <a:bodyPr/>
                    <a:lstStyle/>
                    <a:p>
                      <a:pPr algn="ctr" rtl="0" fontAlgn="ctr">
                        <a:spcBef>
                          <a:spcPts val="0"/>
                        </a:spcBef>
                        <a:spcAft>
                          <a:spcPts val="0"/>
                        </a:spcAft>
                      </a:pPr>
                      <a:r>
                        <a:rPr lang="en-US" sz="1400" b="0" i="0" u="none" strike="noStrike">
                          <a:solidFill>
                            <a:srgbClr val="262626"/>
                          </a:solidFill>
                          <a:effectLst/>
                          <a:latin typeface="Raleway"/>
                        </a:rPr>
                        <a:t>Friday, July 1, 2024</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400" b="0" i="0" u="none" strike="noStrike">
                          <a:solidFill>
                            <a:srgbClr val="262626"/>
                          </a:solidFill>
                          <a:effectLst/>
                          <a:latin typeface="Raleway"/>
                        </a:rPr>
                        <a:t>Applicants will be notified of application status.</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8597429"/>
                  </a:ext>
                </a:extLst>
              </a:tr>
              <a:tr h="381000">
                <a:tc>
                  <a:txBody>
                    <a:bodyPr/>
                    <a:lstStyle/>
                    <a:p>
                      <a:pPr algn="ctr" rtl="0" fontAlgn="ctr">
                        <a:spcBef>
                          <a:spcPts val="0"/>
                        </a:spcBef>
                        <a:spcAft>
                          <a:spcPts val="0"/>
                        </a:spcAft>
                      </a:pPr>
                      <a:r>
                        <a:rPr lang="en-US" sz="1400" b="0" i="0" u="none" strike="noStrike">
                          <a:solidFill>
                            <a:srgbClr val="262626"/>
                          </a:solidFill>
                          <a:effectLst/>
                          <a:latin typeface="Raleway"/>
                        </a:rPr>
                        <a:t>Monday, September 30, 2024</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400" b="0" i="0" u="none" strike="noStrike">
                          <a:solidFill>
                            <a:srgbClr val="262626"/>
                          </a:solidFill>
                          <a:effectLst/>
                          <a:latin typeface="Raleway"/>
                        </a:rPr>
                        <a:t>All funds must be obligated</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84478443"/>
                  </a:ext>
                </a:extLst>
              </a:tr>
              <a:tr h="381000">
                <a:tc>
                  <a:txBody>
                    <a:bodyPr/>
                    <a:lstStyle/>
                    <a:p>
                      <a:pPr algn="ctr" rtl="0" fontAlgn="ctr">
                        <a:spcBef>
                          <a:spcPts val="0"/>
                        </a:spcBef>
                        <a:spcAft>
                          <a:spcPts val="0"/>
                        </a:spcAft>
                      </a:pPr>
                      <a:r>
                        <a:rPr lang="en-US" sz="1400" b="0" i="0" u="none" strike="noStrike">
                          <a:solidFill>
                            <a:srgbClr val="262626"/>
                          </a:solidFill>
                          <a:effectLst/>
                          <a:latin typeface="Raleway"/>
                        </a:rPr>
                        <a:t>Wednesday, October 30, 2024</a:t>
                      </a:r>
                      <a:endParaRPr lang="en-US" sz="140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tc>
                  <a:txBody>
                    <a:bodyPr/>
                    <a:lstStyle/>
                    <a:p>
                      <a:pPr algn="ctr" rtl="0" fontAlgn="ctr">
                        <a:spcBef>
                          <a:spcPts val="0"/>
                        </a:spcBef>
                        <a:spcAft>
                          <a:spcPts val="0"/>
                        </a:spcAft>
                      </a:pPr>
                      <a:r>
                        <a:rPr lang="en-US" sz="1400" b="0" i="0" u="none" strike="noStrike" dirty="0">
                          <a:solidFill>
                            <a:srgbClr val="262626"/>
                          </a:solidFill>
                          <a:effectLst/>
                          <a:latin typeface="Raleway"/>
                        </a:rPr>
                        <a:t>Funds must be requested for reimbursement from CDE.</a:t>
                      </a:r>
                      <a:endParaRPr lang="en-US" sz="1400" dirty="0">
                        <a:effectLst/>
                        <a:latin typeface="Raleway"/>
                      </a:endParaRPr>
                    </a:p>
                  </a:txBody>
                  <a:tcPr marL="19050" marR="19050" anchor="ctr">
                    <a:lnL w="6344" cap="flat" cmpd="sng" algn="ctr">
                      <a:solidFill>
                        <a:srgbClr val="000000"/>
                      </a:solidFill>
                      <a:prstDash val="solid"/>
                      <a:round/>
                      <a:headEnd type="none" w="med" len="med"/>
                      <a:tailEnd type="none" w="med" len="med"/>
                    </a:lnL>
                    <a:lnR w="6344" cap="flat" cmpd="sng" algn="ctr">
                      <a:solidFill>
                        <a:srgbClr val="000000"/>
                      </a:solidFill>
                      <a:prstDash val="solid"/>
                      <a:round/>
                      <a:headEnd type="none" w="med" len="med"/>
                      <a:tailEnd type="none" w="med" len="med"/>
                    </a:lnR>
                    <a:lnT w="6344" cap="flat" cmpd="sng" algn="ctr">
                      <a:solidFill>
                        <a:srgbClr val="000000"/>
                      </a:solidFill>
                      <a:prstDash val="solid"/>
                      <a:round/>
                      <a:headEnd type="none" w="med" len="med"/>
                      <a:tailEnd type="none" w="med" len="med"/>
                    </a:lnT>
                    <a:lnB w="6344"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34755921"/>
                  </a:ext>
                </a:extLst>
              </a:tr>
            </a:tbl>
          </a:graphicData>
        </a:graphic>
      </p:graphicFrame>
    </p:spTree>
    <p:extLst>
      <p:ext uri="{BB962C8B-B14F-4D97-AF65-F5344CB8AC3E}">
        <p14:creationId xmlns:p14="http://schemas.microsoft.com/office/powerpoint/2010/main" val="123182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C2845-42C3-1E7B-4956-D2B4055CACD4}"/>
              </a:ext>
              <a:ext uri="{C183D7F6-B498-43B3-948B-1728B52AA6E4}">
                <adec:decorative xmlns:adec="http://schemas.microsoft.com/office/drawing/2017/decorative" val="1"/>
              </a:ext>
            </a:extLst>
          </p:cNvPr>
          <p:cNvSpPr>
            <a:spLocks noGrp="1"/>
          </p:cNvSpPr>
          <p:nvPr>
            <p:ph type="title"/>
          </p:nvPr>
        </p:nvSpPr>
        <p:spPr/>
        <p:txBody>
          <a:bodyPr>
            <a:normAutofit/>
          </a:bodyPr>
          <a:lstStyle/>
          <a:p>
            <a:r>
              <a:rPr lang="en-US" sz="2800">
                <a:solidFill>
                  <a:schemeClr val="bg1"/>
                </a:solidFill>
                <a:latin typeface="Raleway"/>
                <a:ea typeface="Arial"/>
                <a:cs typeface="Arial"/>
              </a:rPr>
              <a:t>EASI Grant for ESSA Identified Schools</a:t>
            </a:r>
            <a:endParaRPr lang="en-US" sz="2800">
              <a:solidFill>
                <a:schemeClr val="bg1"/>
              </a:solidFill>
              <a:latin typeface="Raleway"/>
            </a:endParaRPr>
          </a:p>
        </p:txBody>
      </p:sp>
      <p:sp>
        <p:nvSpPr>
          <p:cNvPr id="3" name="Content Placeholder 2">
            <a:extLst>
              <a:ext uri="{FF2B5EF4-FFF2-40B4-BE49-F238E27FC236}">
                <a16:creationId xmlns:a16="http://schemas.microsoft.com/office/drawing/2014/main" id="{FBD81A0C-CDC0-A0FB-4B25-DFE18573FDBB}"/>
              </a:ext>
              <a:ext uri="{C183D7F6-B498-43B3-948B-1728B52AA6E4}">
                <adec:decorative xmlns:adec="http://schemas.microsoft.com/office/drawing/2017/decorative" val="1"/>
              </a:ext>
            </a:extLst>
          </p:cNvPr>
          <p:cNvSpPr>
            <a:spLocks noGrp="1"/>
          </p:cNvSpPr>
          <p:nvPr>
            <p:ph idx="1"/>
          </p:nvPr>
        </p:nvSpPr>
        <p:spPr/>
        <p:txBody>
          <a:bodyPr vert="horz" lIns="0" tIns="0" rIns="0" bIns="45720" rtlCol="0" anchor="t">
            <a:normAutofit/>
          </a:bodyPr>
          <a:lstStyle/>
          <a:p>
            <a:pPr>
              <a:lnSpc>
                <a:spcPct val="100000"/>
              </a:lnSpc>
              <a:spcBef>
                <a:spcPts val="0"/>
              </a:spcBef>
            </a:pPr>
            <a:r>
              <a:rPr lang="en-US" sz="1800">
                <a:latin typeface="Raleway"/>
                <a:ea typeface="Calibri" panose="020F0502020204030204"/>
                <a:cs typeface="Calibri" panose="020F0502020204030204"/>
              </a:rPr>
              <a:t>If an LEA has any ESSA Identified Schools (i.e., CS, TS, or ATS), there are 2 grant opportunities for this spring: </a:t>
            </a:r>
          </a:p>
          <a:p>
            <a:pPr>
              <a:lnSpc>
                <a:spcPct val="100000"/>
              </a:lnSpc>
              <a:spcBef>
                <a:spcPts val="0"/>
              </a:spcBef>
            </a:pPr>
            <a:r>
              <a:rPr lang="en-US" sz="1800">
                <a:latin typeface="Raleway"/>
                <a:ea typeface="Calibri" panose="020F0502020204030204"/>
                <a:cs typeface="Calibri" panose="020F0502020204030204"/>
              </a:rPr>
              <a:t>Diagnostic Reviews to be conducted in September or October of 2024</a:t>
            </a:r>
            <a:endParaRPr lang="en-US" sz="1800">
              <a:latin typeface="Raleway"/>
            </a:endParaRPr>
          </a:p>
          <a:p>
            <a:pPr>
              <a:lnSpc>
                <a:spcPct val="100000"/>
              </a:lnSpc>
              <a:spcBef>
                <a:spcPts val="0"/>
              </a:spcBef>
            </a:pPr>
            <a:r>
              <a:rPr lang="en-US" sz="1800">
                <a:latin typeface="Raleway"/>
                <a:ea typeface="Calibri"/>
                <a:cs typeface="Calibri"/>
              </a:rPr>
              <a:t>EASI Targeted - Costs associated with evidence-based interventions / strategies being implemented this summer </a:t>
            </a:r>
            <a:endParaRPr lang="en-US" sz="1800">
              <a:latin typeface="Raleway"/>
            </a:endParaRPr>
          </a:p>
          <a:p>
            <a:pPr>
              <a:lnSpc>
                <a:spcPct val="100000"/>
              </a:lnSpc>
              <a:spcBef>
                <a:spcPts val="0"/>
              </a:spcBef>
            </a:pPr>
            <a:r>
              <a:rPr lang="en-US" sz="1800">
                <a:latin typeface="Raleway"/>
                <a:ea typeface="Calibri"/>
                <a:cs typeface="Calibri"/>
              </a:rPr>
              <a:t>Additional information available on CDE’s EASI website. </a:t>
            </a:r>
          </a:p>
          <a:p>
            <a:r>
              <a:rPr lang="en-US" sz="1600">
                <a:latin typeface="Raleway"/>
                <a:ea typeface="Calibri"/>
                <a:cs typeface="Calibri"/>
              </a:rPr>
              <a:t>Contact </a:t>
            </a:r>
            <a:r>
              <a:rPr lang="en-US" sz="1600">
                <a:latin typeface="Raleway"/>
                <a:ea typeface="Calibri"/>
                <a:cs typeface="Calibri"/>
                <a:hlinkClick r:id="rId2">
                  <a:extLst>
                    <a:ext uri="{A12FA001-AC4F-418D-AE19-62706E023703}">
                      <ahyp:hlinkClr xmlns:ahyp="http://schemas.microsoft.com/office/drawing/2018/hyperlinkcolor" val="tx"/>
                    </a:ext>
                  </a:extLst>
                </a:hlinkClick>
              </a:rPr>
              <a:t>Laura Meushaw</a:t>
            </a:r>
            <a:r>
              <a:rPr lang="en-US" sz="1600">
                <a:latin typeface="Raleway"/>
                <a:ea typeface="Calibri"/>
                <a:cs typeface="Calibri"/>
              </a:rPr>
              <a:t>, for questions about the Title I and EASI grants</a:t>
            </a:r>
          </a:p>
          <a:p>
            <a:endParaRPr lang="en-US" sz="1800">
              <a:solidFill>
                <a:srgbClr val="595959"/>
              </a:solidFill>
              <a:ea typeface="Calibri"/>
              <a:cs typeface="Calibri"/>
            </a:endParaRPr>
          </a:p>
        </p:txBody>
      </p:sp>
      <p:sp>
        <p:nvSpPr>
          <p:cNvPr id="4" name="Slide Number Placeholder 3">
            <a:extLst>
              <a:ext uri="{FF2B5EF4-FFF2-40B4-BE49-F238E27FC236}">
                <a16:creationId xmlns:a16="http://schemas.microsoft.com/office/drawing/2014/main" id="{4355C07D-1B2B-D6FC-FD42-22A346EB96CF}"/>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8</a:t>
            </a:fld>
            <a:endParaRPr lang="en-US"/>
          </a:p>
        </p:txBody>
      </p:sp>
      <p:graphicFrame>
        <p:nvGraphicFramePr>
          <p:cNvPr id="6" name="Table 5">
            <a:extLst>
              <a:ext uri="{FF2B5EF4-FFF2-40B4-BE49-F238E27FC236}">
                <a16:creationId xmlns:a16="http://schemas.microsoft.com/office/drawing/2014/main" id="{C0376306-DC34-AB75-EAE9-4BC7ED098B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57943110"/>
              </p:ext>
            </p:extLst>
          </p:nvPr>
        </p:nvGraphicFramePr>
        <p:xfrm>
          <a:off x="687917" y="3559498"/>
          <a:ext cx="10667941" cy="2141220"/>
        </p:xfrm>
        <a:graphic>
          <a:graphicData uri="http://schemas.openxmlformats.org/drawingml/2006/table">
            <a:tbl>
              <a:tblPr firstRow="1" bandRow="1">
                <a:tableStyleId>{5C22544A-7EE6-4342-B048-85BDC9FD1C3A}</a:tableStyleId>
              </a:tblPr>
              <a:tblGrid>
                <a:gridCol w="3872257">
                  <a:extLst>
                    <a:ext uri="{9D8B030D-6E8A-4147-A177-3AD203B41FA5}">
                      <a16:colId xmlns:a16="http://schemas.microsoft.com/office/drawing/2014/main" val="3198451046"/>
                    </a:ext>
                  </a:extLst>
                </a:gridCol>
                <a:gridCol w="6795684">
                  <a:extLst>
                    <a:ext uri="{9D8B030D-6E8A-4147-A177-3AD203B41FA5}">
                      <a16:colId xmlns:a16="http://schemas.microsoft.com/office/drawing/2014/main" val="3154892675"/>
                    </a:ext>
                  </a:extLst>
                </a:gridCol>
              </a:tblGrid>
              <a:tr h="381000">
                <a:tc>
                  <a:txBody>
                    <a:bodyPr/>
                    <a:lstStyle/>
                    <a:p>
                      <a:pPr algn="ctr" rtl="0" fontAlgn="t">
                        <a:spcBef>
                          <a:spcPts val="0"/>
                        </a:spcBef>
                        <a:spcAft>
                          <a:spcPts val="0"/>
                        </a:spcAft>
                      </a:pPr>
                      <a:r>
                        <a:rPr lang="en-US" sz="1300" b="0" i="0" u="none" strike="noStrike">
                          <a:solidFill>
                            <a:srgbClr val="262626"/>
                          </a:solidFill>
                          <a:effectLst/>
                          <a:latin typeface="Raleway"/>
                        </a:rPr>
                        <a:t>Wednesday, May 29, 2024</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1300" b="1" i="0" u="none" strike="noStrike">
                          <a:solidFill>
                            <a:srgbClr val="C00000"/>
                          </a:solidFill>
                          <a:effectLst/>
                          <a:latin typeface="Raleway"/>
                        </a:rPr>
                        <a:t>Applications due to CDE by 5 p.m.</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74328393"/>
                  </a:ext>
                </a:extLst>
              </a:tr>
              <a:tr h="381000">
                <a:tc>
                  <a:txBody>
                    <a:bodyPr/>
                    <a:lstStyle/>
                    <a:p>
                      <a:pPr algn="ctr" rtl="0" fontAlgn="t">
                        <a:spcBef>
                          <a:spcPts val="0"/>
                        </a:spcBef>
                        <a:spcAft>
                          <a:spcPts val="0"/>
                        </a:spcAft>
                      </a:pPr>
                      <a:r>
                        <a:rPr lang="en-US" sz="1300" b="0" i="0" u="none" strike="noStrike">
                          <a:solidFill>
                            <a:srgbClr val="262626"/>
                          </a:solidFill>
                          <a:effectLst/>
                          <a:latin typeface="Raleway"/>
                        </a:rPr>
                        <a:t>May 27 - June 6, 2024</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1300" b="0" i="0" u="none" strike="noStrike">
                          <a:solidFill>
                            <a:srgbClr val="262626"/>
                          </a:solidFill>
                          <a:effectLst/>
                          <a:latin typeface="Raleway"/>
                        </a:rPr>
                        <a:t>Review of Applications.</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2609609"/>
                  </a:ext>
                </a:extLst>
              </a:tr>
              <a:tr h="381000">
                <a:tc>
                  <a:txBody>
                    <a:bodyPr/>
                    <a:lstStyle/>
                    <a:p>
                      <a:pPr algn="ctr" rtl="0" fontAlgn="t">
                        <a:spcBef>
                          <a:spcPts val="0"/>
                        </a:spcBef>
                        <a:spcAft>
                          <a:spcPts val="0"/>
                        </a:spcAft>
                      </a:pPr>
                      <a:r>
                        <a:rPr lang="en-US" sz="1300" b="0" i="0" u="none" strike="noStrike">
                          <a:solidFill>
                            <a:srgbClr val="262626"/>
                          </a:solidFill>
                          <a:effectLst/>
                          <a:latin typeface="Raleway"/>
                        </a:rPr>
                        <a:t>Friday, June 7, 2024</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1300" b="0" i="0" u="none" strike="noStrike">
                          <a:solidFill>
                            <a:srgbClr val="262626"/>
                          </a:solidFill>
                          <a:effectLst/>
                          <a:latin typeface="Raleway"/>
                        </a:rPr>
                        <a:t>Applicants will be notified of application status.</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74017866"/>
                  </a:ext>
                </a:extLst>
              </a:tr>
              <a:tr h="381000">
                <a:tc>
                  <a:txBody>
                    <a:bodyPr/>
                    <a:lstStyle/>
                    <a:p>
                      <a:pPr algn="ctr" rtl="0" fontAlgn="t">
                        <a:spcBef>
                          <a:spcPts val="0"/>
                        </a:spcBef>
                        <a:spcAft>
                          <a:spcPts val="0"/>
                        </a:spcAft>
                      </a:pPr>
                      <a:r>
                        <a:rPr lang="en-US" sz="1300" b="0" i="0" u="none" strike="noStrike">
                          <a:solidFill>
                            <a:srgbClr val="262626"/>
                          </a:solidFill>
                          <a:effectLst/>
                          <a:latin typeface="Raleway"/>
                        </a:rPr>
                        <a:t>Monday, September 30, 2024</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1300" b="0" i="0" u="none" strike="noStrike">
                          <a:solidFill>
                            <a:srgbClr val="262626"/>
                          </a:solidFill>
                          <a:effectLst/>
                          <a:latin typeface="Raleway"/>
                        </a:rPr>
                        <a:t>All funds must be obligated (i.e., A contract with a</a:t>
                      </a:r>
                      <a:endParaRPr lang="en-US">
                        <a:effectLst/>
                        <a:latin typeface="Raleway"/>
                      </a:endParaRPr>
                    </a:p>
                    <a:p>
                      <a:pPr algn="ctr" rtl="0" fontAlgn="t">
                        <a:spcBef>
                          <a:spcPts val="0"/>
                        </a:spcBef>
                        <a:spcAft>
                          <a:spcPts val="0"/>
                        </a:spcAft>
                      </a:pPr>
                      <a:r>
                        <a:rPr lang="en-US" sz="1300" b="0" i="0" u="none" strike="noStrike">
                          <a:solidFill>
                            <a:srgbClr val="262626"/>
                          </a:solidFill>
                          <a:effectLst/>
                          <a:latin typeface="Raleway"/>
                        </a:rPr>
                        <a:t>provider must be executed).</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83433123"/>
                  </a:ext>
                </a:extLst>
              </a:tr>
              <a:tr h="381000">
                <a:tc>
                  <a:txBody>
                    <a:bodyPr/>
                    <a:lstStyle/>
                    <a:p>
                      <a:pPr algn="ctr" rtl="0" fontAlgn="t">
                        <a:spcBef>
                          <a:spcPts val="0"/>
                        </a:spcBef>
                        <a:spcAft>
                          <a:spcPts val="0"/>
                        </a:spcAft>
                      </a:pPr>
                      <a:r>
                        <a:rPr lang="en-US" sz="1300" b="0" i="0" u="none" strike="noStrike">
                          <a:solidFill>
                            <a:srgbClr val="262626"/>
                          </a:solidFill>
                          <a:effectLst/>
                          <a:latin typeface="Raleway"/>
                        </a:rPr>
                        <a:t>Wednesday, October 30, 2024</a:t>
                      </a:r>
                      <a:endParaRPr lang="en-US">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tc>
                  <a:txBody>
                    <a:bodyPr/>
                    <a:lstStyle/>
                    <a:p>
                      <a:pPr algn="ctr" rtl="0" fontAlgn="t">
                        <a:spcBef>
                          <a:spcPts val="0"/>
                        </a:spcBef>
                        <a:spcAft>
                          <a:spcPts val="0"/>
                        </a:spcAft>
                      </a:pPr>
                      <a:r>
                        <a:rPr lang="en-US" sz="1300" b="0" i="0" u="none" strike="noStrike" dirty="0">
                          <a:solidFill>
                            <a:srgbClr val="262626"/>
                          </a:solidFill>
                          <a:effectLst/>
                          <a:latin typeface="Raleway"/>
                        </a:rPr>
                        <a:t>Funds must be requested for reimbursement from CDE.</a:t>
                      </a:r>
                      <a:endParaRPr lang="en-US" dirty="0">
                        <a:effectLst/>
                        <a:latin typeface="Raleway"/>
                      </a:endParaRPr>
                    </a:p>
                  </a:txBody>
                  <a:tcPr marL="9525" marR="9525"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82733741"/>
                  </a:ext>
                </a:extLst>
              </a:tr>
            </a:tbl>
          </a:graphicData>
        </a:graphic>
      </p:graphicFrame>
    </p:spTree>
    <p:extLst>
      <p:ext uri="{BB962C8B-B14F-4D97-AF65-F5344CB8AC3E}">
        <p14:creationId xmlns:p14="http://schemas.microsoft.com/office/powerpoint/2010/main" val="2551390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44"/>
          <p:cNvSpPr txBox="1">
            <a:spLocks noGrp="1"/>
          </p:cNvSpPr>
          <p:nvPr>
            <p:ph type="title"/>
          </p:nvPr>
        </p:nvSpPr>
        <p:spPr>
          <a:xfrm>
            <a:off x="443565" y="205176"/>
            <a:ext cx="8065200" cy="898400"/>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r>
              <a:rPr lang="en" sz="2400" dirty="0">
                <a:latin typeface="Raleway"/>
                <a:ea typeface="Raleway"/>
                <a:cs typeface="Raleway"/>
                <a:sym typeface="Raleway"/>
              </a:rPr>
              <a:t>Title IV Update</a:t>
            </a:r>
            <a:endParaRPr lang="en-US" sz="2400" dirty="0">
              <a:latin typeface="Raleway"/>
              <a:ea typeface="Raleway"/>
              <a:cs typeface="Raleway"/>
            </a:endParaRPr>
          </a:p>
        </p:txBody>
      </p:sp>
      <p:sp>
        <p:nvSpPr>
          <p:cNvPr id="236" name="Google Shape;236;p44"/>
          <p:cNvSpPr txBox="1">
            <a:spLocks noGrp="1"/>
          </p:cNvSpPr>
          <p:nvPr>
            <p:ph idx="1"/>
          </p:nvPr>
        </p:nvSpPr>
        <p:spPr>
          <a:xfrm>
            <a:off x="446616" y="1385179"/>
            <a:ext cx="4224971" cy="4463359"/>
          </a:xfrm>
          <a:prstGeom prst="rect">
            <a:avLst/>
          </a:prstGeom>
        </p:spPr>
        <p:txBody>
          <a:bodyPr spcFirstLastPara="1" wrap="square" lIns="0" tIns="0" rIns="0" bIns="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indent="0">
              <a:spcBef>
                <a:spcPts val="1067"/>
              </a:spcBef>
              <a:buNone/>
            </a:pPr>
            <a:r>
              <a:rPr lang="en" sz="2200" b="1" dirty="0">
                <a:latin typeface="Raleway"/>
                <a:ea typeface="Raleway"/>
                <a:cs typeface="Raleway"/>
                <a:sym typeface="Raleway"/>
              </a:rPr>
              <a:t>New resource</a:t>
            </a:r>
            <a:r>
              <a:rPr lang="en" sz="2200" dirty="0">
                <a:latin typeface="Raleway"/>
                <a:ea typeface="Raleway"/>
                <a:cs typeface="Raleway"/>
                <a:sym typeface="Raleway"/>
              </a:rPr>
              <a:t> </a:t>
            </a:r>
            <a:endParaRPr lang="en-US" sz="2200" dirty="0">
              <a:latin typeface="Raleway"/>
              <a:ea typeface="Raleway"/>
              <a:cs typeface="Raleway"/>
            </a:endParaRPr>
          </a:p>
          <a:p>
            <a:pPr marL="0" indent="0">
              <a:spcBef>
                <a:spcPts val="1067"/>
              </a:spcBef>
              <a:buNone/>
            </a:pPr>
            <a:r>
              <a:rPr lang="en" sz="2200" dirty="0">
                <a:latin typeface="Raleway"/>
                <a:ea typeface="Raleway"/>
                <a:cs typeface="Raleway"/>
                <a:sym typeface="Raleway"/>
              </a:rPr>
              <a:t>See the Title IV overview webinar and PowerPoint slides on the Title IV webpage for guidance on:</a:t>
            </a:r>
            <a:endParaRPr sz="2200" dirty="0">
              <a:latin typeface="Raleway"/>
              <a:ea typeface="Raleway"/>
              <a:cs typeface="Raleway"/>
            </a:endParaRPr>
          </a:p>
          <a:p>
            <a:pPr marL="608965" indent="-456565">
              <a:spcBef>
                <a:spcPts val="1067"/>
              </a:spcBef>
              <a:buSzPts val="1800"/>
              <a:buFont typeface="Raleway"/>
              <a:buChar char="•"/>
            </a:pPr>
            <a:r>
              <a:rPr lang="en" sz="2200" dirty="0">
                <a:latin typeface="Raleway"/>
                <a:ea typeface="Raleway"/>
                <a:cs typeface="Raleway"/>
                <a:sym typeface="Raleway"/>
              </a:rPr>
              <a:t>Planning your Title IV funds, </a:t>
            </a:r>
            <a:endParaRPr sz="2200" dirty="0">
              <a:latin typeface="Raleway"/>
              <a:ea typeface="Raleway"/>
              <a:cs typeface="Raleway"/>
            </a:endParaRPr>
          </a:p>
          <a:p>
            <a:pPr marL="608965" indent="-456565">
              <a:buSzPts val="1800"/>
              <a:buFont typeface="Raleway"/>
              <a:buChar char="•"/>
            </a:pPr>
            <a:r>
              <a:rPr lang="en" sz="2200" dirty="0">
                <a:latin typeface="Raleway"/>
                <a:ea typeface="Raleway"/>
                <a:cs typeface="Raleway"/>
                <a:sym typeface="Raleway"/>
              </a:rPr>
              <a:t>Budget requirements in the Consolidated Application, and </a:t>
            </a:r>
            <a:endParaRPr sz="2200" dirty="0">
              <a:latin typeface="Raleway"/>
              <a:ea typeface="Raleway"/>
              <a:cs typeface="Raleway"/>
            </a:endParaRPr>
          </a:p>
          <a:p>
            <a:pPr marL="608965" lvl="0" indent="-456565" algn="l" rtl="0">
              <a:spcBef>
                <a:spcPts val="0"/>
              </a:spcBef>
              <a:spcAft>
                <a:spcPts val="0"/>
              </a:spcAft>
              <a:buSzPts val="1800"/>
              <a:buFont typeface="Raleway"/>
              <a:buChar char="•"/>
            </a:pPr>
            <a:r>
              <a:rPr lang="en" sz="2200" dirty="0">
                <a:latin typeface="Raleway"/>
                <a:ea typeface="Raleway"/>
                <a:cs typeface="Raleway"/>
                <a:sym typeface="Raleway"/>
              </a:rPr>
              <a:t>Reporting requirements.</a:t>
            </a:r>
            <a:endParaRPr sz="2200" dirty="0">
              <a:latin typeface="Raleway"/>
              <a:ea typeface="Raleway"/>
              <a:cs typeface="Raleway"/>
            </a:endParaRPr>
          </a:p>
        </p:txBody>
      </p:sp>
      <p:sp>
        <p:nvSpPr>
          <p:cNvPr id="237" name="Google Shape;237;p44"/>
          <p:cNvSpPr txBox="1">
            <a:spLocks noGrp="1"/>
          </p:cNvSpPr>
          <p:nvPr>
            <p:ph type="sldNum" idx="12"/>
          </p:nvPr>
        </p:nvSpPr>
        <p:spPr>
          <a:xfrm>
            <a:off x="332873" y="6356351"/>
            <a:ext cx="2743200" cy="365200"/>
          </a:xfrm>
          <a:prstGeom prst="rect">
            <a:avLst/>
          </a:prstGeom>
        </p:spPr>
        <p:txBody>
          <a:bodyPr spcFirstLastPara="1" wrap="square" lIns="91433" tIns="45700" rIns="91433"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489"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9</a:t>
            </a:fld>
            <a:endParaRPr/>
          </a:p>
        </p:txBody>
      </p:sp>
      <p:pic>
        <p:nvPicPr>
          <p:cNvPr id="238" name="Google Shape;238;p44" descr="Screenshot of the Title IV: Student Support &amp; Academic Enrichment (SSAE) webpage. The first bullet under the Planning Resources header is highlighted in yellow, which includes the links to the PowerPoint and Recording for the Title IV Overview."/>
          <p:cNvPicPr preferRelativeResize="0"/>
          <p:nvPr/>
        </p:nvPicPr>
        <p:blipFill>
          <a:blip r:embed="rId3">
            <a:alphaModFix/>
          </a:blip>
          <a:stretch>
            <a:fillRect/>
          </a:stretch>
        </p:blipFill>
        <p:spPr>
          <a:xfrm>
            <a:off x="5095567" y="2160626"/>
            <a:ext cx="6866999" cy="3138893"/>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72</TotalTime>
  <Words>2875</Words>
  <Application>Microsoft Office PowerPoint</Application>
  <PresentationFormat>Widescreen</PresentationFormat>
  <Paragraphs>329</Paragraphs>
  <Slides>39</Slides>
  <Notes>25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Aptos</vt:lpstr>
      <vt:lpstr>Arial</vt:lpstr>
      <vt:lpstr>Calibri</vt:lpstr>
      <vt:lpstr>Calibri Light</vt:lpstr>
      <vt:lpstr>Calibri,Sans-Serif</vt:lpstr>
      <vt:lpstr>Courier New</vt:lpstr>
      <vt:lpstr>Courier New,monospace</vt:lpstr>
      <vt:lpstr>Museo Slab 500</vt:lpstr>
      <vt:lpstr>Raleway</vt:lpstr>
      <vt:lpstr>1_Office Theme</vt:lpstr>
      <vt:lpstr>CDE Office Hours</vt:lpstr>
      <vt:lpstr>ESSER Office Hours</vt:lpstr>
      <vt:lpstr>Updates and Reminders</vt:lpstr>
      <vt:lpstr>24-25 Consolidated Application Reminders</vt:lpstr>
      <vt:lpstr>ESSA Reduction in Funds for FY 2024-2025</vt:lpstr>
      <vt:lpstr>Title I Reallocated Grant</vt:lpstr>
      <vt:lpstr>ARP ESSER III Rapid Request</vt:lpstr>
      <vt:lpstr>EASI Grant for ESSA Identified Schools</vt:lpstr>
      <vt:lpstr>Title IV Update</vt:lpstr>
      <vt:lpstr>Contracted Project Monitoring:  Davis-Bacon and Related Acts (DBRA) Info and Resources</vt:lpstr>
      <vt:lpstr>Contracted Project Monitoring:   DBRA Reminders</vt:lpstr>
      <vt:lpstr>Contracted Project Monitoring:  Davis-Bacon and Related Acts (DRBA) Next Steps</vt:lpstr>
      <vt:lpstr>Contracted Project Monitoring:   “Construction Questionnaire”</vt:lpstr>
      <vt:lpstr>Contracted Project Monitoring:   BEST Projects and Construction on Leased Property</vt:lpstr>
      <vt:lpstr>ESSER Safe Return &amp; Use of Funds Plan</vt:lpstr>
      <vt:lpstr>Is your plan posted?</vt:lpstr>
      <vt:lpstr>Plans continued</vt:lpstr>
      <vt:lpstr>Questions</vt:lpstr>
      <vt:lpstr>Looking Ahead…</vt:lpstr>
      <vt:lpstr>CDE Contacts! Emails: Lastname_Firstinitial@cde.state.co.us (e.g., Smith_a@cde.state.co.us)</vt:lpstr>
      <vt:lpstr>BOCES Supplemental Training </vt:lpstr>
      <vt:lpstr>BOCES Agenda</vt:lpstr>
      <vt:lpstr>BOCES Application – Access</vt:lpstr>
      <vt:lpstr>BOCES Application – Title III Access</vt:lpstr>
      <vt:lpstr>BOCES Allocations</vt:lpstr>
      <vt:lpstr>BOCES Application – Differences from the LEA Application</vt:lpstr>
      <vt:lpstr>Section Differences – Cross Program</vt:lpstr>
      <vt:lpstr>BOCES Application - Contacts</vt:lpstr>
      <vt:lpstr>BOCES Application – Cross Program Questions</vt:lpstr>
      <vt:lpstr>BOCES Application – Cross Program Questions, cont. </vt:lpstr>
      <vt:lpstr>BOCES Application – Title I, Part A Section</vt:lpstr>
      <vt:lpstr>Section Differences - Title I BOCES vs. Title I Member District</vt:lpstr>
      <vt:lpstr>BOCES Set Aside </vt:lpstr>
      <vt:lpstr>BOCES Data Profile</vt:lpstr>
      <vt:lpstr>BOCES School Ranking Page</vt:lpstr>
      <vt:lpstr>BOCES Preschool Table</vt:lpstr>
      <vt:lpstr>Titles II, III, IV and V (if applicable)</vt:lpstr>
      <vt:lpstr>BOCES Application – Narratives </vt:lpstr>
      <vt:lpstr>2024-2025 BOCES Consolidated Application Walk Through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DeLilah</dc:creator>
  <cp:lastModifiedBy>Owen, Emily</cp:lastModifiedBy>
  <cp:revision>156</cp:revision>
  <dcterms:created xsi:type="dcterms:W3CDTF">2024-05-20T23:31:55Z</dcterms:created>
  <dcterms:modified xsi:type="dcterms:W3CDTF">2024-05-23T22:38:12Z</dcterms:modified>
</cp:coreProperties>
</file>