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3"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Roboto" panose="02000000000000000000" pitchFamily="2" charset="0"/>
      <p:regular r:id="rId63"/>
      <p:bold r:id="rId64"/>
      <p:italic r:id="rId65"/>
      <p:boldItalic r:id="rId66"/>
    </p:embeddedFont>
    <p:embeddedFont>
      <p:font typeface="Rockwell" panose="02060603020205020403" pitchFamily="18"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7855B0-C28E-4948-81AE-7476AE1474A6}">
  <a:tblStyle styleId="{777855B0-C28E-4948-81AE-7476AE1474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0b93bb8cb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0b93bb8cb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RUNTIME: </a:t>
            </a:r>
            <a:endParaRPr/>
          </a:p>
          <a:p>
            <a:pPr marL="0" lvl="0" indent="0" algn="l" rtl="0">
              <a:spcBef>
                <a:spcPts val="0"/>
              </a:spcBef>
              <a:spcAft>
                <a:spcPts val="0"/>
              </a:spcAft>
              <a:buNone/>
            </a:pPr>
            <a:r>
              <a:rPr lang="en"/>
              <a:t>Niko leads speaking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0b93bb8cbc_1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0b93bb8cbc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0b93bb8cbc_1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0b93bb8cbc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 </a:t>
            </a:r>
            <a:endParaRPr/>
          </a:p>
          <a:p>
            <a:pPr marL="457200" lvl="0" indent="-298450" algn="l" rtl="0">
              <a:spcBef>
                <a:spcPts val="0"/>
              </a:spcBef>
              <a:spcAft>
                <a:spcPts val="0"/>
              </a:spcAft>
              <a:buSzPts val="1100"/>
              <a:buChar char="●"/>
            </a:pPr>
            <a:r>
              <a:rPr lang="en"/>
              <a:t> </a:t>
            </a:r>
            <a:endParaRPr/>
          </a:p>
          <a:p>
            <a:pPr marL="914400" lvl="1" indent="-298450" algn="l" rtl="0">
              <a:spcBef>
                <a:spcPts val="0"/>
              </a:spcBef>
              <a:spcAft>
                <a:spcPts val="0"/>
              </a:spcAft>
              <a:buSzPts val="1100"/>
              <a:buChar char="○"/>
            </a:pPr>
            <a:r>
              <a:rPr lang="en"/>
              <a:t>More information on the nuances with charter schools can be found in an EDT training geared specifically to charters, found later in the presentation.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1dc5e7b43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1dc5e7b43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example:</a:t>
            </a:r>
            <a:endParaRPr/>
          </a:p>
          <a:p>
            <a:pPr marL="0" lvl="0" indent="0" algn="l" rtl="0">
              <a:spcBef>
                <a:spcPts val="0"/>
              </a:spcBef>
              <a:spcAft>
                <a:spcPts val="0"/>
              </a:spcAft>
              <a:buNone/>
            </a:pPr>
            <a:r>
              <a:rPr lang="en"/>
              <a:t>[Purple and Example - Point out where we are now in the process (using 20-21 data to plan for the 22-23 school year)]</a:t>
            </a:r>
            <a:endParaRPr/>
          </a:p>
          <a:p>
            <a:pPr marL="0" lvl="0" indent="0" algn="l" rtl="0">
              <a:spcBef>
                <a:spcPts val="0"/>
              </a:spcBef>
              <a:spcAft>
                <a:spcPts val="0"/>
              </a:spcAft>
              <a:buNone/>
            </a:pPr>
            <a:r>
              <a:rPr lang="en"/>
              <a:t>[Orange - Also point out that in 21-22 there is something to do for 3 data years.]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0b93bb8cbc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0b93bb8cbc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would be a great time to pull up your EDT data file so you can follow along. </a:t>
            </a:r>
            <a:endParaRPr/>
          </a:p>
          <a:p>
            <a:pPr marL="0" lvl="0" indent="0" algn="l" rtl="0">
              <a:spcBef>
                <a:spcPts val="0"/>
              </a:spcBef>
              <a:spcAft>
                <a:spcPts val="0"/>
              </a:spcAft>
              <a:buNone/>
            </a:pPr>
            <a:r>
              <a:rPr lang="en"/>
              <a:t>If you want to learn more about how to read the data on these tabs, watch training #2 in the series where Tina Negley describes the fields in detail.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26d997c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26d997c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[Bubble at end] We will still talk about strategies to address EDT gaps in effectiveness since it will apply to future years and could help if you already know there will be gaps.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126d997ce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126d997ce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reading your EDT District Level Data…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bd45b49d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0bd45b49d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[end] Today’s training should give you some strategies that you can include in your ConsApp EDT Plan.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0d29a752b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0d29a752b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b93bb8cbc_1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b93bb8cbc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 leads these slides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126d997ce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126d997ce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LEAs may want to prioritize larger gaps if there are limited resource. Some strategies will help with multiple indicators</a:t>
            </a:r>
            <a:endParaRPr/>
          </a:p>
          <a:p>
            <a:pPr marL="457200" lvl="0" indent="-298450" algn="l" rtl="0">
              <a:spcBef>
                <a:spcPts val="0"/>
              </a:spcBef>
              <a:spcAft>
                <a:spcPts val="0"/>
              </a:spcAft>
              <a:buSzPts val="1100"/>
              <a:buChar char="●"/>
            </a:pPr>
            <a:r>
              <a:rPr lang="en"/>
              <a:t>Collective bargaining, proximity to colleges/universities</a:t>
            </a:r>
            <a:endParaRPr/>
          </a:p>
          <a:p>
            <a:pPr marL="457200" lvl="0" indent="-298450" algn="l" rtl="0">
              <a:spcBef>
                <a:spcPts val="0"/>
              </a:spcBef>
              <a:spcAft>
                <a:spcPts val="0"/>
              </a:spcAft>
              <a:buSzPts val="1100"/>
              <a:buChar char="●"/>
            </a:pPr>
            <a:r>
              <a:rPr lang="en">
                <a:solidFill>
                  <a:schemeClr val="dk1"/>
                </a:solidFill>
              </a:rPr>
              <a:t>available $, your supply of applicants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Given the timeline of EDT data release and planning, use local HR and staffing data in planning process</a:t>
            </a:r>
            <a:endParaRPr>
              <a:solidFill>
                <a:schemeClr val="dk1"/>
              </a:solidFill>
            </a:endParaRPr>
          </a:p>
          <a:p>
            <a:pPr marL="0" lvl="0" indent="0" algn="l" rtl="0">
              <a:spcBef>
                <a:spcPts val="0"/>
              </a:spcBef>
              <a:spcAft>
                <a:spcPts val="0"/>
              </a:spcAft>
              <a:buNone/>
            </a:pPr>
            <a:r>
              <a:rPr lang="en">
                <a:solidFill>
                  <a:schemeClr val="dk1"/>
                </a:solidFill>
              </a:rPr>
              <a:t>If there is other local data you think would be useful, lets throw some ideas in the chat!</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b93bb8cbc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b93bb8cb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1725550df5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1725550df5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end] While it is harder, LEAs can and should still try to attract qualified staff to high-poverty or high-minority schools and can include those strategies into their EDT plans.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1725550df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1725550df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 </a:t>
            </a:r>
            <a:endParaRPr/>
          </a:p>
          <a:p>
            <a:pPr marL="457200" lvl="0" indent="-298450" algn="l" rtl="0">
              <a:spcBef>
                <a:spcPts val="0"/>
              </a:spcBef>
              <a:spcAft>
                <a:spcPts val="0"/>
              </a:spcAft>
              <a:buSzPts val="1100"/>
              <a:buChar char="●"/>
            </a:pPr>
            <a:r>
              <a:rPr lang="en"/>
              <a:t> </a:t>
            </a:r>
            <a:endParaRPr/>
          </a:p>
          <a:p>
            <a:pPr marL="457200" lvl="0" indent="-298450" algn="l" rtl="0">
              <a:spcBef>
                <a:spcPts val="0"/>
              </a:spcBef>
              <a:spcAft>
                <a:spcPts val="0"/>
              </a:spcAft>
              <a:buSzPts val="1100"/>
              <a:buChar char="●"/>
            </a:pPr>
            <a:r>
              <a:rPr lang="en"/>
              <a:t>If you want to learn more about the various reports in Cognos, work with Annette Severson and her team.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725550df5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725550df5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1725550df5_0_6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1725550df5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1ed3b967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1ed3b967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 </a:t>
            </a:r>
            <a:endParaRPr/>
          </a:p>
          <a:p>
            <a:pPr marL="457200" lvl="0" indent="-298450" algn="l" rtl="0">
              <a:spcBef>
                <a:spcPts val="0"/>
              </a:spcBef>
              <a:spcAft>
                <a:spcPts val="0"/>
              </a:spcAft>
              <a:buSzPts val="1100"/>
              <a:buChar char="●"/>
            </a:pPr>
            <a:r>
              <a:rPr lang="en"/>
              <a:t>Speaks to attracting which is hard right now</a:t>
            </a:r>
            <a:endParaRPr/>
          </a:p>
          <a:p>
            <a:pPr marL="457200" lvl="0" indent="-298450" algn="l" rtl="0">
              <a:spcBef>
                <a:spcPts val="0"/>
              </a:spcBef>
              <a:spcAft>
                <a:spcPts val="0"/>
              </a:spcAft>
              <a:buSzPts val="1100"/>
              <a:buChar char="●"/>
            </a:pPr>
            <a:r>
              <a:rPr lang="en"/>
              <a:t>Consider incentive pay for doing this</a:t>
            </a:r>
            <a:endParaRPr/>
          </a:p>
          <a:p>
            <a:pPr marL="457200" lvl="0" indent="-298450" algn="l" rtl="0">
              <a:spcBef>
                <a:spcPts val="0"/>
              </a:spcBef>
              <a:spcAft>
                <a:spcPts val="0"/>
              </a:spcAft>
              <a:buSzPts val="1100"/>
              <a:buChar char="●"/>
            </a:pPr>
            <a:r>
              <a:rPr lang="en"/>
              <a:t>Work with local colleges/universities and BOCES</a:t>
            </a:r>
            <a:endParaRPr/>
          </a:p>
          <a:p>
            <a:pPr marL="457200" lvl="0" indent="-298450" algn="l" rtl="0">
              <a:spcBef>
                <a:spcPts val="0"/>
              </a:spcBef>
              <a:spcAft>
                <a:spcPts val="0"/>
              </a:spcAft>
              <a:buSzPts val="1100"/>
              <a:buChar char="●"/>
            </a:pPr>
            <a:r>
              <a:rPr lang="en"/>
              <a:t>Unpopular, may be a last resort if gaps persist across several years.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1dc5e7b43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1dc5e7b43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Feds are urging prioritizing ESSER funds for this</a:t>
            </a:r>
            <a:endParaRPr/>
          </a:p>
          <a:p>
            <a:pPr marL="457200" lvl="0" indent="-298450" algn="l" rtl="0">
              <a:spcBef>
                <a:spcPts val="0"/>
              </a:spcBef>
              <a:spcAft>
                <a:spcPts val="0"/>
              </a:spcAft>
              <a:buSzPts val="1100"/>
              <a:buChar char="●"/>
            </a:pPr>
            <a:endParaRPr/>
          </a:p>
          <a:p>
            <a:pPr marL="457200" lvl="0" indent="-298450" algn="l" rtl="0">
              <a:spcBef>
                <a:spcPts val="0"/>
              </a:spcBef>
              <a:spcAft>
                <a:spcPts val="0"/>
              </a:spcAft>
              <a:buSzPts val="1100"/>
              <a:buChar char="●"/>
            </a:pPr>
            <a:r>
              <a:rPr lang="en"/>
              <a:t>Another great reason to make sure your TLCC completion rates are high.</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1e844599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1e844599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Use stakeholder systems in place to discuss EDT rather than adding new processes. Embed EDT in the cyclical conversations you have.</a:t>
            </a:r>
            <a:endParaRPr/>
          </a:p>
          <a:p>
            <a:pPr marL="457200" lvl="0" indent="-298450" algn="l" rtl="0">
              <a:spcBef>
                <a:spcPts val="0"/>
              </a:spcBef>
              <a:spcAft>
                <a:spcPts val="0"/>
              </a:spcAft>
              <a:buSzPts val="1100"/>
              <a:buChar char="●"/>
            </a:pPr>
            <a:r>
              <a:rPr lang="en"/>
              <a:t> </a:t>
            </a:r>
            <a:endParaRPr/>
          </a:p>
          <a:p>
            <a:pPr marL="457200" lvl="0" indent="-298450" algn="l" rtl="0">
              <a:spcBef>
                <a:spcPts val="0"/>
              </a:spcBef>
              <a:spcAft>
                <a:spcPts val="0"/>
              </a:spcAft>
              <a:buSzPts val="1100"/>
              <a:buChar char="●"/>
            </a:pPr>
            <a:r>
              <a:rPr lang="en"/>
              <a:t>More info later in the session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1725550df5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1725550df5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 include if you are a rural, suburban, or urban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d1f8df0e7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d1f8df0e7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out from groups]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1f8df0e7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1f8df0e7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[Paige does left; Niko right]</a:t>
            </a:r>
            <a:endParaRPr/>
          </a:p>
          <a:p>
            <a:pPr marL="0" lvl="0" indent="0" algn="l" rtl="0">
              <a:spcBef>
                <a:spcPts val="0"/>
              </a:spcBef>
              <a:spcAft>
                <a:spcPts val="0"/>
              </a:spcAft>
              <a:buNone/>
            </a:pPr>
            <a:r>
              <a:rPr lang="en"/>
              <a:t>[Niko at end of slide] talk about charters in EDT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b93bb8cbc_1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0b93bb8cbc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experts from several CDE teams that can support you in the EDT work we are discussing today.</a:t>
            </a:r>
            <a:endParaRPr/>
          </a:p>
          <a:p>
            <a:pPr marL="0" lvl="0" indent="0" algn="l" rtl="0">
              <a:spcBef>
                <a:spcPts val="0"/>
              </a:spcBef>
              <a:spcAft>
                <a:spcPts val="0"/>
              </a:spcAft>
              <a:buNone/>
            </a:pPr>
            <a:r>
              <a:rPr lang="en"/>
              <a:t>Would love if everyone on this list could come on camera and introduce themselves.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1e8445990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1e8445990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[Paige]</a:t>
            </a:r>
            <a:endParaRPr/>
          </a:p>
          <a:p>
            <a:pPr marL="0" lvl="0" indent="0" algn="l" rtl="0">
              <a:spcBef>
                <a:spcPts val="0"/>
              </a:spcBef>
              <a:spcAft>
                <a:spcPts val="0"/>
              </a:spcAft>
              <a:buNone/>
            </a:pPr>
            <a:endParaRPr/>
          </a:p>
          <a:p>
            <a:pPr marL="0" lvl="0" indent="0" algn="l" rtl="0">
              <a:spcBef>
                <a:spcPts val="0"/>
              </a:spcBef>
              <a:spcAft>
                <a:spcPts val="0"/>
              </a:spcAft>
              <a:buNone/>
            </a:pPr>
            <a:r>
              <a:rPr lang="en"/>
              <a:t>[inter-rater &amp; MSL/Os] improving the consistency and accuracy of evaluations and ratings between schools is a best practice but also could remove any discrepancies being drawn between high/low income/minority schools.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f3aab45b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f3aab45b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[Paige]</a:t>
            </a:r>
            <a:endParaRPr/>
          </a:p>
          <a:p>
            <a:pPr marL="457200" lvl="0" indent="-298450" algn="l" rtl="0">
              <a:spcBef>
                <a:spcPts val="0"/>
              </a:spcBef>
              <a:spcAft>
                <a:spcPts val="0"/>
              </a:spcAft>
              <a:buSzPts val="1100"/>
              <a:buChar char="●"/>
            </a:pPr>
            <a:r>
              <a:rPr lang="en"/>
              <a:t>If you have had gaps in effectiveness in the past and think that will continue, set up time with your Ed Effectiveness Regional Specialist.</a:t>
            </a:r>
            <a:endParaRPr/>
          </a:p>
          <a:p>
            <a:pPr marL="457200" lvl="0" indent="-298450" algn="l" rtl="0">
              <a:spcBef>
                <a:spcPts val="0"/>
              </a:spcBef>
              <a:spcAft>
                <a:spcPts val="0"/>
              </a:spcAft>
              <a:buSzPts val="1100"/>
              <a:buChar char="●"/>
            </a:pPr>
            <a:r>
              <a:rPr lang="en"/>
              <a:t>This should be supplemental to supports that you are offering all teachers to improve their effectiveness.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ed3b9671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1ed3b967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[Paige]</a:t>
            </a:r>
            <a:endParaRPr/>
          </a:p>
          <a:p>
            <a:pPr marL="457200" lvl="0" indent="-298450" algn="l" rtl="0">
              <a:spcBef>
                <a:spcPts val="0"/>
              </a:spcBef>
              <a:spcAft>
                <a:spcPts val="0"/>
              </a:spcAft>
              <a:buSzPts val="1100"/>
              <a:buChar char="●"/>
            </a:pPr>
            <a:r>
              <a:rPr lang="en"/>
              <a:t> </a:t>
            </a:r>
            <a:endParaRPr/>
          </a:p>
          <a:p>
            <a:pPr marL="914400" lvl="1" indent="-298450" algn="l" rtl="0">
              <a:spcBef>
                <a:spcPts val="0"/>
              </a:spcBef>
              <a:spcAft>
                <a:spcPts val="0"/>
              </a:spcAft>
              <a:buSzPts val="1100"/>
              <a:buChar char="○"/>
            </a:pPr>
            <a:r>
              <a:rPr lang="en"/>
              <a:t>Pulled from RANDA etc.</a:t>
            </a:r>
            <a:endParaRPr/>
          </a:p>
          <a:p>
            <a:pPr marL="457200" lvl="0" indent="-298450" algn="l" rtl="0">
              <a:spcBef>
                <a:spcPts val="0"/>
              </a:spcBef>
              <a:spcAft>
                <a:spcPts val="0"/>
              </a:spcAft>
              <a:buSzPts val="1100"/>
              <a:buChar char="●"/>
            </a:pPr>
            <a:r>
              <a:rPr lang="en"/>
              <a:t>Have certificates and can be trainers in the buildings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1725550df5_0_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1725550df5_0_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 resumes]</a:t>
            </a:r>
            <a:endParaRPr/>
          </a:p>
          <a:p>
            <a:pPr marL="0" lvl="0" indent="0" algn="l" rtl="0">
              <a:spcBef>
                <a:spcPts val="0"/>
              </a:spcBef>
              <a:spcAft>
                <a:spcPts val="0"/>
              </a:spcAft>
              <a:buNone/>
            </a:pPr>
            <a:r>
              <a:rPr lang="en"/>
              <a:t>Pull up jamboard</a:t>
            </a:r>
            <a:endParaRPr/>
          </a:p>
          <a:p>
            <a:pPr marL="0" lvl="0" indent="0" algn="l" rtl="0">
              <a:spcBef>
                <a:spcPts val="0"/>
              </a:spcBef>
              <a:spcAft>
                <a:spcPts val="0"/>
              </a:spcAft>
              <a:buNone/>
            </a:pPr>
            <a:r>
              <a:rPr lang="en"/>
              <a:t>EE Team adds a plant sticky note.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1ed3b9671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1ed3b9671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out from groups]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1725550df5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1725550df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by reviewing the 4 ways to be in-field] license, BA in-field, 36+ credits in-field, passing exam.</a:t>
            </a:r>
            <a:endParaRPr/>
          </a:p>
          <a:p>
            <a:pPr marL="457200" lvl="0" indent="-298450" algn="l" rtl="0">
              <a:spcBef>
                <a:spcPts val="0"/>
              </a:spcBef>
              <a:spcAft>
                <a:spcPts val="0"/>
              </a:spcAft>
              <a:buSzPts val="1100"/>
              <a:buChar char="●"/>
            </a:pPr>
            <a:r>
              <a:rPr lang="en"/>
              <a:t> </a:t>
            </a:r>
            <a:endParaRPr/>
          </a:p>
          <a:p>
            <a:pPr marL="457200" lvl="0" indent="-298450" algn="l" rtl="0">
              <a:spcBef>
                <a:spcPts val="0"/>
              </a:spcBef>
              <a:spcAft>
                <a:spcPts val="0"/>
              </a:spcAft>
              <a:buSzPts val="1100"/>
              <a:buChar char="●"/>
            </a:pPr>
            <a:r>
              <a:rPr lang="en"/>
              <a:t> </a:t>
            </a:r>
            <a:endParaRPr/>
          </a:p>
          <a:p>
            <a:pPr marL="914400" lvl="1" indent="-298450" algn="l" rtl="0">
              <a:spcBef>
                <a:spcPts val="0"/>
              </a:spcBef>
              <a:spcAft>
                <a:spcPts val="0"/>
              </a:spcAft>
              <a:buSzPts val="1100"/>
              <a:buChar char="○"/>
            </a:pPr>
            <a:r>
              <a:rPr lang="en"/>
              <a:t>  </a:t>
            </a:r>
            <a:endParaRPr/>
          </a:p>
          <a:p>
            <a:pPr marL="914400" lvl="1" indent="-298450" algn="l" rtl="0">
              <a:spcBef>
                <a:spcPts val="0"/>
              </a:spcBef>
              <a:spcAft>
                <a:spcPts val="0"/>
              </a:spcAft>
              <a:buSzPts val="1100"/>
              <a:buChar char="○"/>
            </a:pPr>
            <a:r>
              <a:rPr lang="en"/>
              <a:t> </a:t>
            </a:r>
            <a:endParaRPr/>
          </a:p>
          <a:p>
            <a:pPr marL="914400" lvl="1" indent="-298450" algn="l" rtl="0">
              <a:spcBef>
                <a:spcPts val="0"/>
              </a:spcBef>
              <a:spcAft>
                <a:spcPts val="0"/>
              </a:spcAft>
              <a:buSzPts val="1100"/>
              <a:buChar char="○"/>
            </a:pPr>
            <a:r>
              <a:rPr lang="en"/>
              <a:t>To help get 36+ hours in their field</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d1f8df0e79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d1f8df0e7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end have Tanya talk about last bullet–Jennifer can cover for Tanya….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1725550df5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1725550df5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1ed3b9671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1ed3b9671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out from groups]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1725550df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1725550df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[move quickly through this slide]</a:t>
            </a:r>
            <a:endParaRPr/>
          </a:p>
          <a:p>
            <a:pPr marL="0" lvl="0" indent="0" algn="l" rtl="0">
              <a:spcBef>
                <a:spcPts val="0"/>
              </a:spcBef>
              <a:spcAft>
                <a:spcPts val="0"/>
              </a:spcAft>
              <a:buNone/>
            </a:pPr>
            <a:r>
              <a:rPr lang="en"/>
              <a:t>This indicator category is in the most control of an LEA.</a:t>
            </a:r>
            <a:endParaRPr/>
          </a:p>
          <a:p>
            <a:pPr marL="0" lvl="0" indent="0" algn="l" rtl="0">
              <a:spcBef>
                <a:spcPts val="0"/>
              </a:spcBef>
              <a:spcAft>
                <a:spcPts val="0"/>
              </a:spcAft>
              <a:buNone/>
            </a:pPr>
            <a:r>
              <a:rPr lang="en"/>
              <a:t>[after second bullet] Use the strategies noted in the section for all EDT indicators.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0b93bb8cbc_1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0b93bb8cbc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training # 3 of 4.</a:t>
            </a:r>
            <a:endParaRPr/>
          </a:p>
          <a:p>
            <a:pPr marL="0" lvl="0" indent="0" algn="l" rtl="0">
              <a:spcBef>
                <a:spcPts val="0"/>
              </a:spcBef>
              <a:spcAft>
                <a:spcPts val="0"/>
              </a:spcAft>
              <a:buNone/>
            </a:pPr>
            <a:r>
              <a:rPr lang="en"/>
              <a:t>[end] Other data may be useful in seeing the full picture of your EDT data. Historical data can help identify if a problem is persisting or lessening. Local data can ensure accuracy in reporting as well. Putting faces to the data is also beneficial.</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d1f8df0e79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d1f8df0e7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1725550df5_0_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1725550df5_0_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1ed3b9671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11ed3b9671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out from groups]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1725550df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1725550df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1725550df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1725550df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1725550df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1725550df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[Jennifer] disclaimer: Educator Workforce Program Grant was funded with ESSER so it may not happen again in 22-23.</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1725550df5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11725550df5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0bd45b49df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10bd45b49d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0bd45b49df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10bd45b49d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1ed3b9671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11ed3b9671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0b93bb8cbc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0b93bb8cbc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0b93bb8cbc_1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0b93bb8cbc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0bd45b49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10bd45b49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1725550df5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11725550df5_0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Hopefully the example strategies we discussed have triggered some thoughts and drive some reflections of your LEA’s practices.</a:t>
            </a:r>
            <a:endParaRPr/>
          </a:p>
          <a:p>
            <a:pPr marL="0" lvl="0" indent="0" algn="l" rtl="0">
              <a:spcBef>
                <a:spcPts val="0"/>
              </a:spcBef>
              <a:spcAft>
                <a:spcPts val="0"/>
              </a:spcAft>
              <a:buNone/>
            </a:pPr>
            <a:r>
              <a:rPr lang="en"/>
              <a:t>If you’d like to dig deeper into some next steps in analyzing and using EDT data, visit our website where you can find many tools on moving toward and sustaining an equitable distribution of your teachers.</a:t>
            </a:r>
            <a:endParaRPr/>
          </a:p>
          <a:p>
            <a:pPr marL="0" lvl="0" indent="0" algn="l" rtl="0">
              <a:spcBef>
                <a:spcPts val="0"/>
              </a:spcBef>
              <a:spcAft>
                <a:spcPts val="0"/>
              </a:spcAft>
              <a:buNone/>
            </a:pPr>
            <a:r>
              <a:rPr lang="en"/>
              <a:t>Our archive of trainings has our tow previous trainings and is where we will post this recording and slidedeck.</a:t>
            </a:r>
            <a:endParaRPr/>
          </a:p>
          <a:p>
            <a:pPr marL="0" lvl="0" indent="0" algn="l" rtl="0">
              <a:spcBef>
                <a:spcPts val="0"/>
              </a:spcBef>
              <a:spcAft>
                <a:spcPts val="0"/>
              </a:spcAft>
              <a:buNone/>
            </a:pPr>
            <a:r>
              <a:rPr lang="en"/>
              <a:t>Orange arrow identifies some the the resources that were linked or used in this presentation and may be a good place to start.</a:t>
            </a:r>
            <a:endParaRPr/>
          </a:p>
        </p:txBody>
      </p:sp>
      <p:sp>
        <p:nvSpPr>
          <p:cNvPr id="639" name="Google Shape;639;g11725550df5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0bd45b49d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0bd45b49d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1ed3b9671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1ed3b9671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10b93bb8cbc_1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10b93bb8cbc_1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0b93bb8cbc_1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10b93bb8cbc_1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people for participating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0b93bb8cbc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0b93bb8cbc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end]</a:t>
            </a:r>
            <a:endParaRPr/>
          </a:p>
          <a:p>
            <a:pPr marL="457200" lvl="0" indent="-298450" algn="l" rtl="0">
              <a:spcBef>
                <a:spcPts val="0"/>
              </a:spcBef>
              <a:spcAft>
                <a:spcPts val="0"/>
              </a:spcAft>
              <a:buSzPts val="1100"/>
              <a:buChar char="●"/>
            </a:pPr>
            <a:r>
              <a:rPr lang="en"/>
              <a:t>Niko screen shares for Jamboard demo</a:t>
            </a:r>
            <a:endParaRPr/>
          </a:p>
          <a:p>
            <a:pPr marL="457200" lvl="0" indent="-298450" algn="l" rtl="0">
              <a:spcBef>
                <a:spcPts val="0"/>
              </a:spcBef>
              <a:spcAft>
                <a:spcPts val="0"/>
              </a:spcAft>
              <a:buSzPts val="1100"/>
              <a:buChar char="●"/>
            </a:pPr>
            <a:r>
              <a:rPr lang="en"/>
              <a:t>Explain jamboard and using a sticky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0b93bb8cbc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0b93bb8cbc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0be48c6d7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0be48c6d7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[end] As we run EDT analyses during and after the COVID years, that data could be very useful and could be used in your comp needs assessments.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0d29a752b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0d29a752b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0" y="0"/>
            <a:ext cx="9144024" cy="5166574"/>
          </a:xfrm>
          <a:prstGeom prst="rect">
            <a:avLst/>
          </a:prstGeom>
          <a:noFill/>
          <a:ln>
            <a:noFill/>
          </a:ln>
        </p:spPr>
      </p:pic>
      <p:sp>
        <p:nvSpPr>
          <p:cNvPr id="16" name="Google Shape;16;p2"/>
          <p:cNvSpPr txBox="1">
            <a:spLocks noGrp="1"/>
          </p:cNvSpPr>
          <p:nvPr>
            <p:ph type="ctrTitle" idx="2"/>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7" name="Google Shape;17;p2"/>
          <p:cNvSpPr txBox="1">
            <a:spLocks noGrp="1"/>
          </p:cNvSpPr>
          <p:nvPr>
            <p:ph type="subTitle" idx="3"/>
          </p:nvPr>
        </p:nvSpPr>
        <p:spPr>
          <a:xfrm>
            <a:off x="311700" y="2834125"/>
            <a:ext cx="8520600" cy="792600"/>
          </a:xfrm>
          <a:prstGeom prst="rect">
            <a:avLst/>
          </a:prstGeom>
        </p:spPr>
        <p:txBody>
          <a:bodyPr spcFirstLastPara="1" wrap="square" lIns="0" tIns="0" rIns="0" bIns="0"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8" name="Google Shape;18;p2"/>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70"/>
        <p:cNvGrpSpPr/>
        <p:nvPr/>
      </p:nvGrpSpPr>
      <p:grpSpPr>
        <a:xfrm>
          <a:off x="0" y="0"/>
          <a:ext cx="0" cy="0"/>
          <a:chOff x="0" y="0"/>
          <a:chExt cx="0" cy="0"/>
        </a:xfrm>
      </p:grpSpPr>
      <p:pic>
        <p:nvPicPr>
          <p:cNvPr id="71" name="Google Shape;71;p11"/>
          <p:cNvPicPr preferRelativeResize="0"/>
          <p:nvPr/>
        </p:nvPicPr>
        <p:blipFill>
          <a:blip r:embed="rId2">
            <a:alphaModFix/>
          </a:blip>
          <a:stretch>
            <a:fillRect/>
          </a:stretch>
        </p:blipFill>
        <p:spPr>
          <a:xfrm>
            <a:off x="0" y="0"/>
            <a:ext cx="9144003" cy="910828"/>
          </a:xfrm>
          <a:prstGeom prst="rect">
            <a:avLst/>
          </a:prstGeom>
          <a:noFill/>
          <a:ln>
            <a:noFill/>
          </a:ln>
        </p:spPr>
      </p:pic>
      <p:sp>
        <p:nvSpPr>
          <p:cNvPr id="72" name="Google Shape;72;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3" name="Google Shape;73;p1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74" name="Google Shape;74;p1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75" name="Google Shape;75;p1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76" name="Google Shape;76;p1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77"/>
        <p:cNvGrpSpPr/>
        <p:nvPr/>
      </p:nvGrpSpPr>
      <p:grpSpPr>
        <a:xfrm>
          <a:off x="0" y="0"/>
          <a:ext cx="0" cy="0"/>
          <a:chOff x="0" y="0"/>
          <a:chExt cx="0" cy="0"/>
        </a:xfrm>
      </p:grpSpPr>
      <p:pic>
        <p:nvPicPr>
          <p:cNvPr id="78" name="Google Shape;78;p12"/>
          <p:cNvPicPr preferRelativeResize="0"/>
          <p:nvPr/>
        </p:nvPicPr>
        <p:blipFill>
          <a:blip r:embed="rId2">
            <a:alphaModFix/>
          </a:blip>
          <a:stretch>
            <a:fillRect/>
          </a:stretch>
        </p:blipFill>
        <p:spPr>
          <a:xfrm>
            <a:off x="0" y="0"/>
            <a:ext cx="9144003" cy="910828"/>
          </a:xfrm>
          <a:prstGeom prst="rect">
            <a:avLst/>
          </a:prstGeom>
          <a:noFill/>
          <a:ln>
            <a:noFill/>
          </a:ln>
        </p:spPr>
      </p:pic>
      <p:sp>
        <p:nvSpPr>
          <p:cNvPr id="79" name="Google Shape;79;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80" name="Google Shape;80;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1" name="Google Shape;81;p1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82" name="Google Shape;82;p1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83"/>
        <p:cNvGrpSpPr/>
        <p:nvPr/>
      </p:nvGrpSpPr>
      <p:grpSpPr>
        <a:xfrm>
          <a:off x="0" y="0"/>
          <a:ext cx="0" cy="0"/>
          <a:chOff x="0" y="0"/>
          <a:chExt cx="0" cy="0"/>
        </a:xfrm>
      </p:grpSpPr>
      <p:pic>
        <p:nvPicPr>
          <p:cNvPr id="84" name="Google Shape;84;p13"/>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85" name="Google Shape;85;p13"/>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86" name="Google Shape;86;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87"/>
        <p:cNvGrpSpPr/>
        <p:nvPr/>
      </p:nvGrpSpPr>
      <p:grpSpPr>
        <a:xfrm>
          <a:off x="0" y="0"/>
          <a:ext cx="0" cy="0"/>
          <a:chOff x="0" y="0"/>
          <a:chExt cx="0" cy="0"/>
        </a:xfrm>
      </p:grpSpPr>
      <p:sp>
        <p:nvSpPr>
          <p:cNvPr id="88" name="Google Shape;88;p14"/>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4"/>
          <p:cNvPicPr preferRelativeResize="0"/>
          <p:nvPr/>
        </p:nvPicPr>
        <p:blipFill>
          <a:blip r:embed="rId2">
            <a:alphaModFix/>
          </a:blip>
          <a:stretch>
            <a:fillRect/>
          </a:stretch>
        </p:blipFill>
        <p:spPr>
          <a:xfrm>
            <a:off x="0" y="0"/>
            <a:ext cx="9144003" cy="910828"/>
          </a:xfrm>
          <a:prstGeom prst="rect">
            <a:avLst/>
          </a:prstGeom>
          <a:noFill/>
          <a:ln>
            <a:noFill/>
          </a:ln>
        </p:spPr>
      </p:pic>
      <p:sp>
        <p:nvSpPr>
          <p:cNvPr id="90" name="Google Shape;9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1" name="Google Shape;91;p14"/>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2" name="Google Shape;92;p14"/>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93" name="Google Shape;93;p14"/>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4" name="Google Shape;94;p1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95"/>
        <p:cNvGrpSpPr/>
        <p:nvPr/>
      </p:nvGrpSpPr>
      <p:grpSpPr>
        <a:xfrm>
          <a:off x="0" y="0"/>
          <a:ext cx="0" cy="0"/>
          <a:chOff x="0" y="0"/>
          <a:chExt cx="0" cy="0"/>
        </a:xfrm>
      </p:grpSpPr>
      <p:pic>
        <p:nvPicPr>
          <p:cNvPr id="96" name="Google Shape;96;p15"/>
          <p:cNvPicPr preferRelativeResize="0"/>
          <p:nvPr/>
        </p:nvPicPr>
        <p:blipFill>
          <a:blip r:embed="rId2">
            <a:alphaModFix/>
          </a:blip>
          <a:stretch>
            <a:fillRect/>
          </a:stretch>
        </p:blipFill>
        <p:spPr>
          <a:xfrm>
            <a:off x="0" y="0"/>
            <a:ext cx="9144003" cy="910828"/>
          </a:xfrm>
          <a:prstGeom prst="rect">
            <a:avLst/>
          </a:prstGeom>
          <a:noFill/>
          <a:ln>
            <a:noFill/>
          </a:ln>
        </p:spPr>
      </p:pic>
      <p:sp>
        <p:nvSpPr>
          <p:cNvPr id="97" name="Google Shape;9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15"/>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9" name="Google Shape;99;p15"/>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0" name="Google Shape;100;p1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1" name="Google Shape;101;p15"/>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2" name="Google Shape;102;p1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3" name="Google Shape;103;p15"/>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04"/>
        <p:cNvGrpSpPr/>
        <p:nvPr/>
      </p:nvGrpSpPr>
      <p:grpSpPr>
        <a:xfrm>
          <a:off x="0" y="0"/>
          <a:ext cx="0" cy="0"/>
          <a:chOff x="0" y="0"/>
          <a:chExt cx="0" cy="0"/>
        </a:xfrm>
      </p:grpSpPr>
      <p:pic>
        <p:nvPicPr>
          <p:cNvPr id="105" name="Google Shape;105;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 name="Google Shape;106;p16"/>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07" name="Google Shape;107;p16"/>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08" name="Google Shape;108;p16"/>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09"/>
        <p:cNvGrpSpPr/>
        <p:nvPr/>
      </p:nvGrpSpPr>
      <p:grpSpPr>
        <a:xfrm>
          <a:off x="0" y="0"/>
          <a:ext cx="0" cy="0"/>
          <a:chOff x="0" y="0"/>
          <a:chExt cx="0" cy="0"/>
        </a:xfrm>
      </p:grpSpPr>
      <p:pic>
        <p:nvPicPr>
          <p:cNvPr id="110" name="Google Shape;110;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1" name="Google Shape;111;p17"/>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112"/>
        <p:cNvGrpSpPr/>
        <p:nvPr/>
      </p:nvGrpSpPr>
      <p:grpSpPr>
        <a:xfrm>
          <a:off x="0" y="0"/>
          <a:ext cx="0" cy="0"/>
          <a:chOff x="0" y="0"/>
          <a:chExt cx="0" cy="0"/>
        </a:xfrm>
      </p:grpSpPr>
      <p:pic>
        <p:nvPicPr>
          <p:cNvPr id="113" name="Google Shape;113;p18"/>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114" name="Google Shape;114;p18"/>
          <p:cNvPicPr preferRelativeResize="0"/>
          <p:nvPr/>
        </p:nvPicPr>
        <p:blipFill>
          <a:blip r:embed="rId3">
            <a:alphaModFix/>
          </a:blip>
          <a:stretch>
            <a:fillRect/>
          </a:stretch>
        </p:blipFill>
        <p:spPr>
          <a:xfrm>
            <a:off x="0" y="0"/>
            <a:ext cx="9144000" cy="914400"/>
          </a:xfrm>
          <a:prstGeom prst="rect">
            <a:avLst/>
          </a:prstGeom>
          <a:noFill/>
          <a:ln>
            <a:noFill/>
          </a:ln>
        </p:spPr>
      </p:pic>
      <p:sp>
        <p:nvSpPr>
          <p:cNvPr id="115" name="Google Shape;115;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6" name="Google Shape;116;p1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117" name="Google Shape;117;p18"/>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18" name="Google Shape;118;p1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119"/>
        <p:cNvGrpSpPr/>
        <p:nvPr/>
      </p:nvGrpSpPr>
      <p:grpSpPr>
        <a:xfrm>
          <a:off x="0" y="0"/>
          <a:ext cx="0" cy="0"/>
          <a:chOff x="0" y="0"/>
          <a:chExt cx="0" cy="0"/>
        </a:xfrm>
      </p:grpSpPr>
      <p:pic>
        <p:nvPicPr>
          <p:cNvPr id="120" name="Google Shape;120;p19"/>
          <p:cNvPicPr preferRelativeResize="0"/>
          <p:nvPr/>
        </p:nvPicPr>
        <p:blipFill>
          <a:blip r:embed="rId2">
            <a:alphaModFix/>
          </a:blip>
          <a:stretch>
            <a:fillRect/>
          </a:stretch>
        </p:blipFill>
        <p:spPr>
          <a:xfrm>
            <a:off x="0" y="0"/>
            <a:ext cx="9144000" cy="914400"/>
          </a:xfrm>
          <a:prstGeom prst="rect">
            <a:avLst/>
          </a:prstGeom>
          <a:noFill/>
          <a:ln>
            <a:noFill/>
          </a:ln>
        </p:spPr>
      </p:pic>
      <p:sp>
        <p:nvSpPr>
          <p:cNvPr id="121" name="Google Shape;12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23" name="Google Shape;123;p1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24" name="Google Shape;124;p19"/>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25" name="Google Shape;125;p1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126"/>
        <p:cNvGrpSpPr/>
        <p:nvPr/>
      </p:nvGrpSpPr>
      <p:grpSpPr>
        <a:xfrm>
          <a:off x="0" y="0"/>
          <a:ext cx="0" cy="0"/>
          <a:chOff x="0" y="0"/>
          <a:chExt cx="0" cy="0"/>
        </a:xfrm>
      </p:grpSpPr>
      <p:sp>
        <p:nvSpPr>
          <p:cNvPr id="127" name="Google Shape;127;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8" name="Google Shape;128;p2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29" name="Google Shape;129;p20"/>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30" name="Google Shape;130;p20"/>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1" name="Google Shape;21;p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3"/>
          <p:cNvPicPr preferRelativeResize="0"/>
          <p:nvPr/>
        </p:nvPicPr>
        <p:blipFill>
          <a:blip r:embed="rId2">
            <a:alphaModFix/>
          </a:blip>
          <a:stretch>
            <a:fillRect/>
          </a:stretch>
        </p:blipFill>
        <p:spPr>
          <a:xfrm>
            <a:off x="0" y="0"/>
            <a:ext cx="9144024" cy="5166574"/>
          </a:xfrm>
          <a:prstGeom prst="rect">
            <a:avLst/>
          </a:prstGeom>
          <a:noFill/>
          <a:ln>
            <a:noFill/>
          </a:ln>
        </p:spPr>
      </p:pic>
      <p:sp>
        <p:nvSpPr>
          <p:cNvPr id="24" name="Google Shape;24;p3"/>
          <p:cNvSpPr txBox="1">
            <a:spLocks noGrp="1"/>
          </p:cNvSpPr>
          <p:nvPr>
            <p:ph type="ctrTitle" idx="2"/>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131"/>
        <p:cNvGrpSpPr/>
        <p:nvPr/>
      </p:nvGrpSpPr>
      <p:grpSpPr>
        <a:xfrm>
          <a:off x="0" y="0"/>
          <a:ext cx="0" cy="0"/>
          <a:chOff x="0" y="0"/>
          <a:chExt cx="0" cy="0"/>
        </a:xfrm>
      </p:grpSpPr>
      <p:sp>
        <p:nvSpPr>
          <p:cNvPr id="132" name="Google Shape;132;p2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21"/>
          <p:cNvPicPr preferRelativeResize="0"/>
          <p:nvPr/>
        </p:nvPicPr>
        <p:blipFill>
          <a:blip r:embed="rId2">
            <a:alphaModFix/>
          </a:blip>
          <a:stretch>
            <a:fillRect/>
          </a:stretch>
        </p:blipFill>
        <p:spPr>
          <a:xfrm>
            <a:off x="0" y="0"/>
            <a:ext cx="9144000" cy="914400"/>
          </a:xfrm>
          <a:prstGeom prst="rect">
            <a:avLst/>
          </a:prstGeom>
          <a:noFill/>
          <a:ln>
            <a:noFill/>
          </a:ln>
        </p:spPr>
      </p:pic>
      <p:sp>
        <p:nvSpPr>
          <p:cNvPr id="134" name="Google Shape;134;p2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35" name="Google Shape;135;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36" name="Google Shape;136;p2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37" name="Google Shape;137;p21"/>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138" name="Google Shape;138;p2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139"/>
        <p:cNvGrpSpPr/>
        <p:nvPr/>
      </p:nvGrpSpPr>
      <p:grpSpPr>
        <a:xfrm>
          <a:off x="0" y="0"/>
          <a:ext cx="0" cy="0"/>
          <a:chOff x="0" y="0"/>
          <a:chExt cx="0" cy="0"/>
        </a:xfrm>
      </p:grpSpPr>
      <p:pic>
        <p:nvPicPr>
          <p:cNvPr id="140" name="Google Shape;140;p2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41" name="Google Shape;141;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42" name="Google Shape;142;p22"/>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43" name="Google Shape;143;p2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44" name="Google Shape;144;p2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45" name="Google Shape;145;p2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46" name="Google Shape;146;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147"/>
        <p:cNvGrpSpPr/>
        <p:nvPr/>
      </p:nvGrpSpPr>
      <p:grpSpPr>
        <a:xfrm>
          <a:off x="0" y="0"/>
          <a:ext cx="0" cy="0"/>
          <a:chOff x="0" y="0"/>
          <a:chExt cx="0" cy="0"/>
        </a:xfrm>
      </p:grpSpPr>
      <p:pic>
        <p:nvPicPr>
          <p:cNvPr id="148" name="Google Shape;148;p23"/>
          <p:cNvPicPr preferRelativeResize="0"/>
          <p:nvPr/>
        </p:nvPicPr>
        <p:blipFill>
          <a:blip r:embed="rId2">
            <a:alphaModFix/>
          </a:blip>
          <a:stretch>
            <a:fillRect/>
          </a:stretch>
        </p:blipFill>
        <p:spPr>
          <a:xfrm>
            <a:off x="0" y="0"/>
            <a:ext cx="9143990" cy="5143500"/>
          </a:xfrm>
          <a:prstGeom prst="rect">
            <a:avLst/>
          </a:prstGeom>
          <a:noFill/>
          <a:ln>
            <a:noFill/>
          </a:ln>
        </p:spPr>
      </p:pic>
      <p:sp>
        <p:nvSpPr>
          <p:cNvPr id="149" name="Google Shape;149;p2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0" name="Google Shape;150;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51" name="Google Shape;151;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52" name="Google Shape;152;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153"/>
        <p:cNvGrpSpPr/>
        <p:nvPr/>
      </p:nvGrpSpPr>
      <p:grpSpPr>
        <a:xfrm>
          <a:off x="0" y="0"/>
          <a:ext cx="0" cy="0"/>
          <a:chOff x="0" y="0"/>
          <a:chExt cx="0" cy="0"/>
        </a:xfrm>
      </p:grpSpPr>
      <p:pic>
        <p:nvPicPr>
          <p:cNvPr id="154" name="Google Shape;154;p24"/>
          <p:cNvPicPr preferRelativeResize="0"/>
          <p:nvPr/>
        </p:nvPicPr>
        <p:blipFill>
          <a:blip r:embed="rId2">
            <a:alphaModFix/>
          </a:blip>
          <a:stretch>
            <a:fillRect/>
          </a:stretch>
        </p:blipFill>
        <p:spPr>
          <a:xfrm>
            <a:off x="0" y="0"/>
            <a:ext cx="9143990" cy="5143500"/>
          </a:xfrm>
          <a:prstGeom prst="rect">
            <a:avLst/>
          </a:prstGeom>
          <a:noFill/>
          <a:ln>
            <a:noFill/>
          </a:ln>
        </p:spPr>
      </p:pic>
      <p:sp>
        <p:nvSpPr>
          <p:cNvPr id="155" name="Google Shape;155;p2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6" name="Google Shape;156;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157"/>
        <p:cNvGrpSpPr/>
        <p:nvPr/>
      </p:nvGrpSpPr>
      <p:grpSpPr>
        <a:xfrm>
          <a:off x="0" y="0"/>
          <a:ext cx="0" cy="0"/>
          <a:chOff x="0" y="0"/>
          <a:chExt cx="0" cy="0"/>
        </a:xfrm>
      </p:grpSpPr>
      <p:pic>
        <p:nvPicPr>
          <p:cNvPr id="158" name="Google Shape;158;p25"/>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59" name="Google Shape;159;p2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60" name="Google Shape;160;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61" name="Google Shape;161;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162" name="Google Shape;162;p25"/>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63" name="Google Shape;163;p2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164"/>
        <p:cNvGrpSpPr/>
        <p:nvPr/>
      </p:nvGrpSpPr>
      <p:grpSpPr>
        <a:xfrm>
          <a:off x="0" y="0"/>
          <a:ext cx="0" cy="0"/>
          <a:chOff x="0" y="0"/>
          <a:chExt cx="0" cy="0"/>
        </a:xfrm>
      </p:grpSpPr>
      <p:pic>
        <p:nvPicPr>
          <p:cNvPr id="165" name="Google Shape;165;p26"/>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66" name="Google Shape;166;p26"/>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67" name="Google Shape;167;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168" name="Google Shape;168;p2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69" name="Google Shape;169;p2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170"/>
        <p:cNvGrpSpPr/>
        <p:nvPr/>
      </p:nvGrpSpPr>
      <p:grpSpPr>
        <a:xfrm>
          <a:off x="0" y="0"/>
          <a:ext cx="0" cy="0"/>
          <a:chOff x="0" y="0"/>
          <a:chExt cx="0" cy="0"/>
        </a:xfrm>
      </p:grpSpPr>
      <p:pic>
        <p:nvPicPr>
          <p:cNvPr id="171" name="Google Shape;171;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72" name="Google Shape;172;p2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73" name="Google Shape;173;p2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174"/>
        <p:cNvGrpSpPr/>
        <p:nvPr/>
      </p:nvGrpSpPr>
      <p:grpSpPr>
        <a:xfrm>
          <a:off x="0" y="0"/>
          <a:ext cx="0" cy="0"/>
          <a:chOff x="0" y="0"/>
          <a:chExt cx="0" cy="0"/>
        </a:xfrm>
      </p:grpSpPr>
      <p:sp>
        <p:nvSpPr>
          <p:cNvPr id="175" name="Google Shape;175;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8"/>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177" name="Google Shape;17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178" name="Google Shape;178;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179" name="Google Shape;17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0" name="Google Shape;180;p28"/>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1" name="Google Shape;181;p28"/>
          <p:cNvPicPr preferRelativeResize="0"/>
          <p:nvPr/>
        </p:nvPicPr>
        <p:blipFill>
          <a:blip r:embed="rId3">
            <a:alphaModFix/>
          </a:blip>
          <a:stretch>
            <a:fillRect/>
          </a:stretch>
        </p:blipFill>
        <p:spPr>
          <a:xfrm>
            <a:off x="4524250" y="4676400"/>
            <a:ext cx="867951" cy="369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182"/>
        <p:cNvGrpSpPr/>
        <p:nvPr/>
      </p:nvGrpSpPr>
      <p:grpSpPr>
        <a:xfrm>
          <a:off x="0" y="0"/>
          <a:ext cx="0" cy="0"/>
          <a:chOff x="0" y="0"/>
          <a:chExt cx="0" cy="0"/>
        </a:xfrm>
      </p:grpSpPr>
      <p:pic>
        <p:nvPicPr>
          <p:cNvPr id="183" name="Google Shape;183;p29"/>
          <p:cNvPicPr preferRelativeResize="0"/>
          <p:nvPr/>
        </p:nvPicPr>
        <p:blipFill>
          <a:blip r:embed="rId2">
            <a:alphaModFix/>
          </a:blip>
          <a:stretch>
            <a:fillRect/>
          </a:stretch>
        </p:blipFill>
        <p:spPr>
          <a:xfrm>
            <a:off x="0" y="0"/>
            <a:ext cx="9144000" cy="914400"/>
          </a:xfrm>
          <a:prstGeom prst="rect">
            <a:avLst/>
          </a:prstGeom>
          <a:noFill/>
          <a:ln>
            <a:noFill/>
          </a:ln>
        </p:spPr>
      </p:pic>
      <p:sp>
        <p:nvSpPr>
          <p:cNvPr id="184" name="Google Shape;184;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5" name="Google Shape;185;p2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6" name="Google Shape;186;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7" name="Google Shape;187;p29"/>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88" name="Google Shape;188;p29"/>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9" name="Google Shape;189;p29"/>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3">
  <p:cSld name="TITLE_3">
    <p:bg>
      <p:bgPr>
        <a:solidFill>
          <a:schemeClr val="dk1"/>
        </a:solidFill>
        <a:effectLst/>
      </p:bgPr>
    </p:bg>
    <p:spTree>
      <p:nvGrpSpPr>
        <p:cNvPr id="1" name="Shape 190"/>
        <p:cNvGrpSpPr/>
        <p:nvPr/>
      </p:nvGrpSpPr>
      <p:grpSpPr>
        <a:xfrm>
          <a:off x="0" y="0"/>
          <a:ext cx="0" cy="0"/>
          <a:chOff x="0" y="0"/>
          <a:chExt cx="0" cy="0"/>
        </a:xfrm>
      </p:grpSpPr>
      <p:cxnSp>
        <p:nvCxnSpPr>
          <p:cNvPr id="191" name="Google Shape;191;p30"/>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92" name="Google Shape;192;p30"/>
          <p:cNvSpPr txBox="1">
            <a:spLocks noGrp="1"/>
          </p:cNvSpPr>
          <p:nvPr>
            <p:ph type="ctrTitle"/>
          </p:nvPr>
        </p:nvSpPr>
        <p:spPr>
          <a:xfrm>
            <a:off x="510450" y="1257300"/>
            <a:ext cx="8123100" cy="158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4800"/>
              <a:buChar char="●"/>
              <a:defRPr sz="4800">
                <a:solidFill>
                  <a:schemeClr val="lt1"/>
                </a:solidFill>
              </a:defRPr>
            </a:lvl1pPr>
            <a:lvl2pPr lvl="1" rtl="0">
              <a:spcBef>
                <a:spcPts val="0"/>
              </a:spcBef>
              <a:spcAft>
                <a:spcPts val="0"/>
              </a:spcAft>
              <a:buClr>
                <a:schemeClr val="lt1"/>
              </a:buClr>
              <a:buSzPts val="4800"/>
              <a:buChar char="○"/>
              <a:defRPr sz="4800">
                <a:solidFill>
                  <a:schemeClr val="lt1"/>
                </a:solidFill>
              </a:defRPr>
            </a:lvl2pPr>
            <a:lvl3pPr lvl="2" rtl="0">
              <a:spcBef>
                <a:spcPts val="0"/>
              </a:spcBef>
              <a:spcAft>
                <a:spcPts val="0"/>
              </a:spcAft>
              <a:buClr>
                <a:schemeClr val="lt1"/>
              </a:buClr>
              <a:buSzPts val="4800"/>
              <a:buChar char="■"/>
              <a:defRPr sz="4800">
                <a:solidFill>
                  <a:schemeClr val="lt1"/>
                </a:solidFill>
              </a:defRPr>
            </a:lvl3pPr>
            <a:lvl4pPr lvl="3" rtl="0">
              <a:spcBef>
                <a:spcPts val="0"/>
              </a:spcBef>
              <a:spcAft>
                <a:spcPts val="0"/>
              </a:spcAft>
              <a:buClr>
                <a:schemeClr val="lt1"/>
              </a:buClr>
              <a:buSzPts val="4800"/>
              <a:buChar char="●"/>
              <a:defRPr sz="4800">
                <a:solidFill>
                  <a:schemeClr val="lt1"/>
                </a:solidFill>
              </a:defRPr>
            </a:lvl4pPr>
            <a:lvl5pPr lvl="4" rtl="0">
              <a:spcBef>
                <a:spcPts val="0"/>
              </a:spcBef>
              <a:spcAft>
                <a:spcPts val="0"/>
              </a:spcAft>
              <a:buClr>
                <a:schemeClr val="lt1"/>
              </a:buClr>
              <a:buSzPts val="4800"/>
              <a:buChar char="○"/>
              <a:defRPr sz="4800">
                <a:solidFill>
                  <a:schemeClr val="lt1"/>
                </a:solidFill>
              </a:defRPr>
            </a:lvl5pPr>
            <a:lvl6pPr lvl="5" rtl="0">
              <a:spcBef>
                <a:spcPts val="0"/>
              </a:spcBef>
              <a:spcAft>
                <a:spcPts val="0"/>
              </a:spcAft>
              <a:buClr>
                <a:schemeClr val="lt1"/>
              </a:buClr>
              <a:buSzPts val="4800"/>
              <a:buChar char="■"/>
              <a:defRPr sz="4800">
                <a:solidFill>
                  <a:schemeClr val="lt1"/>
                </a:solidFill>
              </a:defRPr>
            </a:lvl6pPr>
            <a:lvl7pPr lvl="6" rtl="0">
              <a:spcBef>
                <a:spcPts val="0"/>
              </a:spcBef>
              <a:spcAft>
                <a:spcPts val="0"/>
              </a:spcAft>
              <a:buClr>
                <a:schemeClr val="lt1"/>
              </a:buClr>
              <a:buSzPts val="4800"/>
              <a:buChar char="●"/>
              <a:defRPr sz="4800">
                <a:solidFill>
                  <a:schemeClr val="lt1"/>
                </a:solidFill>
              </a:defRPr>
            </a:lvl7pPr>
            <a:lvl8pPr lvl="7" rtl="0">
              <a:spcBef>
                <a:spcPts val="0"/>
              </a:spcBef>
              <a:spcAft>
                <a:spcPts val="0"/>
              </a:spcAft>
              <a:buClr>
                <a:schemeClr val="lt1"/>
              </a:buClr>
              <a:buSzPts val="4800"/>
              <a:buChar char="○"/>
              <a:defRPr sz="4800">
                <a:solidFill>
                  <a:schemeClr val="lt1"/>
                </a:solidFill>
              </a:defRPr>
            </a:lvl8pPr>
            <a:lvl9pPr lvl="8" rtl="0">
              <a:spcBef>
                <a:spcPts val="0"/>
              </a:spcBef>
              <a:spcAft>
                <a:spcPts val="0"/>
              </a:spcAft>
              <a:buClr>
                <a:schemeClr val="lt1"/>
              </a:buClr>
              <a:buSzPts val="4800"/>
              <a:buChar char="■"/>
              <a:defRPr sz="4800">
                <a:solidFill>
                  <a:schemeClr val="lt1"/>
                </a:solidFill>
              </a:defRPr>
            </a:lvl9pPr>
          </a:lstStyle>
          <a:p>
            <a:endParaRPr/>
          </a:p>
        </p:txBody>
      </p:sp>
      <p:sp>
        <p:nvSpPr>
          <p:cNvPr id="193" name="Google Shape;193;p30"/>
          <p:cNvSpPr txBox="1">
            <a:spLocks noGrp="1"/>
          </p:cNvSpPr>
          <p:nvPr>
            <p:ph type="subTitle" idx="1"/>
          </p:nvPr>
        </p:nvSpPr>
        <p:spPr>
          <a:xfrm>
            <a:off x="510450" y="3182313"/>
            <a:ext cx="8123100" cy="6300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94" name="Google Shape;19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5"/>
        <p:cNvGrpSpPr/>
        <p:nvPr/>
      </p:nvGrpSpPr>
      <p:grpSpPr>
        <a:xfrm>
          <a:off x="0" y="0"/>
          <a:ext cx="0" cy="0"/>
          <a:chOff x="0" y="0"/>
          <a:chExt cx="0" cy="0"/>
        </a:xfrm>
      </p:grpSpPr>
      <p:pic>
        <p:nvPicPr>
          <p:cNvPr id="26" name="Google Shape;26;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7" name="Google Shape;27;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 name="Google Shape;28;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9" name="Google Shape;29;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0" name="Google Shape;30;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1" name="Google Shape;31;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95"/>
        <p:cNvGrpSpPr/>
        <p:nvPr/>
      </p:nvGrpSpPr>
      <p:grpSpPr>
        <a:xfrm>
          <a:off x="0" y="0"/>
          <a:ext cx="0" cy="0"/>
          <a:chOff x="0" y="0"/>
          <a:chExt cx="0" cy="0"/>
        </a:xfrm>
      </p:grpSpPr>
      <p:sp>
        <p:nvSpPr>
          <p:cNvPr id="196" name="Google Shape;196;p3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98" name="Google Shape;198;p31"/>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9" name="Google Shape;19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_COLUMN_TEXT_3">
  <p:cSld name="ONE_COLUMN_TEXT_3">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Char char="●"/>
              <a:defRPr sz="2400"/>
            </a:lvl1pPr>
            <a:lvl2pPr lvl="1" rtl="0">
              <a:spcBef>
                <a:spcPts val="0"/>
              </a:spcBef>
              <a:spcAft>
                <a:spcPts val="0"/>
              </a:spcAft>
              <a:buSzPts val="2400"/>
              <a:buChar char="○"/>
              <a:defRPr sz="2400"/>
            </a:lvl2pPr>
            <a:lvl3pPr lvl="2" rtl="0">
              <a:spcBef>
                <a:spcPts val="0"/>
              </a:spcBef>
              <a:spcAft>
                <a:spcPts val="0"/>
              </a:spcAft>
              <a:buSzPts val="2400"/>
              <a:buChar char="■"/>
              <a:defRPr sz="2400"/>
            </a:lvl3pPr>
            <a:lvl4pPr lvl="3" rtl="0">
              <a:spcBef>
                <a:spcPts val="0"/>
              </a:spcBef>
              <a:spcAft>
                <a:spcPts val="0"/>
              </a:spcAft>
              <a:buSzPts val="2400"/>
              <a:buChar char="●"/>
              <a:defRPr sz="2400"/>
            </a:lvl4pPr>
            <a:lvl5pPr lvl="4" rtl="0">
              <a:spcBef>
                <a:spcPts val="0"/>
              </a:spcBef>
              <a:spcAft>
                <a:spcPts val="0"/>
              </a:spcAft>
              <a:buSzPts val="2400"/>
              <a:buChar char="○"/>
              <a:defRPr sz="2400"/>
            </a:lvl5pPr>
            <a:lvl6pPr lvl="5" rtl="0">
              <a:spcBef>
                <a:spcPts val="0"/>
              </a:spcBef>
              <a:spcAft>
                <a:spcPts val="0"/>
              </a:spcAft>
              <a:buSzPts val="2400"/>
              <a:buChar char="■"/>
              <a:defRPr sz="2400"/>
            </a:lvl6pPr>
            <a:lvl7pPr lvl="6" rtl="0">
              <a:spcBef>
                <a:spcPts val="0"/>
              </a:spcBef>
              <a:spcAft>
                <a:spcPts val="0"/>
              </a:spcAft>
              <a:buSzPts val="2400"/>
              <a:buChar char="●"/>
              <a:defRPr sz="2400"/>
            </a:lvl7pPr>
            <a:lvl8pPr lvl="7" rtl="0">
              <a:spcBef>
                <a:spcPts val="0"/>
              </a:spcBef>
              <a:spcAft>
                <a:spcPts val="0"/>
              </a:spcAft>
              <a:buSzPts val="2400"/>
              <a:buChar char="○"/>
              <a:defRPr sz="2400"/>
            </a:lvl8pPr>
            <a:lvl9pPr lvl="8" rtl="0">
              <a:spcBef>
                <a:spcPts val="0"/>
              </a:spcBef>
              <a:spcAft>
                <a:spcPts val="0"/>
              </a:spcAft>
              <a:buSzPts val="2400"/>
              <a:buChar char="■"/>
              <a:defRPr sz="2400"/>
            </a:lvl9pPr>
          </a:lstStyle>
          <a:p>
            <a:endParaRPr/>
          </a:p>
        </p:txBody>
      </p:sp>
      <p:sp>
        <p:nvSpPr>
          <p:cNvPr id="202" name="Google Shape;202;p32"/>
          <p:cNvSpPr txBox="1">
            <a:spLocks noGrp="1"/>
          </p:cNvSpPr>
          <p:nvPr>
            <p:ph type="body" idx="1"/>
          </p:nvPr>
        </p:nvSpPr>
        <p:spPr>
          <a:xfrm>
            <a:off x="311700" y="1389600"/>
            <a:ext cx="2808000" cy="3179400"/>
          </a:xfrm>
          <a:prstGeom prst="rect">
            <a:avLst/>
          </a:prstGeom>
        </p:spPr>
        <p:txBody>
          <a:bodyPr spcFirstLastPara="1" wrap="square" lIns="0" tIns="0" rIns="0" bIns="0"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03" name="Google Shape;203;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204"/>
        <p:cNvGrpSpPr/>
        <p:nvPr/>
      </p:nvGrpSpPr>
      <p:grpSpPr>
        <a:xfrm>
          <a:off x="0" y="0"/>
          <a:ext cx="0" cy="0"/>
          <a:chOff x="0" y="0"/>
          <a:chExt cx="0" cy="0"/>
        </a:xfrm>
      </p:grpSpPr>
      <p:sp>
        <p:nvSpPr>
          <p:cNvPr id="205" name="Google Shape;205;p3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06" name="Google Shape;206;p3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7" name="Google Shape;207;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_AND_TWO_COLUMNS_2">
  <p:cSld name="TITLE_AND_TWO_COLUMNS_2">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0" name="Google Shape;210;p34"/>
          <p:cNvSpPr txBox="1">
            <a:spLocks noGrp="1"/>
          </p:cNvSpPr>
          <p:nvPr>
            <p:ph type="body" idx="1"/>
          </p:nvPr>
        </p:nvSpPr>
        <p:spPr>
          <a:xfrm>
            <a:off x="311700" y="1152475"/>
            <a:ext cx="3999900" cy="3416400"/>
          </a:xfrm>
          <a:prstGeom prst="rect">
            <a:avLst/>
          </a:prstGeom>
        </p:spPr>
        <p:txBody>
          <a:bodyPr spcFirstLastPara="1" wrap="square" lIns="0" tIns="0" rIns="0" bIns="0"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1" name="Google Shape;211;p34"/>
          <p:cNvSpPr txBox="1">
            <a:spLocks noGrp="1"/>
          </p:cNvSpPr>
          <p:nvPr>
            <p:ph type="body" idx="2"/>
          </p:nvPr>
        </p:nvSpPr>
        <p:spPr>
          <a:xfrm>
            <a:off x="4832400" y="1152475"/>
            <a:ext cx="3999900" cy="3416400"/>
          </a:xfrm>
          <a:prstGeom prst="rect">
            <a:avLst/>
          </a:prstGeom>
        </p:spPr>
        <p:txBody>
          <a:bodyPr spcFirstLastPara="1" wrap="square" lIns="0" tIns="0" rIns="0" bIns="0"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2" name="Google Shape;21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3"/>
        <p:cNvGrpSpPr/>
        <p:nvPr/>
      </p:nvGrpSpPr>
      <p:grpSpPr>
        <a:xfrm>
          <a:off x="0" y="0"/>
          <a:ext cx="0" cy="0"/>
          <a:chOff x="0" y="0"/>
          <a:chExt cx="0" cy="0"/>
        </a:xfrm>
      </p:grpSpPr>
      <p:pic>
        <p:nvPicPr>
          <p:cNvPr id="214" name="Google Shape;214;p3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5" name="Google Shape;215;p3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dk1"/>
              </a:buClr>
              <a:buSzPts val="2100"/>
              <a:buFont typeface="Arial"/>
              <a:buChar char="●"/>
              <a:defRPr sz="2100">
                <a:solidFill>
                  <a:schemeClr val="dk1"/>
                </a:solidFill>
                <a:latin typeface="Arial"/>
                <a:ea typeface="Arial"/>
                <a:cs typeface="Arial"/>
                <a:sym typeface="Aria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16" name="Google Shape;216;p3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1200"/>
              </a:spcBef>
              <a:spcAft>
                <a:spcPts val="0"/>
              </a:spcAft>
              <a:buClr>
                <a:schemeClr val="dk1"/>
              </a:buClr>
              <a:buSzPts val="1500"/>
              <a:buChar char="○"/>
              <a:defRPr sz="1500"/>
            </a:lvl2pPr>
            <a:lvl3pPr marL="1371600" lvl="2" indent="-317500" algn="l" rtl="0">
              <a:lnSpc>
                <a:spcPct val="90000"/>
              </a:lnSpc>
              <a:spcBef>
                <a:spcPts val="1200"/>
              </a:spcBef>
              <a:spcAft>
                <a:spcPts val="0"/>
              </a:spcAft>
              <a:buClr>
                <a:schemeClr val="dk1"/>
              </a:buClr>
              <a:buSzPts val="1400"/>
              <a:buChar char="■"/>
              <a:defRPr sz="1400"/>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pic>
        <p:nvPicPr>
          <p:cNvPr id="217" name="Google Shape;217;p35"/>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8" name="Google Shape;218;p3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9"/>
        <p:cNvGrpSpPr/>
        <p:nvPr/>
      </p:nvGrpSpPr>
      <p:grpSpPr>
        <a:xfrm>
          <a:off x="0" y="0"/>
          <a:ext cx="0" cy="0"/>
          <a:chOff x="0" y="0"/>
          <a:chExt cx="0" cy="0"/>
        </a:xfrm>
      </p:grpSpPr>
      <p:pic>
        <p:nvPicPr>
          <p:cNvPr id="220" name="Google Shape;220;p3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21" name="Google Shape;221;p3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dk1"/>
              </a:buClr>
              <a:buSzPts val="2100"/>
              <a:buFont typeface="Arial"/>
              <a:buChar char="●"/>
              <a:defRPr sz="2100">
                <a:solidFill>
                  <a:schemeClr val="dk1"/>
                </a:solidFill>
                <a:latin typeface="Arial"/>
                <a:ea typeface="Arial"/>
                <a:cs typeface="Arial"/>
                <a:sym typeface="Aria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22" name="Google Shape;222;p3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1200"/>
              </a:spcBef>
              <a:spcAft>
                <a:spcPts val="0"/>
              </a:spcAft>
              <a:buClr>
                <a:schemeClr val="dk1"/>
              </a:buClr>
              <a:buSzPts val="1500"/>
              <a:buChar char="○"/>
              <a:defRPr sz="1500"/>
            </a:lvl2pPr>
            <a:lvl3pPr marL="1371600" lvl="2" indent="-317500" algn="l" rtl="0">
              <a:lnSpc>
                <a:spcPct val="90000"/>
              </a:lnSpc>
              <a:spcBef>
                <a:spcPts val="1200"/>
              </a:spcBef>
              <a:spcAft>
                <a:spcPts val="0"/>
              </a:spcAft>
              <a:buClr>
                <a:schemeClr val="dk1"/>
              </a:buClr>
              <a:buSzPts val="1400"/>
              <a:buChar char="■"/>
              <a:defRPr sz="1400"/>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pic>
        <p:nvPicPr>
          <p:cNvPr id="223" name="Google Shape;223;p3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24" name="Google Shape;224;p3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5" name="Google Shape;225;p36"/>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32"/>
        <p:cNvGrpSpPr/>
        <p:nvPr/>
      </p:nvGrpSpPr>
      <p:grpSpPr>
        <a:xfrm>
          <a:off x="0" y="0"/>
          <a:ext cx="0" cy="0"/>
          <a:chOff x="0" y="0"/>
          <a:chExt cx="0" cy="0"/>
        </a:xfrm>
      </p:grpSpPr>
      <p:pic>
        <p:nvPicPr>
          <p:cNvPr id="33" name="Google Shape;33;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4" name="Google Shape;34;p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5" name="Google Shape;35;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6" name="Google Shape;36;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7" name="Google Shape;37;p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42"/>
        <p:cNvGrpSpPr/>
        <p:nvPr/>
      </p:nvGrpSpPr>
      <p:grpSpPr>
        <a:xfrm>
          <a:off x="0" y="0"/>
          <a:ext cx="0" cy="0"/>
          <a:chOff x="0" y="0"/>
          <a:chExt cx="0" cy="0"/>
        </a:xfrm>
      </p:grpSpPr>
      <p:sp>
        <p:nvSpPr>
          <p:cNvPr id="43" name="Google Shape;43;p7"/>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5" name="Google Shape;45;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6" name="Google Shape;46;p7"/>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47" name="Google Shape;47;p7"/>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48" name="Google Shape;48;p7"/>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49" name="Google Shape;49;p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3" name="Google Shape;53;p8"/>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4" name="Google Shape;54;p8"/>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5" name="Google Shape;55;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6" name="Google Shape;56;p8"/>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7" name="Google Shape;57;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8" name="Google Shape;58;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59"/>
        <p:cNvGrpSpPr/>
        <p:nvPr/>
      </p:nvGrpSpPr>
      <p:grpSpPr>
        <a:xfrm>
          <a:off x="0" y="0"/>
          <a:ext cx="0" cy="0"/>
          <a:chOff x="0" y="0"/>
          <a:chExt cx="0" cy="0"/>
        </a:xfrm>
      </p:grpSpPr>
      <p:pic>
        <p:nvPicPr>
          <p:cNvPr id="60" name="Google Shape;60;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9"/>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63" name="Google Shape;63;p9"/>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64" name="Google Shape;64;p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65" name="Google Shape;65;p9"/>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66"/>
        <p:cNvGrpSpPr/>
        <p:nvPr/>
      </p:nvGrpSpPr>
      <p:grpSpPr>
        <a:xfrm>
          <a:off x="0" y="0"/>
          <a:ext cx="0" cy="0"/>
          <a:chOff x="0" y="0"/>
          <a:chExt cx="0" cy="0"/>
        </a:xfrm>
      </p:grpSpPr>
      <p:pic>
        <p:nvPicPr>
          <p:cNvPr id="67" name="Google Shape;67;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 name="Google Shape;68;p10"/>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69" name="Google Shape;6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7" Type="http://schemas.openxmlformats.org/officeDocument/2006/relationships/hyperlink" Target="https://zoom.us/rec/play/SFsOu6zSh1tF3b_K3GRu6j5id3tBiw6DxJkucGWco2jRbVX2-IBWD9OO3UywkWMCMeIRnob7m7lJZuE.4Cq-QBft9pDY-VR-?autoplay=true&amp;startTime=1643140961000"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s://www.cde.state.co.us/fedprograms/interpretingedtdataworkshop_012522" TargetMode="External"/><Relationship Id="rId5" Type="http://schemas.openxmlformats.org/officeDocument/2006/relationships/hyperlink" Target="https://zoom.us/rec/play/XXy1zKIhowIaX2CWQoA7E7TDX4VNE8IakX4YPLfS93AUWAQElrIY412n-lF2FIMTwWi5-i9w1HjkMmVM.aN2dQfggM1G7Vkro?autoplay=true&amp;startTime=1637093011000" TargetMode="External"/><Relationship Id="rId4" Type="http://schemas.openxmlformats.org/officeDocument/2006/relationships/hyperlink" Target="https://www.cde.state.co.us/fedprograms/regionalnetworkingmeetingppt1118202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mailto:kaloudis_n@cde.state.co.us"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us02web.zoom.us/meeting/register/tZ0qc-GprD4sGteZ3dttcnTVOv-QrmEHkgfL"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s://www.cde.state.co.us/fedprograms/equitabledistributionofteacher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fedprograms/regionalnetworkingmeetingppt11182021"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hyperlink" Target="https://zoom.us/rec/play/XXy1zKIhowIaX2CWQoA7E7TDX4VNE8IakX4YPLfS93AUWAQElrIY412n-lF2FIMTwWi5-i9w1HjkMmVM.aN2dQfggM1G7Vkro?autoplay=true&amp;startTime=163709301100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fedprograms/eseaofficehoursppt1132022"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hyperlink" Target="http://www.cde.state.co.us/site/tlccsurve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educator_recruitment@cde.state.co.us"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hyperlink" Target="https://www.cde.state.co.us/fedprograms/edt-talent-system-self-assessment-too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jamboard.google.com/d/1vppFFw8xyWJsJ0S39gDPqs3w9hIzdoYsHX8Ra20twVk/edit?usp=sharin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hyperlink" Target="https://vimeo.com/688133463" TargetMode="External"/><Relationship Id="rId4" Type="http://schemas.openxmlformats.org/officeDocument/2006/relationships/hyperlink" Target="https://www.cde.state.co.us/cdechart/waiv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www.cde.state.co.us/educatoreffectiveness/flex-adv-evaluation-council"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hyperlink" Target="http://www.cde.state.co.us/educatoreffectiveness/trainingtools" TargetMode="External"/><Relationship Id="rId4" Type="http://schemas.openxmlformats.org/officeDocument/2006/relationships/hyperlink" Target="http://www.cde.state.co.us/educatoreffectiveness/observationfeedbac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de.state.co.us/educatoreffectiveness/ee-regions"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jamboard.google.com/d/1vppFFw8xyWJsJ0S39gDPqs3w9hIzdoYsHX8Ra20twVk/edit?usp=sharing"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educatortalent/contactus"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jamboard.google.com/d/1vppFFw8xyWJsJ0S39gDPqs3w9hIzdoYsHX8Ra20twVk/edit?usp=sharing"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site/tlccsurvey/"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mailto:educator_recruitment@cde.state.co.us"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jamboard.google.com/d/1vppFFw8xyWJsJ0S39gDPqs3w9hIzdoYsHX8Ra20twVk/edit?usp=sharing"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fedprograms/ESEALaunchpad" TargetMode="External"/><Relationship Id="rId2" Type="http://schemas.openxmlformats.org/officeDocument/2006/relationships/notesSlide" Target="../notesSlides/notesSlide44.xml"/><Relationship Id="rId1" Type="http://schemas.openxmlformats.org/officeDocument/2006/relationships/slideLayout" Target="../slideLayouts/slideLayout17.xml"/><Relationship Id="rId4" Type="http://schemas.openxmlformats.org/officeDocument/2006/relationships/hyperlink" Target="https://www.cde.state.co.us/caresact/esser"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unco.edu/colorado-center-for-rural-education/stipends/student-teaching-stipend.aspx" TargetMode="External"/><Relationship Id="rId3" Type="http://schemas.openxmlformats.org/officeDocument/2006/relationships/hyperlink" Target="http://www.cde.state.co.us/educatortalent/edworkforceprogram" TargetMode="External"/><Relationship Id="rId7" Type="http://schemas.openxmlformats.org/officeDocument/2006/relationships/hyperlink" Target="https://www.unco.edu/colorado-center-for-rural-education/stipends/" TargetMode="External"/><Relationship Id="rId2" Type="http://schemas.openxmlformats.org/officeDocument/2006/relationships/notesSlide" Target="../notesSlides/notesSlide45.xml"/><Relationship Id="rId1" Type="http://schemas.openxmlformats.org/officeDocument/2006/relationships/slideLayout" Target="../slideLayouts/slideLayout17.xml"/><Relationship Id="rId6" Type="http://schemas.openxmlformats.org/officeDocument/2006/relationships/hyperlink" Target="https://cdhe.colorado.gov/sites/highered/files/2020-03/rural-teaching-fellowships-fact-sheet_1.pdf" TargetMode="External"/><Relationship Id="rId5" Type="http://schemas.openxmlformats.org/officeDocument/2006/relationships/hyperlink" Target="http://www.cde.state.co.us/educatortalent/retainingteachersgrant" TargetMode="External"/><Relationship Id="rId4" Type="http://schemas.openxmlformats.org/officeDocument/2006/relationships/hyperlink" Target="http://www.cde.state.co.us/educatortalent/principalleadershipinstitut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e.state.co.us/fedprograms/engaging-stakeholders-edt-template-for-leas-final-02052019-websitepptx" TargetMode="External"/><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17.xml"/><Relationship Id="rId5" Type="http://schemas.openxmlformats.org/officeDocument/2006/relationships/hyperlink" Target="https://www.cde.state.co.us/fedprograms/edt-talent-system-self-assessment-tool-instructions" TargetMode="External"/><Relationship Id="rId4" Type="http://schemas.openxmlformats.org/officeDocument/2006/relationships/hyperlink" Target="https://www.cde.state.co.us/fedprograms/edt-talent-system-self-assessment-too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hyperlink" Target="http://www.cde.state.co.us/fedprograms/equitabledistributionofteachers" TargetMode="External"/><Relationship Id="rId2" Type="http://schemas.openxmlformats.org/officeDocument/2006/relationships/notesSlide" Target="../notesSlides/notesSlide52.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hyperlink" Target="mailto:kaloudis_n@cde.state.co.us" TargetMode="External"/><Relationship Id="rId2" Type="http://schemas.openxmlformats.org/officeDocument/2006/relationships/notesSlide" Target="../notesSlides/notesSlide56.xml"/><Relationship Id="rId1" Type="http://schemas.openxmlformats.org/officeDocument/2006/relationships/slideLayout" Target="../slideLayouts/slideLayout17.xml"/><Relationship Id="rId5" Type="http://schemas.openxmlformats.org/officeDocument/2006/relationships/hyperlink" Target="https://www.cde.state.co.us/fedprograms/ov/index" TargetMode="External"/><Relationship Id="rId4" Type="http://schemas.openxmlformats.org/officeDocument/2006/relationships/hyperlink" Target="mailto:negley_t@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jamboard.google.com/d/1vppFFw8xyWJsJ0S39gDPqs3w9hIzdoYsHX8Ra20twVk/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ctrTitle"/>
          </p:nvPr>
        </p:nvSpPr>
        <p:spPr>
          <a:xfrm>
            <a:off x="311700" y="744575"/>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Implementing Changes Using EDT Data Workshop</a:t>
            </a:r>
            <a:endParaRPr/>
          </a:p>
        </p:txBody>
      </p:sp>
      <p:sp>
        <p:nvSpPr>
          <p:cNvPr id="231" name="Google Shape;231;p37"/>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1200"/>
              </a:spcAft>
              <a:buNone/>
            </a:pPr>
            <a:r>
              <a:rPr lang="en"/>
              <a:t>Training #3 in the EDT Series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6"/>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Intro to EDT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Overview of EDT</a:t>
            </a:r>
            <a:endParaRPr/>
          </a:p>
        </p:txBody>
      </p:sp>
      <p:sp>
        <p:nvSpPr>
          <p:cNvPr id="308" name="Google Shape;308;p47"/>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t>The Every Student Succeeds Act (ESSA) requires state education agencies (SEAs) to evaluate annually whether low-income and minority students are taught disproportionately by ineffective, out-of-field, or inexperienced teachers.</a:t>
            </a:r>
            <a:endParaRPr/>
          </a:p>
          <a:p>
            <a:pPr marL="457200" lvl="0" indent="-330200" algn="l" rtl="0">
              <a:spcBef>
                <a:spcPts val="0"/>
              </a:spcBef>
              <a:spcAft>
                <a:spcPts val="0"/>
              </a:spcAft>
              <a:buSzPts val="1600"/>
              <a:buChar char="●"/>
            </a:pPr>
            <a:r>
              <a:rPr lang="en"/>
              <a:t>LEAs with 1,000+ students and more than 1 school per grade span receive data.</a:t>
            </a:r>
            <a:endParaRPr/>
          </a:p>
          <a:p>
            <a:pPr marL="914400" lvl="1" indent="-292100" algn="l" rtl="0">
              <a:spcBef>
                <a:spcPts val="0"/>
              </a:spcBef>
              <a:spcAft>
                <a:spcPts val="0"/>
              </a:spcAft>
              <a:buSzPts val="1000"/>
              <a:buChar char="○"/>
            </a:pPr>
            <a:r>
              <a:rPr lang="en"/>
              <a:t>This includes public charter schools.</a:t>
            </a:r>
            <a:br>
              <a:rPr lang="en"/>
            </a:br>
            <a:endParaRPr/>
          </a:p>
          <a:p>
            <a:pPr marL="457200" lvl="0" indent="-330200" algn="l" rtl="0">
              <a:spcBef>
                <a:spcPts val="0"/>
              </a:spcBef>
              <a:spcAft>
                <a:spcPts val="0"/>
              </a:spcAft>
              <a:buSzPts val="1600"/>
              <a:buChar char="●"/>
            </a:pPr>
            <a:r>
              <a:rPr lang="en"/>
              <a:t>For more information on </a:t>
            </a:r>
            <a:r>
              <a:rPr lang="en" u="sng">
                <a:solidFill>
                  <a:schemeClr val="hlink"/>
                </a:solidFill>
                <a:hlinkClick r:id="rId3"/>
              </a:rPr>
              <a:t>EDT</a:t>
            </a:r>
            <a:r>
              <a:rPr lang="en"/>
              <a:t>:</a:t>
            </a:r>
            <a:endParaRPr/>
          </a:p>
          <a:p>
            <a:pPr marL="914400" lvl="1" indent="-292100" algn="l" rtl="0">
              <a:spcBef>
                <a:spcPts val="0"/>
              </a:spcBef>
              <a:spcAft>
                <a:spcPts val="0"/>
              </a:spcAft>
              <a:buSzPts val="1000"/>
              <a:buChar char="○"/>
            </a:pPr>
            <a:r>
              <a:rPr lang="en"/>
              <a:t>EDT Series Training #1: Using Data to Inform Comparability &amp; EDT</a:t>
            </a:r>
            <a:endParaRPr/>
          </a:p>
          <a:p>
            <a:pPr marL="1371600" lvl="2" indent="-292100" algn="l" rtl="0">
              <a:spcBef>
                <a:spcPts val="0"/>
              </a:spcBef>
              <a:spcAft>
                <a:spcPts val="0"/>
              </a:spcAft>
              <a:buClr>
                <a:srgbClr val="0000FF"/>
              </a:buClr>
              <a:buSzPts val="1000"/>
              <a:buChar char="■"/>
            </a:pPr>
            <a:r>
              <a:rPr lang="en" u="sng">
                <a:solidFill>
                  <a:schemeClr val="hlink"/>
                </a:solidFill>
                <a:highlight>
                  <a:srgbClr val="FFFFFF"/>
                </a:highlight>
                <a:hlinkClick r:id="rId4"/>
              </a:rPr>
              <a:t>PowerPoint</a:t>
            </a:r>
            <a:r>
              <a:rPr lang="en">
                <a:solidFill>
                  <a:srgbClr val="0000FF"/>
                </a:solidFill>
                <a:highlight>
                  <a:srgbClr val="FFFFFF"/>
                </a:highlight>
              </a:rPr>
              <a:t> | </a:t>
            </a:r>
            <a:r>
              <a:rPr lang="en" u="sng">
                <a:solidFill>
                  <a:schemeClr val="hlink"/>
                </a:solidFill>
                <a:highlight>
                  <a:srgbClr val="FFFFFF"/>
                </a:highlight>
                <a:hlinkClick r:id="rId5"/>
              </a:rPr>
              <a:t>Recorded Webinar</a:t>
            </a:r>
            <a:endParaRPr>
              <a:solidFill>
                <a:srgbClr val="0000FF"/>
              </a:solidFill>
            </a:endParaRPr>
          </a:p>
          <a:p>
            <a:pPr marL="914400" lvl="1" indent="-292100" algn="l" rtl="0">
              <a:spcBef>
                <a:spcPts val="0"/>
              </a:spcBef>
              <a:spcAft>
                <a:spcPts val="0"/>
              </a:spcAft>
              <a:buClr>
                <a:srgbClr val="000000"/>
              </a:buClr>
              <a:buSzPts val="1000"/>
              <a:buChar char="○"/>
            </a:pPr>
            <a:r>
              <a:rPr lang="en">
                <a:solidFill>
                  <a:srgbClr val="000000"/>
                </a:solidFill>
              </a:rPr>
              <a:t>EDT Series Training #2: Interpreting EDT Data Workshop</a:t>
            </a:r>
            <a:endParaRPr>
              <a:solidFill>
                <a:srgbClr val="000000"/>
              </a:solidFill>
            </a:endParaRPr>
          </a:p>
          <a:p>
            <a:pPr marL="1371600" lvl="2" indent="-292100" algn="l" rtl="0">
              <a:spcBef>
                <a:spcPts val="0"/>
              </a:spcBef>
              <a:spcAft>
                <a:spcPts val="0"/>
              </a:spcAft>
              <a:buClr>
                <a:srgbClr val="0000FF"/>
              </a:buClr>
              <a:buSzPts val="1000"/>
              <a:buChar char="■"/>
            </a:pPr>
            <a:r>
              <a:rPr lang="en" u="sng">
                <a:solidFill>
                  <a:schemeClr val="hlink"/>
                </a:solidFill>
                <a:hlinkClick r:id="rId6"/>
              </a:rPr>
              <a:t>PowerPoint</a:t>
            </a:r>
            <a:r>
              <a:rPr lang="en">
                <a:solidFill>
                  <a:srgbClr val="0000FF"/>
                </a:solidFill>
              </a:rPr>
              <a:t> | </a:t>
            </a:r>
            <a:r>
              <a:rPr lang="en" u="sng">
                <a:solidFill>
                  <a:schemeClr val="hlink"/>
                </a:solidFill>
                <a:hlinkClick r:id="rId7"/>
              </a:rPr>
              <a:t>Recorded Webinar</a:t>
            </a:r>
            <a:endParaRPr>
              <a:solidFill>
                <a:srgbClr val="0000FF"/>
              </a:solidFill>
            </a:endParaRPr>
          </a:p>
        </p:txBody>
      </p:sp>
      <p:sp>
        <p:nvSpPr>
          <p:cNvPr id="309" name="Google Shape;309;p4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Aligning Data Years</a:t>
            </a:r>
            <a:endParaRPr/>
          </a:p>
        </p:txBody>
      </p:sp>
      <p:sp>
        <p:nvSpPr>
          <p:cNvPr id="315" name="Google Shape;315;p48"/>
          <p:cNvSpPr txBox="1">
            <a:spLocks noGrp="1"/>
          </p:cNvSpPr>
          <p:nvPr>
            <p:ph type="body" idx="1"/>
          </p:nvPr>
        </p:nvSpPr>
        <p:spPr>
          <a:xfrm>
            <a:off x="433800" y="3168025"/>
            <a:ext cx="8276400" cy="11814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1200"/>
              </a:spcAft>
              <a:buNone/>
            </a:pPr>
            <a:r>
              <a:rPr lang="en" b="1"/>
              <a:t>Example: </a:t>
            </a:r>
            <a:r>
              <a:rPr lang="en"/>
              <a:t>Using 20-21 HR data that was finalized in March 2021, LEAs should spend 21-22 reviewing that data and planning with stakeholders to identify strategies to address gaps. Those plans are submitted (if med/large gaps) by June 30, 2022 to the 22-23 ConsApp and after approval, will be implemented over the course of that 22-23 school year.</a:t>
            </a:r>
            <a:endParaRPr/>
          </a:p>
        </p:txBody>
      </p:sp>
      <p:sp>
        <p:nvSpPr>
          <p:cNvPr id="316" name="Google Shape;316;p4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12</a:t>
            </a:fld>
            <a:endParaRPr/>
          </a:p>
        </p:txBody>
      </p:sp>
      <p:graphicFrame>
        <p:nvGraphicFramePr>
          <p:cNvPr id="317" name="Google Shape;317;p48"/>
          <p:cNvGraphicFramePr/>
          <p:nvPr>
            <p:extLst>
              <p:ext uri="{D42A27DB-BD31-4B8C-83A1-F6EECF244321}">
                <p14:modId xmlns:p14="http://schemas.microsoft.com/office/powerpoint/2010/main" val="3239640408"/>
              </p:ext>
            </p:extLst>
          </p:nvPr>
        </p:nvGraphicFramePr>
        <p:xfrm>
          <a:off x="657800" y="978875"/>
          <a:ext cx="7828400" cy="2011555"/>
        </p:xfrm>
        <a:graphic>
          <a:graphicData uri="http://schemas.openxmlformats.org/drawingml/2006/table">
            <a:tbl>
              <a:tblPr firstRow="1">
                <a:noFill/>
                <a:tableStyleId>{777855B0-C28E-4948-81AE-7476AE1474A6}</a:tableStyleId>
              </a:tblPr>
              <a:tblGrid>
                <a:gridCol w="1886300">
                  <a:extLst>
                    <a:ext uri="{9D8B030D-6E8A-4147-A177-3AD203B41FA5}">
                      <a16:colId xmlns:a16="http://schemas.microsoft.com/office/drawing/2014/main" val="20000"/>
                    </a:ext>
                  </a:extLst>
                </a:gridCol>
                <a:gridCol w="1245075">
                  <a:extLst>
                    <a:ext uri="{9D8B030D-6E8A-4147-A177-3AD203B41FA5}">
                      <a16:colId xmlns:a16="http://schemas.microsoft.com/office/drawing/2014/main" val="20001"/>
                    </a:ext>
                  </a:extLst>
                </a:gridCol>
                <a:gridCol w="1565675">
                  <a:extLst>
                    <a:ext uri="{9D8B030D-6E8A-4147-A177-3AD203B41FA5}">
                      <a16:colId xmlns:a16="http://schemas.microsoft.com/office/drawing/2014/main" val="20002"/>
                    </a:ext>
                  </a:extLst>
                </a:gridCol>
                <a:gridCol w="1565675">
                  <a:extLst>
                    <a:ext uri="{9D8B030D-6E8A-4147-A177-3AD203B41FA5}">
                      <a16:colId xmlns:a16="http://schemas.microsoft.com/office/drawing/2014/main" val="20003"/>
                    </a:ext>
                  </a:extLst>
                </a:gridCol>
                <a:gridCol w="1565675">
                  <a:extLst>
                    <a:ext uri="{9D8B030D-6E8A-4147-A177-3AD203B41FA5}">
                      <a16:colId xmlns:a16="http://schemas.microsoft.com/office/drawing/2014/main" val="20004"/>
                    </a:ext>
                  </a:extLst>
                </a:gridCol>
              </a:tblGrid>
              <a:tr h="396200">
                <a:tc>
                  <a:txBody>
                    <a:bodyPr/>
                    <a:lstStyle/>
                    <a:p>
                      <a:pPr marL="0" lvl="0" indent="0" algn="l" rtl="0">
                        <a:spcBef>
                          <a:spcPts val="0"/>
                        </a:spcBef>
                        <a:spcAft>
                          <a:spcPts val="0"/>
                        </a:spcAft>
                        <a:buNone/>
                      </a:pPr>
                      <a:r>
                        <a:rPr lang="en" b="1">
                          <a:solidFill>
                            <a:schemeClr val="lt1"/>
                          </a:solidFill>
                        </a:rPr>
                        <a:t>Data Year</a:t>
                      </a:r>
                      <a:endParaRPr b="1">
                        <a:solidFill>
                          <a:schemeClr val="lt1"/>
                        </a:solidFill>
                      </a:endParaRPr>
                    </a:p>
                  </a:txBody>
                  <a:tcPr marL="91425" marR="91425" marT="91425" marB="91425">
                    <a:solidFill>
                      <a:srgbClr val="38761D"/>
                    </a:solidFill>
                  </a:tcPr>
                </a:tc>
                <a:tc>
                  <a:txBody>
                    <a:bodyPr/>
                    <a:lstStyle/>
                    <a:p>
                      <a:pPr marL="0" lvl="0" indent="0" algn="ctr" rtl="0">
                        <a:spcBef>
                          <a:spcPts val="0"/>
                        </a:spcBef>
                        <a:spcAft>
                          <a:spcPts val="0"/>
                        </a:spcAft>
                        <a:buNone/>
                      </a:pPr>
                      <a:r>
                        <a:rPr lang="en" b="1"/>
                        <a:t>19-20</a:t>
                      </a:r>
                      <a:endParaRPr b="1"/>
                    </a:p>
                  </a:txBody>
                  <a:tcPr marL="91425" marR="91425" marT="91425" marB="91425"/>
                </a:tc>
                <a:tc>
                  <a:txBody>
                    <a:bodyPr/>
                    <a:lstStyle/>
                    <a:p>
                      <a:pPr marL="0" lvl="0" indent="0" algn="ctr" rtl="0">
                        <a:spcBef>
                          <a:spcPts val="0"/>
                        </a:spcBef>
                        <a:spcAft>
                          <a:spcPts val="0"/>
                        </a:spcAft>
                        <a:buNone/>
                      </a:pPr>
                      <a:r>
                        <a:rPr lang="en" b="1"/>
                        <a:t>20-21</a:t>
                      </a:r>
                      <a:endParaRPr b="1"/>
                    </a:p>
                  </a:txBody>
                  <a:tcPr marL="91425" marR="91425" marT="91425" marB="91425"/>
                </a:tc>
                <a:tc>
                  <a:txBody>
                    <a:bodyPr/>
                    <a:lstStyle/>
                    <a:p>
                      <a:pPr marL="0" lvl="0" indent="0" algn="ctr" rtl="0">
                        <a:spcBef>
                          <a:spcPts val="0"/>
                        </a:spcBef>
                        <a:spcAft>
                          <a:spcPts val="0"/>
                        </a:spcAft>
                        <a:buNone/>
                      </a:pPr>
                      <a:r>
                        <a:rPr lang="en" b="1"/>
                        <a:t>21-22</a:t>
                      </a:r>
                      <a:endParaRPr b="1"/>
                    </a:p>
                  </a:txBody>
                  <a:tcPr marL="91425" marR="91425" marT="91425" marB="91425"/>
                </a:tc>
                <a:tc>
                  <a:txBody>
                    <a:bodyPr/>
                    <a:lstStyle/>
                    <a:p>
                      <a:pPr marL="0" lvl="0" indent="0" algn="ctr" rtl="0">
                        <a:spcBef>
                          <a:spcPts val="0"/>
                        </a:spcBef>
                        <a:spcAft>
                          <a:spcPts val="0"/>
                        </a:spcAft>
                        <a:buNone/>
                      </a:pPr>
                      <a:r>
                        <a:rPr lang="en" b="1"/>
                        <a:t>22-23</a:t>
                      </a:r>
                      <a:endParaRPr b="1"/>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solidFill>
                            <a:schemeClr val="lt1"/>
                          </a:solidFill>
                        </a:rPr>
                        <a:t>Planning Year</a:t>
                      </a:r>
                      <a:endParaRPr>
                        <a:solidFill>
                          <a:schemeClr val="lt1"/>
                        </a:solidFill>
                      </a:endParaRPr>
                    </a:p>
                  </a:txBody>
                  <a:tcPr marL="91425" marR="91425" marT="91425" marB="91425">
                    <a:solidFill>
                      <a:srgbClr val="38761D"/>
                    </a:solidFill>
                  </a:tcPr>
                </a:tc>
                <a:tc>
                  <a:txBody>
                    <a:bodyPr/>
                    <a:lstStyle/>
                    <a:p>
                      <a:pPr marL="0" lvl="0" indent="0" algn="ctr" rtl="0">
                        <a:spcBef>
                          <a:spcPts val="0"/>
                        </a:spcBef>
                        <a:spcAft>
                          <a:spcPts val="0"/>
                        </a:spcAft>
                        <a:buNone/>
                      </a:pPr>
                      <a:r>
                        <a:rPr lang="en"/>
                        <a:t>20-21</a:t>
                      </a:r>
                      <a:endParaRPr/>
                    </a:p>
                  </a:txBody>
                  <a:tcPr marL="91425" marR="91425" marT="91425" marB="91425"/>
                </a:tc>
                <a:tc>
                  <a:txBody>
                    <a:bodyPr/>
                    <a:lstStyle/>
                    <a:p>
                      <a:pPr marL="0" lvl="0" indent="0" algn="ctr" rtl="0">
                        <a:spcBef>
                          <a:spcPts val="0"/>
                        </a:spcBef>
                        <a:spcAft>
                          <a:spcPts val="0"/>
                        </a:spcAft>
                        <a:buNone/>
                      </a:pPr>
                      <a:r>
                        <a:rPr lang="en"/>
                        <a:t>21-22</a:t>
                      </a:r>
                      <a:endParaRPr/>
                    </a:p>
                  </a:txBody>
                  <a:tcPr marL="91425" marR="91425" marT="91425" marB="91425"/>
                </a:tc>
                <a:tc>
                  <a:txBody>
                    <a:bodyPr/>
                    <a:lstStyle/>
                    <a:p>
                      <a:pPr marL="0" lvl="0" indent="0" algn="ctr" rtl="0">
                        <a:spcBef>
                          <a:spcPts val="0"/>
                        </a:spcBef>
                        <a:spcAft>
                          <a:spcPts val="0"/>
                        </a:spcAft>
                        <a:buNone/>
                      </a:pPr>
                      <a:r>
                        <a:rPr lang="en"/>
                        <a:t>22-23</a:t>
                      </a:r>
                      <a:endParaRPr/>
                    </a:p>
                  </a:txBody>
                  <a:tcPr marL="91425" marR="91425" marT="91425" marB="91425"/>
                </a:tc>
                <a:tc>
                  <a:txBody>
                    <a:bodyPr/>
                    <a:lstStyle/>
                    <a:p>
                      <a:pPr marL="0" lvl="0" indent="0" algn="ctr" rtl="0">
                        <a:spcBef>
                          <a:spcPts val="0"/>
                        </a:spcBef>
                        <a:spcAft>
                          <a:spcPts val="0"/>
                        </a:spcAft>
                        <a:buNone/>
                      </a:pPr>
                      <a:r>
                        <a:rPr lang="en"/>
                        <a:t>23-24</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solidFill>
                            <a:schemeClr val="lt1"/>
                          </a:solidFill>
                        </a:rPr>
                        <a:t>EDT Plan Due Date</a:t>
                      </a:r>
                      <a:endParaRPr>
                        <a:solidFill>
                          <a:schemeClr val="lt1"/>
                        </a:solidFill>
                      </a:endParaRPr>
                    </a:p>
                  </a:txBody>
                  <a:tcPr marL="91425" marR="91425" marT="91425" marB="91425">
                    <a:solidFill>
                      <a:srgbClr val="38761D"/>
                    </a:solidFill>
                  </a:tcPr>
                </a:tc>
                <a:tc>
                  <a:txBody>
                    <a:bodyPr/>
                    <a:lstStyle/>
                    <a:p>
                      <a:pPr marL="0" lvl="0" indent="0" algn="ctr" rtl="0">
                        <a:spcBef>
                          <a:spcPts val="0"/>
                        </a:spcBef>
                        <a:spcAft>
                          <a:spcPts val="0"/>
                        </a:spcAft>
                        <a:buNone/>
                      </a:pPr>
                      <a:r>
                        <a:rPr lang="en"/>
                        <a:t>6/30/21</a:t>
                      </a:r>
                      <a:endParaRPr/>
                    </a:p>
                  </a:txBody>
                  <a:tcPr marL="91425" marR="91425" marT="91425" marB="91425"/>
                </a:tc>
                <a:tc>
                  <a:txBody>
                    <a:bodyPr/>
                    <a:lstStyle/>
                    <a:p>
                      <a:pPr marL="0" lvl="0" indent="0" algn="ctr" rtl="0">
                        <a:spcBef>
                          <a:spcPts val="0"/>
                        </a:spcBef>
                        <a:spcAft>
                          <a:spcPts val="0"/>
                        </a:spcAft>
                        <a:buNone/>
                      </a:pPr>
                      <a:r>
                        <a:rPr lang="en"/>
                        <a:t>6/30/22</a:t>
                      </a:r>
                      <a:endParaRPr/>
                    </a:p>
                  </a:txBody>
                  <a:tcPr marL="91425" marR="91425" marT="91425" marB="91425"/>
                </a:tc>
                <a:tc>
                  <a:txBody>
                    <a:bodyPr/>
                    <a:lstStyle/>
                    <a:p>
                      <a:pPr marL="0" lvl="0" indent="0" algn="ctr" rtl="0">
                        <a:spcBef>
                          <a:spcPts val="0"/>
                        </a:spcBef>
                        <a:spcAft>
                          <a:spcPts val="0"/>
                        </a:spcAft>
                        <a:buNone/>
                      </a:pPr>
                      <a:r>
                        <a:rPr lang="en"/>
                        <a:t>6/30/23</a:t>
                      </a:r>
                      <a:endParaRPr/>
                    </a:p>
                  </a:txBody>
                  <a:tcPr marL="91425" marR="91425" marT="91425" marB="91425"/>
                </a:tc>
                <a:tc>
                  <a:txBody>
                    <a:bodyPr/>
                    <a:lstStyle/>
                    <a:p>
                      <a:pPr marL="0" lvl="0" indent="0" algn="ctr" rtl="0">
                        <a:spcBef>
                          <a:spcPts val="0"/>
                        </a:spcBef>
                        <a:spcAft>
                          <a:spcPts val="0"/>
                        </a:spcAft>
                        <a:buNone/>
                      </a:pPr>
                      <a:r>
                        <a:rPr lang="en"/>
                        <a:t>6/30/24</a:t>
                      </a:r>
                      <a:endParaRPr/>
                    </a:p>
                  </a:txBody>
                  <a:tcPr marL="91425" marR="91425" marT="91425" marB="91425"/>
                </a:tc>
                <a:extLst>
                  <a:ext uri="{0D108BD9-81ED-4DB2-BD59-A6C34878D82A}">
                    <a16:rowId xmlns:a16="http://schemas.microsoft.com/office/drawing/2014/main" val="10002"/>
                  </a:ext>
                </a:extLst>
              </a:tr>
              <a:tr h="822925">
                <a:tc>
                  <a:txBody>
                    <a:bodyPr/>
                    <a:lstStyle/>
                    <a:p>
                      <a:pPr marL="0" lvl="0" indent="0" algn="l" rtl="0">
                        <a:spcBef>
                          <a:spcPts val="0"/>
                        </a:spcBef>
                        <a:spcAft>
                          <a:spcPts val="0"/>
                        </a:spcAft>
                        <a:buNone/>
                      </a:pPr>
                      <a:r>
                        <a:rPr lang="en">
                          <a:solidFill>
                            <a:schemeClr val="lt1"/>
                          </a:solidFill>
                        </a:rPr>
                        <a:t>Implementation Year (Also ConsApp Year)</a:t>
                      </a:r>
                      <a:endParaRPr>
                        <a:solidFill>
                          <a:schemeClr val="lt1"/>
                        </a:solidFill>
                      </a:endParaRPr>
                    </a:p>
                  </a:txBody>
                  <a:tcPr marL="91425" marR="91425" marT="91425" marB="91425">
                    <a:solidFill>
                      <a:srgbClr val="38761D"/>
                    </a:solidFill>
                  </a:tcPr>
                </a:tc>
                <a:tc>
                  <a:txBody>
                    <a:bodyPr/>
                    <a:lstStyle/>
                    <a:p>
                      <a:pPr marL="0" lvl="0" indent="0" algn="ctr" rtl="0">
                        <a:spcBef>
                          <a:spcPts val="0"/>
                        </a:spcBef>
                        <a:spcAft>
                          <a:spcPts val="0"/>
                        </a:spcAft>
                        <a:buNone/>
                      </a:pPr>
                      <a:r>
                        <a:rPr lang="en"/>
                        <a:t>21-22</a:t>
                      </a:r>
                      <a:endParaRPr/>
                    </a:p>
                  </a:txBody>
                  <a:tcPr marL="91425" marR="91425" marT="91425" marB="91425"/>
                </a:tc>
                <a:tc>
                  <a:txBody>
                    <a:bodyPr/>
                    <a:lstStyle/>
                    <a:p>
                      <a:pPr marL="0" lvl="0" indent="0" algn="ctr" rtl="0">
                        <a:spcBef>
                          <a:spcPts val="0"/>
                        </a:spcBef>
                        <a:spcAft>
                          <a:spcPts val="0"/>
                        </a:spcAft>
                        <a:buNone/>
                      </a:pPr>
                      <a:r>
                        <a:rPr lang="en"/>
                        <a:t>22-23</a:t>
                      </a:r>
                      <a:endParaRPr/>
                    </a:p>
                  </a:txBody>
                  <a:tcPr marL="91425" marR="91425" marT="91425" marB="91425"/>
                </a:tc>
                <a:tc>
                  <a:txBody>
                    <a:bodyPr/>
                    <a:lstStyle/>
                    <a:p>
                      <a:pPr marL="0" lvl="0" indent="0" algn="ctr" rtl="0">
                        <a:spcBef>
                          <a:spcPts val="0"/>
                        </a:spcBef>
                        <a:spcAft>
                          <a:spcPts val="0"/>
                        </a:spcAft>
                        <a:buNone/>
                      </a:pPr>
                      <a:r>
                        <a:rPr lang="en"/>
                        <a:t>23-24</a:t>
                      </a:r>
                      <a:endParaRPr/>
                    </a:p>
                  </a:txBody>
                  <a:tcPr marL="91425" marR="91425" marT="91425" marB="91425"/>
                </a:tc>
                <a:tc>
                  <a:txBody>
                    <a:bodyPr/>
                    <a:lstStyle/>
                    <a:p>
                      <a:pPr marL="0" lvl="0" indent="0" algn="ctr" rtl="0">
                        <a:spcBef>
                          <a:spcPts val="0"/>
                        </a:spcBef>
                        <a:spcAft>
                          <a:spcPts val="0"/>
                        </a:spcAft>
                        <a:buNone/>
                      </a:pPr>
                      <a:r>
                        <a:rPr lang="en" dirty="0"/>
                        <a:t>24-25</a:t>
                      </a:r>
                      <a:endParaRPr dirty="0"/>
                    </a:p>
                  </a:txBody>
                  <a:tcPr marL="91425" marR="91425" marT="91425" marB="91425"/>
                </a:tc>
                <a:extLst>
                  <a:ext uri="{0D108BD9-81ED-4DB2-BD59-A6C34878D82A}">
                    <a16:rowId xmlns:a16="http://schemas.microsoft.com/office/drawing/2014/main" val="10003"/>
                  </a:ext>
                </a:extLst>
              </a:tr>
            </a:tbl>
          </a:graphicData>
        </a:graphic>
      </p:graphicFrame>
      <p:sp>
        <p:nvSpPr>
          <p:cNvPr id="318" name="Google Shape;318;p48" descr="Column indicates 20-21 data year, 21-22 planning year, EDT plan due date is 6/30/22, implementation year (also ConsApp year) 22-23."/>
          <p:cNvSpPr/>
          <p:nvPr/>
        </p:nvSpPr>
        <p:spPr>
          <a:xfrm>
            <a:off x="3891600" y="1006838"/>
            <a:ext cx="1360800" cy="1910100"/>
          </a:xfrm>
          <a:prstGeom prst="roundRect">
            <a:avLst>
              <a:gd name="adj" fmla="val 16667"/>
            </a:avLst>
          </a:prstGeom>
          <a:noFill/>
          <a:ln w="3810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8" descr="Implementation year (also ConsApp year) 21-22"/>
          <p:cNvSpPr/>
          <p:nvPr/>
        </p:nvSpPr>
        <p:spPr>
          <a:xfrm>
            <a:off x="2893200" y="2240313"/>
            <a:ext cx="642900" cy="281400"/>
          </a:xfrm>
          <a:prstGeom prst="flowChartAlternateProcess">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8">
            <a:extLst>
              <a:ext uri="{C183D7F6-B498-43B3-948B-1728B52AA6E4}">
                <adec:decorative xmlns:adec="http://schemas.microsoft.com/office/drawing/2017/decorative" val="1"/>
              </a:ext>
            </a:extLst>
          </p:cNvPr>
          <p:cNvSpPr/>
          <p:nvPr/>
        </p:nvSpPr>
        <p:spPr>
          <a:xfrm>
            <a:off x="5799525" y="1006838"/>
            <a:ext cx="642900" cy="281400"/>
          </a:xfrm>
          <a:prstGeom prst="flowChartAlternateProcess">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8" descr="Planning year 21-22"/>
          <p:cNvSpPr/>
          <p:nvPr/>
        </p:nvSpPr>
        <p:spPr>
          <a:xfrm>
            <a:off x="4250550" y="1442813"/>
            <a:ext cx="642900" cy="281400"/>
          </a:xfrm>
          <a:prstGeom prst="flowChartAlternateProcess">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additive="base">
                                        <p:cTn id="7" dur="1000"/>
                                        <p:tgtEl>
                                          <p:spTgt spid="31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nodeType="clickEffect">
                                  <p:stCondLst>
                                    <p:cond delay="0"/>
                                  </p:stCondLst>
                                  <p:childTnLst>
                                    <p:anim calcmode="lin" valueType="num">
                                      <p:cBhvr additive="base">
                                        <p:cTn id="11" dur="1000"/>
                                        <p:tgtEl>
                                          <p:spTgt spid="318"/>
                                        </p:tgtEl>
                                        <p:attrNameLst>
                                          <p:attrName>ppt_x</p:attrName>
                                        </p:attrNameLst>
                                      </p:cBhvr>
                                      <p:tavLst>
                                        <p:tav tm="0">
                                          <p:val>
                                            <p:strVal val="#ppt_x"/>
                                          </p:val>
                                        </p:tav>
                                        <p:tav tm="100000">
                                          <p:val>
                                            <p:strVal val="#ppt_x+1"/>
                                          </p:val>
                                        </p:tav>
                                      </p:tavLst>
                                    </p:anim>
                                    <p:set>
                                      <p:cBhvr>
                                        <p:cTn id="12" dur="1" fill="hold">
                                          <p:stCondLst>
                                            <p:cond delay="1000"/>
                                          </p:stCondLst>
                                        </p:cTn>
                                        <p:tgtEl>
                                          <p:spTgt spid="3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19"/>
                                        </p:tgtEl>
                                        <p:attrNameLst>
                                          <p:attrName>style.visibility</p:attrName>
                                        </p:attrNameLst>
                                      </p:cBhvr>
                                      <p:to>
                                        <p:strVal val="visible"/>
                                      </p:to>
                                    </p:set>
                                    <p:anim calcmode="lin" valueType="num">
                                      <p:cBhvr additive="base">
                                        <p:cTn id="17" dur="1000"/>
                                        <p:tgtEl>
                                          <p:spTgt spid="319"/>
                                        </p:tgtEl>
                                        <p:attrNameLst>
                                          <p:attrName>ppt_x</p:attrName>
                                        </p:attrNameLst>
                                      </p:cBhvr>
                                      <p:tavLst>
                                        <p:tav tm="0">
                                          <p:val>
                                            <p:strVal val="#ppt_x-1"/>
                                          </p:val>
                                        </p:tav>
                                        <p:tav tm="100000">
                                          <p:val>
                                            <p:strVal val="#ppt_x"/>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321"/>
                                        </p:tgtEl>
                                        <p:attrNameLst>
                                          <p:attrName>style.visibility</p:attrName>
                                        </p:attrNameLst>
                                      </p:cBhvr>
                                      <p:to>
                                        <p:strVal val="visible"/>
                                      </p:to>
                                    </p:set>
                                    <p:anim calcmode="lin" valueType="num">
                                      <p:cBhvr additive="base">
                                        <p:cTn id="21" dur="1000"/>
                                        <p:tgtEl>
                                          <p:spTgt spid="321"/>
                                        </p:tgtEl>
                                        <p:attrNameLst>
                                          <p:attrName>ppt_x</p:attrName>
                                        </p:attrNameLst>
                                      </p:cBhvr>
                                      <p:tavLst>
                                        <p:tav tm="0">
                                          <p:val>
                                            <p:strVal val="#ppt_x-1"/>
                                          </p:val>
                                        </p:tav>
                                        <p:tav tm="100000">
                                          <p:val>
                                            <p:strVal val="#ppt_x"/>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320"/>
                                        </p:tgtEl>
                                        <p:attrNameLst>
                                          <p:attrName>style.visibility</p:attrName>
                                        </p:attrNameLst>
                                      </p:cBhvr>
                                      <p:to>
                                        <p:strVal val="visible"/>
                                      </p:to>
                                    </p:set>
                                    <p:anim calcmode="lin" valueType="num">
                                      <p:cBhvr additive="base">
                                        <p:cTn id="25" dur="1000"/>
                                        <p:tgtEl>
                                          <p:spTgt spid="3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Accessing Your Data</a:t>
            </a:r>
            <a:endParaRPr/>
          </a:p>
        </p:txBody>
      </p:sp>
      <p:sp>
        <p:nvSpPr>
          <p:cNvPr id="327" name="Google Shape;327;p49"/>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Annual EDT files are sent out via Syncplicity to ConsApp Authorized Reps’ emails.</a:t>
            </a:r>
            <a:endParaRPr/>
          </a:p>
          <a:p>
            <a:pPr marL="457200" lvl="0" indent="-330200" algn="l" rtl="0">
              <a:spcBef>
                <a:spcPts val="0"/>
              </a:spcBef>
              <a:spcAft>
                <a:spcPts val="0"/>
              </a:spcAft>
              <a:buSzPts val="1600"/>
              <a:buChar char="●"/>
            </a:pPr>
            <a:r>
              <a:rPr lang="en"/>
              <a:t>If you or your colleagues need access, please email </a:t>
            </a:r>
            <a:r>
              <a:rPr lang="en" u="sng">
                <a:solidFill>
                  <a:schemeClr val="hlink"/>
                </a:solidFill>
                <a:hlinkClick r:id="rId3"/>
              </a:rPr>
              <a:t>kaloudis_n@cde.state.co.us</a:t>
            </a:r>
            <a:r>
              <a:rPr lang="en"/>
              <a:t>.</a:t>
            </a:r>
            <a:endParaRPr/>
          </a:p>
          <a:p>
            <a:pPr marL="457200" lvl="0" indent="-330200" algn="l" rtl="0">
              <a:spcBef>
                <a:spcPts val="0"/>
              </a:spcBef>
              <a:spcAft>
                <a:spcPts val="0"/>
              </a:spcAft>
              <a:buSzPts val="1600"/>
              <a:buChar char="●"/>
            </a:pPr>
            <a:r>
              <a:rPr lang="en"/>
              <a:t>The EDT Analysis excel data file is broken down into two tabs:</a:t>
            </a:r>
            <a:endParaRPr/>
          </a:p>
          <a:p>
            <a:pPr marL="914400" lvl="1" indent="-292100" algn="l" rtl="0">
              <a:spcBef>
                <a:spcPts val="0"/>
              </a:spcBef>
              <a:spcAft>
                <a:spcPts val="0"/>
              </a:spcAft>
              <a:buSzPts val="1000"/>
              <a:buChar char="○"/>
            </a:pPr>
            <a:r>
              <a:rPr lang="en"/>
              <a:t>District Level</a:t>
            </a:r>
            <a:endParaRPr/>
          </a:p>
          <a:p>
            <a:pPr marL="914400" lvl="1" indent="-292100" algn="l" rtl="0">
              <a:spcBef>
                <a:spcPts val="0"/>
              </a:spcBef>
              <a:spcAft>
                <a:spcPts val="0"/>
              </a:spcAft>
              <a:buSzPts val="1000"/>
              <a:buChar char="○"/>
            </a:pPr>
            <a:r>
              <a:rPr lang="en"/>
              <a:t>School Level</a:t>
            </a:r>
            <a:endParaRPr/>
          </a:p>
        </p:txBody>
      </p:sp>
      <p:sp>
        <p:nvSpPr>
          <p:cNvPr id="328" name="Google Shape;328;p4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13</a:t>
            </a:fld>
            <a:endParaRPr/>
          </a:p>
        </p:txBody>
      </p:sp>
      <p:pic>
        <p:nvPicPr>
          <p:cNvPr id="329" name="Google Shape;329;p4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63700" y="3420875"/>
            <a:ext cx="2736750" cy="684200"/>
          </a:xfrm>
          <a:prstGeom prst="rect">
            <a:avLst/>
          </a:prstGeom>
          <a:noFill/>
          <a:ln>
            <a:noFill/>
          </a:ln>
        </p:spPr>
      </p:pic>
      <p:pic>
        <p:nvPicPr>
          <p:cNvPr id="330" name="Google Shape;330;p49">
            <a:extLst>
              <a:ext uri="{C183D7F6-B498-43B3-948B-1728B52AA6E4}">
                <adec:decorative xmlns:adec="http://schemas.microsoft.com/office/drawing/2017/decorative" val="1"/>
              </a:ext>
            </a:extLst>
          </p:cNvPr>
          <p:cNvPicPr preferRelativeResize="0"/>
          <p:nvPr/>
        </p:nvPicPr>
        <p:blipFill rotWithShape="1">
          <a:blip r:embed="rId5">
            <a:alphaModFix/>
          </a:blip>
          <a:srcRect b="8517"/>
          <a:stretch/>
        </p:blipFill>
        <p:spPr>
          <a:xfrm>
            <a:off x="4285375" y="2137225"/>
            <a:ext cx="3953399" cy="2271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Establishing Your Baseline</a:t>
            </a:r>
            <a:endParaRPr/>
          </a:p>
        </p:txBody>
      </p:sp>
      <p:sp>
        <p:nvSpPr>
          <p:cNvPr id="336" name="Google Shape;336;p5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Open your 20-21 EDT Data File District tab.</a:t>
            </a:r>
            <a:endParaRPr/>
          </a:p>
          <a:p>
            <a:pPr marL="914400" lvl="1" indent="-292100" algn="l" rtl="0">
              <a:spcBef>
                <a:spcPts val="0"/>
              </a:spcBef>
              <a:spcAft>
                <a:spcPts val="0"/>
              </a:spcAft>
              <a:buSzPts val="1000"/>
              <a:buChar char="○"/>
            </a:pPr>
            <a:r>
              <a:rPr lang="en"/>
              <a:t>Does your district have any gaps?</a:t>
            </a:r>
            <a:endParaRPr/>
          </a:p>
          <a:p>
            <a:pPr marL="914400" lvl="1" indent="-292100" algn="l" rtl="0">
              <a:spcBef>
                <a:spcPts val="0"/>
              </a:spcBef>
              <a:spcAft>
                <a:spcPts val="0"/>
              </a:spcAft>
              <a:buSzPts val="1000"/>
              <a:buChar char="○"/>
            </a:pPr>
            <a:r>
              <a:rPr lang="en"/>
              <a:t>For which indicators?</a:t>
            </a:r>
            <a:endParaRPr/>
          </a:p>
          <a:p>
            <a:pPr marL="914400" lvl="1" indent="-292100" algn="l" rtl="0">
              <a:spcBef>
                <a:spcPts val="0"/>
              </a:spcBef>
              <a:spcAft>
                <a:spcPts val="0"/>
              </a:spcAft>
              <a:buSzPts val="1000"/>
              <a:buChar char="○"/>
            </a:pPr>
            <a:r>
              <a:rPr lang="en"/>
              <a:t>How large are the gaps?</a:t>
            </a:r>
            <a:endParaRPr/>
          </a:p>
        </p:txBody>
      </p:sp>
      <p:sp>
        <p:nvSpPr>
          <p:cNvPr id="337" name="Google Shape;337;p5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14</a:t>
            </a:fld>
            <a:endParaRPr/>
          </a:p>
        </p:txBody>
      </p:sp>
      <p:pic>
        <p:nvPicPr>
          <p:cNvPr id="338" name="Google Shape;338;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1450" y="2979770"/>
            <a:ext cx="8961098" cy="1505619"/>
          </a:xfrm>
          <a:prstGeom prst="rect">
            <a:avLst/>
          </a:prstGeom>
          <a:noFill/>
          <a:ln w="9525" cap="flat" cmpd="sng">
            <a:solidFill>
              <a:schemeClr val="dk1"/>
            </a:solidFill>
            <a:prstDash val="solid"/>
            <a:round/>
            <a:headEnd type="none" w="sm" len="sm"/>
            <a:tailEnd type="none" w="sm" len="sm"/>
          </a:ln>
        </p:spPr>
      </p:pic>
      <p:sp>
        <p:nvSpPr>
          <p:cNvPr id="339" name="Google Shape;339;p50">
            <a:extLst>
              <a:ext uri="{C183D7F6-B498-43B3-948B-1728B52AA6E4}">
                <adec:decorative xmlns:adec="http://schemas.microsoft.com/office/drawing/2017/decorative" val="1"/>
              </a:ext>
            </a:extLst>
          </p:cNvPr>
          <p:cNvSpPr/>
          <p:nvPr/>
        </p:nvSpPr>
        <p:spPr>
          <a:xfrm>
            <a:off x="7889775" y="2388050"/>
            <a:ext cx="347100" cy="572700"/>
          </a:xfrm>
          <a:prstGeom prst="downArrow">
            <a:avLst>
              <a:gd name="adj1" fmla="val 50000"/>
              <a:gd name="adj2" fmla="val 5000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0">
            <a:extLst>
              <a:ext uri="{C183D7F6-B498-43B3-948B-1728B52AA6E4}">
                <adec:decorative xmlns:adec="http://schemas.microsoft.com/office/drawing/2017/decorative" val="1"/>
              </a:ext>
            </a:extLst>
          </p:cNvPr>
          <p:cNvSpPr/>
          <p:nvPr/>
        </p:nvSpPr>
        <p:spPr>
          <a:xfrm>
            <a:off x="2274100" y="2388050"/>
            <a:ext cx="347100" cy="572700"/>
          </a:xfrm>
          <a:prstGeom prst="downArrow">
            <a:avLst>
              <a:gd name="adj1" fmla="val 50000"/>
              <a:gd name="adj2" fmla="val 5000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0"/>
          <p:cNvSpPr/>
          <p:nvPr/>
        </p:nvSpPr>
        <p:spPr>
          <a:xfrm>
            <a:off x="5556975" y="1056250"/>
            <a:ext cx="2332800" cy="1396200"/>
          </a:xfrm>
          <a:prstGeom prst="cloudCallout">
            <a:avLst>
              <a:gd name="adj1" fmla="val -20833"/>
              <a:gd name="adj2" fmla="val 625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No effectiveness analyses were provided on 20-21 data due to the accountability hold.</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Questions</a:t>
            </a:r>
            <a:endParaRPr/>
          </a:p>
        </p:txBody>
      </p:sp>
      <p:sp>
        <p:nvSpPr>
          <p:cNvPr id="347" name="Google Shape;347;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Q1: Does your district have gaps?</a:t>
            </a:r>
            <a:endParaRPr b="1"/>
          </a:p>
          <a:p>
            <a:pPr marL="0" lvl="0" indent="0" algn="l" rtl="0">
              <a:spcBef>
                <a:spcPts val="1200"/>
              </a:spcBef>
              <a:spcAft>
                <a:spcPts val="0"/>
              </a:spcAft>
              <a:buNone/>
            </a:pPr>
            <a:r>
              <a:rPr lang="en" b="1"/>
              <a:t>Q2: Which indicator(s) does your district have gaps for?</a:t>
            </a:r>
            <a:endParaRPr b="1"/>
          </a:p>
          <a:p>
            <a:pPr marL="0" lvl="0" indent="0" algn="l" rtl="0">
              <a:spcBef>
                <a:spcPts val="1200"/>
              </a:spcBef>
              <a:spcAft>
                <a:spcPts val="1200"/>
              </a:spcAft>
              <a:buNone/>
            </a:pPr>
            <a:r>
              <a:rPr lang="en" b="1"/>
              <a:t>Q3: What size gap(s) does your district have?</a:t>
            </a:r>
            <a:endParaRPr b="1"/>
          </a:p>
        </p:txBody>
      </p:sp>
      <p:sp>
        <p:nvSpPr>
          <p:cNvPr id="348" name="Google Shape;348;p51"/>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Small vs Medium/Large Gap</a:t>
            </a:r>
            <a:endParaRPr/>
          </a:p>
        </p:txBody>
      </p:sp>
      <p:sp>
        <p:nvSpPr>
          <p:cNvPr id="354" name="Google Shape;354;p52"/>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Gap sizes are used to identify what next steps a district needs to take.</a:t>
            </a:r>
            <a:endParaRPr/>
          </a:p>
          <a:p>
            <a:pPr marL="457200" lvl="0" indent="-330200" algn="l" rtl="0">
              <a:spcBef>
                <a:spcPts val="0"/>
              </a:spcBef>
              <a:spcAft>
                <a:spcPts val="0"/>
              </a:spcAft>
              <a:buSzPts val="1600"/>
              <a:buChar char="●"/>
            </a:pPr>
            <a:r>
              <a:rPr lang="en"/>
              <a:t>LEAs with small gaps must:</a:t>
            </a:r>
            <a:endParaRPr/>
          </a:p>
          <a:p>
            <a:pPr marL="914400" lvl="1" indent="-292100" algn="l" rtl="0">
              <a:spcBef>
                <a:spcPts val="0"/>
              </a:spcBef>
              <a:spcAft>
                <a:spcPts val="0"/>
              </a:spcAft>
              <a:buSzPts val="1000"/>
              <a:buChar char="○"/>
            </a:pPr>
            <a:r>
              <a:rPr lang="en"/>
              <a:t>Develop a plan to address the gaps.</a:t>
            </a:r>
            <a:endParaRPr/>
          </a:p>
          <a:p>
            <a:pPr marL="914400" lvl="1" indent="-292100" algn="l" rtl="0">
              <a:spcBef>
                <a:spcPts val="0"/>
              </a:spcBef>
              <a:spcAft>
                <a:spcPts val="0"/>
              </a:spcAft>
              <a:buSzPts val="1000"/>
              <a:buChar char="○"/>
            </a:pPr>
            <a:r>
              <a:rPr lang="en"/>
              <a:t>Maintain the plan locally for monitoring.</a:t>
            </a:r>
            <a:endParaRPr/>
          </a:p>
          <a:p>
            <a:pPr marL="457200" lvl="0" indent="-330200" algn="l" rtl="0">
              <a:spcBef>
                <a:spcPts val="0"/>
              </a:spcBef>
              <a:spcAft>
                <a:spcPts val="0"/>
              </a:spcAft>
              <a:buSzPts val="1600"/>
              <a:buChar char="●"/>
            </a:pPr>
            <a:r>
              <a:rPr lang="en"/>
              <a:t>LEAs with medium or large gaps must:</a:t>
            </a:r>
            <a:endParaRPr/>
          </a:p>
          <a:p>
            <a:pPr marL="914400" lvl="1" indent="-292100" algn="l" rtl="0">
              <a:spcBef>
                <a:spcPts val="0"/>
              </a:spcBef>
              <a:spcAft>
                <a:spcPts val="0"/>
              </a:spcAft>
              <a:buSzPts val="1000"/>
              <a:buChar char="○"/>
            </a:pPr>
            <a:r>
              <a:rPr lang="en"/>
              <a:t>Develop a plan to address the gaps.</a:t>
            </a:r>
            <a:endParaRPr/>
          </a:p>
          <a:p>
            <a:pPr marL="914400" lvl="1" indent="-292100" algn="l" rtl="0">
              <a:spcBef>
                <a:spcPts val="0"/>
              </a:spcBef>
              <a:spcAft>
                <a:spcPts val="0"/>
              </a:spcAft>
              <a:buSzPts val="1000"/>
              <a:buChar char="○"/>
            </a:pPr>
            <a:r>
              <a:rPr lang="en"/>
              <a:t>Submit the plan to CDE by answering the 5 questions in the Consolidated Application.</a:t>
            </a:r>
            <a:endParaRPr/>
          </a:p>
        </p:txBody>
      </p:sp>
      <p:sp>
        <p:nvSpPr>
          <p:cNvPr id="355" name="Google Shape;355;p5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16</a:t>
            </a:fld>
            <a:endParaRPr/>
          </a:p>
        </p:txBody>
      </p:sp>
      <p:sp>
        <p:nvSpPr>
          <p:cNvPr id="356" name="Google Shape;356;p52"/>
          <p:cNvSpPr/>
          <p:nvPr/>
        </p:nvSpPr>
        <p:spPr>
          <a:xfrm>
            <a:off x="3875975" y="3342275"/>
            <a:ext cx="4188294" cy="1671624"/>
          </a:xfrm>
          <a:prstGeom prst="irregularSeal2">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Learn more about writing an EDT plan in the next training!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Questions</a:t>
            </a:r>
            <a:endParaRPr/>
          </a:p>
        </p:txBody>
      </p:sp>
      <p:sp>
        <p:nvSpPr>
          <p:cNvPr id="362" name="Google Shape;362;p5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Q: Districts with identified _______ gaps must create an EDT Plan to address those disparities. (select all that apply)</a:t>
            </a:r>
            <a:endParaRPr b="1"/>
          </a:p>
          <a:p>
            <a:pPr marL="0" lvl="0" indent="0" algn="l" rtl="0">
              <a:spcBef>
                <a:spcPts val="1200"/>
              </a:spcBef>
              <a:spcAft>
                <a:spcPts val="0"/>
              </a:spcAft>
              <a:buNone/>
            </a:pPr>
            <a:r>
              <a:rPr lang="en"/>
              <a:t>A: Small, Medium, Large</a:t>
            </a:r>
            <a:endParaRPr/>
          </a:p>
          <a:p>
            <a:pPr marL="0" lvl="0" indent="0" algn="l" rtl="0">
              <a:spcBef>
                <a:spcPts val="1200"/>
              </a:spcBef>
              <a:spcAft>
                <a:spcPts val="0"/>
              </a:spcAft>
              <a:buNone/>
            </a:pPr>
            <a:endParaRPr/>
          </a:p>
          <a:p>
            <a:pPr marL="0" lvl="0" indent="0" algn="l" rtl="0">
              <a:spcBef>
                <a:spcPts val="1200"/>
              </a:spcBef>
              <a:spcAft>
                <a:spcPts val="0"/>
              </a:spcAft>
              <a:buNone/>
            </a:pPr>
            <a:r>
              <a:rPr lang="en" b="1"/>
              <a:t>Q: Districts with identified _______ gaps must submit their EDT Plan to CDE through the Consolidated Application. (select all that apply)</a:t>
            </a:r>
            <a:endParaRPr b="1"/>
          </a:p>
          <a:p>
            <a:pPr marL="0" lvl="0" indent="0" algn="l" rtl="0">
              <a:spcBef>
                <a:spcPts val="1200"/>
              </a:spcBef>
              <a:spcAft>
                <a:spcPts val="0"/>
              </a:spcAft>
              <a:buNone/>
            </a:pPr>
            <a:r>
              <a:rPr lang="en"/>
              <a:t>A: Medium, Large</a:t>
            </a:r>
            <a:endParaRPr/>
          </a:p>
          <a:p>
            <a:pPr marL="0" lvl="0" indent="0" algn="l" rtl="0">
              <a:spcBef>
                <a:spcPts val="1200"/>
              </a:spcBef>
              <a:spcAft>
                <a:spcPts val="1200"/>
              </a:spcAft>
              <a:buNone/>
            </a:pPr>
            <a:endParaRPr/>
          </a:p>
        </p:txBody>
      </p:sp>
      <p:sp>
        <p:nvSpPr>
          <p:cNvPr id="363" name="Google Shape;363;p5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2">
                                            <p:txEl>
                                              <p:pRg st="0" end="0"/>
                                            </p:txEl>
                                          </p:spTgt>
                                        </p:tgtEl>
                                        <p:attrNameLst>
                                          <p:attrName>style.visibility</p:attrName>
                                        </p:attrNameLst>
                                      </p:cBhvr>
                                      <p:to>
                                        <p:strVal val="visible"/>
                                      </p:to>
                                    </p:set>
                                    <p:anim calcmode="lin" valueType="num">
                                      <p:cBhvr additive="base">
                                        <p:cTn id="7" dur="1000"/>
                                        <p:tgtEl>
                                          <p:spTgt spid="36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62">
                                            <p:txEl>
                                              <p:pRg st="1" end="1"/>
                                            </p:txEl>
                                          </p:spTgt>
                                        </p:tgtEl>
                                        <p:attrNameLst>
                                          <p:attrName>style.visibility</p:attrName>
                                        </p:attrNameLst>
                                      </p:cBhvr>
                                      <p:to>
                                        <p:strVal val="visible"/>
                                      </p:to>
                                    </p:set>
                                    <p:anim calcmode="lin" valueType="num">
                                      <p:cBhvr additive="base">
                                        <p:cTn id="12" dur="1000"/>
                                        <p:tgtEl>
                                          <p:spTgt spid="36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62">
                                            <p:txEl>
                                              <p:pRg st="2" end="2"/>
                                            </p:txEl>
                                          </p:spTgt>
                                        </p:tgtEl>
                                        <p:attrNameLst>
                                          <p:attrName>style.visibility</p:attrName>
                                        </p:attrNameLst>
                                      </p:cBhvr>
                                      <p:to>
                                        <p:strVal val="visible"/>
                                      </p:to>
                                    </p:set>
                                    <p:anim calcmode="lin" valueType="num">
                                      <p:cBhvr additive="base">
                                        <p:cTn id="17" dur="1000"/>
                                        <p:tgtEl>
                                          <p:spTgt spid="36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62">
                                            <p:txEl>
                                              <p:pRg st="3" end="3"/>
                                            </p:txEl>
                                          </p:spTgt>
                                        </p:tgtEl>
                                        <p:attrNameLst>
                                          <p:attrName>style.visibility</p:attrName>
                                        </p:attrNameLst>
                                      </p:cBhvr>
                                      <p:to>
                                        <p:strVal val="visible"/>
                                      </p:to>
                                    </p:set>
                                    <p:anim calcmode="lin" valueType="num">
                                      <p:cBhvr additive="base">
                                        <p:cTn id="22" dur="1000"/>
                                        <p:tgtEl>
                                          <p:spTgt spid="36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62">
                                            <p:txEl>
                                              <p:pRg st="4" end="4"/>
                                            </p:txEl>
                                          </p:spTgt>
                                        </p:tgtEl>
                                        <p:attrNameLst>
                                          <p:attrName>style.visibility</p:attrName>
                                        </p:attrNameLst>
                                      </p:cBhvr>
                                      <p:to>
                                        <p:strVal val="visible"/>
                                      </p:to>
                                    </p:set>
                                    <p:anim calcmode="lin" valueType="num">
                                      <p:cBhvr additive="base">
                                        <p:cTn id="27" dur="1000"/>
                                        <p:tgtEl>
                                          <p:spTgt spid="36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62">
                                            <p:txEl>
                                              <p:pRg st="5" end="5"/>
                                            </p:txEl>
                                          </p:spTgt>
                                        </p:tgtEl>
                                        <p:attrNameLst>
                                          <p:attrName>style.visibility</p:attrName>
                                        </p:attrNameLst>
                                      </p:cBhvr>
                                      <p:to>
                                        <p:strVal val="visible"/>
                                      </p:to>
                                    </p:set>
                                    <p:anim calcmode="lin" valueType="num">
                                      <p:cBhvr additive="base">
                                        <p:cTn id="32" dur="1000"/>
                                        <p:tgtEl>
                                          <p:spTgt spid="362">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4"/>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to Address EDT Gaps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The Big Picture</a:t>
            </a:r>
            <a:endParaRPr/>
          </a:p>
        </p:txBody>
      </p:sp>
      <p:sp>
        <p:nvSpPr>
          <p:cNvPr id="374" name="Google Shape;374;p55"/>
          <p:cNvSpPr txBox="1">
            <a:spLocks noGrp="1"/>
          </p:cNvSpPr>
          <p:nvPr>
            <p:ph type="body" idx="1"/>
          </p:nvPr>
        </p:nvSpPr>
        <p:spPr>
          <a:xfrm>
            <a:off x="3012625" y="1143000"/>
            <a:ext cx="59652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Different gaps will require different strategies to address them and possibly a different level of urgency.</a:t>
            </a:r>
            <a:endParaRPr/>
          </a:p>
          <a:p>
            <a:pPr marL="457200" lvl="0" indent="-330200" algn="l" rtl="0">
              <a:spcBef>
                <a:spcPts val="0"/>
              </a:spcBef>
              <a:spcAft>
                <a:spcPts val="0"/>
              </a:spcAft>
              <a:buSzPts val="1600"/>
              <a:buChar char="●"/>
            </a:pPr>
            <a:r>
              <a:rPr lang="en"/>
              <a:t>Local context can impact which strategies are reasonable/actionable.</a:t>
            </a:r>
            <a:endParaRPr/>
          </a:p>
          <a:p>
            <a:pPr marL="457200" lvl="0" indent="-330200" algn="l" rtl="0">
              <a:spcBef>
                <a:spcPts val="0"/>
              </a:spcBef>
              <a:spcAft>
                <a:spcPts val="0"/>
              </a:spcAft>
              <a:buSzPts val="1600"/>
              <a:buChar char="●"/>
            </a:pPr>
            <a:r>
              <a:rPr lang="en"/>
              <a:t>Available resources can impact which strategies are possible to implement and to what scale.</a:t>
            </a:r>
            <a:endParaRPr/>
          </a:p>
          <a:p>
            <a:pPr marL="457200" lvl="0" indent="-330200" algn="l" rtl="0">
              <a:spcBef>
                <a:spcPts val="0"/>
              </a:spcBef>
              <a:spcAft>
                <a:spcPts val="0"/>
              </a:spcAft>
              <a:buSzPts val="1600"/>
              <a:buChar char="●"/>
            </a:pPr>
            <a:r>
              <a:rPr lang="en"/>
              <a:t>Local data should supplement the EDT analyses from CDE to drive decision-making.</a:t>
            </a:r>
            <a:endParaRPr/>
          </a:p>
          <a:p>
            <a:pPr marL="914400" lvl="1" indent="-292100" algn="l" rtl="0">
              <a:spcBef>
                <a:spcPts val="0"/>
              </a:spcBef>
              <a:spcAft>
                <a:spcPts val="0"/>
              </a:spcAft>
              <a:buSzPts val="1000"/>
              <a:buChar char="○"/>
            </a:pPr>
            <a:r>
              <a:rPr lang="en"/>
              <a:t>HR Data, Future Retirements/Resignations/INRs, Student Population Shifts, etc.</a:t>
            </a:r>
            <a:endParaRPr/>
          </a:p>
        </p:txBody>
      </p:sp>
      <p:sp>
        <p:nvSpPr>
          <p:cNvPr id="375" name="Google Shape;375;p5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19</a:t>
            </a:fld>
            <a:endParaRPr/>
          </a:p>
        </p:txBody>
      </p:sp>
      <p:pic>
        <p:nvPicPr>
          <p:cNvPr id="376" name="Google Shape;376;p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4300" y="1530275"/>
            <a:ext cx="2798775" cy="241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35"/>
        <p:cNvGrpSpPr/>
        <p:nvPr/>
      </p:nvGrpSpPr>
      <p:grpSpPr>
        <a:xfrm>
          <a:off x="0" y="0"/>
          <a:ext cx="0" cy="0"/>
          <a:chOff x="0" y="0"/>
          <a:chExt cx="0" cy="0"/>
        </a:xfrm>
      </p:grpSpPr>
      <p:sp>
        <p:nvSpPr>
          <p:cNvPr id="236" name="Google Shape;236;p38"/>
          <p:cNvSpPr txBox="1">
            <a:spLocks noGrp="1"/>
          </p:cNvSpPr>
          <p:nvPr>
            <p:ph type="body" idx="2"/>
          </p:nvPr>
        </p:nvSpPr>
        <p:spPr>
          <a:xfrm>
            <a:off x="4832400" y="1152475"/>
            <a:ext cx="3999900" cy="25674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b="1"/>
              <a:t>Date:  March 29, 2022</a:t>
            </a:r>
            <a:endParaRPr b="1"/>
          </a:p>
          <a:p>
            <a:pPr marL="0" lvl="0" indent="0" algn="l" rtl="0">
              <a:spcBef>
                <a:spcPts val="1200"/>
              </a:spcBef>
              <a:spcAft>
                <a:spcPts val="0"/>
              </a:spcAft>
              <a:buClr>
                <a:schemeClr val="dk1"/>
              </a:buClr>
              <a:buSzPts val="1100"/>
              <a:buFont typeface="Arial"/>
              <a:buNone/>
            </a:pPr>
            <a:r>
              <a:rPr lang="en" b="1"/>
              <a:t>Time: 10am-12pm</a:t>
            </a:r>
            <a:endParaRPr b="1"/>
          </a:p>
          <a:p>
            <a:pPr marL="0" lvl="0" indent="0" algn="l" rtl="0">
              <a:spcBef>
                <a:spcPts val="1200"/>
              </a:spcBef>
              <a:spcAft>
                <a:spcPts val="0"/>
              </a:spcAft>
              <a:buClr>
                <a:schemeClr val="dk1"/>
              </a:buClr>
              <a:buSzPts val="1100"/>
              <a:buFont typeface="Arial"/>
              <a:buNone/>
            </a:pPr>
            <a:r>
              <a:rPr lang="en"/>
              <a:t>Register </a:t>
            </a:r>
            <a:r>
              <a:rPr lang="en" u="sng">
                <a:solidFill>
                  <a:schemeClr val="hlink"/>
                </a:solidFill>
                <a:hlinkClick r:id="rId3"/>
              </a:rPr>
              <a:t>HERE</a:t>
            </a:r>
            <a:endParaRPr u="sng"/>
          </a:p>
          <a:p>
            <a:pPr marL="0" lvl="0" indent="0" algn="l" rtl="0">
              <a:spcBef>
                <a:spcPts val="1200"/>
              </a:spcBef>
              <a:spcAft>
                <a:spcPts val="0"/>
              </a:spcAft>
              <a:buNone/>
            </a:pPr>
            <a:r>
              <a:rPr lang="en" u="sng"/>
              <a:t>Agenda</a:t>
            </a:r>
            <a:endParaRPr u="sng"/>
          </a:p>
          <a:p>
            <a:pPr marL="457200" lvl="0" indent="-317500" algn="l" rtl="0">
              <a:spcBef>
                <a:spcPts val="1200"/>
              </a:spcBef>
              <a:spcAft>
                <a:spcPts val="0"/>
              </a:spcAft>
              <a:buSzPts val="1400"/>
              <a:buChar char="●"/>
            </a:pPr>
            <a:r>
              <a:rPr lang="en"/>
              <a:t>Best Practices to Ensure Data Accuracy</a:t>
            </a:r>
            <a:endParaRPr/>
          </a:p>
          <a:p>
            <a:pPr marL="457200" lvl="0" indent="-317500" algn="l" rtl="0">
              <a:spcBef>
                <a:spcPts val="0"/>
              </a:spcBef>
              <a:spcAft>
                <a:spcPts val="0"/>
              </a:spcAft>
              <a:buSzPts val="1400"/>
              <a:buChar char="●"/>
            </a:pPr>
            <a:r>
              <a:rPr lang="en"/>
              <a:t>Strategies to Improve EDT Data</a:t>
            </a:r>
            <a:endParaRPr/>
          </a:p>
          <a:p>
            <a:pPr marL="457200" lvl="0" indent="-317500" algn="l" rtl="0">
              <a:spcBef>
                <a:spcPts val="0"/>
              </a:spcBef>
              <a:spcAft>
                <a:spcPts val="0"/>
              </a:spcAft>
              <a:buSzPts val="1400"/>
              <a:buChar char="●"/>
            </a:pPr>
            <a:r>
              <a:rPr lang="en"/>
              <a:t>Leveraging Funds</a:t>
            </a:r>
            <a:endParaRPr/>
          </a:p>
        </p:txBody>
      </p:sp>
      <p:sp>
        <p:nvSpPr>
          <p:cNvPr id="237" name="Google Shape;237;p3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a:t>
            </a:fld>
            <a:endParaRPr/>
          </a:p>
        </p:txBody>
      </p:sp>
      <p:sp>
        <p:nvSpPr>
          <p:cNvPr id="238" name="Google Shape;238;p38"/>
          <p:cNvSpPr txBox="1">
            <a:spLocks noGrp="1"/>
          </p:cNvSpPr>
          <p:nvPr>
            <p:ph type="body" idx="1"/>
          </p:nvPr>
        </p:nvSpPr>
        <p:spPr>
          <a:xfrm>
            <a:off x="311700" y="1152475"/>
            <a:ext cx="3999900" cy="3393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u="sng"/>
              <a:t>Equitable Distribution of Teachers Series Training #3: Implementing Changes Using EDT Data Workshop</a:t>
            </a:r>
            <a:endParaRPr b="1" u="sng"/>
          </a:p>
          <a:p>
            <a:pPr marL="0" lvl="0" indent="0" algn="l" rtl="0">
              <a:spcBef>
                <a:spcPts val="1200"/>
              </a:spcBef>
              <a:spcAft>
                <a:spcPts val="0"/>
              </a:spcAft>
              <a:buNone/>
            </a:pPr>
            <a:r>
              <a:rPr lang="en"/>
              <a:t>This training will provide LEAs with a range of strategies that can be implemented to positively impact an LEA’s equitable distribution of teachers. </a:t>
            </a:r>
            <a:endParaRPr/>
          </a:p>
          <a:p>
            <a:pPr marL="0" lvl="0" indent="0" algn="l" rtl="0">
              <a:spcBef>
                <a:spcPts val="1200"/>
              </a:spcBef>
              <a:spcAft>
                <a:spcPts val="0"/>
              </a:spcAft>
              <a:buNone/>
            </a:pPr>
            <a:r>
              <a:rPr lang="en" b="1"/>
              <a:t>Target Audience:</a:t>
            </a:r>
            <a:r>
              <a:rPr lang="en"/>
              <a:t> LEAs with small, medium, or large EDT gaps (district leadership, HR, hiring managers, principals); LEAs without gaps also welcome.</a:t>
            </a:r>
            <a:endParaRPr/>
          </a:p>
          <a:p>
            <a:pPr marL="0" lvl="0" indent="0" algn="l" rtl="0">
              <a:spcBef>
                <a:spcPts val="1200"/>
              </a:spcBef>
              <a:spcAft>
                <a:spcPts val="1200"/>
              </a:spcAft>
              <a:buNone/>
            </a:pPr>
            <a:r>
              <a:rPr lang="en" b="1"/>
              <a:t>Prep:</a:t>
            </a:r>
            <a:r>
              <a:rPr lang="en"/>
              <a:t> LEAs will need access to their 20-21 EDT data from Syncplicity. </a:t>
            </a:r>
            <a:r>
              <a:rPr lang="en" i="1"/>
              <a:t>Recommended to watch the recordings of trainings 1 &amp; 2 of the </a:t>
            </a:r>
            <a:r>
              <a:rPr lang="en" i="1" u="sng">
                <a:solidFill>
                  <a:schemeClr val="hlink"/>
                </a:solidFill>
                <a:hlinkClick r:id="rId4"/>
              </a:rPr>
              <a:t>EDT Training Series</a:t>
            </a:r>
            <a:r>
              <a:rPr lang="en" i="1"/>
              <a:t>.</a:t>
            </a:r>
            <a:endParaRPr i="1"/>
          </a:p>
        </p:txBody>
      </p:sp>
      <p:sp>
        <p:nvSpPr>
          <p:cNvPr id="239" name="Google Shape;239;p38"/>
          <p:cNvSpPr txBox="1">
            <a:spLocks noGrp="1"/>
          </p:cNvSpPr>
          <p:nvPr>
            <p:ph type="title"/>
          </p:nvPr>
        </p:nvSpPr>
        <p:spPr>
          <a:xfrm>
            <a:off x="213100" y="2010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Upcoming Training</a:t>
            </a:r>
            <a:endParaRPr/>
          </a:p>
        </p:txBody>
      </p:sp>
      <p:sp>
        <p:nvSpPr>
          <p:cNvPr id="240" name="Google Shape;240;p38"/>
          <p:cNvSpPr/>
          <p:nvPr/>
        </p:nvSpPr>
        <p:spPr>
          <a:xfrm>
            <a:off x="4311600" y="3719875"/>
            <a:ext cx="4701600" cy="7347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Contact Wilson_S@cde.state.co.us for any logistics questions or Kaloudis_N@cde.state.co.us with questions about the training.</a:t>
            </a:r>
            <a:endParaRPr sz="1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The Elephant in the Room</a:t>
            </a:r>
            <a:endParaRPr/>
          </a:p>
        </p:txBody>
      </p:sp>
      <p:sp>
        <p:nvSpPr>
          <p:cNvPr id="382" name="Google Shape;382;p56"/>
          <p:cNvSpPr txBox="1">
            <a:spLocks noGrp="1"/>
          </p:cNvSpPr>
          <p:nvPr>
            <p:ph type="body" idx="1"/>
          </p:nvPr>
        </p:nvSpPr>
        <p:spPr>
          <a:xfrm>
            <a:off x="213075" y="1133825"/>
            <a:ext cx="49947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The Educator Shortage and COVID have greatly impacted how LEAs can serve students.</a:t>
            </a:r>
            <a:endParaRPr/>
          </a:p>
          <a:p>
            <a:pPr marL="457200" lvl="0" indent="-330200" algn="l" rtl="0">
              <a:spcBef>
                <a:spcPts val="0"/>
              </a:spcBef>
              <a:spcAft>
                <a:spcPts val="0"/>
              </a:spcAft>
              <a:buSzPts val="1600"/>
              <a:buChar char="●"/>
            </a:pPr>
            <a:r>
              <a:rPr lang="en"/>
              <a:t>Increased focus on </a:t>
            </a:r>
            <a:r>
              <a:rPr lang="en" b="1" i="1"/>
              <a:t>retaining</a:t>
            </a:r>
            <a:r>
              <a:rPr lang="en" b="1"/>
              <a:t> </a:t>
            </a:r>
            <a:r>
              <a:rPr lang="en" b="1" i="1"/>
              <a:t>&amp; developing</a:t>
            </a:r>
            <a:r>
              <a:rPr lang="en"/>
              <a:t> experienced, effective, and in-field teachers.</a:t>
            </a:r>
            <a:endParaRPr/>
          </a:p>
          <a:p>
            <a:pPr marL="457200" lvl="0" indent="-330200" algn="l" rtl="0">
              <a:spcBef>
                <a:spcPts val="0"/>
              </a:spcBef>
              <a:spcAft>
                <a:spcPts val="0"/>
              </a:spcAft>
              <a:buSzPts val="1600"/>
              <a:buChar char="●"/>
            </a:pPr>
            <a:r>
              <a:rPr lang="en"/>
              <a:t>Decreased ability to </a:t>
            </a:r>
            <a:r>
              <a:rPr lang="en" b="1" i="1"/>
              <a:t>attract</a:t>
            </a:r>
            <a:r>
              <a:rPr lang="en"/>
              <a:t> already experienced, effective, and in-field teachers.</a:t>
            </a:r>
            <a:endParaRPr/>
          </a:p>
          <a:p>
            <a:pPr marL="457200" lvl="0" indent="-330200" algn="l" rtl="0">
              <a:spcBef>
                <a:spcPts val="0"/>
              </a:spcBef>
              <a:spcAft>
                <a:spcPts val="0"/>
              </a:spcAft>
              <a:buSzPts val="1600"/>
              <a:buChar char="●"/>
            </a:pPr>
            <a:r>
              <a:rPr lang="en"/>
              <a:t>In this training, we will try to highlight strategies to leverage given the current hiring atmosphere.</a:t>
            </a:r>
            <a:endParaRPr/>
          </a:p>
        </p:txBody>
      </p:sp>
      <p:sp>
        <p:nvSpPr>
          <p:cNvPr id="383" name="Google Shape;383;p56"/>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20</a:t>
            </a:fld>
            <a:endParaRPr/>
          </a:p>
        </p:txBody>
      </p:sp>
      <p:pic>
        <p:nvPicPr>
          <p:cNvPr id="384" name="Google Shape;384;p5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41800" y="1611375"/>
            <a:ext cx="3357000" cy="2236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Best Practices for Ensuring Data Accuracy</a:t>
            </a:r>
            <a:endParaRPr/>
          </a:p>
        </p:txBody>
      </p:sp>
      <p:sp>
        <p:nvSpPr>
          <p:cNvPr id="390" name="Google Shape;390;p5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0" lvl="0" indent="0" algn="l" rtl="0">
              <a:spcBef>
                <a:spcPts val="0"/>
              </a:spcBef>
              <a:spcAft>
                <a:spcPts val="0"/>
              </a:spcAft>
              <a:buNone/>
            </a:pPr>
            <a:r>
              <a:rPr lang="en"/>
              <a:t>Some strategies can be implemented as best practices and may positively impact the accuracy and gap size of multiple indicator categories.</a:t>
            </a:r>
            <a:endParaRPr/>
          </a:p>
          <a:p>
            <a:pPr marL="457200" lvl="0" indent="-330200" algn="l" rtl="0">
              <a:spcBef>
                <a:spcPts val="1200"/>
              </a:spcBef>
              <a:spcAft>
                <a:spcPts val="0"/>
              </a:spcAft>
              <a:buSzPts val="1600"/>
              <a:buChar char="●"/>
            </a:pPr>
            <a:r>
              <a:rPr lang="en"/>
              <a:t>Enter staff HR data into your HR system and Data Pipeline as part of the hiring process.</a:t>
            </a:r>
            <a:endParaRPr/>
          </a:p>
          <a:p>
            <a:pPr marL="457200" lvl="0" indent="-330200" algn="l" rtl="0">
              <a:spcBef>
                <a:spcPts val="0"/>
              </a:spcBef>
              <a:spcAft>
                <a:spcPts val="0"/>
              </a:spcAft>
              <a:buSzPts val="1600"/>
              <a:buChar char="●"/>
            </a:pPr>
            <a:r>
              <a:rPr lang="en"/>
              <a:t>Work with hiring managers and HR to create paperwork that clearly identifies the experience and in-field status of new hires.</a:t>
            </a:r>
            <a:endParaRPr/>
          </a:p>
          <a:p>
            <a:pPr marL="914400" lvl="1" indent="-292100" algn="l" rtl="0">
              <a:spcBef>
                <a:spcPts val="0"/>
              </a:spcBef>
              <a:spcAft>
                <a:spcPts val="0"/>
              </a:spcAft>
              <a:buSzPts val="1000"/>
              <a:buChar char="○"/>
            </a:pPr>
            <a:r>
              <a:rPr lang="en"/>
              <a:t>Also use this paperwork when principals reassign/move staff to different positions or schools.</a:t>
            </a:r>
            <a:endParaRPr/>
          </a:p>
          <a:p>
            <a:pPr marL="457200" lvl="0" indent="-330200" algn="l" rtl="0">
              <a:spcBef>
                <a:spcPts val="0"/>
              </a:spcBef>
              <a:spcAft>
                <a:spcPts val="0"/>
              </a:spcAft>
              <a:buSzPts val="1600"/>
              <a:buChar char="●"/>
            </a:pPr>
            <a:r>
              <a:rPr lang="en"/>
              <a:t>Frequently pull Data Pipeline &amp; Cognos reports.</a:t>
            </a:r>
            <a:endParaRPr/>
          </a:p>
          <a:p>
            <a:pPr marL="914400" lvl="1" indent="-292100" algn="l" rtl="0">
              <a:spcBef>
                <a:spcPts val="0"/>
              </a:spcBef>
              <a:spcAft>
                <a:spcPts val="0"/>
              </a:spcAft>
              <a:buSzPts val="1000"/>
              <a:buChar char="○"/>
            </a:pPr>
            <a:r>
              <a:rPr lang="en"/>
              <a:t>Check for overall accuracy.</a:t>
            </a:r>
            <a:endParaRPr/>
          </a:p>
          <a:p>
            <a:pPr marL="914400" lvl="1" indent="-292100" algn="l" rtl="0">
              <a:spcBef>
                <a:spcPts val="0"/>
              </a:spcBef>
              <a:spcAft>
                <a:spcPts val="0"/>
              </a:spcAft>
              <a:buSzPts val="1000"/>
              <a:buChar char="○"/>
            </a:pPr>
            <a:r>
              <a:rPr lang="en"/>
              <a:t>Review the data throughout the year with building leaders.</a:t>
            </a:r>
            <a:endParaRPr/>
          </a:p>
        </p:txBody>
      </p:sp>
      <p:sp>
        <p:nvSpPr>
          <p:cNvPr id="391" name="Google Shape;391;p5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a:t>Best Practices for Ensuring Data Accuracy</a:t>
            </a:r>
            <a:endParaRPr/>
          </a:p>
        </p:txBody>
      </p:sp>
      <p:sp>
        <p:nvSpPr>
          <p:cNvPr id="397" name="Google Shape;397;p58"/>
          <p:cNvSpPr txBox="1">
            <a:spLocks noGrp="1"/>
          </p:cNvSpPr>
          <p:nvPr>
            <p:ph type="body" idx="1"/>
          </p:nvPr>
        </p:nvSpPr>
        <p:spPr>
          <a:xfrm>
            <a:off x="345375" y="1142375"/>
            <a:ext cx="39717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sz="1800"/>
              <a:t>Create cyclical systems </a:t>
            </a:r>
            <a:r>
              <a:rPr lang="en"/>
              <a:t>to ensure data accuracy throughout the year.</a:t>
            </a:r>
            <a:br>
              <a:rPr lang="en"/>
            </a:br>
            <a:r>
              <a:rPr lang="en"/>
              <a:t>Ex) Staff Assignment File</a:t>
            </a:r>
            <a:endParaRPr/>
          </a:p>
          <a:p>
            <a:pPr marL="914400" lvl="1" indent="-292100" algn="l" rtl="0">
              <a:spcBef>
                <a:spcPts val="0"/>
              </a:spcBef>
              <a:spcAft>
                <a:spcPts val="0"/>
              </a:spcAft>
              <a:buSzPts val="1000"/>
              <a:buChar char="○"/>
            </a:pPr>
            <a:r>
              <a:rPr lang="en"/>
              <a:t>Appropriate number of Staff Assignment lines for each teacher.</a:t>
            </a:r>
            <a:endParaRPr/>
          </a:p>
          <a:p>
            <a:pPr marL="914400" lvl="1" indent="-292100" algn="l" rtl="0">
              <a:spcBef>
                <a:spcPts val="0"/>
              </a:spcBef>
              <a:spcAft>
                <a:spcPts val="0"/>
              </a:spcAft>
              <a:buSzPts val="1000"/>
              <a:buChar char="○"/>
            </a:pPr>
            <a:r>
              <a:rPr lang="en"/>
              <a:t>Demonstrates In-field Status</a:t>
            </a:r>
            <a:endParaRPr/>
          </a:p>
        </p:txBody>
      </p:sp>
      <p:sp>
        <p:nvSpPr>
          <p:cNvPr id="398" name="Google Shape;398;p5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22</a:t>
            </a:fld>
            <a:endParaRPr/>
          </a:p>
        </p:txBody>
      </p:sp>
      <p:sp>
        <p:nvSpPr>
          <p:cNvPr id="399" name="Google Shape;399;p58" descr="Graphic depicting EDT HR processes including collecting and maintaining accurate data, uploading data into data pipeline regularly, pulling and analyzing reports, and taking action to address the data."/>
          <p:cNvSpPr/>
          <p:nvPr/>
        </p:nvSpPr>
        <p:spPr>
          <a:xfrm>
            <a:off x="5659379" y="1613064"/>
            <a:ext cx="2223600" cy="22587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58" descr="Take action to address the data."/>
          <p:cNvGrpSpPr/>
          <p:nvPr/>
        </p:nvGrpSpPr>
        <p:grpSpPr>
          <a:xfrm>
            <a:off x="4436190" y="1462181"/>
            <a:ext cx="1647671" cy="595408"/>
            <a:chOff x="1900218" y="996036"/>
            <a:chExt cx="1882407" cy="669600"/>
          </a:xfrm>
        </p:grpSpPr>
        <p:cxnSp>
          <p:nvCxnSpPr>
            <p:cNvPr id="401" name="Google Shape;401;p58"/>
            <p:cNvCxnSpPr/>
            <p:nvPr/>
          </p:nvCxnSpPr>
          <p:spPr>
            <a:xfrm>
              <a:off x="3438525" y="1309350"/>
              <a:ext cx="344100" cy="344100"/>
            </a:xfrm>
            <a:prstGeom prst="straightConnector1">
              <a:avLst/>
            </a:prstGeom>
            <a:noFill/>
            <a:ln w="19050" cap="flat" cmpd="sng">
              <a:solidFill>
                <a:srgbClr val="307BF3"/>
              </a:solidFill>
              <a:prstDash val="solid"/>
              <a:round/>
              <a:headEnd type="oval" w="med" len="med"/>
              <a:tailEnd type="none" w="sm" len="sm"/>
            </a:ln>
          </p:spPr>
        </p:cxnSp>
        <p:sp>
          <p:nvSpPr>
            <p:cNvPr id="402" name="Google Shape;402;p58"/>
            <p:cNvSpPr txBox="1"/>
            <p:nvPr/>
          </p:nvSpPr>
          <p:spPr>
            <a:xfrm>
              <a:off x="1900218" y="996036"/>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000">
                  <a:latin typeface="Roboto"/>
                  <a:ea typeface="Roboto"/>
                  <a:cs typeface="Roboto"/>
                  <a:sym typeface="Roboto"/>
                </a:rPr>
                <a:t>Take Action to Address the Data</a:t>
              </a:r>
              <a:endParaRPr sz="1000" b="1">
                <a:latin typeface="Roboto"/>
                <a:ea typeface="Roboto"/>
                <a:cs typeface="Roboto"/>
                <a:sym typeface="Roboto"/>
              </a:endParaRPr>
            </a:p>
          </p:txBody>
        </p:sp>
      </p:grpSp>
      <p:grpSp>
        <p:nvGrpSpPr>
          <p:cNvPr id="403" name="Google Shape;403;p58" descr="Pull and analyze related cognos reports."/>
          <p:cNvGrpSpPr/>
          <p:nvPr/>
        </p:nvGrpSpPr>
        <p:grpSpPr>
          <a:xfrm>
            <a:off x="4436190" y="3379528"/>
            <a:ext cx="1646643" cy="595408"/>
            <a:chOff x="1900218" y="3152297"/>
            <a:chExt cx="1881232" cy="669600"/>
          </a:xfrm>
        </p:grpSpPr>
        <p:cxnSp>
          <p:nvCxnSpPr>
            <p:cNvPr id="404" name="Google Shape;404;p58"/>
            <p:cNvCxnSpPr/>
            <p:nvPr/>
          </p:nvCxnSpPr>
          <p:spPr>
            <a:xfrm rot="10800000" flipH="1">
              <a:off x="3436150" y="3214625"/>
              <a:ext cx="345300" cy="342900"/>
            </a:xfrm>
            <a:prstGeom prst="straightConnector1">
              <a:avLst/>
            </a:prstGeom>
            <a:noFill/>
            <a:ln w="19050" cap="flat" cmpd="sng">
              <a:solidFill>
                <a:srgbClr val="0944A1"/>
              </a:solidFill>
              <a:prstDash val="solid"/>
              <a:round/>
              <a:headEnd type="oval" w="med" len="med"/>
              <a:tailEnd type="none" w="sm" len="sm"/>
            </a:ln>
          </p:spPr>
        </p:cxnSp>
        <p:sp>
          <p:nvSpPr>
            <p:cNvPr id="405" name="Google Shape;405;p58"/>
            <p:cNvSpPr txBox="1"/>
            <p:nvPr/>
          </p:nvSpPr>
          <p:spPr>
            <a:xfrm>
              <a:off x="1900218" y="3152297"/>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000">
                  <a:latin typeface="Roboto"/>
                  <a:ea typeface="Roboto"/>
                  <a:cs typeface="Roboto"/>
                  <a:sym typeface="Roboto"/>
                </a:rPr>
                <a:t>Pull &amp; Analyze Related Cognos Reports</a:t>
              </a:r>
              <a:endParaRPr sz="1000" b="1">
                <a:latin typeface="Roboto"/>
                <a:ea typeface="Roboto"/>
                <a:cs typeface="Roboto"/>
                <a:sym typeface="Roboto"/>
              </a:endParaRPr>
            </a:p>
          </p:txBody>
        </p:sp>
      </p:grpSp>
      <p:sp>
        <p:nvSpPr>
          <p:cNvPr id="406" name="Google Shape;406;p58" descr="EDT HR processes."/>
          <p:cNvSpPr/>
          <p:nvPr/>
        </p:nvSpPr>
        <p:spPr>
          <a:xfrm rot="-1823422" flipH="1">
            <a:off x="5588490" y="1547166"/>
            <a:ext cx="2364947" cy="2383445"/>
          </a:xfrm>
          <a:prstGeom prst="blockArc">
            <a:avLst>
              <a:gd name="adj1" fmla="val 14348563"/>
              <a:gd name="adj2" fmla="val 19872341"/>
              <a:gd name="adj3" fmla="val 9100"/>
            </a:avLst>
          </a:prstGeom>
          <a:solidFill>
            <a:srgbClr val="307BF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58" descr="Upload data into data pipeline regularly"/>
          <p:cNvGrpSpPr/>
          <p:nvPr/>
        </p:nvGrpSpPr>
        <p:grpSpPr>
          <a:xfrm>
            <a:off x="7450029" y="3379528"/>
            <a:ext cx="1637097" cy="595408"/>
            <a:chOff x="5343425" y="3152297"/>
            <a:chExt cx="1870327" cy="669600"/>
          </a:xfrm>
        </p:grpSpPr>
        <p:cxnSp>
          <p:nvCxnSpPr>
            <p:cNvPr id="408" name="Google Shape;408;p58"/>
            <p:cNvCxnSpPr/>
            <p:nvPr/>
          </p:nvCxnSpPr>
          <p:spPr>
            <a:xfrm rot="10800000">
              <a:off x="5343425" y="3214625"/>
              <a:ext cx="354900" cy="350100"/>
            </a:xfrm>
            <a:prstGeom prst="straightConnector1">
              <a:avLst/>
            </a:prstGeom>
            <a:noFill/>
            <a:ln w="19050" cap="flat" cmpd="sng">
              <a:solidFill>
                <a:srgbClr val="307BF3"/>
              </a:solidFill>
              <a:prstDash val="solid"/>
              <a:round/>
              <a:headEnd type="oval" w="med" len="med"/>
              <a:tailEnd type="none" w="sm" len="sm"/>
            </a:ln>
          </p:spPr>
        </p:cxnSp>
        <p:sp>
          <p:nvSpPr>
            <p:cNvPr id="409" name="Google Shape;409;p58"/>
            <p:cNvSpPr txBox="1"/>
            <p:nvPr/>
          </p:nvSpPr>
          <p:spPr>
            <a:xfrm>
              <a:off x="5718552" y="3152297"/>
              <a:ext cx="14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latin typeface="Roboto"/>
                  <a:ea typeface="Roboto"/>
                  <a:cs typeface="Roboto"/>
                  <a:sym typeface="Roboto"/>
                </a:rPr>
                <a:t>Upload Data into Data Pipeline Regularly</a:t>
              </a:r>
              <a:endParaRPr sz="1000" b="1">
                <a:latin typeface="Roboto"/>
                <a:ea typeface="Roboto"/>
                <a:cs typeface="Roboto"/>
                <a:sym typeface="Roboto"/>
              </a:endParaRPr>
            </a:p>
          </p:txBody>
        </p:sp>
      </p:grpSp>
      <p:grpSp>
        <p:nvGrpSpPr>
          <p:cNvPr id="410" name="Google Shape;410;p58" descr="Collect and maintain accurate data."/>
          <p:cNvGrpSpPr/>
          <p:nvPr/>
        </p:nvGrpSpPr>
        <p:grpSpPr>
          <a:xfrm>
            <a:off x="7451211" y="1462181"/>
            <a:ext cx="1635916" cy="595408"/>
            <a:chOff x="5344775" y="996036"/>
            <a:chExt cx="1868977" cy="669600"/>
          </a:xfrm>
        </p:grpSpPr>
        <p:cxnSp>
          <p:nvCxnSpPr>
            <p:cNvPr id="411" name="Google Shape;411;p58"/>
            <p:cNvCxnSpPr/>
            <p:nvPr/>
          </p:nvCxnSpPr>
          <p:spPr>
            <a:xfrm flipH="1">
              <a:off x="5344775" y="1314450"/>
              <a:ext cx="336900" cy="339000"/>
            </a:xfrm>
            <a:prstGeom prst="straightConnector1">
              <a:avLst/>
            </a:prstGeom>
            <a:noFill/>
            <a:ln w="19050" cap="flat" cmpd="sng">
              <a:solidFill>
                <a:srgbClr val="0944A1"/>
              </a:solidFill>
              <a:prstDash val="solid"/>
              <a:round/>
              <a:headEnd type="oval" w="med" len="med"/>
              <a:tailEnd type="none" w="sm" len="sm"/>
            </a:ln>
          </p:spPr>
        </p:cxnSp>
        <p:sp>
          <p:nvSpPr>
            <p:cNvPr id="412" name="Google Shape;412;p58"/>
            <p:cNvSpPr txBox="1"/>
            <p:nvPr/>
          </p:nvSpPr>
          <p:spPr>
            <a:xfrm>
              <a:off x="5718552" y="996036"/>
              <a:ext cx="14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latin typeface="Roboto"/>
                  <a:ea typeface="Roboto"/>
                  <a:cs typeface="Roboto"/>
                  <a:sym typeface="Roboto"/>
                </a:rPr>
                <a:t>Collect &amp; Maintain Accurate Data</a:t>
              </a:r>
              <a:endParaRPr sz="1000" b="1">
                <a:latin typeface="Roboto"/>
                <a:ea typeface="Roboto"/>
                <a:cs typeface="Roboto"/>
                <a:sym typeface="Roboto"/>
              </a:endParaRPr>
            </a:p>
          </p:txBody>
        </p:sp>
      </p:grpSp>
      <p:sp>
        <p:nvSpPr>
          <p:cNvPr id="413" name="Google Shape;413;p58"/>
          <p:cNvSpPr txBox="1"/>
          <p:nvPr/>
        </p:nvSpPr>
        <p:spPr>
          <a:xfrm>
            <a:off x="6139316" y="2405076"/>
            <a:ext cx="1263600" cy="715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latin typeface="Roboto"/>
                <a:ea typeface="Roboto"/>
                <a:cs typeface="Roboto"/>
                <a:sym typeface="Roboto"/>
              </a:rPr>
              <a:t>EDT HR Processes</a:t>
            </a:r>
            <a:endParaRPr sz="1200"/>
          </a:p>
        </p:txBody>
      </p:sp>
      <p:sp>
        <p:nvSpPr>
          <p:cNvPr id="414" name="Google Shape;414;p58" descr="EDT HR processes."/>
          <p:cNvSpPr/>
          <p:nvPr/>
        </p:nvSpPr>
        <p:spPr>
          <a:xfrm rot="1823422">
            <a:off x="5586714" y="1547166"/>
            <a:ext cx="2364947" cy="2383445"/>
          </a:xfrm>
          <a:prstGeom prst="blockArc">
            <a:avLst>
              <a:gd name="adj1" fmla="val 14545937"/>
              <a:gd name="adj2" fmla="val 19902139"/>
              <a:gd name="adj3" fmla="val 9115"/>
            </a:avLst>
          </a:prstGeom>
          <a:solidFill>
            <a:srgbClr val="0944A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8" descr="EDT HR processes."/>
          <p:cNvSpPr/>
          <p:nvPr/>
        </p:nvSpPr>
        <p:spPr>
          <a:xfrm rot="8977486">
            <a:off x="5581592" y="1546854"/>
            <a:ext cx="2364233" cy="2382740"/>
          </a:xfrm>
          <a:prstGeom prst="blockArc">
            <a:avLst>
              <a:gd name="adj1" fmla="val 18041678"/>
              <a:gd name="adj2" fmla="val 1798478"/>
              <a:gd name="adj3" fmla="val 9595"/>
            </a:avLst>
          </a:prstGeom>
          <a:solidFill>
            <a:srgbClr val="0944A1"/>
          </a:solidFill>
          <a:ln>
            <a:noFill/>
          </a:ln>
          <a:effectLst>
            <a:outerShdw blurRad="71438" dist="9525"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8" descr="EDT HR Processes."/>
          <p:cNvSpPr/>
          <p:nvPr/>
        </p:nvSpPr>
        <p:spPr>
          <a:xfrm rot="-8977486" flipH="1">
            <a:off x="5588276" y="1547521"/>
            <a:ext cx="2364233" cy="2382740"/>
          </a:xfrm>
          <a:prstGeom prst="blockArc">
            <a:avLst>
              <a:gd name="adj1" fmla="val 17967225"/>
              <a:gd name="adj2" fmla="val 1529547"/>
              <a:gd name="adj3" fmla="val 9279"/>
            </a:avLst>
          </a:prstGeom>
          <a:solidFill>
            <a:srgbClr val="307BF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8">
            <a:extLst>
              <a:ext uri="{C183D7F6-B498-43B3-948B-1728B52AA6E4}">
                <adec:decorative xmlns:adec="http://schemas.microsoft.com/office/drawing/2017/decorative" val="1"/>
              </a:ext>
            </a:extLst>
          </p:cNvPr>
          <p:cNvSpPr/>
          <p:nvPr/>
        </p:nvSpPr>
        <p:spPr>
          <a:xfrm rot="8072681">
            <a:off x="5543249" y="2585090"/>
            <a:ext cx="320329" cy="320329"/>
          </a:xfrm>
          <a:prstGeom prst="rtTriangl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8">
            <a:extLst>
              <a:ext uri="{C183D7F6-B498-43B3-948B-1728B52AA6E4}">
                <adec:decorative xmlns:adec="http://schemas.microsoft.com/office/drawing/2017/decorative" val="1"/>
              </a:ext>
            </a:extLst>
          </p:cNvPr>
          <p:cNvSpPr/>
          <p:nvPr/>
        </p:nvSpPr>
        <p:spPr>
          <a:xfrm rot="-2727319">
            <a:off x="7672356" y="2578722"/>
            <a:ext cx="320329" cy="320329"/>
          </a:xfrm>
          <a:prstGeom prst="rtTriangl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8">
            <a:extLst>
              <a:ext uri="{C183D7F6-B498-43B3-948B-1728B52AA6E4}">
                <adec:decorative xmlns:adec="http://schemas.microsoft.com/office/drawing/2017/decorative" val="1"/>
              </a:ext>
            </a:extLst>
          </p:cNvPr>
          <p:cNvSpPr/>
          <p:nvPr/>
        </p:nvSpPr>
        <p:spPr>
          <a:xfrm rot="2727319">
            <a:off x="6607495" y="3657058"/>
            <a:ext cx="320329" cy="320329"/>
          </a:xfrm>
          <a:prstGeom prst="rtTriangl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8">
            <a:extLst>
              <a:ext uri="{C183D7F6-B498-43B3-948B-1728B52AA6E4}">
                <adec:decorative xmlns:adec="http://schemas.microsoft.com/office/drawing/2017/decorative" val="1"/>
              </a:ext>
            </a:extLst>
          </p:cNvPr>
          <p:cNvSpPr/>
          <p:nvPr/>
        </p:nvSpPr>
        <p:spPr>
          <a:xfrm rot="-8072681">
            <a:off x="6608101" y="1491387"/>
            <a:ext cx="320329" cy="320329"/>
          </a:xfrm>
          <a:prstGeom prst="rtTriangl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8"/>
          <p:cNvSpPr/>
          <p:nvPr/>
        </p:nvSpPr>
        <p:spPr>
          <a:xfrm>
            <a:off x="669475" y="3187975"/>
            <a:ext cx="3306600" cy="1258500"/>
          </a:xfrm>
          <a:prstGeom prst="roundRect">
            <a:avLst>
              <a:gd name="adj" fmla="val 16667"/>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Unsure what data is used for EDT calculations? Review this training:</a:t>
            </a:r>
            <a:endParaRPr sz="1300"/>
          </a:p>
          <a:p>
            <a:pPr marL="0" lvl="0" indent="0" algn="ctr" rtl="0">
              <a:lnSpc>
                <a:spcPct val="115000"/>
              </a:lnSpc>
              <a:spcBef>
                <a:spcPts val="0"/>
              </a:spcBef>
              <a:spcAft>
                <a:spcPts val="1200"/>
              </a:spcAft>
              <a:buNone/>
            </a:pPr>
            <a:r>
              <a:rPr lang="en" sz="1300">
                <a:solidFill>
                  <a:schemeClr val="dk1"/>
                </a:solidFill>
                <a:latin typeface="Calibri"/>
                <a:ea typeface="Calibri"/>
                <a:cs typeface="Calibri"/>
                <a:sym typeface="Calibri"/>
              </a:rPr>
              <a:t>EDT Series Training #1: Using Data to Inform Comparability &amp; EDT</a:t>
            </a:r>
            <a:br>
              <a:rPr lang="en" sz="1300">
                <a:solidFill>
                  <a:schemeClr val="dk1"/>
                </a:solidFill>
                <a:latin typeface="Calibri"/>
                <a:ea typeface="Calibri"/>
                <a:cs typeface="Calibri"/>
                <a:sym typeface="Calibri"/>
              </a:rPr>
            </a:br>
            <a:r>
              <a:rPr lang="en" sz="13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PowerPoint</a:t>
            </a:r>
            <a:r>
              <a:rPr lang="en" sz="1300">
                <a:solidFill>
                  <a:srgbClr val="0000FF"/>
                </a:solidFill>
                <a:latin typeface="Calibri"/>
                <a:ea typeface="Calibri"/>
                <a:cs typeface="Calibri"/>
                <a:sym typeface="Calibri"/>
              </a:rPr>
              <a:t> | </a:t>
            </a:r>
            <a:r>
              <a:rPr lang="en" sz="1300"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Recorded Webinar</a:t>
            </a:r>
            <a:endParaRPr sz="13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Available Data for Decision Making</a:t>
            </a:r>
            <a:endParaRPr/>
          </a:p>
        </p:txBody>
      </p:sp>
      <p:sp>
        <p:nvSpPr>
          <p:cNvPr id="427" name="Google Shape;427;p5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CDE EDT Analyses</a:t>
            </a:r>
            <a:endParaRPr/>
          </a:p>
          <a:p>
            <a:pPr marL="914400" lvl="1" indent="-292100" algn="l" rtl="0">
              <a:spcBef>
                <a:spcPts val="0"/>
              </a:spcBef>
              <a:spcAft>
                <a:spcPts val="0"/>
              </a:spcAft>
              <a:buSzPts val="1000"/>
              <a:buChar char="○"/>
            </a:pPr>
            <a:r>
              <a:rPr lang="en"/>
              <a:t>Use historical data to identify trends. (</a:t>
            </a:r>
            <a:r>
              <a:rPr lang="en" u="sng">
                <a:solidFill>
                  <a:schemeClr val="hlink"/>
                </a:solidFill>
                <a:hlinkClick r:id="rId3"/>
              </a:rPr>
              <a:t>Resources section</a:t>
            </a:r>
            <a:r>
              <a:rPr lang="en"/>
              <a:t>)</a:t>
            </a:r>
            <a:endParaRPr/>
          </a:p>
          <a:p>
            <a:pPr marL="914400" lvl="1" indent="-292100" algn="l" rtl="0">
              <a:spcBef>
                <a:spcPts val="0"/>
              </a:spcBef>
              <a:spcAft>
                <a:spcPts val="0"/>
              </a:spcAft>
              <a:buSzPts val="1000"/>
              <a:buChar char="○"/>
            </a:pPr>
            <a:r>
              <a:rPr lang="en"/>
              <a:t>School Level Data tab to target supports/resources to schools with the lowest %s.</a:t>
            </a:r>
            <a:endParaRPr/>
          </a:p>
          <a:p>
            <a:pPr marL="457200" lvl="0" indent="-330200" algn="l" rtl="0">
              <a:spcBef>
                <a:spcPts val="0"/>
              </a:spcBef>
              <a:spcAft>
                <a:spcPts val="0"/>
              </a:spcAft>
              <a:buSzPts val="1600"/>
              <a:buChar char="●"/>
            </a:pPr>
            <a:r>
              <a:rPr lang="en"/>
              <a:t>Local Data</a:t>
            </a:r>
            <a:endParaRPr/>
          </a:p>
          <a:p>
            <a:pPr marL="914400" lvl="1" indent="-292100" algn="l" rtl="0">
              <a:spcBef>
                <a:spcPts val="0"/>
              </a:spcBef>
              <a:spcAft>
                <a:spcPts val="0"/>
              </a:spcAft>
              <a:buSzPts val="1000"/>
              <a:buChar char="○"/>
            </a:pPr>
            <a:r>
              <a:rPr lang="en"/>
              <a:t>HR data pertaining to effectiveness, in-field status, and experience.</a:t>
            </a:r>
            <a:endParaRPr/>
          </a:p>
          <a:p>
            <a:pPr marL="914400" lvl="1" indent="-292100" algn="l" rtl="0">
              <a:spcBef>
                <a:spcPts val="0"/>
              </a:spcBef>
              <a:spcAft>
                <a:spcPts val="0"/>
              </a:spcAft>
              <a:buSzPts val="1000"/>
              <a:buChar char="○"/>
            </a:pPr>
            <a:r>
              <a:rPr lang="en"/>
              <a:t>Can help predict upcoming barriers to closing EDT gaps.</a:t>
            </a:r>
            <a:endParaRPr/>
          </a:p>
        </p:txBody>
      </p:sp>
      <p:sp>
        <p:nvSpPr>
          <p:cNvPr id="428" name="Google Shape;428;p5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Strategies for Addressing Multiple EDT Gaps</a:t>
            </a:r>
            <a:endParaRPr/>
          </a:p>
        </p:txBody>
      </p:sp>
      <p:sp>
        <p:nvSpPr>
          <p:cNvPr id="434" name="Google Shape;434;p6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Locally run EDT data throughout the year.</a:t>
            </a:r>
            <a:endParaRPr/>
          </a:p>
          <a:p>
            <a:pPr marL="914400" lvl="1" indent="-292100" algn="l" rtl="0">
              <a:spcBef>
                <a:spcPts val="0"/>
              </a:spcBef>
              <a:spcAft>
                <a:spcPts val="0"/>
              </a:spcAft>
              <a:buSzPts val="1000"/>
              <a:buChar char="○"/>
            </a:pPr>
            <a:r>
              <a:rPr lang="en"/>
              <a:t>Model your processes after the variables in the EDT school level tab.</a:t>
            </a:r>
            <a:endParaRPr/>
          </a:p>
          <a:p>
            <a:pPr marL="457200" lvl="0" indent="-330200" algn="l" rtl="0">
              <a:spcBef>
                <a:spcPts val="0"/>
              </a:spcBef>
              <a:spcAft>
                <a:spcPts val="0"/>
              </a:spcAft>
              <a:buSzPts val="1600"/>
              <a:buChar char="●"/>
            </a:pPr>
            <a:r>
              <a:rPr lang="en"/>
              <a:t>Invest in increasing applicant pools.</a:t>
            </a:r>
            <a:endParaRPr/>
          </a:p>
          <a:p>
            <a:pPr marL="914400" lvl="1" indent="-292100" algn="l" rtl="0">
              <a:spcBef>
                <a:spcPts val="0"/>
              </a:spcBef>
              <a:spcAft>
                <a:spcPts val="0"/>
              </a:spcAft>
              <a:buSzPts val="1000"/>
              <a:buChar char="○"/>
            </a:pPr>
            <a:r>
              <a:rPr lang="en"/>
              <a:t>Job Fairs, HR Job Posting Software, Ads (incl. Social Media), Hiring Recruiters</a:t>
            </a:r>
            <a:endParaRPr/>
          </a:p>
          <a:p>
            <a:pPr marL="457200" lvl="0" indent="-330200" algn="l" rtl="0">
              <a:spcBef>
                <a:spcPts val="0"/>
              </a:spcBef>
              <a:spcAft>
                <a:spcPts val="0"/>
              </a:spcAft>
              <a:buSzPts val="1600"/>
              <a:buChar char="●"/>
            </a:pPr>
            <a:r>
              <a:rPr lang="en"/>
              <a:t>Consider incentivizing effective, in-field, and experienced teachers to voluntarily serve your highest poverty and minority schools.</a:t>
            </a:r>
            <a:endParaRPr/>
          </a:p>
          <a:p>
            <a:pPr marL="457200" lvl="0" indent="-330200" algn="l" rtl="0">
              <a:spcBef>
                <a:spcPts val="0"/>
              </a:spcBef>
              <a:spcAft>
                <a:spcPts val="0"/>
              </a:spcAft>
              <a:buSzPts val="1600"/>
              <a:buChar char="●"/>
            </a:pPr>
            <a:r>
              <a:rPr lang="en"/>
              <a:t>Supportive mentoring programs where all staff involved are compensated for extra time.</a:t>
            </a:r>
            <a:endParaRPr/>
          </a:p>
          <a:p>
            <a:pPr marL="914400" lvl="1" indent="-292100" algn="l" rtl="0">
              <a:spcBef>
                <a:spcPts val="0"/>
              </a:spcBef>
              <a:spcAft>
                <a:spcPts val="0"/>
              </a:spcAft>
              <a:buSzPts val="1000"/>
              <a:buChar char="○"/>
            </a:pPr>
            <a:r>
              <a:rPr lang="en"/>
              <a:t>Reduce burnout, encourage in-field attainment, increase effectiveness.</a:t>
            </a:r>
            <a:endParaRPr/>
          </a:p>
          <a:p>
            <a:pPr marL="457200" lvl="0" indent="-330200" algn="l" rtl="0">
              <a:spcBef>
                <a:spcPts val="0"/>
              </a:spcBef>
              <a:spcAft>
                <a:spcPts val="0"/>
              </a:spcAft>
              <a:buSzPts val="1600"/>
              <a:buChar char="●"/>
            </a:pPr>
            <a:r>
              <a:rPr lang="en"/>
              <a:t>Adjusting staffing through reassignments.</a:t>
            </a:r>
            <a:endParaRPr/>
          </a:p>
        </p:txBody>
      </p:sp>
      <p:sp>
        <p:nvSpPr>
          <p:cNvPr id="435" name="Google Shape;435;p6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Strategies for Addressing Multiple EDT Gaps</a:t>
            </a:r>
            <a:endParaRPr/>
          </a:p>
        </p:txBody>
      </p:sp>
      <p:sp>
        <p:nvSpPr>
          <p:cNvPr id="441" name="Google Shape;441;p6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10000"/>
          </a:bodyPr>
          <a:lstStyle/>
          <a:p>
            <a:pPr marL="457200" lvl="0" indent="-330200" algn="l" rtl="0">
              <a:spcBef>
                <a:spcPts val="0"/>
              </a:spcBef>
              <a:spcAft>
                <a:spcPts val="0"/>
              </a:spcAft>
              <a:buSzPts val="1600"/>
              <a:buChar char="●"/>
            </a:pPr>
            <a:r>
              <a:rPr lang="en"/>
              <a:t>Retain, retain, retain.</a:t>
            </a:r>
            <a:endParaRPr/>
          </a:p>
          <a:p>
            <a:pPr marL="914400" lvl="1" indent="-292100" algn="l" rtl="0">
              <a:spcBef>
                <a:spcPts val="0"/>
              </a:spcBef>
              <a:spcAft>
                <a:spcPts val="0"/>
              </a:spcAft>
              <a:buSzPts val="1000"/>
              <a:buChar char="○"/>
            </a:pPr>
            <a:r>
              <a:rPr lang="en"/>
              <a:t>Increase staff compensation.</a:t>
            </a:r>
            <a:endParaRPr/>
          </a:p>
          <a:p>
            <a:pPr marL="914400" lvl="1" indent="-292100" algn="l" rtl="0">
              <a:spcBef>
                <a:spcPts val="0"/>
              </a:spcBef>
              <a:spcAft>
                <a:spcPts val="0"/>
              </a:spcAft>
              <a:buSzPts val="1000"/>
              <a:buChar char="○"/>
            </a:pPr>
            <a:r>
              <a:rPr lang="en"/>
              <a:t>Implement Retention Pay or Signing Bonuses.</a:t>
            </a:r>
            <a:endParaRPr/>
          </a:p>
          <a:p>
            <a:pPr marL="914400" lvl="1" indent="-292100" algn="l" rtl="0">
              <a:spcBef>
                <a:spcPts val="0"/>
              </a:spcBef>
              <a:spcAft>
                <a:spcPts val="0"/>
              </a:spcAft>
              <a:buSzPts val="1000"/>
              <a:buChar char="○"/>
            </a:pPr>
            <a:r>
              <a:rPr lang="en"/>
              <a:t>Hiring additional staff to manage workload</a:t>
            </a:r>
            <a:endParaRPr/>
          </a:p>
          <a:p>
            <a:pPr marL="914400" lvl="1" indent="-292100" algn="l" rtl="0">
              <a:spcBef>
                <a:spcPts val="0"/>
              </a:spcBef>
              <a:spcAft>
                <a:spcPts val="0"/>
              </a:spcAft>
              <a:buSzPts val="1000"/>
              <a:buChar char="○"/>
            </a:pPr>
            <a:r>
              <a:rPr lang="en"/>
              <a:t>Increase planning time.</a:t>
            </a:r>
            <a:endParaRPr/>
          </a:p>
          <a:p>
            <a:pPr marL="914400" lvl="1" indent="-292100" algn="l" rtl="0">
              <a:spcBef>
                <a:spcPts val="0"/>
              </a:spcBef>
              <a:spcAft>
                <a:spcPts val="0"/>
              </a:spcAft>
              <a:buSzPts val="1000"/>
              <a:buChar char="○"/>
            </a:pPr>
            <a:r>
              <a:rPr lang="en"/>
              <a:t>Offer compensated leadership opportunities.</a:t>
            </a:r>
            <a:endParaRPr/>
          </a:p>
          <a:p>
            <a:pPr marL="914400" lvl="1" indent="-292100" algn="l" rtl="0">
              <a:spcBef>
                <a:spcPts val="0"/>
              </a:spcBef>
              <a:spcAft>
                <a:spcPts val="0"/>
              </a:spcAft>
              <a:buSzPts val="1000"/>
              <a:buChar char="○"/>
            </a:pPr>
            <a:r>
              <a:rPr lang="en" u="sng">
                <a:solidFill>
                  <a:schemeClr val="accent5"/>
                </a:solidFill>
                <a:hlinkClick r:id="rId3">
                  <a:extLst>
                    <a:ext uri="{A12FA001-AC4F-418D-AE19-62706E023703}">
                      <ahyp:hlinkClr xmlns:ahyp="http://schemas.microsoft.com/office/drawing/2018/hyperlinkcolor" val="tx"/>
                    </a:ext>
                  </a:extLst>
                </a:hlinkClick>
              </a:rPr>
              <a:t>Strategies from USDE</a:t>
            </a:r>
            <a:r>
              <a:rPr lang="en"/>
              <a:t> (supported by ESSER funds)</a:t>
            </a:r>
            <a:endParaRPr/>
          </a:p>
          <a:p>
            <a:pPr marL="457200" lvl="0" indent="-330200" algn="l" rtl="0">
              <a:spcBef>
                <a:spcPts val="0"/>
              </a:spcBef>
              <a:spcAft>
                <a:spcPts val="0"/>
              </a:spcAft>
              <a:buSzPts val="1600"/>
              <a:buChar char="●"/>
            </a:pPr>
            <a:r>
              <a:rPr lang="en"/>
              <a:t>Use </a:t>
            </a:r>
            <a:r>
              <a:rPr lang="en" u="sng">
                <a:solidFill>
                  <a:schemeClr val="accent5"/>
                </a:solidFill>
                <a:hlinkClick r:id="rId4">
                  <a:extLst>
                    <a:ext uri="{A12FA001-AC4F-418D-AE19-62706E023703}">
                      <ahyp:hlinkClr xmlns:ahyp="http://schemas.microsoft.com/office/drawing/2018/hyperlinkcolor" val="tx"/>
                    </a:ext>
                  </a:extLst>
                </a:hlinkClick>
              </a:rPr>
              <a:t>TLCC Survey</a:t>
            </a:r>
            <a:r>
              <a:rPr lang="en"/>
              <a:t> data to identify what teachers need to feel supported and successful in their work.</a:t>
            </a:r>
            <a:endParaRPr/>
          </a:p>
          <a:p>
            <a:pPr marL="457200" lvl="0" indent="-330200" algn="l" rtl="0">
              <a:spcBef>
                <a:spcPts val="0"/>
              </a:spcBef>
              <a:spcAft>
                <a:spcPts val="0"/>
              </a:spcAft>
              <a:buSzPts val="1600"/>
              <a:buChar char="●"/>
            </a:pPr>
            <a:r>
              <a:rPr lang="en"/>
              <a:t>Train and support principals.</a:t>
            </a:r>
            <a:endParaRPr/>
          </a:p>
          <a:p>
            <a:pPr marL="914400" lvl="1" indent="-292100" algn="l" rtl="0">
              <a:spcBef>
                <a:spcPts val="0"/>
              </a:spcBef>
              <a:spcAft>
                <a:spcPts val="0"/>
              </a:spcAft>
              <a:buSzPts val="1000"/>
              <a:buChar char="○"/>
            </a:pPr>
            <a:r>
              <a:rPr lang="en"/>
              <a:t>Often rated as the biggest impact on a teacher staying/leaving.</a:t>
            </a:r>
            <a:endParaRPr/>
          </a:p>
          <a:p>
            <a:pPr marL="914400" lvl="1" indent="-292100" algn="l" rtl="0">
              <a:spcBef>
                <a:spcPts val="0"/>
              </a:spcBef>
              <a:spcAft>
                <a:spcPts val="0"/>
              </a:spcAft>
              <a:buSzPts val="1000"/>
              <a:buChar char="○"/>
            </a:pPr>
            <a:r>
              <a:rPr lang="en"/>
              <a:t>Quality administrators can positively guide growth to address all 3 EDT indicator categories.</a:t>
            </a:r>
            <a:endParaRPr/>
          </a:p>
        </p:txBody>
      </p:sp>
      <p:sp>
        <p:nvSpPr>
          <p:cNvPr id="442" name="Google Shape;442;p6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Strategies for Addressing Multiple EDT Gaps</a:t>
            </a:r>
            <a:endParaRPr/>
          </a:p>
        </p:txBody>
      </p:sp>
      <p:sp>
        <p:nvSpPr>
          <p:cNvPr id="448" name="Google Shape;448;p6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Collaborate with school, district, union, school board, and state stakeholders.</a:t>
            </a:r>
            <a:endParaRPr/>
          </a:p>
          <a:p>
            <a:pPr marL="914400" lvl="1" indent="-292100" algn="l" rtl="0">
              <a:spcBef>
                <a:spcPts val="0"/>
              </a:spcBef>
              <a:spcAft>
                <a:spcPts val="0"/>
              </a:spcAft>
              <a:buSzPts val="1000"/>
              <a:buChar char="○"/>
            </a:pPr>
            <a:r>
              <a:rPr lang="en"/>
              <a:t>District Accountability Committee</a:t>
            </a:r>
            <a:endParaRPr/>
          </a:p>
          <a:p>
            <a:pPr marL="914400" lvl="1" indent="-292100" algn="l" rtl="0">
              <a:spcBef>
                <a:spcPts val="0"/>
              </a:spcBef>
              <a:spcAft>
                <a:spcPts val="0"/>
              </a:spcAft>
              <a:buSzPts val="1000"/>
              <a:buChar char="○"/>
            </a:pPr>
            <a:r>
              <a:rPr lang="en"/>
              <a:t>1338 Council </a:t>
            </a:r>
            <a:endParaRPr/>
          </a:p>
          <a:p>
            <a:pPr marL="457200" lvl="0" indent="-330200" algn="l" rtl="0">
              <a:spcBef>
                <a:spcPts val="0"/>
              </a:spcBef>
              <a:spcAft>
                <a:spcPts val="0"/>
              </a:spcAft>
              <a:buSzPts val="1600"/>
              <a:buChar char="●"/>
            </a:pPr>
            <a:r>
              <a:rPr lang="en"/>
              <a:t>Connect with the Educator Recruitment and Retention (ERR) Team at CDE:</a:t>
            </a:r>
            <a:endParaRPr/>
          </a:p>
          <a:p>
            <a:pPr marL="914400" lvl="1" indent="-292100" algn="l" rtl="0">
              <a:spcBef>
                <a:spcPts val="0"/>
              </a:spcBef>
              <a:spcAft>
                <a:spcPts val="0"/>
              </a:spcAft>
              <a:buSzPts val="1000"/>
              <a:buChar char="○"/>
            </a:pPr>
            <a:r>
              <a:rPr lang="en"/>
              <a:t>Support with all things Recruiting/Preparation/Development/Retention.</a:t>
            </a:r>
            <a:endParaRPr/>
          </a:p>
          <a:p>
            <a:pPr marL="914400" lvl="1" indent="-292100" algn="l" rtl="0">
              <a:spcBef>
                <a:spcPts val="0"/>
              </a:spcBef>
              <a:spcAft>
                <a:spcPts val="0"/>
              </a:spcAft>
              <a:buSzPts val="1000"/>
              <a:buChar char="○"/>
            </a:pPr>
            <a:r>
              <a:rPr lang="en"/>
              <a:t>Here to support small/large systems, BOCES, individual teaching candidates.</a:t>
            </a:r>
            <a:endParaRPr/>
          </a:p>
          <a:p>
            <a:pPr marL="914400" lvl="1" indent="-292100" algn="l" rtl="0">
              <a:spcBef>
                <a:spcPts val="0"/>
              </a:spcBef>
              <a:spcAft>
                <a:spcPts val="0"/>
              </a:spcAft>
              <a:buSzPts val="1000"/>
              <a:buChar char="○"/>
            </a:pPr>
            <a:r>
              <a:rPr lang="en"/>
              <a:t>Pathway to licensure/endorsement supports.</a:t>
            </a:r>
            <a:endParaRPr/>
          </a:p>
          <a:p>
            <a:pPr marL="914400" lvl="1" indent="-292100" algn="l" rtl="0">
              <a:spcBef>
                <a:spcPts val="0"/>
              </a:spcBef>
              <a:spcAft>
                <a:spcPts val="0"/>
              </a:spcAft>
              <a:buSzPts val="1000"/>
              <a:buChar char="○"/>
            </a:pPr>
            <a:r>
              <a:rPr lang="en" u="sng">
                <a:solidFill>
                  <a:schemeClr val="hlink"/>
                </a:solidFill>
                <a:hlinkClick r:id="rId3"/>
              </a:rPr>
              <a:t>educator_recruitment@cde.state.co.us</a:t>
            </a:r>
            <a:endParaRPr/>
          </a:p>
          <a:p>
            <a:pPr marL="457200" lvl="0" indent="-330200" algn="l" rtl="0">
              <a:spcBef>
                <a:spcPts val="0"/>
              </a:spcBef>
              <a:spcAft>
                <a:spcPts val="0"/>
              </a:spcAft>
              <a:buSzPts val="1600"/>
              <a:buChar char="●"/>
            </a:pPr>
            <a:r>
              <a:rPr lang="en"/>
              <a:t>Complete the CDE </a:t>
            </a:r>
            <a:r>
              <a:rPr lang="en" u="sng">
                <a:solidFill>
                  <a:schemeClr val="accent5"/>
                </a:solidFill>
                <a:hlinkClick r:id="rId4">
                  <a:extLst>
                    <a:ext uri="{A12FA001-AC4F-418D-AE19-62706E023703}">
                      <ahyp:hlinkClr xmlns:ahyp="http://schemas.microsoft.com/office/drawing/2018/hyperlinkcolor" val="tx"/>
                    </a:ext>
                  </a:extLst>
                </a:hlinkClick>
              </a:rPr>
              <a:t>Talent Self-Assessment Tool</a:t>
            </a:r>
            <a:r>
              <a:rPr lang="en"/>
              <a:t>.</a:t>
            </a:r>
            <a:endParaRPr/>
          </a:p>
        </p:txBody>
      </p:sp>
      <p:sp>
        <p:nvSpPr>
          <p:cNvPr id="449" name="Google Shape;449;p6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Turn &amp; Talk (5 min)</a:t>
            </a:r>
            <a:endParaRPr/>
          </a:p>
        </p:txBody>
      </p:sp>
      <p:sp>
        <p:nvSpPr>
          <p:cNvPr id="455" name="Google Shape;455;p63"/>
          <p:cNvSpPr txBox="1">
            <a:spLocks noGrp="1"/>
          </p:cNvSpPr>
          <p:nvPr>
            <p:ph type="body" idx="1"/>
          </p:nvPr>
        </p:nvSpPr>
        <p:spPr>
          <a:xfrm>
            <a:off x="457200" y="1143000"/>
            <a:ext cx="4364700" cy="31917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b="1"/>
              <a:t>Which strategies for addressing overall EDT gaps resonated with you given your LEA’s local context?</a:t>
            </a:r>
            <a:endParaRPr b="1"/>
          </a:p>
          <a:p>
            <a:pPr marL="0" lvl="0" indent="0" algn="l" rtl="0">
              <a:spcBef>
                <a:spcPts val="1200"/>
              </a:spcBef>
              <a:spcAft>
                <a:spcPts val="0"/>
              </a:spcAft>
              <a:buNone/>
            </a:pPr>
            <a:r>
              <a:rPr lang="en"/>
              <a:t>1 minute - Intros (include LEA and setting)</a:t>
            </a:r>
            <a:endParaRPr/>
          </a:p>
          <a:p>
            <a:pPr marL="0" lvl="0" indent="0" algn="l" rtl="0">
              <a:spcBef>
                <a:spcPts val="1200"/>
              </a:spcBef>
              <a:spcAft>
                <a:spcPts val="0"/>
              </a:spcAft>
              <a:buNone/>
            </a:pPr>
            <a:r>
              <a:rPr lang="en"/>
              <a:t>1 minute - Person #1</a:t>
            </a:r>
            <a:endParaRPr/>
          </a:p>
          <a:p>
            <a:pPr marL="0" lvl="0" indent="0" algn="l" rtl="0">
              <a:spcBef>
                <a:spcPts val="1200"/>
              </a:spcBef>
              <a:spcAft>
                <a:spcPts val="0"/>
              </a:spcAft>
              <a:buNone/>
            </a:pPr>
            <a:r>
              <a:rPr lang="en"/>
              <a:t>1 minute - Person #2</a:t>
            </a:r>
            <a:endParaRPr/>
          </a:p>
          <a:p>
            <a:pPr marL="0" lvl="0" indent="0" algn="l" rtl="0">
              <a:spcBef>
                <a:spcPts val="1200"/>
              </a:spcBef>
              <a:spcAft>
                <a:spcPts val="0"/>
              </a:spcAft>
              <a:buNone/>
            </a:pPr>
            <a:r>
              <a:rPr lang="en"/>
              <a:t>1 minute - Person #3</a:t>
            </a:r>
            <a:endParaRPr/>
          </a:p>
          <a:p>
            <a:pPr marL="0" lvl="0" indent="0" algn="l" rtl="0">
              <a:spcBef>
                <a:spcPts val="1200"/>
              </a:spcBef>
              <a:spcAft>
                <a:spcPts val="1200"/>
              </a:spcAft>
              <a:buNone/>
            </a:pPr>
            <a:r>
              <a:rPr lang="en"/>
              <a:t>1 minute - Prepare to share out.</a:t>
            </a:r>
            <a:endParaRPr/>
          </a:p>
        </p:txBody>
      </p:sp>
      <p:sp>
        <p:nvSpPr>
          <p:cNvPr id="456" name="Google Shape;456;p6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27</a:t>
            </a:fld>
            <a:endParaRPr/>
          </a:p>
        </p:txBody>
      </p:sp>
      <p:pic>
        <p:nvPicPr>
          <p:cNvPr id="457" name="Google Shape;457;p63">
            <a:extLst>
              <a:ext uri="{C183D7F6-B498-43B3-948B-1728B52AA6E4}">
                <adec:decorative xmlns:adec="http://schemas.microsoft.com/office/drawing/2017/decorative" val="1"/>
              </a:ext>
            </a:extLst>
          </p:cNvPr>
          <p:cNvPicPr preferRelativeResize="0"/>
          <p:nvPr/>
        </p:nvPicPr>
        <p:blipFill rotWithShape="1">
          <a:blip r:embed="rId3">
            <a:alphaModFix/>
          </a:blip>
          <a:srcRect b="17211"/>
          <a:stretch/>
        </p:blipFill>
        <p:spPr>
          <a:xfrm>
            <a:off x="5901975" y="1289700"/>
            <a:ext cx="2336825" cy="1934550"/>
          </a:xfrm>
          <a:prstGeom prst="rect">
            <a:avLst/>
          </a:prstGeom>
          <a:noFill/>
          <a:ln>
            <a:noFill/>
          </a:ln>
        </p:spPr>
      </p:pic>
      <p:sp>
        <p:nvSpPr>
          <p:cNvPr id="458" name="Google Shape;458;p63"/>
          <p:cNvSpPr/>
          <p:nvPr/>
        </p:nvSpPr>
        <p:spPr>
          <a:xfrm>
            <a:off x="5720238" y="3361650"/>
            <a:ext cx="2700300" cy="744000"/>
          </a:xfrm>
          <a:prstGeom prst="roundRect">
            <a:avLst>
              <a:gd name="adj" fmla="val 16667"/>
            </a:avLst>
          </a:prstGeom>
          <a:solidFill>
            <a:srgbClr val="F0AA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Please turn your camera on when in small groups.</a:t>
            </a:r>
            <a:endParaRPr/>
          </a:p>
        </p:txBody>
      </p:sp>
      <p:sp>
        <p:nvSpPr>
          <p:cNvPr id="459" name="Google Shape;459;p63"/>
          <p:cNvSpPr/>
          <p:nvPr/>
        </p:nvSpPr>
        <p:spPr>
          <a:xfrm>
            <a:off x="3572900" y="2681975"/>
            <a:ext cx="1827900" cy="1396200"/>
          </a:xfrm>
          <a:prstGeom prst="cloudCallout">
            <a:avLst>
              <a:gd name="adj1" fmla="val -20833"/>
              <a:gd name="adj2" fmla="val 625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Were there any that CDE didn’t talk about?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Strategy Jamboard</a:t>
            </a:r>
            <a:endParaRPr/>
          </a:p>
        </p:txBody>
      </p:sp>
      <p:sp>
        <p:nvSpPr>
          <p:cNvPr id="465" name="Google Shape;465;p64"/>
          <p:cNvSpPr txBox="1">
            <a:spLocks noGrp="1"/>
          </p:cNvSpPr>
          <p:nvPr>
            <p:ph type="body" idx="1"/>
          </p:nvPr>
        </p:nvSpPr>
        <p:spPr>
          <a:xfrm>
            <a:off x="4572000" y="1143000"/>
            <a:ext cx="44058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Please use the </a:t>
            </a:r>
            <a:r>
              <a:rPr lang="en" u="sng">
                <a:solidFill>
                  <a:schemeClr val="hlink"/>
                </a:solidFill>
                <a:hlinkClick r:id="rId3"/>
              </a:rPr>
              <a:t>Jamboard</a:t>
            </a:r>
            <a:r>
              <a:rPr lang="en"/>
              <a:t> (slide 2) to note any other creative ways to address gaps in the 3 EDT indicator categories that CDE did not call out. </a:t>
            </a:r>
            <a:endParaRPr/>
          </a:p>
          <a:p>
            <a:pPr marL="0" lvl="0" indent="0" algn="l" rtl="0">
              <a:spcBef>
                <a:spcPts val="1200"/>
              </a:spcBef>
              <a:spcAft>
                <a:spcPts val="1200"/>
              </a:spcAft>
              <a:buNone/>
            </a:pPr>
            <a:r>
              <a:rPr lang="en"/>
              <a:t>Your experiences are valuable and could benefit other LEAs!</a:t>
            </a:r>
            <a:endParaRPr/>
          </a:p>
        </p:txBody>
      </p:sp>
      <p:sp>
        <p:nvSpPr>
          <p:cNvPr id="466" name="Google Shape;466;p6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28</a:t>
            </a:fld>
            <a:endParaRPr/>
          </a:p>
        </p:txBody>
      </p:sp>
      <p:pic>
        <p:nvPicPr>
          <p:cNvPr id="467" name="Google Shape;467;p6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76601" y="1735056"/>
            <a:ext cx="3614726" cy="2007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Effectiveness Caveats</a:t>
            </a:r>
            <a:endParaRPr/>
          </a:p>
        </p:txBody>
      </p:sp>
      <p:sp>
        <p:nvSpPr>
          <p:cNvPr id="473" name="Google Shape;473;p65"/>
          <p:cNvSpPr txBox="1">
            <a:spLocks noGrp="1"/>
          </p:cNvSpPr>
          <p:nvPr>
            <p:ph type="body" idx="1"/>
          </p:nvPr>
        </p:nvSpPr>
        <p:spPr>
          <a:xfrm>
            <a:off x="457200" y="1143000"/>
            <a:ext cx="4920600" cy="3191700"/>
          </a:xfrm>
          <a:prstGeom prst="rect">
            <a:avLst/>
          </a:prstGeom>
        </p:spPr>
        <p:txBody>
          <a:bodyPr spcFirstLastPara="1" wrap="square" lIns="0" tIns="0" rIns="0" bIns="0" anchor="t" anchorCtr="0">
            <a:normAutofit fontScale="92500"/>
          </a:bodyPr>
          <a:lstStyle/>
          <a:p>
            <a:pPr marL="457200" lvl="0" indent="-330200" algn="l" rtl="0">
              <a:spcBef>
                <a:spcPts val="0"/>
              </a:spcBef>
              <a:spcAft>
                <a:spcPts val="0"/>
              </a:spcAft>
              <a:buSzPts val="1600"/>
              <a:buChar char="●"/>
            </a:pPr>
            <a:r>
              <a:rPr lang="en"/>
              <a:t>COVID impacted educator effectiveness data collection.</a:t>
            </a:r>
            <a:endParaRPr/>
          </a:p>
          <a:p>
            <a:pPr marL="914400" lvl="1" indent="-292100" algn="l" rtl="0">
              <a:spcBef>
                <a:spcPts val="0"/>
              </a:spcBef>
              <a:spcAft>
                <a:spcPts val="0"/>
              </a:spcAft>
              <a:buSzPts val="1000"/>
              <a:buChar char="○"/>
            </a:pPr>
            <a:r>
              <a:rPr lang="en"/>
              <a:t>20-21 EDT data does not contain educator effectiveness scores/ratings.</a:t>
            </a:r>
            <a:endParaRPr/>
          </a:p>
          <a:p>
            <a:pPr marL="457200" lvl="0" indent="-330200" algn="l" rtl="0">
              <a:spcBef>
                <a:spcPts val="1000"/>
              </a:spcBef>
              <a:spcAft>
                <a:spcPts val="0"/>
              </a:spcAft>
              <a:buSzPts val="1600"/>
              <a:buChar char="●"/>
            </a:pPr>
            <a:r>
              <a:rPr lang="en"/>
              <a:t>Districts have considerable flexibility when implementing education evaluations and can customize strategies to align with local systems and values related to educator effectiveness (</a:t>
            </a:r>
            <a:r>
              <a:rPr lang="en" u="sng">
                <a:solidFill>
                  <a:schemeClr val="hlink"/>
                </a:solidFill>
                <a:hlinkClick r:id="rId3"/>
              </a:rPr>
              <a:t>Local Flexibility for Educator Evaluation</a:t>
            </a:r>
            <a:r>
              <a:rPr lang="en"/>
              <a:t>).</a:t>
            </a:r>
            <a:endParaRPr/>
          </a:p>
          <a:p>
            <a:pPr marL="457200" lvl="0" indent="-330200" algn="l" rtl="0">
              <a:spcBef>
                <a:spcPts val="1000"/>
              </a:spcBef>
              <a:spcAft>
                <a:spcPts val="0"/>
              </a:spcAft>
              <a:buSzPts val="1600"/>
              <a:buChar char="●"/>
            </a:pPr>
            <a:r>
              <a:rPr lang="en"/>
              <a:t>This EDT indicator category has the greatest variability from district to district.</a:t>
            </a:r>
            <a:endParaRPr/>
          </a:p>
        </p:txBody>
      </p:sp>
      <p:sp>
        <p:nvSpPr>
          <p:cNvPr id="474" name="Google Shape;474;p6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29</a:t>
            </a:fld>
            <a:endParaRPr/>
          </a:p>
        </p:txBody>
      </p:sp>
      <p:sp>
        <p:nvSpPr>
          <p:cNvPr id="475" name="Google Shape;475;p65"/>
          <p:cNvSpPr/>
          <p:nvPr/>
        </p:nvSpPr>
        <p:spPr>
          <a:xfrm>
            <a:off x="5649200" y="1143000"/>
            <a:ext cx="3268800" cy="3191700"/>
          </a:xfrm>
          <a:prstGeom prst="roundRect">
            <a:avLst>
              <a:gd name="adj"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r>
              <a:rPr lang="en" sz="1700" b="1">
                <a:solidFill>
                  <a:schemeClr val="dk1"/>
                </a:solidFill>
                <a:latin typeface="Calibri"/>
                <a:ea typeface="Calibri"/>
                <a:cs typeface="Calibri"/>
                <a:sym typeface="Calibri"/>
              </a:rPr>
              <a:t>NOTE: </a:t>
            </a:r>
            <a:r>
              <a:rPr lang="en" sz="1700">
                <a:solidFill>
                  <a:schemeClr val="dk1"/>
                </a:solidFill>
                <a:latin typeface="Calibri"/>
                <a:ea typeface="Calibri"/>
                <a:cs typeface="Calibri"/>
                <a:sym typeface="Calibri"/>
              </a:rPr>
              <a:t>Schools with applicable evaluation waivers in place are not included in EDT analyses for effectiveness. </a:t>
            </a:r>
            <a:endParaRPr sz="1700">
              <a:solidFill>
                <a:schemeClr val="dk1"/>
              </a:solidFill>
              <a:latin typeface="Calibri"/>
              <a:ea typeface="Calibri"/>
              <a:cs typeface="Calibri"/>
              <a:sym typeface="Calibri"/>
            </a:endParaRPr>
          </a:p>
          <a:p>
            <a:pPr marL="0" lvl="0" indent="0" algn="l" rtl="0">
              <a:spcBef>
                <a:spcPts val="1200"/>
              </a:spcBef>
              <a:spcAft>
                <a:spcPts val="0"/>
              </a:spcAft>
              <a:buNone/>
            </a:pPr>
            <a:r>
              <a:rPr lang="en" sz="1100" u="sng">
                <a:solidFill>
                  <a:srgbClr val="1155CC"/>
                </a:solidFill>
                <a:hlinkClick r:id="rId4">
                  <a:extLst>
                    <a:ext uri="{A12FA001-AC4F-418D-AE19-62706E023703}">
                      <ahyp:hlinkClr xmlns:ahyp="http://schemas.microsoft.com/office/drawing/2018/hyperlinkcolor" val="tx"/>
                    </a:ext>
                  </a:extLst>
                </a:hlinkClick>
              </a:rPr>
              <a:t>Waivers 22-2-112(1)(q)(I) and 22-9-106, C.R.S.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a:solidFill>
                  <a:schemeClr val="dk1"/>
                </a:solidFill>
                <a:latin typeface="Calibri"/>
                <a:ea typeface="Calibri"/>
                <a:cs typeface="Calibri"/>
                <a:sym typeface="Calibri"/>
              </a:rPr>
              <a:t>Learn more about EDT for charter schools by viewing this training:</a:t>
            </a: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 sz="1100">
                <a:solidFill>
                  <a:schemeClr val="dk1"/>
                </a:solidFill>
              </a:rPr>
              <a:t>(</a:t>
            </a:r>
            <a:r>
              <a:rPr lang="en" sz="1100" u="sng">
                <a:solidFill>
                  <a:srgbClr val="1155CC"/>
                </a:solidFill>
                <a:hlinkClick r:id="rId5">
                  <a:extLst>
                    <a:ext uri="{A12FA001-AC4F-418D-AE19-62706E023703}">
                      <ahyp:hlinkClr xmlns:ahyp="http://schemas.microsoft.com/office/drawing/2018/hyperlinkcolor" val="tx"/>
                    </a:ext>
                  </a:extLst>
                </a:hlinkClick>
              </a:rPr>
              <a:t>Recording</a:t>
            </a:r>
            <a:r>
              <a:rPr lang="en" sz="1100">
                <a:solidFill>
                  <a:schemeClr val="dk1"/>
                </a:solidFill>
              </a:rPr>
              <a:t> | </a:t>
            </a:r>
            <a:r>
              <a:rPr lang="en" sz="1100" u="sng">
                <a:solidFill>
                  <a:srgbClr val="1155CC"/>
                </a:solidFill>
                <a:hlinkClick r:id="rId5">
                  <a:extLst>
                    <a:ext uri="{A12FA001-AC4F-418D-AE19-62706E023703}">
                      <ahyp:hlinkClr xmlns:ahyp="http://schemas.microsoft.com/office/drawing/2018/hyperlinkcolor" val="tx"/>
                    </a:ext>
                  </a:extLst>
                </a:hlinkClick>
              </a:rPr>
              <a:t>PowerPoint</a:t>
            </a:r>
            <a:r>
              <a:rPr lang="en" sz="1100">
                <a:solidFill>
                  <a:schemeClr val="dk1"/>
                </a:solidFill>
              </a:rPr>
              <a:t>)</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Introductions</a:t>
            </a:r>
            <a:endParaRPr/>
          </a:p>
        </p:txBody>
      </p:sp>
      <p:sp>
        <p:nvSpPr>
          <p:cNvPr id="246" name="Google Shape;246;p39"/>
          <p:cNvSpPr txBox="1">
            <a:spLocks noGrp="1"/>
          </p:cNvSpPr>
          <p:nvPr>
            <p:ph type="body" idx="1"/>
          </p:nvPr>
        </p:nvSpPr>
        <p:spPr>
          <a:xfrm>
            <a:off x="457200" y="1143000"/>
            <a:ext cx="5554200" cy="1836000"/>
          </a:xfrm>
          <a:prstGeom prst="rect">
            <a:avLst/>
          </a:prstGeom>
        </p:spPr>
        <p:txBody>
          <a:bodyPr spcFirstLastPara="1" wrap="square" lIns="0" tIns="0" rIns="0" bIns="0" anchor="t" anchorCtr="0">
            <a:normAutofit fontScale="92500"/>
          </a:bodyPr>
          <a:lstStyle/>
          <a:p>
            <a:pPr marL="457200" lvl="0" indent="-330200" algn="l" rtl="0">
              <a:spcBef>
                <a:spcPts val="0"/>
              </a:spcBef>
              <a:spcAft>
                <a:spcPts val="0"/>
              </a:spcAft>
              <a:buSzPts val="1600"/>
              <a:buChar char="●"/>
            </a:pPr>
            <a:r>
              <a:rPr lang="en"/>
              <a:t>Niko Kaloudis - ESEA Title I &amp; II Specialist</a:t>
            </a:r>
            <a:endParaRPr/>
          </a:p>
          <a:p>
            <a:pPr marL="457200" lvl="0" indent="-330200" algn="l" rtl="0">
              <a:spcBef>
                <a:spcPts val="0"/>
              </a:spcBef>
              <a:spcAft>
                <a:spcPts val="0"/>
              </a:spcAft>
              <a:buSzPts val="1600"/>
              <a:buChar char="●"/>
            </a:pPr>
            <a:r>
              <a:rPr lang="en"/>
              <a:t>Tina Negley - DARE Coordinator</a:t>
            </a:r>
            <a:endParaRPr/>
          </a:p>
          <a:p>
            <a:pPr marL="457200" lvl="0" indent="-330200" algn="l" rtl="0">
              <a:spcBef>
                <a:spcPts val="0"/>
              </a:spcBef>
              <a:spcAft>
                <a:spcPts val="0"/>
              </a:spcAft>
              <a:buSzPts val="1600"/>
              <a:buChar char="●"/>
            </a:pPr>
            <a:r>
              <a:rPr lang="en"/>
              <a:t>Paige Moser - Educator Effectiveness Consultant </a:t>
            </a:r>
            <a:endParaRPr/>
          </a:p>
          <a:p>
            <a:pPr marL="457200" lvl="0" indent="-330200" algn="l" rtl="0">
              <a:spcBef>
                <a:spcPts val="0"/>
              </a:spcBef>
              <a:spcAft>
                <a:spcPts val="0"/>
              </a:spcAft>
              <a:buSzPts val="1600"/>
              <a:buChar char="●"/>
            </a:pPr>
            <a:r>
              <a:rPr lang="en"/>
              <a:t>Jennifer Burgess - Educator Workforce Development Manager</a:t>
            </a:r>
            <a:endParaRPr/>
          </a:p>
          <a:p>
            <a:pPr marL="457200" lvl="0" indent="-330200" algn="l" rtl="0">
              <a:spcBef>
                <a:spcPts val="0"/>
              </a:spcBef>
              <a:spcAft>
                <a:spcPts val="0"/>
              </a:spcAft>
              <a:buSzPts val="1600"/>
              <a:buChar char="●"/>
            </a:pPr>
            <a:r>
              <a:rPr lang="en"/>
              <a:t>Tanya Klein -  Director, Educator Licensure</a:t>
            </a:r>
            <a:endParaRPr/>
          </a:p>
          <a:p>
            <a:pPr marL="457200" lvl="0" indent="-330200" algn="l" rtl="0">
              <a:spcBef>
                <a:spcPts val="0"/>
              </a:spcBef>
              <a:spcAft>
                <a:spcPts val="0"/>
              </a:spcAft>
              <a:buSzPts val="1600"/>
              <a:buChar char="●"/>
            </a:pPr>
            <a:r>
              <a:rPr lang="en"/>
              <a:t>Annette Severson - Manager of Data Services</a:t>
            </a:r>
            <a:endParaRPr/>
          </a:p>
        </p:txBody>
      </p:sp>
      <p:sp>
        <p:nvSpPr>
          <p:cNvPr id="247" name="Google Shape;247;p3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a:t>
            </a:fld>
            <a:endParaRPr/>
          </a:p>
        </p:txBody>
      </p:sp>
      <p:pic>
        <p:nvPicPr>
          <p:cNvPr id="248" name="Google Shape;248;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159625" y="1724850"/>
            <a:ext cx="2647950" cy="2609850"/>
          </a:xfrm>
          <a:prstGeom prst="rect">
            <a:avLst/>
          </a:prstGeom>
          <a:noFill/>
          <a:ln>
            <a:noFill/>
          </a:ln>
        </p:spPr>
      </p:pic>
      <p:sp>
        <p:nvSpPr>
          <p:cNvPr id="249" name="Google Shape;249;p39">
            <a:extLst>
              <a:ext uri="{C183D7F6-B498-43B3-948B-1728B52AA6E4}">
                <adec:decorative xmlns:adec="http://schemas.microsoft.com/office/drawing/2017/decorative" val="1"/>
              </a:ext>
            </a:extLst>
          </p:cNvPr>
          <p:cNvSpPr/>
          <p:nvPr/>
        </p:nvSpPr>
        <p:spPr>
          <a:xfrm>
            <a:off x="5464975" y="3655550"/>
            <a:ext cx="1038000" cy="514500"/>
          </a:xfrm>
          <a:prstGeom prst="rightArrow">
            <a:avLst>
              <a:gd name="adj1" fmla="val 50000"/>
              <a:gd name="adj2"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9"/>
          <p:cNvSpPr/>
          <p:nvPr/>
        </p:nvSpPr>
        <p:spPr>
          <a:xfrm>
            <a:off x="2984900" y="3122850"/>
            <a:ext cx="2406600" cy="1382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Please change your name to your preferred name by right clicking your image. Consider including your LEA and any preferred pronouns.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Strategies for Gaps in Effectiveness</a:t>
            </a:r>
            <a:endParaRPr/>
          </a:p>
        </p:txBody>
      </p:sp>
      <p:sp>
        <p:nvSpPr>
          <p:cNvPr id="481" name="Google Shape;481;p66"/>
          <p:cNvSpPr txBox="1">
            <a:spLocks noGrp="1"/>
          </p:cNvSpPr>
          <p:nvPr>
            <p:ph type="body" idx="1"/>
          </p:nvPr>
        </p:nvSpPr>
        <p:spPr>
          <a:xfrm>
            <a:off x="253650" y="1173775"/>
            <a:ext cx="8636700" cy="33036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t>Work with district’s </a:t>
            </a:r>
            <a:r>
              <a:rPr lang="en" u="sng">
                <a:solidFill>
                  <a:schemeClr val="hlink"/>
                </a:solidFill>
                <a:hlinkClick r:id="rId3"/>
              </a:rPr>
              <a:t>Advisory Personnel Performance Evaluation Council (1338 Council)</a:t>
            </a:r>
            <a:r>
              <a:rPr lang="en"/>
              <a:t>. </a:t>
            </a:r>
            <a:endParaRPr/>
          </a:p>
          <a:p>
            <a:pPr marL="914400" lvl="1" indent="-292100" algn="l" rtl="0">
              <a:spcBef>
                <a:spcPts val="0"/>
              </a:spcBef>
              <a:spcAft>
                <a:spcPts val="0"/>
              </a:spcAft>
              <a:buSzPts val="1000"/>
              <a:buChar char="○"/>
            </a:pPr>
            <a:r>
              <a:rPr lang="en"/>
              <a:t>Determine priorities and strategies that align with their district’s vision, mission, and values.</a:t>
            </a:r>
            <a:endParaRPr sz="1200"/>
          </a:p>
          <a:p>
            <a:pPr marL="457200" lvl="0" indent="-330200" algn="l" rtl="0">
              <a:spcBef>
                <a:spcPts val="0"/>
              </a:spcBef>
              <a:spcAft>
                <a:spcPts val="0"/>
              </a:spcAft>
              <a:buSzPts val="1600"/>
              <a:buChar char="●"/>
            </a:pPr>
            <a:r>
              <a:rPr lang="en"/>
              <a:t>Enhance supports for educator evaluators, including bolstering effective observation and feedback skills for principals and evaluators.</a:t>
            </a:r>
            <a:endParaRPr/>
          </a:p>
          <a:p>
            <a:pPr marL="914400" lvl="1" indent="-292100" algn="l" rtl="0">
              <a:spcBef>
                <a:spcPts val="0"/>
              </a:spcBef>
              <a:spcAft>
                <a:spcPts val="0"/>
              </a:spcAft>
              <a:buSzPts val="1000"/>
              <a:buChar char="○"/>
            </a:pPr>
            <a:r>
              <a:rPr lang="en" u="sng">
                <a:solidFill>
                  <a:schemeClr val="hlink"/>
                </a:solidFill>
                <a:hlinkClick r:id="rId4"/>
              </a:rPr>
              <a:t>Provide Effective Observations and Feedback</a:t>
            </a:r>
            <a:r>
              <a:rPr lang="en" i="1"/>
              <a:t> </a:t>
            </a:r>
            <a:r>
              <a:rPr lang="en"/>
              <a:t>consistently </a:t>
            </a:r>
            <a:r>
              <a:rPr lang="en" i="1"/>
              <a:t>throughout</a:t>
            </a:r>
            <a:r>
              <a:rPr lang="en"/>
              <a:t> the year that includes follow-up conversations after observations.</a:t>
            </a:r>
            <a:endParaRPr/>
          </a:p>
          <a:p>
            <a:pPr marL="914400" lvl="1" indent="-292100" algn="l" rtl="0">
              <a:spcBef>
                <a:spcPts val="0"/>
              </a:spcBef>
              <a:spcAft>
                <a:spcPts val="0"/>
              </a:spcAft>
              <a:buSzPts val="1000"/>
              <a:buChar char="○"/>
            </a:pPr>
            <a:r>
              <a:rPr lang="en"/>
              <a:t>Improve inter-rater agreement.</a:t>
            </a:r>
            <a:endParaRPr/>
          </a:p>
          <a:p>
            <a:pPr marL="914400" lvl="1" indent="-292100" algn="l" rtl="0">
              <a:spcBef>
                <a:spcPts val="0"/>
              </a:spcBef>
              <a:spcAft>
                <a:spcPts val="0"/>
              </a:spcAft>
              <a:buSzPts val="1000"/>
              <a:buChar char="○"/>
            </a:pPr>
            <a:r>
              <a:rPr lang="en"/>
              <a:t>Analyze your Measure of Student Learning/Outcomes.</a:t>
            </a:r>
            <a:endParaRPr/>
          </a:p>
          <a:p>
            <a:pPr marL="1371600" lvl="2" indent="-292100" algn="l" rtl="0">
              <a:spcBef>
                <a:spcPts val="0"/>
              </a:spcBef>
              <a:spcAft>
                <a:spcPts val="0"/>
              </a:spcAft>
              <a:buSzPts val="1000"/>
              <a:buChar char="■"/>
            </a:pPr>
            <a:r>
              <a:rPr lang="en" u="sng">
                <a:solidFill>
                  <a:schemeClr val="hlink"/>
                </a:solidFill>
                <a:hlinkClick r:id="rId5"/>
              </a:rPr>
              <a:t>MSL/O Training Webinars</a:t>
            </a:r>
            <a:r>
              <a:rPr lang="en"/>
              <a:t>:</a:t>
            </a:r>
            <a:endParaRPr/>
          </a:p>
          <a:p>
            <a:pPr marL="1828800" lvl="3" indent="-292100" algn="l" rtl="0">
              <a:spcBef>
                <a:spcPts val="0"/>
              </a:spcBef>
              <a:spcAft>
                <a:spcPts val="0"/>
              </a:spcAft>
              <a:buSzPts val="1000"/>
              <a:buChar char="●"/>
            </a:pPr>
            <a:r>
              <a:rPr lang="en"/>
              <a:t>Part 1: Thinking Through District and School Measures</a:t>
            </a:r>
            <a:endParaRPr/>
          </a:p>
          <a:p>
            <a:pPr marL="1828800" lvl="3" indent="-292100" algn="l" rtl="0">
              <a:spcBef>
                <a:spcPts val="0"/>
              </a:spcBef>
              <a:spcAft>
                <a:spcPts val="0"/>
              </a:spcAft>
              <a:buSzPts val="1000"/>
              <a:buChar char="●"/>
            </a:pPr>
            <a:r>
              <a:rPr lang="en"/>
              <a:t>Part 2: Deepening Understanding and Creating Success Criteria around MSLs and MSOs</a:t>
            </a:r>
            <a:endParaRPr/>
          </a:p>
        </p:txBody>
      </p:sp>
      <p:sp>
        <p:nvSpPr>
          <p:cNvPr id="482" name="Google Shape;482;p66"/>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Strategies for Gaps in Effectiveness</a:t>
            </a:r>
            <a:endParaRPr/>
          </a:p>
        </p:txBody>
      </p:sp>
      <p:sp>
        <p:nvSpPr>
          <p:cNvPr id="488" name="Google Shape;488;p67"/>
          <p:cNvSpPr txBox="1">
            <a:spLocks noGrp="1"/>
          </p:cNvSpPr>
          <p:nvPr>
            <p:ph type="body" idx="1"/>
          </p:nvPr>
        </p:nvSpPr>
        <p:spPr>
          <a:xfrm>
            <a:off x="461400" y="1015525"/>
            <a:ext cx="8333100" cy="3449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Seek out additional information/support from your </a:t>
            </a:r>
            <a:r>
              <a:rPr lang="en" u="sng">
                <a:solidFill>
                  <a:schemeClr val="hlink"/>
                </a:solidFill>
                <a:hlinkClick r:id="rId3"/>
              </a:rPr>
              <a:t>Educator Effectiveness Regional Specialist</a:t>
            </a:r>
            <a:r>
              <a:rPr lang="en"/>
              <a:t>.</a:t>
            </a:r>
            <a:endParaRPr/>
          </a:p>
          <a:p>
            <a:pPr marL="914400" lvl="1" indent="-292100" algn="l" rtl="0">
              <a:spcBef>
                <a:spcPts val="0"/>
              </a:spcBef>
              <a:spcAft>
                <a:spcPts val="0"/>
              </a:spcAft>
              <a:buSzPts val="1000"/>
              <a:buChar char="○"/>
            </a:pPr>
            <a:r>
              <a:rPr lang="en"/>
              <a:t>Available for site visits, side-by-side coaching, and problem-solving aligned to district/BOCES values and decisions. </a:t>
            </a:r>
            <a:endParaRPr/>
          </a:p>
          <a:p>
            <a:pPr marL="914400" lvl="1" indent="-292100" algn="l" rtl="0">
              <a:spcBef>
                <a:spcPts val="0"/>
              </a:spcBef>
              <a:spcAft>
                <a:spcPts val="0"/>
              </a:spcAft>
              <a:buSzPts val="1000"/>
              <a:buChar char="○"/>
            </a:pPr>
            <a:r>
              <a:rPr lang="en"/>
              <a:t>Provides professional learning supports and ongoing dissemination of information and support resources.</a:t>
            </a:r>
            <a:endParaRPr/>
          </a:p>
          <a:p>
            <a:pPr marL="457200" lvl="0" indent="-330200" algn="l" rtl="0">
              <a:spcBef>
                <a:spcPts val="0"/>
              </a:spcBef>
              <a:spcAft>
                <a:spcPts val="0"/>
              </a:spcAft>
              <a:buSzPts val="1600"/>
              <a:buChar char="●"/>
            </a:pPr>
            <a:r>
              <a:rPr lang="en"/>
              <a:t>Target supports for teachers rated as Partially Effective.</a:t>
            </a:r>
            <a:endParaRPr/>
          </a:p>
          <a:p>
            <a:pPr marL="914400" lvl="1" indent="-292100" algn="l" rtl="0">
              <a:spcBef>
                <a:spcPts val="0"/>
              </a:spcBef>
              <a:spcAft>
                <a:spcPts val="0"/>
              </a:spcAft>
              <a:buSzPts val="1000"/>
              <a:buChar char="○"/>
            </a:pPr>
            <a:r>
              <a:rPr lang="en"/>
              <a:t>Target specific Professional Practice Standards where a majority of teachers are struggling.</a:t>
            </a:r>
            <a:endParaRPr/>
          </a:p>
          <a:p>
            <a:pPr marL="1371600" lvl="2" indent="-292100" algn="l" rtl="0">
              <a:spcBef>
                <a:spcPts val="0"/>
              </a:spcBef>
              <a:spcAft>
                <a:spcPts val="0"/>
              </a:spcAft>
              <a:buSzPts val="1000"/>
              <a:buChar char="■"/>
            </a:pPr>
            <a:r>
              <a:rPr lang="en"/>
              <a:t>Pull reports from RANDA or other evaluation platforms to narrow down the focus.</a:t>
            </a:r>
            <a:endParaRPr/>
          </a:p>
        </p:txBody>
      </p:sp>
      <p:sp>
        <p:nvSpPr>
          <p:cNvPr id="489" name="Google Shape;489;p6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Strategies for Gaps in Effectiveness</a:t>
            </a:r>
            <a:endParaRPr/>
          </a:p>
        </p:txBody>
      </p:sp>
      <p:sp>
        <p:nvSpPr>
          <p:cNvPr id="495" name="Google Shape;495;p68"/>
          <p:cNvSpPr txBox="1">
            <a:spLocks noGrp="1"/>
          </p:cNvSpPr>
          <p:nvPr>
            <p:ph type="body" idx="1"/>
          </p:nvPr>
        </p:nvSpPr>
        <p:spPr>
          <a:xfrm>
            <a:off x="461400" y="1027700"/>
            <a:ext cx="8333100" cy="3449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Substitute coverage for teachers to observe effective educators (at school or in other schools).</a:t>
            </a:r>
            <a:endParaRPr/>
          </a:p>
          <a:p>
            <a:pPr marL="914400" lvl="1" indent="-292100" algn="l" rtl="0">
              <a:spcBef>
                <a:spcPts val="0"/>
              </a:spcBef>
              <a:spcAft>
                <a:spcPts val="0"/>
              </a:spcAft>
              <a:buSzPts val="1000"/>
              <a:buChar char="○"/>
            </a:pPr>
            <a:r>
              <a:rPr lang="en"/>
              <a:t>Target these observations to skills that would benefit teachers in identified areas of improvement.</a:t>
            </a:r>
            <a:endParaRPr/>
          </a:p>
          <a:p>
            <a:pPr marL="457200" lvl="0" indent="-330200" algn="l" rtl="0">
              <a:spcBef>
                <a:spcPts val="0"/>
              </a:spcBef>
              <a:spcAft>
                <a:spcPts val="0"/>
              </a:spcAft>
              <a:buSzPts val="1600"/>
              <a:buChar char="●"/>
            </a:pPr>
            <a:r>
              <a:rPr lang="en"/>
              <a:t>Hire qualified instructional coaches.</a:t>
            </a:r>
            <a:endParaRPr/>
          </a:p>
          <a:p>
            <a:pPr marL="914400" lvl="1" indent="-292100" algn="l" rtl="0">
              <a:spcBef>
                <a:spcPts val="0"/>
              </a:spcBef>
              <a:spcAft>
                <a:spcPts val="0"/>
              </a:spcAft>
              <a:buSzPts val="1000"/>
              <a:buChar char="○"/>
            </a:pPr>
            <a:r>
              <a:rPr lang="en"/>
              <a:t>Consider leveraging non-evaluative coaches.</a:t>
            </a:r>
            <a:endParaRPr/>
          </a:p>
          <a:p>
            <a:pPr marL="914400" lvl="1" indent="-292100" algn="l" rtl="0">
              <a:spcBef>
                <a:spcPts val="0"/>
              </a:spcBef>
              <a:spcAft>
                <a:spcPts val="0"/>
              </a:spcAft>
              <a:buSzPts val="1000"/>
              <a:buChar char="○"/>
            </a:pPr>
            <a:r>
              <a:rPr lang="en"/>
              <a:t>Focusing on the highest impact professional practice needs.</a:t>
            </a:r>
            <a:endParaRPr/>
          </a:p>
        </p:txBody>
      </p:sp>
      <p:sp>
        <p:nvSpPr>
          <p:cNvPr id="496" name="Google Shape;496;p6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Turn &amp; Talk (5 min)</a:t>
            </a:r>
            <a:endParaRPr/>
          </a:p>
        </p:txBody>
      </p:sp>
      <p:sp>
        <p:nvSpPr>
          <p:cNvPr id="502" name="Google Shape;502;p69"/>
          <p:cNvSpPr txBox="1">
            <a:spLocks noGrp="1"/>
          </p:cNvSpPr>
          <p:nvPr>
            <p:ph type="body" idx="1"/>
          </p:nvPr>
        </p:nvSpPr>
        <p:spPr>
          <a:xfrm>
            <a:off x="457200" y="1143000"/>
            <a:ext cx="4364700" cy="31917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b="1"/>
              <a:t>Which strategies for addressing gaps in effectiveness resonated with you given your LEA’s local context?</a:t>
            </a:r>
            <a:endParaRPr b="1"/>
          </a:p>
          <a:p>
            <a:pPr marL="0" lvl="0" indent="0" algn="l" rtl="0">
              <a:spcBef>
                <a:spcPts val="1200"/>
              </a:spcBef>
              <a:spcAft>
                <a:spcPts val="0"/>
              </a:spcAft>
              <a:buNone/>
            </a:pPr>
            <a:r>
              <a:rPr lang="en"/>
              <a:t>1 minute - Intros (include LEA and setting)</a:t>
            </a:r>
            <a:endParaRPr/>
          </a:p>
          <a:p>
            <a:pPr marL="0" lvl="0" indent="0" algn="l" rtl="0">
              <a:spcBef>
                <a:spcPts val="1200"/>
              </a:spcBef>
              <a:spcAft>
                <a:spcPts val="0"/>
              </a:spcAft>
              <a:buNone/>
            </a:pPr>
            <a:r>
              <a:rPr lang="en"/>
              <a:t>1 minute - Person #1</a:t>
            </a:r>
            <a:endParaRPr/>
          </a:p>
          <a:p>
            <a:pPr marL="0" lvl="0" indent="0" algn="l" rtl="0">
              <a:spcBef>
                <a:spcPts val="1200"/>
              </a:spcBef>
              <a:spcAft>
                <a:spcPts val="0"/>
              </a:spcAft>
              <a:buNone/>
            </a:pPr>
            <a:r>
              <a:rPr lang="en"/>
              <a:t>1 minute - Person #2</a:t>
            </a:r>
            <a:endParaRPr/>
          </a:p>
          <a:p>
            <a:pPr marL="0" lvl="0" indent="0" algn="l" rtl="0">
              <a:spcBef>
                <a:spcPts val="1200"/>
              </a:spcBef>
              <a:spcAft>
                <a:spcPts val="0"/>
              </a:spcAft>
              <a:buNone/>
            </a:pPr>
            <a:r>
              <a:rPr lang="en"/>
              <a:t>1 minute - Person #3</a:t>
            </a:r>
            <a:endParaRPr/>
          </a:p>
          <a:p>
            <a:pPr marL="0" lvl="0" indent="0" algn="l" rtl="0">
              <a:spcBef>
                <a:spcPts val="1200"/>
              </a:spcBef>
              <a:spcAft>
                <a:spcPts val="1200"/>
              </a:spcAft>
              <a:buNone/>
            </a:pPr>
            <a:r>
              <a:rPr lang="en"/>
              <a:t>1 minute - Prepare to share out.</a:t>
            </a:r>
            <a:endParaRPr/>
          </a:p>
        </p:txBody>
      </p:sp>
      <p:sp>
        <p:nvSpPr>
          <p:cNvPr id="503" name="Google Shape;503;p6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33</a:t>
            </a:fld>
            <a:endParaRPr/>
          </a:p>
        </p:txBody>
      </p:sp>
      <p:pic>
        <p:nvPicPr>
          <p:cNvPr id="504" name="Google Shape;504;p69">
            <a:extLst>
              <a:ext uri="{C183D7F6-B498-43B3-948B-1728B52AA6E4}">
                <adec:decorative xmlns:adec="http://schemas.microsoft.com/office/drawing/2017/decorative" val="1"/>
              </a:ext>
            </a:extLst>
          </p:cNvPr>
          <p:cNvPicPr preferRelativeResize="0"/>
          <p:nvPr/>
        </p:nvPicPr>
        <p:blipFill rotWithShape="1">
          <a:blip r:embed="rId3">
            <a:alphaModFix/>
          </a:blip>
          <a:srcRect b="17211"/>
          <a:stretch/>
        </p:blipFill>
        <p:spPr>
          <a:xfrm>
            <a:off x="5901975" y="1289700"/>
            <a:ext cx="2336825" cy="1934550"/>
          </a:xfrm>
          <a:prstGeom prst="rect">
            <a:avLst/>
          </a:prstGeom>
          <a:noFill/>
          <a:ln>
            <a:noFill/>
          </a:ln>
        </p:spPr>
      </p:pic>
      <p:sp>
        <p:nvSpPr>
          <p:cNvPr id="505" name="Google Shape;505;p69"/>
          <p:cNvSpPr/>
          <p:nvPr/>
        </p:nvSpPr>
        <p:spPr>
          <a:xfrm>
            <a:off x="5720238" y="3361650"/>
            <a:ext cx="2700300" cy="744000"/>
          </a:xfrm>
          <a:prstGeom prst="roundRect">
            <a:avLst>
              <a:gd name="adj" fmla="val 16667"/>
            </a:avLst>
          </a:prstGeom>
          <a:solidFill>
            <a:srgbClr val="F0AA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Please turn your camera on when in small groups.</a:t>
            </a:r>
            <a:endParaRPr/>
          </a:p>
        </p:txBody>
      </p:sp>
      <p:sp>
        <p:nvSpPr>
          <p:cNvPr id="506" name="Google Shape;506;p69"/>
          <p:cNvSpPr/>
          <p:nvPr/>
        </p:nvSpPr>
        <p:spPr>
          <a:xfrm>
            <a:off x="3572900" y="2681975"/>
            <a:ext cx="1827900" cy="1396200"/>
          </a:xfrm>
          <a:prstGeom prst="cloudCallout">
            <a:avLst>
              <a:gd name="adj1" fmla="val -20833"/>
              <a:gd name="adj2" fmla="val 625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Were there any that CDE didn’t talk about?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Strategy Jamboard</a:t>
            </a:r>
            <a:endParaRPr/>
          </a:p>
        </p:txBody>
      </p:sp>
      <p:sp>
        <p:nvSpPr>
          <p:cNvPr id="512" name="Google Shape;512;p70"/>
          <p:cNvSpPr txBox="1">
            <a:spLocks noGrp="1"/>
          </p:cNvSpPr>
          <p:nvPr>
            <p:ph type="body" idx="1"/>
          </p:nvPr>
        </p:nvSpPr>
        <p:spPr>
          <a:xfrm>
            <a:off x="4572000" y="1143000"/>
            <a:ext cx="44058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Please use the </a:t>
            </a:r>
            <a:r>
              <a:rPr lang="en" u="sng">
                <a:solidFill>
                  <a:schemeClr val="hlink"/>
                </a:solidFill>
                <a:hlinkClick r:id="rId3"/>
              </a:rPr>
              <a:t>Jamboard</a:t>
            </a:r>
            <a:r>
              <a:rPr lang="en"/>
              <a:t> (slide 2) to note any other creative ways to address gaps in the 3 EDT indicator categories that CDE did not call out. </a:t>
            </a:r>
            <a:endParaRPr/>
          </a:p>
          <a:p>
            <a:pPr marL="0" lvl="0" indent="0" algn="l" rtl="0">
              <a:spcBef>
                <a:spcPts val="1200"/>
              </a:spcBef>
              <a:spcAft>
                <a:spcPts val="1200"/>
              </a:spcAft>
              <a:buNone/>
            </a:pPr>
            <a:r>
              <a:rPr lang="en"/>
              <a:t>Your experiences are valuable and could benefit other LEAs!</a:t>
            </a:r>
            <a:endParaRPr/>
          </a:p>
        </p:txBody>
      </p:sp>
      <p:sp>
        <p:nvSpPr>
          <p:cNvPr id="513" name="Google Shape;513;p7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34</a:t>
            </a:fld>
            <a:endParaRPr/>
          </a:p>
        </p:txBody>
      </p:sp>
      <p:pic>
        <p:nvPicPr>
          <p:cNvPr id="514" name="Google Shape;514;p7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76601" y="1735056"/>
            <a:ext cx="3614726" cy="2007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Strategies for Gaps in In-Field Status</a:t>
            </a:r>
            <a:endParaRPr/>
          </a:p>
        </p:txBody>
      </p:sp>
      <p:sp>
        <p:nvSpPr>
          <p:cNvPr id="520" name="Google Shape;520;p7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t>Check Cognos reports for expiring licenses regularly.</a:t>
            </a:r>
            <a:endParaRPr/>
          </a:p>
          <a:p>
            <a:pPr marL="914400" lvl="1" indent="-292100" algn="l" rtl="0">
              <a:spcBef>
                <a:spcPts val="0"/>
              </a:spcBef>
              <a:spcAft>
                <a:spcPts val="0"/>
              </a:spcAft>
              <a:buSzPts val="1000"/>
              <a:buChar char="○"/>
            </a:pPr>
            <a:r>
              <a:rPr lang="en"/>
              <a:t>Cognos &gt; Human Resources folder &gt; </a:t>
            </a:r>
            <a:r>
              <a:rPr lang="en" i="1"/>
              <a:t>Teachers with License Information</a:t>
            </a:r>
            <a:endParaRPr i="1"/>
          </a:p>
          <a:p>
            <a:pPr marL="914400" lvl="1" indent="-292100" algn="l" rtl="0">
              <a:spcBef>
                <a:spcPts val="0"/>
              </a:spcBef>
              <a:spcAft>
                <a:spcPts val="0"/>
              </a:spcAft>
              <a:buSzPts val="1000"/>
              <a:buChar char="○"/>
            </a:pPr>
            <a:r>
              <a:rPr lang="en"/>
              <a:t>Cognos &gt; Staff folder &gt; </a:t>
            </a:r>
            <a:r>
              <a:rPr lang="en" i="1"/>
              <a:t>Staff Licensing Status</a:t>
            </a:r>
            <a:endParaRPr/>
          </a:p>
          <a:p>
            <a:pPr marL="914400" lvl="1" indent="-292100" algn="l" rtl="0">
              <a:spcBef>
                <a:spcPts val="0"/>
              </a:spcBef>
              <a:spcAft>
                <a:spcPts val="0"/>
              </a:spcAft>
              <a:buSzPts val="1000"/>
              <a:buChar char="○"/>
            </a:pPr>
            <a:r>
              <a:rPr lang="en"/>
              <a:t>Check for expiring licenses and overall accuracy.</a:t>
            </a:r>
            <a:endParaRPr/>
          </a:p>
          <a:p>
            <a:pPr marL="1371600" lvl="2" indent="-292100" algn="l" rtl="0">
              <a:spcBef>
                <a:spcPts val="0"/>
              </a:spcBef>
              <a:spcAft>
                <a:spcPts val="0"/>
              </a:spcAft>
              <a:buSzPts val="1000"/>
              <a:buChar char="■"/>
            </a:pPr>
            <a:r>
              <a:rPr lang="en"/>
              <a:t>Licenses may be renewed as earlier as six months prior to expiration</a:t>
            </a:r>
            <a:endParaRPr/>
          </a:p>
          <a:p>
            <a:pPr marL="1371600" lvl="2" indent="-292100" algn="l" rtl="0">
              <a:spcBef>
                <a:spcPts val="0"/>
              </a:spcBef>
              <a:spcAft>
                <a:spcPts val="0"/>
              </a:spcAft>
              <a:buSzPts val="1000"/>
              <a:buChar char="■"/>
            </a:pPr>
            <a:r>
              <a:rPr lang="en"/>
              <a:t>Have systems in place to remind staff of credential needs.</a:t>
            </a:r>
            <a:endParaRPr/>
          </a:p>
          <a:p>
            <a:pPr marL="1371600" lvl="2" indent="-292100" algn="l" rtl="0">
              <a:spcBef>
                <a:spcPts val="0"/>
              </a:spcBef>
              <a:spcAft>
                <a:spcPts val="0"/>
              </a:spcAft>
              <a:buSzPts val="1000"/>
              <a:buChar char="■"/>
            </a:pPr>
            <a:r>
              <a:rPr lang="en"/>
              <a:t>Ask staff to ensure their email address in COOL is correct.*</a:t>
            </a:r>
            <a:endParaRPr/>
          </a:p>
          <a:p>
            <a:pPr marL="457200" lvl="0" indent="-330200" algn="l" rtl="0">
              <a:spcBef>
                <a:spcPts val="0"/>
              </a:spcBef>
              <a:spcAft>
                <a:spcPts val="0"/>
              </a:spcAft>
              <a:buSzPts val="1600"/>
              <a:buChar char="●"/>
            </a:pPr>
            <a:r>
              <a:rPr lang="en"/>
              <a:t>Partner with local institutions of higher education.</a:t>
            </a:r>
            <a:endParaRPr/>
          </a:p>
          <a:p>
            <a:pPr marL="914400" lvl="1" indent="-292100" algn="l" rtl="0">
              <a:spcBef>
                <a:spcPts val="0"/>
              </a:spcBef>
              <a:spcAft>
                <a:spcPts val="0"/>
              </a:spcAft>
              <a:buSzPts val="1000"/>
              <a:buChar char="○"/>
            </a:pPr>
            <a:r>
              <a:rPr lang="en"/>
              <a:t>To create a new staff pipeline.</a:t>
            </a:r>
            <a:endParaRPr/>
          </a:p>
          <a:p>
            <a:pPr marL="914400" lvl="1" indent="-292100" algn="l" rtl="0">
              <a:spcBef>
                <a:spcPts val="0"/>
              </a:spcBef>
              <a:spcAft>
                <a:spcPts val="0"/>
              </a:spcAft>
              <a:buSzPts val="1000"/>
              <a:buChar char="○"/>
            </a:pPr>
            <a:r>
              <a:rPr lang="en"/>
              <a:t>To support staff in becoming in-field.</a:t>
            </a:r>
            <a:endParaRPr/>
          </a:p>
          <a:p>
            <a:pPr marL="914400" lvl="1" indent="-292100" algn="l" rtl="0">
              <a:spcBef>
                <a:spcPts val="0"/>
              </a:spcBef>
              <a:spcAft>
                <a:spcPts val="0"/>
              </a:spcAft>
              <a:buSzPts val="1000"/>
              <a:buChar char="○"/>
            </a:pPr>
            <a:r>
              <a:rPr lang="en"/>
              <a:t>Professional development programs that confer continuing education credits for re-licensure and college credit.</a:t>
            </a:r>
            <a:endParaRPr/>
          </a:p>
        </p:txBody>
      </p:sp>
      <p:sp>
        <p:nvSpPr>
          <p:cNvPr id="521" name="Google Shape;521;p7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35</a:t>
            </a:fld>
            <a:endParaRPr/>
          </a:p>
        </p:txBody>
      </p:sp>
      <p:sp>
        <p:nvSpPr>
          <p:cNvPr id="522" name="Google Shape;522;p71"/>
          <p:cNvSpPr/>
          <p:nvPr/>
        </p:nvSpPr>
        <p:spPr>
          <a:xfrm>
            <a:off x="7233075" y="2207424"/>
            <a:ext cx="1851876" cy="1564488"/>
          </a:xfrm>
          <a:prstGeom prst="cloud">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*Expiration warnings are routinely sent from the COOL system.</a:t>
            </a:r>
            <a:endParaRPr sz="1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a:t>Strategies for Gaps in In-Field Status</a:t>
            </a:r>
            <a:endParaRPr/>
          </a:p>
        </p:txBody>
      </p:sp>
      <p:sp>
        <p:nvSpPr>
          <p:cNvPr id="528" name="Google Shape;528;p7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Take current staff and offer to pay for their educational advancement.</a:t>
            </a:r>
            <a:endParaRPr/>
          </a:p>
          <a:p>
            <a:pPr marL="914400" lvl="1" indent="-292100" algn="l" rtl="0">
              <a:spcBef>
                <a:spcPts val="0"/>
              </a:spcBef>
              <a:spcAft>
                <a:spcPts val="0"/>
              </a:spcAft>
              <a:buSzPts val="1000"/>
              <a:buChar char="○"/>
            </a:pPr>
            <a:r>
              <a:rPr lang="en"/>
              <a:t>Paraprofessional to teacher program.</a:t>
            </a:r>
            <a:endParaRPr/>
          </a:p>
          <a:p>
            <a:pPr marL="457200" lvl="0" indent="-330200" algn="l" rtl="0">
              <a:spcBef>
                <a:spcPts val="0"/>
              </a:spcBef>
              <a:spcAft>
                <a:spcPts val="0"/>
              </a:spcAft>
              <a:buSzPts val="1600"/>
              <a:buChar char="●"/>
            </a:pPr>
            <a:r>
              <a:rPr lang="en"/>
              <a:t>Providing loan forgiveness, grants, or service scholarship programs that significantly underwrite the cost of postsecondary education in exchange for a commitment to teach in a high-need field or school for a minimum number of years.</a:t>
            </a:r>
            <a:endParaRPr/>
          </a:p>
          <a:p>
            <a:pPr marL="457200" lvl="0" indent="-330200" algn="l" rtl="0">
              <a:spcBef>
                <a:spcPts val="0"/>
              </a:spcBef>
              <a:spcAft>
                <a:spcPts val="0"/>
              </a:spcAft>
              <a:buSzPts val="1600"/>
              <a:buChar char="●"/>
            </a:pPr>
            <a:r>
              <a:rPr lang="en"/>
              <a:t>Cover the cost of PRAXIS testing and study materials.</a:t>
            </a:r>
            <a:endParaRPr/>
          </a:p>
          <a:p>
            <a:pPr marL="457200" lvl="0" indent="-330200" algn="l" rtl="0">
              <a:spcBef>
                <a:spcPts val="0"/>
              </a:spcBef>
              <a:spcAft>
                <a:spcPts val="0"/>
              </a:spcAft>
              <a:buSzPts val="1600"/>
              <a:buChar char="●"/>
            </a:pPr>
            <a:r>
              <a:rPr lang="en"/>
              <a:t>Work with </a:t>
            </a:r>
            <a:r>
              <a:rPr lang="en" u="sng">
                <a:solidFill>
                  <a:schemeClr val="hlink"/>
                </a:solidFill>
                <a:hlinkClick r:id="rId3"/>
              </a:rPr>
              <a:t>CDE Ed Talent</a:t>
            </a:r>
            <a:r>
              <a:rPr lang="en"/>
              <a:t> to learn more about the variety of paths available to support getting teacher to be in-field.</a:t>
            </a:r>
            <a:endParaRPr/>
          </a:p>
          <a:p>
            <a:pPr marL="914400" lvl="1" indent="-292100" algn="l" rtl="0">
              <a:spcBef>
                <a:spcPts val="0"/>
              </a:spcBef>
              <a:spcAft>
                <a:spcPts val="0"/>
              </a:spcAft>
              <a:buSzPts val="1000"/>
              <a:buChar char="○"/>
            </a:pPr>
            <a:r>
              <a:rPr lang="en"/>
              <a:t>There are over 40 different pathways including alternative licensure.</a:t>
            </a:r>
            <a:endParaRPr/>
          </a:p>
        </p:txBody>
      </p:sp>
      <p:sp>
        <p:nvSpPr>
          <p:cNvPr id="529" name="Google Shape;529;p7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Turn &amp; Talk (5 min)</a:t>
            </a:r>
            <a:endParaRPr/>
          </a:p>
        </p:txBody>
      </p:sp>
      <p:sp>
        <p:nvSpPr>
          <p:cNvPr id="535" name="Google Shape;535;p73"/>
          <p:cNvSpPr txBox="1">
            <a:spLocks noGrp="1"/>
          </p:cNvSpPr>
          <p:nvPr>
            <p:ph type="body" idx="1"/>
          </p:nvPr>
        </p:nvSpPr>
        <p:spPr>
          <a:xfrm>
            <a:off x="457200" y="1143000"/>
            <a:ext cx="4364700" cy="31917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b="1"/>
              <a:t>Which strategies for addressing gaps in in-field status resonated with you given your LEA’s local context?</a:t>
            </a:r>
            <a:endParaRPr b="1"/>
          </a:p>
          <a:p>
            <a:pPr marL="0" lvl="0" indent="0" algn="l" rtl="0">
              <a:spcBef>
                <a:spcPts val="1200"/>
              </a:spcBef>
              <a:spcAft>
                <a:spcPts val="0"/>
              </a:spcAft>
              <a:buNone/>
            </a:pPr>
            <a:r>
              <a:rPr lang="en"/>
              <a:t>1 minute - Intros (include LEA and setting)</a:t>
            </a:r>
            <a:endParaRPr/>
          </a:p>
          <a:p>
            <a:pPr marL="0" lvl="0" indent="0" algn="l" rtl="0">
              <a:spcBef>
                <a:spcPts val="1200"/>
              </a:spcBef>
              <a:spcAft>
                <a:spcPts val="0"/>
              </a:spcAft>
              <a:buNone/>
            </a:pPr>
            <a:r>
              <a:rPr lang="en"/>
              <a:t>1 minute - Person #1</a:t>
            </a:r>
            <a:endParaRPr/>
          </a:p>
          <a:p>
            <a:pPr marL="0" lvl="0" indent="0" algn="l" rtl="0">
              <a:spcBef>
                <a:spcPts val="1200"/>
              </a:spcBef>
              <a:spcAft>
                <a:spcPts val="0"/>
              </a:spcAft>
              <a:buNone/>
            </a:pPr>
            <a:r>
              <a:rPr lang="en"/>
              <a:t>1 minute - Person #2</a:t>
            </a:r>
            <a:endParaRPr/>
          </a:p>
          <a:p>
            <a:pPr marL="0" lvl="0" indent="0" algn="l" rtl="0">
              <a:spcBef>
                <a:spcPts val="1200"/>
              </a:spcBef>
              <a:spcAft>
                <a:spcPts val="0"/>
              </a:spcAft>
              <a:buNone/>
            </a:pPr>
            <a:r>
              <a:rPr lang="en"/>
              <a:t>1 minute - Person #3</a:t>
            </a:r>
            <a:endParaRPr/>
          </a:p>
          <a:p>
            <a:pPr marL="0" lvl="0" indent="0" algn="l" rtl="0">
              <a:spcBef>
                <a:spcPts val="1200"/>
              </a:spcBef>
              <a:spcAft>
                <a:spcPts val="1200"/>
              </a:spcAft>
              <a:buNone/>
            </a:pPr>
            <a:r>
              <a:rPr lang="en"/>
              <a:t>1 minute - Prepare to share out.</a:t>
            </a:r>
            <a:endParaRPr/>
          </a:p>
        </p:txBody>
      </p:sp>
      <p:sp>
        <p:nvSpPr>
          <p:cNvPr id="536" name="Google Shape;536;p7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37</a:t>
            </a:fld>
            <a:endParaRPr/>
          </a:p>
        </p:txBody>
      </p:sp>
      <p:pic>
        <p:nvPicPr>
          <p:cNvPr id="537" name="Google Shape;537;p73">
            <a:extLst>
              <a:ext uri="{C183D7F6-B498-43B3-948B-1728B52AA6E4}">
                <adec:decorative xmlns:adec="http://schemas.microsoft.com/office/drawing/2017/decorative" val="1"/>
              </a:ext>
            </a:extLst>
          </p:cNvPr>
          <p:cNvPicPr preferRelativeResize="0"/>
          <p:nvPr/>
        </p:nvPicPr>
        <p:blipFill rotWithShape="1">
          <a:blip r:embed="rId3">
            <a:alphaModFix/>
          </a:blip>
          <a:srcRect b="17211"/>
          <a:stretch/>
        </p:blipFill>
        <p:spPr>
          <a:xfrm>
            <a:off x="5901975" y="1289700"/>
            <a:ext cx="2336825" cy="1934550"/>
          </a:xfrm>
          <a:prstGeom prst="rect">
            <a:avLst/>
          </a:prstGeom>
          <a:noFill/>
          <a:ln>
            <a:noFill/>
          </a:ln>
        </p:spPr>
      </p:pic>
      <p:sp>
        <p:nvSpPr>
          <p:cNvPr id="538" name="Google Shape;538;p73"/>
          <p:cNvSpPr/>
          <p:nvPr/>
        </p:nvSpPr>
        <p:spPr>
          <a:xfrm>
            <a:off x="5720238" y="3361650"/>
            <a:ext cx="2700300" cy="744000"/>
          </a:xfrm>
          <a:prstGeom prst="roundRect">
            <a:avLst>
              <a:gd name="adj" fmla="val 16667"/>
            </a:avLst>
          </a:prstGeom>
          <a:solidFill>
            <a:srgbClr val="F0AA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Please turn your camera on when in small groups.</a:t>
            </a:r>
            <a:endParaRPr/>
          </a:p>
        </p:txBody>
      </p:sp>
      <p:sp>
        <p:nvSpPr>
          <p:cNvPr id="539" name="Google Shape;539;p73"/>
          <p:cNvSpPr/>
          <p:nvPr/>
        </p:nvSpPr>
        <p:spPr>
          <a:xfrm>
            <a:off x="3572900" y="2681975"/>
            <a:ext cx="1827900" cy="1396200"/>
          </a:xfrm>
          <a:prstGeom prst="cloudCallout">
            <a:avLst>
              <a:gd name="adj1" fmla="val -20833"/>
              <a:gd name="adj2" fmla="val 625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Were there any that CDE didn’t talk about?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Strategy Jamboard</a:t>
            </a:r>
            <a:endParaRPr/>
          </a:p>
        </p:txBody>
      </p:sp>
      <p:sp>
        <p:nvSpPr>
          <p:cNvPr id="545" name="Google Shape;545;p74"/>
          <p:cNvSpPr txBox="1">
            <a:spLocks noGrp="1"/>
          </p:cNvSpPr>
          <p:nvPr>
            <p:ph type="body" idx="1"/>
          </p:nvPr>
        </p:nvSpPr>
        <p:spPr>
          <a:xfrm>
            <a:off x="4572000" y="1143000"/>
            <a:ext cx="44058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Please use the </a:t>
            </a:r>
            <a:r>
              <a:rPr lang="en" u="sng">
                <a:solidFill>
                  <a:schemeClr val="hlink"/>
                </a:solidFill>
                <a:hlinkClick r:id="rId3"/>
              </a:rPr>
              <a:t>Jamboard</a:t>
            </a:r>
            <a:r>
              <a:rPr lang="en"/>
              <a:t> (slide 2) to note any other creative ways to address gaps in the 3 EDT indicator categories that CDE did not call out. </a:t>
            </a:r>
            <a:endParaRPr/>
          </a:p>
          <a:p>
            <a:pPr marL="0" lvl="0" indent="0" algn="l" rtl="0">
              <a:spcBef>
                <a:spcPts val="1200"/>
              </a:spcBef>
              <a:spcAft>
                <a:spcPts val="1200"/>
              </a:spcAft>
              <a:buNone/>
            </a:pPr>
            <a:r>
              <a:rPr lang="en"/>
              <a:t>Your experiences are valuable and could benefit other LEAs!</a:t>
            </a:r>
            <a:endParaRPr/>
          </a:p>
        </p:txBody>
      </p:sp>
      <p:sp>
        <p:nvSpPr>
          <p:cNvPr id="546" name="Google Shape;546;p7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38</a:t>
            </a:fld>
            <a:endParaRPr/>
          </a:p>
        </p:txBody>
      </p:sp>
      <p:pic>
        <p:nvPicPr>
          <p:cNvPr id="547" name="Google Shape;547;p7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76601" y="1735056"/>
            <a:ext cx="3614726" cy="20075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Strategies for Gaps in Experience</a:t>
            </a:r>
            <a:endParaRPr/>
          </a:p>
        </p:txBody>
      </p:sp>
      <p:sp>
        <p:nvSpPr>
          <p:cNvPr id="553" name="Google Shape;553;p7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457200" lvl="0" indent="-330200" algn="l" rtl="0">
              <a:spcBef>
                <a:spcPts val="0"/>
              </a:spcBef>
              <a:spcAft>
                <a:spcPts val="0"/>
              </a:spcAft>
              <a:buSzPts val="1600"/>
              <a:buChar char="●"/>
            </a:pPr>
            <a:r>
              <a:rPr lang="en"/>
              <a:t>Retention is KEY!</a:t>
            </a:r>
            <a:endParaRPr/>
          </a:p>
          <a:p>
            <a:pPr marL="457200" lvl="0" indent="-330200" algn="l" rtl="0">
              <a:spcBef>
                <a:spcPts val="0"/>
              </a:spcBef>
              <a:spcAft>
                <a:spcPts val="0"/>
              </a:spcAft>
              <a:buSzPts val="1600"/>
              <a:buChar char="●"/>
            </a:pPr>
            <a:r>
              <a:rPr lang="en"/>
              <a:t>Developing (and keeping) experienced teachers requires listening to them.</a:t>
            </a:r>
            <a:endParaRPr/>
          </a:p>
          <a:p>
            <a:pPr marL="457200" lvl="0" indent="-330200" algn="l" rtl="0">
              <a:spcBef>
                <a:spcPts val="0"/>
              </a:spcBef>
              <a:spcAft>
                <a:spcPts val="0"/>
              </a:spcAft>
              <a:buSzPts val="1600"/>
              <a:buChar char="●"/>
            </a:pPr>
            <a:r>
              <a:rPr lang="en"/>
              <a:t>Effective Induction programming</a:t>
            </a:r>
            <a:endParaRPr/>
          </a:p>
          <a:p>
            <a:pPr marL="914400" lvl="1" indent="-292100" algn="l" rtl="0">
              <a:spcBef>
                <a:spcPts val="0"/>
              </a:spcBef>
              <a:spcAft>
                <a:spcPts val="0"/>
              </a:spcAft>
              <a:buSzPts val="1000"/>
              <a:buChar char="○"/>
            </a:pPr>
            <a:r>
              <a:rPr lang="en"/>
              <a:t>Developing mentorship programs.</a:t>
            </a:r>
            <a:endParaRPr/>
          </a:p>
          <a:p>
            <a:pPr marL="914400" lvl="1" indent="-292100" algn="l" rtl="0">
              <a:spcBef>
                <a:spcPts val="0"/>
              </a:spcBef>
              <a:spcAft>
                <a:spcPts val="0"/>
              </a:spcAft>
              <a:buSzPts val="1000"/>
              <a:buChar char="○"/>
            </a:pPr>
            <a:r>
              <a:rPr lang="en"/>
              <a:t>New to service teachers.</a:t>
            </a:r>
            <a:endParaRPr/>
          </a:p>
          <a:p>
            <a:pPr marL="914400" lvl="1" indent="-292100" algn="l" rtl="0">
              <a:spcBef>
                <a:spcPts val="0"/>
              </a:spcBef>
              <a:spcAft>
                <a:spcPts val="0"/>
              </a:spcAft>
              <a:buSzPts val="1000"/>
              <a:buChar char="○"/>
            </a:pPr>
            <a:r>
              <a:rPr lang="en"/>
              <a:t>Connect with other providers via regional PLCs through Educator Preparation and Development Office at CDE  educator-development@cde.state.co.us</a:t>
            </a:r>
            <a:endParaRPr/>
          </a:p>
          <a:p>
            <a:pPr marL="457200" lvl="0" indent="-330200" algn="l" rtl="0">
              <a:spcBef>
                <a:spcPts val="0"/>
              </a:spcBef>
              <a:spcAft>
                <a:spcPts val="0"/>
              </a:spcAft>
              <a:buSzPts val="1600"/>
              <a:buChar char="●"/>
            </a:pPr>
            <a:r>
              <a:rPr lang="en"/>
              <a:t>Use </a:t>
            </a:r>
            <a:r>
              <a:rPr lang="en" u="sng">
                <a:solidFill>
                  <a:schemeClr val="accent5"/>
                </a:solidFill>
                <a:hlinkClick r:id="rId3">
                  <a:extLst>
                    <a:ext uri="{A12FA001-AC4F-418D-AE19-62706E023703}">
                      <ahyp:hlinkClr xmlns:ahyp="http://schemas.microsoft.com/office/drawing/2018/hyperlinkcolor" val="tx"/>
                    </a:ext>
                  </a:extLst>
                </a:hlinkClick>
              </a:rPr>
              <a:t>TLCC</a:t>
            </a:r>
            <a:r>
              <a:rPr lang="en"/>
              <a:t> data to address the concerns of your staff, increasing job satisfaction and longevity.</a:t>
            </a:r>
            <a:endParaRPr/>
          </a:p>
          <a:p>
            <a:pPr marL="457200" lvl="0" indent="-330200" algn="l" rtl="0">
              <a:spcBef>
                <a:spcPts val="0"/>
              </a:spcBef>
              <a:spcAft>
                <a:spcPts val="0"/>
              </a:spcAft>
              <a:buSzPts val="1600"/>
              <a:buChar char="●"/>
            </a:pPr>
            <a:r>
              <a:rPr lang="en"/>
              <a:t>Professional Development</a:t>
            </a:r>
            <a:endParaRPr/>
          </a:p>
          <a:p>
            <a:pPr marL="914400" lvl="1" indent="-292100" algn="l" rtl="0">
              <a:spcBef>
                <a:spcPts val="0"/>
              </a:spcBef>
              <a:spcAft>
                <a:spcPts val="0"/>
              </a:spcAft>
              <a:buSzPts val="1000"/>
              <a:buChar char="○"/>
            </a:pPr>
            <a:r>
              <a:rPr lang="en"/>
              <a:t>Support for staff at all levels.</a:t>
            </a:r>
            <a:endParaRPr/>
          </a:p>
          <a:p>
            <a:pPr marL="914400" lvl="1" indent="-292100" algn="l" rtl="0">
              <a:spcBef>
                <a:spcPts val="0"/>
              </a:spcBef>
              <a:spcAft>
                <a:spcPts val="0"/>
              </a:spcAft>
              <a:buSzPts val="1000"/>
              <a:buChar char="○"/>
            </a:pPr>
            <a:r>
              <a:rPr lang="en"/>
              <a:t>Leadership opportunities.</a:t>
            </a:r>
            <a:endParaRPr/>
          </a:p>
        </p:txBody>
      </p:sp>
      <p:sp>
        <p:nvSpPr>
          <p:cNvPr id="554" name="Google Shape;554;p7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Prework</a:t>
            </a:r>
            <a:endParaRPr/>
          </a:p>
        </p:txBody>
      </p:sp>
      <p:sp>
        <p:nvSpPr>
          <p:cNvPr id="256" name="Google Shape;256;p4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0" lvl="0" indent="0" algn="l" rtl="0">
              <a:spcBef>
                <a:spcPts val="0"/>
              </a:spcBef>
              <a:spcAft>
                <a:spcPts val="0"/>
              </a:spcAft>
              <a:buNone/>
            </a:pPr>
            <a:r>
              <a:rPr lang="en"/>
              <a:t>To get the most out of this training, you may:</a:t>
            </a:r>
            <a:endParaRPr/>
          </a:p>
          <a:p>
            <a:pPr marL="457200" lvl="0" indent="-330200" algn="l" rtl="0">
              <a:spcBef>
                <a:spcPts val="1200"/>
              </a:spcBef>
              <a:spcAft>
                <a:spcPts val="0"/>
              </a:spcAft>
              <a:buSzPts val="1600"/>
              <a:buChar char="●"/>
            </a:pPr>
            <a:r>
              <a:rPr lang="en"/>
              <a:t>Need to refer to knowledge reviewed in the previous two EDT Series trainings</a:t>
            </a:r>
            <a:endParaRPr/>
          </a:p>
          <a:p>
            <a:pPr marL="914400" lvl="1" indent="-292100" algn="l" rtl="0">
              <a:spcBef>
                <a:spcPts val="0"/>
              </a:spcBef>
              <a:spcAft>
                <a:spcPts val="0"/>
              </a:spcAft>
              <a:buSzPts val="1000"/>
              <a:buChar char="○"/>
            </a:pPr>
            <a:r>
              <a:rPr lang="en"/>
              <a:t>Recordings found on the </a:t>
            </a:r>
            <a:r>
              <a:rPr lang="en" u="sng">
                <a:solidFill>
                  <a:schemeClr val="hlink"/>
                </a:solidFill>
                <a:hlinkClick r:id="rId3"/>
              </a:rPr>
              <a:t>EDT website</a:t>
            </a:r>
            <a:r>
              <a:rPr lang="en"/>
              <a:t>.</a:t>
            </a:r>
            <a:endParaRPr/>
          </a:p>
          <a:p>
            <a:pPr marL="457200" lvl="0" indent="-330200" algn="l" rtl="0">
              <a:spcBef>
                <a:spcPts val="0"/>
              </a:spcBef>
              <a:spcAft>
                <a:spcPts val="0"/>
              </a:spcAft>
              <a:buSzPts val="1600"/>
              <a:buChar char="●"/>
            </a:pPr>
            <a:r>
              <a:rPr lang="en"/>
              <a:t>Need access to your LEA’s 20-21 EDT Data file (from Syncplicity).</a:t>
            </a:r>
            <a:endParaRPr/>
          </a:p>
          <a:p>
            <a:pPr marL="914400" lvl="1" indent="-292100" algn="l" rtl="0">
              <a:spcBef>
                <a:spcPts val="0"/>
              </a:spcBef>
              <a:spcAft>
                <a:spcPts val="0"/>
              </a:spcAft>
              <a:buSzPts val="1000"/>
              <a:buChar char="○"/>
            </a:pPr>
            <a:r>
              <a:rPr lang="en"/>
              <a:t>Use the chat feature if you don’t have access to your LEA’s Syncplicity folder.</a:t>
            </a:r>
            <a:endParaRPr/>
          </a:p>
          <a:p>
            <a:pPr marL="914400" lvl="1" indent="-292100" algn="l" rtl="0">
              <a:spcBef>
                <a:spcPts val="0"/>
              </a:spcBef>
              <a:spcAft>
                <a:spcPts val="0"/>
              </a:spcAft>
              <a:buSzPts val="1000"/>
              <a:buChar char="○"/>
            </a:pPr>
            <a:r>
              <a:rPr lang="en"/>
              <a:t>Excel file found in Syncplicity.</a:t>
            </a:r>
            <a:endParaRPr/>
          </a:p>
          <a:p>
            <a:pPr marL="914400" lvl="1" indent="-292100" algn="l" rtl="0">
              <a:spcBef>
                <a:spcPts val="0"/>
              </a:spcBef>
              <a:spcAft>
                <a:spcPts val="0"/>
              </a:spcAft>
              <a:buSzPts val="1000"/>
              <a:buChar char="○"/>
            </a:pPr>
            <a:r>
              <a:rPr lang="en"/>
              <a:t>Access comes from an email from Syncplicity itself (check junk/spam)</a:t>
            </a:r>
            <a:endParaRPr/>
          </a:p>
          <a:p>
            <a:pPr marL="0" lvl="0" indent="0" algn="l" rtl="0">
              <a:spcBef>
                <a:spcPts val="1200"/>
              </a:spcBef>
              <a:spcAft>
                <a:spcPts val="0"/>
              </a:spcAft>
              <a:buNone/>
            </a:pPr>
            <a:r>
              <a:rPr lang="en"/>
              <a:t>Optionally,</a:t>
            </a:r>
            <a:endParaRPr/>
          </a:p>
          <a:p>
            <a:pPr marL="457200" lvl="0" indent="-330200" algn="l" rtl="0">
              <a:spcBef>
                <a:spcPts val="1200"/>
              </a:spcBef>
              <a:spcAft>
                <a:spcPts val="0"/>
              </a:spcAft>
              <a:buSzPts val="1600"/>
              <a:buChar char="●"/>
            </a:pPr>
            <a:r>
              <a:rPr lang="en"/>
              <a:t>Access to local HR data pertaining to the experience, in-field status, and effectiveness of employees in 20-21 and 21-22.</a:t>
            </a:r>
            <a:endParaRPr/>
          </a:p>
        </p:txBody>
      </p:sp>
      <p:sp>
        <p:nvSpPr>
          <p:cNvPr id="257" name="Google Shape;257;p4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a:t>Strategies for Gaps in Experience</a:t>
            </a:r>
            <a:endParaRPr/>
          </a:p>
        </p:txBody>
      </p:sp>
      <p:sp>
        <p:nvSpPr>
          <p:cNvPr id="560" name="Google Shape;560;p7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Connect with CDE Educator Retention and Recruitment (ERR) team.</a:t>
            </a:r>
            <a:endParaRPr/>
          </a:p>
          <a:p>
            <a:pPr marL="914400" lvl="1" indent="-292100" algn="l" rtl="0">
              <a:spcBef>
                <a:spcPts val="0"/>
              </a:spcBef>
              <a:spcAft>
                <a:spcPts val="0"/>
              </a:spcAft>
              <a:buSzPts val="1000"/>
              <a:buChar char="○"/>
            </a:pPr>
            <a:r>
              <a:rPr lang="en"/>
              <a:t>Resources</a:t>
            </a:r>
            <a:endParaRPr/>
          </a:p>
          <a:p>
            <a:pPr marL="914400" lvl="1" indent="-292100" algn="l" rtl="0">
              <a:spcBef>
                <a:spcPts val="0"/>
              </a:spcBef>
              <a:spcAft>
                <a:spcPts val="0"/>
              </a:spcAft>
              <a:buSzPts val="1000"/>
              <a:buChar char="○"/>
            </a:pPr>
            <a:r>
              <a:rPr lang="en"/>
              <a:t>Connections</a:t>
            </a:r>
            <a:endParaRPr/>
          </a:p>
          <a:p>
            <a:pPr marL="914400" lvl="1" indent="-292100" algn="l" rtl="0">
              <a:spcBef>
                <a:spcPts val="0"/>
              </a:spcBef>
              <a:spcAft>
                <a:spcPts val="0"/>
              </a:spcAft>
              <a:buSzPts val="1000"/>
              <a:buChar char="○"/>
            </a:pPr>
            <a:r>
              <a:rPr lang="en"/>
              <a:t>Thought partnerships–pathways, licensure, etc…</a:t>
            </a:r>
            <a:endParaRPr/>
          </a:p>
          <a:p>
            <a:pPr marL="914400" lvl="1" indent="-292100" algn="l" rtl="0">
              <a:spcBef>
                <a:spcPts val="0"/>
              </a:spcBef>
              <a:spcAft>
                <a:spcPts val="0"/>
              </a:spcAft>
              <a:buSzPts val="1000"/>
              <a:buChar char="○"/>
            </a:pPr>
            <a:r>
              <a:rPr lang="en" u="sng">
                <a:solidFill>
                  <a:schemeClr val="hlink"/>
                </a:solidFill>
                <a:hlinkClick r:id="rId3"/>
              </a:rPr>
              <a:t>educator_recruitment@cde.state.co.us</a:t>
            </a:r>
            <a:endParaRPr/>
          </a:p>
          <a:p>
            <a:pPr marL="457200" lvl="0" indent="0" algn="l" rtl="0">
              <a:spcBef>
                <a:spcPts val="1200"/>
              </a:spcBef>
              <a:spcAft>
                <a:spcPts val="1200"/>
              </a:spcAft>
              <a:buNone/>
            </a:pPr>
            <a:endParaRPr/>
          </a:p>
        </p:txBody>
      </p:sp>
      <p:sp>
        <p:nvSpPr>
          <p:cNvPr id="561" name="Google Shape;561;p76"/>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Turn &amp; Talk (5 min)</a:t>
            </a:r>
            <a:endParaRPr/>
          </a:p>
        </p:txBody>
      </p:sp>
      <p:sp>
        <p:nvSpPr>
          <p:cNvPr id="567" name="Google Shape;567;p77"/>
          <p:cNvSpPr txBox="1">
            <a:spLocks noGrp="1"/>
          </p:cNvSpPr>
          <p:nvPr>
            <p:ph type="body" idx="1"/>
          </p:nvPr>
        </p:nvSpPr>
        <p:spPr>
          <a:xfrm>
            <a:off x="457200" y="1143000"/>
            <a:ext cx="4364700" cy="31917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b="1"/>
              <a:t>Which strategies for addressing gaps in experience resonated with you given your LEA’s local context?</a:t>
            </a:r>
            <a:endParaRPr b="1"/>
          </a:p>
          <a:p>
            <a:pPr marL="0" lvl="0" indent="0" algn="l" rtl="0">
              <a:spcBef>
                <a:spcPts val="1200"/>
              </a:spcBef>
              <a:spcAft>
                <a:spcPts val="0"/>
              </a:spcAft>
              <a:buNone/>
            </a:pPr>
            <a:r>
              <a:rPr lang="en"/>
              <a:t>1 minute - Intros (include LEA and setting)</a:t>
            </a:r>
            <a:endParaRPr/>
          </a:p>
          <a:p>
            <a:pPr marL="0" lvl="0" indent="0" algn="l" rtl="0">
              <a:spcBef>
                <a:spcPts val="1200"/>
              </a:spcBef>
              <a:spcAft>
                <a:spcPts val="0"/>
              </a:spcAft>
              <a:buNone/>
            </a:pPr>
            <a:r>
              <a:rPr lang="en"/>
              <a:t>1 minute - Person #1</a:t>
            </a:r>
            <a:endParaRPr/>
          </a:p>
          <a:p>
            <a:pPr marL="0" lvl="0" indent="0" algn="l" rtl="0">
              <a:spcBef>
                <a:spcPts val="1200"/>
              </a:spcBef>
              <a:spcAft>
                <a:spcPts val="0"/>
              </a:spcAft>
              <a:buNone/>
            </a:pPr>
            <a:r>
              <a:rPr lang="en"/>
              <a:t>1 minute - Person #2</a:t>
            </a:r>
            <a:endParaRPr/>
          </a:p>
          <a:p>
            <a:pPr marL="0" lvl="0" indent="0" algn="l" rtl="0">
              <a:spcBef>
                <a:spcPts val="1200"/>
              </a:spcBef>
              <a:spcAft>
                <a:spcPts val="0"/>
              </a:spcAft>
              <a:buNone/>
            </a:pPr>
            <a:r>
              <a:rPr lang="en"/>
              <a:t>1 minute - Person #3</a:t>
            </a:r>
            <a:endParaRPr/>
          </a:p>
          <a:p>
            <a:pPr marL="0" lvl="0" indent="0" algn="l" rtl="0">
              <a:spcBef>
                <a:spcPts val="1200"/>
              </a:spcBef>
              <a:spcAft>
                <a:spcPts val="1200"/>
              </a:spcAft>
              <a:buNone/>
            </a:pPr>
            <a:r>
              <a:rPr lang="en"/>
              <a:t>1 minute - Prepare to share out.</a:t>
            </a:r>
            <a:endParaRPr/>
          </a:p>
        </p:txBody>
      </p:sp>
      <p:sp>
        <p:nvSpPr>
          <p:cNvPr id="568" name="Google Shape;568;p7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41</a:t>
            </a:fld>
            <a:endParaRPr/>
          </a:p>
        </p:txBody>
      </p:sp>
      <p:pic>
        <p:nvPicPr>
          <p:cNvPr id="569" name="Google Shape;569;p77">
            <a:extLst>
              <a:ext uri="{C183D7F6-B498-43B3-948B-1728B52AA6E4}">
                <adec:decorative xmlns:adec="http://schemas.microsoft.com/office/drawing/2017/decorative" val="1"/>
              </a:ext>
            </a:extLst>
          </p:cNvPr>
          <p:cNvPicPr preferRelativeResize="0"/>
          <p:nvPr/>
        </p:nvPicPr>
        <p:blipFill rotWithShape="1">
          <a:blip r:embed="rId3">
            <a:alphaModFix/>
          </a:blip>
          <a:srcRect b="17211"/>
          <a:stretch/>
        </p:blipFill>
        <p:spPr>
          <a:xfrm>
            <a:off x="5901975" y="1289700"/>
            <a:ext cx="2336825" cy="1934550"/>
          </a:xfrm>
          <a:prstGeom prst="rect">
            <a:avLst/>
          </a:prstGeom>
          <a:noFill/>
          <a:ln>
            <a:noFill/>
          </a:ln>
        </p:spPr>
      </p:pic>
      <p:sp>
        <p:nvSpPr>
          <p:cNvPr id="570" name="Google Shape;570;p77"/>
          <p:cNvSpPr/>
          <p:nvPr/>
        </p:nvSpPr>
        <p:spPr>
          <a:xfrm>
            <a:off x="5720238" y="3361650"/>
            <a:ext cx="2700300" cy="744000"/>
          </a:xfrm>
          <a:prstGeom prst="roundRect">
            <a:avLst>
              <a:gd name="adj" fmla="val 16667"/>
            </a:avLst>
          </a:prstGeom>
          <a:solidFill>
            <a:srgbClr val="F0AA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Please turn your camera on when in small groups.</a:t>
            </a:r>
            <a:endParaRPr/>
          </a:p>
        </p:txBody>
      </p:sp>
      <p:sp>
        <p:nvSpPr>
          <p:cNvPr id="571" name="Google Shape;571;p77"/>
          <p:cNvSpPr/>
          <p:nvPr/>
        </p:nvSpPr>
        <p:spPr>
          <a:xfrm>
            <a:off x="3572900" y="2681975"/>
            <a:ext cx="1827900" cy="1396200"/>
          </a:xfrm>
          <a:prstGeom prst="cloudCallout">
            <a:avLst>
              <a:gd name="adj1" fmla="val -20833"/>
              <a:gd name="adj2" fmla="val 625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Were there any that CDE didn’t talk about?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Strategy Jamboard</a:t>
            </a:r>
            <a:endParaRPr/>
          </a:p>
        </p:txBody>
      </p:sp>
      <p:sp>
        <p:nvSpPr>
          <p:cNvPr id="577" name="Google Shape;577;p78"/>
          <p:cNvSpPr txBox="1">
            <a:spLocks noGrp="1"/>
          </p:cNvSpPr>
          <p:nvPr>
            <p:ph type="body" idx="1"/>
          </p:nvPr>
        </p:nvSpPr>
        <p:spPr>
          <a:xfrm>
            <a:off x="4572000" y="1143000"/>
            <a:ext cx="44058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Please use the </a:t>
            </a:r>
            <a:r>
              <a:rPr lang="en" u="sng">
                <a:solidFill>
                  <a:schemeClr val="hlink"/>
                </a:solidFill>
                <a:hlinkClick r:id="rId3"/>
              </a:rPr>
              <a:t>Jamboard</a:t>
            </a:r>
            <a:r>
              <a:rPr lang="en"/>
              <a:t> (slide 2) to note any other creative ways to address gaps in the 3 EDT indicator categories that CDE did not call out. </a:t>
            </a:r>
            <a:endParaRPr/>
          </a:p>
          <a:p>
            <a:pPr marL="0" lvl="0" indent="0" algn="l" rtl="0">
              <a:spcBef>
                <a:spcPts val="1200"/>
              </a:spcBef>
              <a:spcAft>
                <a:spcPts val="1200"/>
              </a:spcAft>
              <a:buNone/>
            </a:pPr>
            <a:r>
              <a:rPr lang="en"/>
              <a:t>Your experiences are valuable and could benefit other LEAs!</a:t>
            </a:r>
            <a:endParaRPr/>
          </a:p>
        </p:txBody>
      </p:sp>
      <p:sp>
        <p:nvSpPr>
          <p:cNvPr id="578" name="Google Shape;578;p7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42</a:t>
            </a:fld>
            <a:endParaRPr/>
          </a:p>
        </p:txBody>
      </p:sp>
      <p:pic>
        <p:nvPicPr>
          <p:cNvPr id="579" name="Google Shape;579;p7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76601" y="1735056"/>
            <a:ext cx="3614726" cy="20075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9"/>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Leveraging Available Funds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Federal Funds</a:t>
            </a:r>
            <a:endParaRPr/>
          </a:p>
        </p:txBody>
      </p:sp>
      <p:sp>
        <p:nvSpPr>
          <p:cNvPr id="590" name="Google Shape;590;p8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u="sng">
                <a:solidFill>
                  <a:schemeClr val="hlink"/>
                </a:solidFill>
                <a:hlinkClick r:id="rId3"/>
              </a:rPr>
              <a:t>ESEA</a:t>
            </a:r>
            <a:r>
              <a:rPr lang="en"/>
              <a:t> Title Funds through the Consolidated Application (esp. Title II)</a:t>
            </a:r>
            <a:endParaRPr/>
          </a:p>
          <a:p>
            <a:pPr marL="914400" lvl="1" indent="-292100" algn="l" rtl="0">
              <a:spcBef>
                <a:spcPts val="0"/>
              </a:spcBef>
              <a:spcAft>
                <a:spcPts val="0"/>
              </a:spcAft>
              <a:buSzPts val="1000"/>
              <a:buChar char="○"/>
            </a:pPr>
            <a:r>
              <a:rPr lang="en"/>
              <a:t>Title II can fund many if not most activities that are implemented to address EDT gaps.</a:t>
            </a:r>
            <a:endParaRPr/>
          </a:p>
          <a:p>
            <a:pPr marL="457200" lvl="0" indent="-330200" algn="l" rtl="0">
              <a:spcBef>
                <a:spcPts val="0"/>
              </a:spcBef>
              <a:spcAft>
                <a:spcPts val="0"/>
              </a:spcAft>
              <a:buSzPts val="1600"/>
              <a:buChar char="●"/>
            </a:pPr>
            <a:r>
              <a:rPr lang="en" u="sng">
                <a:solidFill>
                  <a:schemeClr val="hlink"/>
                </a:solidFill>
                <a:hlinkClick r:id="rId4"/>
              </a:rPr>
              <a:t>ESSER</a:t>
            </a:r>
            <a:endParaRPr/>
          </a:p>
          <a:p>
            <a:pPr marL="914400" lvl="1" indent="-292100" algn="l" rtl="0">
              <a:spcBef>
                <a:spcPts val="0"/>
              </a:spcBef>
              <a:spcAft>
                <a:spcPts val="0"/>
              </a:spcAft>
              <a:buSzPts val="1000"/>
              <a:buChar char="○"/>
            </a:pPr>
            <a:r>
              <a:rPr lang="en"/>
              <a:t>Can be used if the activity/strategy being implemented is in response to the impacts of COVID or to help a district emerge stronger from the pandemic.</a:t>
            </a:r>
            <a:endParaRPr/>
          </a:p>
        </p:txBody>
      </p:sp>
      <p:sp>
        <p:nvSpPr>
          <p:cNvPr id="591" name="Google Shape;591;p8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State Funds</a:t>
            </a:r>
            <a:endParaRPr/>
          </a:p>
        </p:txBody>
      </p:sp>
      <p:sp>
        <p:nvSpPr>
          <p:cNvPr id="597" name="Google Shape;597;p8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CDE </a:t>
            </a:r>
            <a:r>
              <a:rPr lang="en" u="sng">
                <a:solidFill>
                  <a:schemeClr val="hlink"/>
                </a:solidFill>
                <a:hlinkClick r:id="rId3"/>
              </a:rPr>
              <a:t>Educator Workforce Program Grant</a:t>
            </a:r>
            <a:endParaRPr/>
          </a:p>
          <a:p>
            <a:pPr marL="457200" lvl="0" indent="-330200" algn="l" rtl="0">
              <a:spcBef>
                <a:spcPts val="0"/>
              </a:spcBef>
              <a:spcAft>
                <a:spcPts val="0"/>
              </a:spcAft>
              <a:buSzPts val="1600"/>
              <a:buChar char="●"/>
            </a:pPr>
            <a:r>
              <a:rPr lang="en"/>
              <a:t>CDE </a:t>
            </a:r>
            <a:r>
              <a:rPr lang="en" u="sng">
                <a:solidFill>
                  <a:schemeClr val="hlink"/>
                </a:solidFill>
                <a:hlinkClick r:id="rId4"/>
              </a:rPr>
              <a:t>Principal Leadership Institute</a:t>
            </a:r>
            <a:endParaRPr/>
          </a:p>
          <a:p>
            <a:pPr marL="457200" lvl="0" indent="-330200" algn="l" rtl="0">
              <a:spcBef>
                <a:spcPts val="0"/>
              </a:spcBef>
              <a:spcAft>
                <a:spcPts val="0"/>
              </a:spcAft>
              <a:buSzPts val="1600"/>
              <a:buChar char="●"/>
            </a:pPr>
            <a:r>
              <a:rPr lang="en"/>
              <a:t>CDE </a:t>
            </a:r>
            <a:r>
              <a:rPr lang="en" u="sng">
                <a:solidFill>
                  <a:schemeClr val="hlink"/>
                </a:solidFill>
                <a:hlinkClick r:id="rId5"/>
              </a:rPr>
              <a:t>Retaining Teachers Grant Program</a:t>
            </a:r>
            <a:endParaRPr/>
          </a:p>
          <a:p>
            <a:pPr marL="457200" lvl="0" indent="-330200" algn="l" rtl="0">
              <a:spcBef>
                <a:spcPts val="0"/>
              </a:spcBef>
              <a:spcAft>
                <a:spcPts val="0"/>
              </a:spcAft>
              <a:buSzPts val="1600"/>
              <a:buChar char="●"/>
            </a:pPr>
            <a:r>
              <a:rPr lang="en"/>
              <a:t>CDHE </a:t>
            </a:r>
            <a:r>
              <a:rPr lang="en" u="sng">
                <a:solidFill>
                  <a:schemeClr val="accent5"/>
                </a:solidFill>
                <a:hlinkClick r:id="rId6">
                  <a:extLst>
                    <a:ext uri="{A12FA001-AC4F-418D-AE19-62706E023703}">
                      <ahyp:hlinkClr xmlns:ahyp="http://schemas.microsoft.com/office/drawing/2018/hyperlinkcolor" val="tx"/>
                    </a:ext>
                  </a:extLst>
                </a:hlinkClick>
              </a:rPr>
              <a:t>Rural School District Teaching Fellowship</a:t>
            </a:r>
            <a:endParaRPr/>
          </a:p>
          <a:p>
            <a:pPr marL="457200" lvl="0" indent="-330200" algn="l" rtl="0">
              <a:spcBef>
                <a:spcPts val="0"/>
              </a:spcBef>
              <a:spcAft>
                <a:spcPts val="0"/>
              </a:spcAft>
              <a:buSzPts val="1600"/>
              <a:buChar char="●"/>
            </a:pPr>
            <a:r>
              <a:rPr lang="en" u="sng">
                <a:solidFill>
                  <a:schemeClr val="hlink"/>
                </a:solidFill>
                <a:hlinkClick r:id="rId7"/>
              </a:rPr>
              <a:t>Financial Incentives for Education in Rural Areas</a:t>
            </a:r>
            <a:endParaRPr/>
          </a:p>
          <a:p>
            <a:pPr marL="457200" lvl="0" indent="-330200" algn="l" rtl="0">
              <a:spcBef>
                <a:spcPts val="0"/>
              </a:spcBef>
              <a:spcAft>
                <a:spcPts val="0"/>
              </a:spcAft>
              <a:buSzPts val="1600"/>
              <a:buChar char="●"/>
            </a:pPr>
            <a:r>
              <a:rPr lang="en" u="sng">
                <a:solidFill>
                  <a:schemeClr val="hlink"/>
                </a:solidFill>
                <a:hlinkClick r:id="rId8"/>
              </a:rPr>
              <a:t>Colorado Rural Student Teaching Stipend</a:t>
            </a:r>
            <a:endParaRPr/>
          </a:p>
        </p:txBody>
      </p:sp>
      <p:sp>
        <p:nvSpPr>
          <p:cNvPr id="598" name="Google Shape;598;p8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45</a:t>
            </a:fld>
            <a:endParaRPr/>
          </a:p>
        </p:txBody>
      </p:sp>
      <p:sp>
        <p:nvSpPr>
          <p:cNvPr id="599" name="Google Shape;599;p81"/>
          <p:cNvSpPr/>
          <p:nvPr/>
        </p:nvSpPr>
        <p:spPr>
          <a:xfrm>
            <a:off x="5655375" y="1568700"/>
            <a:ext cx="3078300" cy="2340300"/>
          </a:xfrm>
          <a:prstGeom prst="roundRect">
            <a:avLst>
              <a:gd name="adj"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Please reach out to the Educator Retention and Recruitment (ERR) Team if intending to apply for these grants.</a:t>
            </a:r>
            <a:endParaRPr sz="1600"/>
          </a:p>
          <a:p>
            <a:pPr marL="0" lvl="0" indent="0" algn="ctr" rtl="0">
              <a:spcBef>
                <a:spcPts val="0"/>
              </a:spcBef>
              <a:spcAft>
                <a:spcPts val="0"/>
              </a:spcAft>
              <a:buNone/>
            </a:pPr>
            <a:r>
              <a:rPr lang="en" sz="1300">
                <a:latin typeface="Calibri"/>
                <a:ea typeface="Calibri"/>
                <a:cs typeface="Calibri"/>
                <a:sym typeface="Calibri"/>
              </a:rPr>
              <a:t>educator_recruitment@cde.state.co.us</a:t>
            </a:r>
            <a:endParaRPr sz="13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603"/>
        <p:cNvGrpSpPr/>
        <p:nvPr/>
      </p:nvGrpSpPr>
      <p:grpSpPr>
        <a:xfrm>
          <a:off x="0" y="0"/>
          <a:ext cx="0" cy="0"/>
          <a:chOff x="0" y="0"/>
          <a:chExt cx="0" cy="0"/>
        </a:xfrm>
      </p:grpSpPr>
      <p:sp>
        <p:nvSpPr>
          <p:cNvPr id="604" name="Google Shape;604;p82"/>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Panel of Experts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83"/>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Next Steps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8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Next Steps</a:t>
            </a:r>
            <a:endParaRPr/>
          </a:p>
        </p:txBody>
      </p:sp>
      <p:sp>
        <p:nvSpPr>
          <p:cNvPr id="615" name="Google Shape;615;p8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t>Reflect on internal systems/procedures for annually reviewing EDT data &amp; implementing strategies. </a:t>
            </a:r>
            <a:endParaRPr/>
          </a:p>
          <a:p>
            <a:pPr marL="457200" lvl="0" indent="-330200" algn="l" rtl="0">
              <a:spcBef>
                <a:spcPts val="0"/>
              </a:spcBef>
              <a:spcAft>
                <a:spcPts val="0"/>
              </a:spcAft>
              <a:buSzPts val="1600"/>
              <a:buChar char="●"/>
            </a:pPr>
            <a:r>
              <a:rPr lang="en"/>
              <a:t>Brainstorm ways to address your LEA’s 20-21 EDT data with appropriate staff in your district.</a:t>
            </a:r>
            <a:endParaRPr/>
          </a:p>
          <a:p>
            <a:pPr marL="457200" lvl="0" indent="-330200" algn="l" rtl="0">
              <a:spcBef>
                <a:spcPts val="0"/>
              </a:spcBef>
              <a:spcAft>
                <a:spcPts val="0"/>
              </a:spcAft>
              <a:buSzPts val="1600"/>
              <a:buChar char="●"/>
            </a:pPr>
            <a:r>
              <a:rPr lang="en"/>
              <a:t>Begin having conversations with key stakeholder groups (superintendent/leadership, school board, DAC, union, etc.) about conclusions that can be drawn from the data and what possible strategies can be implemented.</a:t>
            </a:r>
            <a:endParaRPr/>
          </a:p>
          <a:p>
            <a:pPr marL="914400" lvl="1" indent="-292100" algn="l" rtl="0">
              <a:spcBef>
                <a:spcPts val="0"/>
              </a:spcBef>
              <a:spcAft>
                <a:spcPts val="0"/>
              </a:spcAft>
              <a:buSzPts val="1000"/>
              <a:buChar char="○"/>
            </a:pPr>
            <a:r>
              <a:rPr lang="en" u="sng">
                <a:solidFill>
                  <a:schemeClr val="hlink"/>
                </a:solidFill>
                <a:hlinkClick r:id="rId3"/>
              </a:rPr>
              <a:t>EDT Stakeholder PPT Template</a:t>
            </a:r>
            <a:endParaRPr/>
          </a:p>
          <a:p>
            <a:pPr marL="457200" lvl="0" indent="-330200" algn="l" rtl="0">
              <a:spcBef>
                <a:spcPts val="0"/>
              </a:spcBef>
              <a:spcAft>
                <a:spcPts val="0"/>
              </a:spcAft>
              <a:buSzPts val="1600"/>
              <a:buChar char="●"/>
            </a:pPr>
            <a:r>
              <a:rPr lang="en"/>
              <a:t>Prepare for action planning based off EDT realizations.</a:t>
            </a:r>
            <a:endParaRPr/>
          </a:p>
          <a:p>
            <a:pPr marL="914400" lvl="1" indent="-292100" algn="l" rtl="0">
              <a:spcBef>
                <a:spcPts val="0"/>
              </a:spcBef>
              <a:spcAft>
                <a:spcPts val="0"/>
              </a:spcAft>
              <a:buSzPts val="1000"/>
              <a:buChar char="○"/>
            </a:pPr>
            <a:r>
              <a:rPr lang="en"/>
              <a:t>Attend training #4 of this EDT series. (April/May)</a:t>
            </a:r>
            <a:endParaRPr/>
          </a:p>
          <a:p>
            <a:pPr marL="457200" lvl="0" indent="-330200" algn="l" rtl="0">
              <a:spcBef>
                <a:spcPts val="0"/>
              </a:spcBef>
              <a:spcAft>
                <a:spcPts val="0"/>
              </a:spcAft>
              <a:buSzPts val="1600"/>
              <a:buChar char="●"/>
            </a:pPr>
            <a:r>
              <a:rPr lang="en"/>
              <a:t>Med/Lg Gaps - Enter plan into ConsApp by June 30th, 2022.</a:t>
            </a:r>
            <a:endParaRPr/>
          </a:p>
        </p:txBody>
      </p:sp>
      <p:sp>
        <p:nvSpPr>
          <p:cNvPr id="616" name="Google Shape;616;p8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8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Talent System Self-Assessment</a:t>
            </a:r>
            <a:endParaRPr/>
          </a:p>
        </p:txBody>
      </p:sp>
      <p:sp>
        <p:nvSpPr>
          <p:cNvPr id="622" name="Google Shape;622;p85"/>
          <p:cNvSpPr txBox="1">
            <a:spLocks noGrp="1"/>
          </p:cNvSpPr>
          <p:nvPr>
            <p:ph type="body" idx="1"/>
          </p:nvPr>
        </p:nvSpPr>
        <p:spPr>
          <a:xfrm>
            <a:off x="5070375" y="1143000"/>
            <a:ext cx="3907500" cy="3191700"/>
          </a:xfrm>
          <a:prstGeom prst="rect">
            <a:avLst/>
          </a:prstGeom>
        </p:spPr>
        <p:txBody>
          <a:bodyPr spcFirstLastPara="1" wrap="square" lIns="0" tIns="0" rIns="0" bIns="0" anchor="t" anchorCtr="0">
            <a:normAutofit fontScale="85000" lnSpcReduction="10000"/>
          </a:bodyPr>
          <a:lstStyle/>
          <a:p>
            <a:pPr marL="457200" lvl="0" indent="-322580" algn="l" rtl="0">
              <a:spcBef>
                <a:spcPts val="0"/>
              </a:spcBef>
              <a:spcAft>
                <a:spcPts val="0"/>
              </a:spcAft>
              <a:buSzPct val="88888"/>
              <a:buChar char="●"/>
            </a:pPr>
            <a:r>
              <a:rPr lang="en"/>
              <a:t>Help districts increase equitable access to quality teachers through the use of evidence-based practices – especially districts with identified gaps.</a:t>
            </a:r>
            <a:endParaRPr/>
          </a:p>
          <a:p>
            <a:pPr marL="914400" lvl="1" indent="-287337" algn="l" rtl="0">
              <a:spcBef>
                <a:spcPts val="0"/>
              </a:spcBef>
              <a:spcAft>
                <a:spcPts val="0"/>
              </a:spcAft>
              <a:buSzPct val="62500"/>
              <a:buChar char="○"/>
            </a:pPr>
            <a:r>
              <a:rPr lang="en"/>
              <a:t>Intentional Supports for Teachers </a:t>
            </a:r>
            <a:endParaRPr/>
          </a:p>
          <a:p>
            <a:pPr marL="914400" lvl="1" indent="-287337" algn="l" rtl="0">
              <a:spcBef>
                <a:spcPts val="0"/>
              </a:spcBef>
              <a:spcAft>
                <a:spcPts val="0"/>
              </a:spcAft>
              <a:buSzPct val="62500"/>
              <a:buChar char="○"/>
            </a:pPr>
            <a:r>
              <a:rPr lang="en"/>
              <a:t>Recruitment and Hiring</a:t>
            </a:r>
            <a:endParaRPr/>
          </a:p>
          <a:p>
            <a:pPr marL="914400" lvl="1" indent="-287337" algn="l" rtl="0">
              <a:spcBef>
                <a:spcPts val="0"/>
              </a:spcBef>
              <a:spcAft>
                <a:spcPts val="0"/>
              </a:spcAft>
              <a:buSzPct val="62500"/>
              <a:buChar char="○"/>
            </a:pPr>
            <a:r>
              <a:rPr lang="en"/>
              <a:t>Teacher Preparation and Costs to Entering the Classroom</a:t>
            </a:r>
            <a:endParaRPr/>
          </a:p>
          <a:p>
            <a:pPr marL="914400" lvl="1" indent="-287337" algn="l" rtl="0">
              <a:spcBef>
                <a:spcPts val="0"/>
              </a:spcBef>
              <a:spcAft>
                <a:spcPts val="0"/>
              </a:spcAft>
              <a:buSzPct val="62500"/>
              <a:buChar char="○"/>
            </a:pPr>
            <a:r>
              <a:rPr lang="en"/>
              <a:t>Compensation</a:t>
            </a:r>
            <a:endParaRPr/>
          </a:p>
          <a:p>
            <a:pPr marL="914400" lvl="1" indent="-287337" algn="l" rtl="0">
              <a:spcBef>
                <a:spcPts val="0"/>
              </a:spcBef>
              <a:spcAft>
                <a:spcPts val="0"/>
              </a:spcAft>
              <a:buSzPct val="62500"/>
              <a:buChar char="○"/>
            </a:pPr>
            <a:r>
              <a:rPr lang="en"/>
              <a:t>Induction for New Teachers</a:t>
            </a:r>
            <a:endParaRPr/>
          </a:p>
          <a:p>
            <a:pPr marL="457200" lvl="0" indent="-322580" algn="l" rtl="0">
              <a:spcBef>
                <a:spcPts val="0"/>
              </a:spcBef>
              <a:spcAft>
                <a:spcPts val="0"/>
              </a:spcAft>
              <a:buSzPct val="88888"/>
              <a:buChar char="●"/>
            </a:pPr>
            <a:r>
              <a:rPr lang="en"/>
              <a:t>VERY useful tool with links to resources.</a:t>
            </a:r>
            <a:endParaRPr/>
          </a:p>
          <a:p>
            <a:pPr marL="457200" lvl="0" indent="-322580" algn="l" rtl="0">
              <a:spcBef>
                <a:spcPts val="0"/>
              </a:spcBef>
              <a:spcAft>
                <a:spcPts val="0"/>
              </a:spcAft>
              <a:buSzPct val="88888"/>
              <a:buChar char="●"/>
            </a:pPr>
            <a:r>
              <a:rPr lang="en"/>
              <a:t>Can help with focusing efforts on high-need, high-impact areas.</a:t>
            </a:r>
            <a:endParaRPr/>
          </a:p>
        </p:txBody>
      </p:sp>
      <p:sp>
        <p:nvSpPr>
          <p:cNvPr id="623" name="Google Shape;623;p8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49</a:t>
            </a:fld>
            <a:endParaRPr/>
          </a:p>
        </p:txBody>
      </p:sp>
      <p:pic>
        <p:nvPicPr>
          <p:cNvPr id="624" name="Google Shape;624;p8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4300" y="1028750"/>
            <a:ext cx="4956074" cy="2720312"/>
          </a:xfrm>
          <a:prstGeom prst="rect">
            <a:avLst/>
          </a:prstGeom>
          <a:noFill/>
          <a:ln>
            <a:noFill/>
          </a:ln>
        </p:spPr>
      </p:pic>
      <p:sp>
        <p:nvSpPr>
          <p:cNvPr id="625" name="Google Shape;625;p85"/>
          <p:cNvSpPr/>
          <p:nvPr/>
        </p:nvSpPr>
        <p:spPr>
          <a:xfrm>
            <a:off x="743475" y="3976500"/>
            <a:ext cx="3412800" cy="422100"/>
          </a:xfrm>
          <a:prstGeom prst="roundRect">
            <a:avLst>
              <a:gd name="adj" fmla="val 16667"/>
            </a:avLst>
          </a:prstGeom>
          <a:solidFill>
            <a:srgbClr val="E7E6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a:t>Links to the </a:t>
            </a:r>
            <a:r>
              <a:rPr lang="en" sz="1500"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Tool</a:t>
            </a:r>
            <a:r>
              <a:rPr lang="en"/>
              <a:t> &amp; </a:t>
            </a:r>
            <a:r>
              <a:rPr lang="en" sz="1500" u="sng">
                <a:solidFill>
                  <a:schemeClr val="accent5"/>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Instructions</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Agenda</a:t>
            </a:r>
            <a:endParaRPr/>
          </a:p>
        </p:txBody>
      </p:sp>
      <p:sp>
        <p:nvSpPr>
          <p:cNvPr id="263" name="Google Shape;263;p41"/>
          <p:cNvSpPr txBox="1">
            <a:spLocks noGrp="1"/>
          </p:cNvSpPr>
          <p:nvPr>
            <p:ph type="body" idx="1"/>
          </p:nvPr>
        </p:nvSpPr>
        <p:spPr>
          <a:xfrm>
            <a:off x="3572900" y="1143000"/>
            <a:ext cx="54048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Training Norms</a:t>
            </a:r>
            <a:endParaRPr/>
          </a:p>
          <a:p>
            <a:pPr marL="457200" lvl="0" indent="-330200" algn="l" rtl="0">
              <a:spcBef>
                <a:spcPts val="0"/>
              </a:spcBef>
              <a:spcAft>
                <a:spcPts val="0"/>
              </a:spcAft>
              <a:buSzPts val="1600"/>
              <a:buChar char="●"/>
            </a:pPr>
            <a:r>
              <a:rPr lang="en"/>
              <a:t>Grounding the Work</a:t>
            </a:r>
            <a:endParaRPr/>
          </a:p>
          <a:p>
            <a:pPr marL="457200" lvl="0" indent="-330200" algn="l" rtl="0">
              <a:spcBef>
                <a:spcPts val="0"/>
              </a:spcBef>
              <a:spcAft>
                <a:spcPts val="0"/>
              </a:spcAft>
              <a:buSzPts val="1600"/>
              <a:buChar char="●"/>
            </a:pPr>
            <a:r>
              <a:rPr lang="en"/>
              <a:t>Quick Intro to EDT</a:t>
            </a:r>
            <a:endParaRPr/>
          </a:p>
          <a:p>
            <a:pPr marL="457200" lvl="0" indent="-330200" algn="l" rtl="0">
              <a:spcBef>
                <a:spcPts val="0"/>
              </a:spcBef>
              <a:spcAft>
                <a:spcPts val="0"/>
              </a:spcAft>
              <a:buSzPts val="1600"/>
              <a:buChar char="●"/>
            </a:pPr>
            <a:r>
              <a:rPr lang="en"/>
              <a:t>Best Practices to Ensure Data Accuracy</a:t>
            </a:r>
            <a:endParaRPr/>
          </a:p>
          <a:p>
            <a:pPr marL="457200" lvl="0" indent="-330200" algn="l" rtl="0">
              <a:spcBef>
                <a:spcPts val="0"/>
              </a:spcBef>
              <a:spcAft>
                <a:spcPts val="0"/>
              </a:spcAft>
              <a:buSzPts val="1600"/>
              <a:buChar char="●"/>
            </a:pPr>
            <a:r>
              <a:rPr lang="en"/>
              <a:t>Strategies to Improve EDT Data</a:t>
            </a:r>
            <a:endParaRPr/>
          </a:p>
          <a:p>
            <a:pPr marL="457200" lvl="0" indent="-330200" algn="l" rtl="0">
              <a:spcBef>
                <a:spcPts val="0"/>
              </a:spcBef>
              <a:spcAft>
                <a:spcPts val="0"/>
              </a:spcAft>
              <a:buSzPts val="1600"/>
              <a:buChar char="●"/>
            </a:pPr>
            <a:r>
              <a:rPr lang="en"/>
              <a:t>Leveraging Funds</a:t>
            </a:r>
            <a:endParaRPr/>
          </a:p>
          <a:p>
            <a:pPr marL="457200" lvl="0" indent="-330200" algn="l" rtl="0">
              <a:spcBef>
                <a:spcPts val="0"/>
              </a:spcBef>
              <a:spcAft>
                <a:spcPts val="0"/>
              </a:spcAft>
              <a:buSzPts val="1600"/>
              <a:buChar char="●"/>
            </a:pPr>
            <a:r>
              <a:rPr lang="en"/>
              <a:t>Next Steps</a:t>
            </a:r>
            <a:endParaRPr/>
          </a:p>
          <a:p>
            <a:pPr marL="0" lvl="0" indent="0" algn="l" rtl="0">
              <a:spcBef>
                <a:spcPts val="1200"/>
              </a:spcBef>
              <a:spcAft>
                <a:spcPts val="1200"/>
              </a:spcAft>
              <a:buNone/>
            </a:pPr>
            <a:endParaRPr/>
          </a:p>
        </p:txBody>
      </p:sp>
      <p:sp>
        <p:nvSpPr>
          <p:cNvPr id="264" name="Google Shape;264;p4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a:t>
            </a:fld>
            <a:endParaRPr/>
          </a:p>
        </p:txBody>
      </p:sp>
      <p:pic>
        <p:nvPicPr>
          <p:cNvPr id="265" name="Google Shape;265;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1388" y="1867300"/>
            <a:ext cx="2619375" cy="17430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6"/>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 and Parking Lot</a:t>
            </a:r>
            <a:endParaRPr/>
          </a:p>
          <a:p>
            <a:pPr marL="0" lvl="0" indent="0" algn="ctr" rtl="0">
              <a:spcBef>
                <a:spcPts val="0"/>
              </a:spcBef>
              <a:spcAft>
                <a:spcPts val="0"/>
              </a:spcAft>
              <a:buNone/>
            </a:pPr>
            <a:r>
              <a:rPr lang="en" sz="1900"/>
              <a:t>Any unanswered questions will be collected and responded to via email.</a:t>
            </a:r>
            <a:endParaRPr sz="19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87"/>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Closing</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8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a:t>
            </a:r>
            <a:endParaRPr/>
          </a:p>
        </p:txBody>
      </p:sp>
      <p:sp>
        <p:nvSpPr>
          <p:cNvPr id="642" name="Google Shape;642;p88"/>
          <p:cNvSpPr txBox="1">
            <a:spLocks noGrp="1"/>
          </p:cNvSpPr>
          <p:nvPr>
            <p:ph type="body" idx="4294967295"/>
          </p:nvPr>
        </p:nvSpPr>
        <p:spPr>
          <a:xfrm>
            <a:off x="628650" y="1165856"/>
            <a:ext cx="3927000" cy="3263400"/>
          </a:xfrm>
          <a:prstGeom prst="rect">
            <a:avLst/>
          </a:prstGeom>
        </p:spPr>
        <p:txBody>
          <a:bodyPr spcFirstLastPara="1" wrap="square" lIns="0" tIns="0" rIns="0" bIns="0" anchor="t" anchorCtr="0">
            <a:normAutofit/>
          </a:bodyPr>
          <a:lstStyle/>
          <a:p>
            <a:pPr marL="342900" lvl="0" indent="-279400" algn="l" rtl="0">
              <a:spcBef>
                <a:spcPts val="0"/>
              </a:spcBef>
              <a:spcAft>
                <a:spcPts val="0"/>
              </a:spcAft>
              <a:buSzPts val="1800"/>
              <a:buChar char="●"/>
            </a:pPr>
            <a:r>
              <a:rPr lang="en"/>
              <a:t>Visit the </a:t>
            </a:r>
            <a:r>
              <a:rPr lang="en" u="sng">
                <a:solidFill>
                  <a:schemeClr val="hlink"/>
                </a:solidFill>
                <a:hlinkClick r:id="rId3"/>
              </a:rPr>
              <a:t>Equitable Distribution of Teachers (EDT) Webpage</a:t>
            </a:r>
            <a:r>
              <a:rPr lang="en"/>
              <a:t> for more information regarding.</a:t>
            </a:r>
            <a:endParaRPr/>
          </a:p>
          <a:p>
            <a:pPr marL="685800" lvl="1" indent="-266700" algn="l" rtl="0">
              <a:spcBef>
                <a:spcPts val="0"/>
              </a:spcBef>
              <a:spcAft>
                <a:spcPts val="0"/>
              </a:spcAft>
              <a:buSzPts val="1600"/>
              <a:buChar char="○"/>
            </a:pPr>
            <a:r>
              <a:rPr lang="en" sz="1600"/>
              <a:t>Archive of Trainings</a:t>
            </a:r>
            <a:endParaRPr sz="1600"/>
          </a:p>
        </p:txBody>
      </p:sp>
      <p:pic>
        <p:nvPicPr>
          <p:cNvPr id="643" name="Google Shape;643;p8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623938" y="158147"/>
            <a:ext cx="3348470" cy="4827206"/>
          </a:xfrm>
          <a:prstGeom prst="rect">
            <a:avLst/>
          </a:prstGeom>
          <a:noFill/>
          <a:ln>
            <a:noFill/>
          </a:ln>
        </p:spPr>
      </p:pic>
      <p:sp>
        <p:nvSpPr>
          <p:cNvPr id="644" name="Google Shape;644;p88">
            <a:extLst>
              <a:ext uri="{C183D7F6-B498-43B3-948B-1728B52AA6E4}">
                <adec:decorative xmlns:adec="http://schemas.microsoft.com/office/drawing/2017/decorative" val="1"/>
              </a:ext>
            </a:extLst>
          </p:cNvPr>
          <p:cNvSpPr/>
          <p:nvPr/>
        </p:nvSpPr>
        <p:spPr>
          <a:xfrm>
            <a:off x="6826488" y="1238813"/>
            <a:ext cx="652200" cy="1377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5" name="Google Shape;645;p88">
            <a:extLst>
              <a:ext uri="{C183D7F6-B498-43B3-948B-1728B52AA6E4}">
                <adec:decorative xmlns:adec="http://schemas.microsoft.com/office/drawing/2017/decorative" val="1"/>
              </a:ext>
            </a:extLst>
          </p:cNvPr>
          <p:cNvSpPr/>
          <p:nvPr/>
        </p:nvSpPr>
        <p:spPr>
          <a:xfrm>
            <a:off x="7563775" y="1449219"/>
            <a:ext cx="652200" cy="1377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6" name="Google Shape;646;p88">
            <a:extLst>
              <a:ext uri="{C183D7F6-B498-43B3-948B-1728B52AA6E4}">
                <adec:decorative xmlns:adec="http://schemas.microsoft.com/office/drawing/2017/decorative" val="1"/>
              </a:ext>
            </a:extLst>
          </p:cNvPr>
          <p:cNvSpPr/>
          <p:nvPr/>
        </p:nvSpPr>
        <p:spPr>
          <a:xfrm>
            <a:off x="7972406" y="4035188"/>
            <a:ext cx="652200" cy="1377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7" name="Google Shape;647;p88">
            <a:extLst>
              <a:ext uri="{C183D7F6-B498-43B3-948B-1728B52AA6E4}">
                <adec:decorative xmlns:adec="http://schemas.microsoft.com/office/drawing/2017/decorative" val="1"/>
              </a:ext>
            </a:extLst>
          </p:cNvPr>
          <p:cNvSpPr/>
          <p:nvPr/>
        </p:nvSpPr>
        <p:spPr>
          <a:xfrm>
            <a:off x="7311038" y="1586925"/>
            <a:ext cx="652200" cy="1377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8" name="Google Shape;648;p8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52</a:t>
            </a:fld>
            <a:endParaRPr/>
          </a:p>
        </p:txBody>
      </p:sp>
      <p:sp>
        <p:nvSpPr>
          <p:cNvPr id="649" name="Google Shape;649;p88">
            <a:extLst>
              <a:ext uri="{C183D7F6-B498-43B3-948B-1728B52AA6E4}">
                <adec:decorative xmlns:adec="http://schemas.microsoft.com/office/drawing/2017/decorative" val="1"/>
              </a:ext>
            </a:extLst>
          </p:cNvPr>
          <p:cNvSpPr/>
          <p:nvPr/>
        </p:nvSpPr>
        <p:spPr>
          <a:xfrm>
            <a:off x="7563763" y="2982550"/>
            <a:ext cx="652200" cy="1377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Upcoming Trainings</a:t>
            </a:r>
            <a:endParaRPr/>
          </a:p>
        </p:txBody>
      </p:sp>
      <p:sp>
        <p:nvSpPr>
          <p:cNvPr id="655" name="Google Shape;655;p89"/>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EDT Series Training #4: Building an EDT Plan</a:t>
            </a:r>
            <a:endParaRPr b="1"/>
          </a:p>
          <a:p>
            <a:pPr marL="0" lvl="0" indent="0" algn="l" rtl="0">
              <a:spcBef>
                <a:spcPts val="1200"/>
              </a:spcBef>
              <a:spcAft>
                <a:spcPts val="0"/>
              </a:spcAft>
              <a:buNone/>
            </a:pPr>
            <a:r>
              <a:rPr lang="en"/>
              <a:t>	Date: TBD late April or early May</a:t>
            </a:r>
            <a:endParaRPr/>
          </a:p>
          <a:p>
            <a:pPr marL="0" lvl="0" indent="0" algn="l" rtl="0">
              <a:spcBef>
                <a:spcPts val="1200"/>
              </a:spcBef>
              <a:spcAft>
                <a:spcPts val="1200"/>
              </a:spcAft>
              <a:buNone/>
            </a:pPr>
            <a:r>
              <a:rPr lang="en"/>
              <a:t>*more info will be in the Beeline and in Office Hours</a:t>
            </a:r>
            <a:endParaRPr/>
          </a:p>
        </p:txBody>
      </p:sp>
      <p:sp>
        <p:nvSpPr>
          <p:cNvPr id="656" name="Google Shape;656;p8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53</a:t>
            </a:fld>
            <a:endParaRPr/>
          </a:p>
        </p:txBody>
      </p:sp>
      <p:pic>
        <p:nvPicPr>
          <p:cNvPr id="657" name="Google Shape;657;p8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114288" y="1994113"/>
            <a:ext cx="2619375" cy="17430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9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a:t>
            </a:r>
            <a:endParaRPr/>
          </a:p>
        </p:txBody>
      </p:sp>
      <p:sp>
        <p:nvSpPr>
          <p:cNvPr id="663" name="Google Shape;663;p9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b="1"/>
              <a:t>Q: How comfortable are you with discussing possible strategies that could be used in your LEA to positively impact the equitable distribution of teachers?</a:t>
            </a:r>
            <a:endParaRPr b="1"/>
          </a:p>
          <a:p>
            <a:pPr marL="457200" lvl="0" indent="0" algn="l" rtl="0">
              <a:spcBef>
                <a:spcPts val="1200"/>
              </a:spcBef>
              <a:spcAft>
                <a:spcPts val="0"/>
              </a:spcAft>
              <a:buNone/>
            </a:pPr>
            <a:r>
              <a:rPr lang="en" b="1"/>
              <a:t>1: Not Comfortable - I don’t know how we can address any gaps in EDT data.</a:t>
            </a:r>
            <a:endParaRPr b="1"/>
          </a:p>
          <a:p>
            <a:pPr marL="457200" lvl="0" indent="0" algn="l" rtl="0">
              <a:spcBef>
                <a:spcPts val="1200"/>
              </a:spcBef>
              <a:spcAft>
                <a:spcPts val="0"/>
              </a:spcAft>
              <a:buNone/>
            </a:pPr>
            <a:r>
              <a:rPr lang="en" b="1"/>
              <a:t>2: Slightly Comfortable</a:t>
            </a:r>
            <a:endParaRPr b="1"/>
          </a:p>
          <a:p>
            <a:pPr marL="457200" lvl="0" indent="0" algn="l" rtl="0">
              <a:spcBef>
                <a:spcPts val="1200"/>
              </a:spcBef>
              <a:spcAft>
                <a:spcPts val="0"/>
              </a:spcAft>
              <a:buNone/>
            </a:pPr>
            <a:r>
              <a:rPr lang="en" b="1"/>
              <a:t>3: Somewhat Comfortable</a:t>
            </a:r>
            <a:endParaRPr b="1"/>
          </a:p>
          <a:p>
            <a:pPr marL="457200" lvl="0" indent="0" algn="l" rtl="0">
              <a:spcBef>
                <a:spcPts val="1200"/>
              </a:spcBef>
              <a:spcAft>
                <a:spcPts val="0"/>
              </a:spcAft>
              <a:buNone/>
            </a:pPr>
            <a:r>
              <a:rPr lang="en" b="1"/>
              <a:t>4: Comfortable</a:t>
            </a:r>
            <a:endParaRPr b="1"/>
          </a:p>
          <a:p>
            <a:pPr marL="914400" lvl="0" indent="-457200" algn="l" rtl="0">
              <a:spcBef>
                <a:spcPts val="1200"/>
              </a:spcBef>
              <a:spcAft>
                <a:spcPts val="1200"/>
              </a:spcAft>
              <a:buNone/>
            </a:pPr>
            <a:r>
              <a:rPr lang="en" b="1"/>
              <a:t>5: Very Comfortable - I can interpret the data, select applicable strategies, and explain them to others.</a:t>
            </a:r>
            <a:endParaRPr b="1"/>
          </a:p>
        </p:txBody>
      </p:sp>
      <p:sp>
        <p:nvSpPr>
          <p:cNvPr id="664" name="Google Shape;664;p90"/>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668"/>
        <p:cNvGrpSpPr/>
        <p:nvPr/>
      </p:nvGrpSpPr>
      <p:grpSpPr>
        <a:xfrm>
          <a:off x="0" y="0"/>
          <a:ext cx="0" cy="0"/>
          <a:chOff x="0" y="0"/>
          <a:chExt cx="0" cy="0"/>
        </a:xfrm>
      </p:grpSpPr>
      <p:sp>
        <p:nvSpPr>
          <p:cNvPr id="669" name="Google Shape;669;p9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Survey</a:t>
            </a:r>
            <a:endParaRPr/>
          </a:p>
        </p:txBody>
      </p:sp>
      <p:sp>
        <p:nvSpPr>
          <p:cNvPr id="670" name="Google Shape;670;p91"/>
          <p:cNvSpPr txBox="1">
            <a:spLocks noGrp="1"/>
          </p:cNvSpPr>
          <p:nvPr>
            <p:ph type="body" idx="1"/>
          </p:nvPr>
        </p:nvSpPr>
        <p:spPr>
          <a:xfrm>
            <a:off x="3517775" y="1143000"/>
            <a:ext cx="52158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With the remaining time, please make sure you complete the training evaluation survey.</a:t>
            </a:r>
            <a:endParaRPr/>
          </a:p>
          <a:p>
            <a:pPr marL="0" lvl="0" indent="0" algn="l" rtl="0">
              <a:spcBef>
                <a:spcPts val="1200"/>
              </a:spcBef>
              <a:spcAft>
                <a:spcPts val="1200"/>
              </a:spcAft>
              <a:buNone/>
            </a:pPr>
            <a:r>
              <a:rPr lang="en"/>
              <a:t>Your feedback is appreciated!</a:t>
            </a:r>
            <a:endParaRPr/>
          </a:p>
        </p:txBody>
      </p:sp>
      <p:sp>
        <p:nvSpPr>
          <p:cNvPr id="671" name="Google Shape;671;p9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55</a:t>
            </a:fld>
            <a:endParaRPr/>
          </a:p>
        </p:txBody>
      </p:sp>
      <p:pic>
        <p:nvPicPr>
          <p:cNvPr id="672" name="Google Shape;672;p9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8338" y="1667275"/>
            <a:ext cx="2143125" cy="21431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9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 Information</a:t>
            </a:r>
            <a:endParaRPr/>
          </a:p>
        </p:txBody>
      </p:sp>
      <p:sp>
        <p:nvSpPr>
          <p:cNvPr id="678" name="Google Shape;678;p92"/>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For questions about EDT programmatic requirements:</a:t>
            </a:r>
            <a:br>
              <a:rPr lang="en"/>
            </a:br>
            <a:r>
              <a:rPr lang="en"/>
              <a:t>	Niko Kaloudis</a:t>
            </a:r>
            <a:br>
              <a:rPr lang="en"/>
            </a:br>
            <a:r>
              <a:rPr lang="en"/>
              <a:t>	</a:t>
            </a:r>
            <a:r>
              <a:rPr lang="en" u="sng">
                <a:solidFill>
                  <a:schemeClr val="hlink"/>
                </a:solidFill>
                <a:hlinkClick r:id="rId3"/>
              </a:rPr>
              <a:t>kaloudis_n@cde.state.co.us</a:t>
            </a:r>
            <a:r>
              <a:rPr lang="en"/>
              <a:t> (720) 284-4356</a:t>
            </a:r>
            <a:endParaRPr/>
          </a:p>
          <a:p>
            <a:pPr marL="0" lvl="0" indent="0" algn="l" rtl="0">
              <a:spcBef>
                <a:spcPts val="1200"/>
              </a:spcBef>
              <a:spcAft>
                <a:spcPts val="1200"/>
              </a:spcAft>
              <a:buNone/>
            </a:pPr>
            <a:r>
              <a:rPr lang="en"/>
              <a:t>For questions about EDT data calculations:</a:t>
            </a:r>
            <a:br>
              <a:rPr lang="en"/>
            </a:br>
            <a:r>
              <a:rPr lang="en"/>
              <a:t>	Tina Negley</a:t>
            </a:r>
            <a:br>
              <a:rPr lang="en"/>
            </a:br>
            <a:r>
              <a:rPr lang="en"/>
              <a:t>	</a:t>
            </a:r>
            <a:r>
              <a:rPr lang="en" u="sng">
                <a:solidFill>
                  <a:schemeClr val="hlink"/>
                </a:solidFill>
                <a:hlinkClick r:id="rId4"/>
              </a:rPr>
              <a:t>negley_t@cde.state.co.us</a:t>
            </a:r>
            <a:r>
              <a:rPr lang="en"/>
              <a:t> (303) 866-5243</a:t>
            </a:r>
            <a:endParaRPr b="1"/>
          </a:p>
        </p:txBody>
      </p:sp>
      <p:sp>
        <p:nvSpPr>
          <p:cNvPr id="679" name="Google Shape;679;p9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56</a:t>
            </a:fld>
            <a:endParaRPr/>
          </a:p>
        </p:txBody>
      </p:sp>
      <p:sp>
        <p:nvSpPr>
          <p:cNvPr id="680" name="Google Shape;680;p92"/>
          <p:cNvSpPr/>
          <p:nvPr/>
        </p:nvSpPr>
        <p:spPr>
          <a:xfrm>
            <a:off x="392700" y="3343275"/>
            <a:ext cx="8358600" cy="1103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Clr>
                <a:schemeClr val="dk1"/>
              </a:buClr>
              <a:buSzPts val="1100"/>
              <a:buFont typeface="Arial"/>
              <a:buNone/>
            </a:pPr>
            <a:r>
              <a:rPr lang="en" sz="1800" b="1">
                <a:solidFill>
                  <a:schemeClr val="dk1"/>
                </a:solidFill>
                <a:latin typeface="Calibri"/>
                <a:ea typeface="Calibri"/>
                <a:cs typeface="Calibri"/>
                <a:sym typeface="Calibri"/>
              </a:rPr>
              <a:t>If reviewing this slide deck after the live presentation, feel free to contact the above staff, visit our unit </a:t>
            </a:r>
            <a:r>
              <a:rPr lang="en" sz="1800" b="1" u="sng">
                <a:solidFill>
                  <a:schemeClr val="accent5"/>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Contacts Page</a:t>
            </a:r>
            <a:r>
              <a:rPr lang="en" sz="1800" b="1">
                <a:solidFill>
                  <a:schemeClr val="dk1"/>
                </a:solidFill>
                <a:latin typeface="Calibri"/>
                <a:ea typeface="Calibri"/>
                <a:cs typeface="Calibri"/>
                <a:sym typeface="Calibri"/>
              </a:rPr>
              <a:t>, or send questions to ESSAquestions@cde.state.co.us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Training Norms</a:t>
            </a:r>
            <a:endParaRPr/>
          </a:p>
        </p:txBody>
      </p:sp>
      <p:sp>
        <p:nvSpPr>
          <p:cNvPr id="271" name="Google Shape;271;p42"/>
          <p:cNvSpPr txBox="1">
            <a:spLocks noGrp="1"/>
          </p:cNvSpPr>
          <p:nvPr>
            <p:ph type="body" idx="1"/>
          </p:nvPr>
        </p:nvSpPr>
        <p:spPr>
          <a:xfrm>
            <a:off x="457200" y="1143000"/>
            <a:ext cx="5412300" cy="3191700"/>
          </a:xfrm>
          <a:prstGeom prst="rect">
            <a:avLst/>
          </a:prstGeom>
        </p:spPr>
        <p:txBody>
          <a:bodyPr spcFirstLastPara="1" wrap="square" lIns="0" tIns="0" rIns="0" bIns="0" anchor="t" anchorCtr="0">
            <a:normAutofit/>
          </a:bodyPr>
          <a:lstStyle/>
          <a:p>
            <a:pPr marL="457200" lvl="0" indent="-317500" algn="l" rtl="0">
              <a:spcBef>
                <a:spcPts val="0"/>
              </a:spcBef>
              <a:spcAft>
                <a:spcPts val="0"/>
              </a:spcAft>
              <a:buSzPts val="1400"/>
              <a:buChar char="●"/>
            </a:pPr>
            <a:r>
              <a:rPr lang="en"/>
              <a:t>Participate fully.</a:t>
            </a:r>
            <a:endParaRPr/>
          </a:p>
          <a:p>
            <a:pPr marL="457200" lvl="0" indent="-317500" algn="l" rtl="0">
              <a:spcBef>
                <a:spcPts val="0"/>
              </a:spcBef>
              <a:spcAft>
                <a:spcPts val="0"/>
              </a:spcAft>
              <a:buSzPts val="1400"/>
              <a:buChar char="●"/>
            </a:pPr>
            <a:r>
              <a:rPr lang="en"/>
              <a:t>Lean into discomfort; have a growth mindset.</a:t>
            </a:r>
            <a:endParaRPr/>
          </a:p>
          <a:p>
            <a:pPr marL="457200" lvl="0" indent="-317500" algn="l" rtl="0">
              <a:spcBef>
                <a:spcPts val="0"/>
              </a:spcBef>
              <a:spcAft>
                <a:spcPts val="0"/>
              </a:spcAft>
              <a:buSzPts val="1400"/>
              <a:buChar char="●"/>
            </a:pPr>
            <a:r>
              <a:rPr lang="en"/>
              <a:t>Share the space with others in breakout rooms; invite people into the conversation.</a:t>
            </a:r>
            <a:endParaRPr/>
          </a:p>
          <a:p>
            <a:pPr marL="457200" lvl="0" indent="-317500" algn="l" rtl="0">
              <a:spcBef>
                <a:spcPts val="0"/>
              </a:spcBef>
              <a:spcAft>
                <a:spcPts val="0"/>
              </a:spcAft>
              <a:buSzPts val="1400"/>
              <a:buChar char="●"/>
            </a:pPr>
            <a:r>
              <a:rPr lang="en"/>
              <a:t>Come on camera when speaking in large group and when in breakouts (whenever possible).</a:t>
            </a:r>
            <a:endParaRPr/>
          </a:p>
          <a:p>
            <a:pPr marL="457200" lvl="0" indent="-317500" algn="l" rtl="0">
              <a:spcBef>
                <a:spcPts val="0"/>
              </a:spcBef>
              <a:spcAft>
                <a:spcPts val="0"/>
              </a:spcAft>
              <a:buSzPts val="1400"/>
              <a:buChar char="●"/>
            </a:pPr>
            <a:r>
              <a:rPr lang="en"/>
              <a:t>Enter questions into the chat at any time or come off mute during question pauses.</a:t>
            </a:r>
            <a:endParaRPr/>
          </a:p>
          <a:p>
            <a:pPr marL="457200" lvl="0" indent="-317500" algn="l" rtl="0">
              <a:spcBef>
                <a:spcPts val="0"/>
              </a:spcBef>
              <a:spcAft>
                <a:spcPts val="0"/>
              </a:spcAft>
              <a:buSzPts val="1400"/>
              <a:buChar char="●"/>
            </a:pPr>
            <a:r>
              <a:rPr lang="en"/>
              <a:t>Use the </a:t>
            </a:r>
            <a:r>
              <a:rPr lang="en" u="sng">
                <a:solidFill>
                  <a:schemeClr val="accent5"/>
                </a:solidFill>
                <a:hlinkClick r:id="rId3">
                  <a:extLst>
                    <a:ext uri="{A12FA001-AC4F-418D-AE19-62706E023703}">
                      <ahyp:hlinkClr xmlns:ahyp="http://schemas.microsoft.com/office/drawing/2018/hyperlinkcolor" val="tx"/>
                    </a:ext>
                  </a:extLst>
                </a:hlinkClick>
              </a:rPr>
              <a:t>Jamboard Parking Lot</a:t>
            </a:r>
            <a:r>
              <a:rPr lang="en"/>
              <a:t> for one-off questions (answered later).</a:t>
            </a:r>
            <a:endParaRPr/>
          </a:p>
          <a:p>
            <a:pPr marL="0" lvl="0" indent="0" algn="l" rtl="0">
              <a:spcBef>
                <a:spcPts val="1200"/>
              </a:spcBef>
              <a:spcAft>
                <a:spcPts val="1200"/>
              </a:spcAft>
              <a:buNone/>
            </a:pPr>
            <a:endParaRPr/>
          </a:p>
        </p:txBody>
      </p:sp>
      <p:sp>
        <p:nvSpPr>
          <p:cNvPr id="272" name="Google Shape;272;p4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6</a:t>
            </a:fld>
            <a:endParaRPr/>
          </a:p>
        </p:txBody>
      </p:sp>
      <p:pic>
        <p:nvPicPr>
          <p:cNvPr id="273" name="Google Shape;273;p4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968000" y="2616738"/>
            <a:ext cx="2969700" cy="1787269"/>
          </a:xfrm>
          <a:prstGeom prst="rect">
            <a:avLst/>
          </a:prstGeom>
          <a:noFill/>
          <a:ln>
            <a:noFill/>
          </a:ln>
        </p:spPr>
      </p:pic>
      <p:pic>
        <p:nvPicPr>
          <p:cNvPr id="274" name="Google Shape;274;p4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703538" y="1064150"/>
            <a:ext cx="1104900" cy="118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Objectives</a:t>
            </a:r>
            <a:endParaRPr/>
          </a:p>
        </p:txBody>
      </p:sp>
      <p:sp>
        <p:nvSpPr>
          <p:cNvPr id="280" name="Google Shape;280;p4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LEA staff will be able to:</a:t>
            </a:r>
            <a:endParaRPr/>
          </a:p>
          <a:p>
            <a:pPr marL="457200" lvl="0" indent="-330200" algn="l" rtl="0">
              <a:spcBef>
                <a:spcPts val="1200"/>
              </a:spcBef>
              <a:spcAft>
                <a:spcPts val="0"/>
              </a:spcAft>
              <a:buSzPts val="1600"/>
              <a:buChar char="●"/>
            </a:pPr>
            <a:r>
              <a:rPr lang="en"/>
              <a:t>Analyze EDT data to inform decision making around choosing strategies.</a:t>
            </a:r>
            <a:endParaRPr/>
          </a:p>
          <a:p>
            <a:pPr marL="457200" lvl="0" indent="-330200" algn="l" rtl="0">
              <a:spcBef>
                <a:spcPts val="0"/>
              </a:spcBef>
              <a:spcAft>
                <a:spcPts val="0"/>
              </a:spcAft>
              <a:buSzPts val="1600"/>
              <a:buChar char="●"/>
            </a:pPr>
            <a:r>
              <a:rPr lang="en"/>
              <a:t>Identify several strategies that may positively impact EDT data in their district.</a:t>
            </a:r>
            <a:endParaRPr/>
          </a:p>
          <a:p>
            <a:pPr marL="457200" lvl="0" indent="-330200" algn="l" rtl="0">
              <a:spcBef>
                <a:spcPts val="0"/>
              </a:spcBef>
              <a:spcAft>
                <a:spcPts val="0"/>
              </a:spcAft>
              <a:buSzPts val="1600"/>
              <a:buChar char="●"/>
            </a:pPr>
            <a:r>
              <a:rPr lang="en"/>
              <a:t>Access resources to support in picking implementable strategies.</a:t>
            </a:r>
            <a:endParaRPr/>
          </a:p>
          <a:p>
            <a:pPr marL="457200" lvl="0" indent="-330200" algn="l" rtl="0">
              <a:spcBef>
                <a:spcPts val="0"/>
              </a:spcBef>
              <a:spcAft>
                <a:spcPts val="0"/>
              </a:spcAft>
              <a:buSzPts val="1600"/>
              <a:buChar char="●"/>
            </a:pPr>
            <a:r>
              <a:rPr lang="en"/>
              <a:t>Better articulate strategies that may impact EDT data to stakeholders.</a:t>
            </a:r>
            <a:endParaRPr/>
          </a:p>
          <a:p>
            <a:pPr marL="457200" lvl="0" indent="-330200" algn="l" rtl="0">
              <a:spcBef>
                <a:spcPts val="0"/>
              </a:spcBef>
              <a:spcAft>
                <a:spcPts val="0"/>
              </a:spcAft>
              <a:buSzPts val="1600"/>
              <a:buChar char="●"/>
            </a:pPr>
            <a:r>
              <a:rPr lang="en"/>
              <a:t>Identify potential funding streams to support EDT efforts.</a:t>
            </a:r>
            <a:endParaRPr/>
          </a:p>
          <a:p>
            <a:pPr marL="0" lvl="0" indent="0" algn="l" rtl="0">
              <a:spcBef>
                <a:spcPts val="1200"/>
              </a:spcBef>
              <a:spcAft>
                <a:spcPts val="1200"/>
              </a:spcAft>
              <a:buNone/>
            </a:pPr>
            <a:endParaRPr/>
          </a:p>
        </p:txBody>
      </p:sp>
      <p:sp>
        <p:nvSpPr>
          <p:cNvPr id="281" name="Google Shape;281;p4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7</a:t>
            </a:fld>
            <a:endParaRPr/>
          </a:p>
        </p:txBody>
      </p:sp>
      <p:pic>
        <p:nvPicPr>
          <p:cNvPr id="282" name="Google Shape;282;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577946" y="2955800"/>
            <a:ext cx="1399850" cy="1418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Grounding the Work</a:t>
            </a:r>
            <a:endParaRPr/>
          </a:p>
        </p:txBody>
      </p:sp>
      <p:sp>
        <p:nvSpPr>
          <p:cNvPr id="288" name="Google Shape;288;p44"/>
          <p:cNvSpPr txBox="1">
            <a:spLocks noGrp="1"/>
          </p:cNvSpPr>
          <p:nvPr>
            <p:ph type="body" idx="1"/>
          </p:nvPr>
        </p:nvSpPr>
        <p:spPr>
          <a:xfrm>
            <a:off x="311700" y="2171700"/>
            <a:ext cx="8520600" cy="2292000"/>
          </a:xfrm>
          <a:prstGeom prst="rect">
            <a:avLst/>
          </a:prstGeom>
        </p:spPr>
        <p:txBody>
          <a:bodyPr spcFirstLastPara="1" wrap="square" lIns="0" tIns="0" rIns="0" bIns="0" anchor="t" anchorCtr="0">
            <a:normAutofit/>
          </a:bodyPr>
          <a:lstStyle/>
          <a:p>
            <a:pPr marL="2743200" lvl="0" indent="0" algn="l" rtl="0">
              <a:spcBef>
                <a:spcPts val="0"/>
              </a:spcBef>
              <a:spcAft>
                <a:spcPts val="0"/>
              </a:spcAft>
              <a:buNone/>
            </a:pPr>
            <a:r>
              <a:rPr lang="en"/>
              <a:t>Why talk about EDT now?</a:t>
            </a:r>
            <a:endParaRPr/>
          </a:p>
          <a:p>
            <a:pPr marL="457200" lvl="0" indent="-330200" algn="l" rtl="0">
              <a:spcBef>
                <a:spcPts val="1200"/>
              </a:spcBef>
              <a:spcAft>
                <a:spcPts val="0"/>
              </a:spcAft>
              <a:buSzPts val="1600"/>
              <a:buChar char="●"/>
            </a:pPr>
            <a:r>
              <a:rPr lang="en"/>
              <a:t>Annual requirement for LEAs with Title I schools, over 1,000 students, and more than 1 school per grade span to address disparities. (ESSA)</a:t>
            </a:r>
            <a:endParaRPr/>
          </a:p>
          <a:p>
            <a:pPr marL="457200" lvl="0" indent="-330200" algn="l" rtl="0">
              <a:spcBef>
                <a:spcPts val="0"/>
              </a:spcBef>
              <a:spcAft>
                <a:spcPts val="0"/>
              </a:spcAft>
              <a:buSzPts val="1600"/>
              <a:buChar char="●"/>
            </a:pPr>
            <a:r>
              <a:rPr lang="en"/>
              <a:t>Pandemic has heavily impacted the teacher workforce; more so for minority students and students of poverty.</a:t>
            </a:r>
            <a:endParaRPr/>
          </a:p>
          <a:p>
            <a:pPr marL="457200" lvl="0" indent="-330200" algn="l" rtl="0">
              <a:spcBef>
                <a:spcPts val="0"/>
              </a:spcBef>
              <a:spcAft>
                <a:spcPts val="0"/>
              </a:spcAft>
              <a:buSzPts val="1600"/>
              <a:buChar char="●"/>
            </a:pPr>
            <a:r>
              <a:rPr lang="en"/>
              <a:t>EDT can help LEAs quantify the impacts of COVID and help LEAs address them.</a:t>
            </a:r>
            <a:endParaRPr/>
          </a:p>
        </p:txBody>
      </p:sp>
      <p:sp>
        <p:nvSpPr>
          <p:cNvPr id="289" name="Google Shape;289;p4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8</a:t>
            </a:fld>
            <a:endParaRPr/>
          </a:p>
        </p:txBody>
      </p:sp>
      <p:pic>
        <p:nvPicPr>
          <p:cNvPr id="290" name="Google Shape;290;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01250" y="1351674"/>
            <a:ext cx="2678900" cy="1339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a:t>
            </a:r>
            <a:endParaRPr/>
          </a:p>
        </p:txBody>
      </p:sp>
      <p:sp>
        <p:nvSpPr>
          <p:cNvPr id="296" name="Google Shape;296;p4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b="1"/>
              <a:t>Q: How comfortable are you with discussing possible strategies that could be used in your LEA to positively impact the equitable distribution of teachers?</a:t>
            </a:r>
            <a:endParaRPr b="1"/>
          </a:p>
          <a:p>
            <a:pPr marL="457200" lvl="0" indent="0" algn="l" rtl="0">
              <a:spcBef>
                <a:spcPts val="1200"/>
              </a:spcBef>
              <a:spcAft>
                <a:spcPts val="0"/>
              </a:spcAft>
              <a:buNone/>
            </a:pPr>
            <a:r>
              <a:rPr lang="en" b="1"/>
              <a:t>1: Not Comfortable - I don’t know how we can address any gaps in EDT data.</a:t>
            </a:r>
            <a:endParaRPr b="1"/>
          </a:p>
          <a:p>
            <a:pPr marL="457200" lvl="0" indent="0" algn="l" rtl="0">
              <a:spcBef>
                <a:spcPts val="1200"/>
              </a:spcBef>
              <a:spcAft>
                <a:spcPts val="0"/>
              </a:spcAft>
              <a:buNone/>
            </a:pPr>
            <a:r>
              <a:rPr lang="en" b="1"/>
              <a:t>2: Slightly Comfortable</a:t>
            </a:r>
            <a:endParaRPr b="1"/>
          </a:p>
          <a:p>
            <a:pPr marL="457200" lvl="0" indent="0" algn="l" rtl="0">
              <a:spcBef>
                <a:spcPts val="1200"/>
              </a:spcBef>
              <a:spcAft>
                <a:spcPts val="0"/>
              </a:spcAft>
              <a:buNone/>
            </a:pPr>
            <a:r>
              <a:rPr lang="en" b="1"/>
              <a:t>3: Somewhat Comfortable</a:t>
            </a:r>
            <a:endParaRPr b="1"/>
          </a:p>
          <a:p>
            <a:pPr marL="457200" lvl="0" indent="0" algn="l" rtl="0">
              <a:spcBef>
                <a:spcPts val="1200"/>
              </a:spcBef>
              <a:spcAft>
                <a:spcPts val="0"/>
              </a:spcAft>
              <a:buNone/>
            </a:pPr>
            <a:r>
              <a:rPr lang="en" b="1"/>
              <a:t>4: Comfortable</a:t>
            </a:r>
            <a:endParaRPr b="1"/>
          </a:p>
          <a:p>
            <a:pPr marL="914400" lvl="0" indent="-457200" algn="l" rtl="0">
              <a:spcBef>
                <a:spcPts val="1200"/>
              </a:spcBef>
              <a:spcAft>
                <a:spcPts val="1200"/>
              </a:spcAft>
              <a:buNone/>
            </a:pPr>
            <a:r>
              <a:rPr lang="en" b="1"/>
              <a:t>5: Very Comfortable - I can interpret the data, select applicable strategies, and explain them to others.</a:t>
            </a:r>
            <a:endParaRPr b="1"/>
          </a:p>
        </p:txBody>
      </p:sp>
      <p:sp>
        <p:nvSpPr>
          <p:cNvPr id="297" name="Google Shape;297;p4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4601</Words>
  <Application>Microsoft Office PowerPoint</Application>
  <PresentationFormat>On-screen Show (16:9)</PresentationFormat>
  <Paragraphs>503</Paragraphs>
  <Slides>56</Slides>
  <Notes>56</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Roboto</vt:lpstr>
      <vt:lpstr>Rockwell</vt:lpstr>
      <vt:lpstr>Arial</vt:lpstr>
      <vt:lpstr>Calibri</vt:lpstr>
      <vt:lpstr>Simple Light</vt:lpstr>
      <vt:lpstr>Implementing Changes Using EDT Data Workshop</vt:lpstr>
      <vt:lpstr>Upcoming Training</vt:lpstr>
      <vt:lpstr>Introductions</vt:lpstr>
      <vt:lpstr>Prework</vt:lpstr>
      <vt:lpstr>Agenda</vt:lpstr>
      <vt:lpstr>Training Norms</vt:lpstr>
      <vt:lpstr>Objectives</vt:lpstr>
      <vt:lpstr>Grounding the Work</vt:lpstr>
      <vt:lpstr>Poll Question</vt:lpstr>
      <vt:lpstr>Intro to EDT</vt:lpstr>
      <vt:lpstr>Overview of EDT</vt:lpstr>
      <vt:lpstr>Aligning Data Years</vt:lpstr>
      <vt:lpstr>Accessing Your Data</vt:lpstr>
      <vt:lpstr>Establishing Your Baseline</vt:lpstr>
      <vt:lpstr>Poll Questions</vt:lpstr>
      <vt:lpstr>Small vs Medium/Large Gap</vt:lpstr>
      <vt:lpstr>Poll Questions</vt:lpstr>
      <vt:lpstr>Strategies to Address EDT Gaps</vt:lpstr>
      <vt:lpstr>The Big Picture</vt:lpstr>
      <vt:lpstr>The Elephant in the Room</vt:lpstr>
      <vt:lpstr>Best Practices for Ensuring Data Accuracy</vt:lpstr>
      <vt:lpstr>Best Practices for Ensuring Data Accuracy</vt:lpstr>
      <vt:lpstr>Available Data for Decision Making</vt:lpstr>
      <vt:lpstr>Strategies for Addressing Multiple EDT Gaps</vt:lpstr>
      <vt:lpstr>Strategies for Addressing Multiple EDT Gaps</vt:lpstr>
      <vt:lpstr>Strategies for Addressing Multiple EDT Gaps</vt:lpstr>
      <vt:lpstr>Turn &amp; Talk (5 min)</vt:lpstr>
      <vt:lpstr>Strategy Jamboard</vt:lpstr>
      <vt:lpstr>Effectiveness Caveats</vt:lpstr>
      <vt:lpstr>Strategies for Gaps in Effectiveness</vt:lpstr>
      <vt:lpstr>Strategies for Gaps in Effectiveness</vt:lpstr>
      <vt:lpstr>Strategies for Gaps in Effectiveness</vt:lpstr>
      <vt:lpstr>Turn &amp; Talk (5 min)</vt:lpstr>
      <vt:lpstr>Strategy Jamboard</vt:lpstr>
      <vt:lpstr>Strategies for Gaps in In-Field Status</vt:lpstr>
      <vt:lpstr>Strategies for Gaps in In-Field Status</vt:lpstr>
      <vt:lpstr>Turn &amp; Talk (5 min)</vt:lpstr>
      <vt:lpstr>Strategy Jamboard</vt:lpstr>
      <vt:lpstr>Strategies for Gaps in Experience</vt:lpstr>
      <vt:lpstr>Strategies for Gaps in Experience</vt:lpstr>
      <vt:lpstr>Turn &amp; Talk (5 min)</vt:lpstr>
      <vt:lpstr>Strategy Jamboard</vt:lpstr>
      <vt:lpstr>Leveraging Available Funds</vt:lpstr>
      <vt:lpstr>Federal Funds</vt:lpstr>
      <vt:lpstr>State Funds</vt:lpstr>
      <vt:lpstr>Panel of Experts</vt:lpstr>
      <vt:lpstr>Next Steps</vt:lpstr>
      <vt:lpstr>Next Steps</vt:lpstr>
      <vt:lpstr>Talent System Self-Assessment</vt:lpstr>
      <vt:lpstr>Questions and Parking Lot Any unanswered questions will be collected and responded to via email.</vt:lpstr>
      <vt:lpstr>Closing</vt:lpstr>
      <vt:lpstr>Resources</vt:lpstr>
      <vt:lpstr>Upcoming Trainings</vt:lpstr>
      <vt:lpstr>Poll Question</vt:lpstr>
      <vt:lpstr>Survey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Changes Using EDT Data Workshop</dc:title>
  <dc:creator>Owen, Emily</dc:creator>
  <cp:lastModifiedBy>Owen, Emily</cp:lastModifiedBy>
  <cp:revision>2</cp:revision>
  <dcterms:modified xsi:type="dcterms:W3CDTF">2022-04-12T23:05:03Z</dcterms:modified>
</cp:coreProperties>
</file>