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Roboto" panose="02000000000000000000" pitchFamily="2" charset="0"/>
      <p:regular r:id="rId21"/>
      <p:bold r:id="rId22"/>
      <p:italic r:id="rId23"/>
      <p:boldItalic r:id="rId24"/>
    </p:embeddedFont>
    <p:embeddedFont>
      <p:font typeface="Roboto Medium" panose="02000000000000000000" pitchFamily="2" charset="0"/>
      <p:regular r:id="rId25"/>
      <p:bold r:id="rId26"/>
      <p:italic r:id="rId27"/>
      <p:boldItalic r:id="rId28"/>
    </p:embeddedFont>
    <p:embeddedFont>
      <p:font typeface="Rockwell" panose="02060603020205020403" pitchFamily="18" charset="0"/>
      <p:regular r:id="rId29"/>
      <p:bold r:id="rId30"/>
      <p:italic r:id="rId31"/>
      <p:boldItalic r:id="rId32"/>
    </p:embeddedFont>
    <p:embeddedFont>
      <p:font typeface="Teko"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29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78539799a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278539799a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a46ad7f824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a46ad7f824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49" name="Google Shape;449;g2a46ad7f824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a46ad7f824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2a46ad7f824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56" name="Google Shape;456;g2a46ad7f824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a46ad7f824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a46ad7f824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63" name="Google Shape;463;g2a46ad7f824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46ad7f824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a46ad7f824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71" name="Google Shape;471;g2a46ad7f824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a46ad7f824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a46ad7f824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78" name="Google Shape;478;g2a46ad7f824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a46ad7f824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a46ad7f824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85" name="Google Shape;485;g2a46ad7f824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a46ad7f824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2a46ad7f824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92" name="Google Shape;492;g2a46ad7f824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a46ad7f824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2a46ad7f824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500" name="Google Shape;500;g2a46ad7f824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fc51282b49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fc51282b49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393" name="Google Shape;393;g2fc51282b49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fc51282b49_1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2fc51282b49_1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00" name="Google Shape;400;g2fc51282b49_1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a46ad7f82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a46ad7f82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07" name="Google Shape;407;g2a46ad7f824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a46ad7f82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a46ad7f82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14" name="Google Shape;414;g2a46ad7f82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a46ad7f824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a46ad7f824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21" name="Google Shape;421;g2a46ad7f824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a46ad7f824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2a46ad7f824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28" name="Google Shape;428;g2a46ad7f824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a46ad7f824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2a46ad7f824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35" name="Google Shape;435;g2a46ad7f824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a46ad7f824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a46ad7f824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endParaRPr sz="1400"/>
          </a:p>
        </p:txBody>
      </p:sp>
      <p:sp>
        <p:nvSpPr>
          <p:cNvPr id="442" name="Google Shape;442;g2a46ad7f824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3"/>
        <p:cNvGrpSpPr/>
        <p:nvPr/>
      </p:nvGrpSpPr>
      <p:grpSpPr>
        <a:xfrm>
          <a:off x="0" y="0"/>
          <a:ext cx="0" cy="0"/>
          <a:chOff x="0" y="0"/>
          <a:chExt cx="0" cy="0"/>
        </a:xfrm>
      </p:grpSpPr>
      <p:pic>
        <p:nvPicPr>
          <p:cNvPr id="84" name="Google Shape;84;p1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 name="Google Shape;87;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9"/>
        <p:cNvGrpSpPr/>
        <p:nvPr/>
      </p:nvGrpSpPr>
      <p:grpSpPr>
        <a:xfrm>
          <a:off x="0" y="0"/>
          <a:ext cx="0" cy="0"/>
          <a:chOff x="0" y="0"/>
          <a:chExt cx="0" cy="0"/>
        </a:xfrm>
      </p:grpSpPr>
      <p:pic>
        <p:nvPicPr>
          <p:cNvPr id="90" name="Google Shape;90;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 name="Google Shape;93;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95"/>
        <p:cNvGrpSpPr/>
        <p:nvPr/>
      </p:nvGrpSpPr>
      <p:grpSpPr>
        <a:xfrm>
          <a:off x="0" y="0"/>
          <a:ext cx="0" cy="0"/>
          <a:chOff x="0" y="0"/>
          <a:chExt cx="0" cy="0"/>
        </a:xfrm>
      </p:grpSpPr>
      <p:pic>
        <p:nvPicPr>
          <p:cNvPr id="96" name="Google Shape;96;p1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9" name="Google Shape;99;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01"/>
        <p:cNvGrpSpPr/>
        <p:nvPr/>
      </p:nvGrpSpPr>
      <p:grpSpPr>
        <a:xfrm>
          <a:off x="0" y="0"/>
          <a:ext cx="0" cy="0"/>
          <a:chOff x="0" y="0"/>
          <a:chExt cx="0" cy="0"/>
        </a:xfrm>
      </p:grpSpPr>
      <p:sp>
        <p:nvSpPr>
          <p:cNvPr id="102" name="Google Shape;10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6" name="Google Shape;106;p1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07" name="Google Shape;107;p1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8" name="Google Shape;108;p1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 name="Google Shape;109;p1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0"/>
        <p:cNvGrpSpPr/>
        <p:nvPr/>
      </p:nvGrpSpPr>
      <p:grpSpPr>
        <a:xfrm>
          <a:off x="0" y="0"/>
          <a:ext cx="0" cy="0"/>
          <a:chOff x="0" y="0"/>
          <a:chExt cx="0" cy="0"/>
        </a:xfrm>
      </p:grpSpPr>
      <p:pic>
        <p:nvPicPr>
          <p:cNvPr id="111" name="Google Shape;111;p1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2" name="Google Shape;112;p1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3" name="Google Shape;113;p1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4" name="Google Shape;114;p1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5" name="Google Shape;115;p15"/>
          <p:cNvGrpSpPr/>
          <p:nvPr/>
        </p:nvGrpSpPr>
        <p:grpSpPr>
          <a:xfrm>
            <a:off x="308400" y="1062325"/>
            <a:ext cx="1006800" cy="1003500"/>
            <a:chOff x="308400" y="1076275"/>
            <a:chExt cx="1006800" cy="1003500"/>
          </a:xfrm>
        </p:grpSpPr>
        <p:sp>
          <p:nvSpPr>
            <p:cNvPr id="116" name="Google Shape;116;p1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8" name="Google Shape;118;p15"/>
          <p:cNvGrpSpPr/>
          <p:nvPr/>
        </p:nvGrpSpPr>
        <p:grpSpPr>
          <a:xfrm>
            <a:off x="308400" y="2150613"/>
            <a:ext cx="1006800" cy="1003500"/>
            <a:chOff x="308400" y="2218825"/>
            <a:chExt cx="1006800" cy="1003500"/>
          </a:xfrm>
        </p:grpSpPr>
        <p:sp>
          <p:nvSpPr>
            <p:cNvPr id="119" name="Google Shape;119;p1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21" name="Google Shape;121;p15"/>
          <p:cNvGrpSpPr/>
          <p:nvPr/>
        </p:nvGrpSpPr>
        <p:grpSpPr>
          <a:xfrm>
            <a:off x="308400" y="3238900"/>
            <a:ext cx="1006800" cy="1003500"/>
            <a:chOff x="308400" y="1076275"/>
            <a:chExt cx="1006800" cy="1003500"/>
          </a:xfrm>
        </p:grpSpPr>
        <p:sp>
          <p:nvSpPr>
            <p:cNvPr id="122" name="Google Shape;122;p1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24" name="Google Shape;124;p1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25" name="Google Shape;125;p1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26" name="Google Shape;126;p1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7" name="Google Shape;127;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8" name="Google Shape;128;p1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9" name="Google Shape;129;p1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30" name="Google Shape;130;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31"/>
        <p:cNvGrpSpPr/>
        <p:nvPr/>
      </p:nvGrpSpPr>
      <p:grpSpPr>
        <a:xfrm>
          <a:off x="0" y="0"/>
          <a:ext cx="0" cy="0"/>
          <a:chOff x="0" y="0"/>
          <a:chExt cx="0" cy="0"/>
        </a:xfrm>
      </p:grpSpPr>
      <p:pic>
        <p:nvPicPr>
          <p:cNvPr id="132" name="Google Shape;132;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3" name="Google Shape;133;p1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4" name="Google Shape;134;p1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35" name="Google Shape;135;p1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6" name="Google Shape;136;p1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 name="Google Shape;137;p1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8" name="Google Shape;138;p1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9" name="Google Shape;139;p1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40" name="Google Shape;140;p1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41" name="Google Shape;141;p16"/>
          <p:cNvGrpSpPr/>
          <p:nvPr/>
        </p:nvGrpSpPr>
        <p:grpSpPr>
          <a:xfrm>
            <a:off x="311700" y="3548650"/>
            <a:ext cx="8363900" cy="646200"/>
            <a:chOff x="375100" y="3396250"/>
            <a:chExt cx="8363900" cy="646200"/>
          </a:xfrm>
        </p:grpSpPr>
        <p:sp>
          <p:nvSpPr>
            <p:cNvPr id="142" name="Google Shape;142;p1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47" name="Google Shape;147;p1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48" name="Google Shape;148;p1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49" name="Google Shape;149;p1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50" name="Google Shape;150;p1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1" name="Google Shape;151;p1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1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1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54" name="Google Shape;154;p1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55" name="Google Shape;155;p1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56" name="Google Shape;156;p1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57" name="Google Shape;157;p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8" name="Google Shape;158;p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0"/>
        <p:cNvGrpSpPr/>
        <p:nvPr/>
      </p:nvGrpSpPr>
      <p:grpSpPr>
        <a:xfrm>
          <a:off x="0" y="0"/>
          <a:ext cx="0" cy="0"/>
          <a:chOff x="0" y="0"/>
          <a:chExt cx="0" cy="0"/>
        </a:xfrm>
      </p:grpSpPr>
      <p:pic>
        <p:nvPicPr>
          <p:cNvPr id="161" name="Google Shape;161;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3" name="Google Shape;163;p1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66" name="Google Shape;166;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67" name="Google Shape;167;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8" name="Google Shape;168;p1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69" name="Google Shape;169;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70"/>
        <p:cNvGrpSpPr/>
        <p:nvPr/>
      </p:nvGrpSpPr>
      <p:grpSpPr>
        <a:xfrm>
          <a:off x="0" y="0"/>
          <a:ext cx="0" cy="0"/>
          <a:chOff x="0" y="0"/>
          <a:chExt cx="0" cy="0"/>
        </a:xfrm>
      </p:grpSpPr>
      <p:pic>
        <p:nvPicPr>
          <p:cNvPr id="171" name="Google Shape;171;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2" name="Google Shape;172;p1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3" name="Google Shape;173;p1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4" name="Google Shape;174;p1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5" name="Google Shape;175;p1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6" name="Google Shape;176;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7" name="Google Shape;177;p1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8" name="Google Shape;178;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79"/>
        <p:cNvGrpSpPr/>
        <p:nvPr/>
      </p:nvGrpSpPr>
      <p:grpSpPr>
        <a:xfrm>
          <a:off x="0" y="0"/>
          <a:ext cx="0" cy="0"/>
          <a:chOff x="0" y="0"/>
          <a:chExt cx="0" cy="0"/>
        </a:xfrm>
      </p:grpSpPr>
      <p:pic>
        <p:nvPicPr>
          <p:cNvPr id="180" name="Google Shape;180;p1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1" name="Google Shape;181;p1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2" name="Google Shape;182;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3" name="Google Shape;183;p1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4" name="Google Shape;184;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85"/>
        <p:cNvGrpSpPr/>
        <p:nvPr/>
      </p:nvGrpSpPr>
      <p:grpSpPr>
        <a:xfrm>
          <a:off x="0" y="0"/>
          <a:ext cx="0" cy="0"/>
          <a:chOff x="0" y="0"/>
          <a:chExt cx="0" cy="0"/>
        </a:xfrm>
      </p:grpSpPr>
      <p:pic>
        <p:nvPicPr>
          <p:cNvPr id="186" name="Google Shape;186;p2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7" name="Google Shape;187;p2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8" name="Google Shape;188;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9" name="Google Shape;189;p2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0" name="Google Shape;190;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1"/>
        <p:cNvGrpSpPr/>
        <p:nvPr/>
      </p:nvGrpSpPr>
      <p:grpSpPr>
        <a:xfrm>
          <a:off x="0" y="0"/>
          <a:ext cx="0" cy="0"/>
          <a:chOff x="0" y="0"/>
          <a:chExt cx="0" cy="0"/>
        </a:xfrm>
      </p:grpSpPr>
      <p:pic>
        <p:nvPicPr>
          <p:cNvPr id="192" name="Google Shape;192;p2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3" name="Google Shape;193;p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4" name="Google Shape;194;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95" name="Google Shape;195;p2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97"/>
        <p:cNvGrpSpPr/>
        <p:nvPr/>
      </p:nvGrpSpPr>
      <p:grpSpPr>
        <a:xfrm>
          <a:off x="0" y="0"/>
          <a:ext cx="0" cy="0"/>
          <a:chOff x="0" y="0"/>
          <a:chExt cx="0" cy="0"/>
        </a:xfrm>
      </p:grpSpPr>
      <p:pic>
        <p:nvPicPr>
          <p:cNvPr id="198" name="Google Shape;198;p2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1" name="Google Shape;201;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3"/>
        <p:cNvGrpSpPr/>
        <p:nvPr/>
      </p:nvGrpSpPr>
      <p:grpSpPr>
        <a:xfrm>
          <a:off x="0" y="0"/>
          <a:ext cx="0" cy="0"/>
          <a:chOff x="0" y="0"/>
          <a:chExt cx="0" cy="0"/>
        </a:xfrm>
      </p:grpSpPr>
      <p:pic>
        <p:nvPicPr>
          <p:cNvPr id="204" name="Google Shape;204;p2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2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7" name="Google Shape;207;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09"/>
        <p:cNvGrpSpPr/>
        <p:nvPr/>
      </p:nvGrpSpPr>
      <p:grpSpPr>
        <a:xfrm>
          <a:off x="0" y="0"/>
          <a:ext cx="0" cy="0"/>
          <a:chOff x="0" y="0"/>
          <a:chExt cx="0" cy="0"/>
        </a:xfrm>
      </p:grpSpPr>
      <p:pic>
        <p:nvPicPr>
          <p:cNvPr id="210" name="Google Shape;210;p2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2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3" name="Google Shape;213;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5"/>
        <p:cNvGrpSpPr/>
        <p:nvPr/>
      </p:nvGrpSpPr>
      <p:grpSpPr>
        <a:xfrm>
          <a:off x="0" y="0"/>
          <a:ext cx="0" cy="0"/>
          <a:chOff x="0" y="0"/>
          <a:chExt cx="0" cy="0"/>
        </a:xfrm>
      </p:grpSpPr>
      <p:pic>
        <p:nvPicPr>
          <p:cNvPr id="216" name="Google Shape;216;p2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2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9" name="Google Shape;219;p2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1"/>
        <p:cNvGrpSpPr/>
        <p:nvPr/>
      </p:nvGrpSpPr>
      <p:grpSpPr>
        <a:xfrm>
          <a:off x="0" y="0"/>
          <a:ext cx="0" cy="0"/>
          <a:chOff x="0" y="0"/>
          <a:chExt cx="0" cy="0"/>
        </a:xfrm>
      </p:grpSpPr>
      <p:pic>
        <p:nvPicPr>
          <p:cNvPr id="222" name="Google Shape;222;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5" name="Google Shape;225;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7"/>
        <p:cNvGrpSpPr/>
        <p:nvPr/>
      </p:nvGrpSpPr>
      <p:grpSpPr>
        <a:xfrm>
          <a:off x="0" y="0"/>
          <a:ext cx="0" cy="0"/>
          <a:chOff x="0" y="0"/>
          <a:chExt cx="0" cy="0"/>
        </a:xfrm>
      </p:grpSpPr>
      <p:sp>
        <p:nvSpPr>
          <p:cNvPr id="228" name="Google Shape;228;p2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31" name="Google Shape;231;p2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32" name="Google Shape;232;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3" name="Google Shape;233;p27"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34"/>
        <p:cNvGrpSpPr/>
        <p:nvPr/>
      </p:nvGrpSpPr>
      <p:grpSpPr>
        <a:xfrm>
          <a:off x="0" y="0"/>
          <a:ext cx="0" cy="0"/>
          <a:chOff x="0" y="0"/>
          <a:chExt cx="0" cy="0"/>
        </a:xfrm>
      </p:grpSpPr>
      <p:sp>
        <p:nvSpPr>
          <p:cNvPr id="235" name="Google Shape;235;p2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37" name="Google Shape;237;p2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38" name="Google Shape;238;p2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39" name="Google Shape;239;p28"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40" name="Google Shape;240;p2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41" name="Google Shape;241;p2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2" name="Google Shape;242;p2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3" name="Google Shape;243;p28"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44" name="Google Shape;244;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2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2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2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2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2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2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2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2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29"/>
          <p:cNvGrpSpPr/>
          <p:nvPr/>
        </p:nvGrpSpPr>
        <p:grpSpPr>
          <a:xfrm>
            <a:off x="311700" y="3548650"/>
            <a:ext cx="8363900" cy="646200"/>
            <a:chOff x="375100" y="3396250"/>
            <a:chExt cx="8363900" cy="646200"/>
          </a:xfrm>
        </p:grpSpPr>
        <p:sp>
          <p:nvSpPr>
            <p:cNvPr id="257" name="Google Shape;257;p2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2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2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2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2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2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2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2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2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2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2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3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4"/>
          <p:cNvGrpSpPr/>
          <p:nvPr/>
        </p:nvGrpSpPr>
        <p:grpSpPr>
          <a:xfrm>
            <a:off x="308400" y="1062325"/>
            <a:ext cx="1006800" cy="1003500"/>
            <a:chOff x="308400" y="1076275"/>
            <a:chExt cx="1006800" cy="1003500"/>
          </a:xfrm>
        </p:grpSpPr>
        <p:sp>
          <p:nvSpPr>
            <p:cNvPr id="37" name="Google Shape;37;p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4"/>
          <p:cNvGrpSpPr/>
          <p:nvPr/>
        </p:nvGrpSpPr>
        <p:grpSpPr>
          <a:xfrm>
            <a:off x="308400" y="2150613"/>
            <a:ext cx="1006800" cy="1003500"/>
            <a:chOff x="308400" y="2218825"/>
            <a:chExt cx="1006800" cy="1003500"/>
          </a:xfrm>
        </p:grpSpPr>
        <p:sp>
          <p:nvSpPr>
            <p:cNvPr id="40" name="Google Shape;40;p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4"/>
          <p:cNvGrpSpPr/>
          <p:nvPr/>
        </p:nvGrpSpPr>
        <p:grpSpPr>
          <a:xfrm>
            <a:off x="308400" y="3238900"/>
            <a:ext cx="1006800" cy="1003500"/>
            <a:chOff x="308400" y="1076275"/>
            <a:chExt cx="1006800" cy="1003500"/>
          </a:xfrm>
        </p:grpSpPr>
        <p:sp>
          <p:nvSpPr>
            <p:cNvPr id="43" name="Google Shape;43;p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4"/>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31"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31"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31"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31"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31"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31"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31"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31"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32"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32"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32"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32"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32"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32"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32"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32"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3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3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3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3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3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3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3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3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3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4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4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p4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p4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p4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p41"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p4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p4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p4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p4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p4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p41"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p41"/>
          <p:cNvGrpSpPr/>
          <p:nvPr/>
        </p:nvGrpSpPr>
        <p:grpSpPr>
          <a:xfrm>
            <a:off x="311700" y="3548650"/>
            <a:ext cx="8363900" cy="646200"/>
            <a:chOff x="375100" y="3396250"/>
            <a:chExt cx="8363900" cy="646200"/>
          </a:xfrm>
        </p:grpSpPr>
        <p:sp>
          <p:nvSpPr>
            <p:cNvPr id="346" name="Google Shape;346;p41"/>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1"/>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1"/>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1"/>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p4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p4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p4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p41"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p41"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p41"/>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p41"/>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p4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p4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p41"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p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cSld name="SECTION_HEADER_1_3">
    <p:spTree>
      <p:nvGrpSpPr>
        <p:cNvPr id="1" name="Shape 363"/>
        <p:cNvGrpSpPr/>
        <p:nvPr/>
      </p:nvGrpSpPr>
      <p:grpSpPr>
        <a:xfrm>
          <a:off x="0" y="0"/>
          <a:ext cx="0" cy="0"/>
          <a:chOff x="0" y="0"/>
          <a:chExt cx="0" cy="0"/>
        </a:xfrm>
      </p:grpSpPr>
      <p:pic>
        <p:nvPicPr>
          <p:cNvPr id="364" name="Google Shape;364;p42" descr="&quot;&quot;"/>
          <p:cNvPicPr preferRelativeResize="0"/>
          <p:nvPr/>
        </p:nvPicPr>
        <p:blipFill rotWithShape="1">
          <a:blip r:embed="rId2">
            <a:alphaModFix/>
          </a:blip>
          <a:srcRect/>
          <a:stretch/>
        </p:blipFill>
        <p:spPr>
          <a:xfrm>
            <a:off x="0" y="4351802"/>
            <a:ext cx="9171036" cy="832913"/>
          </a:xfrm>
          <a:prstGeom prst="rect">
            <a:avLst/>
          </a:prstGeom>
          <a:noFill/>
          <a:ln>
            <a:noFill/>
          </a:ln>
        </p:spPr>
      </p:pic>
      <p:cxnSp>
        <p:nvCxnSpPr>
          <p:cNvPr id="365" name="Google Shape;365;p42" descr="&quot;&quot;"/>
          <p:cNvCxnSpPr/>
          <p:nvPr/>
        </p:nvCxnSpPr>
        <p:spPr>
          <a:xfrm>
            <a:off x="0" y="895133"/>
            <a:ext cx="7479600" cy="0"/>
          </a:xfrm>
          <a:prstGeom prst="straightConnector1">
            <a:avLst/>
          </a:prstGeom>
          <a:noFill/>
          <a:ln w="19050" cap="flat" cmpd="sng">
            <a:solidFill>
              <a:srgbClr val="EF7521"/>
            </a:solidFill>
            <a:prstDash val="solid"/>
            <a:round/>
            <a:headEnd type="none" w="sm" len="sm"/>
            <a:tailEnd type="none" w="sm" len="sm"/>
          </a:ln>
        </p:spPr>
      </p:cxnSp>
      <p:sp>
        <p:nvSpPr>
          <p:cNvPr id="366" name="Google Shape;366;p42"/>
          <p:cNvSpPr txBox="1"/>
          <p:nvPr/>
        </p:nvSpPr>
        <p:spPr>
          <a:xfrm>
            <a:off x="311700" y="78825"/>
            <a:ext cx="7167900" cy="74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Roboto"/>
              <a:ea typeface="Roboto"/>
              <a:cs typeface="Roboto"/>
              <a:sym typeface="Roboto"/>
            </a:endParaRPr>
          </a:p>
        </p:txBody>
      </p:sp>
      <p:sp>
        <p:nvSpPr>
          <p:cNvPr id="367" name="Google Shape;367;p42"/>
          <p:cNvSpPr txBox="1"/>
          <p:nvPr/>
        </p:nvSpPr>
        <p:spPr>
          <a:xfrm>
            <a:off x="311700" y="1130139"/>
            <a:ext cx="5277900" cy="3046200"/>
          </a:xfrm>
          <a:prstGeom prst="rect">
            <a:avLst/>
          </a:prstGeom>
          <a:noFill/>
          <a:ln>
            <a:noFill/>
          </a:ln>
        </p:spPr>
        <p:txBody>
          <a:bodyPr spcFirstLastPara="1" wrap="square" lIns="68575" tIns="68575" rIns="68575" bIns="68575" anchor="t" anchorCtr="0">
            <a:normAutofit/>
          </a:bodyPr>
          <a:lstStyle/>
          <a:p>
            <a:pPr marL="0" marR="0" lvl="0" indent="0" algn="l" rtl="0">
              <a:lnSpc>
                <a:spcPct val="115000"/>
              </a:lnSpc>
              <a:spcBef>
                <a:spcPts val="0"/>
              </a:spcBef>
              <a:spcAft>
                <a:spcPts val="90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p:txBody>
      </p:sp>
      <p:sp>
        <p:nvSpPr>
          <p:cNvPr id="368" name="Google Shape;368;p42"/>
          <p:cNvSpPr txBox="1"/>
          <p:nvPr/>
        </p:nvSpPr>
        <p:spPr>
          <a:xfrm>
            <a:off x="123875" y="4626187"/>
            <a:ext cx="517500" cy="32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 </a:t>
            </a: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pic>
        <p:nvPicPr>
          <p:cNvPr id="369" name="Google Shape;369;p42" descr="CDE logo"/>
          <p:cNvPicPr preferRelativeResize="0"/>
          <p:nvPr/>
        </p:nvPicPr>
        <p:blipFill rotWithShape="1">
          <a:blip r:embed="rId3">
            <a:alphaModFix/>
          </a:blip>
          <a:srcRect/>
          <a:stretch/>
        </p:blipFill>
        <p:spPr>
          <a:xfrm>
            <a:off x="8002150" y="4508647"/>
            <a:ext cx="924425" cy="40491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1">
  <p:cSld name="SECTION_HEADER_1_4">
    <p:spTree>
      <p:nvGrpSpPr>
        <p:cNvPr id="1" name="Shape 370"/>
        <p:cNvGrpSpPr/>
        <p:nvPr/>
      </p:nvGrpSpPr>
      <p:grpSpPr>
        <a:xfrm>
          <a:off x="0" y="0"/>
          <a:ext cx="0" cy="0"/>
          <a:chOff x="0" y="0"/>
          <a:chExt cx="0" cy="0"/>
        </a:xfrm>
      </p:grpSpPr>
      <p:pic>
        <p:nvPicPr>
          <p:cNvPr id="371" name="Google Shape;371;p43" descr="&quot;&quot;"/>
          <p:cNvPicPr preferRelativeResize="0"/>
          <p:nvPr/>
        </p:nvPicPr>
        <p:blipFill rotWithShape="1">
          <a:blip r:embed="rId2">
            <a:alphaModFix/>
          </a:blip>
          <a:srcRect/>
          <a:stretch/>
        </p:blipFill>
        <p:spPr>
          <a:xfrm>
            <a:off x="0" y="4351802"/>
            <a:ext cx="9171036" cy="832913"/>
          </a:xfrm>
          <a:prstGeom prst="rect">
            <a:avLst/>
          </a:prstGeom>
          <a:noFill/>
          <a:ln>
            <a:noFill/>
          </a:ln>
        </p:spPr>
      </p:pic>
      <p:cxnSp>
        <p:nvCxnSpPr>
          <p:cNvPr id="372" name="Google Shape;372;p43" descr="&quot;&quot;"/>
          <p:cNvCxnSpPr/>
          <p:nvPr/>
        </p:nvCxnSpPr>
        <p:spPr>
          <a:xfrm>
            <a:off x="0" y="895133"/>
            <a:ext cx="7479600" cy="0"/>
          </a:xfrm>
          <a:prstGeom prst="straightConnector1">
            <a:avLst/>
          </a:prstGeom>
          <a:noFill/>
          <a:ln w="19050" cap="flat" cmpd="sng">
            <a:solidFill>
              <a:srgbClr val="EF7521"/>
            </a:solidFill>
            <a:prstDash val="solid"/>
            <a:round/>
            <a:headEnd type="none" w="sm" len="sm"/>
            <a:tailEnd type="none" w="sm" len="sm"/>
          </a:ln>
        </p:spPr>
      </p:cxnSp>
      <p:sp>
        <p:nvSpPr>
          <p:cNvPr id="373" name="Google Shape;373;p43"/>
          <p:cNvSpPr txBox="1"/>
          <p:nvPr/>
        </p:nvSpPr>
        <p:spPr>
          <a:xfrm>
            <a:off x="311700" y="78825"/>
            <a:ext cx="7167900" cy="74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Roboto"/>
              <a:ea typeface="Roboto"/>
              <a:cs typeface="Roboto"/>
              <a:sym typeface="Roboto"/>
            </a:endParaRPr>
          </a:p>
        </p:txBody>
      </p:sp>
      <p:sp>
        <p:nvSpPr>
          <p:cNvPr id="374" name="Google Shape;374;p43"/>
          <p:cNvSpPr txBox="1"/>
          <p:nvPr/>
        </p:nvSpPr>
        <p:spPr>
          <a:xfrm>
            <a:off x="311700" y="1130139"/>
            <a:ext cx="5277900" cy="3046200"/>
          </a:xfrm>
          <a:prstGeom prst="rect">
            <a:avLst/>
          </a:prstGeom>
          <a:noFill/>
          <a:ln>
            <a:noFill/>
          </a:ln>
        </p:spPr>
        <p:txBody>
          <a:bodyPr spcFirstLastPara="1" wrap="square" lIns="68575" tIns="68575" rIns="68575" bIns="68575" anchor="t" anchorCtr="0">
            <a:normAutofit/>
          </a:bodyPr>
          <a:lstStyle/>
          <a:p>
            <a:pPr marL="0" marR="0" lvl="0" indent="0" algn="l" rtl="0">
              <a:lnSpc>
                <a:spcPct val="115000"/>
              </a:lnSpc>
              <a:spcBef>
                <a:spcPts val="0"/>
              </a:spcBef>
              <a:spcAft>
                <a:spcPts val="90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p:txBody>
      </p:sp>
      <p:sp>
        <p:nvSpPr>
          <p:cNvPr id="375" name="Google Shape;375;p43"/>
          <p:cNvSpPr txBox="1"/>
          <p:nvPr/>
        </p:nvSpPr>
        <p:spPr>
          <a:xfrm>
            <a:off x="123875" y="4626187"/>
            <a:ext cx="517500" cy="32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 </a:t>
            </a: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pic>
        <p:nvPicPr>
          <p:cNvPr id="376" name="Google Shape;376;p43" descr="CDE logo"/>
          <p:cNvPicPr preferRelativeResize="0"/>
          <p:nvPr/>
        </p:nvPicPr>
        <p:blipFill rotWithShape="1">
          <a:blip r:embed="rId3">
            <a:alphaModFix/>
          </a:blip>
          <a:srcRect/>
          <a:stretch/>
        </p:blipFill>
        <p:spPr>
          <a:xfrm>
            <a:off x="8002150" y="4508647"/>
            <a:ext cx="924425" cy="40491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2">
  <p:cSld name="SECTION_HEADER_1_5">
    <p:spTree>
      <p:nvGrpSpPr>
        <p:cNvPr id="1" name="Shape 377"/>
        <p:cNvGrpSpPr/>
        <p:nvPr/>
      </p:nvGrpSpPr>
      <p:grpSpPr>
        <a:xfrm>
          <a:off x="0" y="0"/>
          <a:ext cx="0" cy="0"/>
          <a:chOff x="0" y="0"/>
          <a:chExt cx="0" cy="0"/>
        </a:xfrm>
      </p:grpSpPr>
      <p:pic>
        <p:nvPicPr>
          <p:cNvPr id="378" name="Google Shape;378;p44" descr="&quot;&quot;"/>
          <p:cNvPicPr preferRelativeResize="0"/>
          <p:nvPr/>
        </p:nvPicPr>
        <p:blipFill rotWithShape="1">
          <a:blip r:embed="rId2">
            <a:alphaModFix/>
          </a:blip>
          <a:srcRect/>
          <a:stretch/>
        </p:blipFill>
        <p:spPr>
          <a:xfrm>
            <a:off x="0" y="4351802"/>
            <a:ext cx="9171036" cy="832913"/>
          </a:xfrm>
          <a:prstGeom prst="rect">
            <a:avLst/>
          </a:prstGeom>
          <a:noFill/>
          <a:ln>
            <a:noFill/>
          </a:ln>
        </p:spPr>
      </p:pic>
      <p:cxnSp>
        <p:nvCxnSpPr>
          <p:cNvPr id="379" name="Google Shape;379;p44" descr="&quot;&quot;"/>
          <p:cNvCxnSpPr/>
          <p:nvPr/>
        </p:nvCxnSpPr>
        <p:spPr>
          <a:xfrm>
            <a:off x="0" y="895133"/>
            <a:ext cx="7479600" cy="0"/>
          </a:xfrm>
          <a:prstGeom prst="straightConnector1">
            <a:avLst/>
          </a:prstGeom>
          <a:noFill/>
          <a:ln w="19050" cap="flat" cmpd="sng">
            <a:solidFill>
              <a:srgbClr val="EF7521"/>
            </a:solidFill>
            <a:prstDash val="solid"/>
            <a:round/>
            <a:headEnd type="none" w="sm" len="sm"/>
            <a:tailEnd type="none" w="sm" len="sm"/>
          </a:ln>
        </p:spPr>
      </p:cxnSp>
      <p:sp>
        <p:nvSpPr>
          <p:cNvPr id="380" name="Google Shape;380;p44"/>
          <p:cNvSpPr txBox="1"/>
          <p:nvPr/>
        </p:nvSpPr>
        <p:spPr>
          <a:xfrm>
            <a:off x="311700" y="78825"/>
            <a:ext cx="7167900" cy="74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Roboto"/>
              <a:ea typeface="Roboto"/>
              <a:cs typeface="Roboto"/>
              <a:sym typeface="Roboto"/>
            </a:endParaRPr>
          </a:p>
        </p:txBody>
      </p:sp>
      <p:sp>
        <p:nvSpPr>
          <p:cNvPr id="381" name="Google Shape;381;p44"/>
          <p:cNvSpPr txBox="1"/>
          <p:nvPr/>
        </p:nvSpPr>
        <p:spPr>
          <a:xfrm>
            <a:off x="311700" y="1130139"/>
            <a:ext cx="5277900" cy="3046200"/>
          </a:xfrm>
          <a:prstGeom prst="rect">
            <a:avLst/>
          </a:prstGeom>
          <a:noFill/>
          <a:ln>
            <a:noFill/>
          </a:ln>
        </p:spPr>
        <p:txBody>
          <a:bodyPr spcFirstLastPara="1" wrap="square" lIns="68575" tIns="68575" rIns="68575" bIns="68575" anchor="t" anchorCtr="0">
            <a:normAutofit/>
          </a:bodyPr>
          <a:lstStyle/>
          <a:p>
            <a:pPr marL="0" marR="0" lvl="0" indent="0" algn="l" rtl="0">
              <a:lnSpc>
                <a:spcPct val="115000"/>
              </a:lnSpc>
              <a:spcBef>
                <a:spcPts val="0"/>
              </a:spcBef>
              <a:spcAft>
                <a:spcPts val="90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p:txBody>
      </p:sp>
      <p:sp>
        <p:nvSpPr>
          <p:cNvPr id="382" name="Google Shape;382;p44"/>
          <p:cNvSpPr txBox="1"/>
          <p:nvPr/>
        </p:nvSpPr>
        <p:spPr>
          <a:xfrm>
            <a:off x="123875" y="4626187"/>
            <a:ext cx="517500" cy="32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 </a:t>
            </a: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pic>
        <p:nvPicPr>
          <p:cNvPr id="383" name="Google Shape;383;p44" descr="CDE logo"/>
          <p:cNvPicPr preferRelativeResize="0"/>
          <p:nvPr/>
        </p:nvPicPr>
        <p:blipFill rotWithShape="1">
          <a:blip r:embed="rId3">
            <a:alphaModFix/>
          </a:blip>
          <a:srcRect/>
          <a:stretch/>
        </p:blipFill>
        <p:spPr>
          <a:xfrm>
            <a:off x="8002150" y="4508647"/>
            <a:ext cx="924425" cy="40491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53"/>
        <p:cNvGrpSpPr/>
        <p:nvPr/>
      </p:nvGrpSpPr>
      <p:grpSpPr>
        <a:xfrm>
          <a:off x="0" y="0"/>
          <a:ext cx="0" cy="0"/>
          <a:chOff x="0" y="0"/>
          <a:chExt cx="0" cy="0"/>
        </a:xfrm>
      </p:grpSpPr>
      <p:pic>
        <p:nvPicPr>
          <p:cNvPr id="54" name="Google Shape;54;p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 name="Google Shape;55;p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 name="Google Shape;5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 name="Google Shape;58;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59"/>
        <p:cNvGrpSpPr/>
        <p:nvPr/>
      </p:nvGrpSpPr>
      <p:grpSpPr>
        <a:xfrm>
          <a:off x="0" y="0"/>
          <a:ext cx="0" cy="0"/>
          <a:chOff x="0" y="0"/>
          <a:chExt cx="0" cy="0"/>
        </a:xfrm>
      </p:grpSpPr>
      <p:pic>
        <p:nvPicPr>
          <p:cNvPr id="60" name="Google Shape;60;p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 name="Google Shape;61;p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 name="Google Shape;64;p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65"/>
        <p:cNvGrpSpPr/>
        <p:nvPr/>
      </p:nvGrpSpPr>
      <p:grpSpPr>
        <a:xfrm>
          <a:off x="0" y="0"/>
          <a:ext cx="0" cy="0"/>
          <a:chOff x="0" y="0"/>
          <a:chExt cx="0" cy="0"/>
        </a:xfrm>
      </p:grpSpPr>
      <p:pic>
        <p:nvPicPr>
          <p:cNvPr id="66" name="Google Shape;66;p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 name="Google Shape;67;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8" name="Google Shape;6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0" name="Google Shape;70;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1"/>
        <p:cNvGrpSpPr/>
        <p:nvPr/>
      </p:nvGrpSpPr>
      <p:grpSpPr>
        <a:xfrm>
          <a:off x="0" y="0"/>
          <a:ext cx="0" cy="0"/>
          <a:chOff x="0" y="0"/>
          <a:chExt cx="0" cy="0"/>
        </a:xfrm>
      </p:grpSpPr>
      <p:pic>
        <p:nvPicPr>
          <p:cNvPr id="72" name="Google Shape;72;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 name="Google Shape;75;p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 name="Google Shape;76;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7"/>
        <p:cNvGrpSpPr/>
        <p:nvPr/>
      </p:nvGrpSpPr>
      <p:grpSpPr>
        <a:xfrm>
          <a:off x="0" y="0"/>
          <a:ext cx="0" cy="0"/>
          <a:chOff x="0" y="0"/>
          <a:chExt cx="0" cy="0"/>
        </a:xfrm>
      </p:grpSpPr>
      <p:pic>
        <p:nvPicPr>
          <p:cNvPr id="78" name="Google Shape;78;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1" name="Google Shape;81;p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2" name="Google Shape;82;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hyperlink" Target="https://www.cde.state.co.us/fedprograms/regionalcontactspage" TargetMode="External"/><Relationship Id="rId3" Type="http://schemas.openxmlformats.org/officeDocument/2006/relationships/hyperlink" Target="http://www.cde.state.co.us/fedprograms/ti/a_comp" TargetMode="External"/><Relationship Id="rId7" Type="http://schemas.openxmlformats.org/officeDocument/2006/relationships/hyperlink" Target="mailto:combarability@cde.state.co.us" TargetMode="External"/><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hyperlink" Target="https://app.smartsheet.com/b/form/0e078c01f6e840e8ab53a66f56034b29" TargetMode="External"/><Relationship Id="rId5" Type="http://schemas.openxmlformats.org/officeDocument/2006/relationships/hyperlink" Target="https://www.cde.state.co.us/fedprograms/altcalcomparability" TargetMode="External"/><Relationship Id="rId4" Type="http://schemas.openxmlformats.org/officeDocument/2006/relationships/hyperlink" Target="http://www.cde.state.co.us/fedprograms/comparabilityunderess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5"/>
          <p:cNvSpPr txBox="1">
            <a:spLocks noGrp="1"/>
          </p:cNvSpPr>
          <p:nvPr>
            <p:ph type="title"/>
          </p:nvPr>
        </p:nvSpPr>
        <p:spPr>
          <a:xfrm>
            <a:off x="205525" y="1839775"/>
            <a:ext cx="5778300" cy="1040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3600"/>
              <a:buFont typeface="Arial"/>
              <a:buNone/>
            </a:pPr>
            <a:r>
              <a:rPr lang="en" sz="3400" b="1">
                <a:solidFill>
                  <a:schemeClr val="dk1"/>
                </a:solidFill>
                <a:latin typeface="Calibri"/>
                <a:ea typeface="Calibri"/>
                <a:cs typeface="Calibri"/>
                <a:sym typeface="Calibri"/>
              </a:rPr>
              <a:t>Demonstrating Comparability</a:t>
            </a:r>
            <a:endParaRPr sz="2180">
              <a:solidFill>
                <a:schemeClr val="dk1"/>
              </a:solidFill>
            </a:endParaRPr>
          </a:p>
        </p:txBody>
      </p:sp>
      <p:sp>
        <p:nvSpPr>
          <p:cNvPr id="389" name="Google Shape;389;p45"/>
          <p:cNvSpPr txBox="1"/>
          <p:nvPr/>
        </p:nvSpPr>
        <p:spPr>
          <a:xfrm>
            <a:off x="135325" y="3252300"/>
            <a:ext cx="5848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Roboto"/>
                <a:ea typeface="Roboto"/>
                <a:cs typeface="Roboto"/>
                <a:sym typeface="Roboto"/>
              </a:rPr>
              <a:t>February 2025</a:t>
            </a:r>
            <a:endParaRPr sz="20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4"/>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dirty="0">
                <a:latin typeface="Calibri"/>
                <a:ea typeface="Calibri"/>
                <a:cs typeface="Calibri"/>
                <a:sym typeface="Calibri"/>
              </a:rPr>
              <a:t>Submit Strategies for Mitigating Non-Comparable Conditions</a:t>
            </a:r>
            <a:endParaRPr sz="2300" b="1" dirty="0">
              <a:latin typeface="Calibri"/>
              <a:ea typeface="Calibri"/>
              <a:cs typeface="Calibri"/>
              <a:sym typeface="Calibri"/>
            </a:endParaRPr>
          </a:p>
        </p:txBody>
      </p:sp>
      <p:sp>
        <p:nvSpPr>
          <p:cNvPr id="452" name="Google Shape;452;p54"/>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2400">
                <a:solidFill>
                  <a:schemeClr val="dk1"/>
                </a:solidFill>
                <a:latin typeface="Calibri"/>
                <a:ea typeface="Calibri"/>
                <a:cs typeface="Calibri"/>
                <a:sym typeface="Calibri"/>
              </a:rPr>
              <a:t>We are learning along with you!</a:t>
            </a:r>
            <a:endParaRPr sz="2400">
              <a:solidFill>
                <a:schemeClr val="dk1"/>
              </a:solidFill>
              <a:latin typeface="Calibri"/>
              <a:ea typeface="Calibri"/>
              <a:cs typeface="Calibri"/>
              <a:sym typeface="Calibri"/>
            </a:endParaRPr>
          </a:p>
          <a:p>
            <a:pPr marL="228600" lvl="0" indent="-203200" algn="l" rtl="0">
              <a:lnSpc>
                <a:spcPct val="90000"/>
              </a:lnSpc>
              <a:spcBef>
                <a:spcPts val="2400"/>
              </a:spcBef>
              <a:spcAft>
                <a:spcPts val="0"/>
              </a:spcAft>
              <a:buClr>
                <a:schemeClr val="dk1"/>
              </a:buClr>
              <a:buSzPts val="2000"/>
              <a:buChar char="•"/>
            </a:pPr>
            <a:r>
              <a:rPr lang="en" sz="2000">
                <a:solidFill>
                  <a:schemeClr val="dk1"/>
                </a:solidFill>
                <a:latin typeface="Calibri"/>
                <a:ea typeface="Calibri"/>
                <a:cs typeface="Calibri"/>
                <a:sym typeface="Calibri"/>
              </a:rPr>
              <a:t>A strong data set does not currently exist to offer recommendations for effective strategies to resolve non-comparable conditions. </a:t>
            </a:r>
            <a:endParaRPr sz="2000">
              <a:solidFill>
                <a:schemeClr val="dk1"/>
              </a:solidFill>
              <a:latin typeface="Calibri"/>
              <a:ea typeface="Calibri"/>
              <a:cs typeface="Calibri"/>
              <a:sym typeface="Calibri"/>
            </a:endParaRPr>
          </a:p>
          <a:p>
            <a:pPr marL="685800" lvl="1" indent="-215900" algn="l" rtl="0">
              <a:lnSpc>
                <a:spcPct val="90000"/>
              </a:lnSpc>
              <a:spcBef>
                <a:spcPts val="2400"/>
              </a:spcBef>
              <a:spcAft>
                <a:spcPts val="0"/>
              </a:spcAft>
              <a:buClr>
                <a:schemeClr val="dk1"/>
              </a:buClr>
              <a:buSzPts val="1800"/>
              <a:buChar char="•"/>
            </a:pPr>
            <a:r>
              <a:rPr lang="en" sz="1800">
                <a:solidFill>
                  <a:schemeClr val="dk1"/>
                </a:solidFill>
                <a:latin typeface="Calibri"/>
                <a:ea typeface="Calibri"/>
                <a:cs typeface="Calibri"/>
                <a:sym typeface="Calibri"/>
              </a:rPr>
              <a:t>If you have had success in overcoming or addressing situations or conditions to be able to demonstrate Comparability, please share them with CDE by emailing comparability@cde.state.co.us</a:t>
            </a:r>
            <a:endParaRPr sz="1800">
              <a:solidFill>
                <a:schemeClr val="dk1"/>
              </a:solidFill>
              <a:latin typeface="Calibri"/>
              <a:ea typeface="Calibri"/>
              <a:cs typeface="Calibri"/>
              <a:sym typeface="Calibri"/>
            </a:endParaRPr>
          </a:p>
          <a:p>
            <a:pPr marL="0" lvl="0" indent="0" algn="l" rtl="0">
              <a:lnSpc>
                <a:spcPct val="90000"/>
              </a:lnSpc>
              <a:spcBef>
                <a:spcPts val="2400"/>
              </a:spcBef>
              <a:spcAft>
                <a:spcPts val="0"/>
              </a:spcAft>
              <a:buNone/>
            </a:pPr>
            <a:r>
              <a:rPr lang="en" sz="2000">
                <a:solidFill>
                  <a:schemeClr val="dk1"/>
                </a:solidFill>
                <a:latin typeface="Calibri"/>
                <a:ea typeface="Calibri"/>
                <a:cs typeface="Calibri"/>
                <a:sym typeface="Calibri"/>
              </a:rPr>
              <a:t>We share a commitment to minimizing disruptions in classrooms and exploring alternate solutions to ensure that Title I schools receive comparable services to non-Title I schools.</a:t>
            </a:r>
            <a:endParaRPr sz="2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5"/>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High-Low Enrollment or Poverty Alternative Method</a:t>
            </a:r>
            <a:endParaRPr sz="2300" b="1">
              <a:latin typeface="Calibri"/>
              <a:ea typeface="Calibri"/>
              <a:cs typeface="Calibri"/>
              <a:sym typeface="Calibri"/>
            </a:endParaRPr>
          </a:p>
        </p:txBody>
      </p:sp>
      <p:sp>
        <p:nvSpPr>
          <p:cNvPr id="459" name="Google Shape;459;p55"/>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1000"/>
              </a:spcBef>
              <a:spcAft>
                <a:spcPts val="0"/>
              </a:spcAft>
              <a:buNone/>
            </a:pPr>
            <a:r>
              <a:rPr lang="en" sz="2000">
                <a:solidFill>
                  <a:schemeClr val="dk1"/>
                </a:solidFill>
                <a:latin typeface="Calibri"/>
                <a:ea typeface="Calibri"/>
                <a:cs typeface="Calibri"/>
                <a:sym typeface="Calibri"/>
              </a:rPr>
              <a:t>When calculations do not demonstrate that all Title I schools are comparable based on the FTE methods, and school data lend themselves to high-low band analyses, </a:t>
            </a:r>
            <a:r>
              <a:rPr lang="en" sz="2000" b="1">
                <a:solidFill>
                  <a:schemeClr val="dk1"/>
                </a:solidFill>
                <a:latin typeface="Calibri"/>
                <a:ea typeface="Calibri"/>
                <a:cs typeface="Calibri"/>
                <a:sym typeface="Calibri"/>
              </a:rPr>
              <a:t>for example when a grade span includes very high and low enrollment schools</a:t>
            </a:r>
            <a:r>
              <a:rPr lang="en" sz="2000">
                <a:solidFill>
                  <a:schemeClr val="dk1"/>
                </a:solidFill>
                <a:latin typeface="Calibri"/>
                <a:ea typeface="Calibri"/>
                <a:cs typeface="Calibri"/>
                <a:sym typeface="Calibri"/>
              </a:rPr>
              <a:t>, Comparability FTE analyses may be conducted by separate enrollment bands. </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2000">
                <a:solidFill>
                  <a:schemeClr val="dk1"/>
                </a:solidFill>
                <a:latin typeface="Calibri"/>
                <a:ea typeface="Calibri"/>
                <a:cs typeface="Calibri"/>
                <a:sym typeface="Calibri"/>
              </a:rPr>
              <a:t>Consequently, an LEA with a wide range of elementary school enrollments and a high enrollment Title I school that is not comparable to the average non-Title I school, </a:t>
            </a:r>
            <a:r>
              <a:rPr lang="en" sz="2000" b="1">
                <a:solidFill>
                  <a:schemeClr val="dk1"/>
                </a:solidFill>
                <a:latin typeface="Calibri"/>
                <a:ea typeface="Calibri"/>
                <a:cs typeface="Calibri"/>
                <a:sym typeface="Calibri"/>
              </a:rPr>
              <a:t>CDE will compare that high enrollment Title I school to the district’s high enrollment non-Title I schools. </a:t>
            </a:r>
            <a:r>
              <a:rPr lang="en" sz="2000">
                <a:solidFill>
                  <a:schemeClr val="dk1"/>
                </a:solidFill>
                <a:latin typeface="Calibri"/>
                <a:ea typeface="Calibri"/>
                <a:cs typeface="Calibri"/>
                <a:sym typeface="Calibri"/>
              </a:rPr>
              <a:t>Similarly, if there is a wide range of poverty percentages, ED allows </a:t>
            </a:r>
            <a:r>
              <a:rPr lang="en" sz="2000" b="1">
                <a:solidFill>
                  <a:schemeClr val="dk1"/>
                </a:solidFill>
                <a:latin typeface="Calibri"/>
                <a:ea typeface="Calibri"/>
                <a:cs typeface="Calibri"/>
                <a:sym typeface="Calibri"/>
              </a:rPr>
              <a:t>high poverty Title I schools to be compared to high poverty non-Title I schools.</a:t>
            </a:r>
            <a:r>
              <a:rPr lang="en" sz="2000">
                <a:solidFill>
                  <a:schemeClr val="dk1"/>
                </a:solidFill>
                <a:latin typeface="Calibri"/>
                <a:ea typeface="Calibri"/>
                <a:cs typeface="Calibri"/>
                <a:sym typeface="Calibri"/>
              </a:rPr>
              <a:t>  </a:t>
            </a:r>
            <a:endParaRPr sz="2000" b="1">
              <a:solidFill>
                <a:srgbClr val="C55A1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6"/>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Colorado FTE and Per-Pupil Allocation Methodologies</a:t>
            </a:r>
            <a:endParaRPr sz="2300" b="1">
              <a:latin typeface="Calibri"/>
              <a:ea typeface="Calibri"/>
              <a:cs typeface="Calibri"/>
              <a:sym typeface="Calibri"/>
            </a:endParaRPr>
          </a:p>
        </p:txBody>
      </p:sp>
      <p:sp>
        <p:nvSpPr>
          <p:cNvPr id="466" name="Google Shape;466;p56"/>
          <p:cNvSpPr txBox="1"/>
          <p:nvPr/>
        </p:nvSpPr>
        <p:spPr>
          <a:xfrm>
            <a:off x="286100" y="1020625"/>
            <a:ext cx="3819900" cy="3157500"/>
          </a:xfrm>
          <a:prstGeom prst="rect">
            <a:avLst/>
          </a:prstGeom>
          <a:noFill/>
          <a:ln>
            <a:noFill/>
          </a:ln>
        </p:spPr>
        <p:txBody>
          <a:bodyPr spcFirstLastPara="1" wrap="square" lIns="0" tIns="0" rIns="68575" bIns="68575" anchor="t" anchorCtr="0">
            <a:noAutofit/>
          </a:bodyPr>
          <a:lstStyle/>
          <a:p>
            <a:pPr marL="0" lvl="0" indent="0" algn="ctr" rtl="0">
              <a:lnSpc>
                <a:spcPct val="90000"/>
              </a:lnSpc>
              <a:spcBef>
                <a:spcPts val="0"/>
              </a:spcBef>
              <a:spcAft>
                <a:spcPts val="0"/>
              </a:spcAft>
              <a:buClr>
                <a:srgbClr val="C55A11"/>
              </a:buClr>
              <a:buSzPts val="2400"/>
              <a:buFont typeface="Arial"/>
              <a:buNone/>
            </a:pPr>
            <a:r>
              <a:rPr lang="en" sz="2100" b="1" u="sng">
                <a:solidFill>
                  <a:srgbClr val="C55A11"/>
                </a:solidFill>
                <a:latin typeface="Calibri"/>
                <a:ea typeface="Calibri"/>
                <a:cs typeface="Calibri"/>
                <a:sym typeface="Calibri"/>
              </a:rPr>
              <a:t>ALL</a:t>
            </a:r>
            <a:r>
              <a:rPr lang="en" sz="2100" b="1">
                <a:solidFill>
                  <a:srgbClr val="C55A11"/>
                </a:solidFill>
                <a:latin typeface="Calibri"/>
                <a:ea typeface="Calibri"/>
                <a:cs typeface="Calibri"/>
                <a:sym typeface="Calibri"/>
              </a:rPr>
              <a:t> schools in grade-span Title I</a:t>
            </a:r>
            <a:endParaRPr sz="2100" b="1">
              <a:solidFill>
                <a:srgbClr val="C55A11"/>
              </a:solidFill>
              <a:latin typeface="Calibri"/>
              <a:ea typeface="Calibri"/>
              <a:cs typeface="Calibri"/>
              <a:sym typeface="Calibri"/>
            </a:endParaRPr>
          </a:p>
          <a:p>
            <a:pPr marL="342900" lvl="0" indent="-304800"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Each school’s State/locally funded student-teacher ratio must be within 10% of the average.</a:t>
            </a:r>
            <a:endParaRPr sz="1800">
              <a:solidFill>
                <a:schemeClr val="dk1"/>
              </a:solidFill>
              <a:latin typeface="Calibri"/>
              <a:ea typeface="Calibri"/>
              <a:cs typeface="Calibri"/>
              <a:sym typeface="Calibri"/>
            </a:endParaRPr>
          </a:p>
          <a:p>
            <a:pPr marL="342900" lvl="0" indent="-304800"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Each school’s State/locally funded allocation for educational materials and resources should fall within 10% of the average. </a:t>
            </a:r>
            <a:endParaRPr sz="1800">
              <a:solidFill>
                <a:schemeClr val="dk1"/>
              </a:solidFill>
              <a:latin typeface="Calibri"/>
              <a:ea typeface="Calibri"/>
              <a:cs typeface="Calibri"/>
              <a:sym typeface="Calibri"/>
            </a:endParaRPr>
          </a:p>
          <a:p>
            <a:pPr marL="342900" lvl="0" indent="-304800"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Over-served and under-served schools will be flagged</a:t>
            </a:r>
            <a:endParaRPr sz="1800">
              <a:solidFill>
                <a:schemeClr val="dk1"/>
              </a:solidFill>
              <a:latin typeface="Calibri"/>
              <a:ea typeface="Calibri"/>
              <a:cs typeface="Calibri"/>
              <a:sym typeface="Calibri"/>
            </a:endParaRPr>
          </a:p>
        </p:txBody>
      </p:sp>
      <p:sp>
        <p:nvSpPr>
          <p:cNvPr id="467" name="Google Shape;467;p56"/>
          <p:cNvSpPr txBox="1"/>
          <p:nvPr/>
        </p:nvSpPr>
        <p:spPr>
          <a:xfrm>
            <a:off x="4301250" y="993000"/>
            <a:ext cx="4308600" cy="3157500"/>
          </a:xfrm>
          <a:prstGeom prst="rect">
            <a:avLst/>
          </a:prstGeom>
          <a:noFill/>
          <a:ln>
            <a:noFill/>
          </a:ln>
        </p:spPr>
        <p:txBody>
          <a:bodyPr spcFirstLastPara="1" wrap="square" lIns="0" tIns="0" rIns="68575" bIns="68575" anchor="t" anchorCtr="0">
            <a:noAutofit/>
          </a:bodyPr>
          <a:lstStyle/>
          <a:p>
            <a:pPr marL="0" lvl="0" indent="0" algn="ctr" rtl="0">
              <a:lnSpc>
                <a:spcPct val="90000"/>
              </a:lnSpc>
              <a:spcBef>
                <a:spcPts val="0"/>
              </a:spcBef>
              <a:spcAft>
                <a:spcPts val="0"/>
              </a:spcAft>
              <a:buNone/>
            </a:pPr>
            <a:r>
              <a:rPr lang="en" sz="2100" b="1">
                <a:solidFill>
                  <a:srgbClr val="C55A11"/>
                </a:solidFill>
                <a:latin typeface="Calibri"/>
                <a:ea typeface="Calibri"/>
                <a:cs typeface="Calibri"/>
                <a:sym typeface="Calibri"/>
              </a:rPr>
              <a:t>Some schools in grade-span Title I, some not</a:t>
            </a:r>
            <a:endParaRPr sz="2100">
              <a:solidFill>
                <a:schemeClr val="dk1"/>
              </a:solidFill>
              <a:latin typeface="Calibri"/>
              <a:ea typeface="Calibri"/>
              <a:cs typeface="Calibri"/>
              <a:sym typeface="Calibri"/>
            </a:endParaRPr>
          </a:p>
          <a:p>
            <a:pPr marL="388620" lvl="0" indent="-304482"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Title I schools’ State/locally funded student-teacher ratio cannot exceed non-Title I average by more than 10%.</a:t>
            </a:r>
            <a:endParaRPr sz="1800">
              <a:solidFill>
                <a:schemeClr val="dk1"/>
              </a:solidFill>
              <a:latin typeface="Calibri"/>
              <a:ea typeface="Calibri"/>
              <a:cs typeface="Calibri"/>
              <a:sym typeface="Calibri"/>
            </a:endParaRPr>
          </a:p>
          <a:p>
            <a:pPr marL="388620" lvl="0" indent="-304482"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Each Title I school’s State/locally funded allocation for educational materials and resources should be at least 90% of non-Title I schools’ average.</a:t>
            </a:r>
            <a:endParaRPr sz="1800">
              <a:solidFill>
                <a:schemeClr val="dk1"/>
              </a:solidFill>
              <a:latin typeface="Calibri"/>
              <a:ea typeface="Calibri"/>
              <a:cs typeface="Calibri"/>
              <a:sym typeface="Calibri"/>
            </a:endParaRPr>
          </a:p>
          <a:p>
            <a:pPr marL="388620" lvl="0" indent="-304482"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Only under-served Title I schools will be flagged</a:t>
            </a:r>
            <a:endParaRPr sz="1800">
              <a:solidFill>
                <a:schemeClr val="dk1"/>
              </a:solidFill>
              <a:latin typeface="Calibri"/>
              <a:ea typeface="Calibri"/>
              <a:cs typeface="Calibri"/>
              <a:sym typeface="Calibri"/>
            </a:endParaRPr>
          </a:p>
          <a:p>
            <a:pPr marL="228600" lvl="0" indent="0" algn="l" rtl="0">
              <a:lnSpc>
                <a:spcPct val="90000"/>
              </a:lnSpc>
              <a:spcBef>
                <a:spcPts val="1000"/>
              </a:spcBef>
              <a:spcAft>
                <a:spcPts val="0"/>
              </a:spcAft>
              <a:buNone/>
            </a:pPr>
            <a:endParaRPr sz="2100" b="1" u="sng">
              <a:solidFill>
                <a:srgbClr val="C55A1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7"/>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Consolidated Schoolwide (CSW) Districts</a:t>
            </a:r>
            <a:endParaRPr sz="2300" b="1">
              <a:latin typeface="Calibri"/>
              <a:ea typeface="Calibri"/>
              <a:cs typeface="Calibri"/>
              <a:sym typeface="Calibri"/>
            </a:endParaRPr>
          </a:p>
        </p:txBody>
      </p:sp>
      <p:sp>
        <p:nvSpPr>
          <p:cNvPr id="474" name="Google Shape;474;p57"/>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2100" b="1">
                <a:solidFill>
                  <a:srgbClr val="C55A11"/>
                </a:solidFill>
                <a:latin typeface="Calibri"/>
                <a:ea typeface="Calibri"/>
                <a:cs typeface="Calibri"/>
                <a:sym typeface="Calibri"/>
              </a:rPr>
              <a:t>Districts operating CSW Programs can use the FTE methodology or the the per-pupil methodology for submitting local data using:</a:t>
            </a:r>
            <a:endParaRPr sz="21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2100"/>
              <a:buChar char="•"/>
            </a:pPr>
            <a:r>
              <a:rPr lang="en" sz="2100">
                <a:solidFill>
                  <a:schemeClr val="dk1"/>
                </a:solidFill>
                <a:latin typeface="Calibri"/>
                <a:ea typeface="Calibri"/>
                <a:cs typeface="Calibri"/>
                <a:sym typeface="Calibri"/>
              </a:rPr>
              <a:t>C</a:t>
            </a:r>
            <a:r>
              <a:rPr lang="en" sz="2100">
                <a:solidFill>
                  <a:schemeClr val="dk1"/>
                </a:solidFill>
                <a:highlight>
                  <a:schemeClr val="lt1"/>
                </a:highlight>
                <a:latin typeface="Calibri"/>
                <a:ea typeface="Calibri"/>
                <a:cs typeface="Calibri"/>
                <a:sym typeface="Calibri"/>
              </a:rPr>
              <a:t>lassroom teacher </a:t>
            </a:r>
            <a:r>
              <a:rPr lang="en" sz="2100">
                <a:solidFill>
                  <a:schemeClr val="dk1"/>
                </a:solidFill>
                <a:latin typeface="Calibri"/>
                <a:ea typeface="Calibri"/>
                <a:cs typeface="Calibri"/>
                <a:sym typeface="Calibri"/>
              </a:rPr>
              <a:t>FTE only </a:t>
            </a:r>
            <a:endParaRPr sz="2100">
              <a:solidFill>
                <a:schemeClr val="dk1"/>
              </a:solidFill>
              <a:latin typeface="Calibri"/>
              <a:ea typeface="Calibri"/>
              <a:cs typeface="Calibri"/>
              <a:sym typeface="Calibri"/>
            </a:endParaRPr>
          </a:p>
          <a:p>
            <a:pPr marL="45720" lvl="0" indent="0" algn="l" rtl="0">
              <a:lnSpc>
                <a:spcPct val="90000"/>
              </a:lnSpc>
              <a:spcBef>
                <a:spcPts val="1000"/>
              </a:spcBef>
              <a:spcAft>
                <a:spcPts val="0"/>
              </a:spcAft>
              <a:buNone/>
            </a:pPr>
            <a:r>
              <a:rPr lang="en" sz="2500">
                <a:solidFill>
                  <a:schemeClr val="dk1"/>
                </a:solidFill>
                <a:latin typeface="Calibri"/>
                <a:ea typeface="Calibri"/>
                <a:cs typeface="Calibri"/>
                <a:sym typeface="Calibri"/>
              </a:rPr>
              <a:t>			</a:t>
            </a:r>
            <a:r>
              <a:rPr lang="en" sz="2100">
                <a:solidFill>
                  <a:schemeClr val="dk1"/>
                </a:solidFill>
                <a:latin typeface="Calibri"/>
                <a:ea typeface="Calibri"/>
                <a:cs typeface="Calibri"/>
                <a:sym typeface="Calibri"/>
              </a:rPr>
              <a:t>OR</a:t>
            </a:r>
            <a:endParaRPr sz="17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2100"/>
              <a:buChar char="•"/>
            </a:pPr>
            <a:r>
              <a:rPr lang="en" sz="2100">
                <a:solidFill>
                  <a:schemeClr val="dk1"/>
                </a:solidFill>
                <a:latin typeface="Calibri"/>
                <a:ea typeface="Calibri"/>
                <a:cs typeface="Calibri"/>
                <a:sym typeface="Calibri"/>
              </a:rPr>
              <a:t>All education resources &amp; materials</a:t>
            </a:r>
            <a:endParaRPr sz="1500">
              <a:solidFill>
                <a:schemeClr val="dk1"/>
              </a:solidFill>
              <a:latin typeface="Calibri"/>
              <a:ea typeface="Calibri"/>
              <a:cs typeface="Calibri"/>
              <a:sym typeface="Calibri"/>
            </a:endParaRPr>
          </a:p>
          <a:p>
            <a:pPr marL="228600" lvl="0" indent="-190500" algn="l" rtl="0">
              <a:lnSpc>
                <a:spcPct val="90000"/>
              </a:lnSpc>
              <a:spcBef>
                <a:spcPts val="1000"/>
              </a:spcBef>
              <a:spcAft>
                <a:spcPts val="0"/>
              </a:spcAft>
              <a:buClr>
                <a:srgbClr val="C55A11"/>
              </a:buClr>
              <a:buSzPts val="2200"/>
              <a:buChar char="•"/>
            </a:pPr>
            <a:r>
              <a:rPr lang="en" sz="2200">
                <a:solidFill>
                  <a:srgbClr val="C55A11"/>
                </a:solidFill>
                <a:latin typeface="Calibri"/>
                <a:ea typeface="Calibri"/>
                <a:cs typeface="Calibri"/>
                <a:sym typeface="Calibri"/>
              </a:rPr>
              <a:t>Districts using per-pupil allocation method must </a:t>
            </a:r>
            <a:r>
              <a:rPr lang="en" sz="2200" b="1">
                <a:solidFill>
                  <a:srgbClr val="C55A11"/>
                </a:solidFill>
                <a:latin typeface="Calibri"/>
                <a:ea typeface="Calibri"/>
                <a:cs typeface="Calibri"/>
                <a:sym typeface="Calibri"/>
              </a:rPr>
              <a:t>retain a copy of the budget summary </a:t>
            </a:r>
            <a:r>
              <a:rPr lang="en" sz="2200">
                <a:solidFill>
                  <a:srgbClr val="C55A11"/>
                </a:solidFill>
                <a:latin typeface="Calibri"/>
                <a:ea typeface="Calibri"/>
                <a:cs typeface="Calibri"/>
                <a:sym typeface="Calibri"/>
              </a:rPr>
              <a:t>from the categories listed on page 14 on file.  These will be used in monitoring to validate the amounts listed on the alternative calculator.</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8"/>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Completing the Alternative Calculator</a:t>
            </a:r>
            <a:endParaRPr sz="2300" b="1">
              <a:latin typeface="Calibri"/>
              <a:ea typeface="Calibri"/>
              <a:cs typeface="Calibri"/>
              <a:sym typeface="Calibri"/>
            </a:endParaRPr>
          </a:p>
        </p:txBody>
      </p:sp>
      <p:sp>
        <p:nvSpPr>
          <p:cNvPr id="481" name="Google Shape;481;p58"/>
          <p:cNvSpPr txBox="1"/>
          <p:nvPr/>
        </p:nvSpPr>
        <p:spPr>
          <a:xfrm>
            <a:off x="150875" y="966775"/>
            <a:ext cx="8735100" cy="3372900"/>
          </a:xfrm>
          <a:prstGeom prst="rect">
            <a:avLst/>
          </a:prstGeom>
          <a:noFill/>
          <a:ln>
            <a:noFill/>
          </a:ln>
        </p:spPr>
        <p:txBody>
          <a:bodyPr spcFirstLastPara="1" wrap="square" lIns="0" tIns="0" rIns="68575" bIns="68575" anchor="t" anchorCtr="0">
            <a:noAutofit/>
          </a:bodyPr>
          <a:lstStyle/>
          <a:p>
            <a:pPr marL="0" lvl="0" indent="0" algn="l" rtl="0">
              <a:spcBef>
                <a:spcPts val="0"/>
              </a:spcBef>
              <a:spcAft>
                <a:spcPts val="0"/>
              </a:spcAft>
              <a:buClr>
                <a:schemeClr val="dk1"/>
              </a:buClr>
              <a:buSzPts val="1800"/>
              <a:buFont typeface="Arial"/>
              <a:buNone/>
            </a:pPr>
            <a:r>
              <a:rPr lang="en" sz="1700" i="1">
                <a:solidFill>
                  <a:srgbClr val="C55A11"/>
                </a:solidFill>
                <a:latin typeface="Calibri"/>
                <a:ea typeface="Calibri"/>
                <a:cs typeface="Calibri"/>
                <a:sym typeface="Calibri"/>
              </a:rPr>
              <a:t>Note: Use a separate workbook for </a:t>
            </a:r>
            <a:r>
              <a:rPr lang="en" sz="1700" b="1" i="1">
                <a:solidFill>
                  <a:srgbClr val="C55A11"/>
                </a:solidFill>
                <a:latin typeface="Calibri"/>
                <a:ea typeface="Calibri"/>
                <a:cs typeface="Calibri"/>
                <a:sym typeface="Calibri"/>
              </a:rPr>
              <a:t>each grade span</a:t>
            </a:r>
            <a:r>
              <a:rPr lang="en" sz="1700" i="1">
                <a:solidFill>
                  <a:srgbClr val="C55A11"/>
                </a:solidFill>
                <a:latin typeface="Calibri"/>
                <a:ea typeface="Calibri"/>
                <a:cs typeface="Calibri"/>
                <a:sym typeface="Calibri"/>
              </a:rPr>
              <a:t> (elementary, middle, high) that needs to demonstrate Comparability. Schools that operate K-8 programs may be compared separately.</a:t>
            </a:r>
            <a:endParaRPr sz="1700" i="1">
              <a:solidFill>
                <a:srgbClr val="C55A1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endParaRPr sz="1700">
              <a:solidFill>
                <a:srgbClr val="C55A1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r>
              <a:rPr lang="en" sz="1700" b="1">
                <a:solidFill>
                  <a:schemeClr val="dk1"/>
                </a:solidFill>
                <a:latin typeface="Calibri"/>
                <a:ea typeface="Calibri"/>
                <a:cs typeface="Calibri"/>
                <a:sym typeface="Calibri"/>
              </a:rPr>
              <a:t>Contact Info Tab:</a:t>
            </a:r>
            <a:r>
              <a:rPr lang="en" sz="1700">
                <a:solidFill>
                  <a:schemeClr val="dk1"/>
                </a:solidFill>
                <a:latin typeface="Calibri"/>
                <a:ea typeface="Calibri"/>
                <a:cs typeface="Calibri"/>
                <a:sym typeface="Calibri"/>
              </a:rPr>
              <a:t> The calculator will ask that you enter district code, district name, and contact info for person completing the calculator. </a:t>
            </a: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r>
              <a:rPr lang="en" sz="1700" b="1">
                <a:solidFill>
                  <a:schemeClr val="dk1"/>
                </a:solidFill>
                <a:latin typeface="Calibri"/>
                <a:ea typeface="Calibri"/>
                <a:cs typeface="Calibri"/>
                <a:sym typeface="Calibri"/>
              </a:rPr>
              <a:t>Method Tab:</a:t>
            </a:r>
            <a:r>
              <a:rPr lang="en" sz="1700">
                <a:solidFill>
                  <a:schemeClr val="dk1"/>
                </a:solidFill>
                <a:latin typeface="Calibri"/>
                <a:ea typeface="Calibri"/>
                <a:cs typeface="Calibri"/>
                <a:sym typeface="Calibri"/>
              </a:rPr>
              <a:t> Select the appropriate response from the drop-down menus for grade span, school year of data being submitted, and methodology being used to demonstrate Comparability.</a:t>
            </a: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r>
              <a:rPr lang="en" sz="1700" b="1">
                <a:solidFill>
                  <a:schemeClr val="dk1"/>
                </a:solidFill>
                <a:latin typeface="Calibri"/>
                <a:ea typeface="Calibri"/>
                <a:cs typeface="Calibri"/>
                <a:sym typeface="Calibri"/>
              </a:rPr>
              <a:t>Calculator Tab:</a:t>
            </a:r>
            <a:r>
              <a:rPr lang="en" sz="1700">
                <a:solidFill>
                  <a:schemeClr val="dk1"/>
                </a:solidFill>
                <a:latin typeface="Calibri"/>
                <a:ea typeface="Calibri"/>
                <a:cs typeface="Calibri"/>
                <a:sym typeface="Calibri"/>
              </a:rPr>
              <a:t> Complete school number, school name, whether each school is Title I or not, and  student enrollment (typically October count). Complete the additional column(s) related to the methodology being used to demonstrate Comparability. The calculator will automatically calculate per-pupil ratios/allocations and whether schools have met Comparability requirements.</a:t>
            </a:r>
            <a:endParaRPr sz="1600" b="1">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9"/>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Using the Alternative Calculator - Per-Pupil Allocation</a:t>
            </a:r>
            <a:endParaRPr sz="2300" b="1">
              <a:latin typeface="Calibri"/>
              <a:ea typeface="Calibri"/>
              <a:cs typeface="Calibri"/>
              <a:sym typeface="Calibri"/>
            </a:endParaRPr>
          </a:p>
        </p:txBody>
      </p:sp>
      <p:sp>
        <p:nvSpPr>
          <p:cNvPr id="488" name="Google Shape;488;p59"/>
          <p:cNvSpPr txBox="1"/>
          <p:nvPr/>
        </p:nvSpPr>
        <p:spPr>
          <a:xfrm>
            <a:off x="150875" y="966775"/>
            <a:ext cx="8735100" cy="3372900"/>
          </a:xfrm>
          <a:prstGeom prst="rect">
            <a:avLst/>
          </a:prstGeom>
          <a:noFill/>
          <a:ln>
            <a:noFill/>
          </a:ln>
        </p:spPr>
        <p:txBody>
          <a:bodyPr spcFirstLastPara="1" wrap="square" lIns="0" tIns="0" rIns="68575" bIns="68575" anchor="t" anchorCtr="0">
            <a:noAutofit/>
          </a:bodyPr>
          <a:lstStyle/>
          <a:p>
            <a:pPr marL="0" lvl="0" indent="0" algn="l" rtl="0">
              <a:spcBef>
                <a:spcPts val="0"/>
              </a:spcBef>
              <a:spcAft>
                <a:spcPts val="0"/>
              </a:spcAft>
              <a:buNone/>
            </a:pPr>
            <a:r>
              <a:rPr lang="en" sz="1600" b="1">
                <a:solidFill>
                  <a:schemeClr val="dk1"/>
                </a:solidFill>
                <a:latin typeface="Calibri"/>
                <a:ea typeface="Calibri"/>
                <a:cs typeface="Calibri"/>
                <a:sym typeface="Calibri"/>
              </a:rPr>
              <a:t>Timing:</a:t>
            </a:r>
            <a:r>
              <a:rPr lang="en" sz="1600">
                <a:solidFill>
                  <a:schemeClr val="dk1"/>
                </a:solidFill>
                <a:latin typeface="Calibri"/>
                <a:ea typeface="Calibri"/>
                <a:cs typeface="Calibri"/>
                <a:sym typeface="Calibri"/>
              </a:rPr>
              <a:t> </a:t>
            </a:r>
            <a:r>
              <a:rPr lang="en" sz="1600">
                <a:solidFill>
                  <a:srgbClr val="C55A11"/>
                </a:solidFill>
                <a:latin typeface="Calibri"/>
                <a:ea typeface="Calibri"/>
                <a:cs typeface="Calibri"/>
                <a:sym typeface="Calibri"/>
              </a:rPr>
              <a:t>Collection of budget figures and outreach to charter schools typically begins in October/November dependent upon CDE’s collection timing for the alternative calculator.</a:t>
            </a:r>
            <a:endParaRPr sz="2200">
              <a:solidFill>
                <a:srgbClr val="C55A1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District Budget office provides a spreadsheet of allowable Comparability budget items for every school in the applicable grade spans (E, M, H) per program code and job class (note these may vary in districts), e.g.:</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285750" lvl="0" indent="-273050" algn="l" rtl="0">
              <a:spcBef>
                <a:spcPts val="0"/>
              </a:spcBef>
              <a:spcAft>
                <a:spcPts val="0"/>
              </a:spcAft>
              <a:buClr>
                <a:srgbClr val="C55A11"/>
              </a:buClr>
              <a:buSzPts val="1400"/>
              <a:buChar char="•"/>
            </a:pPr>
            <a:r>
              <a:rPr lang="en">
                <a:solidFill>
                  <a:srgbClr val="C55A11"/>
                </a:solidFill>
                <a:latin typeface="Calibri"/>
                <a:ea typeface="Calibri"/>
                <a:cs typeface="Calibri"/>
                <a:sym typeface="Calibri"/>
              </a:rPr>
              <a:t>Staffing, Program 0001-2099</a:t>
            </a:r>
            <a:endParaRPr sz="2200">
              <a:solidFill>
                <a:srgbClr val="C55A11"/>
              </a:solidFill>
              <a:latin typeface="Calibri"/>
              <a:ea typeface="Calibri"/>
              <a:cs typeface="Calibri"/>
              <a:sym typeface="Calibri"/>
            </a:endParaRPr>
          </a:p>
          <a:p>
            <a:pPr marL="285750" lvl="0" indent="-273050" algn="l" rtl="0">
              <a:spcBef>
                <a:spcPts val="0"/>
              </a:spcBef>
              <a:spcAft>
                <a:spcPts val="0"/>
              </a:spcAft>
              <a:buClr>
                <a:srgbClr val="C55A11"/>
              </a:buClr>
              <a:buSzPts val="1400"/>
              <a:buChar char="•"/>
            </a:pPr>
            <a:r>
              <a:rPr lang="en">
                <a:solidFill>
                  <a:srgbClr val="C55A11"/>
                </a:solidFill>
                <a:latin typeface="Calibri"/>
                <a:ea typeface="Calibri"/>
                <a:cs typeface="Calibri"/>
                <a:sym typeface="Calibri"/>
              </a:rPr>
              <a:t>Instructional Supplies/Services, Program 2219, Jobs 200s</a:t>
            </a:r>
            <a:endParaRPr sz="2200">
              <a:solidFill>
                <a:srgbClr val="C55A11"/>
              </a:solidFill>
              <a:latin typeface="Calibri"/>
              <a:ea typeface="Calibri"/>
              <a:cs typeface="Calibri"/>
              <a:sym typeface="Calibri"/>
            </a:endParaRPr>
          </a:p>
          <a:p>
            <a:pPr marL="285750" lvl="0" indent="-273050" algn="l" rtl="0">
              <a:spcBef>
                <a:spcPts val="0"/>
              </a:spcBef>
              <a:spcAft>
                <a:spcPts val="0"/>
              </a:spcAft>
              <a:buClr>
                <a:srgbClr val="C55A11"/>
              </a:buClr>
              <a:buSzPts val="1400"/>
              <a:buChar char="•"/>
            </a:pPr>
            <a:r>
              <a:rPr lang="en">
                <a:solidFill>
                  <a:srgbClr val="C55A11"/>
                </a:solidFill>
                <a:latin typeface="Calibri"/>
                <a:ea typeface="Calibri"/>
                <a:cs typeface="Calibri"/>
                <a:sym typeface="Calibri"/>
              </a:rPr>
              <a:t>Office of Principal, Program 2410, Job 100</a:t>
            </a:r>
            <a:endParaRPr sz="2200">
              <a:solidFill>
                <a:srgbClr val="C55A1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The total dollar amounts for these programs per school is divided by student enrollment to calculate the Per Pupil amount for each school.  </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solidFill>
                  <a:srgbClr val="C55A11"/>
                </a:solidFill>
                <a:latin typeface="Calibri"/>
                <a:ea typeface="Calibri"/>
                <a:cs typeface="Calibri"/>
                <a:sym typeface="Calibri"/>
              </a:rPr>
              <a:t>If your district has charter schools that </a:t>
            </a:r>
            <a:r>
              <a:rPr lang="en" b="1">
                <a:solidFill>
                  <a:srgbClr val="C55A11"/>
                </a:solidFill>
                <a:latin typeface="Calibri"/>
                <a:ea typeface="Calibri"/>
                <a:cs typeface="Calibri"/>
                <a:sym typeface="Calibri"/>
              </a:rPr>
              <a:t>do not </a:t>
            </a:r>
            <a:r>
              <a:rPr lang="en">
                <a:solidFill>
                  <a:srgbClr val="C55A11"/>
                </a:solidFill>
                <a:latin typeface="Calibri"/>
                <a:ea typeface="Calibri"/>
                <a:cs typeface="Calibri"/>
                <a:sym typeface="Calibri"/>
              </a:rPr>
              <a:t>use your district budgeting system, then </a:t>
            </a:r>
            <a:r>
              <a:rPr lang="en" b="1">
                <a:solidFill>
                  <a:srgbClr val="C55A11"/>
                </a:solidFill>
                <a:latin typeface="Calibri"/>
                <a:ea typeface="Calibri"/>
                <a:cs typeface="Calibri"/>
                <a:sym typeface="Calibri"/>
              </a:rPr>
              <a:t>you will need to reach out to each charter school (regardless of whether or not they accept Title I funds) to gather charter school budget information</a:t>
            </a:r>
            <a:r>
              <a:rPr lang="en">
                <a:solidFill>
                  <a:srgbClr val="C55A11"/>
                </a:solidFill>
                <a:latin typeface="Calibri"/>
                <a:ea typeface="Calibri"/>
                <a:cs typeface="Calibri"/>
                <a:sym typeface="Calibri"/>
              </a:rPr>
              <a:t> for the allowable categories per grade span that the district needs to report.  </a:t>
            </a:r>
            <a:endParaRPr sz="1900" b="1">
              <a:solidFill>
                <a:srgbClr val="C55A1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0"/>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Per-Pupil Allocation of State and Local Funds for Educational Materials and Resources</a:t>
            </a:r>
            <a:endParaRPr sz="2300" b="1">
              <a:latin typeface="Calibri"/>
              <a:ea typeface="Calibri"/>
              <a:cs typeface="Calibri"/>
              <a:sym typeface="Calibri"/>
            </a:endParaRPr>
          </a:p>
        </p:txBody>
      </p:sp>
      <p:sp>
        <p:nvSpPr>
          <p:cNvPr id="495" name="Google Shape;495;p60"/>
          <p:cNvSpPr txBox="1"/>
          <p:nvPr/>
        </p:nvSpPr>
        <p:spPr>
          <a:xfrm>
            <a:off x="286100" y="1020625"/>
            <a:ext cx="3819900" cy="31575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b="1">
                <a:solidFill>
                  <a:srgbClr val="C55A11"/>
                </a:solidFill>
                <a:latin typeface="Calibri"/>
                <a:ea typeface="Calibri"/>
                <a:cs typeface="Calibri"/>
                <a:sym typeface="Calibri"/>
              </a:rPr>
              <a:t>Include:</a:t>
            </a:r>
            <a:endParaRPr sz="19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All educational and instructional resources purchased with state and local funds</a:t>
            </a:r>
            <a:endParaRPr sz="19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Salaries and benefits for teachers, librarian, instructional coaches, paras and aides, principal, etc.</a:t>
            </a:r>
            <a:endParaRPr sz="1900">
              <a:solidFill>
                <a:schemeClr val="dk1"/>
              </a:solidFill>
              <a:latin typeface="Calibri"/>
              <a:ea typeface="Calibri"/>
              <a:cs typeface="Calibri"/>
              <a:sym typeface="Calibri"/>
            </a:endParaRPr>
          </a:p>
          <a:p>
            <a:pPr marL="0" lvl="0" indent="0" algn="l" rtl="0">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Curriculum materials, educational software, manuals—hardware in some instances</a:t>
            </a:r>
            <a:endParaRPr sz="1500">
              <a:solidFill>
                <a:schemeClr val="dk1"/>
              </a:solidFill>
              <a:latin typeface="Calibri"/>
              <a:ea typeface="Calibri"/>
              <a:cs typeface="Calibri"/>
              <a:sym typeface="Calibri"/>
            </a:endParaRPr>
          </a:p>
          <a:p>
            <a:pPr marL="0" lvl="0" indent="0" algn="l" rtl="0">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Field trip costs</a:t>
            </a:r>
            <a:endParaRPr sz="1600" b="1" u="sng">
              <a:solidFill>
                <a:srgbClr val="C55A11"/>
              </a:solidFill>
              <a:latin typeface="Calibri"/>
              <a:ea typeface="Calibri"/>
              <a:cs typeface="Calibri"/>
              <a:sym typeface="Calibri"/>
            </a:endParaRPr>
          </a:p>
        </p:txBody>
      </p:sp>
      <p:sp>
        <p:nvSpPr>
          <p:cNvPr id="496" name="Google Shape;496;p60"/>
          <p:cNvSpPr txBox="1"/>
          <p:nvPr/>
        </p:nvSpPr>
        <p:spPr>
          <a:xfrm>
            <a:off x="4301250" y="993000"/>
            <a:ext cx="4308600" cy="31575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b="1">
                <a:solidFill>
                  <a:srgbClr val="C55A11"/>
                </a:solidFill>
                <a:latin typeface="Calibri"/>
                <a:ea typeface="Calibri"/>
                <a:cs typeface="Calibri"/>
                <a:sym typeface="Calibri"/>
              </a:rPr>
              <a:t>Exclude: </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Transportation and cafeteria costs</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Resources/materials purchased with funds other than state/local</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Office staff not directly involved in educational activities: secretaries, counselors, nurses, etc.</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After-school or extracurricular activities: sports, clubs, newspaper, etc.</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Operating costs:  HVAC, electricity, building lease, etc.</a:t>
            </a:r>
            <a:endParaRPr b="1">
              <a:solidFill>
                <a:srgbClr val="C55A11"/>
              </a:solidFill>
              <a:latin typeface="Calibri"/>
              <a:ea typeface="Calibri"/>
              <a:cs typeface="Calibri"/>
              <a:sym typeface="Calibri"/>
            </a:endParaRPr>
          </a:p>
          <a:p>
            <a:pPr marL="228600" lvl="0" indent="0" algn="l" rtl="0">
              <a:lnSpc>
                <a:spcPct val="90000"/>
              </a:lnSpc>
              <a:spcBef>
                <a:spcPts val="1000"/>
              </a:spcBef>
              <a:spcAft>
                <a:spcPts val="0"/>
              </a:spcAft>
              <a:buNone/>
            </a:pPr>
            <a:endParaRPr sz="2100" b="1" u="sng">
              <a:solidFill>
                <a:srgbClr val="C55A1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1"/>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For More Information</a:t>
            </a:r>
            <a:endParaRPr sz="2300" b="1">
              <a:latin typeface="Calibri"/>
              <a:ea typeface="Calibri"/>
              <a:cs typeface="Calibri"/>
              <a:sym typeface="Calibri"/>
            </a:endParaRPr>
          </a:p>
        </p:txBody>
      </p:sp>
      <p:sp>
        <p:nvSpPr>
          <p:cNvPr id="503" name="Google Shape;503;p61"/>
          <p:cNvSpPr txBox="1"/>
          <p:nvPr/>
        </p:nvSpPr>
        <p:spPr>
          <a:xfrm>
            <a:off x="150875" y="966775"/>
            <a:ext cx="8735100" cy="3372900"/>
          </a:xfrm>
          <a:prstGeom prst="rect">
            <a:avLst/>
          </a:prstGeom>
          <a:noFill/>
          <a:ln>
            <a:noFill/>
          </a:ln>
        </p:spPr>
        <p:txBody>
          <a:bodyPr spcFirstLastPara="1" wrap="square" lIns="0" tIns="0" rIns="68575" bIns="68575" anchor="t" anchorCtr="0">
            <a:noAutofit/>
          </a:bodyPr>
          <a:lstStyle/>
          <a:p>
            <a:pPr marL="228600" lvl="0" indent="-2095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Resources</a:t>
            </a:r>
            <a:endParaRPr sz="21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Title I Comparability</a:t>
            </a:r>
            <a:endParaRPr sz="17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Comparability Under ESSA</a:t>
            </a:r>
            <a:endParaRPr sz="17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Alternative Comparability Calculator</a:t>
            </a:r>
            <a:endParaRPr sz="17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Comparability Action Plan</a:t>
            </a:r>
            <a:endParaRPr sz="1700">
              <a:solidFill>
                <a:srgbClr val="0563C1"/>
              </a:solidFill>
              <a:latin typeface="Calibri"/>
              <a:ea typeface="Calibri"/>
              <a:cs typeface="Calibri"/>
              <a:sym typeface="Calibri"/>
            </a:endParaRPr>
          </a:p>
          <a:p>
            <a:pPr marL="457200" lvl="1" indent="0" algn="l" rtl="0">
              <a:lnSpc>
                <a:spcPct val="90000"/>
              </a:lnSpc>
              <a:spcBef>
                <a:spcPts val="500"/>
              </a:spcBef>
              <a:spcAft>
                <a:spcPts val="0"/>
              </a:spcAft>
              <a:buClr>
                <a:schemeClr val="dk1"/>
              </a:buClr>
              <a:buSzPts val="2000"/>
              <a:buFont typeface="Arial"/>
              <a:buNone/>
            </a:pPr>
            <a:endParaRPr sz="1700">
              <a:solidFill>
                <a:schemeClr val="dk1"/>
              </a:solidFill>
              <a:latin typeface="Calibri"/>
              <a:ea typeface="Calibri"/>
              <a:cs typeface="Calibri"/>
              <a:sym typeface="Calibri"/>
            </a:endParaRPr>
          </a:p>
          <a:p>
            <a:pPr marL="228600" lvl="0" indent="-209550" algn="l" rtl="0">
              <a:lnSpc>
                <a:spcPct val="90000"/>
              </a:lnSpc>
              <a:spcBef>
                <a:spcPts val="100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Comparability Contacts</a:t>
            </a:r>
            <a:endParaRPr sz="1700" u="sng">
              <a:solidFill>
                <a:srgbClr val="0563C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comparability@cde.state.co.us</a:t>
            </a:r>
            <a:r>
              <a:rPr lang="en" sz="1700">
                <a:solidFill>
                  <a:srgbClr val="0563C1"/>
                </a:solidFill>
                <a:latin typeface="Calibri"/>
                <a:ea typeface="Calibri"/>
                <a:cs typeface="Calibri"/>
                <a:sym typeface="Calibri"/>
              </a:rPr>
              <a:t> </a:t>
            </a:r>
            <a:endParaRPr sz="1700">
              <a:solidFill>
                <a:srgbClr val="0563C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ESEA Regional Contacts</a:t>
            </a:r>
            <a:endParaRPr sz="1700">
              <a:solidFill>
                <a:srgbClr val="0563C1"/>
              </a:solidFill>
              <a:latin typeface="Calibri"/>
              <a:ea typeface="Calibri"/>
              <a:cs typeface="Calibri"/>
              <a:sym typeface="Calibri"/>
            </a:endParaRPr>
          </a:p>
          <a:p>
            <a:pPr marL="0" lvl="0" indent="0" algn="l" rtl="0">
              <a:lnSpc>
                <a:spcPct val="90000"/>
              </a:lnSpc>
              <a:spcBef>
                <a:spcPts val="1000"/>
              </a:spcBef>
              <a:spcAft>
                <a:spcPts val="0"/>
              </a:spcAft>
              <a:buNone/>
            </a:pPr>
            <a:endParaRPr sz="13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600" b="1">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7"/>
        <p:cNvGrpSpPr/>
        <p:nvPr/>
      </p:nvGrpSpPr>
      <p:grpSpPr>
        <a:xfrm>
          <a:off x="0" y="0"/>
          <a:ext cx="0" cy="0"/>
          <a:chOff x="0" y="0"/>
          <a:chExt cx="0" cy="0"/>
        </a:xfrm>
      </p:grpSpPr>
      <p:sp>
        <p:nvSpPr>
          <p:cNvPr id="508" name="Google Shape;508;p6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a:solidFill>
                  <a:srgbClr val="000000"/>
                </a:solidFill>
              </a:rPr>
              <a:t>Thank you!</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6"/>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Objectives</a:t>
            </a:r>
            <a:endParaRPr sz="2500" b="1"/>
          </a:p>
        </p:txBody>
      </p:sp>
      <p:sp>
        <p:nvSpPr>
          <p:cNvPr id="396" name="Google Shape;396;p46"/>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159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Connect requirements and documentation for demonstrating Comparability</a:t>
            </a:r>
            <a:endParaRPr sz="2200">
              <a:solidFill>
                <a:schemeClr val="dk1"/>
              </a:solidFill>
              <a:latin typeface="Calibri"/>
              <a:ea typeface="Calibri"/>
              <a:cs typeface="Calibri"/>
              <a:sym typeface="Calibri"/>
            </a:endParaRPr>
          </a:p>
          <a:p>
            <a:pPr marL="685800" lvl="1" indent="-241300" algn="l" rtl="0">
              <a:lnSpc>
                <a:spcPct val="90000"/>
              </a:lnSpc>
              <a:spcBef>
                <a:spcPts val="500"/>
              </a:spcBef>
              <a:spcAft>
                <a:spcPts val="0"/>
              </a:spcAft>
              <a:buClr>
                <a:schemeClr val="dk1"/>
              </a:buClr>
              <a:buSzPts val="2200"/>
              <a:buChar char="•"/>
            </a:pPr>
            <a:r>
              <a:rPr lang="en" sz="2200">
                <a:solidFill>
                  <a:schemeClr val="dk1"/>
                </a:solidFill>
                <a:latin typeface="Calibri"/>
                <a:ea typeface="Calibri"/>
                <a:cs typeface="Calibri"/>
                <a:sym typeface="Calibri"/>
              </a:rPr>
              <a:t>Monitoring implications</a:t>
            </a:r>
            <a:endParaRPr sz="2200">
              <a:solidFill>
                <a:schemeClr val="dk1"/>
              </a:solidFill>
              <a:latin typeface="Calibri"/>
              <a:ea typeface="Calibri"/>
              <a:cs typeface="Calibri"/>
              <a:sym typeface="Calibri"/>
            </a:endParaRPr>
          </a:p>
          <a:p>
            <a:pPr marL="228600" lvl="0" indent="-215900" algn="l" rtl="0">
              <a:lnSpc>
                <a:spcPct val="90000"/>
              </a:lnSpc>
              <a:spcBef>
                <a:spcPts val="10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Explain process for documenting and requesting exemptions</a:t>
            </a:r>
            <a:endParaRPr sz="2200">
              <a:solidFill>
                <a:schemeClr val="dk1"/>
              </a:solidFill>
              <a:latin typeface="Calibri"/>
              <a:ea typeface="Calibri"/>
              <a:cs typeface="Calibri"/>
              <a:sym typeface="Calibri"/>
            </a:endParaRPr>
          </a:p>
          <a:p>
            <a:pPr marL="228600" lvl="0" indent="-215900" algn="l" rtl="0">
              <a:lnSpc>
                <a:spcPct val="90000"/>
              </a:lnSpc>
              <a:spcBef>
                <a:spcPts val="10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Demonstrate how to use of high/low enrollment or poverty method</a:t>
            </a:r>
            <a:endParaRPr sz="2200">
              <a:solidFill>
                <a:schemeClr val="dk1"/>
              </a:solidFill>
              <a:latin typeface="Calibri"/>
              <a:ea typeface="Calibri"/>
              <a:cs typeface="Calibri"/>
              <a:sym typeface="Calibri"/>
            </a:endParaRPr>
          </a:p>
          <a:p>
            <a:pPr marL="228600" lvl="0" indent="-215900" algn="l" rtl="0">
              <a:lnSpc>
                <a:spcPct val="90000"/>
              </a:lnSpc>
              <a:spcBef>
                <a:spcPts val="10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Demonstrate how to use the Per Pupil method using Excel calculators </a:t>
            </a:r>
            <a:endParaRPr sz="2200">
              <a:solidFill>
                <a:schemeClr val="dk1"/>
              </a:solidFill>
              <a:latin typeface="Calibri"/>
              <a:ea typeface="Calibri"/>
              <a:cs typeface="Calibri"/>
              <a:sym typeface="Calibri"/>
            </a:endParaRPr>
          </a:p>
          <a:p>
            <a:pPr marL="228600" lvl="0" indent="-215900" algn="l" rtl="0">
              <a:lnSpc>
                <a:spcPct val="90000"/>
              </a:lnSpc>
              <a:spcBef>
                <a:spcPts val="10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Review Comparability Action Plan (CAP) purpose and process</a:t>
            </a:r>
            <a:endParaRPr sz="22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7"/>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Requirements and Documentation for Demonstrating </a:t>
            </a:r>
            <a:endParaRPr sz="2300" b="1">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Comparability</a:t>
            </a:r>
            <a:endParaRPr sz="2300" b="1">
              <a:latin typeface="Calibri"/>
              <a:ea typeface="Calibri"/>
              <a:cs typeface="Calibri"/>
              <a:sym typeface="Calibri"/>
            </a:endParaRPr>
          </a:p>
        </p:txBody>
      </p:sp>
      <p:sp>
        <p:nvSpPr>
          <p:cNvPr id="403" name="Google Shape;403;p47"/>
          <p:cNvSpPr txBox="1"/>
          <p:nvPr/>
        </p:nvSpPr>
        <p:spPr>
          <a:xfrm>
            <a:off x="201275" y="1076375"/>
            <a:ext cx="8705100" cy="32364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a:solidFill>
                  <a:schemeClr val="dk1"/>
                </a:solidFill>
                <a:latin typeface="Calibri"/>
                <a:ea typeface="Calibri"/>
                <a:cs typeface="Calibri"/>
                <a:sym typeface="Calibri"/>
              </a:rPr>
              <a:t>Section 1118 of ESSA (Comparability) ensures that Federal Title I, Part A funds are not spent on resources that non-Title I, Part A schools obtain with state and local funds. </a:t>
            </a:r>
            <a:endParaRPr sz="19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LEAs required to demonstrate Comparability:</a:t>
            </a:r>
            <a:endParaRPr sz="19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Accept Title I, Part A funds, and</a:t>
            </a:r>
            <a:endParaRPr sz="15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Have at least one Title I school with at least 100 students in a grade-span that includes two or more schools.</a:t>
            </a:r>
            <a:endParaRPr sz="15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Statute requires that LEAs provide services that meet Comparability requirements </a:t>
            </a:r>
            <a:r>
              <a:rPr lang="en" sz="1900" b="1" i="1">
                <a:solidFill>
                  <a:srgbClr val="C55A11"/>
                </a:solidFill>
                <a:latin typeface="Calibri"/>
                <a:ea typeface="Calibri"/>
                <a:cs typeface="Calibri"/>
                <a:sym typeface="Calibri"/>
              </a:rPr>
              <a:t>annually</a:t>
            </a:r>
            <a:r>
              <a:rPr lang="en" sz="1900">
                <a:solidFill>
                  <a:schemeClr val="dk1"/>
                </a:solidFill>
                <a:latin typeface="Calibri"/>
                <a:ea typeface="Calibri"/>
                <a:cs typeface="Calibri"/>
                <a:sym typeface="Calibri"/>
              </a:rPr>
              <a:t>  and maintain documentation to demonstrate compliance </a:t>
            </a:r>
            <a:r>
              <a:rPr lang="en" sz="1900" b="1" i="1">
                <a:solidFill>
                  <a:srgbClr val="C55A11"/>
                </a:solidFill>
                <a:latin typeface="Calibri"/>
                <a:ea typeface="Calibri"/>
                <a:cs typeface="Calibri"/>
                <a:sym typeface="Calibri"/>
              </a:rPr>
              <a:t>biennially </a:t>
            </a:r>
            <a:r>
              <a:rPr lang="en" sz="1900">
                <a:solidFill>
                  <a:schemeClr val="dk1"/>
                </a:solidFill>
                <a:latin typeface="Calibri"/>
                <a:ea typeface="Calibri"/>
                <a:cs typeface="Calibri"/>
                <a:sym typeface="Calibri"/>
              </a:rPr>
              <a:t>(every other year). </a:t>
            </a:r>
            <a:endParaRPr sz="12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8"/>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Requirements and Documentation for Demonstrating </a:t>
            </a:r>
            <a:endParaRPr sz="2300" b="1">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Comparability, continued</a:t>
            </a:r>
            <a:endParaRPr sz="2300" b="1">
              <a:latin typeface="Calibri"/>
              <a:ea typeface="Calibri"/>
              <a:cs typeface="Calibri"/>
              <a:sym typeface="Calibri"/>
            </a:endParaRPr>
          </a:p>
        </p:txBody>
      </p:sp>
      <p:sp>
        <p:nvSpPr>
          <p:cNvPr id="410" name="Google Shape;410;p48"/>
          <p:cNvSpPr txBox="1"/>
          <p:nvPr/>
        </p:nvSpPr>
        <p:spPr>
          <a:xfrm>
            <a:off x="90425" y="939850"/>
            <a:ext cx="8815800" cy="3372900"/>
          </a:xfrm>
          <a:prstGeom prst="rect">
            <a:avLst/>
          </a:prstGeom>
          <a:noFill/>
          <a:ln>
            <a:noFill/>
          </a:ln>
        </p:spPr>
        <p:txBody>
          <a:bodyPr spcFirstLastPara="1" wrap="square" lIns="0" tIns="0" rIns="68575" bIns="68575" anchor="t" anchorCtr="0">
            <a:noAutofit/>
          </a:bodyPr>
          <a:lstStyle/>
          <a:p>
            <a:pPr marL="228600" lvl="0" indent="-190500" algn="l" rtl="0">
              <a:lnSpc>
                <a:spcPct val="90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CDE conducts Comparability calculations to determine full time equivalency (FTE) for all teaching staff, in relation to student enrollment counts: </a:t>
            </a:r>
            <a:endParaRPr sz="18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Char char="•"/>
            </a:pPr>
            <a:r>
              <a:rPr lang="en" sz="1700">
                <a:solidFill>
                  <a:schemeClr val="dk1"/>
                </a:solidFill>
                <a:latin typeface="Calibri"/>
                <a:ea typeface="Calibri"/>
                <a:cs typeface="Calibri"/>
                <a:sym typeface="Calibri"/>
              </a:rPr>
              <a:t>Student October K-12 enrollment and HR Snapshot data (Dec. 1</a:t>
            </a:r>
            <a:r>
              <a:rPr lang="en" sz="1700" baseline="30000">
                <a:solidFill>
                  <a:schemeClr val="dk1"/>
                </a:solidFill>
                <a:latin typeface="Calibri"/>
                <a:ea typeface="Calibri"/>
                <a:cs typeface="Calibri"/>
                <a:sym typeface="Calibri"/>
              </a:rPr>
              <a:t>st</a:t>
            </a:r>
            <a:r>
              <a:rPr lang="en" sz="1700">
                <a:solidFill>
                  <a:schemeClr val="dk1"/>
                </a:solidFill>
                <a:latin typeface="Calibri"/>
                <a:ea typeface="Calibri"/>
                <a:cs typeface="Calibri"/>
                <a:sym typeface="Calibri"/>
              </a:rPr>
              <a:t>)</a:t>
            </a:r>
            <a:endParaRPr sz="17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Char char="•"/>
            </a:pPr>
            <a:r>
              <a:rPr lang="en" sz="1700">
                <a:solidFill>
                  <a:schemeClr val="dk1"/>
                </a:solidFill>
                <a:latin typeface="Calibri"/>
                <a:ea typeface="Calibri"/>
                <a:cs typeface="Calibri"/>
                <a:sym typeface="Calibri"/>
              </a:rPr>
              <a:t>Teacher FTE paid with State or local funds (grant/project funding code less than 4000): </a:t>
            </a:r>
            <a:endParaRPr sz="1700">
              <a:solidFill>
                <a:schemeClr val="dk1"/>
              </a:solidFill>
              <a:latin typeface="Calibri"/>
              <a:ea typeface="Calibri"/>
              <a:cs typeface="Calibri"/>
              <a:sym typeface="Calibri"/>
            </a:endParaRPr>
          </a:p>
          <a:p>
            <a:pPr marL="1143000" lvl="2" indent="-2095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201 (Teacher, Regular), 202 (Teacher, Special Education) </a:t>
            </a:r>
            <a:endParaRPr sz="1500">
              <a:solidFill>
                <a:schemeClr val="dk1"/>
              </a:solidFill>
              <a:latin typeface="Calibri"/>
              <a:ea typeface="Calibri"/>
              <a:cs typeface="Calibri"/>
              <a:sym typeface="Calibri"/>
            </a:endParaRPr>
          </a:p>
          <a:p>
            <a:pPr marL="1143000" lvl="2" indent="-2095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222 (Reading Interventionist), 223 (Math Interventionist) </a:t>
            </a:r>
            <a:endParaRPr sz="1500">
              <a:solidFill>
                <a:schemeClr val="dk1"/>
              </a:solidFill>
              <a:latin typeface="Calibri"/>
              <a:ea typeface="Calibri"/>
              <a:cs typeface="Calibri"/>
              <a:sym typeface="Calibri"/>
            </a:endParaRPr>
          </a:p>
          <a:p>
            <a:pPr marL="1143000" lvl="2" indent="-2095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415 (Teaching Assistant, Regular Education), and 416 (Teaching Assistant, Special Education)</a:t>
            </a:r>
            <a:endParaRPr sz="1500">
              <a:solidFill>
                <a:schemeClr val="dk1"/>
              </a:solidFill>
              <a:latin typeface="Calibri"/>
              <a:ea typeface="Calibri"/>
              <a:cs typeface="Calibri"/>
              <a:sym typeface="Calibri"/>
            </a:endParaRPr>
          </a:p>
          <a:p>
            <a:pPr marL="685800" lvl="1" indent="-228600" algn="l" rtl="0">
              <a:lnSpc>
                <a:spcPct val="90000"/>
              </a:lnSpc>
              <a:spcBef>
                <a:spcPts val="500"/>
              </a:spcBef>
              <a:spcAft>
                <a:spcPts val="0"/>
              </a:spcAft>
              <a:buClr>
                <a:schemeClr val="dk1"/>
              </a:buClr>
              <a:buSzPts val="2000"/>
              <a:buChar char="•"/>
            </a:pPr>
            <a:r>
              <a:rPr lang="en" sz="2000">
                <a:solidFill>
                  <a:schemeClr val="dk1"/>
                </a:solidFill>
                <a:latin typeface="Calibri"/>
                <a:ea typeface="Calibri"/>
                <a:cs typeface="Calibri"/>
                <a:sym typeface="Calibri"/>
              </a:rPr>
              <a:t> </a:t>
            </a:r>
            <a:r>
              <a:rPr lang="en" sz="1700" b="1">
                <a:solidFill>
                  <a:srgbClr val="C55A11"/>
                </a:solidFill>
                <a:latin typeface="Calibri"/>
                <a:ea typeface="Calibri"/>
                <a:cs typeface="Calibri"/>
                <a:sym typeface="Calibri"/>
              </a:rPr>
              <a:t>Any federally-funded FTE is excluded from analyses</a:t>
            </a:r>
            <a:endParaRPr sz="1700">
              <a:solidFill>
                <a:schemeClr val="dk1"/>
              </a:solidFill>
              <a:latin typeface="Calibri"/>
              <a:ea typeface="Calibri"/>
              <a:cs typeface="Calibri"/>
              <a:sym typeface="Calibri"/>
            </a:endParaRPr>
          </a:p>
          <a:p>
            <a:pPr marL="228600" lvl="0" indent="-209550" algn="l" rtl="0">
              <a:lnSpc>
                <a:spcPct val="90000"/>
              </a:lnSpc>
              <a:spcBef>
                <a:spcPts val="1000"/>
              </a:spcBef>
              <a:spcAft>
                <a:spcPts val="0"/>
              </a:spcAft>
              <a:buClr>
                <a:schemeClr val="dk1"/>
              </a:buClr>
              <a:buSzPts val="2100"/>
              <a:buChar char="•"/>
            </a:pPr>
            <a:r>
              <a:rPr lang="en" sz="1800">
                <a:solidFill>
                  <a:schemeClr val="dk1"/>
                </a:solidFill>
                <a:latin typeface="Calibri"/>
                <a:ea typeface="Calibri"/>
                <a:cs typeface="Calibri"/>
                <a:sym typeface="Calibri"/>
              </a:rPr>
              <a:t>All LEAs that are eligible to demonstrate Comparability will be sent the results of the CDE analyses. LEAs in which not all Title I schools confirm Comparability through FTE analyses </a:t>
            </a:r>
            <a:r>
              <a:rPr lang="en" sz="1800" b="1">
                <a:solidFill>
                  <a:srgbClr val="C55A11"/>
                </a:solidFill>
                <a:latin typeface="Calibri"/>
                <a:ea typeface="Calibri"/>
                <a:cs typeface="Calibri"/>
                <a:sym typeface="Calibri"/>
              </a:rPr>
              <a:t>will be notified and required to submit local data using the alternative calculator</a:t>
            </a:r>
            <a:r>
              <a:rPr lang="en" sz="1800" b="1">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to demonstrate compliance during the previous school year.</a:t>
            </a:r>
            <a:r>
              <a:rPr lang="en" sz="21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9"/>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Process for Documenting and Requesting Exemptions</a:t>
            </a:r>
            <a:endParaRPr sz="2300" b="1">
              <a:latin typeface="Calibri"/>
              <a:ea typeface="Calibri"/>
              <a:cs typeface="Calibri"/>
              <a:sym typeface="Calibri"/>
            </a:endParaRPr>
          </a:p>
        </p:txBody>
      </p:sp>
      <p:sp>
        <p:nvSpPr>
          <p:cNvPr id="417" name="Google Shape;417;p49"/>
          <p:cNvSpPr txBox="1"/>
          <p:nvPr/>
        </p:nvSpPr>
        <p:spPr>
          <a:xfrm>
            <a:off x="208000" y="1090800"/>
            <a:ext cx="8698200" cy="32220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2000">
                <a:solidFill>
                  <a:schemeClr val="dk1"/>
                </a:solidFill>
                <a:latin typeface="Calibri"/>
                <a:ea typeface="Calibri"/>
                <a:cs typeface="Calibri"/>
                <a:sym typeface="Calibri"/>
              </a:rPr>
              <a:t>Circumstances exist for which demonstration of Comparability may not be possible:</a:t>
            </a:r>
            <a:endParaRPr sz="1600">
              <a:solidFill>
                <a:schemeClr val="dk1"/>
              </a:solidFill>
              <a:latin typeface="Calibri"/>
              <a:ea typeface="Calibri"/>
              <a:cs typeface="Calibri"/>
              <a:sym typeface="Calibri"/>
            </a:endParaRPr>
          </a:p>
          <a:p>
            <a:pPr marL="685800" lvl="1" indent="-190500" algn="l" rtl="0">
              <a:lnSpc>
                <a:spcPct val="90000"/>
              </a:lnSpc>
              <a:spcBef>
                <a:spcPts val="500"/>
              </a:spcBef>
              <a:spcAft>
                <a:spcPts val="0"/>
              </a:spcAft>
              <a:buClr>
                <a:schemeClr val="dk1"/>
              </a:buClr>
              <a:buSzPts val="1800"/>
              <a:buChar char="•"/>
            </a:pPr>
            <a:r>
              <a:rPr lang="en" sz="1800">
                <a:solidFill>
                  <a:schemeClr val="dk1"/>
                </a:solidFill>
                <a:latin typeface="Calibri"/>
                <a:ea typeface="Calibri"/>
                <a:cs typeface="Calibri"/>
                <a:sym typeface="Calibri"/>
              </a:rPr>
              <a:t>Districts with schools in remote locations</a:t>
            </a:r>
            <a:endParaRPr sz="1800">
              <a:solidFill>
                <a:schemeClr val="dk1"/>
              </a:solidFill>
              <a:latin typeface="Calibri"/>
              <a:ea typeface="Calibri"/>
              <a:cs typeface="Calibri"/>
              <a:sym typeface="Calibri"/>
            </a:endParaRPr>
          </a:p>
          <a:p>
            <a:pPr marL="1143000" lvl="2" indent="-215900" algn="l" rtl="0">
              <a:lnSpc>
                <a:spcPct val="90000"/>
              </a:lnSpc>
              <a:spcBef>
                <a:spcPts val="500"/>
              </a:spcBef>
              <a:spcAft>
                <a:spcPts val="0"/>
              </a:spcAft>
              <a:buClr>
                <a:schemeClr val="dk1"/>
              </a:buClr>
              <a:buSzPts val="1800"/>
              <a:buChar char="•"/>
            </a:pPr>
            <a:r>
              <a:rPr lang="en" sz="1800">
                <a:solidFill>
                  <a:schemeClr val="dk1"/>
                </a:solidFill>
                <a:latin typeface="Calibri"/>
                <a:ea typeface="Calibri"/>
                <a:cs typeface="Calibri"/>
                <a:sym typeface="Calibri"/>
              </a:rPr>
              <a:t>Basic staffing levels are necessary to operate a school</a:t>
            </a:r>
            <a:endParaRPr sz="1800">
              <a:solidFill>
                <a:schemeClr val="dk1"/>
              </a:solidFill>
              <a:latin typeface="Calibri"/>
              <a:ea typeface="Calibri"/>
              <a:cs typeface="Calibri"/>
              <a:sym typeface="Calibri"/>
            </a:endParaRPr>
          </a:p>
          <a:p>
            <a:pPr marL="685800" lvl="1" indent="-190500" algn="l" rtl="0">
              <a:lnSpc>
                <a:spcPct val="90000"/>
              </a:lnSpc>
              <a:spcBef>
                <a:spcPts val="500"/>
              </a:spcBef>
              <a:spcAft>
                <a:spcPts val="0"/>
              </a:spcAft>
              <a:buClr>
                <a:schemeClr val="dk1"/>
              </a:buClr>
              <a:buSzPts val="1800"/>
              <a:buChar char="•"/>
            </a:pPr>
            <a:r>
              <a:rPr lang="en" sz="1800">
                <a:solidFill>
                  <a:schemeClr val="dk1"/>
                </a:solidFill>
                <a:latin typeface="Calibri"/>
                <a:ea typeface="Calibri"/>
                <a:cs typeface="Calibri"/>
                <a:sym typeface="Calibri"/>
              </a:rPr>
              <a:t>Districts with schools that serve special populations</a:t>
            </a:r>
            <a:endParaRPr sz="1800">
              <a:solidFill>
                <a:schemeClr val="dk1"/>
              </a:solidFill>
              <a:latin typeface="Calibri"/>
              <a:ea typeface="Calibri"/>
              <a:cs typeface="Calibri"/>
              <a:sym typeface="Calibri"/>
            </a:endParaRPr>
          </a:p>
          <a:p>
            <a:pPr marL="1143000" lvl="2" indent="-215900" algn="l" rtl="0">
              <a:lnSpc>
                <a:spcPct val="90000"/>
              </a:lnSpc>
              <a:spcBef>
                <a:spcPts val="500"/>
              </a:spcBef>
              <a:spcAft>
                <a:spcPts val="0"/>
              </a:spcAft>
              <a:buClr>
                <a:schemeClr val="dk1"/>
              </a:buClr>
              <a:buSzPts val="1800"/>
              <a:buChar char="•"/>
            </a:pPr>
            <a:r>
              <a:rPr lang="en" sz="1800">
                <a:solidFill>
                  <a:schemeClr val="dk1"/>
                </a:solidFill>
                <a:latin typeface="Calibri"/>
                <a:ea typeface="Calibri"/>
                <a:cs typeface="Calibri"/>
                <a:sym typeface="Calibri"/>
              </a:rPr>
              <a:t>Additional resources may be allocated to address special needs</a:t>
            </a:r>
            <a:endParaRPr sz="1800">
              <a:solidFill>
                <a:schemeClr val="dk1"/>
              </a:solidFill>
              <a:latin typeface="Calibri"/>
              <a:ea typeface="Calibri"/>
              <a:cs typeface="Calibri"/>
              <a:sym typeface="Calibri"/>
            </a:endParaRPr>
          </a:p>
          <a:p>
            <a:pPr marL="914400" lvl="0" indent="0" algn="l" rtl="0">
              <a:lnSpc>
                <a:spcPct val="90000"/>
              </a:lnSpc>
              <a:spcBef>
                <a:spcPts val="500"/>
              </a:spcBef>
              <a:spcAft>
                <a:spcPts val="0"/>
              </a:spcAft>
              <a:buNone/>
            </a:pP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2000">
                <a:solidFill>
                  <a:schemeClr val="dk1"/>
                </a:solidFill>
                <a:latin typeface="Calibri"/>
                <a:ea typeface="Calibri"/>
                <a:cs typeface="Calibri"/>
                <a:sym typeface="Calibri"/>
              </a:rPr>
              <a:t>If your school is unable to demonstrate Comparability based on one of these scenarios, please send an email </a:t>
            </a:r>
            <a:r>
              <a:rPr lang="en" sz="2000" b="1">
                <a:solidFill>
                  <a:srgbClr val="C55A11"/>
                </a:solidFill>
                <a:latin typeface="Calibri"/>
                <a:ea typeface="Calibri"/>
                <a:cs typeface="Calibri"/>
                <a:sym typeface="Calibri"/>
              </a:rPr>
              <a:t>documenting the extenuating circumstances to your Regional Contact and the Comparability mailbox </a:t>
            </a:r>
            <a:r>
              <a:rPr lang="en" sz="2000">
                <a:solidFill>
                  <a:schemeClr val="dk1"/>
                </a:solidFill>
                <a:latin typeface="Calibri"/>
                <a:ea typeface="Calibri"/>
                <a:cs typeface="Calibri"/>
                <a:sym typeface="Calibri"/>
              </a:rPr>
              <a:t>in order to request an exemption.</a:t>
            </a:r>
            <a:endParaRPr>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0"/>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When to Use the Alternative Comparability Calculator</a:t>
            </a:r>
            <a:endParaRPr sz="2300" b="1">
              <a:latin typeface="Calibri"/>
              <a:ea typeface="Calibri"/>
              <a:cs typeface="Calibri"/>
              <a:sym typeface="Calibri"/>
            </a:endParaRPr>
          </a:p>
        </p:txBody>
      </p:sp>
      <p:sp>
        <p:nvSpPr>
          <p:cNvPr id="424" name="Google Shape;424;p50"/>
          <p:cNvSpPr txBox="1"/>
          <p:nvPr/>
        </p:nvSpPr>
        <p:spPr>
          <a:xfrm>
            <a:off x="322450" y="1114900"/>
            <a:ext cx="85635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Clr>
                <a:srgbClr val="C55A11"/>
              </a:buClr>
              <a:buSzPts val="2800"/>
              <a:buFont typeface="Arial"/>
              <a:buNone/>
            </a:pPr>
            <a:r>
              <a:rPr lang="en" sz="2300" b="1">
                <a:solidFill>
                  <a:srgbClr val="C55A11"/>
                </a:solidFill>
                <a:latin typeface="Calibri"/>
                <a:ea typeface="Calibri"/>
                <a:cs typeface="Calibri"/>
                <a:sym typeface="Calibri"/>
              </a:rPr>
              <a:t>CDE’s calculation serves as confirmation of Comparability for the previous school year. </a:t>
            </a:r>
            <a:endParaRPr sz="1900">
              <a:solidFill>
                <a:schemeClr val="dk1"/>
              </a:solidFill>
              <a:latin typeface="Calibri"/>
              <a:ea typeface="Calibri"/>
              <a:cs typeface="Calibri"/>
              <a:sym typeface="Calibri"/>
            </a:endParaRPr>
          </a:p>
          <a:p>
            <a:pPr marL="228600" lvl="0" indent="-190500"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If the CDE analyses do not confirm Comparability, the LEA must submit local data (via the alternative calculator) to demonstrate compliance.</a:t>
            </a:r>
            <a:endParaRPr sz="1800" b="1">
              <a:solidFill>
                <a:schemeClr val="dk1"/>
              </a:solidFill>
              <a:latin typeface="Calibri"/>
              <a:ea typeface="Calibri"/>
              <a:cs typeface="Calibri"/>
              <a:sym typeface="Calibri"/>
            </a:endParaRPr>
          </a:p>
          <a:p>
            <a:pPr marL="228600" lvl="0" indent="-190500" algn="l" rtl="0">
              <a:lnSpc>
                <a:spcPct val="90000"/>
              </a:lnSpc>
              <a:spcBef>
                <a:spcPts val="1000"/>
              </a:spcBef>
              <a:spcAft>
                <a:spcPts val="0"/>
              </a:spcAft>
              <a:buClr>
                <a:schemeClr val="dk1"/>
              </a:buClr>
              <a:buSzPts val="1800"/>
              <a:buChar char="•"/>
            </a:pPr>
            <a:r>
              <a:rPr lang="en" sz="1800" b="1">
                <a:solidFill>
                  <a:schemeClr val="dk1"/>
                </a:solidFill>
                <a:latin typeface="Calibri"/>
                <a:ea typeface="Calibri"/>
                <a:cs typeface="Calibri"/>
                <a:sym typeface="Calibri"/>
              </a:rPr>
              <a:t>If Comparability for the previous school year cannot be demonstrated either through CDE’s or the LEA’s calculations, CDE will work with the LEA to develop a Comparability Action Plan (CAP).</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1"/>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Comparability Action Plan (CAP)</a:t>
            </a:r>
            <a:endParaRPr sz="2300" b="1">
              <a:latin typeface="Calibri"/>
              <a:ea typeface="Calibri"/>
              <a:cs typeface="Calibri"/>
              <a:sym typeface="Calibri"/>
            </a:endParaRPr>
          </a:p>
        </p:txBody>
      </p:sp>
      <p:sp>
        <p:nvSpPr>
          <p:cNvPr id="431" name="Google Shape;431;p51"/>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110000"/>
              </a:lnSpc>
              <a:spcBef>
                <a:spcPts val="0"/>
              </a:spcBef>
              <a:spcAft>
                <a:spcPts val="0"/>
              </a:spcAft>
              <a:buNone/>
            </a:pPr>
            <a:r>
              <a:rPr lang="en" sz="1600">
                <a:solidFill>
                  <a:schemeClr val="dk1"/>
                </a:solidFill>
                <a:latin typeface="Calibri"/>
                <a:ea typeface="Calibri"/>
                <a:cs typeface="Calibri"/>
                <a:sym typeface="Calibri"/>
              </a:rPr>
              <a:t>An online Comparability Action Plan form has been developed to collect the required information necessary for CDE to verify that each local education agency (LEA) that has not met Comparability requirements has a plan for how to come into compliance.  LEAs must submit the following:</a:t>
            </a:r>
            <a:endParaRPr sz="1600">
              <a:solidFill>
                <a:schemeClr val="dk1"/>
              </a:solidFill>
              <a:latin typeface="Calibri"/>
              <a:ea typeface="Calibri"/>
              <a:cs typeface="Calibri"/>
              <a:sym typeface="Calibri"/>
            </a:endParaRPr>
          </a:p>
          <a:p>
            <a:pPr marL="0" lvl="0" indent="0" algn="l" rtl="0">
              <a:lnSpc>
                <a:spcPct val="110000"/>
              </a:lnSpc>
              <a:spcBef>
                <a:spcPts val="0"/>
              </a:spcBef>
              <a:spcAft>
                <a:spcPts val="0"/>
              </a:spcAft>
              <a:buNone/>
            </a:pPr>
            <a:endParaRPr sz="1500">
              <a:solidFill>
                <a:schemeClr val="dk1"/>
              </a:solidFill>
              <a:latin typeface="Calibri"/>
              <a:ea typeface="Calibri"/>
              <a:cs typeface="Calibri"/>
              <a:sym typeface="Calibri"/>
            </a:endParaRPr>
          </a:p>
          <a:p>
            <a:pPr marL="914400" lvl="0" indent="-441325" algn="l" rtl="0">
              <a:lnSpc>
                <a:spcPct val="110000"/>
              </a:lnSpc>
              <a:spcBef>
                <a:spcPts val="0"/>
              </a:spcBef>
              <a:spcAft>
                <a:spcPts val="0"/>
              </a:spcAft>
              <a:buClr>
                <a:schemeClr val="dk1"/>
              </a:buClr>
              <a:buSzPts val="1600"/>
              <a:buFont typeface="Calibri"/>
              <a:buAutoNum type="alphaLcParenR"/>
            </a:pPr>
            <a:r>
              <a:rPr lang="en" sz="1600">
                <a:solidFill>
                  <a:schemeClr val="dk1"/>
                </a:solidFill>
                <a:latin typeface="Calibri"/>
                <a:ea typeface="Calibri"/>
                <a:cs typeface="Calibri"/>
                <a:sym typeface="Calibri"/>
              </a:rPr>
              <a:t>A list of non-comparable schools and a brief description of the context contributing to non-comparability;</a:t>
            </a:r>
            <a:endParaRPr sz="1600">
              <a:solidFill>
                <a:schemeClr val="dk1"/>
              </a:solidFill>
              <a:latin typeface="Calibri"/>
              <a:ea typeface="Calibri"/>
              <a:cs typeface="Calibri"/>
              <a:sym typeface="Calibri"/>
            </a:endParaRPr>
          </a:p>
          <a:p>
            <a:pPr marL="914400" lvl="0" indent="-441325" algn="l" rtl="0">
              <a:lnSpc>
                <a:spcPct val="110000"/>
              </a:lnSpc>
              <a:spcBef>
                <a:spcPts val="0"/>
              </a:spcBef>
              <a:spcAft>
                <a:spcPts val="0"/>
              </a:spcAft>
              <a:buClr>
                <a:schemeClr val="dk1"/>
              </a:buClr>
              <a:buSzPts val="1600"/>
              <a:buFont typeface="Calibri"/>
              <a:buAutoNum type="alphaLcParenR"/>
            </a:pPr>
            <a:r>
              <a:rPr lang="en" sz="1600">
                <a:solidFill>
                  <a:schemeClr val="dk1"/>
                </a:solidFill>
                <a:latin typeface="Calibri"/>
                <a:ea typeface="Calibri"/>
                <a:cs typeface="Calibri"/>
                <a:sym typeface="Calibri"/>
              </a:rPr>
              <a:t>A narrative description of the LEA’s plan to meet Comparability; and,</a:t>
            </a:r>
            <a:endParaRPr sz="1600">
              <a:solidFill>
                <a:schemeClr val="dk1"/>
              </a:solidFill>
              <a:latin typeface="Calibri"/>
              <a:ea typeface="Calibri"/>
              <a:cs typeface="Calibri"/>
              <a:sym typeface="Calibri"/>
            </a:endParaRPr>
          </a:p>
          <a:p>
            <a:pPr marL="914400" lvl="0" indent="-441325" algn="l" rtl="0">
              <a:lnSpc>
                <a:spcPct val="110000"/>
              </a:lnSpc>
              <a:spcBef>
                <a:spcPts val="0"/>
              </a:spcBef>
              <a:spcAft>
                <a:spcPts val="0"/>
              </a:spcAft>
              <a:buClr>
                <a:schemeClr val="dk1"/>
              </a:buClr>
              <a:buSzPts val="1600"/>
              <a:buFont typeface="Calibri"/>
              <a:buAutoNum type="alphaLcParenR"/>
            </a:pPr>
            <a:r>
              <a:rPr lang="en" sz="1600">
                <a:solidFill>
                  <a:schemeClr val="dk1"/>
                </a:solidFill>
                <a:latin typeface="Calibri"/>
                <a:ea typeface="Calibri"/>
                <a:cs typeface="Calibri"/>
                <a:sym typeface="Calibri"/>
              </a:rPr>
              <a:t>Action steps with a timeline for implementation, including implementation benchmarks and the position title of the responsible party.</a:t>
            </a:r>
            <a:endParaRPr sz="1600">
              <a:solidFill>
                <a:schemeClr val="dk1"/>
              </a:solidFill>
              <a:latin typeface="Calibri"/>
              <a:ea typeface="Calibri"/>
              <a:cs typeface="Calibri"/>
              <a:sym typeface="Calibri"/>
            </a:endParaRPr>
          </a:p>
          <a:p>
            <a:pPr marL="228600" lvl="0" indent="0" algn="l" rtl="0">
              <a:lnSpc>
                <a:spcPct val="110000"/>
              </a:lnSpc>
              <a:spcBef>
                <a:spcPts val="0"/>
              </a:spcBef>
              <a:spcAft>
                <a:spcPts val="0"/>
              </a:spcAft>
              <a:buNone/>
            </a:pPr>
            <a:endParaRPr sz="1300">
              <a:solidFill>
                <a:schemeClr val="dk1"/>
              </a:solidFill>
              <a:latin typeface="Calibri"/>
              <a:ea typeface="Calibri"/>
              <a:cs typeface="Calibri"/>
              <a:sym typeface="Calibri"/>
            </a:endParaRPr>
          </a:p>
          <a:p>
            <a:pPr marL="0" lvl="0" indent="0" algn="l" rtl="0">
              <a:lnSpc>
                <a:spcPct val="110000"/>
              </a:lnSpc>
              <a:spcBef>
                <a:spcPts val="0"/>
              </a:spcBef>
              <a:spcAft>
                <a:spcPts val="0"/>
              </a:spcAft>
              <a:buNone/>
            </a:pPr>
            <a:r>
              <a:rPr lang="en" sz="1600">
                <a:solidFill>
                  <a:schemeClr val="dk1"/>
                </a:solidFill>
                <a:latin typeface="Calibri"/>
                <a:ea typeface="Calibri"/>
                <a:cs typeface="Calibri"/>
                <a:sym typeface="Calibri"/>
              </a:rPr>
              <a:t>Regional contacts will support LEAs in developing the plan and progress-monitoring implementation.</a:t>
            </a:r>
            <a:endParaRPr sz="1900" b="1">
              <a:solidFill>
                <a:srgbClr val="C55A1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2"/>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Strategies for Mitigating Non-Comparable Conditions</a:t>
            </a:r>
            <a:endParaRPr sz="2300" b="1">
              <a:latin typeface="Calibri"/>
              <a:ea typeface="Calibri"/>
              <a:cs typeface="Calibri"/>
              <a:sym typeface="Calibri"/>
            </a:endParaRPr>
          </a:p>
        </p:txBody>
      </p:sp>
      <p:sp>
        <p:nvSpPr>
          <p:cNvPr id="438" name="Google Shape;438;p52"/>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endParaRPr sz="2100">
              <a:solidFill>
                <a:schemeClr val="dk1"/>
              </a:solidFill>
              <a:latin typeface="Calibri"/>
              <a:ea typeface="Calibri"/>
              <a:cs typeface="Calibri"/>
              <a:sym typeface="Calibri"/>
            </a:endParaRPr>
          </a:p>
          <a:p>
            <a:pPr marL="228600" lvl="0" indent="0" algn="l" rtl="0">
              <a:lnSpc>
                <a:spcPct val="90000"/>
              </a:lnSpc>
              <a:spcBef>
                <a:spcPts val="1000"/>
              </a:spcBef>
              <a:spcAft>
                <a:spcPts val="0"/>
              </a:spcAft>
              <a:buNone/>
            </a:pPr>
            <a:r>
              <a:rPr lang="en" sz="2100">
                <a:solidFill>
                  <a:schemeClr val="dk1"/>
                </a:solidFill>
                <a:latin typeface="Calibri"/>
                <a:ea typeface="Calibri"/>
                <a:cs typeface="Calibri"/>
                <a:sym typeface="Calibri"/>
              </a:rPr>
              <a:t>CDE analyses are </a:t>
            </a:r>
            <a:r>
              <a:rPr lang="en" sz="2100" b="1" i="1">
                <a:solidFill>
                  <a:schemeClr val="dk1"/>
                </a:solidFill>
                <a:latin typeface="Calibri"/>
                <a:ea typeface="Calibri"/>
                <a:cs typeface="Calibri"/>
                <a:sym typeface="Calibri"/>
              </a:rPr>
              <a:t>a look back to confirm </a:t>
            </a:r>
            <a:r>
              <a:rPr lang="en" sz="2100">
                <a:solidFill>
                  <a:schemeClr val="dk1"/>
                </a:solidFill>
                <a:latin typeface="Calibri"/>
                <a:ea typeface="Calibri"/>
                <a:cs typeface="Calibri"/>
                <a:sym typeface="Calibri"/>
              </a:rPr>
              <a:t>Comparability was demonstrated during the previous school year. It is incumbent on LEAs to conduct local analyses prior to or at the beginning of the school year and make any necessary adjustments as early in the school year as possible, to create the least disruption for students. </a:t>
            </a:r>
            <a:endParaRPr sz="13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3"/>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Strategies for Mitigating Non-Comparable Conditions, continued</a:t>
            </a:r>
            <a:endParaRPr sz="2300" b="1">
              <a:latin typeface="Calibri"/>
              <a:ea typeface="Calibri"/>
              <a:cs typeface="Calibri"/>
              <a:sym typeface="Calibri"/>
            </a:endParaRPr>
          </a:p>
        </p:txBody>
      </p:sp>
      <p:sp>
        <p:nvSpPr>
          <p:cNvPr id="445" name="Google Shape;445;p53"/>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2600">
                <a:solidFill>
                  <a:schemeClr val="dk1"/>
                </a:solidFill>
                <a:latin typeface="Calibri"/>
                <a:ea typeface="Calibri"/>
                <a:cs typeface="Calibri"/>
                <a:sym typeface="Calibri"/>
              </a:rPr>
              <a:t>Common Barriers to Demonstrating Comparability</a:t>
            </a:r>
            <a:endParaRPr sz="2600">
              <a:solidFill>
                <a:schemeClr val="dk1"/>
              </a:solidFill>
              <a:latin typeface="Calibri"/>
              <a:ea typeface="Calibri"/>
              <a:cs typeface="Calibri"/>
              <a:sym typeface="Calibri"/>
            </a:endParaRPr>
          </a:p>
          <a:p>
            <a:pPr marL="685800" lvl="1" indent="-215900" algn="l" rtl="0">
              <a:lnSpc>
                <a:spcPct val="90000"/>
              </a:lnSpc>
              <a:spcBef>
                <a:spcPts val="500"/>
              </a:spcBef>
              <a:spcAft>
                <a:spcPts val="0"/>
              </a:spcAft>
              <a:buClr>
                <a:schemeClr val="dk1"/>
              </a:buClr>
              <a:buSzPts val="2200"/>
              <a:buChar char="•"/>
            </a:pPr>
            <a:r>
              <a:rPr lang="en" sz="2200">
                <a:solidFill>
                  <a:schemeClr val="dk1"/>
                </a:solidFill>
                <a:latin typeface="Calibri"/>
                <a:ea typeface="Calibri"/>
                <a:cs typeface="Calibri"/>
                <a:sym typeface="Calibri"/>
              </a:rPr>
              <a:t>Lack of comparison groups/grade spans</a:t>
            </a:r>
            <a:endParaRPr sz="2200">
              <a:solidFill>
                <a:schemeClr val="dk1"/>
              </a:solidFill>
            </a:endParaRPr>
          </a:p>
          <a:p>
            <a:pPr marL="1200150" lvl="2" indent="-26035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Rapidly expanding systems</a:t>
            </a:r>
            <a:endParaRPr sz="2200">
              <a:solidFill>
                <a:schemeClr val="dk1"/>
              </a:solidFill>
            </a:endParaRPr>
          </a:p>
          <a:p>
            <a:pPr marL="685800" lvl="1" indent="-21590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Single school</a:t>
            </a:r>
            <a:r>
              <a:rPr lang="en" sz="2200">
                <a:solidFill>
                  <a:schemeClr val="dk1"/>
                </a:solidFill>
              </a:rPr>
              <a:t> </a:t>
            </a:r>
            <a:r>
              <a:rPr lang="en" sz="2200">
                <a:solidFill>
                  <a:schemeClr val="dk1"/>
                </a:solidFill>
                <a:latin typeface="Calibri"/>
                <a:ea typeface="Calibri"/>
                <a:cs typeface="Calibri"/>
                <a:sym typeface="Calibri"/>
              </a:rPr>
              <a:t>or grade span with significantly different FTE or PPA</a:t>
            </a:r>
            <a:endParaRPr sz="2200">
              <a:solidFill>
                <a:schemeClr val="dk1"/>
              </a:solidFill>
            </a:endParaRPr>
          </a:p>
          <a:p>
            <a:pPr marL="685800" lvl="1" indent="-21590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Misalignment of school configuration to CDE EMH rules</a:t>
            </a:r>
            <a:endParaRPr sz="2200">
              <a:solidFill>
                <a:schemeClr val="dk1"/>
              </a:solidFill>
            </a:endParaRPr>
          </a:p>
          <a:p>
            <a:pPr marL="685800" lvl="1" indent="-21590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Schools with unique instructional programming</a:t>
            </a:r>
            <a:endParaRPr sz="2200">
              <a:solidFill>
                <a:schemeClr val="dk1"/>
              </a:solidFill>
            </a:endParaRPr>
          </a:p>
          <a:p>
            <a:pPr marL="1200150" lvl="2" indent="-26035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Experiential learning</a:t>
            </a:r>
            <a:endParaRPr sz="2200">
              <a:solidFill>
                <a:schemeClr val="dk1"/>
              </a:solidFill>
            </a:endParaRPr>
          </a:p>
          <a:p>
            <a:pPr marL="685800" lvl="1" indent="-215900" algn="l" rtl="0">
              <a:lnSpc>
                <a:spcPct val="90000"/>
              </a:lnSpc>
              <a:spcBef>
                <a:spcPts val="500"/>
              </a:spcBef>
              <a:spcAft>
                <a:spcPts val="0"/>
              </a:spcAft>
              <a:buClr>
                <a:schemeClr val="dk1"/>
              </a:buClr>
              <a:buSzPts val="2200"/>
              <a:buChar char="•"/>
            </a:pPr>
            <a:r>
              <a:rPr lang="en" sz="2200">
                <a:solidFill>
                  <a:schemeClr val="dk1"/>
                </a:solidFill>
                <a:latin typeface="Calibri"/>
                <a:ea typeface="Calibri"/>
                <a:cs typeface="Calibri"/>
                <a:sym typeface="Calibri"/>
              </a:rPr>
              <a:t>Charter schools with waivers for accommodating different student/teacher ratios or funding patterns</a:t>
            </a:r>
            <a:endParaRPr sz="1900" u="sng">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1668</Words>
  <Application>Microsoft Office PowerPoint</Application>
  <PresentationFormat>On-screen Show (16:9)</PresentationFormat>
  <Paragraphs>141</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Simple Light</vt:lpstr>
      <vt:lpstr>Demonstrating Comparability</vt:lpstr>
      <vt:lpstr>Objectives</vt:lpstr>
      <vt:lpstr>Requirements and Documentation for Demonstrating  Comparability</vt:lpstr>
      <vt:lpstr>Requirements and Documentation for Demonstrating  Comparability, continued</vt:lpstr>
      <vt:lpstr>Process for Documenting and Requesting Exemptions</vt:lpstr>
      <vt:lpstr>When to Use the Alternative Comparability Calculator</vt:lpstr>
      <vt:lpstr>Comparability Action Plan (CAP)</vt:lpstr>
      <vt:lpstr>Strategies for Mitigating Non-Comparable Conditions</vt:lpstr>
      <vt:lpstr>Strategies for Mitigating Non-Comparable Conditions, continued</vt:lpstr>
      <vt:lpstr>Submit Strategies for Mitigating Non-Comparable Conditions</vt:lpstr>
      <vt:lpstr>High-Low Enrollment or Poverty Alternative Method</vt:lpstr>
      <vt:lpstr>Colorado FTE and Per-Pupil Allocation Methodologies</vt:lpstr>
      <vt:lpstr>Consolidated Schoolwide (CSW) Districts</vt:lpstr>
      <vt:lpstr>Completing the Alternative Calculator</vt:lpstr>
      <vt:lpstr>Using the Alternative Calculator - Per-Pupil Allocation</vt:lpstr>
      <vt:lpstr>Per-Pupil Allocation of State and Local Funds for Educational Materials and Resources</vt:lpstr>
      <vt:lpstr>For 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Demonstrating Comparability</dc:title>
  <cp:lastModifiedBy>Byrd, Evita</cp:lastModifiedBy>
  <cp:revision>2</cp:revision>
  <dcterms:modified xsi:type="dcterms:W3CDTF">2025-02-18T16:23:09Z</dcterms:modified>
</cp:coreProperties>
</file>